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9" r:id="rId3"/>
    <p:sldId id="274" r:id="rId4"/>
    <p:sldId id="266" r:id="rId5"/>
    <p:sldId id="271" r:id="rId6"/>
    <p:sldId id="273"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0" d="100"/>
          <a:sy n="80" d="100"/>
        </p:scale>
        <p:origin x="104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18EA5C-3821-4CE5-A180-F43B15F9173D}" type="datetimeFigureOut">
              <a:rPr lang="fr-FR" smtClean="0"/>
              <a:t>06/11/2018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9488A-F7B5-4721-BD7B-24B29DAB6949}" type="slidenum">
              <a:rPr lang="fr-FR" smtClean="0"/>
              <a:t>‹N°›</a:t>
            </a:fld>
            <a:endParaRPr lang="fr-FR"/>
          </a:p>
        </p:txBody>
      </p:sp>
    </p:spTree>
    <p:extLst>
      <p:ext uri="{BB962C8B-B14F-4D97-AF65-F5344CB8AC3E}">
        <p14:creationId xmlns:p14="http://schemas.microsoft.com/office/powerpoint/2010/main" val="769130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238132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161614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332018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280517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384394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112235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29201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135221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972115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41839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D34DD8-FAA0-415C-99E0-500F920E3EAA}" type="datetimeFigureOut">
              <a:rPr lang="en-US" smtClean="0"/>
              <a:t>11/6/2018</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1AA66FE-B847-4DD6-8F13-823A5B5010F5}" type="slidenum">
              <a:rPr lang="en-US" smtClean="0"/>
              <a:t>‹N°›</a:t>
            </a:fld>
            <a:endParaRPr lang="en-US" dirty="0"/>
          </a:p>
        </p:txBody>
      </p:sp>
    </p:spTree>
    <p:extLst>
      <p:ext uri="{BB962C8B-B14F-4D97-AF65-F5344CB8AC3E}">
        <p14:creationId xmlns:p14="http://schemas.microsoft.com/office/powerpoint/2010/main" val="157933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34DD8-FAA0-415C-99E0-500F920E3EAA}" type="datetimeFigureOut">
              <a:rPr lang="en-US" smtClean="0"/>
              <a:t>11/6/2018</a:t>
            </a:fld>
            <a:endParaRPr lang="en-US"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A66FE-B847-4DD6-8F13-823A5B5010F5}" type="slidenum">
              <a:rPr lang="en-US" smtClean="0"/>
              <a:t>‹N°›</a:t>
            </a:fld>
            <a:endParaRPr lang="en-US" dirty="0"/>
          </a:p>
        </p:txBody>
      </p:sp>
    </p:spTree>
    <p:extLst>
      <p:ext uri="{BB962C8B-B14F-4D97-AF65-F5344CB8AC3E}">
        <p14:creationId xmlns:p14="http://schemas.microsoft.com/office/powerpoint/2010/main" val="2786048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resp_admi@lapp.in2p3.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ndico.in2p3.fr/event/1749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nrs.eu.people-ask.com/employe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chemeClr val="accent1">
                    <a:lumMod val="50000"/>
                  </a:schemeClr>
                </a:solidFill>
              </a:rPr>
              <a:t>Réunion de service électronique</a:t>
            </a:r>
            <a:endParaRPr lang="en-US" dirty="0">
              <a:solidFill>
                <a:schemeClr val="accent1">
                  <a:lumMod val="50000"/>
                </a:schemeClr>
              </a:solidFill>
            </a:endParaRPr>
          </a:p>
        </p:txBody>
      </p:sp>
      <p:sp>
        <p:nvSpPr>
          <p:cNvPr id="3" name="Sous-titre 2"/>
          <p:cNvSpPr>
            <a:spLocks noGrp="1"/>
          </p:cNvSpPr>
          <p:nvPr>
            <p:ph type="subTitle" idx="1"/>
          </p:nvPr>
        </p:nvSpPr>
        <p:spPr/>
        <p:txBody>
          <a:bodyPr/>
          <a:lstStyle/>
          <a:p>
            <a:r>
              <a:rPr lang="fr-FR" sz="4400" dirty="0" smtClean="0">
                <a:solidFill>
                  <a:schemeClr val="accent1">
                    <a:lumMod val="50000"/>
                  </a:schemeClr>
                </a:solidFill>
                <a:latin typeface="+mj-lt"/>
                <a:ea typeface="+mj-ea"/>
                <a:cs typeface="+mj-cs"/>
              </a:rPr>
              <a:t>06/11/2018</a:t>
            </a:r>
            <a:endParaRPr lang="en-US" sz="4400" dirty="0">
              <a:solidFill>
                <a:schemeClr val="accent1">
                  <a:lumMod val="50000"/>
                </a:schemeClr>
              </a:solidFill>
              <a:latin typeface="+mj-lt"/>
              <a:ea typeface="+mj-ea"/>
              <a:cs typeface="+mj-cs"/>
            </a:endParaRPr>
          </a:p>
        </p:txBody>
      </p:sp>
    </p:spTree>
    <p:extLst>
      <p:ext uri="{BB962C8B-B14F-4D97-AF65-F5344CB8AC3E}">
        <p14:creationId xmlns:p14="http://schemas.microsoft.com/office/powerpoint/2010/main" val="1965671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15008" y="260648"/>
            <a:ext cx="8928992" cy="6264696"/>
          </a:xfrm>
        </p:spPr>
        <p:txBody>
          <a:bodyPr>
            <a:noAutofit/>
          </a:bodyPr>
          <a:lstStyle/>
          <a:p>
            <a:pPr marL="0" lvl="0" indent="0">
              <a:buNone/>
            </a:pPr>
            <a:r>
              <a:rPr lang="fr-FR" sz="1800" b="1" u="sng" dirty="0" smtClean="0">
                <a:solidFill>
                  <a:srgbClr val="1F497D"/>
                </a:solidFill>
              </a:rPr>
              <a:t>Nouvelles générales (1/2)</a:t>
            </a:r>
            <a:r>
              <a:rPr lang="fr-FR" sz="1800" dirty="0" smtClean="0">
                <a:solidFill>
                  <a:srgbClr val="1F497D"/>
                </a:solidFill>
              </a:rPr>
              <a:t> </a:t>
            </a:r>
          </a:p>
          <a:p>
            <a:pPr marL="0" indent="0">
              <a:buNone/>
            </a:pPr>
            <a:endParaRPr lang="fr-FR" sz="1600" dirty="0" smtClean="0">
              <a:solidFill>
                <a:schemeClr val="tx2"/>
              </a:solidFill>
            </a:endParaRPr>
          </a:p>
          <a:p>
            <a:r>
              <a:rPr lang="fr-FR" sz="1600" dirty="0" smtClean="0">
                <a:solidFill>
                  <a:schemeClr val="tx2"/>
                </a:solidFill>
              </a:rPr>
              <a:t>Présentation sécurité: Monique &amp; Isabelle.</a:t>
            </a:r>
          </a:p>
          <a:p>
            <a:r>
              <a:rPr lang="fr-FR" sz="1600" dirty="0" smtClean="0">
                <a:solidFill>
                  <a:schemeClr val="tx2"/>
                </a:solidFill>
              </a:rPr>
              <a:t>Réorganisation du service administratif:</a:t>
            </a:r>
          </a:p>
          <a:p>
            <a:pPr marL="0" indent="0">
              <a:buNone/>
            </a:pPr>
            <a:r>
              <a:rPr lang="fr-FR" sz="1600" dirty="0" smtClean="0">
                <a:solidFill>
                  <a:schemeClr val="tx2"/>
                </a:solidFill>
              </a:rPr>
              <a:t> 	responsable gestion: Cécile J.</a:t>
            </a:r>
          </a:p>
          <a:p>
            <a:pPr marL="0" indent="0">
              <a:buNone/>
            </a:pPr>
            <a:r>
              <a:rPr lang="fr-FR" sz="1600" dirty="0">
                <a:solidFill>
                  <a:schemeClr val="tx2"/>
                </a:solidFill>
              </a:rPr>
              <a:t>	</a:t>
            </a:r>
            <a:r>
              <a:rPr lang="fr-FR" sz="1600" dirty="0" smtClean="0">
                <a:solidFill>
                  <a:schemeClr val="tx2"/>
                </a:solidFill>
              </a:rPr>
              <a:t>responsable RH: Caroline M.</a:t>
            </a:r>
          </a:p>
          <a:p>
            <a:pPr marL="0" indent="0">
              <a:buNone/>
            </a:pPr>
            <a:r>
              <a:rPr lang="fr-FR" sz="1600" dirty="0">
                <a:solidFill>
                  <a:schemeClr val="tx2"/>
                </a:solidFill>
              </a:rPr>
              <a:t>	</a:t>
            </a:r>
            <a:r>
              <a:rPr lang="fr-FR" sz="1600" dirty="0" smtClean="0">
                <a:solidFill>
                  <a:schemeClr val="tx2"/>
                </a:solidFill>
              </a:rPr>
              <a:t>intérim RA: Nadine N.</a:t>
            </a:r>
          </a:p>
          <a:p>
            <a:pPr marL="0" indent="0">
              <a:buNone/>
            </a:pPr>
            <a:r>
              <a:rPr lang="fr-FR" sz="1600" dirty="0">
                <a:solidFill>
                  <a:schemeClr val="tx2"/>
                </a:solidFill>
              </a:rPr>
              <a:t>	</a:t>
            </a:r>
            <a:r>
              <a:rPr lang="fr-FR" sz="1600" dirty="0" smtClean="0">
                <a:solidFill>
                  <a:schemeClr val="tx2"/>
                </a:solidFill>
              </a:rPr>
              <a:t>Nouvelle </a:t>
            </a:r>
            <a:r>
              <a:rPr lang="fr-FR" sz="1600" dirty="0">
                <a:solidFill>
                  <a:schemeClr val="tx2"/>
                </a:solidFill>
              </a:rPr>
              <a:t>adresse responsable administratif: </a:t>
            </a:r>
            <a:r>
              <a:rPr lang="fr-FR" sz="1600" dirty="0">
                <a:solidFill>
                  <a:schemeClr val="tx2"/>
                </a:solidFill>
                <a:hlinkClick r:id="rId2"/>
              </a:rPr>
              <a:t>resp_admi@lapp.in2p3.fr</a:t>
            </a:r>
            <a:endParaRPr lang="fr-FR" sz="1600" dirty="0">
              <a:solidFill>
                <a:schemeClr val="tx2"/>
              </a:solidFill>
            </a:endParaRPr>
          </a:p>
          <a:p>
            <a:r>
              <a:rPr lang="fr-FR" sz="1600" dirty="0" err="1" smtClean="0">
                <a:solidFill>
                  <a:schemeClr val="tx2"/>
                </a:solidFill>
              </a:rPr>
              <a:t>NOEMIs</a:t>
            </a:r>
            <a:r>
              <a:rPr lang="fr-FR" sz="1600" dirty="0" smtClean="0">
                <a:solidFill>
                  <a:schemeClr val="tx2"/>
                </a:solidFill>
              </a:rPr>
              <a:t> prévus: 1- responsable assurance qualité (IE) 2- responsable administratif (IE?).</a:t>
            </a:r>
          </a:p>
          <a:p>
            <a:pPr marL="0" indent="0">
              <a:buNone/>
            </a:pPr>
            <a:r>
              <a:rPr lang="fr-FR" sz="1600" dirty="0">
                <a:solidFill>
                  <a:schemeClr val="tx2"/>
                </a:solidFill>
              </a:rPr>
              <a:t> </a:t>
            </a:r>
            <a:r>
              <a:rPr lang="fr-FR" sz="1600" dirty="0" smtClean="0">
                <a:solidFill>
                  <a:schemeClr val="tx2"/>
                </a:solidFill>
              </a:rPr>
              <a:t>       AI BAP J CDD prévu pour la gestion financière.</a:t>
            </a:r>
            <a:endParaRPr lang="fr-FR" sz="1600" dirty="0">
              <a:solidFill>
                <a:schemeClr val="tx2"/>
              </a:solidFill>
            </a:endParaRPr>
          </a:p>
          <a:p>
            <a:r>
              <a:rPr lang="fr-FR" sz="1600" dirty="0" smtClean="0">
                <a:solidFill>
                  <a:schemeClr val="tx2"/>
                </a:solidFill>
              </a:rPr>
              <a:t>Apprentissage</a:t>
            </a:r>
            <a:r>
              <a:rPr lang="fr-FR" sz="1600" dirty="0">
                <a:solidFill>
                  <a:schemeClr val="tx2"/>
                </a:solidFill>
              </a:rPr>
              <a:t>: </a:t>
            </a:r>
            <a:r>
              <a:rPr lang="fr-FR" sz="1600" dirty="0" smtClean="0">
                <a:solidFill>
                  <a:schemeClr val="tx2"/>
                </a:solidFill>
              </a:rPr>
              <a:t>campagne infructueuse.</a:t>
            </a:r>
          </a:p>
          <a:p>
            <a:pPr marL="0" indent="0">
              <a:buNone/>
            </a:pPr>
            <a:r>
              <a:rPr lang="fr-FR" sz="1600" dirty="0">
                <a:solidFill>
                  <a:schemeClr val="tx2"/>
                </a:solidFill>
              </a:rPr>
              <a:t> </a:t>
            </a:r>
            <a:r>
              <a:rPr lang="fr-FR" sz="1600" dirty="0" smtClean="0">
                <a:solidFill>
                  <a:schemeClr val="tx2"/>
                </a:solidFill>
              </a:rPr>
              <a:t>       Discussion à la DR: contrat de professionnalisation pas envisagés au CNRS.</a:t>
            </a:r>
          </a:p>
          <a:p>
            <a:r>
              <a:rPr lang="fr-FR" sz="1600" dirty="0" smtClean="0">
                <a:solidFill>
                  <a:schemeClr val="tx2"/>
                </a:solidFill>
              </a:rPr>
              <a:t>POOL/magasin: </a:t>
            </a:r>
          </a:p>
          <a:p>
            <a:pPr marL="0" indent="0">
              <a:buNone/>
            </a:pPr>
            <a:r>
              <a:rPr lang="fr-FR" sz="1600" dirty="0">
                <a:solidFill>
                  <a:schemeClr val="tx2"/>
                </a:solidFill>
              </a:rPr>
              <a:t>	</a:t>
            </a:r>
            <a:r>
              <a:rPr lang="fr-FR" sz="1600" dirty="0" smtClean="0">
                <a:solidFill>
                  <a:schemeClr val="tx2"/>
                </a:solidFill>
              </a:rPr>
              <a:t>- découpe des grilles, bennes électroniques ~10 au final…</a:t>
            </a:r>
          </a:p>
          <a:p>
            <a:pPr marL="0" indent="0">
              <a:buNone/>
            </a:pPr>
            <a:r>
              <a:rPr lang="fr-FR" sz="1600" dirty="0">
                <a:solidFill>
                  <a:schemeClr val="tx2"/>
                </a:solidFill>
              </a:rPr>
              <a:t>	</a:t>
            </a:r>
            <a:r>
              <a:rPr lang="fr-FR" sz="1600" dirty="0" smtClean="0">
                <a:solidFill>
                  <a:schemeClr val="tx2"/>
                </a:solidFill>
              </a:rPr>
              <a:t>- désamiantage: mesures de l’air, en attente de savoir ce que la DR décide.</a:t>
            </a:r>
          </a:p>
          <a:p>
            <a:pPr marL="0" indent="0">
              <a:buNone/>
            </a:pPr>
            <a:r>
              <a:rPr lang="fr-FR" sz="1600" dirty="0">
                <a:solidFill>
                  <a:schemeClr val="tx2"/>
                </a:solidFill>
              </a:rPr>
              <a:t>	</a:t>
            </a:r>
            <a:r>
              <a:rPr lang="fr-FR" sz="1600" dirty="0" smtClean="0">
                <a:solidFill>
                  <a:schemeClr val="tx2"/>
                </a:solidFill>
              </a:rPr>
              <a:t>- confirmer le changement du sol du futur magasin, réorganisation en 2019.</a:t>
            </a:r>
          </a:p>
          <a:p>
            <a:pPr marL="0" indent="0">
              <a:buNone/>
            </a:pPr>
            <a:r>
              <a:rPr lang="fr-FR" sz="1600" dirty="0">
                <a:solidFill>
                  <a:schemeClr val="tx2"/>
                </a:solidFill>
              </a:rPr>
              <a:t>	</a:t>
            </a:r>
            <a:r>
              <a:rPr lang="fr-FR" sz="1600" dirty="0" smtClean="0">
                <a:solidFill>
                  <a:schemeClr val="tx2"/>
                </a:solidFill>
              </a:rPr>
              <a:t>- merci à tous les volontaires.</a:t>
            </a:r>
          </a:p>
          <a:p>
            <a:r>
              <a:rPr lang="fr-FR" sz="1600" dirty="0" smtClean="0">
                <a:solidFill>
                  <a:schemeClr val="tx2"/>
                </a:solidFill>
              </a:rPr>
              <a:t>Déclaration des horaires: les agents devraient recevoir un mail personnel.</a:t>
            </a:r>
            <a:endParaRPr lang="fr-FR" sz="1600" dirty="0">
              <a:solidFill>
                <a:schemeClr val="tx2"/>
              </a:solidFill>
            </a:endParaRPr>
          </a:p>
          <a:p>
            <a:pPr marL="0" indent="0">
              <a:buNone/>
            </a:pPr>
            <a:r>
              <a:rPr lang="fr-FR" sz="1600" dirty="0" smtClean="0">
                <a:solidFill>
                  <a:schemeClr val="tx2"/>
                </a:solidFill>
              </a:rPr>
              <a:t>	rappel du règlement intérieur: travail possible de 8h à 19h, présence obligatoire de </a:t>
            </a:r>
            <a:r>
              <a:rPr lang="fr-FR" sz="1600" dirty="0" smtClean="0">
                <a:solidFill>
                  <a:schemeClr val="tx2"/>
                </a:solidFill>
              </a:rPr>
              <a:t>10h à 12h 	et 14h </a:t>
            </a:r>
            <a:r>
              <a:rPr lang="fr-FR" sz="1600" dirty="0" smtClean="0">
                <a:solidFill>
                  <a:schemeClr val="tx2"/>
                </a:solidFill>
              </a:rPr>
              <a:t>à </a:t>
            </a:r>
            <a:r>
              <a:rPr lang="fr-FR" sz="1600" dirty="0" smtClean="0">
                <a:solidFill>
                  <a:schemeClr val="tx2"/>
                </a:solidFill>
              </a:rPr>
              <a:t>16h, minimum </a:t>
            </a:r>
            <a:r>
              <a:rPr lang="fr-FR" sz="1600" dirty="0" smtClean="0">
                <a:solidFill>
                  <a:schemeClr val="tx2"/>
                </a:solidFill>
              </a:rPr>
              <a:t>45min de pause </a:t>
            </a:r>
            <a:r>
              <a:rPr lang="fr-FR" sz="1600" dirty="0" smtClean="0">
                <a:solidFill>
                  <a:schemeClr val="tx2"/>
                </a:solidFill>
              </a:rPr>
              <a:t>méridienne.</a:t>
            </a:r>
          </a:p>
          <a:p>
            <a:pPr marL="0" indent="0">
              <a:buNone/>
            </a:pPr>
            <a:r>
              <a:rPr lang="fr-FR" sz="1600" dirty="0">
                <a:solidFill>
                  <a:schemeClr val="tx2"/>
                </a:solidFill>
              </a:rPr>
              <a:t>	</a:t>
            </a:r>
            <a:r>
              <a:rPr lang="fr-FR" sz="1600" dirty="0" smtClean="0">
                <a:solidFill>
                  <a:schemeClr val="tx2"/>
                </a:solidFill>
              </a:rPr>
              <a:t>Demandes </a:t>
            </a:r>
            <a:r>
              <a:rPr lang="fr-FR" sz="1600" dirty="0" smtClean="0">
                <a:solidFill>
                  <a:schemeClr val="tx2"/>
                </a:solidFill>
              </a:rPr>
              <a:t>particulières à discuter au cas par cas.  </a:t>
            </a:r>
          </a:p>
          <a:p>
            <a:pPr marL="0" indent="0">
              <a:buNone/>
            </a:pPr>
            <a:endParaRPr lang="fr-FR" sz="1600" dirty="0" smtClean="0">
              <a:solidFill>
                <a:schemeClr val="tx2"/>
              </a:solidFill>
            </a:endParaRPr>
          </a:p>
        </p:txBody>
      </p:sp>
    </p:spTree>
    <p:extLst>
      <p:ext uri="{BB962C8B-B14F-4D97-AF65-F5344CB8AC3E}">
        <p14:creationId xmlns:p14="http://schemas.microsoft.com/office/powerpoint/2010/main" val="276827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15008" y="260648"/>
            <a:ext cx="8928992" cy="6048671"/>
          </a:xfrm>
        </p:spPr>
        <p:txBody>
          <a:bodyPr>
            <a:noAutofit/>
          </a:bodyPr>
          <a:lstStyle/>
          <a:p>
            <a:pPr marL="0" lvl="0" indent="0">
              <a:buNone/>
            </a:pPr>
            <a:r>
              <a:rPr lang="fr-FR" sz="1800" b="1" u="sng" dirty="0" smtClean="0">
                <a:solidFill>
                  <a:srgbClr val="1F497D"/>
                </a:solidFill>
              </a:rPr>
              <a:t>Nouvelles générales (2/2)</a:t>
            </a:r>
            <a:r>
              <a:rPr lang="fr-FR" sz="1800" dirty="0" smtClean="0">
                <a:solidFill>
                  <a:srgbClr val="1F497D"/>
                </a:solidFill>
              </a:rPr>
              <a:t> </a:t>
            </a:r>
          </a:p>
          <a:p>
            <a:pPr marL="0" indent="0">
              <a:buNone/>
            </a:pPr>
            <a:endParaRPr lang="fr-FR" sz="1600" dirty="0" smtClean="0">
              <a:solidFill>
                <a:schemeClr val="tx2"/>
              </a:solidFill>
            </a:endParaRPr>
          </a:p>
          <a:p>
            <a:r>
              <a:rPr lang="fr-FR" sz="1600" dirty="0" smtClean="0">
                <a:solidFill>
                  <a:schemeClr val="tx2"/>
                </a:solidFill>
              </a:rPr>
              <a:t>Sensibilisation sur la documentation: </a:t>
            </a:r>
            <a:r>
              <a:rPr lang="fr-FR" sz="1600" dirty="0">
                <a:solidFill>
                  <a:schemeClr val="tx2"/>
                </a:solidFill>
              </a:rPr>
              <a:t>difficile de trouver du </a:t>
            </a:r>
            <a:r>
              <a:rPr lang="fr-FR" sz="1600" dirty="0" smtClean="0">
                <a:solidFill>
                  <a:schemeClr val="tx2"/>
                </a:solidFill>
              </a:rPr>
              <a:t>temps mais à ne </a:t>
            </a:r>
            <a:r>
              <a:rPr lang="fr-FR" sz="1600" dirty="0">
                <a:solidFill>
                  <a:schemeClr val="tx2"/>
                </a:solidFill>
              </a:rPr>
              <a:t>pas </a:t>
            </a:r>
            <a:r>
              <a:rPr lang="fr-FR" sz="1600" dirty="0" smtClean="0">
                <a:solidFill>
                  <a:schemeClr val="tx2"/>
                </a:solidFill>
              </a:rPr>
              <a:t>négliger sur </a:t>
            </a:r>
            <a:r>
              <a:rPr lang="fr-FR" sz="1600" dirty="0">
                <a:solidFill>
                  <a:schemeClr val="tx2"/>
                </a:solidFill>
              </a:rPr>
              <a:t>toutes les </a:t>
            </a:r>
            <a:r>
              <a:rPr lang="fr-FR" sz="1600" dirty="0" smtClean="0">
                <a:solidFill>
                  <a:schemeClr val="tx2"/>
                </a:solidFill>
              </a:rPr>
              <a:t>expériences.</a:t>
            </a:r>
          </a:p>
          <a:p>
            <a:r>
              <a:rPr lang="fr-FR" sz="1600" dirty="0" smtClean="0">
                <a:solidFill>
                  <a:schemeClr val="tx2"/>
                </a:solidFill>
              </a:rPr>
              <a:t>Sensibilisation </a:t>
            </a:r>
            <a:r>
              <a:rPr lang="fr-FR" sz="1600" dirty="0">
                <a:solidFill>
                  <a:schemeClr val="tx2"/>
                </a:solidFill>
              </a:rPr>
              <a:t>aux risques </a:t>
            </a:r>
            <a:r>
              <a:rPr lang="fr-FR" sz="1600" dirty="0" smtClean="0">
                <a:solidFill>
                  <a:schemeClr val="tx2"/>
                </a:solidFill>
              </a:rPr>
              <a:t>psychosociaux?</a:t>
            </a:r>
          </a:p>
          <a:p>
            <a:r>
              <a:rPr lang="fr-FR" sz="1600" dirty="0" smtClean="0">
                <a:solidFill>
                  <a:schemeClr val="tx2"/>
                </a:solidFill>
              </a:rPr>
              <a:t>Informations élus du conseil de labo? </a:t>
            </a:r>
          </a:p>
          <a:p>
            <a:r>
              <a:rPr lang="fr-FR" sz="1600" dirty="0">
                <a:solidFill>
                  <a:schemeClr val="tx2"/>
                </a:solidFill>
              </a:rPr>
              <a:t>Stagiaires 2019: anticiper les besoins</a:t>
            </a:r>
            <a:r>
              <a:rPr lang="fr-FR" sz="1600" dirty="0" smtClean="0">
                <a:solidFill>
                  <a:schemeClr val="tx2"/>
                </a:solidFill>
              </a:rPr>
              <a:t>.</a:t>
            </a:r>
          </a:p>
          <a:p>
            <a:r>
              <a:rPr lang="fr-FR" sz="1600" dirty="0" smtClean="0">
                <a:solidFill>
                  <a:schemeClr val="tx2"/>
                </a:solidFill>
              </a:rPr>
              <a:t>Repas de Noel en janvier?</a:t>
            </a:r>
          </a:p>
          <a:p>
            <a:endParaRPr lang="fr-FR" sz="1600" dirty="0" smtClean="0">
              <a:solidFill>
                <a:schemeClr val="tx2"/>
              </a:solidFill>
            </a:endParaRPr>
          </a:p>
          <a:p>
            <a:pPr marL="0" indent="0">
              <a:buNone/>
            </a:pPr>
            <a:endParaRPr lang="fr-FR" sz="1600" dirty="0">
              <a:solidFill>
                <a:schemeClr val="tx2"/>
              </a:solidFill>
            </a:endParaRPr>
          </a:p>
          <a:p>
            <a:pPr marL="0" lvl="0" indent="0">
              <a:buNone/>
            </a:pPr>
            <a:r>
              <a:rPr lang="fr-FR" sz="1800" b="1" u="sng" dirty="0">
                <a:solidFill>
                  <a:srgbClr val="1F497D"/>
                </a:solidFill>
              </a:rPr>
              <a:t>Rencontre avec Giovanni: point sur l’évolution des </a:t>
            </a:r>
            <a:r>
              <a:rPr lang="fr-FR" sz="1800" b="1" u="sng" dirty="0" smtClean="0">
                <a:solidFill>
                  <a:srgbClr val="1F497D"/>
                </a:solidFill>
              </a:rPr>
              <a:t>métiers (début 2019).</a:t>
            </a:r>
            <a:r>
              <a:rPr lang="fr-FR" sz="1800" dirty="0" smtClean="0">
                <a:solidFill>
                  <a:srgbClr val="1F497D"/>
                </a:solidFill>
              </a:rPr>
              <a:t> </a:t>
            </a:r>
            <a:endParaRPr lang="fr-FR" sz="1800" dirty="0">
              <a:solidFill>
                <a:srgbClr val="1F497D"/>
              </a:solidFill>
            </a:endParaRPr>
          </a:p>
          <a:p>
            <a:pPr marL="0" indent="0">
              <a:buNone/>
            </a:pPr>
            <a:endParaRPr lang="fr-FR" sz="1600" dirty="0">
              <a:solidFill>
                <a:schemeClr val="tx2"/>
              </a:solidFill>
            </a:endParaRPr>
          </a:p>
          <a:p>
            <a:pPr marL="0" indent="0">
              <a:buNone/>
            </a:pPr>
            <a:r>
              <a:rPr lang="fr-FR" sz="1600" dirty="0">
                <a:solidFill>
                  <a:schemeClr val="tx2"/>
                </a:solidFill>
              </a:rPr>
              <a:t>Présentation journées </a:t>
            </a:r>
            <a:r>
              <a:rPr lang="fr-FR" sz="1600" dirty="0" smtClean="0">
                <a:solidFill>
                  <a:schemeClr val="tx2"/>
                </a:solidFill>
              </a:rPr>
              <a:t>prospectives (4/05/2018): </a:t>
            </a:r>
            <a:r>
              <a:rPr lang="fr-FR" sz="1600" dirty="0">
                <a:solidFill>
                  <a:schemeClr val="tx2"/>
                </a:solidFill>
                <a:hlinkClick r:id="rId2"/>
              </a:rPr>
              <a:t>https://indico.in2p3.fr/event/17498/</a:t>
            </a:r>
            <a:endParaRPr lang="fr-FR" sz="1600" dirty="0">
              <a:solidFill>
                <a:schemeClr val="tx2"/>
              </a:solidFill>
            </a:endParaRPr>
          </a:p>
          <a:p>
            <a:pPr marL="0" indent="0">
              <a:buNone/>
            </a:pPr>
            <a:r>
              <a:rPr lang="fr-FR" sz="1600" dirty="0">
                <a:solidFill>
                  <a:schemeClr val="tx2"/>
                </a:solidFill>
              </a:rPr>
              <a:t>F</a:t>
            </a:r>
            <a:r>
              <a:rPr lang="fr-FR" sz="1600" dirty="0" smtClean="0">
                <a:solidFill>
                  <a:schemeClr val="tx2"/>
                </a:solidFill>
              </a:rPr>
              <a:t>ormat de la rencontre à définir, réunion interne au service à venir. </a:t>
            </a:r>
          </a:p>
          <a:p>
            <a:pPr marL="0" indent="0">
              <a:buNone/>
            </a:pPr>
            <a:endParaRPr lang="fr-FR" sz="1600" dirty="0">
              <a:solidFill>
                <a:schemeClr val="tx2"/>
              </a:solidFill>
            </a:endParaRPr>
          </a:p>
          <a:p>
            <a:pPr marL="0" indent="0">
              <a:buNone/>
            </a:pPr>
            <a:endParaRPr lang="fr-FR" sz="1600" dirty="0" smtClean="0">
              <a:solidFill>
                <a:schemeClr val="tx2"/>
              </a:solidFill>
            </a:endParaRPr>
          </a:p>
          <a:p>
            <a:pPr marL="0" indent="0">
              <a:buNone/>
            </a:pPr>
            <a:endParaRPr lang="fr-FR" sz="1600" dirty="0" smtClean="0">
              <a:solidFill>
                <a:schemeClr val="tx2"/>
              </a:solidFill>
            </a:endParaRPr>
          </a:p>
        </p:txBody>
      </p:sp>
    </p:spTree>
    <p:extLst>
      <p:ext uri="{BB962C8B-B14F-4D97-AF65-F5344CB8AC3E}">
        <p14:creationId xmlns:p14="http://schemas.microsoft.com/office/powerpoint/2010/main" val="2275107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548680"/>
            <a:ext cx="8229600" cy="5904655"/>
          </a:xfrm>
        </p:spPr>
        <p:txBody>
          <a:bodyPr>
            <a:noAutofit/>
          </a:bodyPr>
          <a:lstStyle/>
          <a:p>
            <a:pPr marL="0" indent="0">
              <a:buNone/>
            </a:pPr>
            <a:r>
              <a:rPr lang="fr-FR" sz="1800" b="1" u="sng" dirty="0" smtClean="0">
                <a:solidFill>
                  <a:schemeClr val="tx2"/>
                </a:solidFill>
              </a:rPr>
              <a:t>Budget </a:t>
            </a:r>
            <a:r>
              <a:rPr lang="fr-FR" sz="1600" b="1" u="sng" dirty="0" smtClean="0">
                <a:solidFill>
                  <a:schemeClr val="tx2"/>
                </a:solidFill>
              </a:rPr>
              <a:t>2018:</a:t>
            </a:r>
          </a:p>
          <a:p>
            <a:pPr marL="0" indent="0">
              <a:buNone/>
            </a:pPr>
            <a:endParaRPr lang="fr-FR" sz="1600" b="1" u="sng" dirty="0" smtClean="0">
              <a:solidFill>
                <a:schemeClr val="tx2"/>
              </a:solidFill>
            </a:endParaRPr>
          </a:p>
          <a:p>
            <a:pPr marL="0" indent="0">
              <a:buNone/>
            </a:pPr>
            <a:endParaRPr lang="fr-FR" sz="1600" dirty="0">
              <a:solidFill>
                <a:schemeClr val="tx2"/>
              </a:solidFill>
            </a:endParaRPr>
          </a:p>
          <a:p>
            <a:pPr marL="0" indent="0">
              <a:buNone/>
            </a:pPr>
            <a:endParaRPr lang="fr-FR" sz="1600" dirty="0" smtClean="0">
              <a:solidFill>
                <a:schemeClr val="tx2"/>
              </a:solidFill>
            </a:endParaRPr>
          </a:p>
          <a:p>
            <a:pPr marL="0" indent="0">
              <a:buNone/>
            </a:pPr>
            <a:endParaRPr lang="fr-FR" sz="1600" dirty="0">
              <a:solidFill>
                <a:schemeClr val="tx2"/>
              </a:solidFill>
            </a:endParaRPr>
          </a:p>
          <a:p>
            <a:pPr marL="0" indent="0">
              <a:buNone/>
            </a:pPr>
            <a:endParaRPr lang="fr-FR" sz="1800" b="1" u="sng" dirty="0" smtClean="0">
              <a:solidFill>
                <a:schemeClr val="tx2"/>
              </a:solidFill>
            </a:endParaRPr>
          </a:p>
          <a:p>
            <a:pPr marL="0" indent="0">
              <a:buNone/>
            </a:pPr>
            <a:endParaRPr lang="fr-FR" sz="1800" b="1" u="sng" dirty="0" smtClean="0">
              <a:solidFill>
                <a:schemeClr val="tx2"/>
              </a:solidFill>
            </a:endParaRPr>
          </a:p>
          <a:p>
            <a:pPr marL="0" indent="0">
              <a:buNone/>
            </a:pPr>
            <a:endParaRPr lang="fr-FR" sz="1800" b="1" u="sng" dirty="0">
              <a:solidFill>
                <a:schemeClr val="tx2"/>
              </a:solidFill>
            </a:endParaRPr>
          </a:p>
          <a:p>
            <a:pPr marL="0" indent="0">
              <a:buNone/>
            </a:pPr>
            <a:endParaRPr lang="fr-FR" sz="1800" b="1" u="sng" dirty="0" smtClean="0">
              <a:solidFill>
                <a:schemeClr val="tx2"/>
              </a:solidFill>
            </a:endParaRPr>
          </a:p>
          <a:p>
            <a:pPr marL="0" indent="0">
              <a:buNone/>
            </a:pPr>
            <a:r>
              <a:rPr lang="fr-FR" sz="1800" b="1" u="sng" dirty="0" smtClean="0">
                <a:solidFill>
                  <a:schemeClr val="tx2"/>
                </a:solidFill>
              </a:rPr>
              <a:t>Reste au total </a:t>
            </a:r>
            <a:r>
              <a:rPr lang="fr-FR" sz="1800" b="1" dirty="0" smtClean="0">
                <a:solidFill>
                  <a:schemeClr val="tx2"/>
                </a:solidFill>
              </a:rPr>
              <a:t>: </a:t>
            </a:r>
            <a:r>
              <a:rPr lang="fr-FR" sz="1800" b="1" dirty="0" smtClean="0">
                <a:solidFill>
                  <a:srgbClr val="FF0000"/>
                </a:solidFill>
              </a:rPr>
              <a:t>~10049€</a:t>
            </a:r>
            <a:r>
              <a:rPr lang="fr-FR" sz="1800" b="1" dirty="0" smtClean="0">
                <a:solidFill>
                  <a:schemeClr val="tx2"/>
                </a:solidFill>
              </a:rPr>
              <a:t>!</a:t>
            </a:r>
          </a:p>
          <a:p>
            <a:pPr>
              <a:buFontTx/>
              <a:buChar char="-"/>
            </a:pPr>
            <a:r>
              <a:rPr lang="fr-FR" sz="1600" dirty="0" smtClean="0">
                <a:solidFill>
                  <a:schemeClr val="tx2"/>
                </a:solidFill>
              </a:rPr>
              <a:t>Aménagement magasin/labos? Microscope caméra pour soudure?</a:t>
            </a:r>
          </a:p>
          <a:p>
            <a:pPr>
              <a:buFontTx/>
              <a:buChar char="-"/>
            </a:pPr>
            <a:r>
              <a:rPr lang="fr-FR" sz="1600" dirty="0" smtClean="0">
                <a:solidFill>
                  <a:schemeClr val="tx2"/>
                </a:solidFill>
              </a:rPr>
              <a:t>Calibration, réparation appareils? </a:t>
            </a:r>
            <a:r>
              <a:rPr lang="fr-FR" sz="1600" dirty="0">
                <a:solidFill>
                  <a:schemeClr val="tx2"/>
                </a:solidFill>
              </a:rPr>
              <a:t>→ MENOVA (https://www.menova.fr</a:t>
            </a:r>
            <a:r>
              <a:rPr lang="fr-FR" sz="1600" dirty="0" smtClean="0">
                <a:solidFill>
                  <a:schemeClr val="tx2"/>
                </a:solidFill>
              </a:rPr>
              <a:t>/)</a:t>
            </a:r>
          </a:p>
          <a:p>
            <a:pPr>
              <a:buFontTx/>
              <a:buChar char="-"/>
            </a:pPr>
            <a:r>
              <a:rPr lang="fr-FR" sz="1600" dirty="0" smtClean="0">
                <a:solidFill>
                  <a:schemeClr val="tx2"/>
                </a:solidFill>
              </a:rPr>
              <a:t>Autres? </a:t>
            </a:r>
          </a:p>
          <a:p>
            <a:pPr marL="0" indent="0">
              <a:buNone/>
            </a:pPr>
            <a:endParaRPr lang="fr-FR" sz="1600" dirty="0">
              <a:solidFill>
                <a:schemeClr val="tx2"/>
              </a:solidFill>
            </a:endParaRPr>
          </a:p>
          <a:p>
            <a:pPr marL="0" indent="0">
              <a:buNone/>
            </a:pPr>
            <a:r>
              <a:rPr lang="fr-FR" sz="1600" dirty="0" smtClean="0">
                <a:solidFill>
                  <a:schemeClr val="tx2"/>
                </a:solidFill>
              </a:rPr>
              <a:t>Engager les dépenses avant décembre!!</a:t>
            </a:r>
          </a:p>
          <a:p>
            <a:pPr>
              <a:buFontTx/>
              <a:buChar char="-"/>
            </a:pPr>
            <a:endParaRPr lang="fr-FR" sz="1600" dirty="0">
              <a:solidFill>
                <a:schemeClr val="tx2"/>
              </a:solidFill>
            </a:endParaRPr>
          </a:p>
          <a:p>
            <a:pPr>
              <a:buFontTx/>
              <a:buChar char="-"/>
            </a:pPr>
            <a:endParaRPr lang="fr-FR" sz="1600" dirty="0" smtClean="0">
              <a:solidFill>
                <a:schemeClr val="tx2"/>
              </a:solidFill>
            </a:endParaRPr>
          </a:p>
          <a:p>
            <a:pPr marL="0" indent="0">
              <a:buNone/>
            </a:pPr>
            <a:endParaRPr lang="fr-FR" sz="1600" b="1" dirty="0">
              <a:solidFill>
                <a:schemeClr val="tx2"/>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605529842"/>
              </p:ext>
            </p:extLst>
          </p:nvPr>
        </p:nvGraphicFramePr>
        <p:xfrm>
          <a:off x="2555776" y="908720"/>
          <a:ext cx="5616623" cy="2265111"/>
        </p:xfrm>
        <a:graphic>
          <a:graphicData uri="http://schemas.openxmlformats.org/drawingml/2006/table">
            <a:tbl>
              <a:tblPr>
                <a:tableStyleId>{5C22544A-7EE6-4342-B048-85BDC9FD1C3A}</a:tableStyleId>
              </a:tblPr>
              <a:tblGrid>
                <a:gridCol w="1032902">
                  <a:extLst>
                    <a:ext uri="{9D8B030D-6E8A-4147-A177-3AD203B41FA5}">
                      <a16:colId xmlns:a16="http://schemas.microsoft.com/office/drawing/2014/main" val="3643551044"/>
                    </a:ext>
                  </a:extLst>
                </a:gridCol>
                <a:gridCol w="1534697">
                  <a:extLst>
                    <a:ext uri="{9D8B030D-6E8A-4147-A177-3AD203B41FA5}">
                      <a16:colId xmlns:a16="http://schemas.microsoft.com/office/drawing/2014/main" val="1934131298"/>
                    </a:ext>
                  </a:extLst>
                </a:gridCol>
                <a:gridCol w="1524512">
                  <a:extLst>
                    <a:ext uri="{9D8B030D-6E8A-4147-A177-3AD203B41FA5}">
                      <a16:colId xmlns:a16="http://schemas.microsoft.com/office/drawing/2014/main" val="3758664588"/>
                    </a:ext>
                  </a:extLst>
                </a:gridCol>
                <a:gridCol w="1524512">
                  <a:extLst>
                    <a:ext uri="{9D8B030D-6E8A-4147-A177-3AD203B41FA5}">
                      <a16:colId xmlns:a16="http://schemas.microsoft.com/office/drawing/2014/main" val="755809261"/>
                    </a:ext>
                  </a:extLst>
                </a:gridCol>
              </a:tblGrid>
              <a:tr h="228077">
                <a:tc>
                  <a:txBody>
                    <a:bodyPr/>
                    <a:lstStyle/>
                    <a:p>
                      <a:pPr algn="l" fontAlgn="b"/>
                      <a:r>
                        <a:rPr lang="fr-FR" sz="1800" u="none" strike="noStrike" dirty="0">
                          <a:effectLst/>
                        </a:rPr>
                        <a:t>compte</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800" u="none" strike="noStrike" dirty="0">
                          <a:effectLst/>
                        </a:rPr>
                        <a:t>budget demandé</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800" u="none" strike="noStrike" dirty="0">
                          <a:effectLst/>
                        </a:rPr>
                        <a:t>budget obtenu</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fr-FR" sz="1800" b="0" i="0" u="none" strike="noStrike" dirty="0" smtClean="0">
                          <a:solidFill>
                            <a:srgbClr val="000000"/>
                          </a:solidFill>
                          <a:effectLst/>
                          <a:latin typeface="Calibri" panose="020F0502020204030204" pitchFamily="34" charset="0"/>
                        </a:rPr>
                        <a:t>budget restant</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0261713"/>
                  </a:ext>
                </a:extLst>
              </a:tr>
              <a:tr h="287721">
                <a:tc>
                  <a:txBody>
                    <a:bodyPr/>
                    <a:lstStyle/>
                    <a:p>
                      <a:pPr algn="l" fontAlgn="b"/>
                      <a:r>
                        <a:rPr lang="fr-FR" sz="1800" u="none" strike="noStrike" dirty="0">
                          <a:effectLst/>
                        </a:rPr>
                        <a:t>ELECCO</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7200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7200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b="0" i="0" u="none" strike="noStrike" dirty="0" smtClean="0">
                          <a:solidFill>
                            <a:srgbClr val="000000"/>
                          </a:solidFill>
                          <a:effectLst/>
                          <a:latin typeface="Calibri" panose="020F0502020204030204" pitchFamily="34" charset="0"/>
                        </a:rPr>
                        <a:t>6200</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75592749"/>
                  </a:ext>
                </a:extLst>
              </a:tr>
              <a:tr h="0">
                <a:tc>
                  <a:txBody>
                    <a:bodyPr/>
                    <a:lstStyle/>
                    <a:p>
                      <a:pPr algn="l" fontAlgn="b"/>
                      <a:r>
                        <a:rPr lang="fr-FR" sz="1800" u="none" strike="noStrike" dirty="0">
                          <a:effectLst/>
                        </a:rPr>
                        <a:t>ELECIAO</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17000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17000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b="0" i="0" u="none" strike="noStrike" dirty="0" smtClean="0">
                          <a:solidFill>
                            <a:srgbClr val="000000"/>
                          </a:solidFill>
                          <a:effectLst/>
                          <a:latin typeface="Calibri" panose="020F0502020204030204" pitchFamily="34" charset="0"/>
                        </a:rPr>
                        <a:t>2498</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3844763"/>
                  </a:ext>
                </a:extLst>
              </a:tr>
              <a:tr h="0">
                <a:tc>
                  <a:txBody>
                    <a:bodyPr/>
                    <a:lstStyle/>
                    <a:p>
                      <a:pPr algn="l" fontAlgn="b"/>
                      <a:r>
                        <a:rPr lang="fr-FR" sz="1800" u="none" strike="noStrike" dirty="0">
                          <a:effectLst/>
                        </a:rPr>
                        <a:t>ELECLA</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7000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6344</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b="0" i="0" u="none" strike="noStrike" dirty="0" smtClean="0">
                          <a:solidFill>
                            <a:srgbClr val="000000"/>
                          </a:solidFill>
                          <a:effectLst/>
                          <a:latin typeface="Calibri" panose="020F0502020204030204" pitchFamily="34" charset="0"/>
                        </a:rPr>
                        <a:t>-519</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252677"/>
                  </a:ext>
                </a:extLst>
              </a:tr>
              <a:tr h="228077">
                <a:tc>
                  <a:txBody>
                    <a:bodyPr/>
                    <a:lstStyle/>
                    <a:p>
                      <a:pPr algn="l" fontAlgn="b"/>
                      <a:r>
                        <a:rPr lang="fr-FR" sz="1800" u="none" strike="noStrike">
                          <a:effectLst/>
                        </a:rPr>
                        <a:t>ELECMI</a:t>
                      </a:r>
                      <a:endParaRPr lang="fr-F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a:effectLst/>
                        </a:rPr>
                        <a:t>2</a:t>
                      </a:r>
                      <a:r>
                        <a:rPr lang="fr-FR" sz="1800" u="none" strike="noStrike" dirty="0" smtClean="0">
                          <a:effectLst/>
                        </a:rPr>
                        <a:t>500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2000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b="0" i="0" u="none" strike="noStrike" dirty="0" smtClean="0">
                          <a:solidFill>
                            <a:srgbClr val="000000"/>
                          </a:solidFill>
                          <a:effectLst/>
                          <a:latin typeface="Calibri" panose="020F0502020204030204" pitchFamily="34" charset="0"/>
                        </a:rPr>
                        <a:t>1871</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60914538"/>
                  </a:ext>
                </a:extLst>
              </a:tr>
              <a:tr h="228077">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3229549"/>
                  </a:ext>
                </a:extLst>
              </a:tr>
              <a:tr h="228077">
                <a:tc>
                  <a:txBody>
                    <a:bodyPr/>
                    <a:lstStyle/>
                    <a:p>
                      <a:pPr algn="l" fontAlgn="b"/>
                      <a:r>
                        <a:rPr lang="fr-FR" sz="1800" u="none" strike="noStrike" dirty="0">
                          <a:effectLst/>
                        </a:rPr>
                        <a:t>total</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33700</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u="none" strike="noStrike" dirty="0" smtClean="0">
                          <a:effectLst/>
                        </a:rPr>
                        <a:t>32544</a:t>
                      </a:r>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1800" b="0" i="0" u="none" strike="noStrike" dirty="0" smtClean="0">
                          <a:solidFill>
                            <a:srgbClr val="000000"/>
                          </a:solidFill>
                          <a:effectLst/>
                          <a:latin typeface="Calibri" panose="020F0502020204030204" pitchFamily="34" charset="0"/>
                        </a:rPr>
                        <a:t>10049</a:t>
                      </a:r>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1302811"/>
                  </a:ext>
                </a:extLst>
              </a:tr>
            </a:tbl>
          </a:graphicData>
        </a:graphic>
      </p:graphicFrame>
    </p:spTree>
    <p:extLst>
      <p:ext uri="{BB962C8B-B14F-4D97-AF65-F5344CB8AC3E}">
        <p14:creationId xmlns:p14="http://schemas.microsoft.com/office/powerpoint/2010/main" val="2123536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51520" y="260648"/>
            <a:ext cx="8496944" cy="6120680"/>
          </a:xfrm>
        </p:spPr>
        <p:txBody>
          <a:bodyPr>
            <a:noAutofit/>
          </a:bodyPr>
          <a:lstStyle/>
          <a:p>
            <a:pPr marL="0" lvl="0" indent="0">
              <a:buNone/>
            </a:pPr>
            <a:r>
              <a:rPr lang="fr-FR" sz="1800" b="1" u="sng" dirty="0" smtClean="0">
                <a:solidFill>
                  <a:srgbClr val="1F497D"/>
                </a:solidFill>
              </a:rPr>
              <a:t>Télétravail</a:t>
            </a:r>
            <a:r>
              <a:rPr lang="fr-FR" sz="1800" b="1" u="sng" dirty="0">
                <a:solidFill>
                  <a:srgbClr val="1F497D"/>
                </a:solidFill>
              </a:rPr>
              <a:t> </a:t>
            </a:r>
            <a:r>
              <a:rPr lang="fr-FR" sz="1800" b="1" u="sng" dirty="0" smtClean="0">
                <a:solidFill>
                  <a:srgbClr val="1F497D"/>
                </a:solidFill>
              </a:rPr>
              <a:t>(1/2)</a:t>
            </a:r>
            <a:r>
              <a:rPr lang="fr-FR" sz="1800" dirty="0" smtClean="0">
                <a:solidFill>
                  <a:srgbClr val="1F497D"/>
                </a:solidFill>
              </a:rPr>
              <a:t> </a:t>
            </a:r>
          </a:p>
          <a:p>
            <a:pPr>
              <a:buFontTx/>
              <a:buChar char="-"/>
            </a:pPr>
            <a:r>
              <a:rPr lang="fr-FR" sz="1600" dirty="0" smtClean="0">
                <a:solidFill>
                  <a:schemeClr val="tx2"/>
                </a:solidFill>
              </a:rPr>
              <a:t>Information le 7/11 avec la DR.</a:t>
            </a:r>
          </a:p>
          <a:p>
            <a:pPr>
              <a:buFontTx/>
              <a:buChar char="-"/>
            </a:pPr>
            <a:r>
              <a:rPr lang="fr-FR" sz="1600" dirty="0" smtClean="0">
                <a:solidFill>
                  <a:schemeClr val="tx2"/>
                </a:solidFill>
              </a:rPr>
              <a:t>Dépôt </a:t>
            </a:r>
            <a:r>
              <a:rPr lang="fr-FR" sz="1600" dirty="0">
                <a:solidFill>
                  <a:schemeClr val="tx2"/>
                </a:solidFill>
              </a:rPr>
              <a:t>de la demande  dans ARIANE avant le 10 </a:t>
            </a:r>
            <a:r>
              <a:rPr lang="fr-FR" sz="1600" dirty="0" smtClean="0">
                <a:solidFill>
                  <a:schemeClr val="tx2"/>
                </a:solidFill>
              </a:rPr>
              <a:t>Novembre avec </a:t>
            </a:r>
            <a:r>
              <a:rPr lang="fr-FR" sz="1600" dirty="0">
                <a:solidFill>
                  <a:schemeClr val="tx2"/>
                </a:solidFill>
              </a:rPr>
              <a:t>tous les </a:t>
            </a:r>
            <a:r>
              <a:rPr lang="fr-FR" sz="1600" dirty="0" smtClean="0">
                <a:solidFill>
                  <a:schemeClr val="tx2"/>
                </a:solidFill>
              </a:rPr>
              <a:t>documents</a:t>
            </a:r>
            <a:r>
              <a:rPr lang="fr-FR" sz="1600" dirty="0">
                <a:solidFill>
                  <a:schemeClr val="tx2"/>
                </a:solidFill>
              </a:rPr>
              <a:t>	</a:t>
            </a:r>
            <a:r>
              <a:rPr lang="fr-FR" sz="1600" dirty="0" smtClean="0">
                <a:solidFill>
                  <a:schemeClr val="tx2"/>
                </a:solidFill>
                <a:hlinkClick r:id="rId2"/>
              </a:rPr>
              <a:t>https</a:t>
            </a:r>
            <a:r>
              <a:rPr lang="fr-FR" sz="1600" dirty="0">
                <a:solidFill>
                  <a:schemeClr val="tx2"/>
                </a:solidFill>
                <a:hlinkClick r:id="rId2"/>
              </a:rPr>
              <a:t>://cnrs.eu.people-ask.com/employee</a:t>
            </a:r>
            <a:r>
              <a:rPr lang="fr-FR" sz="1600" dirty="0" smtClean="0">
                <a:solidFill>
                  <a:schemeClr val="tx2"/>
                </a:solidFill>
                <a:hlinkClick r:id="rId2"/>
              </a:rPr>
              <a:t>/</a:t>
            </a:r>
            <a:endParaRPr lang="fr-FR" sz="1600" dirty="0" smtClean="0">
              <a:solidFill>
                <a:schemeClr val="tx2"/>
              </a:solidFill>
            </a:endParaRPr>
          </a:p>
          <a:p>
            <a:pPr marL="0" indent="0">
              <a:buNone/>
            </a:pPr>
            <a:r>
              <a:rPr lang="fr-FR" sz="1600" dirty="0">
                <a:solidFill>
                  <a:schemeClr val="tx2"/>
                </a:solidFill>
              </a:rPr>
              <a:t>	</a:t>
            </a:r>
            <a:r>
              <a:rPr lang="fr-FR" sz="1600" dirty="0" smtClean="0">
                <a:solidFill>
                  <a:schemeClr val="tx2"/>
                </a:solidFill>
              </a:rPr>
              <a:t>→ </a:t>
            </a:r>
            <a:r>
              <a:rPr lang="fr-FR" sz="1600" dirty="0">
                <a:solidFill>
                  <a:schemeClr val="tx2"/>
                </a:solidFill>
              </a:rPr>
              <a:t>catégorie « Temps de travail » → « Demande d'autorisation de télétravail »</a:t>
            </a:r>
          </a:p>
          <a:p>
            <a:pPr>
              <a:buFontTx/>
              <a:buChar char="-"/>
            </a:pPr>
            <a:r>
              <a:rPr lang="fr-FR" sz="1600" dirty="0" smtClean="0">
                <a:solidFill>
                  <a:schemeClr val="tx2"/>
                </a:solidFill>
              </a:rPr>
              <a:t>Rencontre personnelle avec Giovanni après le 10/11 pour approbation et pour </a:t>
            </a:r>
            <a:r>
              <a:rPr lang="fr-FR" sz="1600" dirty="0">
                <a:solidFill>
                  <a:schemeClr val="tx2"/>
                </a:solidFill>
              </a:rPr>
              <a:t>mise en place au 1er Janvier </a:t>
            </a:r>
            <a:r>
              <a:rPr lang="fr-FR" sz="1600" dirty="0" smtClean="0">
                <a:solidFill>
                  <a:schemeClr val="tx2"/>
                </a:solidFill>
              </a:rPr>
              <a:t>2019.</a:t>
            </a:r>
          </a:p>
          <a:p>
            <a:pPr>
              <a:buFontTx/>
              <a:buChar char="-"/>
            </a:pPr>
            <a:r>
              <a:rPr lang="fr-FR" sz="1600" dirty="0" smtClean="0">
                <a:solidFill>
                  <a:schemeClr val="tx2"/>
                </a:solidFill>
              </a:rPr>
              <a:t>Entretien </a:t>
            </a:r>
            <a:r>
              <a:rPr lang="fr-FR" sz="1600" dirty="0">
                <a:solidFill>
                  <a:schemeClr val="tx2"/>
                </a:solidFill>
              </a:rPr>
              <a:t>avec votre responsable </a:t>
            </a:r>
            <a:r>
              <a:rPr lang="fr-FR" sz="1600" dirty="0" smtClean="0">
                <a:solidFill>
                  <a:schemeClr val="tx2"/>
                </a:solidFill>
              </a:rPr>
              <a:t>avant le 10/11 (!) pour </a:t>
            </a:r>
            <a:r>
              <a:rPr lang="fr-FR" sz="1600" dirty="0">
                <a:solidFill>
                  <a:schemeClr val="tx2"/>
                </a:solidFill>
              </a:rPr>
              <a:t>fournir le document AVIS DU RESPONSABLE avec la liste des activités, des jours et horaires souhaités et avis </a:t>
            </a:r>
            <a:r>
              <a:rPr lang="fr-FR" sz="1600" dirty="0" smtClean="0">
                <a:solidFill>
                  <a:schemeClr val="tx2"/>
                </a:solidFill>
              </a:rPr>
              <a:t>motivé.</a:t>
            </a:r>
          </a:p>
          <a:p>
            <a:pPr>
              <a:buFontTx/>
              <a:buChar char="-"/>
            </a:pPr>
            <a:r>
              <a:rPr lang="fr-FR" sz="1600" dirty="0" smtClean="0">
                <a:solidFill>
                  <a:schemeClr val="tx2"/>
                </a:solidFill>
              </a:rPr>
              <a:t>1 jour/semaine maximum. Prévenir obligatoirement avant de venir au labo un jour </a:t>
            </a:r>
            <a:r>
              <a:rPr lang="fr-FR" sz="1600" dirty="0" err="1" smtClean="0">
                <a:solidFill>
                  <a:schemeClr val="tx2"/>
                </a:solidFill>
              </a:rPr>
              <a:t>télétravaillé</a:t>
            </a:r>
            <a:r>
              <a:rPr lang="fr-FR" sz="1600" dirty="0" smtClean="0">
                <a:solidFill>
                  <a:schemeClr val="tx2"/>
                </a:solidFill>
              </a:rPr>
              <a:t>.</a:t>
            </a:r>
          </a:p>
          <a:p>
            <a:pPr marL="0" indent="0">
              <a:buNone/>
            </a:pPr>
            <a:r>
              <a:rPr lang="fr-FR" sz="1600" dirty="0" smtClean="0">
                <a:solidFill>
                  <a:schemeClr val="tx2"/>
                </a:solidFill>
              </a:rPr>
              <a:t>        2 jours minimum de présence  au laboratoire par semaine.</a:t>
            </a:r>
          </a:p>
          <a:p>
            <a:pPr marL="0" indent="0">
              <a:buNone/>
            </a:pPr>
            <a:r>
              <a:rPr lang="fr-FR" sz="1600" dirty="0">
                <a:solidFill>
                  <a:schemeClr val="tx2"/>
                </a:solidFill>
              </a:rPr>
              <a:t>	</a:t>
            </a:r>
            <a:r>
              <a:rPr lang="fr-FR" sz="1600" dirty="0" smtClean="0">
                <a:solidFill>
                  <a:schemeClr val="tx2"/>
                </a:solidFill>
              </a:rPr>
              <a:t>JOURS </a:t>
            </a:r>
            <a:r>
              <a:rPr lang="fr-FR" sz="1600" dirty="0">
                <a:solidFill>
                  <a:schemeClr val="tx2"/>
                </a:solidFill>
              </a:rPr>
              <a:t>INTERDITS : MARDI et JEUDI </a:t>
            </a:r>
            <a:r>
              <a:rPr lang="fr-FR" sz="1600" dirty="0" smtClean="0">
                <a:solidFill>
                  <a:schemeClr val="tx2"/>
                </a:solidFill>
              </a:rPr>
              <a:t>(recommandés par </a:t>
            </a:r>
            <a:r>
              <a:rPr lang="fr-FR" sz="1600" dirty="0">
                <a:solidFill>
                  <a:schemeClr val="tx2"/>
                </a:solidFill>
              </a:rPr>
              <a:t>le </a:t>
            </a:r>
            <a:r>
              <a:rPr lang="fr-FR" sz="1600" dirty="0" smtClean="0">
                <a:solidFill>
                  <a:schemeClr val="tx2"/>
                </a:solidFill>
              </a:rPr>
              <a:t>CNRS après sondage).</a:t>
            </a:r>
          </a:p>
          <a:p>
            <a:pPr marL="0" indent="0">
              <a:buNone/>
            </a:pPr>
            <a:r>
              <a:rPr lang="fr-FR" sz="1600" dirty="0">
                <a:solidFill>
                  <a:schemeClr val="tx2"/>
                </a:solidFill>
              </a:rPr>
              <a:t>	</a:t>
            </a:r>
            <a:r>
              <a:rPr lang="fr-FR" sz="1600" dirty="0" smtClean="0">
                <a:solidFill>
                  <a:schemeClr val="tx2"/>
                </a:solidFill>
              </a:rPr>
              <a:t>½ journée possible (à confirmer).</a:t>
            </a:r>
          </a:p>
          <a:p>
            <a:pPr>
              <a:buFontTx/>
              <a:buChar char="-"/>
            </a:pPr>
            <a:r>
              <a:rPr lang="fr-FR" sz="1600" dirty="0" smtClean="0">
                <a:solidFill>
                  <a:schemeClr val="tx2"/>
                </a:solidFill>
              </a:rPr>
              <a:t>KIT </a:t>
            </a:r>
            <a:r>
              <a:rPr lang="fr-FR" sz="1600" dirty="0">
                <a:solidFill>
                  <a:schemeClr val="tx2"/>
                </a:solidFill>
              </a:rPr>
              <a:t>DE </a:t>
            </a:r>
            <a:r>
              <a:rPr lang="fr-FR" sz="1600" dirty="0" smtClean="0">
                <a:solidFill>
                  <a:schemeClr val="tx2"/>
                </a:solidFill>
              </a:rPr>
              <a:t>TELETRAVAIL (dans </a:t>
            </a:r>
            <a:r>
              <a:rPr lang="fr-FR" sz="1600" dirty="0">
                <a:solidFill>
                  <a:schemeClr val="tx2"/>
                </a:solidFill>
              </a:rPr>
              <a:t>ARIANE</a:t>
            </a:r>
            <a:r>
              <a:rPr lang="fr-FR" sz="1600" dirty="0" smtClean="0">
                <a:solidFill>
                  <a:schemeClr val="tx2"/>
                </a:solidFill>
              </a:rPr>
              <a:t>):</a:t>
            </a:r>
          </a:p>
          <a:p>
            <a:pPr lvl="1">
              <a:buFontTx/>
              <a:buChar char="-"/>
            </a:pPr>
            <a:r>
              <a:rPr lang="fr-FR" sz="1600" dirty="0" smtClean="0">
                <a:solidFill>
                  <a:schemeClr val="tx2"/>
                </a:solidFill>
              </a:rPr>
              <a:t>Attestation d’assurance</a:t>
            </a:r>
          </a:p>
          <a:p>
            <a:pPr lvl="1">
              <a:buFontTx/>
              <a:buChar char="-"/>
            </a:pPr>
            <a:r>
              <a:rPr lang="fr-FR" sz="1600" dirty="0">
                <a:solidFill>
                  <a:schemeClr val="tx2"/>
                </a:solidFill>
              </a:rPr>
              <a:t>Conformité NTIC (nouvelles technologies de l’information et des </a:t>
            </a:r>
            <a:r>
              <a:rPr lang="fr-FR" sz="1600" dirty="0" smtClean="0">
                <a:solidFill>
                  <a:schemeClr val="tx2"/>
                </a:solidFill>
              </a:rPr>
              <a:t>communications):</a:t>
            </a:r>
          </a:p>
          <a:p>
            <a:pPr marL="457200" lvl="1" indent="0">
              <a:buNone/>
            </a:pPr>
            <a:r>
              <a:rPr lang="fr-FR" sz="1600" dirty="0">
                <a:solidFill>
                  <a:schemeClr val="tx2"/>
                </a:solidFill>
              </a:rPr>
              <a:t>	</a:t>
            </a:r>
            <a:r>
              <a:rPr lang="fr-FR" sz="1600" dirty="0" smtClean="0">
                <a:solidFill>
                  <a:schemeClr val="tx2"/>
                </a:solidFill>
              </a:rPr>
              <a:t>poste de travail avec disque crypté et VPN. Attestation délivrée par le service info.</a:t>
            </a:r>
          </a:p>
          <a:p>
            <a:pPr marL="457200" lvl="1" indent="0">
              <a:buNone/>
            </a:pPr>
            <a:r>
              <a:rPr lang="fr-FR" sz="1600" dirty="0">
                <a:solidFill>
                  <a:schemeClr val="tx2"/>
                </a:solidFill>
              </a:rPr>
              <a:t>	</a:t>
            </a:r>
            <a:r>
              <a:rPr lang="fr-FR" sz="1600" dirty="0" smtClean="0">
                <a:solidFill>
                  <a:schemeClr val="tx2"/>
                </a:solidFill>
              </a:rPr>
              <a:t>Poste de travail personnel interdit.</a:t>
            </a:r>
          </a:p>
          <a:p>
            <a:pPr lvl="1">
              <a:buFontTx/>
              <a:buChar char="-"/>
            </a:pPr>
            <a:r>
              <a:rPr lang="fr-FR" sz="1600" dirty="0" smtClean="0">
                <a:solidFill>
                  <a:schemeClr val="tx2"/>
                </a:solidFill>
              </a:rPr>
              <a:t>Conformité électrique (déclaration sur l’honneur).</a:t>
            </a:r>
          </a:p>
          <a:p>
            <a:pPr lvl="1">
              <a:buFontTx/>
              <a:buChar char="-"/>
            </a:pPr>
            <a:r>
              <a:rPr lang="fr-FR" sz="1600" dirty="0" smtClean="0">
                <a:solidFill>
                  <a:schemeClr val="tx2"/>
                </a:solidFill>
              </a:rPr>
              <a:t>Liste </a:t>
            </a:r>
            <a:r>
              <a:rPr lang="fr-FR" sz="1600" dirty="0">
                <a:solidFill>
                  <a:schemeClr val="tx2"/>
                </a:solidFill>
              </a:rPr>
              <a:t>des activités, jours et horaires avec avis du </a:t>
            </a:r>
            <a:r>
              <a:rPr lang="fr-FR" sz="1600" dirty="0" smtClean="0">
                <a:solidFill>
                  <a:schemeClr val="tx2"/>
                </a:solidFill>
              </a:rPr>
              <a:t>responsable: autonomie de l’agent, compatibilité avec les activités au labo, volume </a:t>
            </a:r>
            <a:r>
              <a:rPr lang="fr-FR" sz="1600" dirty="0" err="1" smtClean="0">
                <a:solidFill>
                  <a:schemeClr val="tx2"/>
                </a:solidFill>
              </a:rPr>
              <a:t>télétravaillé</a:t>
            </a:r>
            <a:r>
              <a:rPr lang="fr-FR" sz="1600" dirty="0" smtClean="0">
                <a:solidFill>
                  <a:schemeClr val="tx2"/>
                </a:solidFill>
              </a:rPr>
              <a:t> cohérent avec l’activité décrite.</a:t>
            </a:r>
          </a:p>
          <a:p>
            <a:pPr>
              <a:buFontTx/>
              <a:buChar char="-"/>
            </a:pPr>
            <a:endParaRPr lang="fr-FR" sz="1600" dirty="0">
              <a:solidFill>
                <a:schemeClr val="tx2"/>
              </a:solidFill>
            </a:endParaRPr>
          </a:p>
        </p:txBody>
      </p:sp>
    </p:spTree>
    <p:extLst>
      <p:ext uri="{BB962C8B-B14F-4D97-AF65-F5344CB8AC3E}">
        <p14:creationId xmlns:p14="http://schemas.microsoft.com/office/powerpoint/2010/main" val="2051410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67544" y="260648"/>
            <a:ext cx="8229600" cy="6480720"/>
          </a:xfrm>
        </p:spPr>
        <p:txBody>
          <a:bodyPr>
            <a:noAutofit/>
          </a:bodyPr>
          <a:lstStyle/>
          <a:p>
            <a:pPr marL="0" lvl="0" indent="0">
              <a:buNone/>
            </a:pPr>
            <a:r>
              <a:rPr lang="fr-FR" sz="1800" b="1" u="sng" dirty="0" smtClean="0">
                <a:solidFill>
                  <a:srgbClr val="1F497D"/>
                </a:solidFill>
              </a:rPr>
              <a:t>Télétravail (2/2)</a:t>
            </a:r>
          </a:p>
          <a:p>
            <a:pPr marL="0" lvl="0" indent="0">
              <a:buNone/>
            </a:pPr>
            <a:endParaRPr lang="fr-FR" sz="1600" b="1" u="sng" dirty="0">
              <a:solidFill>
                <a:srgbClr val="1F497D"/>
              </a:solidFill>
            </a:endParaRPr>
          </a:p>
          <a:p>
            <a:pPr>
              <a:buFontTx/>
              <a:buChar char="-"/>
            </a:pPr>
            <a:r>
              <a:rPr lang="fr-FR" sz="1600" dirty="0">
                <a:solidFill>
                  <a:schemeClr val="tx2"/>
                </a:solidFill>
              </a:rPr>
              <a:t>Demande faite pour 1 an, reconduite sur demande.</a:t>
            </a:r>
          </a:p>
          <a:p>
            <a:pPr>
              <a:buFontTx/>
              <a:buChar char="-"/>
            </a:pPr>
            <a:r>
              <a:rPr lang="fr-FR" sz="1600" dirty="0">
                <a:solidFill>
                  <a:schemeClr val="tx2"/>
                </a:solidFill>
              </a:rPr>
              <a:t>Période d’adaptation de 3 mois avec 1 mois de préavis</a:t>
            </a:r>
            <a:r>
              <a:rPr lang="fr-FR" sz="1600" dirty="0" smtClean="0">
                <a:solidFill>
                  <a:schemeClr val="tx2"/>
                </a:solidFill>
              </a:rPr>
              <a:t>.</a:t>
            </a:r>
          </a:p>
          <a:p>
            <a:pPr>
              <a:buFontTx/>
              <a:buChar char="-"/>
            </a:pPr>
            <a:r>
              <a:rPr lang="fr-FR" sz="1600" dirty="0" smtClean="0">
                <a:solidFill>
                  <a:schemeClr val="tx2"/>
                </a:solidFill>
              </a:rPr>
              <a:t>Prochains démarrages: 1</a:t>
            </a:r>
            <a:r>
              <a:rPr lang="fr-FR" sz="1600" baseline="30000" dirty="0" smtClean="0">
                <a:solidFill>
                  <a:schemeClr val="tx2"/>
                </a:solidFill>
              </a:rPr>
              <a:t>er</a:t>
            </a:r>
            <a:r>
              <a:rPr lang="fr-FR" sz="1600" dirty="0" smtClean="0">
                <a:solidFill>
                  <a:schemeClr val="tx2"/>
                </a:solidFill>
              </a:rPr>
              <a:t> mai, 1</a:t>
            </a:r>
            <a:r>
              <a:rPr lang="fr-FR" sz="1600" baseline="30000" dirty="0" smtClean="0">
                <a:solidFill>
                  <a:schemeClr val="tx2"/>
                </a:solidFill>
              </a:rPr>
              <a:t>er</a:t>
            </a:r>
            <a:r>
              <a:rPr lang="fr-FR" sz="1600" dirty="0" smtClean="0">
                <a:solidFill>
                  <a:schemeClr val="tx2"/>
                </a:solidFill>
              </a:rPr>
              <a:t> septembre.</a:t>
            </a:r>
            <a:endParaRPr lang="fr-FR" sz="1600" dirty="0">
              <a:solidFill>
                <a:schemeClr val="tx2"/>
              </a:solidFill>
            </a:endParaRPr>
          </a:p>
          <a:p>
            <a:pPr>
              <a:buFontTx/>
              <a:buChar char="-"/>
            </a:pPr>
            <a:r>
              <a:rPr lang="fr-FR" sz="1600" dirty="0" smtClean="0">
                <a:solidFill>
                  <a:schemeClr val="tx2"/>
                </a:solidFill>
              </a:rPr>
              <a:t>Problème </a:t>
            </a:r>
            <a:r>
              <a:rPr lang="fr-FR" sz="1600" dirty="0">
                <a:solidFill>
                  <a:schemeClr val="tx2"/>
                </a:solidFill>
              </a:rPr>
              <a:t>potentiel de matériel? → </a:t>
            </a:r>
            <a:r>
              <a:rPr lang="fr-FR" sz="1600" dirty="0" smtClean="0">
                <a:solidFill>
                  <a:schemeClr val="tx2"/>
                </a:solidFill>
              </a:rPr>
              <a:t>laptops, écrans</a:t>
            </a:r>
            <a:r>
              <a:rPr lang="fr-FR" sz="1600" dirty="0">
                <a:solidFill>
                  <a:schemeClr val="tx2"/>
                </a:solidFill>
              </a:rPr>
              <a:t>, </a:t>
            </a:r>
            <a:r>
              <a:rPr lang="fr-FR" sz="1600" dirty="0" smtClean="0">
                <a:solidFill>
                  <a:schemeClr val="tx2"/>
                </a:solidFill>
              </a:rPr>
              <a:t>bases… </a:t>
            </a:r>
            <a:r>
              <a:rPr lang="fr-FR" sz="1600" dirty="0">
                <a:solidFill>
                  <a:schemeClr val="tx2"/>
                </a:solidFill>
              </a:rPr>
              <a:t>pas de budget identifié</a:t>
            </a:r>
            <a:r>
              <a:rPr lang="fr-FR" sz="1600" dirty="0" smtClean="0">
                <a:solidFill>
                  <a:schemeClr val="tx2"/>
                </a:solidFill>
              </a:rPr>
              <a:t>.</a:t>
            </a:r>
            <a:endParaRPr lang="fr-FR" sz="1600" dirty="0">
              <a:solidFill>
                <a:schemeClr val="tx2"/>
              </a:solidFill>
            </a:endParaRPr>
          </a:p>
          <a:p>
            <a:pPr>
              <a:buFontTx/>
              <a:buChar char="-"/>
            </a:pPr>
            <a:r>
              <a:rPr lang="fr-FR" sz="1600" dirty="0">
                <a:solidFill>
                  <a:schemeClr val="tx2"/>
                </a:solidFill>
              </a:rPr>
              <a:t>Liaison internet et résolution de ses disfonctionnements à la charge de l’agent</a:t>
            </a:r>
            <a:r>
              <a:rPr lang="fr-FR" sz="1600" dirty="0" smtClean="0">
                <a:solidFill>
                  <a:schemeClr val="tx2"/>
                </a:solidFill>
              </a:rPr>
              <a:t>.</a:t>
            </a:r>
          </a:p>
          <a:p>
            <a:pPr>
              <a:buFontTx/>
              <a:buChar char="-"/>
            </a:pPr>
            <a:r>
              <a:rPr lang="fr-FR" sz="1600" dirty="0" smtClean="0">
                <a:solidFill>
                  <a:schemeClr val="tx2"/>
                </a:solidFill>
              </a:rPr>
              <a:t>Appels téléphoniques à étudier: transfert d’appel difficile avec un poste partagé entre plusieurs agents, nombre de lignes sortantes du LAPP à confirmer.</a:t>
            </a:r>
            <a:endParaRPr lang="fr-FR" sz="1600" dirty="0">
              <a:solidFill>
                <a:schemeClr val="tx2"/>
              </a:solidFill>
            </a:endParaRPr>
          </a:p>
          <a:p>
            <a:pPr marL="0" lvl="0" indent="0">
              <a:buNone/>
            </a:pPr>
            <a:endParaRPr lang="fr-FR" sz="1600" dirty="0" smtClean="0">
              <a:solidFill>
                <a:srgbClr val="1F497D"/>
              </a:solidFill>
            </a:endParaRPr>
          </a:p>
          <a:p>
            <a:pPr marL="0" indent="0">
              <a:buNone/>
            </a:pPr>
            <a:r>
              <a:rPr lang="fr-FR" sz="1800" dirty="0" smtClean="0">
                <a:solidFill>
                  <a:srgbClr val="FF0000"/>
                </a:solidFill>
              </a:rPr>
              <a:t>Activation du coffre-fort pas obligatoire (?)</a:t>
            </a:r>
          </a:p>
          <a:p>
            <a:pPr marL="0" indent="0">
              <a:buNone/>
            </a:pPr>
            <a:r>
              <a:rPr lang="fr-FR" sz="1800" dirty="0" smtClean="0">
                <a:solidFill>
                  <a:srgbClr val="FF0000"/>
                </a:solidFill>
              </a:rPr>
              <a:t>Pas </a:t>
            </a:r>
            <a:r>
              <a:rPr lang="fr-FR" sz="1800" dirty="0">
                <a:solidFill>
                  <a:srgbClr val="FF0000"/>
                </a:solidFill>
              </a:rPr>
              <a:t>de problème pour les licences (Claude </a:t>
            </a:r>
            <a:r>
              <a:rPr lang="fr-FR" sz="1800" dirty="0" err="1">
                <a:solidFill>
                  <a:srgbClr val="FF0000"/>
                </a:solidFill>
              </a:rPr>
              <a:t>Colledani</a:t>
            </a:r>
            <a:r>
              <a:rPr lang="fr-FR" sz="1800" dirty="0">
                <a:solidFill>
                  <a:srgbClr val="FF0000"/>
                </a:solidFill>
              </a:rPr>
              <a:t>). Bande minimale 5Mbps ?</a:t>
            </a:r>
          </a:p>
          <a:p>
            <a:pPr marL="0" indent="0">
              <a:buNone/>
            </a:pPr>
            <a:endParaRPr lang="fr-FR" sz="1600" dirty="0" smtClean="0">
              <a:solidFill>
                <a:schemeClr val="tx2"/>
              </a:solidFill>
            </a:endParaRPr>
          </a:p>
          <a:p>
            <a:pPr marL="0" indent="0">
              <a:buNone/>
            </a:pPr>
            <a:r>
              <a:rPr lang="fr-FR" sz="1600" dirty="0" smtClean="0">
                <a:solidFill>
                  <a:schemeClr val="tx2"/>
                </a:solidFill>
              </a:rPr>
              <a:t>info </a:t>
            </a:r>
            <a:r>
              <a:rPr lang="fr-FR" sz="1600" dirty="0">
                <a:solidFill>
                  <a:schemeClr val="tx2"/>
                </a:solidFill>
              </a:rPr>
              <a:t>ARIANE :</a:t>
            </a:r>
          </a:p>
          <a:p>
            <a:pPr marL="0" indent="0">
              <a:buNone/>
            </a:pPr>
            <a:r>
              <a:rPr lang="fr-FR" sz="1400" dirty="0" smtClean="0">
                <a:solidFill>
                  <a:schemeClr val="tx2"/>
                </a:solidFill>
              </a:rPr>
              <a:t>« </a:t>
            </a:r>
            <a:r>
              <a:rPr lang="fr-FR" sz="1400" dirty="0">
                <a:solidFill>
                  <a:schemeClr val="tx2"/>
                </a:solidFill>
              </a:rPr>
              <a:t>En régime de croisière, afin de préserver les organisations internes des unités de recherche et des services, les demandes s’organiseront en trois temps liées à trois périodes de démarrage dans l’année que seront le 1er janvier, le 1er mai et le 1er septembre. Les demandes déposées avant fin février de chaque année permettront un démarrage à compter du 1er mai, les demandes déposées avant fin juin permettront un démarrage du télétravail au 1er septembre et les demandes déposées avant fin octobre permettront un démarrage de l’activité en télétravail au 1er janvier. </a:t>
            </a:r>
            <a:r>
              <a:rPr lang="fr-FR" sz="1400" dirty="0" smtClean="0">
                <a:solidFill>
                  <a:schemeClr val="tx2"/>
                </a:solidFill>
              </a:rPr>
              <a:t>»</a:t>
            </a:r>
            <a:endParaRPr lang="fr-FR" sz="1400" dirty="0">
              <a:solidFill>
                <a:schemeClr val="tx2"/>
              </a:solidFill>
            </a:endParaRPr>
          </a:p>
        </p:txBody>
      </p:sp>
    </p:spTree>
    <p:extLst>
      <p:ext uri="{BB962C8B-B14F-4D97-AF65-F5344CB8AC3E}">
        <p14:creationId xmlns:p14="http://schemas.microsoft.com/office/powerpoint/2010/main" val="1545587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404664"/>
            <a:ext cx="8229600" cy="6048671"/>
          </a:xfrm>
        </p:spPr>
        <p:txBody>
          <a:bodyPr>
            <a:noAutofit/>
          </a:bodyPr>
          <a:lstStyle/>
          <a:p>
            <a:pPr marL="0" indent="0">
              <a:buNone/>
            </a:pPr>
            <a:endParaRPr lang="fr-FR" sz="1600" dirty="0">
              <a:solidFill>
                <a:schemeClr val="tx2"/>
              </a:solidFill>
            </a:endParaRPr>
          </a:p>
          <a:p>
            <a:pPr marL="0" indent="0">
              <a:buNone/>
            </a:pPr>
            <a:r>
              <a:rPr lang="fr-FR" sz="1800" b="1" u="sng" dirty="0" smtClean="0">
                <a:solidFill>
                  <a:srgbClr val="1F497D"/>
                </a:solidFill>
              </a:rPr>
              <a:t>ARIANE: plateforme RH nationale.</a:t>
            </a:r>
          </a:p>
          <a:p>
            <a:pPr marL="0" indent="0">
              <a:buNone/>
            </a:pPr>
            <a:endParaRPr lang="fr-FR" sz="1800" dirty="0">
              <a:solidFill>
                <a:srgbClr val="1F497D"/>
              </a:solidFill>
            </a:endParaRPr>
          </a:p>
          <a:p>
            <a:pPr marL="0" indent="0">
              <a:buNone/>
            </a:pPr>
            <a:r>
              <a:rPr lang="fr-FR" sz="1600" dirty="0" smtClean="0">
                <a:solidFill>
                  <a:srgbClr val="1F497D"/>
                </a:solidFill>
              </a:rPr>
              <a:t>Ouverte depuis le 22/10.</a:t>
            </a:r>
          </a:p>
          <a:p>
            <a:pPr marL="0" indent="0">
              <a:buNone/>
            </a:pPr>
            <a:r>
              <a:rPr lang="fr-FR" sz="1600" dirty="0" smtClean="0">
                <a:solidFill>
                  <a:srgbClr val="1F497D"/>
                </a:solidFill>
              </a:rPr>
              <a:t>Coffre-fort numérique (à vie?): relations contractuelles entre l’agent CNRS et l’entreprise de stockage?</a:t>
            </a:r>
          </a:p>
          <a:p>
            <a:pPr marL="0" indent="0">
              <a:buNone/>
            </a:pPr>
            <a:r>
              <a:rPr lang="fr-FR" sz="1600" dirty="0" smtClean="0">
                <a:solidFill>
                  <a:srgbClr val="1F497D"/>
                </a:solidFill>
              </a:rPr>
              <a:t>Sécurisation des données?</a:t>
            </a:r>
          </a:p>
          <a:p>
            <a:pPr marL="0" indent="0">
              <a:buNone/>
            </a:pPr>
            <a:r>
              <a:rPr lang="fr-FR" sz="1600" dirty="0" smtClean="0">
                <a:solidFill>
                  <a:srgbClr val="1F497D"/>
                </a:solidFill>
              </a:rPr>
              <a:t>Activation pas obligatoire (?), communication par mail de la DRH.</a:t>
            </a:r>
          </a:p>
          <a:p>
            <a:pPr marL="0" indent="0">
              <a:buNone/>
            </a:pPr>
            <a:endParaRPr lang="fr-FR" sz="1600" dirty="0" smtClean="0">
              <a:solidFill>
                <a:srgbClr val="1F497D"/>
              </a:solidFill>
            </a:endParaRPr>
          </a:p>
          <a:p>
            <a:pPr marL="0" indent="0">
              <a:buNone/>
            </a:pPr>
            <a:r>
              <a:rPr lang="fr-FR" sz="1600" dirty="0" smtClean="0">
                <a:solidFill>
                  <a:srgbClr val="1F497D"/>
                </a:solidFill>
              </a:rPr>
              <a:t>→ Télétravail, inscription </a:t>
            </a:r>
            <a:r>
              <a:rPr lang="fr-FR" sz="1600" dirty="0">
                <a:solidFill>
                  <a:srgbClr val="1F497D"/>
                </a:solidFill>
              </a:rPr>
              <a:t>à une </a:t>
            </a:r>
            <a:r>
              <a:rPr lang="fr-FR" sz="1600" dirty="0" smtClean="0">
                <a:solidFill>
                  <a:srgbClr val="1F497D"/>
                </a:solidFill>
              </a:rPr>
              <a:t>formation, utilisation </a:t>
            </a:r>
            <a:r>
              <a:rPr lang="fr-FR" sz="1600" dirty="0">
                <a:solidFill>
                  <a:srgbClr val="1F497D"/>
                </a:solidFill>
              </a:rPr>
              <a:t>du compte personnel de formation (CPF</a:t>
            </a:r>
            <a:r>
              <a:rPr lang="fr-FR" sz="1600" dirty="0" smtClean="0">
                <a:solidFill>
                  <a:srgbClr val="1F497D"/>
                </a:solidFill>
              </a:rPr>
              <a:t>), supplément </a:t>
            </a:r>
            <a:r>
              <a:rPr lang="fr-FR" sz="1600" dirty="0">
                <a:solidFill>
                  <a:srgbClr val="1F497D"/>
                </a:solidFill>
              </a:rPr>
              <a:t>familial de traitement (SFT</a:t>
            </a:r>
            <a:r>
              <a:rPr lang="fr-FR" sz="1600" dirty="0" smtClean="0">
                <a:solidFill>
                  <a:srgbClr val="1F497D"/>
                </a:solidFill>
              </a:rPr>
              <a:t>), temps partiel, </a:t>
            </a:r>
            <a:r>
              <a:rPr lang="fr-FR" sz="1600" dirty="0">
                <a:solidFill>
                  <a:srgbClr val="1F497D"/>
                </a:solidFill>
              </a:rPr>
              <a:t>remboursement partiel des titres de </a:t>
            </a:r>
            <a:r>
              <a:rPr lang="fr-FR" sz="1600" dirty="0" smtClean="0">
                <a:solidFill>
                  <a:srgbClr val="1F497D"/>
                </a:solidFill>
              </a:rPr>
              <a:t>transport, changement </a:t>
            </a:r>
            <a:r>
              <a:rPr lang="fr-FR" sz="1600" dirty="0">
                <a:solidFill>
                  <a:srgbClr val="1F497D"/>
                </a:solidFill>
              </a:rPr>
              <a:t>de coordonnées </a:t>
            </a:r>
            <a:r>
              <a:rPr lang="fr-FR" sz="1600" dirty="0" smtClean="0">
                <a:solidFill>
                  <a:srgbClr val="1F497D"/>
                </a:solidFill>
              </a:rPr>
              <a:t>bancaires, </a:t>
            </a:r>
            <a:r>
              <a:rPr lang="fr-FR" sz="1600" dirty="0">
                <a:solidFill>
                  <a:srgbClr val="1F497D"/>
                </a:solidFill>
              </a:rPr>
              <a:t>changement d’état </a:t>
            </a:r>
            <a:r>
              <a:rPr lang="fr-FR" sz="1600" dirty="0" smtClean="0">
                <a:solidFill>
                  <a:srgbClr val="1F497D"/>
                </a:solidFill>
              </a:rPr>
              <a:t>civil, </a:t>
            </a:r>
            <a:r>
              <a:rPr lang="fr-FR" sz="1600" dirty="0">
                <a:solidFill>
                  <a:srgbClr val="1F497D"/>
                </a:solidFill>
              </a:rPr>
              <a:t>cumul </a:t>
            </a:r>
            <a:r>
              <a:rPr lang="fr-FR" sz="1600" dirty="0" smtClean="0">
                <a:solidFill>
                  <a:srgbClr val="1F497D"/>
                </a:solidFill>
              </a:rPr>
              <a:t>d'activité, transmission </a:t>
            </a:r>
            <a:r>
              <a:rPr lang="fr-FR" sz="1600" dirty="0">
                <a:solidFill>
                  <a:srgbClr val="1F497D"/>
                </a:solidFill>
              </a:rPr>
              <a:t>arrêt </a:t>
            </a:r>
            <a:r>
              <a:rPr lang="fr-FR" sz="1600" dirty="0" smtClean="0">
                <a:solidFill>
                  <a:srgbClr val="1F497D"/>
                </a:solidFill>
              </a:rPr>
              <a:t>maladie, déclaration </a:t>
            </a:r>
            <a:r>
              <a:rPr lang="fr-FR" sz="1600" dirty="0">
                <a:solidFill>
                  <a:srgbClr val="1F497D"/>
                </a:solidFill>
              </a:rPr>
              <a:t>d’accident du </a:t>
            </a:r>
            <a:r>
              <a:rPr lang="fr-FR" sz="1600" dirty="0" smtClean="0">
                <a:solidFill>
                  <a:srgbClr val="1F497D"/>
                </a:solidFill>
              </a:rPr>
              <a:t>travail, </a:t>
            </a:r>
            <a:r>
              <a:rPr lang="fr-FR" sz="1600" dirty="0">
                <a:solidFill>
                  <a:srgbClr val="1F497D"/>
                </a:solidFill>
              </a:rPr>
              <a:t>congés </a:t>
            </a:r>
            <a:r>
              <a:rPr lang="fr-FR" sz="1600" dirty="0" smtClean="0">
                <a:solidFill>
                  <a:srgbClr val="1F497D"/>
                </a:solidFill>
              </a:rPr>
              <a:t>bonifiés, congé </a:t>
            </a:r>
            <a:r>
              <a:rPr lang="fr-FR" sz="1600" dirty="0">
                <a:solidFill>
                  <a:srgbClr val="1F497D"/>
                </a:solidFill>
              </a:rPr>
              <a:t>de </a:t>
            </a:r>
            <a:r>
              <a:rPr lang="fr-FR" sz="1600" dirty="0" smtClean="0">
                <a:solidFill>
                  <a:srgbClr val="1F497D"/>
                </a:solidFill>
              </a:rPr>
              <a:t>paternité, ouverture </a:t>
            </a:r>
            <a:r>
              <a:rPr lang="fr-FR" sz="1600" dirty="0">
                <a:solidFill>
                  <a:srgbClr val="1F497D"/>
                </a:solidFill>
              </a:rPr>
              <a:t>d'un </a:t>
            </a:r>
            <a:r>
              <a:rPr lang="fr-FR" sz="1600" dirty="0" smtClean="0">
                <a:solidFill>
                  <a:srgbClr val="1F497D"/>
                </a:solidFill>
              </a:rPr>
              <a:t>CET… </a:t>
            </a:r>
          </a:p>
          <a:p>
            <a:pPr marL="0" indent="0">
              <a:buNone/>
            </a:pPr>
            <a:endParaRPr lang="fr-FR" sz="1600" dirty="0">
              <a:solidFill>
                <a:srgbClr val="1F497D"/>
              </a:solidFill>
            </a:endParaRPr>
          </a:p>
          <a:p>
            <a:pPr marL="0" lvl="0" indent="0">
              <a:buNone/>
            </a:pPr>
            <a:r>
              <a:rPr lang="fr-FR" sz="1800" b="1" u="sng" dirty="0">
                <a:solidFill>
                  <a:srgbClr val="1F497D"/>
                </a:solidFill>
              </a:rPr>
              <a:t>Tour des projets.</a:t>
            </a:r>
          </a:p>
          <a:p>
            <a:pPr marL="0" indent="0">
              <a:buNone/>
            </a:pPr>
            <a:endParaRPr lang="fr-FR" sz="1600" dirty="0" smtClean="0">
              <a:solidFill>
                <a:schemeClr val="tx2"/>
              </a:solidFill>
            </a:endParaRPr>
          </a:p>
        </p:txBody>
      </p:sp>
    </p:spTree>
    <p:extLst>
      <p:ext uri="{BB962C8B-B14F-4D97-AF65-F5344CB8AC3E}">
        <p14:creationId xmlns:p14="http://schemas.microsoft.com/office/powerpoint/2010/main" val="1877202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4855</TotalTime>
  <Words>525</Words>
  <Application>Microsoft Office PowerPoint</Application>
  <PresentationFormat>Affichage à l'écran (4:3)</PresentationFormat>
  <Paragraphs>118</Paragraphs>
  <Slides>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Calibri</vt:lpstr>
      <vt:lpstr>Thème Office</vt:lpstr>
      <vt:lpstr>Réunion de service électronique</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 de service électronique</dc:title>
  <dc:creator>Sebastien Vilalte</dc:creator>
  <cp:lastModifiedBy>Sebastien Vilalte</cp:lastModifiedBy>
  <cp:revision>215</cp:revision>
  <dcterms:created xsi:type="dcterms:W3CDTF">2014-11-05T14:07:53Z</dcterms:created>
  <dcterms:modified xsi:type="dcterms:W3CDTF">2018-11-06T13:08:24Z</dcterms:modified>
</cp:coreProperties>
</file>