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58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7D4-168F-41B4-BE19-8841F1D72A39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" y="130953"/>
            <a:ext cx="1843405" cy="6733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85" y="1"/>
            <a:ext cx="1109416" cy="11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50EF-F2D6-4DBA-9789-F967C34F8514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" y="130953"/>
            <a:ext cx="1843405" cy="6733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685" y="1"/>
            <a:ext cx="1109416" cy="1106607"/>
          </a:xfrm>
          <a:prstGeom prst="rect">
            <a:avLst/>
          </a:prstGeom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</p:spPr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24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BF4C-82D3-48A7-997C-C65D3746ED8F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607E-CAF4-400D-9246-67B1B6136D06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2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2424-E09C-440A-B64C-678B002C833B}" type="datetime1">
              <a:rPr lang="en-US" smtClean="0"/>
              <a:t>12/4/2018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20D6-F6D8-4527-9C38-69EF63EA9021}" type="datetime1">
              <a:rPr lang="en-US" smtClean="0"/>
              <a:t>12/4/2018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8C83-BAE7-444A-BD78-82733D5F39A6}" type="datetime1">
              <a:rPr lang="en-US" smtClean="0"/>
              <a:t>12/4/2018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2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06EB-1FF2-4A13-8176-40935453A732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7244-12E7-46D9-97ED-5AE69851F1D1}" type="datetime1">
              <a:rPr lang="en-US" smtClean="0"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8E2C-DD4B-450F-900B-C1FBFAC0BAE9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3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69BB-B175-4B70-A760-3B3502B2E851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80FE-A536-4EDA-9DB3-1BD3B901E920}" type="datetime1">
              <a:rPr lang="en-US" smtClean="0"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06C9-FE49-4132-87E4-7393360D21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8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130046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83" y="110000"/>
            <a:ext cx="1485901" cy="1439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8857" y="162983"/>
            <a:ext cx="2400301" cy="133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22" name="Logo_ipnl2010_RVB.jpg" descr="Logo_ipnl2010_RV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0498" y="379906"/>
            <a:ext cx="2462804" cy="899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11822.jpg" descr="1182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84448" y="302951"/>
            <a:ext cx="1469054" cy="105356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icolas Chanon, Thierry Dupasquier, Nick Lumb, Emilie Schibler, Sébastien Viret"/>
          <p:cNvSpPr txBox="1"/>
          <p:nvPr/>
        </p:nvSpPr>
        <p:spPr>
          <a:xfrm>
            <a:off x="1099751" y="6342807"/>
            <a:ext cx="10285676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/>
            </a:pPr>
            <a:r>
              <a:rPr lang="fr-FR" dirty="0" smtClean="0"/>
              <a:t>M. </a:t>
            </a:r>
            <a:r>
              <a:rPr lang="fr-FR" dirty="0" err="1" smtClean="0"/>
              <a:t>Bouhelal</a:t>
            </a:r>
            <a:r>
              <a:rPr lang="fr-FR" dirty="0" smtClean="0"/>
              <a:t>, P. </a:t>
            </a:r>
            <a:r>
              <a:rPr lang="fr-FR" dirty="0" err="1" smtClean="0"/>
              <a:t>Calabria</a:t>
            </a:r>
            <a:r>
              <a:rPr lang="fr-FR" dirty="0" smtClean="0"/>
              <a:t>, </a:t>
            </a:r>
            <a:r>
              <a:rPr dirty="0" smtClean="0"/>
              <a:t>N</a:t>
            </a:r>
            <a:r>
              <a:rPr lang="fr-FR" dirty="0" smtClean="0"/>
              <a:t>.</a:t>
            </a:r>
            <a:r>
              <a:rPr dirty="0" smtClean="0"/>
              <a:t> </a:t>
            </a:r>
            <a:r>
              <a:rPr dirty="0" err="1"/>
              <a:t>Chanon</a:t>
            </a:r>
            <a:r>
              <a:rPr dirty="0" smtClean="0"/>
              <a:t>,</a:t>
            </a:r>
            <a:r>
              <a:rPr lang="fr-FR" dirty="0" smtClean="0"/>
              <a:t> F. </a:t>
            </a:r>
            <a:r>
              <a:rPr lang="fr-FR" dirty="0" err="1" smtClean="0"/>
              <a:t>Charlieux</a:t>
            </a:r>
            <a:r>
              <a:rPr lang="fr-FR" dirty="0" smtClean="0"/>
              <a:t>,</a:t>
            </a:r>
            <a:r>
              <a:rPr dirty="0" smtClean="0"/>
              <a:t> </a:t>
            </a:r>
            <a:r>
              <a:rPr lang="fr-FR" dirty="0" smtClean="0"/>
              <a:t>P. </a:t>
            </a:r>
            <a:r>
              <a:rPr lang="fr-FR" dirty="0" err="1" smtClean="0"/>
              <a:t>Dené</a:t>
            </a:r>
            <a:r>
              <a:rPr lang="fr-FR" dirty="0" smtClean="0"/>
              <a:t>, </a:t>
            </a:r>
            <a:r>
              <a:rPr dirty="0" smtClean="0"/>
              <a:t>T</a:t>
            </a:r>
            <a:r>
              <a:rPr lang="fr-FR" dirty="0" smtClean="0"/>
              <a:t>.</a:t>
            </a:r>
            <a:r>
              <a:rPr dirty="0" smtClean="0"/>
              <a:t> </a:t>
            </a:r>
            <a:r>
              <a:rPr dirty="0" err="1"/>
              <a:t>Dupasquier</a:t>
            </a:r>
            <a:r>
              <a:rPr dirty="0" smtClean="0"/>
              <a:t>,</a:t>
            </a:r>
            <a:r>
              <a:rPr lang="fr-FR" dirty="0" smtClean="0"/>
              <a:t> A. </a:t>
            </a:r>
            <a:r>
              <a:rPr lang="fr-FR" dirty="0" err="1" smtClean="0"/>
              <a:t>Eynard</a:t>
            </a:r>
            <a:r>
              <a:rPr lang="fr-FR" dirty="0" smtClean="0"/>
              <a:t>, L. </a:t>
            </a:r>
            <a:r>
              <a:rPr lang="fr-FR" dirty="0" err="1" smtClean="0"/>
              <a:t>Germani</a:t>
            </a:r>
            <a:r>
              <a:rPr lang="fr-FR" dirty="0" smtClean="0"/>
              <a:t>,</a:t>
            </a:r>
            <a:r>
              <a:rPr dirty="0" smtClean="0"/>
              <a:t> N</a:t>
            </a:r>
            <a:r>
              <a:rPr lang="fr-FR" dirty="0"/>
              <a:t>.</a:t>
            </a:r>
            <a:r>
              <a:rPr dirty="0" smtClean="0"/>
              <a:t> </a:t>
            </a:r>
            <a:r>
              <a:rPr dirty="0"/>
              <a:t>Lumb, </a:t>
            </a:r>
            <a:r>
              <a:rPr dirty="0" smtClean="0"/>
              <a:t>E</a:t>
            </a:r>
            <a:r>
              <a:rPr lang="fr-FR" dirty="0" smtClean="0"/>
              <a:t>.</a:t>
            </a:r>
            <a:r>
              <a:rPr dirty="0" smtClean="0"/>
              <a:t> </a:t>
            </a:r>
            <a:r>
              <a:rPr dirty="0" err="1"/>
              <a:t>Schibler</a:t>
            </a:r>
            <a:r>
              <a:rPr dirty="0" smtClean="0"/>
              <a:t>,</a:t>
            </a:r>
            <a:r>
              <a:rPr lang="fr-FR" dirty="0" smtClean="0"/>
              <a:t> F. </a:t>
            </a:r>
            <a:r>
              <a:rPr lang="fr-FR" dirty="0" err="1" smtClean="0"/>
              <a:t>Schirra</a:t>
            </a:r>
            <a:r>
              <a:rPr lang="fr-FR" dirty="0" smtClean="0"/>
              <a:t>,</a:t>
            </a:r>
            <a:r>
              <a:rPr dirty="0" smtClean="0"/>
              <a:t> S</a:t>
            </a:r>
            <a:r>
              <a:rPr lang="fr-FR" dirty="0" smtClean="0"/>
              <a:t>.</a:t>
            </a:r>
            <a:r>
              <a:rPr dirty="0" smtClean="0"/>
              <a:t> </a:t>
            </a:r>
            <a:r>
              <a:rPr dirty="0" err="1"/>
              <a:t>Viret</a:t>
            </a:r>
            <a:endParaRPr dirty="0"/>
          </a:p>
        </p:txBody>
      </p:sp>
      <p:sp>
        <p:nvSpPr>
          <p:cNvPr id="125" name="Tracker TEDD project at IPNL…"/>
          <p:cNvSpPr txBox="1"/>
          <p:nvPr/>
        </p:nvSpPr>
        <p:spPr>
          <a:xfrm>
            <a:off x="415252" y="2670908"/>
            <a:ext cx="12174296" cy="228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Tracker TEDD project at IPNL</a:t>
            </a:r>
          </a:p>
          <a:p>
            <a:pPr>
              <a:defRPr sz="25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r>
              <a:rPr lang="en-US" dirty="0"/>
              <a:t>CMS Tracker Upgrade </a:t>
            </a:r>
            <a:r>
              <a:rPr lang="en-US" dirty="0" smtClean="0"/>
              <a:t>France</a:t>
            </a:r>
          </a:p>
          <a:p>
            <a:r>
              <a:rPr lang="fr-FR" dirty="0" smtClean="0"/>
              <a:t>05/12/18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28" name="TEDD: Tracker Endcap Double Disks"/>
          <p:cNvSpPr txBox="1"/>
          <p:nvPr/>
        </p:nvSpPr>
        <p:spPr>
          <a:xfrm>
            <a:off x="1759119" y="474133"/>
            <a:ext cx="108450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TEDD: Tracker Endcap Double Disks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83" y="110000"/>
            <a:ext cx="1485901" cy="143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DD:…"/>
          <p:cNvSpPr txBox="1"/>
          <p:nvPr/>
        </p:nvSpPr>
        <p:spPr>
          <a:xfrm>
            <a:off x="490725" y="6851741"/>
            <a:ext cx="1218737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TEDD: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t>1 TEDD1 is made of 2 double-disks of the same type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t>1 TEDD2 is made of 3 double-disks (quasi-identical, last one has additional 4mm 2S module ring)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t>1 double-disk is formed of 4 Dees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3450" y="1275360"/>
            <a:ext cx="8761922" cy="5499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7179733" y="1751326"/>
            <a:ext cx="2541538" cy="3402030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5937650" y="1755196"/>
            <a:ext cx="932517" cy="3686322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4" name="TEDD2"/>
          <p:cNvSpPr txBox="1"/>
          <p:nvPr/>
        </p:nvSpPr>
        <p:spPr>
          <a:xfrm>
            <a:off x="7872918" y="5122333"/>
            <a:ext cx="11551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500"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TEDD2</a:t>
            </a:r>
          </a:p>
        </p:txBody>
      </p:sp>
      <p:sp>
        <p:nvSpPr>
          <p:cNvPr id="135" name="TEDD1"/>
          <p:cNvSpPr txBox="1"/>
          <p:nvPr/>
        </p:nvSpPr>
        <p:spPr>
          <a:xfrm>
            <a:off x="5826325" y="5397500"/>
            <a:ext cx="11551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500"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TEDD1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4" name="2S and PS modules"/>
          <p:cNvSpPr txBox="1"/>
          <p:nvPr/>
        </p:nvSpPr>
        <p:spPr>
          <a:xfrm>
            <a:off x="1759119" y="474133"/>
            <a:ext cx="108450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2S and PS modules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83" y="110000"/>
            <a:ext cx="1485901" cy="143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2S module"/>
          <p:cNvSpPr txBox="1"/>
          <p:nvPr/>
        </p:nvSpPr>
        <p:spPr>
          <a:xfrm>
            <a:off x="8505948" y="1358900"/>
            <a:ext cx="171978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2S module</a:t>
            </a:r>
          </a:p>
        </p:txBody>
      </p:sp>
      <p:sp>
        <p:nvSpPr>
          <p:cNvPr id="147" name="PS module"/>
          <p:cNvSpPr txBox="1"/>
          <p:nvPr/>
        </p:nvSpPr>
        <p:spPr>
          <a:xfrm>
            <a:off x="2079748" y="1358900"/>
            <a:ext cx="17549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PS module</a:t>
            </a:r>
          </a:p>
        </p:txBody>
      </p:sp>
      <p:sp>
        <p:nvSpPr>
          <p:cNvPr id="148" name="Text"/>
          <p:cNvSpPr txBox="1"/>
          <p:nvPr/>
        </p:nvSpPr>
        <p:spPr>
          <a:xfrm>
            <a:off x="0" y="-22860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341" y="2121511"/>
            <a:ext cx="12875915" cy="5841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2" name="Double-disks concept: overview"/>
          <p:cNvSpPr txBox="1"/>
          <p:nvPr/>
        </p:nvSpPr>
        <p:spPr>
          <a:xfrm>
            <a:off x="1759119" y="474133"/>
            <a:ext cx="108450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Double-disks concept: overview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83" y="110000"/>
            <a:ext cx="1485901" cy="143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wo thin (10mm) composite disks make up the Double-Disk system…"/>
          <p:cNvSpPr txBox="1"/>
          <p:nvPr/>
        </p:nvSpPr>
        <p:spPr>
          <a:xfrm>
            <a:off x="8835868" y="2393029"/>
            <a:ext cx="3911075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8680" indent="-308680" algn="l">
              <a:buSzPct val="75000"/>
              <a:buChar char="-"/>
              <a:defRPr sz="2500"/>
            </a:pPr>
            <a:r>
              <a:rPr dirty="0"/>
              <a:t>Two thin (10mm) composite disks make up the Double-Disk system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rPr dirty="0"/>
              <a:t>Each single disk comprised of two semi-circular ‘Dees</a:t>
            </a:r>
            <a:r>
              <a:rPr dirty="0" smtClean="0"/>
              <a:t>’</a:t>
            </a:r>
            <a:endParaRPr lang="fr-FR" dirty="0" smtClean="0"/>
          </a:p>
          <a:p>
            <a:pPr marL="308680" indent="-308680" algn="l">
              <a:buSzPct val="75000"/>
              <a:buChar char="-"/>
              <a:defRPr sz="2500"/>
            </a:pPr>
            <a:r>
              <a:rPr lang="fr-FR" dirty="0" smtClean="0"/>
              <a:t>Integrated </a:t>
            </a:r>
            <a:r>
              <a:rPr lang="fr-FR" dirty="0" err="1" smtClean="0"/>
              <a:t>cooling</a:t>
            </a:r>
            <a:endParaRPr dirty="0"/>
          </a:p>
        </p:txBody>
      </p:sp>
      <p:graphicFrame>
        <p:nvGraphicFramePr>
          <p:cNvPr id="157" name="Table"/>
          <p:cNvGraphicFramePr/>
          <p:nvPr/>
        </p:nvGraphicFramePr>
        <p:xfrm>
          <a:off x="7378510" y="7385124"/>
          <a:ext cx="5365476" cy="20900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8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Module/Dee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2S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TEDD1 odd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76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96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TEDD1 even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84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66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TEDD2 odd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52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96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0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sym typeface="Helvetica"/>
                        </a:rPr>
                        <a:t>TEDD2 even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70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64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8" name="Double_disk.JPG" descr="Double_dis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789" y="2489334"/>
            <a:ext cx="4037222" cy="4452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TEDD_1_disk_odd_exploded.JPG" descr="TEDD_1_disk_odd_explod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008" y="2391369"/>
            <a:ext cx="3714924" cy="451598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2x"/>
          <p:cNvSpPr txBox="1"/>
          <p:nvPr/>
        </p:nvSpPr>
        <p:spPr>
          <a:xfrm>
            <a:off x="7654420" y="2501526"/>
            <a:ext cx="396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2x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8" name="IPNL responsibilities"/>
          <p:cNvSpPr txBox="1"/>
          <p:nvPr/>
        </p:nvSpPr>
        <p:spPr>
          <a:xfrm>
            <a:off x="1759119" y="474133"/>
            <a:ext cx="108450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IPNL responsibilities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83" y="110000"/>
            <a:ext cx="1485901" cy="143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IPNL responsibilities in TEDD project:…"/>
          <p:cNvSpPr txBox="1"/>
          <p:nvPr/>
        </p:nvSpPr>
        <p:spPr>
          <a:xfrm>
            <a:off x="956045" y="2140469"/>
            <a:ext cx="9404847" cy="2006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IPNL responsibilities in TEDD project:</a:t>
            </a:r>
          </a:p>
          <a:p>
            <a:pPr marL="440972" indent="-440972" algn="l">
              <a:buSzPct val="100000"/>
              <a:buAutoNum type="arabicParenR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Design</a:t>
            </a:r>
            <a:r>
              <a:rPr dirty="0"/>
              <a:t> of all type of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Dees</a:t>
            </a:r>
            <a:r>
              <a:rPr dirty="0"/>
              <a:t> </a:t>
            </a:r>
          </a:p>
          <a:p>
            <a:pPr marL="440972" indent="-440972" algn="l">
              <a:buSzPct val="100000"/>
              <a:buAutoNum type="arabicParenR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Construction</a:t>
            </a:r>
            <a:r>
              <a:rPr dirty="0"/>
              <a:t> and qualification of all TEDD2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Dees</a:t>
            </a:r>
            <a:r>
              <a:rPr dirty="0"/>
              <a:t> (24)</a:t>
            </a:r>
          </a:p>
          <a:p>
            <a:pPr marL="440972" indent="-440972" algn="l">
              <a:buSzPct val="100000"/>
              <a:buAutoNum type="arabicParenR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Integration</a:t>
            </a:r>
            <a:r>
              <a:rPr dirty="0"/>
              <a:t> of 12 TEDD2 Dees</a:t>
            </a:r>
          </a:p>
          <a:p>
            <a:pPr marL="440972" indent="-440972" algn="l">
              <a:buSzPct val="100000"/>
              <a:buAutoNum type="arabicParenR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Mechanical</a:t>
            </a:r>
            <a:r>
              <a:rPr dirty="0"/>
              <a:t>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design of TEDD</a:t>
            </a:r>
          </a:p>
        </p:txBody>
      </p:sp>
      <p:sp>
        <p:nvSpPr>
          <p:cNvPr id="141" name="The team at IPNL…"/>
          <p:cNvSpPr txBox="1"/>
          <p:nvPr/>
        </p:nvSpPr>
        <p:spPr>
          <a:xfrm>
            <a:off x="968745" y="4511626"/>
            <a:ext cx="10327284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The team at IPNL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Nicolas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Chanon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Sébastien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Viret</a:t>
            </a:r>
            <a:r>
              <a:rPr dirty="0"/>
              <a:t>: Physicists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Nick Lumb</a:t>
            </a:r>
            <a:r>
              <a:rPr dirty="0"/>
              <a:t>: Dees design and prototyping, technical </a:t>
            </a:r>
            <a:r>
              <a:rPr dirty="0" smtClean="0"/>
              <a:t>coordination</a:t>
            </a:r>
            <a:endParaRPr dirty="0"/>
          </a:p>
          <a:p>
            <a:pPr marL="308680" indent="-308680" algn="l">
              <a:buSzPct val="75000"/>
              <a:buChar char="-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Thierry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Dupasquier</a:t>
            </a:r>
            <a:r>
              <a:rPr dirty="0"/>
              <a:t>: TEDD mechanical design and integration, Dees </a:t>
            </a:r>
            <a:r>
              <a:rPr dirty="0" smtClean="0"/>
              <a:t>prototyping</a:t>
            </a:r>
            <a:endParaRPr lang="fr-FR" dirty="0" smtClean="0"/>
          </a:p>
          <a:p>
            <a:pPr marL="308680" indent="-308680" algn="l">
              <a:buSzPct val="75000"/>
              <a:buChar char="-"/>
              <a:defRPr sz="2500"/>
            </a:pPr>
            <a:r>
              <a:rPr lang="en-US" b="1" dirty="0" smtClean="0">
                <a:latin typeface="Helvetica"/>
                <a:cs typeface="Helvetica"/>
                <a:sym typeface="Helvetica"/>
              </a:rPr>
              <a:t>Pierre </a:t>
            </a:r>
            <a:r>
              <a:rPr lang="en-US" b="1" dirty="0" err="1" smtClean="0">
                <a:latin typeface="Helvetica"/>
                <a:cs typeface="Helvetica"/>
                <a:sym typeface="Helvetica"/>
              </a:rPr>
              <a:t>Dené</a:t>
            </a:r>
            <a:r>
              <a:rPr lang="fr-FR" dirty="0" smtClean="0"/>
              <a:t>: </a:t>
            </a:r>
            <a:r>
              <a:rPr lang="en-US" dirty="0"/>
              <a:t>TEDD mechanical design and integration</a:t>
            </a:r>
            <a:endParaRPr dirty="0"/>
          </a:p>
          <a:p>
            <a:pPr marL="308680" indent="-308680" algn="l">
              <a:buSzPct val="75000"/>
              <a:buChar char="-"/>
              <a:defRPr sz="2500"/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Emilie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Schibler</a:t>
            </a:r>
            <a:r>
              <a:rPr dirty="0"/>
              <a:t>: TEDD mechanical simulations</a:t>
            </a:r>
          </a:p>
          <a:p>
            <a:pPr marL="308680" indent="-308680" algn="l">
              <a:buSzPct val="75000"/>
              <a:buChar char="-"/>
              <a:defRPr sz="2500"/>
            </a:pP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Florent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dirty="0" err="1" smtClean="0">
                <a:latin typeface="Helvetica"/>
                <a:ea typeface="Helvetica"/>
                <a:cs typeface="Helvetica"/>
                <a:sym typeface="Helvetica"/>
              </a:rPr>
              <a:t>Schirra</a:t>
            </a:r>
            <a:r>
              <a:rPr lang="fr-FR" b="1" dirty="0" smtClean="0">
                <a:latin typeface="Helvetica"/>
                <a:ea typeface="Helvetica"/>
                <a:cs typeface="Helvetica"/>
                <a:sym typeface="Helvetica"/>
              </a:rPr>
              <a:t>, Peter </a:t>
            </a:r>
            <a:r>
              <a:rPr lang="fr-FR" b="1" dirty="0" err="1" smtClean="0">
                <a:latin typeface="Helvetica"/>
                <a:ea typeface="Helvetica"/>
                <a:cs typeface="Helvetica"/>
                <a:sym typeface="Helvetica"/>
              </a:rPr>
              <a:t>Calabria</a:t>
            </a:r>
            <a:r>
              <a:rPr lang="fr-FR" b="1" dirty="0" smtClean="0">
                <a:latin typeface="Helvetica"/>
                <a:ea typeface="Helvetica"/>
                <a:cs typeface="Helvetica"/>
                <a:sym typeface="Helvetica"/>
              </a:rPr>
              <a:t>, Florence </a:t>
            </a:r>
            <a:r>
              <a:rPr lang="fr-FR" b="1" dirty="0" err="1" smtClean="0">
                <a:latin typeface="Helvetica"/>
                <a:ea typeface="Helvetica"/>
                <a:cs typeface="Helvetica"/>
                <a:sym typeface="Helvetica"/>
              </a:rPr>
              <a:t>Charlieux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: </a:t>
            </a:r>
            <a:r>
              <a:rPr lang="fr-FR" dirty="0" smtClean="0"/>
              <a:t>Running of CO2 </a:t>
            </a:r>
            <a:r>
              <a:rPr lang="fr-FR" dirty="0" err="1" smtClean="0"/>
              <a:t>cooling</a:t>
            </a:r>
            <a:r>
              <a:rPr lang="fr-FR" dirty="0" smtClean="0"/>
              <a:t> system (thermal tests)</a:t>
            </a:r>
            <a:endParaRPr dirty="0"/>
          </a:p>
          <a:p>
            <a:pPr marL="308680" indent="-308680" algn="l">
              <a:buSzPct val="75000"/>
              <a:buChar char="-"/>
              <a:defRPr sz="2500"/>
            </a:pPr>
            <a:r>
              <a:rPr lang="fr-FR" b="1" dirty="0" smtClean="0">
                <a:latin typeface="Helvetica"/>
                <a:ea typeface="Helvetica"/>
                <a:cs typeface="Helvetica"/>
                <a:sym typeface="Helvetica"/>
              </a:rPr>
              <a:t>Malik </a:t>
            </a:r>
            <a:r>
              <a:rPr lang="fr-FR" b="1" dirty="0" err="1" smtClean="0">
                <a:latin typeface="Helvetica"/>
                <a:ea typeface="Helvetica"/>
                <a:cs typeface="Helvetica"/>
                <a:sym typeface="Helvetica"/>
              </a:rPr>
              <a:t>Bouhelal</a:t>
            </a:r>
            <a:r>
              <a:rPr lang="fr-FR" b="1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b="1" dirty="0" smtClean="0">
                <a:latin typeface="Helvetica"/>
                <a:ea typeface="Helvetica"/>
                <a:cs typeface="Helvetica"/>
                <a:sym typeface="Helvetica"/>
              </a:rPr>
              <a:t>Alexis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Eynard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, Lionel </a:t>
            </a:r>
            <a:r>
              <a:rPr b="1" dirty="0" err="1">
                <a:latin typeface="Helvetica"/>
                <a:ea typeface="Helvetica"/>
                <a:cs typeface="Helvetica"/>
                <a:sym typeface="Helvetica"/>
              </a:rPr>
              <a:t>Germani</a:t>
            </a:r>
            <a:r>
              <a:rPr dirty="0"/>
              <a:t>: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dirty="0"/>
          </a:p>
        </p:txBody>
      </p:sp>
      <p:sp>
        <p:nvSpPr>
          <p:cNvPr id="2" name="Accolade fermante 1"/>
          <p:cNvSpPr/>
          <p:nvPr/>
        </p:nvSpPr>
        <p:spPr>
          <a:xfrm>
            <a:off x="9304638" y="2557849"/>
            <a:ext cx="469557" cy="1173892"/>
          </a:xfrm>
          <a:prstGeom prst="righ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975798" y="2877039"/>
            <a:ext cx="18210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Axe ‘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Dees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’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93775" y="3562691"/>
            <a:ext cx="39017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→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Axe ‘Superstructure’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0" y="192429"/>
            <a:ext cx="11704320" cy="1145209"/>
          </a:xfrm>
        </p:spPr>
        <p:txBody>
          <a:bodyPr/>
          <a:lstStyle/>
          <a:p>
            <a:r>
              <a:rPr lang="fr-FR" dirty="0" smtClean="0"/>
              <a:t>Axe ‘</a:t>
            </a:r>
            <a:r>
              <a:rPr lang="fr-FR" dirty="0" err="1" smtClean="0"/>
              <a:t>Dees</a:t>
            </a:r>
            <a:r>
              <a:rPr lang="fr-FR" dirty="0" smtClean="0"/>
              <a:t>’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27B606C9-FE49-4132-87E4-7393360D2112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00460" hangingPunct="1"/>
              <a:t>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58749" y="1659634"/>
            <a:ext cx="3611566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Conception globale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61843" y="1647242"/>
            <a:ext cx="1300356" cy="836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Lumb</a:t>
            </a:r>
          </a:p>
          <a:p>
            <a:pPr algn="l" defTabSz="1300460" hangingPunct="1"/>
            <a:r>
              <a:rPr lang="fr-FR" sz="2276" kern="1200" dirty="0">
                <a:solidFill>
                  <a:prstClr val="black"/>
                </a:solidFill>
                <a:latin typeface="Calibri"/>
              </a:rPr>
              <a:t>CAO</a:t>
            </a:r>
            <a:endParaRPr lang="en-US" sz="2276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00612" y="1361682"/>
            <a:ext cx="157863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S.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Mersi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**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G. Hugo**</a:t>
            </a:r>
          </a:p>
          <a:p>
            <a:pPr algn="l" defTabSz="1300460" hangingPunct="1"/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tkLayout</a:t>
            </a:r>
            <a:endParaRPr lang="en-US" sz="256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Connecteur droit avec flèche 7"/>
          <p:cNvCxnSpPr>
            <a:endCxn id="5" idx="1"/>
          </p:cNvCxnSpPr>
          <p:nvPr/>
        </p:nvCxnSpPr>
        <p:spPr>
          <a:xfrm>
            <a:off x="3604188" y="1987929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5" idx="3"/>
          </p:cNvCxnSpPr>
          <p:nvPr/>
        </p:nvCxnSpPr>
        <p:spPr>
          <a:xfrm flipH="1">
            <a:off x="8346050" y="1987929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281962" y="3251255"/>
            <a:ext cx="2364173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Prototypage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227400" y="3604013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7722835" y="3579548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23506" y="2991196"/>
            <a:ext cx="2643224" cy="1186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Lumb</a:t>
            </a:r>
          </a:p>
          <a:p>
            <a:pPr algn="l" defTabSz="1300460" hangingPunct="1"/>
            <a:r>
              <a:rPr lang="fr-FR" sz="2276" kern="1200" dirty="0">
                <a:solidFill>
                  <a:prstClr val="black"/>
                </a:solidFill>
                <a:latin typeface="Calibri"/>
              </a:rPr>
              <a:t>Interface entreprises</a:t>
            </a:r>
          </a:p>
          <a:p>
            <a:pPr algn="l" defTabSz="1300460" hangingPunct="1"/>
            <a:r>
              <a:rPr lang="fr-FR" sz="2276" kern="1200" dirty="0">
                <a:solidFill>
                  <a:prstClr val="black"/>
                </a:solidFill>
                <a:latin typeface="Calibri"/>
              </a:rPr>
              <a:t>Suivi construction</a:t>
            </a:r>
            <a:endParaRPr lang="en-US" sz="2276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777396" y="2909471"/>
            <a:ext cx="3378810" cy="1580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T.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Dupasquier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</a:t>
            </a:r>
          </a:p>
          <a:p>
            <a:pPr algn="l" defTabSz="1300460" hangingPunct="1"/>
            <a:r>
              <a:rPr lang="fr-FR" sz="2276" kern="1200" dirty="0">
                <a:solidFill>
                  <a:prstClr val="black"/>
                </a:solidFill>
                <a:latin typeface="Calibri"/>
              </a:rPr>
              <a:t>CAO détaillé, gabarits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A.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Eynard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*, L.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Germani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</a:t>
            </a:r>
          </a:p>
          <a:p>
            <a:pPr algn="l" defTabSz="1300460" hangingPunct="1"/>
            <a:r>
              <a:rPr lang="fr-FR" sz="2276" kern="1200" dirty="0">
                <a:solidFill>
                  <a:prstClr val="black"/>
                </a:solidFill>
                <a:latin typeface="Calibri"/>
              </a:rPr>
              <a:t>Construction</a:t>
            </a:r>
            <a:endParaRPr lang="en-US" sz="2276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47834" y="5226669"/>
            <a:ext cx="2802562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Test/validation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29655" y="4652643"/>
            <a:ext cx="4255076" cy="2456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M.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Bouhelal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 (installation)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P.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Calabria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éléctronique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/DAQ)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F.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Charlieux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 (slow CTRL)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Lumb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F.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Schirra</a:t>
            </a:r>
            <a:endParaRPr lang="fr-FR" sz="2560" kern="1200" dirty="0">
              <a:solidFill>
                <a:prstClr val="black"/>
              </a:solidFill>
              <a:latin typeface="Calibri"/>
            </a:endParaRPr>
          </a:p>
          <a:p>
            <a:pPr algn="l" defTabSz="1300460" hangingPunct="1"/>
            <a:endParaRPr lang="fr-FR" sz="256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093273" y="5598543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083125" y="5124424"/>
            <a:ext cx="2714269" cy="836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A.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Eynard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</a:t>
            </a:r>
          </a:p>
          <a:p>
            <a:pPr algn="l" defTabSz="1300460" hangingPunct="1"/>
            <a:r>
              <a:rPr lang="fr-FR" sz="2276" kern="1200" dirty="0" err="1">
                <a:solidFill>
                  <a:prstClr val="black"/>
                </a:solidFill>
                <a:latin typeface="Calibri"/>
              </a:rPr>
              <a:t>Contôles</a:t>
            </a:r>
            <a:r>
              <a:rPr lang="fr-FR" sz="2276" kern="1200" dirty="0">
                <a:solidFill>
                  <a:prstClr val="black"/>
                </a:solidFill>
                <a:latin typeface="Calibri"/>
              </a:rPr>
              <a:t> mécaniques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8028563" y="5598543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97598" y="8124896"/>
            <a:ext cx="3342005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  Bureau d’études IPNL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**CERN</a:t>
            </a:r>
            <a:endParaRPr lang="en-US" sz="256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6328998" y="2316225"/>
            <a:ext cx="445884" cy="890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6328998" y="3952732"/>
            <a:ext cx="445884" cy="1162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27480" y="6668028"/>
            <a:ext cx="3643305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Production en série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530991" y="8256212"/>
            <a:ext cx="4172040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Intégration modules Si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6341382" y="7345344"/>
            <a:ext cx="445884" cy="91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6336978" y="5900164"/>
            <a:ext cx="445884" cy="767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719485" y="7511745"/>
            <a:ext cx="1619354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2021-2025</a:t>
            </a:r>
            <a:endParaRPr lang="en-US" sz="256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ccolade fermante 32"/>
          <p:cNvSpPr/>
          <p:nvPr/>
        </p:nvSpPr>
        <p:spPr>
          <a:xfrm>
            <a:off x="8873330" y="6719181"/>
            <a:ext cx="750222" cy="219362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705792" y="7927997"/>
            <a:ext cx="205056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Même équipe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+ physiciens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+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CDDs</a:t>
            </a:r>
            <a:endParaRPr lang="en-US" sz="256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Accolade fermante 34"/>
          <p:cNvSpPr/>
          <p:nvPr/>
        </p:nvSpPr>
        <p:spPr>
          <a:xfrm>
            <a:off x="1823561" y="5964980"/>
            <a:ext cx="238282" cy="63822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4471" y="5964980"/>
            <a:ext cx="320459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(coordination/analyse)</a:t>
            </a:r>
            <a:endParaRPr lang="en-US" sz="256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43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0" y="192429"/>
            <a:ext cx="11704320" cy="1145209"/>
          </a:xfrm>
        </p:spPr>
        <p:txBody>
          <a:bodyPr/>
          <a:lstStyle/>
          <a:p>
            <a:r>
              <a:rPr lang="fr-FR" dirty="0" smtClean="0"/>
              <a:t>Axe ‘Superstructure’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 hangingPunct="1"/>
            <a:fld id="{27B606C9-FE49-4132-87E4-7393360D2112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00460" hangingPunct="1"/>
              <a:t>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04776" y="1907343"/>
            <a:ext cx="2215350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Conception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8897" y="1803738"/>
            <a:ext cx="1577676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Chanon</a:t>
            </a:r>
            <a:endParaRPr lang="fr-FR" sz="2560" kern="1200" dirty="0">
              <a:solidFill>
                <a:prstClr val="black"/>
              </a:solidFill>
              <a:latin typeface="Calibri"/>
            </a:endParaRP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Lumb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73331" y="1793679"/>
            <a:ext cx="2165465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P.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Dené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</a:t>
            </a: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T.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Dupasquier</a:t>
            </a:r>
            <a:r>
              <a:rPr lang="en-US" sz="2560" kern="1200" dirty="0">
                <a:solidFill>
                  <a:prstClr val="black"/>
                </a:solidFill>
                <a:latin typeface="Calibri"/>
              </a:rPr>
              <a:t>*</a:t>
            </a:r>
            <a:endParaRPr lang="fr-FR" sz="2560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350214" y="2248029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722835" y="2205651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67905" y="3496962"/>
            <a:ext cx="2078582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Simulation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413344" y="3848194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7623254" y="3848194"/>
            <a:ext cx="105456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2940" y="3388580"/>
            <a:ext cx="1577676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Chanon</a:t>
            </a:r>
            <a:endParaRPr lang="fr-FR" sz="2560" kern="1200" dirty="0">
              <a:solidFill>
                <a:prstClr val="black"/>
              </a:solidFill>
              <a:latin typeface="Calibri"/>
            </a:endParaRPr>
          </a:p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N. Lumb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73330" y="3585557"/>
            <a:ext cx="1729961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E. </a:t>
            </a:r>
            <a:r>
              <a:rPr lang="fr-FR" sz="2560" kern="1200" dirty="0" err="1">
                <a:solidFill>
                  <a:prstClr val="black"/>
                </a:solidFill>
                <a:latin typeface="Calibri"/>
              </a:rPr>
              <a:t>Schibler</a:t>
            </a:r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25142" y="5412158"/>
            <a:ext cx="2364173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Prototypage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97598" y="8384996"/>
            <a:ext cx="3342005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2560" kern="1200" dirty="0">
                <a:solidFill>
                  <a:prstClr val="black"/>
                </a:solidFill>
                <a:latin typeface="Calibri"/>
              </a:rPr>
              <a:t>*  Bureau d’études IPNL</a:t>
            </a:r>
          </a:p>
        </p:txBody>
      </p:sp>
      <p:sp>
        <p:nvSpPr>
          <p:cNvPr id="26" name="Flèche vers le bas 25"/>
          <p:cNvSpPr/>
          <p:nvPr/>
        </p:nvSpPr>
        <p:spPr>
          <a:xfrm>
            <a:off x="5907887" y="2585376"/>
            <a:ext cx="445884" cy="890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6328998" y="4212833"/>
            <a:ext cx="445884" cy="1162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7834" y="6918044"/>
            <a:ext cx="2802562" cy="6175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defTabSz="1300460" hangingPunct="1"/>
            <a:r>
              <a:rPr lang="fr-FR" sz="3413" kern="1200" dirty="0">
                <a:solidFill>
                  <a:prstClr val="black"/>
                </a:solidFill>
                <a:latin typeface="Calibri"/>
              </a:rPr>
              <a:t>Test/validation</a:t>
            </a:r>
            <a:endParaRPr lang="en-US" sz="3413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lèche vers le bas 29"/>
          <p:cNvSpPr/>
          <p:nvPr/>
        </p:nvSpPr>
        <p:spPr>
          <a:xfrm>
            <a:off x="6341382" y="7605444"/>
            <a:ext cx="445884" cy="91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Flèche vers le bas 30"/>
          <p:cNvSpPr/>
          <p:nvPr/>
        </p:nvSpPr>
        <p:spPr>
          <a:xfrm>
            <a:off x="6336978" y="6160264"/>
            <a:ext cx="445884" cy="767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Flèche vers le bas 36"/>
          <p:cNvSpPr/>
          <p:nvPr/>
        </p:nvSpPr>
        <p:spPr>
          <a:xfrm rot="10800000">
            <a:off x="6747447" y="2564650"/>
            <a:ext cx="445884" cy="890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46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0240" y="137735"/>
            <a:ext cx="11704320" cy="1384914"/>
          </a:xfrm>
        </p:spPr>
        <p:txBody>
          <a:bodyPr/>
          <a:lstStyle/>
          <a:p>
            <a:r>
              <a:rPr lang="fr-FR" dirty="0" err="1" smtClean="0"/>
              <a:t>Afternoon</a:t>
            </a:r>
            <a:r>
              <a:rPr lang="fr-FR" dirty="0" smtClean="0"/>
              <a:t> session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606C9-FE49-4132-87E4-7393360D211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>
          <a:xfrm>
            <a:off x="135924" y="2402209"/>
            <a:ext cx="11071652" cy="5846378"/>
          </a:xfrm>
          <a:prstGeom prst="rect">
            <a:avLst/>
          </a:prstGeom>
        </p:spPr>
      </p:pic>
      <p:sp>
        <p:nvSpPr>
          <p:cNvPr id="6" name="Accolade fermante 5"/>
          <p:cNvSpPr/>
          <p:nvPr/>
        </p:nvSpPr>
        <p:spPr>
          <a:xfrm>
            <a:off x="10827504" y="4297257"/>
            <a:ext cx="650911" cy="13868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10827504" y="5740438"/>
            <a:ext cx="650911" cy="147045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300460" hangingPunct="1"/>
            <a:endParaRPr lang="en-US" sz="256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77726" y="4747580"/>
            <a:ext cx="95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‘</a:t>
            </a:r>
            <a:r>
              <a:rPr lang="fr-FR" sz="2400" dirty="0" err="1" smtClean="0"/>
              <a:t>Dees</a:t>
            </a:r>
            <a:r>
              <a:rPr lang="fr-FR" sz="2400" dirty="0" smtClean="0"/>
              <a:t>’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478415" y="5972945"/>
            <a:ext cx="140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 smtClean="0"/>
              <a:t>‘Super-</a:t>
            </a:r>
          </a:p>
          <a:p>
            <a:pPr algn="l"/>
            <a:r>
              <a:rPr lang="fr-FR" sz="2400" dirty="0"/>
              <a:t>s</a:t>
            </a:r>
            <a:r>
              <a:rPr lang="fr-FR" sz="2400" dirty="0" smtClean="0"/>
              <a:t>tructure’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76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429</Words>
  <Application>Microsoft Office PowerPoint</Application>
  <PresentationFormat>Personnalisé</PresentationFormat>
  <Paragraphs>109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Helvetica Light</vt:lpstr>
      <vt:lpstr>Helvetica Neue</vt:lpstr>
      <vt:lpstr>Times</vt:lpstr>
      <vt:lpstr>White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Axe ‘Dees’</vt:lpstr>
      <vt:lpstr>Axe ‘Superstructure’</vt:lpstr>
      <vt:lpstr>Afternoon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Nick Lumb</dc:creator>
  <cp:lastModifiedBy>Nick Lumb</cp:lastModifiedBy>
  <cp:revision>14</cp:revision>
  <dcterms:modified xsi:type="dcterms:W3CDTF">2018-12-04T16:00:54Z</dcterms:modified>
</cp:coreProperties>
</file>