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74" r:id="rId4"/>
    <p:sldId id="269" r:id="rId5"/>
    <p:sldId id="268" r:id="rId6"/>
    <p:sldId id="271" r:id="rId7"/>
    <p:sldId id="270" r:id="rId8"/>
    <p:sldId id="264" r:id="rId9"/>
    <p:sldId id="272" r:id="rId10"/>
    <p:sldId id="273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24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1"/>
    <p:restoredTop sz="94584"/>
  </p:normalViewPr>
  <p:slideViewPr>
    <p:cSldViewPr snapToGrid="0" snapToObjects="1">
      <p:cViewPr>
        <p:scale>
          <a:sx n="100" d="100"/>
          <a:sy n="100" d="100"/>
        </p:scale>
        <p:origin x="704" y="-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3062-CA40-7E4F-A75D-2E6134C6266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DE0C-979A-034D-92B4-3828246C4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702DA-33A3-4A4D-A0EE-EF987D045E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3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8329"/>
            <a:ext cx="7772400" cy="1831634"/>
          </a:xfrm>
        </p:spPr>
        <p:txBody>
          <a:bodyPr anchor="b">
            <a:normAutofit/>
          </a:bodyPr>
          <a:lstStyle>
            <a:lvl1pPr algn="ctr">
              <a:defRPr sz="5500" baseline="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5310"/>
            <a:ext cx="6858000" cy="1102489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F06B-B2EA-E44A-B490-DA64B7554D8E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37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42E1-4271-7C48-A987-CBFE260A71E3}" type="datetime1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60D2-FDC7-104D-9ED7-B459141DD007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43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6415-673C-E84E-AA9D-A3B2B9E3CA44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0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36825" y="32658"/>
            <a:ext cx="6400403" cy="88406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457172" y="1110391"/>
            <a:ext cx="8228763" cy="52256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3639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465" y="81888"/>
            <a:ext cx="7134621" cy="686738"/>
          </a:xfrm>
        </p:spPr>
        <p:txBody>
          <a:bodyPr/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E388-9B66-164A-9F19-B4E9DFCDC997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650" y="6378163"/>
            <a:ext cx="2057400" cy="365125"/>
          </a:xfrm>
        </p:spPr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E44-6F1B-2146-8203-999D4034A669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0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2137-054B-934B-BC33-9C4DA80E1412}" type="datetime1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85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3BC-C353-A14E-891E-7E4A339E0B69}" type="datetime1">
              <a:rPr lang="fr-FR" smtClean="0"/>
              <a:t>05/12/2018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12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F6A3-8414-814A-B1AF-4A9D948FF397}" type="datetime1">
              <a:rPr lang="fr-FR" smtClean="0"/>
              <a:t>05/12/2018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98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80" y="2637183"/>
            <a:ext cx="6999840" cy="121778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F6A3-8414-814A-B1AF-4A9D948FF397}" type="datetime1">
              <a:rPr lang="fr-FR" smtClean="0"/>
              <a:t>05/12/2018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77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C396-C6EA-3946-ADA2-867061BF4A06}" type="datetime1">
              <a:rPr lang="fr-FR" smtClean="0"/>
              <a:t>05/12/2018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63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F41E-4F53-7347-AB0E-B0FBA3D5E194}" type="datetime1">
              <a:rPr lang="fr-FR" smtClean="0"/>
              <a:t>05/12/2018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9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gif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 userDrawn="1"/>
        </p:nvSpPr>
        <p:spPr>
          <a:xfrm>
            <a:off x="270" y="65344"/>
            <a:ext cx="9143730" cy="857871"/>
          </a:xfrm>
          <a:prstGeom prst="roundRect">
            <a:avLst>
              <a:gd name="adj" fmla="val 31"/>
            </a:avLst>
          </a:prstGeom>
          <a:gradFill>
            <a:gsLst>
              <a:gs pos="0">
                <a:srgbClr val="FFFFFF"/>
              </a:gs>
              <a:gs pos="100000">
                <a:srgbClr val="CADAEE"/>
              </a:gs>
            </a:gsLst>
            <a:lin ang="5400000"/>
          </a:gradFill>
          <a:ln>
            <a:noFill/>
          </a:ln>
        </p:spPr>
      </p:sp>
      <p:sp>
        <p:nvSpPr>
          <p:cNvPr id="8" name="Line 7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9" name="Line 8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0" name="Line 9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1" name="Line 10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2" name="Line 11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3" name="Line 12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4" name="Line 13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5" name="Line 14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6" name="Line 15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7" name="Line 16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18" name="Line 17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19" name="Line 18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0" name="Line 19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1" name="Line 20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2" name="Line 21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3" name="Line 22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4" name="Line 23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5" name="Line 24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6" name="Line 25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7" name="Line 26"/>
          <p:cNvSpPr/>
          <p:nvPr userDrawn="1"/>
        </p:nvSpPr>
        <p:spPr>
          <a:xfrm>
            <a:off x="0" y="37080"/>
            <a:ext cx="342900" cy="1440"/>
          </a:xfrm>
          <a:prstGeom prst="line">
            <a:avLst/>
          </a:prstGeom>
          <a:ln w="9360">
            <a:solidFill>
              <a:srgbClr val="FEFFFF"/>
            </a:solidFill>
            <a:miter/>
          </a:ln>
        </p:spPr>
      </p:sp>
      <p:sp>
        <p:nvSpPr>
          <p:cNvPr id="28" name="Line 27"/>
          <p:cNvSpPr/>
          <p:nvPr userDrawn="1"/>
        </p:nvSpPr>
        <p:spPr>
          <a:xfrm>
            <a:off x="0" y="37080"/>
            <a:ext cx="1080" cy="457200"/>
          </a:xfrm>
          <a:prstGeom prst="line">
            <a:avLst/>
          </a:prstGeom>
          <a:ln w="9360">
            <a:solidFill>
              <a:srgbClr val="FDFFFF"/>
            </a:solidFill>
            <a:miter/>
          </a:ln>
        </p:spPr>
      </p:sp>
      <p:sp>
        <p:nvSpPr>
          <p:cNvPr id="29" name="CustomShape 28"/>
          <p:cNvSpPr/>
          <p:nvPr userDrawn="1"/>
        </p:nvSpPr>
        <p:spPr>
          <a:xfrm>
            <a:off x="0" y="37080"/>
            <a:ext cx="6858000" cy="1042920"/>
          </a:xfrm>
          <a:prstGeom prst="roundRect">
            <a:avLst>
              <a:gd name="adj" fmla="val 32"/>
            </a:avLst>
          </a:prstGeom>
          <a:noFill/>
          <a:ln>
            <a:noFill/>
          </a:ln>
        </p:spPr>
      </p:sp>
      <p:pic>
        <p:nvPicPr>
          <p:cNvPr id="31" name="Image 30"/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0" y="898228"/>
            <a:ext cx="1872000" cy="64800"/>
          </a:xfrm>
          <a:prstGeom prst="rect">
            <a:avLst/>
          </a:prstGeom>
          <a:ln>
            <a:noFill/>
          </a:ln>
        </p:spPr>
      </p:pic>
      <p:sp>
        <p:nvSpPr>
          <p:cNvPr id="32" name="CustomShape 30"/>
          <p:cNvSpPr/>
          <p:nvPr userDrawn="1"/>
        </p:nvSpPr>
        <p:spPr>
          <a:xfrm rot="10800000">
            <a:off x="1799972" y="898228"/>
            <a:ext cx="5477647" cy="64800"/>
          </a:xfrm>
          <a:prstGeom prst="roundRect">
            <a:avLst>
              <a:gd name="adj" fmla="val 490"/>
            </a:avLst>
          </a:prstGeom>
          <a:solidFill>
            <a:srgbClr val="9999FF"/>
          </a:solidFill>
          <a:ln>
            <a:noFill/>
          </a:ln>
        </p:spPr>
        <p:txBody>
          <a:bodyPr/>
          <a:lstStyle/>
          <a:p>
            <a:endParaRPr lang="fr-FR" sz="1350" dirty="0"/>
          </a:p>
        </p:txBody>
      </p:sp>
      <p:pic>
        <p:nvPicPr>
          <p:cNvPr id="33" name="Image 32"/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7207200" y="898228"/>
            <a:ext cx="1938133" cy="64800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9510" y="35821"/>
            <a:ext cx="7121159" cy="91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Cliquez</a:t>
            </a:r>
            <a:r>
              <a:rPr lang="en-GB" noProof="0" dirty="0" smtClean="0"/>
              <a:t> et </a:t>
            </a:r>
            <a:r>
              <a:rPr lang="en-GB" noProof="0" dirty="0" err="1" smtClean="0"/>
              <a:t>modifiez</a:t>
            </a:r>
            <a:r>
              <a:rPr lang="en-GB" noProof="0" dirty="0" smtClean="0"/>
              <a:t> le titre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6365"/>
            <a:ext cx="7886700" cy="488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04" y="63632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C076-FDD6-7742-B37B-CCF3923321CA}" type="datetime1">
              <a:rPr lang="fr-FR" smtClean="0"/>
              <a:t>05/12/2018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199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EB87-43B8-C349-9524-A5B52D9957BC}" type="slidenum">
              <a:rPr lang="fr-FR" smtClean="0"/>
              <a:t>‹#›</a:t>
            </a:fld>
            <a:endParaRPr lang="fr-FR"/>
          </a:p>
        </p:txBody>
      </p:sp>
      <p:pic>
        <p:nvPicPr>
          <p:cNvPr id="35" name="Picture 2" descr="fficher l'image d'origin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" y="66064"/>
            <a:ext cx="801342" cy="8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fficher l'image d'origin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5" y="65344"/>
            <a:ext cx="801342" cy="8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/>
          <p:cNvPicPr/>
          <p:nvPr userDrawn="1"/>
        </p:nvPicPr>
        <p:blipFill>
          <a:blip r:embed="rId18"/>
          <a:stretch>
            <a:fillRect/>
          </a:stretch>
        </p:blipFill>
        <p:spPr>
          <a:xfrm>
            <a:off x="8228147" y="34598"/>
            <a:ext cx="838375" cy="8093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54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article/10.1088/1748-0221/8/12/C12036/pdf" TargetMode="External"/><Relationship Id="rId4" Type="http://schemas.openxmlformats.org/officeDocument/2006/relationships/hyperlink" Target="https://twiki.cern.ch/twiki/bin/viewauth/CMS/UFEDKIT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CMS/CmsPixelTelescop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436826" y="33016"/>
            <a:ext cx="6400403" cy="88364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sz="1633"/>
          </a:p>
        </p:txBody>
      </p:sp>
      <p:sp>
        <p:nvSpPr>
          <p:cNvPr id="104" name="TextShape 2"/>
          <p:cNvSpPr txBox="1"/>
          <p:nvPr/>
        </p:nvSpPr>
        <p:spPr>
          <a:xfrm>
            <a:off x="466099" y="1325218"/>
            <a:ext cx="8228763" cy="539017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898" b="1" dirty="0" smtClean="0">
                <a:solidFill>
                  <a:srgbClr val="0070C0"/>
                </a:solidFill>
                <a:latin typeface="Arial"/>
              </a:rPr>
              <a:t>Test beam facility </a:t>
            </a:r>
          </a:p>
          <a:p>
            <a:pPr algn="ctr"/>
            <a:r>
              <a:rPr lang="en-GB" sz="4898" b="1" dirty="0" smtClean="0">
                <a:solidFill>
                  <a:srgbClr val="0070C0"/>
                </a:solidFill>
                <a:latin typeface="Arial"/>
              </a:rPr>
              <a:t>at IPHC</a:t>
            </a:r>
            <a:r>
              <a:rPr lang="en-GB" sz="3200" b="1" dirty="0" smtClean="0">
                <a:solidFill>
                  <a:srgbClr val="0070C0"/>
                </a:solidFill>
                <a:latin typeface="Arial"/>
              </a:rPr>
              <a:t>(Strasbourg)</a:t>
            </a:r>
          </a:p>
          <a:p>
            <a:pPr algn="ctr"/>
            <a:endParaRPr lang="en-GB" sz="3200" b="1" dirty="0">
              <a:solidFill>
                <a:srgbClr val="0070C0"/>
              </a:solidFill>
              <a:latin typeface="Arial"/>
            </a:endParaRPr>
          </a:p>
          <a:p>
            <a:pPr algn="ctr"/>
            <a:endParaRPr lang="en-GB" sz="4898" b="1" dirty="0">
              <a:solidFill>
                <a:srgbClr val="0070C0"/>
              </a:solidFill>
              <a:latin typeface="Arial"/>
            </a:endParaRPr>
          </a:p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Arial"/>
              </a:rPr>
              <a:t>Jeremy Andrea, </a:t>
            </a:r>
          </a:p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Arial"/>
              </a:rPr>
              <a:t>Ulrich </a:t>
            </a:r>
            <a:r>
              <a:rPr lang="en-GB" sz="2000" b="1" dirty="0" err="1" smtClean="0">
                <a:solidFill>
                  <a:schemeClr val="accent1"/>
                </a:solidFill>
                <a:latin typeface="Arial"/>
              </a:rPr>
              <a:t>Goerlach</a:t>
            </a:r>
            <a:r>
              <a:rPr lang="en-GB" sz="2000" b="1" dirty="0" smtClean="0">
                <a:solidFill>
                  <a:schemeClr val="accent1"/>
                </a:solidFill>
                <a:latin typeface="Arial"/>
              </a:rPr>
              <a:t>, </a:t>
            </a:r>
            <a:r>
              <a:rPr lang="en-GB" sz="2000" b="1" u="sng" dirty="0" smtClean="0">
                <a:solidFill>
                  <a:schemeClr val="accent1"/>
                </a:solidFill>
                <a:latin typeface="Arial"/>
              </a:rPr>
              <a:t>Jean-Marie </a:t>
            </a:r>
            <a:r>
              <a:rPr lang="en-GB" sz="2000" b="1" u="sng" dirty="0" err="1" smtClean="0">
                <a:solidFill>
                  <a:schemeClr val="accent1"/>
                </a:solidFill>
                <a:latin typeface="Arial"/>
              </a:rPr>
              <a:t>Brom</a:t>
            </a:r>
            <a:endParaRPr lang="en-GB" sz="2000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en-GB" sz="1600" dirty="0" smtClean="0">
                <a:solidFill>
                  <a:schemeClr val="accent1"/>
                </a:solidFill>
              </a:rPr>
              <a:t>On behalf of the IPHC team</a:t>
            </a:r>
          </a:p>
          <a:p>
            <a:pPr algn="ctr"/>
            <a:endParaRPr lang="en-GB" sz="1600" dirty="0" smtClean="0">
              <a:solidFill>
                <a:schemeClr val="accent1"/>
              </a:solidFill>
            </a:endParaRPr>
          </a:p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With the participation of </a:t>
            </a:r>
            <a:r>
              <a:rPr lang="en-GB" sz="2000" dirty="0" err="1" smtClean="0">
                <a:solidFill>
                  <a:schemeClr val="accent1"/>
                </a:solidFill>
              </a:rPr>
              <a:t>Demokritos</a:t>
            </a:r>
            <a:r>
              <a:rPr lang="en-GB" sz="2000" dirty="0" smtClean="0">
                <a:solidFill>
                  <a:schemeClr val="accent1"/>
                </a:solidFill>
              </a:rPr>
              <a:t> :</a:t>
            </a:r>
          </a:p>
          <a:p>
            <a:pPr algn="ctr"/>
            <a:r>
              <a:rPr lang="en-GB" sz="2000" b="1" dirty="0" smtClean="0">
                <a:solidFill>
                  <a:schemeClr val="accent1"/>
                </a:solidFill>
              </a:rPr>
              <a:t>Patrick </a:t>
            </a:r>
            <a:r>
              <a:rPr lang="en-GB" sz="2000" b="1" dirty="0" err="1" smtClean="0">
                <a:solidFill>
                  <a:schemeClr val="accent1"/>
                </a:solidFill>
              </a:rPr>
              <a:t>Asenov</a:t>
            </a:r>
            <a:r>
              <a:rPr lang="en-GB" sz="2000" b="1" dirty="0" smtClean="0">
                <a:solidFill>
                  <a:schemeClr val="accent1"/>
                </a:solidFill>
              </a:rPr>
              <a:t>, Dimitris </a:t>
            </a:r>
            <a:r>
              <a:rPr lang="en-GB" sz="2000" b="1" dirty="0" err="1" smtClean="0">
                <a:solidFill>
                  <a:schemeClr val="accent1"/>
                </a:solidFill>
              </a:rPr>
              <a:t>Loukas</a:t>
            </a:r>
            <a:r>
              <a:rPr lang="en-GB" sz="2000" b="1" dirty="0" smtClean="0">
                <a:solidFill>
                  <a:schemeClr val="accent1"/>
                </a:solidFill>
              </a:rPr>
              <a:t>.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544019" y="6371770"/>
            <a:ext cx="3016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33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40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5465" y="108392"/>
            <a:ext cx="7134621" cy="686738"/>
          </a:xfrm>
        </p:spPr>
        <p:txBody>
          <a:bodyPr>
            <a:noAutofit/>
          </a:bodyPr>
          <a:lstStyle/>
          <a:p>
            <a:r>
              <a:rPr lang="en-GB" sz="3200" dirty="0" smtClean="0"/>
              <a:t>Mini-telescope </a:t>
            </a:r>
            <a:br>
              <a:rPr lang="en-GB" sz="3200" dirty="0" smtClean="0"/>
            </a:br>
            <a:r>
              <a:rPr lang="en-GB" sz="3200" dirty="0" smtClean="0"/>
              <a:t>sensors and DAQ 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5" y="4123908"/>
            <a:ext cx="9132585" cy="285598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DAQ for the pixel modules, inspired from CMS pixel and CHROMIE (pixel telescope </a:t>
            </a:r>
            <a:r>
              <a:rPr lang="en-GB" dirty="0" smtClean="0">
                <a:solidFill>
                  <a:schemeClr val="accent5"/>
                </a:solidFill>
                <a:hlinkClick r:id="rId2"/>
              </a:rPr>
              <a:t>link</a:t>
            </a:r>
            <a:r>
              <a:rPr lang="en-GB" dirty="0" smtClean="0">
                <a:solidFill>
                  <a:schemeClr val="accent5"/>
                </a:solidFill>
              </a:rPr>
              <a:t>). Different ingredients still being identified 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/>
              <a:t>u</a:t>
            </a:r>
            <a:r>
              <a:rPr lang="en-GB" dirty="0" err="1" smtClean="0"/>
              <a:t>TCA</a:t>
            </a:r>
            <a:r>
              <a:rPr lang="en-GB" dirty="0" smtClean="0"/>
              <a:t> crate, </a:t>
            </a:r>
          </a:p>
          <a:p>
            <a:pPr lvl="1"/>
            <a:r>
              <a:rPr lang="en-GB" dirty="0" smtClean="0"/>
              <a:t>One </a:t>
            </a:r>
            <a:r>
              <a:rPr lang="en-GB" dirty="0" smtClean="0">
                <a:hlinkClick r:id="rId3"/>
              </a:rPr>
              <a:t>AMC13</a:t>
            </a:r>
            <a:r>
              <a:rPr lang="en-GB" dirty="0"/>
              <a:t>  </a:t>
            </a:r>
            <a:r>
              <a:rPr lang="en-GB" dirty="0" smtClean="0"/>
              <a:t>distribute </a:t>
            </a:r>
            <a:r>
              <a:rPr lang="en-GB" dirty="0"/>
              <a:t>clock and trigger to all FC7s via back plane of </a:t>
            </a:r>
            <a:r>
              <a:rPr lang="en-GB" dirty="0" err="1"/>
              <a:t>uTCA</a:t>
            </a:r>
            <a:r>
              <a:rPr lang="en-GB" dirty="0"/>
              <a:t> crate,</a:t>
            </a:r>
            <a:endParaRPr lang="en-GB" dirty="0" smtClean="0"/>
          </a:p>
          <a:p>
            <a:pPr lvl="1"/>
            <a:r>
              <a:rPr lang="en-GB" dirty="0" smtClean="0"/>
              <a:t>One FC7 card </a:t>
            </a:r>
            <a:r>
              <a:rPr lang="en-GB" dirty="0"/>
              <a:t> : FED, Tracker FEC (program the supply electronics), Pixel </a:t>
            </a:r>
            <a:r>
              <a:rPr lang="en-GB" dirty="0" smtClean="0"/>
              <a:t>FEC (fast control and trigger to the FE),</a:t>
            </a:r>
          </a:p>
          <a:p>
            <a:pPr lvl="1"/>
            <a:r>
              <a:rPr lang="en-GB" dirty="0" smtClean="0">
                <a:hlinkClick r:id="rId4"/>
              </a:rPr>
              <a:t>FEDKit </a:t>
            </a:r>
            <a:r>
              <a:rPr lang="en-GB" dirty="0" smtClean="0"/>
              <a:t>using FEROL for FED-computer data transfer,</a:t>
            </a:r>
          </a:p>
          <a:p>
            <a:pPr lvl="1"/>
            <a:r>
              <a:rPr lang="en-GB" dirty="0" smtClean="0"/>
              <a:t>Service electronics card “</a:t>
            </a:r>
            <a:r>
              <a:rPr lang="en-GB" dirty="0" err="1" smtClean="0"/>
              <a:t>MotherBoard</a:t>
            </a:r>
            <a:r>
              <a:rPr lang="en-GB" dirty="0" smtClean="0"/>
              <a:t>”, which is a re-design of the one in CMS. Produced by Budapest’s group.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Exact implementation of the DAQ is still being investigated</a:t>
            </a:r>
            <a:r>
              <a:rPr lang="en-GB" dirty="0" smtClean="0"/>
              <a:t>. ”Training” with the CHROME telescope planed.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" y="953189"/>
            <a:ext cx="5408724" cy="301266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512904" y="1577009"/>
            <a:ext cx="3545146" cy="209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5"/>
                </a:solidFill>
              </a:rPr>
              <a:t>2 pixel plans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4 Layer 3-4 </a:t>
            </a:r>
            <a:r>
              <a:rPr lang="en-GB" dirty="0" err="1" smtClean="0"/>
              <a:t>BPix</a:t>
            </a:r>
            <a:r>
              <a:rPr lang="en-GB" dirty="0" smtClean="0"/>
              <a:t> modules of grade C, furnished by pixel phase I responsible in early 2019,</a:t>
            </a:r>
          </a:p>
          <a:p>
            <a:pPr lvl="1"/>
            <a:r>
              <a:rPr lang="en-GB" dirty="0" smtClean="0"/>
              <a:t>Power Supply for LV =&gt; we already have</a:t>
            </a:r>
          </a:p>
          <a:p>
            <a:pPr lvl="1"/>
            <a:r>
              <a:rPr lang="en-GB" dirty="0" smtClean="0"/>
              <a:t>Power Supply for HV =&gt; ordered.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87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775" y="1205948"/>
            <a:ext cx="8998226" cy="530086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The </a:t>
            </a:r>
            <a:r>
              <a:rPr lang="en-GB" dirty="0" err="1" smtClean="0">
                <a:solidFill>
                  <a:schemeClr val="accent5"/>
                </a:solidFill>
              </a:rPr>
              <a:t>CYRCé</a:t>
            </a:r>
            <a:r>
              <a:rPr lang="en-GB" dirty="0" smtClean="0">
                <a:solidFill>
                  <a:schemeClr val="accent5"/>
                </a:solidFill>
              </a:rPr>
              <a:t>-CMS beam line needs a telescope !</a:t>
            </a:r>
          </a:p>
          <a:p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smtClean="0">
                <a:solidFill>
                  <a:schemeClr val="accent5"/>
                </a:solidFill>
              </a:rPr>
              <a:t>Preliminary studies and design finished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Configuration of the mini-telescope fixed (2 pixel planes +1/2 scintillators),</a:t>
            </a:r>
          </a:p>
          <a:p>
            <a:pPr lvl="1"/>
            <a:r>
              <a:rPr lang="en-GB" dirty="0" smtClean="0"/>
              <a:t>Performance of the telescope estimated from simulation, enough for performance measurements,</a:t>
            </a:r>
          </a:p>
          <a:p>
            <a:pPr lvl="1"/>
            <a:r>
              <a:rPr lang="en-GB" dirty="0" smtClean="0"/>
              <a:t>Design of the mechanics fixed, mini-telescope is being constructed.</a:t>
            </a:r>
          </a:p>
          <a:p>
            <a:pPr lvl="1"/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Still a significant amount of work required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Finalized the cooling system,</a:t>
            </a:r>
          </a:p>
          <a:p>
            <a:pPr lvl="1"/>
            <a:r>
              <a:rPr lang="en-GB" dirty="0" smtClean="0"/>
              <a:t>Implement monitoring !! (temperatures, humidity, voltages),</a:t>
            </a:r>
          </a:p>
          <a:p>
            <a:pPr lvl="1"/>
            <a:r>
              <a:rPr lang="en-GB" dirty="0" smtClean="0"/>
              <a:t>Get the all the materials for the DAQ, and make it work,</a:t>
            </a:r>
          </a:p>
          <a:p>
            <a:pPr lvl="1"/>
            <a:r>
              <a:rPr lang="en-GB" dirty="0" smtClean="0"/>
              <a:t>Perform commissioning (all the calibrations and debugging,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 parallel, we need </a:t>
            </a:r>
            <a:r>
              <a:rPr lang="en-GB" dirty="0" smtClean="0">
                <a:solidFill>
                  <a:schemeClr val="accent5"/>
                </a:solidFill>
              </a:rPr>
              <a:t>to define with CMS a clear plan for beam tests </a:t>
            </a:r>
            <a:r>
              <a:rPr lang="en-GB" dirty="0" smtClean="0"/>
              <a:t>at high rate in 2019. There </a:t>
            </a:r>
            <a:r>
              <a:rPr lang="en-GB" b="1" dirty="0" smtClean="0">
                <a:solidFill>
                  <a:schemeClr val="accent5"/>
                </a:solidFill>
              </a:rPr>
              <a:t>is room for collaborations with Lyon </a:t>
            </a:r>
            <a:r>
              <a:rPr lang="en-GB" dirty="0" smtClean="0"/>
              <a:t>on the analyses of test beam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24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9889" y="1541120"/>
            <a:ext cx="8885772" cy="4837043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solidFill>
                  <a:schemeClr val="accent5"/>
                </a:solidFill>
              </a:rPr>
              <a:t>CYRCé</a:t>
            </a:r>
            <a:r>
              <a:rPr lang="en-GB" dirty="0" smtClean="0">
                <a:solidFill>
                  <a:schemeClr val="accent5"/>
                </a:solidFill>
              </a:rPr>
              <a:t> CMS beam line will provide protons at 25 MeV at high rate.</a:t>
            </a:r>
          </a:p>
          <a:p>
            <a:pPr lvl="1"/>
            <a:r>
              <a:rPr lang="en-GB" dirty="0" smtClean="0"/>
              <a:t>Large energy deposition in silicone sensors, </a:t>
            </a:r>
          </a:p>
          <a:p>
            <a:pPr lvl="1"/>
            <a:r>
              <a:rPr lang="en-GB" dirty="0" smtClean="0"/>
              <a:t>~3 mm before being stopped,</a:t>
            </a:r>
          </a:p>
          <a:p>
            <a:pPr lvl="1"/>
            <a:r>
              <a:rPr lang="en-GB" dirty="0" smtClean="0"/>
              <a:t>Potentially large multiple scattering.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>
                <a:solidFill>
                  <a:schemeClr val="accent5"/>
                </a:solidFill>
              </a:rPr>
              <a:t>How can we design and build a telescope that can reconstruct good tracks ?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chemeClr val="accent5"/>
                </a:solidFill>
              </a:rPr>
              <a:t>Strategy</a:t>
            </a:r>
            <a:r>
              <a:rPr lang="en-GB" dirty="0" smtClean="0"/>
              <a:t> :</a:t>
            </a:r>
          </a:p>
          <a:p>
            <a:pPr lvl="1"/>
            <a:r>
              <a:rPr lang="en-GB" dirty="0" smtClean="0"/>
              <a:t>Study energy deposition in silicone modules</a:t>
            </a:r>
            <a:r>
              <a:rPr lang="en-GB" sz="2500" dirty="0" smtClean="0"/>
              <a:t>, what it is, how bad is the multiple scattering, what is the cluster size ? </a:t>
            </a:r>
            <a:endParaRPr lang="en-GB" dirty="0" smtClean="0"/>
          </a:p>
          <a:p>
            <a:pPr lvl="1"/>
            <a:r>
              <a:rPr lang="en-GB" dirty="0" smtClean="0"/>
              <a:t>Geant4 simulations of CMS pixel phase1 and 2S phase 2 modules,</a:t>
            </a:r>
          </a:p>
          <a:p>
            <a:pPr lvl="1"/>
            <a:r>
              <a:rPr lang="en-GB" dirty="0" smtClean="0"/>
              <a:t>Study the mechanics,</a:t>
            </a:r>
          </a:p>
          <a:p>
            <a:pPr lvl="1"/>
            <a:r>
              <a:rPr lang="en-GB" dirty="0" smtClean="0"/>
              <a:t>Prepare the DAQ.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78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Possible </a:t>
            </a:r>
            <a:r>
              <a:rPr lang="en-GB" sz="2800" smtClean="0"/>
              <a:t>interests </a:t>
            </a:r>
            <a:br>
              <a:rPr lang="en-GB" sz="2800" smtClean="0"/>
            </a:br>
            <a:r>
              <a:rPr lang="en-GB" sz="2800" smtClean="0"/>
              <a:t>for </a:t>
            </a:r>
            <a:r>
              <a:rPr lang="en-GB" sz="2800" dirty="0" smtClean="0"/>
              <a:t>CMS Tracker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92765" y="1046922"/>
                <a:ext cx="8965285" cy="569636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Even with large energy deposition (~10 MIPs) and relatively large multiple scattering, </a:t>
                </a:r>
                <a:r>
                  <a:rPr lang="en-GB" dirty="0" smtClean="0">
                    <a:solidFill>
                      <a:schemeClr val="accent5"/>
                    </a:solidFill>
                  </a:rPr>
                  <a:t>25 MeV proton beam can be used for  tracking with a “reasonable” resolution.</a:t>
                </a:r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>
                    <a:solidFill>
                      <a:schemeClr val="accent5"/>
                    </a:solidFill>
                  </a:rPr>
                  <a:t>Main interesting features of </a:t>
                </a:r>
                <a:r>
                  <a:rPr lang="en-GB" dirty="0" err="1" smtClean="0">
                    <a:solidFill>
                      <a:schemeClr val="accent5"/>
                    </a:solidFill>
                  </a:rPr>
                  <a:t>CYRCé</a:t>
                </a:r>
                <a:r>
                  <a:rPr lang="en-GB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GB" dirty="0" smtClean="0"/>
                  <a:t>:</a:t>
                </a:r>
              </a:p>
              <a:p>
                <a:pPr lvl="1"/>
                <a:r>
                  <a:rPr lang="en-GB" b="1" dirty="0" smtClean="0"/>
                  <a:t>Bunch structure with 85 MHz, filling 1 bunch over 2</a:t>
                </a:r>
                <a:r>
                  <a:rPr lang="en-GB" dirty="0" smtClean="0"/>
                  <a:t>=&gt; </a:t>
                </a:r>
                <a:r>
                  <a:rPr lang="en-GB" b="1" dirty="0" smtClean="0"/>
                  <a:t>almost the LHC frequency</a:t>
                </a:r>
                <a:r>
                  <a:rPr lang="en-GB" dirty="0" smtClean="0"/>
                  <a:t>.</a:t>
                </a:r>
              </a:p>
              <a:p>
                <a:pPr lvl="1"/>
                <a:r>
                  <a:rPr lang="en-GB" b="1" dirty="0" smtClean="0"/>
                  <a:t>High beam intensity</a:t>
                </a:r>
                <a:r>
                  <a:rPr lang="en-GB" dirty="0" smtClean="0"/>
                  <a:t>, from 100 to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GB" dirty="0" smtClean="0"/>
                  <a:t> protons per second (can go up to </a:t>
                </a:r>
                <a:r>
                  <a:rPr lang="en-GB" dirty="0"/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fr-FR" i="1">
                            <a:latin typeface="Cambria Math" charset="0"/>
                          </a:rPr>
                          <m:t>1</m:t>
                        </m:r>
                        <m:r>
                          <a:rPr lang="fr-FR" b="0" i="1" smtClean="0">
                            <a:latin typeface="Cambria Math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dirty="0" smtClean="0"/>
                  <a:t> but extra infrastructure needed, longer timescale),</a:t>
                </a:r>
              </a:p>
              <a:p>
                <a:pPr lvl="1"/>
                <a:r>
                  <a:rPr lang="en-GB" dirty="0" smtClean="0"/>
                  <a:t>Very good availability.</a:t>
                </a:r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>
                    <a:solidFill>
                      <a:schemeClr val="accent5"/>
                    </a:solidFill>
                  </a:rPr>
                  <a:t>List of possible interests for tracker Phase II modules:</a:t>
                </a:r>
              </a:p>
              <a:p>
                <a:pPr lvl="1"/>
                <a:r>
                  <a:rPr lang="en-GB" dirty="0" smtClean="0"/>
                  <a:t>Test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of front end electronics (FE) for &gt;MIP energy deposition</a:t>
                </a:r>
                <a:r>
                  <a:rPr lang="en-GB" dirty="0" smtClean="0"/>
                  <a:t>, potentially by generating nuclear fragments from additional material (HIP),</a:t>
                </a:r>
                <a:endParaRPr lang="en-GB" dirty="0"/>
              </a:p>
              <a:p>
                <a:pPr lvl="1"/>
                <a:r>
                  <a:rPr lang="en-GB" dirty="0"/>
                  <a:t>Tests </a:t>
                </a:r>
                <a:r>
                  <a:rPr lang="en-GB" dirty="0" smtClean="0"/>
                  <a:t>of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FE under </a:t>
                </a:r>
                <a:r>
                  <a:rPr lang="en-GB" dirty="0">
                    <a:solidFill>
                      <a:schemeClr val="accent1"/>
                    </a:solidFill>
                  </a:rPr>
                  <a:t>high particle rate </a:t>
                </a:r>
                <a:r>
                  <a:rPr lang="en-GB" dirty="0"/>
                  <a:t>and high occupancy</a:t>
                </a:r>
                <a:r>
                  <a:rPr lang="en-GB" dirty="0" smtClean="0"/>
                  <a:t>,</a:t>
                </a:r>
              </a:p>
              <a:p>
                <a:pPr lvl="1"/>
                <a:r>
                  <a:rPr lang="en-GB" dirty="0" smtClean="0">
                    <a:solidFill>
                      <a:schemeClr val="accent1"/>
                    </a:solidFill>
                  </a:rPr>
                  <a:t>Study performance and saturation effects vs track rate</a:t>
                </a:r>
                <a:r>
                  <a:rPr lang="en-GB" dirty="0" smtClean="0"/>
                  <a:t>, </a:t>
                </a:r>
              </a:p>
              <a:p>
                <a:pPr lvl="2"/>
                <a:r>
                  <a:rPr lang="en-GB" dirty="0" smtClean="0"/>
                  <a:t>Large benefit from the machine frequency,</a:t>
                </a:r>
              </a:p>
              <a:p>
                <a:pPr lvl="2"/>
                <a:r>
                  <a:rPr lang="en-GB" dirty="0" smtClean="0"/>
                  <a:t>1 track per bunch, every 23.5 ns, possible in mean, </a:t>
                </a:r>
              </a:p>
              <a:p>
                <a:pPr lvl="2"/>
                <a:r>
                  <a:rPr lang="en-GB" dirty="0" smtClean="0"/>
                  <a:t>Kicker being studied to have exactly </a:t>
                </a:r>
                <a:r>
                  <a:rPr lang="en-GB" dirty="0"/>
                  <a:t>1 track per bunch, every 23.5 ns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Verify the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expected rate of SEU</a:t>
                </a:r>
                <a:r>
                  <a:rPr lang="en-GB" dirty="0" smtClean="0"/>
                  <a:t>, </a:t>
                </a:r>
              </a:p>
              <a:p>
                <a:pPr lvl="1"/>
                <a:r>
                  <a:rPr lang="en-GB" dirty="0" smtClean="0">
                    <a:solidFill>
                      <a:schemeClr val="accent1"/>
                    </a:solidFill>
                  </a:rPr>
                  <a:t>Monitor, in </a:t>
                </a:r>
                <a:r>
                  <a:rPr lang="en-GB" dirty="0">
                    <a:solidFill>
                      <a:schemeClr val="accent1"/>
                    </a:solidFill>
                  </a:rPr>
                  <a:t>s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itu, effects of radiation damages</a:t>
                </a:r>
                <a:r>
                  <a:rPr lang="en-GB" dirty="0" smtClean="0"/>
                  <a:t>,</a:t>
                </a:r>
              </a:p>
              <a:p>
                <a:pPr lvl="1"/>
                <a:r>
                  <a:rPr lang="is-IS" dirty="0" smtClean="0"/>
                  <a:t>…</a:t>
                </a:r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:endParaRPr lang="en-GB" dirty="0" smtClean="0"/>
              </a:p>
              <a:p>
                <a:pPr lvl="1"/>
                <a:endParaRPr lang="en-GB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65" y="1046922"/>
                <a:ext cx="8965285" cy="5696365"/>
              </a:xfrm>
              <a:blipFill rotWithShape="0">
                <a:blip r:embed="rId2"/>
                <a:stretch>
                  <a:fillRect l="-612" t="-2141" r="-1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52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2"/>
          <p:cNvSpPr/>
          <p:nvPr/>
        </p:nvSpPr>
        <p:spPr>
          <a:xfrm>
            <a:off x="1435680" y="1282680"/>
            <a:ext cx="7484040" cy="463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8595360" y="6309360"/>
            <a:ext cx="443160" cy="46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fld id="{30EE375B-3F9C-4EEA-A112-59F11AAC4AA4}" type="slidenum">
              <a:rPr lang="en-US" sz="1200" b="0" strike="noStrike" spc="-1">
                <a:solidFill>
                  <a:srgbClr val="B5A989"/>
                </a:solidFill>
                <a:latin typeface="Gill Sans MT"/>
                <a:ea typeface="DejaVu Sans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215" name="Image 214"/>
          <p:cNvPicPr/>
          <p:nvPr/>
        </p:nvPicPr>
        <p:blipFill>
          <a:blip r:embed="rId2"/>
          <a:stretch/>
        </p:blipFill>
        <p:spPr>
          <a:xfrm>
            <a:off x="173535" y="1132372"/>
            <a:ext cx="4385213" cy="2578237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220906" y="5578112"/>
            <a:ext cx="895917" cy="67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5" y="3935424"/>
            <a:ext cx="4430503" cy="2922576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1015465" y="81888"/>
            <a:ext cx="7134621" cy="6867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Energy deposition</a:t>
            </a:r>
            <a:endParaRPr lang="en-GB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712766" y="1637223"/>
            <a:ext cx="4052935" cy="133217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Energy deposition in a </a:t>
            </a:r>
            <a:r>
              <a:rPr lang="en-GB" dirty="0" smtClean="0">
                <a:solidFill>
                  <a:schemeClr val="accent5"/>
                </a:solidFill>
              </a:rPr>
              <a:t>pixel phase 1 module (320 microns)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 total loss of beam energy of </a:t>
            </a:r>
            <a:r>
              <a:rPr lang="en-GB" dirty="0" smtClean="0">
                <a:solidFill>
                  <a:schemeClr val="accent5"/>
                </a:solidFill>
              </a:rPr>
              <a:t>2.3 MeV </a:t>
            </a:r>
            <a:r>
              <a:rPr lang="en-GB" dirty="0" smtClean="0"/>
              <a:t>(~10%).</a:t>
            </a:r>
            <a:endParaRPr lang="en-GB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604038" y="3483453"/>
            <a:ext cx="4434482" cy="33304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With large energy deposition comes potential </a:t>
            </a:r>
            <a:r>
              <a:rPr lang="en-GB" dirty="0" smtClean="0">
                <a:solidFill>
                  <a:schemeClr val="accent5"/>
                </a:solidFill>
              </a:rPr>
              <a:t>larger cluster size </a:t>
            </a:r>
            <a:r>
              <a:rPr lang="en-GB" dirty="0" smtClean="0"/>
              <a:t>=&gt; charged shared on more than 1 pixel.</a:t>
            </a:r>
          </a:p>
          <a:p>
            <a:endParaRPr lang="en-GB" dirty="0"/>
          </a:p>
          <a:p>
            <a:r>
              <a:rPr lang="en-GB" dirty="0" smtClean="0"/>
              <a:t>Can potentially affect </a:t>
            </a:r>
            <a:r>
              <a:rPr lang="en-GB" dirty="0" smtClean="0">
                <a:solidFill>
                  <a:schemeClr val="accent5"/>
                </a:solidFill>
              </a:rPr>
              <a:t>the resolution of cluster position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Can give</a:t>
            </a:r>
            <a:r>
              <a:rPr lang="en-GB" dirty="0" smtClean="0">
                <a:solidFill>
                  <a:schemeClr val="accent5"/>
                </a:solidFill>
              </a:rPr>
              <a:t> more than one cluster per track.</a:t>
            </a:r>
          </a:p>
          <a:p>
            <a:endParaRPr lang="en-GB" dirty="0"/>
          </a:p>
          <a:p>
            <a:r>
              <a:rPr lang="en-GB" dirty="0" smtClean="0"/>
              <a:t>Results from simulation : </a:t>
            </a:r>
            <a:r>
              <a:rPr lang="en-GB" dirty="0" smtClean="0">
                <a:solidFill>
                  <a:schemeClr val="accent5"/>
                </a:solidFill>
              </a:rPr>
              <a:t>most of the events have only 1 pixel fired per track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563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5</a:t>
            </a:fld>
            <a:endParaRPr lang="fr-FR"/>
          </a:p>
        </p:txBody>
      </p:sp>
      <p:sp>
        <p:nvSpPr>
          <p:cNvPr id="22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Design of mini-telescope</a:t>
            </a:r>
            <a:endParaRPr lang="en-GB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76" y="1188019"/>
            <a:ext cx="5063107" cy="3187267"/>
          </a:xfrm>
          <a:prstGeom prst="rect">
            <a:avLst/>
          </a:prstGeom>
        </p:spPr>
      </p:pic>
      <p:sp>
        <p:nvSpPr>
          <p:cNvPr id="25" name="Espace réservé du contenu 2"/>
          <p:cNvSpPr txBox="1">
            <a:spLocks/>
          </p:cNvSpPr>
          <p:nvPr/>
        </p:nvSpPr>
        <p:spPr>
          <a:xfrm>
            <a:off x="649357" y="4572000"/>
            <a:ext cx="7885042" cy="21712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chemeClr val="accent5"/>
                </a:solidFill>
              </a:rPr>
              <a:t>Geant</a:t>
            </a:r>
            <a:r>
              <a:rPr lang="en-GB" dirty="0" smtClean="0">
                <a:solidFill>
                  <a:schemeClr val="accent5"/>
                </a:solidFill>
              </a:rPr>
              <a:t> 4 simulation of the entire device (excluding mechanics, which should be off beam anyway).</a:t>
            </a:r>
          </a:p>
          <a:p>
            <a:endParaRPr lang="en-GB" dirty="0" smtClean="0">
              <a:solidFill>
                <a:schemeClr val="accent5"/>
              </a:solidFill>
            </a:endParaRPr>
          </a:p>
          <a:p>
            <a:r>
              <a:rPr lang="en-GB" dirty="0" smtClean="0">
                <a:solidFill>
                  <a:schemeClr val="accent5"/>
                </a:solidFill>
              </a:rPr>
              <a:t>To deal with beam specificities 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low material budget, only 2 pixel planes (320 </a:t>
            </a:r>
            <a:r>
              <a:rPr lang="en-GB" dirty="0" err="1" smtClean="0"/>
              <a:t>micons</a:t>
            </a:r>
            <a:r>
              <a:rPr lang="en-GB" dirty="0" smtClean="0"/>
              <a:t>),</a:t>
            </a:r>
          </a:p>
          <a:p>
            <a:pPr lvl="1"/>
            <a:r>
              <a:rPr lang="en-GB" dirty="0" smtClean="0"/>
              <a:t>Reduced effect of the multiple scattering, pixel modules at 1 cm of the DUT,</a:t>
            </a:r>
          </a:p>
          <a:p>
            <a:pPr lvl="1"/>
            <a:r>
              <a:rPr lang="en-GB" dirty="0" smtClean="0"/>
              <a:t>DUT is a 2S modules (460 microns for each sensors).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57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Cluster size  in the mini-</a:t>
            </a:r>
            <a:r>
              <a:rPr lang="fr-FR" sz="3200" dirty="0" err="1" smtClean="0"/>
              <a:t>telescope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/>
        </p:blipFill>
        <p:spPr>
          <a:xfrm>
            <a:off x="406446" y="1291129"/>
            <a:ext cx="4298141" cy="2158002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/>
          <a:stretch/>
        </p:blipFill>
        <p:spPr>
          <a:xfrm>
            <a:off x="4736754" y="1291129"/>
            <a:ext cx="4227377" cy="2122460"/>
          </a:xfrm>
          <a:prstGeom prst="rect">
            <a:avLst/>
          </a:prstGeom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/>
          <a:stretch/>
        </p:blipFill>
        <p:spPr>
          <a:xfrm>
            <a:off x="406445" y="3686956"/>
            <a:ext cx="4298141" cy="2158002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/>
          <a:stretch/>
        </p:blipFill>
        <p:spPr>
          <a:xfrm>
            <a:off x="4639069" y="3733200"/>
            <a:ext cx="4325062" cy="2171523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418586" y="60827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Most of the events have only 1 </a:t>
            </a:r>
            <a:r>
              <a:rPr lang="en-GB" dirty="0" smtClean="0"/>
              <a:t>pixel/strip </a:t>
            </a:r>
            <a:r>
              <a:rPr lang="en-GB" dirty="0"/>
              <a:t>fired per track.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3087756" y="2000798"/>
            <a:ext cx="11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Pixel 1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flipH="1">
            <a:off x="7557501" y="2043125"/>
            <a:ext cx="11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Pixel 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flipH="1">
            <a:off x="3087756" y="4448489"/>
            <a:ext cx="11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2S mod1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 flipH="1">
            <a:off x="7385897" y="4363276"/>
            <a:ext cx="11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2S mod3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27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Multiple scattering and residuals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7</a:t>
            </a:fld>
            <a:endParaRPr lang="fr-FR"/>
          </a:p>
        </p:txBody>
      </p:sp>
      <p:sp>
        <p:nvSpPr>
          <p:cNvPr id="26" name="CustomShape 22"/>
          <p:cNvSpPr/>
          <p:nvPr/>
        </p:nvSpPr>
        <p:spPr>
          <a:xfrm>
            <a:off x="368410" y="954804"/>
            <a:ext cx="2460960" cy="72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real track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reconstructed track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1" name="CustomShape 27"/>
          <p:cNvSpPr/>
          <p:nvPr/>
        </p:nvSpPr>
        <p:spPr>
          <a:xfrm>
            <a:off x="5841558" y="5792525"/>
            <a:ext cx="172800" cy="29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31"/>
          <p:cNvSpPr/>
          <p:nvPr/>
        </p:nvSpPr>
        <p:spPr>
          <a:xfrm>
            <a:off x="2759246" y="892648"/>
            <a:ext cx="2305299" cy="7228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strip length // x-axis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strip pitch // y-axis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520472" y="3980185"/>
            <a:ext cx="3950511" cy="2443698"/>
          </a:xfrm>
          <a:prstGeom prst="rect">
            <a:avLst/>
          </a:prstGeom>
          <a:ln>
            <a:noFill/>
          </a:ln>
        </p:spPr>
      </p:pic>
      <p:pic>
        <p:nvPicPr>
          <p:cNvPr id="40" name="Image 39"/>
          <p:cNvPicPr/>
          <p:nvPr/>
        </p:nvPicPr>
        <p:blipFill>
          <a:blip r:embed="rId3"/>
          <a:stretch/>
        </p:blipFill>
        <p:spPr>
          <a:xfrm>
            <a:off x="4595904" y="4068522"/>
            <a:ext cx="4216792" cy="2355361"/>
          </a:xfrm>
          <a:prstGeom prst="rect">
            <a:avLst/>
          </a:prstGeom>
          <a:ln>
            <a:noFill/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6" y="1335406"/>
            <a:ext cx="3794004" cy="259195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6" y="1677697"/>
            <a:ext cx="5100070" cy="20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5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Mini-telescope mechanics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67" y="978315"/>
            <a:ext cx="9111333" cy="342140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Constrains</a:t>
            </a:r>
            <a:r>
              <a:rPr lang="en-GB" dirty="0" smtClean="0"/>
              <a:t> :</a:t>
            </a:r>
          </a:p>
          <a:p>
            <a:pPr lvl="1"/>
            <a:r>
              <a:rPr lang="en-GB" dirty="0" smtClean="0"/>
              <a:t>Keep a low material budget,</a:t>
            </a:r>
          </a:p>
          <a:p>
            <a:pPr lvl="1"/>
            <a:r>
              <a:rPr lang="en-GB" dirty="0" smtClean="0"/>
              <a:t>Have reference planes as close as possible to the Detector Under Test (DUT),</a:t>
            </a:r>
          </a:p>
          <a:p>
            <a:pPr lvl="1"/>
            <a:r>
              <a:rPr lang="en-GB" dirty="0" smtClean="0"/>
              <a:t>Device capable of adapting different DUT sizes,</a:t>
            </a:r>
          </a:p>
          <a:p>
            <a:pPr lvl="1"/>
            <a:r>
              <a:rPr lang="en-GB" dirty="0" smtClean="0"/>
              <a:t>Cooling</a:t>
            </a:r>
            <a:r>
              <a:rPr lang="is-IS" dirty="0" smtClean="0"/>
              <a:t>…</a:t>
            </a:r>
          </a:p>
          <a:p>
            <a:pPr lvl="1"/>
            <a:endParaRPr lang="is-IS" dirty="0" smtClean="0"/>
          </a:p>
          <a:p>
            <a:r>
              <a:rPr lang="en-GB" dirty="0">
                <a:solidFill>
                  <a:schemeClr val="accent5"/>
                </a:solidFill>
              </a:rPr>
              <a:t>Design</a:t>
            </a:r>
            <a:r>
              <a:rPr lang="en-GB" dirty="0"/>
              <a:t> :</a:t>
            </a:r>
          </a:p>
          <a:p>
            <a:pPr lvl="1"/>
            <a:r>
              <a:rPr lang="en-GB" dirty="0"/>
              <a:t>Two Pixel Phase I module planes, </a:t>
            </a:r>
          </a:p>
          <a:p>
            <a:pPr lvl="1"/>
            <a:r>
              <a:rPr lang="en-GB" dirty="0"/>
              <a:t>Modules sandwiching the DUT, on shifting (on trail) planes to accommodate different sizes of DUT,</a:t>
            </a:r>
          </a:p>
          <a:p>
            <a:pPr lvl="1"/>
            <a:r>
              <a:rPr lang="en-GB" dirty="0"/>
              <a:t>Pixel modules positioned at ~+(-)1 cm from the DUT,</a:t>
            </a:r>
          </a:p>
          <a:p>
            <a:pPr lvl="1"/>
            <a:r>
              <a:rPr lang="en-GB" dirty="0"/>
              <a:t>DUT on a x-y table, with 15x15 cm  </a:t>
            </a:r>
            <a:r>
              <a:rPr lang="en-GB" dirty="0" smtClean="0"/>
              <a:t>shifts</a:t>
            </a:r>
            <a:r>
              <a:rPr lang="en-GB" dirty="0"/>
              <a:t>.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8</a:t>
            </a:fld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988961" y="5907499"/>
            <a:ext cx="6790065" cy="2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88961" y="5781603"/>
            <a:ext cx="3052952" cy="25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949894" y="5781603"/>
            <a:ext cx="3052952" cy="25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383993" y="4489520"/>
            <a:ext cx="307277" cy="22537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563757" y="5284646"/>
            <a:ext cx="13252" cy="132521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2698569" y="5284646"/>
            <a:ext cx="13252" cy="132521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6420868" y="5244890"/>
            <a:ext cx="13252" cy="132521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7555680" y="5244890"/>
            <a:ext cx="13252" cy="132521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6381" y="4754560"/>
            <a:ext cx="185531" cy="10270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964153" y="4761187"/>
            <a:ext cx="185531" cy="10270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38423" y="6269642"/>
            <a:ext cx="8541712" cy="14623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272210" y="6046647"/>
            <a:ext cx="198783" cy="221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568431" y="6041848"/>
            <a:ext cx="198783" cy="221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298029" y="6048475"/>
            <a:ext cx="198783" cy="221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602250" y="6041848"/>
            <a:ext cx="198783" cy="2216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667" y="5920751"/>
            <a:ext cx="90796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8029350" y="5920751"/>
            <a:ext cx="90796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05375" y="533938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Movable support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4702252" y="6470092"/>
            <a:ext cx="1719830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 smtClean="0"/>
              <a:t>DUT on </a:t>
            </a:r>
            <a:r>
              <a:rPr lang="fr-FR" sz="1600" smtClean="0"/>
              <a:t>x-y table</a:t>
            </a:r>
            <a:endParaRPr lang="fr-FR" sz="1600"/>
          </a:p>
        </p:txBody>
      </p:sp>
      <p:sp>
        <p:nvSpPr>
          <p:cNvPr id="20" name="ZoneTexte 19"/>
          <p:cNvSpPr txBox="1"/>
          <p:nvPr/>
        </p:nvSpPr>
        <p:spPr>
          <a:xfrm rot="5400000">
            <a:off x="4703208" y="4935892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Pixel modules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5617" y="647009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Mini-telescope mechanics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EB87-43B8-C349-9524-A5B52D9957BC}" type="slidenum">
              <a:rPr lang="fr-FR" smtClean="0"/>
              <a:t>9</a:t>
            </a:fld>
            <a:endParaRPr lang="fr-FR" dirty="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8" y="1121343"/>
            <a:ext cx="4415413" cy="2658986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7" y="1613649"/>
            <a:ext cx="2022646" cy="1862361"/>
          </a:xfrm>
          <a:prstGeom prst="rect">
            <a:avLst/>
          </a:prstGeom>
        </p:spPr>
      </p:pic>
      <p:cxnSp>
        <p:nvCxnSpPr>
          <p:cNvPr id="73" name="Connecteur droit avec flèche 72"/>
          <p:cNvCxnSpPr/>
          <p:nvPr/>
        </p:nvCxnSpPr>
        <p:spPr>
          <a:xfrm>
            <a:off x="6548522" y="3606893"/>
            <a:ext cx="1685451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8011973" y="1802106"/>
            <a:ext cx="0" cy="14071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073838" y="1536684"/>
            <a:ext cx="600449" cy="1591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178735" y="1898567"/>
            <a:ext cx="486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DUT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7142307" y="3635219"/>
            <a:ext cx="25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8116870" y="2235896"/>
            <a:ext cx="25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81" name="Espace réservé du contenu 2"/>
          <p:cNvSpPr txBox="1">
            <a:spLocks/>
          </p:cNvSpPr>
          <p:nvPr/>
        </p:nvSpPr>
        <p:spPr>
          <a:xfrm>
            <a:off x="164280" y="4202194"/>
            <a:ext cx="8423129" cy="2045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5"/>
                </a:solidFill>
              </a:rPr>
              <a:t>Status of the mechanics </a:t>
            </a:r>
            <a:r>
              <a:rPr lang="en-GB" dirty="0" smtClean="0"/>
              <a:t> :</a:t>
            </a:r>
          </a:p>
          <a:p>
            <a:pPr lvl="1"/>
            <a:r>
              <a:rPr lang="en-GB" dirty="0" smtClean="0"/>
              <a:t>The trains and movable planes are being build on an existing,</a:t>
            </a:r>
          </a:p>
          <a:p>
            <a:pPr lvl="1"/>
            <a:r>
              <a:rPr lang="en-GB" dirty="0" smtClean="0"/>
              <a:t>X-Y table has been ordered.</a:t>
            </a:r>
          </a:p>
          <a:p>
            <a:pPr lvl="1"/>
            <a:r>
              <a:rPr lang="en-GB" dirty="0" smtClean="0"/>
              <a:t>The telescope will be in a box for light tight (to be designed and build)</a:t>
            </a:r>
          </a:p>
          <a:p>
            <a:pPr lvl="1"/>
            <a:r>
              <a:rPr lang="en-GB" dirty="0" smtClean="0"/>
              <a:t>Cooling still under investigation : by “cold” water (~15°), by cold air flow (need fanes and cooling machine),  Peltier would add to much material budget ?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821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30126</TotalTime>
  <Words>982</Words>
  <Application>Microsoft Macintosh PowerPoint</Application>
  <PresentationFormat>Présentation à l'écran (4:3)</PresentationFormat>
  <Paragraphs>140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DejaVu Sans</vt:lpstr>
      <vt:lpstr>Gill Sans MT</vt:lpstr>
      <vt:lpstr>Arial</vt:lpstr>
      <vt:lpstr>Thème Office</vt:lpstr>
      <vt:lpstr>Présentation PowerPoint</vt:lpstr>
      <vt:lpstr>Introduction</vt:lpstr>
      <vt:lpstr>Possible interests  for CMS Tracker</vt:lpstr>
      <vt:lpstr>Présentation PowerPoint</vt:lpstr>
      <vt:lpstr>Design of mini-telescope</vt:lpstr>
      <vt:lpstr>Cluster size  in the mini-telescope </vt:lpstr>
      <vt:lpstr>Multiple scattering and residuals</vt:lpstr>
      <vt:lpstr>Mini-telescope mechanics </vt:lpstr>
      <vt:lpstr>Mini-telescope mechanics</vt:lpstr>
      <vt:lpstr>Mini-telescope  sensors and DAQ </vt:lpstr>
      <vt:lpstr>Summary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804</cp:revision>
  <cp:lastPrinted>2018-12-05T14:44:20Z</cp:lastPrinted>
  <dcterms:created xsi:type="dcterms:W3CDTF">2016-05-14T19:56:41Z</dcterms:created>
  <dcterms:modified xsi:type="dcterms:W3CDTF">2018-12-05T15:53:32Z</dcterms:modified>
</cp:coreProperties>
</file>