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49" r:id="rId2"/>
    <p:sldId id="497" r:id="rId3"/>
    <p:sldId id="518" r:id="rId4"/>
    <p:sldId id="516" r:id="rId5"/>
    <p:sldId id="519" r:id="rId6"/>
    <p:sldId id="520" r:id="rId7"/>
  </p:sldIdLst>
  <p:sldSz cx="9144000" cy="6858000" type="screen4x3"/>
  <p:notesSz cx="6799263" cy="99298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FF8F17"/>
    <a:srgbClr val="FF461E"/>
    <a:srgbClr val="FF840C"/>
    <a:srgbClr val="FFAE0D"/>
    <a:srgbClr val="21AF4D"/>
    <a:srgbClr val="2483B3"/>
    <a:srgbClr val="006600"/>
    <a:srgbClr val="FFD420"/>
    <a:srgbClr val="FF30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6437" autoAdjust="0"/>
  </p:normalViewPr>
  <p:slideViewPr>
    <p:cSldViewPr snapToGrid="0">
      <p:cViewPr varScale="1">
        <p:scale>
          <a:sx n="116" d="100"/>
          <a:sy n="116" d="100"/>
        </p:scale>
        <p:origin x="144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2082" y="7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550" cy="495952"/>
          </a:xfrm>
          <a:prstGeom prst="rect">
            <a:avLst/>
          </a:prstGeom>
        </p:spPr>
        <p:txBody>
          <a:bodyPr vert="horz" lIns="88239" tIns="44120" rIns="88239" bIns="441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194" y="0"/>
            <a:ext cx="2946550" cy="495952"/>
          </a:xfrm>
          <a:prstGeom prst="rect">
            <a:avLst/>
          </a:prstGeom>
        </p:spPr>
        <p:txBody>
          <a:bodyPr vert="horz" lIns="88239" tIns="44120" rIns="88239" bIns="44120" rtlCol="0"/>
          <a:lstStyle>
            <a:lvl1pPr algn="r">
              <a:defRPr sz="1200"/>
            </a:lvl1pPr>
          </a:lstStyle>
          <a:p>
            <a:fld id="{340E47AC-0B8B-42A0-9256-750D7584F39D}" type="datetimeFigureOut">
              <a:rPr lang="fr-FR" smtClean="0"/>
              <a:pPr/>
              <a:t>04/12/2018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2321"/>
            <a:ext cx="2946550" cy="495952"/>
          </a:xfrm>
          <a:prstGeom prst="rect">
            <a:avLst/>
          </a:prstGeom>
        </p:spPr>
        <p:txBody>
          <a:bodyPr vert="horz" lIns="88239" tIns="44120" rIns="88239" bIns="441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194" y="9432321"/>
            <a:ext cx="2946550" cy="495952"/>
          </a:xfrm>
          <a:prstGeom prst="rect">
            <a:avLst/>
          </a:prstGeom>
        </p:spPr>
        <p:txBody>
          <a:bodyPr vert="horz" lIns="88239" tIns="44120" rIns="88239" bIns="44120" rtlCol="0" anchor="b"/>
          <a:lstStyle>
            <a:lvl1pPr algn="r">
              <a:defRPr sz="1200"/>
            </a:lvl1pPr>
          </a:lstStyle>
          <a:p>
            <a:fld id="{FC4FC7C0-71C6-4E42-9ED7-E2CC9056CB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0965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47" cy="496491"/>
          </a:xfrm>
          <a:prstGeom prst="rect">
            <a:avLst/>
          </a:prstGeom>
        </p:spPr>
        <p:txBody>
          <a:bodyPr vert="horz" wrap="square" lIns="95581" tIns="47791" rIns="95581" bIns="4779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3" y="1"/>
            <a:ext cx="2946347" cy="496491"/>
          </a:xfrm>
          <a:prstGeom prst="rect">
            <a:avLst/>
          </a:prstGeom>
        </p:spPr>
        <p:txBody>
          <a:bodyPr vert="horz" wrap="square" lIns="95581" tIns="47791" rIns="95581" bIns="4779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fld id="{572A0611-E202-42F3-8A6B-056C84DC61EF}" type="datetime1">
              <a:rPr lang="fr-FR"/>
              <a:pPr/>
              <a:t>04/12/2018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5581" tIns="47791" rIns="95581" bIns="47791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927" y="4716662"/>
            <a:ext cx="5439410" cy="4468416"/>
          </a:xfrm>
          <a:prstGeom prst="rect">
            <a:avLst/>
          </a:prstGeom>
        </p:spPr>
        <p:txBody>
          <a:bodyPr vert="horz" wrap="square" lIns="95581" tIns="47791" rIns="95581" bIns="47791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31600"/>
            <a:ext cx="2946347" cy="496491"/>
          </a:xfrm>
          <a:prstGeom prst="rect">
            <a:avLst/>
          </a:prstGeom>
        </p:spPr>
        <p:txBody>
          <a:bodyPr vert="horz" wrap="square" lIns="95581" tIns="47791" rIns="95581" bIns="4779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3" y="9431600"/>
            <a:ext cx="2946347" cy="496491"/>
          </a:xfrm>
          <a:prstGeom prst="rect">
            <a:avLst/>
          </a:prstGeom>
        </p:spPr>
        <p:txBody>
          <a:bodyPr vert="horz" wrap="square" lIns="95581" tIns="47791" rIns="95581" bIns="4779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fld id="{6FE4D245-E922-490E-91CD-C5BC51A0A9E4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107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gif"/><Relationship Id="rId1" Type="http://schemas.openxmlformats.org/officeDocument/2006/relationships/slideMaster" Target="../slideMasters/slideMaster1.xml"/><Relationship Id="rId6" Type="http://schemas.microsoft.com/office/2007/relationships/hdphoto" Target="../media/hdphoto1.wdp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r 10"/>
          <p:cNvGrpSpPr>
            <a:grpSpLocks/>
          </p:cNvGrpSpPr>
          <p:nvPr userDrawn="1"/>
        </p:nvGrpSpPr>
        <p:grpSpPr bwMode="auto">
          <a:xfrm>
            <a:off x="0" y="0"/>
            <a:ext cx="9144000" cy="6818313"/>
            <a:chOff x="0" y="0"/>
            <a:chExt cx="9144000" cy="6818313"/>
          </a:xfrm>
        </p:grpSpPr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9144000" cy="6019800"/>
            </a:xfrm>
            <a:prstGeom prst="rect">
              <a:avLst/>
            </a:prstGeom>
            <a:gradFill rotWithShape="1">
              <a:gsLst>
                <a:gs pos="0">
                  <a:srgbClr val="2787A0"/>
                </a:gs>
                <a:gs pos="33000">
                  <a:srgbClr val="2787A0"/>
                </a:gs>
                <a:gs pos="80000">
                  <a:srgbClr val="36B1D2"/>
                </a:gs>
                <a:gs pos="100000">
                  <a:srgbClr val="34B3D6"/>
                </a:gs>
              </a:gsLst>
              <a:lin ang="3600000"/>
            </a:gradFill>
            <a:ln w="9525">
              <a:solidFill>
                <a:srgbClr val="46AAC5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reflection blurRad="508000" stA="60000" endA="900" endPos="60000" dist="215900" dir="5400000" sy="-100000" algn="bl" rotWithShape="0"/>
                </a:effectLst>
                <a:latin typeface="Calibri" pitchFamily="34" charset="0"/>
              </a:endParaRPr>
            </a:p>
          </p:txBody>
        </p:sp>
        <p:pic>
          <p:nvPicPr>
            <p:cNvPr id="14" name="Image 13" descr="IPNL transp.eps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6221413"/>
              <a:ext cx="1295400" cy="473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8100" dir="2700000" rotWithShape="0">
                <a:schemeClr val="bg1">
                  <a:alpha val="42998"/>
                </a:schemeClr>
              </a:outerShdw>
            </a:effectLst>
          </p:spPr>
        </p:pic>
        <p:pic>
          <p:nvPicPr>
            <p:cNvPr id="15" name="Image 33" descr="logo_universite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3000" y="6143625"/>
              <a:ext cx="1371600" cy="627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Image 15" descr="logo lyon 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0188" y="6096000"/>
              <a:ext cx="1012825" cy="722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Image 22" descr="IN2P3Filaire-Q_SignV copie.jp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48600" y="6148388"/>
              <a:ext cx="1111250" cy="617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514599"/>
          </a:xfrm>
        </p:spPr>
        <p:txBody>
          <a:bodyPr/>
          <a:lstStyle>
            <a:lvl1pPr>
              <a:defRPr sz="4800" b="0" cap="small" baseline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reflection blurRad="6350" stA="50000" endA="300" endPos="50000" dist="12700" dir="5400000" sy="-100000" algn="bl" rotWithShape="0"/>
                </a:effectLst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26976"/>
          </a:xfrm>
        </p:spPr>
        <p:txBody>
          <a:bodyPr/>
          <a:lstStyle>
            <a:lvl1pPr marL="0" indent="0" algn="ctr">
              <a:buNone/>
              <a:defRPr b="0" i="1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19" name="Sous-titre 2"/>
          <p:cNvSpPr txBox="1">
            <a:spLocks/>
          </p:cNvSpPr>
          <p:nvPr userDrawn="1"/>
        </p:nvSpPr>
        <p:spPr bwMode="auto">
          <a:xfrm>
            <a:off x="5796136" y="228600"/>
            <a:ext cx="3347864" cy="8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9pPr>
          </a:lstStyle>
          <a:p>
            <a:pPr algn="r" eaLnBrk="1" hangingPunct="1">
              <a:spcBef>
                <a:spcPct val="20000"/>
              </a:spcBef>
              <a:buFont typeface="Arial" charset="0"/>
              <a:buNone/>
            </a:pPr>
            <a:r>
              <a:rPr lang="fr-FR" altLang="fr-FR" sz="2200" dirty="0" smtClean="0">
                <a:solidFill>
                  <a:srgbClr val="B7DEE8"/>
                </a:solidFill>
                <a:latin typeface="Calibri" pitchFamily="34" charset="0"/>
              </a:rPr>
              <a:t>DENÉ</a:t>
            </a:r>
            <a:r>
              <a:rPr lang="fr-FR" altLang="fr-FR" sz="2200" baseline="0" dirty="0" smtClean="0">
                <a:solidFill>
                  <a:srgbClr val="B7DEE8"/>
                </a:solidFill>
                <a:latin typeface="Calibri" pitchFamily="34" charset="0"/>
              </a:rPr>
              <a:t> Pierre</a:t>
            </a:r>
            <a:endParaRPr lang="fr-FR" altLang="fr-FR" sz="2200" dirty="0">
              <a:solidFill>
                <a:srgbClr val="B7DEE8"/>
              </a:solidFill>
              <a:latin typeface="Calibri" pitchFamily="34" charset="0"/>
            </a:endParaRPr>
          </a:p>
          <a:p>
            <a:pPr algn="r" eaLnBrk="1" hangingPunct="1">
              <a:spcBef>
                <a:spcPct val="20000"/>
              </a:spcBef>
              <a:buFont typeface="Arial" charset="0"/>
              <a:buNone/>
            </a:pPr>
            <a:r>
              <a:rPr lang="fr-FR" altLang="fr-FR" sz="2200" i="1" dirty="0" err="1" smtClean="0">
                <a:solidFill>
                  <a:srgbClr val="B7DEE8"/>
                </a:solidFill>
                <a:latin typeface="Calibri" pitchFamily="34" charset="0"/>
              </a:rPr>
              <a:t>Technical</a:t>
            </a:r>
            <a:r>
              <a:rPr lang="fr-FR" altLang="fr-FR" sz="2200" i="1" dirty="0" smtClean="0">
                <a:solidFill>
                  <a:srgbClr val="B7DEE8"/>
                </a:solidFill>
                <a:latin typeface="Calibri" pitchFamily="34" charset="0"/>
              </a:rPr>
              <a:t> </a:t>
            </a:r>
            <a:r>
              <a:rPr lang="fr-FR" altLang="fr-FR" sz="2200" i="1" dirty="0" err="1" smtClean="0">
                <a:solidFill>
                  <a:srgbClr val="B7DEE8"/>
                </a:solidFill>
                <a:latin typeface="Calibri" pitchFamily="34" charset="0"/>
              </a:rPr>
              <a:t>Managing</a:t>
            </a:r>
            <a:endParaRPr lang="fr-FR" altLang="fr-FR" sz="2200" i="1" dirty="0" smtClean="0">
              <a:solidFill>
                <a:srgbClr val="B7DEE8"/>
              </a:solidFill>
              <a:latin typeface="Calibri" pitchFamily="34" charset="0"/>
            </a:endParaRPr>
          </a:p>
          <a:p>
            <a:pPr algn="r" eaLnBrk="1" hangingPunct="1">
              <a:spcBef>
                <a:spcPct val="20000"/>
              </a:spcBef>
              <a:buFont typeface="Arial" charset="0"/>
              <a:buNone/>
            </a:pPr>
            <a:r>
              <a:rPr lang="fr-FR" altLang="fr-FR" sz="2200" i="1" dirty="0" err="1" smtClean="0">
                <a:solidFill>
                  <a:srgbClr val="B7DEE8"/>
                </a:solidFill>
                <a:latin typeface="Calibri" pitchFamily="34" charset="0"/>
              </a:rPr>
              <a:t>Mechanical</a:t>
            </a:r>
            <a:r>
              <a:rPr lang="fr-FR" altLang="fr-FR" sz="2200" i="1" dirty="0" smtClean="0">
                <a:solidFill>
                  <a:srgbClr val="B7DEE8"/>
                </a:solidFill>
                <a:latin typeface="Calibri" pitchFamily="34" charset="0"/>
              </a:rPr>
              <a:t> </a:t>
            </a:r>
            <a:r>
              <a:rPr lang="fr-FR" altLang="fr-FR" sz="2200" i="1" dirty="0" err="1" smtClean="0">
                <a:solidFill>
                  <a:srgbClr val="B7DEE8"/>
                </a:solidFill>
                <a:latin typeface="Calibri" pitchFamily="34" charset="0"/>
              </a:rPr>
              <a:t>Dept</a:t>
            </a:r>
            <a:endParaRPr lang="fr-FR" altLang="fr-FR" sz="2200" i="1" dirty="0">
              <a:solidFill>
                <a:srgbClr val="B7DEE8"/>
              </a:solidFill>
              <a:latin typeface="Calibri" pitchFamily="34" charset="0"/>
            </a:endParaRPr>
          </a:p>
        </p:txBody>
      </p:sp>
      <p:pic>
        <p:nvPicPr>
          <p:cNvPr id="21" name="Image 2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272" y="6226773"/>
            <a:ext cx="400464" cy="462353"/>
          </a:xfrm>
          <a:prstGeom prst="snip2DiagRect">
            <a:avLst>
              <a:gd name="adj1" fmla="val 30326"/>
              <a:gd name="adj2" fmla="val 30378"/>
            </a:avLst>
          </a:prstGeom>
        </p:spPr>
      </p:pic>
      <p:sp>
        <p:nvSpPr>
          <p:cNvPr id="23" name="ZoneTexte 22"/>
          <p:cNvSpPr txBox="1"/>
          <p:nvPr userDrawn="1"/>
        </p:nvSpPr>
        <p:spPr>
          <a:xfrm>
            <a:off x="2107476" y="6165304"/>
            <a:ext cx="1600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600" b="1" i="0" baseline="0" dirty="0" smtClean="0">
                <a:solidFill>
                  <a:srgbClr val="008AC9"/>
                </a:solidFill>
                <a:latin typeface="Berlin Sans FB Demi" panose="020E0802020502020306" pitchFamily="34" charset="0"/>
                <a:cs typeface="Aharoni" panose="02010803020104030203" pitchFamily="2" charset="-79"/>
              </a:rPr>
              <a:t> Service</a:t>
            </a:r>
          </a:p>
          <a:p>
            <a:r>
              <a:rPr lang="fr-FR" sz="1600" b="1" i="0" baseline="0" dirty="0" smtClean="0">
                <a:solidFill>
                  <a:srgbClr val="008AC9"/>
                </a:solidFill>
                <a:latin typeface="Berlin Sans FB Demi" panose="020E0802020502020306" pitchFamily="34" charset="0"/>
                <a:cs typeface="Aharoni" panose="02010803020104030203" pitchFamily="2" charset="-79"/>
              </a:rPr>
              <a:t>mécanique</a:t>
            </a:r>
            <a:endParaRPr lang="fr-FR" sz="1600" b="1" i="0" baseline="0" dirty="0">
              <a:solidFill>
                <a:srgbClr val="008AC9"/>
              </a:solidFill>
              <a:latin typeface="Berlin Sans FB Demi" panose="020E0802020502020306" pitchFamily="34" charset="0"/>
              <a:cs typeface="Aharoni" panose="02010803020104030203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2017/12/13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990FF8-C780-4A94-AEEA-F42B3FA279C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2017/12/13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2A8653-D062-4BA9-956C-5FF26A1DFFB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001419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buFont typeface="Calibri" pitchFamily="34" charset="0"/>
              <a:buChar char="→"/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noProof="0" dirty="0" err="1" smtClean="0"/>
              <a:t>Cliquez</a:t>
            </a:r>
            <a:r>
              <a:rPr lang="en-US" noProof="0" dirty="0" smtClean="0"/>
              <a:t> pour modifier les styles du </a:t>
            </a:r>
            <a:r>
              <a:rPr lang="en-US" noProof="0" dirty="0" err="1" smtClean="0"/>
              <a:t>texte</a:t>
            </a:r>
            <a:r>
              <a:rPr lang="en-US" noProof="0" dirty="0" smtClean="0"/>
              <a:t> du masque</a:t>
            </a:r>
          </a:p>
          <a:p>
            <a:pPr lvl="1"/>
            <a:r>
              <a:rPr lang="en-US" noProof="0" dirty="0" err="1" smtClean="0"/>
              <a:t>Deuxième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Troisième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Quatrième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Cinquième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/>
          </a:p>
        </p:txBody>
      </p:sp>
      <p:pic>
        <p:nvPicPr>
          <p:cNvPr id="7" name="Image 6" descr="oyat-petit.jpg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340418"/>
            <a:ext cx="539552" cy="515314"/>
          </a:xfrm>
          <a:prstGeom prst="ellipse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cxnSp>
        <p:nvCxnSpPr>
          <p:cNvPr id="9" name="Connecteur droit 8"/>
          <p:cNvCxnSpPr/>
          <p:nvPr userDrawn="1"/>
        </p:nvCxnSpPr>
        <p:spPr>
          <a:xfrm>
            <a:off x="1403648" y="692696"/>
            <a:ext cx="7740352" cy="0"/>
          </a:xfrm>
          <a:prstGeom prst="line">
            <a:avLst/>
          </a:prstGeom>
          <a:ln w="38100">
            <a:solidFill>
              <a:srgbClr val="2483B3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0" y="6334125"/>
            <a:ext cx="715663" cy="454868"/>
          </a:xfrm>
          <a:noFill/>
        </p:spPr>
        <p:txBody>
          <a:bodyPr lIns="36000" tIns="72000" rIns="108000" bIns="72000" anchor="b" anchorCtr="0"/>
          <a:lstStyle>
            <a:lvl1pPr algn="ctr">
              <a:defRPr sz="1600">
                <a:solidFill>
                  <a:srgbClr val="002060"/>
                </a:solidFill>
              </a:defRPr>
            </a:lvl1pPr>
          </a:lstStyle>
          <a:p>
            <a:fld id="{745BF7A5-19A3-4A76-9861-93597C54CEC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1547664" y="0"/>
            <a:ext cx="7596336" cy="620688"/>
          </a:xfrm>
        </p:spPr>
        <p:txBody>
          <a:bodyPr/>
          <a:lstStyle>
            <a:lvl1pPr algn="r">
              <a:defRPr sz="3400" b="1">
                <a:solidFill>
                  <a:srgbClr val="2483B3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pic>
        <p:nvPicPr>
          <p:cNvPr id="17" name="Image 16" descr="IPNL transp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1224136" cy="44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2700000" rotWithShape="0">
              <a:schemeClr val="bg1">
                <a:alpha val="42999"/>
              </a:schemeClr>
            </a:outerShdw>
          </a:effectLst>
        </p:spPr>
      </p:pic>
      <p:sp>
        <p:nvSpPr>
          <p:cNvPr id="22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76056" y="620689"/>
            <a:ext cx="4067944" cy="432047"/>
          </a:xfrm>
          <a:solidFill>
            <a:schemeClr val="bg1"/>
          </a:solidFill>
        </p:spPr>
        <p:txBody>
          <a:bodyPr wrap="square" lIns="0" tIns="0">
            <a:noAutofit/>
          </a:bodyPr>
          <a:lstStyle>
            <a:lvl1pPr marL="0" indent="0" algn="r">
              <a:buNone/>
              <a:defRPr sz="2800" i="1">
                <a:solidFill>
                  <a:srgbClr val="2483B3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9778" y="6453751"/>
            <a:ext cx="284630" cy="328618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>
                        <a14:foregroundMark x1="3846" y1="13605" x2="3846" y2="1360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2280" y="6453336"/>
            <a:ext cx="898456" cy="328203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8135888" y="6371839"/>
            <a:ext cx="13326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300" b="1" i="0" baseline="0" dirty="0" smtClean="0">
                <a:solidFill>
                  <a:srgbClr val="008AC9"/>
                </a:solidFill>
                <a:latin typeface="Berlin Sans FB Demi" panose="020E0802020502020306" pitchFamily="34" charset="0"/>
                <a:cs typeface="Aharoni" panose="02010803020104030203" pitchFamily="2" charset="-79"/>
              </a:rPr>
              <a:t> Service</a:t>
            </a:r>
          </a:p>
          <a:p>
            <a:r>
              <a:rPr lang="fr-FR" sz="1300" b="1" i="0" baseline="0" dirty="0" smtClean="0">
                <a:solidFill>
                  <a:srgbClr val="008AC9"/>
                </a:solidFill>
                <a:latin typeface="Berlin Sans FB Demi" panose="020E0802020502020306" pitchFamily="34" charset="0"/>
                <a:cs typeface="Aharoni" panose="02010803020104030203" pitchFamily="2" charset="-79"/>
              </a:rPr>
              <a:t>mécanique</a:t>
            </a:r>
            <a:endParaRPr lang="fr-FR" sz="1300" b="1" i="0" baseline="0" dirty="0">
              <a:solidFill>
                <a:srgbClr val="008AC9"/>
              </a:solidFill>
              <a:latin typeface="Berlin Sans FB Demi" panose="020E0802020502020306" pitchFamily="34" charset="0"/>
              <a:cs typeface="Aharoni" panose="02010803020104030203" pitchFamily="2" charset="-79"/>
            </a:endParaRPr>
          </a:p>
        </p:txBody>
      </p:sp>
      <p:sp>
        <p:nvSpPr>
          <p:cNvPr id="16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2018/09/27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2017/12/13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7624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745BF7A5-19A3-4A76-9861-93597C54CEC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2017/12/13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4AC77-EA0F-42FC-825D-C780584EE44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2017/12/13</a:t>
            </a: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32B84-0D37-4310-904B-D04C8EE3B5A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2017/12/13</a:t>
            </a: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3CBA8-03A8-43B0-A89F-C8FBAA7611D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2017/12/13</a:t>
            </a: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BECFD-8AAA-4AEA-9CF9-2F5B02DFCBA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2017/12/13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A5DD8-0500-4ED0-AAE5-F070566085B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2017/12/13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B2E4F-78C5-490D-9992-86B653355B8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2017/12/13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38268643-918A-4BEB-A100-1A8A152CE1FB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323528" y="1772816"/>
            <a:ext cx="8496944" cy="1513077"/>
          </a:xfrm>
        </p:spPr>
        <p:txBody>
          <a:bodyPr/>
          <a:lstStyle/>
          <a:p>
            <a:r>
              <a:rPr lang="fr-FR" dirty="0" smtClean="0"/>
              <a:t>TEDD Structure</a:t>
            </a:r>
            <a:br>
              <a:rPr lang="fr-FR" dirty="0" smtClean="0"/>
            </a:br>
            <a:r>
              <a:rPr lang="fr-FR" dirty="0" smtClean="0"/>
              <a:t>on </a:t>
            </a:r>
            <a:r>
              <a:rPr lang="fr-FR" dirty="0" smtClean="0"/>
              <a:t>2018-12-05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981075" y="3936767"/>
            <a:ext cx="7057785" cy="584775"/>
          </a:xfrm>
        </p:spPr>
        <p:txBody>
          <a:bodyPr>
            <a:spAutoFit/>
          </a:bodyPr>
          <a:lstStyle/>
          <a:p>
            <a:endParaRPr lang="fr-FR" dirty="0"/>
          </a:p>
        </p:txBody>
      </p:sp>
      <p:pic>
        <p:nvPicPr>
          <p:cNvPr id="6" name="Picture 2" descr="C:\Users\tdupas\Desktop\IUT Présentations\CMS 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933302" cy="933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llipse 1"/>
          <p:cNvSpPr/>
          <p:nvPr/>
        </p:nvSpPr>
        <p:spPr>
          <a:xfrm rot="19622914">
            <a:off x="-24292" y="864436"/>
            <a:ext cx="3211925" cy="8606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Not for diffusion</a:t>
            </a:r>
          </a:p>
          <a:p>
            <a:pPr algn="ctr"/>
            <a:r>
              <a:rPr lang="fr-FR" dirty="0" smtClean="0">
                <a:solidFill>
                  <a:srgbClr val="FF0000"/>
                </a:solidFill>
              </a:rPr>
              <a:t>IPNL </a:t>
            </a:r>
            <a:r>
              <a:rPr lang="fr-FR" dirty="0" err="1" smtClean="0">
                <a:solidFill>
                  <a:srgbClr val="FF0000"/>
                </a:solidFill>
              </a:rPr>
              <a:t>internal</a:t>
            </a:r>
            <a:r>
              <a:rPr lang="fr-FR" dirty="0" smtClean="0">
                <a:solidFill>
                  <a:srgbClr val="FF0000"/>
                </a:solidFill>
              </a:rPr>
              <a:t> use </a:t>
            </a:r>
            <a:r>
              <a:rPr lang="fr-FR" dirty="0" err="1" smtClean="0">
                <a:solidFill>
                  <a:srgbClr val="FF0000"/>
                </a:solidFill>
              </a:rPr>
              <a:t>only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 bwMode="auto">
          <a:xfrm>
            <a:off x="0" y="5174158"/>
            <a:ext cx="6400800" cy="938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9pPr>
          </a:lstStyle>
          <a:p>
            <a:pPr algn="l" eaLnBrk="1" hangingPunct="1">
              <a:spcBef>
                <a:spcPct val="20000"/>
              </a:spcBef>
              <a:buFont typeface="Arial" charset="0"/>
              <a:buNone/>
            </a:pPr>
            <a:r>
              <a:rPr lang="fr-FR" altLang="fr-FR" sz="2200" dirty="0" smtClean="0">
                <a:solidFill>
                  <a:srgbClr val="B7DEE8"/>
                </a:solidFill>
                <a:latin typeface="Calibri" pitchFamily="34" charset="0"/>
              </a:rPr>
              <a:t>V.02</a:t>
            </a:r>
            <a:endParaRPr lang="fr-FR" altLang="fr-FR" sz="2200" dirty="0" smtClean="0">
              <a:solidFill>
                <a:srgbClr val="B7DEE8"/>
              </a:solidFill>
              <a:latin typeface="Calibri" pitchFamily="34" charset="0"/>
            </a:endParaRPr>
          </a:p>
          <a:p>
            <a:pPr algn="l" eaLnBrk="1" hangingPunct="1">
              <a:spcBef>
                <a:spcPct val="20000"/>
              </a:spcBef>
              <a:buFont typeface="Arial" charset="0"/>
              <a:buNone/>
            </a:pPr>
            <a:r>
              <a:rPr lang="fr-FR" altLang="fr-FR" sz="2200" dirty="0" smtClean="0">
                <a:solidFill>
                  <a:srgbClr val="B7DEE8"/>
                </a:solidFill>
                <a:latin typeface="Calibri" pitchFamily="34" charset="0"/>
              </a:rPr>
              <a:t>2018 </a:t>
            </a:r>
            <a:r>
              <a:rPr lang="fr-FR" altLang="fr-FR" sz="2200" dirty="0" err="1" smtClean="0">
                <a:solidFill>
                  <a:srgbClr val="B7DEE8"/>
                </a:solidFill>
                <a:latin typeface="Calibri" pitchFamily="34" charset="0"/>
              </a:rPr>
              <a:t>December</a:t>
            </a:r>
            <a:r>
              <a:rPr lang="fr-FR" altLang="fr-FR" sz="2200" dirty="0" smtClean="0">
                <a:solidFill>
                  <a:srgbClr val="B7DEE8"/>
                </a:solidFill>
                <a:latin typeface="Calibri" pitchFamily="34" charset="0"/>
              </a:rPr>
              <a:t> 05th </a:t>
            </a:r>
            <a:r>
              <a:rPr lang="fr-FR" altLang="fr-FR" sz="2200" dirty="0" smtClean="0">
                <a:solidFill>
                  <a:srgbClr val="B7DEE8"/>
                </a:solidFill>
                <a:latin typeface="Calibri" pitchFamily="34" charset="0"/>
              </a:rPr>
              <a:t>- IPNL</a:t>
            </a:r>
            <a:endParaRPr lang="fr-FR" altLang="fr-FR" sz="2200" baseline="0" dirty="0" smtClean="0">
              <a:solidFill>
                <a:srgbClr val="B7DEE8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797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To show the </a:t>
            </a:r>
            <a:r>
              <a:rPr lang="fr-FR" dirty="0" err="1" smtClean="0"/>
              <a:t>developments</a:t>
            </a:r>
            <a:r>
              <a:rPr lang="fr-FR" dirty="0" smtClean="0"/>
              <a:t> of the TEDD structure</a:t>
            </a:r>
            <a:endParaRPr lang="fr-FR" dirty="0" smtClean="0"/>
          </a:p>
          <a:p>
            <a:r>
              <a:rPr lang="fr-FR" dirty="0" smtClean="0"/>
              <a:t>To </a:t>
            </a:r>
            <a:r>
              <a:rPr lang="fr-FR" dirty="0" err="1" smtClean="0"/>
              <a:t>list</a:t>
            </a:r>
            <a:r>
              <a:rPr lang="fr-FR" dirty="0" smtClean="0"/>
              <a:t> the </a:t>
            </a:r>
            <a:r>
              <a:rPr lang="fr-FR" dirty="0" err="1" smtClean="0"/>
              <a:t>remaining</a:t>
            </a:r>
            <a:r>
              <a:rPr lang="fr-FR" dirty="0" smtClean="0"/>
              <a:t> </a:t>
            </a:r>
            <a:r>
              <a:rPr lang="fr-FR" dirty="0" err="1" smtClean="0"/>
              <a:t>tasks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1" y="6334125"/>
            <a:ext cx="617838" cy="454868"/>
          </a:xfrm>
        </p:spPr>
        <p:txBody>
          <a:bodyPr/>
          <a:lstStyle/>
          <a:p>
            <a:fld id="{745BF7A5-19A3-4A76-9861-93597C54CEC0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Purpose</a:t>
            </a:r>
            <a:r>
              <a:rPr lang="fr-FR" dirty="0" smtClean="0"/>
              <a:t> of </a:t>
            </a:r>
            <a:r>
              <a:rPr lang="fr-FR" dirty="0" err="1" smtClean="0"/>
              <a:t>this</a:t>
            </a:r>
            <a:r>
              <a:rPr lang="fr-FR" dirty="0" smtClean="0"/>
              <a:t> document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2018/12/05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943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0" y="6334125"/>
            <a:ext cx="659027" cy="454868"/>
          </a:xfrm>
        </p:spPr>
        <p:txBody>
          <a:bodyPr/>
          <a:lstStyle/>
          <a:p>
            <a:fld id="{745BF7A5-19A3-4A76-9861-93597C54CEC0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TEDD structure </a:t>
            </a:r>
            <a:r>
              <a:rPr lang="fr-FR" dirty="0" err="1" smtClean="0"/>
              <a:t>until</a:t>
            </a:r>
            <a:r>
              <a:rPr lang="fr-FR" dirty="0" smtClean="0"/>
              <a:t> </a:t>
            </a:r>
            <a:r>
              <a:rPr lang="fr-FR" dirty="0" err="1" smtClean="0"/>
              <a:t>now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2018/12/05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5351" y="1250448"/>
            <a:ext cx="4918453" cy="4757044"/>
          </a:xfrm>
          <a:prstGeom prst="rect">
            <a:avLst/>
          </a:prstGeom>
        </p:spPr>
      </p:pic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58167" y="1799506"/>
            <a:ext cx="4076082" cy="3263504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FR" sz="1800" dirty="0" smtClean="0"/>
              <a:t>TEDD </a:t>
            </a:r>
            <a:r>
              <a:rPr lang="fr-FR" sz="1800" dirty="0" err="1" smtClean="0"/>
              <a:t>current</a:t>
            </a:r>
            <a:r>
              <a:rPr lang="fr-FR" sz="1800" dirty="0" smtClean="0"/>
              <a:t> structure:</a:t>
            </a:r>
            <a:endParaRPr lang="fr-FR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 smtClean="0"/>
              <a:t>12 </a:t>
            </a:r>
            <a:r>
              <a:rPr lang="fr-FR" sz="1800" dirty="0" err="1"/>
              <a:t>beams</a:t>
            </a:r>
            <a:endParaRPr lang="fr-FR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/>
              <a:t>4 </a:t>
            </a:r>
            <a:r>
              <a:rPr lang="fr-FR" sz="1800" dirty="0" err="1"/>
              <a:t>Strap</a:t>
            </a:r>
            <a:r>
              <a:rPr lang="fr-FR" sz="1800" dirty="0"/>
              <a:t> </a:t>
            </a:r>
            <a:r>
              <a:rPr lang="fr-FR" sz="1800" dirty="0" smtClean="0"/>
              <a:t>rings</a:t>
            </a:r>
            <a:endParaRPr lang="fr-FR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 smtClean="0"/>
              <a:t>Back-</a:t>
            </a:r>
            <a:r>
              <a:rPr lang="fr-FR" sz="1800" dirty="0" err="1" smtClean="0"/>
              <a:t>disk</a:t>
            </a:r>
            <a:endParaRPr lang="fr-FR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fr-FR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Simulations and calculations were made until now with this configuration</a:t>
            </a:r>
            <a:r>
              <a:rPr lang="fr-FR" sz="1800" dirty="0" smtClean="0"/>
              <a:t>.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419340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1" y="6334125"/>
            <a:ext cx="617838" cy="454868"/>
          </a:xfrm>
        </p:spPr>
        <p:txBody>
          <a:bodyPr/>
          <a:lstStyle/>
          <a:p>
            <a:fld id="{745BF7A5-19A3-4A76-9861-93597C54CEC0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New </a:t>
            </a:r>
            <a:r>
              <a:rPr lang="fr-FR" dirty="0" smtClean="0"/>
              <a:t>configuration </a:t>
            </a:r>
            <a:r>
              <a:rPr lang="fr-FR" dirty="0" smtClean="0"/>
              <a:t>of </a:t>
            </a:r>
            <a:r>
              <a:rPr lang="fr-FR" dirty="0" smtClean="0"/>
              <a:t>structure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2018/12/05</a:t>
            </a:r>
            <a:endParaRPr lang="fr-FR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66404" y="1165192"/>
            <a:ext cx="4076082" cy="2994916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FR" sz="1800" dirty="0" smtClean="0"/>
              <a:t>New </a:t>
            </a:r>
            <a:r>
              <a:rPr lang="fr-FR" sz="1800" dirty="0" err="1" smtClean="0"/>
              <a:t>features</a:t>
            </a:r>
            <a:r>
              <a:rPr lang="fr-FR" sz="1800" dirty="0" smtClean="0"/>
              <a:t>:</a:t>
            </a:r>
            <a:endParaRPr lang="fr-FR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 smtClean="0"/>
              <a:t>8 </a:t>
            </a:r>
            <a:r>
              <a:rPr lang="fr-FR" sz="1800" dirty="0" err="1"/>
              <a:t>beams</a:t>
            </a:r>
            <a:endParaRPr lang="fr-FR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/>
              <a:t>4 </a:t>
            </a:r>
            <a:r>
              <a:rPr lang="fr-FR" sz="1800" dirty="0" err="1"/>
              <a:t>Strap</a:t>
            </a:r>
            <a:r>
              <a:rPr lang="fr-FR" sz="1800" dirty="0"/>
              <a:t> </a:t>
            </a:r>
            <a:r>
              <a:rPr lang="fr-FR" sz="1800" dirty="0" smtClean="0"/>
              <a:t>rings</a:t>
            </a:r>
            <a:endParaRPr lang="fr-FR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 smtClean="0"/>
              <a:t>NO </a:t>
            </a:r>
            <a:r>
              <a:rPr lang="fr-FR" sz="1800" dirty="0" smtClean="0"/>
              <a:t>Back-</a:t>
            </a:r>
            <a:r>
              <a:rPr lang="fr-FR" sz="1800" dirty="0" err="1" smtClean="0"/>
              <a:t>disk</a:t>
            </a:r>
            <a:endParaRPr lang="fr-FR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sz="1800" dirty="0" smtClean="0"/>
              <a:t>This design </a:t>
            </a:r>
            <a:r>
              <a:rPr lang="fr-FR" sz="1800" dirty="0" err="1" smtClean="0"/>
              <a:t>is</a:t>
            </a:r>
            <a:r>
              <a:rPr lang="fr-FR" sz="1800" dirty="0" smtClean="0"/>
              <a:t> </a:t>
            </a:r>
            <a:r>
              <a:rPr lang="fr-FR" sz="1800" dirty="0" err="1" smtClean="0"/>
              <a:t>only</a:t>
            </a:r>
            <a:r>
              <a:rPr lang="fr-FR" sz="1800" dirty="0" smtClean="0"/>
              <a:t> for the </a:t>
            </a:r>
            <a:r>
              <a:rPr lang="fr-FR" sz="1800" dirty="0" err="1" smtClean="0"/>
              <a:t>geometrical</a:t>
            </a:r>
            <a:r>
              <a:rPr lang="fr-FR" sz="1800" dirty="0" smtClean="0"/>
              <a:t> </a:t>
            </a:r>
            <a:r>
              <a:rPr lang="fr-FR" sz="1800" dirty="0" err="1" smtClean="0"/>
              <a:t>principles</a:t>
            </a:r>
            <a:r>
              <a:rPr lang="fr-FR" sz="1800" dirty="0" smtClean="0"/>
              <a:t> of the structure.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800" dirty="0" err="1" smtClean="0"/>
              <a:t>Straps</a:t>
            </a:r>
            <a:r>
              <a:rPr lang="fr-FR" sz="1800" dirty="0" smtClean="0"/>
              <a:t> </a:t>
            </a:r>
            <a:r>
              <a:rPr lang="fr-FR" sz="1800" dirty="0" err="1" smtClean="0"/>
              <a:t>shown</a:t>
            </a:r>
            <a:r>
              <a:rPr lang="fr-FR" sz="1800" dirty="0" smtClean="0"/>
              <a:t> </a:t>
            </a:r>
            <a:r>
              <a:rPr lang="fr-FR" sz="1800" dirty="0" err="1" smtClean="0"/>
              <a:t>here</a:t>
            </a:r>
            <a:r>
              <a:rPr lang="fr-FR" sz="1800" dirty="0" smtClean="0"/>
              <a:t> have to </a:t>
            </a:r>
            <a:r>
              <a:rPr lang="fr-FR" sz="1800" dirty="0" err="1" smtClean="0"/>
              <a:t>be</a:t>
            </a:r>
            <a:r>
              <a:rPr lang="fr-FR" sz="1800" dirty="0" smtClean="0"/>
              <a:t> </a:t>
            </a:r>
            <a:r>
              <a:rPr lang="fr-FR" sz="1800" dirty="0" err="1" smtClean="0"/>
              <a:t>re-designed</a:t>
            </a:r>
            <a:r>
              <a:rPr lang="fr-FR" sz="1800" dirty="0" smtClean="0"/>
              <a:t>.</a:t>
            </a:r>
            <a:endParaRPr lang="fr-FR" sz="1800" dirty="0" smtClean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1" r="4430" b="1862"/>
          <a:stretch/>
        </p:blipFill>
        <p:spPr>
          <a:xfrm>
            <a:off x="4142425" y="1309816"/>
            <a:ext cx="4919200" cy="493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88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1" y="6334125"/>
            <a:ext cx="617838" cy="454868"/>
          </a:xfrm>
        </p:spPr>
        <p:txBody>
          <a:bodyPr/>
          <a:lstStyle/>
          <a:p>
            <a:fld id="{745BF7A5-19A3-4A76-9861-93597C54CEC0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New </a:t>
            </a:r>
            <a:r>
              <a:rPr lang="fr-FR" dirty="0" smtClean="0"/>
              <a:t>configuration </a:t>
            </a:r>
            <a:r>
              <a:rPr lang="fr-FR" dirty="0" smtClean="0"/>
              <a:t>of </a:t>
            </a:r>
            <a:r>
              <a:rPr lang="fr-FR" dirty="0" smtClean="0"/>
              <a:t>structure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r-FR" dirty="0" smtClean="0"/>
              <a:t>Design trials…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2018/12/05</a:t>
            </a:r>
            <a:endParaRPr lang="fr-FR" dirty="0"/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4350" y="1240223"/>
            <a:ext cx="4101173" cy="3906067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5523" y="1170324"/>
            <a:ext cx="4422137" cy="4156316"/>
          </a:xfrm>
          <a:prstGeom prst="rect">
            <a:avLst/>
          </a:prstGeom>
        </p:spPr>
      </p:pic>
      <p:sp>
        <p:nvSpPr>
          <p:cNvPr id="12" name="Espace réservé du contenu 2"/>
          <p:cNvSpPr txBox="1">
            <a:spLocks/>
          </p:cNvSpPr>
          <p:nvPr/>
        </p:nvSpPr>
        <p:spPr bwMode="auto">
          <a:xfrm>
            <a:off x="617839" y="5140448"/>
            <a:ext cx="3690550" cy="1199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→"/>
              <a:defRPr sz="1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Straight </a:t>
            </a:r>
            <a:r>
              <a:rPr lang="fr-FR" dirty="0" err="1" smtClean="0"/>
              <a:t>straps</a:t>
            </a:r>
            <a:r>
              <a:rPr lang="fr-FR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The 4 </a:t>
            </a:r>
            <a:r>
              <a:rPr lang="fr-FR" dirty="0" err="1" smtClean="0"/>
              <a:t>straps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deplacement</a:t>
            </a:r>
            <a:r>
              <a:rPr lang="fr-FR" dirty="0" smtClean="0"/>
              <a:t> </a:t>
            </a:r>
            <a:r>
              <a:rPr lang="fr-FR" dirty="0" err="1" smtClean="0"/>
              <a:t>wheel</a:t>
            </a:r>
            <a:r>
              <a:rPr lang="fr-FR" dirty="0" smtClean="0"/>
              <a:t> are not </a:t>
            </a:r>
            <a:r>
              <a:rPr lang="fr-FR" dirty="0" err="1" smtClean="0"/>
              <a:t>studied</a:t>
            </a:r>
            <a:r>
              <a:rPr lang="fr-FR" dirty="0" smtClean="0"/>
              <a:t> </a:t>
            </a:r>
            <a:r>
              <a:rPr lang="fr-FR" dirty="0" err="1" smtClean="0"/>
              <a:t>yet</a:t>
            </a:r>
            <a:r>
              <a:rPr lang="fr-FR" dirty="0" smtClean="0"/>
              <a:t>.</a:t>
            </a:r>
            <a:endParaRPr lang="fr-FR" dirty="0" smtClean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 bwMode="auto">
          <a:xfrm>
            <a:off x="5076056" y="5253816"/>
            <a:ext cx="3690550" cy="1199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→"/>
              <a:defRPr sz="1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fr-FR" dirty="0" err="1" smtClean="0"/>
              <a:t>Curved</a:t>
            </a:r>
            <a:r>
              <a:rPr lang="fr-FR" dirty="0" smtClean="0"/>
              <a:t> </a:t>
            </a:r>
            <a:r>
              <a:rPr lang="fr-FR" dirty="0" err="1" smtClean="0"/>
              <a:t>straps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ridge</a:t>
            </a:r>
            <a:r>
              <a:rPr lang="fr-FR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The 4 </a:t>
            </a:r>
            <a:r>
              <a:rPr lang="fr-FR" dirty="0" err="1" smtClean="0"/>
              <a:t>straps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deplacement</a:t>
            </a:r>
            <a:r>
              <a:rPr lang="fr-FR" dirty="0" smtClean="0"/>
              <a:t> </a:t>
            </a:r>
            <a:r>
              <a:rPr lang="fr-FR" dirty="0" err="1" smtClean="0"/>
              <a:t>wheel</a:t>
            </a:r>
            <a:r>
              <a:rPr lang="fr-FR" dirty="0" smtClean="0"/>
              <a:t> are not </a:t>
            </a:r>
            <a:r>
              <a:rPr lang="fr-FR" dirty="0" err="1" smtClean="0"/>
              <a:t>studied</a:t>
            </a:r>
            <a:r>
              <a:rPr lang="fr-FR" dirty="0" smtClean="0"/>
              <a:t> </a:t>
            </a:r>
            <a:r>
              <a:rPr lang="fr-FR" dirty="0" err="1" smtClean="0"/>
              <a:t>yet</a:t>
            </a:r>
            <a:r>
              <a:rPr lang="fr-FR" dirty="0" smtClean="0"/>
              <a:t>.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22367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1" y="6334125"/>
            <a:ext cx="617838" cy="454868"/>
          </a:xfrm>
        </p:spPr>
        <p:txBody>
          <a:bodyPr/>
          <a:lstStyle/>
          <a:p>
            <a:fld id="{745BF7A5-19A3-4A76-9861-93597C54CEC0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To-Do List…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2018/12/05</a:t>
            </a:r>
            <a:endParaRPr lang="fr-FR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759528" y="1249766"/>
            <a:ext cx="7914915" cy="1372062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FR" sz="1800" dirty="0" smtClean="0"/>
              <a:t>STRAPS: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dirty="0" err="1" smtClean="0"/>
              <a:t>Work</a:t>
            </a:r>
            <a:r>
              <a:rPr lang="fr-FR" sz="1600" dirty="0" smtClean="0"/>
              <a:t> on the </a:t>
            </a:r>
            <a:r>
              <a:rPr lang="fr-FR" sz="1600" dirty="0" err="1" smtClean="0"/>
              <a:t>strap</a:t>
            </a:r>
            <a:r>
              <a:rPr lang="fr-FR" sz="1600" dirty="0" smtClean="0"/>
              <a:t> design to </a:t>
            </a:r>
            <a:r>
              <a:rPr lang="fr-FR" sz="1600" dirty="0" err="1" smtClean="0"/>
              <a:t>obtain</a:t>
            </a:r>
            <a:r>
              <a:rPr lang="fr-FR" sz="1600" dirty="0" smtClean="0"/>
              <a:t> a</a:t>
            </a:r>
            <a:r>
              <a:rPr lang="en-US" sz="1600" dirty="0" smtClean="0"/>
              <a:t>n </a:t>
            </a:r>
            <a:r>
              <a:rPr lang="en-US" sz="1600" dirty="0"/>
              <a:t>adapted </a:t>
            </a:r>
            <a:r>
              <a:rPr lang="en-US" sz="1600" dirty="0" smtClean="0"/>
              <a:t>shape and easy to manufacture.</a:t>
            </a:r>
            <a:endParaRPr lang="fr-FR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dirty="0" smtClean="0"/>
              <a:t>The 4 </a:t>
            </a:r>
            <a:r>
              <a:rPr lang="fr-FR" sz="1600" dirty="0" err="1" smtClean="0"/>
              <a:t>straps</a:t>
            </a:r>
            <a:r>
              <a:rPr lang="fr-FR" sz="1600" dirty="0" smtClean="0"/>
              <a:t> </a:t>
            </a:r>
            <a:r>
              <a:rPr lang="fr-FR" sz="1600" dirty="0" err="1" smtClean="0"/>
              <a:t>with</a:t>
            </a:r>
            <a:r>
              <a:rPr lang="fr-FR" sz="1600" dirty="0" smtClean="0"/>
              <a:t> </a:t>
            </a:r>
            <a:r>
              <a:rPr lang="fr-FR" sz="1600" dirty="0" err="1" smtClean="0"/>
              <a:t>deplacement</a:t>
            </a:r>
            <a:r>
              <a:rPr lang="fr-FR" sz="1600" dirty="0" smtClean="0"/>
              <a:t> </a:t>
            </a:r>
            <a:r>
              <a:rPr lang="fr-FR" sz="1600" dirty="0" err="1" smtClean="0"/>
              <a:t>wheel</a:t>
            </a:r>
            <a:r>
              <a:rPr lang="fr-FR" sz="1600" dirty="0" smtClean="0"/>
              <a:t> have to </a:t>
            </a:r>
            <a:r>
              <a:rPr lang="fr-FR" sz="1600" dirty="0" err="1" smtClean="0"/>
              <a:t>be</a:t>
            </a:r>
            <a:r>
              <a:rPr lang="fr-FR" sz="1600" dirty="0" smtClean="0"/>
              <a:t> </a:t>
            </a:r>
            <a:r>
              <a:rPr lang="fr-FR" sz="1600" dirty="0" err="1" smtClean="0"/>
              <a:t>redesigned</a:t>
            </a:r>
            <a:r>
              <a:rPr lang="fr-FR" sz="1600" dirty="0" smtClean="0"/>
              <a:t>.</a:t>
            </a:r>
            <a:endParaRPr lang="fr-FR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dirty="0" err="1" smtClean="0"/>
              <a:t>Ongoing</a:t>
            </a:r>
            <a:r>
              <a:rPr lang="fr-FR" sz="1600" dirty="0" smtClean="0"/>
              <a:t> </a:t>
            </a:r>
            <a:r>
              <a:rPr lang="fr-FR" sz="1600" dirty="0" err="1" smtClean="0"/>
              <a:t>talks</a:t>
            </a:r>
            <a:r>
              <a:rPr lang="fr-FR" sz="1600" dirty="0" smtClean="0"/>
              <a:t> </a:t>
            </a:r>
            <a:r>
              <a:rPr lang="fr-FR" sz="1600" dirty="0" err="1" smtClean="0"/>
              <a:t>with</a:t>
            </a:r>
            <a:r>
              <a:rPr lang="fr-FR" sz="1600" dirty="0" smtClean="0"/>
              <a:t> Louvain (patch-panels design) to have </a:t>
            </a:r>
            <a:r>
              <a:rPr lang="fr-FR" sz="1600" dirty="0" err="1" smtClean="0"/>
              <a:t>their</a:t>
            </a:r>
            <a:r>
              <a:rPr lang="fr-FR" sz="1600" dirty="0" smtClean="0"/>
              <a:t> </a:t>
            </a:r>
            <a:r>
              <a:rPr lang="fr-FR" sz="1600" dirty="0" err="1" smtClean="0"/>
              <a:t>needs</a:t>
            </a:r>
            <a:r>
              <a:rPr lang="fr-FR" sz="1600" dirty="0" smtClean="0"/>
              <a:t> about the </a:t>
            </a:r>
            <a:r>
              <a:rPr lang="fr-FR" sz="1600" dirty="0" err="1" smtClean="0"/>
              <a:t>function</a:t>
            </a:r>
            <a:r>
              <a:rPr lang="fr-FR" sz="1600" dirty="0" smtClean="0"/>
              <a:t> and a design of the </a:t>
            </a:r>
            <a:r>
              <a:rPr lang="fr-FR" sz="1600" dirty="0" err="1" smtClean="0"/>
              <a:t>straps</a:t>
            </a:r>
            <a:r>
              <a:rPr lang="fr-FR" sz="16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r-FR" sz="1600" dirty="0"/>
          </a:p>
          <a:p>
            <a:r>
              <a:rPr lang="fr-FR" sz="1800" dirty="0" smtClean="0"/>
              <a:t>INNER-TUBE: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dirty="0" smtClean="0"/>
              <a:t>Simulations have to </a:t>
            </a:r>
            <a:r>
              <a:rPr lang="fr-FR" sz="1600" dirty="0" err="1" smtClean="0"/>
              <a:t>be</a:t>
            </a:r>
            <a:r>
              <a:rPr lang="fr-FR" sz="1600" dirty="0" smtClean="0"/>
              <a:t> </a:t>
            </a:r>
            <a:r>
              <a:rPr lang="fr-FR" sz="1600" dirty="0" err="1" smtClean="0"/>
              <a:t>done</a:t>
            </a:r>
            <a:r>
              <a:rPr lang="fr-FR" sz="1600" dirty="0" smtClean="0"/>
              <a:t> to </a:t>
            </a:r>
            <a:r>
              <a:rPr lang="fr-FR" sz="1600" dirty="0" err="1" smtClean="0"/>
              <a:t>define</a:t>
            </a:r>
            <a:r>
              <a:rPr lang="fr-FR" sz="1600" dirty="0" smtClean="0"/>
              <a:t> the </a:t>
            </a:r>
            <a:r>
              <a:rPr lang="fr-FR" sz="1600" dirty="0" err="1" smtClean="0"/>
              <a:t>necessity</a:t>
            </a:r>
            <a:r>
              <a:rPr lang="fr-FR" sz="1600" dirty="0" smtClean="0"/>
              <a:t> of the </a:t>
            </a:r>
            <a:r>
              <a:rPr lang="fr-FR" sz="1600" dirty="0" err="1" smtClean="0"/>
              <a:t>inner</a:t>
            </a:r>
            <a:r>
              <a:rPr lang="fr-FR" sz="1600" dirty="0" smtClean="0"/>
              <a:t>-tube.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dirty="0" err="1" smtClean="0"/>
              <a:t>Considering</a:t>
            </a:r>
            <a:r>
              <a:rPr lang="fr-FR" sz="1600" dirty="0" smtClean="0"/>
              <a:t> the </a:t>
            </a:r>
            <a:r>
              <a:rPr lang="fr-FR" sz="1600" dirty="0" err="1" smtClean="0"/>
              <a:t>possibility</a:t>
            </a:r>
            <a:r>
              <a:rPr lang="fr-FR" sz="1600" dirty="0" smtClean="0"/>
              <a:t> to split the </a:t>
            </a:r>
            <a:r>
              <a:rPr lang="fr-FR" sz="1600" dirty="0" err="1" smtClean="0"/>
              <a:t>inner</a:t>
            </a:r>
            <a:r>
              <a:rPr lang="fr-FR" sz="1600" dirty="0" smtClean="0"/>
              <a:t>-tube </a:t>
            </a:r>
            <a:r>
              <a:rPr lang="fr-FR" sz="1600" dirty="0" err="1" smtClean="0"/>
              <a:t>into</a:t>
            </a:r>
            <a:r>
              <a:rPr lang="fr-FR" sz="1600" dirty="0" smtClean="0"/>
              <a:t> sections 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r-FR" sz="1600" dirty="0"/>
          </a:p>
          <a:p>
            <a:r>
              <a:rPr lang="fr-FR" sz="1800" dirty="0" smtClean="0"/>
              <a:t>WHOLE TEDD STRUCTURE:</a:t>
            </a:r>
            <a:endParaRPr lang="fr-FR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dirty="0"/>
              <a:t>Simulations have to </a:t>
            </a:r>
            <a:r>
              <a:rPr lang="fr-FR" sz="1600" dirty="0" err="1"/>
              <a:t>be</a:t>
            </a:r>
            <a:r>
              <a:rPr lang="fr-FR" sz="1600" dirty="0"/>
              <a:t> </a:t>
            </a:r>
            <a:r>
              <a:rPr lang="fr-FR" sz="1600" dirty="0" err="1"/>
              <a:t>done</a:t>
            </a:r>
            <a:r>
              <a:rPr lang="fr-FR" sz="1600" dirty="0"/>
              <a:t> </a:t>
            </a:r>
            <a:r>
              <a:rPr lang="fr-FR" sz="1600" dirty="0" err="1" smtClean="0"/>
              <a:t>with</a:t>
            </a:r>
            <a:r>
              <a:rPr lang="fr-FR" sz="1600" dirty="0" smtClean="0"/>
              <a:t> the new configuration.</a:t>
            </a:r>
            <a:endParaRPr lang="fr-FR" sz="1600" dirty="0"/>
          </a:p>
          <a:p>
            <a:pPr lvl="1">
              <a:buFont typeface="Arial" panose="020B0604020202020204" pitchFamily="34" charset="0"/>
              <a:buChar char="•"/>
            </a:pPr>
            <a:endParaRPr lang="fr-FR" sz="1600" dirty="0" smtClean="0"/>
          </a:p>
          <a:p>
            <a:pPr>
              <a:buFont typeface="Arial" panose="020B0604020202020204" pitchFamily="34" charset="0"/>
              <a:buChar char="•"/>
            </a:pPr>
            <a:endParaRPr lang="fr-FR" sz="1800" dirty="0" smtClean="0"/>
          </a:p>
        </p:txBody>
      </p:sp>
    </p:spTree>
    <p:extLst>
      <p:ext uri="{BB962C8B-B14F-4D97-AF65-F5344CB8AC3E}">
        <p14:creationId xmlns:p14="http://schemas.microsoft.com/office/powerpoint/2010/main" val="82627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65542</TotalTime>
  <Words>231</Words>
  <Application>Microsoft Office PowerPoint</Application>
  <PresentationFormat>Affichage à l'écran (4:3)</PresentationFormat>
  <Paragraphs>54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MS PGothic</vt:lpstr>
      <vt:lpstr>Aharoni</vt:lpstr>
      <vt:lpstr>Arial</vt:lpstr>
      <vt:lpstr>Berlin Sans FB Demi</vt:lpstr>
      <vt:lpstr>Calibri</vt:lpstr>
      <vt:lpstr>Thème Office</vt:lpstr>
      <vt:lpstr>TEDD Structure on 2018-12-05</vt:lpstr>
      <vt:lpstr>Purpose of this document</vt:lpstr>
      <vt:lpstr>TEDD structure until now</vt:lpstr>
      <vt:lpstr>New configuration of structure</vt:lpstr>
      <vt:lpstr>New configuration of structure</vt:lpstr>
      <vt:lpstr>To-Do List…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thibeau</dc:creator>
  <cp:lastModifiedBy>Pierre Dene</cp:lastModifiedBy>
  <cp:revision>1504</cp:revision>
  <cp:lastPrinted>2018-10-03T12:36:58Z</cp:lastPrinted>
  <dcterms:created xsi:type="dcterms:W3CDTF">2012-04-19T12:00:57Z</dcterms:created>
  <dcterms:modified xsi:type="dcterms:W3CDTF">2018-12-04T10:23:32Z</dcterms:modified>
</cp:coreProperties>
</file>