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4" r:id="rId3"/>
    <p:sldId id="292" r:id="rId4"/>
    <p:sldId id="294" r:id="rId5"/>
    <p:sldId id="313" r:id="rId6"/>
    <p:sldId id="260" r:id="rId7"/>
    <p:sldId id="271" r:id="rId8"/>
    <p:sldId id="288" r:id="rId9"/>
    <p:sldId id="290" r:id="rId10"/>
    <p:sldId id="291" r:id="rId11"/>
    <p:sldId id="289" r:id="rId12"/>
    <p:sldId id="283" r:id="rId13"/>
    <p:sldId id="282" r:id="rId14"/>
    <p:sldId id="278" r:id="rId15"/>
    <p:sldId id="280" r:id="rId16"/>
    <p:sldId id="281" r:id="rId17"/>
    <p:sldId id="312" r:id="rId18"/>
    <p:sldId id="296" r:id="rId19"/>
    <p:sldId id="297" r:id="rId20"/>
    <p:sldId id="298" r:id="rId21"/>
    <p:sldId id="300" r:id="rId22"/>
    <p:sldId id="303" r:id="rId23"/>
    <p:sldId id="304" r:id="rId24"/>
    <p:sldId id="305" r:id="rId25"/>
    <p:sldId id="308" r:id="rId26"/>
    <p:sldId id="309" r:id="rId27"/>
    <p:sldId id="310" r:id="rId28"/>
    <p:sldId id="311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0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yonas2\home\sae\lumb\Results\SLHC\2_sector_proto_no2\Alexis_measurements_March_2018\Full_data\Full_data_1804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yonas2\home\sae\lumb\Results\SLHC\2_sector_proto_no2\Alexis_measurements_March_2018\Full_data\Full_data_18041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lyonas2\home\sae\lumb\Results\SLHC\2_sector_proto_no2\Alexis_measurements_March_2018\Full_data\Full_data_18041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lyonas2\home\sae\lumb\Results\SLHC\2_sector_proto_no2\Alexis_measurements_March_2018\Full_data\Full_data_18041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lyonas2\home\sae\lumb\Results\SLHC\2_sector_proto_no2\Alexis_measurements_March_2018\Full_data\Full_data_18041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lyonas2\home\sae\lumb\Results\SLHC\2_sector_proto_no2\Alexis_measurements_March_2018\Full_data\Full_data_180418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lyonas2\home\sae\lumb\Results\SLHC\2_sector_proto_no2\Alexis_measurements_March_2018\Full_data\Full_data_180418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lyonas2\home\sae\lumb\Results\SLHC\Cooling_tests\181126_CO2_run\Delta_Ts_ALL_data_2611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lyonas2\home\sae\lumb\Results\SLHC\Cooling_tests\181126_CO2_run\Delta_Ts_ALL_data_2611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Fit</a:t>
            </a:r>
            <a:r>
              <a:rPr lang="fr-FR" baseline="0"/>
              <a:t>s to modules - DeltaX all PS</a:t>
            </a:r>
            <a:endParaRPr lang="fr-FR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Fréquence</c:v>
          </c:tx>
          <c:invertIfNegative val="0"/>
          <c:cat>
            <c:strRef>
              <c:f>Module_fits_histos_PS!$L$4:$L$19</c:f>
              <c:strCache>
                <c:ptCount val="16"/>
                <c:pt idx="0">
                  <c:v>-0.14</c:v>
                </c:pt>
                <c:pt idx="1">
                  <c:v>-0.12</c:v>
                </c:pt>
                <c:pt idx="2">
                  <c:v>-0.1</c:v>
                </c:pt>
                <c:pt idx="3">
                  <c:v>-0.08</c:v>
                </c:pt>
                <c:pt idx="4">
                  <c:v>-0.06</c:v>
                </c:pt>
                <c:pt idx="5">
                  <c:v>-0.04</c:v>
                </c:pt>
                <c:pt idx="6">
                  <c:v>-0.02</c:v>
                </c:pt>
                <c:pt idx="7">
                  <c:v>0</c:v>
                </c:pt>
                <c:pt idx="8">
                  <c:v>0.02</c:v>
                </c:pt>
                <c:pt idx="9">
                  <c:v>0.04</c:v>
                </c:pt>
                <c:pt idx="10">
                  <c:v>0.06</c:v>
                </c:pt>
                <c:pt idx="11">
                  <c:v>0.08</c:v>
                </c:pt>
                <c:pt idx="12">
                  <c:v>0.1</c:v>
                </c:pt>
                <c:pt idx="13">
                  <c:v>0.12</c:v>
                </c:pt>
                <c:pt idx="14">
                  <c:v>0.14</c:v>
                </c:pt>
                <c:pt idx="15">
                  <c:v>ou plus...</c:v>
                </c:pt>
              </c:strCache>
            </c:strRef>
          </c:cat>
          <c:val>
            <c:numRef>
              <c:f>Module_fits_histos_PS!$M$4:$M$19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28</c:v>
                </c:pt>
                <c:pt idx="8">
                  <c:v>23</c:v>
                </c:pt>
                <c:pt idx="9">
                  <c:v>3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58-45F5-9099-CE5131444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0639752"/>
        <c:axId val="720640080"/>
      </c:barChart>
      <c:catAx>
        <c:axId val="720639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20640080"/>
        <c:crosses val="autoZero"/>
        <c:auto val="1"/>
        <c:lblAlgn val="ctr"/>
        <c:lblOffset val="100"/>
        <c:noMultiLvlLbl val="0"/>
      </c:catAx>
      <c:valAx>
        <c:axId val="720640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20639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800" b="1" i="0" baseline="0">
                <a:effectLst/>
              </a:rPr>
              <a:t>Fits to modules - DeltaY all PS</a:t>
            </a:r>
            <a:endParaRPr lang="fr-FR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Fréquence</c:v>
          </c:tx>
          <c:invertIfNegative val="0"/>
          <c:cat>
            <c:strRef>
              <c:f>Module_fits_histos_PS!$L$28:$L$43</c:f>
              <c:strCache>
                <c:ptCount val="16"/>
                <c:pt idx="0">
                  <c:v>-0.14</c:v>
                </c:pt>
                <c:pt idx="1">
                  <c:v>-0.12</c:v>
                </c:pt>
                <c:pt idx="2">
                  <c:v>-0.1</c:v>
                </c:pt>
                <c:pt idx="3">
                  <c:v>-0.08</c:v>
                </c:pt>
                <c:pt idx="4">
                  <c:v>-0.06</c:v>
                </c:pt>
                <c:pt idx="5">
                  <c:v>-0.04</c:v>
                </c:pt>
                <c:pt idx="6">
                  <c:v>-0.02</c:v>
                </c:pt>
                <c:pt idx="7">
                  <c:v>0</c:v>
                </c:pt>
                <c:pt idx="8">
                  <c:v>0.02</c:v>
                </c:pt>
                <c:pt idx="9">
                  <c:v>0.04</c:v>
                </c:pt>
                <c:pt idx="10">
                  <c:v>0.06</c:v>
                </c:pt>
                <c:pt idx="11">
                  <c:v>0.08</c:v>
                </c:pt>
                <c:pt idx="12">
                  <c:v>0.1</c:v>
                </c:pt>
                <c:pt idx="13">
                  <c:v>0.12</c:v>
                </c:pt>
                <c:pt idx="14">
                  <c:v>0.14</c:v>
                </c:pt>
                <c:pt idx="15">
                  <c:v>ou plus...</c:v>
                </c:pt>
              </c:strCache>
            </c:strRef>
          </c:cat>
          <c:val>
            <c:numRef>
              <c:f>Module_fits_histos_PS!$M$28:$M$43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6</c:v>
                </c:pt>
                <c:pt idx="7">
                  <c:v>20</c:v>
                </c:pt>
                <c:pt idx="8">
                  <c:v>24</c:v>
                </c:pt>
                <c:pt idx="9">
                  <c:v>6</c:v>
                </c:pt>
                <c:pt idx="10">
                  <c:v>2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05-48AE-B9FE-C9165163CE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8745920"/>
        <c:axId val="688757072"/>
      </c:barChart>
      <c:catAx>
        <c:axId val="688745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88757072"/>
        <c:crosses val="autoZero"/>
        <c:auto val="1"/>
        <c:lblAlgn val="ctr"/>
        <c:lblOffset val="100"/>
        <c:noMultiLvlLbl val="0"/>
      </c:catAx>
      <c:valAx>
        <c:axId val="688757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88745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800" b="1" i="0" baseline="0">
                <a:effectLst/>
              </a:rPr>
              <a:t>Fits to modules - DeltaX all 2S</a:t>
            </a:r>
            <a:endParaRPr lang="fr-FR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Fréquence</c:v>
          </c:tx>
          <c:invertIfNegative val="0"/>
          <c:cat>
            <c:strRef>
              <c:f>Module_fits_histos_2S!$K$4:$K$19</c:f>
              <c:strCache>
                <c:ptCount val="16"/>
                <c:pt idx="0">
                  <c:v>-0.14</c:v>
                </c:pt>
                <c:pt idx="1">
                  <c:v>-0.12</c:v>
                </c:pt>
                <c:pt idx="2">
                  <c:v>-0.1</c:v>
                </c:pt>
                <c:pt idx="3">
                  <c:v>-0.08</c:v>
                </c:pt>
                <c:pt idx="4">
                  <c:v>-0.06</c:v>
                </c:pt>
                <c:pt idx="5">
                  <c:v>-0.04</c:v>
                </c:pt>
                <c:pt idx="6">
                  <c:v>-0.02</c:v>
                </c:pt>
                <c:pt idx="7">
                  <c:v>0</c:v>
                </c:pt>
                <c:pt idx="8">
                  <c:v>0.02</c:v>
                </c:pt>
                <c:pt idx="9">
                  <c:v>0.04</c:v>
                </c:pt>
                <c:pt idx="10">
                  <c:v>0.06</c:v>
                </c:pt>
                <c:pt idx="11">
                  <c:v>0.08</c:v>
                </c:pt>
                <c:pt idx="12">
                  <c:v>0.1</c:v>
                </c:pt>
                <c:pt idx="13">
                  <c:v>0.12</c:v>
                </c:pt>
                <c:pt idx="14">
                  <c:v>0.14</c:v>
                </c:pt>
                <c:pt idx="15">
                  <c:v>ou plus...</c:v>
                </c:pt>
              </c:strCache>
            </c:strRef>
          </c:cat>
          <c:val>
            <c:numRef>
              <c:f>Module_fits_histos_2S!$L$4:$L$19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9</c:v>
                </c:pt>
                <c:pt idx="7">
                  <c:v>49</c:v>
                </c:pt>
                <c:pt idx="8">
                  <c:v>50</c:v>
                </c:pt>
                <c:pt idx="9">
                  <c:v>9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FF-4D4E-BBC4-D5C7E581EA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3254368"/>
        <c:axId val="993251416"/>
      </c:barChart>
      <c:catAx>
        <c:axId val="993254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3251416"/>
        <c:crosses val="autoZero"/>
        <c:auto val="1"/>
        <c:lblAlgn val="ctr"/>
        <c:lblOffset val="100"/>
        <c:noMultiLvlLbl val="0"/>
      </c:catAx>
      <c:valAx>
        <c:axId val="993251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93254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800" b="1" i="0" baseline="0">
                <a:effectLst/>
              </a:rPr>
              <a:t>Fits to modules - DeltaY all 2S</a:t>
            </a:r>
            <a:endParaRPr lang="fr-FR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Fréquence</c:v>
          </c:tx>
          <c:invertIfNegative val="0"/>
          <c:cat>
            <c:strRef>
              <c:f>Module_fits_histos_2S!$K$32:$K$47</c:f>
              <c:strCache>
                <c:ptCount val="16"/>
                <c:pt idx="0">
                  <c:v>-0.14</c:v>
                </c:pt>
                <c:pt idx="1">
                  <c:v>-0.12</c:v>
                </c:pt>
                <c:pt idx="2">
                  <c:v>-0.1</c:v>
                </c:pt>
                <c:pt idx="3">
                  <c:v>-0.08</c:v>
                </c:pt>
                <c:pt idx="4">
                  <c:v>-0.06</c:v>
                </c:pt>
                <c:pt idx="5">
                  <c:v>-0.04</c:v>
                </c:pt>
                <c:pt idx="6">
                  <c:v>-0.02</c:v>
                </c:pt>
                <c:pt idx="7">
                  <c:v>0</c:v>
                </c:pt>
                <c:pt idx="8">
                  <c:v>0.02</c:v>
                </c:pt>
                <c:pt idx="9">
                  <c:v>0.04</c:v>
                </c:pt>
                <c:pt idx="10">
                  <c:v>0.06</c:v>
                </c:pt>
                <c:pt idx="11">
                  <c:v>0.08</c:v>
                </c:pt>
                <c:pt idx="12">
                  <c:v>0.1</c:v>
                </c:pt>
                <c:pt idx="13">
                  <c:v>0.12</c:v>
                </c:pt>
                <c:pt idx="14">
                  <c:v>0.14</c:v>
                </c:pt>
                <c:pt idx="15">
                  <c:v>ou plus...</c:v>
                </c:pt>
              </c:strCache>
            </c:strRef>
          </c:cat>
          <c:val>
            <c:numRef>
              <c:f>Module_fits_histos_2S!$L$32:$L$47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10</c:v>
                </c:pt>
                <c:pt idx="7">
                  <c:v>46</c:v>
                </c:pt>
                <c:pt idx="8">
                  <c:v>52</c:v>
                </c:pt>
                <c:pt idx="9">
                  <c:v>9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38-4E62-956B-E62D92E08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3246824"/>
        <c:axId val="993240264"/>
      </c:barChart>
      <c:catAx>
        <c:axId val="993246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3240264"/>
        <c:crosses val="autoZero"/>
        <c:auto val="1"/>
        <c:lblAlgn val="ctr"/>
        <c:lblOffset val="100"/>
        <c:noMultiLvlLbl val="0"/>
      </c:catAx>
      <c:valAx>
        <c:axId val="9932402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93246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800" b="0" i="0" baseline="0">
                <a:effectLst/>
              </a:rPr>
              <a:t>2S DeltaZ by module</a:t>
            </a:r>
            <a:endParaRPr lang="fr-FR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Fréquence</c:v>
          </c:tx>
          <c:invertIfNegative val="0"/>
          <c:cat>
            <c:strRef>
              <c:f>'2S_Z_by_module_histos'!$J$4:$J$16</c:f>
              <c:strCache>
                <c:ptCount val="13"/>
                <c:pt idx="0">
                  <c:v>-0.22</c:v>
                </c:pt>
                <c:pt idx="1">
                  <c:v>-0.18</c:v>
                </c:pt>
                <c:pt idx="2">
                  <c:v>-0.14</c:v>
                </c:pt>
                <c:pt idx="3">
                  <c:v>-0.1</c:v>
                </c:pt>
                <c:pt idx="4">
                  <c:v>-0.06</c:v>
                </c:pt>
                <c:pt idx="5">
                  <c:v>-0.02</c:v>
                </c:pt>
                <c:pt idx="6">
                  <c:v>0.02</c:v>
                </c:pt>
                <c:pt idx="7">
                  <c:v>0.06</c:v>
                </c:pt>
                <c:pt idx="8">
                  <c:v>0.1</c:v>
                </c:pt>
                <c:pt idx="9">
                  <c:v>0.14</c:v>
                </c:pt>
                <c:pt idx="10">
                  <c:v>0.18</c:v>
                </c:pt>
                <c:pt idx="11">
                  <c:v>0.22</c:v>
                </c:pt>
                <c:pt idx="12">
                  <c:v>ou plus...</c:v>
                </c:pt>
              </c:strCache>
            </c:strRef>
          </c:cat>
          <c:val>
            <c:numRef>
              <c:f>'2S_Z_by_module_histos'!$K$4:$K$16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5</c:v>
                </c:pt>
                <c:pt idx="5">
                  <c:v>30</c:v>
                </c:pt>
                <c:pt idx="6">
                  <c:v>69</c:v>
                </c:pt>
                <c:pt idx="7">
                  <c:v>23</c:v>
                </c:pt>
                <c:pt idx="8">
                  <c:v>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DD-4E37-8086-08A7D0F3E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1225440"/>
        <c:axId val="731220192"/>
      </c:barChart>
      <c:catAx>
        <c:axId val="731225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31220192"/>
        <c:crosses val="autoZero"/>
        <c:auto val="1"/>
        <c:lblAlgn val="ctr"/>
        <c:lblOffset val="100"/>
        <c:noMultiLvlLbl val="0"/>
      </c:catAx>
      <c:valAx>
        <c:axId val="731220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312254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800" b="1" i="0" baseline="0">
                <a:effectLst/>
              </a:rPr>
              <a:t>Z_2S_Z+_side</a:t>
            </a:r>
            <a:endParaRPr lang="fr-FR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Fréquence</c:v>
          </c:tx>
          <c:invertIfNegative val="0"/>
          <c:cat>
            <c:strRef>
              <c:f>Z_positions_2S_histos!$J$4:$J$15</c:f>
              <c:strCache>
                <c:ptCount val="12"/>
                <c:pt idx="0">
                  <c:v>-0.2</c:v>
                </c:pt>
                <c:pt idx="1">
                  <c:v>-0.16</c:v>
                </c:pt>
                <c:pt idx="2">
                  <c:v>-0.12</c:v>
                </c:pt>
                <c:pt idx="3">
                  <c:v>-0.08</c:v>
                </c:pt>
                <c:pt idx="4">
                  <c:v>-0.04</c:v>
                </c:pt>
                <c:pt idx="5">
                  <c:v>0</c:v>
                </c:pt>
                <c:pt idx="6">
                  <c:v>0.04</c:v>
                </c:pt>
                <c:pt idx="7">
                  <c:v>0.08</c:v>
                </c:pt>
                <c:pt idx="8">
                  <c:v>0.12</c:v>
                </c:pt>
                <c:pt idx="9">
                  <c:v>0.16</c:v>
                </c:pt>
                <c:pt idx="10">
                  <c:v>0.2</c:v>
                </c:pt>
                <c:pt idx="11">
                  <c:v>ou plus...</c:v>
                </c:pt>
              </c:strCache>
            </c:strRef>
          </c:cat>
          <c:val>
            <c:numRef>
              <c:f>Z_positions_2S_histos!$K$4:$K$15</c:f>
              <c:numCache>
                <c:formatCode>General</c:formatCode>
                <c:ptCount val="12"/>
                <c:pt idx="0">
                  <c:v>4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18</c:v>
                </c:pt>
                <c:pt idx="6">
                  <c:v>24</c:v>
                </c:pt>
                <c:pt idx="7">
                  <c:v>14</c:v>
                </c:pt>
                <c:pt idx="8">
                  <c:v>7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A8-41B4-8A39-A57A61FDE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2141368"/>
        <c:axId val="1112177448"/>
      </c:barChart>
      <c:catAx>
        <c:axId val="1112141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12177448"/>
        <c:crosses val="autoZero"/>
        <c:auto val="1"/>
        <c:lblAlgn val="ctr"/>
        <c:lblOffset val="100"/>
        <c:noMultiLvlLbl val="0"/>
      </c:catAx>
      <c:valAx>
        <c:axId val="1112177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12141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800" b="1" i="0" baseline="0">
                <a:effectLst/>
              </a:rPr>
              <a:t>Z_2S_Z-_side</a:t>
            </a:r>
            <a:endParaRPr lang="fr-FR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Fréquence</c:v>
          </c:tx>
          <c:invertIfNegative val="0"/>
          <c:cat>
            <c:strRef>
              <c:f>Z_positions_2S_histos!$J$28:$J$39</c:f>
              <c:strCache>
                <c:ptCount val="12"/>
                <c:pt idx="0">
                  <c:v>-16.7</c:v>
                </c:pt>
                <c:pt idx="1">
                  <c:v>-16.66</c:v>
                </c:pt>
                <c:pt idx="2">
                  <c:v>-16.62</c:v>
                </c:pt>
                <c:pt idx="3">
                  <c:v>-16.58</c:v>
                </c:pt>
                <c:pt idx="4">
                  <c:v>-16.54</c:v>
                </c:pt>
                <c:pt idx="5">
                  <c:v>-16.5</c:v>
                </c:pt>
                <c:pt idx="6">
                  <c:v>-16.46</c:v>
                </c:pt>
                <c:pt idx="7">
                  <c:v>-16.42</c:v>
                </c:pt>
                <c:pt idx="8">
                  <c:v>-16.38</c:v>
                </c:pt>
                <c:pt idx="9">
                  <c:v>-16.34</c:v>
                </c:pt>
                <c:pt idx="10">
                  <c:v>-16.3</c:v>
                </c:pt>
                <c:pt idx="11">
                  <c:v>ou plus...</c:v>
                </c:pt>
              </c:strCache>
            </c:strRef>
          </c:cat>
          <c:val>
            <c:numRef>
              <c:f>Z_positions_2S_histos!$K$28:$K$39</c:f>
              <c:numCache>
                <c:formatCode>General</c:formatCode>
                <c:ptCount val="12"/>
                <c:pt idx="0">
                  <c:v>2</c:v>
                </c:pt>
                <c:pt idx="1">
                  <c:v>0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17</c:v>
                </c:pt>
                <c:pt idx="6">
                  <c:v>12</c:v>
                </c:pt>
                <c:pt idx="7">
                  <c:v>7</c:v>
                </c:pt>
                <c:pt idx="8">
                  <c:v>5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E8-441E-9300-503A2F629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1242168"/>
        <c:axId val="731271032"/>
      </c:barChart>
      <c:catAx>
        <c:axId val="731242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31271032"/>
        <c:crosses val="autoZero"/>
        <c:auto val="1"/>
        <c:lblAlgn val="ctr"/>
        <c:lblOffset val="100"/>
        <c:noMultiLvlLbl val="0"/>
      </c:catAx>
      <c:valAx>
        <c:axId val="731271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31242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PS_correlation!$D$4:$D$26</c:f>
              <c:numCache>
                <c:formatCode>0.00</c:formatCode>
                <c:ptCount val="23"/>
                <c:pt idx="0">
                  <c:v>4.7720447532801913</c:v>
                </c:pt>
                <c:pt idx="1">
                  <c:v>5.2146950458715606</c:v>
                </c:pt>
                <c:pt idx="2">
                  <c:v>6.1810986322323034</c:v>
                </c:pt>
                <c:pt idx="3">
                  <c:v>6.901417981651373</c:v>
                </c:pt>
                <c:pt idx="4">
                  <c:v>6.9077629635637372</c:v>
                </c:pt>
                <c:pt idx="5">
                  <c:v>5.7738749600228658</c:v>
                </c:pt>
                <c:pt idx="6">
                  <c:v>5.4875889908256905</c:v>
                </c:pt>
                <c:pt idx="7">
                  <c:v>6.6212822972260197</c:v>
                </c:pt>
                <c:pt idx="8">
                  <c:v>4.952976146788993</c:v>
                </c:pt>
                <c:pt idx="9">
                  <c:v>6.8182786487936697</c:v>
                </c:pt>
                <c:pt idx="10">
                  <c:v>5.8212282654184708</c:v>
                </c:pt>
                <c:pt idx="11">
                  <c:v>6.0274348623853191</c:v>
                </c:pt>
                <c:pt idx="12">
                  <c:v>5.4982175170196141</c:v>
                </c:pt>
                <c:pt idx="13">
                  <c:v>5.2800000000000011</c:v>
                </c:pt>
                <c:pt idx="14">
                  <c:v>6.1341042390890506</c:v>
                </c:pt>
                <c:pt idx="15">
                  <c:v>5.870000000000001</c:v>
                </c:pt>
                <c:pt idx="16">
                  <c:v>6.709606360534428</c:v>
                </c:pt>
                <c:pt idx="17">
                  <c:v>6.5485937614678909</c:v>
                </c:pt>
                <c:pt idx="18">
                  <c:v>6.7722479890735725</c:v>
                </c:pt>
                <c:pt idx="19">
                  <c:v>7.5802260550458715</c:v>
                </c:pt>
                <c:pt idx="20">
                  <c:v>7.3420034792632203</c:v>
                </c:pt>
                <c:pt idx="21">
                  <c:v>6.1099999999999994</c:v>
                </c:pt>
                <c:pt idx="22">
                  <c:v>8.0023429691872696</c:v>
                </c:pt>
              </c:numCache>
            </c:numRef>
          </c:xVal>
          <c:yVal>
            <c:numRef>
              <c:f>PS_correlation!$C$4:$C$26</c:f>
              <c:numCache>
                <c:formatCode>0.00</c:formatCode>
                <c:ptCount val="23"/>
                <c:pt idx="0">
                  <c:v>9.5008146788990828</c:v>
                </c:pt>
                <c:pt idx="1">
                  <c:v>9.2728234862385328</c:v>
                </c:pt>
                <c:pt idx="2">
                  <c:v>9.6000733944954124</c:v>
                </c:pt>
                <c:pt idx="3">
                  <c:v>12.428659816513758</c:v>
                </c:pt>
                <c:pt idx="4">
                  <c:v>9.637413577981647</c:v>
                </c:pt>
                <c:pt idx="5">
                  <c:v>9.6959728440366941</c:v>
                </c:pt>
                <c:pt idx="6">
                  <c:v>9.6744161467889906</c:v>
                </c:pt>
                <c:pt idx="7">
                  <c:v>11.033247706422017</c:v>
                </c:pt>
                <c:pt idx="8">
                  <c:v>9.0821724770642209</c:v>
                </c:pt>
                <c:pt idx="9">
                  <c:v>10.077291743119265</c:v>
                </c:pt>
                <c:pt idx="10">
                  <c:v>10.134787522935781</c:v>
                </c:pt>
                <c:pt idx="11">
                  <c:v>12.39277137614679</c:v>
                </c:pt>
                <c:pt idx="12">
                  <c:v>10.698333944954127</c:v>
                </c:pt>
                <c:pt idx="13">
                  <c:v>10.482277431192662</c:v>
                </c:pt>
                <c:pt idx="14">
                  <c:v>10.828113027522937</c:v>
                </c:pt>
                <c:pt idx="15">
                  <c:v>10.383170642201836</c:v>
                </c:pt>
                <c:pt idx="16">
                  <c:v>10.013431926605506</c:v>
                </c:pt>
                <c:pt idx="17">
                  <c:v>10.804665688073392</c:v>
                </c:pt>
                <c:pt idx="18">
                  <c:v>10.950869724770641</c:v>
                </c:pt>
                <c:pt idx="19">
                  <c:v>11.672115963302753</c:v>
                </c:pt>
                <c:pt idx="20">
                  <c:v>11.438385321100917</c:v>
                </c:pt>
                <c:pt idx="21">
                  <c:v>8.7166708256880714</c:v>
                </c:pt>
                <c:pt idx="22">
                  <c:v>10.525171376146789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6EA-441E-B49E-0C29C1869EF7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forward val="0.5"/>
            <c:backward val="0.5"/>
            <c:dispRSqr val="1"/>
            <c:dispEq val="0"/>
            <c:trendlineLbl>
              <c:layout>
                <c:manualLayout>
                  <c:x val="0.1239031694444411"/>
                  <c:y val="-0.1031697747670759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PS_correlation!$F$4:$F$26</c:f>
              <c:numCache>
                <c:formatCode>0.00</c:formatCode>
                <c:ptCount val="23"/>
                <c:pt idx="0">
                  <c:v>4.7720447532801913</c:v>
                </c:pt>
                <c:pt idx="1">
                  <c:v>5.2146950458715606</c:v>
                </c:pt>
                <c:pt idx="5">
                  <c:v>5.7738749600228658</c:v>
                </c:pt>
                <c:pt idx="6">
                  <c:v>5.4875889908256905</c:v>
                </c:pt>
                <c:pt idx="7">
                  <c:v>6.6212822972260197</c:v>
                </c:pt>
                <c:pt idx="8">
                  <c:v>4.952976146788993</c:v>
                </c:pt>
                <c:pt idx="10">
                  <c:v>5.8212282654184708</c:v>
                </c:pt>
                <c:pt idx="12">
                  <c:v>5.4982175170196141</c:v>
                </c:pt>
                <c:pt idx="13">
                  <c:v>5.2800000000000011</c:v>
                </c:pt>
                <c:pt idx="14">
                  <c:v>6.1341042390890506</c:v>
                </c:pt>
                <c:pt idx="15">
                  <c:v>5.870000000000001</c:v>
                </c:pt>
                <c:pt idx="17">
                  <c:v>6.5485937614678909</c:v>
                </c:pt>
                <c:pt idx="18">
                  <c:v>6.7722479890735725</c:v>
                </c:pt>
                <c:pt idx="19">
                  <c:v>7.5802260550458715</c:v>
                </c:pt>
                <c:pt idx="20">
                  <c:v>7.3420034792632203</c:v>
                </c:pt>
              </c:numCache>
            </c:numRef>
          </c:xVal>
          <c:yVal>
            <c:numRef>
              <c:f>PS_correlation!$E$4:$E$26</c:f>
              <c:numCache>
                <c:formatCode>0.00</c:formatCode>
                <c:ptCount val="23"/>
                <c:pt idx="0">
                  <c:v>9.5008146788990828</c:v>
                </c:pt>
                <c:pt idx="1">
                  <c:v>9.2728234862385328</c:v>
                </c:pt>
                <c:pt idx="2">
                  <c:v>9.6000733944954124</c:v>
                </c:pt>
                <c:pt idx="5">
                  <c:v>9.6959728440366941</c:v>
                </c:pt>
                <c:pt idx="6">
                  <c:v>9.6744161467889906</c:v>
                </c:pt>
                <c:pt idx="7">
                  <c:v>11.033247706422017</c:v>
                </c:pt>
                <c:pt idx="8">
                  <c:v>9.0821724770642209</c:v>
                </c:pt>
                <c:pt idx="10">
                  <c:v>10.134787522935781</c:v>
                </c:pt>
                <c:pt idx="12">
                  <c:v>10.698333944954127</c:v>
                </c:pt>
                <c:pt idx="13">
                  <c:v>10.482277431192662</c:v>
                </c:pt>
                <c:pt idx="14">
                  <c:v>10.828113027522937</c:v>
                </c:pt>
                <c:pt idx="15">
                  <c:v>10.383170642201836</c:v>
                </c:pt>
                <c:pt idx="16">
                  <c:v>10.013431926605506</c:v>
                </c:pt>
                <c:pt idx="17">
                  <c:v>10.804665688073392</c:v>
                </c:pt>
                <c:pt idx="18">
                  <c:v>10.950869724770641</c:v>
                </c:pt>
                <c:pt idx="19">
                  <c:v>11.672115963302753</c:v>
                </c:pt>
                <c:pt idx="20">
                  <c:v>11.438385321100917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6EA-441E-B49E-0C29C1869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7936344"/>
        <c:axId val="617935032"/>
      </c:scatterChart>
      <c:valAx>
        <c:axId val="617936344"/>
        <c:scaling>
          <c:orientation val="minMax"/>
          <c:max val="9"/>
          <c:min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deltaT Dee surface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935032"/>
        <c:crosses val="autoZero"/>
        <c:crossBetween val="midCat"/>
      </c:valAx>
      <c:valAx>
        <c:axId val="617935032"/>
        <c:scaling>
          <c:orientation val="minMax"/>
          <c:max val="13"/>
          <c:min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deltaT</a:t>
                </a:r>
                <a:r>
                  <a:rPr lang="en-US" sz="1400" baseline="0"/>
                  <a:t> module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9363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400"/>
              <a:t>Module no. vs deltaT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Dummy modules</c:v>
          </c:tx>
          <c:spPr>
            <a:ln w="28575" cap="rnd">
              <a:noFill/>
              <a:round/>
            </a:ln>
            <a:effectLst/>
          </c:spPr>
          <c:marker>
            <c:symbol val="plus"/>
            <c:size val="13"/>
            <c:spPr>
              <a:noFill/>
              <a:ln w="19050">
                <a:solidFill>
                  <a:srgbClr val="FF0000"/>
                </a:solidFill>
              </a:ln>
              <a:effectLst/>
            </c:spPr>
          </c:marker>
          <c:errBars>
            <c:errDir val="y"/>
            <c:errBarType val="minus"/>
            <c:errValType val="fixedVal"/>
            <c:noEndCap val="0"/>
            <c:val val="5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Data_to_Aug_18!$CV$27:$CW$56</c:f>
              <c:multiLvlStrCache>
                <c:ptCount val="30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5</c:v>
                  </c:pt>
                  <c:pt idx="13">
                    <c:v>6</c:v>
                  </c:pt>
                  <c:pt idx="14">
                    <c:v>7</c:v>
                  </c:pt>
                  <c:pt idx="15">
                    <c:v>8</c:v>
                  </c:pt>
                  <c:pt idx="16">
                    <c:v>9</c:v>
                  </c:pt>
                  <c:pt idx="17">
                    <c:v>10</c:v>
                  </c:pt>
                  <c:pt idx="18">
                    <c:v>1</c:v>
                  </c:pt>
                  <c:pt idx="19">
                    <c:v>2</c:v>
                  </c:pt>
                  <c:pt idx="20">
                    <c:v>3</c:v>
                  </c:pt>
                  <c:pt idx="21">
                    <c:v>4</c:v>
                  </c:pt>
                  <c:pt idx="22">
                    <c:v>5</c:v>
                  </c:pt>
                  <c:pt idx="23">
                    <c:v>6</c:v>
                  </c:pt>
                  <c:pt idx="24">
                    <c:v>7</c:v>
                  </c:pt>
                  <c:pt idx="25">
                    <c:v>8</c:v>
                  </c:pt>
                  <c:pt idx="26">
                    <c:v>9</c:v>
                  </c:pt>
                  <c:pt idx="27">
                    <c:v>10</c:v>
                  </c:pt>
                  <c:pt idx="28">
                    <c:v>11</c:v>
                  </c:pt>
                  <c:pt idx="29">
                    <c:v>12</c:v>
                  </c:pt>
                </c:lvl>
                <c:lvl>
                  <c:pt idx="0">
                    <c:v>11</c:v>
                  </c:pt>
                  <c:pt idx="8">
                    <c:v>13</c:v>
                  </c:pt>
                  <c:pt idx="18">
                    <c:v>15</c:v>
                  </c:pt>
                </c:lvl>
              </c:multiLvlStrCache>
            </c:multiLvlStrRef>
          </c:cat>
          <c:val>
            <c:numRef>
              <c:f>Data_to_Aug_18!$CX$27:$CX$56</c:f>
              <c:numCache>
                <c:formatCode>General</c:formatCode>
                <c:ptCount val="30"/>
                <c:pt idx="3" formatCode="0.00">
                  <c:v>10.222661552080258</c:v>
                </c:pt>
                <c:pt idx="4" formatCode="0.00">
                  <c:v>10.489288875774564</c:v>
                </c:pt>
                <c:pt idx="5" formatCode="0.00">
                  <c:v>9.3560452935969298</c:v>
                </c:pt>
                <c:pt idx="6" formatCode="0.00">
                  <c:v>9.2840550309825893</c:v>
                </c:pt>
                <c:pt idx="7" formatCode="0.00">
                  <c:v>8.7406425199173778</c:v>
                </c:pt>
                <c:pt idx="8" formatCode="0.00">
                  <c:v>10.403068751844202</c:v>
                </c:pt>
                <c:pt idx="9" formatCode="0.00">
                  <c:v>10.006037916789614</c:v>
                </c:pt>
                <c:pt idx="10" formatCode="0.00">
                  <c:v>8.5363233992328134</c:v>
                </c:pt>
                <c:pt idx="11" formatCode="0.00">
                  <c:v>9.8810120979640015</c:v>
                </c:pt>
                <c:pt idx="14" formatCode="0.00">
                  <c:v>9.6128356447329573</c:v>
                </c:pt>
                <c:pt idx="15" formatCode="0.00">
                  <c:v>9.3350767187961043</c:v>
                </c:pt>
                <c:pt idx="16" formatCode="0.00">
                  <c:v>12.833785777515489</c:v>
                </c:pt>
                <c:pt idx="17" formatCode="0.00">
                  <c:v>12.225188108586604</c:v>
                </c:pt>
                <c:pt idx="18" formatCode="0.00">
                  <c:v>8.0458468574800825</c:v>
                </c:pt>
                <c:pt idx="19" formatCode="0.00">
                  <c:v>9.1525671289465915</c:v>
                </c:pt>
                <c:pt idx="20" formatCode="0.00">
                  <c:v>8.7155798170551773</c:v>
                </c:pt>
                <c:pt idx="22" formatCode="0.00">
                  <c:v>8.2196038654470307</c:v>
                </c:pt>
                <c:pt idx="23" formatCode="0.00">
                  <c:v>8.1324653290056048</c:v>
                </c:pt>
                <c:pt idx="24" formatCode="0.00">
                  <c:v>8.8062924166420764</c:v>
                </c:pt>
                <c:pt idx="25" formatCode="0.00">
                  <c:v>8.1234029212156944</c:v>
                </c:pt>
                <c:pt idx="29" formatCode="0.00">
                  <c:v>9.0621422248450827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1A-4CE6-AFDE-6F64C71AD44C}"/>
            </c:ext>
          </c:extLst>
        </c:ser>
        <c:ser>
          <c:idx val="1"/>
          <c:order val="1"/>
          <c:tx>
            <c:v>Inserts - no thermal paste</c:v>
          </c:tx>
          <c:spPr>
            <a:ln w="19050" cap="rnd" cmpd="sng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diamond"/>
            <c:size val="7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val>
            <c:numRef>
              <c:f>'2S_inserts_plot'!$C$27:$C$56</c:f>
              <c:numCache>
                <c:formatCode>0.00</c:formatCode>
                <c:ptCount val="30"/>
                <c:pt idx="1">
                  <c:v>7.6403221428465669</c:v>
                </c:pt>
                <c:pt idx="3">
                  <c:v>8.1285083577285242</c:v>
                </c:pt>
                <c:pt idx="5">
                  <c:v>8.2927958134129796</c:v>
                </c:pt>
                <c:pt idx="7">
                  <c:v>8.2140306302661337</c:v>
                </c:pt>
                <c:pt idx="9">
                  <c:v>8.2220874296715447</c:v>
                </c:pt>
                <c:pt idx="11">
                  <c:v>8.2651150603503911</c:v>
                </c:pt>
                <c:pt idx="13">
                  <c:v>7.2653088699578312</c:v>
                </c:pt>
                <c:pt idx="15">
                  <c:v>7.5959932813647839</c:v>
                </c:pt>
                <c:pt idx="17">
                  <c:v>8.1085695725273528</c:v>
                </c:pt>
                <c:pt idx="19">
                  <c:v>7.9740230617943784</c:v>
                </c:pt>
                <c:pt idx="21">
                  <c:v>6.9128383987991668</c:v>
                </c:pt>
                <c:pt idx="23">
                  <c:v>7.492</c:v>
                </c:pt>
                <c:pt idx="25">
                  <c:v>7.3702601234873297</c:v>
                </c:pt>
                <c:pt idx="27">
                  <c:v>7.9725548827652126</c:v>
                </c:pt>
                <c:pt idx="29">
                  <c:v>7.9669851249843973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1A-4CE6-AFDE-6F64C71AD44C}"/>
            </c:ext>
          </c:extLst>
        </c:ser>
        <c:ser>
          <c:idx val="2"/>
          <c:order val="2"/>
          <c:tx>
            <c:v>NP MIN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noFill/>
              <a:ln w="9525">
                <a:solidFill>
                  <a:srgbClr val="00B050"/>
                </a:solidFill>
              </a:ln>
              <a:effectLst/>
            </c:spPr>
          </c:marker>
          <c:val>
            <c:numRef>
              <c:f>'2S_inserts_plot'!$D$27:$D$56</c:f>
              <c:numCache>
                <c:formatCode>0.00</c:formatCode>
                <c:ptCount val="30"/>
                <c:pt idx="1">
                  <c:v>6.3360708820149263</c:v>
                </c:pt>
                <c:pt idx="3">
                  <c:v>7.2986366940598195</c:v>
                </c:pt>
                <c:pt idx="5">
                  <c:v>7.6016562901246409</c:v>
                </c:pt>
                <c:pt idx="7">
                  <c:v>6.8599596350440351</c:v>
                </c:pt>
                <c:pt idx="9">
                  <c:v>7.6575262567969489</c:v>
                </c:pt>
                <c:pt idx="11">
                  <c:v>7.9634277580992752</c:v>
                </c:pt>
                <c:pt idx="13">
                  <c:v>6.4730810325673183</c:v>
                </c:pt>
                <c:pt idx="15">
                  <c:v>6.7779446321475341</c:v>
                </c:pt>
                <c:pt idx="17">
                  <c:v>6.9915010668325301</c:v>
                </c:pt>
                <c:pt idx="19">
                  <c:v>7.0974403197705094</c:v>
                </c:pt>
                <c:pt idx="21">
                  <c:v>5.5834378933061082</c:v>
                </c:pt>
                <c:pt idx="23">
                  <c:v>7.32</c:v>
                </c:pt>
                <c:pt idx="25">
                  <c:v>6.5711407935841706</c:v>
                </c:pt>
                <c:pt idx="27">
                  <c:v>6.9479617773271336</c:v>
                </c:pt>
                <c:pt idx="29">
                  <c:v>7.4182737243939982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1A-4CE6-AFDE-6F64C71AD44C}"/>
            </c:ext>
          </c:extLst>
        </c:ser>
        <c:ser>
          <c:idx val="3"/>
          <c:order val="3"/>
          <c:tx>
            <c:v>NP MAX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noFill/>
              <a:ln w="9525">
                <a:solidFill>
                  <a:srgbClr val="00B050"/>
                </a:solidFill>
              </a:ln>
              <a:effectLst/>
            </c:spPr>
          </c:marker>
          <c:val>
            <c:numRef>
              <c:f>'2S_inserts_plot'!$E$27:$E$56</c:f>
              <c:numCache>
                <c:formatCode>0.00</c:formatCode>
                <c:ptCount val="30"/>
                <c:pt idx="1">
                  <c:v>8.7129423629201099</c:v>
                </c:pt>
                <c:pt idx="3">
                  <c:v>9.6818383918520183</c:v>
                </c:pt>
                <c:pt idx="5">
                  <c:v>9.1663629694034654</c:v>
                </c:pt>
                <c:pt idx="7">
                  <c:v>8.9187895448837864</c:v>
                </c:pt>
                <c:pt idx="9">
                  <c:v>8.7866486025461406</c:v>
                </c:pt>
                <c:pt idx="11">
                  <c:v>8.5764828847382084</c:v>
                </c:pt>
                <c:pt idx="13">
                  <c:v>8.6952346284617548</c:v>
                </c:pt>
                <c:pt idx="15">
                  <c:v>8.7287910631467476</c:v>
                </c:pt>
                <c:pt idx="17">
                  <c:v>8.8523526191535638</c:v>
                </c:pt>
                <c:pt idx="19">
                  <c:v>9.4273976673145086</c:v>
                </c:pt>
                <c:pt idx="21">
                  <c:v>7.7581119245640124</c:v>
                </c:pt>
                <c:pt idx="23">
                  <c:v>7.84</c:v>
                </c:pt>
                <c:pt idx="25">
                  <c:v>8.376847922841403</c:v>
                </c:pt>
                <c:pt idx="27">
                  <c:v>9.6871833459323717</c:v>
                </c:pt>
                <c:pt idx="29">
                  <c:v>8.7490903430917406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61A-4CE6-AFDE-6F64C71AD44C}"/>
            </c:ext>
          </c:extLst>
        </c:ser>
        <c:ser>
          <c:idx val="4"/>
          <c:order val="4"/>
          <c:tx>
            <c:v>Inserts - with paste</c:v>
          </c:tx>
          <c:spPr>
            <a:ln w="19050" cap="rnd">
              <a:solidFill>
                <a:srgbClr val="7030A0"/>
              </a:solidFill>
              <a:prstDash val="sysDash"/>
              <a:round/>
            </a:ln>
            <a:effectLst/>
          </c:spPr>
          <c:marker>
            <c:symbol val="diamond"/>
            <c:size val="7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val>
            <c:numRef>
              <c:f>'2S_inserts_plot'!$F$27:$F$56</c:f>
              <c:numCache>
                <c:formatCode>General</c:formatCode>
                <c:ptCount val="30"/>
                <c:pt idx="0" formatCode="0.00">
                  <c:v>7.0092258892239316</c:v>
                </c:pt>
                <c:pt idx="2" formatCode="0.00">
                  <c:v>6.9173257253627689</c:v>
                </c:pt>
                <c:pt idx="4" formatCode="0.00">
                  <c:v>7.8173816775675888</c:v>
                </c:pt>
                <c:pt idx="6" formatCode="0.00">
                  <c:v>7.3741260523946952</c:v>
                </c:pt>
                <c:pt idx="8" formatCode="0.00">
                  <c:v>7.0290210752144429</c:v>
                </c:pt>
                <c:pt idx="10" formatCode="0.00">
                  <c:v>7.0707702314409149</c:v>
                </c:pt>
                <c:pt idx="12" formatCode="0.00">
                  <c:v>7.3317615353632153</c:v>
                </c:pt>
                <c:pt idx="14" formatCode="0.00">
                  <c:v>7.5674857128430109</c:v>
                </c:pt>
                <c:pt idx="16" formatCode="0.00">
                  <c:v>7.260001267521881</c:v>
                </c:pt>
                <c:pt idx="18" formatCode="0.00">
                  <c:v>7.2713559935670897</c:v>
                </c:pt>
                <c:pt idx="20" formatCode="0.00">
                  <c:v>6.8318834127522505</c:v>
                </c:pt>
                <c:pt idx="22" formatCode="0.00">
                  <c:v>6.1918633680064898</c:v>
                </c:pt>
                <c:pt idx="24" formatCode="0.00">
                  <c:v>7.2644745465847436</c:v>
                </c:pt>
                <c:pt idx="26" formatCode="0.00">
                  <c:v>7.0038921507495502</c:v>
                </c:pt>
                <c:pt idx="28" formatCode="0.00">
                  <c:v>7.0932653745246057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61A-4CE6-AFDE-6F64C71AD44C}"/>
            </c:ext>
          </c:extLst>
        </c:ser>
        <c:ser>
          <c:idx val="5"/>
          <c:order val="5"/>
          <c:tx>
            <c:v>WP MIN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noFill/>
              <a:ln w="9525">
                <a:solidFill>
                  <a:srgbClr val="7030A0"/>
                </a:solidFill>
              </a:ln>
              <a:effectLst/>
            </c:spPr>
          </c:marker>
          <c:val>
            <c:numRef>
              <c:f>'2S_inserts_plot'!$G$27:$G$56</c:f>
              <c:numCache>
                <c:formatCode>General</c:formatCode>
                <c:ptCount val="30"/>
                <c:pt idx="0" formatCode="0.00">
                  <c:v>6.0698380596102268</c:v>
                </c:pt>
                <c:pt idx="2" formatCode="0.00">
                  <c:v>6.0733568589836686</c:v>
                </c:pt>
                <c:pt idx="4" formatCode="0.00">
                  <c:v>6.6493043992874554</c:v>
                </c:pt>
                <c:pt idx="6" formatCode="0.00">
                  <c:v>6.5298921914306121</c:v>
                </c:pt>
                <c:pt idx="8" formatCode="0.00">
                  <c:v>5.9289184460917106</c:v>
                </c:pt>
                <c:pt idx="10" formatCode="0.00">
                  <c:v>5.6454332999411996</c:v>
                </c:pt>
                <c:pt idx="12" formatCode="0.00">
                  <c:v>6.5004489478271985</c:v>
                </c:pt>
                <c:pt idx="14" formatCode="0.00">
                  <c:v>6.9000818711351783</c:v>
                </c:pt>
                <c:pt idx="16" formatCode="0.00">
                  <c:v>6.8907083858481784</c:v>
                </c:pt>
                <c:pt idx="18" formatCode="0.00">
                  <c:v>6.6501878112762789</c:v>
                </c:pt>
                <c:pt idx="20" formatCode="0.00">
                  <c:v>6.1127103585997418</c:v>
                </c:pt>
                <c:pt idx="22" formatCode="0.00">
                  <c:v>5.664692328985943</c:v>
                </c:pt>
                <c:pt idx="24" formatCode="0.00">
                  <c:v>6.9088997701313488</c:v>
                </c:pt>
                <c:pt idx="26" formatCode="0.00">
                  <c:v>6.6070516870438531</c:v>
                </c:pt>
                <c:pt idx="28" formatCode="0.00">
                  <c:v>6.773060198955406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61A-4CE6-AFDE-6F64C71AD44C}"/>
            </c:ext>
          </c:extLst>
        </c:ser>
        <c:ser>
          <c:idx val="6"/>
          <c:order val="6"/>
          <c:tx>
            <c:v>WP MAX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noFill/>
              <a:ln w="9525">
                <a:solidFill>
                  <a:srgbClr val="7030A0"/>
                </a:solidFill>
              </a:ln>
              <a:effectLst/>
            </c:spPr>
          </c:marker>
          <c:val>
            <c:numRef>
              <c:f>'2S_inserts_plot'!$H$27:$H$56</c:f>
              <c:numCache>
                <c:formatCode>General</c:formatCode>
                <c:ptCount val="30"/>
                <c:pt idx="0" formatCode="0.00">
                  <c:v>7.802530622814416</c:v>
                </c:pt>
                <c:pt idx="2" formatCode="0.00">
                  <c:v>7.7229540829935743</c:v>
                </c:pt>
                <c:pt idx="4" formatCode="0.00">
                  <c:v>8.6907033586194373</c:v>
                </c:pt>
                <c:pt idx="6" formatCode="0.00">
                  <c:v>7.9962771736613441</c:v>
                </c:pt>
                <c:pt idx="8" formatCode="0.00">
                  <c:v>8.3070509510192245</c:v>
                </c:pt>
                <c:pt idx="10" formatCode="0.00">
                  <c:v>7.8571823651676276</c:v>
                </c:pt>
                <c:pt idx="12" formatCode="0.00">
                  <c:v>8.193371429679484</c:v>
                </c:pt>
                <c:pt idx="14" formatCode="0.00">
                  <c:v>7.9932841556003105</c:v>
                </c:pt>
                <c:pt idx="16" formatCode="0.00">
                  <c:v>7.9845629442790944</c:v>
                </c:pt>
                <c:pt idx="18" formatCode="0.00">
                  <c:v>8.0558553477873787</c:v>
                </c:pt>
                <c:pt idx="20" formatCode="0.00">
                  <c:v>7.3766745497749646</c:v>
                </c:pt>
                <c:pt idx="22" formatCode="0.00">
                  <c:v>6.9221201973235296</c:v>
                </c:pt>
                <c:pt idx="24" formatCode="0.00">
                  <c:v>7.5951215701511252</c:v>
                </c:pt>
                <c:pt idx="26" formatCode="0.00">
                  <c:v>7.5886972883740249</c:v>
                </c:pt>
                <c:pt idx="28" formatCode="0.00">
                  <c:v>7.2983679377870487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61A-4CE6-AFDE-6F64C71AD4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0610272"/>
        <c:axId val="520610600"/>
        <c:extLst/>
      </c:lineChart>
      <c:catAx>
        <c:axId val="52061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610600"/>
        <c:crosses val="autoZero"/>
        <c:auto val="1"/>
        <c:lblAlgn val="ctr"/>
        <c:lblOffset val="100"/>
        <c:noMultiLvlLbl val="0"/>
      </c:catAx>
      <c:valAx>
        <c:axId val="520610600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61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11324629792722152"/>
          <c:y val="0.2692486471576932"/>
          <c:w val="0.77350729037477572"/>
          <c:h val="5.44675514330828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DACE6-9A8B-4BDF-BD72-A569A7A97CA1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2B795-E2A0-4BAB-A87B-F5BCC6946B5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6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2B415-E588-452A-BDF5-1D0ADE0F7677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3746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B7D4-168F-41B4-BE19-8841F1D72A39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‹N°›</a:t>
            </a:fld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2076"/>
            <a:ext cx="1296144" cy="47347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232" y="0"/>
            <a:ext cx="780058" cy="7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6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8E2C-DD4B-450F-900B-C1FBFAC0BAE9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6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69BB-B175-4B70-A760-3B3502B2E851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7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50EF-F2D6-4DBA-9789-F967C34F8514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2076"/>
            <a:ext cx="1296144" cy="47347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232" y="0"/>
            <a:ext cx="780058" cy="778083"/>
          </a:xfrm>
          <a:prstGeom prst="rect">
            <a:avLst/>
          </a:prstGeom>
        </p:spPr>
      </p:pic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7B606C9-FE49-4132-87E4-7393360D21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8776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BF4C-82D3-48A7-997C-C65D3746ED8F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4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607E-CAF4-400D-9246-67B1B6136D06}" type="datetime1">
              <a:rPr lang="en-US" smtClean="0"/>
              <a:t>12/4/2018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2424-E09C-440A-B64C-678B002C833B}" type="datetime1">
              <a:rPr lang="en-US" smtClean="0"/>
              <a:t>12/4/2018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20D6-F6D8-4527-9C38-69EF63EA9021}" type="datetime1">
              <a:rPr lang="en-US" smtClean="0"/>
              <a:t>12/4/2018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8C83-BAE7-444A-BD78-82733D5F39A6}" type="datetime1">
              <a:rPr lang="en-US" smtClean="0"/>
              <a:t>12/4/2018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6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06EB-1FF2-4A13-8176-40935453A732}" type="datetime1">
              <a:rPr lang="en-US" smtClean="0"/>
              <a:t>12/4/2018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1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7244-12E7-46D9-97ED-5AE69851F1D1}" type="datetime1">
              <a:rPr lang="en-US" smtClean="0"/>
              <a:t>12/4/2018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8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D80FE-A536-4EDA-9DB3-1BD3B901E920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606C9-FE49-4132-87E4-7393360D21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7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8764" y="1056443"/>
            <a:ext cx="7198586" cy="23261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CMS Tracker Upgrade France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fr-FR" sz="3200" dirty="0" smtClean="0"/>
              <a:t>Tests mécaniques et thermiques d’un prototype d’un Dee</a:t>
            </a:r>
            <a:endParaRPr lang="fr-FR" sz="3600" baseline="-25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05064"/>
            <a:ext cx="6400800" cy="1847056"/>
          </a:xfrm>
        </p:spPr>
        <p:txBody>
          <a:bodyPr>
            <a:noAutofit/>
          </a:bodyPr>
          <a:lstStyle/>
          <a:p>
            <a:r>
              <a:rPr lang="fr-FR" sz="1600" dirty="0"/>
              <a:t>Nick </a:t>
            </a:r>
            <a:r>
              <a:rPr lang="fr-FR" sz="1600" dirty="0" smtClean="0"/>
              <a:t>Lumb</a:t>
            </a:r>
          </a:p>
          <a:p>
            <a:r>
              <a:rPr lang="fr-FR" sz="1600" dirty="0" smtClean="0"/>
              <a:t>Institut de Physique Nucléaire de Lyon</a:t>
            </a:r>
          </a:p>
          <a:p>
            <a:endParaRPr lang="fr-FR" sz="1600" dirty="0"/>
          </a:p>
          <a:p>
            <a:r>
              <a:rPr lang="fr-FR" sz="1600" dirty="0" smtClean="0"/>
              <a:t>05/12/2018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7823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70" y="1426561"/>
            <a:ext cx="2889394" cy="380940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994" y="161427"/>
            <a:ext cx="8229600" cy="692013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Measurement</a:t>
            </a:r>
            <a:r>
              <a:rPr lang="fr-FR" dirty="0"/>
              <a:t> points - </a:t>
            </a:r>
            <a:r>
              <a:rPr lang="fr-FR" dirty="0" smtClean="0"/>
              <a:t>2S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10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82" y="1131715"/>
            <a:ext cx="3878303" cy="5047842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H="1" flipV="1">
            <a:off x="3829690" y="5496792"/>
            <a:ext cx="629191" cy="5691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201885" y="5522988"/>
            <a:ext cx="1733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CF skin </a:t>
            </a:r>
            <a:r>
              <a:rPr lang="fr-FR" dirty="0" err="1" smtClean="0"/>
              <a:t>height</a:t>
            </a:r>
            <a:endParaRPr lang="fr-FR" dirty="0" smtClean="0"/>
          </a:p>
          <a:p>
            <a:r>
              <a:rPr lang="fr-FR" dirty="0"/>
              <a:t>l</a:t>
            </a:r>
            <a:r>
              <a:rPr lang="fr-FR" dirty="0" smtClean="0"/>
              <a:t>ocal to inserts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4049671" y="4638493"/>
            <a:ext cx="409210" cy="91521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2323767" y="3183838"/>
            <a:ext cx="857712" cy="880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181479" y="2948746"/>
            <a:ext cx="1733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CF skin </a:t>
            </a:r>
            <a:r>
              <a:rPr lang="fr-FR" dirty="0" err="1" smtClean="0"/>
              <a:t>height</a:t>
            </a:r>
            <a:r>
              <a:rPr lang="fr-FR" dirty="0" smtClean="0"/>
              <a:t> at module center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flipH="1" flipV="1">
            <a:off x="7106092" y="3930931"/>
            <a:ext cx="43645" cy="9981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400608" y="4907372"/>
            <a:ext cx="1933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Height</a:t>
            </a:r>
            <a:r>
              <a:rPr lang="fr-FR" dirty="0" smtClean="0"/>
              <a:t> of module </a:t>
            </a:r>
            <a:r>
              <a:rPr lang="fr-FR" dirty="0" err="1" smtClean="0"/>
              <a:t>mounting</a:t>
            </a:r>
            <a:r>
              <a:rPr lang="fr-FR" dirty="0" smtClean="0"/>
              <a:t> surface</a:t>
            </a:r>
            <a:endParaRPr lang="fr-FR" dirty="0"/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6090251" y="2007871"/>
            <a:ext cx="828608" cy="141316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4576073" y="1050498"/>
            <a:ext cx="3028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Center of </a:t>
            </a:r>
            <a:r>
              <a:rPr lang="fr-FR" dirty="0" err="1" smtClean="0"/>
              <a:t>circle</a:t>
            </a:r>
            <a:r>
              <a:rPr lang="fr-FR" dirty="0" smtClean="0"/>
              <a:t> </a:t>
            </a:r>
            <a:r>
              <a:rPr lang="fr-FR" dirty="0" err="1" smtClean="0"/>
              <a:t>reconstructed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points on insert </a:t>
            </a:r>
            <a:r>
              <a:rPr lang="fr-FR" dirty="0" err="1" smtClean="0"/>
              <a:t>nipple</a:t>
            </a:r>
            <a:r>
              <a:rPr lang="fr-FR" dirty="0" smtClean="0"/>
              <a:t> (3mm </a:t>
            </a:r>
            <a:r>
              <a:rPr lang="fr-FR" dirty="0" err="1" smtClean="0"/>
              <a:t>ruby</a:t>
            </a:r>
            <a:r>
              <a:rPr lang="fr-FR" dirty="0" smtClean="0"/>
              <a:t> tip)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7779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205" y="148337"/>
            <a:ext cx="6753873" cy="1143000"/>
          </a:xfrm>
        </p:spPr>
        <p:txBody>
          <a:bodyPr>
            <a:noAutofit/>
          </a:bodyPr>
          <a:lstStyle/>
          <a:p>
            <a:r>
              <a:rPr lang="fr-FR" sz="3600" dirty="0" smtClean="0"/>
              <a:t>Meshed </a:t>
            </a:r>
            <a:r>
              <a:rPr lang="fr-FR" sz="3600" dirty="0" err="1" smtClean="0"/>
              <a:t>measurement</a:t>
            </a:r>
            <a:r>
              <a:rPr lang="fr-FR" sz="3600" dirty="0" smtClean="0"/>
              <a:t> points on CF skin (Z+ </a:t>
            </a:r>
            <a:r>
              <a:rPr lang="fr-FR" sz="3600" dirty="0" err="1" smtClean="0"/>
              <a:t>side</a:t>
            </a:r>
            <a:r>
              <a:rPr lang="fr-FR" sz="3600" dirty="0" smtClean="0"/>
              <a:t>)</a:t>
            </a: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11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54" y="1368172"/>
            <a:ext cx="5399973" cy="506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56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0457" y="115376"/>
            <a:ext cx="6701245" cy="763249"/>
          </a:xfrm>
        </p:spPr>
        <p:txBody>
          <a:bodyPr>
            <a:normAutofit fontScale="90000"/>
          </a:bodyPr>
          <a:lstStyle/>
          <a:p>
            <a:r>
              <a:rPr lang="fr-FR" sz="3200" dirty="0" smtClean="0"/>
              <a:t>Surface </a:t>
            </a:r>
            <a:r>
              <a:rPr lang="fr-FR" sz="3200" dirty="0" err="1" smtClean="0"/>
              <a:t>deviation</a:t>
            </a:r>
            <a:r>
              <a:rPr lang="fr-FR" sz="3200" dirty="0" smtClean="0"/>
              <a:t> </a:t>
            </a:r>
            <a:r>
              <a:rPr lang="fr-FR" sz="3200" dirty="0" err="1" smtClean="0"/>
              <a:t>from</a:t>
            </a:r>
            <a:r>
              <a:rPr lang="fr-FR" sz="3200" dirty="0" smtClean="0"/>
              <a:t> nominal: Z+ </a:t>
            </a:r>
            <a:r>
              <a:rPr lang="fr-FR" sz="3200" dirty="0" err="1" smtClean="0"/>
              <a:t>side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12</a:t>
            </a:fld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158281" y="4127934"/>
            <a:ext cx="3129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Third</a:t>
            </a:r>
            <a:r>
              <a:rPr lang="fr-FR" dirty="0"/>
              <a:t> </a:t>
            </a:r>
            <a:r>
              <a:rPr lang="fr-FR" dirty="0" smtClean="0"/>
              <a:t>party laser scan (M3Axes)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338352" y="1040559"/>
            <a:ext cx="206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IPNL </a:t>
            </a:r>
            <a:r>
              <a:rPr lang="fr-FR" dirty="0" err="1" smtClean="0"/>
              <a:t>measurements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138" y="1409891"/>
            <a:ext cx="5193862" cy="5063239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91255" y="963878"/>
            <a:ext cx="4175514" cy="3204443"/>
            <a:chOff x="4933220" y="3554238"/>
            <a:chExt cx="4175514" cy="3204443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3220" y="3554238"/>
              <a:ext cx="4105151" cy="3204443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8250976" y="4238069"/>
              <a:ext cx="78739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+</a:t>
              </a:r>
              <a:r>
                <a:rPr lang="fr-FR" sz="1400" dirty="0" smtClean="0"/>
                <a:t>0.4mm</a:t>
              </a:r>
              <a:endParaRPr lang="fr-FR" sz="1400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8356605" y="5850067"/>
              <a:ext cx="75212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-0.4mm</a:t>
              </a:r>
              <a:endParaRPr lang="fr-FR" sz="1400" dirty="0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193115" y="4633084"/>
            <a:ext cx="36975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80% of surface </a:t>
            </a:r>
            <a:r>
              <a:rPr lang="fr-FR" dirty="0" err="1" smtClean="0"/>
              <a:t>within</a:t>
            </a:r>
            <a:r>
              <a:rPr lang="fr-FR" dirty="0" smtClean="0"/>
              <a:t> +/- 160 microns of nominal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But </a:t>
            </a:r>
            <a:r>
              <a:rPr lang="fr-FR" dirty="0" err="1" smtClean="0"/>
              <a:t>some</a:t>
            </a:r>
            <a:r>
              <a:rPr lang="fr-FR" dirty="0" smtClean="0"/>
              <a:t> zones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deviations</a:t>
            </a:r>
            <a:r>
              <a:rPr lang="fr-FR" dirty="0" smtClean="0"/>
              <a:t> of up to 0.4mm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OK for </a:t>
            </a:r>
            <a:r>
              <a:rPr lang="fr-FR" dirty="0" err="1" smtClean="0"/>
              <a:t>planarity</a:t>
            </a:r>
            <a:r>
              <a:rPr lang="fr-FR" dirty="0" smtClean="0"/>
              <a:t> </a:t>
            </a:r>
            <a:r>
              <a:rPr lang="fr-FR" dirty="0" err="1" smtClean="0"/>
              <a:t>spec</a:t>
            </a:r>
            <a:r>
              <a:rPr lang="fr-FR" dirty="0" smtClean="0"/>
              <a:t>. but </a:t>
            </a:r>
            <a:r>
              <a:rPr lang="fr-FR" dirty="0" err="1" smtClean="0"/>
              <a:t>could</a:t>
            </a:r>
            <a:r>
              <a:rPr lang="fr-FR" dirty="0" smtClean="0"/>
              <a:t> cause </a:t>
            </a:r>
            <a:r>
              <a:rPr lang="fr-FR" dirty="0" err="1" smtClean="0"/>
              <a:t>problems</a:t>
            </a:r>
            <a:r>
              <a:rPr lang="fr-FR" dirty="0" smtClean="0"/>
              <a:t> for PS module </a:t>
            </a:r>
            <a:r>
              <a:rPr lang="fr-FR" dirty="0" err="1" smtClean="0"/>
              <a:t>mounting</a:t>
            </a:r>
            <a:r>
              <a:rPr lang="fr-FR" dirty="0" smtClean="0"/>
              <a:t> –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later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6983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7497" y="109175"/>
            <a:ext cx="8229600" cy="657179"/>
          </a:xfrm>
        </p:spPr>
        <p:txBody>
          <a:bodyPr>
            <a:normAutofit/>
          </a:bodyPr>
          <a:lstStyle/>
          <a:p>
            <a:r>
              <a:rPr lang="fr-FR" sz="3200" dirty="0" smtClean="0"/>
              <a:t>Distance </a:t>
            </a:r>
            <a:r>
              <a:rPr lang="fr-FR" sz="3200" dirty="0" err="1" smtClean="0"/>
              <a:t>between</a:t>
            </a:r>
            <a:r>
              <a:rPr lang="fr-FR" sz="3200" dirty="0" smtClean="0"/>
              <a:t> Z+ and Z- </a:t>
            </a:r>
            <a:r>
              <a:rPr lang="fr-FR" sz="3200" dirty="0" err="1" smtClean="0"/>
              <a:t>meshes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13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32" y="890492"/>
            <a:ext cx="6523278" cy="583098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26720" y="1097280"/>
            <a:ext cx="2926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 distinct zones: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2S </a:t>
            </a:r>
            <a:r>
              <a:rPr lang="fr-FR" dirty="0" err="1" smtClean="0"/>
              <a:t>region</a:t>
            </a:r>
            <a:r>
              <a:rPr lang="fr-FR" dirty="0" smtClean="0"/>
              <a:t>: 9.7-9.8mm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PS </a:t>
            </a:r>
            <a:r>
              <a:rPr lang="fr-FR" dirty="0" err="1" smtClean="0"/>
              <a:t>region</a:t>
            </a:r>
            <a:r>
              <a:rPr lang="fr-FR" dirty="0" smtClean="0"/>
              <a:t>: 9.6-9.7mm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Regions</a:t>
            </a:r>
            <a:r>
              <a:rPr lang="fr-FR" dirty="0" smtClean="0"/>
              <a:t> </a:t>
            </a:r>
            <a:r>
              <a:rPr lang="fr-FR" dirty="0" err="1" smtClean="0"/>
              <a:t>without</a:t>
            </a:r>
            <a:r>
              <a:rPr lang="fr-FR" dirty="0" smtClean="0"/>
              <a:t> inserts or C-</a:t>
            </a:r>
            <a:r>
              <a:rPr lang="fr-FR" dirty="0" err="1" smtClean="0"/>
              <a:t>foams</a:t>
            </a:r>
            <a:r>
              <a:rPr lang="fr-FR" dirty="0" smtClean="0"/>
              <a:t>:  9.3-9.4mm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26720" y="3169920"/>
            <a:ext cx="2464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Target </a:t>
            </a:r>
            <a:r>
              <a:rPr lang="fr-FR" dirty="0" err="1" smtClean="0"/>
              <a:t>thickness</a:t>
            </a:r>
            <a:r>
              <a:rPr lang="fr-FR" dirty="0" smtClean="0"/>
              <a:t>: 9.8mm</a:t>
            </a:r>
          </a:p>
          <a:p>
            <a:r>
              <a:rPr lang="fr-FR" dirty="0" smtClean="0"/>
              <a:t>(9.0mm </a:t>
            </a:r>
            <a:r>
              <a:rPr lang="fr-FR" dirty="0" err="1" smtClean="0"/>
              <a:t>Airex</a:t>
            </a:r>
            <a:r>
              <a:rPr lang="fr-FR" dirty="0" smtClean="0"/>
              <a:t> + 2x 0.4mm skins)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4718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154" y="34836"/>
            <a:ext cx="7624354" cy="883602"/>
          </a:xfrm>
        </p:spPr>
        <p:txBody>
          <a:bodyPr>
            <a:normAutofit/>
          </a:bodyPr>
          <a:lstStyle/>
          <a:p>
            <a:r>
              <a:rPr lang="fr-FR" sz="3600" dirty="0" smtClean="0"/>
              <a:t>Insert XY </a:t>
            </a:r>
            <a:r>
              <a:rPr lang="fr-FR" sz="3600" dirty="0" err="1" smtClean="0"/>
              <a:t>precision</a:t>
            </a:r>
            <a:r>
              <a:rPr lang="fr-FR" sz="3600" dirty="0" smtClean="0"/>
              <a:t> </a:t>
            </a:r>
            <a:r>
              <a:rPr lang="fr-FR" sz="3600" dirty="0" err="1" smtClean="0"/>
              <a:t>within</a:t>
            </a:r>
            <a:r>
              <a:rPr lang="fr-FR" sz="3600" dirty="0" smtClean="0"/>
              <a:t> modules</a:t>
            </a: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102406"/>
              </p:ext>
            </p:extLst>
          </p:nvPr>
        </p:nvGraphicFramePr>
        <p:xfrm>
          <a:off x="313509" y="1098363"/>
          <a:ext cx="4153988" cy="2503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8534608"/>
              </p:ext>
            </p:extLst>
          </p:nvPr>
        </p:nvGraphicFramePr>
        <p:xfrm>
          <a:off x="4589417" y="1098364"/>
          <a:ext cx="4097383" cy="2503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8505285"/>
              </p:ext>
            </p:extLst>
          </p:nvPr>
        </p:nvGraphicFramePr>
        <p:xfrm>
          <a:off x="313509" y="3543973"/>
          <a:ext cx="4153988" cy="2411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586414"/>
              </p:ext>
            </p:extLst>
          </p:nvPr>
        </p:nvGraphicFramePr>
        <p:xfrm>
          <a:off x="4589417" y="3543973"/>
          <a:ext cx="4097383" cy="2411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3" name="Connecteur droit 12"/>
          <p:cNvCxnSpPr/>
          <p:nvPr/>
        </p:nvCxnSpPr>
        <p:spPr>
          <a:xfrm>
            <a:off x="1785257" y="1567539"/>
            <a:ext cx="8709" cy="146875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921725" y="1567538"/>
            <a:ext cx="8709" cy="146875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6048103" y="1567537"/>
            <a:ext cx="8709" cy="146875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7180217" y="1567536"/>
            <a:ext cx="8709" cy="146875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1776548" y="3893446"/>
            <a:ext cx="8709" cy="146875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2939143" y="3946926"/>
            <a:ext cx="8709" cy="146875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6039394" y="3887445"/>
            <a:ext cx="8709" cy="146875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7171508" y="3887444"/>
            <a:ext cx="8709" cy="146875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409764" y="6067381"/>
            <a:ext cx="635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Groups of inserts for </a:t>
            </a:r>
            <a:r>
              <a:rPr lang="fr-FR" dirty="0" err="1" smtClean="0"/>
              <a:t>each</a:t>
            </a:r>
            <a:r>
              <a:rPr lang="fr-FR" dirty="0" smtClean="0"/>
              <a:t> module </a:t>
            </a:r>
            <a:r>
              <a:rPr lang="fr-FR" dirty="0" err="1" smtClean="0"/>
              <a:t>individually</a:t>
            </a:r>
            <a:r>
              <a:rPr lang="fr-FR" dirty="0" smtClean="0"/>
              <a:t> </a:t>
            </a:r>
            <a:r>
              <a:rPr lang="fr-FR" dirty="0" err="1" smtClean="0"/>
              <a:t>fitted</a:t>
            </a:r>
            <a:r>
              <a:rPr lang="fr-FR" dirty="0" smtClean="0"/>
              <a:t> to CAD model</a:t>
            </a:r>
            <a:endParaRPr lang="fr-FR" dirty="0"/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2904350" y="1668546"/>
            <a:ext cx="3613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1423851" y="1668546"/>
            <a:ext cx="35269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3085032" y="1668546"/>
            <a:ext cx="1125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rgbClr val="FF0000"/>
                </a:solidFill>
              </a:rPr>
              <a:t>Spec</a:t>
            </a:r>
            <a:r>
              <a:rPr lang="fr-FR" sz="1600" dirty="0" smtClean="0">
                <a:solidFill>
                  <a:srgbClr val="FF0000"/>
                </a:solidFill>
              </a:rPr>
              <a:t>. </a:t>
            </a:r>
            <a:r>
              <a:rPr lang="fr-FR" sz="1600" dirty="0" err="1" smtClean="0">
                <a:solidFill>
                  <a:srgbClr val="FF0000"/>
                </a:solidFill>
              </a:rPr>
              <a:t>limits</a:t>
            </a:r>
            <a:endParaRPr lang="fr-F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59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1486" y="100467"/>
            <a:ext cx="7685314" cy="961979"/>
          </a:xfrm>
        </p:spPr>
        <p:txBody>
          <a:bodyPr>
            <a:normAutofit/>
          </a:bodyPr>
          <a:lstStyle/>
          <a:p>
            <a:r>
              <a:rPr lang="fr-FR" sz="3600" dirty="0" smtClean="0"/>
              <a:t>Z </a:t>
            </a:r>
            <a:r>
              <a:rPr lang="fr-FR" sz="3600" dirty="0" err="1" smtClean="0"/>
              <a:t>precision</a:t>
            </a:r>
            <a:r>
              <a:rPr lang="fr-FR" sz="3600" dirty="0" smtClean="0"/>
              <a:t> </a:t>
            </a:r>
            <a:r>
              <a:rPr lang="fr-FR" sz="3600" dirty="0" err="1" smtClean="0"/>
              <a:t>within</a:t>
            </a:r>
            <a:r>
              <a:rPr lang="fr-FR" sz="3600" dirty="0" smtClean="0"/>
              <a:t> modules – 2S</a:t>
            </a: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9474004"/>
              </p:ext>
            </p:extLst>
          </p:nvPr>
        </p:nvGraphicFramePr>
        <p:xfrm>
          <a:off x="1004887" y="1223962"/>
          <a:ext cx="7134225" cy="441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17714" y="5987018"/>
            <a:ext cx="8846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For </a:t>
            </a:r>
            <a:r>
              <a:rPr lang="fr-FR" dirty="0" err="1" smtClean="0"/>
              <a:t>each</a:t>
            </a:r>
            <a:r>
              <a:rPr lang="fr-FR" dirty="0" smtClean="0"/>
              <a:t> of the groups of 5 inserts, </a:t>
            </a:r>
            <a:r>
              <a:rPr lang="fr-FR" dirty="0" err="1" smtClean="0"/>
              <a:t>calculate</a:t>
            </a:r>
            <a:r>
              <a:rPr lang="fr-FR" dirty="0" smtClean="0"/>
              <a:t> </a:t>
            </a:r>
            <a:r>
              <a:rPr lang="fr-FR" dirty="0" err="1" smtClean="0"/>
              <a:t>mean</a:t>
            </a:r>
            <a:r>
              <a:rPr lang="fr-FR" dirty="0" smtClean="0"/>
              <a:t> Z and bin offset of </a:t>
            </a:r>
            <a:r>
              <a:rPr lang="fr-FR" dirty="0" err="1" smtClean="0"/>
              <a:t>each</a:t>
            </a:r>
            <a:r>
              <a:rPr lang="fr-FR" dirty="0" smtClean="0"/>
              <a:t> insert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mean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1375954" y="4844489"/>
            <a:ext cx="966652" cy="6440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>
            <a:stCxn id="7" idx="0"/>
          </p:cNvCxnSpPr>
          <p:nvPr/>
        </p:nvCxnSpPr>
        <p:spPr>
          <a:xfrm flipV="1">
            <a:off x="1859280" y="4362994"/>
            <a:ext cx="335280" cy="4814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583761" y="4032615"/>
            <a:ext cx="1468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 inserts on ‘</a:t>
            </a:r>
            <a:r>
              <a:rPr lang="fr-FR" sz="1400" dirty="0" err="1" smtClean="0"/>
              <a:t>step</a:t>
            </a:r>
            <a:r>
              <a:rPr lang="fr-FR" sz="1400" dirty="0" smtClean="0"/>
              <a:t>’</a:t>
            </a:r>
            <a:endParaRPr lang="fr-FR" sz="1400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3910306" y="2603863"/>
            <a:ext cx="0" cy="273425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5447369" y="2603863"/>
            <a:ext cx="0" cy="273425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994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953271"/>
          </a:xfrm>
        </p:spPr>
        <p:txBody>
          <a:bodyPr/>
          <a:lstStyle/>
          <a:p>
            <a:r>
              <a:rPr lang="fr-FR" dirty="0" err="1" smtClean="0"/>
              <a:t>Absolute</a:t>
            </a:r>
            <a:r>
              <a:rPr lang="fr-FR" dirty="0" smtClean="0"/>
              <a:t> Z positions – 2S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301376"/>
              </p:ext>
            </p:extLst>
          </p:nvPr>
        </p:nvGraphicFramePr>
        <p:xfrm>
          <a:off x="430805" y="1490107"/>
          <a:ext cx="4071529" cy="3686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24865"/>
              </p:ext>
            </p:extLst>
          </p:nvPr>
        </p:nvGraphicFramePr>
        <p:xfrm>
          <a:off x="4693923" y="1490107"/>
          <a:ext cx="3979001" cy="3686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278184"/>
              </p:ext>
            </p:extLst>
          </p:nvPr>
        </p:nvGraphicFramePr>
        <p:xfrm>
          <a:off x="857797" y="2010580"/>
          <a:ext cx="1206137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654">
                  <a:extLst>
                    <a:ext uri="{9D8B030D-6E8A-4147-A177-3AD203B41FA5}">
                      <a16:colId xmlns:a16="http://schemas.microsoft.com/office/drawing/2014/main" val="161503155"/>
                    </a:ext>
                  </a:extLst>
                </a:gridCol>
                <a:gridCol w="792483">
                  <a:extLst>
                    <a:ext uri="{9D8B030D-6E8A-4147-A177-3AD203B41FA5}">
                      <a16:colId xmlns:a16="http://schemas.microsoft.com/office/drawing/2014/main" val="267507058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Mean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+0.014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3308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RMS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0.059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3960483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943409"/>
              </p:ext>
            </p:extLst>
          </p:nvPr>
        </p:nvGraphicFramePr>
        <p:xfrm>
          <a:off x="7249888" y="2010580"/>
          <a:ext cx="1206137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733">
                  <a:extLst>
                    <a:ext uri="{9D8B030D-6E8A-4147-A177-3AD203B41FA5}">
                      <a16:colId xmlns:a16="http://schemas.microsoft.com/office/drawing/2014/main" val="3135843521"/>
                    </a:ext>
                  </a:extLst>
                </a:gridCol>
                <a:gridCol w="837404">
                  <a:extLst>
                    <a:ext uri="{9D8B030D-6E8A-4147-A177-3AD203B41FA5}">
                      <a16:colId xmlns:a16="http://schemas.microsoft.com/office/drawing/2014/main" val="70485633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Mean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-</a:t>
                      </a:r>
                      <a:r>
                        <a:rPr lang="fr-FR" sz="1100" u="none" strike="noStrike" dirty="0" smtClean="0">
                          <a:effectLst/>
                        </a:rPr>
                        <a:t>16.514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66903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RMS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0.082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530217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69730" y="5374073"/>
            <a:ext cx="80045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Distance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mounting</a:t>
            </a:r>
            <a:r>
              <a:rPr lang="fr-FR" dirty="0"/>
              <a:t> surfaces on the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sides</a:t>
            </a:r>
            <a:r>
              <a:rPr lang="fr-FR" dirty="0"/>
              <a:t> of the prototype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difference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the </a:t>
            </a:r>
            <a:r>
              <a:rPr lang="fr-FR" dirty="0" err="1"/>
              <a:t>means</a:t>
            </a:r>
            <a:r>
              <a:rPr lang="fr-FR" dirty="0"/>
              <a:t> of the distributions</a:t>
            </a:r>
            <a:r>
              <a:rPr lang="fr-FR" dirty="0" smtClean="0"/>
              <a:t>: </a:t>
            </a:r>
            <a:r>
              <a:rPr lang="fr-FR" dirty="0"/>
              <a:t>= </a:t>
            </a:r>
            <a:r>
              <a:rPr lang="fr-FR" dirty="0" smtClean="0">
                <a:solidFill>
                  <a:srgbClr val="FF0000"/>
                </a:solidFill>
              </a:rPr>
              <a:t>16.53 +/- 0.10mm</a:t>
            </a:r>
            <a:endParaRPr lang="fr-FR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Target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16.44 +/- </a:t>
            </a:r>
            <a:r>
              <a:rPr lang="fr-FR" dirty="0" smtClean="0">
                <a:solidFill>
                  <a:srgbClr val="FF0000"/>
                </a:solidFill>
              </a:rPr>
              <a:t>0.10mm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79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56581"/>
            <a:ext cx="8229600" cy="1143000"/>
          </a:xfrm>
        </p:spPr>
        <p:txBody>
          <a:bodyPr/>
          <a:lstStyle/>
          <a:p>
            <a:r>
              <a:rPr lang="fr-FR" dirty="0" smtClean="0"/>
              <a:t>Thermal tests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84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9120" y="91456"/>
            <a:ext cx="8229600" cy="685482"/>
          </a:xfrm>
        </p:spPr>
        <p:txBody>
          <a:bodyPr>
            <a:normAutofit/>
          </a:bodyPr>
          <a:lstStyle/>
          <a:p>
            <a:r>
              <a:rPr lang="fr-FR" sz="2800" dirty="0" smtClean="0"/>
              <a:t>Prototype </a:t>
            </a:r>
            <a:r>
              <a:rPr lang="fr-FR" sz="2800" dirty="0" err="1" smtClean="0"/>
              <a:t>equipped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dummy</a:t>
            </a:r>
            <a:r>
              <a:rPr lang="fr-FR" sz="2800" dirty="0" smtClean="0"/>
              <a:t> modules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18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94360" y="851497"/>
            <a:ext cx="5584507" cy="5745517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H="1" flipV="1">
            <a:off x="5364480" y="2705100"/>
            <a:ext cx="1188720" cy="89154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6553200" y="3369123"/>
            <a:ext cx="2255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Dummy</a:t>
            </a:r>
            <a:r>
              <a:rPr lang="fr-FR" dirty="0" smtClean="0"/>
              <a:t> modules: 1.5mm </a:t>
            </a:r>
            <a:r>
              <a:rPr lang="fr-FR" dirty="0" err="1" smtClean="0"/>
              <a:t>thick</a:t>
            </a:r>
            <a:r>
              <a:rPr lang="fr-FR" dirty="0" smtClean="0"/>
              <a:t> aluminium plates </a:t>
            </a:r>
            <a:r>
              <a:rPr lang="fr-FR" dirty="0" err="1" smtClean="0"/>
              <a:t>equipped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Minco</a:t>
            </a:r>
            <a:r>
              <a:rPr lang="fr-FR" dirty="0" smtClean="0"/>
              <a:t> </a:t>
            </a:r>
            <a:r>
              <a:rPr lang="fr-FR" dirty="0" err="1" smtClean="0"/>
              <a:t>heating</a:t>
            </a:r>
            <a:r>
              <a:rPr lang="fr-FR" dirty="0" smtClean="0"/>
              <a:t> foils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4930140" y="3596640"/>
            <a:ext cx="1623060" cy="66402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5875020" y="1332529"/>
            <a:ext cx="678180" cy="61762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4389120" y="1332529"/>
            <a:ext cx="2164080" cy="1218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553200" y="1059578"/>
            <a:ext cx="2369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2x </a:t>
            </a:r>
            <a:r>
              <a:rPr lang="fr-FR" dirty="0" err="1" smtClean="0"/>
              <a:t>cooling</a:t>
            </a:r>
            <a:r>
              <a:rPr lang="fr-FR" dirty="0" smtClean="0"/>
              <a:t> </a:t>
            </a:r>
            <a:r>
              <a:rPr lang="fr-FR" dirty="0" err="1" smtClean="0"/>
              <a:t>inlet</a:t>
            </a:r>
            <a:r>
              <a:rPr lang="fr-FR" dirty="0" smtClean="0"/>
              <a:t>/</a:t>
            </a:r>
            <a:r>
              <a:rPr lang="fr-FR" dirty="0" err="1" smtClean="0"/>
              <a:t>outlet</a:t>
            </a:r>
            <a:r>
              <a:rPr lang="fr-FR" dirty="0" smtClean="0"/>
              <a:t> blocks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1874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677862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Fridge</a:t>
            </a:r>
            <a:r>
              <a:rPr lang="fr-FR" dirty="0" smtClean="0"/>
              <a:t> installation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8" b="11349"/>
          <a:stretch/>
        </p:blipFill>
        <p:spPr>
          <a:xfrm>
            <a:off x="457200" y="899161"/>
            <a:ext cx="4425723" cy="5631774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5212080" y="986949"/>
            <a:ext cx="3672840" cy="5246211"/>
          </a:xfrm>
        </p:spPr>
        <p:txBody>
          <a:bodyPr>
            <a:normAutofit fontScale="92500"/>
          </a:bodyPr>
          <a:lstStyle/>
          <a:p>
            <a:r>
              <a:rPr lang="fr-FR" sz="2400" dirty="0" smtClean="0"/>
              <a:t>1x pt100 per </a:t>
            </a:r>
            <a:r>
              <a:rPr lang="fr-FR" sz="2400" dirty="0" err="1" smtClean="0"/>
              <a:t>dummy</a:t>
            </a:r>
            <a:r>
              <a:rPr lang="fr-FR" sz="2400" dirty="0" smtClean="0"/>
              <a:t> module </a:t>
            </a:r>
            <a:r>
              <a:rPr lang="fr-FR" sz="2400" dirty="0" err="1" smtClean="0"/>
              <a:t>reads</a:t>
            </a:r>
            <a:r>
              <a:rPr lang="fr-FR" sz="2400" dirty="0" smtClean="0"/>
              <a:t> </a:t>
            </a:r>
            <a:r>
              <a:rPr lang="fr-FR" sz="2400" dirty="0" err="1" smtClean="0"/>
              <a:t>temperature</a:t>
            </a:r>
            <a:r>
              <a:rPr lang="fr-FR" sz="2400" dirty="0" smtClean="0"/>
              <a:t> on plate surface</a:t>
            </a:r>
          </a:p>
          <a:p>
            <a:r>
              <a:rPr lang="fr-FR" sz="2400" dirty="0" err="1" smtClean="0"/>
              <a:t>Fridge</a:t>
            </a:r>
            <a:r>
              <a:rPr lang="fr-FR" sz="2400" dirty="0" smtClean="0"/>
              <a:t> air </a:t>
            </a:r>
            <a:r>
              <a:rPr lang="fr-FR" sz="2400" dirty="0" err="1" smtClean="0"/>
              <a:t>temp</a:t>
            </a:r>
            <a:r>
              <a:rPr lang="fr-FR" sz="2400" dirty="0" smtClean="0"/>
              <a:t>. set to </a:t>
            </a:r>
            <a:r>
              <a:rPr lang="fr-FR" sz="2400" dirty="0" err="1" smtClean="0"/>
              <a:t>target</a:t>
            </a:r>
            <a:r>
              <a:rPr lang="fr-FR" sz="2400" dirty="0" smtClean="0"/>
              <a:t> module </a:t>
            </a:r>
            <a:r>
              <a:rPr lang="fr-FR" sz="2400" dirty="0" err="1" smtClean="0"/>
              <a:t>temp</a:t>
            </a:r>
            <a:r>
              <a:rPr lang="fr-FR" sz="2400" dirty="0" smtClean="0"/>
              <a:t>. (-20°C for CO2 @ -30°C)</a:t>
            </a:r>
          </a:p>
          <a:p>
            <a:r>
              <a:rPr lang="fr-FR" sz="2400" dirty="0" smtClean="0"/>
              <a:t>Air </a:t>
            </a:r>
            <a:r>
              <a:rPr lang="fr-FR" sz="2400" dirty="0" err="1" smtClean="0"/>
              <a:t>temp</a:t>
            </a:r>
            <a:r>
              <a:rPr lang="fr-FR" sz="2400" dirty="0" smtClean="0"/>
              <a:t>. </a:t>
            </a:r>
            <a:r>
              <a:rPr lang="fr-FR" sz="2400" dirty="0" err="1" smtClean="0"/>
              <a:t>monitored</a:t>
            </a:r>
            <a:endParaRPr lang="fr-FR" sz="2400" dirty="0" smtClean="0"/>
          </a:p>
          <a:p>
            <a:r>
              <a:rPr lang="fr-FR" sz="2400" dirty="0" err="1" smtClean="0"/>
              <a:t>Pre-heaters</a:t>
            </a:r>
            <a:r>
              <a:rPr lang="fr-FR" sz="2400" dirty="0" smtClean="0"/>
              <a:t> on </a:t>
            </a:r>
            <a:r>
              <a:rPr lang="fr-FR" sz="2400" dirty="0" err="1" smtClean="0"/>
              <a:t>inlets</a:t>
            </a:r>
            <a:r>
              <a:rPr lang="fr-FR" sz="2400" dirty="0" smtClean="0"/>
              <a:t> (8W per </a:t>
            </a:r>
            <a:r>
              <a:rPr lang="fr-FR" sz="2400" dirty="0" err="1" smtClean="0"/>
              <a:t>inlet</a:t>
            </a:r>
            <a:r>
              <a:rPr lang="fr-FR" sz="2400" dirty="0" smtClean="0"/>
              <a:t>)</a:t>
            </a:r>
          </a:p>
          <a:p>
            <a:r>
              <a:rPr lang="fr-FR" sz="2400" dirty="0" smtClean="0"/>
              <a:t>Module </a:t>
            </a:r>
            <a:r>
              <a:rPr lang="fr-FR" sz="2400" dirty="0" err="1" smtClean="0"/>
              <a:t>average</a:t>
            </a:r>
            <a:r>
              <a:rPr lang="fr-FR" sz="2400" dirty="0" smtClean="0"/>
              <a:t> </a:t>
            </a:r>
            <a:r>
              <a:rPr lang="fr-FR" sz="2400" dirty="0" err="1" smtClean="0"/>
              <a:t>powers</a:t>
            </a:r>
            <a:endParaRPr lang="fr-FR" sz="2400" dirty="0" smtClean="0"/>
          </a:p>
          <a:p>
            <a:pPr lvl="1"/>
            <a:r>
              <a:rPr lang="fr-FR" sz="2000" dirty="0" smtClean="0"/>
              <a:t>2S:  5.5W</a:t>
            </a:r>
          </a:p>
          <a:p>
            <a:pPr lvl="1"/>
            <a:r>
              <a:rPr lang="fr-FR" sz="2000" dirty="0" smtClean="0"/>
              <a:t>PS:  7.8W</a:t>
            </a:r>
          </a:p>
          <a:p>
            <a:r>
              <a:rPr lang="fr-FR" sz="2400" dirty="0" smtClean="0"/>
              <a:t>All tests </a:t>
            </a:r>
            <a:r>
              <a:rPr lang="fr-FR" sz="2400" dirty="0" err="1" smtClean="0"/>
              <a:t>performed</a:t>
            </a:r>
            <a:r>
              <a:rPr lang="fr-FR" sz="2400" dirty="0" smtClean="0"/>
              <a:t> for CO2 </a:t>
            </a:r>
            <a:r>
              <a:rPr lang="fr-FR" sz="2400" dirty="0" err="1" smtClean="0"/>
              <a:t>temp</a:t>
            </a:r>
            <a:r>
              <a:rPr lang="fr-FR" sz="2400" dirty="0" smtClean="0"/>
              <a:t>. of -30°C max.</a:t>
            </a:r>
          </a:p>
        </p:txBody>
      </p:sp>
    </p:spTree>
    <p:extLst>
      <p:ext uri="{BB962C8B-B14F-4D97-AF65-F5344CB8AC3E}">
        <p14:creationId xmlns:p14="http://schemas.microsoft.com/office/powerpoint/2010/main" val="230277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Lumb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3955-3844-4FF2-9904-ED81DF121D2F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83" y="-1"/>
            <a:ext cx="4284618" cy="321346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12201"/>
          <a:stretch/>
        </p:blipFill>
        <p:spPr>
          <a:xfrm>
            <a:off x="14791" y="2943497"/>
            <a:ext cx="4583791" cy="391450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7" y="317382"/>
            <a:ext cx="3553097" cy="2123026"/>
          </a:xfrm>
          <a:prstGeom prst="rect">
            <a:avLst/>
          </a:prstGeom>
        </p:spPr>
      </p:pic>
      <p:cxnSp>
        <p:nvCxnSpPr>
          <p:cNvPr id="16" name="Connecteur droit avec flèche 15"/>
          <p:cNvCxnSpPr>
            <a:stCxn id="13" idx="3"/>
          </p:cNvCxnSpPr>
          <p:nvPr/>
        </p:nvCxnSpPr>
        <p:spPr>
          <a:xfrm>
            <a:off x="4149634" y="1378895"/>
            <a:ext cx="1153886" cy="51086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940526" y="2432632"/>
            <a:ext cx="1073331" cy="10595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5059680" y="4040777"/>
            <a:ext cx="3727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PS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Glued</a:t>
            </a:r>
            <a:r>
              <a:rPr lang="fr-FR" dirty="0" smtClean="0"/>
              <a:t> </a:t>
            </a:r>
            <a:r>
              <a:rPr lang="fr-FR" dirty="0" err="1" smtClean="0"/>
              <a:t>directly</a:t>
            </a:r>
            <a:r>
              <a:rPr lang="fr-FR" dirty="0" smtClean="0"/>
              <a:t> to </a:t>
            </a:r>
            <a:r>
              <a:rPr lang="fr-FR" dirty="0" err="1" smtClean="0"/>
              <a:t>carbon</a:t>
            </a:r>
            <a:r>
              <a:rPr lang="fr-FR" dirty="0" smtClean="0"/>
              <a:t> </a:t>
            </a:r>
            <a:r>
              <a:rPr lang="fr-FR" dirty="0" err="1" smtClean="0"/>
              <a:t>fiber</a:t>
            </a:r>
            <a:r>
              <a:rPr lang="fr-FR" dirty="0" smtClean="0"/>
              <a:t> skins </a:t>
            </a:r>
            <a:r>
              <a:rPr lang="fr-FR" dirty="0" err="1" smtClean="0"/>
              <a:t>above</a:t>
            </a:r>
            <a:r>
              <a:rPr lang="fr-FR" dirty="0" smtClean="0"/>
              <a:t> </a:t>
            </a:r>
            <a:r>
              <a:rPr lang="fr-FR" dirty="0" err="1" smtClean="0"/>
              <a:t>carbon</a:t>
            </a:r>
            <a:r>
              <a:rPr lang="fr-FR" dirty="0" smtClean="0"/>
              <a:t> </a:t>
            </a:r>
            <a:r>
              <a:rPr lang="fr-FR" dirty="0" err="1" smtClean="0"/>
              <a:t>foam</a:t>
            </a:r>
            <a:r>
              <a:rPr lang="fr-FR" dirty="0" smtClean="0"/>
              <a:t> thermal contacts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Inserts in Dee for 3x </a:t>
            </a:r>
            <a:r>
              <a:rPr lang="fr-FR" dirty="0" err="1" smtClean="0"/>
              <a:t>positioning</a:t>
            </a:r>
            <a:r>
              <a:rPr lang="fr-FR" dirty="0" smtClean="0"/>
              <a:t> </a:t>
            </a:r>
            <a:r>
              <a:rPr lang="fr-FR" dirty="0" err="1" smtClean="0"/>
              <a:t>screws</a:t>
            </a:r>
            <a:r>
              <a:rPr lang="fr-FR" dirty="0" smtClean="0"/>
              <a:t> per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6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552" y="144009"/>
            <a:ext cx="8229600" cy="491716"/>
          </a:xfrm>
        </p:spPr>
        <p:txBody>
          <a:bodyPr>
            <a:normAutofit/>
          </a:bodyPr>
          <a:lstStyle/>
          <a:p>
            <a:r>
              <a:rPr lang="fr-FR" sz="2400" dirty="0" smtClean="0"/>
              <a:t>Module </a:t>
            </a:r>
            <a:r>
              <a:rPr lang="fr-FR" sz="2400" dirty="0" err="1" smtClean="0"/>
              <a:t>naming</a:t>
            </a:r>
            <a:r>
              <a:rPr lang="fr-FR" sz="2400" dirty="0" smtClean="0"/>
              <a:t> and </a:t>
            </a:r>
            <a:r>
              <a:rPr lang="fr-FR" sz="2400" dirty="0" err="1" smtClean="0"/>
              <a:t>cooling</a:t>
            </a:r>
            <a:r>
              <a:rPr lang="fr-FR" sz="2400" dirty="0" smtClean="0"/>
              <a:t> segmentation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20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189051" y="714571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Z+ </a:t>
            </a:r>
            <a:r>
              <a:rPr lang="fr-FR" dirty="0" err="1" smtClean="0"/>
              <a:t>side</a:t>
            </a:r>
            <a:endParaRPr lang="fr-FR" dirty="0"/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3" y="1094471"/>
            <a:ext cx="4290231" cy="5030540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49" y="1094471"/>
            <a:ext cx="4150711" cy="5030540"/>
          </a:xfrm>
          <a:prstGeom prst="rect">
            <a:avLst/>
          </a:prstGeom>
        </p:spPr>
      </p:pic>
      <p:sp>
        <p:nvSpPr>
          <p:cNvPr id="57" name="ZoneTexte 56"/>
          <p:cNvSpPr txBox="1"/>
          <p:nvPr/>
        </p:nvSpPr>
        <p:spPr>
          <a:xfrm>
            <a:off x="6471056" y="725139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Z- </a:t>
            </a:r>
            <a:r>
              <a:rPr lang="fr-FR" dirty="0" err="1" smtClean="0"/>
              <a:t>side</a:t>
            </a:r>
            <a:endParaRPr lang="fr-FR" dirty="0"/>
          </a:p>
        </p:txBody>
      </p:sp>
      <p:sp>
        <p:nvSpPr>
          <p:cNvPr id="58" name="ZoneTexte 57"/>
          <p:cNvSpPr txBox="1"/>
          <p:nvPr/>
        </p:nvSpPr>
        <p:spPr>
          <a:xfrm>
            <a:off x="259453" y="1094471"/>
            <a:ext cx="11984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Black = S1</a:t>
            </a:r>
          </a:p>
          <a:p>
            <a:r>
              <a:rPr lang="fr-FR" dirty="0" smtClean="0"/>
              <a:t>White = S2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9756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9129" y="198438"/>
            <a:ext cx="8229600" cy="5711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Baseline* </a:t>
            </a:r>
            <a:r>
              <a:rPr lang="fr-FR" dirty="0" err="1" smtClean="0"/>
              <a:t>results</a:t>
            </a:r>
            <a:r>
              <a:rPr lang="fr-FR" dirty="0" smtClean="0"/>
              <a:t> (all modules)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21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8" y="1036320"/>
            <a:ext cx="8768171" cy="505333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flipV="1">
            <a:off x="518160" y="3555365"/>
            <a:ext cx="8511539" cy="762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2324100" y="6234430"/>
            <a:ext cx="188214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4274822" y="6234430"/>
            <a:ext cx="1866898" cy="381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705100" y="6234430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PS modules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629150" y="623443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  <a:r>
              <a:rPr lang="fr-FR" dirty="0" smtClean="0"/>
              <a:t>S modules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59129" y="1848286"/>
            <a:ext cx="8141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*Best overall results obtained in a single run (no averaging), after system </a:t>
            </a:r>
            <a:r>
              <a:rPr lang="en-US" dirty="0" err="1" smtClean="0"/>
              <a:t>optimisation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776527" y="2166302"/>
            <a:ext cx="639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Red</a:t>
            </a:r>
            <a:r>
              <a:rPr lang="fr-FR" dirty="0" smtClean="0"/>
              <a:t> cross </a:t>
            </a:r>
            <a:r>
              <a:rPr lang="fr-FR" dirty="0" err="1" smtClean="0"/>
              <a:t>used</a:t>
            </a:r>
            <a:r>
              <a:rPr lang="fr-FR" dirty="0" smtClean="0"/>
              <a:t> in all </a:t>
            </a:r>
            <a:r>
              <a:rPr lang="fr-FR" dirty="0" err="1" smtClean="0"/>
              <a:t>following</a:t>
            </a:r>
            <a:r>
              <a:rPr lang="fr-FR" dirty="0" smtClean="0"/>
              <a:t> plots to display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baseline</a:t>
            </a:r>
            <a:r>
              <a:rPr lang="fr-FR" dirty="0" smtClean="0"/>
              <a:t> data)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64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6592"/>
            <a:ext cx="8229600" cy="587511"/>
          </a:xfrm>
        </p:spPr>
        <p:txBody>
          <a:bodyPr>
            <a:normAutofit fontScale="90000"/>
          </a:bodyPr>
          <a:lstStyle/>
          <a:p>
            <a:r>
              <a:rPr lang="fr-FR" dirty="0"/>
              <a:t>PS modules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22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6" y="1464889"/>
            <a:ext cx="8386354" cy="489146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917372" y="869134"/>
            <a:ext cx="3502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DeltaT</a:t>
            </a:r>
            <a:r>
              <a:rPr lang="fr-FR" dirty="0" smtClean="0"/>
              <a:t> on the Dee </a:t>
            </a:r>
            <a:r>
              <a:rPr lang="fr-FR" dirty="0" err="1" smtClean="0"/>
              <a:t>carbon</a:t>
            </a:r>
            <a:r>
              <a:rPr lang="fr-FR" dirty="0" smtClean="0"/>
              <a:t> </a:t>
            </a:r>
            <a:r>
              <a:rPr lang="fr-FR" dirty="0" err="1" smtClean="0"/>
              <a:t>fiber</a:t>
            </a:r>
            <a:r>
              <a:rPr lang="fr-FR" dirty="0" smtClean="0"/>
              <a:t> skin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904" y="1323702"/>
            <a:ext cx="2676896" cy="200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70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1758"/>
            <a:ext cx="8229600" cy="58751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PS modules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/>
          </p:nvPr>
        </p:nvGraphicFramePr>
        <p:xfrm>
          <a:off x="600891" y="1602082"/>
          <a:ext cx="7589044" cy="4936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126378" y="862149"/>
            <a:ext cx="3180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Correlation</a:t>
            </a:r>
            <a:r>
              <a:rPr lang="fr-FR" dirty="0"/>
              <a:t> </a:t>
            </a:r>
            <a:r>
              <a:rPr lang="fr-FR" dirty="0" smtClean="0"/>
              <a:t>∆T-module / ∆T-skin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047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9378"/>
            <a:ext cx="8229600" cy="73882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2S modules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24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5676"/>
            <a:ext cx="8442960" cy="487067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940640" y="844128"/>
            <a:ext cx="347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Effect</a:t>
            </a:r>
            <a:r>
              <a:rPr lang="fr-FR" dirty="0" smtClean="0"/>
              <a:t> of </a:t>
            </a:r>
            <a:r>
              <a:rPr lang="fr-FR" dirty="0" err="1" smtClean="0"/>
              <a:t>washer</a:t>
            </a:r>
            <a:r>
              <a:rPr lang="fr-FR" dirty="0" smtClean="0"/>
              <a:t> type (plastic or SS)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457200" y="4043045"/>
            <a:ext cx="8511539" cy="762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23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61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2S modules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25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2178806" y="841458"/>
            <a:ext cx="491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Effect</a:t>
            </a:r>
            <a:r>
              <a:rPr lang="fr-FR" dirty="0" smtClean="0"/>
              <a:t> of thermal </a:t>
            </a:r>
            <a:r>
              <a:rPr lang="fr-FR" dirty="0" err="1" smtClean="0"/>
              <a:t>paste</a:t>
            </a:r>
            <a:r>
              <a:rPr lang="fr-FR" dirty="0" smtClean="0"/>
              <a:t> on inserts (2 modules </a:t>
            </a:r>
            <a:r>
              <a:rPr lang="fr-FR" dirty="0" err="1" smtClean="0"/>
              <a:t>only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1" y="1337742"/>
            <a:ext cx="8749157" cy="5067935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7178040" y="2875994"/>
            <a:ext cx="388620" cy="2558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6797040" y="2875994"/>
            <a:ext cx="381000" cy="926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840963" y="2537440"/>
            <a:ext cx="2510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Before</a:t>
            </a:r>
            <a:r>
              <a:rPr lang="fr-FR" sz="1600" dirty="0" smtClean="0"/>
              <a:t> thermal </a:t>
            </a:r>
            <a:r>
              <a:rPr lang="fr-FR" sz="1600" dirty="0" err="1" smtClean="0"/>
              <a:t>paste</a:t>
            </a:r>
            <a:r>
              <a:rPr lang="fr-FR" sz="1600" dirty="0" smtClean="0"/>
              <a:t> </a:t>
            </a:r>
            <a:r>
              <a:rPr lang="fr-FR" sz="1600" dirty="0" err="1" smtClean="0"/>
              <a:t>added</a:t>
            </a:r>
            <a:endParaRPr lang="fr-FR" sz="1600" dirty="0"/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457200" y="3864090"/>
            <a:ext cx="8511539" cy="762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892212" y="2168108"/>
            <a:ext cx="392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All </a:t>
            </a:r>
            <a:r>
              <a:rPr lang="fr-FR" dirty="0" err="1" smtClean="0">
                <a:solidFill>
                  <a:srgbClr val="FF0000"/>
                </a:solidFill>
              </a:rPr>
              <a:t>other</a:t>
            </a:r>
            <a:r>
              <a:rPr lang="fr-FR" dirty="0" smtClean="0">
                <a:solidFill>
                  <a:srgbClr val="FF0000"/>
                </a:solidFill>
              </a:rPr>
              <a:t> modules </a:t>
            </a:r>
            <a:r>
              <a:rPr lang="fr-FR" i="1" dirty="0" err="1" smtClean="0">
                <a:solidFill>
                  <a:srgbClr val="FF0000"/>
                </a:solidFill>
              </a:rPr>
              <a:t>without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themal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paste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49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3049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2S modules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/>
          </p:nvPr>
        </p:nvGraphicFramePr>
        <p:xfrm>
          <a:off x="81404" y="1377541"/>
          <a:ext cx="8789603" cy="5343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801483" y="698493"/>
            <a:ext cx="354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Measurements</a:t>
            </a:r>
            <a:r>
              <a:rPr lang="fr-FR" dirty="0" smtClean="0"/>
              <a:t> on </a:t>
            </a:r>
            <a:r>
              <a:rPr lang="fr-FR" dirty="0" err="1" smtClean="0"/>
              <a:t>individual</a:t>
            </a:r>
            <a:r>
              <a:rPr lang="fr-FR" dirty="0" smtClean="0"/>
              <a:t> inserts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8" t="7229" r="15778" b="16007"/>
          <a:stretch/>
        </p:blipFill>
        <p:spPr>
          <a:xfrm>
            <a:off x="6714309" y="0"/>
            <a:ext cx="2429691" cy="227655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1404" y="1141723"/>
            <a:ext cx="2859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1x </a:t>
            </a:r>
            <a:r>
              <a:rPr lang="fr-FR" dirty="0" err="1" smtClean="0"/>
              <a:t>small</a:t>
            </a:r>
            <a:r>
              <a:rPr lang="fr-FR" dirty="0" smtClean="0"/>
              <a:t> </a:t>
            </a:r>
            <a:r>
              <a:rPr lang="fr-FR" dirty="0" err="1" smtClean="0"/>
              <a:t>copper</a:t>
            </a:r>
            <a:r>
              <a:rPr lang="fr-FR" dirty="0" smtClean="0"/>
              <a:t> plate/ insert</a:t>
            </a:r>
          </a:p>
          <a:p>
            <a:r>
              <a:rPr lang="fr-FR" dirty="0" smtClean="0"/>
              <a:t>Pt100 on plate</a:t>
            </a:r>
          </a:p>
          <a:p>
            <a:r>
              <a:rPr lang="fr-FR" dirty="0" smtClean="0"/>
              <a:t>1.1W / insert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1436914" y="3124414"/>
            <a:ext cx="3182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Open </a:t>
            </a:r>
            <a:r>
              <a:rPr lang="fr-FR" sz="1400" dirty="0" err="1" smtClean="0"/>
              <a:t>diamonds</a:t>
            </a:r>
            <a:r>
              <a:rPr lang="fr-FR" sz="1400" dirty="0" smtClean="0"/>
              <a:t>:  MIN/MAX of group of 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60015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84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Conclusions + perspectives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Globalement:</a:t>
            </a:r>
          </a:p>
          <a:p>
            <a:pPr lvl="1"/>
            <a:r>
              <a:rPr lang="fr-FR" dirty="0" smtClean="0"/>
              <a:t>Précision mécanique:  OK </a:t>
            </a:r>
            <a:r>
              <a:rPr lang="fr-FR" sz="36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fr-FR" sz="3600" dirty="0" smtClean="0">
              <a:solidFill>
                <a:srgbClr val="00B050"/>
              </a:solidFill>
            </a:endParaRPr>
          </a:p>
          <a:p>
            <a:pPr lvl="1"/>
            <a:r>
              <a:rPr lang="fr-FR" dirty="0" smtClean="0"/>
              <a:t>Performance thermiques:  OK </a:t>
            </a:r>
            <a:r>
              <a:rPr lang="fr-FR" sz="36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</a:p>
          <a:p>
            <a:r>
              <a:rPr lang="fr-FR" dirty="0" smtClean="0"/>
              <a:t>Des améliorations à faire mais on sait comment procéder</a:t>
            </a:r>
          </a:p>
          <a:p>
            <a:r>
              <a:rPr lang="fr-FR" dirty="0" smtClean="0"/>
              <a:t>Prochain étape:  prototype Dee entier</a:t>
            </a:r>
          </a:p>
          <a:p>
            <a:pPr lvl="1"/>
            <a:r>
              <a:rPr lang="fr-FR" dirty="0" smtClean="0"/>
              <a:t>Commandes déjà placées</a:t>
            </a:r>
          </a:p>
          <a:p>
            <a:pPr lvl="1"/>
            <a:r>
              <a:rPr lang="fr-FR" dirty="0" smtClean="0"/>
              <a:t>Construction Q2 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63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8197" y="59865"/>
            <a:ext cx="8229600" cy="59571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Perspectives 2019-2025</a:t>
            </a:r>
            <a:endParaRPr lang="en-US" dirty="0"/>
          </a:p>
        </p:txBody>
      </p: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2997" y="725793"/>
            <a:ext cx="4362281" cy="311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61510" y="569039"/>
            <a:ext cx="471817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2019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Fabrication d’un prototype « Dee » entier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Construction centre d’assemblage des « </a:t>
            </a:r>
            <a:r>
              <a:rPr lang="fr-FR" dirty="0" err="1" smtClean="0"/>
              <a:t>Dees</a:t>
            </a:r>
            <a:r>
              <a:rPr lang="fr-FR" dirty="0" smtClean="0"/>
              <a:t> 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Mise en place équipe technique pour l’assemblage des </a:t>
            </a:r>
            <a:r>
              <a:rPr lang="fr-FR" dirty="0" err="1" smtClean="0"/>
              <a:t>Dees</a:t>
            </a:r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r>
              <a:rPr lang="fr-FR" u="sng" dirty="0" smtClean="0"/>
              <a:t>2020</a:t>
            </a:r>
            <a:r>
              <a:rPr lang="fr-FR" dirty="0" smtClean="0"/>
              <a:t>:</a:t>
            </a:r>
            <a:endParaRPr lang="fr-FR" dirty="0"/>
          </a:p>
          <a:p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Pré-production:  4 « </a:t>
            </a:r>
            <a:r>
              <a:rPr lang="fr-FR" dirty="0" err="1" smtClean="0"/>
              <a:t>Dees</a:t>
            </a:r>
            <a:r>
              <a:rPr lang="fr-FR" dirty="0" smtClean="0"/>
              <a:t> » entiers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Tests mécanique et thermique</a:t>
            </a:r>
          </a:p>
          <a:p>
            <a:pPr lvl="1"/>
            <a:endParaRPr lang="fr-FR" dirty="0" smtClean="0"/>
          </a:p>
          <a:p>
            <a:pPr lvl="1" indent="-457200"/>
            <a:r>
              <a:rPr lang="fr-FR" u="sng" dirty="0" smtClean="0"/>
              <a:t>2021-25</a:t>
            </a:r>
            <a:r>
              <a:rPr lang="fr-FR" dirty="0" smtClean="0"/>
              <a:t>:</a:t>
            </a:r>
          </a:p>
          <a:p>
            <a:pPr lvl="1" indent="-457200"/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Production en série des 24 « </a:t>
            </a:r>
            <a:r>
              <a:rPr lang="fr-FR" dirty="0" err="1" smtClean="0"/>
              <a:t>Dees</a:t>
            </a:r>
            <a:r>
              <a:rPr lang="fr-FR" dirty="0" smtClean="0"/>
              <a:t> 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Intégration des modules en silicium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Tests système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Installation bouchon dans CMS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lèche droite 2"/>
          <p:cNvSpPr/>
          <p:nvPr/>
        </p:nvSpPr>
        <p:spPr>
          <a:xfrm>
            <a:off x="4311444" y="2052234"/>
            <a:ext cx="697424" cy="170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56" y="3853542"/>
            <a:ext cx="4005943" cy="30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3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40968"/>
            <a:ext cx="4956042" cy="371703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" t="23749" b="15978"/>
          <a:stretch/>
        </p:blipFill>
        <p:spPr>
          <a:xfrm>
            <a:off x="4676503" y="1"/>
            <a:ext cx="4467497" cy="368372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8092" y="92909"/>
            <a:ext cx="2400322" cy="2750439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3713474" y="1608785"/>
            <a:ext cx="1546503" cy="82961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259977" y="4171406"/>
            <a:ext cx="3596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2S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5x aluminium inserts per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For </a:t>
            </a:r>
            <a:r>
              <a:rPr lang="fr-FR" dirty="0" err="1" smtClean="0"/>
              <a:t>positioning</a:t>
            </a:r>
            <a:r>
              <a:rPr lang="fr-FR" dirty="0" smtClean="0"/>
              <a:t> and thermal contact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997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des tests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Tests mécaniques</a:t>
            </a:r>
          </a:p>
          <a:p>
            <a:pPr lvl="1"/>
            <a:r>
              <a:rPr lang="fr-FR" dirty="0" smtClean="0"/>
              <a:t>Planéité globale</a:t>
            </a:r>
          </a:p>
          <a:p>
            <a:pPr lvl="1"/>
            <a:r>
              <a:rPr lang="fr-FR" dirty="0" smtClean="0"/>
              <a:t>Epaisseur du sandwich</a:t>
            </a:r>
          </a:p>
          <a:p>
            <a:pPr lvl="1"/>
            <a:r>
              <a:rPr lang="fr-FR" dirty="0" smtClean="0"/>
              <a:t>Précision en XYZ des inserts PS et 2S</a:t>
            </a:r>
          </a:p>
          <a:p>
            <a:r>
              <a:rPr lang="fr-FR" dirty="0" smtClean="0"/>
              <a:t>Tests thermiques</a:t>
            </a:r>
          </a:p>
          <a:p>
            <a:pPr lvl="1"/>
            <a:r>
              <a:rPr lang="fr-FR" dirty="0" smtClean="0"/>
              <a:t>∆T de 10°C entre fluide de refroidissement (CO2) et les modules</a:t>
            </a:r>
          </a:p>
          <a:p>
            <a:pPr lvl="1"/>
            <a:r>
              <a:rPr lang="fr-FR" dirty="0" smtClean="0"/>
              <a:t>Variation entre modules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03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8160" y="2713038"/>
            <a:ext cx="8229600" cy="1143000"/>
          </a:xfrm>
        </p:spPr>
        <p:txBody>
          <a:bodyPr/>
          <a:lstStyle/>
          <a:p>
            <a:r>
              <a:rPr lang="fr-FR" dirty="0" err="1" smtClean="0"/>
              <a:t>Mechanical</a:t>
            </a:r>
            <a:r>
              <a:rPr lang="fr-FR" dirty="0" smtClean="0"/>
              <a:t> </a:t>
            </a:r>
            <a:r>
              <a:rPr lang="fr-FR" dirty="0" err="1" smtClean="0"/>
              <a:t>precision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24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Lumb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3955-3844-4FF2-9904-ED81DF121D2F}" type="slidenum">
              <a:rPr lang="en-US" smtClean="0"/>
              <a:t>6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3" t="3236" r="35146" b="9126"/>
          <a:stretch/>
        </p:blipFill>
        <p:spPr>
          <a:xfrm>
            <a:off x="395536" y="836712"/>
            <a:ext cx="2570721" cy="557813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2331" b="21630"/>
          <a:stretch/>
        </p:blipFill>
        <p:spPr>
          <a:xfrm>
            <a:off x="3707904" y="836712"/>
            <a:ext cx="3584612" cy="4247922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57200" y="134007"/>
            <a:ext cx="8229600" cy="6306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err="1" smtClean="0"/>
              <a:t>Overall</a:t>
            </a:r>
            <a:r>
              <a:rPr lang="fr-FR" sz="2800" dirty="0" smtClean="0"/>
              <a:t> </a:t>
            </a:r>
            <a:r>
              <a:rPr lang="fr-FR" sz="2800" dirty="0" err="1" smtClean="0"/>
              <a:t>flatness</a:t>
            </a:r>
            <a:r>
              <a:rPr lang="fr-FR" sz="2800" dirty="0" smtClean="0"/>
              <a:t>:  laser </a:t>
            </a:r>
            <a:r>
              <a:rPr lang="fr-FR" sz="2800" dirty="0" smtClean="0"/>
              <a:t>scan (M3Axes)</a:t>
            </a:r>
            <a:endParaRPr lang="en-US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3635896" y="5640350"/>
            <a:ext cx="4485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Measurements</a:t>
            </a:r>
            <a:r>
              <a:rPr lang="fr-FR" dirty="0" smtClean="0"/>
              <a:t> </a:t>
            </a:r>
            <a:r>
              <a:rPr lang="fr-FR" dirty="0" err="1" smtClean="0"/>
              <a:t>performed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no </a:t>
            </a:r>
            <a:r>
              <a:rPr lang="fr-FR" dirty="0" err="1" smtClean="0"/>
              <a:t>constraints</a:t>
            </a:r>
            <a:r>
              <a:rPr lang="fr-FR" dirty="0" smtClean="0"/>
              <a:t> on prototype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12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7</a:t>
            </a:fld>
            <a:endParaRPr lang="en-US"/>
          </a:p>
        </p:txBody>
      </p:sp>
      <p:grpSp>
        <p:nvGrpSpPr>
          <p:cNvPr id="5" name="Groupe 4"/>
          <p:cNvGrpSpPr/>
          <p:nvPr/>
        </p:nvGrpSpPr>
        <p:grpSpPr>
          <a:xfrm>
            <a:off x="195309" y="79899"/>
            <a:ext cx="4500979" cy="3469504"/>
            <a:chOff x="195309" y="79899"/>
            <a:chExt cx="4500979" cy="3469504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5309" y="79899"/>
              <a:ext cx="4500979" cy="3469504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3908892" y="844731"/>
              <a:ext cx="78739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+3.5mm</a:t>
              </a:r>
              <a:endParaRPr lang="fr-FR" sz="1400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944158" y="2458078"/>
              <a:ext cx="75212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-3.5mm</a:t>
              </a:r>
              <a:endParaRPr lang="fr-FR" sz="1400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4933220" y="79899"/>
            <a:ext cx="4210780" cy="3391270"/>
            <a:chOff x="4933220" y="79899"/>
            <a:chExt cx="4210780" cy="3391270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3220" y="79899"/>
              <a:ext cx="4161180" cy="3391270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8356605" y="844731"/>
              <a:ext cx="78739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+3.5mm</a:t>
              </a:r>
              <a:endParaRPr lang="fr-FR" sz="1400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8340390" y="2458078"/>
              <a:ext cx="75212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-3.5mm</a:t>
              </a:r>
              <a:endParaRPr lang="fr-FR" sz="1400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205117" y="3549403"/>
            <a:ext cx="4491171" cy="3209278"/>
            <a:chOff x="205117" y="3549403"/>
            <a:chExt cx="4491171" cy="3209278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117" y="3549403"/>
              <a:ext cx="4491171" cy="3209278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3944159" y="5850067"/>
              <a:ext cx="75212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-0.4mm</a:t>
              </a:r>
              <a:endParaRPr lang="fr-FR" sz="1400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908893" y="4238069"/>
              <a:ext cx="78739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+</a:t>
              </a:r>
              <a:r>
                <a:rPr lang="fr-FR" sz="1400" dirty="0" smtClean="0"/>
                <a:t>0.4mm</a:t>
              </a:r>
              <a:endParaRPr lang="fr-FR" sz="1400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4933220" y="3554238"/>
            <a:ext cx="4175514" cy="3204443"/>
            <a:chOff x="4933220" y="3554238"/>
            <a:chExt cx="4175514" cy="3204443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3220" y="3554238"/>
              <a:ext cx="4105151" cy="3204443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8250976" y="4238069"/>
              <a:ext cx="78739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+</a:t>
              </a:r>
              <a:r>
                <a:rPr lang="fr-FR" sz="1400" dirty="0" smtClean="0"/>
                <a:t>0.4mm</a:t>
              </a:r>
              <a:endParaRPr lang="fr-FR" sz="1400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8356605" y="5850067"/>
              <a:ext cx="75212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-0.4mm</a:t>
              </a:r>
              <a:endParaRPr lang="fr-FR" sz="140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722914" cy="42672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fr-FR" sz="2400" dirty="0" err="1" smtClean="0"/>
              <a:t>Overall</a:t>
            </a:r>
            <a:r>
              <a:rPr lang="fr-FR" sz="2400" dirty="0" smtClean="0"/>
              <a:t> </a:t>
            </a:r>
            <a:r>
              <a:rPr lang="fr-FR" sz="2400" dirty="0" err="1" smtClean="0"/>
              <a:t>flatness</a:t>
            </a:r>
            <a:r>
              <a:rPr lang="fr-FR" sz="2400" dirty="0" smtClean="0"/>
              <a:t>:  laser scan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50982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9176"/>
            <a:ext cx="8229600" cy="840059"/>
          </a:xfrm>
        </p:spPr>
        <p:txBody>
          <a:bodyPr/>
          <a:lstStyle/>
          <a:p>
            <a:r>
              <a:rPr lang="fr-FR" dirty="0" smtClean="0"/>
              <a:t>IPNL </a:t>
            </a:r>
            <a:r>
              <a:rPr lang="fr-FR" dirty="0" err="1" smtClean="0"/>
              <a:t>measurements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8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75" y="962293"/>
            <a:ext cx="6618514" cy="496388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3075" y="6075144"/>
            <a:ext cx="708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Romer</a:t>
            </a:r>
            <a:r>
              <a:rPr lang="fr-FR" dirty="0" smtClean="0"/>
              <a:t> </a:t>
            </a:r>
            <a:r>
              <a:rPr lang="fr-FR" dirty="0" err="1" smtClean="0"/>
              <a:t>measurement</a:t>
            </a:r>
            <a:r>
              <a:rPr lang="fr-FR" dirty="0" smtClean="0"/>
              <a:t> arm, </a:t>
            </a:r>
            <a:r>
              <a:rPr lang="fr-FR" dirty="0" err="1" smtClean="0"/>
              <a:t>ruby</a:t>
            </a:r>
            <a:r>
              <a:rPr lang="fr-FR" dirty="0" smtClean="0"/>
              <a:t> tip (3mm/6mm);  prototype </a:t>
            </a:r>
            <a:r>
              <a:rPr lang="fr-FR" dirty="0" err="1" smtClean="0"/>
              <a:t>minimally</a:t>
            </a:r>
            <a:r>
              <a:rPr lang="fr-FR" dirty="0" smtClean="0"/>
              <a:t> </a:t>
            </a:r>
            <a:r>
              <a:rPr lang="fr-FR" dirty="0" err="1" smtClean="0"/>
              <a:t>constrained</a:t>
            </a:r>
            <a:r>
              <a:rPr lang="fr-FR" dirty="0" smtClean="0"/>
              <a:t> in vertical position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2833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5" y="1071722"/>
            <a:ext cx="3055620" cy="298365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5379" y="135301"/>
            <a:ext cx="8229600" cy="752973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Measurement</a:t>
            </a:r>
            <a:r>
              <a:rPr lang="fr-FR" dirty="0" smtClean="0"/>
              <a:t> points - PS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9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082" y="1241495"/>
            <a:ext cx="3791158" cy="5366513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4380411" y="5268685"/>
            <a:ext cx="827315" cy="26125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856410" y="4945519"/>
            <a:ext cx="1733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CF skin </a:t>
            </a:r>
            <a:r>
              <a:rPr lang="fr-FR" dirty="0" err="1" smtClean="0"/>
              <a:t>height</a:t>
            </a:r>
            <a:endParaRPr lang="fr-FR" dirty="0" smtClean="0"/>
          </a:p>
          <a:p>
            <a:r>
              <a:rPr lang="fr-FR" dirty="0"/>
              <a:t>l</a:t>
            </a:r>
            <a:r>
              <a:rPr lang="fr-FR" dirty="0" smtClean="0"/>
              <a:t>ocal to inserts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4730179" y="3047525"/>
            <a:ext cx="1178587" cy="27914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254077" y="3098432"/>
            <a:ext cx="1733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CF skin </a:t>
            </a:r>
            <a:r>
              <a:rPr lang="fr-FR" dirty="0" err="1" smtClean="0"/>
              <a:t>height</a:t>
            </a:r>
            <a:endParaRPr lang="fr-FR" dirty="0" smtClean="0"/>
          </a:p>
          <a:p>
            <a:r>
              <a:rPr lang="fr-FR" dirty="0" err="1" smtClean="0"/>
              <a:t>above</a:t>
            </a:r>
            <a:r>
              <a:rPr lang="fr-FR" dirty="0" smtClean="0"/>
              <a:t> C-</a:t>
            </a:r>
            <a:r>
              <a:rPr lang="fr-FR" dirty="0" err="1" smtClean="0"/>
              <a:t>foams</a:t>
            </a: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1454331" y="2583959"/>
            <a:ext cx="201179" cy="1160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18451" y="3777163"/>
            <a:ext cx="2272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Insert center and </a:t>
            </a:r>
            <a:r>
              <a:rPr lang="fr-FR" dirty="0" err="1" smtClean="0"/>
              <a:t>height</a:t>
            </a:r>
            <a:r>
              <a:rPr lang="fr-FR" dirty="0" smtClean="0"/>
              <a:t> (6mm </a:t>
            </a:r>
            <a:r>
              <a:rPr lang="fr-FR" dirty="0" err="1" smtClean="0"/>
              <a:t>ruby</a:t>
            </a:r>
            <a:r>
              <a:rPr lang="fr-FR" dirty="0" smtClean="0"/>
              <a:t> </a:t>
            </a:r>
            <a:r>
              <a:rPr lang="fr-FR" dirty="0" err="1" smtClean="0"/>
              <a:t>measurement</a:t>
            </a:r>
            <a:r>
              <a:rPr lang="fr-FR" dirty="0" smtClean="0"/>
              <a:t> tip in 3mm </a:t>
            </a:r>
            <a:r>
              <a:rPr lang="fr-FR" dirty="0" err="1" smtClean="0"/>
              <a:t>hole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544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92308</TotalTime>
  <Words>747</Words>
  <Application>Microsoft Office PowerPoint</Application>
  <PresentationFormat>Affichage à l'écran (4:3)</PresentationFormat>
  <Paragraphs>181</Paragraphs>
  <Slides>28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Thème Office</vt:lpstr>
      <vt:lpstr>CMS Tracker Upgrade France  Tests mécaniques et thermiques d’un prototype d’un Dee</vt:lpstr>
      <vt:lpstr>Présentation PowerPoint</vt:lpstr>
      <vt:lpstr>Présentation PowerPoint</vt:lpstr>
      <vt:lpstr>Objectifs des tests</vt:lpstr>
      <vt:lpstr>Mechanical precision</vt:lpstr>
      <vt:lpstr>Présentation PowerPoint</vt:lpstr>
      <vt:lpstr>Overall flatness:  laser scan</vt:lpstr>
      <vt:lpstr>IPNL measurements</vt:lpstr>
      <vt:lpstr>Measurement points - PS</vt:lpstr>
      <vt:lpstr>Measurement points - 2S</vt:lpstr>
      <vt:lpstr>Meshed measurement points on CF skin (Z+ side)</vt:lpstr>
      <vt:lpstr>Surface deviation from nominal: Z+ side</vt:lpstr>
      <vt:lpstr>Distance between Z+ and Z- meshes</vt:lpstr>
      <vt:lpstr>Insert XY precision within modules</vt:lpstr>
      <vt:lpstr>Z precision within modules – 2S</vt:lpstr>
      <vt:lpstr>Absolute Z positions – 2S</vt:lpstr>
      <vt:lpstr>Thermal tests</vt:lpstr>
      <vt:lpstr>Prototype equipped with dummy modules</vt:lpstr>
      <vt:lpstr>Fridge installation</vt:lpstr>
      <vt:lpstr>Module naming and cooling segmentation</vt:lpstr>
      <vt:lpstr>Baseline* results (all modules)</vt:lpstr>
      <vt:lpstr>PS modules</vt:lpstr>
      <vt:lpstr>PS modules</vt:lpstr>
      <vt:lpstr>2S modules</vt:lpstr>
      <vt:lpstr>2S modules</vt:lpstr>
      <vt:lpstr>2S modules</vt:lpstr>
      <vt:lpstr>Conclusions + perspectives</vt:lpstr>
      <vt:lpstr>Perspectives 2019-2025</vt:lpstr>
    </vt:vector>
  </TitlesOfParts>
  <Company>IN2P3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 Tracker Upgrade - Endcap Mechanics</dc:title>
  <dc:creator>Nick Lumb</dc:creator>
  <cp:lastModifiedBy>Nick Lumb</cp:lastModifiedBy>
  <cp:revision>940</cp:revision>
  <dcterms:created xsi:type="dcterms:W3CDTF">2013-08-22T08:38:30Z</dcterms:created>
  <dcterms:modified xsi:type="dcterms:W3CDTF">2018-12-04T15:51:51Z</dcterms:modified>
</cp:coreProperties>
</file>