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593" r:id="rId2"/>
    <p:sldId id="642" r:id="rId3"/>
    <p:sldId id="594" r:id="rId4"/>
    <p:sldId id="597" r:id="rId5"/>
    <p:sldId id="622" r:id="rId6"/>
    <p:sldId id="623" r:id="rId7"/>
    <p:sldId id="618" r:id="rId8"/>
    <p:sldId id="688" r:id="rId9"/>
    <p:sldId id="689" r:id="rId10"/>
    <p:sldId id="599" r:id="rId11"/>
    <p:sldId id="657" r:id="rId12"/>
    <p:sldId id="699" r:id="rId13"/>
    <p:sldId id="662" r:id="rId14"/>
    <p:sldId id="658" r:id="rId15"/>
    <p:sldId id="664" r:id="rId16"/>
    <p:sldId id="663" r:id="rId17"/>
    <p:sldId id="665" r:id="rId18"/>
    <p:sldId id="666" r:id="rId19"/>
    <p:sldId id="668" r:id="rId20"/>
    <p:sldId id="667" r:id="rId21"/>
    <p:sldId id="690" r:id="rId22"/>
    <p:sldId id="669" r:id="rId23"/>
    <p:sldId id="670" r:id="rId24"/>
    <p:sldId id="671" r:id="rId25"/>
    <p:sldId id="673" r:id="rId26"/>
    <p:sldId id="672" r:id="rId27"/>
    <p:sldId id="674" r:id="rId28"/>
    <p:sldId id="676" r:id="rId29"/>
    <p:sldId id="691" r:id="rId30"/>
    <p:sldId id="692" r:id="rId31"/>
    <p:sldId id="685" r:id="rId32"/>
    <p:sldId id="659" r:id="rId33"/>
    <p:sldId id="693" r:id="rId34"/>
    <p:sldId id="694" r:id="rId35"/>
    <p:sldId id="559" r:id="rId36"/>
    <p:sldId id="620" r:id="rId37"/>
    <p:sldId id="687" r:id="rId38"/>
    <p:sldId id="697" r:id="rId39"/>
    <p:sldId id="695" r:id="rId40"/>
    <p:sldId id="696" r:id="rId41"/>
    <p:sldId id="646" r:id="rId42"/>
    <p:sldId id="648" r:id="rId43"/>
    <p:sldId id="649" r:id="rId44"/>
    <p:sldId id="651" r:id="rId45"/>
    <p:sldId id="652" r:id="rId46"/>
    <p:sldId id="653" r:id="rId47"/>
    <p:sldId id="635" r:id="rId48"/>
    <p:sldId id="636" r:id="rId49"/>
    <p:sldId id="637" r:id="rId50"/>
    <p:sldId id="638" r:id="rId51"/>
    <p:sldId id="639" r:id="rId52"/>
    <p:sldId id="640" r:id="rId53"/>
    <p:sldId id="641" r:id="rId54"/>
    <p:sldId id="570" r:id="rId55"/>
    <p:sldId id="624" r:id="rId56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D83FF"/>
    <a:srgbClr val="A79AFF"/>
    <a:srgbClr val="FFCCCC"/>
    <a:srgbClr val="CCFFFF"/>
    <a:srgbClr val="FFCCFF"/>
    <a:srgbClr val="99FF99"/>
    <a:srgbClr val="FFFF00"/>
    <a:srgbClr val="0000FF"/>
    <a:srgbClr val="FF33CC"/>
    <a:srgbClr val="FF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6" autoAdjust="0"/>
    <p:restoredTop sz="94595" autoAdjust="0"/>
  </p:normalViewPr>
  <p:slideViewPr>
    <p:cSldViewPr>
      <p:cViewPr>
        <p:scale>
          <a:sx n="100" d="100"/>
          <a:sy n="100" d="100"/>
        </p:scale>
        <p:origin x="-1664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8E31F5-5997-4D49-8BB0-2CD03DD12F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528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68DD22-B7A7-DC43-9E60-0FD92CFE01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8457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kern="120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Alvéoles: fibres de </a:t>
            </a:r>
            <a:r>
              <a:rPr lang="fr-FR" sz="1600" kern="1200" dirty="0" err="1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carbonnes</a:t>
            </a:r>
            <a:r>
              <a:rPr lang="fr-FR" sz="1600" kern="120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 - &gt; </a:t>
            </a:r>
            <a:r>
              <a:rPr lang="fr-FR" sz="1600" kern="1200" dirty="0" err="1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ré-utilisé</a:t>
            </a:r>
            <a:r>
              <a:rPr lang="fr-FR" sz="1600" kern="120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 pour une</a:t>
            </a:r>
            <a:r>
              <a:rPr lang="fr-FR" sz="1600" kern="1200" baseline="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 expérience embarquée </a:t>
            </a:r>
            <a:r>
              <a:rPr lang="fr-FR" sz="1600" kern="120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rPr>
              <a:t>dans le spatial 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83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68DD22-B7A7-DC43-9E60-0FD92CFE013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41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801A9-2AA2-FA4A-90DB-4BA82C5BB31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43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E801A9-2AA2-FA4A-90DB-4BA82C5BB31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4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139B-F3BF-B44C-AABA-A713090586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38E4-1DC5-214A-AC63-E8753DEF012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753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753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C5E3-6EFF-9B45-BF55-8BAC22DA131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8476-625B-444F-AA07-2EB5F65815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09DA-5607-D445-B7D9-B864AC1288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86EC9-B5B4-E542-9A8A-285542870A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78BC-9B2F-4E46-9C8A-34089C6F7D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63CC-BF0D-E640-A34C-2CDADFE2F6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4710-7A68-524D-92C2-C0F1E761A55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A4BF8-744C-344C-B9A0-DA2471309C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9022-2F93-0846-AE71-2029E4F07A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DFE39E-75B7-C341-A0A8-9935E6D83F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fr-FR" smtClean="0"/>
              <a:t>Yves Sirois - CMS IN2P3</a:t>
            </a:r>
            <a:endParaRPr lang="fr-FR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fr-FR" smtClean="0"/>
              <a:t>Y. Sirois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4.png"/><Relationship Id="rId5" Type="http://schemas.openxmlformats.org/officeDocument/2006/relationships/image" Target="../media/image4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5.jpeg"/><Relationship Id="rId5" Type="http://schemas.openxmlformats.org/officeDocument/2006/relationships/hyperlink" Target="https://www.dropbox.com/s/9c3xxvrzmy797yg/Mechanics_FullGantt_23-05-2018.pdf?dl=0" TargetMode="External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Relationship Id="rId11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5.jpe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68.em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lywww.in2p3.fr/IMG/pdf/PaperHeidelberg2.pdf" TargetMode="External"/><Relationship Id="rId3" Type="http://schemas.openxmlformats.org/officeDocument/2006/relationships/hyperlink" Target="http://polywww.in2p3.fr/IMG/pdf/ElecPoste2005_A4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7.jpeg"/><Relationship Id="rId5" Type="http://schemas.microsoft.com/office/2007/relationships/hdphoto" Target="../media/hdphoto3.wdp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313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B8476-625B-444F-AA07-2EB5F65815AC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9" name="Image 8" descr="a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6896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15268" y="96540"/>
            <a:ext cx="79303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>
                <a:solidFill>
                  <a:schemeClr val="bg1"/>
                </a:solidFill>
                <a:latin typeface="Tahoma"/>
                <a:cs typeface="Tahoma"/>
              </a:rPr>
              <a:t>The CMS Group </a:t>
            </a:r>
            <a:r>
              <a:rPr lang="fr-FR" sz="5400" b="1" dirty="0" err="1" smtClean="0">
                <a:solidFill>
                  <a:schemeClr val="bg1"/>
                </a:solidFill>
                <a:latin typeface="Tahoma"/>
                <a:cs typeface="Tahoma"/>
              </a:rPr>
              <a:t>at</a:t>
            </a:r>
            <a:r>
              <a:rPr lang="fr-FR" sz="5400" b="1" dirty="0" smtClean="0">
                <a:solidFill>
                  <a:schemeClr val="bg1"/>
                </a:solidFill>
                <a:latin typeface="Tahoma"/>
                <a:cs typeface="Tahoma"/>
              </a:rPr>
              <a:t> LLR</a:t>
            </a:r>
          </a:p>
          <a:p>
            <a:r>
              <a:rPr lang="fr-FR" sz="5400" b="1" dirty="0" smtClean="0">
                <a:solidFill>
                  <a:schemeClr val="bg1"/>
                </a:solidFill>
                <a:latin typeface="Tahoma"/>
                <a:cs typeface="Tahoma"/>
              </a:rPr>
              <a:t>CNRS / IN2P3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63497" y="2819152"/>
            <a:ext cx="6846345" cy="107721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Y. Sirois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/>
                <a:cs typeface="Tahoma"/>
              </a:rPr>
              <a:t>On behalf of the CMS-LLR Group</a:t>
            </a:r>
            <a:endParaRPr lang="en-GB" sz="32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706936" y="4369420"/>
            <a:ext cx="46500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Tahoma"/>
                <a:cs typeface="Tahoma"/>
              </a:rPr>
              <a:t>Foundation      </a:t>
            </a:r>
          </a:p>
          <a:p>
            <a:r>
              <a:rPr lang="en-GB" sz="3200" dirty="0" smtClean="0">
                <a:solidFill>
                  <a:srgbClr val="FFFFFF"/>
                </a:solidFill>
                <a:latin typeface="Tahoma"/>
                <a:cs typeface="Tahoma"/>
              </a:rPr>
              <a:t>Organization    </a:t>
            </a:r>
          </a:p>
          <a:p>
            <a:r>
              <a:rPr lang="en-GB" sz="3200" dirty="0" smtClean="0">
                <a:solidFill>
                  <a:srgbClr val="FFFFFF"/>
                </a:solidFill>
                <a:latin typeface="Tahoma"/>
                <a:cs typeface="Tahoma"/>
              </a:rPr>
              <a:t>Physics            </a:t>
            </a:r>
          </a:p>
          <a:p>
            <a:r>
              <a:rPr lang="en-GB" sz="3200" dirty="0" smtClean="0">
                <a:solidFill>
                  <a:srgbClr val="FFFFFF"/>
                </a:solidFill>
                <a:latin typeface="Tahoma"/>
                <a:cs typeface="Tahoma"/>
              </a:rPr>
              <a:t>Upgrades 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324735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69400" cy="6870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07208" y="1324124"/>
            <a:ext cx="5859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FFFF"/>
                </a:solidFill>
                <a:latin typeface="Helvetica"/>
                <a:cs typeface="Helvetica"/>
              </a:rPr>
              <a:t>CMS-LLR </a:t>
            </a:r>
            <a:endParaRPr lang="en-GB" sz="4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GB" sz="4400" dirty="0" smtClean="0">
                <a:solidFill>
                  <a:srgbClr val="FFFFFF"/>
                </a:solidFill>
                <a:latin typeface="Helvetica"/>
                <a:cs typeface="Helvetica"/>
              </a:rPr>
              <a:t>@ LHC &amp; HL-LHC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42804" y="3280792"/>
            <a:ext cx="21471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2013-2018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3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80816" y="25400"/>
            <a:ext cx="490936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Organisation de CMS au LLR</a:t>
            </a:r>
            <a:endParaRPr lang="fr-FR" sz="2800" dirty="0">
              <a:latin typeface="Tahoma"/>
              <a:cs typeface="Tahom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02992" y="599852"/>
            <a:ext cx="2635119" cy="92333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Groupe CMS</a:t>
            </a:r>
          </a:p>
          <a:p>
            <a:r>
              <a:rPr lang="fr-FR" dirty="0" smtClean="0"/>
              <a:t>Responsable: Y.S.</a:t>
            </a:r>
          </a:p>
          <a:p>
            <a:r>
              <a:rPr lang="fr-FR" dirty="0" err="1" smtClean="0"/>
              <a:t>Resp</a:t>
            </a:r>
            <a:r>
              <a:rPr lang="fr-FR" dirty="0" smtClean="0"/>
              <a:t>. Adjoint: R. </a:t>
            </a:r>
            <a:r>
              <a:rPr lang="fr-FR" dirty="0" err="1" smtClean="0"/>
              <a:t>G.d.C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89744" y="1700932"/>
            <a:ext cx="3698056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Opérations au CERN</a:t>
            </a:r>
          </a:p>
          <a:p>
            <a:r>
              <a:rPr lang="fr-FR" sz="1400" dirty="0" smtClean="0"/>
              <a:t>A. </a:t>
            </a:r>
            <a:r>
              <a:rPr lang="fr-FR" sz="1400" dirty="0" err="1" smtClean="0"/>
              <a:t>Zabi</a:t>
            </a:r>
            <a:r>
              <a:rPr lang="fr-FR" sz="1400" dirty="0" smtClean="0"/>
              <a:t> (Trigger/DAQ), </a:t>
            </a:r>
          </a:p>
          <a:p>
            <a:r>
              <a:rPr lang="fr-FR" sz="1400" dirty="0" smtClean="0"/>
              <a:t>A. </a:t>
            </a:r>
            <a:r>
              <a:rPr lang="fr-FR" sz="1400" dirty="0" err="1" smtClean="0"/>
              <a:t>Zghiche</a:t>
            </a:r>
            <a:r>
              <a:rPr lang="fr-FR" sz="1400" dirty="0" smtClean="0"/>
              <a:t> (ECAL), I. </a:t>
            </a:r>
            <a:r>
              <a:rPr lang="fr-FR" sz="1400" dirty="0" err="1" smtClean="0"/>
              <a:t>Kucher</a:t>
            </a:r>
            <a:r>
              <a:rPr lang="fr-FR" sz="1400" dirty="0" smtClean="0"/>
              <a:t> (ECAL)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85056" y="2832224"/>
            <a:ext cx="4395688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Analyses de Physique (SM et BSM)</a:t>
            </a:r>
          </a:p>
          <a:p>
            <a:r>
              <a:rPr lang="fr-FR" sz="1600" dirty="0" smtClean="0"/>
              <a:t>Brisure de symétrie électrofaible &amp; </a:t>
            </a:r>
            <a:r>
              <a:rPr lang="fr-FR" sz="1600" dirty="0" err="1" smtClean="0"/>
              <a:t>unitarité</a:t>
            </a:r>
            <a:endParaRPr lang="fr-FR" sz="1600" dirty="0" smtClean="0"/>
          </a:p>
          <a:p>
            <a:r>
              <a:rPr lang="fr-FR" sz="1600" dirty="0" smtClean="0"/>
              <a:t>Boson H, Résonances HH, Diffusion WW</a:t>
            </a:r>
          </a:p>
          <a:p>
            <a:r>
              <a:rPr lang="fr-FR" sz="1400" dirty="0" smtClean="0"/>
              <a:t>« EWK »:   C. Charlot </a:t>
            </a:r>
            <a:r>
              <a:rPr lang="fr-FR" sz="1400" dirty="0">
                <a:solidFill>
                  <a:srgbClr val="FF0000"/>
                </a:solidFill>
              </a:rPr>
              <a:t>et al.</a:t>
            </a:r>
          </a:p>
          <a:p>
            <a:r>
              <a:rPr lang="fr-FR" sz="1400" dirty="0" smtClean="0"/>
              <a:t>« </a:t>
            </a:r>
            <a:r>
              <a:rPr lang="fr-FR" sz="1400" dirty="0" err="1" smtClean="0"/>
              <a:t>Higgs</a:t>
            </a:r>
            <a:r>
              <a:rPr lang="fr-FR" sz="1400" dirty="0" smtClean="0"/>
              <a:t> »:  R. Salerno </a:t>
            </a:r>
            <a:r>
              <a:rPr lang="fr-FR" sz="1400" dirty="0">
                <a:solidFill>
                  <a:srgbClr val="FF0000"/>
                </a:solidFill>
              </a:rPr>
              <a:t>et al</a:t>
            </a:r>
            <a:r>
              <a:rPr lang="fr-FR" sz="1400" dirty="0" smtClean="0">
                <a:solidFill>
                  <a:srgbClr val="FF0000"/>
                </a:solidFill>
              </a:rPr>
              <a:t>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18472" y="1773064"/>
            <a:ext cx="3746128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Upgrades Phase 2 – HGCAL</a:t>
            </a:r>
          </a:p>
          <a:p>
            <a:r>
              <a:rPr lang="fr-FR" sz="1400" dirty="0" smtClean="0"/>
              <a:t>F. </a:t>
            </a:r>
            <a:r>
              <a:rPr lang="fr-FR" sz="1400" dirty="0" err="1" smtClean="0"/>
              <a:t>Beaudette</a:t>
            </a:r>
            <a:r>
              <a:rPr lang="fr-FR" sz="1400" dirty="0" smtClean="0"/>
              <a:t>, C. </a:t>
            </a:r>
            <a:r>
              <a:rPr lang="fr-FR" sz="1400" dirty="0" err="1" smtClean="0"/>
              <a:t>Ochando</a:t>
            </a:r>
            <a:r>
              <a:rPr lang="fr-FR" sz="1400" dirty="0" smtClean="0"/>
              <a:t>, J.B. </a:t>
            </a:r>
            <a:r>
              <a:rPr lang="fr-FR" sz="1400" dirty="0" err="1" smtClean="0"/>
              <a:t>Sauvan</a:t>
            </a:r>
            <a:r>
              <a:rPr lang="fr-FR" sz="1400" dirty="0" smtClean="0"/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et al.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58420" y="2721868"/>
            <a:ext cx="3214712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Ions Lourds</a:t>
            </a:r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pA</a:t>
            </a:r>
            <a:r>
              <a:rPr lang="fr-FR" sz="1600" dirty="0" smtClean="0"/>
              <a:t> et AA)</a:t>
            </a:r>
          </a:p>
          <a:p>
            <a:r>
              <a:rPr lang="fr-FR" sz="1400" dirty="0"/>
              <a:t>R</a:t>
            </a:r>
            <a:r>
              <a:rPr lang="fr-FR" sz="1400" dirty="0" smtClean="0"/>
              <a:t>. </a:t>
            </a:r>
            <a:r>
              <a:rPr lang="fr-FR" sz="1400" dirty="0" err="1" smtClean="0"/>
              <a:t>Granier</a:t>
            </a:r>
            <a:r>
              <a:rPr lang="fr-FR" sz="1400" dirty="0" smtClean="0"/>
              <a:t> de Cassagnac</a:t>
            </a:r>
            <a:r>
              <a:rPr lang="fr-FR" sz="1400" dirty="0" smtClean="0">
                <a:solidFill>
                  <a:srgbClr val="FF0000"/>
                </a:solidFill>
              </a:rPr>
              <a:t> et al.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/>
          <p:cNvCxnSpPr>
            <a:endCxn id="8" idx="2"/>
          </p:cNvCxnSpPr>
          <p:nvPr/>
        </p:nvCxnSpPr>
        <p:spPr>
          <a:xfrm flipV="1">
            <a:off x="3975100" y="1523182"/>
            <a:ext cx="245452" cy="1659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endCxn id="8" idx="2"/>
          </p:cNvCxnSpPr>
          <p:nvPr/>
        </p:nvCxnSpPr>
        <p:spPr>
          <a:xfrm flipV="1">
            <a:off x="4076700" y="1523182"/>
            <a:ext cx="143852" cy="13025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endCxn id="8" idx="2"/>
          </p:cNvCxnSpPr>
          <p:nvPr/>
        </p:nvCxnSpPr>
        <p:spPr>
          <a:xfrm flipH="1" flipV="1">
            <a:off x="4220552" y="1523182"/>
            <a:ext cx="1043599" cy="11946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endCxn id="8" idx="2"/>
          </p:cNvCxnSpPr>
          <p:nvPr/>
        </p:nvCxnSpPr>
        <p:spPr>
          <a:xfrm flipH="1" flipV="1">
            <a:off x="4220552" y="1523182"/>
            <a:ext cx="884848" cy="2548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628576" y="4221088"/>
            <a:ext cx="81089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Le groupe encourage fortement la porosité entre les activités pour garantir</a:t>
            </a:r>
          </a:p>
          <a:p>
            <a:endParaRPr lang="fr-FR" sz="800" dirty="0" smtClean="0"/>
          </a:p>
          <a:p>
            <a:pPr marL="285750" indent="-285750">
              <a:buFont typeface="Arial"/>
              <a:buChar char="•"/>
            </a:pPr>
            <a:r>
              <a:rPr lang="fr-FR" dirty="0"/>
              <a:t>f</a:t>
            </a:r>
            <a:r>
              <a:rPr lang="fr-FR" dirty="0" smtClean="0"/>
              <a:t>lexibilité (capacité à réagir aux « coups de feu », </a:t>
            </a:r>
            <a:r>
              <a:rPr lang="fr-FR" dirty="0" err="1" smtClean="0"/>
              <a:t>e.g</a:t>
            </a:r>
            <a:r>
              <a:rPr lang="fr-FR" dirty="0" smtClean="0"/>
              <a:t>. trigger, publications)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activités cohérentes partagées (trigger, « </a:t>
            </a:r>
            <a:r>
              <a:rPr lang="fr-FR" dirty="0" err="1" smtClean="0"/>
              <a:t>workflow</a:t>
            </a:r>
            <a:r>
              <a:rPr lang="fr-FR" dirty="0" smtClean="0"/>
              <a:t> » d’analyse complets, </a:t>
            </a:r>
          </a:p>
          <a:p>
            <a:r>
              <a:rPr lang="fr-FR" dirty="0" smtClean="0"/>
              <a:t>     expertise partagée sur le trigger, HLT, les électrons, les tau, les MEM etc.),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une forte implication partagée dans la R&amp;D 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01440" y="5767412"/>
            <a:ext cx="729392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 </a:t>
            </a:r>
            <a:r>
              <a:rPr lang="fr-FR" b="1" dirty="0" smtClean="0">
                <a:solidFill>
                  <a:schemeClr val="bg1"/>
                </a:solidFill>
              </a:rPr>
              <a:t>CMS LLR </a:t>
            </a:r>
            <a:r>
              <a:rPr lang="fr-FR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Û</a:t>
            </a:r>
            <a:r>
              <a:rPr lang="fr-FR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Des détecteurs jusqu’aux publications de physique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12148" y="824012"/>
            <a:ext cx="2160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F. </a:t>
            </a:r>
            <a:r>
              <a:rPr lang="fr-FR" sz="1400" dirty="0" err="1" smtClean="0"/>
              <a:t>Beaudette</a:t>
            </a:r>
            <a:r>
              <a:rPr lang="fr-FR" sz="1400" dirty="0" smtClean="0"/>
              <a:t>, M. Nguyen</a:t>
            </a:r>
          </a:p>
          <a:p>
            <a:r>
              <a:rPr lang="fr-FR" sz="1400" dirty="0" smtClean="0"/>
              <a:t>Responsables Calcul </a:t>
            </a:r>
          </a:p>
          <a:p>
            <a:r>
              <a:rPr lang="fr-FR" sz="1400" dirty="0" smtClean="0"/>
              <a:t>LLR &amp; CMS-France</a:t>
            </a:r>
            <a:endParaRPr lang="fr-FR" sz="1400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772324" y="1116236"/>
            <a:ext cx="564976" cy="136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115492" y="6236032"/>
            <a:ext cx="6514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Note: Le Tier2</a:t>
            </a:r>
            <a:r>
              <a:rPr lang="fr-FR" sz="1600" dirty="0">
                <a:solidFill>
                  <a:srgbClr val="FF0000"/>
                </a:solidFill>
              </a:rPr>
              <a:t>/3 local (A. </a:t>
            </a:r>
            <a:r>
              <a:rPr lang="fr-FR" sz="1600" dirty="0" err="1">
                <a:solidFill>
                  <a:srgbClr val="FF0000"/>
                </a:solidFill>
              </a:rPr>
              <a:t>Sartirana</a:t>
            </a:r>
            <a:r>
              <a:rPr lang="fr-FR" sz="1600" dirty="0">
                <a:solidFill>
                  <a:srgbClr val="FF0000"/>
                </a:solidFill>
              </a:rPr>
              <a:t>) est un atout absolument </a:t>
            </a:r>
            <a:r>
              <a:rPr lang="fr-FR" sz="1600" dirty="0" smtClean="0">
                <a:solidFill>
                  <a:srgbClr val="FF0000"/>
                </a:solidFill>
              </a:rPr>
              <a:t>essentiel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3723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331516" y="25400"/>
            <a:ext cx="7222132" cy="80021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Ramifications nationales et internationales</a:t>
            </a:r>
          </a:p>
          <a:p>
            <a:pPr algn="ctr"/>
            <a:r>
              <a:rPr lang="fr-FR" dirty="0" smtClean="0">
                <a:latin typeface="Tahoma"/>
                <a:cs typeface="Tahoma"/>
              </a:rPr>
              <a:t>(relations privilégiées de CMS-LLR)</a:t>
            </a:r>
            <a:endParaRPr lang="fr-FR" dirty="0">
              <a:latin typeface="Tahoma"/>
              <a:cs typeface="Tahoma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-12700" y="8365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279400" y="915268"/>
            <a:ext cx="8775700" cy="1157625"/>
            <a:chOff x="279400" y="915268"/>
            <a:chExt cx="8775700" cy="1157625"/>
          </a:xfrm>
        </p:grpSpPr>
        <p:sp>
          <p:nvSpPr>
            <p:cNvPr id="7" name="ZoneTexte 6"/>
            <p:cNvSpPr txBox="1"/>
            <p:nvPr/>
          </p:nvSpPr>
          <p:spPr>
            <a:xfrm>
              <a:off x="357436" y="934120"/>
              <a:ext cx="869766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Collaboration étroite depuis 20 ans avec </a:t>
              </a:r>
              <a:r>
                <a:rPr lang="fr-FR" b="1" dirty="0" smtClean="0"/>
                <a:t>FESB Split</a:t>
              </a:r>
              <a:r>
                <a:rPr lang="fr-FR" dirty="0" smtClean="0"/>
                <a:t>, Croatie</a:t>
              </a:r>
            </a:p>
            <a:p>
              <a:r>
                <a:rPr lang="fr-FR" sz="1600" dirty="0" smtClean="0"/>
                <a:t>     - </a:t>
              </a:r>
              <a:r>
                <a:rPr lang="fr-FR" sz="1600" dirty="0" err="1" smtClean="0"/>
                <a:t>co-tutelles</a:t>
              </a:r>
              <a:r>
                <a:rPr lang="fr-FR" sz="1600" dirty="0" smtClean="0"/>
                <a:t>, HGCAL Trigger et tests HGCROC, analyses HZZ et de diffusion VV</a:t>
              </a:r>
            </a:p>
            <a:p>
              <a:endParaRPr lang="fr-FR" sz="800" dirty="0"/>
            </a:p>
            <a:p>
              <a:pPr marL="285750" indent="-285750">
                <a:buFont typeface="Arial"/>
                <a:buChar char="•"/>
              </a:pPr>
              <a:r>
                <a:rPr lang="fr-FR" dirty="0"/>
                <a:t>Collaboration </a:t>
              </a:r>
              <a:r>
                <a:rPr lang="fr-FR" dirty="0" smtClean="0"/>
                <a:t>avec </a:t>
              </a:r>
              <a:r>
                <a:rPr lang="fr-FR" b="1" dirty="0" smtClean="0"/>
                <a:t>IC London, UK </a:t>
              </a:r>
              <a:r>
                <a:rPr lang="fr-FR" dirty="0" smtClean="0"/>
                <a:t>pour le déclenchement (ECAL, HGCAL)</a:t>
              </a:r>
              <a:endParaRPr lang="fr-FR" sz="800" dirty="0" smtClean="0"/>
            </a:p>
            <a:p>
              <a:endParaRPr lang="fr-FR" sz="8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79400" y="915268"/>
              <a:ext cx="8674100" cy="1129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79400" y="2065164"/>
            <a:ext cx="8817992" cy="2369880"/>
            <a:chOff x="279400" y="2065164"/>
            <a:chExt cx="8817992" cy="2369880"/>
          </a:xfrm>
        </p:grpSpPr>
        <p:sp>
          <p:nvSpPr>
            <p:cNvPr id="9" name="ZoneTexte 8"/>
            <p:cNvSpPr txBox="1"/>
            <p:nvPr/>
          </p:nvSpPr>
          <p:spPr>
            <a:xfrm>
              <a:off x="399728" y="2065164"/>
              <a:ext cx="8697664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Collaboration </a:t>
              </a:r>
              <a:r>
                <a:rPr lang="fr-FR" dirty="0" smtClean="0"/>
                <a:t>forte depuis ~ 7 ans avec</a:t>
              </a:r>
              <a:r>
                <a:rPr lang="fr-FR" dirty="0"/>
                <a:t> </a:t>
              </a:r>
              <a:r>
                <a:rPr lang="fr-FR" b="1" dirty="0" smtClean="0"/>
                <a:t>John Hopkins U.</a:t>
              </a:r>
              <a:r>
                <a:rPr lang="fr-FR" dirty="0" smtClean="0"/>
                <a:t>, Torino U., FESB </a:t>
              </a:r>
            </a:p>
            <a:p>
              <a:r>
                <a:rPr lang="fr-FR" dirty="0"/>
                <a:t> </a:t>
              </a:r>
              <a:r>
                <a:rPr lang="fr-FR" dirty="0" smtClean="0"/>
                <a:t>   Split, et Florida U. pour HZZ</a:t>
              </a:r>
            </a:p>
            <a:p>
              <a:r>
                <a:rPr lang="fr-FR" dirty="0"/>
                <a:t> </a:t>
              </a:r>
              <a:r>
                <a:rPr lang="fr-FR" dirty="0" smtClean="0"/>
                <a:t>   </a:t>
              </a:r>
              <a:r>
                <a:rPr lang="fr-FR" sz="1600" dirty="0" smtClean="0"/>
                <a:t> - déclenchement, reconstruction et identification des électrons; </a:t>
              </a:r>
              <a:r>
                <a:rPr lang="fr-FR" sz="1600" dirty="0" err="1" smtClean="0"/>
                <a:t>framework</a:t>
              </a:r>
              <a:r>
                <a:rPr lang="fr-FR" sz="1600" dirty="0" smtClean="0"/>
                <a:t> « CJLST » </a:t>
              </a:r>
            </a:p>
            <a:p>
              <a:r>
                <a:rPr lang="fr-FR" sz="1600" dirty="0"/>
                <a:t> </a:t>
              </a:r>
              <a:r>
                <a:rPr lang="fr-FR" sz="1600" dirty="0" smtClean="0"/>
                <a:t>       pour tous les résultats officiels de CMS, adaptation pour analyses de diffusion di-bosons </a:t>
              </a:r>
              <a:endParaRPr lang="fr-FR" sz="1600" dirty="0"/>
            </a:p>
            <a:p>
              <a:endParaRPr lang="fr-FR" sz="800" dirty="0" smtClean="0"/>
            </a:p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Collaboration forte depuis ~ 3 ans avec </a:t>
              </a:r>
              <a:r>
                <a:rPr lang="fr-FR" b="1" dirty="0" smtClean="0"/>
                <a:t>U</a:t>
              </a:r>
              <a:r>
                <a:rPr lang="fr-FR" b="1" dirty="0"/>
                <a:t>. </a:t>
              </a:r>
              <a:r>
                <a:rPr lang="fr-FR" b="1" dirty="0" smtClean="0"/>
                <a:t>de Pisa </a:t>
              </a:r>
              <a:r>
                <a:rPr lang="fr-FR" dirty="0" smtClean="0"/>
                <a:t>et Milano B. pour la </a:t>
              </a:r>
            </a:p>
            <a:p>
              <a:r>
                <a:rPr lang="fr-FR" dirty="0" smtClean="0"/>
                <a:t>     production HH</a:t>
              </a:r>
            </a:p>
            <a:p>
              <a:r>
                <a:rPr lang="fr-FR" dirty="0" smtClean="0"/>
                <a:t>   </a:t>
              </a:r>
              <a:r>
                <a:rPr lang="fr-FR" sz="1600" dirty="0" smtClean="0"/>
                <a:t>  - déclenchement, </a:t>
              </a:r>
              <a:r>
                <a:rPr lang="fr-FR" sz="1600" dirty="0"/>
                <a:t>reconstruction et identification des </a:t>
              </a:r>
              <a:r>
                <a:rPr lang="fr-FR" sz="1600" dirty="0" smtClean="0"/>
                <a:t>leptons tau; </a:t>
              </a:r>
              <a:r>
                <a:rPr lang="fr-FR" sz="1600" dirty="0" err="1" smtClean="0"/>
                <a:t>framework</a:t>
              </a:r>
              <a:r>
                <a:rPr lang="fr-FR" sz="1600" dirty="0" smtClean="0"/>
                <a:t> pour </a:t>
              </a:r>
              <a:r>
                <a:rPr lang="fr-FR" sz="1600" dirty="0"/>
                <a:t>tous </a:t>
              </a:r>
              <a:endParaRPr lang="fr-FR" sz="1600" dirty="0" smtClean="0"/>
            </a:p>
            <a:p>
              <a:r>
                <a:rPr lang="fr-FR" sz="1600" dirty="0"/>
                <a:t> </a:t>
              </a:r>
              <a:r>
                <a:rPr lang="fr-FR" sz="1600" dirty="0" smtClean="0"/>
                <a:t>       les résultats </a:t>
              </a:r>
              <a:r>
                <a:rPr lang="fr-FR" sz="1600" dirty="0" err="1" smtClean="0"/>
                <a:t>bb</a:t>
              </a:r>
              <a:r>
                <a:rPr lang="fr-FR" sz="1600" dirty="0" err="1" smtClean="0">
                  <a:latin typeface="Symbol" charset="2"/>
                  <a:cs typeface="Symbol" charset="2"/>
                </a:rPr>
                <a:t>tt</a:t>
              </a:r>
              <a:r>
                <a:rPr lang="fr-FR" sz="1600" dirty="0" smtClean="0">
                  <a:latin typeface="Symbol" charset="2"/>
                  <a:cs typeface="Symbol" charset="2"/>
                </a:rPr>
                <a:t> </a:t>
              </a:r>
              <a:r>
                <a:rPr lang="fr-FR" sz="1600" dirty="0" smtClean="0"/>
                <a:t>officiels </a:t>
              </a:r>
              <a:r>
                <a:rPr lang="fr-FR" sz="1600" dirty="0"/>
                <a:t>de </a:t>
              </a:r>
              <a:r>
                <a:rPr lang="fr-FR" sz="1600" dirty="0" smtClean="0"/>
                <a:t>CMS et combinaison </a:t>
              </a:r>
              <a:r>
                <a:rPr lang="fr-FR" sz="1600" dirty="0" smtClean="0"/>
                <a:t>HH</a:t>
              </a:r>
              <a:endParaRPr lang="fr-FR" sz="1600" dirty="0" smtClean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9400" y="2109068"/>
              <a:ext cx="8674100" cy="23232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8876229" y="66318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8</a:t>
            </a:r>
            <a:endParaRPr lang="fr-FR" sz="1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292100" y="4496668"/>
            <a:ext cx="8817992" cy="2228443"/>
            <a:chOff x="292100" y="4496668"/>
            <a:chExt cx="8817992" cy="2228443"/>
          </a:xfrm>
        </p:grpSpPr>
        <p:sp>
          <p:nvSpPr>
            <p:cNvPr id="11" name="ZoneTexte 10"/>
            <p:cNvSpPr txBox="1"/>
            <p:nvPr/>
          </p:nvSpPr>
          <p:spPr>
            <a:xfrm>
              <a:off x="412428" y="4509120"/>
              <a:ext cx="869766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Participation </a:t>
              </a:r>
              <a:r>
                <a:rPr lang="fr-FR" dirty="0" smtClean="0"/>
                <a:t>au </a:t>
              </a:r>
              <a:r>
                <a:rPr lang="fr-FR" b="1" dirty="0" err="1" smtClean="0"/>
                <a:t>VBSCan</a:t>
              </a:r>
              <a:r>
                <a:rPr lang="fr-FR" dirty="0"/>
                <a:t>: </a:t>
              </a:r>
              <a:r>
                <a:rPr lang="fr-FR" dirty="0" err="1"/>
                <a:t>Vector</a:t>
              </a:r>
              <a:r>
                <a:rPr lang="fr-FR" dirty="0"/>
                <a:t> Boson </a:t>
              </a:r>
              <a:r>
                <a:rPr lang="fr-FR" dirty="0" err="1"/>
                <a:t>Scattering</a:t>
              </a:r>
              <a:r>
                <a:rPr lang="fr-FR" dirty="0"/>
                <a:t> </a:t>
              </a:r>
              <a:r>
                <a:rPr lang="fr-FR" dirty="0" err="1" smtClean="0"/>
                <a:t>Coord</a:t>
              </a:r>
              <a:r>
                <a:rPr lang="fr-FR" dirty="0" smtClean="0"/>
                <a:t>. and </a:t>
              </a:r>
              <a:r>
                <a:rPr lang="fr-FR" dirty="0"/>
                <a:t>Action </a:t>
              </a:r>
              <a:r>
                <a:rPr lang="fr-FR" dirty="0" smtClean="0"/>
                <a:t>Network</a:t>
              </a:r>
            </a:p>
            <a:p>
              <a:r>
                <a:rPr lang="fr-FR" sz="1600" dirty="0"/>
                <a:t> </a:t>
              </a:r>
              <a:r>
                <a:rPr lang="fr-FR" sz="1600" dirty="0" smtClean="0"/>
                <a:t>    - Workshop international au LLR en octobre 2018 !</a:t>
              </a:r>
            </a:p>
            <a:p>
              <a:endParaRPr lang="fr-FR" sz="800" dirty="0"/>
            </a:p>
            <a:p>
              <a:pPr marL="285750" indent="-285750">
                <a:buFont typeface="Arial"/>
                <a:buChar char="•"/>
              </a:pPr>
              <a:r>
                <a:rPr lang="fr-FR" sz="1600" dirty="0" smtClean="0"/>
                <a:t>Participation au « </a:t>
              </a:r>
              <a:r>
                <a:rPr lang="fr-FR" sz="1600" b="1" dirty="0" smtClean="0"/>
                <a:t>Google </a:t>
              </a:r>
              <a:r>
                <a:rPr lang="fr-FR" sz="1600" b="1" dirty="0" err="1" smtClean="0"/>
                <a:t>Summer</a:t>
              </a:r>
              <a:r>
                <a:rPr lang="fr-FR" sz="1600" b="1" dirty="0" smtClean="0"/>
                <a:t> of Code</a:t>
              </a:r>
              <a:r>
                <a:rPr lang="fr-FR" sz="1600" dirty="0" smtClean="0"/>
                <a:t> » avec un étudiant indien.</a:t>
              </a:r>
            </a:p>
            <a:p>
              <a:endParaRPr lang="fr-FR" sz="800" dirty="0" smtClean="0"/>
            </a:p>
            <a:p>
              <a:pPr marL="285750" indent="-285750">
                <a:buFont typeface="Arial"/>
                <a:buChar char="•"/>
              </a:pPr>
              <a:r>
                <a:rPr lang="fr-FR" sz="1600" dirty="0" smtClean="0"/>
                <a:t>Démarrage du </a:t>
              </a:r>
              <a:r>
                <a:rPr lang="fr-FR" sz="1600" b="1" dirty="0" smtClean="0"/>
                <a:t>ANR « </a:t>
              </a:r>
              <a:r>
                <a:rPr lang="fr-FR" sz="1600" b="1" dirty="0" err="1" smtClean="0"/>
                <a:t>HiGranTS</a:t>
              </a:r>
              <a:r>
                <a:rPr lang="fr-FR" sz="1600" dirty="0" smtClean="0"/>
                <a:t> » de J.-B. </a:t>
              </a:r>
              <a:r>
                <a:rPr lang="fr-FR" sz="1600" dirty="0" err="1" smtClean="0"/>
                <a:t>Sauvan</a:t>
              </a:r>
              <a:r>
                <a:rPr lang="fr-FR" sz="1600" dirty="0" smtClean="0"/>
                <a:t> </a:t>
              </a:r>
            </a:p>
            <a:p>
              <a:endParaRPr lang="fr-FR" sz="800" dirty="0"/>
            </a:p>
            <a:p>
              <a:r>
                <a:rPr lang="fr-FR" sz="1600" dirty="0" smtClean="0"/>
                <a:t>Applications pour: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1600" dirty="0" smtClean="0"/>
                <a:t>Projet </a:t>
              </a:r>
              <a:r>
                <a:rPr lang="fr-FR" sz="1600" b="1" dirty="0" smtClean="0"/>
                <a:t>PRC CNRS-DST </a:t>
              </a:r>
              <a:r>
                <a:rPr lang="fr-FR" sz="1600" dirty="0" smtClean="0"/>
                <a:t>pour une Collaboration avec l’U. of Bangalore, </a:t>
              </a:r>
              <a:r>
                <a:rPr lang="fr-FR" sz="1600" dirty="0" err="1" smtClean="0"/>
                <a:t>India</a:t>
              </a:r>
              <a:r>
                <a:rPr lang="fr-FR" sz="1600" dirty="0" smtClean="0"/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1600" dirty="0" smtClean="0"/>
                <a:t>Projet </a:t>
              </a:r>
              <a:r>
                <a:rPr lang="fr-FR" sz="1600" b="1" dirty="0" smtClean="0"/>
                <a:t>ERC</a:t>
              </a:r>
              <a:r>
                <a:rPr lang="fr-FR" sz="1600" dirty="0" smtClean="0"/>
                <a:t> pour la diffusion VV avec </a:t>
              </a:r>
              <a:r>
                <a:rPr lang="fr-FR" sz="1600" dirty="0" err="1"/>
                <a:t>Mariarosaria</a:t>
              </a:r>
              <a:r>
                <a:rPr lang="fr-FR" sz="1600" dirty="0"/>
                <a:t> </a:t>
              </a:r>
              <a:r>
                <a:rPr lang="fr-FR" sz="1600" dirty="0" smtClean="0"/>
                <a:t>D'Alfonso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100" y="4496668"/>
              <a:ext cx="8674100" cy="2208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3835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80244" y="25400"/>
            <a:ext cx="8136904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Visibilité et Rayonnement du groupe CMS au LLR</a:t>
            </a:r>
            <a:endParaRPr lang="fr-FR" sz="28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65944" y="781844"/>
            <a:ext cx="82925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Contributions majeures à la construction du détecteur ECAL et du système</a:t>
            </a:r>
          </a:p>
          <a:p>
            <a:r>
              <a:rPr lang="fr-FR" dirty="0" smtClean="0"/>
              <a:t>     de déclenchement ECAL</a:t>
            </a:r>
            <a:r>
              <a:rPr lang="fr-FR" dirty="0" smtClean="0">
                <a:solidFill>
                  <a:srgbClr val="0000FF"/>
                </a:solidFill>
              </a:rPr>
              <a:t>;</a:t>
            </a:r>
            <a:r>
              <a:rPr lang="fr-FR" dirty="0" smtClean="0"/>
              <a:t> développement des méthodes de reconstruction</a:t>
            </a:r>
          </a:p>
          <a:p>
            <a:r>
              <a:rPr lang="fr-FR" dirty="0"/>
              <a:t> </a:t>
            </a:r>
            <a:r>
              <a:rPr lang="fr-FR" dirty="0" smtClean="0"/>
              <a:t>    e/</a:t>
            </a:r>
            <a:r>
              <a:rPr lang="fr-FR" dirty="0" smtClean="0">
                <a:latin typeface="Symbol" charset="2"/>
                <a:cs typeface="Symbol" charset="2"/>
              </a:rPr>
              <a:t>g, </a:t>
            </a:r>
            <a:r>
              <a:rPr lang="fr-FR" dirty="0" err="1" smtClean="0">
                <a:latin typeface="Symbol" charset="2"/>
                <a:cs typeface="Symbol" charset="2"/>
              </a:rPr>
              <a:t>t</a:t>
            </a:r>
            <a:r>
              <a:rPr lang="fr-FR" dirty="0">
                <a:latin typeface="Symbol" charset="2"/>
                <a:cs typeface="Symbol" charset="2"/>
              </a:rPr>
              <a:t> </a:t>
            </a:r>
            <a:r>
              <a:rPr lang="fr-FR" dirty="0" smtClean="0"/>
              <a:t>et </a:t>
            </a:r>
            <a:r>
              <a:rPr lang="fr-FR" dirty="0" err="1" smtClean="0"/>
              <a:t>Pflow</a:t>
            </a:r>
            <a:r>
              <a:rPr lang="fr-FR" dirty="0" smtClean="0">
                <a:solidFill>
                  <a:srgbClr val="0000FF"/>
                </a:solidFill>
              </a:rPr>
              <a:t>;</a:t>
            </a:r>
            <a:r>
              <a:rPr lang="fr-FR" dirty="0" smtClean="0"/>
              <a:t> stratégie d’analyse et </a:t>
            </a:r>
            <a:r>
              <a:rPr lang="fr-FR" b="1" dirty="0" smtClean="0"/>
              <a:t>principaux protagonistes CMS de la</a:t>
            </a:r>
          </a:p>
          <a:p>
            <a:r>
              <a:rPr lang="fr-FR" dirty="0"/>
              <a:t> </a:t>
            </a:r>
            <a:r>
              <a:rPr lang="fr-FR" dirty="0" smtClean="0"/>
              <a:t>    </a:t>
            </a:r>
            <a:r>
              <a:rPr lang="fr-FR" b="1" dirty="0" smtClean="0"/>
              <a:t>découverte du boson H dans la voie H </a:t>
            </a:r>
            <a:r>
              <a:rPr lang="fr-FR" b="1" dirty="0" smtClean="0">
                <a:latin typeface="Symbol" charset="2"/>
                <a:cs typeface="Symbol" charset="2"/>
              </a:rPr>
              <a:t>®</a:t>
            </a:r>
            <a:r>
              <a:rPr lang="fr-FR" b="1" dirty="0" smtClean="0"/>
              <a:t> 4 leptons</a:t>
            </a:r>
            <a:r>
              <a:rPr lang="fr-FR" b="1" dirty="0" smtClean="0">
                <a:solidFill>
                  <a:srgbClr val="0000FF"/>
                </a:solidFill>
              </a:rPr>
              <a:t>;</a:t>
            </a:r>
            <a:r>
              <a:rPr lang="fr-FR" b="1" dirty="0" smtClean="0"/>
              <a:t> mesure de 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dirty="0" smtClean="0"/>
              <a:t>, S</a:t>
            </a:r>
            <a:r>
              <a:rPr lang="fr-FR" b="1" baseline="30000" dirty="0" smtClean="0"/>
              <a:t>CP</a:t>
            </a:r>
            <a:r>
              <a:rPr lang="fr-FR" b="1" dirty="0" smtClean="0"/>
              <a:t>,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et largeur intrinsèque </a:t>
            </a:r>
            <a:r>
              <a:rPr lang="fr-FR" b="1" dirty="0" smtClean="0">
                <a:latin typeface="Symbol" charset="2"/>
                <a:cs typeface="Symbol" charset="2"/>
              </a:rPr>
              <a:t>G</a:t>
            </a:r>
            <a:r>
              <a:rPr lang="fr-FR" b="1" baseline="-25000" dirty="0" smtClean="0"/>
              <a:t>H </a:t>
            </a:r>
            <a:r>
              <a:rPr lang="fr-FR" b="1" dirty="0" smtClean="0">
                <a:solidFill>
                  <a:srgbClr val="0000FF"/>
                </a:solidFill>
              </a:rPr>
              <a:t>; </a:t>
            </a:r>
            <a:r>
              <a:rPr lang="fr-FR" b="1" dirty="0" smtClean="0"/>
              <a:t>évidence pour H </a:t>
            </a:r>
            <a:r>
              <a:rPr lang="fr-FR" b="1" dirty="0" smtClean="0">
                <a:latin typeface="Symbol" charset="2"/>
                <a:cs typeface="Symbol" charset="2"/>
              </a:rPr>
              <a:t>®</a:t>
            </a:r>
            <a:r>
              <a:rPr lang="fr-FR" b="1" dirty="0" smtClean="0"/>
              <a:t> 2 tau; découverte </a:t>
            </a:r>
            <a:r>
              <a:rPr lang="fr-FR" b="1" dirty="0" err="1" smtClean="0"/>
              <a:t>ttH</a:t>
            </a:r>
            <a:r>
              <a:rPr lang="fr-FR" b="1" dirty="0" smtClean="0"/>
              <a:t>, …</a:t>
            </a:r>
            <a:endParaRPr lang="fr-FR" b="1" baseline="-25000" dirty="0" smtClean="0">
              <a:solidFill>
                <a:srgbClr val="0000FF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02568" y="2298700"/>
            <a:ext cx="8471420" cy="2525886"/>
            <a:chOff x="302568" y="2298700"/>
            <a:chExt cx="8471420" cy="2525886"/>
          </a:xfrm>
        </p:grpSpPr>
        <p:sp>
          <p:nvSpPr>
            <p:cNvPr id="14" name="Rectangle 13"/>
            <p:cNvSpPr/>
            <p:nvPr/>
          </p:nvSpPr>
          <p:spPr>
            <a:xfrm>
              <a:off x="688008" y="2930252"/>
              <a:ext cx="7770192" cy="7527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57436" y="2298700"/>
              <a:ext cx="8208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Dans CMS, les présentations « on </a:t>
              </a:r>
              <a:r>
                <a:rPr lang="fr-FR" dirty="0" err="1" smtClean="0"/>
                <a:t>behalf</a:t>
              </a:r>
              <a:r>
                <a:rPr lang="fr-FR" dirty="0" smtClean="0"/>
                <a:t> of CMS » sont d’abord et avant tout attribuées en fonction du mérite explicite sur le sujet traité: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26480" y="2929632"/>
              <a:ext cx="7853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/>
                <a:t>132 présentations en conférences nationales et internationales</a:t>
              </a:r>
            </a:p>
            <a:p>
              <a:r>
                <a:rPr lang="fr-FR" sz="2000" b="1" dirty="0"/>
                <a:t>a</a:t>
              </a:r>
              <a:r>
                <a:rPr lang="fr-FR" sz="2000" b="1" dirty="0" smtClean="0"/>
                <a:t>u cours de la période 2013 – septembre 2018 !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302568" y="3747368"/>
              <a:ext cx="84714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b="1" dirty="0" smtClean="0"/>
                <a:t>En moyenne, un « Prix de Thèse de CMS » tous les cinq ans !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NDLR:  1 prix chaque année pour les thèses avec analyses de physique; CMS-LLR récolte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        22 % des prix de thèse de CMS depuis les origines pour 1% de la Collaboration !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</a:t>
              </a:r>
              <a:r>
                <a:rPr lang="fr-FR" dirty="0" smtClean="0"/>
                <a:t>+ de </a:t>
              </a:r>
              <a:r>
                <a:rPr lang="fr-FR" b="1" dirty="0" smtClean="0"/>
                <a:t>nombreux autres prix pour nos thésards et post-docs</a:t>
              </a:r>
              <a:endParaRPr lang="fr-FR" b="1" dirty="0"/>
            </a:p>
          </p:txBody>
        </p:sp>
      </p:grpSp>
      <p:sp>
        <p:nvSpPr>
          <p:cNvPr id="15" name="ZoneTexte 14"/>
          <p:cNvSpPr txBox="1"/>
          <p:nvPr/>
        </p:nvSpPr>
        <p:spPr>
          <a:xfrm flipH="1">
            <a:off x="-11460" y="6593036"/>
            <a:ext cx="2228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(See details in backup slides)</a:t>
            </a:r>
            <a:endParaRPr lang="en-GB" sz="1200" dirty="0">
              <a:solidFill>
                <a:srgbClr val="0000FF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85428" y="4861024"/>
            <a:ext cx="8513836" cy="1716177"/>
            <a:chOff x="285428" y="4861024"/>
            <a:chExt cx="8513836" cy="1716177"/>
          </a:xfrm>
        </p:grpSpPr>
        <p:sp>
          <p:nvSpPr>
            <p:cNvPr id="12" name="ZoneTexte 11"/>
            <p:cNvSpPr txBox="1"/>
            <p:nvPr/>
          </p:nvSpPr>
          <p:spPr>
            <a:xfrm>
              <a:off x="327844" y="4861024"/>
              <a:ext cx="84714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b="1" dirty="0" smtClean="0"/>
                <a:t>Auteur ou éditeur principal d’une cinquantaine de publications de physique « pp » de CMS depuis la découverte en 2012 </a:t>
              </a:r>
            </a:p>
            <a:p>
              <a:r>
                <a:rPr lang="fr-FR" sz="1200" b="1" dirty="0"/>
                <a:t> </a:t>
              </a:r>
              <a:r>
                <a:rPr lang="fr-FR" sz="1200" b="1" dirty="0" smtClean="0"/>
                <a:t>      </a:t>
              </a:r>
              <a:r>
                <a:rPr lang="fr-FR" sz="1200" dirty="0" smtClean="0"/>
                <a:t>(liste de 20 représentatives en « back-up » pour la période 2013-2017)</a:t>
              </a:r>
              <a:endParaRPr lang="fr-FR" sz="12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85428" y="5746204"/>
              <a:ext cx="84714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b="1" dirty="0" smtClean="0"/>
                <a:t>Organisation de 51 conférences ou écoles internationales de physique</a:t>
              </a:r>
            </a:p>
            <a:p>
              <a:r>
                <a:rPr lang="fr-FR" sz="1200" b="1" dirty="0"/>
                <a:t> </a:t>
              </a:r>
              <a:r>
                <a:rPr lang="fr-FR" sz="1200" b="1" dirty="0" smtClean="0"/>
                <a:t>      </a:t>
              </a:r>
              <a:r>
                <a:rPr lang="fr-FR" b="1" dirty="0" smtClean="0"/>
                <a:t>entre 2013 et 2017</a:t>
              </a:r>
            </a:p>
            <a:p>
              <a:r>
                <a:rPr lang="fr-FR" sz="1200" b="1" dirty="0"/>
                <a:t> </a:t>
              </a:r>
              <a:r>
                <a:rPr lang="fr-FR" sz="1200" b="1" dirty="0" smtClean="0"/>
                <a:t>       </a:t>
              </a:r>
              <a:r>
                <a:rPr lang="fr-FR" sz="1200" dirty="0"/>
                <a:t>(liste </a:t>
              </a:r>
              <a:r>
                <a:rPr lang="fr-FR" sz="1200" dirty="0" smtClean="0"/>
                <a:t>en «</a:t>
              </a:r>
              <a:r>
                <a:rPr lang="fr-FR" sz="1200" dirty="0"/>
                <a:t> back-up » pour la période 2013-2017</a:t>
              </a:r>
              <a:r>
                <a:rPr lang="fr-FR" sz="1200" dirty="0" smtClean="0"/>
                <a:t>)</a:t>
              </a:r>
              <a:endParaRPr lang="fr-FR" sz="1200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0203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64816" y="38100"/>
            <a:ext cx="747625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Responsabilités Officielles dans CMS-Monde</a:t>
            </a:r>
            <a:endParaRPr lang="fr-FR" sz="2800" dirty="0">
              <a:latin typeface="Tahoma"/>
              <a:cs typeface="Tahom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9620" y="1091084"/>
            <a:ext cx="8602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0000FF"/>
                </a:solidFill>
              </a:rPr>
              <a:t>CMS </a:t>
            </a:r>
            <a:r>
              <a:rPr lang="fr-FR" sz="2000" b="1" dirty="0" err="1">
                <a:solidFill>
                  <a:srgbClr val="0000FF"/>
                </a:solidFill>
              </a:rPr>
              <a:t>at</a:t>
            </a:r>
            <a:r>
              <a:rPr lang="fr-FR" sz="2000" b="1" dirty="0">
                <a:solidFill>
                  <a:srgbClr val="0000FF"/>
                </a:solidFill>
              </a:rPr>
              <a:t> CERN</a:t>
            </a:r>
            <a:r>
              <a:rPr lang="fr-FR" sz="2000" b="1" dirty="0" smtClean="0">
                <a:solidFill>
                  <a:srgbClr val="0000FF"/>
                </a:solidFill>
              </a:rPr>
              <a:t>:</a:t>
            </a:r>
          </a:p>
          <a:p>
            <a:r>
              <a:rPr lang="fr-FR" sz="800" b="1" dirty="0" smtClean="0"/>
              <a:t> </a:t>
            </a:r>
            <a:r>
              <a:rPr lang="fr-FR" sz="800" b="1" dirty="0"/>
              <a:t> </a:t>
            </a:r>
          </a:p>
          <a:p>
            <a:r>
              <a:rPr lang="fr-FR" sz="2000" b="1" dirty="0"/>
              <a:t>  </a:t>
            </a:r>
            <a:r>
              <a:rPr lang="fr-FR" sz="2000" b="1" dirty="0" smtClean="0"/>
              <a:t>A</a:t>
            </a:r>
            <a:r>
              <a:rPr lang="fr-FR" sz="2000" b="1" dirty="0"/>
              <a:t>. </a:t>
            </a:r>
            <a:r>
              <a:rPr lang="fr-FR" sz="2000" b="1" dirty="0" err="1" smtClean="0"/>
              <a:t>Zghiche</a:t>
            </a:r>
            <a:r>
              <a:rPr lang="fr-FR" sz="2000" b="1" dirty="0" smtClean="0"/>
              <a:t>        </a:t>
            </a:r>
            <a:r>
              <a:rPr lang="fr-FR" sz="2000" dirty="0" err="1" smtClean="0"/>
              <a:t>Resp</a:t>
            </a:r>
            <a:r>
              <a:rPr lang="fr-FR" sz="2000" dirty="0"/>
              <a:t>. ECAL Detector Performance </a:t>
            </a:r>
            <a:r>
              <a:rPr lang="fr-FR" sz="2000" dirty="0" smtClean="0"/>
              <a:t>Group (L2</a:t>
            </a:r>
            <a:r>
              <a:rPr lang="fr-FR" sz="2000" dirty="0"/>
              <a:t>) </a:t>
            </a:r>
            <a:r>
              <a:rPr lang="fr-FR" sz="1000" dirty="0"/>
              <a:t>09/2018-09/2020</a:t>
            </a:r>
          </a:p>
          <a:p>
            <a:r>
              <a:rPr lang="fr-FR" sz="2000" b="1" dirty="0"/>
              <a:t> </a:t>
            </a:r>
            <a:r>
              <a:rPr lang="fr-FR" sz="2000" b="1" dirty="0" smtClean="0"/>
              <a:t>  I</a:t>
            </a:r>
            <a:r>
              <a:rPr lang="fr-FR" sz="2000" b="1" dirty="0"/>
              <a:t>. </a:t>
            </a:r>
            <a:r>
              <a:rPr lang="fr-FR" sz="2000" b="1" dirty="0" err="1"/>
              <a:t>Kucher</a:t>
            </a:r>
            <a:r>
              <a:rPr lang="fr-FR" sz="2000" b="1" dirty="0"/>
              <a:t> </a:t>
            </a:r>
            <a:r>
              <a:rPr lang="fr-FR" sz="2000" b="1" dirty="0" smtClean="0"/>
              <a:t> </a:t>
            </a:r>
            <a:r>
              <a:rPr lang="fr-FR" sz="2000" b="1" dirty="0"/>
              <a:t> </a:t>
            </a:r>
            <a:r>
              <a:rPr lang="fr-FR" sz="2000" b="1" dirty="0" smtClean="0"/>
              <a:t>       </a:t>
            </a:r>
            <a:r>
              <a:rPr lang="fr-FR" sz="2000" dirty="0" err="1" smtClean="0"/>
              <a:t>Resp</a:t>
            </a:r>
            <a:r>
              <a:rPr lang="fr-FR" sz="2000" dirty="0"/>
              <a:t>. for ECAL Trigger/</a:t>
            </a:r>
            <a:r>
              <a:rPr lang="fr-FR" sz="2000" dirty="0" smtClean="0"/>
              <a:t>DAQ (L2</a:t>
            </a:r>
            <a:r>
              <a:rPr lang="fr-FR" sz="2000" dirty="0"/>
              <a:t>) </a:t>
            </a:r>
            <a:r>
              <a:rPr lang="fr-FR" sz="2000" dirty="0" smtClean="0"/>
              <a:t> </a:t>
            </a:r>
            <a:r>
              <a:rPr lang="fr-FR" sz="1200" dirty="0"/>
              <a:t> </a:t>
            </a:r>
            <a:r>
              <a:rPr lang="fr-FR" sz="1200" dirty="0" smtClean="0"/>
              <a:t>                                    </a:t>
            </a:r>
            <a:r>
              <a:rPr lang="fr-FR" sz="1000" dirty="0" smtClean="0"/>
              <a:t>2018</a:t>
            </a:r>
            <a:endParaRPr lang="fr-FR" sz="1000" dirty="0"/>
          </a:p>
          <a:p>
            <a:r>
              <a:rPr lang="fr-FR" sz="2000" b="1" dirty="0"/>
              <a:t>   </a:t>
            </a:r>
            <a:r>
              <a:rPr lang="fr-FR" sz="2000" b="1" dirty="0" smtClean="0"/>
              <a:t>A</a:t>
            </a:r>
            <a:r>
              <a:rPr lang="fr-FR" sz="2000" b="1" dirty="0"/>
              <a:t>. </a:t>
            </a:r>
            <a:r>
              <a:rPr lang="fr-FR" sz="2000" b="1" dirty="0" err="1"/>
              <a:t>Zabi</a:t>
            </a:r>
            <a:r>
              <a:rPr lang="fr-FR" sz="2000" b="1" dirty="0"/>
              <a:t> </a:t>
            </a:r>
            <a:r>
              <a:rPr lang="fr-FR" sz="2000" b="1" dirty="0" smtClean="0"/>
              <a:t>  	  </a:t>
            </a:r>
            <a:r>
              <a:rPr lang="fr-FR" sz="2000" dirty="0" smtClean="0"/>
              <a:t>Phase </a:t>
            </a:r>
            <a:r>
              <a:rPr lang="fr-FR" sz="2000" dirty="0"/>
              <a:t>2 L1 trigger upgrade </a:t>
            </a:r>
            <a:r>
              <a:rPr lang="fr-FR" sz="2000" dirty="0" err="1"/>
              <a:t>co-</a:t>
            </a:r>
            <a:r>
              <a:rPr lang="fr-FR" sz="2000" dirty="0" err="1" smtClean="0"/>
              <a:t>coordinator</a:t>
            </a:r>
            <a:r>
              <a:rPr lang="fr-FR" sz="2000" dirty="0" smtClean="0"/>
              <a:t> (L2) </a:t>
            </a:r>
            <a:r>
              <a:rPr lang="fr-FR" sz="1000" dirty="0"/>
              <a:t>09/</a:t>
            </a:r>
            <a:r>
              <a:rPr lang="fr-FR" sz="1000" dirty="0" smtClean="0"/>
              <a:t>2018-</a:t>
            </a:r>
            <a:r>
              <a:rPr lang="fr-FR" sz="1000" dirty="0"/>
              <a:t>09/</a:t>
            </a:r>
            <a:r>
              <a:rPr lang="fr-FR" sz="1000" dirty="0" smtClean="0"/>
              <a:t>2020</a:t>
            </a:r>
            <a:r>
              <a:rPr lang="fr-FR" sz="1200" dirty="0"/>
              <a:t> </a:t>
            </a:r>
            <a:endParaRPr lang="fr-FR" sz="2000" dirty="0"/>
          </a:p>
          <a:p>
            <a:endParaRPr lang="fr-FR" sz="800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7532" y="1042020"/>
            <a:ext cx="8528968" cy="156148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76920" y="2885728"/>
            <a:ext cx="77012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 </a:t>
            </a:r>
            <a:r>
              <a:rPr lang="fr-FR" sz="2000" b="1" dirty="0" smtClean="0">
                <a:solidFill>
                  <a:srgbClr val="0000FF"/>
                </a:solidFill>
              </a:rPr>
              <a:t>DETECTOR UPGRADES (HGCAL):</a:t>
            </a:r>
          </a:p>
          <a:p>
            <a:endParaRPr lang="fr-FR" sz="800" b="1" dirty="0"/>
          </a:p>
          <a:p>
            <a:r>
              <a:rPr lang="fr-FR" sz="2000" b="1" dirty="0"/>
              <a:t>    </a:t>
            </a:r>
            <a:r>
              <a:rPr lang="fr-FR" sz="2000" b="1" dirty="0" smtClean="0"/>
              <a:t>C</a:t>
            </a:r>
            <a:r>
              <a:rPr lang="fr-FR" sz="2000" b="1" dirty="0"/>
              <a:t>. </a:t>
            </a:r>
            <a:r>
              <a:rPr lang="fr-FR" sz="2000" b="1" dirty="0" err="1" smtClean="0"/>
              <a:t>Ochando</a:t>
            </a:r>
            <a:r>
              <a:rPr lang="fr-FR" sz="2000" b="1" dirty="0"/>
              <a:t>	</a:t>
            </a:r>
            <a:r>
              <a:rPr lang="fr-FR" sz="2000" b="1" dirty="0" smtClean="0"/>
              <a:t>	</a:t>
            </a:r>
            <a:r>
              <a:rPr lang="fr-FR" sz="2000" dirty="0" err="1" smtClean="0"/>
              <a:t>Resp</a:t>
            </a:r>
            <a:r>
              <a:rPr lang="fr-FR" sz="2000" dirty="0"/>
              <a:t>. for </a:t>
            </a:r>
            <a:r>
              <a:rPr lang="fr-FR" sz="2000" dirty="0" smtClean="0"/>
              <a:t>E-CAL cassettes (L2)</a:t>
            </a:r>
            <a:endParaRPr lang="fr-FR" sz="2000" dirty="0"/>
          </a:p>
          <a:p>
            <a:r>
              <a:rPr lang="fr-FR" sz="2000" b="1" dirty="0"/>
              <a:t>    </a:t>
            </a:r>
            <a:r>
              <a:rPr lang="fr-FR" sz="2000" b="1" dirty="0" smtClean="0"/>
              <a:t>J</a:t>
            </a:r>
            <a:r>
              <a:rPr lang="fr-FR" sz="2000" b="1" dirty="0"/>
              <a:t>.-B. </a:t>
            </a:r>
            <a:r>
              <a:rPr lang="fr-FR" sz="2000" b="1" dirty="0" err="1" smtClean="0"/>
              <a:t>Sauvan</a:t>
            </a:r>
            <a:r>
              <a:rPr lang="fr-FR" sz="2000" b="1" dirty="0"/>
              <a:t>	</a:t>
            </a:r>
            <a:r>
              <a:rPr lang="fr-FR" sz="2000" b="1" dirty="0" smtClean="0"/>
              <a:t>	</a:t>
            </a:r>
            <a:r>
              <a:rPr lang="fr-FR" sz="2000" dirty="0" err="1" smtClean="0"/>
              <a:t>Resp</a:t>
            </a:r>
            <a:r>
              <a:rPr lang="fr-FR" sz="2000" dirty="0"/>
              <a:t>. HGCAL trigger </a:t>
            </a:r>
            <a:r>
              <a:rPr lang="fr-FR" sz="2000" dirty="0" smtClean="0"/>
              <a:t>TPG </a:t>
            </a:r>
            <a:r>
              <a:rPr lang="fr-FR" sz="2000" dirty="0" err="1" smtClean="0"/>
              <a:t>subgroup</a:t>
            </a:r>
            <a:r>
              <a:rPr lang="fr-FR" sz="2000" dirty="0" smtClean="0"/>
              <a:t> (L3)</a:t>
            </a:r>
            <a:endParaRPr lang="fr-FR" sz="2000" dirty="0"/>
          </a:p>
          <a:p>
            <a:r>
              <a:rPr lang="fr-FR" sz="2000" b="1" dirty="0"/>
              <a:t>    </a:t>
            </a:r>
            <a:r>
              <a:rPr lang="fr-FR" sz="2000" b="1" dirty="0" smtClean="0"/>
              <a:t>A</a:t>
            </a:r>
            <a:r>
              <a:rPr lang="fr-FR" sz="2000" b="1" dirty="0"/>
              <a:t>. </a:t>
            </a:r>
            <a:r>
              <a:rPr lang="fr-FR" sz="2000" b="1" dirty="0" err="1" smtClean="0"/>
              <a:t>Lobanov</a:t>
            </a:r>
            <a:r>
              <a:rPr lang="fr-FR" sz="2000" b="1" dirty="0" smtClean="0"/>
              <a:t>		</a:t>
            </a:r>
            <a:r>
              <a:rPr lang="fr-FR" sz="2000" dirty="0" err="1" smtClean="0"/>
              <a:t>Resp</a:t>
            </a:r>
            <a:r>
              <a:rPr lang="fr-FR" sz="2000" dirty="0"/>
              <a:t>. for </a:t>
            </a:r>
            <a:r>
              <a:rPr lang="fr-FR" sz="2000" dirty="0" smtClean="0"/>
              <a:t>HGCAL </a:t>
            </a:r>
            <a:r>
              <a:rPr lang="fr-FR" sz="2000" dirty="0" err="1" smtClean="0"/>
              <a:t>Systems</a:t>
            </a:r>
            <a:r>
              <a:rPr lang="fr-FR" sz="2000" dirty="0" smtClean="0"/>
              <a:t> Validation (L2)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335632" y="2845420"/>
            <a:ext cx="8528968" cy="156148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40420" y="4574828"/>
            <a:ext cx="862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b="1" dirty="0">
              <a:solidFill>
                <a:srgbClr val="0000FF"/>
              </a:solidFill>
            </a:endParaRPr>
          </a:p>
          <a:p>
            <a:r>
              <a:rPr lang="fr-FR" sz="2000" b="1" dirty="0" smtClean="0">
                <a:solidFill>
                  <a:srgbClr val="0000FF"/>
                </a:solidFill>
              </a:rPr>
              <a:t> PHYSICS:</a:t>
            </a:r>
          </a:p>
          <a:p>
            <a:r>
              <a:rPr lang="fr-FR" sz="800" b="1" dirty="0"/>
              <a:t> </a:t>
            </a:r>
          </a:p>
          <a:p>
            <a:r>
              <a:rPr lang="fr-FR" sz="2000" b="1" dirty="0"/>
              <a:t>    </a:t>
            </a:r>
            <a:r>
              <a:rPr lang="fr-FR" sz="2000" b="1" dirty="0" smtClean="0"/>
              <a:t>R</a:t>
            </a:r>
            <a:r>
              <a:rPr lang="fr-FR" sz="2000" b="1" dirty="0"/>
              <a:t>. Salerno </a:t>
            </a:r>
            <a:r>
              <a:rPr lang="fr-FR" sz="2000" b="1" dirty="0" smtClean="0"/>
              <a:t>	 	</a:t>
            </a:r>
            <a:r>
              <a:rPr lang="fr-FR" sz="2000" dirty="0" err="1" smtClean="0"/>
              <a:t>Resp</a:t>
            </a:r>
            <a:r>
              <a:rPr lang="fr-FR" sz="2000" dirty="0"/>
              <a:t>. for CMS </a:t>
            </a:r>
            <a:r>
              <a:rPr lang="fr-FR" sz="2000" dirty="0" err="1"/>
              <a:t>Higgs</a:t>
            </a:r>
            <a:r>
              <a:rPr lang="fr-FR" sz="2000" dirty="0"/>
              <a:t> PAG </a:t>
            </a:r>
            <a:r>
              <a:rPr lang="fr-FR" sz="2000" dirty="0" smtClean="0"/>
              <a:t>(L2)</a:t>
            </a:r>
            <a:r>
              <a:rPr lang="fr-FR" sz="2000" dirty="0"/>
              <a:t> </a:t>
            </a:r>
            <a:r>
              <a:rPr lang="fr-FR" sz="2000" dirty="0" smtClean="0"/>
              <a:t>               </a:t>
            </a:r>
            <a:r>
              <a:rPr lang="fr-FR" sz="1000" dirty="0" smtClean="0"/>
              <a:t>09/2017-09/2019</a:t>
            </a:r>
            <a:r>
              <a:rPr lang="fr-FR" sz="1000" dirty="0"/>
              <a:t> </a:t>
            </a:r>
          </a:p>
          <a:p>
            <a:r>
              <a:rPr lang="fr-FR" sz="2000" b="1" dirty="0"/>
              <a:t>    </a:t>
            </a:r>
            <a:r>
              <a:rPr lang="fr-FR" sz="2000" b="1" dirty="0" smtClean="0"/>
              <a:t>C</a:t>
            </a:r>
            <a:r>
              <a:rPr lang="fr-FR" sz="2000" b="1" dirty="0"/>
              <a:t>. </a:t>
            </a:r>
            <a:r>
              <a:rPr lang="fr-FR" sz="2000" b="1" dirty="0" err="1"/>
              <a:t>Ochando</a:t>
            </a:r>
            <a:r>
              <a:rPr lang="fr-FR" sz="2000" b="1" dirty="0"/>
              <a:t> </a:t>
            </a:r>
            <a:r>
              <a:rPr lang="fr-FR" sz="2000" b="1" dirty="0" smtClean="0"/>
              <a:t> 	</a:t>
            </a:r>
            <a:r>
              <a:rPr lang="fr-FR" sz="2000" dirty="0" err="1" smtClean="0"/>
              <a:t>Resp</a:t>
            </a:r>
            <a:r>
              <a:rPr lang="fr-FR" sz="2000" dirty="0"/>
              <a:t>. for HZZ </a:t>
            </a:r>
            <a:r>
              <a:rPr lang="fr-FR" sz="2000" dirty="0" err="1" smtClean="0"/>
              <a:t>subgroup</a:t>
            </a:r>
            <a:r>
              <a:rPr lang="fr-FR" sz="2000" dirty="0"/>
              <a:t> </a:t>
            </a:r>
            <a:r>
              <a:rPr lang="fr-FR" sz="2000" dirty="0" smtClean="0"/>
              <a:t>(L3)                    </a:t>
            </a:r>
            <a:r>
              <a:rPr lang="fr-FR" sz="1000" dirty="0" smtClean="0"/>
              <a:t>09/2018-09/2020</a:t>
            </a:r>
          </a:p>
          <a:p>
            <a:r>
              <a:rPr lang="fr-FR" sz="2000" dirty="0" smtClean="0"/>
              <a:t>    </a:t>
            </a:r>
            <a:r>
              <a:rPr lang="fr-FR" sz="2000" b="1" dirty="0" smtClean="0"/>
              <a:t>A. Stahl		</a:t>
            </a:r>
            <a:r>
              <a:rPr lang="fr-FR" sz="2000" dirty="0" err="1" smtClean="0"/>
              <a:t>Resp</a:t>
            </a:r>
            <a:r>
              <a:rPr lang="fr-FR" sz="2000" dirty="0" smtClean="0"/>
              <a:t>. for « HI di-leptons » </a:t>
            </a:r>
            <a:r>
              <a:rPr lang="fr-FR" sz="2000" dirty="0" err="1" smtClean="0"/>
              <a:t>subgroup</a:t>
            </a:r>
            <a:r>
              <a:rPr lang="fr-FR" sz="2000" dirty="0" smtClean="0"/>
              <a:t> (L3)   </a:t>
            </a:r>
            <a:r>
              <a:rPr lang="fr-FR" sz="1000" dirty="0" smtClean="0"/>
              <a:t>2018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432" y="4636120"/>
            <a:ext cx="8528968" cy="156148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774629" y="65683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8039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8396" y="40432"/>
            <a:ext cx="556594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ahoma"/>
                <a:cs typeface="Tahoma"/>
              </a:rPr>
              <a:t>CMS Operations During Run II</a:t>
            </a:r>
            <a:endParaRPr lang="en-GB" sz="28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int_lumi_cumulative_pp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88504"/>
            <a:ext cx="8917880" cy="3567152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 rot="16200000">
            <a:off x="2159732" y="3176972"/>
            <a:ext cx="360040" cy="20162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992412" y="4327004"/>
            <a:ext cx="73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Run I</a:t>
            </a:r>
            <a:endParaRPr lang="en-GB"/>
          </a:p>
        </p:txBody>
      </p:sp>
      <p:sp>
        <p:nvSpPr>
          <p:cNvPr id="11" name="Accolade ouvrante 10"/>
          <p:cNvSpPr/>
          <p:nvPr/>
        </p:nvSpPr>
        <p:spPr>
          <a:xfrm rot="16200000">
            <a:off x="6552220" y="2816932"/>
            <a:ext cx="360040" cy="27363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240884" y="4327004"/>
            <a:ext cx="99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Run II</a:t>
            </a:r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3991744" y="1971948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163 fb</a:t>
            </a:r>
            <a:r>
              <a:rPr lang="fr-FR" baseline="30000" dirty="0" smtClean="0"/>
              <a:t>-1</a:t>
            </a:r>
            <a:endParaRPr lang="fr-FR" baseline="30000" dirty="0"/>
          </a:p>
        </p:txBody>
      </p:sp>
      <p:sp>
        <p:nvSpPr>
          <p:cNvPr id="14" name="Accolade ouvrante 13"/>
          <p:cNvSpPr/>
          <p:nvPr/>
        </p:nvSpPr>
        <p:spPr>
          <a:xfrm rot="10800000">
            <a:off x="3707904" y="1844824"/>
            <a:ext cx="216024" cy="64807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356792" y="4746352"/>
            <a:ext cx="7212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Very successful LHC and efficient CMS data taking during run II</a:t>
            </a:r>
            <a:endParaRPr lang="en-GB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Adaptation to new trigger </a:t>
            </a:r>
            <a:r>
              <a:rPr lang="en-GB" dirty="0" err="1" smtClean="0"/>
              <a:t>archirecture</a:t>
            </a:r>
            <a:r>
              <a:rPr lang="en-GB" dirty="0" smtClean="0"/>
              <a:t> (higher </a:t>
            </a:r>
            <a:r>
              <a:rPr lang="en-GB" dirty="0" err="1" smtClean="0"/>
              <a:t>Lumi</a:t>
            </a:r>
            <a:r>
              <a:rPr lang="en-GB" dirty="0" smtClean="0"/>
              <a:t> and pile-up)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Deployment of new firmware for automatic treatment of noisy cells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1051992" y="5737448"/>
            <a:ext cx="5796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Special </a:t>
            </a:r>
            <a:r>
              <a:rPr lang="en-GB" sz="1600" dirty="0">
                <a:solidFill>
                  <a:srgbClr val="FF0000"/>
                </a:solidFill>
              </a:rPr>
              <a:t>t</a:t>
            </a:r>
            <a:r>
              <a:rPr lang="en-GB" sz="1600" dirty="0" smtClean="0">
                <a:solidFill>
                  <a:srgbClr val="FF0000"/>
                </a:solidFill>
              </a:rPr>
              <a:t>hanks to: </a:t>
            </a:r>
            <a:r>
              <a:rPr lang="en-GB" sz="1600" dirty="0" smtClean="0"/>
              <a:t>Y. </a:t>
            </a:r>
            <a:r>
              <a:rPr lang="en-GB" sz="1600" dirty="0" err="1" smtClean="0"/>
              <a:t>Geerebaert</a:t>
            </a:r>
            <a:r>
              <a:rPr lang="en-GB" sz="1600" dirty="0" smtClean="0"/>
              <a:t>, F. </a:t>
            </a:r>
            <a:r>
              <a:rPr lang="en-GB" sz="1600" dirty="0" err="1" smtClean="0"/>
              <a:t>Magniette</a:t>
            </a:r>
            <a:r>
              <a:rPr lang="en-GB" sz="1600" dirty="0" smtClean="0"/>
              <a:t>, T. </a:t>
            </a:r>
            <a:r>
              <a:rPr lang="en-GB" sz="1600" dirty="0" err="1" smtClean="0"/>
              <a:t>Romanteau</a:t>
            </a:r>
            <a:r>
              <a:rPr lang="en-GB" sz="1600" dirty="0" smtClean="0"/>
              <a:t>,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                        F. </a:t>
            </a:r>
            <a:r>
              <a:rPr lang="en-GB" sz="1600" dirty="0" err="1" smtClean="0"/>
              <a:t>Thiant</a:t>
            </a:r>
            <a:r>
              <a:rPr lang="en-GB" sz="1600" dirty="0" smtClean="0"/>
              <a:t>, A. </a:t>
            </a:r>
            <a:r>
              <a:rPr lang="en-GB" sz="1600" dirty="0" err="1" smtClean="0"/>
              <a:t>Zabi</a:t>
            </a:r>
            <a:r>
              <a:rPr lang="en-GB" sz="1600" dirty="0"/>
              <a:t> </a:t>
            </a:r>
            <a:r>
              <a:rPr lang="en-GB" sz="1600" dirty="0" smtClean="0"/>
              <a:t>and A. </a:t>
            </a:r>
            <a:r>
              <a:rPr lang="en-GB" sz="1600" dirty="0" err="1" smtClean="0"/>
              <a:t>Zghiche</a:t>
            </a:r>
            <a:endParaRPr lang="en-GB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8787329" y="6593701"/>
            <a:ext cx="34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11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237856" y="6474792"/>
            <a:ext cx="3697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See back-up slides L2 performance in 2018</a:t>
            </a:r>
            <a:endParaRPr lang="en-GB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83456" y="5038948"/>
            <a:ext cx="1085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Thanks </a:t>
            </a:r>
            <a:r>
              <a:rPr lang="en-GB" sz="1600" dirty="0" smtClean="0">
                <a:solidFill>
                  <a:srgbClr val="FF0000"/>
                </a:solidFill>
              </a:rPr>
              <a:t>to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LLR </a:t>
            </a:r>
            <a:r>
              <a:rPr lang="en-GB" sz="1600" dirty="0">
                <a:solidFill>
                  <a:srgbClr val="FF0000"/>
                </a:solidFill>
              </a:rPr>
              <a:t>for:</a:t>
            </a:r>
          </a:p>
        </p:txBody>
      </p:sp>
      <p:sp>
        <p:nvSpPr>
          <p:cNvPr id="3" name="Accolade ouvrante 2"/>
          <p:cNvSpPr/>
          <p:nvPr/>
        </p:nvSpPr>
        <p:spPr>
          <a:xfrm>
            <a:off x="1259632" y="5085184"/>
            <a:ext cx="144016" cy="504056"/>
          </a:xfrm>
          <a:prstGeom prst="lef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85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LR_logo - cop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-12700"/>
            <a:ext cx="1123632" cy="736600"/>
          </a:xfrm>
          <a:prstGeom prst="rect">
            <a:avLst/>
          </a:prstGeom>
        </p:spPr>
      </p:pic>
      <p:pic>
        <p:nvPicPr>
          <p:cNvPr id="8" name="Image 7" descr="Logo-CN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-6052"/>
            <a:ext cx="723156" cy="7231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44316" y="88900"/>
            <a:ext cx="455783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ahoma"/>
                <a:cs typeface="Tahoma"/>
              </a:rPr>
              <a:t>Physics in CMS at the LLR</a:t>
            </a:r>
            <a:endParaRPr lang="en-GB" sz="2800" dirty="0">
              <a:latin typeface="Tahoma"/>
              <a:cs typeface="Tahoma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12700" y="7095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flipH="1">
            <a:off x="590352" y="1925340"/>
            <a:ext cx="7791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Existence of short and long distances interactions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Origin of the particle masses (H field, single H production)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Characterisation of the H boson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How to stabilize the H boson mass (hierarchy problem)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Explore extended (BSM) scalar sector (needed e.g. in SUSY)</a:t>
            </a:r>
          </a:p>
        </p:txBody>
      </p:sp>
      <p:sp>
        <p:nvSpPr>
          <p:cNvPr id="3" name="Rectangle 2"/>
          <p:cNvSpPr/>
          <p:nvPr/>
        </p:nvSpPr>
        <p:spPr>
          <a:xfrm>
            <a:off x="560636" y="1878856"/>
            <a:ext cx="8136904" cy="17406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35236" y="3733056"/>
            <a:ext cx="8176964" cy="14485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35236" y="5320556"/>
            <a:ext cx="8136904" cy="8516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544" y="908720"/>
            <a:ext cx="81930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 </a:t>
            </a:r>
            <a:r>
              <a:rPr lang="fr-FR" dirty="0" err="1" smtClean="0"/>
              <a:t>decided</a:t>
            </a:r>
            <a:r>
              <a:rPr lang="fr-FR" dirty="0" smtClean="0"/>
              <a:t> back in the 2000’s:</a:t>
            </a:r>
          </a:p>
          <a:p>
            <a:endParaRPr lang="fr-FR" sz="800" dirty="0"/>
          </a:p>
          <a:p>
            <a:r>
              <a:rPr lang="en-GB" sz="2000" b="1" dirty="0"/>
              <a:t>Main  focus on the Spontaneous Electroweak Symmetry </a:t>
            </a:r>
            <a:r>
              <a:rPr lang="en-GB" sz="2000" b="1" dirty="0" smtClean="0"/>
              <a:t>Breaking</a:t>
            </a:r>
            <a:endParaRPr lang="en-GB" sz="2000" b="1" dirty="0"/>
          </a:p>
        </p:txBody>
      </p:sp>
      <p:sp>
        <p:nvSpPr>
          <p:cNvPr id="14" name="ZoneTexte 13"/>
          <p:cNvSpPr txBox="1"/>
          <p:nvPr/>
        </p:nvSpPr>
        <p:spPr>
          <a:xfrm flipH="1">
            <a:off x="636960" y="3797424"/>
            <a:ext cx="8039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Understand and constrain the Higgs potential (HH production)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Verify </a:t>
            </a:r>
            <a:r>
              <a:rPr lang="en-GB" sz="2000" b="1" dirty="0" err="1" smtClean="0"/>
              <a:t>unitarization</a:t>
            </a:r>
            <a:r>
              <a:rPr lang="en-GB" sz="2000" b="1" dirty="0" smtClean="0"/>
              <a:t> of the Standard Model at the </a:t>
            </a:r>
            <a:r>
              <a:rPr lang="en-GB" sz="2000" b="1" dirty="0" err="1" smtClean="0"/>
              <a:t>TeV</a:t>
            </a:r>
            <a:r>
              <a:rPr lang="en-GB" sz="2000" b="1" dirty="0" smtClean="0"/>
              <a:t> scale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Study VV scattering in the goldstone boson regime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Interplay of H with VV and </a:t>
            </a:r>
            <a:r>
              <a:rPr lang="en-GB" sz="2000" b="1" dirty="0" err="1" smtClean="0"/>
              <a:t>trilinear</a:t>
            </a:r>
            <a:r>
              <a:rPr lang="en-GB" sz="2000" b="1" dirty="0" smtClean="0"/>
              <a:t> and quartic couplings</a:t>
            </a:r>
          </a:p>
        </p:txBody>
      </p:sp>
      <p:sp>
        <p:nvSpPr>
          <p:cNvPr id="15" name="ZoneTexte 14"/>
          <p:cNvSpPr txBox="1"/>
          <p:nvPr/>
        </p:nvSpPr>
        <p:spPr>
          <a:xfrm flipH="1">
            <a:off x="603052" y="5328940"/>
            <a:ext cx="7791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Connection with reheating in cosmology or early Universe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Possible connection with the scalar field of the inflation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787329" y="6581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12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9143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91680" y="0"/>
            <a:ext cx="5616624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ahoma"/>
                <a:cs typeface="Tahoma"/>
              </a:rPr>
              <a:t>Caractérisation du boson H via </a:t>
            </a:r>
            <a:r>
              <a:rPr lang="fr-CA" sz="2400" dirty="0">
                <a:latin typeface="Tahoma"/>
                <a:cs typeface="Tahoma"/>
              </a:rPr>
              <a:t>H </a:t>
            </a:r>
            <a:r>
              <a:rPr lang="fr-CA" sz="2400" dirty="0">
                <a:latin typeface="Symbol" charset="2"/>
                <a:cs typeface="Symbol" charset="2"/>
              </a:rPr>
              <a:t>®</a:t>
            </a:r>
            <a:r>
              <a:rPr lang="fr-CA" sz="2400" dirty="0">
                <a:latin typeface="Tahoma"/>
                <a:cs typeface="Tahoma"/>
              </a:rPr>
              <a:t> </a:t>
            </a:r>
            <a:r>
              <a:rPr lang="fr-CA" sz="2400" dirty="0" smtClean="0">
                <a:latin typeface="Tahoma"/>
                <a:cs typeface="Tahoma"/>
              </a:rPr>
              <a:t>4</a:t>
            </a:r>
            <a:r>
              <a:rPr lang="fr-CA" sz="2400" dirty="0" smtClean="0">
                <a:latin typeface="Mistral"/>
                <a:cs typeface="Mistral"/>
              </a:rPr>
              <a:t>l</a:t>
            </a:r>
            <a:endParaRPr lang="fr-CA" sz="2400" dirty="0">
              <a:latin typeface="Mistral"/>
              <a:cs typeface="Mistr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19000" y="116632"/>
            <a:ext cx="110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CMS  1 de 4</a:t>
            </a:r>
            <a:endParaRPr lang="fr-FR" sz="1200" dirty="0"/>
          </a:p>
          <a:p>
            <a:r>
              <a:rPr lang="fr-FR" sz="1200" dirty="0" smtClean="0"/>
              <a:t>Faits Saillants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9928" y="523528"/>
            <a:ext cx="8414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dirty="0" smtClean="0"/>
              <a:t>Objectifs: M</a:t>
            </a:r>
            <a:r>
              <a:rPr lang="fr-FR" baseline="-25000" dirty="0" smtClean="0"/>
              <a:t>H</a:t>
            </a:r>
            <a:r>
              <a:rPr lang="fr-FR" dirty="0" smtClean="0"/>
              <a:t>, </a:t>
            </a:r>
            <a:r>
              <a:rPr lang="fr-FR" dirty="0" smtClean="0">
                <a:latin typeface="Symbol" charset="2"/>
                <a:cs typeface="Symbol" charset="2"/>
              </a:rPr>
              <a:t>G</a:t>
            </a:r>
            <a:r>
              <a:rPr lang="fr-FR" baseline="-25000" dirty="0" smtClean="0"/>
              <a:t>H</a:t>
            </a:r>
            <a:r>
              <a:rPr lang="fr-FR" dirty="0" smtClean="0"/>
              <a:t>, S</a:t>
            </a:r>
            <a:r>
              <a:rPr lang="fr-FR" baseline="30000" dirty="0" smtClean="0"/>
              <a:t>CP</a:t>
            </a:r>
            <a:r>
              <a:rPr lang="fr-FR" dirty="0" smtClean="0"/>
              <a:t>, distributions différentielles, …</a:t>
            </a:r>
          </a:p>
          <a:p>
            <a:pPr marL="342900" indent="-342900">
              <a:buFont typeface="Arial"/>
              <a:buChar char="•"/>
            </a:pPr>
            <a:r>
              <a:rPr lang="fr-FR" dirty="0" smtClean="0"/>
              <a:t>Principal résultat récent de CMS présenté à </a:t>
            </a:r>
            <a:r>
              <a:rPr lang="fr-FR" dirty="0" err="1" smtClean="0"/>
              <a:t>Moriond</a:t>
            </a:r>
            <a:r>
              <a:rPr lang="fr-FR" dirty="0" smtClean="0"/>
              <a:t> 2017 </a:t>
            </a:r>
          </a:p>
          <a:p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        [ CMS-LLR: co-auteurs et </a:t>
            </a:r>
            <a:r>
              <a:rPr lang="fr-FR" sz="1200" dirty="0" err="1" smtClean="0">
                <a:solidFill>
                  <a:srgbClr val="FF0000"/>
                </a:solidFill>
              </a:rPr>
              <a:t>co-éditeurs</a:t>
            </a:r>
            <a:r>
              <a:rPr lang="fr-FR" sz="1200" dirty="0" smtClean="0">
                <a:solidFill>
                  <a:srgbClr val="FF0000"/>
                </a:solidFill>
              </a:rPr>
              <a:t> de toutes les publication H </a:t>
            </a:r>
            <a:r>
              <a:rPr lang="fr-FR" sz="1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®</a:t>
            </a:r>
            <a:r>
              <a:rPr lang="fr-FR" sz="1200" dirty="0" smtClean="0">
                <a:solidFill>
                  <a:srgbClr val="FF0000"/>
                </a:solidFill>
              </a:rPr>
              <a:t> 4l depuis la découverte ]</a:t>
            </a:r>
            <a:endParaRPr lang="fr-FR" sz="1200" dirty="0" smtClean="0"/>
          </a:p>
          <a:p>
            <a:pPr marL="342900" indent="-342900">
              <a:buFont typeface="Arial"/>
              <a:buChar char="•"/>
            </a:pPr>
            <a:r>
              <a:rPr lang="fr-FR" dirty="0" smtClean="0"/>
              <a:t>Toutes catégories de production et désintégrations </a:t>
            </a:r>
            <a:r>
              <a:rPr lang="fr-FR" sz="1400" dirty="0" smtClean="0">
                <a:solidFill>
                  <a:srgbClr val="FF0000"/>
                </a:solidFill>
              </a:rPr>
              <a:t>(dont VH; H </a:t>
            </a:r>
            <a:r>
              <a:rPr lang="fr-FR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®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bb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fr-FR" dirty="0"/>
              <a:t>Amélioration </a:t>
            </a:r>
            <a:r>
              <a:rPr lang="fr-FR" dirty="0" smtClean="0"/>
              <a:t>récente de </a:t>
            </a:r>
            <a:r>
              <a:rPr lang="fr-FR" dirty="0"/>
              <a:t>la précision sur la masse</a:t>
            </a:r>
            <a:r>
              <a:rPr lang="fr-FR" dirty="0" smtClean="0"/>
              <a:t>: </a:t>
            </a:r>
            <a:r>
              <a:rPr lang="fr-FR" dirty="0" err="1"/>
              <a:t>m</a:t>
            </a:r>
            <a:r>
              <a:rPr lang="fr-FR" baseline="-25000" dirty="0" err="1"/>
              <a:t>H</a:t>
            </a:r>
            <a:r>
              <a:rPr lang="fr-FR" dirty="0"/>
              <a:t> = 126.25 ± </a:t>
            </a:r>
            <a:r>
              <a:rPr lang="fr-FR" dirty="0" smtClean="0"/>
              <a:t>0.2 </a:t>
            </a:r>
            <a:r>
              <a:rPr lang="fr-FR" sz="1400" dirty="0" smtClean="0">
                <a:solidFill>
                  <a:srgbClr val="FF0000"/>
                </a:solidFill>
              </a:rPr>
              <a:t>(1.6 ‰) 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7" name="Image 6" descr="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9" y="1905002"/>
            <a:ext cx="3556245" cy="3468214"/>
          </a:xfrm>
          <a:prstGeom prst="rect">
            <a:avLst/>
          </a:prstGeom>
        </p:spPr>
      </p:pic>
      <p:pic>
        <p:nvPicPr>
          <p:cNvPr id="13" name="Image 12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1223" y="373664"/>
            <a:ext cx="1788595" cy="103738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3608" y="5373216"/>
            <a:ext cx="75608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Note: Thèse de doctorat H ® 4l  de </a:t>
            </a:r>
            <a:r>
              <a:rPr lang="fr-FR" sz="1800" dirty="0" smtClean="0">
                <a:solidFill>
                  <a:srgbClr val="FF0000"/>
                </a:solidFill>
              </a:rPr>
              <a:t>Simon Regnard </a:t>
            </a:r>
            <a:r>
              <a:rPr lang="fr-FR" sz="1800" dirty="0" smtClean="0"/>
              <a:t>terminée en 2016</a:t>
            </a:r>
          </a:p>
          <a:p>
            <a:r>
              <a:rPr lang="fr-FR" dirty="0"/>
              <a:t> </a:t>
            </a:r>
            <a:r>
              <a:rPr lang="fr-FR" dirty="0" smtClean="0"/>
              <a:t>         </a:t>
            </a:r>
            <a:r>
              <a:rPr lang="fr-FR" dirty="0"/>
              <a:t>Thèse de doctorat H ® 4l  de </a:t>
            </a:r>
            <a:r>
              <a:rPr lang="fr-FR" dirty="0" smtClean="0">
                <a:solidFill>
                  <a:srgbClr val="FF0000"/>
                </a:solidFill>
              </a:rPr>
              <a:t>Toni </a:t>
            </a:r>
            <a:r>
              <a:rPr lang="fr-FR" dirty="0" err="1" smtClean="0">
                <a:solidFill>
                  <a:srgbClr val="FF0000"/>
                </a:solidFill>
              </a:rPr>
              <a:t>Sculac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prévue en  2018</a:t>
            </a:r>
            <a:endParaRPr lang="fr-FR" sz="1800" dirty="0" smtClean="0"/>
          </a:p>
          <a:p>
            <a:r>
              <a:rPr lang="fr-FR" dirty="0"/>
              <a:t> </a:t>
            </a:r>
            <a:r>
              <a:rPr lang="fr-FR" dirty="0" smtClean="0"/>
              <a:t>         Thèse de doctorat H/HH de </a:t>
            </a:r>
            <a:r>
              <a:rPr lang="fr-FR" dirty="0" smtClean="0">
                <a:solidFill>
                  <a:srgbClr val="FF0000"/>
                </a:solidFill>
              </a:rPr>
              <a:t>Matteo </a:t>
            </a:r>
            <a:r>
              <a:rPr lang="fr-FR" dirty="0" err="1" smtClean="0">
                <a:solidFill>
                  <a:srgbClr val="FF0000"/>
                </a:solidFill>
              </a:rPr>
              <a:t>Bonanomi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en cours</a:t>
            </a:r>
            <a:endParaRPr lang="fr-FR" sz="1800" dirty="0" smtClean="0"/>
          </a:p>
        </p:txBody>
      </p:sp>
      <p:pic>
        <p:nvPicPr>
          <p:cNvPr id="2" name="Image 1" descr="CMS-PAS-HIG-18-001_Figure_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4" y="1976140"/>
            <a:ext cx="4498156" cy="328475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787329" y="6581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0218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029476" y="54372"/>
            <a:ext cx="110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CMS  2 de 4</a:t>
            </a:r>
            <a:endParaRPr lang="fr-FR" sz="1200" dirty="0"/>
          </a:p>
          <a:p>
            <a:r>
              <a:rPr lang="fr-FR" sz="1200" dirty="0" smtClean="0"/>
              <a:t>Faits Saillants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13980" y="50800"/>
            <a:ext cx="4021904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 smtClean="0">
                <a:latin typeface="Tahoma"/>
                <a:cs typeface="Tahoma"/>
              </a:rPr>
              <a:t>Production de paires HH</a:t>
            </a:r>
            <a:endParaRPr lang="fr-CA" sz="2800" dirty="0">
              <a:latin typeface="Tahoma"/>
              <a:cs typeface="Tahom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13768" y="1209700"/>
            <a:ext cx="7276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1600" dirty="0" smtClean="0"/>
              <a:t>Seul résultat CMS présenté à </a:t>
            </a:r>
            <a:r>
              <a:rPr lang="fr-FR" sz="1600" dirty="0" err="1" smtClean="0"/>
              <a:t>Moriond</a:t>
            </a:r>
            <a:r>
              <a:rPr lang="fr-FR" sz="1600" dirty="0" smtClean="0"/>
              <a:t> 2017 concernant la production HH !</a:t>
            </a:r>
          </a:p>
          <a:p>
            <a:r>
              <a:rPr lang="fr-FR" dirty="0" smtClean="0"/>
              <a:t>     </a:t>
            </a:r>
            <a:r>
              <a:rPr lang="fr-FR" sz="1200" dirty="0" smtClean="0">
                <a:solidFill>
                  <a:srgbClr val="FF0000"/>
                </a:solidFill>
              </a:rPr>
              <a:t>[CMS-LLR: auteurs, éditeurs + orateur désigné à </a:t>
            </a:r>
            <a:r>
              <a:rPr lang="fr-FR" sz="1200" dirty="0" err="1" smtClean="0">
                <a:solidFill>
                  <a:srgbClr val="FF0000"/>
                </a:solidFill>
              </a:rPr>
              <a:t>Moriond</a:t>
            </a:r>
            <a:r>
              <a:rPr lang="fr-FR" sz="1200" dirty="0" smtClean="0">
                <a:solidFill>
                  <a:srgbClr val="FF0000"/>
                </a:solidFill>
              </a:rPr>
              <a:t> 2017; soumis à PLB]</a:t>
            </a:r>
            <a:endParaRPr lang="fr-FR" sz="1200" dirty="0" smtClean="0"/>
          </a:p>
          <a:p>
            <a:pPr marL="342900" indent="-342900">
              <a:buFont typeface="Arial"/>
              <a:buChar char="•"/>
            </a:pPr>
            <a:r>
              <a:rPr lang="fr-FR" sz="1600" dirty="0" smtClean="0"/>
              <a:t>Analyse complète des données 13 </a:t>
            </a:r>
            <a:r>
              <a:rPr lang="fr-FR" sz="1600" dirty="0" err="1" smtClean="0"/>
              <a:t>TeV</a:t>
            </a:r>
            <a:r>
              <a:rPr lang="fr-FR" sz="1600" dirty="0" smtClean="0"/>
              <a:t> dans la voie H H </a:t>
            </a:r>
            <a:r>
              <a:rPr lang="fr-FR" sz="1600" dirty="0" smtClean="0">
                <a:latin typeface="Symbol" charset="2"/>
                <a:cs typeface="Symbol" charset="2"/>
              </a:rPr>
              <a:t>®</a:t>
            </a:r>
            <a:r>
              <a:rPr lang="fr-FR" sz="1600" dirty="0" smtClean="0"/>
              <a:t> </a:t>
            </a:r>
            <a:r>
              <a:rPr lang="fr-FR" sz="1600" dirty="0" err="1" smtClean="0"/>
              <a:t>bb</a:t>
            </a:r>
            <a:r>
              <a:rPr lang="fr-FR" sz="1600" dirty="0" smtClean="0"/>
              <a:t> </a:t>
            </a:r>
            <a:r>
              <a:rPr lang="fr-FR" sz="1600" dirty="0" smtClean="0">
                <a:latin typeface="Symbol" charset="2"/>
                <a:cs typeface="Symbol" charset="2"/>
              </a:rPr>
              <a:t>tt </a:t>
            </a:r>
            <a:r>
              <a:rPr lang="fr-FR" sz="1600" dirty="0" smtClean="0">
                <a:latin typeface="Helvetica"/>
                <a:cs typeface="Helvetica"/>
              </a:rPr>
              <a:t>interprété</a:t>
            </a:r>
          </a:p>
          <a:p>
            <a:r>
              <a:rPr lang="fr-FR" sz="1600" dirty="0">
                <a:latin typeface="Helvetica"/>
                <a:cs typeface="Helvetica"/>
              </a:rPr>
              <a:t> </a:t>
            </a:r>
            <a:r>
              <a:rPr lang="fr-FR" sz="1600" dirty="0" smtClean="0">
                <a:latin typeface="Helvetica"/>
                <a:cs typeface="Helvetica"/>
              </a:rPr>
              <a:t>     en terme de contraintes de couplage au top </a:t>
            </a:r>
            <a:r>
              <a:rPr lang="fr-FR" sz="1600" dirty="0" err="1" smtClean="0">
                <a:latin typeface="Symbol" charset="2"/>
                <a:cs typeface="Symbol" charset="2"/>
              </a:rPr>
              <a:t>k</a:t>
            </a:r>
            <a:r>
              <a:rPr lang="fr-FR" sz="1600" baseline="-25000" dirty="0" err="1" smtClean="0">
                <a:latin typeface="Helvetica"/>
                <a:cs typeface="Helvetica"/>
              </a:rPr>
              <a:t>t</a:t>
            </a:r>
            <a:r>
              <a:rPr lang="fr-FR" sz="1600" dirty="0" smtClean="0">
                <a:latin typeface="Helvetica"/>
                <a:cs typeface="Helvetica"/>
              </a:rPr>
              <a:t> et auto-couplage </a:t>
            </a:r>
            <a:r>
              <a:rPr lang="fr-FR" sz="1600" dirty="0" smtClean="0">
                <a:latin typeface="Symbol" charset="2"/>
                <a:cs typeface="Symbol" charset="2"/>
              </a:rPr>
              <a:t>k</a:t>
            </a:r>
            <a:r>
              <a:rPr lang="fr-FR" sz="1600" baseline="-25000" dirty="0" smtClean="0">
                <a:latin typeface="Symbol" charset="2"/>
                <a:cs typeface="Symbol" charset="2"/>
              </a:rPr>
              <a:t>l</a:t>
            </a:r>
          </a:p>
        </p:txBody>
      </p:sp>
      <p:pic>
        <p:nvPicPr>
          <p:cNvPr id="8" name="Image 7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70" y="2717121"/>
            <a:ext cx="3211106" cy="3086780"/>
          </a:xfrm>
          <a:prstGeom prst="rect">
            <a:avLst/>
          </a:prstGeom>
        </p:spPr>
      </p:pic>
      <p:pic>
        <p:nvPicPr>
          <p:cNvPr id="9" name="Image 8" descr="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8" y="2783880"/>
            <a:ext cx="3031175" cy="29946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842992" y="3666108"/>
            <a:ext cx="183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Interpretation</a:t>
            </a:r>
            <a:r>
              <a:rPr lang="fr-FR" sz="1200" dirty="0" smtClean="0"/>
              <a:t> in </a:t>
            </a:r>
            <a:r>
              <a:rPr lang="fr-FR" sz="1200" dirty="0" err="1" smtClean="0"/>
              <a:t>hMSSM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36464" y="2280940"/>
            <a:ext cx="7007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1600" dirty="0" smtClean="0"/>
              <a:t>Meilleure sensibilité pour l’auto-couplage au LHC </a:t>
            </a:r>
            <a:r>
              <a:rPr lang="fr-FR" sz="1200" dirty="0" smtClean="0"/>
              <a:t>(</a:t>
            </a:r>
            <a:r>
              <a:rPr lang="fr-FR" sz="1200" dirty="0" smtClean="0">
                <a:solidFill>
                  <a:srgbClr val="FF0000"/>
                </a:solidFill>
              </a:rPr>
              <a:t>« </a:t>
            </a:r>
            <a:r>
              <a:rPr lang="fr-FR" sz="1200" dirty="0" err="1" smtClean="0">
                <a:solidFill>
                  <a:srgbClr val="FF0000"/>
                </a:solidFill>
              </a:rPr>
              <a:t>highlight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smtClean="0">
                <a:solidFill>
                  <a:srgbClr val="FF0000"/>
                </a:solidFill>
              </a:rPr>
              <a:t>EPS HEP 2017</a:t>
            </a:r>
            <a:r>
              <a:rPr lang="fr-FR" sz="1200" dirty="0" smtClean="0"/>
              <a:t>) 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3624" y="5902920"/>
            <a:ext cx="7094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Note: Thèse de doctorat HH de </a:t>
            </a:r>
            <a:r>
              <a:rPr lang="fr-FR" sz="1800" dirty="0" smtClean="0">
                <a:solidFill>
                  <a:srgbClr val="FF0000"/>
                </a:solidFill>
              </a:rPr>
              <a:t>Luca </a:t>
            </a:r>
            <a:r>
              <a:rPr lang="fr-FR" sz="1800" dirty="0" err="1" smtClean="0">
                <a:solidFill>
                  <a:srgbClr val="FF0000"/>
                </a:solidFill>
              </a:rPr>
              <a:t>Cadamuro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terminée en 2017</a:t>
            </a:r>
          </a:p>
          <a:p>
            <a:r>
              <a:rPr lang="fr-FR" dirty="0"/>
              <a:t> </a:t>
            </a:r>
            <a:r>
              <a:rPr lang="fr-FR" dirty="0" smtClean="0"/>
              <a:t>         Thèse de doctorat HH de </a:t>
            </a:r>
            <a:r>
              <a:rPr lang="fr-FR" dirty="0" err="1" smtClean="0">
                <a:solidFill>
                  <a:srgbClr val="FF0000"/>
                </a:solidFill>
              </a:rPr>
              <a:t>Chiara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Amendola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en cours</a:t>
            </a:r>
            <a:endParaRPr lang="fr-FR" sz="1800" dirty="0" smtClean="0"/>
          </a:p>
        </p:txBody>
      </p:sp>
      <p:pic>
        <p:nvPicPr>
          <p:cNvPr id="13" name="Image 12" descr="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1223" y="373664"/>
            <a:ext cx="1788595" cy="10373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7692" y="598760"/>
            <a:ext cx="7765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E</a:t>
            </a:r>
            <a:r>
              <a:rPr lang="fr-FR" dirty="0" smtClean="0"/>
              <a:t>xtraire une valeur du couplage (ou des contraintes) sur le couplage </a:t>
            </a:r>
          </a:p>
          <a:p>
            <a:r>
              <a:rPr lang="fr-FR" dirty="0" smtClean="0"/>
              <a:t>    tri-linéaire </a:t>
            </a:r>
            <a:r>
              <a:rPr lang="fr-FR" dirty="0" err="1" smtClean="0">
                <a:latin typeface="Symbol" charset="2"/>
                <a:cs typeface="Symbol" charset="2"/>
              </a:rPr>
              <a:t>l</a:t>
            </a:r>
            <a:r>
              <a:rPr lang="fr-FR" baseline="-25000" dirty="0" err="1" smtClean="0"/>
              <a:t>HHH</a:t>
            </a:r>
            <a:r>
              <a:rPr lang="fr-FR" dirty="0" smtClean="0"/>
              <a:t> et accéder ainsi à la forme du potentiel scalaire (EWSB)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2608" y="1206501"/>
            <a:ext cx="521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e.g</a:t>
            </a:r>
            <a:r>
              <a:rPr lang="fr-FR" sz="1400" dirty="0"/>
              <a:t>.</a:t>
            </a:r>
          </a:p>
        </p:txBody>
      </p:sp>
      <p:sp>
        <p:nvSpPr>
          <p:cNvPr id="14" name="Accolade ouvrante 13"/>
          <p:cNvSpPr/>
          <p:nvPr/>
        </p:nvSpPr>
        <p:spPr>
          <a:xfrm>
            <a:off x="793056" y="1252488"/>
            <a:ext cx="324544" cy="14018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7746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3407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835300" y="49064"/>
            <a:ext cx="3606075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/>
              <a:t>« Découverte » </a:t>
            </a:r>
            <a:r>
              <a:rPr lang="fr-FR" sz="3200" dirty="0" err="1" smtClean="0"/>
              <a:t>ttH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28824" y="5877520"/>
            <a:ext cx="82342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smtClean="0"/>
              <a:t>Note: Thèse de doctorat sur la production </a:t>
            </a:r>
            <a:r>
              <a:rPr lang="fr-FR" sz="1800" dirty="0" err="1" smtClean="0"/>
              <a:t>ttH</a:t>
            </a:r>
            <a:r>
              <a:rPr lang="fr-FR" sz="1800" dirty="0" smtClean="0"/>
              <a:t> de </a:t>
            </a:r>
            <a:r>
              <a:rPr lang="fr-FR" sz="1800" dirty="0" smtClean="0">
                <a:solidFill>
                  <a:srgbClr val="FF0000"/>
                </a:solidFill>
              </a:rPr>
              <a:t>Th. </a:t>
            </a:r>
            <a:r>
              <a:rPr lang="fr-FR" sz="1800" dirty="0" err="1" smtClean="0">
                <a:solidFill>
                  <a:srgbClr val="FF0000"/>
                </a:solidFill>
              </a:rPr>
              <a:t>Strebler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terminée en 2017</a:t>
            </a:r>
          </a:p>
          <a:p>
            <a:r>
              <a:rPr lang="fr-FR" dirty="0"/>
              <a:t> </a:t>
            </a:r>
            <a:r>
              <a:rPr lang="fr-FR" dirty="0" smtClean="0"/>
              <a:t>         </a:t>
            </a:r>
            <a:r>
              <a:rPr lang="fr-FR" dirty="0"/>
              <a:t>Thèse de doctorat </a:t>
            </a:r>
            <a:r>
              <a:rPr lang="fr-FR" dirty="0" err="1" smtClean="0"/>
              <a:t>ttH</a:t>
            </a:r>
            <a:r>
              <a:rPr lang="fr-FR" dirty="0" smtClean="0"/>
              <a:t> de </a:t>
            </a:r>
            <a:r>
              <a:rPr lang="fr-FR" dirty="0" smtClean="0">
                <a:solidFill>
                  <a:srgbClr val="FF0000"/>
                </a:solidFill>
              </a:rPr>
              <a:t>Cristina </a:t>
            </a:r>
            <a:r>
              <a:rPr lang="fr-FR" dirty="0">
                <a:solidFill>
                  <a:srgbClr val="FF0000"/>
                </a:solidFill>
              </a:rPr>
              <a:t>Martin Perez</a:t>
            </a:r>
            <a:r>
              <a:rPr lang="fr-FR" dirty="0" smtClean="0"/>
              <a:t> en cours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104" y="709713"/>
            <a:ext cx="4407396" cy="17985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7668" y="896020"/>
            <a:ext cx="33491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Développement d’une analyse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par éléments de  matrice + GPU 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pour les catégories  2</a:t>
            </a:r>
            <a:r>
              <a:rPr lang="fr-FR" sz="1600" dirty="0" smtClean="0">
                <a:latin typeface="Mistral"/>
                <a:cs typeface="Mistral"/>
              </a:rPr>
              <a:t>l</a:t>
            </a:r>
            <a:r>
              <a:rPr lang="fr-FR" sz="1600" dirty="0" smtClean="0"/>
              <a:t>SS+1</a:t>
            </a:r>
            <a:r>
              <a:rPr lang="fr-FR" sz="1600" dirty="0" smtClean="0">
                <a:latin typeface="Symbol" charset="2"/>
                <a:cs typeface="Symbol" charset="2"/>
              </a:rPr>
              <a:t>t</a:t>
            </a:r>
            <a:r>
              <a:rPr lang="fr-FR" sz="1600" dirty="0" smtClean="0"/>
              <a:t> 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et 3</a:t>
            </a:r>
            <a:r>
              <a:rPr lang="fr-FR" sz="1600" dirty="0" smtClean="0">
                <a:latin typeface="Mistral"/>
                <a:cs typeface="Mistral"/>
              </a:rPr>
              <a:t>l</a:t>
            </a:r>
            <a:r>
              <a:rPr lang="fr-FR" sz="1600" dirty="0" smtClean="0"/>
              <a:t>+1</a:t>
            </a:r>
            <a:r>
              <a:rPr lang="fr-FR" sz="1600" dirty="0" smtClean="0">
                <a:latin typeface="Symbol" charset="2"/>
                <a:cs typeface="Symbol" charset="2"/>
              </a:rPr>
              <a:t>t</a:t>
            </a:r>
          </a:p>
          <a:p>
            <a:r>
              <a:rPr lang="fr-FR" dirty="0">
                <a:latin typeface="Symbol" charset="2"/>
                <a:cs typeface="Symbol" charset="2"/>
              </a:rPr>
              <a:t> </a:t>
            </a:r>
            <a:r>
              <a:rPr lang="fr-FR" dirty="0" smtClean="0">
                <a:latin typeface="Symbol" charset="2"/>
                <a:cs typeface="Symbol" charset="2"/>
              </a:rPr>
              <a:t>  </a:t>
            </a:r>
            <a:r>
              <a:rPr lang="fr-FR" dirty="0" smtClean="0">
                <a:latin typeface="Tahoma"/>
                <a:cs typeface="Tahoma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Tahoma"/>
                <a:cs typeface="Tahoma"/>
              </a:rPr>
              <a:t>(PAS et publication)</a:t>
            </a:r>
            <a:endParaRPr lang="fr-FR" sz="16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11" name="Image 10" descr="CMS-PAS-HIG-17-003_Figure_002-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" y="2581796"/>
            <a:ext cx="2596213" cy="2939628"/>
          </a:xfrm>
          <a:prstGeom prst="rect">
            <a:avLst/>
          </a:prstGeom>
        </p:spPr>
      </p:pic>
      <p:pic>
        <p:nvPicPr>
          <p:cNvPr id="14" name="Image 13" descr="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45" y="2560588"/>
            <a:ext cx="3018655" cy="31290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600" y="2554321"/>
            <a:ext cx="2463800" cy="300111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884144" y="5473700"/>
            <a:ext cx="1948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3.3 </a:t>
            </a:r>
            <a:r>
              <a:rPr lang="fr-FR" sz="1400" dirty="0" smtClean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 (2.5 </a:t>
            </a:r>
            <a:r>
              <a:rPr lang="fr-FR" sz="1400" dirty="0" smtClean="0">
                <a:latin typeface="Symbol" charset="2"/>
                <a:cs typeface="Symbol" charset="2"/>
              </a:rPr>
              <a:t>s</a:t>
            </a:r>
            <a:r>
              <a:rPr lang="fr-FR" sz="1400" dirty="0" smtClean="0"/>
              <a:t> </a:t>
            </a:r>
            <a:r>
              <a:rPr lang="fr-FR" sz="1400" dirty="0" err="1" smtClean="0"/>
              <a:t>expected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17" name="Image 16" descr="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1223" y="373664"/>
            <a:ext cx="1788595" cy="103738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048592" y="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CMS 4 de 4</a:t>
            </a:r>
            <a:endParaRPr lang="fr-FR" sz="1200" dirty="0"/>
          </a:p>
          <a:p>
            <a:r>
              <a:rPr lang="fr-FR" sz="1200" dirty="0" smtClean="0"/>
              <a:t>Faits Saillants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761929" y="6578601"/>
            <a:ext cx="38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3020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69400" cy="6870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719140" y="2523604"/>
            <a:ext cx="3496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</a:rPr>
              <a:t>2009-2013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37296" y="3780656"/>
            <a:ext cx="4813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  <a:latin typeface="Helvetica"/>
                <a:cs typeface="Helvetica"/>
              </a:rPr>
              <a:t>Foundations and the </a:t>
            </a:r>
          </a:p>
          <a:p>
            <a:pPr algn="ctr"/>
            <a:r>
              <a:rPr lang="en-GB" sz="3200" dirty="0" smtClean="0">
                <a:solidFill>
                  <a:srgbClr val="FFFFFF"/>
                </a:solidFill>
                <a:latin typeface="Helvetica"/>
                <a:cs typeface="Helvetica"/>
              </a:rPr>
              <a:t>H boson discovery</a:t>
            </a:r>
          </a:p>
        </p:txBody>
      </p:sp>
    </p:spTree>
    <p:extLst>
      <p:ext uri="{BB962C8B-B14F-4D97-AF65-F5344CB8AC3E}">
        <p14:creationId xmlns:p14="http://schemas.microsoft.com/office/powerpoint/2010/main" val="260145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048592" y="0"/>
            <a:ext cx="110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CMS 3 de 4</a:t>
            </a:r>
            <a:endParaRPr lang="fr-FR" sz="1200" dirty="0"/>
          </a:p>
          <a:p>
            <a:r>
              <a:rPr lang="fr-FR" sz="1200" dirty="0" smtClean="0"/>
              <a:t>Faits Saillants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01180" y="88900"/>
            <a:ext cx="5747311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 smtClean="0">
                <a:latin typeface="Tahoma"/>
                <a:cs typeface="Tahoma"/>
              </a:rPr>
              <a:t>Diffusion de bosons vecteurs (VBS)</a:t>
            </a:r>
            <a:endParaRPr lang="fr-CA" sz="2800" dirty="0">
              <a:latin typeface="Tahoma"/>
              <a:cs typeface="Tahom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5628" y="90452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dirty="0" smtClean="0"/>
              <a:t>Première évidence pour la production électrofaible </a:t>
            </a:r>
            <a:r>
              <a:rPr lang="fr-FR" dirty="0"/>
              <a:t>de paires ZZ</a:t>
            </a:r>
          </a:p>
          <a:p>
            <a:r>
              <a:rPr lang="fr-FR" dirty="0" smtClean="0"/>
              <a:t>    (diffusion de bosons vecteurs) – signal à 2.7 </a:t>
            </a:r>
            <a:r>
              <a:rPr lang="fr-FR" dirty="0" smtClean="0">
                <a:latin typeface="Symbol" charset="2"/>
                <a:cs typeface="Symbol" charset="2"/>
              </a:rPr>
              <a:t>s</a:t>
            </a:r>
          </a:p>
          <a:p>
            <a:r>
              <a:rPr lang="fr-FR" dirty="0">
                <a:latin typeface="Symbol" charset="2"/>
                <a:cs typeface="Symbol" charset="2"/>
              </a:rPr>
              <a:t> </a:t>
            </a:r>
            <a:r>
              <a:rPr lang="fr-FR" dirty="0" smtClean="0">
                <a:latin typeface="Symbol" charset="2"/>
                <a:cs typeface="Symbol" charset="2"/>
              </a:rPr>
              <a:t>    </a:t>
            </a:r>
            <a:r>
              <a:rPr lang="fr-FR" sz="1800" dirty="0">
                <a:solidFill>
                  <a:srgbClr val="FF0000"/>
                </a:solidFill>
              </a:rPr>
              <a:t>[CMS-LLR: auteurs, éditeurs + orateur désigné à </a:t>
            </a:r>
            <a:r>
              <a:rPr lang="fr-FR" sz="1800" dirty="0" smtClean="0">
                <a:solidFill>
                  <a:srgbClr val="FF0000"/>
                </a:solidFill>
              </a:rPr>
              <a:t>LHCP </a:t>
            </a:r>
            <a:r>
              <a:rPr lang="fr-FR" sz="1800" dirty="0">
                <a:solidFill>
                  <a:srgbClr val="FF0000"/>
                </a:solidFill>
              </a:rPr>
              <a:t>2017</a:t>
            </a:r>
            <a:r>
              <a:rPr lang="fr-FR" sz="1800" dirty="0" smtClean="0">
                <a:solidFill>
                  <a:srgbClr val="FF0000"/>
                </a:solidFill>
              </a:rPr>
              <a:t>]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8" name="Image 7" descr="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4" y="2153816"/>
            <a:ext cx="4009504" cy="3367360"/>
          </a:xfrm>
          <a:prstGeom prst="rect">
            <a:avLst/>
          </a:prstGeom>
        </p:spPr>
      </p:pic>
      <p:pic>
        <p:nvPicPr>
          <p:cNvPr id="9" name="Image 8" descr="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28" y="2311400"/>
            <a:ext cx="4054872" cy="1651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720456" y="4148956"/>
            <a:ext cx="3929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Limites à 95% CL que les opérateurs</a:t>
            </a:r>
          </a:p>
          <a:p>
            <a:r>
              <a:rPr lang="fr-FR" sz="1800" dirty="0"/>
              <a:t>q</a:t>
            </a:r>
            <a:r>
              <a:rPr lang="fr-FR" sz="1800" dirty="0" smtClean="0"/>
              <a:t>uartiques (</a:t>
            </a:r>
            <a:r>
              <a:rPr lang="fr-FR" sz="1800" dirty="0" err="1" smtClean="0"/>
              <a:t>aTGC</a:t>
            </a:r>
            <a:r>
              <a:rPr lang="fr-FR" sz="1800" dirty="0" smtClean="0"/>
              <a:t>) en unité Tev</a:t>
            </a:r>
            <a:r>
              <a:rPr lang="fr-FR" sz="1800" baseline="30000" dirty="0" smtClean="0"/>
              <a:t>-4</a:t>
            </a:r>
            <a:endParaRPr lang="fr-FR" sz="1800" baseline="30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49524" y="5572720"/>
            <a:ext cx="716689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Note: </a:t>
            </a:r>
            <a:r>
              <a:rPr lang="fr-FR" sz="1800" dirty="0"/>
              <a:t>T</a:t>
            </a:r>
            <a:r>
              <a:rPr lang="fr-FR" sz="1800" dirty="0" smtClean="0"/>
              <a:t>hèse de doctorat VBS de </a:t>
            </a:r>
            <a:r>
              <a:rPr lang="fr-FR" sz="1800" dirty="0" smtClean="0">
                <a:solidFill>
                  <a:srgbClr val="FF0000"/>
                </a:solidFill>
              </a:rPr>
              <a:t>Ph. </a:t>
            </a:r>
            <a:r>
              <a:rPr lang="fr-FR" sz="1800" dirty="0" err="1" smtClean="0">
                <a:solidFill>
                  <a:srgbClr val="FF0000"/>
                </a:solidFill>
              </a:rPr>
              <a:t>Piggard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terminée en 2017</a:t>
            </a:r>
          </a:p>
          <a:p>
            <a:r>
              <a:rPr lang="fr-FR" dirty="0"/>
              <a:t> </a:t>
            </a:r>
            <a:r>
              <a:rPr lang="fr-FR" dirty="0" smtClean="0"/>
              <a:t>         Thèse de doctorat VBS ZZ de </a:t>
            </a:r>
            <a:r>
              <a:rPr lang="fr-FR" dirty="0" err="1" smtClean="0">
                <a:solidFill>
                  <a:srgbClr val="FF0000"/>
                </a:solidFill>
              </a:rPr>
              <a:t>Duje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Giljanovic</a:t>
            </a:r>
            <a:r>
              <a:rPr lang="fr-FR" dirty="0" smtClean="0"/>
              <a:t> en cours</a:t>
            </a:r>
          </a:p>
          <a:p>
            <a:r>
              <a:rPr lang="fr-FR" sz="1800" dirty="0"/>
              <a:t> </a:t>
            </a:r>
            <a:r>
              <a:rPr lang="fr-FR" sz="1800" dirty="0" smtClean="0"/>
              <a:t>         Thèse de doctorat WWZ </a:t>
            </a:r>
            <a:r>
              <a:rPr lang="fr-FR" sz="1800" dirty="0" err="1" smtClean="0"/>
              <a:t>prod</a:t>
            </a:r>
            <a:r>
              <a:rPr lang="fr-FR" sz="1800" dirty="0" smtClean="0"/>
              <a:t>. de </a:t>
            </a:r>
            <a:r>
              <a:rPr lang="fr-FR" sz="1800" dirty="0" smtClean="0">
                <a:solidFill>
                  <a:srgbClr val="FF0000"/>
                </a:solidFill>
              </a:rPr>
              <a:t>Jonas </a:t>
            </a:r>
            <a:r>
              <a:rPr lang="fr-FR" sz="1800" dirty="0" err="1" smtClean="0">
                <a:solidFill>
                  <a:srgbClr val="FF0000"/>
                </a:solidFill>
              </a:rPr>
              <a:t>Rembser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/>
              <a:t>en cours</a:t>
            </a:r>
            <a:endParaRPr lang="fr-FR" sz="1800" dirty="0"/>
          </a:p>
        </p:txBody>
      </p:sp>
      <p:pic>
        <p:nvPicPr>
          <p:cNvPr id="10" name="Image 9" descr="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1223" y="373664"/>
            <a:ext cx="1788595" cy="103738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761929" y="6581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5743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08584"/>
            <a:ext cx="8928992" cy="26521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H="1">
            <a:off x="3707904" y="688504"/>
            <a:ext cx="806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Today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084171" y="1120552"/>
            <a:ext cx="0" cy="570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 flipH="1">
            <a:off x="251520" y="832520"/>
            <a:ext cx="12692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smtClean="0">
                <a:latin typeface="Helvetica"/>
                <a:cs typeface="Helvetica"/>
              </a:rPr>
              <a:t>H Boson</a:t>
            </a:r>
          </a:p>
          <a:p>
            <a:pPr algn="ctr"/>
            <a:r>
              <a:rPr lang="en-GB" sz="1600" smtClean="0">
                <a:latin typeface="Helvetica"/>
                <a:cs typeface="Helvetica"/>
              </a:rPr>
              <a:t>discovery</a:t>
            </a:r>
            <a:endParaRPr lang="en-GB" sz="1600">
              <a:latin typeface="Helvetica"/>
              <a:cs typeface="Helvetica"/>
            </a:endParaRPr>
          </a:p>
        </p:txBody>
      </p:sp>
      <p:sp>
        <p:nvSpPr>
          <p:cNvPr id="11" name="ZoneTexte 10"/>
          <p:cNvSpPr txBox="1"/>
          <p:nvPr/>
        </p:nvSpPr>
        <p:spPr>
          <a:xfrm flipH="1">
            <a:off x="1259632" y="4072880"/>
            <a:ext cx="2313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CMS HL-LHC </a:t>
            </a:r>
          </a:p>
          <a:p>
            <a:pPr algn="ctr"/>
            <a:r>
              <a:rPr lang="fr-FR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Upgrade</a:t>
            </a:r>
          </a:p>
          <a:p>
            <a:pPr algn="ctr"/>
            <a:r>
              <a:rPr lang="fr-FR" sz="1400" dirty="0" smtClean="0">
                <a:solidFill>
                  <a:srgbClr val="0000FF"/>
                </a:solidFill>
                <a:latin typeface="Helvetica"/>
                <a:cs typeface="Helvetica"/>
              </a:rPr>
              <a:t>Tech. </a:t>
            </a:r>
            <a:r>
              <a:rPr lang="fr-FR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Proposal</a:t>
            </a:r>
            <a:r>
              <a:rPr lang="fr-FR" sz="1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 flipH="1">
            <a:off x="1979712" y="832520"/>
            <a:ext cx="18070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Helvetica"/>
                <a:cs typeface="Helvetica"/>
              </a:rPr>
              <a:t>H </a:t>
            </a:r>
            <a:r>
              <a:rPr lang="en-GB" sz="1600" dirty="0" smtClean="0">
                <a:latin typeface="Helvetica"/>
                <a:cs typeface="Helvetica"/>
              </a:rPr>
              <a:t>properties</a:t>
            </a:r>
          </a:p>
          <a:p>
            <a:pPr algn="ctr"/>
            <a:r>
              <a:rPr lang="en-GB" sz="1600" dirty="0" smtClean="0">
                <a:latin typeface="Helvetica"/>
                <a:cs typeface="Helvetica"/>
              </a:rPr>
              <a:t>&amp; BSM searches</a:t>
            </a:r>
            <a:endParaRPr lang="en-GB" sz="1600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19672" y="44624"/>
            <a:ext cx="5907587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ahoma"/>
                <a:cs typeface="Tahoma"/>
              </a:rPr>
              <a:t>The LHC and HL-LHC Road Map</a:t>
            </a:r>
            <a:endParaRPr lang="en-GB" dirty="0">
              <a:latin typeface="Tahoma"/>
              <a:cs typeface="Tahoma"/>
            </a:endParaRPr>
          </a:p>
        </p:txBody>
      </p:sp>
      <p:sp>
        <p:nvSpPr>
          <p:cNvPr id="15" name="ZoneTexte 14"/>
          <p:cNvSpPr txBox="1"/>
          <p:nvPr/>
        </p:nvSpPr>
        <p:spPr>
          <a:xfrm flipH="1">
            <a:off x="4139952" y="832520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Helvetica"/>
                <a:cs typeface="Helvetica"/>
              </a:rPr>
              <a:t>13 </a:t>
            </a:r>
            <a:r>
              <a:rPr lang="en-GB" sz="1600" b="1" dirty="0" err="1" smtClean="0">
                <a:latin typeface="Helvetica"/>
                <a:cs typeface="Helvetica"/>
              </a:rPr>
              <a:t>TeV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r>
              <a:rPr lang="en-GB" sz="1600" dirty="0" smtClean="0">
                <a:latin typeface="Helvetica"/>
                <a:cs typeface="Helvetica"/>
              </a:rPr>
              <a:t>“legacy” papers</a:t>
            </a:r>
            <a:endParaRPr lang="en-GB" sz="1600" dirty="0">
              <a:latin typeface="Helvetica"/>
              <a:cs typeface="Helvetica"/>
            </a:endParaRPr>
          </a:p>
        </p:txBody>
      </p:sp>
      <p:sp>
        <p:nvSpPr>
          <p:cNvPr id="24" name="ZoneTexte 23"/>
          <p:cNvSpPr txBox="1"/>
          <p:nvPr/>
        </p:nvSpPr>
        <p:spPr>
          <a:xfrm flipH="1">
            <a:off x="5436096" y="832520"/>
            <a:ext cx="36567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Helvetica"/>
                <a:cs typeface="Helvetica"/>
              </a:rPr>
              <a:t>H </a:t>
            </a:r>
            <a:r>
              <a:rPr lang="en-GB" sz="1600" dirty="0" smtClean="0">
                <a:latin typeface="Helvetica"/>
                <a:cs typeface="Helvetica"/>
              </a:rPr>
              <a:t>rare decays, </a:t>
            </a:r>
            <a:r>
              <a:rPr lang="en-GB" sz="1600" b="1" dirty="0" smtClean="0">
                <a:latin typeface="Helvetica"/>
                <a:cs typeface="Helvetica"/>
              </a:rPr>
              <a:t>HH</a:t>
            </a:r>
            <a:r>
              <a:rPr lang="en-GB" sz="1600" dirty="0" smtClean="0">
                <a:latin typeface="Helvetica"/>
                <a:cs typeface="Helvetica"/>
              </a:rPr>
              <a:t> production,</a:t>
            </a:r>
          </a:p>
          <a:p>
            <a:pPr algn="ctr"/>
            <a:r>
              <a:rPr lang="en-GB" sz="1600" b="1" dirty="0" smtClean="0">
                <a:latin typeface="Helvetica"/>
                <a:cs typeface="Helvetica"/>
              </a:rPr>
              <a:t>VV</a:t>
            </a:r>
            <a:r>
              <a:rPr lang="en-GB" sz="1600" dirty="0" smtClean="0">
                <a:latin typeface="Helvetica"/>
                <a:cs typeface="Helvetica"/>
              </a:rPr>
              <a:t> scattering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88335" y="2797789"/>
            <a:ext cx="296866" cy="178244"/>
          </a:xfrm>
          <a:prstGeom prst="rect">
            <a:avLst/>
          </a:prstGeom>
          <a:solidFill>
            <a:srgbClr val="242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123873" y="270858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2038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44267" y="3953933"/>
            <a:ext cx="334433" cy="262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8585201" y="2488310"/>
            <a:ext cx="397932" cy="61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8585201" y="1548510"/>
            <a:ext cx="397932" cy="61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290036" y="2790067"/>
            <a:ext cx="387236" cy="161268"/>
          </a:xfrm>
          <a:prstGeom prst="rect">
            <a:avLst/>
          </a:prstGeom>
          <a:solidFill>
            <a:srgbClr val="242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202807" y="271631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0036" y="2792811"/>
            <a:ext cx="387236" cy="161268"/>
          </a:xfrm>
          <a:prstGeom prst="rect">
            <a:avLst/>
          </a:prstGeom>
          <a:solidFill>
            <a:srgbClr val="242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202807" y="271905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0036" y="2797789"/>
            <a:ext cx="387236" cy="161268"/>
          </a:xfrm>
          <a:prstGeom prst="rect">
            <a:avLst/>
          </a:prstGeom>
          <a:solidFill>
            <a:srgbClr val="242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202807" y="272403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2011</a:t>
            </a:r>
            <a:endParaRPr lang="fr-FR" sz="1400" dirty="0">
              <a:solidFill>
                <a:schemeClr val="bg1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2483768" y="3712840"/>
            <a:ext cx="0" cy="36004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flipH="1">
            <a:off x="6228184" y="4072880"/>
            <a:ext cx="1624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HGCAL</a:t>
            </a:r>
          </a:p>
          <a:p>
            <a:pPr algn="ctr"/>
            <a:r>
              <a:rPr lang="fr-FR" sz="1400" dirty="0" smtClean="0">
                <a:solidFill>
                  <a:srgbClr val="0000FF"/>
                </a:solidFill>
                <a:latin typeface="Helvetica"/>
                <a:cs typeface="Helvetica"/>
              </a:rPr>
              <a:t>Installation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7044267" y="3712840"/>
            <a:ext cx="0" cy="36004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flipH="1">
            <a:off x="2987824" y="4072880"/>
            <a:ext cx="162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HGCAL</a:t>
            </a:r>
          </a:p>
          <a:p>
            <a:pPr algn="ctr"/>
            <a:r>
              <a:rPr lang="fr-FR" sz="1400" dirty="0" smtClean="0">
                <a:solidFill>
                  <a:srgbClr val="0000FF"/>
                </a:solidFill>
                <a:latin typeface="Helvetica"/>
                <a:cs typeface="Helvetica"/>
              </a:rPr>
              <a:t>Tech. Design Report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859" y="3832365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3444859" y="3815432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5419080" y="3475855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51932" y="3814150"/>
            <a:ext cx="539764" cy="190996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70827" y="3742514"/>
            <a:ext cx="749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30 fb</a:t>
            </a:r>
            <a:r>
              <a:rPr lang="fr-FR" sz="1400" baseline="30000" dirty="0" smtClean="0">
                <a:solidFill>
                  <a:schemeClr val="bg1"/>
                </a:solidFill>
              </a:rPr>
              <a:t>-1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V="1">
            <a:off x="3665819" y="3722215"/>
            <a:ext cx="0" cy="36004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741896" y="3809529"/>
            <a:ext cx="670477" cy="191261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>
            <a:off x="3678560" y="3735123"/>
            <a:ext cx="85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150 fb</a:t>
            </a:r>
            <a:r>
              <a:rPr lang="fr-FR" sz="1400" baseline="30000" dirty="0" smtClean="0">
                <a:solidFill>
                  <a:schemeClr val="bg1"/>
                </a:solidFill>
              </a:rPr>
              <a:t>-1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 flipH="1">
            <a:off x="4312899" y="4306498"/>
            <a:ext cx="105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EDRs</a:t>
            </a:r>
            <a:endParaRPr lang="fr-FR" sz="14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4" name="ZoneTexte 53"/>
          <p:cNvSpPr txBox="1"/>
          <p:nvPr/>
        </p:nvSpPr>
        <p:spPr>
          <a:xfrm flipH="1">
            <a:off x="5117397" y="430650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FF"/>
                </a:solidFill>
                <a:latin typeface="Helvetica"/>
                <a:cs typeface="Helvetica"/>
              </a:rPr>
              <a:t>Construction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54411" y="3789784"/>
            <a:ext cx="700443" cy="214701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5808547" y="3734709"/>
            <a:ext cx="85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300 fb</a:t>
            </a:r>
            <a:r>
              <a:rPr lang="fr-FR" sz="1400" baseline="30000" dirty="0" smtClean="0">
                <a:solidFill>
                  <a:schemeClr val="bg1"/>
                </a:solidFill>
              </a:rPr>
              <a:t>-1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19833" y="3790197"/>
            <a:ext cx="823168" cy="214454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7590738" y="3743507"/>
            <a:ext cx="956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3000 fb</a:t>
            </a:r>
            <a:r>
              <a:rPr lang="fr-FR" sz="1400" baseline="30000" dirty="0" smtClean="0">
                <a:solidFill>
                  <a:schemeClr val="bg1"/>
                </a:solidFill>
              </a:rPr>
              <a:t>-1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538858" y="4903068"/>
            <a:ext cx="73661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dirty="0"/>
              <a:t>Measure rare decays (e.g. H </a:t>
            </a:r>
            <a:r>
              <a:rPr lang="en-GB" dirty="0">
                <a:latin typeface="Symbol" charset="2"/>
                <a:cs typeface="Symbol" charset="2"/>
              </a:rPr>
              <a:t>®</a:t>
            </a:r>
            <a:r>
              <a:rPr lang="en-GB" dirty="0"/>
              <a:t> </a:t>
            </a:r>
            <a:r>
              <a:rPr lang="en-GB" dirty="0">
                <a:latin typeface="Symbol" charset="2"/>
                <a:cs typeface="Symbol" charset="2"/>
              </a:rPr>
              <a:t>mm</a:t>
            </a:r>
            <a:r>
              <a:rPr lang="en-GB" dirty="0"/>
              <a:t>, H </a:t>
            </a:r>
            <a:r>
              <a:rPr lang="en-GB" dirty="0">
                <a:latin typeface="Symbol" charset="2"/>
                <a:cs typeface="Symbol" charset="2"/>
              </a:rPr>
              <a:t>®</a:t>
            </a:r>
            <a:r>
              <a:rPr lang="en-GB" dirty="0"/>
              <a:t> </a:t>
            </a:r>
            <a:r>
              <a:rPr lang="en-GB" dirty="0" err="1"/>
              <a:t>Z</a:t>
            </a:r>
            <a:r>
              <a:rPr lang="en-GB" dirty="0" err="1">
                <a:latin typeface="Symbol" charset="2"/>
                <a:cs typeface="Symbol" charset="2"/>
              </a:rPr>
              <a:t>g</a:t>
            </a:r>
            <a:r>
              <a:rPr lang="en-GB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Search for forbidden H decays (e.g. H </a:t>
            </a:r>
            <a:r>
              <a:rPr lang="en-GB" dirty="0">
                <a:latin typeface="Symbol" charset="2"/>
                <a:cs typeface="Symbol" charset="2"/>
              </a:rPr>
              <a:t>®</a:t>
            </a:r>
            <a:r>
              <a:rPr lang="en-GB" dirty="0"/>
              <a:t> </a:t>
            </a:r>
            <a:r>
              <a:rPr lang="en-GB" dirty="0">
                <a:latin typeface="Symbol" charset="2"/>
                <a:cs typeface="Symbol" charset="2"/>
              </a:rPr>
              <a:t>tm</a:t>
            </a:r>
            <a:r>
              <a:rPr lang="en-GB" dirty="0"/>
              <a:t>, H </a:t>
            </a:r>
            <a:r>
              <a:rPr lang="en-GB" dirty="0">
                <a:latin typeface="Symbol" charset="2"/>
                <a:cs typeface="Symbol" charset="2"/>
              </a:rPr>
              <a:t>®</a:t>
            </a:r>
            <a:r>
              <a:rPr lang="en-GB" dirty="0"/>
              <a:t> Invisible</a:t>
            </a:r>
            <a:r>
              <a:rPr lang="en-GB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VV scattering and “Goldstone bosons” scattering</a:t>
            </a:r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dirty="0"/>
              <a:t>T</a:t>
            </a:r>
            <a:r>
              <a:rPr lang="en-GB" dirty="0" smtClean="0"/>
              <a:t>ri-bosons production, </a:t>
            </a:r>
            <a:r>
              <a:rPr lang="en-GB" dirty="0" err="1"/>
              <a:t>t</a:t>
            </a:r>
            <a:r>
              <a:rPr lang="en-GB" dirty="0" err="1" smtClean="0"/>
              <a:t>rilinear</a:t>
            </a:r>
            <a:r>
              <a:rPr lang="en-GB" dirty="0" smtClean="0"/>
              <a:t> and </a:t>
            </a:r>
            <a:r>
              <a:rPr lang="en-GB" dirty="0"/>
              <a:t>quartic couplings of </a:t>
            </a:r>
            <a:r>
              <a:rPr lang="en-GB" dirty="0" smtClean="0"/>
              <a:t>Z,W bosons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HH production </a:t>
            </a:r>
            <a:r>
              <a:rPr lang="en-GB" dirty="0"/>
              <a:t>and </a:t>
            </a:r>
            <a:r>
              <a:rPr lang="en-GB" dirty="0" smtClean="0"/>
              <a:t>the </a:t>
            </a:r>
            <a:r>
              <a:rPr lang="en-GB" dirty="0"/>
              <a:t>self-</a:t>
            </a:r>
            <a:r>
              <a:rPr lang="en-GB" dirty="0" smtClean="0"/>
              <a:t>coupling </a:t>
            </a:r>
            <a:r>
              <a:rPr lang="en-GB" dirty="0" err="1" smtClean="0">
                <a:latin typeface="Symbol" charset="2"/>
                <a:cs typeface="Symbol" charset="2"/>
              </a:rPr>
              <a:t>l</a:t>
            </a:r>
            <a:r>
              <a:rPr lang="en-GB" baseline="-25000" dirty="0" err="1" smtClean="0"/>
              <a:t>HHH</a:t>
            </a:r>
            <a:endParaRPr lang="en-GB" baseline="-25000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Search </a:t>
            </a:r>
            <a:r>
              <a:rPr lang="en-GB" dirty="0"/>
              <a:t>for an extended scalar </a:t>
            </a:r>
            <a:r>
              <a:rPr lang="en-GB" dirty="0" smtClean="0"/>
              <a:t>sector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298128" y="5385792"/>
            <a:ext cx="8915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Physics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ase</a:t>
            </a:r>
            <a:endParaRPr lang="en-GB" sz="1600" dirty="0"/>
          </a:p>
        </p:txBody>
      </p:sp>
      <p:sp>
        <p:nvSpPr>
          <p:cNvPr id="6" name="Accolade ouvrante 5"/>
          <p:cNvSpPr/>
          <p:nvPr/>
        </p:nvSpPr>
        <p:spPr>
          <a:xfrm>
            <a:off x="1310432" y="5072484"/>
            <a:ext cx="216024" cy="1440160"/>
          </a:xfrm>
          <a:prstGeom prst="lef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137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msIMG_8948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0" y="-372"/>
            <a:ext cx="9182255" cy="6871072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1399208" y="1586508"/>
            <a:ext cx="7610317" cy="3210644"/>
            <a:chOff x="1399208" y="1586508"/>
            <a:chExt cx="7610317" cy="3210644"/>
          </a:xfrm>
        </p:grpSpPr>
        <p:sp>
          <p:nvSpPr>
            <p:cNvPr id="7" name="Ellipse 6"/>
            <p:cNvSpPr/>
            <p:nvPr/>
          </p:nvSpPr>
          <p:spPr>
            <a:xfrm>
              <a:off x="1399208" y="2183532"/>
              <a:ext cx="2596728" cy="261362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  <a:effectLst>
              <a:glow rad="101600">
                <a:schemeClr val="tx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245744" y="1586508"/>
              <a:ext cx="4763781" cy="64633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Replace </a:t>
              </a:r>
              <a:r>
                <a:rPr lang="fr-FR" b="1" dirty="0" err="1" smtClean="0">
                  <a:solidFill>
                    <a:schemeClr val="bg1"/>
                  </a:solidFill>
                </a:rPr>
                <a:t>two</a:t>
              </a:r>
              <a:r>
                <a:rPr lang="fr-FR" b="1" dirty="0" smtClean="0">
                  <a:solidFill>
                    <a:schemeClr val="bg1"/>
                  </a:solidFill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</a:rPr>
                <a:t>End-Caps</a:t>
              </a:r>
              <a:r>
                <a:rPr lang="fr-FR" b="1" dirty="0" smtClean="0">
                  <a:solidFill>
                    <a:schemeClr val="bg1"/>
                  </a:solidFill>
                </a:rPr>
                <a:t> for HL-LHC </a:t>
              </a:r>
            </a:p>
            <a:p>
              <a:r>
                <a:rPr lang="fr-FR" b="1" dirty="0" smtClean="0">
                  <a:solidFill>
                    <a:schemeClr val="bg1"/>
                  </a:solidFill>
                </a:rPr>
                <a:t>(radiation damage of the PbWO</a:t>
              </a:r>
              <a:r>
                <a:rPr lang="fr-FR" b="1" baseline="-25000" dirty="0" smtClean="0">
                  <a:solidFill>
                    <a:schemeClr val="bg1"/>
                  </a:solidFill>
                </a:rPr>
                <a:t>4</a:t>
              </a:r>
              <a:r>
                <a:rPr lang="fr-FR" b="1" dirty="0" smtClean="0">
                  <a:solidFill>
                    <a:schemeClr val="bg1"/>
                  </a:solidFill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</a:rPr>
                <a:t>crystals</a:t>
              </a:r>
              <a:r>
                <a:rPr lang="fr-FR" b="1" dirty="0" smtClean="0">
                  <a:solidFill>
                    <a:schemeClr val="bg1"/>
                  </a:solidFill>
                </a:rPr>
                <a:t>)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 flipH="1">
              <a:off x="3784600" y="2210296"/>
              <a:ext cx="458664" cy="4567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5004048" y="2996952"/>
            <a:ext cx="3313728" cy="267765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Need to sustain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Up to 10</a:t>
            </a:r>
            <a:r>
              <a:rPr lang="en-GB" b="1" baseline="30000" dirty="0" smtClean="0">
                <a:solidFill>
                  <a:schemeClr val="bg1"/>
                </a:solidFill>
              </a:rPr>
              <a:t>16</a:t>
            </a:r>
            <a:r>
              <a:rPr lang="en-GB" b="1" dirty="0" smtClean="0">
                <a:solidFill>
                  <a:schemeClr val="bg1"/>
                </a:solidFill>
              </a:rPr>
              <a:t> neutrons/cm</a:t>
            </a:r>
            <a:r>
              <a:rPr lang="en-GB" b="1" baseline="30000" dirty="0" smtClean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Up to ~ 200 pile-up events </a:t>
            </a:r>
          </a:p>
          <a:p>
            <a:pPr marL="285750" indent="-285750">
              <a:buFont typeface="Arial"/>
              <a:buChar char="•"/>
            </a:pP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Need for a High Granularity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Calorimeter with E, P and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Timing capabilities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             </a:t>
            </a:r>
            <a:r>
              <a:rPr lang="en-GB" sz="2400" b="1" dirty="0" smtClean="0">
                <a:solidFill>
                  <a:schemeClr val="bg1"/>
                </a:solidFill>
              </a:rPr>
              <a:t>HGCAL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6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984796"/>
            <a:ext cx="5256584" cy="4675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323752" y="50800"/>
            <a:ext cx="6798055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High Granularity for CMS at HL-LHC</a:t>
            </a:r>
            <a:endParaRPr lang="en-GB" dirty="0"/>
          </a:p>
        </p:txBody>
      </p:sp>
      <p:pic>
        <p:nvPicPr>
          <p:cNvPr id="56" name="Picture 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232" y="736600"/>
            <a:ext cx="5947668" cy="5778500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>
            <a:off x="69404" y="5517604"/>
            <a:ext cx="871296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r 22"/>
          <p:cNvGrpSpPr/>
          <p:nvPr/>
        </p:nvGrpSpPr>
        <p:grpSpPr>
          <a:xfrm>
            <a:off x="82848" y="4899165"/>
            <a:ext cx="2374363" cy="1266139"/>
            <a:chOff x="82848" y="4899165"/>
            <a:chExt cx="2374363" cy="1266139"/>
          </a:xfrm>
        </p:grpSpPr>
        <p:sp>
          <p:nvSpPr>
            <p:cNvPr id="24" name="Ellipse 23"/>
            <p:cNvSpPr/>
            <p:nvPr/>
          </p:nvSpPr>
          <p:spPr>
            <a:xfrm>
              <a:off x="459656" y="5406669"/>
              <a:ext cx="645616" cy="203200"/>
            </a:xfrm>
            <a:prstGeom prst="ellipse">
              <a:avLst/>
            </a:prstGeom>
            <a:solidFill>
              <a:srgbClr val="FF0000"/>
            </a:solidFill>
            <a:effectLst>
              <a:outerShdw blurRad="40000" dist="23000" dir="5400000" rotWithShape="0">
                <a:schemeClr val="bg1">
                  <a:lumMod val="65000"/>
                  <a:alpha val="35000"/>
                </a:scheme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lèche vers la droite 24"/>
            <p:cNvSpPr/>
            <p:nvPr/>
          </p:nvSpPr>
          <p:spPr>
            <a:xfrm>
              <a:off x="82848" y="5428704"/>
              <a:ext cx="348952" cy="17199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lèche vers la droite 25"/>
            <p:cNvSpPr/>
            <p:nvPr/>
          </p:nvSpPr>
          <p:spPr>
            <a:xfrm flipH="1">
              <a:off x="1128440" y="5432648"/>
              <a:ext cx="360040" cy="17199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V="1">
              <a:off x="755535" y="4899165"/>
              <a:ext cx="1701676" cy="612924"/>
            </a:xfrm>
            <a:prstGeom prst="straightConnector1">
              <a:avLst/>
            </a:prstGeom>
            <a:ln>
              <a:solidFill>
                <a:srgbClr val="FF0000">
                  <a:alpha val="60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251520" y="5517232"/>
              <a:ext cx="50405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V="1">
              <a:off x="755617" y="5085184"/>
              <a:ext cx="504015" cy="4182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755576" y="5517232"/>
              <a:ext cx="129614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768317" y="5521507"/>
              <a:ext cx="93610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H="1" flipV="1">
              <a:off x="179512" y="5157192"/>
              <a:ext cx="57606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>
              <a:off x="179512" y="5520267"/>
              <a:ext cx="574021" cy="645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/>
          <p:cNvSpPr txBox="1"/>
          <p:nvPr/>
        </p:nvSpPr>
        <p:spPr>
          <a:xfrm flipH="1">
            <a:off x="369245" y="1556792"/>
            <a:ext cx="2978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cope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neutrons:</a:t>
            </a:r>
          </a:p>
          <a:p>
            <a:endParaRPr lang="fr-FR" dirty="0"/>
          </a:p>
          <a:p>
            <a:r>
              <a:rPr lang="fr-FR" b="1" dirty="0" err="1"/>
              <a:t>a</a:t>
            </a:r>
            <a:r>
              <a:rPr lang="fr-FR" b="1" dirty="0" err="1" smtClean="0"/>
              <a:t>dapt</a:t>
            </a:r>
            <a:r>
              <a:rPr lang="fr-FR" b="1" dirty="0" smtClean="0"/>
              <a:t> Si </a:t>
            </a:r>
            <a:r>
              <a:rPr lang="fr-FR" b="1" dirty="0" err="1" smtClean="0"/>
              <a:t>thickness</a:t>
            </a:r>
            <a:r>
              <a:rPr lang="fr-FR" b="1" dirty="0" smtClean="0"/>
              <a:t> </a:t>
            </a:r>
            <a:r>
              <a:rPr lang="fr-FR" dirty="0" smtClean="0"/>
              <a:t>vs </a:t>
            </a:r>
            <a:r>
              <a:rPr lang="fr-FR" dirty="0" smtClean="0">
                <a:latin typeface="Symbol" charset="2"/>
                <a:cs typeface="Symbol" charset="2"/>
              </a:rPr>
              <a:t>h</a:t>
            </a:r>
          </a:p>
          <a:p>
            <a:endParaRPr lang="fr-FR" sz="1200" dirty="0" smtClean="0"/>
          </a:p>
          <a:p>
            <a:r>
              <a:rPr lang="fr-FR" b="1" dirty="0" err="1" smtClean="0"/>
              <a:t>adapt</a:t>
            </a:r>
            <a:r>
              <a:rPr lang="fr-FR" b="1" dirty="0" smtClean="0"/>
              <a:t> </a:t>
            </a:r>
            <a:r>
              <a:rPr lang="fr-FR" b="1" dirty="0" err="1" smtClean="0"/>
              <a:t>cell</a:t>
            </a:r>
            <a:r>
              <a:rPr lang="fr-FR" b="1" dirty="0" smtClean="0"/>
              <a:t> size </a:t>
            </a:r>
            <a:r>
              <a:rPr lang="fr-FR" dirty="0" smtClean="0"/>
              <a:t>vs </a:t>
            </a:r>
            <a:r>
              <a:rPr lang="fr-FR" dirty="0" smtClean="0">
                <a:latin typeface="Symbol" charset="2"/>
                <a:cs typeface="Symbol" charset="2"/>
              </a:rPr>
              <a:t>h</a:t>
            </a:r>
          </a:p>
          <a:p>
            <a:endParaRPr lang="fr-FR" sz="1200" dirty="0" smtClean="0"/>
          </a:p>
          <a:p>
            <a:r>
              <a:rPr lang="fr-FR" b="1" dirty="0" err="1"/>
              <a:t>m</a:t>
            </a:r>
            <a:r>
              <a:rPr lang="fr-FR" b="1" dirty="0" err="1" smtClean="0"/>
              <a:t>aintain</a:t>
            </a:r>
            <a:r>
              <a:rPr lang="fr-FR" b="1" dirty="0" smtClean="0"/>
              <a:t> S/N &gt;&gt; </a:t>
            </a:r>
            <a:r>
              <a:rPr lang="fr-FR" dirty="0" smtClean="0"/>
              <a:t>2 over</a:t>
            </a:r>
          </a:p>
          <a:p>
            <a:r>
              <a:rPr lang="fr-FR" dirty="0" smtClean="0"/>
              <a:t>full </a:t>
            </a:r>
            <a:r>
              <a:rPr lang="fr-FR" dirty="0" smtClean="0">
                <a:latin typeface="Symbol" charset="2"/>
                <a:cs typeface="Symbol" charset="2"/>
              </a:rPr>
              <a:t>h</a:t>
            </a:r>
            <a:r>
              <a:rPr lang="fr-FR" dirty="0" smtClean="0"/>
              <a:t> range up to 3000 fb-1</a:t>
            </a:r>
            <a:endParaRPr lang="fr-FR" dirty="0">
              <a:latin typeface="Symbol" charset="2"/>
              <a:cs typeface="Symbol" charset="2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18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0458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984796"/>
            <a:ext cx="5256584" cy="46750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323752" y="50800"/>
            <a:ext cx="6798055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High Granularity for CMS at HL-LHC</a:t>
            </a:r>
            <a:endParaRPr lang="en-GB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69404" y="5517604"/>
            <a:ext cx="871296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 49"/>
          <p:cNvGrpSpPr/>
          <p:nvPr/>
        </p:nvGrpSpPr>
        <p:grpSpPr>
          <a:xfrm>
            <a:off x="82848" y="4899165"/>
            <a:ext cx="2374363" cy="1266139"/>
            <a:chOff x="82848" y="4899165"/>
            <a:chExt cx="2374363" cy="1266139"/>
          </a:xfrm>
        </p:grpSpPr>
        <p:sp>
          <p:nvSpPr>
            <p:cNvPr id="14" name="Ellipse 13"/>
            <p:cNvSpPr/>
            <p:nvPr/>
          </p:nvSpPr>
          <p:spPr>
            <a:xfrm>
              <a:off x="459656" y="5406669"/>
              <a:ext cx="645616" cy="203200"/>
            </a:xfrm>
            <a:prstGeom prst="ellipse">
              <a:avLst/>
            </a:prstGeom>
            <a:solidFill>
              <a:srgbClr val="FF0000"/>
            </a:solidFill>
            <a:effectLst>
              <a:outerShdw blurRad="40000" dist="23000" dir="5400000" rotWithShape="0">
                <a:schemeClr val="bg1">
                  <a:lumMod val="65000"/>
                  <a:alpha val="35000"/>
                </a:schemeClr>
              </a:outerShdw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vers la droite 14"/>
            <p:cNvSpPr/>
            <p:nvPr/>
          </p:nvSpPr>
          <p:spPr>
            <a:xfrm>
              <a:off x="82848" y="5428704"/>
              <a:ext cx="348952" cy="17199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vers la droite 15"/>
            <p:cNvSpPr/>
            <p:nvPr/>
          </p:nvSpPr>
          <p:spPr>
            <a:xfrm flipH="1">
              <a:off x="1128440" y="5432648"/>
              <a:ext cx="360040" cy="17199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V="1">
              <a:off x="755535" y="4899165"/>
              <a:ext cx="1701676" cy="612924"/>
            </a:xfrm>
            <a:prstGeom prst="straightConnector1">
              <a:avLst/>
            </a:prstGeom>
            <a:ln>
              <a:solidFill>
                <a:srgbClr val="FF0000">
                  <a:alpha val="60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>
              <a:off x="251520" y="5517232"/>
              <a:ext cx="504056" cy="216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755617" y="5085184"/>
              <a:ext cx="504015" cy="4182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755576" y="5517232"/>
              <a:ext cx="129614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768317" y="5521507"/>
              <a:ext cx="93610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 flipV="1">
              <a:off x="179512" y="5157192"/>
              <a:ext cx="576064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H="1">
              <a:off x="179512" y="5520267"/>
              <a:ext cx="574021" cy="645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ZoneTexte 50"/>
          <p:cNvSpPr txBox="1"/>
          <p:nvPr/>
        </p:nvSpPr>
        <p:spPr>
          <a:xfrm>
            <a:off x="196528" y="879128"/>
            <a:ext cx="35657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new generation of calorimeter:</a:t>
            </a:r>
          </a:p>
          <a:p>
            <a:endParaRPr lang="en-GB" sz="1200" dirty="0"/>
          </a:p>
          <a:p>
            <a:r>
              <a:rPr lang="en-GB" dirty="0" smtClean="0"/>
              <a:t>“5D” measurements</a:t>
            </a:r>
          </a:p>
          <a:p>
            <a:r>
              <a:rPr lang="en-GB" dirty="0" smtClean="0"/>
              <a:t>     </a:t>
            </a:r>
            <a:r>
              <a:rPr lang="en-GB" b="1" dirty="0" smtClean="0"/>
              <a:t>E</a:t>
            </a:r>
            <a:r>
              <a:rPr lang="en-GB" dirty="0" smtClean="0"/>
              <a:t> by </a:t>
            </a:r>
            <a:r>
              <a:rPr lang="en-GB" dirty="0" err="1" smtClean="0"/>
              <a:t>calorimetry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b="1" dirty="0" err="1" smtClean="0"/>
              <a:t>x,y,z</a:t>
            </a:r>
            <a:r>
              <a:rPr lang="en-GB" dirty="0" smtClean="0"/>
              <a:t> by tracking </a:t>
            </a:r>
          </a:p>
          <a:p>
            <a:r>
              <a:rPr lang="en-GB" dirty="0"/>
              <a:t> </a:t>
            </a:r>
            <a:r>
              <a:rPr lang="en-GB" dirty="0" smtClean="0"/>
              <a:t>    </a:t>
            </a:r>
            <a:r>
              <a:rPr lang="en-GB" b="1" dirty="0" smtClean="0"/>
              <a:t>t</a:t>
            </a:r>
            <a:r>
              <a:rPr lang="en-GB" dirty="0" smtClean="0"/>
              <a:t> with 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dirty="0" smtClean="0"/>
              <a:t> = 50 </a:t>
            </a:r>
            <a:r>
              <a:rPr lang="en-GB" dirty="0" err="1" smtClean="0"/>
              <a:t>ps</a:t>
            </a:r>
            <a:r>
              <a:rPr lang="en-GB" dirty="0" smtClean="0"/>
              <a:t>/cell</a:t>
            </a:r>
          </a:p>
          <a:p>
            <a:endParaRPr lang="en-GB" sz="1200" u="sng" dirty="0" smtClean="0"/>
          </a:p>
          <a:p>
            <a:r>
              <a:rPr lang="en-GB" u="sng" dirty="0" smtClean="0"/>
              <a:t>In total</a:t>
            </a:r>
            <a:endParaRPr lang="en-GB" sz="1200" dirty="0"/>
          </a:p>
          <a:p>
            <a:r>
              <a:rPr lang="en-GB" sz="1600" dirty="0"/>
              <a:t>6 million channels</a:t>
            </a:r>
          </a:p>
          <a:p>
            <a:r>
              <a:rPr lang="en-GB" sz="1600" dirty="0" smtClean="0"/>
              <a:t>600 </a:t>
            </a:r>
            <a:r>
              <a:rPr lang="en-GB" sz="1600" dirty="0"/>
              <a:t>m</a:t>
            </a:r>
            <a:r>
              <a:rPr lang="en-GB" sz="1600" baseline="30000" dirty="0"/>
              <a:t>2</a:t>
            </a:r>
            <a:r>
              <a:rPr lang="en-GB" sz="1600" dirty="0"/>
              <a:t> of Si + 500 m</a:t>
            </a:r>
            <a:r>
              <a:rPr lang="en-GB" sz="1600" baseline="30000" dirty="0"/>
              <a:t>2</a:t>
            </a:r>
            <a:r>
              <a:rPr lang="en-GB" sz="1600" dirty="0"/>
              <a:t> of scintillator</a:t>
            </a:r>
          </a:p>
          <a:p>
            <a:endParaRPr lang="en-GB" sz="1200" dirty="0"/>
          </a:p>
          <a:p>
            <a:r>
              <a:rPr lang="en-GB" u="sng" dirty="0" smtClean="0"/>
              <a:t>Each </a:t>
            </a:r>
            <a:r>
              <a:rPr lang="en-GB" u="sng" dirty="0"/>
              <a:t>end-cap</a:t>
            </a:r>
          </a:p>
          <a:p>
            <a:endParaRPr lang="en-GB" sz="1200" dirty="0"/>
          </a:p>
          <a:p>
            <a:r>
              <a:rPr lang="en-GB" sz="1600" dirty="0" smtClean="0"/>
              <a:t>230 tons /  -30° C</a:t>
            </a:r>
            <a:endParaRPr lang="en-GB" sz="1600" dirty="0"/>
          </a:p>
          <a:p>
            <a:r>
              <a:rPr lang="en-GB" sz="1600" dirty="0" smtClean="0"/>
              <a:t>CE-E:  26.3 X0 / 28 layers</a:t>
            </a:r>
          </a:p>
          <a:p>
            <a:r>
              <a:rPr lang="en-GB" sz="1600" dirty="0" smtClean="0"/>
              <a:t>CE-H:  10.7 </a:t>
            </a:r>
            <a:r>
              <a:rPr lang="en-GB" sz="1600" dirty="0" smtClean="0">
                <a:latin typeface="Symbol" charset="2"/>
                <a:cs typeface="Symbol" charset="2"/>
              </a:rPr>
              <a:t>l </a:t>
            </a:r>
            <a:r>
              <a:rPr lang="en-GB" sz="1600" dirty="0" smtClean="0">
                <a:latin typeface="Arial"/>
                <a:cs typeface="Arial"/>
              </a:rPr>
              <a:t>/ 24 layers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40284" y="6195020"/>
            <a:ext cx="321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TDR:</a:t>
            </a:r>
            <a:r>
              <a:rPr lang="fr-FR" dirty="0" smtClean="0"/>
              <a:t> CERN-LHCC-2017-023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4296668" y="6190828"/>
            <a:ext cx="393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EDR</a:t>
            </a:r>
            <a:r>
              <a:rPr lang="en-GB" dirty="0" smtClean="0"/>
              <a:t> Mechanics: expected end 2019</a:t>
            </a:r>
            <a:endParaRPr lang="en-GB" dirty="0"/>
          </a:p>
        </p:txBody>
      </p:sp>
      <p:cxnSp>
        <p:nvCxnSpPr>
          <p:cNvPr id="54" name="Connecteur droit 53"/>
          <p:cNvCxnSpPr/>
          <p:nvPr/>
        </p:nvCxnSpPr>
        <p:spPr>
          <a:xfrm>
            <a:off x="0" y="6885260"/>
            <a:ext cx="871296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750063" y="6593701"/>
            <a:ext cx="385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18’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0498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933352" y="25400"/>
            <a:ext cx="589416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The Birth of the HGCAL Project</a:t>
            </a:r>
            <a:endParaRPr lang="en-GB" dirty="0"/>
          </a:p>
        </p:txBody>
      </p:sp>
      <p:pic>
        <p:nvPicPr>
          <p:cNvPr id="41" name="Image 40" descr="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" y="981720"/>
            <a:ext cx="5911461" cy="3158480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6300192" y="985788"/>
            <a:ext cx="27622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2014</a:t>
            </a:r>
            <a:r>
              <a:rPr lang="en-GB" dirty="0" smtClean="0"/>
              <a:t> Visits at the LLR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sz="1600" i="1" dirty="0" smtClean="0"/>
              <a:t>M</a:t>
            </a:r>
            <a:r>
              <a:rPr lang="fr-FR" sz="1600" i="1" dirty="0"/>
              <a:t>. </a:t>
            </a:r>
            <a:r>
              <a:rPr lang="fr-FR" sz="1600" i="1" dirty="0" err="1"/>
              <a:t>Mannelli</a:t>
            </a:r>
            <a:r>
              <a:rPr lang="fr-FR" sz="1600" i="1" dirty="0"/>
              <a:t> et R. </a:t>
            </a:r>
            <a:r>
              <a:rPr lang="fr-FR" sz="1600" i="1" dirty="0" err="1"/>
              <a:t>Rusack</a:t>
            </a:r>
            <a:r>
              <a:rPr lang="fr-FR" sz="1600" i="1" dirty="0"/>
              <a:t> </a:t>
            </a:r>
            <a:endParaRPr lang="fr-FR" sz="1600" i="1" dirty="0" smtClean="0"/>
          </a:p>
          <a:p>
            <a:r>
              <a:rPr lang="fr-FR" sz="1600" dirty="0" smtClean="0"/>
              <a:t>     23 </a:t>
            </a:r>
            <a:r>
              <a:rPr lang="fr-FR" sz="1600" dirty="0"/>
              <a:t>janvier </a:t>
            </a:r>
            <a:r>
              <a:rPr lang="fr-FR" sz="1600" dirty="0" smtClean="0"/>
              <a:t>2014</a:t>
            </a:r>
          </a:p>
          <a:p>
            <a:endParaRPr lang="fr-FR" sz="1600" dirty="0"/>
          </a:p>
          <a:p>
            <a:pPr marL="285750" indent="-285750">
              <a:buFont typeface="Arial"/>
              <a:buChar char="•"/>
            </a:pPr>
            <a:r>
              <a:rPr lang="fr-FR" sz="1600" i="1" dirty="0" smtClean="0"/>
              <a:t>A</a:t>
            </a:r>
            <a:r>
              <a:rPr lang="fr-FR" sz="1600" i="1" dirty="0"/>
              <a:t>. Hervé, M. </a:t>
            </a:r>
            <a:r>
              <a:rPr lang="fr-FR" sz="1600" i="1" dirty="0" err="1"/>
              <a:t>Mannelli</a:t>
            </a:r>
            <a:r>
              <a:rPr lang="fr-FR" sz="1600" i="1" dirty="0"/>
              <a:t>, </a:t>
            </a:r>
            <a:endParaRPr lang="fr-FR" sz="1600" i="1" dirty="0" smtClean="0"/>
          </a:p>
          <a:p>
            <a:r>
              <a:rPr lang="fr-FR" sz="1600" dirty="0" smtClean="0"/>
              <a:t>  </a:t>
            </a:r>
            <a:r>
              <a:rPr lang="fr-FR" sz="1600" i="1" dirty="0" smtClean="0"/>
              <a:t>   et </a:t>
            </a:r>
            <a:r>
              <a:rPr lang="fr-FR" sz="1600" i="1" dirty="0"/>
              <a:t>J. </a:t>
            </a:r>
            <a:r>
              <a:rPr lang="fr-FR" sz="1600" i="1" dirty="0" err="1"/>
              <a:t>Virdee</a:t>
            </a:r>
            <a:r>
              <a:rPr lang="fr-FR" sz="1600" i="1" dirty="0"/>
              <a:t> </a:t>
            </a:r>
            <a:endParaRPr lang="fr-FR" sz="1600" i="1" dirty="0" smtClean="0"/>
          </a:p>
          <a:p>
            <a:r>
              <a:rPr lang="fr-FR" sz="1600" dirty="0"/>
              <a:t> </a:t>
            </a:r>
            <a:r>
              <a:rPr lang="fr-FR" sz="1600" dirty="0" smtClean="0"/>
              <a:t>    25 </a:t>
            </a:r>
            <a:r>
              <a:rPr lang="fr-FR" sz="1600" dirty="0"/>
              <a:t>mars 2014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16" y="4204320"/>
            <a:ext cx="8036796" cy="187220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49920" y="6073016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J</a:t>
            </a:r>
            <a:r>
              <a:rPr lang="fr-FR" sz="1400" b="1" dirty="0"/>
              <a:t>. </a:t>
            </a:r>
            <a:r>
              <a:rPr lang="fr-FR" sz="1400" b="1" dirty="0" err="1"/>
              <a:t>Incandela</a:t>
            </a:r>
            <a:r>
              <a:rPr lang="fr-FR" sz="1400" b="1" dirty="0"/>
              <a:t> </a:t>
            </a:r>
            <a:r>
              <a:rPr lang="fr-FR" sz="1400" dirty="0"/>
              <a:t>et al. (UC Santa </a:t>
            </a:r>
            <a:r>
              <a:rPr lang="fr-FR" sz="1400" dirty="0" smtClean="0"/>
              <a:t>Barbara), </a:t>
            </a:r>
            <a:r>
              <a:rPr lang="fr-FR" sz="1400" b="1" dirty="0"/>
              <a:t>M. </a:t>
            </a:r>
            <a:r>
              <a:rPr lang="fr-FR" sz="1400" b="1" dirty="0" err="1"/>
              <a:t>Mannelli</a:t>
            </a:r>
            <a:r>
              <a:rPr lang="fr-FR" sz="1400" b="1" dirty="0"/>
              <a:t> </a:t>
            </a:r>
            <a:r>
              <a:rPr lang="fr-FR" sz="1400" dirty="0"/>
              <a:t>et al. (CERN)</a:t>
            </a:r>
            <a:r>
              <a:rPr lang="fr-FR" sz="1400" dirty="0" smtClean="0"/>
              <a:t>, </a:t>
            </a:r>
            <a:r>
              <a:rPr lang="fr-FR" sz="1400" b="1" dirty="0" smtClean="0"/>
              <a:t>R. </a:t>
            </a:r>
            <a:r>
              <a:rPr lang="fr-FR" sz="1400" b="1" dirty="0" err="1" smtClean="0"/>
              <a:t>Rusack</a:t>
            </a:r>
            <a:r>
              <a:rPr lang="fr-FR" sz="1400" b="1" dirty="0" smtClean="0"/>
              <a:t> </a:t>
            </a:r>
            <a:r>
              <a:rPr lang="fr-FR" sz="1400" dirty="0" smtClean="0"/>
              <a:t>et al. (Minnesota), </a:t>
            </a:r>
          </a:p>
          <a:p>
            <a:r>
              <a:rPr lang="fr-FR" sz="1400" b="1" dirty="0" smtClean="0"/>
              <a:t>J. </a:t>
            </a:r>
            <a:r>
              <a:rPr lang="fr-FR" sz="1400" b="1" dirty="0" err="1" smtClean="0"/>
              <a:t>Virdee</a:t>
            </a:r>
            <a:r>
              <a:rPr lang="fr-FR" sz="1400" b="1" dirty="0" smtClean="0"/>
              <a:t> </a:t>
            </a:r>
            <a:r>
              <a:rPr lang="fr-FR" sz="1400" dirty="0" smtClean="0"/>
              <a:t>et al. (IC London)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Y.Sirois</a:t>
            </a:r>
            <a:r>
              <a:rPr lang="fr-FR" sz="1400" b="1" dirty="0" smtClean="0"/>
              <a:t> </a:t>
            </a:r>
            <a:r>
              <a:rPr lang="fr-FR" sz="1400" dirty="0"/>
              <a:t>et al. (LLR </a:t>
            </a:r>
            <a:r>
              <a:rPr lang="fr-FR" sz="1400" dirty="0" smtClean="0"/>
              <a:t>polytechnique), </a:t>
            </a:r>
            <a:r>
              <a:rPr lang="fr-FR" sz="1400" b="1" dirty="0" smtClean="0"/>
              <a:t>C. De la Taille </a:t>
            </a:r>
            <a:r>
              <a:rPr lang="fr-FR" sz="1400" dirty="0" smtClean="0"/>
              <a:t>et al. (OMEGA polytechnique)</a:t>
            </a:r>
            <a:endParaRPr 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314300" y="4296668"/>
            <a:ext cx="7762900" cy="16342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20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106108" y="1760116"/>
            <a:ext cx="8987047" cy="3541280"/>
            <a:chOff x="106108" y="1760116"/>
            <a:chExt cx="8987047" cy="3541280"/>
          </a:xfrm>
        </p:grpSpPr>
        <p:sp>
          <p:nvSpPr>
            <p:cNvPr id="5" name="Rectangle 4"/>
            <p:cNvSpPr/>
            <p:nvPr/>
          </p:nvSpPr>
          <p:spPr>
            <a:xfrm>
              <a:off x="440468" y="2221880"/>
              <a:ext cx="2353532" cy="634929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 lIns="80147" tIns="40074" rIns="80147" bIns="40074">
              <a:spAutoFit/>
            </a:bodyPr>
            <a:lstStyle/>
            <a:p>
              <a:pPr algn="ctr"/>
              <a:r>
                <a:rPr lang="en-US" dirty="0">
                  <a:latin typeface="Arial Narrow" panose="020B0606020202030204" pitchFamily="34" charset="0"/>
                </a:rPr>
                <a:t>Mechanics of the ECAL: </a:t>
              </a:r>
              <a:br>
                <a:rPr lang="en-US" dirty="0">
                  <a:latin typeface="Arial Narrow" panose="020B0606020202030204" pitchFamily="34" charset="0"/>
                </a:rPr>
              </a:br>
              <a:r>
                <a:rPr lang="en-US" b="1" dirty="0">
                  <a:solidFill>
                    <a:srgbClr val="0099FF"/>
                  </a:solidFill>
                  <a:latin typeface="Arial Narrow" panose="020B0606020202030204" pitchFamily="34" charset="0"/>
                </a:rPr>
                <a:t>CE-E Cassettes </a:t>
              </a:r>
              <a:endParaRPr lang="fr-FR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87588" y="2221880"/>
              <a:ext cx="2839623" cy="642046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 lIns="80147" tIns="40074" rIns="80147" bIns="40074">
              <a:spAutoFit/>
            </a:bodyPr>
            <a:lstStyle/>
            <a:p>
              <a:pPr algn="ctr"/>
              <a:r>
                <a:rPr lang="en-US" dirty="0">
                  <a:latin typeface="Arial Narrow" panose="020B0606020202030204" pitchFamily="34" charset="0"/>
                </a:rPr>
                <a:t>Back-End Trigger Electronics: </a:t>
              </a:r>
              <a:br>
                <a:rPr lang="en-US" dirty="0">
                  <a:latin typeface="Arial Narrow" panose="020B0606020202030204" pitchFamily="34" charset="0"/>
                </a:rPr>
              </a:br>
              <a:r>
                <a:rPr lang="en-US" b="1" dirty="0">
                  <a:solidFill>
                    <a:srgbClr val="0099FF"/>
                  </a:solidFill>
                  <a:latin typeface="Arial Narrow" panose="020B0606020202030204" pitchFamily="34" charset="0"/>
                </a:rPr>
                <a:t>Architecture and algorithms </a:t>
              </a:r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958" y="2214388"/>
              <a:ext cx="2958142" cy="634929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 lIns="80147" tIns="40074" rIns="80147" bIns="40074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Arial Narrow" panose="020B0606020202030204" pitchFamily="34" charset="0"/>
                </a:rPr>
                <a:t>Test Beam and </a:t>
              </a:r>
              <a:r>
                <a:rPr lang="en-US" dirty="0" smtClean="0">
                  <a:latin typeface="Arial Narrow" panose="020B0606020202030204" pitchFamily="34" charset="0"/>
                </a:rPr>
                <a:t>Performances:</a:t>
              </a:r>
              <a:endParaRPr lang="en-US" b="1" dirty="0" smtClean="0">
                <a:solidFill>
                  <a:srgbClr val="0099FF"/>
                </a:solidFill>
                <a:latin typeface="Arial Narrow" panose="020B0606020202030204" pitchFamily="34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99FF"/>
                  </a:solidFill>
                  <a:latin typeface="Arial Narrow" panose="020B0606020202030204" pitchFamily="34" charset="0"/>
                </a:rPr>
                <a:t>System </a:t>
              </a:r>
              <a:r>
                <a:rPr lang="en-US" b="1" dirty="0">
                  <a:solidFill>
                    <a:srgbClr val="0099FF"/>
                  </a:solidFill>
                  <a:latin typeface="Arial Narrow" panose="020B0606020202030204" pitchFamily="34" charset="0"/>
                </a:rPr>
                <a:t>Tests</a:t>
              </a:r>
              <a:r>
                <a:rPr lang="en-US" dirty="0">
                  <a:latin typeface="Arial Narrow" panose="020B0606020202030204" pitchFamily="34" charset="0"/>
                </a:rPr>
                <a:t>, 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6108" y="3008243"/>
              <a:ext cx="3311415" cy="1312037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sz="1600" b="1" dirty="0">
                  <a:latin typeface="Arial Narrow" panose="020B0606020202030204" pitchFamily="34" charset="0"/>
                </a:rPr>
                <a:t>T. Pierre-Emile (</a:t>
              </a:r>
              <a:r>
                <a:rPr lang="fr-FR" sz="1600" b="1" dirty="0" err="1" smtClean="0">
                  <a:latin typeface="Arial Narrow" panose="020B0606020202030204" pitchFamily="34" charset="0"/>
                </a:rPr>
                <a:t>re</a:t>
              </a:r>
              <a:r>
                <a:rPr lang="fr-FR" sz="1600" b="1" dirty="0" smtClean="0">
                  <a:latin typeface="Arial Narrow" panose="020B0606020202030204" pitchFamily="34" charset="0"/>
                </a:rPr>
                <a:t>. </a:t>
              </a:r>
              <a:r>
                <a:rPr lang="fr-FR" sz="1600" b="1" dirty="0">
                  <a:latin typeface="Arial Narrow" panose="020B0606020202030204" pitchFamily="34" charset="0"/>
                </a:rPr>
                <a:t>CE-E </a:t>
              </a:r>
              <a:r>
                <a:rPr lang="fr-FR" sz="1600" b="1" dirty="0" err="1">
                  <a:latin typeface="Arial Narrow" panose="020B0606020202030204" pitchFamily="34" charset="0"/>
                </a:rPr>
                <a:t>mechanics</a:t>
              </a:r>
              <a:r>
                <a:rPr lang="fr-FR" sz="1600" b="1" dirty="0">
                  <a:latin typeface="Arial Narrow" panose="020B0606020202030204" pitchFamily="34" charset="0"/>
                </a:rPr>
                <a:t>)</a:t>
              </a:r>
            </a:p>
            <a:p>
              <a:r>
                <a:rPr lang="fr-FR" sz="1600" b="1" dirty="0">
                  <a:latin typeface="Arial Narrow" panose="020B0606020202030204" pitchFamily="34" charset="0"/>
                </a:rPr>
                <a:t>C. Ochando (</a:t>
              </a:r>
              <a:r>
                <a:rPr lang="fr-FR" sz="1600" b="1" dirty="0" err="1" smtClean="0">
                  <a:latin typeface="Arial Narrow" panose="020B0606020202030204" pitchFamily="34" charset="0"/>
                </a:rPr>
                <a:t>re</a:t>
              </a:r>
              <a:r>
                <a:rPr lang="fr-FR" sz="1600" b="1" dirty="0" smtClean="0">
                  <a:latin typeface="Arial Narrow" panose="020B0606020202030204" pitchFamily="34" charset="0"/>
                </a:rPr>
                <a:t>. </a:t>
              </a:r>
              <a:r>
                <a:rPr lang="fr-FR" sz="1600" b="1" dirty="0">
                  <a:latin typeface="Arial Narrow" panose="020B0606020202030204" pitchFamily="34" charset="0"/>
                </a:rPr>
                <a:t>CE-E cassettes</a:t>
              </a:r>
              <a:r>
                <a:rPr lang="fr-FR" sz="1600" dirty="0">
                  <a:latin typeface="Arial Narrow" panose="020B0606020202030204" pitchFamily="34" charset="0"/>
                </a:rPr>
                <a:t>),</a:t>
              </a:r>
            </a:p>
            <a:p>
              <a:r>
                <a:rPr lang="fr-FR" sz="1600" dirty="0">
                  <a:latin typeface="Arial Narrow" panose="020B0606020202030204" pitchFamily="34" charset="0"/>
                </a:rPr>
                <a:t>A. Cauchois, A. </a:t>
              </a:r>
              <a:r>
                <a:rPr lang="fr-FR" sz="1600" dirty="0" err="1">
                  <a:latin typeface="Arial Narrow" panose="020B0606020202030204" pitchFamily="34" charset="0"/>
                </a:rPr>
                <a:t>Bonnemaison</a:t>
              </a:r>
              <a:r>
                <a:rPr lang="fr-FR" sz="1600" dirty="0">
                  <a:latin typeface="Arial Narrow" panose="020B0606020202030204" pitchFamily="34" charset="0"/>
                </a:rPr>
                <a:t>, Y. </a:t>
              </a:r>
              <a:r>
                <a:rPr lang="fr-FR" sz="1600" dirty="0" err="1">
                  <a:latin typeface="Arial Narrow" panose="020B0606020202030204" pitchFamily="34" charset="0"/>
                </a:rPr>
                <a:t>Sirois</a:t>
              </a:r>
              <a:r>
                <a:rPr lang="fr-FR" sz="1600" dirty="0">
                  <a:latin typeface="Arial Narrow" panose="020B0606020202030204" pitchFamily="34" charset="0"/>
                </a:rPr>
                <a:t/>
              </a:r>
              <a:br>
                <a:rPr lang="fr-FR" sz="1600" dirty="0">
                  <a:latin typeface="Arial Narrow" panose="020B0606020202030204" pitchFamily="34" charset="0"/>
                </a:rPr>
              </a:br>
              <a:r>
                <a:rPr lang="fr-FR" sz="1600" i="1" dirty="0">
                  <a:latin typeface="Arial Narrow" panose="020B0606020202030204" pitchFamily="34" charset="0"/>
                </a:rPr>
                <a:t>+ support atelier, collaboration CERN, FNAL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52423" y="3008242"/>
              <a:ext cx="2820627" cy="1339924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sz="1600" b="1" dirty="0">
                  <a:latin typeface="Arial Narrow" panose="020B0606020202030204" pitchFamily="34" charset="0"/>
                </a:rPr>
                <a:t>J-B. </a:t>
              </a:r>
              <a:r>
                <a:rPr lang="fr-FR" sz="1600" b="1" dirty="0" err="1">
                  <a:latin typeface="Arial Narrow" panose="020B0606020202030204" pitchFamily="34" charset="0"/>
                </a:rPr>
                <a:t>Sauvan</a:t>
              </a:r>
              <a:r>
                <a:rPr lang="fr-FR" sz="1600" b="1" dirty="0">
                  <a:latin typeface="Arial Narrow" panose="020B0606020202030204" pitchFamily="34" charset="0"/>
                </a:rPr>
                <a:t> (</a:t>
              </a:r>
              <a:r>
                <a:rPr lang="fr-FR" sz="1600" b="1" dirty="0" err="1" smtClean="0">
                  <a:latin typeface="Arial Narrow" panose="020B0606020202030204" pitchFamily="34" charset="0"/>
                </a:rPr>
                <a:t>re</a:t>
              </a:r>
              <a:r>
                <a:rPr lang="fr-FR" sz="1600" b="1" dirty="0" smtClean="0">
                  <a:latin typeface="Arial Narrow" panose="020B0606020202030204" pitchFamily="34" charset="0"/>
                </a:rPr>
                <a:t>. </a:t>
              </a:r>
              <a:r>
                <a:rPr lang="fr-FR" sz="1600" b="1" dirty="0">
                  <a:latin typeface="Arial Narrow" panose="020B0606020202030204" pitchFamily="34" charset="0"/>
                </a:rPr>
                <a:t>TPG </a:t>
              </a:r>
              <a:r>
                <a:rPr lang="fr-FR" sz="1600" b="1" dirty="0" err="1">
                  <a:latin typeface="Arial Narrow" panose="020B0606020202030204" pitchFamily="34" charset="0"/>
                </a:rPr>
                <a:t>algos</a:t>
              </a:r>
              <a:r>
                <a:rPr lang="fr-FR" sz="1600" b="1" dirty="0">
                  <a:latin typeface="Arial Narrow" panose="020B0606020202030204" pitchFamily="34" charset="0"/>
                </a:rPr>
                <a:t>)</a:t>
              </a:r>
              <a:r>
                <a:rPr lang="fr-FR" sz="1600" dirty="0">
                  <a:latin typeface="Arial Narrow" panose="020B0606020202030204" pitchFamily="34" charset="0"/>
                </a:rPr>
                <a:t>, </a:t>
              </a:r>
              <a:br>
                <a:rPr lang="fr-FR" sz="1600" dirty="0">
                  <a:latin typeface="Arial Narrow" panose="020B0606020202030204" pitchFamily="34" charset="0"/>
                </a:rPr>
              </a:br>
              <a:r>
                <a:rPr lang="fr-FR" sz="1600" dirty="0">
                  <a:latin typeface="Arial Narrow" panose="020B0606020202030204" pitchFamily="34" charset="0"/>
                </a:rPr>
                <a:t>E. </a:t>
              </a:r>
              <a:r>
                <a:rPr lang="fr-FR" sz="1600" dirty="0" err="1">
                  <a:latin typeface="Arial Narrow" panose="020B0606020202030204" pitchFamily="34" charset="0"/>
                </a:rPr>
                <a:t>Becheva</a:t>
              </a:r>
              <a:r>
                <a:rPr lang="fr-FR" sz="1600" dirty="0">
                  <a:latin typeface="Arial Narrow" panose="020B0606020202030204" pitchFamily="34" charset="0"/>
                </a:rPr>
                <a:t>, P. </a:t>
              </a:r>
              <a:r>
                <a:rPr lang="fr-FR" sz="1600" dirty="0" err="1">
                  <a:latin typeface="Arial Narrow" panose="020B0606020202030204" pitchFamily="34" charset="0"/>
                </a:rPr>
                <a:t>Busson</a:t>
              </a:r>
              <a:r>
                <a:rPr lang="fr-FR" sz="1600" dirty="0">
                  <a:latin typeface="Arial Narrow" panose="020B0606020202030204" pitchFamily="34" charset="0"/>
                </a:rPr>
                <a:t>, L. Pacheco,</a:t>
              </a:r>
              <a:br>
                <a:rPr lang="fr-FR" sz="1600" dirty="0">
                  <a:latin typeface="Arial Narrow" panose="020B0606020202030204" pitchFamily="34" charset="0"/>
                </a:rPr>
              </a:br>
              <a:r>
                <a:rPr lang="fr-FR" sz="1600" dirty="0">
                  <a:latin typeface="Arial Narrow" panose="020B0606020202030204" pitchFamily="34" charset="0"/>
                </a:rPr>
                <a:t>M. </a:t>
              </a:r>
              <a:r>
                <a:rPr lang="fr-FR" sz="1600" dirty="0" err="1">
                  <a:latin typeface="Arial Narrow" panose="020B0606020202030204" pitchFamily="34" charset="0"/>
                </a:rPr>
                <a:t>Prvan</a:t>
              </a:r>
              <a:r>
                <a:rPr lang="fr-FR" sz="1600" dirty="0">
                  <a:latin typeface="Arial Narrow" panose="020B0606020202030204" pitchFamily="34" charset="0"/>
                </a:rPr>
                <a:t>, F. </a:t>
              </a:r>
              <a:r>
                <a:rPr lang="fr-FR" sz="1600" dirty="0" err="1">
                  <a:latin typeface="Arial Narrow" panose="020B0606020202030204" pitchFamily="34" charset="0"/>
                </a:rPr>
                <a:t>Thiant,T</a:t>
              </a:r>
              <a:r>
                <a:rPr lang="fr-FR" sz="1600" dirty="0">
                  <a:latin typeface="Arial Narrow" panose="020B0606020202030204" pitchFamily="34" charset="0"/>
                </a:rPr>
                <a:t>. </a:t>
              </a:r>
              <a:r>
                <a:rPr lang="fr-FR" sz="1600" dirty="0" err="1">
                  <a:latin typeface="Arial Narrow" panose="020B0606020202030204" pitchFamily="34" charset="0"/>
                </a:rPr>
                <a:t>Romanteau</a:t>
              </a:r>
              <a:r>
                <a:rPr lang="fr-FR" sz="1600" dirty="0">
                  <a:latin typeface="Arial Narrow" panose="020B0606020202030204" pitchFamily="34" charset="0"/>
                </a:rPr>
                <a:t>, </a:t>
              </a:r>
              <a:br>
                <a:rPr lang="fr-FR" sz="1600" dirty="0">
                  <a:latin typeface="Arial Narrow" panose="020B0606020202030204" pitchFamily="34" charset="0"/>
                </a:rPr>
              </a:br>
              <a:r>
                <a:rPr lang="fr-FR" sz="1600" dirty="0">
                  <a:latin typeface="Arial Narrow" panose="020B0606020202030204" pitchFamily="34" charset="0"/>
                </a:rPr>
                <a:t>A. </a:t>
              </a:r>
              <a:r>
                <a:rPr lang="fr-FR" sz="1600" dirty="0" err="1">
                  <a:latin typeface="Arial Narrow" panose="020B0606020202030204" pitchFamily="34" charset="0"/>
                </a:rPr>
                <a:t>Zabi</a:t>
              </a:r>
              <a:endParaRPr lang="fr-FR" sz="1600" dirty="0">
                <a:latin typeface="Arial Narrow" panose="020B0606020202030204" pitchFamily="34" charset="0"/>
              </a:endParaRPr>
            </a:p>
            <a:p>
              <a:r>
                <a:rPr lang="fr-FR" sz="1600" i="1" dirty="0">
                  <a:latin typeface="Arial Narrow" panose="020B0606020202030204" pitchFamily="34" charset="0"/>
                </a:rPr>
                <a:t>+ collaboration Split, IC, FNAL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244245" y="3013728"/>
              <a:ext cx="2721182" cy="1339924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sz="1600" b="1" dirty="0">
                  <a:latin typeface="Arial Narrow" panose="020B0606020202030204" pitchFamily="34" charset="0"/>
                </a:rPr>
                <a:t>A. </a:t>
              </a:r>
              <a:r>
                <a:rPr lang="fr-FR" sz="1600" b="1" dirty="0" err="1">
                  <a:latin typeface="Arial Narrow" panose="020B0606020202030204" pitchFamily="34" charset="0"/>
                </a:rPr>
                <a:t>Lobanov</a:t>
              </a:r>
              <a:r>
                <a:rPr lang="fr-FR" sz="1600" b="1" dirty="0">
                  <a:latin typeface="Arial Narrow" panose="020B0606020202030204" pitchFamily="34" charset="0"/>
                </a:rPr>
                <a:t> (</a:t>
              </a:r>
              <a:r>
                <a:rPr lang="fr-FR" sz="1600" b="1" dirty="0" err="1" smtClean="0">
                  <a:latin typeface="Arial Narrow" panose="020B0606020202030204" pitchFamily="34" charset="0"/>
                </a:rPr>
                <a:t>re</a:t>
              </a:r>
              <a:r>
                <a:rPr lang="fr-FR" sz="1600" b="1" dirty="0" smtClean="0">
                  <a:latin typeface="Arial Narrow" panose="020B0606020202030204" pitchFamily="34" charset="0"/>
                </a:rPr>
                <a:t>. </a:t>
              </a:r>
              <a:r>
                <a:rPr lang="fr-FR" sz="1600" b="1" dirty="0">
                  <a:latin typeface="Arial Narrow" panose="020B0606020202030204" pitchFamily="34" charset="0"/>
                </a:rPr>
                <a:t>System Tests)</a:t>
              </a:r>
              <a:r>
                <a:rPr lang="fr-FR" sz="1600" dirty="0">
                  <a:latin typeface="Arial Narrow" panose="020B0606020202030204" pitchFamily="34" charset="0"/>
                </a:rPr>
                <a:t>, </a:t>
              </a:r>
              <a:r>
                <a:rPr lang="fr-FR" sz="1600" b="1" dirty="0">
                  <a:latin typeface="Arial Narrow" panose="020B0606020202030204" pitchFamily="34" charset="0"/>
                </a:rPr>
                <a:t>F. </a:t>
              </a:r>
              <a:r>
                <a:rPr lang="fr-FR" sz="1600" b="1" dirty="0" err="1">
                  <a:latin typeface="Arial Narrow" panose="020B0606020202030204" pitchFamily="34" charset="0"/>
                </a:rPr>
                <a:t>Beaudette</a:t>
              </a:r>
              <a:r>
                <a:rPr lang="fr-FR" sz="1600" dirty="0">
                  <a:latin typeface="Arial Narrow" panose="020B0606020202030204" pitchFamily="34" charset="0"/>
                </a:rPr>
                <a:t>, A. Chiron, F. </a:t>
              </a:r>
              <a:r>
                <a:rPr lang="fr-FR" sz="1600" dirty="0" err="1">
                  <a:latin typeface="Arial Narrow" panose="020B0606020202030204" pitchFamily="34" charset="0"/>
                </a:rPr>
                <a:t>Gastaldi</a:t>
              </a:r>
              <a:r>
                <a:rPr lang="fr-FR" sz="1600" dirty="0">
                  <a:latin typeface="Arial Narrow" panose="020B0606020202030204" pitchFamily="34" charset="0"/>
                </a:rPr>
                <a:t>, Y. </a:t>
              </a:r>
              <a:r>
                <a:rPr lang="en-GB" sz="1600" dirty="0" err="1">
                  <a:latin typeface="Arial Narrow" panose="020B0606020202030204" pitchFamily="34" charset="0"/>
                </a:rPr>
                <a:t>Geerebaert</a:t>
              </a:r>
              <a:r>
                <a:rPr lang="en-GB" sz="1600" dirty="0">
                  <a:latin typeface="Arial Narrow" panose="020B0606020202030204" pitchFamily="34" charset="0"/>
                </a:rPr>
                <a:t>, G. </a:t>
              </a:r>
              <a:r>
                <a:rPr lang="en-GB" sz="1600" dirty="0" err="1">
                  <a:latin typeface="Arial Narrow" panose="020B0606020202030204" pitchFamily="34" charset="0"/>
                </a:rPr>
                <a:t>Grasseau</a:t>
              </a:r>
              <a:r>
                <a:rPr lang="en-GB" sz="1600" dirty="0">
                  <a:latin typeface="Arial Narrow" panose="020B0606020202030204" pitchFamily="34" charset="0"/>
                </a:rPr>
                <a:t>, F. </a:t>
              </a:r>
              <a:r>
                <a:rPr lang="en-GB" sz="1600" dirty="0" err="1">
                  <a:latin typeface="Arial Narrow" panose="020B0606020202030204" pitchFamily="34" charset="0"/>
                </a:rPr>
                <a:t>Magniette</a:t>
              </a:r>
              <a:r>
                <a:rPr lang="en-GB" sz="1600" dirty="0">
                  <a:latin typeface="Arial Narrow" panose="020B0606020202030204" pitchFamily="34" charset="0"/>
                </a:rPr>
                <a:t>, </a:t>
              </a:r>
              <a:r>
                <a:rPr lang="fr-FR" sz="1600" dirty="0">
                  <a:latin typeface="Arial Narrow" panose="020B0606020202030204" pitchFamily="34" charset="0"/>
                </a:rPr>
                <a:t>A. </a:t>
              </a:r>
              <a:r>
                <a:rPr lang="fr-FR" sz="1600" dirty="0" err="1">
                  <a:latin typeface="Arial Narrow" panose="020B0606020202030204" pitchFamily="34" charset="0"/>
                </a:rPr>
                <a:t>Zabi</a:t>
              </a:r>
              <a:r>
                <a:rPr lang="fr-FR" sz="1600" dirty="0">
                  <a:latin typeface="Arial Narrow" panose="020B0606020202030204" pitchFamily="34" charset="0"/>
                </a:rPr>
                <a:t>,</a:t>
              </a:r>
            </a:p>
            <a:p>
              <a:r>
                <a:rPr lang="fr-FR" sz="1600" i="1" dirty="0">
                  <a:latin typeface="Arial Narrow" panose="020B0606020202030204" pitchFamily="34" charset="0"/>
                </a:rPr>
                <a:t>+ collaboration Split, CERN, …</a:t>
              </a:r>
            </a:p>
          </p:txBody>
        </p:sp>
        <p:pic>
          <p:nvPicPr>
            <p:cNvPr id="14" name="Image 13" descr="LLR_logo - copi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28" y="1760116"/>
              <a:ext cx="743887" cy="36004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217612" y="4339704"/>
              <a:ext cx="2914700" cy="634929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i="1" dirty="0">
                  <a:solidFill>
                    <a:srgbClr val="800080"/>
                  </a:solidFill>
                  <a:latin typeface="Arial Narrow" panose="020B0606020202030204" pitchFamily="34" charset="0"/>
                </a:rPr>
                <a:t>Fin 2019: Design complet + </a:t>
              </a:r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EDR</a:t>
              </a:r>
            </a:p>
            <a:p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2022-23: Construction</a:t>
              </a:r>
              <a:endParaRPr lang="fr-FR" i="1" dirty="0">
                <a:solidFill>
                  <a:srgbClr val="80008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188923" y="4341983"/>
              <a:ext cx="2914700" cy="911927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2020-21 </a:t>
              </a:r>
              <a:r>
                <a:rPr lang="fr-FR" i="1" dirty="0">
                  <a:solidFill>
                    <a:srgbClr val="800080"/>
                  </a:solidFill>
                  <a:latin typeface="Arial Narrow" panose="020B0606020202030204" pitchFamily="34" charset="0"/>
                </a:rPr>
                <a:t>: TDR </a:t>
              </a:r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Trigger</a:t>
              </a:r>
            </a:p>
            <a:p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…</a:t>
              </a:r>
            </a:p>
            <a:p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2024-25: Final trigger </a:t>
              </a:r>
              <a:r>
                <a:rPr lang="fr-FR" i="1" dirty="0" err="1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algorithms</a:t>
              </a:r>
              <a:endParaRPr lang="fr-FR" i="1" dirty="0">
                <a:solidFill>
                  <a:srgbClr val="80008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187350" y="4389469"/>
              <a:ext cx="2905805" cy="911927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2016-17-18-19: Test </a:t>
              </a:r>
              <a:r>
                <a:rPr lang="fr-FR" i="1" dirty="0" err="1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beam</a:t>
              </a:r>
              <a:endParaRPr lang="fr-FR" i="1" dirty="0">
                <a:solidFill>
                  <a:srgbClr val="800080"/>
                </a:solidFill>
                <a:latin typeface="Arial Narrow" panose="020B0606020202030204" pitchFamily="34" charset="0"/>
              </a:endParaRPr>
            </a:p>
            <a:p>
              <a:r>
                <a:rPr lang="en-US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2019-20</a:t>
              </a:r>
              <a:r>
                <a:rPr lang="en-US" i="1" dirty="0">
                  <a:solidFill>
                    <a:srgbClr val="800080"/>
                  </a:solidFill>
                  <a:latin typeface="Arial Narrow" panose="020B0606020202030204" pitchFamily="34" charset="0"/>
                </a:rPr>
                <a:t>: testing/validating </a:t>
              </a:r>
              <a:r>
                <a:rPr lang="en-US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8</a:t>
              </a:r>
              <a:r>
                <a:rPr lang="en-US" i="1" dirty="0">
                  <a:solidFill>
                    <a:srgbClr val="800080"/>
                  </a:solidFill>
                  <a:latin typeface="Arial Narrow" panose="020B0606020202030204" pitchFamily="34" charset="0"/>
                </a:rPr>
                <a:t>” modules </a:t>
              </a:r>
              <a:r>
                <a:rPr lang="en-US" i="1" dirty="0" smtClean="0">
                  <a:solidFill>
                    <a:srgbClr val="800080"/>
                  </a:solidFill>
                  <a:latin typeface="Arial Narrow" panose="020B0606020202030204" pitchFamily="34" charset="0"/>
                </a:rPr>
                <a:t>with HGCROC</a:t>
              </a:r>
              <a:endParaRPr lang="fr-FR" i="1" dirty="0">
                <a:solidFill>
                  <a:srgbClr val="80008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356816" y="5094188"/>
            <a:ext cx="7398542" cy="1335501"/>
            <a:chOff x="356816" y="5094188"/>
            <a:chExt cx="7398542" cy="1335501"/>
          </a:xfrm>
        </p:grpSpPr>
        <p:sp>
          <p:nvSpPr>
            <p:cNvPr id="6" name="Rectangle 5"/>
            <p:cNvSpPr/>
            <p:nvPr/>
          </p:nvSpPr>
          <p:spPr>
            <a:xfrm>
              <a:off x="368785" y="5505462"/>
              <a:ext cx="2401407" cy="642046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 lIns="80147" tIns="40074" rIns="80147" bIns="40074">
              <a:spAutoFit/>
            </a:bodyPr>
            <a:lstStyle/>
            <a:p>
              <a:pPr algn="ctr"/>
              <a:r>
                <a:rPr lang="en-US" dirty="0">
                  <a:latin typeface="Arial Narrow" panose="020B0606020202030204" pitchFamily="34" charset="0"/>
                </a:rPr>
                <a:t>Front-End Electronics: </a:t>
              </a:r>
              <a:br>
                <a:rPr lang="en-US" dirty="0">
                  <a:latin typeface="Arial Narrow" panose="020B0606020202030204" pitchFamily="34" charset="0"/>
                </a:rPr>
              </a:br>
              <a:r>
                <a:rPr lang="en-US" b="1" dirty="0">
                  <a:solidFill>
                    <a:srgbClr val="0099FF"/>
                  </a:solidFill>
                  <a:latin typeface="Arial Narrow" panose="020B0606020202030204" pitchFamily="34" charset="0"/>
                </a:rPr>
                <a:t>Main FE ASIC (HGCROC) </a:t>
              </a:r>
              <a:endParaRPr lang="fr-FR" dirty="0"/>
            </a:p>
          </p:txBody>
        </p:sp>
        <p:pic>
          <p:nvPicPr>
            <p:cNvPr id="12" name="Image 11" descr="Omega_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16" y="5094188"/>
              <a:ext cx="1071550" cy="40100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105391" y="5509672"/>
              <a:ext cx="4649967" cy="573373"/>
            </a:xfrm>
            <a:prstGeom prst="rect">
              <a:avLst/>
            </a:prstGeom>
            <a:noFill/>
          </p:spPr>
          <p:txBody>
            <a:bodyPr wrap="none" lIns="80147" tIns="40074" rIns="80147" bIns="40074" rtlCol="0">
              <a:spAutoFit/>
            </a:bodyPr>
            <a:lstStyle/>
            <a:p>
              <a:pPr defTabSz="883622">
                <a:defRPr/>
              </a:pPr>
              <a:r>
                <a:rPr lang="en-GB" sz="1600" dirty="0" err="1">
                  <a:latin typeface="Arial Narrow" panose="020B0606020202030204" pitchFamily="34" charset="0"/>
                </a:rPr>
                <a:t>Stéphane</a:t>
              </a:r>
              <a:r>
                <a:rPr lang="en-GB" sz="1600" dirty="0">
                  <a:latin typeface="Arial Narrow" panose="020B0606020202030204" pitchFamily="34" charset="0"/>
                </a:rPr>
                <a:t> CALLIER</a:t>
              </a:r>
              <a:r>
                <a:rPr lang="en-GB" sz="1600" b="1" dirty="0">
                  <a:latin typeface="Arial Narrow" panose="020B0606020202030204" pitchFamily="34" charset="0"/>
                </a:rPr>
                <a:t>, Christophe DE LA TAILLE (resp. FE)</a:t>
              </a:r>
              <a:r>
                <a:rPr lang="en-GB" sz="1600" dirty="0">
                  <a:latin typeface="Arial Narrow" panose="020B0606020202030204" pitchFamily="34" charset="0"/>
                </a:rPr>
                <a:t>, </a:t>
              </a:r>
              <a:br>
                <a:rPr lang="en-GB" sz="1600" dirty="0">
                  <a:latin typeface="Arial Narrow" panose="020B0606020202030204" pitchFamily="34" charset="0"/>
                </a:rPr>
              </a:br>
              <a:r>
                <a:rPr lang="en-GB" sz="1600" dirty="0" err="1">
                  <a:latin typeface="Arial Narrow" panose="020B0606020202030204" pitchFamily="34" charset="0"/>
                </a:rPr>
                <a:t>Frédéric</a:t>
              </a:r>
              <a:r>
                <a:rPr lang="en-GB" sz="1600" dirty="0">
                  <a:latin typeface="Arial Narrow" panose="020B0606020202030204" pitchFamily="34" charset="0"/>
                </a:rPr>
                <a:t> DULUCQ, </a:t>
              </a:r>
              <a:r>
                <a:rPr lang="en-GB" sz="1600" dirty="0" err="1">
                  <a:latin typeface="Arial Narrow" panose="020B0606020202030204" pitchFamily="34" charset="0"/>
                </a:rPr>
                <a:t>Ludovic</a:t>
              </a:r>
              <a:r>
                <a:rPr lang="en-GB" sz="1600" dirty="0">
                  <a:latin typeface="Arial Narrow" panose="020B0606020202030204" pitchFamily="34" charset="0"/>
                </a:rPr>
                <a:t> RAUX, Damien THIENPONT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125076" y="6066793"/>
              <a:ext cx="3879196" cy="362896"/>
            </a:xfrm>
            <a:prstGeom prst="rect">
              <a:avLst/>
            </a:prstGeom>
            <a:noFill/>
          </p:spPr>
          <p:txBody>
            <a:bodyPr wrap="square" lIns="80147" tIns="40074" rIns="80147" bIns="40074" rtlCol="0">
              <a:spAutoFit/>
            </a:bodyPr>
            <a:lstStyle/>
            <a:p>
              <a:r>
                <a:rPr lang="fr-FR" i="1" dirty="0">
                  <a:solidFill>
                    <a:srgbClr val="800080"/>
                  </a:solidFill>
                  <a:latin typeface="Arial Narrow" panose="020B0606020202030204" pitchFamily="34" charset="0"/>
                </a:rPr>
                <a:t>Décembre 2018 : HGROCDV1</a:t>
              </a:r>
            </a:p>
          </p:txBody>
        </p:sp>
      </p:grp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Logo-Polytechniqu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793750" cy="723900"/>
          </a:xfrm>
          <a:prstGeom prst="rect">
            <a:avLst/>
          </a:prstGeom>
        </p:spPr>
      </p:pic>
      <p:pic>
        <p:nvPicPr>
          <p:cNvPr id="20" name="Image 19" descr="Logo-CNR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-6052"/>
            <a:ext cx="723156" cy="72315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323752" y="50800"/>
            <a:ext cx="6190917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HGCAL in France &amp; at the IN2P3 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959590" y="64365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Financing :  </a:t>
            </a:r>
            <a:r>
              <a:rPr lang="en-GB" dirty="0" err="1" smtClean="0"/>
              <a:t>Labex</a:t>
            </a:r>
            <a:r>
              <a:rPr lang="en-GB" dirty="0" smtClean="0"/>
              <a:t> P2IO  (&lt; 2019) and « TGI » (2017-2026)</a:t>
            </a:r>
            <a:endParaRPr lang="en-GB" dirty="0"/>
          </a:p>
        </p:txBody>
      </p:sp>
      <p:sp>
        <p:nvSpPr>
          <p:cNvPr id="22" name="ZoneTexte 21"/>
          <p:cNvSpPr txBox="1"/>
          <p:nvPr/>
        </p:nvSpPr>
        <p:spPr>
          <a:xfrm>
            <a:off x="8673450" y="7485712"/>
            <a:ext cx="449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T15</a:t>
            </a:r>
            <a:endParaRPr lang="fr-FR" sz="1200" dirty="0"/>
          </a:p>
        </p:txBody>
      </p:sp>
      <p:sp>
        <p:nvSpPr>
          <p:cNvPr id="2" name="ZoneTexte 1"/>
          <p:cNvSpPr txBox="1"/>
          <p:nvPr/>
        </p:nvSpPr>
        <p:spPr>
          <a:xfrm>
            <a:off x="247328" y="777528"/>
            <a:ext cx="8751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Arial Narrow"/>
                <a:cs typeface="Arial Narrow"/>
              </a:rPr>
              <a:t>Four laboratories from two institutes involved:  SPP/IRFU, SEDI/IRFU, </a:t>
            </a:r>
            <a:r>
              <a:rPr lang="en-GB" b="1" dirty="0" smtClean="0">
                <a:latin typeface="Arial Narrow"/>
                <a:cs typeface="Arial Narrow"/>
              </a:rPr>
              <a:t>LLR</a:t>
            </a:r>
            <a:r>
              <a:rPr lang="en-GB" dirty="0" smtClean="0">
                <a:latin typeface="Arial Narrow"/>
                <a:cs typeface="Arial Narrow"/>
              </a:rPr>
              <a:t>/IN2P3, OMEGA/IN2P3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latin typeface="Arial Narrow"/>
                <a:cs typeface="Arial Narrow"/>
              </a:rPr>
              <a:t>LLR contribution somewhat arranged in a timeline sequence to be consistent with limited resources</a:t>
            </a:r>
          </a:p>
          <a:p>
            <a:r>
              <a:rPr lang="en-GB" dirty="0">
                <a:latin typeface="Arial Narrow"/>
                <a:cs typeface="Arial Narrow"/>
              </a:rPr>
              <a:t> </a:t>
            </a:r>
            <a:r>
              <a:rPr lang="en-GB" dirty="0" smtClean="0">
                <a:latin typeface="Arial Narrow"/>
                <a:cs typeface="Arial Narrow"/>
              </a:rPr>
              <a:t>    (final mechanics come early … final trigger back-end comes late)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0760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Logo-CN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-6052"/>
            <a:ext cx="723156" cy="7231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479452" y="38100"/>
            <a:ext cx="3772788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HGCAL  Mechanics</a:t>
            </a:r>
            <a:endParaRPr lang="en-GB" dirty="0"/>
          </a:p>
        </p:txBody>
      </p:sp>
      <p:pic>
        <p:nvPicPr>
          <p:cNvPr id="6" name="Image 5" descr="LLR_logo - copi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-12700"/>
            <a:ext cx="1123632" cy="736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0136" y="1269256"/>
            <a:ext cx="79842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Nécessité absolue de garantir le support nécessaire aux engagements de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Thomas Pierre-Émile (IR-projet) :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    (Besoin de 1.5 FTE,  IR + IE+ AI, sur la période 2018-2016 dont ~ 2 FTE pour 2018-2020)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8768" y="739428"/>
            <a:ext cx="5391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Responsabilité ECAL partagé entre le LLR et le CERN </a:t>
            </a:r>
          </a:p>
          <a:p>
            <a:r>
              <a:rPr lang="fr-FR" sz="1400" dirty="0" smtClean="0"/>
              <a:t>     </a:t>
            </a:r>
            <a:r>
              <a:rPr lang="fr-FR" sz="1400" dirty="0" smtClean="0">
                <a:solidFill>
                  <a:srgbClr val="FF0000"/>
                </a:solidFill>
              </a:rPr>
              <a:t> (+ interface avec le FNAL pour les aspects refroidissement)  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4452" y="2027188"/>
            <a:ext cx="86541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« GANTT </a:t>
            </a:r>
            <a:r>
              <a:rPr lang="fr-FR" sz="1600" dirty="0" err="1" smtClean="0"/>
              <a:t>Chart</a:t>
            </a:r>
            <a:r>
              <a:rPr lang="fr-FR" sz="1600" dirty="0" smtClean="0"/>
              <a:t> » du projet ici:</a:t>
            </a:r>
          </a:p>
          <a:p>
            <a:r>
              <a:rPr lang="fr-FR" dirty="0"/>
              <a:t>     </a:t>
            </a:r>
            <a:r>
              <a:rPr lang="fr-FR" sz="1600" dirty="0">
                <a:solidFill>
                  <a:srgbClr val="0000FF"/>
                </a:solidFill>
                <a:hlinkClick r:id="rId5"/>
              </a:rPr>
              <a:t>https://www.dropbox.com/s/9c3xxvrzmy797yg/Mechanics_FullGantt_23-05-2018.pdf?dl=</a:t>
            </a:r>
            <a:r>
              <a:rPr lang="fr-FR" sz="1600" dirty="0" smtClean="0">
                <a:solidFill>
                  <a:srgbClr val="0000FF"/>
                </a:solidFill>
                <a:hlinkClick r:id="rId5"/>
              </a:rPr>
              <a:t>0</a:t>
            </a:r>
            <a:endParaRPr lang="fr-FR" sz="1600" dirty="0" smtClean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4452" y="2938016"/>
            <a:ext cx="183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   Études en cours: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568" y="3217416"/>
            <a:ext cx="73917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 smtClean="0"/>
              <a:t>General design of the EE cassettes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 smtClean="0"/>
              <a:t>Cooling</a:t>
            </a:r>
            <a:r>
              <a:rPr lang="fr-FR" sz="1400" dirty="0" smtClean="0"/>
              <a:t> pipe </a:t>
            </a:r>
            <a:r>
              <a:rPr lang="fr-FR" sz="1400" dirty="0" err="1" smtClean="0"/>
              <a:t>shaping</a:t>
            </a:r>
            <a:r>
              <a:rPr lang="fr-FR" sz="1400" dirty="0" smtClean="0"/>
              <a:t> and insertion /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tests - </a:t>
            </a:r>
            <a:r>
              <a:rPr lang="fr-FR" sz="1400" dirty="0" err="1">
                <a:solidFill>
                  <a:srgbClr val="FF0000"/>
                </a:solidFill>
              </a:rPr>
              <a:t>C</a:t>
            </a:r>
            <a:r>
              <a:rPr lang="fr-FR" sz="1400" dirty="0" err="1" smtClean="0">
                <a:solidFill>
                  <a:srgbClr val="FF0000"/>
                </a:solidFill>
              </a:rPr>
              <a:t>rimpring</a:t>
            </a:r>
            <a:r>
              <a:rPr lang="fr-FR" sz="1400" dirty="0" smtClean="0">
                <a:solidFill>
                  <a:srgbClr val="FF0000"/>
                </a:solidFill>
              </a:rPr>
              <a:t> vs </a:t>
            </a:r>
            <a:r>
              <a:rPr lang="fr-FR" sz="1400" dirty="0" err="1" smtClean="0">
                <a:solidFill>
                  <a:srgbClr val="FF0000"/>
                </a:solidFill>
              </a:rPr>
              <a:t>brazing</a:t>
            </a:r>
            <a:r>
              <a:rPr lang="fr-FR" sz="1400" dirty="0" smtClean="0">
                <a:solidFill>
                  <a:srgbClr val="FF0000"/>
                </a:solidFill>
              </a:rPr>
              <a:t> vs </a:t>
            </a:r>
            <a:r>
              <a:rPr lang="fr-FR" sz="1400" dirty="0" err="1" smtClean="0">
                <a:solidFill>
                  <a:srgbClr val="FF0000"/>
                </a:solidFill>
              </a:rPr>
              <a:t>welding</a:t>
            </a:r>
            <a:endParaRPr lang="fr-FR" sz="1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 smtClean="0"/>
              <a:t>Spacers</a:t>
            </a:r>
            <a:r>
              <a:rPr lang="fr-FR" sz="1400" dirty="0" smtClean="0"/>
              <a:t> - </a:t>
            </a:r>
            <a:r>
              <a:rPr lang="fr-FR" sz="1400" dirty="0" err="1" smtClean="0">
                <a:solidFill>
                  <a:srgbClr val="FF0000"/>
                </a:solidFill>
              </a:rPr>
              <a:t>e.g</a:t>
            </a:r>
            <a:r>
              <a:rPr lang="fr-FR" sz="1400" dirty="0" smtClean="0">
                <a:solidFill>
                  <a:srgbClr val="FF0000"/>
                </a:solidFill>
              </a:rPr>
              <a:t>. </a:t>
            </a:r>
            <a:r>
              <a:rPr lang="fr-FR" sz="1400" dirty="0" err="1" smtClean="0">
                <a:solidFill>
                  <a:srgbClr val="FF0000"/>
                </a:solidFill>
              </a:rPr>
              <a:t>Constraints</a:t>
            </a:r>
            <a:r>
              <a:rPr lang="fr-FR" sz="1400" dirty="0" smtClean="0">
                <a:solidFill>
                  <a:srgbClr val="FF0000"/>
                </a:solidFill>
              </a:rPr>
              <a:t> on </a:t>
            </a:r>
            <a:r>
              <a:rPr lang="fr-FR" sz="1400" dirty="0" err="1">
                <a:solidFill>
                  <a:srgbClr val="FF0000"/>
                </a:solidFill>
              </a:rPr>
              <a:t>s</a:t>
            </a:r>
            <a:r>
              <a:rPr lang="fr-FR" sz="1400" dirty="0" err="1" smtClean="0">
                <a:solidFill>
                  <a:srgbClr val="FF0000"/>
                </a:solidFill>
              </a:rPr>
              <a:t>pacers</a:t>
            </a:r>
            <a:r>
              <a:rPr lang="fr-FR" sz="1400" dirty="0" smtClean="0">
                <a:solidFill>
                  <a:srgbClr val="FF0000"/>
                </a:solidFill>
              </a:rPr>
              <a:t> in situe (</a:t>
            </a:r>
            <a:r>
              <a:rPr lang="fr-FR" sz="1400" dirty="0" err="1" smtClean="0">
                <a:solidFill>
                  <a:srgbClr val="FF0000"/>
                </a:solidFill>
              </a:rPr>
              <a:t>effect</a:t>
            </a:r>
            <a:r>
              <a:rPr lang="fr-FR" sz="1400" dirty="0" smtClean="0">
                <a:solidFill>
                  <a:srgbClr val="FF0000"/>
                </a:solidFill>
              </a:rPr>
              <a:t> of 1.23% tilt of CMS/LHC </a:t>
            </a:r>
            <a:r>
              <a:rPr lang="fr-FR" sz="1400" dirty="0" err="1" smtClean="0">
                <a:solidFill>
                  <a:srgbClr val="FF0000"/>
                </a:solidFill>
              </a:rPr>
              <a:t>Collider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smtClean="0"/>
              <a:t>Fine </a:t>
            </a:r>
            <a:r>
              <a:rPr lang="fr-FR" sz="1400" dirty="0" err="1" smtClean="0"/>
              <a:t>tuning</a:t>
            </a:r>
            <a:r>
              <a:rPr lang="fr-FR" sz="1400" dirty="0" smtClean="0"/>
              <a:t> of </a:t>
            </a:r>
            <a:r>
              <a:rPr lang="fr-FR" sz="1400" dirty="0" err="1" smtClean="0"/>
              <a:t>inner</a:t>
            </a:r>
            <a:r>
              <a:rPr lang="fr-FR" sz="1400" dirty="0" smtClean="0"/>
              <a:t>/</a:t>
            </a:r>
            <a:r>
              <a:rPr lang="fr-FR" sz="1400" dirty="0" err="1" smtClean="0"/>
              <a:t>outer</a:t>
            </a:r>
            <a:r>
              <a:rPr lang="fr-FR" sz="1400" dirty="0" smtClean="0"/>
              <a:t> </a:t>
            </a:r>
            <a:r>
              <a:rPr lang="fr-FR" sz="1400" dirty="0" smtClean="0">
                <a:latin typeface="Symbol" charset="2"/>
                <a:cs typeface="Symbol" charset="2"/>
              </a:rPr>
              <a:t>h</a:t>
            </a:r>
            <a:r>
              <a:rPr lang="fr-FR" sz="1400" dirty="0" smtClean="0"/>
              <a:t> </a:t>
            </a:r>
            <a:r>
              <a:rPr lang="fr-FR" sz="1400" dirty="0" err="1" smtClean="0"/>
              <a:t>coverage</a:t>
            </a:r>
            <a:r>
              <a:rPr lang="fr-FR" sz="1400" dirty="0"/>
              <a:t> - </a:t>
            </a:r>
            <a:r>
              <a:rPr lang="fr-FR" sz="1400" dirty="0" err="1">
                <a:solidFill>
                  <a:srgbClr val="FF0000"/>
                </a:solidFill>
              </a:rPr>
              <a:t>Boundary</a:t>
            </a:r>
            <a:r>
              <a:rPr lang="fr-FR" sz="1400" dirty="0">
                <a:solidFill>
                  <a:srgbClr val="FF0000"/>
                </a:solidFill>
              </a:rPr>
              <a:t> conditions; </a:t>
            </a:r>
            <a:r>
              <a:rPr lang="fr-FR" sz="1400" dirty="0" err="1">
                <a:solidFill>
                  <a:srgbClr val="FF0000"/>
                </a:solidFill>
              </a:rPr>
              <a:t>coverage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improvements</a:t>
            </a:r>
            <a:endParaRPr lang="fr-FR" sz="1400" dirty="0" smtClean="0"/>
          </a:p>
          <a:p>
            <a:pPr marL="285750" indent="-285750">
              <a:buFont typeface="Arial"/>
              <a:buChar char="•"/>
            </a:pPr>
            <a:r>
              <a:rPr lang="fr-FR" sz="1400" dirty="0" err="1" smtClean="0"/>
              <a:t>Longitunal</a:t>
            </a:r>
            <a:r>
              <a:rPr lang="fr-FR" sz="1400" dirty="0" smtClean="0"/>
              <a:t> segmentation - </a:t>
            </a:r>
            <a:r>
              <a:rPr lang="fr-FR" sz="1400" dirty="0" err="1" smtClean="0">
                <a:solidFill>
                  <a:srgbClr val="FF0000"/>
                </a:solidFill>
              </a:rPr>
              <a:t>Tickness</a:t>
            </a:r>
            <a:r>
              <a:rPr lang="fr-FR" sz="1400" dirty="0" smtClean="0">
                <a:solidFill>
                  <a:srgbClr val="FF0000"/>
                </a:solidFill>
              </a:rPr>
              <a:t> and </a:t>
            </a:r>
            <a:r>
              <a:rPr lang="fr-FR" sz="1400" dirty="0" err="1" smtClean="0">
                <a:solidFill>
                  <a:srgbClr val="FF0000"/>
                </a:solidFill>
              </a:rPr>
              <a:t>tolerances</a:t>
            </a:r>
            <a:r>
              <a:rPr lang="fr-FR" sz="1400" dirty="0">
                <a:solidFill>
                  <a:srgbClr val="FF0000"/>
                </a:solidFill>
              </a:rPr>
              <a:t>;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tickness</a:t>
            </a:r>
            <a:r>
              <a:rPr lang="fr-FR" sz="1400" dirty="0" smtClean="0">
                <a:solidFill>
                  <a:srgbClr val="FF0000"/>
                </a:solidFill>
              </a:rPr>
              <a:t> of </a:t>
            </a:r>
            <a:r>
              <a:rPr lang="fr-FR" sz="1400" dirty="0" err="1" smtClean="0">
                <a:solidFill>
                  <a:srgbClr val="FF0000"/>
                </a:solidFill>
              </a:rPr>
              <a:t>cooling</a:t>
            </a:r>
            <a:r>
              <a:rPr lang="fr-FR" sz="1400" dirty="0" smtClean="0">
                <a:solidFill>
                  <a:srgbClr val="FF0000"/>
                </a:solidFill>
              </a:rPr>
              <a:t> plate, etc.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4505052"/>
            <a:ext cx="1276152" cy="18230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352" y="4432300"/>
            <a:ext cx="3172978" cy="191622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35624" y="5208240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Arial Narrow"/>
                <a:cs typeface="Arial Narrow"/>
              </a:rPr>
              <a:t>1.23% tilt</a:t>
            </a:r>
            <a:endParaRPr lang="fr-FR" sz="1000" dirty="0">
              <a:latin typeface="Arial Narrow"/>
              <a:cs typeface="Arial Narrow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6184" y="4572000"/>
            <a:ext cx="2030903" cy="17570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852" y="4584576"/>
            <a:ext cx="525971" cy="5760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200" y="4572000"/>
            <a:ext cx="552179" cy="90576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0514" y="4546600"/>
            <a:ext cx="977789" cy="1701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91284" y="6337300"/>
            <a:ext cx="16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Rigidity</a:t>
            </a:r>
            <a:r>
              <a:rPr lang="fr-FR" sz="1200" dirty="0" smtClean="0"/>
              <a:t> / </a:t>
            </a:r>
            <a:r>
              <a:rPr lang="fr-FR" sz="1200" dirty="0" err="1" smtClean="0"/>
              <a:t>Deformation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02568" y="6325801"/>
            <a:ext cx="1240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Cooling</a:t>
            </a:r>
            <a:r>
              <a:rPr lang="fr-FR" sz="1200" dirty="0" smtClean="0"/>
              <a:t> pipes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406628" y="631363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Symbol" charset="2"/>
                <a:cs typeface="Symbol" charset="2"/>
              </a:rPr>
              <a:t>h</a:t>
            </a:r>
            <a:r>
              <a:rPr lang="fr-FR" sz="1200" dirty="0" smtClean="0"/>
              <a:t> </a:t>
            </a:r>
            <a:r>
              <a:rPr lang="fr-FR" sz="1200" dirty="0" err="1" smtClean="0"/>
              <a:t>coverage</a:t>
            </a:r>
            <a:r>
              <a:rPr lang="fr-FR" sz="1200" dirty="0" smtClean="0"/>
              <a:t>; </a:t>
            </a:r>
            <a:r>
              <a:rPr lang="fr-FR" sz="1200" dirty="0" err="1" smtClean="0"/>
              <a:t>inner</a:t>
            </a:r>
            <a:r>
              <a:rPr lang="fr-FR" sz="1200" dirty="0" smtClean="0"/>
              <a:t> </a:t>
            </a:r>
            <a:r>
              <a:rPr lang="fr-FR" sz="1200" dirty="0" err="1" smtClean="0"/>
              <a:t>cone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371804" y="6326336"/>
            <a:ext cx="168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+mj-lt"/>
                <a:cs typeface="Symbol" charset="2"/>
              </a:rPr>
              <a:t>Hard point Z </a:t>
            </a:r>
            <a:r>
              <a:rPr lang="fr-FR" sz="1200" dirty="0" err="1" smtClean="0">
                <a:latin typeface="+mj-lt"/>
                <a:cs typeface="Symbol" charset="2"/>
              </a:rPr>
              <a:t>spacers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78272" y="2615952"/>
            <a:ext cx="826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/>
              <a:t>Responsabilités: ECAL </a:t>
            </a:r>
            <a:r>
              <a:rPr lang="fr-FR" sz="1600" dirty="0" smtClean="0"/>
              <a:t>Design; design </a:t>
            </a:r>
            <a:r>
              <a:rPr lang="fr-FR" sz="1600" dirty="0"/>
              <a:t>and construction of </a:t>
            </a:r>
            <a:r>
              <a:rPr lang="fr-FR" sz="1600" dirty="0" smtClean="0"/>
              <a:t>CE cassettes; </a:t>
            </a:r>
            <a:r>
              <a:rPr lang="fr-FR" sz="1600" dirty="0"/>
              <a:t>CE </a:t>
            </a:r>
            <a:r>
              <a:rPr lang="fr-FR" sz="1600" dirty="0" err="1" smtClean="0"/>
              <a:t>Mounting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9646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Logo-CN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-6052"/>
            <a:ext cx="723156" cy="7231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41252" y="38100"/>
            <a:ext cx="590959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HGCAL:  Trigger and Back-End</a:t>
            </a:r>
            <a:endParaRPr lang="en-GB" dirty="0"/>
          </a:p>
        </p:txBody>
      </p:sp>
      <p:pic>
        <p:nvPicPr>
          <p:cNvPr id="6" name="Image 5" descr="LLR_logo - copi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4" y="-12700"/>
            <a:ext cx="1123632" cy="736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9140" y="815752"/>
            <a:ext cx="814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Principaux groupes impliqués: </a:t>
            </a:r>
            <a:r>
              <a:rPr lang="fr-FR" dirty="0"/>
              <a:t>CERN, </a:t>
            </a:r>
            <a:r>
              <a:rPr lang="fr-FR" b="1" dirty="0"/>
              <a:t>FESB </a:t>
            </a:r>
            <a:r>
              <a:rPr lang="fr-FR" b="1" dirty="0" smtClean="0"/>
              <a:t>Split</a:t>
            </a:r>
            <a:r>
              <a:rPr lang="fr-FR" b="1" dirty="0" smtClean="0">
                <a:solidFill>
                  <a:srgbClr val="FF0000"/>
                </a:solidFill>
              </a:rPr>
              <a:t>*</a:t>
            </a:r>
            <a:r>
              <a:rPr lang="fr-FR" dirty="0" smtClean="0"/>
              <a:t>, </a:t>
            </a:r>
            <a:r>
              <a:rPr lang="fr-FR" b="1" dirty="0" smtClean="0"/>
              <a:t>LLR polytechnique</a:t>
            </a:r>
            <a:r>
              <a:rPr lang="fr-FR" b="1" dirty="0" smtClean="0">
                <a:solidFill>
                  <a:srgbClr val="FF0000"/>
                </a:solidFill>
              </a:rPr>
              <a:t>*</a:t>
            </a:r>
            <a:r>
              <a:rPr lang="fr-FR" dirty="0" smtClean="0"/>
              <a:t>, </a:t>
            </a:r>
          </a:p>
          <a:p>
            <a:r>
              <a:rPr lang="fr-FR" dirty="0"/>
              <a:t> </a:t>
            </a:r>
            <a:r>
              <a:rPr lang="fr-FR" dirty="0" smtClean="0"/>
              <a:t>   U. Bangalore</a:t>
            </a:r>
            <a:r>
              <a:rPr lang="fr-FR" dirty="0"/>
              <a:t>, </a:t>
            </a:r>
            <a:r>
              <a:rPr lang="fr-FR" b="1" dirty="0" smtClean="0"/>
              <a:t>IC London</a:t>
            </a:r>
            <a:r>
              <a:rPr lang="fr-FR" b="1" dirty="0" smtClean="0">
                <a:solidFill>
                  <a:srgbClr val="FF0000"/>
                </a:solidFill>
              </a:rPr>
              <a:t>*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000000"/>
                </a:solidFill>
              </a:rPr>
              <a:t>U</a:t>
            </a:r>
            <a:r>
              <a:rPr lang="fr-FR" dirty="0">
                <a:solidFill>
                  <a:srgbClr val="000000"/>
                </a:solidFill>
              </a:rPr>
              <a:t>. Bristol</a:t>
            </a:r>
            <a:r>
              <a:rPr lang="fr-FR" dirty="0"/>
              <a:t>, FNAL, </a:t>
            </a:r>
            <a:r>
              <a:rPr lang="fr-FR" dirty="0" smtClean="0"/>
              <a:t>MIT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</a:t>
            </a:r>
            <a:r>
              <a:rPr lang="fr-FR" dirty="0" smtClean="0">
                <a:solidFill>
                  <a:srgbClr val="FF0000"/>
                </a:solidFill>
              </a:rPr>
              <a:t>* </a:t>
            </a:r>
            <a:r>
              <a:rPr lang="fr-FR" sz="1400" dirty="0" smtClean="0">
                <a:solidFill>
                  <a:srgbClr val="FF0000"/>
                </a:solidFill>
              </a:rPr>
              <a:t>Principales collaboration de CMS-LLR (avec aussi Saclay pour aspects timing)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0508" y="1709688"/>
            <a:ext cx="80842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Nécessité absolue d’assurer la continuité avec le remplacement de Thierry </a:t>
            </a:r>
          </a:p>
          <a:p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dirty="0" err="1" smtClean="0"/>
              <a:t>Romanteau</a:t>
            </a:r>
            <a:r>
              <a:rPr lang="fr-FR" dirty="0" smtClean="0"/>
              <a:t> (retraite) pour les aspects </a:t>
            </a:r>
            <a:r>
              <a:rPr lang="fr-FR" dirty="0" err="1" smtClean="0"/>
              <a:t>firmware</a:t>
            </a:r>
            <a:r>
              <a:rPr lang="fr-FR" dirty="0" smtClean="0"/>
              <a:t>    </a:t>
            </a:r>
            <a:r>
              <a:rPr lang="fr-FR" sz="1400" dirty="0" smtClean="0">
                <a:solidFill>
                  <a:srgbClr val="FF0000"/>
                </a:solidFill>
              </a:rPr>
              <a:t>(</a:t>
            </a:r>
            <a:r>
              <a:rPr lang="fr-FR" sz="1400" dirty="0" err="1" smtClean="0">
                <a:solidFill>
                  <a:srgbClr val="FF0000"/>
                </a:solidFill>
              </a:rPr>
              <a:t>e.g</a:t>
            </a:r>
            <a:r>
              <a:rPr lang="fr-FR" sz="1400" dirty="0" smtClean="0">
                <a:solidFill>
                  <a:srgbClr val="FF0000"/>
                </a:solidFill>
              </a:rPr>
              <a:t>. Laura Pacheco-Rodriguez)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     </a:t>
            </a:r>
            <a:r>
              <a:rPr lang="fr-FR" sz="1400" dirty="0">
                <a:solidFill>
                  <a:srgbClr val="FF0000"/>
                </a:solidFill>
              </a:rPr>
              <a:t> (Besoin de </a:t>
            </a:r>
            <a:r>
              <a:rPr lang="fr-FR" sz="1400" dirty="0" smtClean="0">
                <a:solidFill>
                  <a:srgbClr val="FF0000"/>
                </a:solidFill>
              </a:rPr>
              <a:t>2 FTE, 1 IR + 1 post-doc physicien sur </a:t>
            </a:r>
            <a:r>
              <a:rPr lang="fr-FR" sz="1400" dirty="0">
                <a:solidFill>
                  <a:srgbClr val="FF0000"/>
                </a:solidFill>
              </a:rPr>
              <a:t>la période 2018-</a:t>
            </a:r>
            <a:r>
              <a:rPr lang="fr-FR" sz="1400" dirty="0" smtClean="0">
                <a:solidFill>
                  <a:srgbClr val="FF0000"/>
                </a:solidFill>
              </a:rPr>
              <a:t>2016)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6868" y="2615828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Responsabilités pour le déclenchement HGCAL: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2076" y="2942084"/>
            <a:ext cx="72635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spc="-1" dirty="0" smtClean="0">
                <a:latin typeface="+mj-lt"/>
              </a:rPr>
              <a:t>Design de l’architecture et développement du </a:t>
            </a:r>
            <a:r>
              <a:rPr lang="en-GB" sz="1600" spc="-1" dirty="0" smtClean="0">
                <a:latin typeface="+mj-lt"/>
              </a:rPr>
              <a:t>"firmware" </a:t>
            </a:r>
            <a:r>
              <a:rPr lang="fr-FR" sz="1600" spc="-1" dirty="0" smtClean="0">
                <a:latin typeface="+mj-lt"/>
              </a:rPr>
              <a:t>pour les primitives</a:t>
            </a:r>
          </a:p>
          <a:p>
            <a:pPr marL="285750" indent="-285750">
              <a:buFont typeface="Arial"/>
              <a:buChar char="•"/>
            </a:pPr>
            <a:r>
              <a:rPr lang="fr-FR" sz="1600" spc="-1" dirty="0" smtClean="0">
                <a:latin typeface="+mj-lt"/>
              </a:rPr>
              <a:t>Développement de la chaîne complète d’émulation/simulation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0" y="3588934"/>
            <a:ext cx="6792044" cy="30196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1889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28452" y="0"/>
            <a:ext cx="759695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HGCAL System Tests and Performances</a:t>
            </a:r>
            <a:endParaRPr lang="en-GB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387152" y="663600"/>
            <a:ext cx="7199779" cy="1368936"/>
            <a:chOff x="412552" y="752500"/>
            <a:chExt cx="7199779" cy="1368936"/>
          </a:xfrm>
        </p:grpSpPr>
        <p:sp>
          <p:nvSpPr>
            <p:cNvPr id="8" name="ZoneTexte 7"/>
            <p:cNvSpPr txBox="1"/>
            <p:nvPr/>
          </p:nvSpPr>
          <p:spPr>
            <a:xfrm>
              <a:off x="412924" y="752500"/>
              <a:ext cx="7199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dirty="0" smtClean="0">
                  <a:latin typeface="Helvetica"/>
                  <a:cs typeface="Helvetica"/>
                </a:rPr>
                <a:t>Small HGROC FE test bench </a:t>
              </a:r>
              <a:r>
                <a:rPr lang="en-GB" sz="1400" dirty="0" smtClean="0">
                  <a:latin typeface="Helvetica"/>
                  <a:cs typeface="Helvetica"/>
                </a:rPr>
                <a:t>(in collaboration with FESB Split and OMEGA)</a:t>
              </a:r>
            </a:p>
            <a:p>
              <a:pPr marL="285750" indent="-285750">
                <a:buFont typeface="Arial"/>
                <a:buChar char="•"/>
              </a:pPr>
              <a:r>
                <a:rPr lang="en-GB" dirty="0" smtClean="0">
                  <a:latin typeface="Helvetica"/>
                  <a:cs typeface="Helvetica"/>
                </a:rPr>
                <a:t>Contributions to the e/</a:t>
              </a:r>
              <a:r>
                <a:rPr lang="en-GB" dirty="0" smtClean="0">
                  <a:latin typeface="Symbol" charset="2"/>
                  <a:cs typeface="Symbol" charset="2"/>
                </a:rPr>
                <a:t>g</a:t>
              </a:r>
              <a:r>
                <a:rPr lang="en-GB" dirty="0" smtClean="0">
                  <a:latin typeface="Helvetica"/>
                  <a:cs typeface="Helvetica"/>
                </a:rPr>
                <a:t> , </a:t>
              </a:r>
              <a:r>
                <a:rPr lang="en-GB" dirty="0" err="1" smtClean="0">
                  <a:latin typeface="Helvetica"/>
                  <a:cs typeface="Helvetica"/>
                </a:rPr>
                <a:t>Pflow</a:t>
              </a:r>
              <a:r>
                <a:rPr lang="en-GB" dirty="0" smtClean="0">
                  <a:latin typeface="Helvetica"/>
                  <a:cs typeface="Helvetica"/>
                </a:rPr>
                <a:t>  and reconstruction algorithms</a:t>
              </a:r>
              <a:r>
                <a:rPr lang="en-GB" dirty="0" smtClean="0"/>
                <a:t> </a:t>
              </a:r>
              <a:endParaRPr lang="en-GB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25376" y="1260872"/>
              <a:ext cx="5492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</a:t>
              </a:r>
              <a:r>
                <a:rPr lang="fr-FR" sz="1400" dirty="0" smtClean="0">
                  <a:solidFill>
                    <a:srgbClr val="FF0000"/>
                  </a:solidFill>
                </a:rPr>
                <a:t>(</a:t>
              </a:r>
              <a:r>
                <a:rPr lang="en-GB" sz="1400" dirty="0" smtClean="0">
                  <a:solidFill>
                    <a:srgbClr val="FF0000"/>
                  </a:solidFill>
                </a:rPr>
                <a:t>Excellent support from electronics and software groups at LLR !) </a:t>
              </a:r>
              <a:endParaRPr lang="en-GB" sz="14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12552" y="1523008"/>
              <a:ext cx="6019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dirty="0" smtClean="0">
                  <a:latin typeface="Helvetica"/>
                  <a:cs typeface="Helvetica"/>
                </a:rPr>
                <a:t>Leadership for HGCAL Test Beam at DESY and CERN</a:t>
              </a:r>
              <a:endParaRPr lang="en-GB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11684" y="1752104"/>
              <a:ext cx="3960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</a:t>
              </a:r>
              <a:r>
                <a:rPr lang="fr-FR" sz="1400" dirty="0" smtClean="0">
                  <a:solidFill>
                    <a:srgbClr val="FF0000"/>
                  </a:solidFill>
                </a:rPr>
                <a:t>(</a:t>
              </a:r>
              <a:r>
                <a:rPr lang="en-GB" sz="1400" dirty="0" smtClean="0">
                  <a:solidFill>
                    <a:srgbClr val="FF0000"/>
                  </a:solidFill>
                </a:rPr>
                <a:t>See the King </a:t>
              </a:r>
              <a:r>
                <a:rPr lang="en-GB" sz="1400" dirty="0" err="1" smtClean="0">
                  <a:solidFill>
                    <a:srgbClr val="FF0000"/>
                  </a:solidFill>
                </a:rPr>
                <a:t>Artur</a:t>
              </a:r>
              <a:r>
                <a:rPr lang="en-GB" sz="1400" dirty="0" smtClean="0">
                  <a:solidFill>
                    <a:srgbClr val="FF0000"/>
                  </a:solidFill>
                </a:rPr>
                <a:t> </a:t>
              </a:r>
              <a:r>
                <a:rPr lang="en-GB" sz="1400" dirty="0" err="1" smtClean="0">
                  <a:solidFill>
                    <a:srgbClr val="FF0000"/>
                  </a:solidFill>
                </a:rPr>
                <a:t>Lobanov</a:t>
              </a:r>
              <a:r>
                <a:rPr lang="en-GB" sz="1400" dirty="0" smtClean="0">
                  <a:solidFill>
                    <a:srgbClr val="FF0000"/>
                  </a:solidFill>
                </a:rPr>
                <a:t> slide in back-up!) </a:t>
              </a:r>
              <a:endParaRPr lang="en-GB" sz="1400" dirty="0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lum bright="3000"/>
          </a:blip>
          <a:stretch>
            <a:fillRect/>
          </a:stretch>
        </p:blipFill>
        <p:spPr>
          <a:xfrm>
            <a:off x="2434332" y="2082798"/>
            <a:ext cx="5651776" cy="2755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80" y="4886300"/>
            <a:ext cx="6408712" cy="1819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136" y="4344640"/>
            <a:ext cx="490892" cy="48136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96020" y="2243212"/>
            <a:ext cx="164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Helvetica"/>
                <a:cs typeface="Helvetica"/>
              </a:rPr>
              <a:t>October 2018</a:t>
            </a:r>
          </a:p>
          <a:p>
            <a:r>
              <a:rPr lang="en-GB" b="1" dirty="0" smtClean="0">
                <a:latin typeface="Helvetica"/>
                <a:cs typeface="Helvetica"/>
              </a:rPr>
              <a:t>@ CERN</a:t>
            </a:r>
            <a:endParaRPr lang="en-GB" b="1" dirty="0">
              <a:latin typeface="Helvetica"/>
              <a:cs typeface="Helvetica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22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81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323528" y="6525344"/>
            <a:ext cx="3456384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14984" y="63252"/>
            <a:ext cx="66169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LLR as a founding member of CMS</a:t>
            </a:r>
            <a:endParaRPr lang="en-GB" sz="3200" dirty="0"/>
          </a:p>
        </p:txBody>
      </p:sp>
      <p:pic>
        <p:nvPicPr>
          <p:cNvPr id="7" name="Image 6" descr="CMS_letter_of_intent_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2" y="874812"/>
            <a:ext cx="3898175" cy="55172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74108" y="925736"/>
            <a:ext cx="113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LOI 1992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157554" y="1375048"/>
            <a:ext cx="479869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</a:t>
            </a:r>
            <a:r>
              <a:rPr lang="fr-FR" dirty="0" err="1" smtClean="0"/>
              <a:t>Badier</a:t>
            </a:r>
            <a:r>
              <a:rPr lang="fr-FR" dirty="0" smtClean="0"/>
              <a:t>, G. </a:t>
            </a:r>
            <a:r>
              <a:rPr lang="fr-FR" dirty="0" err="1" smtClean="0"/>
              <a:t>Bonneaud</a:t>
            </a:r>
            <a:r>
              <a:rPr lang="fr-FR" dirty="0" smtClean="0"/>
              <a:t>, A. </a:t>
            </a:r>
            <a:r>
              <a:rPr lang="fr-FR" dirty="0" err="1" smtClean="0"/>
              <a:t>Busata</a:t>
            </a:r>
            <a:r>
              <a:rPr lang="fr-FR" dirty="0" smtClean="0"/>
              <a:t>,</a:t>
            </a:r>
          </a:p>
          <a:p>
            <a:r>
              <a:rPr lang="fr-FR" b="1" dirty="0" smtClean="0"/>
              <a:t>Ph. </a:t>
            </a:r>
            <a:r>
              <a:rPr lang="fr-FR" b="1" dirty="0" err="1" smtClean="0"/>
              <a:t>Busson</a:t>
            </a:r>
            <a:r>
              <a:rPr lang="fr-FR" dirty="0" smtClean="0"/>
              <a:t>, </a:t>
            </a:r>
            <a:r>
              <a:rPr lang="fr-FR" b="1" dirty="0" smtClean="0"/>
              <a:t>C. Charlot</a:t>
            </a:r>
            <a:r>
              <a:rPr lang="fr-FR" dirty="0" smtClean="0"/>
              <a:t>, B. </a:t>
            </a:r>
            <a:r>
              <a:rPr lang="fr-FR" dirty="0" err="1" smtClean="0"/>
              <a:t>Chaurand</a:t>
            </a:r>
            <a:r>
              <a:rPr lang="fr-FR" dirty="0" smtClean="0"/>
              <a:t>,</a:t>
            </a:r>
          </a:p>
          <a:p>
            <a:r>
              <a:rPr lang="fr-FR" dirty="0" smtClean="0"/>
              <a:t>L. </a:t>
            </a:r>
            <a:r>
              <a:rPr lang="fr-FR" dirty="0" err="1" smtClean="0"/>
              <a:t>Dobrzynski</a:t>
            </a:r>
            <a:r>
              <a:rPr lang="fr-FR" dirty="0" smtClean="0"/>
              <a:t>, Ch. </a:t>
            </a:r>
            <a:r>
              <a:rPr lang="fr-FR" dirty="0" err="1" smtClean="0"/>
              <a:t>Dechandol</a:t>
            </a:r>
            <a:r>
              <a:rPr lang="fr-FR" dirty="0" smtClean="0"/>
              <a:t>, Ch. Gregory,</a:t>
            </a:r>
          </a:p>
          <a:p>
            <a:r>
              <a:rPr lang="fr-FR" dirty="0" smtClean="0"/>
              <a:t>A. </a:t>
            </a:r>
            <a:r>
              <a:rPr lang="fr-FR" dirty="0" err="1" smtClean="0"/>
              <a:t>Karar</a:t>
            </a:r>
            <a:r>
              <a:rPr lang="fr-FR" dirty="0" smtClean="0"/>
              <a:t>, L. </a:t>
            </a:r>
            <a:r>
              <a:rPr lang="fr-FR" dirty="0" err="1" smtClean="0"/>
              <a:t>Kluberg</a:t>
            </a:r>
            <a:r>
              <a:rPr lang="fr-FR" dirty="0" smtClean="0"/>
              <a:t>, Ch. Lemoine, </a:t>
            </a:r>
          </a:p>
          <a:p>
            <a:r>
              <a:rPr lang="fr-FR" dirty="0" smtClean="0"/>
              <a:t>P. </a:t>
            </a:r>
            <a:r>
              <a:rPr lang="fr-FR" dirty="0" err="1" smtClean="0"/>
              <a:t>Matricon</a:t>
            </a:r>
            <a:r>
              <a:rPr lang="fr-FR" dirty="0" smtClean="0"/>
              <a:t>, G. </a:t>
            </a:r>
            <a:r>
              <a:rPr lang="fr-FR" dirty="0" err="1" smtClean="0"/>
              <a:t>Morinaud</a:t>
            </a:r>
            <a:r>
              <a:rPr lang="fr-FR" dirty="0" smtClean="0"/>
              <a:t>, A. </a:t>
            </a:r>
            <a:r>
              <a:rPr lang="fr-FR" dirty="0" err="1" smtClean="0"/>
              <a:t>Romana</a:t>
            </a:r>
            <a:r>
              <a:rPr lang="fr-FR" dirty="0" smtClean="0"/>
              <a:t>,</a:t>
            </a:r>
          </a:p>
          <a:p>
            <a:r>
              <a:rPr lang="fr-FR" dirty="0" smtClean="0"/>
              <a:t>R. Tanaka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237484" y="3234556"/>
            <a:ext cx="446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2 original members still active in CMS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233292" y="5025752"/>
            <a:ext cx="48981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Responsible for CMS-France (CEA+CNRS):</a:t>
            </a:r>
          </a:p>
          <a:p>
            <a:endParaRPr lang="fr-FR" sz="800" dirty="0" smtClean="0"/>
          </a:p>
          <a:p>
            <a:r>
              <a:rPr lang="fr-FR" dirty="0" smtClean="0"/>
              <a:t>1992-1999  J. </a:t>
            </a:r>
            <a:r>
              <a:rPr lang="fr-FR" dirty="0" err="1" smtClean="0"/>
              <a:t>Badier</a:t>
            </a:r>
            <a:r>
              <a:rPr lang="fr-FR" dirty="0" smtClean="0"/>
              <a:t> (LLR)</a:t>
            </a:r>
          </a:p>
          <a:p>
            <a:r>
              <a:rPr lang="fr-FR" dirty="0" smtClean="0"/>
              <a:t>1999-2005  L. </a:t>
            </a:r>
            <a:r>
              <a:rPr lang="fr-FR" dirty="0" err="1" smtClean="0"/>
              <a:t>Dobrzynski</a:t>
            </a:r>
            <a:r>
              <a:rPr lang="fr-FR" dirty="0" smtClean="0"/>
              <a:t> (LLR)</a:t>
            </a:r>
          </a:p>
          <a:p>
            <a:r>
              <a:rPr lang="fr-FR" dirty="0" smtClean="0"/>
              <a:t>2006-2017  Y. Sirois (LLR)</a:t>
            </a:r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>
          <a:xfrm>
            <a:off x="3059832" y="6505873"/>
            <a:ext cx="2895600" cy="35212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HCÉRES – Octobre 2018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-11360" y="2580"/>
            <a:ext cx="108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Foundation</a:t>
            </a:r>
            <a:endParaRPr lang="en-GB" sz="14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7095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1"/>
            <a:ext cx="977900" cy="1114990"/>
          </a:xfrm>
          <a:prstGeom prst="rect">
            <a:avLst/>
          </a:prstGeom>
        </p:spPr>
      </p:pic>
      <p:pic>
        <p:nvPicPr>
          <p:cNvPr id="17" name="Image 16" descr="Photo_Claude_199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t="21315" r="7421" b="5614"/>
          <a:stretch/>
        </p:blipFill>
        <p:spPr>
          <a:xfrm>
            <a:off x="6217344" y="3691509"/>
            <a:ext cx="1097856" cy="11500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5489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25452" y="12700"/>
            <a:ext cx="6874798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A First View from October 2018 Test</a:t>
            </a:r>
            <a:endParaRPr lang="en-GB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536" y="-10492"/>
            <a:ext cx="1963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HGCAL Performances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 flipH="1">
            <a:off x="87660" y="627980"/>
            <a:ext cx="420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Datasets</a:t>
            </a:r>
            <a:r>
              <a:rPr lang="fr-FR" sz="1400" dirty="0" smtClean="0"/>
              <a:t>: &gt; 6 million </a:t>
            </a:r>
            <a:r>
              <a:rPr lang="fr-FR" sz="1400" dirty="0" err="1" smtClean="0"/>
              <a:t>events</a:t>
            </a:r>
            <a:r>
              <a:rPr lang="fr-FR" sz="1400" dirty="0" smtClean="0"/>
              <a:t> </a:t>
            </a:r>
            <a:r>
              <a:rPr lang="fr-FR" sz="1400" dirty="0" err="1" smtClean="0"/>
              <a:t>collected</a:t>
            </a:r>
            <a:r>
              <a:rPr lang="fr-FR" sz="1400" dirty="0" smtClean="0"/>
              <a:t> 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80" y="1023145"/>
            <a:ext cx="3592784" cy="23550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0" y="762000"/>
            <a:ext cx="3873500" cy="280447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flipH="1">
            <a:off x="7241456" y="3150468"/>
            <a:ext cx="1442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300 </a:t>
            </a:r>
            <a:r>
              <a:rPr lang="fr-FR" sz="1400" dirty="0" err="1" smtClean="0"/>
              <a:t>GeV</a:t>
            </a:r>
            <a:r>
              <a:rPr lang="fr-FR" sz="1400" dirty="0"/>
              <a:t> </a:t>
            </a:r>
            <a:r>
              <a:rPr lang="fr-FR" sz="1400" dirty="0" smtClean="0"/>
              <a:t>pion</a:t>
            </a:r>
            <a:endParaRPr lang="fr-FR" sz="1400" dirty="0">
              <a:latin typeface="Symbol" charset="2"/>
              <a:cs typeface="Symbol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454400"/>
            <a:ext cx="3926691" cy="26737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3479800"/>
            <a:ext cx="3789180" cy="2641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2944" y="6216352"/>
            <a:ext cx="825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Very preliminary ! Still to do: MIP calibration and alignment, tuning of beam selection, optimization of weighting of layers etc. … but already reasonable quasi-</a:t>
            </a:r>
            <a:r>
              <a:rPr lang="en-GB" sz="1400" dirty="0"/>
              <a:t>o</a:t>
            </a:r>
            <a:r>
              <a:rPr lang="en-GB" sz="1400" dirty="0" smtClean="0"/>
              <a:t>nline data </a:t>
            </a:r>
            <a:r>
              <a:rPr lang="en-GB" sz="1400" dirty="0" err="1" smtClean="0"/>
              <a:t>vs</a:t>
            </a:r>
            <a:r>
              <a:rPr lang="en-GB" sz="1400" dirty="0" smtClean="0"/>
              <a:t> MC comparisons !</a:t>
            </a:r>
            <a:endParaRPr lang="en-GB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7460952" y="777528"/>
            <a:ext cx="1532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A. </a:t>
            </a:r>
            <a:r>
              <a:rPr lang="fr-FR" sz="1400" dirty="0" err="1" smtClean="0">
                <a:solidFill>
                  <a:srgbClr val="FF0000"/>
                </a:solidFill>
              </a:rPr>
              <a:t>Lobanov</a:t>
            </a:r>
            <a:r>
              <a:rPr lang="fr-FR" sz="1400" dirty="0" smtClean="0">
                <a:solidFill>
                  <a:srgbClr val="FF0000"/>
                </a:solidFill>
              </a:rPr>
              <a:t> et al.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7652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69400" cy="6870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399580" y="124755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FFFF"/>
                </a:solidFill>
                <a:latin typeface="Helvetica"/>
                <a:cs typeface="Helvetica"/>
              </a:rPr>
              <a:t>CMS-LLR</a:t>
            </a:r>
          </a:p>
          <a:p>
            <a:pPr algn="ctr"/>
            <a:r>
              <a:rPr lang="fr-FR" sz="4400" dirty="0" smtClean="0">
                <a:solidFill>
                  <a:srgbClr val="FFFFFF"/>
                </a:solidFill>
                <a:latin typeface="Helvetica"/>
                <a:cs typeface="Helvetica"/>
              </a:rPr>
              <a:t>Effectifs et Perspectives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025404" y="3268092"/>
            <a:ext cx="112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≥ 2018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06592" y="6465912"/>
            <a:ext cx="229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HCERES -  26/11/2018 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2055416" y="38100"/>
            <a:ext cx="5765452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Effectifs actuels de CMS au LLR</a:t>
            </a:r>
            <a:endParaRPr lang="fr-FR" sz="2800" dirty="0">
              <a:latin typeface="Tahoma"/>
              <a:cs typeface="Tahoma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306636" y="688504"/>
            <a:ext cx="8433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9 chercheurs </a:t>
            </a:r>
            <a:r>
              <a:rPr lang="fr-FR" b="1" dirty="0"/>
              <a:t>permanents </a:t>
            </a:r>
            <a:r>
              <a:rPr lang="fr-FR" b="1" dirty="0" smtClean="0"/>
              <a:t>« pp » </a:t>
            </a:r>
            <a:r>
              <a:rPr lang="fr-FR" dirty="0" smtClean="0">
                <a:solidFill>
                  <a:srgbClr val="FF0000"/>
                </a:solidFill>
              </a:rPr>
              <a:t>+ 2 « HI » </a:t>
            </a:r>
            <a:r>
              <a:rPr lang="fr-FR" b="1" dirty="0" smtClean="0"/>
              <a:t>(</a:t>
            </a:r>
            <a:r>
              <a:rPr lang="fr-FR" b="1" dirty="0"/>
              <a:t>CNRS</a:t>
            </a:r>
            <a:r>
              <a:rPr lang="fr-FR" b="1" dirty="0" smtClean="0"/>
              <a:t>)</a:t>
            </a:r>
          </a:p>
          <a:p>
            <a:r>
              <a:rPr lang="fr-FR" sz="800" b="1" dirty="0" smtClean="0"/>
              <a:t> </a:t>
            </a:r>
            <a:endParaRPr lang="fr-FR" sz="800" b="1" dirty="0" smtClean="0">
              <a:solidFill>
                <a:srgbClr val="FF0000"/>
              </a:solidFill>
            </a:endParaRPr>
          </a:p>
          <a:p>
            <a:r>
              <a:rPr lang="fr-FR" sz="800" b="1" dirty="0" smtClean="0"/>
              <a:t>           pp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   </a:t>
            </a:r>
            <a:r>
              <a:rPr lang="fr-FR" sz="1600" dirty="0" smtClean="0"/>
              <a:t>F. </a:t>
            </a:r>
            <a:r>
              <a:rPr lang="fr-FR" sz="1600" dirty="0" err="1" smtClean="0"/>
              <a:t>Beaudette</a:t>
            </a:r>
            <a:r>
              <a:rPr lang="fr-FR" sz="1600" dirty="0" smtClean="0"/>
              <a:t>, P. </a:t>
            </a:r>
            <a:r>
              <a:rPr lang="fr-FR" sz="1600" dirty="0" err="1" smtClean="0"/>
              <a:t>Busson</a:t>
            </a:r>
            <a:r>
              <a:rPr lang="fr-FR" sz="1600" dirty="0" smtClean="0"/>
              <a:t>, C. Charlot,, Ch. </a:t>
            </a:r>
            <a:r>
              <a:rPr lang="fr-FR" sz="1600" dirty="0" err="1" smtClean="0"/>
              <a:t>Ochando</a:t>
            </a:r>
            <a:r>
              <a:rPr lang="fr-FR" sz="1600" dirty="0" smtClean="0"/>
              <a:t>. R. Salerno*, J.-B. </a:t>
            </a:r>
            <a:r>
              <a:rPr lang="fr-FR" sz="1600" dirty="0" err="1" smtClean="0"/>
              <a:t>Sauvan</a:t>
            </a:r>
            <a:r>
              <a:rPr lang="fr-FR" sz="1600" dirty="0" smtClean="0"/>
              <a:t>, 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 Y. Sirois, A. </a:t>
            </a:r>
            <a:r>
              <a:rPr lang="fr-FR" sz="1600" dirty="0" err="1" smtClean="0"/>
              <a:t>Zabi</a:t>
            </a:r>
            <a:r>
              <a:rPr lang="fr-FR" sz="1600" dirty="0" smtClean="0">
                <a:solidFill>
                  <a:srgbClr val="000000"/>
                </a:solidFill>
              </a:rPr>
              <a:t>*</a:t>
            </a:r>
            <a:r>
              <a:rPr lang="fr-FR" sz="1600" dirty="0" smtClean="0"/>
              <a:t>, A. </a:t>
            </a:r>
            <a:r>
              <a:rPr lang="fr-FR" sz="1600" dirty="0" err="1" smtClean="0"/>
              <a:t>Zghiche</a:t>
            </a:r>
            <a:r>
              <a:rPr lang="fr-FR" sz="1600" dirty="0"/>
              <a:t> </a:t>
            </a:r>
            <a:endParaRPr lang="fr-FR" sz="1600" dirty="0" smtClean="0"/>
          </a:p>
          <a:p>
            <a:r>
              <a:rPr lang="fr-FR" sz="800" dirty="0" smtClean="0"/>
              <a:t>           </a:t>
            </a:r>
            <a:r>
              <a:rPr lang="fr-FR" sz="800" dirty="0" smtClean="0">
                <a:solidFill>
                  <a:srgbClr val="FF0000"/>
                </a:solidFill>
              </a:rPr>
              <a:t>Ions lourds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         </a:t>
            </a:r>
            <a:r>
              <a:rPr lang="fr-FR" sz="1600" dirty="0" smtClean="0">
                <a:solidFill>
                  <a:srgbClr val="FF0000"/>
                </a:solidFill>
              </a:rPr>
              <a:t>R</a:t>
            </a:r>
            <a:r>
              <a:rPr lang="fr-FR" sz="1600" dirty="0">
                <a:solidFill>
                  <a:srgbClr val="FF0000"/>
                </a:solidFill>
              </a:rPr>
              <a:t>. </a:t>
            </a:r>
            <a:r>
              <a:rPr lang="fr-FR" sz="1600" dirty="0" err="1">
                <a:solidFill>
                  <a:srgbClr val="FF0000"/>
                </a:solidFill>
              </a:rPr>
              <a:t>Granier</a:t>
            </a:r>
            <a:r>
              <a:rPr lang="fr-FR" sz="1600" dirty="0">
                <a:solidFill>
                  <a:srgbClr val="FF0000"/>
                </a:solidFill>
              </a:rPr>
              <a:t> de Cassagnac, M. </a:t>
            </a:r>
            <a:r>
              <a:rPr lang="fr-FR" sz="1600" dirty="0" smtClean="0">
                <a:solidFill>
                  <a:srgbClr val="FF0000"/>
                </a:solidFill>
              </a:rPr>
              <a:t>Nguyen     </a:t>
            </a:r>
            <a:r>
              <a:rPr lang="fr-FR" sz="1400" dirty="0" smtClean="0">
                <a:solidFill>
                  <a:srgbClr val="FF0000"/>
                </a:solidFill>
              </a:rPr>
              <a:t>(+ F. </a:t>
            </a:r>
            <a:r>
              <a:rPr lang="fr-FR" sz="1400" dirty="0" err="1" smtClean="0">
                <a:solidFill>
                  <a:srgbClr val="FF0000"/>
                </a:solidFill>
              </a:rPr>
              <a:t>Arleo</a:t>
            </a:r>
            <a:r>
              <a:rPr lang="fr-FR" sz="1400" dirty="0" smtClean="0">
                <a:solidFill>
                  <a:srgbClr val="FF0000"/>
                </a:solidFill>
              </a:rPr>
              <a:t>, Théorie QGP, non-M&amp;O)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188100" y="1494037"/>
            <a:ext cx="2043112" cy="24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00000"/>
                </a:solidFill>
              </a:rPr>
              <a:t>* </a:t>
            </a:r>
            <a:r>
              <a:rPr lang="fr-FR" sz="1000" dirty="0" err="1" smtClean="0">
                <a:solidFill>
                  <a:srgbClr val="000000"/>
                </a:solidFill>
              </a:rPr>
              <a:t>Currently</a:t>
            </a:r>
            <a:r>
              <a:rPr lang="fr-FR" sz="1000" dirty="0" smtClean="0">
                <a:solidFill>
                  <a:srgbClr val="000000"/>
                </a:solidFill>
              </a:rPr>
              <a:t> « CERN </a:t>
            </a:r>
            <a:r>
              <a:rPr lang="fr-FR" sz="1000" dirty="0" err="1" smtClean="0">
                <a:solidFill>
                  <a:srgbClr val="000000"/>
                </a:solidFill>
              </a:rPr>
              <a:t>associate</a:t>
            </a:r>
            <a:r>
              <a:rPr lang="fr-FR" sz="1000" dirty="0" smtClean="0">
                <a:solidFill>
                  <a:srgbClr val="000000"/>
                </a:solidFill>
              </a:rPr>
              <a:t> » 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5428" y="2022748"/>
            <a:ext cx="82089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  1 post-docs « pp » </a:t>
            </a:r>
            <a:r>
              <a:rPr lang="fr-FR" dirty="0" smtClean="0">
                <a:solidFill>
                  <a:srgbClr val="FF0000"/>
                </a:solidFill>
              </a:rPr>
              <a:t>+ 1 « HI » </a:t>
            </a:r>
          </a:p>
          <a:p>
            <a:endParaRPr lang="fr-FR" sz="800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     </a:t>
            </a:r>
            <a:r>
              <a:rPr lang="fr-FR" dirty="0"/>
              <a:t> </a:t>
            </a:r>
            <a:r>
              <a:rPr lang="fr-FR" sz="1600" dirty="0"/>
              <a:t>A. </a:t>
            </a:r>
            <a:r>
              <a:rPr lang="fr-FR" sz="1600" dirty="0" err="1"/>
              <a:t>Lobanov</a:t>
            </a:r>
            <a:r>
              <a:rPr lang="fr-FR" sz="1600" dirty="0"/>
              <a:t> (&lt; 31/</a:t>
            </a:r>
            <a:r>
              <a:rPr lang="fr-FR" sz="1600" b="1" dirty="0"/>
              <a:t>05/</a:t>
            </a:r>
            <a:r>
              <a:rPr lang="fr-FR" sz="1600" b="1" dirty="0" smtClean="0"/>
              <a:t>2019, P2IO</a:t>
            </a:r>
            <a:r>
              <a:rPr lang="fr-FR" sz="1600" dirty="0" smtClean="0"/>
              <a:t>)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FF0000"/>
                </a:solidFill>
              </a:rPr>
              <a:t>I. </a:t>
            </a:r>
            <a:r>
              <a:rPr lang="fr-FR" sz="1600" dirty="0" err="1">
                <a:solidFill>
                  <a:srgbClr val="FF0000"/>
                </a:solidFill>
              </a:rPr>
              <a:t>Kucher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(&lt;31/</a:t>
            </a:r>
            <a:r>
              <a:rPr lang="fr-FR" sz="1600" b="1" dirty="0" smtClean="0">
                <a:solidFill>
                  <a:srgbClr val="FF0000"/>
                </a:solidFill>
              </a:rPr>
              <a:t>08/2020</a:t>
            </a:r>
            <a:r>
              <a:rPr lang="fr-FR" sz="1600" dirty="0" smtClean="0">
                <a:solidFill>
                  <a:srgbClr val="FF0000"/>
                </a:solidFill>
              </a:rPr>
              <a:t>, ANR "</a:t>
            </a:r>
            <a:r>
              <a:rPr lang="fr-FR" sz="1600" dirty="0" err="1" smtClean="0">
                <a:solidFill>
                  <a:srgbClr val="FF0000"/>
                </a:solidFill>
              </a:rPr>
              <a:t>hotshowers</a:t>
            </a:r>
            <a:r>
              <a:rPr lang="fr-FR" sz="1600" dirty="0" smtClean="0">
                <a:solidFill>
                  <a:srgbClr val="FF0000"/>
                </a:solidFill>
              </a:rPr>
              <a:t>")          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1236" y="2869952"/>
            <a:ext cx="87484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  6 doctorant(e)s « pp » </a:t>
            </a:r>
            <a:r>
              <a:rPr lang="fr-FR" dirty="0" smtClean="0">
                <a:solidFill>
                  <a:srgbClr val="FF0000"/>
                </a:solidFill>
              </a:rPr>
              <a:t>+ 1 « HI » </a:t>
            </a:r>
          </a:p>
          <a:p>
            <a:endParaRPr lang="fr-FR" sz="800" dirty="0">
              <a:solidFill>
                <a:srgbClr val="000000"/>
              </a:solidFill>
            </a:endParaRPr>
          </a:p>
          <a:p>
            <a:r>
              <a:rPr lang="fr-FR" sz="1600" dirty="0" smtClean="0">
                <a:solidFill>
                  <a:srgbClr val="000000"/>
                </a:solidFill>
              </a:rPr>
              <a:t>        </a:t>
            </a:r>
            <a:r>
              <a:rPr lang="fr-FR" sz="1600" b="1" dirty="0" smtClean="0">
                <a:solidFill>
                  <a:srgbClr val="000000"/>
                </a:solidFill>
              </a:rPr>
              <a:t>8 thèses en cours </a:t>
            </a:r>
            <a:r>
              <a:rPr lang="fr-FR" sz="1600" dirty="0" smtClean="0">
                <a:solidFill>
                  <a:srgbClr val="000000"/>
                </a:solidFill>
              </a:rPr>
              <a:t>dont 3 débutant en 2018 et 2 </a:t>
            </a:r>
            <a:r>
              <a:rPr lang="fr-FR" sz="1600" dirty="0" err="1" smtClean="0">
                <a:solidFill>
                  <a:srgbClr val="000000"/>
                </a:solidFill>
              </a:rPr>
              <a:t>co-tutelles</a:t>
            </a:r>
            <a:r>
              <a:rPr lang="fr-FR" sz="1600" dirty="0" smtClean="0">
                <a:solidFill>
                  <a:srgbClr val="000000"/>
                </a:solidFill>
              </a:rPr>
              <a:t> (</a:t>
            </a:r>
            <a:r>
              <a:rPr lang="fr-FR" sz="1600" b="1" dirty="0" smtClean="0">
                <a:solidFill>
                  <a:srgbClr val="000000"/>
                </a:solidFill>
              </a:rPr>
              <a:t>LHC </a:t>
            </a:r>
            <a:r>
              <a:rPr lang="fr-FR" sz="1600" b="1" dirty="0" err="1">
                <a:solidFill>
                  <a:srgbClr val="000000"/>
                </a:solidFill>
              </a:rPr>
              <a:t>Run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II full </a:t>
            </a:r>
            <a:r>
              <a:rPr lang="fr-FR" sz="1600" b="1" dirty="0" err="1" smtClean="0">
                <a:solidFill>
                  <a:srgbClr val="000000"/>
                </a:solidFill>
              </a:rPr>
              <a:t>datasets</a:t>
            </a:r>
            <a:r>
              <a:rPr lang="fr-FR" sz="1600" b="1" dirty="0" smtClean="0">
                <a:solidFill>
                  <a:srgbClr val="000000"/>
                </a:solidFill>
              </a:rPr>
              <a:t>):</a:t>
            </a:r>
          </a:p>
          <a:p>
            <a:r>
              <a:rPr lang="fr-FR" sz="800" b="1" dirty="0">
                <a:solidFill>
                  <a:srgbClr val="000000"/>
                </a:solidFill>
              </a:rPr>
              <a:t> </a:t>
            </a:r>
            <a:r>
              <a:rPr lang="fr-FR" sz="800" b="1" dirty="0" smtClean="0">
                <a:solidFill>
                  <a:srgbClr val="000000"/>
                </a:solidFill>
              </a:rPr>
              <a:t>       </a:t>
            </a:r>
          </a:p>
          <a:p>
            <a:r>
              <a:rPr lang="fr-FR" sz="1600" b="1" dirty="0" smtClean="0">
                <a:solidFill>
                  <a:srgbClr val="000000"/>
                </a:solidFill>
              </a:rPr>
              <a:t>        </a:t>
            </a:r>
            <a:r>
              <a:rPr lang="fr-FR" sz="1600" dirty="0" smtClean="0">
                <a:solidFill>
                  <a:srgbClr val="000000"/>
                </a:solidFill>
              </a:rPr>
              <a:t>Trigger and </a:t>
            </a:r>
            <a:r>
              <a:rPr lang="fr-FR" sz="1600" dirty="0" err="1" smtClean="0">
                <a:solidFill>
                  <a:srgbClr val="000000"/>
                </a:solidFill>
              </a:rPr>
              <a:t>object</a:t>
            </a:r>
            <a:r>
              <a:rPr lang="fr-FR" sz="1600" dirty="0" smtClean="0">
                <a:solidFill>
                  <a:srgbClr val="000000"/>
                </a:solidFill>
              </a:rPr>
              <a:t> ID, HGCAL, H boson, HH production, VV </a:t>
            </a:r>
            <a:r>
              <a:rPr lang="fr-FR" sz="1600" dirty="0" err="1" smtClean="0">
                <a:solidFill>
                  <a:srgbClr val="000000"/>
                </a:solidFill>
              </a:rPr>
              <a:t>Scattering</a:t>
            </a:r>
            <a:r>
              <a:rPr lang="fr-FR" sz="1600" dirty="0" smtClean="0">
                <a:solidFill>
                  <a:srgbClr val="000000"/>
                </a:solidFill>
              </a:rPr>
              <a:t>, etc…</a:t>
            </a:r>
          </a:p>
          <a:p>
            <a:r>
              <a:rPr lang="fr-FR" sz="800" b="1" dirty="0">
                <a:solidFill>
                  <a:srgbClr val="000000"/>
                </a:solidFill>
              </a:rPr>
              <a:t> </a:t>
            </a:r>
            <a:r>
              <a:rPr lang="fr-FR" sz="800" b="1" dirty="0" smtClean="0">
                <a:solidFill>
                  <a:srgbClr val="000000"/>
                </a:solidFill>
              </a:rPr>
              <a:t>       </a:t>
            </a:r>
          </a:p>
          <a:p>
            <a:r>
              <a:rPr lang="fr-FR" sz="1600" b="1" dirty="0" smtClean="0">
                <a:solidFill>
                  <a:srgbClr val="000000"/>
                </a:solidFill>
              </a:rPr>
              <a:t>        </a:t>
            </a:r>
            <a:r>
              <a:rPr lang="fr-FR" sz="1600" dirty="0" err="1" smtClean="0">
                <a:solidFill>
                  <a:srgbClr val="000000"/>
                </a:solidFill>
              </a:rPr>
              <a:t>Chiara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Amendola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>
                <a:solidFill>
                  <a:srgbClr val="FF0000"/>
                </a:solidFill>
              </a:rPr>
              <a:t>Batoul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Diab</a:t>
            </a:r>
            <a:r>
              <a:rPr lang="fr-FR" sz="1600" dirty="0">
                <a:solidFill>
                  <a:srgbClr val="000000"/>
                </a:solidFill>
              </a:rPr>
              <a:t>, </a:t>
            </a:r>
            <a:r>
              <a:rPr lang="fr-FR" sz="1600" dirty="0" smtClean="0">
                <a:solidFill>
                  <a:srgbClr val="FF0000"/>
                </a:solidFill>
              </a:rPr>
              <a:t>Guillaume </a:t>
            </a:r>
            <a:r>
              <a:rPr lang="fr-FR" sz="1600" dirty="0" err="1" smtClean="0">
                <a:solidFill>
                  <a:srgbClr val="FF0000"/>
                </a:solidFill>
              </a:rPr>
              <a:t>Falmagne</a:t>
            </a:r>
            <a:r>
              <a:rPr lang="fr-FR" sz="1600" dirty="0" smtClean="0">
                <a:solidFill>
                  <a:srgbClr val="000000"/>
                </a:solidFill>
              </a:rPr>
              <a:t>, </a:t>
            </a:r>
            <a:r>
              <a:rPr lang="fr-FR" sz="1600" dirty="0" err="1" smtClean="0"/>
              <a:t>Duje</a:t>
            </a:r>
            <a:r>
              <a:rPr lang="fr-FR" sz="1600" dirty="0" smtClean="0"/>
              <a:t> </a:t>
            </a:r>
            <a:r>
              <a:rPr lang="fr-FR" sz="1600" dirty="0" err="1" smtClean="0"/>
              <a:t>Giljanovic</a:t>
            </a:r>
            <a:r>
              <a:rPr lang="fr-FR" sz="1600" dirty="0" smtClean="0"/>
              <a:t>*,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   Cristina Martin Perez, Marina </a:t>
            </a:r>
            <a:r>
              <a:rPr lang="fr-FR" sz="1600" dirty="0" err="1" smtClean="0">
                <a:solidFill>
                  <a:srgbClr val="000000"/>
                </a:solidFill>
              </a:rPr>
              <a:t>Prvan</a:t>
            </a:r>
            <a:r>
              <a:rPr lang="fr-FR" sz="1600" dirty="0" smtClean="0">
                <a:solidFill>
                  <a:srgbClr val="000000"/>
                </a:solidFill>
              </a:rPr>
              <a:t>*, Jonas </a:t>
            </a:r>
            <a:r>
              <a:rPr lang="fr-FR" sz="1600" dirty="0" err="1" smtClean="0">
                <a:solidFill>
                  <a:srgbClr val="000000"/>
                </a:solidFill>
              </a:rPr>
              <a:t>Rembser</a:t>
            </a:r>
            <a:r>
              <a:rPr lang="fr-FR" sz="1600" dirty="0" smtClean="0">
                <a:solidFill>
                  <a:srgbClr val="000000"/>
                </a:solidFill>
              </a:rPr>
              <a:t>, and Matteo </a:t>
            </a:r>
            <a:r>
              <a:rPr lang="fr-FR" sz="1600" dirty="0" err="1" smtClean="0">
                <a:solidFill>
                  <a:srgbClr val="000000"/>
                </a:solidFill>
              </a:rPr>
              <a:t>Bonanomi</a:t>
            </a:r>
            <a:endParaRPr lang="fr-FR" sz="1600" dirty="0">
              <a:solidFill>
                <a:srgbClr val="000000"/>
              </a:solidFill>
            </a:endParaRPr>
          </a:p>
          <a:p>
            <a:endParaRPr lang="fr-FR" sz="1600" dirty="0" smtClean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96136" y="462009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00000"/>
                </a:solidFill>
              </a:rPr>
              <a:t>* </a:t>
            </a:r>
            <a:r>
              <a:rPr lang="fr-FR" sz="1000" dirty="0" err="1" smtClean="0">
                <a:solidFill>
                  <a:srgbClr val="000000"/>
                </a:solidFill>
              </a:rPr>
              <a:t>Co-tutelle</a:t>
            </a:r>
            <a:r>
              <a:rPr lang="fr-FR" sz="1000" dirty="0" smtClean="0">
                <a:solidFill>
                  <a:srgbClr val="000000"/>
                </a:solidFill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</a:rPr>
              <a:t>with</a:t>
            </a:r>
            <a:r>
              <a:rPr lang="fr-FR" sz="1000" dirty="0" smtClean="0">
                <a:solidFill>
                  <a:srgbClr val="000000"/>
                </a:solidFill>
              </a:rPr>
              <a:t> FESB and U. Zagreb, </a:t>
            </a:r>
            <a:r>
              <a:rPr lang="fr-FR" sz="1000" dirty="0" err="1" smtClean="0">
                <a:solidFill>
                  <a:srgbClr val="000000"/>
                </a:solidFill>
              </a:rPr>
              <a:t>Croatia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flipH="1">
            <a:off x="246732" y="6508328"/>
            <a:ext cx="2228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(See details in backup slides)</a:t>
            </a:r>
            <a:endParaRPr lang="en-GB" sz="1200" dirty="0">
              <a:solidFill>
                <a:srgbClr val="0000FF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51520" y="4906541"/>
            <a:ext cx="87484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800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     </a:t>
            </a:r>
            <a:r>
              <a:rPr lang="fr-FR" dirty="0"/>
              <a:t> </a:t>
            </a:r>
            <a:r>
              <a:rPr lang="fr-FR" sz="1600" dirty="0" smtClean="0"/>
              <a:t>21 </a:t>
            </a:r>
            <a:r>
              <a:rPr lang="fr-FR" sz="1600" dirty="0"/>
              <a:t>t</a:t>
            </a:r>
            <a:r>
              <a:rPr lang="fr-FR" sz="1600" dirty="0" smtClean="0"/>
              <a:t>hèses complétées au sein de CMS-LLR de 1998 à 2015 </a:t>
            </a:r>
            <a:r>
              <a:rPr lang="fr-FR" sz="1600" b="1" dirty="0" smtClean="0"/>
              <a:t>(R&amp;D et LHC </a:t>
            </a:r>
            <a:r>
              <a:rPr lang="fr-FR" sz="1600" b="1" dirty="0" err="1" smtClean="0"/>
              <a:t>Run</a:t>
            </a:r>
            <a:r>
              <a:rPr lang="fr-FR" sz="1600" b="1" dirty="0" smtClean="0"/>
              <a:t> I)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+   </a:t>
            </a:r>
            <a:r>
              <a:rPr lang="fr-FR" sz="1600" dirty="0" smtClean="0"/>
              <a:t>7 </a:t>
            </a:r>
            <a:r>
              <a:rPr lang="fr-FR" sz="1600" dirty="0"/>
              <a:t>thèses complétées en 2017 et 2018 </a:t>
            </a:r>
            <a:r>
              <a:rPr lang="fr-FR" sz="1600" b="1" dirty="0">
                <a:solidFill>
                  <a:srgbClr val="000000"/>
                </a:solidFill>
              </a:rPr>
              <a:t>(Upgrade Phase I et LHC </a:t>
            </a:r>
            <a:r>
              <a:rPr lang="fr-FR" sz="1600" b="1" dirty="0" err="1">
                <a:solidFill>
                  <a:srgbClr val="000000"/>
                </a:solidFill>
              </a:rPr>
              <a:t>Run</a:t>
            </a:r>
            <a:r>
              <a:rPr lang="fr-FR" sz="1600" b="1" dirty="0">
                <a:solidFill>
                  <a:srgbClr val="000000"/>
                </a:solidFill>
              </a:rPr>
              <a:t> II</a:t>
            </a:r>
            <a:r>
              <a:rPr lang="fr-FR" sz="1600" b="1" dirty="0" smtClean="0">
                <a:solidFill>
                  <a:srgbClr val="000000"/>
                </a:solidFill>
              </a:rPr>
              <a:t>)</a:t>
            </a:r>
            <a:endParaRPr lang="fr-FR" sz="1600" b="1" dirty="0">
              <a:solidFill>
                <a:srgbClr val="000000"/>
              </a:solidFill>
            </a:endParaRPr>
          </a:p>
          <a:p>
            <a:endParaRPr lang="fr-FR" sz="800" b="1" dirty="0" smtClean="0"/>
          </a:p>
          <a:p>
            <a:r>
              <a:rPr lang="fr-FR" sz="1400" dirty="0" smtClean="0"/>
              <a:t>             - Taux ce chômage chez les anciens doctorant(e)s :  0%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         - Déjà, une dizaine de permanents en recherche fondamentale: 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           CNRS, CEA, FESB et </a:t>
            </a:r>
            <a:r>
              <a:rPr lang="fr-FR" sz="1400" dirty="0" err="1" smtClean="0"/>
              <a:t>Univ</a:t>
            </a:r>
            <a:r>
              <a:rPr lang="fr-FR" sz="1400" dirty="0" smtClean="0"/>
              <a:t>. Split, U. Roma «L </a:t>
            </a:r>
            <a:r>
              <a:rPr lang="fr-FR" sz="1400" dirty="0" err="1" smtClean="0"/>
              <a:t>Sapeinza</a:t>
            </a:r>
            <a:r>
              <a:rPr lang="fr-FR" sz="1400" dirty="0" smtClean="0"/>
              <a:t>) , U. Milano </a:t>
            </a:r>
            <a:r>
              <a:rPr lang="fr-FR" sz="1400" dirty="0" err="1" smtClean="0"/>
              <a:t>Bicocca</a:t>
            </a:r>
            <a:r>
              <a:rPr lang="fr-FR" sz="1400" dirty="0" smtClean="0"/>
              <a:t>, U. Pisa 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520" y="692696"/>
            <a:ext cx="8640960" cy="4158704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51520" y="5013176"/>
            <a:ext cx="8638480" cy="143882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885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55416" y="38100"/>
            <a:ext cx="604497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Evolution and Perspectives</a:t>
            </a:r>
            <a:endParaRPr lang="fr-FR" sz="28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217984" y="731044"/>
            <a:ext cx="8748216" cy="1814369"/>
            <a:chOff x="217984" y="731044"/>
            <a:chExt cx="8748216" cy="1814369"/>
          </a:xfrm>
        </p:grpSpPr>
        <p:sp>
          <p:nvSpPr>
            <p:cNvPr id="8" name="ZoneTexte 7"/>
            <p:cNvSpPr txBox="1"/>
            <p:nvPr/>
          </p:nvSpPr>
          <p:spPr>
            <a:xfrm>
              <a:off x="217984" y="731044"/>
              <a:ext cx="8748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dirty="0" smtClean="0"/>
                <a:t>It </a:t>
              </a:r>
              <a:r>
                <a:rPr lang="en-GB" dirty="0"/>
                <a:t>i</a:t>
              </a:r>
              <a:r>
                <a:rPr lang="en-GB" dirty="0" smtClean="0"/>
                <a:t>s fair to say that the CMS-LLR group as a proven record of success, 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thanks to well defined and ambitious goals consistent with available resources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92944" y="1345084"/>
              <a:ext cx="82894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dirty="0" smtClean="0"/>
                <a:t>Strong involvement in the trigger operation and data quality of CMS at CERN</a:t>
              </a:r>
            </a:p>
            <a:p>
              <a:pPr marL="285750" indent="-285750">
                <a:buFontTx/>
                <a:buChar char="-"/>
              </a:pPr>
              <a:r>
                <a:rPr lang="en-GB" dirty="0" smtClean="0"/>
                <a:t>Responsibility of leading analyses in scalar sector (H, HH) and VV scattering</a:t>
              </a:r>
            </a:p>
            <a:p>
              <a:pPr marL="285750" indent="-285750">
                <a:buFontTx/>
                <a:buChar char="-"/>
              </a:pPr>
              <a:r>
                <a:rPr lang="en-GB" dirty="0" smtClean="0"/>
                <a:t>Responsibilities in mechanics, Trigger BE, and performances of HGCAL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/>
                <a:t>Implications in prospective </a:t>
              </a:r>
              <a:r>
                <a:rPr lang="fr-FR" dirty="0" err="1" smtClean="0"/>
                <a:t>studies</a:t>
              </a:r>
              <a:r>
                <a:rPr lang="fr-FR" dirty="0" smtClean="0"/>
                <a:t> (« </a:t>
              </a:r>
              <a:r>
                <a:rPr lang="fr-FR" dirty="0" err="1" smtClean="0"/>
                <a:t>Yellow</a:t>
              </a:r>
              <a:r>
                <a:rPr lang="fr-FR" dirty="0" smtClean="0"/>
                <a:t> Books ») for HL-LHC  </a:t>
              </a:r>
              <a:endParaRPr lang="fr-FR" dirty="0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190186" y="2629024"/>
            <a:ext cx="8153714" cy="646331"/>
            <a:chOff x="190186" y="2629024"/>
            <a:chExt cx="8153714" cy="646331"/>
          </a:xfrm>
        </p:grpSpPr>
        <p:sp>
          <p:nvSpPr>
            <p:cNvPr id="9" name="ZoneTexte 8"/>
            <p:cNvSpPr txBox="1"/>
            <p:nvPr/>
          </p:nvSpPr>
          <p:spPr>
            <a:xfrm>
              <a:off x="1411412" y="2629024"/>
              <a:ext cx="6932488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The efforts are now unavoidably shared between </a:t>
              </a:r>
              <a:r>
                <a:rPr lang="en-GB" b="1" dirty="0" smtClean="0"/>
                <a:t>CMS operation</a:t>
              </a:r>
              <a:r>
                <a:rPr lang="en-GB" dirty="0" smtClean="0"/>
                <a:t>,</a:t>
              </a:r>
            </a:p>
            <a:p>
              <a:r>
                <a:rPr lang="en-GB" b="1" dirty="0" smtClean="0"/>
                <a:t>LHC data analysis</a:t>
              </a:r>
              <a:r>
                <a:rPr lang="en-GB" dirty="0" smtClean="0"/>
                <a:t>, and </a:t>
              </a:r>
              <a:r>
                <a:rPr lang="en-GB" b="1" dirty="0" smtClean="0"/>
                <a:t>HL-LHC upgrades</a:t>
              </a:r>
              <a:r>
                <a:rPr lang="en-GB" dirty="0" smtClean="0"/>
                <a:t>/</a:t>
              </a:r>
              <a:r>
                <a:rPr lang="en-GB" dirty="0" err="1" smtClean="0"/>
                <a:t>prospectives</a:t>
              </a:r>
              <a:endParaRPr lang="en-GB" dirty="0" smtClean="0"/>
            </a:p>
          </p:txBody>
        </p:sp>
        <p:pic>
          <p:nvPicPr>
            <p:cNvPr id="11" name="Image 10" descr="ne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86" y="2670945"/>
              <a:ext cx="1168441" cy="542156"/>
            </a:xfrm>
            <a:prstGeom prst="rect">
              <a:avLst/>
            </a:prstGeom>
          </p:spPr>
        </p:pic>
      </p:grpSp>
      <p:grpSp>
        <p:nvGrpSpPr>
          <p:cNvPr id="4" name="Grouper 3"/>
          <p:cNvGrpSpPr/>
          <p:nvPr/>
        </p:nvGrpSpPr>
        <p:grpSpPr>
          <a:xfrm>
            <a:off x="226120" y="3395340"/>
            <a:ext cx="8760916" cy="2293645"/>
            <a:chOff x="226120" y="3395340"/>
            <a:chExt cx="8760916" cy="2293645"/>
          </a:xfrm>
        </p:grpSpPr>
        <p:sp>
          <p:nvSpPr>
            <p:cNvPr id="12" name="ZoneTexte 11"/>
            <p:cNvSpPr txBox="1"/>
            <p:nvPr/>
          </p:nvSpPr>
          <p:spPr>
            <a:xfrm>
              <a:off x="238820" y="4488656"/>
              <a:ext cx="8748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dirty="0" smtClean="0"/>
                <a:t>The group was heavily involved in gaining support for the HL-LHC program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- financial support from the </a:t>
              </a:r>
              <a:r>
                <a:rPr lang="en-GB" dirty="0" err="1" smtClean="0"/>
                <a:t>LabEx</a:t>
              </a:r>
              <a:r>
                <a:rPr lang="en-GB" dirty="0" smtClean="0"/>
                <a:t> P2IO (</a:t>
              </a:r>
              <a:r>
                <a:rPr lang="en-GB" dirty="0"/>
                <a:t>High </a:t>
              </a:r>
              <a:r>
                <a:rPr lang="en-GB" dirty="0" smtClean="0"/>
                <a:t>Granularity “</a:t>
              </a:r>
              <a:r>
                <a:rPr lang="en-GB" dirty="0" err="1" smtClean="0"/>
                <a:t>Projet</a:t>
              </a:r>
              <a:r>
                <a:rPr lang="en-GB" dirty="0" smtClean="0"/>
                <a:t> </a:t>
              </a:r>
              <a:r>
                <a:rPr lang="en-GB" dirty="0" err="1" smtClean="0"/>
                <a:t>emblématique</a:t>
              </a:r>
              <a:r>
                <a:rPr lang="en-GB" dirty="0" smtClean="0"/>
                <a:t>”)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- national support from the “TGI” for core and non-core investments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  </a:t>
              </a:r>
              <a:r>
                <a:rPr lang="en-GB" sz="1600" dirty="0" smtClean="0"/>
                <a:t>(but in contrast to CEA, CNRS currently forbids </a:t>
              </a:r>
              <a:r>
                <a:rPr lang="en-GB" sz="1600" dirty="0" smtClean="0"/>
                <a:t>CDD </a:t>
              </a:r>
              <a:r>
                <a:rPr lang="en-GB" sz="1600" dirty="0" smtClean="0"/>
                <a:t>for postdoc or engineers !)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26120" y="3395340"/>
              <a:ext cx="8748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dirty="0" smtClean="0"/>
                <a:t>To preserve the necessary coherence, the group remains focused on physics (EWSB) and use HGCAL performance tests to train students for the </a:t>
              </a:r>
              <a:r>
                <a:rPr lang="en-GB" dirty="0" err="1" smtClean="0"/>
                <a:t>futur</a:t>
              </a:r>
              <a:endParaRPr lang="en-GB" dirty="0" smtClean="0"/>
            </a:p>
            <a:p>
              <a:pPr marL="285750" indent="-285750">
                <a:buFont typeface="Arial"/>
                <a:buChar char="•"/>
              </a:pPr>
              <a:r>
                <a:rPr lang="en-GB" dirty="0" smtClean="0"/>
                <a:t>The involvements in HGCAL were carefully chosen to match the limited resources</a:t>
              </a:r>
            </a:p>
            <a:p>
              <a:r>
                <a:rPr lang="en-GB" dirty="0"/>
                <a:t> </a:t>
              </a:r>
              <a:r>
                <a:rPr lang="en-GB" dirty="0" smtClean="0"/>
                <a:t>    at the LLR, reviewed and approved by the LLR “</a:t>
              </a:r>
              <a:r>
                <a:rPr lang="en-GB" dirty="0" err="1" smtClean="0"/>
                <a:t>Comité</a:t>
              </a:r>
              <a:r>
                <a:rPr lang="en-GB" dirty="0" smtClean="0"/>
                <a:t> Technique” (CTRP) 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459036" y="5771356"/>
            <a:ext cx="8402808" cy="646331"/>
            <a:chOff x="459036" y="5771356"/>
            <a:chExt cx="8402808" cy="646331"/>
          </a:xfrm>
        </p:grpSpPr>
        <p:pic>
          <p:nvPicPr>
            <p:cNvPr id="19" name="Image 18" descr="caution_sig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967">
              <a:off x="459036" y="5771480"/>
              <a:ext cx="604867" cy="50405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357040" y="5771356"/>
              <a:ext cx="750480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The support in terms of human </a:t>
              </a:r>
              <a:r>
                <a:rPr lang="en-GB" b="1" dirty="0"/>
                <a:t>resources from IN2P3 </a:t>
              </a:r>
              <a:r>
                <a:rPr lang="en-GB" dirty="0"/>
                <a:t>(</a:t>
              </a:r>
              <a:r>
                <a:rPr lang="en-GB" dirty="0" smtClean="0"/>
                <a:t>staff number, </a:t>
              </a:r>
              <a:endParaRPr lang="en-GB" dirty="0"/>
            </a:p>
            <a:p>
              <a:r>
                <a:rPr lang="en-GB" dirty="0" smtClean="0"/>
                <a:t>postdocs) </a:t>
              </a:r>
              <a:r>
                <a:rPr lang="en-GB" b="1" dirty="0" smtClean="0"/>
                <a:t>is </a:t>
              </a:r>
              <a:r>
                <a:rPr lang="en-GB" b="1" u="sng" dirty="0" smtClean="0"/>
                <a:t>currently</a:t>
              </a:r>
              <a:r>
                <a:rPr lang="en-GB" b="1" dirty="0" smtClean="0"/>
                <a:t> NOT at the scale of a high priority project </a:t>
              </a:r>
              <a:endParaRPr lang="en-GB" b="1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8521700" y="9172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1/2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5721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55416" y="38100"/>
            <a:ext cx="6044976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Evolution and Perspectives</a:t>
            </a:r>
            <a:endParaRPr lang="fr-FR" sz="28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521700" y="9172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/2</a:t>
            </a:r>
            <a:endParaRPr lang="fr-FR" dirty="0"/>
          </a:p>
        </p:txBody>
      </p:sp>
      <p:grpSp>
        <p:nvGrpSpPr>
          <p:cNvPr id="2" name="Grouper 1"/>
          <p:cNvGrpSpPr/>
          <p:nvPr/>
        </p:nvGrpSpPr>
        <p:grpSpPr>
          <a:xfrm>
            <a:off x="200720" y="747812"/>
            <a:ext cx="8489420" cy="2471619"/>
            <a:chOff x="200720" y="747812"/>
            <a:chExt cx="8489420" cy="2471619"/>
          </a:xfrm>
        </p:grpSpPr>
        <p:grpSp>
          <p:nvGrpSpPr>
            <p:cNvPr id="29" name="Grouper 28"/>
            <p:cNvGrpSpPr/>
            <p:nvPr/>
          </p:nvGrpSpPr>
          <p:grpSpPr>
            <a:xfrm>
              <a:off x="5770860" y="908720"/>
              <a:ext cx="2919280" cy="2310711"/>
              <a:chOff x="1377753" y="1481212"/>
              <a:chExt cx="2919280" cy="2310711"/>
            </a:xfrm>
          </p:grpSpPr>
          <p:pic>
            <p:nvPicPr>
              <p:cNvPr id="13" name="Image 12" descr="Capture d'écran 2018-09-25 18.19.57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146" b="-5759"/>
              <a:stretch/>
            </p:blipFill>
            <p:spPr>
              <a:xfrm>
                <a:off x="1377753" y="1481212"/>
                <a:ext cx="2919280" cy="2304256"/>
              </a:xfrm>
              <a:prstGeom prst="rect">
                <a:avLst/>
              </a:prstGeom>
            </p:spPr>
          </p:pic>
          <p:cxnSp>
            <p:nvCxnSpPr>
              <p:cNvPr id="10" name="Connecteur droit 9"/>
              <p:cNvCxnSpPr/>
              <p:nvPr/>
            </p:nvCxnSpPr>
            <p:spPr>
              <a:xfrm flipV="1">
                <a:off x="1752579" y="1841500"/>
                <a:ext cx="1689121" cy="202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3413854" y="1847801"/>
                <a:ext cx="637446" cy="552499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3212855" y="1700796"/>
                <a:ext cx="990845" cy="207110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486272" y="3484146"/>
                <a:ext cx="58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2012</a:t>
                </a:r>
                <a:endParaRPr lang="fr-FR" sz="1400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136502" y="3473028"/>
                <a:ext cx="58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2014</a:t>
                </a:r>
                <a:endParaRPr lang="fr-FR" sz="1400" dirty="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437210" y="3470175"/>
                <a:ext cx="58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2018</a:t>
                </a:r>
                <a:endParaRPr lang="fr-FR" sz="1400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2803748" y="3462486"/>
                <a:ext cx="5840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2016</a:t>
                </a:r>
                <a:endParaRPr lang="fr-FR" sz="1400" dirty="0"/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200720" y="747812"/>
              <a:ext cx="581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dirty="0" err="1" smtClean="0"/>
                <a:t>Recent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decline</a:t>
              </a:r>
              <a:r>
                <a:rPr lang="fr-FR" dirty="0" smtClean="0"/>
                <a:t> of M&amp;O !  </a:t>
              </a:r>
              <a:r>
                <a:rPr lang="fr-FR" sz="1400" dirty="0" smtClean="0"/>
                <a:t>(M&amp;O = permanents + </a:t>
              </a:r>
              <a:r>
                <a:rPr lang="fr-FR" sz="1400" dirty="0" err="1" smtClean="0"/>
                <a:t>postdocs</a:t>
              </a:r>
              <a:r>
                <a:rPr lang="fr-FR" sz="1400" dirty="0"/>
                <a:t>)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62484" y="1154832"/>
              <a:ext cx="421875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fr-FR" b="1" dirty="0" smtClean="0"/>
                <a:t>Migration</a:t>
              </a:r>
              <a:r>
                <a:rPr lang="fr-FR" dirty="0" smtClean="0"/>
                <a:t> of 2 HDR en 2017</a:t>
              </a:r>
            </a:p>
            <a:p>
              <a:endParaRPr lang="fr-FR" sz="800" dirty="0" smtClean="0"/>
            </a:p>
            <a:p>
              <a:pPr marL="285750" indent="-285750">
                <a:buFont typeface="Arial"/>
                <a:buChar char="•"/>
              </a:pPr>
              <a:r>
                <a:rPr lang="fr-FR" b="1" dirty="0" smtClean="0"/>
                <a:t>End of </a:t>
              </a:r>
              <a:r>
                <a:rPr lang="fr-FR" b="1" dirty="0" err="1" smtClean="0"/>
                <a:t>various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postdoc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contracts</a:t>
              </a:r>
              <a:r>
                <a:rPr lang="fr-FR" b="1" dirty="0" smtClean="0"/>
                <a:t> </a:t>
              </a:r>
            </a:p>
            <a:p>
              <a:r>
                <a:rPr lang="fr-FR" sz="1400" dirty="0" smtClean="0"/>
                <a:t>      (ANR, </a:t>
              </a:r>
              <a:r>
                <a:rPr lang="fr-FR" sz="1400" dirty="0" err="1" smtClean="0"/>
                <a:t>LabEX</a:t>
              </a:r>
              <a:r>
                <a:rPr lang="fr-FR" sz="1400" dirty="0" smtClean="0"/>
                <a:t>, ERC, IN2P3)</a:t>
              </a:r>
            </a:p>
          </p:txBody>
        </p:sp>
        <p:sp>
          <p:nvSpPr>
            <p:cNvPr id="32" name="Accolade ouvrante 31"/>
            <p:cNvSpPr/>
            <p:nvPr/>
          </p:nvSpPr>
          <p:spPr>
            <a:xfrm>
              <a:off x="548060" y="1239540"/>
              <a:ext cx="201240" cy="881360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09228" y="2243088"/>
              <a:ext cx="5226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GB" b="1" dirty="0" smtClean="0"/>
                <a:t>1/3 of CMS-LLR physicists </a:t>
              </a:r>
              <a:r>
                <a:rPr lang="en-GB" dirty="0" smtClean="0"/>
                <a:t>are almost </a:t>
              </a:r>
            </a:p>
            <a:p>
              <a:r>
                <a:rPr lang="en-GB" dirty="0" smtClean="0"/>
                <a:t>     or have </a:t>
              </a:r>
              <a:r>
                <a:rPr lang="en-GB" b="1" dirty="0" smtClean="0"/>
                <a:t>exceeded 60 years old !</a:t>
              </a:r>
            </a:p>
            <a:p>
              <a:pPr marL="285750" indent="-285750">
                <a:buFont typeface="Arial"/>
                <a:buChar char="•"/>
              </a:pPr>
              <a:r>
                <a:rPr lang="en-GB" dirty="0" smtClean="0"/>
                <a:t>Some key engineer approaching retirement</a:t>
              </a:r>
              <a:endParaRPr lang="en-GB" dirty="0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556692" y="3280916"/>
            <a:ext cx="639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None of this is surprising for CMS, for LLR, or for the IN2P3 ! </a:t>
            </a:r>
            <a:endParaRPr lang="en-GB" u="sng" dirty="0"/>
          </a:p>
        </p:txBody>
      </p:sp>
      <p:sp>
        <p:nvSpPr>
          <p:cNvPr id="41" name="ZoneTexte 40"/>
          <p:cNvSpPr txBox="1"/>
          <p:nvPr/>
        </p:nvSpPr>
        <p:spPr>
          <a:xfrm>
            <a:off x="476548" y="4907508"/>
            <a:ext cx="8337252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A </a:t>
            </a:r>
            <a:r>
              <a:rPr lang="en-GB" b="1" dirty="0" smtClean="0"/>
              <a:t>need to partly compensating the decline in permanent staff</a:t>
            </a:r>
            <a:r>
              <a:rPr lang="en-GB" dirty="0" smtClean="0"/>
              <a:t> and </a:t>
            </a:r>
            <a:r>
              <a:rPr lang="en-GB" b="1" dirty="0" smtClean="0"/>
              <a:t>support for postdocs</a:t>
            </a:r>
            <a:r>
              <a:rPr lang="en-GB" dirty="0" smtClean="0"/>
              <a:t> (currently 1 on HL-LHC, 0 on LHC </a:t>
            </a:r>
            <a:r>
              <a:rPr lang="en-GB" dirty="0" err="1" smtClean="0"/>
              <a:t>pp</a:t>
            </a:r>
            <a:r>
              <a:rPr lang="en-GB" dirty="0" smtClean="0"/>
              <a:t> … with 6 PhD students)</a:t>
            </a:r>
          </a:p>
          <a:p>
            <a:r>
              <a:rPr lang="en-GB" dirty="0" smtClean="0"/>
              <a:t>is </a:t>
            </a:r>
            <a:r>
              <a:rPr lang="en-GB" b="1" dirty="0" smtClean="0"/>
              <a:t>on the critical path </a:t>
            </a:r>
            <a:r>
              <a:rPr lang="en-GB" dirty="0" smtClean="0"/>
              <a:t>of our leading HEP involvement; a major provider of scientific publications and visibility for CNRS and </a:t>
            </a:r>
            <a:r>
              <a:rPr lang="en-GB" dirty="0" err="1" smtClean="0"/>
              <a:t>École</a:t>
            </a:r>
            <a:r>
              <a:rPr lang="en-GB" dirty="0" smtClean="0"/>
              <a:t> </a:t>
            </a:r>
            <a:r>
              <a:rPr lang="en-GB" dirty="0" err="1" smtClean="0"/>
              <a:t>polytechnique</a:t>
            </a:r>
            <a:r>
              <a:rPr lang="en-GB" dirty="0" smtClean="0"/>
              <a:t> worldwide</a:t>
            </a:r>
            <a:endParaRPr lang="en-GB" dirty="0"/>
          </a:p>
        </p:txBody>
      </p:sp>
      <p:sp>
        <p:nvSpPr>
          <p:cNvPr id="42" name="ZoneTexte 41"/>
          <p:cNvSpPr txBox="1"/>
          <p:nvPr/>
        </p:nvSpPr>
        <p:spPr>
          <a:xfrm>
            <a:off x="238820" y="3721348"/>
            <a:ext cx="8239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Our </a:t>
            </a:r>
            <a:r>
              <a:rPr lang="fr-FR" dirty="0" err="1" smtClean="0"/>
              <a:t>understading</a:t>
            </a:r>
            <a:r>
              <a:rPr lang="fr-FR" dirty="0" smtClean="0"/>
              <a:t> of the « deal »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provided</a:t>
            </a:r>
            <a:r>
              <a:rPr lang="fr-FR" dirty="0" smtClean="0"/>
              <a:t> </a:t>
            </a:r>
            <a:r>
              <a:rPr lang="fr-FR" b="1" dirty="0" smtClean="0"/>
              <a:t>excellence and a </a:t>
            </a:r>
            <a:r>
              <a:rPr lang="fr-FR" b="1" dirty="0" err="1" smtClean="0"/>
              <a:t>project</a:t>
            </a:r>
            <a:endParaRPr lang="fr-FR" b="1" dirty="0" smtClean="0"/>
          </a:p>
          <a:p>
            <a:r>
              <a:rPr lang="fr-FR" b="1" dirty="0" err="1"/>
              <a:t>w</a:t>
            </a:r>
            <a:r>
              <a:rPr lang="fr-FR" b="1" dirty="0" err="1" smtClean="0"/>
              <a:t>hich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a </a:t>
            </a:r>
            <a:r>
              <a:rPr lang="fr-FR" b="1" dirty="0" err="1" smtClean="0"/>
              <a:t>flagship</a:t>
            </a:r>
            <a:r>
              <a:rPr lang="fr-FR" b="1" dirty="0" smtClean="0"/>
              <a:t> for the LLR and the IN2P3, </a:t>
            </a:r>
            <a:r>
              <a:rPr lang="fr-FR" dirty="0" err="1" smtClean="0"/>
              <a:t>every</a:t>
            </a:r>
            <a:r>
              <a:rPr lang="fr-FR" dirty="0" smtClean="0"/>
              <a:t> effort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made</a:t>
            </a:r>
          </a:p>
          <a:p>
            <a:r>
              <a:rPr lang="fr-FR" dirty="0" smtClean="0"/>
              <a:t>to </a:t>
            </a:r>
            <a:r>
              <a:rPr lang="fr-FR" dirty="0"/>
              <a:t>have </a:t>
            </a:r>
            <a:r>
              <a:rPr lang="fr-FR" b="1" dirty="0" smtClean="0"/>
              <a:t>support and </a:t>
            </a:r>
            <a:r>
              <a:rPr lang="fr-FR" b="1" dirty="0" err="1" smtClean="0"/>
              <a:t>readability</a:t>
            </a:r>
            <a:r>
              <a:rPr lang="fr-FR" b="1" dirty="0" smtClean="0"/>
              <a:t> </a:t>
            </a:r>
            <a:r>
              <a:rPr lang="fr-FR" b="1" dirty="0"/>
              <a:t>over </a:t>
            </a:r>
            <a:r>
              <a:rPr lang="fr-FR" b="1" dirty="0" err="1"/>
              <a:t>several</a:t>
            </a:r>
            <a:r>
              <a:rPr lang="fr-FR" b="1" dirty="0"/>
              <a:t> </a:t>
            </a:r>
            <a:r>
              <a:rPr lang="fr-FR" b="1" dirty="0" err="1"/>
              <a:t>years</a:t>
            </a:r>
            <a:r>
              <a:rPr lang="fr-FR" b="1" dirty="0"/>
              <a:t> </a:t>
            </a:r>
            <a:r>
              <a:rPr lang="fr-FR" dirty="0" smtClean="0"/>
              <a:t>on </a:t>
            </a:r>
            <a:r>
              <a:rPr lang="fr-FR" dirty="0" err="1" smtClean="0"/>
              <a:t>human</a:t>
            </a:r>
            <a:r>
              <a:rPr lang="fr-FR" dirty="0" smtClean="0"/>
              <a:t> ressources</a:t>
            </a:r>
            <a:endParaRPr lang="fr-FR" b="1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787329" y="65937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5033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 b="3530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23144" y="2412380"/>
            <a:ext cx="3019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</a:rPr>
              <a:t>Backup</a:t>
            </a:r>
            <a:endParaRPr lang="fr-FR" sz="60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24388" y="2430512"/>
            <a:ext cx="3288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 smtClean="0">
                <a:solidFill>
                  <a:schemeClr val="bg1"/>
                </a:solidFill>
              </a:rPr>
              <a:t>Réserve</a:t>
            </a:r>
            <a:endParaRPr lang="fr-F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47652" y="25400"/>
            <a:ext cx="5818420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The “king” </a:t>
            </a:r>
            <a:r>
              <a:rPr lang="en-GB" sz="3200" dirty="0" err="1" smtClean="0"/>
              <a:t>Artur</a:t>
            </a:r>
            <a:r>
              <a:rPr lang="en-GB" sz="3200" dirty="0" smtClean="0"/>
              <a:t> </a:t>
            </a:r>
            <a:r>
              <a:rPr lang="en-GB" sz="3200" dirty="0" err="1" smtClean="0"/>
              <a:t>Lobanov</a:t>
            </a:r>
            <a:r>
              <a:rPr lang="en-GB" sz="3200" dirty="0" smtClean="0"/>
              <a:t> slide</a:t>
            </a:r>
            <a:endParaRPr lang="en-GB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rtur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4" y="764704"/>
            <a:ext cx="3313958" cy="29523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4932" y="3332212"/>
            <a:ext cx="3249608" cy="30777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HGCAL electronics – CMS plenary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09" y="756196"/>
            <a:ext cx="4077692" cy="294606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512816" y="3331964"/>
            <a:ext cx="3954929" cy="30777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HGCAL Test Beam in DESY – CMS plenary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5" name="Image 24" descr="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0" y="3784724"/>
            <a:ext cx="3291656" cy="297743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976" y="6354812"/>
            <a:ext cx="2543009" cy="30777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HGCAL 2017 </a:t>
            </a:r>
            <a:r>
              <a:rPr lang="en-GB" sz="1400" dirty="0">
                <a:solidFill>
                  <a:schemeClr val="bg1"/>
                </a:solidFill>
              </a:rPr>
              <a:t>setup </a:t>
            </a:r>
            <a:r>
              <a:rPr lang="en-GB" sz="1400" dirty="0" smtClean="0">
                <a:solidFill>
                  <a:schemeClr val="bg1"/>
                </a:solidFill>
              </a:rPr>
              <a:t> at CERN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6" name="Image 25" descr="ALobanov_MBonanomi_AZabi_HGCAL_TB201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"/>
          <a:stretch/>
        </p:blipFill>
        <p:spPr>
          <a:xfrm>
            <a:off x="4317256" y="3784988"/>
            <a:ext cx="4348800" cy="297141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406876" y="6431012"/>
            <a:ext cx="2543009" cy="30777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HGCAL 2018 </a:t>
            </a:r>
            <a:r>
              <a:rPr lang="en-GB" sz="1400" dirty="0">
                <a:solidFill>
                  <a:schemeClr val="bg1"/>
                </a:solidFill>
              </a:rPr>
              <a:t>setup </a:t>
            </a:r>
            <a:r>
              <a:rPr lang="en-GB" sz="1400" dirty="0" smtClean="0">
                <a:solidFill>
                  <a:schemeClr val="bg1"/>
                </a:solidFill>
              </a:rPr>
              <a:t> at CERN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952356" y="37551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Artur </a:t>
            </a:r>
            <a:r>
              <a:rPr lang="fr-FR" b="1" dirty="0" err="1" smtClean="0">
                <a:solidFill>
                  <a:srgbClr val="FFFFFF"/>
                </a:solidFill>
              </a:rPr>
              <a:t>Lobanov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endParaRPr lang="fr-FR" b="1" dirty="0" smtClean="0">
              <a:solidFill>
                <a:srgbClr val="FFFFFF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6210300" y="4076700"/>
            <a:ext cx="53340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438900" y="5838924"/>
            <a:ext cx="1704032" cy="492443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rgbClr val="FFFFFF"/>
                </a:solidFill>
              </a:rPr>
              <a:t>Matteo </a:t>
            </a:r>
            <a:r>
              <a:rPr lang="fr-FR" sz="1400" b="1" dirty="0" err="1" smtClean="0">
                <a:solidFill>
                  <a:srgbClr val="FFFFFF"/>
                </a:solidFill>
              </a:rPr>
              <a:t>Bonanomi</a:t>
            </a:r>
            <a:endParaRPr lang="fr-FR" sz="1400" b="1" dirty="0">
              <a:solidFill>
                <a:srgbClr val="FFFFFF"/>
              </a:solidFill>
            </a:endParaRPr>
          </a:p>
          <a:p>
            <a:pPr algn="r"/>
            <a:r>
              <a:rPr lang="fr-FR" sz="1200" b="1" dirty="0" err="1" smtClean="0">
                <a:solidFill>
                  <a:srgbClr val="FFFFFF"/>
                </a:solidFill>
              </a:rPr>
              <a:t>PhD</a:t>
            </a:r>
            <a:r>
              <a:rPr lang="fr-FR" sz="1200" b="1" dirty="0" smtClean="0">
                <a:solidFill>
                  <a:srgbClr val="FFFFFF"/>
                </a:solidFill>
              </a:rPr>
              <a:t> </a:t>
            </a:r>
            <a:r>
              <a:rPr lang="fr-FR" sz="1200" b="1" dirty="0" err="1" smtClean="0">
                <a:solidFill>
                  <a:srgbClr val="FFFFFF"/>
                </a:solidFill>
              </a:rPr>
              <a:t>Student</a:t>
            </a:r>
            <a:endParaRPr lang="fr-FR" sz="1200" b="1" dirty="0">
              <a:solidFill>
                <a:srgbClr val="FFFFFF"/>
              </a:solidFill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7414344" y="5499100"/>
            <a:ext cx="573956" cy="3738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343276" y="6074355"/>
            <a:ext cx="864096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Photos </a:t>
            </a:r>
            <a:r>
              <a:rPr lang="en-GB" sz="1200" dirty="0" err="1" smtClean="0"/>
              <a:t>coutesy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of A. </a:t>
            </a:r>
            <a:r>
              <a:rPr lang="en-GB" sz="1200" dirty="0" err="1" smtClean="0"/>
              <a:t>Zabi</a:t>
            </a:r>
            <a:endParaRPr lang="en-GB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14536" y="-10492"/>
            <a:ext cx="1963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HGCAL Performances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9582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933352" y="25400"/>
            <a:ext cx="5415264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HGCAL Project Organization</a:t>
            </a:r>
            <a:endParaRPr lang="en-GB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-163636" y="910167"/>
            <a:ext cx="9206036" cy="5251193"/>
            <a:chOff x="-163636" y="910167"/>
            <a:chExt cx="9206036" cy="5251193"/>
          </a:xfrm>
        </p:grpSpPr>
        <p:pic>
          <p:nvPicPr>
            <p:cNvPr id="7" name="Picture 6" descr="Project Structure v7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" y="910167"/>
              <a:ext cx="8953500" cy="503634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-163636" y="3353048"/>
              <a:ext cx="9108504" cy="280831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0400" y="3175000"/>
              <a:ext cx="879277" cy="13398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 flipV="1">
              <a:off x="88901" y="1016000"/>
              <a:ext cx="8940800" cy="2209800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16786" y="5782146"/>
              <a:ext cx="2039764" cy="269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1386756" y="2499072"/>
            <a:ext cx="1066800" cy="752128"/>
            <a:chOff x="1475656" y="6105872"/>
            <a:chExt cx="1066800" cy="752128"/>
          </a:xfrm>
        </p:grpSpPr>
        <p:sp>
          <p:nvSpPr>
            <p:cNvPr id="14" name="Ellipse 13"/>
            <p:cNvSpPr/>
            <p:nvPr/>
          </p:nvSpPr>
          <p:spPr>
            <a:xfrm>
              <a:off x="1475656" y="6105872"/>
              <a:ext cx="1066800" cy="752128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23988" y="6571952"/>
              <a:ext cx="727968" cy="108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517204" y="6499820"/>
              <a:ext cx="934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C. </a:t>
              </a:r>
              <a:r>
                <a:rPr lang="fr-FR" sz="1000" b="1" dirty="0" err="1" smtClean="0"/>
                <a:t>Ochando</a:t>
              </a:r>
              <a:endParaRPr lang="fr-FR" sz="1000" b="1" dirty="0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6908428" y="2613372"/>
            <a:ext cx="1066800" cy="752128"/>
            <a:chOff x="1475656" y="6105872"/>
            <a:chExt cx="1066800" cy="752128"/>
          </a:xfrm>
        </p:grpSpPr>
        <p:sp>
          <p:nvSpPr>
            <p:cNvPr id="19" name="Ellipse 18"/>
            <p:cNvSpPr/>
            <p:nvPr/>
          </p:nvSpPr>
          <p:spPr>
            <a:xfrm>
              <a:off x="1475656" y="6105872"/>
              <a:ext cx="1066800" cy="752128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23988" y="6571952"/>
              <a:ext cx="727968" cy="108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542604" y="6487120"/>
              <a:ext cx="934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A. </a:t>
              </a:r>
              <a:r>
                <a:rPr lang="fr-FR" sz="1000" b="1" dirty="0" err="1" smtClean="0"/>
                <a:t>Lobanov</a:t>
              </a:r>
              <a:endParaRPr lang="fr-FR" sz="1000" b="1" dirty="0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5969827" y="3742391"/>
            <a:ext cx="1066800" cy="752128"/>
            <a:chOff x="5969827" y="3742391"/>
            <a:chExt cx="1066800" cy="752128"/>
          </a:xfrm>
        </p:grpSpPr>
        <p:sp>
          <p:nvSpPr>
            <p:cNvPr id="23" name="Ellipse 22"/>
            <p:cNvSpPr/>
            <p:nvPr/>
          </p:nvSpPr>
          <p:spPr>
            <a:xfrm>
              <a:off x="5969827" y="3742391"/>
              <a:ext cx="1066800" cy="752128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60699" y="4209173"/>
              <a:ext cx="727968" cy="108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075206" y="4137497"/>
              <a:ext cx="934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J.B. </a:t>
              </a:r>
              <a:r>
                <a:rPr lang="fr-FR" sz="1000" b="1" dirty="0" err="1" smtClean="0"/>
                <a:t>Sauvan</a:t>
              </a:r>
              <a:endParaRPr lang="fr-FR" sz="1000" b="1" dirty="0"/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649736" y="1064344"/>
            <a:ext cx="801216" cy="276999"/>
            <a:chOff x="2649736" y="1064344"/>
            <a:chExt cx="801216" cy="276999"/>
          </a:xfrm>
        </p:grpSpPr>
        <p:sp>
          <p:nvSpPr>
            <p:cNvPr id="26" name="ZoneTexte 25"/>
            <p:cNvSpPr txBox="1"/>
            <p:nvPr/>
          </p:nvSpPr>
          <p:spPr>
            <a:xfrm>
              <a:off x="2649736" y="1064344"/>
              <a:ext cx="4556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Y.S.</a:t>
              </a:r>
              <a:endParaRPr lang="fr-FR" sz="1200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3090912" y="1212800"/>
              <a:ext cx="360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r 29"/>
          <p:cNvGrpSpPr/>
          <p:nvPr/>
        </p:nvGrpSpPr>
        <p:grpSpPr>
          <a:xfrm>
            <a:off x="4903366" y="2594322"/>
            <a:ext cx="1066800" cy="752128"/>
            <a:chOff x="1475656" y="6105872"/>
            <a:chExt cx="1066800" cy="752128"/>
          </a:xfrm>
        </p:grpSpPr>
        <p:sp>
          <p:nvSpPr>
            <p:cNvPr id="31" name="Ellipse 30"/>
            <p:cNvSpPr/>
            <p:nvPr/>
          </p:nvSpPr>
          <p:spPr>
            <a:xfrm>
              <a:off x="1475656" y="6105872"/>
              <a:ext cx="1066800" cy="752128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23988" y="6571952"/>
              <a:ext cx="727968" cy="108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504504" y="6487120"/>
              <a:ext cx="10131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C. De la Taille</a:t>
              </a:r>
              <a:endParaRPr lang="fr-FR" sz="1000" b="1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501346" y="3883083"/>
            <a:ext cx="727968" cy="108248"/>
          </a:xfrm>
          <a:prstGeom prst="rect">
            <a:avLst/>
          </a:prstGeom>
          <a:solidFill>
            <a:srgbClr val="A79A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1412073" y="3806056"/>
            <a:ext cx="934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C. </a:t>
            </a:r>
            <a:r>
              <a:rPr lang="fr-FR" sz="1000" b="1" dirty="0" err="1" smtClean="0"/>
              <a:t>Ochando</a:t>
            </a:r>
            <a:endParaRPr lang="fr-FR" sz="1000" b="1" dirty="0"/>
          </a:p>
        </p:txBody>
      </p:sp>
      <p:grpSp>
        <p:nvGrpSpPr>
          <p:cNvPr id="35" name="Grouper 34"/>
          <p:cNvGrpSpPr/>
          <p:nvPr/>
        </p:nvGrpSpPr>
        <p:grpSpPr>
          <a:xfrm>
            <a:off x="205656" y="3045172"/>
            <a:ext cx="1087884" cy="752128"/>
            <a:chOff x="1475656" y="6105872"/>
            <a:chExt cx="1087884" cy="752128"/>
          </a:xfrm>
        </p:grpSpPr>
        <p:sp>
          <p:nvSpPr>
            <p:cNvPr id="36" name="Ellipse 35"/>
            <p:cNvSpPr/>
            <p:nvPr/>
          </p:nvSpPr>
          <p:spPr>
            <a:xfrm>
              <a:off x="1475656" y="6105872"/>
              <a:ext cx="1066800" cy="752128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23988" y="6571952"/>
              <a:ext cx="727968" cy="108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479104" y="6512520"/>
              <a:ext cx="1084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err="1" smtClean="0"/>
                <a:t>T</a:t>
              </a:r>
              <a:r>
                <a:rPr lang="fr-FR" sz="1000" b="1" dirty="0" smtClean="0"/>
                <a:t>. Pierre-Emile</a:t>
              </a:r>
              <a:endParaRPr lang="fr-FR" sz="1000" b="1" dirty="0"/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8710736" y="6592292"/>
            <a:ext cx="449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T16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4975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44095" y="1848995"/>
            <a:ext cx="2592288" cy="17198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50800" y="612180"/>
            <a:ext cx="3201876" cy="57337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en-GB" sz="1600" dirty="0">
                <a:latin typeface="Arial Narrow" panose="020B0606020202030204" pitchFamily="34" charset="0"/>
              </a:rPr>
              <a:t>Machine de Traction </a:t>
            </a:r>
            <a:br>
              <a:rPr lang="en-GB" sz="1600" dirty="0">
                <a:latin typeface="Arial Narrow" panose="020B0606020202030204" pitchFamily="34" charset="0"/>
              </a:rPr>
            </a:br>
            <a:r>
              <a:rPr lang="en-GB" sz="1600" dirty="0">
                <a:latin typeface="Arial Narrow" panose="020B0606020202030204" pitchFamily="34" charset="0"/>
              </a:rPr>
              <a:t>(tests </a:t>
            </a:r>
            <a:r>
              <a:rPr lang="en-GB" sz="1600" dirty="0" err="1">
                <a:latin typeface="Arial Narrow" panose="020B0606020202030204" pitchFamily="34" charset="0"/>
              </a:rPr>
              <a:t>mécaniques</a:t>
            </a:r>
            <a:r>
              <a:rPr lang="en-GB" sz="16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75856" y="620688"/>
            <a:ext cx="5464565" cy="36289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en-GB" dirty="0">
                <a:latin typeface="Arial Narrow" panose="020B0606020202030204" pitchFamily="34" charset="0"/>
              </a:rPr>
              <a:t>Tour à </a:t>
            </a:r>
            <a:r>
              <a:rPr lang="en-GB" dirty="0" err="1">
                <a:latin typeface="Arial Narrow" panose="020B0606020202030204" pitchFamily="34" charset="0"/>
              </a:rPr>
              <a:t>commande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numérique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39952" y="908720"/>
            <a:ext cx="3651541" cy="36289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+ outillage, mobilier, raccord électrique, …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3767828" cy="266429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30152" y="0"/>
            <a:ext cx="6412332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/>
              <a:t>Mécanique – Investissement 2018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Tra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6" y="1264568"/>
            <a:ext cx="2868364" cy="4302546"/>
          </a:xfrm>
          <a:prstGeom prst="rect">
            <a:avLst/>
          </a:prstGeom>
        </p:spPr>
      </p:pic>
      <p:pic>
        <p:nvPicPr>
          <p:cNvPr id="17" name="Image 16" descr="p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91000"/>
            <a:ext cx="3707904" cy="2471936"/>
          </a:xfrm>
          <a:prstGeom prst="rect">
            <a:avLst/>
          </a:prstGeom>
        </p:spPr>
      </p:pic>
      <p:sp>
        <p:nvSpPr>
          <p:cNvPr id="18" name="Flèche angle droit à deux pointes 17"/>
          <p:cNvSpPr/>
          <p:nvPr/>
        </p:nvSpPr>
        <p:spPr>
          <a:xfrm flipH="1">
            <a:off x="3757692" y="4195901"/>
            <a:ext cx="818403" cy="864096"/>
          </a:xfrm>
          <a:prstGeom prst="lef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60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552" y="667297"/>
            <a:ext cx="4527500" cy="30963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47652" y="25400"/>
            <a:ext cx="4792298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 smtClean="0"/>
              <a:t>Trigger Efficiency in 2018</a:t>
            </a:r>
            <a:endParaRPr lang="en-GB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4536" y="-10492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ECAL L2 Trigger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3436" y="790848"/>
            <a:ext cx="214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Total L2 </a:t>
            </a:r>
            <a:r>
              <a:rPr lang="en-GB" dirty="0" smtClean="0"/>
              <a:t>Downtime</a:t>
            </a:r>
            <a:r>
              <a:rPr lang="fr-FR" dirty="0" smtClean="0"/>
              <a:t>:</a:t>
            </a:r>
          </a:p>
          <a:p>
            <a:r>
              <a:rPr lang="fr-FR" dirty="0" smtClean="0"/>
              <a:t>1.8 fb</a:t>
            </a:r>
            <a:r>
              <a:rPr lang="fr-FR" baseline="30000" dirty="0" smtClean="0"/>
              <a:t>-1</a:t>
            </a:r>
            <a:endParaRPr lang="fr-FR" baseline="30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3867781"/>
            <a:ext cx="6731000" cy="254547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28836" y="4118248"/>
            <a:ext cx="2250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Negligible downtime </a:t>
            </a:r>
          </a:p>
          <a:p>
            <a:r>
              <a:rPr lang="en-GB" dirty="0" smtClean="0"/>
              <a:t>contribution from</a:t>
            </a:r>
          </a:p>
          <a:p>
            <a:r>
              <a:rPr lang="en-GB" dirty="0" smtClean="0"/>
              <a:t>ECAL L2 !</a:t>
            </a:r>
          </a:p>
        </p:txBody>
      </p:sp>
    </p:spTree>
    <p:extLst>
      <p:ext uri="{BB962C8B-B14F-4D97-AF65-F5344CB8AC3E}">
        <p14:creationId xmlns:p14="http://schemas.microsoft.com/office/powerpoint/2010/main" val="177151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21620" y="75332"/>
            <a:ext cx="4184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ahoma"/>
                <a:cs typeface="Tahoma"/>
              </a:rPr>
              <a:t>The CMS Construction</a:t>
            </a:r>
            <a:endParaRPr lang="fr-FR" sz="3200" dirty="0">
              <a:latin typeface="Tahoma"/>
              <a:cs typeface="Tahom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37196" y="270272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ahoma"/>
                <a:cs typeface="Tahoma"/>
              </a:rPr>
              <a:t>1999</a:t>
            </a:r>
            <a:endParaRPr lang="fr-FR" dirty="0">
              <a:latin typeface="Tahoma"/>
              <a:cs typeface="Tahom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14840" y="253380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ahoma"/>
                <a:cs typeface="Tahoma"/>
              </a:rPr>
              <a:t>2009</a:t>
            </a:r>
            <a:endParaRPr lang="fr-FR" dirty="0"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1628" y="925736"/>
            <a:ext cx="84176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ahoma"/>
                <a:cs typeface="Tahoma"/>
              </a:rPr>
              <a:t>Major contributions to the CMS ECAL and e/</a:t>
            </a:r>
            <a:r>
              <a:rPr lang="en-GB" sz="2400" dirty="0" smtClean="0">
                <a:latin typeface="Symbol" charset="2"/>
                <a:cs typeface="Symbol" charset="2"/>
              </a:rPr>
              <a:t>g</a:t>
            </a:r>
            <a:r>
              <a:rPr lang="en-GB" sz="2400" dirty="0" smtClean="0">
                <a:latin typeface="Tahoma"/>
                <a:cs typeface="Tahoma"/>
              </a:rPr>
              <a:t> projects:</a:t>
            </a:r>
          </a:p>
          <a:p>
            <a:endParaRPr lang="en-GB" sz="1600" dirty="0"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 smtClean="0">
                <a:latin typeface="Tahoma"/>
                <a:cs typeface="Tahoma"/>
              </a:rPr>
              <a:t>ECAL Mechanics</a:t>
            </a:r>
            <a:r>
              <a:rPr lang="en-GB" sz="2400" dirty="0" smtClean="0">
                <a:latin typeface="Tahoma"/>
                <a:cs typeface="Tahoma"/>
              </a:rPr>
              <a:t> (design, alveoli)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latin typeface="Tahoma"/>
                <a:cs typeface="Tahoma"/>
              </a:rPr>
              <a:t>Tests of the ECAL Front-end cards</a:t>
            </a:r>
          </a:p>
          <a:p>
            <a:endParaRPr lang="en-GB" sz="1600" dirty="0" smtClean="0"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 dirty="0" smtClean="0">
                <a:latin typeface="Tahoma"/>
                <a:cs typeface="Tahoma"/>
              </a:rPr>
              <a:t>ECAL Trigger conception and construction</a:t>
            </a:r>
          </a:p>
          <a:p>
            <a:r>
              <a:rPr lang="en-GB" sz="1600" dirty="0" smtClean="0">
                <a:latin typeface="Tahoma"/>
                <a:cs typeface="Tahoma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sz="2400" b="1" dirty="0" smtClean="0">
                <a:latin typeface="Tahoma"/>
                <a:cs typeface="Tahoma"/>
              </a:rPr>
              <a:t>ECAL Test Beam </a:t>
            </a:r>
            <a:r>
              <a:rPr lang="en-GB" sz="2400" dirty="0" smtClean="0">
                <a:latin typeface="Tahoma"/>
                <a:cs typeface="Tahoma"/>
              </a:rPr>
              <a:t>campaigns, </a:t>
            </a:r>
            <a:r>
              <a:rPr lang="en-GB" sz="2400" b="1" dirty="0" smtClean="0">
                <a:latin typeface="Tahoma"/>
                <a:cs typeface="Tahoma"/>
              </a:rPr>
              <a:t>e/</a:t>
            </a:r>
            <a:r>
              <a:rPr lang="en-GB" sz="2400" b="1" dirty="0" smtClean="0">
                <a:latin typeface="Symbol" charset="2"/>
                <a:cs typeface="Symbol" charset="2"/>
              </a:rPr>
              <a:t>g</a:t>
            </a:r>
            <a:r>
              <a:rPr lang="en-GB" sz="2400" b="1" dirty="0" smtClean="0">
                <a:latin typeface="Tahoma"/>
                <a:cs typeface="Tahoma"/>
              </a:rPr>
              <a:t> reconstruction &amp; Id.</a:t>
            </a:r>
            <a:endParaRPr lang="en-GB" sz="24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2960" y="3730476"/>
            <a:ext cx="8238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ahoma"/>
                <a:cs typeface="Tahoma"/>
              </a:rPr>
              <a:t>Contributions to the CMS Computing Projects:</a:t>
            </a:r>
          </a:p>
          <a:p>
            <a:endParaRPr lang="en-GB" sz="1600" dirty="0" smtClean="0"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Tahoma"/>
                <a:cs typeface="Tahoma"/>
              </a:rPr>
              <a:t>Contributions to CMS Software model &amp; reconstruction </a:t>
            </a:r>
          </a:p>
          <a:p>
            <a:r>
              <a:rPr lang="en-GB" sz="2400" dirty="0">
                <a:latin typeface="Tahoma"/>
                <a:cs typeface="Tahoma"/>
              </a:rPr>
              <a:t> </a:t>
            </a:r>
            <a:r>
              <a:rPr lang="en-GB" sz="2400" dirty="0" smtClean="0">
                <a:latin typeface="Tahoma"/>
                <a:cs typeface="Tahoma"/>
              </a:rPr>
              <a:t>   </a:t>
            </a:r>
            <a:r>
              <a:rPr lang="en-GB" sz="1600" dirty="0" smtClean="0">
                <a:latin typeface="Tahoma"/>
                <a:cs typeface="Tahoma"/>
              </a:rPr>
              <a:t>(ORCA, CMSSW, …)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Tahoma"/>
                <a:cs typeface="Tahoma"/>
              </a:rPr>
              <a:t>Development of the Fast Simulation (FAMOS) </a:t>
            </a:r>
            <a:endParaRPr lang="en-GB" sz="2000" dirty="0" smtClean="0"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Tahoma"/>
                <a:cs typeface="Tahoma"/>
              </a:rPr>
              <a:t>Development of major “GRID” facilities </a:t>
            </a:r>
            <a:r>
              <a:rPr lang="en-GB" sz="1600" dirty="0" smtClean="0">
                <a:latin typeface="Tahoma"/>
                <a:cs typeface="Tahoma"/>
              </a:rPr>
              <a:t>(</a:t>
            </a:r>
            <a:r>
              <a:rPr lang="en-GB" sz="1600" b="1" dirty="0" smtClean="0">
                <a:latin typeface="Tahoma"/>
                <a:cs typeface="Tahoma"/>
              </a:rPr>
              <a:t>LLR-GRIF  </a:t>
            </a:r>
            <a:r>
              <a:rPr lang="en-GB" sz="1600" dirty="0" smtClean="0">
                <a:latin typeface="Tahoma"/>
                <a:cs typeface="Tahoma"/>
              </a:rPr>
              <a:t>CC IN2P3) </a:t>
            </a:r>
            <a:r>
              <a:rPr lang="en-GB" sz="2400" dirty="0" smtClean="0">
                <a:latin typeface="Tahoma"/>
                <a:cs typeface="Tahoma"/>
              </a:rPr>
              <a:t> 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LLR Meets CMS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-11360" y="2580"/>
            <a:ext cx="108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Foundation</a:t>
            </a:r>
            <a:endParaRPr lang="en-GB" sz="1400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0" y="7095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743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Mécanique</a:t>
            </a:r>
            <a:r>
              <a:rPr lang="en-GB" dirty="0"/>
              <a:t> </a:t>
            </a:r>
            <a:r>
              <a:rPr lang="en-GB" dirty="0" smtClean="0"/>
              <a:t>: plans pour 2019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253304-4B1B-478A-9393-43C779C58010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pic>
        <p:nvPicPr>
          <p:cNvPr id="5122" name="Picture 2" descr="http://icp.mech.pk.edu.pl/martaco2/images/marta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0" y="2099830"/>
            <a:ext cx="1920919" cy="298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Ã©sultat de recherche d'images pour &quot;enceinte thermique machine tracti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86" y="1466514"/>
            <a:ext cx="2227161" cy="3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7219" y="5271199"/>
            <a:ext cx="3333922" cy="106581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buFont typeface="Wingdings" panose="05000000000000000000" pitchFamily="2" charset="2"/>
              <a:buChar char="§"/>
            </a:pPr>
            <a:r>
              <a:rPr lang="en-GB" sz="1600" dirty="0">
                <a:latin typeface="Arial Narrow" panose="020B0606020202030204" pitchFamily="34" charset="0"/>
              </a:rPr>
              <a:t>Station de </a:t>
            </a:r>
            <a:r>
              <a:rPr lang="en-GB" sz="1600" dirty="0" err="1">
                <a:latin typeface="Arial Narrow" panose="020B0606020202030204" pitchFamily="34" charset="0"/>
              </a:rPr>
              <a:t>refroidissement</a:t>
            </a:r>
            <a:r>
              <a:rPr lang="en-GB" sz="1600" dirty="0">
                <a:latin typeface="Arial Narrow" panose="020B0606020202030204" pitchFamily="34" charset="0"/>
              </a:rPr>
              <a:t> CO</a:t>
            </a:r>
            <a:r>
              <a:rPr lang="en-GB" sz="1600" baseline="-25000" dirty="0">
                <a:latin typeface="Arial Narrow" panose="020B0606020202030204" pitchFamily="34" charset="0"/>
              </a:rPr>
              <a:t>2</a:t>
            </a:r>
            <a:r>
              <a:rPr lang="en-GB" sz="1600" dirty="0">
                <a:latin typeface="Arial Narrow" panose="020B0606020202030204" pitchFamily="34" charset="0"/>
              </a:rPr>
              <a:t> MARTA:</a:t>
            </a:r>
          </a:p>
          <a:p>
            <a:r>
              <a:rPr lang="en-GB" sz="1600" dirty="0" err="1">
                <a:latin typeface="Arial Narrow" panose="020B0606020202030204" pitchFamily="34" charset="0"/>
              </a:rPr>
              <a:t>doit</a:t>
            </a:r>
            <a:r>
              <a:rPr lang="en-GB" sz="1600" dirty="0">
                <a:latin typeface="Arial Narrow" panose="020B0606020202030204" pitchFamily="34" charset="0"/>
              </a:rPr>
              <a:t> </a:t>
            </a:r>
            <a:r>
              <a:rPr lang="en-GB" sz="1600" dirty="0" err="1">
                <a:latin typeface="Arial Narrow" panose="020B0606020202030204" pitchFamily="34" charset="0"/>
              </a:rPr>
              <a:t>être</a:t>
            </a:r>
            <a:r>
              <a:rPr lang="en-GB" sz="1600" dirty="0">
                <a:latin typeface="Arial Narrow" panose="020B0606020202030204" pitchFamily="34" charset="0"/>
              </a:rPr>
              <a:t> capable de </a:t>
            </a:r>
            <a:r>
              <a:rPr lang="en-GB" sz="1600" dirty="0" err="1">
                <a:latin typeface="Arial Narrow" panose="020B0606020202030204" pitchFamily="34" charset="0"/>
              </a:rPr>
              <a:t>refroidir</a:t>
            </a:r>
            <a:r>
              <a:rPr lang="en-GB" sz="1600" dirty="0">
                <a:latin typeface="Arial Narrow" panose="020B0606020202030204" pitchFamily="34" charset="0"/>
              </a:rPr>
              <a:t> cassette (~400W) à -35°C: </a:t>
            </a:r>
            <a:r>
              <a:rPr lang="en-GB" sz="1600" b="1" dirty="0">
                <a:solidFill>
                  <a:srgbClr val="0099FF"/>
                </a:solidFill>
                <a:latin typeface="Arial Narrow" panose="020B0606020202030204" pitchFamily="34" charset="0"/>
              </a:rPr>
              <a:t>~100 k€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81252" y="5229371"/>
            <a:ext cx="3078727" cy="837452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buFont typeface="Wingdings" panose="05000000000000000000" pitchFamily="2" charset="2"/>
              <a:buChar char="§"/>
            </a:pPr>
            <a:r>
              <a:rPr lang="en-GB" sz="1600" dirty="0">
                <a:latin typeface="Arial Narrow" panose="020B0606020202030204" pitchFamily="34" charset="0"/>
              </a:rPr>
              <a:t>Enceinte </a:t>
            </a:r>
            <a:r>
              <a:rPr lang="en-GB" sz="1600" dirty="0" err="1">
                <a:latin typeface="Arial Narrow" panose="020B0606020202030204" pitchFamily="34" charset="0"/>
              </a:rPr>
              <a:t>thermique</a:t>
            </a:r>
            <a:r>
              <a:rPr lang="en-GB" sz="1600" dirty="0">
                <a:latin typeface="Arial Narrow" panose="020B0606020202030204" pitchFamily="34" charset="0"/>
              </a:rPr>
              <a:t> pour machine de traction + </a:t>
            </a:r>
            <a:r>
              <a:rPr lang="en-GB" sz="1600" dirty="0" err="1">
                <a:latin typeface="Arial Narrow" panose="020B0606020202030204" pitchFamily="34" charset="0"/>
              </a:rPr>
              <a:t>système</a:t>
            </a:r>
            <a:r>
              <a:rPr lang="en-GB" sz="1600" dirty="0">
                <a:latin typeface="Arial Narrow" panose="020B0606020202030204" pitchFamily="34" charset="0"/>
              </a:rPr>
              <a:t> de </a:t>
            </a:r>
            <a:r>
              <a:rPr lang="en-GB" sz="1600" dirty="0" err="1">
                <a:latin typeface="Arial Narrow" panose="020B0606020202030204" pitchFamily="34" charset="0"/>
              </a:rPr>
              <a:t>refroidissement</a:t>
            </a:r>
            <a:r>
              <a:rPr lang="en-GB" sz="1600" dirty="0">
                <a:latin typeface="Arial Narrow" panose="020B0606020202030204" pitchFamily="34" charset="0"/>
              </a:rPr>
              <a:t> : </a:t>
            </a:r>
            <a:r>
              <a:rPr lang="en-GB" sz="1600" b="1" dirty="0">
                <a:solidFill>
                  <a:srgbClr val="0099FF"/>
                </a:solidFill>
                <a:latin typeface="Arial Narrow" panose="020B0606020202030204" pitchFamily="34" charset="0"/>
              </a:rPr>
              <a:t>~30 k€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78" y="2767836"/>
            <a:ext cx="2796977" cy="230093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525233" y="5229371"/>
            <a:ext cx="2266503" cy="837452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buFont typeface="Wingdings" panose="05000000000000000000" pitchFamily="2" charset="2"/>
              <a:buChar char="§"/>
            </a:pPr>
            <a:r>
              <a:rPr lang="en-GB" sz="1600" dirty="0">
                <a:latin typeface="Arial Narrow" panose="020B0606020202030204" pitchFamily="34" charset="0"/>
              </a:rPr>
              <a:t>Enceinte </a:t>
            </a:r>
            <a:r>
              <a:rPr lang="en-GB" sz="1600" dirty="0" err="1">
                <a:latin typeface="Arial Narrow" panose="020B0606020202030204" pitchFamily="34" charset="0"/>
              </a:rPr>
              <a:t>isolante</a:t>
            </a:r>
            <a:r>
              <a:rPr lang="en-GB" sz="1600" dirty="0">
                <a:latin typeface="Arial Narrow" panose="020B0606020202030204" pitchFamily="34" charset="0"/>
              </a:rPr>
              <a:t> </a:t>
            </a:r>
            <a:br>
              <a:rPr lang="en-GB" sz="1600" dirty="0">
                <a:latin typeface="Arial Narrow" panose="020B0606020202030204" pitchFamily="34" charset="0"/>
              </a:rPr>
            </a:br>
            <a:r>
              <a:rPr lang="en-GB" sz="1600" dirty="0">
                <a:latin typeface="Arial Narrow" panose="020B0606020202030204" pitchFamily="34" charset="0"/>
              </a:rPr>
              <a:t>+ air sec pour tests des cassettes: </a:t>
            </a:r>
            <a:r>
              <a:rPr lang="en-GB" sz="1600" b="1" dirty="0">
                <a:solidFill>
                  <a:srgbClr val="0099FF"/>
                </a:solidFill>
                <a:latin typeface="Arial Narrow" panose="020B0606020202030204" pitchFamily="34" charset="0"/>
              </a:rPr>
              <a:t>~20 k€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484" y="1825201"/>
            <a:ext cx="2994253" cy="634929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buFont typeface="Wingdings" panose="05000000000000000000" pitchFamily="2" charset="2"/>
              <a:buChar char="Ø"/>
            </a:pPr>
            <a:r>
              <a:rPr lang="en-GB" b="1" u="sng" dirty="0" err="1">
                <a:latin typeface="Arial Narrow" panose="020B0606020202030204" pitchFamily="34" charset="0"/>
              </a:rPr>
              <a:t>Investissements</a:t>
            </a:r>
            <a:r>
              <a:rPr lang="en-GB" b="1" u="sng" dirty="0">
                <a:latin typeface="Arial Narrow" panose="020B0606020202030204" pitchFamily="34" charset="0"/>
              </a:rPr>
              <a:t> TGI : </a:t>
            </a:r>
            <a:r>
              <a:rPr lang="en-GB" b="1" dirty="0">
                <a:solidFill>
                  <a:srgbClr val="0099FF"/>
                </a:solidFill>
                <a:latin typeface="Arial Narrow" panose="020B0606020202030204" pitchFamily="34" charset="0"/>
              </a:rPr>
              <a:t>190 k€</a:t>
            </a:r>
          </a:p>
        </p:txBody>
      </p:sp>
      <p:sp>
        <p:nvSpPr>
          <p:cNvPr id="9" name="Rectangle 8"/>
          <p:cNvSpPr/>
          <p:nvPr/>
        </p:nvSpPr>
        <p:spPr>
          <a:xfrm>
            <a:off x="22345" y="6311080"/>
            <a:ext cx="5894695" cy="334981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r>
              <a:rPr lang="fr-FR" sz="1600" dirty="0">
                <a:latin typeface="Arial Narrow" panose="020B0606020202030204" pitchFamily="34" charset="0"/>
              </a:rPr>
              <a:t>+ prototypage, études, fabrication de pièces,... dans l'industrie : </a:t>
            </a:r>
            <a:r>
              <a:rPr lang="fr-FR" sz="1600" b="1" dirty="0">
                <a:solidFill>
                  <a:srgbClr val="0099FF"/>
                </a:solidFill>
                <a:latin typeface="Arial Narrow" panose="020B0606020202030204" pitchFamily="34" charset="0"/>
              </a:rPr>
              <a:t>40 k€</a:t>
            </a:r>
            <a:endParaRPr lang="en-GB" sz="1600" dirty="0">
              <a:latin typeface="Arial Narrow" panose="020B0606020202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569852"/>
            <a:ext cx="7219705" cy="120034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marL="300552" indent="-300552">
              <a:buFont typeface="Wingdings" panose="05000000000000000000" pitchFamily="2" charset="2"/>
              <a:buChar char="Ø"/>
            </a:pPr>
            <a:r>
              <a:rPr lang="en-GB" b="1" u="sng" dirty="0">
                <a:latin typeface="Arial Narrow" panose="020B0606020202030204" pitchFamily="34" charset="0"/>
              </a:rPr>
              <a:t>Plans:</a:t>
            </a:r>
          </a:p>
          <a:p>
            <a:pPr marL="756945" lvl="1" indent="-300552">
              <a:buFont typeface="Wingdings" panose="05000000000000000000" pitchFamily="2" charset="2"/>
              <a:buChar char="§"/>
            </a:pPr>
            <a:r>
              <a:rPr lang="en-GB" dirty="0">
                <a:latin typeface="Arial Narrow" panose="020B0606020202030204" pitchFamily="34" charset="0"/>
              </a:rPr>
              <a:t>Design </a:t>
            </a:r>
            <a:r>
              <a:rPr lang="en-GB" dirty="0" err="1">
                <a:latin typeface="Arial Narrow" panose="020B0606020202030204" pitchFamily="34" charset="0"/>
              </a:rPr>
              <a:t>complet</a:t>
            </a:r>
            <a:endParaRPr lang="en-GB" dirty="0">
              <a:latin typeface="Arial Narrow" panose="020B0606020202030204" pitchFamily="34" charset="0"/>
            </a:endParaRPr>
          </a:p>
          <a:p>
            <a:pPr marL="756945" lvl="1" indent="-300552">
              <a:buFont typeface="Wingdings" panose="05000000000000000000" pitchFamily="2" charset="2"/>
              <a:buChar char="§"/>
            </a:pPr>
            <a:r>
              <a:rPr lang="en-GB" dirty="0">
                <a:latin typeface="Arial Narrow" panose="020B0606020202030204" pitchFamily="34" charset="0"/>
              </a:rPr>
              <a:t>Prototype(s) </a:t>
            </a:r>
            <a:r>
              <a:rPr lang="en-GB" dirty="0" err="1">
                <a:latin typeface="Arial Narrow" panose="020B0606020202030204" pitchFamily="34" charset="0"/>
              </a:rPr>
              <a:t>mécanique</a:t>
            </a:r>
            <a:r>
              <a:rPr lang="en-GB" dirty="0">
                <a:latin typeface="Arial Narrow" panose="020B0606020202030204" pitchFamily="34" charset="0"/>
              </a:rPr>
              <a:t>(s) à echelle 1</a:t>
            </a:r>
          </a:p>
          <a:p>
            <a:pPr marL="1214731" lvl="2" indent="-300552">
              <a:buFont typeface="Arial" panose="020B0604020202020204" pitchFamily="34" charset="0"/>
              <a:buChar char="•"/>
            </a:pPr>
            <a:r>
              <a:rPr lang="en-GB" b="1" dirty="0">
                <a:latin typeface="Arial Narrow" panose="020B0606020202030204" pitchFamily="34" charset="0"/>
              </a:rPr>
              <a:t>Plaque de </a:t>
            </a:r>
            <a:r>
              <a:rPr lang="en-GB" b="1" dirty="0" err="1">
                <a:latin typeface="Arial Narrow" panose="020B0606020202030204" pitchFamily="34" charset="0"/>
              </a:rPr>
              <a:t>Cu+tuyaux+spacers</a:t>
            </a:r>
            <a:r>
              <a:rPr lang="en-GB" b="1" dirty="0">
                <a:latin typeface="Arial Narrow" panose="020B0606020202030204" pitchFamily="34" charset="0"/>
              </a:rPr>
              <a:t>+(faux)modules….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6542385" y="2833147"/>
            <a:ext cx="1416214" cy="5033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0147" tIns="40074" rIns="80147" bIns="4007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01472"/>
            <a:endParaRPr lang="fr-FR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7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84908" y="44748"/>
            <a:ext cx="648072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Thèses soutenues au sein de CMS-LLR</a:t>
            </a:r>
            <a:endParaRPr lang="fr-FR" sz="2800" dirty="0">
              <a:latin typeface="Tahoma"/>
              <a:cs typeface="Tahoma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83310"/>
              </p:ext>
            </p:extLst>
          </p:nvPr>
        </p:nvGraphicFramePr>
        <p:xfrm>
          <a:off x="141413" y="865501"/>
          <a:ext cx="8634287" cy="5614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551"/>
                <a:gridCol w="1421755"/>
                <a:gridCol w="2013262"/>
                <a:gridCol w="2372774"/>
                <a:gridCol w="2196945"/>
              </a:tblGrid>
              <a:tr h="262298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End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Name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000000"/>
                          </a:solidFill>
                        </a:rPr>
                        <a:t>Supervisor</a:t>
                      </a:r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(s)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err="1" smtClean="0">
                          <a:solidFill>
                            <a:srgbClr val="000000"/>
                          </a:solidFill>
                        </a:rPr>
                        <a:t>Topic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err="1" smtClean="0">
                          <a:solidFill>
                            <a:srgbClr val="000000"/>
                          </a:solidFill>
                        </a:rPr>
                        <a:t>Current</a:t>
                      </a:r>
                      <a:r>
                        <a:rPr lang="fr-FR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fr-FR" sz="1400" b="1" baseline="0" dirty="0" err="1" smtClean="0">
                          <a:solidFill>
                            <a:srgbClr val="000000"/>
                          </a:solidFill>
                        </a:rPr>
                        <a:t>Status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35385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1998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Laurent </a:t>
                      </a:r>
                      <a:r>
                        <a:rPr lang="fr-FR" sz="1200" dirty="0" err="1" smtClean="0">
                          <a:solidFill>
                            <a:schemeClr val="tx1"/>
                          </a:solidFill>
                        </a:rPr>
                        <a:t>Buiron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Ph.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Busson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R&amp;D L1, trilinear</a:t>
                      </a:r>
                      <a:r>
                        <a:rPr lang="fr-FR" sz="1200" baseline="0" smtClean="0"/>
                        <a:t> </a:t>
                      </a:r>
                      <a:r>
                        <a:rPr lang="fr-FR" sz="1200" baseline="0" dirty="0" err="1" smtClean="0"/>
                        <a:t>Z</a:t>
                      </a:r>
                      <a:r>
                        <a:rPr lang="fr-FR" sz="1200" baseline="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prod</a:t>
                      </a:r>
                      <a:r>
                        <a:rPr lang="fr-FR" sz="1200" baseline="0" dirty="0"/>
                        <a:t>.</a:t>
                      </a:r>
                      <a:endParaRPr lang="fr-FR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Ingénieur</a:t>
                      </a:r>
                      <a:r>
                        <a:rPr lang="fr-FR" sz="1200" baseline="0" dirty="0" smtClean="0"/>
                        <a:t> nucléaire CEA </a:t>
                      </a:r>
                      <a:endParaRPr lang="fr-FR" sz="1200" dirty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Geun-</a:t>
                      </a:r>
                      <a:r>
                        <a:rPr lang="fr-FR" sz="1200" dirty="0" err="1" smtClean="0"/>
                        <a:t>Bom</a:t>
                      </a:r>
                      <a:r>
                        <a:rPr lang="fr-FR" sz="1200" dirty="0" smtClean="0"/>
                        <a:t> Kim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Ph. </a:t>
                      </a:r>
                      <a:r>
                        <a:rPr lang="fr-FR" sz="1200" dirty="0" err="1" smtClean="0"/>
                        <a:t>Busson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R&amp;D L1, Sparticles in GMSB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Phys.</a:t>
                      </a:r>
                      <a:r>
                        <a:rPr lang="fr-FR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Staff, KIRAMS, Seoul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Ivica Puljak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</a:t>
                      </a:r>
                      <a:r>
                        <a:rPr lang="fr-FR" sz="1200" baseline="0" dirty="0" smtClean="0"/>
                        <a:t> Charlot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4l prospects, ECAL </a:t>
                      </a:r>
                      <a:r>
                        <a:rPr lang="fr-FR" sz="1200" dirty="0" err="1" smtClean="0"/>
                        <a:t>build</a:t>
                      </a:r>
                      <a:r>
                        <a:rPr lang="fr-FR" sz="1200" dirty="0" smtClean="0"/>
                        <a:t>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Phys.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err="1" smtClean="0"/>
                        <a:t>Professsor</a:t>
                      </a:r>
                      <a:r>
                        <a:rPr lang="fr-FR" sz="1200" dirty="0" smtClean="0"/>
                        <a:t> FESB</a:t>
                      </a:r>
                      <a:r>
                        <a:rPr lang="fr-FR" sz="1200" baseline="0" dirty="0" smtClean="0"/>
                        <a:t> Split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Alessio</a:t>
                      </a:r>
                      <a:r>
                        <a:rPr lang="fr-FR" sz="1200" dirty="0" smtClean="0"/>
                        <a:t> Ghezzi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S. </a:t>
                      </a:r>
                      <a:r>
                        <a:rPr lang="fr-FR" sz="1200" dirty="0" err="1" smtClean="0"/>
                        <a:t>Ragazzi</a:t>
                      </a:r>
                      <a:r>
                        <a:rPr lang="fr-FR" sz="1200" dirty="0" smtClean="0"/>
                        <a:t> /</a:t>
                      </a:r>
                      <a:r>
                        <a:rPr lang="fr-FR" sz="1200" baseline="0" dirty="0" smtClean="0"/>
                        <a:t> C. Charlot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Ecal</a:t>
                      </a:r>
                      <a:r>
                        <a:rPr lang="fr-FR" sz="1200" baseline="0" dirty="0" smtClean="0"/>
                        <a:t> perf., extra dim. ADD </a:t>
                      </a:r>
                      <a:r>
                        <a:rPr lang="fr-FR" sz="1200" baseline="0" dirty="0" err="1" smtClean="0"/>
                        <a:t>mod</a:t>
                      </a:r>
                      <a:r>
                        <a:rPr lang="fr-FR" sz="1200" baseline="0" dirty="0" smtClean="0"/>
                        <a:t>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Phys. Staff U.</a:t>
                      </a:r>
                      <a:r>
                        <a:rPr lang="fr-FR" sz="1200" baseline="0" dirty="0" smtClean="0"/>
                        <a:t> Milano B. INFN</a:t>
                      </a:r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Stéphane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err="1" smtClean="0"/>
                        <a:t>Bimbot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L. </a:t>
                      </a:r>
                      <a:r>
                        <a:rPr lang="fr-FR" sz="1200" dirty="0" err="1" smtClean="0"/>
                        <a:t>Dobrzynski</a:t>
                      </a:r>
                      <a:r>
                        <a:rPr lang="fr-FR" sz="1200" dirty="0" smtClean="0"/>
                        <a:t> / P. Paganini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Trigger primitives, </a:t>
                      </a:r>
                      <a:r>
                        <a:rPr lang="fr-FR" sz="1200" dirty="0" err="1" smtClean="0"/>
                        <a:t>N.Net</a:t>
                      </a:r>
                      <a:r>
                        <a:rPr lang="fr-FR" sz="1200" baseline="0" dirty="0" smtClean="0"/>
                        <a:t> for H</a:t>
                      </a:r>
                      <a:endParaRPr lang="fr-FR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Unknown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Federico Ferri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 Sirois /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T</a:t>
                      </a:r>
                      <a:r>
                        <a:rPr lang="fr-FR" sz="1200" baseline="0" dirty="0" smtClean="0"/>
                        <a:t>. </a:t>
                      </a:r>
                      <a:r>
                        <a:rPr lang="fr-FR" sz="1200" baseline="0" dirty="0" err="1" smtClean="0"/>
                        <a:t>Tabarelli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 </a:t>
                      </a:r>
                      <a:r>
                        <a:rPr lang="fr-FR" sz="1200" dirty="0" err="1" smtClean="0"/>
                        <a:t>reco</a:t>
                      </a:r>
                      <a:r>
                        <a:rPr lang="fr-FR" sz="1200" dirty="0" smtClean="0"/>
                        <a:t>. And ID,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ZZ*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Physicist</a:t>
                      </a:r>
                      <a:r>
                        <a:rPr lang="fr-FR" sz="1200" dirty="0" smtClean="0"/>
                        <a:t> Staff CEA</a:t>
                      </a:r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</a:t>
                      </a:r>
                      <a:r>
                        <a:rPr lang="fr-FR" sz="1200" dirty="0" err="1" smtClean="0"/>
                        <a:t>Rovelli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Ph. </a:t>
                      </a:r>
                      <a:r>
                        <a:rPr lang="fr-FR" sz="1200" dirty="0" err="1" smtClean="0"/>
                        <a:t>Busson</a:t>
                      </a:r>
                      <a:r>
                        <a:rPr lang="fr-FR" sz="1200" dirty="0" smtClean="0"/>
                        <a:t> / S. </a:t>
                      </a:r>
                      <a:r>
                        <a:rPr lang="fr-FR" sz="1200" dirty="0" err="1" smtClean="0"/>
                        <a:t>Ragazzi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ECAL perf. ,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WW*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Phys. Staff U.</a:t>
                      </a:r>
                      <a:r>
                        <a:rPr lang="fr-FR" sz="1200" baseline="0" dirty="0" smtClean="0"/>
                        <a:t> Roma INFN</a:t>
                      </a:r>
                      <a:endParaRPr lang="fr-FR" sz="1200" dirty="0" smtClean="0"/>
                    </a:p>
                  </a:txBody>
                  <a:tcPr/>
                </a:tc>
              </a:tr>
              <a:tr h="37236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2006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R. Salerno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Charlot /</a:t>
                      </a:r>
                      <a:r>
                        <a:rPr lang="fr-FR" sz="1200" baseline="0" dirty="0" smtClean="0"/>
                        <a:t> M. </a:t>
                      </a:r>
                      <a:r>
                        <a:rPr lang="fr-FR" sz="1200" baseline="0" dirty="0" err="1" smtClean="0"/>
                        <a:t>Paganoni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ECAL,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ZZ*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Physicist</a:t>
                      </a:r>
                      <a:r>
                        <a:rPr lang="fr-FR" sz="1200" dirty="0" smtClean="0"/>
                        <a:t> Staff CNRS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2011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</a:t>
                      </a:r>
                      <a:r>
                        <a:rPr lang="fr-FR" sz="1200" dirty="0" err="1" smtClean="0"/>
                        <a:t>Broutin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Charlot / Y. Sirois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meas</a:t>
                      </a:r>
                      <a:r>
                        <a:rPr lang="fr-FR" sz="1200" baseline="0" dirty="0" smtClean="0"/>
                        <a:t>., H</a:t>
                      </a:r>
                      <a:r>
                        <a:rPr lang="fr-FR" sz="1200" baseline="30000" dirty="0" smtClean="0"/>
                        <a:t>±±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>
                          <a:latin typeface="Mistral"/>
                          <a:cs typeface="Mistral"/>
                        </a:rPr>
                        <a:t> </a:t>
                      </a:r>
                      <a:r>
                        <a:rPr lang="fr-FR" sz="1200" baseline="0" dirty="0" err="1" smtClean="0">
                          <a:latin typeface="Mistral"/>
                          <a:cs typeface="Mistral"/>
                        </a:rPr>
                        <a:t>l</a:t>
                      </a:r>
                      <a:r>
                        <a:rPr lang="fr-FR" sz="1200" baseline="30000" dirty="0" err="1" smtClean="0"/>
                        <a:t>±</a:t>
                      </a:r>
                      <a:r>
                        <a:rPr lang="fr-FR" sz="1200" baseline="0" dirty="0" err="1" smtClean="0">
                          <a:latin typeface="Mistral"/>
                          <a:cs typeface="Mistral"/>
                        </a:rPr>
                        <a:t>l</a:t>
                      </a:r>
                      <a:r>
                        <a:rPr lang="fr-FR" sz="1200" baseline="0" dirty="0" smtClean="0">
                          <a:latin typeface="Mistral"/>
                          <a:cs typeface="Mistral"/>
                        </a:rPr>
                        <a:t> </a:t>
                      </a:r>
                      <a:r>
                        <a:rPr lang="fr-FR" sz="1200" baseline="30000" dirty="0" smtClean="0"/>
                        <a:t>±</a:t>
                      </a:r>
                      <a:endParaRPr lang="fr-FR" sz="1200" baseline="30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Prof. De Lycée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A.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Martelli</a:t>
                      </a:r>
                      <a:r>
                        <a:rPr lang="fr-FR" sz="1200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C. Charlot /</a:t>
                      </a:r>
                      <a:r>
                        <a:rPr lang="fr-FR" sz="1200" baseline="0" dirty="0" smtClean="0"/>
                        <a:t> M. </a:t>
                      </a:r>
                      <a:r>
                        <a:rPr lang="fr-FR" sz="1200" baseline="0" dirty="0" err="1" smtClean="0"/>
                        <a:t>Paganoni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WZ </a:t>
                      </a:r>
                      <a:r>
                        <a:rPr lang="fr-FR" sz="1200" dirty="0" err="1" smtClean="0"/>
                        <a:t>Prod</a:t>
                      </a:r>
                      <a:r>
                        <a:rPr lang="fr-FR" sz="1200" dirty="0" smtClean="0"/>
                        <a:t>. Cross-section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err="1" smtClean="0"/>
                        <a:t>Research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Asso</a:t>
                      </a:r>
                      <a:r>
                        <a:rPr lang="fr-FR" sz="1200" baseline="0" dirty="0" smtClean="0"/>
                        <a:t>. IC London</a:t>
                      </a:r>
                      <a:endParaRPr lang="fr-FR" sz="1200" dirty="0" smtClean="0"/>
                    </a:p>
                  </a:txBody>
                  <a:tcPr/>
                </a:tc>
              </a:tr>
              <a:tr h="269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A. </a:t>
                      </a:r>
                      <a:r>
                        <a:rPr lang="fr-FR" sz="1200" dirty="0" err="1" smtClean="0"/>
                        <a:t>Benaglia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S. </a:t>
                      </a:r>
                      <a:r>
                        <a:rPr lang="fr-FR" sz="1200" dirty="0" err="1" smtClean="0"/>
                        <a:t>Ragazzi</a:t>
                      </a:r>
                      <a:r>
                        <a:rPr lang="fr-FR" sz="1200" dirty="0" smtClean="0"/>
                        <a:t> / Y. Sirois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ECAL </a:t>
                      </a:r>
                      <a:r>
                        <a:rPr lang="fr-FR" sz="1200" dirty="0" err="1" smtClean="0"/>
                        <a:t>calib</a:t>
                      </a:r>
                      <a:r>
                        <a:rPr lang="fr-FR" sz="1200" baseline="0" dirty="0" smtClean="0"/>
                        <a:t>., H </a:t>
                      </a:r>
                      <a:r>
                        <a:rPr lang="fr-FR" sz="1200" baseline="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/>
                        <a:t> WW 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Phys. Staff U.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MIlano</a:t>
                      </a:r>
                      <a:r>
                        <a:rPr lang="fr-FR" sz="1200" baseline="0" dirty="0" smtClean="0"/>
                        <a:t> B. INFN</a:t>
                      </a:r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L. </a:t>
                      </a:r>
                      <a:r>
                        <a:rPr lang="fr-FR" sz="1200" dirty="0" err="1" smtClean="0"/>
                        <a:t>Bianchini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</a:t>
                      </a:r>
                      <a:r>
                        <a:rPr lang="fr-FR" sz="1200" baseline="0" dirty="0" smtClean="0"/>
                        <a:t> Sirois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fr-FR" sz="1200" dirty="0" err="1" smtClean="0"/>
                        <a:t>-Pflow</a:t>
                      </a:r>
                      <a:r>
                        <a:rPr lang="fr-FR" sz="1200" dirty="0" smtClean="0"/>
                        <a:t>, Evidence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tt</a:t>
                      </a:r>
                      <a:endParaRPr lang="fr-FR" sz="1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Prof.</a:t>
                      </a:r>
                      <a:r>
                        <a:rPr lang="fr-FR" sz="1200" baseline="0" dirty="0" smtClean="0"/>
                        <a:t> U. Pisa &amp; INFN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D. </a:t>
                      </a:r>
                      <a:r>
                        <a:rPr lang="fr-FR" sz="1200" dirty="0" err="1" smtClean="0"/>
                        <a:t>Sabes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Charlot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 </a:t>
                      </a:r>
                      <a:r>
                        <a:rPr lang="fr-FR" sz="1200" dirty="0" err="1" smtClean="0"/>
                        <a:t>reco</a:t>
                      </a:r>
                      <a:r>
                        <a:rPr lang="fr-FR" sz="1200" dirty="0" smtClean="0"/>
                        <a:t>.,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ZZ*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Banque de France, Paris</a:t>
                      </a:r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R. </a:t>
                      </a:r>
                      <a:r>
                        <a:rPr lang="fr-FR" sz="1200" dirty="0" err="1" smtClean="0"/>
                        <a:t>Plestina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 Sirois / I. Puljak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 observation via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ZZ*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Private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Industry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N.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Daci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A. </a:t>
                      </a:r>
                      <a:r>
                        <a:rPr lang="fr-FR" sz="1200" dirty="0" err="1" smtClean="0"/>
                        <a:t>Zabi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 Trigger,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tt</a:t>
                      </a:r>
                      <a:endParaRPr lang="fr-FR" sz="1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Fellow</a:t>
                      </a:r>
                      <a:r>
                        <a:rPr lang="fr-FR" sz="1200" dirty="0" smtClean="0"/>
                        <a:t> CERN</a:t>
                      </a:r>
                      <a:endParaRPr lang="fr-FR" sz="1200" dirty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I.N. </a:t>
                      </a:r>
                      <a:r>
                        <a:rPr lang="fr-FR" sz="1200" dirty="0" err="1" smtClean="0"/>
                        <a:t>Naranjo-Fong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P. Paganini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reco</a:t>
                      </a:r>
                      <a:r>
                        <a:rPr lang="fr-FR" sz="1200" dirty="0" smtClean="0"/>
                        <a:t>. &amp;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Private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Industry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A.</a:t>
                      </a:r>
                      <a:r>
                        <a:rPr lang="fr-FR" sz="1200" baseline="0" dirty="0" smtClean="0"/>
                        <a:t> Florent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R. </a:t>
                      </a:r>
                      <a:r>
                        <a:rPr lang="fr-FR" sz="1200" dirty="0" err="1" smtClean="0"/>
                        <a:t>Granier</a:t>
                      </a:r>
                      <a:r>
                        <a:rPr lang="fr-FR" sz="1200" dirty="0" smtClean="0"/>
                        <a:t> de C.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pPb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/>
                        <a:t> W+ x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Post-doc. UCLA</a:t>
                      </a:r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M. </a:t>
                      </a:r>
                      <a:r>
                        <a:rPr lang="fr-FR" sz="1200" dirty="0" err="1" smtClean="0"/>
                        <a:t>Dalchenko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S. </a:t>
                      </a:r>
                      <a:r>
                        <a:rPr lang="fr-FR" sz="1200" dirty="0" err="1" smtClean="0"/>
                        <a:t>Baffioni</a:t>
                      </a:r>
                      <a:r>
                        <a:rPr lang="fr-FR" sz="1200" dirty="0" smtClean="0"/>
                        <a:t> / C. Charlot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err="1" smtClean="0"/>
                        <a:t>reco</a:t>
                      </a:r>
                      <a:r>
                        <a:rPr lang="fr-FR" sz="1200" dirty="0" smtClean="0"/>
                        <a:t>. &amp;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fr-FR" sz="1200" baseline="-25000" dirty="0" smtClean="0"/>
                        <a:t>H</a:t>
                      </a:r>
                      <a:r>
                        <a:rPr lang="fr-FR" sz="1200" dirty="0" smtClean="0"/>
                        <a:t> via 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4l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Post-doc.</a:t>
                      </a:r>
                      <a:r>
                        <a:rPr lang="fr-FR" sz="1200" baseline="0" dirty="0" smtClean="0"/>
                        <a:t> Texas-TAMU</a:t>
                      </a:r>
                      <a:endParaRPr lang="fr-FR" sz="1200" dirty="0" smtClean="0"/>
                    </a:p>
                  </a:txBody>
                  <a:tcPr/>
                </a:tc>
              </a:tr>
              <a:tr h="26229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2015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M. Kovac</a:t>
                      </a:r>
                      <a:r>
                        <a:rPr lang="fr-FR" sz="12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 Sirois / I. Puljak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</a:t>
                      </a:r>
                      <a:r>
                        <a:rPr lang="fr-FR" sz="1200" baseline="0" dirty="0" smtClean="0"/>
                        <a:t> ID, S</a:t>
                      </a:r>
                      <a:r>
                        <a:rPr lang="fr-FR" sz="1200" baseline="30000" dirty="0" smtClean="0"/>
                        <a:t>CP</a:t>
                      </a:r>
                      <a:r>
                        <a:rPr lang="fr-FR" sz="1200" baseline="0" dirty="0" smtClean="0"/>
                        <a:t> (H)</a:t>
                      </a:r>
                      <a:endParaRPr lang="fr-FR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Prof. Adj., U. of Split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228132" y="470644"/>
            <a:ext cx="22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Ordre chronologique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852668" y="6578600"/>
            <a:ext cx="1044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* = </a:t>
            </a:r>
            <a:r>
              <a:rPr lang="fr-FR" sz="1200" dirty="0" err="1" smtClean="0">
                <a:solidFill>
                  <a:srgbClr val="FF0000"/>
                </a:solidFill>
              </a:rPr>
              <a:t>co-tutelle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5400000">
            <a:off x="8177230" y="4971601"/>
            <a:ext cx="1509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Run</a:t>
            </a:r>
            <a:r>
              <a:rPr lang="fr-FR" sz="1400" dirty="0" smtClean="0"/>
              <a:t> I   analyses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7925327" y="2099305"/>
            <a:ext cx="203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R&amp;D  &amp;  </a:t>
            </a:r>
            <a:r>
              <a:rPr lang="fr-FR" sz="1400" dirty="0" err="1" smtClean="0"/>
              <a:t>construciton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6977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84908" y="44748"/>
            <a:ext cx="648072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Thèses soutenues au sein de CMS-LLR</a:t>
            </a:r>
            <a:endParaRPr lang="fr-FR" sz="2800" dirty="0">
              <a:latin typeface="Tahoma"/>
              <a:cs typeface="Tahoma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54440"/>
              </p:ext>
            </p:extLst>
          </p:nvPr>
        </p:nvGraphicFramePr>
        <p:xfrm>
          <a:off x="281236" y="912912"/>
          <a:ext cx="8242696" cy="5149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56"/>
                <a:gridCol w="1662307"/>
                <a:gridCol w="1778611"/>
                <a:gridCol w="2020148"/>
                <a:gridCol w="2154374"/>
              </a:tblGrid>
              <a:tr h="315947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End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Name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>
                          <a:solidFill>
                            <a:srgbClr val="000000"/>
                          </a:solidFill>
                        </a:rPr>
                        <a:t>Supervisor</a:t>
                      </a:r>
                      <a:r>
                        <a:rPr lang="fr-FR" sz="1400" dirty="0" smtClean="0">
                          <a:solidFill>
                            <a:srgbClr val="000000"/>
                          </a:solidFill>
                        </a:rPr>
                        <a:t>(s)</a:t>
                      </a:r>
                      <a:endParaRPr lang="fr-FR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err="1" smtClean="0">
                          <a:solidFill>
                            <a:srgbClr val="000000"/>
                          </a:solidFill>
                        </a:rPr>
                        <a:t>Topic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err="1" smtClean="0">
                          <a:solidFill>
                            <a:srgbClr val="000000"/>
                          </a:solidFill>
                        </a:rPr>
                        <a:t>Current</a:t>
                      </a:r>
                      <a:r>
                        <a:rPr lang="fr-FR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fr-FR" sz="1400" b="1" baseline="0" dirty="0" err="1" smtClean="0">
                          <a:solidFill>
                            <a:srgbClr val="000000"/>
                          </a:solidFill>
                        </a:rPr>
                        <a:t>Status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2015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Luca </a:t>
                      </a:r>
                      <a:r>
                        <a:rPr lang="fr-FR" sz="1200" dirty="0" err="1" smtClean="0"/>
                        <a:t>Mastrolorenzo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F. </a:t>
                      </a:r>
                      <a:r>
                        <a:rPr lang="fr-FR" sz="1200" dirty="0" err="1" smtClean="0"/>
                        <a:t>Beaudette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fr-FR" sz="1200" dirty="0" smtClean="0"/>
                        <a:t> trigger,</a:t>
                      </a:r>
                      <a:r>
                        <a:rPr lang="fr-FR" sz="1200" baseline="0" dirty="0" smtClean="0"/>
                        <a:t> H </a:t>
                      </a:r>
                      <a:r>
                        <a:rPr lang="fr-FR" sz="1200" baseline="0" dirty="0" smtClean="0">
                          <a:latin typeface="Symbol" charset="2"/>
                          <a:cs typeface="Symbol" charset="2"/>
                        </a:rPr>
                        <a:t>® tt </a:t>
                      </a:r>
                      <a:r>
                        <a:rPr lang="fr-FR" sz="1200" baseline="0" dirty="0" smtClean="0"/>
                        <a:t>MEM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Post-doc,</a:t>
                      </a:r>
                      <a:r>
                        <a:rPr lang="fr-FR" sz="1200" baseline="0" dirty="0" smtClean="0"/>
                        <a:t> HGCAL Aachen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2015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Nicola </a:t>
                      </a:r>
                      <a:r>
                        <a:rPr lang="fr-FR" sz="1200" dirty="0" err="1" smtClean="0"/>
                        <a:t>Filipovic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R. </a:t>
                      </a:r>
                      <a:r>
                        <a:rPr lang="fr-FR" sz="1200" dirty="0" err="1" smtClean="0"/>
                        <a:t>Granier</a:t>
                      </a:r>
                      <a:r>
                        <a:rPr lang="fr-FR" sz="1200" baseline="0" dirty="0" smtClean="0"/>
                        <a:t> de C.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PbPb</a:t>
                      </a:r>
                      <a:r>
                        <a:rPr lang="fr-FR" sz="1200" dirty="0" smtClean="0"/>
                        <a:t>, upsilon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suppress</a:t>
                      </a:r>
                      <a:r>
                        <a:rPr lang="fr-FR" sz="1200" baseline="0" dirty="0" smtClean="0"/>
                        <a:t>.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Post-doc,</a:t>
                      </a:r>
                      <a:r>
                        <a:rPr lang="fr-FR" sz="1200" baseline="0" dirty="0" smtClean="0"/>
                        <a:t> Budapest</a:t>
                      </a:r>
                      <a:endParaRPr lang="fr-FR" sz="1200" dirty="0" smtClean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2016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Stanislav </a:t>
                      </a:r>
                      <a:r>
                        <a:rPr lang="fr-FR" sz="1200" dirty="0" err="1" smtClean="0"/>
                        <a:t>Lisniak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M. Nguyen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latin typeface="Arial"/>
                          <a:cs typeface="Arial"/>
                        </a:rPr>
                        <a:t>PbPb</a:t>
                      </a:r>
                      <a:r>
                        <a:rPr lang="fr-FR" sz="1200" dirty="0" smtClean="0">
                          <a:latin typeface="Arial"/>
                          <a:cs typeface="Arial"/>
                        </a:rPr>
                        <a:t>, b-jets</a:t>
                      </a:r>
                      <a:endParaRPr lang="fr-FR" sz="1200" dirty="0">
                        <a:latin typeface="Arial"/>
                        <a:cs typeface="Arial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Bank</a:t>
                      </a:r>
                      <a:r>
                        <a:rPr lang="fr-FR" sz="1200" baseline="0" dirty="0" smtClean="0"/>
                        <a:t> in London, UK</a:t>
                      </a:r>
                      <a:endParaRPr lang="fr-FR" sz="12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Simon Regnard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 Sirois / R. Salerno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/>
                          <a:cs typeface="Arial"/>
                        </a:rPr>
                        <a:t>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>
                          <a:latin typeface="Arial"/>
                          <a:cs typeface="Arial"/>
                        </a:rPr>
                        <a:t> 4l &amp; </a:t>
                      </a:r>
                      <a:r>
                        <a:rPr lang="fr-FR" sz="1200" dirty="0" err="1" smtClean="0">
                          <a:latin typeface="Arial"/>
                          <a:cs typeface="Arial"/>
                        </a:rPr>
                        <a:t>properties</a:t>
                      </a:r>
                      <a:endParaRPr lang="fr-FR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Post-doc. UCLA</a:t>
                      </a:r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Philipp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Pigard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Charlot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 Id. , VV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/>
                        <a:t> 2q 4 </a:t>
                      </a:r>
                      <a:r>
                        <a:rPr lang="fr-FR" sz="1200" baseline="0" dirty="0" smtClean="0">
                          <a:latin typeface="Mistral"/>
                          <a:cs typeface="Mistral"/>
                        </a:rPr>
                        <a:t>l</a:t>
                      </a:r>
                      <a:endParaRPr lang="fr-FR" sz="1200" dirty="0">
                        <a:latin typeface="Mistral"/>
                        <a:cs typeface="Mistr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Private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industry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Thomas </a:t>
                      </a:r>
                      <a:r>
                        <a:rPr lang="fr-FR" sz="1200" dirty="0" err="1" smtClean="0"/>
                        <a:t>Strebler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P.</a:t>
                      </a:r>
                      <a:r>
                        <a:rPr lang="fr-FR" sz="1200" baseline="0" dirty="0" smtClean="0"/>
                        <a:t> Paganini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Trigger, </a:t>
                      </a:r>
                      <a:r>
                        <a:rPr lang="fr-FR" sz="1200" dirty="0" err="1" smtClean="0"/>
                        <a:t>ttH</a:t>
                      </a:r>
                      <a:r>
                        <a:rPr lang="fr-FR" sz="1200" dirty="0" smtClean="0"/>
                        <a:t> MEM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Physicist</a:t>
                      </a:r>
                      <a:r>
                        <a:rPr lang="fr-FR" sz="1200" dirty="0" smtClean="0"/>
                        <a:t> Staff CNRS</a:t>
                      </a:r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Luca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Cadamuro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 Sirois / R. Salerno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Trigger, HH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bb</a:t>
                      </a:r>
                      <a:r>
                        <a:rPr lang="fr-FR" sz="1200" dirty="0" err="1" smtClean="0">
                          <a:latin typeface="Symbol" charset="2"/>
                          <a:cs typeface="Symbol" charset="2"/>
                        </a:rPr>
                        <a:t>tt</a:t>
                      </a:r>
                      <a:r>
                        <a:rPr lang="fr-FR" sz="1200" dirty="0" smtClean="0"/>
                        <a:t> 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Post-doc, U.</a:t>
                      </a:r>
                      <a:r>
                        <a:rPr lang="fr-FR" sz="1200" baseline="0" dirty="0" smtClean="0"/>
                        <a:t> Florida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A. Stahl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pPb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dirty="0" smtClean="0"/>
                        <a:t> W + X,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PbPb</a:t>
                      </a:r>
                      <a:r>
                        <a:rPr lang="fr-FR" sz="1200" baseline="0" dirty="0" smtClean="0"/>
                        <a:t> 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Post-doc. </a:t>
                      </a:r>
                      <a:r>
                        <a:rPr lang="fr-FR" sz="1200" dirty="0" err="1" smtClean="0"/>
                        <a:t>Rice</a:t>
                      </a:r>
                      <a:r>
                        <a:rPr lang="fr-FR" sz="1200" dirty="0" smtClean="0"/>
                        <a:t> U. USA</a:t>
                      </a:r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2018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Toni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Sculac</a:t>
                      </a:r>
                      <a:r>
                        <a:rPr lang="fr-FR" sz="1200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Y.</a:t>
                      </a:r>
                      <a:r>
                        <a:rPr lang="fr-FR" sz="1200" baseline="0" dirty="0" smtClean="0"/>
                        <a:t> Sirois / I. Puljak</a:t>
                      </a:r>
                      <a:endParaRPr lang="fr-FR" sz="1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reco</a:t>
                      </a:r>
                      <a:r>
                        <a:rPr lang="fr-FR" sz="1200" baseline="0" dirty="0" smtClean="0"/>
                        <a:t>. </a:t>
                      </a:r>
                      <a:r>
                        <a:rPr lang="fr-FR" sz="1200" baseline="0" dirty="0" err="1" smtClean="0"/>
                        <a:t>eff</a:t>
                      </a:r>
                      <a:r>
                        <a:rPr lang="fr-FR" sz="1200" baseline="0" dirty="0" smtClean="0"/>
                        <a:t>., H </a:t>
                      </a:r>
                      <a:r>
                        <a:rPr lang="fr-FR" sz="1200" baseline="0" dirty="0" smtClean="0">
                          <a:latin typeface="Symbol" charset="2"/>
                          <a:cs typeface="Symbol" charset="2"/>
                        </a:rPr>
                        <a:t>®</a:t>
                      </a:r>
                      <a:r>
                        <a:rPr lang="fr-FR" sz="1200" baseline="0" dirty="0" smtClean="0"/>
                        <a:t> 4</a:t>
                      </a:r>
                      <a:r>
                        <a:rPr lang="fr-FR" sz="1200" baseline="0" dirty="0" smtClean="0">
                          <a:latin typeface="Mistral"/>
                          <a:cs typeface="Mistral"/>
                        </a:rPr>
                        <a:t>l</a:t>
                      </a:r>
                      <a:endParaRPr lang="fr-FR" sz="1200" dirty="0">
                        <a:latin typeface="Mistral"/>
                        <a:cs typeface="Mistral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Post-doc FESB</a:t>
                      </a:r>
                      <a:r>
                        <a:rPr lang="fr-FR" sz="1200" baseline="0" dirty="0" smtClean="0"/>
                        <a:t> Split</a:t>
                      </a:r>
                      <a:endParaRPr lang="fr-FR" sz="1200" dirty="0" smtClean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2019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Marina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Prvan</a:t>
                      </a:r>
                      <a:r>
                        <a:rPr lang="fr-FR" sz="1200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J.B </a:t>
                      </a:r>
                      <a:r>
                        <a:rPr lang="fr-FR" sz="1200" dirty="0" err="1" smtClean="0"/>
                        <a:t>Sauvan</a:t>
                      </a:r>
                      <a:r>
                        <a:rPr lang="fr-FR" sz="1200" dirty="0" smtClean="0"/>
                        <a:t> / C.</a:t>
                      </a:r>
                      <a:r>
                        <a:rPr lang="fr-FR" sz="1200" baseline="0" dirty="0" smtClean="0"/>
                        <a:t> Charlot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HGCAL </a:t>
                      </a:r>
                      <a:r>
                        <a:rPr lang="fr-FR" sz="1200" dirty="0" err="1" smtClean="0"/>
                        <a:t>Trig</a:t>
                      </a:r>
                      <a:r>
                        <a:rPr lang="fr-FR" sz="1200" dirty="0" smtClean="0"/>
                        <a:t>./DAQ</a:t>
                      </a:r>
                      <a:endParaRPr lang="fr-FR" sz="1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Chiara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Amendola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F. </a:t>
                      </a:r>
                      <a:r>
                        <a:rPr lang="fr-FR" sz="1200" dirty="0" err="1" smtClean="0"/>
                        <a:t>Beaudette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Trigger, VBF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HH </a:t>
                      </a:r>
                      <a:r>
                        <a:rPr lang="fr-FR" sz="1200" dirty="0" err="1" smtClean="0"/>
                        <a:t>prod</a:t>
                      </a:r>
                      <a:r>
                        <a:rPr lang="fr-FR" sz="1200" dirty="0" smtClean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2019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Batoul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Diab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M. Nguyen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PbPb</a:t>
                      </a:r>
                      <a:r>
                        <a:rPr lang="fr-FR" sz="1200" dirty="0" smtClean="0"/>
                        <a:t> J/psi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suppress</a:t>
                      </a:r>
                      <a:r>
                        <a:rPr lang="fr-FR" sz="1200" baseline="0" dirty="0" smtClean="0"/>
                        <a:t>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Cristina Martin-Perez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A. </a:t>
                      </a:r>
                      <a:r>
                        <a:rPr lang="fr-FR" sz="1200" dirty="0" err="1" smtClean="0"/>
                        <a:t>Zabi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Trigger, </a:t>
                      </a:r>
                      <a:r>
                        <a:rPr lang="fr-FR" sz="1200" dirty="0" err="1" smtClean="0"/>
                        <a:t>ttH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2020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Jonas </a:t>
                      </a:r>
                      <a:r>
                        <a:rPr lang="fr-FR" sz="1200" dirty="0" err="1" smtClean="0"/>
                        <a:t>Rembser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Ph. </a:t>
                      </a:r>
                      <a:r>
                        <a:rPr lang="fr-FR" sz="1200" dirty="0" err="1" smtClean="0"/>
                        <a:t>Busson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 </a:t>
                      </a:r>
                      <a:r>
                        <a:rPr lang="fr-FR" sz="1200" dirty="0" err="1" smtClean="0"/>
                        <a:t>reco</a:t>
                      </a:r>
                      <a:r>
                        <a:rPr lang="fr-FR" sz="1200" dirty="0" smtClean="0"/>
                        <a:t>.,</a:t>
                      </a:r>
                      <a:r>
                        <a:rPr lang="fr-FR" sz="1200" baseline="0" dirty="0" smtClean="0"/>
                        <a:t> WWZ </a:t>
                      </a:r>
                      <a:r>
                        <a:rPr lang="fr-FR" sz="1200" baseline="0" dirty="0" err="1" smtClean="0"/>
                        <a:t>prod</a:t>
                      </a:r>
                      <a:r>
                        <a:rPr lang="fr-FR" sz="1200" baseline="0" dirty="0" smtClean="0"/>
                        <a:t>.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2021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Matteo </a:t>
                      </a:r>
                      <a:r>
                        <a:rPr lang="fr-FR" sz="1200" dirty="0" err="1" smtClean="0"/>
                        <a:t>Bonanomi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R. Salerno / Y.</a:t>
                      </a:r>
                      <a:r>
                        <a:rPr lang="fr-FR" sz="1200" baseline="0" dirty="0" smtClean="0"/>
                        <a:t> Sirois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HGCAL, H </a:t>
                      </a:r>
                      <a:r>
                        <a:rPr lang="fr-FR" sz="1200" baseline="0" dirty="0" smtClean="0"/>
                        <a:t>impact on HH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2021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Duje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Gijanovic</a:t>
                      </a:r>
                      <a:r>
                        <a:rPr lang="fr-FR" sz="1200" baseline="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C. Charlot</a:t>
                      </a:r>
                      <a:r>
                        <a:rPr lang="fr-FR" sz="1200" baseline="0" dirty="0" smtClean="0"/>
                        <a:t> / D. </a:t>
                      </a:r>
                      <a:r>
                        <a:rPr lang="fr-FR" sz="1200" baseline="0" dirty="0" err="1" smtClean="0"/>
                        <a:t>Lela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VBS ZZ</a:t>
                      </a:r>
                      <a:r>
                        <a:rPr lang="fr-FR" sz="1200" baseline="0" dirty="0" smtClean="0"/>
                        <a:t> production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  <a:tr h="284353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2021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Guillaume </a:t>
                      </a:r>
                      <a:r>
                        <a:rPr lang="fr-FR" sz="1200" dirty="0" err="1" smtClean="0">
                          <a:solidFill>
                            <a:schemeClr val="tx1"/>
                          </a:solidFill>
                        </a:rPr>
                        <a:t>Falmagne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R. G. </a:t>
                      </a:r>
                      <a:r>
                        <a:rPr lang="fr-FR" sz="1200" baseline="0" dirty="0" smtClean="0">
                          <a:solidFill>
                            <a:schemeClr val="tx1"/>
                          </a:solidFill>
                        </a:rPr>
                        <a:t>de C./ F. </a:t>
                      </a:r>
                      <a:r>
                        <a:rPr lang="fr-FR" sz="1200" baseline="0" dirty="0" err="1" smtClean="0">
                          <a:solidFill>
                            <a:schemeClr val="tx1"/>
                          </a:solidFill>
                        </a:rPr>
                        <a:t>Arleo</a:t>
                      </a:r>
                      <a:r>
                        <a:rPr lang="fr-FR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Heavy</a:t>
                      </a:r>
                      <a:r>
                        <a:rPr lang="fr-FR" sz="1200" baseline="0" dirty="0" smtClean="0"/>
                        <a:t> Ions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On-</a:t>
                      </a:r>
                      <a:r>
                        <a:rPr lang="fr-FR" sz="1200" dirty="0" err="1" smtClean="0"/>
                        <a:t>going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thesis</a:t>
                      </a:r>
                      <a:endParaRPr lang="fr-FR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228132" y="470644"/>
            <a:ext cx="22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Ordre chronologique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 rot="5400000">
            <a:off x="7777430" y="263542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Up. 1 </a:t>
            </a:r>
            <a:r>
              <a:rPr lang="fr-FR" sz="1400" dirty="0" err="1" smtClean="0"/>
              <a:t>Run</a:t>
            </a:r>
            <a:r>
              <a:rPr lang="fr-FR" sz="1400" dirty="0" smtClean="0"/>
              <a:t>  II analyses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7626327" y="4669738"/>
            <a:ext cx="230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HGCAL, </a:t>
            </a:r>
            <a:r>
              <a:rPr lang="fr-FR" sz="1400" dirty="0" err="1" smtClean="0"/>
              <a:t>Run</a:t>
            </a:r>
            <a:r>
              <a:rPr lang="fr-FR" sz="1400" dirty="0" smtClean="0"/>
              <a:t> II « </a:t>
            </a:r>
            <a:r>
              <a:rPr lang="fr-FR" sz="1400" dirty="0" err="1" smtClean="0"/>
              <a:t>legacy</a:t>
            </a:r>
            <a:r>
              <a:rPr lang="fr-FR" sz="1400" dirty="0" smtClean="0"/>
              <a:t> »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9119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4380" y="260648"/>
            <a:ext cx="3387948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ahoma"/>
                <a:cs typeface="Tahoma"/>
              </a:rPr>
              <a:t>Prix de Thèse CMS </a:t>
            </a:r>
            <a:r>
              <a:rPr lang="fr-FR" sz="1400" dirty="0" smtClean="0">
                <a:latin typeface="Tahoma"/>
                <a:cs typeface="Tahoma"/>
              </a:rPr>
              <a:t>(historique)</a:t>
            </a:r>
            <a:endParaRPr lang="fr-FR" sz="1400" dirty="0">
              <a:latin typeface="Tahoma"/>
              <a:cs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800" y="705396"/>
            <a:ext cx="5118100" cy="341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2000  Pascal</a:t>
            </a:r>
            <a:r>
              <a:rPr lang="fr-FR" sz="1200" b="1" dirty="0"/>
              <a:t> </a:t>
            </a:r>
            <a:r>
              <a:rPr lang="fr-FR" sz="1200" b="1" dirty="0" err="1"/>
              <a:t>Vanlaer</a:t>
            </a:r>
            <a:r>
              <a:rPr lang="fr-FR" sz="1200" b="1" dirty="0"/>
              <a:t>  </a:t>
            </a:r>
            <a:r>
              <a:rPr lang="fr-FR" sz="1200" dirty="0"/>
              <a:t>U. Libre de Bruxelles</a:t>
            </a:r>
          </a:p>
          <a:p>
            <a:r>
              <a:rPr lang="fr-FR" sz="1200" dirty="0"/>
              <a:t>2001  Ivica </a:t>
            </a:r>
            <a:r>
              <a:rPr lang="fr-FR" sz="1200" b="1" dirty="0"/>
              <a:t>Puljak</a:t>
            </a:r>
            <a:r>
              <a:rPr lang="fr-FR" sz="1200" dirty="0"/>
              <a:t>   </a:t>
            </a:r>
            <a:r>
              <a:rPr lang="fr-FR" sz="1200" b="1" dirty="0">
                <a:solidFill>
                  <a:srgbClr val="FF0000"/>
                </a:solidFill>
              </a:rPr>
              <a:t>LLR Polytechnique</a:t>
            </a:r>
          </a:p>
          <a:p>
            <a:r>
              <a:rPr lang="fr-FR" sz="1200" dirty="0"/>
              <a:t>2002  Giacomo</a:t>
            </a:r>
            <a:r>
              <a:rPr lang="fr-FR" sz="1200" b="1" dirty="0"/>
              <a:t> Bruno </a:t>
            </a:r>
            <a:r>
              <a:rPr lang="fr-FR" sz="1200" dirty="0"/>
              <a:t> U. di </a:t>
            </a:r>
            <a:r>
              <a:rPr lang="fr-FR" sz="1200" dirty="0" err="1"/>
              <a:t>Pavia</a:t>
            </a:r>
            <a:endParaRPr lang="fr-FR" sz="1200" dirty="0"/>
          </a:p>
          <a:p>
            <a:r>
              <a:rPr lang="fr-FR" sz="1200" dirty="0"/>
              <a:t>2003  Riccardo </a:t>
            </a:r>
            <a:r>
              <a:rPr lang="fr-FR" sz="1200" b="1" dirty="0" err="1"/>
              <a:t>Ranieri</a:t>
            </a:r>
            <a:r>
              <a:rPr lang="fr-FR" sz="1200" b="1" dirty="0"/>
              <a:t> </a:t>
            </a:r>
            <a:r>
              <a:rPr lang="fr-FR" sz="1200" dirty="0"/>
              <a:t> U. di Firenze</a:t>
            </a:r>
          </a:p>
          <a:p>
            <a:r>
              <a:rPr lang="fr-FR" sz="1200" dirty="0"/>
              <a:t>2004  Filip </a:t>
            </a:r>
            <a:r>
              <a:rPr lang="fr-FR" sz="1200" b="1" dirty="0" err="1"/>
              <a:t>Moorgat</a:t>
            </a:r>
            <a:r>
              <a:rPr lang="fr-FR" sz="1200" b="1" dirty="0"/>
              <a:t>  </a:t>
            </a:r>
            <a:r>
              <a:rPr lang="fr-FR" sz="1200" dirty="0"/>
              <a:t>U. </a:t>
            </a:r>
            <a:r>
              <a:rPr lang="fr-FR" sz="1200" dirty="0" err="1"/>
              <a:t>Antwerp</a:t>
            </a:r>
            <a:endParaRPr lang="fr-FR" sz="1200" dirty="0"/>
          </a:p>
          <a:p>
            <a:r>
              <a:rPr lang="fr-FR" sz="1200" dirty="0"/>
              <a:t>2005  Christophe </a:t>
            </a:r>
            <a:r>
              <a:rPr lang="fr-FR" sz="1200" b="1" dirty="0" err="1"/>
              <a:t>Delaere</a:t>
            </a:r>
            <a:r>
              <a:rPr lang="fr-FR" sz="1200" dirty="0"/>
              <a:t>  U. </a:t>
            </a:r>
            <a:r>
              <a:rPr lang="fr-FR" sz="1200" dirty="0" err="1"/>
              <a:t>Cath</a:t>
            </a:r>
            <a:r>
              <a:rPr lang="fr-FR" sz="1200" dirty="0"/>
              <a:t>. Louvain</a:t>
            </a:r>
          </a:p>
          <a:p>
            <a:r>
              <a:rPr lang="fr-FR" sz="1200" dirty="0"/>
              <a:t>2006  </a:t>
            </a:r>
            <a:r>
              <a:rPr lang="fr-FR" sz="1200" dirty="0" err="1"/>
              <a:t>Chiara</a:t>
            </a:r>
            <a:r>
              <a:rPr lang="fr-FR" sz="1200" dirty="0"/>
              <a:t> </a:t>
            </a:r>
            <a:r>
              <a:rPr lang="fr-FR" sz="1200" b="1" dirty="0" err="1"/>
              <a:t>Rovelli</a:t>
            </a:r>
            <a:r>
              <a:rPr lang="fr-FR" sz="1200" dirty="0"/>
              <a:t>   </a:t>
            </a:r>
            <a:r>
              <a:rPr lang="fr-FR" sz="1200" b="1" dirty="0">
                <a:solidFill>
                  <a:srgbClr val="FF0000"/>
                </a:solidFill>
              </a:rPr>
              <a:t>LLR Polytechnique</a:t>
            </a:r>
          </a:p>
          <a:p>
            <a:r>
              <a:rPr lang="fr-FR" sz="1200" dirty="0"/>
              <a:t>2007  Steven </a:t>
            </a:r>
            <a:r>
              <a:rPr lang="fr-FR" sz="1200" b="1" dirty="0" err="1"/>
              <a:t>Lowette</a:t>
            </a:r>
            <a:r>
              <a:rPr lang="fr-FR" sz="1200" b="1" dirty="0"/>
              <a:t> </a:t>
            </a:r>
            <a:r>
              <a:rPr lang="fr-FR" sz="1200" dirty="0"/>
              <a:t>VUB Brussels</a:t>
            </a:r>
          </a:p>
          <a:p>
            <a:r>
              <a:rPr lang="fr-FR" sz="1200" dirty="0"/>
              <a:t>2008  Jan </a:t>
            </a:r>
            <a:r>
              <a:rPr lang="fr-FR" sz="1200" b="1" dirty="0" err="1"/>
              <a:t>Heyninck</a:t>
            </a:r>
            <a:r>
              <a:rPr lang="fr-FR" sz="1200" b="1" dirty="0"/>
              <a:t>  </a:t>
            </a:r>
            <a:r>
              <a:rPr lang="fr-FR" sz="1200" dirty="0" err="1"/>
              <a:t>Vrije</a:t>
            </a:r>
            <a:r>
              <a:rPr lang="fr-FR" sz="1200" dirty="0"/>
              <a:t> </a:t>
            </a:r>
            <a:r>
              <a:rPr lang="fr-FR" sz="1200" dirty="0" smtClean="0"/>
              <a:t>Brussels</a:t>
            </a:r>
            <a:endParaRPr lang="fr-FR" sz="1200" dirty="0"/>
          </a:p>
          <a:p>
            <a:r>
              <a:rPr lang="fr-FR" sz="1200" dirty="0"/>
              <a:t>2009  Jérémy </a:t>
            </a:r>
            <a:r>
              <a:rPr lang="fr-FR" sz="1200" b="1" dirty="0"/>
              <a:t>Andrea   </a:t>
            </a:r>
            <a:r>
              <a:rPr lang="fr-FR" sz="1200" dirty="0"/>
              <a:t>IPHC Strasbourg</a:t>
            </a:r>
          </a:p>
          <a:p>
            <a:r>
              <a:rPr lang="fr-FR" sz="1200" dirty="0"/>
              <a:t>2010  Léa </a:t>
            </a:r>
            <a:r>
              <a:rPr lang="fr-FR" sz="1200" b="1" dirty="0" err="1"/>
              <a:t>Caminada</a:t>
            </a:r>
            <a:r>
              <a:rPr lang="fr-FR" sz="1200" b="1" dirty="0"/>
              <a:t> </a:t>
            </a:r>
            <a:r>
              <a:rPr lang="fr-FR" sz="1200" dirty="0"/>
              <a:t> ETH Zurich</a:t>
            </a:r>
          </a:p>
          <a:p>
            <a:r>
              <a:rPr lang="fr-FR" sz="1200" dirty="0" smtClean="0"/>
              <a:t>2011  </a:t>
            </a:r>
            <a:r>
              <a:rPr lang="fr-FR" sz="1200" dirty="0" err="1" smtClean="0"/>
              <a:t>Pasquale</a:t>
            </a:r>
            <a:r>
              <a:rPr lang="fr-FR" sz="1200" dirty="0" smtClean="0"/>
              <a:t> </a:t>
            </a:r>
            <a:r>
              <a:rPr lang="fr-FR" sz="1200" b="1" dirty="0"/>
              <a:t>Musela </a:t>
            </a:r>
            <a:r>
              <a:rPr lang="fr-FR" sz="1200" dirty="0"/>
              <a:t>U. </a:t>
            </a:r>
            <a:r>
              <a:rPr lang="fr-FR" sz="1200" dirty="0" err="1"/>
              <a:t>Tecnicà</a:t>
            </a:r>
            <a:r>
              <a:rPr lang="fr-FR" sz="1200" dirty="0"/>
              <a:t> de </a:t>
            </a:r>
            <a:r>
              <a:rPr lang="fr-FR" sz="1200" dirty="0" smtClean="0"/>
              <a:t>Lisboa</a:t>
            </a:r>
          </a:p>
          <a:p>
            <a:r>
              <a:rPr lang="fr-FR" sz="1200" dirty="0" smtClean="0"/>
              <a:t>2012  Michail </a:t>
            </a:r>
            <a:r>
              <a:rPr lang="fr-FR" sz="1200" b="1" dirty="0" err="1" smtClean="0"/>
              <a:t>Bactis</a:t>
            </a:r>
            <a:r>
              <a:rPr lang="fr-FR" sz="1200" b="1" dirty="0" smtClean="0"/>
              <a:t>   </a:t>
            </a:r>
            <a:r>
              <a:rPr lang="fr-FR" sz="1200" dirty="0" smtClean="0"/>
              <a:t>U. of Wisconsin</a:t>
            </a:r>
          </a:p>
          <a:p>
            <a:r>
              <a:rPr lang="fr-FR" sz="1200" dirty="0" smtClean="0"/>
              <a:t>2013  </a:t>
            </a:r>
            <a:r>
              <a:rPr lang="fr-FR" sz="1200" dirty="0"/>
              <a:t>Lorenzo </a:t>
            </a:r>
            <a:r>
              <a:rPr lang="fr-FR" sz="1200" b="1" dirty="0" err="1"/>
              <a:t>Bianchini</a:t>
            </a:r>
            <a:r>
              <a:rPr lang="fr-FR" sz="1200" b="1" dirty="0"/>
              <a:t>   </a:t>
            </a:r>
            <a:r>
              <a:rPr lang="fr-FR" sz="1200" b="1" dirty="0">
                <a:solidFill>
                  <a:srgbClr val="FF0000"/>
                </a:solidFill>
              </a:rPr>
              <a:t>LLR </a:t>
            </a:r>
            <a:r>
              <a:rPr lang="fr-FR" sz="1200" b="1" dirty="0" smtClean="0">
                <a:solidFill>
                  <a:srgbClr val="FF0000"/>
                </a:solidFill>
              </a:rPr>
              <a:t>Polytechnique</a:t>
            </a:r>
            <a:endParaRPr lang="fr-FR" sz="1200" dirty="0" smtClean="0"/>
          </a:p>
          <a:p>
            <a:r>
              <a:rPr lang="fr-FR" sz="1200" dirty="0" smtClean="0"/>
              <a:t>2014  </a:t>
            </a:r>
            <a:r>
              <a:rPr lang="fr-FR" sz="1200" dirty="0" err="1"/>
              <a:t>Shervin</a:t>
            </a:r>
            <a:r>
              <a:rPr lang="fr-FR" sz="1200" dirty="0"/>
              <a:t> </a:t>
            </a:r>
            <a:r>
              <a:rPr lang="fr-FR" sz="1200" b="1" dirty="0" err="1"/>
              <a:t>Nourbakhsh</a:t>
            </a:r>
            <a:r>
              <a:rPr lang="fr-FR" sz="1200" b="1" dirty="0"/>
              <a:t>  </a:t>
            </a:r>
            <a:r>
              <a:rPr lang="fr-FR" sz="1200" dirty="0"/>
              <a:t>U. of </a:t>
            </a:r>
            <a:r>
              <a:rPr lang="fr-FR" sz="1200" dirty="0" smtClean="0"/>
              <a:t>Roma</a:t>
            </a:r>
            <a:endParaRPr lang="fr-FR" sz="1200" dirty="0"/>
          </a:p>
          <a:p>
            <a:r>
              <a:rPr lang="fr-FR" sz="1200" dirty="0"/>
              <a:t>2015  Valentin </a:t>
            </a:r>
            <a:r>
              <a:rPr lang="fr-FR" sz="1200" b="1" dirty="0" err="1"/>
              <a:t>Knuenz</a:t>
            </a:r>
            <a:r>
              <a:rPr lang="fr-FR" sz="1200" b="1" dirty="0"/>
              <a:t>  </a:t>
            </a:r>
            <a:r>
              <a:rPr lang="fr-FR" sz="1200" dirty="0" err="1"/>
              <a:t>Australian</a:t>
            </a:r>
            <a:r>
              <a:rPr lang="fr-FR" sz="1200" dirty="0"/>
              <a:t> Acad. of Science</a:t>
            </a:r>
          </a:p>
          <a:p>
            <a:r>
              <a:rPr lang="fr-FR" sz="1200" dirty="0"/>
              <a:t>2016  </a:t>
            </a:r>
            <a:r>
              <a:rPr lang="fr-FR" sz="1200" dirty="0" smtClean="0"/>
              <a:t>E. </a:t>
            </a:r>
            <a:r>
              <a:rPr lang="fr-FR" sz="1200" b="1" dirty="0"/>
              <a:t>Bouvier </a:t>
            </a:r>
            <a:r>
              <a:rPr lang="fr-FR" sz="1200" dirty="0"/>
              <a:t> IPN Lyon /  </a:t>
            </a:r>
            <a:r>
              <a:rPr lang="fr-FR" sz="1200" dirty="0" smtClean="0"/>
              <a:t>C. </a:t>
            </a:r>
            <a:r>
              <a:rPr lang="fr-FR" sz="1200" b="1" dirty="0" err="1"/>
              <a:t>Caillol</a:t>
            </a:r>
            <a:r>
              <a:rPr lang="fr-FR" sz="1200" b="1" dirty="0"/>
              <a:t>  </a:t>
            </a:r>
            <a:r>
              <a:rPr lang="fr-FR" sz="1200" dirty="0"/>
              <a:t>(U. Libre de Bruxelles)</a:t>
            </a:r>
          </a:p>
          <a:p>
            <a:r>
              <a:rPr lang="fr-FR" sz="1200" dirty="0"/>
              <a:t>2017  Luca </a:t>
            </a:r>
            <a:r>
              <a:rPr lang="fr-FR" sz="1200" b="1" dirty="0" err="1"/>
              <a:t>Cadamuro</a:t>
            </a:r>
            <a:r>
              <a:rPr lang="fr-FR" sz="1200" dirty="0"/>
              <a:t>   </a:t>
            </a:r>
            <a:r>
              <a:rPr lang="fr-FR" sz="1200" b="1" dirty="0">
                <a:solidFill>
                  <a:srgbClr val="FF0000"/>
                </a:solidFill>
              </a:rPr>
              <a:t>LLR </a:t>
            </a:r>
            <a:r>
              <a:rPr lang="fr-FR" sz="1200" b="1" dirty="0" smtClean="0">
                <a:solidFill>
                  <a:srgbClr val="FF0000"/>
                </a:solidFill>
              </a:rPr>
              <a:t>Polytechnique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437952" y="266700"/>
            <a:ext cx="4438848" cy="38735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r 14"/>
          <p:cNvGrpSpPr/>
          <p:nvPr/>
        </p:nvGrpSpPr>
        <p:grpSpPr>
          <a:xfrm>
            <a:off x="5040536" y="2709044"/>
            <a:ext cx="3995960" cy="1092939"/>
            <a:chOff x="5065936" y="2963044"/>
            <a:chExt cx="3995960" cy="1092939"/>
          </a:xfrm>
        </p:grpSpPr>
        <p:sp>
          <p:nvSpPr>
            <p:cNvPr id="9" name="ZoneTexte 8"/>
            <p:cNvSpPr txBox="1"/>
            <p:nvPr/>
          </p:nvSpPr>
          <p:spPr>
            <a:xfrm>
              <a:off x="5101828" y="2963044"/>
              <a:ext cx="2763788" cy="400110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latin typeface="Tahoma"/>
                  <a:cs typeface="Tahoma"/>
                </a:rPr>
                <a:t>Autres prix de thèse</a:t>
              </a:r>
              <a:endParaRPr lang="fr-FR" sz="1400" dirty="0">
                <a:latin typeface="Tahoma"/>
                <a:cs typeface="Tahom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65936" y="3409652"/>
              <a:ext cx="3995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/>
                <a:t>2013 </a:t>
              </a:r>
              <a:r>
                <a:rPr lang="fr-FR" sz="1200" dirty="0"/>
                <a:t>Prix de thèse P</a:t>
              </a:r>
              <a:r>
                <a:rPr lang="fr-FR" sz="1200" dirty="0" smtClean="0"/>
                <a:t>olytechnique: Lorenzo </a:t>
              </a:r>
              <a:r>
                <a:rPr lang="fr-FR" sz="1200" b="1" dirty="0" err="1"/>
                <a:t>Bianchini</a:t>
              </a:r>
              <a:endParaRPr lang="fr-FR" sz="1200" b="1" dirty="0" smtClean="0"/>
            </a:p>
            <a:p>
              <a:r>
                <a:rPr lang="fr-FR" sz="1200" dirty="0" smtClean="0"/>
                <a:t>2016 </a:t>
              </a:r>
              <a:r>
                <a:rPr lang="fr-FR" sz="1200" dirty="0"/>
                <a:t>Prix de thèse </a:t>
              </a:r>
              <a:r>
                <a:rPr lang="fr-FR" sz="1200" dirty="0" smtClean="0"/>
                <a:t>Polytechnique: Luca </a:t>
              </a:r>
              <a:r>
                <a:rPr lang="fr-FR" sz="1200" b="1" dirty="0" err="1"/>
                <a:t>Mastrolorenzo</a:t>
              </a:r>
              <a:r>
                <a:rPr lang="fr-FR" sz="1200" dirty="0"/>
                <a:t> </a:t>
              </a:r>
              <a:endParaRPr lang="fr-FR" sz="1200" dirty="0" smtClean="0"/>
            </a:p>
            <a:p>
              <a:r>
                <a:rPr lang="fr-FR" sz="1200" dirty="0" smtClean="0"/>
                <a:t>2018 Prix </a:t>
              </a:r>
              <a:r>
                <a:rPr lang="fr-FR" sz="1200" dirty="0"/>
                <a:t>de </a:t>
              </a:r>
              <a:r>
                <a:rPr lang="fr-FR" sz="1200" dirty="0" smtClean="0"/>
                <a:t>thèse PHENIICS:  </a:t>
              </a:r>
              <a:r>
                <a:rPr lang="fr-FR" sz="1200" dirty="0"/>
                <a:t>Thomas </a:t>
              </a:r>
              <a:r>
                <a:rPr lang="fr-FR" sz="1200" b="1" dirty="0" err="1"/>
                <a:t>Strebler</a:t>
              </a:r>
              <a:r>
                <a:rPr lang="fr-FR" sz="1200" dirty="0"/>
                <a:t>             </a:t>
              </a:r>
              <a:endParaRPr lang="fr-FR" sz="1200" dirty="0" smtClean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414140" y="4644752"/>
            <a:ext cx="5593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2011 CMS ECAL Young Person Awards:                        Andrea </a:t>
            </a:r>
            <a:r>
              <a:rPr lang="en-GB" sz="1200" dirty="0" err="1" smtClean="0"/>
              <a:t>Benaglia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2012 CMS Achievement Awards (L1 Trigger):                Nadir </a:t>
            </a:r>
            <a:r>
              <a:rPr lang="en-GB" sz="1200" dirty="0" err="1" smtClean="0"/>
              <a:t>Daci</a:t>
            </a:r>
            <a:endParaRPr lang="en-GB" sz="1200" dirty="0" smtClean="0"/>
          </a:p>
          <a:p>
            <a:r>
              <a:rPr lang="en-GB" sz="1200" dirty="0" smtClean="0"/>
              <a:t>2013 EPS EPS HEP Prize (H boson discovery):            </a:t>
            </a:r>
            <a:r>
              <a:rPr lang="en-GB" sz="1200" i="1" dirty="0" smtClean="0"/>
              <a:t>et al.</a:t>
            </a:r>
          </a:p>
          <a:p>
            <a:r>
              <a:rPr lang="en-GB" sz="1200" dirty="0" smtClean="0"/>
              <a:t>2014 </a:t>
            </a:r>
            <a:r>
              <a:rPr lang="en-GB" sz="1200" dirty="0" err="1" smtClean="0"/>
              <a:t>Médaille</a:t>
            </a:r>
            <a:r>
              <a:rPr lang="en-GB" sz="1200" dirty="0" smtClean="0"/>
              <a:t> </a:t>
            </a:r>
            <a:r>
              <a:rPr lang="en-GB" sz="1200" dirty="0" err="1" smtClean="0"/>
              <a:t>d’Argent</a:t>
            </a:r>
            <a:r>
              <a:rPr lang="en-GB" sz="1200" dirty="0" smtClean="0"/>
              <a:t> du CNRS:                                  Yves Sirois</a:t>
            </a:r>
          </a:p>
          <a:p>
            <a:r>
              <a:rPr lang="en-GB" sz="1200" dirty="0" smtClean="0"/>
              <a:t>2014 Prix Georges </a:t>
            </a:r>
            <a:r>
              <a:rPr lang="en-GB" sz="1200" dirty="0" err="1" smtClean="0"/>
              <a:t>Charpak</a:t>
            </a:r>
            <a:r>
              <a:rPr lang="en-GB" sz="1200" dirty="0" smtClean="0"/>
              <a:t> de </a:t>
            </a:r>
            <a:r>
              <a:rPr lang="en-GB" sz="1200" dirty="0" err="1" smtClean="0"/>
              <a:t>l’Académie</a:t>
            </a:r>
            <a:r>
              <a:rPr lang="en-GB" sz="1200" dirty="0" smtClean="0"/>
              <a:t> (&lt; 35 </a:t>
            </a:r>
            <a:r>
              <a:rPr lang="en-GB" sz="1200" dirty="0" err="1" smtClean="0"/>
              <a:t>ans</a:t>
            </a:r>
            <a:r>
              <a:rPr lang="en-GB" sz="1200" dirty="0" smtClean="0"/>
              <a:t>): Christophe </a:t>
            </a:r>
            <a:r>
              <a:rPr lang="en-GB" sz="1200" dirty="0" err="1" smtClean="0"/>
              <a:t>Ochando</a:t>
            </a:r>
            <a:endParaRPr lang="en-GB" sz="1200" dirty="0" smtClean="0"/>
          </a:p>
          <a:p>
            <a:r>
              <a:rPr lang="en-GB" sz="1200" dirty="0" smtClean="0"/>
              <a:t>2016 CMS Achievement Awards (L1 Trig. Upgrade):     Thomas </a:t>
            </a:r>
            <a:r>
              <a:rPr lang="en-GB" sz="1200" dirty="0" err="1" smtClean="0"/>
              <a:t>Strebler</a:t>
            </a:r>
            <a:endParaRPr lang="en-GB" sz="1200" dirty="0" smtClean="0"/>
          </a:p>
          <a:p>
            <a:r>
              <a:rPr lang="en-GB" sz="1200" dirty="0" smtClean="0"/>
              <a:t>2016 CMS Achievement Awards (</a:t>
            </a:r>
            <a:r>
              <a:rPr lang="en-GB" sz="1200" dirty="0" err="1" smtClean="0"/>
              <a:t>Mécanique</a:t>
            </a:r>
            <a:r>
              <a:rPr lang="en-GB" sz="1200" dirty="0" smtClean="0"/>
              <a:t>):              Thomas Pierre-</a:t>
            </a:r>
            <a:r>
              <a:rPr lang="en-GB" sz="1200" dirty="0" err="1" smtClean="0"/>
              <a:t>Émile</a:t>
            </a:r>
            <a:endParaRPr lang="en-GB" sz="1200" dirty="0" smtClean="0"/>
          </a:p>
          <a:p>
            <a:r>
              <a:rPr lang="en-GB" sz="1200" dirty="0" smtClean="0"/>
              <a:t>2017 CMS ECAL detector awards:                                 Thierry </a:t>
            </a:r>
            <a:r>
              <a:rPr lang="en-GB" sz="1200" dirty="0" err="1" smtClean="0"/>
              <a:t>Romanteau</a:t>
            </a:r>
            <a:endParaRPr lang="en-GB" sz="1200" dirty="0" smtClean="0"/>
          </a:p>
          <a:p>
            <a:r>
              <a:rPr lang="en-GB" sz="1200" dirty="0" smtClean="0"/>
              <a:t>2017 CMS ECAL detector awards:                                 </a:t>
            </a:r>
            <a:r>
              <a:rPr lang="en-GB" sz="1200" dirty="0" err="1" smtClean="0"/>
              <a:t>Floris</a:t>
            </a:r>
            <a:r>
              <a:rPr lang="en-GB" sz="1200" dirty="0" smtClean="0"/>
              <a:t> </a:t>
            </a:r>
            <a:r>
              <a:rPr lang="en-GB" sz="1200" dirty="0" err="1" smtClean="0"/>
              <a:t>Thiant</a:t>
            </a:r>
            <a:endParaRPr lang="en-GB" sz="1200" dirty="0" smtClean="0"/>
          </a:p>
          <a:p>
            <a:r>
              <a:rPr lang="en-GB" sz="1200" dirty="0" smtClean="0"/>
              <a:t>2018 CMS Young Researcher’s Prize :                          Matthew Nguyen</a:t>
            </a:r>
            <a:endParaRPr lang="en-GB" sz="1200" dirty="0"/>
          </a:p>
        </p:txBody>
      </p:sp>
      <p:sp>
        <p:nvSpPr>
          <p:cNvPr id="16" name="Rectangle 15"/>
          <p:cNvSpPr/>
          <p:nvPr/>
        </p:nvSpPr>
        <p:spPr>
          <a:xfrm>
            <a:off x="4965700" y="2552700"/>
            <a:ext cx="3962400" cy="1600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83096" y="4293964"/>
            <a:ext cx="2504728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ahoma"/>
                <a:cs typeface="Tahoma"/>
              </a:rPr>
              <a:t>Autres prix « CMS »:</a:t>
            </a:r>
            <a:endParaRPr lang="fr-FR" sz="1400" dirty="0">
              <a:latin typeface="Tahoma"/>
              <a:cs typeface="Tahom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600" y="4318000"/>
            <a:ext cx="7185744" cy="22733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580236" y="544488"/>
            <a:ext cx="2579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Groupe CMS</a:t>
            </a:r>
          </a:p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au</a:t>
            </a:r>
          </a:p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LLR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64444"/>
            <a:ext cx="4495745" cy="48795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68300"/>
            <a:ext cx="4902200" cy="685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564" y="1226220"/>
            <a:ext cx="4327182" cy="35291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506916" y="116880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1/1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44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" y="304800"/>
            <a:ext cx="4222751" cy="584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8" y="1247428"/>
            <a:ext cx="4493777" cy="4608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812800"/>
            <a:ext cx="4303479" cy="58772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418016" y="1167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1/2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9" y="514648"/>
            <a:ext cx="4282054" cy="56886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333" y="469900"/>
            <a:ext cx="4533769" cy="56995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418016" y="1167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/2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663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9" y="0"/>
            <a:ext cx="5025610" cy="6489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36" y="368300"/>
            <a:ext cx="5012732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41300"/>
            <a:ext cx="5297393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112" y="16768"/>
            <a:ext cx="530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3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63500"/>
            <a:ext cx="5264727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-38100"/>
            <a:ext cx="529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8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2700"/>
            <a:ext cx="916940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090216" y="25400"/>
            <a:ext cx="722620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ECAL Trigger Conception and Construction </a:t>
            </a:r>
            <a:endParaRPr lang="fr-FR" sz="2800" dirty="0">
              <a:latin typeface="Tahoma"/>
              <a:cs typeface="Tahoma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a_LLR_TCC68_FondBlan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2" y="1442368"/>
            <a:ext cx="3084364" cy="445043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 rot="21000000">
            <a:off x="920180" y="1605982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TCC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 rot="21021497">
            <a:off x="2163980" y="1394893"/>
            <a:ext cx="73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SLBs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71860" y="969888"/>
            <a:ext cx="305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36 </a:t>
            </a:r>
            <a:r>
              <a:rPr lang="fr-FR" dirty="0" err="1" smtClean="0"/>
              <a:t>boards</a:t>
            </a:r>
            <a:r>
              <a:rPr lang="fr-FR" dirty="0"/>
              <a:t>,</a:t>
            </a:r>
            <a:r>
              <a:rPr lang="fr-FR" dirty="0" smtClean="0"/>
              <a:t> 68 trigger </a:t>
            </a:r>
            <a:r>
              <a:rPr lang="fr-FR" dirty="0" err="1" smtClean="0"/>
              <a:t>towers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90972" y="5789984"/>
            <a:ext cx="373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Engineer</a:t>
            </a:r>
            <a:r>
              <a:rPr lang="fr-FR" sz="1600" dirty="0" err="1">
                <a:solidFill>
                  <a:srgbClr val="FF0000"/>
                </a:solidFill>
              </a:rPr>
              <a:t>s</a:t>
            </a:r>
            <a:r>
              <a:rPr lang="fr-FR" sz="1600" dirty="0" smtClean="0">
                <a:solidFill>
                  <a:srgbClr val="FF0000"/>
                </a:solidFill>
              </a:rPr>
              <a:t>:  </a:t>
            </a:r>
            <a:r>
              <a:rPr lang="fr-FR" sz="1600" dirty="0"/>
              <a:t>M. </a:t>
            </a:r>
            <a:r>
              <a:rPr lang="fr-FR" sz="1600" dirty="0" err="1"/>
              <a:t>Bercher</a:t>
            </a:r>
            <a:r>
              <a:rPr lang="fr-FR" sz="1600" dirty="0"/>
              <a:t>, D. </a:t>
            </a:r>
            <a:r>
              <a:rPr lang="fr-FR" sz="1600" dirty="0" err="1" smtClean="0"/>
              <a:t>Lecouturier</a:t>
            </a:r>
            <a:r>
              <a:rPr lang="fr-FR" sz="1600" dirty="0" smtClean="0"/>
              <a:t>,</a:t>
            </a:r>
          </a:p>
          <a:p>
            <a:r>
              <a:rPr lang="fr-FR" sz="1600" b="1" dirty="0"/>
              <a:t> </a:t>
            </a:r>
            <a:r>
              <a:rPr lang="fr-FR" sz="1600" b="1" dirty="0" smtClean="0"/>
              <a:t>                  Y. </a:t>
            </a:r>
            <a:r>
              <a:rPr lang="fr-FR" sz="1600" b="1" dirty="0" err="1" smtClean="0"/>
              <a:t>Geerebaert</a:t>
            </a:r>
            <a:endParaRPr lang="fr-FR" sz="1600" b="1" dirty="0" smtClean="0"/>
          </a:p>
          <a:p>
            <a:r>
              <a:rPr lang="fr-FR" sz="1600" dirty="0" err="1" smtClean="0">
                <a:solidFill>
                  <a:srgbClr val="FF0000"/>
                </a:solidFill>
              </a:rPr>
              <a:t>Physicists</a:t>
            </a:r>
            <a:r>
              <a:rPr lang="fr-FR" sz="1600" dirty="0" smtClean="0">
                <a:solidFill>
                  <a:srgbClr val="FF0000"/>
                </a:solidFill>
              </a:rPr>
              <a:t>: </a:t>
            </a:r>
            <a:r>
              <a:rPr lang="fr-FR" sz="1600" dirty="0" smtClean="0"/>
              <a:t>Ph. </a:t>
            </a:r>
            <a:r>
              <a:rPr lang="fr-FR" sz="1600" dirty="0" err="1" smtClean="0"/>
              <a:t>Busson</a:t>
            </a:r>
            <a:r>
              <a:rPr lang="fr-FR" sz="1600" dirty="0" smtClean="0"/>
              <a:t>, P. Paganini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02817" y="643632"/>
            <a:ext cx="315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TCC-EB  (« TCC68 »)</a:t>
            </a:r>
            <a:endParaRPr lang="fr-FR" sz="2000" dirty="0"/>
          </a:p>
        </p:txBody>
      </p:sp>
      <p:pic>
        <p:nvPicPr>
          <p:cNvPr id="4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9" y="1638300"/>
            <a:ext cx="3759201" cy="387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5110436" y="643012"/>
            <a:ext cx="3571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ahoma"/>
                <a:cs typeface="Tahoma"/>
              </a:rPr>
              <a:t>EE Trigger </a:t>
            </a:r>
            <a:r>
              <a:rPr lang="fr-FR" sz="2000" dirty="0" err="1" smtClean="0">
                <a:latin typeface="Tahoma"/>
                <a:cs typeface="Tahoma"/>
              </a:rPr>
              <a:t>Concentrator</a:t>
            </a:r>
            <a:r>
              <a:rPr lang="fr-FR" sz="2000" dirty="0" smtClean="0">
                <a:latin typeface="Tahoma"/>
                <a:cs typeface="Tahoma"/>
              </a:rPr>
              <a:t> </a:t>
            </a:r>
            <a:r>
              <a:rPr lang="fr-FR" sz="2000" dirty="0" err="1" smtClean="0">
                <a:latin typeface="Tahoma"/>
                <a:cs typeface="Tahoma"/>
              </a:rPr>
              <a:t>Card</a:t>
            </a:r>
            <a:r>
              <a:rPr lang="fr-FR" sz="2000" dirty="0" smtClean="0">
                <a:latin typeface="Tahoma"/>
                <a:cs typeface="Tahoma"/>
              </a:rPr>
              <a:t>:</a:t>
            </a:r>
            <a:endParaRPr lang="fr-FR" sz="2000" dirty="0">
              <a:latin typeface="Tahoma"/>
              <a:cs typeface="Tahoma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5092824" y="985168"/>
            <a:ext cx="343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ahoma"/>
                <a:cs typeface="Tahoma"/>
              </a:rPr>
              <a:t>72 </a:t>
            </a:r>
            <a:r>
              <a:rPr lang="fr-FR" dirty="0" err="1" smtClean="0">
                <a:latin typeface="Tahoma"/>
                <a:cs typeface="Tahoma"/>
              </a:rPr>
              <a:t>boards</a:t>
            </a:r>
            <a:r>
              <a:rPr lang="fr-FR" dirty="0">
                <a:latin typeface="Tahoma"/>
                <a:cs typeface="Tahoma"/>
              </a:rPr>
              <a:t>,</a:t>
            </a:r>
            <a:r>
              <a:rPr lang="fr-FR" dirty="0" smtClean="0">
                <a:latin typeface="Tahoma"/>
                <a:cs typeface="Tahoma"/>
              </a:rPr>
              <a:t> 48 « pseudo-</a:t>
            </a:r>
            <a:r>
              <a:rPr lang="fr-FR" dirty="0" err="1" smtClean="0">
                <a:latin typeface="Tahoma"/>
                <a:cs typeface="Tahoma"/>
              </a:rPr>
              <a:t>strips</a:t>
            </a:r>
            <a:r>
              <a:rPr lang="fr-FR" dirty="0" smtClean="0">
                <a:latin typeface="Tahoma"/>
                <a:cs typeface="Tahoma"/>
              </a:rPr>
              <a:t> »</a:t>
            </a:r>
            <a:endParaRPr lang="fr-FR" dirty="0">
              <a:latin typeface="Tahoma"/>
              <a:cs typeface="Tahoma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016500" y="5809580"/>
            <a:ext cx="2476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E</a:t>
            </a:r>
            <a:r>
              <a:rPr lang="fr-FR" sz="1600" dirty="0" err="1" smtClean="0">
                <a:solidFill>
                  <a:srgbClr val="FF0000"/>
                </a:solidFill>
              </a:rPr>
              <a:t>ngineer</a:t>
            </a:r>
            <a:r>
              <a:rPr lang="fr-FR" sz="1600" dirty="0" smtClean="0">
                <a:solidFill>
                  <a:srgbClr val="FF0000"/>
                </a:solidFill>
              </a:rPr>
              <a:t>.: </a:t>
            </a:r>
            <a:r>
              <a:rPr lang="fr-FR" sz="1600" b="1" dirty="0" err="1">
                <a:solidFill>
                  <a:srgbClr val="000000"/>
                </a:solidFill>
              </a:rPr>
              <a:t>T</a:t>
            </a:r>
            <a:r>
              <a:rPr lang="fr-FR" sz="1600" b="1" dirty="0" smtClean="0">
                <a:solidFill>
                  <a:srgbClr val="000000"/>
                </a:solidFill>
              </a:rPr>
              <a:t>. </a:t>
            </a:r>
            <a:r>
              <a:rPr lang="fr-FR" sz="1600" b="1" dirty="0" err="1" smtClean="0">
                <a:solidFill>
                  <a:srgbClr val="000000"/>
                </a:solidFill>
              </a:rPr>
              <a:t>Romanteau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r>
              <a:rPr lang="fr-FR" sz="1600" dirty="0" err="1" smtClean="0">
                <a:solidFill>
                  <a:srgbClr val="FF0000"/>
                </a:solidFill>
              </a:rPr>
              <a:t>Physicist</a:t>
            </a:r>
            <a:r>
              <a:rPr lang="fr-FR" sz="1600" dirty="0" smtClean="0">
                <a:solidFill>
                  <a:srgbClr val="FF0000"/>
                </a:solidFill>
              </a:rPr>
              <a:t>: </a:t>
            </a:r>
            <a:r>
              <a:rPr lang="fr-FR" sz="1600" dirty="0" smtClean="0">
                <a:solidFill>
                  <a:srgbClr val="000000"/>
                </a:solidFill>
              </a:rPr>
              <a:t>Ph. </a:t>
            </a:r>
            <a:r>
              <a:rPr lang="fr-FR" sz="1600" dirty="0" err="1" smtClean="0">
                <a:solidFill>
                  <a:srgbClr val="000000"/>
                </a:solidFill>
              </a:rPr>
              <a:t>Busson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51572" y="6546428"/>
            <a:ext cx="316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See back-up slides for additional info.</a:t>
            </a:r>
            <a:endParaRPr lang="en-GB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2286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4"/>
            <a:ext cx="5297393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20" y="109984"/>
            <a:ext cx="528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1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0" y="-12700"/>
            <a:ext cx="5271383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38100"/>
            <a:ext cx="523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0" y="-203200"/>
            <a:ext cx="530409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50800"/>
            <a:ext cx="5273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25400"/>
            <a:ext cx="5249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27064" y="63500"/>
            <a:ext cx="4655441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 </a:t>
            </a:r>
            <a:r>
              <a:rPr lang="fr-FR" sz="3200" dirty="0"/>
              <a:t>c</a:t>
            </a:r>
            <a:r>
              <a:rPr lang="fr-FR" sz="3200" dirty="0" smtClean="0"/>
              <a:t>hoc de simplification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flipH="1">
            <a:off x="194523" y="667420"/>
            <a:ext cx="8883273" cy="53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Liste de nos sources de financement ou ressources humaines, tutelles et instances (du plus petit au plus grand … </a:t>
            </a:r>
            <a:r>
              <a:rPr lang="fr-FR" dirty="0" smtClean="0"/>
              <a:t>chacun </a:t>
            </a:r>
            <a:r>
              <a:rPr lang="fr-FR" dirty="0"/>
              <a:t>avec ses  comités de revue,  ses classements, comités de sélection, conseil scientifique, et autre </a:t>
            </a:r>
            <a:r>
              <a:rPr lang="fr-FR" dirty="0" smtClean="0"/>
              <a:t>comités </a:t>
            </a:r>
            <a:r>
              <a:rPr lang="fr-FR" dirty="0"/>
              <a:t>techniques)</a:t>
            </a:r>
          </a:p>
          <a:p>
            <a:endParaRPr lang="fr-FR" sz="800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Laboratoire Leprince-</a:t>
            </a:r>
            <a:r>
              <a:rPr lang="fr-FR" dirty="0" smtClean="0"/>
              <a:t>Ringuet (</a:t>
            </a:r>
            <a:r>
              <a:rPr lang="fr-FR" dirty="0" err="1" smtClean="0"/>
              <a:t>CTRPs</a:t>
            </a:r>
            <a:r>
              <a:rPr lang="fr-FR" dirty="0" smtClean="0"/>
              <a:t>, CS, …)</a:t>
            </a: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Ecole Polytechnique 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Université Paris-Saclay / Département P2I / PHENIICS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Laboratoire d’excellence P2IO [ne pas confondre avec P2I]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Fédération LAL  [ LLR, APC, LPNHE ]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IN2P3 et ses journées projets etc.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EAOM (pour le laboratoire avec ensemble de nos tutelles)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LCG-France (sous la tutelle de l’IN2P3) … et qui </a:t>
            </a:r>
            <a:r>
              <a:rPr lang="fr-FR" dirty="0" err="1"/>
              <a:t>co-finance</a:t>
            </a:r>
            <a:r>
              <a:rPr lang="fr-FR" dirty="0"/>
              <a:t> notre Tier2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CNRS avec son CSI 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CoNRS</a:t>
            </a:r>
            <a:r>
              <a:rPr lang="fr-FR" dirty="0"/>
              <a:t> - commission 01, postes et avancement etc.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TGIR [construction CMS, Upgrades …]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HCÉRES … pour l’évaluation des laboratoires …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ANR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ERC</a:t>
            </a:r>
          </a:p>
          <a:p>
            <a:endParaRPr lang="fr-FR" sz="800" dirty="0" smtClean="0"/>
          </a:p>
          <a:p>
            <a:r>
              <a:rPr lang="fr-FR" dirty="0" smtClean="0"/>
              <a:t>… sans oublier les « engineering </a:t>
            </a:r>
            <a:r>
              <a:rPr lang="fr-FR" dirty="0" err="1" smtClean="0"/>
              <a:t>reviews</a:t>
            </a:r>
            <a:r>
              <a:rPr lang="fr-FR" dirty="0" smtClean="0"/>
              <a:t> » de CMS, le LHCC, les TP, TDR, etc.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1316" y="6025604"/>
            <a:ext cx="73685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Travailler dans une expérience LHC, en principe une priorité, c’est </a:t>
            </a:r>
          </a:p>
          <a:p>
            <a:r>
              <a:rPr lang="fr-FR" b="1" dirty="0" smtClean="0"/>
              <a:t>vivre </a:t>
            </a:r>
            <a:r>
              <a:rPr lang="fr-FR" b="1" dirty="0" smtClean="0">
                <a:solidFill>
                  <a:srgbClr val="FF0000"/>
                </a:solidFill>
              </a:rPr>
              <a:t>héroïquement</a:t>
            </a:r>
            <a:r>
              <a:rPr lang="fr-FR" b="1" dirty="0" smtClean="0"/>
              <a:t> dans un environnement extrêmement hostile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1966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75916" y="76200"/>
            <a:ext cx="7226200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ahoma"/>
                <a:cs typeface="Tahoma"/>
              </a:rPr>
              <a:t>Trigger Primitives for CMS Nominal Detector </a:t>
            </a:r>
            <a:endParaRPr lang="fr-FR" sz="28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16744" y="1027336"/>
            <a:ext cx="8430513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The Trigger Primitives algorithms were conceived by Ph. </a:t>
            </a:r>
            <a:r>
              <a:rPr lang="en-GB" dirty="0" err="1" smtClean="0"/>
              <a:t>Busson</a:t>
            </a:r>
            <a:r>
              <a:rPr lang="en-GB" dirty="0" smtClean="0"/>
              <a:t> (LLR).</a:t>
            </a:r>
          </a:p>
          <a:p>
            <a:r>
              <a:rPr lang="en-GB" sz="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In the experiment, the primitives for the ECAL Barrel are mainly produced </a:t>
            </a:r>
          </a:p>
          <a:p>
            <a:r>
              <a:rPr lang="en-GB" dirty="0" smtClean="0"/>
              <a:t>     in the ECAL FE cards and the algorithms are installed in the FENIX chips;</a:t>
            </a:r>
          </a:p>
          <a:p>
            <a:r>
              <a:rPr lang="en-GB" dirty="0" smtClean="0"/>
              <a:t>     for the End-Caps, they are shared between the FE and the TCC48 cards.</a:t>
            </a:r>
          </a:p>
          <a:p>
            <a:r>
              <a:rPr lang="en-GB" sz="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Thousands of  FE cards were produced by Hitachi – France under the </a:t>
            </a:r>
          </a:p>
          <a:p>
            <a:r>
              <a:rPr lang="en-GB" dirty="0" smtClean="0"/>
              <a:t>     responsibility of L. </a:t>
            </a:r>
            <a:r>
              <a:rPr lang="en-GB" dirty="0" err="1" smtClean="0"/>
              <a:t>Dobrzynski</a:t>
            </a:r>
            <a:r>
              <a:rPr lang="en-GB" dirty="0" smtClean="0"/>
              <a:t> (LLR); they were tested on a test bench made </a:t>
            </a:r>
          </a:p>
          <a:p>
            <a:r>
              <a:rPr lang="en-GB" dirty="0" smtClean="0"/>
              <a:t>     by A. </a:t>
            </a:r>
            <a:r>
              <a:rPr lang="en-GB" dirty="0" err="1" smtClean="0"/>
              <a:t>Debraine</a:t>
            </a:r>
            <a:r>
              <a:rPr lang="en-GB" dirty="0" smtClean="0"/>
              <a:t> and Th. </a:t>
            </a:r>
            <a:r>
              <a:rPr lang="en-GB" dirty="0" err="1" smtClean="0"/>
              <a:t>Romanteau</a:t>
            </a:r>
            <a:r>
              <a:rPr lang="en-GB" dirty="0" smtClean="0"/>
              <a:t> under the « XFEST project ».</a:t>
            </a:r>
          </a:p>
          <a:p>
            <a:r>
              <a:rPr lang="en-GB" sz="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Posters and papers describing TCC68 and </a:t>
            </a:r>
            <a:r>
              <a:rPr lang="en-GB" dirty="0" err="1" smtClean="0"/>
              <a:t>XFESTprojects</a:t>
            </a:r>
            <a:r>
              <a:rPr lang="en-GB" dirty="0" smtClean="0"/>
              <a:t> can be found here:</a:t>
            </a:r>
          </a:p>
          <a:p>
            <a:r>
              <a:rPr lang="en-GB" dirty="0" smtClean="0"/>
              <a:t>    </a:t>
            </a:r>
            <a:r>
              <a:rPr lang="en-GB" dirty="0"/>
              <a:t> Publication: </a:t>
            </a:r>
            <a:r>
              <a:rPr lang="en-GB" dirty="0">
                <a:hlinkClick r:id="rId2"/>
              </a:rPr>
              <a:t>http://polywww.in2p3.fr/IMG/pdf/PaperHeidelberg2.</a:t>
            </a:r>
            <a:r>
              <a:rPr lang="en-GB" dirty="0" smtClean="0">
                <a:hlinkClick r:id="rId2"/>
              </a:rPr>
              <a:t>pdf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Poster: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://polywww.in2p3.fr/IMG/pdf/ElecPoste2005_A4.</a:t>
            </a:r>
            <a:r>
              <a:rPr lang="en-GB" dirty="0" smtClean="0">
                <a:hlinkClick r:id="rId3"/>
              </a:rPr>
              <a:t>pdf</a:t>
            </a:r>
            <a:endParaRPr lang="en-GB" dirty="0" smtClean="0"/>
          </a:p>
          <a:p>
            <a:endParaRPr lang="en-GB" sz="800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After commissioning, CMS realized that </a:t>
            </a:r>
            <a:r>
              <a:rPr lang="en-GB" dirty="0" err="1" smtClean="0"/>
              <a:t>theye</a:t>
            </a:r>
            <a:r>
              <a:rPr lang="en-GB" dirty="0" smtClean="0"/>
              <a:t> was a problem with the APDs</a:t>
            </a:r>
          </a:p>
          <a:p>
            <a:r>
              <a:rPr lang="en-GB" dirty="0"/>
              <a:t> </a:t>
            </a:r>
            <a:r>
              <a:rPr lang="en-GB" dirty="0" smtClean="0"/>
              <a:t>   glued to the PbW0</a:t>
            </a:r>
            <a:r>
              <a:rPr lang="en-GB" baseline="-25000" dirty="0" smtClean="0"/>
              <a:t>4</a:t>
            </a:r>
            <a:r>
              <a:rPr lang="en-GB" dirty="0" smtClean="0"/>
              <a:t> which randomly reacted to single heavy ionising particles </a:t>
            </a:r>
          </a:p>
          <a:p>
            <a:r>
              <a:rPr lang="en-GB" dirty="0"/>
              <a:t> </a:t>
            </a:r>
            <a:r>
              <a:rPr lang="en-GB" dirty="0" smtClean="0"/>
              <a:t>   producing “spikes” (large signal in a single crystal).</a:t>
            </a:r>
          </a:p>
          <a:p>
            <a:r>
              <a:rPr lang="en-GB" dirty="0"/>
              <a:t> </a:t>
            </a:r>
            <a:r>
              <a:rPr lang="en-GB" dirty="0" smtClean="0"/>
              <a:t>   Treating the problem which was not in the original trigger specifications </a:t>
            </a:r>
          </a:p>
          <a:p>
            <a:r>
              <a:rPr lang="en-GB" dirty="0"/>
              <a:t> </a:t>
            </a:r>
            <a:r>
              <a:rPr lang="en-GB" dirty="0" smtClean="0"/>
              <a:t>   required new firmware and efforts involving A. </a:t>
            </a:r>
            <a:r>
              <a:rPr lang="en-GB" dirty="0" err="1" smtClean="0"/>
              <a:t>Zabi</a:t>
            </a:r>
            <a:r>
              <a:rPr lang="en-GB" dirty="0" smtClean="0"/>
              <a:t> (LLR) and his doctor </a:t>
            </a:r>
          </a:p>
          <a:p>
            <a:r>
              <a:rPr lang="en-GB" dirty="0"/>
              <a:t> </a:t>
            </a:r>
            <a:r>
              <a:rPr lang="en-GB" dirty="0" smtClean="0"/>
              <a:t>   degree students with heavy involvement by LLR engineers like Y. </a:t>
            </a:r>
            <a:r>
              <a:rPr lang="en-GB" dirty="0" err="1" smtClean="0"/>
              <a:t>Geerebaert</a:t>
            </a:r>
            <a:endParaRPr lang="en-GB" dirty="0"/>
          </a:p>
          <a:p>
            <a:r>
              <a:rPr lang="en-GB" dirty="0" smtClean="0"/>
              <a:t>    and Th. </a:t>
            </a:r>
            <a:r>
              <a:rPr lang="en-GB" dirty="0" err="1" smtClean="0"/>
              <a:t>Romanteau</a:t>
            </a:r>
            <a:r>
              <a:rPr lang="en-GB" dirty="0" smtClean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5804" y="248444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1999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416404" y="252512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489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1353220" y="37232"/>
            <a:ext cx="62915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ahoma"/>
                <a:cs typeface="Tahoma"/>
              </a:rPr>
              <a:t>The CMS ECAL Trigger Electronics</a:t>
            </a:r>
            <a:endParaRPr lang="en-GB" sz="3200" dirty="0">
              <a:latin typeface="Tahoma"/>
              <a:cs typeface="Tahom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6888" y="675928"/>
            <a:ext cx="8447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ahoma"/>
                <a:cs typeface="Tahoma"/>
              </a:rPr>
              <a:t>Invention of the ECAL trigger primitives</a:t>
            </a:r>
            <a:r>
              <a:rPr lang="en-GB" sz="2000" dirty="0" smtClean="0">
                <a:latin typeface="Tahoma"/>
                <a:cs typeface="Tahoma"/>
              </a:rPr>
              <a:t>  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(</a:t>
            </a:r>
            <a:r>
              <a:rPr lang="en-GB" sz="1600" b="1" dirty="0" smtClean="0">
                <a:solidFill>
                  <a:srgbClr val="FF0000"/>
                </a:solidFill>
                <a:latin typeface="Tahoma"/>
                <a:cs typeface="Tahoma"/>
              </a:rPr>
              <a:t>Ph. </a:t>
            </a:r>
            <a:r>
              <a:rPr lang="en-GB" sz="1600" b="1" dirty="0" err="1" smtClean="0">
                <a:solidFill>
                  <a:srgbClr val="FF0000"/>
                </a:solidFill>
                <a:latin typeface="Tahoma"/>
                <a:cs typeface="Tahoma"/>
              </a:rPr>
              <a:t>Busson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)</a:t>
            </a:r>
            <a:r>
              <a:rPr lang="en-GB" sz="2000" dirty="0" smtClean="0">
                <a:latin typeface="Tahoma"/>
                <a:cs typeface="Tahoma"/>
              </a:rPr>
              <a:t> </a:t>
            </a:r>
          </a:p>
          <a:p>
            <a:r>
              <a:rPr lang="en-GB" dirty="0" smtClean="0">
                <a:latin typeface="Tahoma"/>
                <a:cs typeface="Tahoma"/>
              </a:rPr>
              <a:t>and Selective Readout conce</a:t>
            </a:r>
            <a:r>
              <a:rPr lang="en-GB" sz="2000" dirty="0" smtClean="0">
                <a:latin typeface="Tahoma"/>
                <a:cs typeface="Tahoma"/>
              </a:rPr>
              <a:t>pt  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(Ph. </a:t>
            </a:r>
            <a:r>
              <a:rPr lang="en-GB" sz="1600" dirty="0" err="1" smtClean="0">
                <a:solidFill>
                  <a:srgbClr val="FF0000"/>
                </a:solidFill>
                <a:latin typeface="Tahoma"/>
                <a:cs typeface="Tahoma"/>
              </a:rPr>
              <a:t>Busson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/J. Varela)</a:t>
            </a:r>
          </a:p>
          <a:p>
            <a:endParaRPr lang="en-GB" sz="800" dirty="0" smtClean="0">
              <a:latin typeface="Tahoma"/>
              <a:cs typeface="Tahoma"/>
            </a:endParaRPr>
          </a:p>
          <a:p>
            <a:r>
              <a:rPr lang="en-GB" dirty="0">
                <a:latin typeface="Tahoma"/>
                <a:cs typeface="Tahoma"/>
              </a:rPr>
              <a:t>C</a:t>
            </a:r>
            <a:r>
              <a:rPr lang="en-GB" dirty="0" smtClean="0">
                <a:latin typeface="Tahoma"/>
                <a:cs typeface="Tahoma"/>
              </a:rPr>
              <a:t>onstruction of </a:t>
            </a:r>
            <a:r>
              <a:rPr lang="en-GB" dirty="0">
                <a:latin typeface="Tahoma"/>
                <a:cs typeface="Tahoma"/>
              </a:rPr>
              <a:t>the Trigger Concentration Cards</a:t>
            </a:r>
            <a:r>
              <a:rPr lang="en-GB" sz="2000" dirty="0">
                <a:latin typeface="Tahoma"/>
                <a:cs typeface="Tahoma"/>
              </a:rPr>
              <a:t> 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(Ph. </a:t>
            </a:r>
            <a:r>
              <a:rPr lang="en-GB" sz="1600" dirty="0" err="1" smtClean="0">
                <a:solidFill>
                  <a:srgbClr val="FF0000"/>
                </a:solidFill>
                <a:latin typeface="Tahoma"/>
                <a:cs typeface="Tahoma"/>
              </a:rPr>
              <a:t>Busson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, P</a:t>
            </a:r>
            <a:r>
              <a:rPr lang="en-GB" sz="1600" dirty="0">
                <a:solidFill>
                  <a:srgbClr val="FF0000"/>
                </a:solidFill>
                <a:latin typeface="Tahoma"/>
                <a:cs typeface="Tahoma"/>
              </a:rPr>
              <a:t>. Paganini et al.)</a:t>
            </a:r>
            <a:r>
              <a:rPr lang="en-GB" sz="1600" dirty="0">
                <a:latin typeface="Tahoma"/>
                <a:cs typeface="Tahoma"/>
              </a:rPr>
              <a:t> </a:t>
            </a:r>
            <a:endParaRPr lang="en-GB" sz="1600" dirty="0" smtClean="0">
              <a:latin typeface="Tahoma"/>
              <a:cs typeface="Tahoma"/>
            </a:endParaRPr>
          </a:p>
          <a:p>
            <a:r>
              <a:rPr lang="en-GB" dirty="0" smtClean="0">
                <a:latin typeface="Tahoma"/>
                <a:cs typeface="Tahoma"/>
              </a:rPr>
              <a:t>Integration and Commissioning at CERN</a:t>
            </a:r>
            <a:r>
              <a:rPr lang="en-GB" sz="2000" dirty="0" smtClean="0">
                <a:latin typeface="Tahoma"/>
                <a:cs typeface="Tahoma"/>
              </a:rPr>
              <a:t> 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(P. Paganini/A. </a:t>
            </a:r>
            <a:r>
              <a:rPr lang="en-GB" sz="1600" dirty="0" err="1" smtClean="0">
                <a:solidFill>
                  <a:srgbClr val="FF0000"/>
                </a:solidFill>
                <a:latin typeface="Tahoma"/>
                <a:cs typeface="Tahoma"/>
              </a:rPr>
              <a:t>Zabi</a:t>
            </a:r>
            <a:r>
              <a:rPr lang="en-GB" sz="1600" dirty="0" smtClean="0">
                <a:solidFill>
                  <a:srgbClr val="FF0000"/>
                </a:solidFill>
                <a:latin typeface="Tahoma"/>
                <a:cs typeface="Tahoma"/>
              </a:rPr>
              <a:t> et al.)</a:t>
            </a:r>
            <a:r>
              <a:rPr lang="en-GB" sz="2000" dirty="0" smtClean="0">
                <a:latin typeface="Tahoma"/>
                <a:cs typeface="Tahoma"/>
              </a:rPr>
              <a:t> </a:t>
            </a:r>
          </a:p>
        </p:txBody>
      </p:sp>
      <p:pic>
        <p:nvPicPr>
          <p:cNvPr id="19" name="Image 18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64" y="2197100"/>
            <a:ext cx="2516551" cy="367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Image 7" descr="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2197100"/>
            <a:ext cx="3000757" cy="367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978496" y="5893420"/>
            <a:ext cx="22175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Responsible</a:t>
            </a:r>
            <a:r>
              <a:rPr lang="fr-FR" sz="1600" dirty="0" smtClean="0"/>
              <a:t> @ CERN</a:t>
            </a:r>
          </a:p>
          <a:p>
            <a:r>
              <a:rPr lang="fr-FR" sz="1600" dirty="0" smtClean="0"/>
              <a:t>2006-2010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372696" y="5893916"/>
            <a:ext cx="22175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Responsible</a:t>
            </a:r>
            <a:r>
              <a:rPr lang="fr-FR" sz="1600" dirty="0" smtClean="0"/>
              <a:t> @ CERN</a:t>
            </a:r>
          </a:p>
          <a:p>
            <a:r>
              <a:rPr lang="fr-FR" sz="1600" dirty="0" smtClean="0"/>
              <a:t>2010-2016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164656" y="5508104"/>
            <a:ext cx="120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P. Paganini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948116" y="2155552"/>
            <a:ext cx="834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A. </a:t>
            </a:r>
            <a:r>
              <a:rPr lang="fr-FR" sz="1600" dirty="0" err="1" smtClean="0">
                <a:solidFill>
                  <a:schemeClr val="bg1"/>
                </a:solidFill>
              </a:rPr>
              <a:t>Zabi</a:t>
            </a:r>
            <a:endParaRPr lang="fr-FR" sz="1600" dirty="0">
              <a:solidFill>
                <a:schemeClr val="bg1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42008" y="6461968"/>
            <a:ext cx="7475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Maintenance and operation @ CERN : A. </a:t>
            </a:r>
            <a:r>
              <a:rPr lang="en-GB" sz="1600" dirty="0" err="1" smtClean="0"/>
              <a:t>Zghiche</a:t>
            </a:r>
            <a:r>
              <a:rPr lang="en-GB" sz="1600" dirty="0" smtClean="0"/>
              <a:t> (2016-2018), I. </a:t>
            </a:r>
            <a:r>
              <a:rPr lang="en-GB" sz="1600" dirty="0" err="1" smtClean="0"/>
              <a:t>Kucher</a:t>
            </a:r>
            <a:r>
              <a:rPr lang="en-GB" sz="1600" dirty="0" smtClean="0"/>
              <a:t> (2018)  </a:t>
            </a:r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3538736" y="2175396"/>
            <a:ext cx="1681336" cy="37174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911228" y="2921248"/>
            <a:ext cx="928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Heroes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@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712344" y="4615036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2006-2016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4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033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21420" y="37232"/>
            <a:ext cx="7467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ahoma"/>
                <a:cs typeface="Tahoma"/>
              </a:rPr>
              <a:t>e/</a:t>
            </a:r>
            <a:r>
              <a:rPr lang="en-GB" sz="3200" dirty="0" smtClean="0">
                <a:latin typeface="Symbol" charset="2"/>
                <a:cs typeface="Symbol" charset="2"/>
              </a:rPr>
              <a:t>g</a:t>
            </a:r>
            <a:r>
              <a:rPr lang="en-GB" sz="3200" dirty="0" smtClean="0">
                <a:latin typeface="Tahoma"/>
                <a:cs typeface="Tahoma"/>
              </a:rPr>
              <a:t> reconstruction and </a:t>
            </a:r>
            <a:r>
              <a:rPr lang="en-GB" sz="3200" dirty="0" err="1" smtClean="0">
                <a:latin typeface="Tahoma"/>
                <a:cs typeface="Tahoma"/>
              </a:rPr>
              <a:t>Pflow</a:t>
            </a:r>
            <a:r>
              <a:rPr lang="en-GB" sz="3200" dirty="0" smtClean="0">
                <a:latin typeface="Tahoma"/>
                <a:cs typeface="Tahoma"/>
              </a:rPr>
              <a:t> techniques</a:t>
            </a:r>
            <a:endParaRPr lang="en-GB" sz="3200" dirty="0">
              <a:latin typeface="Tahoma"/>
              <a:cs typeface="Tahoma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r 4"/>
          <p:cNvGrpSpPr/>
          <p:nvPr/>
        </p:nvGrpSpPr>
        <p:grpSpPr>
          <a:xfrm>
            <a:off x="355600" y="1231900"/>
            <a:ext cx="8394700" cy="2641600"/>
            <a:chOff x="368300" y="1079500"/>
            <a:chExt cx="8394700" cy="26416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300" y="1079500"/>
              <a:ext cx="8394700" cy="90934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400" y="2044700"/>
              <a:ext cx="8349762" cy="167640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344984" y="771252"/>
            <a:ext cx="866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Reference paper from 2007</a:t>
            </a:r>
            <a:r>
              <a:rPr lang="en-GB" dirty="0" smtClean="0">
                <a:solidFill>
                  <a:srgbClr val="FF0000"/>
                </a:solidFill>
              </a:rPr>
              <a:t> … cited in the </a:t>
            </a:r>
            <a:r>
              <a:rPr lang="en-GB" b="1" dirty="0" smtClean="0">
                <a:solidFill>
                  <a:srgbClr val="FF0000"/>
                </a:solidFill>
              </a:rPr>
              <a:t>H boson discovery paper of 2012 </a:t>
            </a:r>
            <a:r>
              <a:rPr lang="en-GB" dirty="0" smtClean="0">
                <a:solidFill>
                  <a:srgbClr val="FF0000"/>
                </a:solidFill>
              </a:rPr>
              <a:t>!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608112" y="28964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509812" y="28837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047012" y="28837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999512" y="28837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335312" y="28837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031012" y="2883768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365104"/>
            <a:ext cx="7740848" cy="8509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4608" y="1250032"/>
            <a:ext cx="8421092" cy="26234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23528" y="3933056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Reference paper from 2015 </a:t>
            </a:r>
            <a:r>
              <a:rPr lang="en-GB" dirty="0" smtClean="0">
                <a:solidFill>
                  <a:srgbClr val="FF0000"/>
                </a:solidFill>
              </a:rPr>
              <a:t>… served all CMS papers since then (&gt; 550 citations !)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93068" y="5220816"/>
            <a:ext cx="762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Helvetica"/>
                <a:cs typeface="Helvetica"/>
              </a:rPr>
              <a:t>Performance of </a:t>
            </a:r>
            <a:r>
              <a:rPr lang="fr-FR" b="1" dirty="0" err="1" smtClean="0">
                <a:latin typeface="Helvetica"/>
                <a:cs typeface="Helvetica"/>
              </a:rPr>
              <a:t>electron</a:t>
            </a:r>
            <a:r>
              <a:rPr lang="fr-FR" b="1" dirty="0" smtClean="0">
                <a:latin typeface="Helvetica"/>
                <a:cs typeface="Helvetica"/>
              </a:rPr>
              <a:t> reconstruction and </a:t>
            </a:r>
            <a:r>
              <a:rPr lang="fr-FR" b="1" dirty="0" err="1" smtClean="0">
                <a:latin typeface="Helvetica"/>
                <a:cs typeface="Helvetica"/>
              </a:rPr>
              <a:t>selection</a:t>
            </a:r>
            <a:r>
              <a:rPr lang="fr-FR" b="1" dirty="0" smtClean="0">
                <a:latin typeface="Helvetica"/>
                <a:cs typeface="Helvetica"/>
              </a:rPr>
              <a:t> </a:t>
            </a:r>
            <a:r>
              <a:rPr lang="fr-FR" b="1" dirty="0" err="1" smtClean="0">
                <a:latin typeface="Helvetica"/>
                <a:cs typeface="Helvetica"/>
              </a:rPr>
              <a:t>with</a:t>
            </a:r>
            <a:r>
              <a:rPr lang="fr-FR" b="1" dirty="0" smtClean="0">
                <a:latin typeface="Helvetica"/>
                <a:cs typeface="Helvetica"/>
              </a:rPr>
              <a:t> the CMS</a:t>
            </a:r>
          </a:p>
          <a:p>
            <a:r>
              <a:rPr lang="fr-FR" b="1" dirty="0">
                <a:latin typeface="Helvetica"/>
                <a:cs typeface="Helvetica"/>
              </a:rPr>
              <a:t>d</a:t>
            </a:r>
            <a:r>
              <a:rPr lang="fr-FR" b="1" dirty="0" smtClean="0">
                <a:latin typeface="Helvetica"/>
                <a:cs typeface="Helvetica"/>
              </a:rPr>
              <a:t>etector in proton-proton collisions </a:t>
            </a:r>
            <a:r>
              <a:rPr lang="fr-FR" b="1" dirty="0" err="1" smtClean="0">
                <a:latin typeface="Helvetica"/>
                <a:cs typeface="Helvetica"/>
              </a:rPr>
              <a:t>at</a:t>
            </a:r>
            <a:r>
              <a:rPr lang="fr-FR" b="1" dirty="0" smtClean="0">
                <a:latin typeface="Helvetica"/>
                <a:cs typeface="Helvetica"/>
              </a:rPr>
              <a:t> √s = 8 </a:t>
            </a:r>
            <a:r>
              <a:rPr lang="fr-FR" b="1" dirty="0" err="1" smtClean="0">
                <a:latin typeface="Helvetica"/>
                <a:cs typeface="Helvetica"/>
              </a:rPr>
              <a:t>TeV</a:t>
            </a:r>
            <a:endParaRPr lang="fr-FR" b="1" dirty="0"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5408" y="4298032"/>
            <a:ext cx="8421092" cy="1569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87152" y="5996012"/>
            <a:ext cx="7908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Contributions to the developments of the early </a:t>
            </a:r>
            <a:r>
              <a:rPr lang="en-GB" dirty="0" err="1" smtClean="0"/>
              <a:t>Pflow</a:t>
            </a:r>
            <a:r>
              <a:rPr lang="en-GB" dirty="0" smtClean="0"/>
              <a:t> techniques at LLR from  </a:t>
            </a:r>
          </a:p>
          <a:p>
            <a:r>
              <a:rPr lang="en-GB" dirty="0" smtClean="0"/>
              <a:t>(C. </a:t>
            </a:r>
            <a:r>
              <a:rPr lang="en-GB" dirty="0" err="1" smtClean="0"/>
              <a:t>Bernet</a:t>
            </a:r>
            <a:r>
              <a:rPr lang="en-GB" dirty="0" smtClean="0"/>
              <a:t>, F. </a:t>
            </a:r>
            <a:r>
              <a:rPr lang="en-GB" dirty="0" err="1" smtClean="0"/>
              <a:t>Beaudette</a:t>
            </a:r>
            <a:r>
              <a:rPr lang="en-GB" dirty="0" smtClean="0"/>
              <a:t>, … LLR PhD Students)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77068" y="768052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2468" y="3943052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5168" y="6000452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8838129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4522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69400" cy="6870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186559" cy="31516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8640"/>
            <a:ext cx="4186559" cy="315305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3429000"/>
            <a:ext cx="4224469" cy="31683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429000"/>
            <a:ext cx="4212735" cy="31683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72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56700" cy="6870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aPhot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49"/>
          <a:stretch/>
        </p:blipFill>
        <p:spPr>
          <a:xfrm>
            <a:off x="431800" y="139700"/>
            <a:ext cx="8246347" cy="649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Image 7" descr="Beaudette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1012996" y="636441"/>
            <a:ext cx="522994" cy="723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 descr="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1617060" y="538644"/>
            <a:ext cx="552329" cy="7339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 11" descr="a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2260600" y="431800"/>
            <a:ext cx="497031" cy="7396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age 14" descr="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2828168" y="334614"/>
            <a:ext cx="579995" cy="7575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433140" y="5740400"/>
            <a:ext cx="3991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Groupe </a:t>
            </a:r>
            <a:r>
              <a:rPr lang="fr-FR" dirty="0" smtClean="0">
                <a:solidFill>
                  <a:schemeClr val="bg1"/>
                </a:solidFill>
              </a:rPr>
              <a:t>CMS au LLR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Expérience CMS: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Prix EPS HEP 2013, Prix Nobel 2013</a:t>
            </a:r>
          </a:p>
        </p:txBody>
      </p:sp>
      <p:pic>
        <p:nvPicPr>
          <p:cNvPr id="2" name="Image 1" descr="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3486771" y="247936"/>
            <a:ext cx="555402" cy="7560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 3" descr="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4109110" y="170231"/>
            <a:ext cx="609381" cy="741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4842272" y="4721200"/>
            <a:ext cx="3366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/>
                </a:solidFill>
              </a:rPr>
              <a:t>Pot LLR  pour le « Prix Nobel » </a:t>
            </a:r>
          </a:p>
          <a:p>
            <a:pPr algn="r"/>
            <a:r>
              <a:rPr lang="fr-FR" dirty="0" smtClean="0">
                <a:solidFill>
                  <a:schemeClr val="bg1"/>
                </a:solidFill>
              </a:rPr>
              <a:t>Octobre 2013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2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9897</TotalTime>
  <Words>4810</Words>
  <Application>Microsoft Macintosh PowerPoint</Application>
  <PresentationFormat>Présentation à l'écran (4:3)</PresentationFormat>
  <Paragraphs>847</Paragraphs>
  <Slides>55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Mécanique : plans pour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IN2P325</dc:creator>
  <cp:lastModifiedBy>Yves Sirois</cp:lastModifiedBy>
  <cp:revision>1048</cp:revision>
  <cp:lastPrinted>2018-11-04T14:15:49Z</cp:lastPrinted>
  <dcterms:created xsi:type="dcterms:W3CDTF">2011-10-09T16:26:17Z</dcterms:created>
  <dcterms:modified xsi:type="dcterms:W3CDTF">2018-11-26T10:31:26Z</dcterms:modified>
</cp:coreProperties>
</file>