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  <p:sldMasterId id="2147483768" r:id="rId3"/>
  </p:sldMasterIdLst>
  <p:notesMasterIdLst>
    <p:notesMasterId r:id="rId14"/>
  </p:notesMasterIdLst>
  <p:sldIdLst>
    <p:sldId id="256" r:id="rId4"/>
    <p:sldId id="275" r:id="rId5"/>
    <p:sldId id="276" r:id="rId6"/>
    <p:sldId id="265" r:id="rId7"/>
    <p:sldId id="266" r:id="rId8"/>
    <p:sldId id="282" r:id="rId9"/>
    <p:sldId id="268" r:id="rId10"/>
    <p:sldId id="269" r:id="rId11"/>
    <p:sldId id="285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6C1C-5EEE-469F-A3E9-A6E813CC6E86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C09F-FFB0-4787-9ACB-7D7A18281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3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38B-CD5E-41BF-BCD7-7967773EB271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BF1C-EDF3-4641-93EA-01BFBB321111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76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A9E9-9C0C-48C0-94AE-431E8EE48155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85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7E08-078D-493A-8D20-3AD10A627DF0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3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A85-8DE2-4DEA-8B31-496031753471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5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55C-72FA-4223-9962-C5E67C2E2D31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71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141F-16D7-4771-9D00-93BC835BAE3C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5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5E3D-37DE-4E01-935D-191CD2BFD77A}" type="datetime1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2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A4A2-8684-4816-9483-AA05912869D0}" type="datetime1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90C7-0DA2-44E0-B937-D70ADEFDF3BF}" type="datetime1">
              <a:rPr lang="fr-FR" smtClean="0"/>
              <a:t>15/11/2018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031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B91E-5573-4EA9-B3AD-F7C67D82047F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945D-0BF6-42C3-A944-96915FA042C6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02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515A-0D9D-427B-B042-F63CA0C26901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34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DCF-4533-437C-B74C-9FE81166399C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08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C1B4-33C8-4133-AA11-FF96DC06406A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11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B51C-E513-4C24-A391-EE5B217B7BDC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1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4779-C2D6-4D55-A638-8A2EF77C5FD1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6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17F7-96EA-4122-8B07-D8EDB742FCED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9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92C-FAF8-4807-9C7E-01D5F0FD9538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06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E917-95B7-4E76-B8F8-26C6258E4BE6}" type="datetime1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30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0F77-FA2B-4D74-BF87-6164763A9E74}" type="datetime1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238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1B29-93D4-49F2-9E58-0A02516B9A07}" type="datetime1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1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8D1-B440-4AE9-900C-236FD4F29BAB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051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EE1776-10C1-425F-8363-C5EAAFE5D4D9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15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14B9-9883-47BC-8771-50EC27B4CF8D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0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8631-A351-4544-B766-8FCEE049A426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636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AB58-66C0-4510-A622-4EA52CDE74A5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1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5973-06BB-4263-81FF-2715F37C0EA2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7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785-5CB3-4489-A0DB-2A51D1240E5F}" type="datetime1">
              <a:rPr lang="fr-FR" smtClean="0"/>
              <a:t>15/11/2018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3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25E-3DA6-4825-B0A4-AF8D91D57956}" type="datetime1">
              <a:rPr lang="fr-FR" smtClean="0"/>
              <a:t>15/11/2018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C48C-10A8-4EC0-BC68-E891EC0FC1CA}" type="datetime1">
              <a:rPr lang="fr-FR" smtClean="0"/>
              <a:t>15/11/2018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970-EBD7-4F08-BB3D-8A42569BD48E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7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FEDD-C978-4467-81E2-D3E3D1E38972}" type="datetime1">
              <a:rPr lang="fr-FR" smtClean="0"/>
              <a:t>15/11/2018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1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075126-B8A9-4999-ACE1-546852399092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CABBB3-53F3-4798-8153-526FB26988CB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1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9EBF2F-77AA-4B8D-9E25-7C52072C286E}" type="datetime1">
              <a:rPr lang="fr-FR" smtClean="0"/>
              <a:t>15/11/2018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C4D184-E565-4B2E-A50E-03BE1E7CBFE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6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nofab.csnsm.in2p3.fr/@api/deki/files/1212/=TES3.png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01B57-AA02-4FCD-B7DA-FCF9F05CF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TES résistif et électronique cryogénique associée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435494-E1C8-453B-A5F9-4928FECED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Galahad JEGO – CEA/DEDIP</a:t>
            </a:r>
          </a:p>
          <a:p>
            <a:r>
              <a:rPr lang="fr-FR" dirty="0"/>
              <a:t>Xavier de la </a:t>
            </a:r>
            <a:r>
              <a:rPr lang="fr-FR" dirty="0" err="1"/>
              <a:t>broise</a:t>
            </a:r>
            <a:r>
              <a:rPr lang="fr-FR" dirty="0"/>
              <a:t> – CEA/DEDIP</a:t>
            </a:r>
          </a:p>
          <a:p>
            <a:r>
              <a:rPr lang="fr-FR" dirty="0" err="1"/>
              <a:t>Jean-luc</a:t>
            </a:r>
            <a:r>
              <a:rPr lang="fr-FR" dirty="0"/>
              <a:t> </a:t>
            </a:r>
            <a:r>
              <a:rPr lang="fr-FR" dirty="0" err="1"/>
              <a:t>sauvageot</a:t>
            </a:r>
            <a:r>
              <a:rPr lang="fr-FR" dirty="0"/>
              <a:t> – CEA/DAP</a:t>
            </a:r>
          </a:p>
        </p:txBody>
      </p:sp>
    </p:spTree>
    <p:extLst>
      <p:ext uri="{BB962C8B-B14F-4D97-AF65-F5344CB8AC3E}">
        <p14:creationId xmlns:p14="http://schemas.microsoft.com/office/powerpoint/2010/main" val="347806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82362" y="2598003"/>
            <a:ext cx="3627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/>
              <a:t>Merci à tous !</a:t>
            </a:r>
          </a:p>
        </p:txBody>
      </p:sp>
    </p:spTree>
    <p:extLst>
      <p:ext uri="{BB962C8B-B14F-4D97-AF65-F5344CB8AC3E}">
        <p14:creationId xmlns:p14="http://schemas.microsoft.com/office/powerpoint/2010/main" val="31212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9DCF4-502E-4DD9-92AF-CA8B0963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010B27-CF44-4008-BAF7-9EAECBA0DD7D}"/>
              </a:ext>
            </a:extLst>
          </p:cNvPr>
          <p:cNvSpPr txBox="1"/>
          <p:nvPr/>
        </p:nvSpPr>
        <p:spPr>
          <a:xfrm>
            <a:off x="7650507" y="2628653"/>
            <a:ext cx="4730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Spectro</a:t>
            </a:r>
            <a:r>
              <a:rPr lang="fr-FR" dirty="0"/>
              <a:t>-imageur Athéna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Haute résolution spatiale :</a:t>
            </a:r>
          </a:p>
          <a:p>
            <a:pPr lvl="1"/>
            <a:r>
              <a:rPr lang="fr-FR" dirty="0"/>
              <a:t>large matrice de 4*32*32 pixels</a:t>
            </a:r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Haute résolution énergétique :</a:t>
            </a:r>
          </a:p>
          <a:p>
            <a:pPr lvl="1"/>
            <a:r>
              <a:rPr lang="fr-FR" dirty="0"/>
              <a:t>2eV à 6keV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BE9089-3FBA-4C70-A892-A96CB3E0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2</a:t>
            </a:fld>
            <a:endParaRPr lang="fr-FR"/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475571" y="1985300"/>
            <a:ext cx="7174936" cy="3864994"/>
            <a:chOff x="0" y="0"/>
            <a:chExt cx="15873565" cy="7830184"/>
          </a:xfrm>
        </p:grpSpPr>
        <p:sp>
          <p:nvSpPr>
            <p:cNvPr id="7" name="Rectangle 6"/>
            <p:cNvSpPr/>
            <p:nvPr/>
          </p:nvSpPr>
          <p:spPr>
            <a:xfrm>
              <a:off x="14119" y="0"/>
              <a:ext cx="15859446" cy="7830184"/>
            </a:xfrm>
            <a:prstGeom prst="rect">
              <a:avLst/>
            </a:prstGeom>
            <a:gradFill>
              <a:gsLst>
                <a:gs pos="0">
                  <a:srgbClr val="66C6FF"/>
                </a:gs>
                <a:gs pos="100000">
                  <a:srgbClr val="DBEDF7"/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71" tIns="91435" rIns="182871" bIns="91435" rtlCol="0" anchor="ctr">
              <a:normAutofit/>
            </a:bodyPr>
            <a:lstStyle/>
            <a:p>
              <a:endParaRPr lang="fr-FR"/>
            </a:p>
          </p:txBody>
        </p:sp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0" y="353879"/>
              <a:ext cx="15744857" cy="7167614"/>
              <a:chOff x="0" y="353879"/>
              <a:chExt cx="7106208" cy="3234827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2" t="8551" r="30190" b="14740"/>
              <a:stretch/>
            </p:blipFill>
            <p:spPr bwMode="auto">
              <a:xfrm>
                <a:off x="0" y="353880"/>
                <a:ext cx="3918842" cy="3234826"/>
              </a:xfrm>
              <a:prstGeom prst="rect">
                <a:avLst/>
              </a:prstGeom>
              <a:ln>
                <a:noFill/>
              </a:ln>
              <a:effectLst>
                <a:softEdge rad="1270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579" y="353879"/>
                <a:ext cx="3430629" cy="323482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" name="Connecteur droit 8"/>
            <p:cNvCxnSpPr>
              <a:endCxn id="11" idx="3"/>
            </p:cNvCxnSpPr>
            <p:nvPr/>
          </p:nvCxnSpPr>
          <p:spPr>
            <a:xfrm flipH="1" flipV="1">
              <a:off x="9944876" y="449887"/>
              <a:ext cx="1875521" cy="1152200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>
              <a:endCxn id="11" idx="1"/>
            </p:cNvCxnSpPr>
            <p:nvPr/>
          </p:nvCxnSpPr>
          <p:spPr>
            <a:xfrm flipV="1">
              <a:off x="4620673" y="449887"/>
              <a:ext cx="2654103" cy="2010251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3"/>
            <p:cNvSpPr txBox="1"/>
            <p:nvPr/>
          </p:nvSpPr>
          <p:spPr>
            <a:xfrm>
              <a:off x="7274776" y="116179"/>
              <a:ext cx="2670100" cy="66741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8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matrices de détection (50 mK)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Connecteur droit 11"/>
            <p:cNvCxnSpPr>
              <a:endCxn id="13" idx="3"/>
            </p:cNvCxnSpPr>
            <p:nvPr/>
          </p:nvCxnSpPr>
          <p:spPr>
            <a:xfrm flipH="1" flipV="1">
              <a:off x="8579826" y="3797349"/>
              <a:ext cx="1879289" cy="528074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6"/>
            <p:cNvSpPr txBox="1"/>
            <p:nvPr/>
          </p:nvSpPr>
          <p:spPr>
            <a:xfrm>
              <a:off x="6702634" y="3463641"/>
              <a:ext cx="1877192" cy="66741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8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Électronique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8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(2,5 K)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Connecteur droit 13"/>
            <p:cNvCxnSpPr>
              <a:endCxn id="13" idx="3"/>
            </p:cNvCxnSpPr>
            <p:nvPr/>
          </p:nvCxnSpPr>
          <p:spPr>
            <a:xfrm flipH="1">
              <a:off x="8579826" y="3790781"/>
              <a:ext cx="909743" cy="6568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endCxn id="13" idx="1"/>
            </p:cNvCxnSpPr>
            <p:nvPr/>
          </p:nvCxnSpPr>
          <p:spPr>
            <a:xfrm>
              <a:off x="6087951" y="3790781"/>
              <a:ext cx="614683" cy="6568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endCxn id="17" idx="1"/>
            </p:cNvCxnSpPr>
            <p:nvPr/>
          </p:nvCxnSpPr>
          <p:spPr>
            <a:xfrm>
              <a:off x="5844164" y="2217627"/>
              <a:ext cx="858472" cy="129231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20"/>
            <p:cNvSpPr txBox="1"/>
            <p:nvPr/>
          </p:nvSpPr>
          <p:spPr>
            <a:xfrm>
              <a:off x="6702636" y="1846296"/>
              <a:ext cx="2376090" cy="1001123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fr-FR" sz="8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Plaque d’interconnexion 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fr-FR" sz="800" kern="120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(300 mK)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Connecteur droit 17"/>
            <p:cNvCxnSpPr>
              <a:endCxn id="17" idx="3"/>
            </p:cNvCxnSpPr>
            <p:nvPr/>
          </p:nvCxnSpPr>
          <p:spPr>
            <a:xfrm flipH="1">
              <a:off x="9078726" y="1725758"/>
              <a:ext cx="1673095" cy="621100"/>
            </a:xfrm>
            <a:prstGeom prst="line">
              <a:avLst/>
            </a:prstGeom>
            <a:ln w="50800">
              <a:solidFill>
                <a:srgbClr val="C00000">
                  <a:alpha val="70000"/>
                </a:srgb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64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24717-DA33-4A94-ABA9-C9B06710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Détecteur - Pixel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1EB7DC9-6DDF-43E7-BCEC-FABB23E9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403" y="2543557"/>
            <a:ext cx="9603275" cy="3294576"/>
          </a:xfrm>
        </p:spPr>
        <p:txBody>
          <a:bodyPr/>
          <a:lstStyle/>
          <a:p>
            <a:r>
              <a:rPr lang="fr-FR" dirty="0"/>
              <a:t>CSNSM, Orsay</a:t>
            </a:r>
          </a:p>
          <a:p>
            <a:r>
              <a:rPr lang="fr-FR" dirty="0"/>
              <a:t>NbSi</a:t>
            </a:r>
          </a:p>
          <a:p>
            <a:r>
              <a:rPr lang="fr-FR" dirty="0"/>
              <a:t>2MOhms</a:t>
            </a:r>
          </a:p>
          <a:p>
            <a:r>
              <a:rPr lang="fr-FR" dirty="0"/>
              <a:t>Méandre de 5µm</a:t>
            </a:r>
          </a:p>
          <a:p>
            <a:r>
              <a:rPr lang="fr-FR" dirty="0"/>
              <a:t>2mm*2mm</a:t>
            </a:r>
          </a:p>
        </p:txBody>
      </p:sp>
      <p:pic>
        <p:nvPicPr>
          <p:cNvPr id="8" name="Picture 6" descr="ES3.png">
            <a:hlinkClick r:id="rId2" tooltip="&quot;TES3.png&quot;"/>
            <a:extLst>
              <a:ext uri="{FF2B5EF4-FFF2-40B4-BE49-F238E27FC236}">
                <a16:creationId xmlns:a16="http://schemas.microsoft.com/office/drawing/2014/main" id="{67FACF58-8159-4C25-BAEE-FAE978783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03042"/>
            <a:ext cx="4167282" cy="34637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85BFEA-F9F5-4D15-B594-7AA9FF88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4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6BB02-28EA-4DC2-9F9C-A1B8DAD7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Calorimétrie – TES résistif</a:t>
            </a:r>
          </a:p>
        </p:txBody>
      </p:sp>
      <p:sp>
        <p:nvSpPr>
          <p:cNvPr id="4" name="Rectangle à coins arrondis 9">
            <a:extLst>
              <a:ext uri="{FF2B5EF4-FFF2-40B4-BE49-F238E27FC236}">
                <a16:creationId xmlns:a16="http://schemas.microsoft.com/office/drawing/2014/main" id="{C8007C07-C2AD-4BE0-B07C-51EE0ABA9130}"/>
              </a:ext>
            </a:extLst>
          </p:cNvPr>
          <p:cNvSpPr/>
          <p:nvPr/>
        </p:nvSpPr>
        <p:spPr>
          <a:xfrm>
            <a:off x="2487930" y="2573975"/>
            <a:ext cx="1645920" cy="7223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Absorbeur</a:t>
            </a:r>
          </a:p>
        </p:txBody>
      </p:sp>
      <p:sp>
        <p:nvSpPr>
          <p:cNvPr id="5" name="Rectangle à coins arrondis 10">
            <a:extLst>
              <a:ext uri="{FF2B5EF4-FFF2-40B4-BE49-F238E27FC236}">
                <a16:creationId xmlns:a16="http://schemas.microsoft.com/office/drawing/2014/main" id="{75D33FCD-7F43-43BD-B7DD-5B52CC9382BC}"/>
              </a:ext>
            </a:extLst>
          </p:cNvPr>
          <p:cNvSpPr/>
          <p:nvPr/>
        </p:nvSpPr>
        <p:spPr>
          <a:xfrm>
            <a:off x="2487930" y="3761677"/>
            <a:ext cx="1645920" cy="7223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Senseur</a:t>
            </a:r>
          </a:p>
        </p:txBody>
      </p:sp>
      <p:sp>
        <p:nvSpPr>
          <p:cNvPr id="6" name="Rectangle avec coins rognés du même côté 12">
            <a:extLst>
              <a:ext uri="{FF2B5EF4-FFF2-40B4-BE49-F238E27FC236}">
                <a16:creationId xmlns:a16="http://schemas.microsoft.com/office/drawing/2014/main" id="{3A5D3531-BE6B-4FD7-97FA-9247E2532A9F}"/>
              </a:ext>
            </a:extLst>
          </p:cNvPr>
          <p:cNvSpPr/>
          <p:nvPr/>
        </p:nvSpPr>
        <p:spPr>
          <a:xfrm>
            <a:off x="2487930" y="5287707"/>
            <a:ext cx="1645920" cy="305055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Source froide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C500631-74FE-4680-93BB-885155522B6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3310890" y="3296351"/>
            <a:ext cx="0" cy="465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B60A962-C24D-4634-9A28-CCADA699A866}"/>
              </a:ext>
            </a:extLst>
          </p:cNvPr>
          <p:cNvCxnSpPr>
            <a:stCxn id="5" idx="2"/>
            <a:endCxn id="6" idx="3"/>
          </p:cNvCxnSpPr>
          <p:nvPr/>
        </p:nvCxnSpPr>
        <p:spPr>
          <a:xfrm>
            <a:off x="3310890" y="4484053"/>
            <a:ext cx="0" cy="803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9F46DFD-689A-4B68-A408-B756E2198F39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310890" y="2178748"/>
            <a:ext cx="265176" cy="39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8939263-374F-46BE-839D-D7600C8CB38F}"/>
              </a:ext>
            </a:extLst>
          </p:cNvPr>
          <p:cNvSpPr txBox="1"/>
          <p:nvPr/>
        </p:nvSpPr>
        <p:spPr>
          <a:xfrm>
            <a:off x="3576066" y="1895284"/>
            <a:ext cx="71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X-Ray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DD3CB8-F87C-4178-90DF-B78CAE9F7989}"/>
              </a:ext>
            </a:extLst>
          </p:cNvPr>
          <p:cNvSpPr txBox="1"/>
          <p:nvPr/>
        </p:nvSpPr>
        <p:spPr>
          <a:xfrm>
            <a:off x="3351392" y="3390514"/>
            <a:ext cx="156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Lien thermique rapide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EF8718-89F4-49FC-93E7-710A888D7A10}"/>
              </a:ext>
            </a:extLst>
          </p:cNvPr>
          <p:cNvSpPr txBox="1"/>
          <p:nvPr/>
        </p:nvSpPr>
        <p:spPr>
          <a:xfrm>
            <a:off x="3351392" y="4744333"/>
            <a:ext cx="1411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Lien thermique lent</a:t>
            </a:r>
            <a:endParaRPr lang="fr-FR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420B93A-088A-4594-AE7F-A78E0289D6A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133850" y="4122865"/>
            <a:ext cx="719330" cy="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E2662BA-BC23-412C-AC84-49F16312A441}"/>
              </a:ext>
            </a:extLst>
          </p:cNvPr>
          <p:cNvSpPr txBox="1"/>
          <p:nvPr/>
        </p:nvSpPr>
        <p:spPr>
          <a:xfrm>
            <a:off x="5185149" y="5845865"/>
            <a:ext cx="653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Résistance (Ohm) en fonction de la température (K) d’un TES résistif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07BAFCE-6E45-4DE2-A7C7-59FE942C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4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30EB6FB-5396-4B91-8BAC-637AFD6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0" t="31291" r="46813" b="24172"/>
          <a:stretch/>
        </p:blipFill>
        <p:spPr>
          <a:xfrm>
            <a:off x="4853180" y="2497891"/>
            <a:ext cx="6569768" cy="32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4C1A7-33D0-440F-BB41-9F08077C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60258" cy="1450757"/>
          </a:xfrm>
        </p:spPr>
        <p:txBody>
          <a:bodyPr/>
          <a:lstStyle/>
          <a:p>
            <a:r>
              <a:rPr lang="fr-FR" dirty="0"/>
              <a:t>TES résistif – Découplage électrons/phonons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E6ED48-6CF3-4153-82A4-B3EC76BA3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 t="31710" r="13205" b="23618"/>
          <a:stretch/>
        </p:blipFill>
        <p:spPr>
          <a:xfrm>
            <a:off x="890954" y="2263874"/>
            <a:ext cx="10410091" cy="347003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BBB36-2488-4E79-904A-818FC96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6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24C1A7-33D0-440F-BB41-9F08077C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60258" cy="1450757"/>
          </a:xfrm>
        </p:spPr>
        <p:txBody>
          <a:bodyPr/>
          <a:lstStyle/>
          <a:p>
            <a:r>
              <a:rPr lang="fr-FR" dirty="0"/>
              <a:t>TES résistif – Découplage électrons/phonons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BBB36-2488-4E79-904A-818FC96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062476-FBD6-43A7-B420-415F11DCE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0" t="22290" r="28966" b="15287"/>
          <a:stretch/>
        </p:blipFill>
        <p:spPr>
          <a:xfrm>
            <a:off x="3321698" y="1763484"/>
            <a:ext cx="5971592" cy="45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BD68E-6218-485F-9446-5B4AF7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 résistif - Contreréaction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653E6E-2DC5-4B4D-BA69-D9039D6C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736748"/>
            <a:ext cx="5759450" cy="229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 rotWithShape="1">
          <a:blip r:embed="rId3"/>
          <a:srcRect l="1556" t="17844" r="47382" b="24462"/>
          <a:stretch/>
        </p:blipFill>
        <p:spPr bwMode="auto">
          <a:xfrm>
            <a:off x="421640" y="2215197"/>
            <a:ext cx="5610860" cy="362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07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BD68E-6218-485F-9446-5B4AF7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 résistif - Suspension</a:t>
            </a:r>
          </a:p>
        </p:txBody>
      </p:sp>
      <p:pic>
        <p:nvPicPr>
          <p:cNvPr id="3074" name="Picture 2" descr="IMAG02182">
            <a:extLst>
              <a:ext uri="{FF2B5EF4-FFF2-40B4-BE49-F238E27FC236}">
                <a16:creationId xmlns:a16="http://schemas.microsoft.com/office/drawing/2014/main" id="{87087B12-1EF3-43C8-8DCA-F2E7C447D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64" y="1933575"/>
            <a:ext cx="408192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02182">
            <a:extLst>
              <a:ext uri="{FF2B5EF4-FFF2-40B4-BE49-F238E27FC236}">
                <a16:creationId xmlns:a16="http://schemas.microsoft.com/office/drawing/2014/main" id="{750A794B-4E1A-48C3-9A61-213818E37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3" t="32655" r="35253" b="42329"/>
          <a:stretch/>
        </p:blipFill>
        <p:spPr bwMode="auto">
          <a:xfrm>
            <a:off x="7486649" y="2065876"/>
            <a:ext cx="3200401" cy="340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5BF8FE-00EF-4233-816F-CEB3B8ECB492}"/>
              </a:ext>
            </a:extLst>
          </p:cNvPr>
          <p:cNvSpPr/>
          <p:nvPr/>
        </p:nvSpPr>
        <p:spPr>
          <a:xfrm>
            <a:off x="3448050" y="3343275"/>
            <a:ext cx="800100" cy="97155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19EA1-2467-49AF-BD79-454B60B8FD3C}"/>
              </a:ext>
            </a:extLst>
          </p:cNvPr>
          <p:cNvSpPr/>
          <p:nvPr/>
        </p:nvSpPr>
        <p:spPr>
          <a:xfrm>
            <a:off x="7486648" y="2065876"/>
            <a:ext cx="3200401" cy="340147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CDC9A65-D7EF-47C4-AE97-96566A38BBFD}"/>
              </a:ext>
            </a:extLst>
          </p:cNvPr>
          <p:cNvCxnSpPr>
            <a:cxnSpLocks/>
          </p:cNvCxnSpPr>
          <p:nvPr/>
        </p:nvCxnSpPr>
        <p:spPr>
          <a:xfrm flipV="1">
            <a:off x="4248150" y="2065876"/>
            <a:ext cx="3238497" cy="12773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D9A0211-1295-432E-9D65-98B3A4C6F54C}"/>
              </a:ext>
            </a:extLst>
          </p:cNvPr>
          <p:cNvCxnSpPr>
            <a:cxnSpLocks/>
          </p:cNvCxnSpPr>
          <p:nvPr/>
        </p:nvCxnSpPr>
        <p:spPr>
          <a:xfrm>
            <a:off x="4248150" y="4292159"/>
            <a:ext cx="3238497" cy="11751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66B792-37C0-4C46-A342-3B0AA720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90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pulses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D184-E565-4B2E-A50E-03BE1E7CBFED}" type="slidenum">
              <a:rPr lang="fr-FR" smtClean="0"/>
              <a:t>9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47976D-E047-40C6-AC41-3C3CDCEFB6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18666" r="53544" b="36579"/>
          <a:stretch/>
        </p:blipFill>
        <p:spPr>
          <a:xfrm>
            <a:off x="2927995" y="2087210"/>
            <a:ext cx="639697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6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3728</TotalTime>
  <Words>146</Words>
  <Application>Microsoft Office PowerPoint</Application>
  <PresentationFormat>Grand écran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Rétrospective</vt:lpstr>
      <vt:lpstr>TES résistif et électronique cryogénique associée</vt:lpstr>
      <vt:lpstr>Détecteur</vt:lpstr>
      <vt:lpstr>Détecteur - Pixel</vt:lpstr>
      <vt:lpstr>Calorimétrie – TES résistif</vt:lpstr>
      <vt:lpstr>TES résistif – Découplage électrons/phonons</vt:lpstr>
      <vt:lpstr>TES résistif – Découplage électrons/phonons</vt:lpstr>
      <vt:lpstr>TES résistif - Contreréaction</vt:lpstr>
      <vt:lpstr>TES résistif - Suspension</vt:lpstr>
      <vt:lpstr>Premiers pulses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 résistif et électronique cryogénique associée</dc:title>
  <dc:creator>Galahad JEGO</dc:creator>
  <cp:lastModifiedBy>Galahad JEGO</cp:lastModifiedBy>
  <cp:revision>46</cp:revision>
  <dcterms:created xsi:type="dcterms:W3CDTF">2018-05-28T07:34:50Z</dcterms:created>
  <dcterms:modified xsi:type="dcterms:W3CDTF">2018-11-15T06:19:20Z</dcterms:modified>
</cp:coreProperties>
</file>