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60" r:id="rId2"/>
    <p:sldId id="479" r:id="rId3"/>
    <p:sldId id="480" r:id="rId4"/>
    <p:sldId id="481" r:id="rId5"/>
    <p:sldId id="424" r:id="rId6"/>
    <p:sldId id="452" r:id="rId7"/>
    <p:sldId id="439" r:id="rId8"/>
    <p:sldId id="466" r:id="rId9"/>
    <p:sldId id="468" r:id="rId10"/>
    <p:sldId id="453" r:id="rId11"/>
    <p:sldId id="440" r:id="rId12"/>
    <p:sldId id="467" r:id="rId13"/>
    <p:sldId id="404" r:id="rId14"/>
    <p:sldId id="401" r:id="rId15"/>
    <p:sldId id="482" r:id="rId16"/>
    <p:sldId id="490" r:id="rId17"/>
    <p:sldId id="442" r:id="rId18"/>
    <p:sldId id="492" r:id="rId19"/>
    <p:sldId id="483" r:id="rId20"/>
    <p:sldId id="484" r:id="rId21"/>
    <p:sldId id="487" r:id="rId22"/>
    <p:sldId id="489" r:id="rId23"/>
    <p:sldId id="435" r:id="rId24"/>
    <p:sldId id="421" r:id="rId25"/>
    <p:sldId id="457" r:id="rId26"/>
    <p:sldId id="469" r:id="rId27"/>
    <p:sldId id="498" r:id="rId28"/>
    <p:sldId id="497" r:id="rId29"/>
    <p:sldId id="491" r:id="rId30"/>
    <p:sldId id="496" r:id="rId31"/>
    <p:sldId id="493" r:id="rId32"/>
    <p:sldId id="494" r:id="rId33"/>
    <p:sldId id="495" r:id="rId34"/>
    <p:sldId id="471" r:id="rId35"/>
    <p:sldId id="449" r:id="rId36"/>
    <p:sldId id="473" r:id="rId37"/>
    <p:sldId id="464" r:id="rId38"/>
    <p:sldId id="465" r:id="rId39"/>
    <p:sldId id="474" r:id="rId40"/>
    <p:sldId id="383" r:id="rId41"/>
    <p:sldId id="475" r:id="rId42"/>
    <p:sldId id="408" r:id="rId43"/>
    <p:sldId id="410" r:id="rId44"/>
    <p:sldId id="476" r:id="rId45"/>
    <p:sldId id="411" r:id="rId46"/>
    <p:sldId id="433" r:id="rId47"/>
    <p:sldId id="434" r:id="rId48"/>
    <p:sldId id="414" r:id="rId49"/>
    <p:sldId id="477" r:id="rId50"/>
    <p:sldId id="413" r:id="rId51"/>
    <p:sldId id="415" r:id="rId52"/>
    <p:sldId id="478" r:id="rId53"/>
    <p:sldId id="470" r:id="rId54"/>
    <p:sldId id="436" r:id="rId55"/>
    <p:sldId id="441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16"/>
    <a:srgbClr val="1306BA"/>
    <a:srgbClr val="FFCC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366" autoAdjust="0"/>
    <p:restoredTop sz="95441" autoAdjust="0"/>
  </p:normalViewPr>
  <p:slideViewPr>
    <p:cSldViewPr>
      <p:cViewPr>
        <p:scale>
          <a:sx n="100" d="100"/>
          <a:sy n="100" d="100"/>
        </p:scale>
        <p:origin x="498" y="33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ncienC\Manips%20Verres%20Structuraux\data%20d&#233;finitives%20Paramesh\Topo%20Copenhague\Bilan211K-glycerol-%20modifi&#233;%20mars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AncienC\Manips%20Verres%20Structuraux\data%20d&#233;finitives%20Paramesh\Topo%20Copenhague\Bilan211K-glycerol-%20modifi&#233;%20mars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47703412073492"/>
          <c:y val="4.9898605411641046E-2"/>
          <c:w val="0.65948818897637795"/>
          <c:h val="0.66128062117235342"/>
        </c:manualLayout>
      </c:layout>
      <c:scatterChart>
        <c:scatterStyle val="lineMarker"/>
        <c:varyColors val="0"/>
        <c:ser>
          <c:idx val="1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'chilin et derivées'!$C$252:$C$371</c:f>
              <c:numCache>
                <c:formatCode>General</c:formatCode>
                <c:ptCount val="120"/>
                <c:pt idx="0">
                  <c:v>2.0064160772932899E-2</c:v>
                </c:pt>
                <c:pt idx="1">
                  <c:v>2.2512358657312301E-2</c:v>
                </c:pt>
                <c:pt idx="2">
                  <c:v>2.5259281863368899E-2</c:v>
                </c:pt>
                <c:pt idx="3">
                  <c:v>2.83413803931148E-2</c:v>
                </c:pt>
                <c:pt idx="4">
                  <c:v>3.1799551821466703E-2</c:v>
                </c:pt>
                <c:pt idx="5">
                  <c:v>3.56796839822172E-2</c:v>
                </c:pt>
                <c:pt idx="6">
                  <c:v>4.0033263871709898E-2</c:v>
                </c:pt>
                <c:pt idx="7">
                  <c:v>4.4918060849998602E-2</c:v>
                </c:pt>
                <c:pt idx="8">
                  <c:v>5.0398893205157003E-2</c:v>
                </c:pt>
                <c:pt idx="9">
                  <c:v>5.654848825258E-2</c:v>
                </c:pt>
                <c:pt idx="10">
                  <c:v>6.3448447382272496E-2</c:v>
                </c:pt>
                <c:pt idx="11">
                  <c:v>7.1190328859716906E-2</c:v>
                </c:pt>
                <c:pt idx="12">
                  <c:v>7.9876862748428007E-2</c:v>
                </c:pt>
                <c:pt idx="13">
                  <c:v>8.9623314075481297E-2</c:v>
                </c:pt>
                <c:pt idx="14">
                  <c:v>0.10055901232839</c:v>
                </c:pt>
                <c:pt idx="15">
                  <c:v>0.112829067578833</c:v>
                </c:pt>
                <c:pt idx="16">
                  <c:v>0.126596296005134</c:v>
                </c:pt>
                <c:pt idx="17">
                  <c:v>0.14204338036403399</c:v>
                </c:pt>
                <c:pt idx="18">
                  <c:v>0.15937529407987999</c:v>
                </c:pt>
                <c:pt idx="19">
                  <c:v>0.17882202111742701</c:v>
                </c:pt>
                <c:pt idx="20">
                  <c:v>0.20064160772932901</c:v>
                </c:pt>
                <c:pt idx="21">
                  <c:v>0.22512358657312301</c:v>
                </c:pt>
                <c:pt idx="22">
                  <c:v>0.25259281863368899</c:v>
                </c:pt>
                <c:pt idx="23">
                  <c:v>0.28341380393114801</c:v>
                </c:pt>
                <c:pt idx="24">
                  <c:v>0.31799551821466698</c:v>
                </c:pt>
                <c:pt idx="25">
                  <c:v>0.35679683982217297</c:v>
                </c:pt>
                <c:pt idx="26">
                  <c:v>0.40033263871709901</c:v>
                </c:pt>
                <c:pt idx="27">
                  <c:v>0.44918060849998598</c:v>
                </c:pt>
                <c:pt idx="28">
                  <c:v>0.50398893205157003</c:v>
                </c:pt>
                <c:pt idx="29">
                  <c:v>0.56548488252579998</c:v>
                </c:pt>
                <c:pt idx="30">
                  <c:v>0.63448447382272499</c:v>
                </c:pt>
                <c:pt idx="31">
                  <c:v>0.711903288597169</c:v>
                </c:pt>
                <c:pt idx="32">
                  <c:v>0.79876862748428001</c:v>
                </c:pt>
                <c:pt idx="33">
                  <c:v>0.89623314075481297</c:v>
                </c:pt>
                <c:pt idx="34">
                  <c:v>1.0055901232839</c:v>
                </c:pt>
                <c:pt idx="35">
                  <c:v>1.12829067578833</c:v>
                </c:pt>
                <c:pt idx="36">
                  <c:v>1.26596296005134</c:v>
                </c:pt>
                <c:pt idx="37">
                  <c:v>1.4204338036403401</c:v>
                </c:pt>
                <c:pt idx="38">
                  <c:v>1.5937529407988</c:v>
                </c:pt>
                <c:pt idx="39">
                  <c:v>1.78822021117427</c:v>
                </c:pt>
                <c:pt idx="40">
                  <c:v>2.0064160772932902</c:v>
                </c:pt>
                <c:pt idx="41">
                  <c:v>2.2512358657312301</c:v>
                </c:pt>
                <c:pt idx="42">
                  <c:v>2.5259281863368899</c:v>
                </c:pt>
                <c:pt idx="43">
                  <c:v>2.8341380393114801</c:v>
                </c:pt>
                <c:pt idx="44">
                  <c:v>3.1799551821466698</c:v>
                </c:pt>
                <c:pt idx="45">
                  <c:v>3.5679683982217298</c:v>
                </c:pt>
                <c:pt idx="46">
                  <c:v>4.0033263871709899</c:v>
                </c:pt>
                <c:pt idx="47">
                  <c:v>4.49180608499986</c:v>
                </c:pt>
                <c:pt idx="48">
                  <c:v>5.0398893205156998</c:v>
                </c:pt>
                <c:pt idx="49">
                  <c:v>5.654848825258</c:v>
                </c:pt>
                <c:pt idx="50">
                  <c:v>6.3448447382272599</c:v>
                </c:pt>
                <c:pt idx="51">
                  <c:v>7.1190328859716896</c:v>
                </c:pt>
                <c:pt idx="52">
                  <c:v>7.9876862748428099</c:v>
                </c:pt>
                <c:pt idx="53">
                  <c:v>8.9623314075481293</c:v>
                </c:pt>
                <c:pt idx="54">
                  <c:v>10.055901232839</c:v>
                </c:pt>
                <c:pt idx="55">
                  <c:v>11.2829067578833</c:v>
                </c:pt>
                <c:pt idx="56">
                  <c:v>12.6596296005134</c:v>
                </c:pt>
                <c:pt idx="57">
                  <c:v>14.204338036403399</c:v>
                </c:pt>
                <c:pt idx="58">
                  <c:v>15.937529407988</c:v>
                </c:pt>
                <c:pt idx="59">
                  <c:v>17.8822021117427</c:v>
                </c:pt>
                <c:pt idx="60">
                  <c:v>20.064160772932901</c:v>
                </c:pt>
                <c:pt idx="61">
                  <c:v>22.512358657312301</c:v>
                </c:pt>
                <c:pt idx="62">
                  <c:v>25.259281863369001</c:v>
                </c:pt>
                <c:pt idx="63">
                  <c:v>28.3413803931149</c:v>
                </c:pt>
                <c:pt idx="64">
                  <c:v>31.7995518214667</c:v>
                </c:pt>
                <c:pt idx="65">
                  <c:v>35.679683982217298</c:v>
                </c:pt>
                <c:pt idx="66">
                  <c:v>40.033263871709899</c:v>
                </c:pt>
                <c:pt idx="67">
                  <c:v>44.918060849998596</c:v>
                </c:pt>
                <c:pt idx="68">
                  <c:v>50.398893205157002</c:v>
                </c:pt>
                <c:pt idx="69">
                  <c:v>56.54848825258</c:v>
                </c:pt>
                <c:pt idx="70">
                  <c:v>63.448447382272597</c:v>
                </c:pt>
                <c:pt idx="71">
                  <c:v>71.1903288597169</c:v>
                </c:pt>
                <c:pt idx="72">
                  <c:v>79.876862748428096</c:v>
                </c:pt>
                <c:pt idx="73">
                  <c:v>89.623314075481304</c:v>
                </c:pt>
                <c:pt idx="74">
                  <c:v>100.55901232839</c:v>
                </c:pt>
                <c:pt idx="75">
                  <c:v>112.829067578833</c:v>
                </c:pt>
                <c:pt idx="76">
                  <c:v>126.59629600513399</c:v>
                </c:pt>
                <c:pt idx="77">
                  <c:v>142.04338036403399</c:v>
                </c:pt>
                <c:pt idx="78">
                  <c:v>159.37529407988001</c:v>
                </c:pt>
                <c:pt idx="79">
                  <c:v>178.822021117427</c:v>
                </c:pt>
                <c:pt idx="80">
                  <c:v>200.641607729329</c:v>
                </c:pt>
                <c:pt idx="81">
                  <c:v>225.12358657312299</c:v>
                </c:pt>
                <c:pt idx="82">
                  <c:v>252.59281863369</c:v>
                </c:pt>
                <c:pt idx="83">
                  <c:v>283.41380393114798</c:v>
                </c:pt>
                <c:pt idx="84">
                  <c:v>317.99551821466702</c:v>
                </c:pt>
                <c:pt idx="85">
                  <c:v>356.79683982217199</c:v>
                </c:pt>
                <c:pt idx="86">
                  <c:v>400.3326387171</c:v>
                </c:pt>
                <c:pt idx="87">
                  <c:v>449.18060849998602</c:v>
                </c:pt>
                <c:pt idx="88">
                  <c:v>503.98893205156998</c:v>
                </c:pt>
                <c:pt idx="89">
                  <c:v>565.4848825258</c:v>
                </c:pt>
                <c:pt idx="90">
                  <c:v>634.48447382272502</c:v>
                </c:pt>
                <c:pt idx="91">
                  <c:v>711.90328859716999</c:v>
                </c:pt>
                <c:pt idx="92">
                  <c:v>798.76862748428096</c:v>
                </c:pt>
                <c:pt idx="93">
                  <c:v>896.23314075481301</c:v>
                </c:pt>
                <c:pt idx="94">
                  <c:v>1005.5901232839</c:v>
                </c:pt>
                <c:pt idx="95">
                  <c:v>1128.29067578833</c:v>
                </c:pt>
                <c:pt idx="96">
                  <c:v>1265.9629600513399</c:v>
                </c:pt>
                <c:pt idx="97">
                  <c:v>1420.4338036403401</c:v>
                </c:pt>
                <c:pt idx="98">
                  <c:v>1593.7529407988</c:v>
                </c:pt>
                <c:pt idx="99">
                  <c:v>1788.2202111742699</c:v>
                </c:pt>
                <c:pt idx="100">
                  <c:v>2006.4160772932901</c:v>
                </c:pt>
                <c:pt idx="101">
                  <c:v>2251.2358657312302</c:v>
                </c:pt>
                <c:pt idx="102">
                  <c:v>2525.9281863369001</c:v>
                </c:pt>
                <c:pt idx="103">
                  <c:v>2834.13803931148</c:v>
                </c:pt>
                <c:pt idx="104">
                  <c:v>3179.9551821466698</c:v>
                </c:pt>
                <c:pt idx="105">
                  <c:v>3567.9683982217298</c:v>
                </c:pt>
                <c:pt idx="106">
                  <c:v>4003.3263871710001</c:v>
                </c:pt>
                <c:pt idx="107">
                  <c:v>4491.8060849998601</c:v>
                </c:pt>
                <c:pt idx="108">
                  <c:v>5039.8893205157001</c:v>
                </c:pt>
                <c:pt idx="109">
                  <c:v>5654.848825258</c:v>
                </c:pt>
                <c:pt idx="110">
                  <c:v>6344.8447382272598</c:v>
                </c:pt>
                <c:pt idx="111">
                  <c:v>7119.0328859717001</c:v>
                </c:pt>
                <c:pt idx="112">
                  <c:v>7987.6862748428102</c:v>
                </c:pt>
                <c:pt idx="113">
                  <c:v>8962.3314075481303</c:v>
                </c:pt>
                <c:pt idx="114">
                  <c:v>10055.901232839</c:v>
                </c:pt>
                <c:pt idx="115">
                  <c:v>11282.9067578833</c:v>
                </c:pt>
                <c:pt idx="116">
                  <c:v>12659.629600513401</c:v>
                </c:pt>
                <c:pt idx="117">
                  <c:v>14204.3380364034</c:v>
                </c:pt>
                <c:pt idx="118">
                  <c:v>15937.529407988</c:v>
                </c:pt>
                <c:pt idx="119">
                  <c:v>17882.202111742699</c:v>
                </c:pt>
              </c:numCache>
            </c:numRef>
          </c:xVal>
          <c:yVal>
            <c:numRef>
              <c:f>'chilin et derivées'!$T$252:$T$371</c:f>
              <c:numCache>
                <c:formatCode>General</c:formatCode>
                <c:ptCount val="120"/>
                <c:pt idx="0">
                  <c:v>65.571203622480269</c:v>
                </c:pt>
                <c:pt idx="1">
                  <c:v>65.571201982727729</c:v>
                </c:pt>
                <c:pt idx="2">
                  <c:v>65.571199918401888</c:v>
                </c:pt>
                <c:pt idx="3">
                  <c:v>65.571197319570004</c:v>
                </c:pt>
                <c:pt idx="4">
                  <c:v>65.57119404783532</c:v>
                </c:pt>
                <c:pt idx="5">
                  <c:v>65.57118992896666</c:v>
                </c:pt>
                <c:pt idx="6">
                  <c:v>65.571184743620194</c:v>
                </c:pt>
                <c:pt idx="7">
                  <c:v>65.571178215658719</c:v>
                </c:pt>
                <c:pt idx="8">
                  <c:v>65.571169997446972</c:v>
                </c:pt>
                <c:pt idx="9">
                  <c:v>65.571159651338945</c:v>
                </c:pt>
                <c:pt idx="10">
                  <c:v>65.571146626372951</c:v>
                </c:pt>
                <c:pt idx="11">
                  <c:v>65.571130228931352</c:v>
                </c:pt>
                <c:pt idx="12">
                  <c:v>65.571109585805985</c:v>
                </c:pt>
                <c:pt idx="13">
                  <c:v>65.5710835976992</c:v>
                </c:pt>
                <c:pt idx="14">
                  <c:v>65.571050880687807</c:v>
                </c:pt>
                <c:pt idx="15">
                  <c:v>65.57100969253203</c:v>
                </c:pt>
                <c:pt idx="16">
                  <c:v>65.570957839908502</c:v>
                </c:pt>
                <c:pt idx="17">
                  <c:v>65.5708925616279</c:v>
                </c:pt>
                <c:pt idx="18">
                  <c:v>65.570810381624852</c:v>
                </c:pt>
                <c:pt idx="19">
                  <c:v>65.570706923896367</c:v>
                </c:pt>
                <c:pt idx="20">
                  <c:v>65.570576679546591</c:v>
                </c:pt>
                <c:pt idx="21">
                  <c:v>65.570412713548521</c:v>
                </c:pt>
                <c:pt idx="22">
                  <c:v>65.570206295635359</c:v>
                </c:pt>
                <c:pt idx="23">
                  <c:v>65.569946435710406</c:v>
                </c:pt>
                <c:pt idx="24">
                  <c:v>65.569619299104602</c:v>
                </c:pt>
                <c:pt idx="25">
                  <c:v>65.569207470653708</c:v>
                </c:pt>
                <c:pt idx="26">
                  <c:v>65.56868902858389</c:v>
                </c:pt>
                <c:pt idx="27">
                  <c:v>65.568036379167367</c:v>
                </c:pt>
                <c:pt idx="28">
                  <c:v>65.567214790535402</c:v>
                </c:pt>
                <c:pt idx="29">
                  <c:v>65.566180548278041</c:v>
                </c:pt>
                <c:pt idx="30">
                  <c:v>65.564878635727766</c:v>
                </c:pt>
                <c:pt idx="31">
                  <c:v>65.56323981717091</c:v>
                </c:pt>
                <c:pt idx="32">
                  <c:v>65.561176971466182</c:v>
                </c:pt>
                <c:pt idx="33">
                  <c:v>65.558580485276849</c:v>
                </c:pt>
                <c:pt idx="34">
                  <c:v>65.555312467633456</c:v>
                </c:pt>
                <c:pt idx="35">
                  <c:v>65.551199488889068</c:v>
                </c:pt>
                <c:pt idx="36">
                  <c:v>65.546023475033621</c:v>
                </c:pt>
                <c:pt idx="37">
                  <c:v>65.53951030036643</c:v>
                </c:pt>
                <c:pt idx="38">
                  <c:v>65.531315515144996</c:v>
                </c:pt>
                <c:pt idx="39">
                  <c:v>65.521006517807876</c:v>
                </c:pt>
                <c:pt idx="40">
                  <c:v>65.50804033226332</c:v>
                </c:pt>
                <c:pt idx="41">
                  <c:v>65.491735979957141</c:v>
                </c:pt>
                <c:pt idx="42">
                  <c:v>65.471240247844889</c:v>
                </c:pt>
                <c:pt idx="43">
                  <c:v>65.445485456976769</c:v>
                </c:pt>
                <c:pt idx="44">
                  <c:v>65.413137652398973</c:v>
                </c:pt>
                <c:pt idx="45">
                  <c:v>65.372533500236202</c:v>
                </c:pt>
                <c:pt idx="46">
                  <c:v>65.321604154522106</c:v>
                </c:pt>
                <c:pt idx="47">
                  <c:v>65.257784545142727</c:v>
                </c:pt>
                <c:pt idx="48">
                  <c:v>65.177907093724016</c:v>
                </c:pt>
                <c:pt idx="49">
                  <c:v>65.078080012127757</c:v>
                </c:pt>
                <c:pt idx="50">
                  <c:v>64.953552387077934</c:v>
                </c:pt>
                <c:pt idx="51">
                  <c:v>64.798571587767157</c:v>
                </c:pt>
                <c:pt idx="52">
                  <c:v>64.606243553098849</c:v>
                </c:pt>
                <c:pt idx="53">
                  <c:v>64.368413493700842</c:v>
                </c:pt>
                <c:pt idx="54">
                  <c:v>64.075593330871811</c:v>
                </c:pt>
                <c:pt idx="55">
                  <c:v>63.716971757131937</c:v>
                </c:pt>
                <c:pt idx="56">
                  <c:v>63.280550680656397</c:v>
                </c:pt>
                <c:pt idx="57">
                  <c:v>62.753453798582534</c:v>
                </c:pt>
                <c:pt idx="58">
                  <c:v>62.122443650522484</c:v>
                </c:pt>
                <c:pt idx="59">
                  <c:v>61.374657895873227</c:v>
                </c:pt>
                <c:pt idx="60">
                  <c:v>60.498532946050005</c:v>
                </c:pt>
                <c:pt idx="61">
                  <c:v>59.484830255293446</c:v>
                </c:pt>
                <c:pt idx="62">
                  <c:v>58.32763274750512</c:v>
                </c:pt>
                <c:pt idx="63">
                  <c:v>57.025155278715772</c:v>
                </c:pt>
                <c:pt idx="64">
                  <c:v>55.580227944166118</c:v>
                </c:pt>
                <c:pt idx="65">
                  <c:v>54.00036492743623</c:v>
                </c:pt>
                <c:pt idx="66">
                  <c:v>52.297409061315442</c:v>
                </c:pt>
                <c:pt idx="67">
                  <c:v>50.486818787421079</c:v>
                </c:pt>
                <c:pt idx="68">
                  <c:v>48.586717563321379</c:v>
                </c:pt>
                <c:pt idx="69">
                  <c:v>46.616845097441619</c:v>
                </c:pt>
                <c:pt idx="70">
                  <c:v>44.597537465697194</c:v>
                </c:pt>
                <c:pt idx="71">
                  <c:v>42.548830395891883</c:v>
                </c:pt>
                <c:pt idx="72">
                  <c:v>40.489740220016522</c:v>
                </c:pt>
                <c:pt idx="73">
                  <c:v>38.437740756951833</c:v>
                </c:pt>
                <c:pt idx="74">
                  <c:v>36.408427402802459</c:v>
                </c:pt>
                <c:pt idx="75">
                  <c:v>34.415343295197609</c:v>
                </c:pt>
                <c:pt idx="76">
                  <c:v>32.469935132197442</c:v>
                </c:pt>
                <c:pt idx="77">
                  <c:v>30.581605475427239</c:v>
                </c:pt>
                <c:pt idx="78">
                  <c:v>28.757831540391852</c:v>
                </c:pt>
                <c:pt idx="79">
                  <c:v>27.004325496489198</c:v>
                </c:pt>
                <c:pt idx="80">
                  <c:v>25.325216758583654</c:v>
                </c:pt>
                <c:pt idx="81">
                  <c:v>23.723241835466393</c:v>
                </c:pt>
                <c:pt idx="82">
                  <c:v>22.199931624481842</c:v>
                </c:pt>
                <c:pt idx="83">
                  <c:v>20.755789497943844</c:v>
                </c:pt>
                <c:pt idx="84">
                  <c:v>19.390456160743341</c:v>
                </c:pt>
                <c:pt idx="85">
                  <c:v>18.102859185221519</c:v>
                </c:pt>
                <c:pt idx="86">
                  <c:v>16.891346484757314</c:v>
                </c:pt>
                <c:pt idx="87">
                  <c:v>15.753803901256108</c:v>
                </c:pt>
                <c:pt idx="88">
                  <c:v>14.687757665425437</c:v>
                </c:pt>
                <c:pt idx="89">
                  <c:v>13.690462832715141</c:v>
                </c:pt>
                <c:pt idx="90">
                  <c:v>12.758978972158941</c:v>
                </c:pt>
                <c:pt idx="91">
                  <c:v>11.890234442911808</c:v>
                </c:pt>
                <c:pt idx="92">
                  <c:v>11.081080572969274</c:v>
                </c:pt>
                <c:pt idx="93">
                  <c:v>10.328336984705874</c:v>
                </c:pt>
                <c:pt idx="94">
                  <c:v>9.6288292128434989</c:v>
                </c:pt>
                <c:pt idx="95">
                  <c:v>8.9794196468340051</c:v>
                </c:pt>
                <c:pt idx="96">
                  <c:v>8.3770327117486882</c:v>
                </c:pt>
                <c:pt idx="97">
                  <c:v>7.8186750868479269</c:v>
                </c:pt>
                <c:pt idx="98">
                  <c:v>7.3014516539413723</c:v>
                </c:pt>
                <c:pt idx="99">
                  <c:v>6.8225777714873033</c:v>
                </c:pt>
                <c:pt idx="100">
                  <c:v>6.3793883866720638</c:v>
                </c:pt>
                <c:pt idx="101">
                  <c:v>5.9693444267974378</c:v>
                </c:pt>
                <c:pt idx="102">
                  <c:v>5.5900368525600523</c:v>
                </c:pt>
                <c:pt idx="103">
                  <c:v>5.2391887079051642</c:v>
                </c:pt>
                <c:pt idx="104">
                  <c:v>4.914655462312183</c:v>
                </c:pt>
                <c:pt idx="105">
                  <c:v>4.6144239096767894</c:v>
                </c:pt>
                <c:pt idx="106">
                  <c:v>4.3366098615057531</c:v>
                </c:pt>
                <c:pt idx="107">
                  <c:v>4.079454849275292</c:v>
                </c:pt>
                <c:pt idx="108">
                  <c:v>3.8413220302072704</c:v>
                </c:pt>
                <c:pt idx="109">
                  <c:v>3.62069147146003</c:v>
                </c:pt>
                <c:pt idx="110">
                  <c:v>3.4161549692537929</c:v>
                </c:pt>
                <c:pt idx="111">
                  <c:v>3.2264105415101518</c:v>
                </c:pt>
                <c:pt idx="112">
                  <c:v>3.0502567151633104</c:v>
                </c:pt>
                <c:pt idx="113">
                  <c:v>2.8865867125291089</c:v>
                </c:pt>
                <c:pt idx="114">
                  <c:v>2.7343826251886671</c:v>
                </c:pt>
                <c:pt idx="115">
                  <c:v>2.5927096489593597</c:v>
                </c:pt>
                <c:pt idx="116">
                  <c:v>2.4607104398518511</c:v>
                </c:pt>
                <c:pt idx="117">
                  <c:v>2.3375996385588227</c:v>
                </c:pt>
                <c:pt idx="118">
                  <c:v>2.2226586000364259</c:v>
                </c:pt>
                <c:pt idx="119">
                  <c:v>2.1152303551145817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79-477D-8182-1678961FF9DA}"/>
            </c:ext>
          </c:extLst>
        </c:ser>
        <c:ser>
          <c:idx val="0"/>
          <c:order val="1"/>
          <c:spPr>
            <a:ln w="28575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'chilin et derivées'!$C$252:$C$371</c:f>
              <c:numCache>
                <c:formatCode>General</c:formatCode>
                <c:ptCount val="120"/>
                <c:pt idx="0">
                  <c:v>2.0064160772932899E-2</c:v>
                </c:pt>
                <c:pt idx="1">
                  <c:v>2.2512358657312301E-2</c:v>
                </c:pt>
                <c:pt idx="2">
                  <c:v>2.5259281863368899E-2</c:v>
                </c:pt>
                <c:pt idx="3">
                  <c:v>2.83413803931148E-2</c:v>
                </c:pt>
                <c:pt idx="4">
                  <c:v>3.1799551821466703E-2</c:v>
                </c:pt>
                <c:pt idx="5">
                  <c:v>3.56796839822172E-2</c:v>
                </c:pt>
                <c:pt idx="6">
                  <c:v>4.0033263871709898E-2</c:v>
                </c:pt>
                <c:pt idx="7">
                  <c:v>4.4918060849998602E-2</c:v>
                </c:pt>
                <c:pt idx="8">
                  <c:v>5.0398893205157003E-2</c:v>
                </c:pt>
                <c:pt idx="9">
                  <c:v>5.654848825258E-2</c:v>
                </c:pt>
                <c:pt idx="10">
                  <c:v>6.3448447382272496E-2</c:v>
                </c:pt>
                <c:pt idx="11">
                  <c:v>7.1190328859716906E-2</c:v>
                </c:pt>
                <c:pt idx="12">
                  <c:v>7.9876862748428007E-2</c:v>
                </c:pt>
                <c:pt idx="13">
                  <c:v>8.9623314075481297E-2</c:v>
                </c:pt>
                <c:pt idx="14">
                  <c:v>0.10055901232839</c:v>
                </c:pt>
                <c:pt idx="15">
                  <c:v>0.112829067578833</c:v>
                </c:pt>
                <c:pt idx="16">
                  <c:v>0.126596296005134</c:v>
                </c:pt>
                <c:pt idx="17">
                  <c:v>0.14204338036403399</c:v>
                </c:pt>
                <c:pt idx="18">
                  <c:v>0.15937529407987999</c:v>
                </c:pt>
                <c:pt idx="19">
                  <c:v>0.17882202111742701</c:v>
                </c:pt>
                <c:pt idx="20">
                  <c:v>0.20064160772932901</c:v>
                </c:pt>
                <c:pt idx="21">
                  <c:v>0.22512358657312301</c:v>
                </c:pt>
                <c:pt idx="22">
                  <c:v>0.25259281863368899</c:v>
                </c:pt>
                <c:pt idx="23">
                  <c:v>0.28341380393114801</c:v>
                </c:pt>
                <c:pt idx="24">
                  <c:v>0.31799551821466698</c:v>
                </c:pt>
                <c:pt idx="25">
                  <c:v>0.35679683982217297</c:v>
                </c:pt>
                <c:pt idx="26">
                  <c:v>0.40033263871709901</c:v>
                </c:pt>
                <c:pt idx="27">
                  <c:v>0.44918060849998598</c:v>
                </c:pt>
                <c:pt idx="28">
                  <c:v>0.50398893205157003</c:v>
                </c:pt>
                <c:pt idx="29">
                  <c:v>0.56548488252579998</c:v>
                </c:pt>
                <c:pt idx="30">
                  <c:v>0.63448447382272499</c:v>
                </c:pt>
                <c:pt idx="31">
                  <c:v>0.711903288597169</c:v>
                </c:pt>
                <c:pt idx="32">
                  <c:v>0.79876862748428001</c:v>
                </c:pt>
                <c:pt idx="33">
                  <c:v>0.89623314075481297</c:v>
                </c:pt>
                <c:pt idx="34">
                  <c:v>1.0055901232839</c:v>
                </c:pt>
                <c:pt idx="35">
                  <c:v>1.12829067578833</c:v>
                </c:pt>
                <c:pt idx="36">
                  <c:v>1.26596296005134</c:v>
                </c:pt>
                <c:pt idx="37">
                  <c:v>1.4204338036403401</c:v>
                </c:pt>
                <c:pt idx="38">
                  <c:v>1.5937529407988</c:v>
                </c:pt>
                <c:pt idx="39">
                  <c:v>1.78822021117427</c:v>
                </c:pt>
                <c:pt idx="40">
                  <c:v>2.0064160772932902</c:v>
                </c:pt>
                <c:pt idx="41">
                  <c:v>2.2512358657312301</c:v>
                </c:pt>
                <c:pt idx="42">
                  <c:v>2.5259281863368899</c:v>
                </c:pt>
                <c:pt idx="43">
                  <c:v>2.8341380393114801</c:v>
                </c:pt>
                <c:pt idx="44">
                  <c:v>3.1799551821466698</c:v>
                </c:pt>
                <c:pt idx="45">
                  <c:v>3.5679683982217298</c:v>
                </c:pt>
                <c:pt idx="46">
                  <c:v>4.0033263871709899</c:v>
                </c:pt>
                <c:pt idx="47">
                  <c:v>4.49180608499986</c:v>
                </c:pt>
                <c:pt idx="48">
                  <c:v>5.0398893205156998</c:v>
                </c:pt>
                <c:pt idx="49">
                  <c:v>5.654848825258</c:v>
                </c:pt>
                <c:pt idx="50">
                  <c:v>6.3448447382272599</c:v>
                </c:pt>
                <c:pt idx="51">
                  <c:v>7.1190328859716896</c:v>
                </c:pt>
                <c:pt idx="52">
                  <c:v>7.9876862748428099</c:v>
                </c:pt>
                <c:pt idx="53">
                  <c:v>8.9623314075481293</c:v>
                </c:pt>
                <c:pt idx="54">
                  <c:v>10.055901232839</c:v>
                </c:pt>
                <c:pt idx="55">
                  <c:v>11.2829067578833</c:v>
                </c:pt>
                <c:pt idx="56">
                  <c:v>12.6596296005134</c:v>
                </c:pt>
                <c:pt idx="57">
                  <c:v>14.204338036403399</c:v>
                </c:pt>
                <c:pt idx="58">
                  <c:v>15.937529407988</c:v>
                </c:pt>
                <c:pt idx="59">
                  <c:v>17.8822021117427</c:v>
                </c:pt>
                <c:pt idx="60">
                  <c:v>20.064160772932901</c:v>
                </c:pt>
                <c:pt idx="61">
                  <c:v>22.512358657312301</c:v>
                </c:pt>
                <c:pt idx="62">
                  <c:v>25.259281863369001</c:v>
                </c:pt>
                <c:pt idx="63">
                  <c:v>28.3413803931149</c:v>
                </c:pt>
                <c:pt idx="64">
                  <c:v>31.7995518214667</c:v>
                </c:pt>
                <c:pt idx="65">
                  <c:v>35.679683982217298</c:v>
                </c:pt>
                <c:pt idx="66">
                  <c:v>40.033263871709899</c:v>
                </c:pt>
                <c:pt idx="67">
                  <c:v>44.918060849998596</c:v>
                </c:pt>
                <c:pt idx="68">
                  <c:v>50.398893205157002</c:v>
                </c:pt>
                <c:pt idx="69">
                  <c:v>56.54848825258</c:v>
                </c:pt>
                <c:pt idx="70">
                  <c:v>63.448447382272597</c:v>
                </c:pt>
                <c:pt idx="71">
                  <c:v>71.1903288597169</c:v>
                </c:pt>
                <c:pt idx="72">
                  <c:v>79.876862748428096</c:v>
                </c:pt>
                <c:pt idx="73">
                  <c:v>89.623314075481304</c:v>
                </c:pt>
                <c:pt idx="74">
                  <c:v>100.55901232839</c:v>
                </c:pt>
                <c:pt idx="75">
                  <c:v>112.829067578833</c:v>
                </c:pt>
                <c:pt idx="76">
                  <c:v>126.59629600513399</c:v>
                </c:pt>
                <c:pt idx="77">
                  <c:v>142.04338036403399</c:v>
                </c:pt>
                <c:pt idx="78">
                  <c:v>159.37529407988001</c:v>
                </c:pt>
                <c:pt idx="79">
                  <c:v>178.822021117427</c:v>
                </c:pt>
                <c:pt idx="80">
                  <c:v>200.641607729329</c:v>
                </c:pt>
                <c:pt idx="81">
                  <c:v>225.12358657312299</c:v>
                </c:pt>
                <c:pt idx="82">
                  <c:v>252.59281863369</c:v>
                </c:pt>
                <c:pt idx="83">
                  <c:v>283.41380393114798</c:v>
                </c:pt>
                <c:pt idx="84">
                  <c:v>317.99551821466702</c:v>
                </c:pt>
                <c:pt idx="85">
                  <c:v>356.79683982217199</c:v>
                </c:pt>
                <c:pt idx="86">
                  <c:v>400.3326387171</c:v>
                </c:pt>
                <c:pt idx="87">
                  <c:v>449.18060849998602</c:v>
                </c:pt>
                <c:pt idx="88">
                  <c:v>503.98893205156998</c:v>
                </c:pt>
                <c:pt idx="89">
                  <c:v>565.4848825258</c:v>
                </c:pt>
                <c:pt idx="90">
                  <c:v>634.48447382272502</c:v>
                </c:pt>
                <c:pt idx="91">
                  <c:v>711.90328859716999</c:v>
                </c:pt>
                <c:pt idx="92">
                  <c:v>798.76862748428096</c:v>
                </c:pt>
                <c:pt idx="93">
                  <c:v>896.23314075481301</c:v>
                </c:pt>
                <c:pt idx="94">
                  <c:v>1005.5901232839</c:v>
                </c:pt>
                <c:pt idx="95">
                  <c:v>1128.29067578833</c:v>
                </c:pt>
                <c:pt idx="96">
                  <c:v>1265.9629600513399</c:v>
                </c:pt>
                <c:pt idx="97">
                  <c:v>1420.4338036403401</c:v>
                </c:pt>
                <c:pt idx="98">
                  <c:v>1593.7529407988</c:v>
                </c:pt>
                <c:pt idx="99">
                  <c:v>1788.2202111742699</c:v>
                </c:pt>
                <c:pt idx="100">
                  <c:v>2006.4160772932901</c:v>
                </c:pt>
                <c:pt idx="101">
                  <c:v>2251.2358657312302</c:v>
                </c:pt>
                <c:pt idx="102">
                  <c:v>2525.9281863369001</c:v>
                </c:pt>
                <c:pt idx="103">
                  <c:v>2834.13803931148</c:v>
                </c:pt>
                <c:pt idx="104">
                  <c:v>3179.9551821466698</c:v>
                </c:pt>
                <c:pt idx="105">
                  <c:v>3567.9683982217298</c:v>
                </c:pt>
                <c:pt idx="106">
                  <c:v>4003.3263871710001</c:v>
                </c:pt>
                <c:pt idx="107">
                  <c:v>4491.8060849998601</c:v>
                </c:pt>
                <c:pt idx="108">
                  <c:v>5039.8893205157001</c:v>
                </c:pt>
                <c:pt idx="109">
                  <c:v>5654.848825258</c:v>
                </c:pt>
                <c:pt idx="110">
                  <c:v>6344.8447382272598</c:v>
                </c:pt>
                <c:pt idx="111">
                  <c:v>7119.0328859717001</c:v>
                </c:pt>
                <c:pt idx="112">
                  <c:v>7987.6862748428102</c:v>
                </c:pt>
                <c:pt idx="113">
                  <c:v>8962.3314075481303</c:v>
                </c:pt>
                <c:pt idx="114">
                  <c:v>10055.901232839</c:v>
                </c:pt>
                <c:pt idx="115">
                  <c:v>11282.9067578833</c:v>
                </c:pt>
                <c:pt idx="116">
                  <c:v>12659.629600513401</c:v>
                </c:pt>
                <c:pt idx="117">
                  <c:v>14204.3380364034</c:v>
                </c:pt>
                <c:pt idx="118">
                  <c:v>15937.529407988</c:v>
                </c:pt>
                <c:pt idx="119">
                  <c:v>17882.202111742699</c:v>
                </c:pt>
              </c:numCache>
            </c:numRef>
          </c:xVal>
          <c:yVal>
            <c:numRef>
              <c:f>'chilin et derivées'!$T$252:$T$371</c:f>
              <c:numCache>
                <c:formatCode>General</c:formatCode>
                <c:ptCount val="120"/>
                <c:pt idx="0">
                  <c:v>65.571203622480269</c:v>
                </c:pt>
                <c:pt idx="1">
                  <c:v>65.571201982727729</c:v>
                </c:pt>
                <c:pt idx="2">
                  <c:v>65.571199918401888</c:v>
                </c:pt>
                <c:pt idx="3">
                  <c:v>65.571197319570004</c:v>
                </c:pt>
                <c:pt idx="4">
                  <c:v>65.57119404783532</c:v>
                </c:pt>
                <c:pt idx="5">
                  <c:v>65.57118992896666</c:v>
                </c:pt>
                <c:pt idx="6">
                  <c:v>65.571184743620194</c:v>
                </c:pt>
                <c:pt idx="7">
                  <c:v>65.571178215658719</c:v>
                </c:pt>
                <c:pt idx="8">
                  <c:v>65.571169997446972</c:v>
                </c:pt>
                <c:pt idx="9">
                  <c:v>65.571159651338945</c:v>
                </c:pt>
                <c:pt idx="10">
                  <c:v>65.571146626372951</c:v>
                </c:pt>
                <c:pt idx="11">
                  <c:v>65.571130228931352</c:v>
                </c:pt>
                <c:pt idx="12">
                  <c:v>65.571109585805985</c:v>
                </c:pt>
                <c:pt idx="13">
                  <c:v>65.5710835976992</c:v>
                </c:pt>
                <c:pt idx="14">
                  <c:v>65.571050880687807</c:v>
                </c:pt>
                <c:pt idx="15">
                  <c:v>65.57100969253203</c:v>
                </c:pt>
                <c:pt idx="16">
                  <c:v>65.570957839908502</c:v>
                </c:pt>
                <c:pt idx="17">
                  <c:v>65.5708925616279</c:v>
                </c:pt>
                <c:pt idx="18">
                  <c:v>65.570810381624852</c:v>
                </c:pt>
                <c:pt idx="19">
                  <c:v>65.570706923896367</c:v>
                </c:pt>
                <c:pt idx="20">
                  <c:v>65.570576679546591</c:v>
                </c:pt>
                <c:pt idx="21">
                  <c:v>65.570412713548521</c:v>
                </c:pt>
                <c:pt idx="22">
                  <c:v>65.570206295635359</c:v>
                </c:pt>
                <c:pt idx="23">
                  <c:v>65.569946435710406</c:v>
                </c:pt>
                <c:pt idx="24">
                  <c:v>65.569619299104602</c:v>
                </c:pt>
                <c:pt idx="25">
                  <c:v>65.569207470653708</c:v>
                </c:pt>
                <c:pt idx="26">
                  <c:v>65.56868902858389</c:v>
                </c:pt>
                <c:pt idx="27">
                  <c:v>65.568036379167367</c:v>
                </c:pt>
                <c:pt idx="28">
                  <c:v>65.567214790535402</c:v>
                </c:pt>
                <c:pt idx="29">
                  <c:v>65.566180548278041</c:v>
                </c:pt>
                <c:pt idx="30">
                  <c:v>65.564878635727766</c:v>
                </c:pt>
                <c:pt idx="31">
                  <c:v>65.56323981717091</c:v>
                </c:pt>
                <c:pt idx="32">
                  <c:v>65.561176971466182</c:v>
                </c:pt>
                <c:pt idx="33">
                  <c:v>65.558580485276849</c:v>
                </c:pt>
                <c:pt idx="34">
                  <c:v>65.555312467633456</c:v>
                </c:pt>
                <c:pt idx="35">
                  <c:v>65.551199488889068</c:v>
                </c:pt>
                <c:pt idx="36">
                  <c:v>65.546023475033621</c:v>
                </c:pt>
                <c:pt idx="37">
                  <c:v>65.53951030036643</c:v>
                </c:pt>
                <c:pt idx="38">
                  <c:v>65.531315515144996</c:v>
                </c:pt>
                <c:pt idx="39">
                  <c:v>65.521006517807876</c:v>
                </c:pt>
                <c:pt idx="40">
                  <c:v>65.50804033226332</c:v>
                </c:pt>
                <c:pt idx="41">
                  <c:v>65.491735979957141</c:v>
                </c:pt>
                <c:pt idx="42">
                  <c:v>65.471240247844889</c:v>
                </c:pt>
                <c:pt idx="43">
                  <c:v>65.445485456976769</c:v>
                </c:pt>
                <c:pt idx="44">
                  <c:v>65.413137652398973</c:v>
                </c:pt>
                <c:pt idx="45">
                  <c:v>65.372533500236202</c:v>
                </c:pt>
                <c:pt idx="46">
                  <c:v>65.321604154522106</c:v>
                </c:pt>
                <c:pt idx="47">
                  <c:v>65.257784545142727</c:v>
                </c:pt>
                <c:pt idx="48">
                  <c:v>65.177907093724016</c:v>
                </c:pt>
                <c:pt idx="49">
                  <c:v>65.078080012127757</c:v>
                </c:pt>
                <c:pt idx="50">
                  <c:v>64.953552387077934</c:v>
                </c:pt>
                <c:pt idx="51">
                  <c:v>64.798571587767157</c:v>
                </c:pt>
                <c:pt idx="52">
                  <c:v>64.606243553098849</c:v>
                </c:pt>
                <c:pt idx="53">
                  <c:v>64.368413493700842</c:v>
                </c:pt>
                <c:pt idx="54">
                  <c:v>64.075593330871811</c:v>
                </c:pt>
                <c:pt idx="55">
                  <c:v>63.716971757131937</c:v>
                </c:pt>
                <c:pt idx="56">
                  <c:v>63.280550680656397</c:v>
                </c:pt>
                <c:pt idx="57">
                  <c:v>62.753453798582534</c:v>
                </c:pt>
                <c:pt idx="58">
                  <c:v>62.122443650522484</c:v>
                </c:pt>
                <c:pt idx="59">
                  <c:v>61.374657895873227</c:v>
                </c:pt>
                <c:pt idx="60">
                  <c:v>60.498532946050005</c:v>
                </c:pt>
                <c:pt idx="61">
                  <c:v>59.484830255293446</c:v>
                </c:pt>
                <c:pt idx="62">
                  <c:v>58.32763274750512</c:v>
                </c:pt>
                <c:pt idx="63">
                  <c:v>57.025155278715772</c:v>
                </c:pt>
                <c:pt idx="64">
                  <c:v>55.580227944166118</c:v>
                </c:pt>
                <c:pt idx="65">
                  <c:v>54.00036492743623</c:v>
                </c:pt>
                <c:pt idx="66">
                  <c:v>52.297409061315442</c:v>
                </c:pt>
                <c:pt idx="67">
                  <c:v>50.486818787421079</c:v>
                </c:pt>
                <c:pt idx="68">
                  <c:v>48.586717563321379</c:v>
                </c:pt>
                <c:pt idx="69">
                  <c:v>46.616845097441619</c:v>
                </c:pt>
                <c:pt idx="70">
                  <c:v>44.597537465697194</c:v>
                </c:pt>
                <c:pt idx="71">
                  <c:v>42.548830395891883</c:v>
                </c:pt>
                <c:pt idx="72">
                  <c:v>40.489740220016522</c:v>
                </c:pt>
                <c:pt idx="73">
                  <c:v>38.437740756951833</c:v>
                </c:pt>
                <c:pt idx="74">
                  <c:v>36.408427402802459</c:v>
                </c:pt>
                <c:pt idx="75">
                  <c:v>34.415343295197609</c:v>
                </c:pt>
                <c:pt idx="76">
                  <c:v>32.469935132197442</c:v>
                </c:pt>
                <c:pt idx="77">
                  <c:v>30.581605475427239</c:v>
                </c:pt>
                <c:pt idx="78">
                  <c:v>28.757831540391852</c:v>
                </c:pt>
                <c:pt idx="79">
                  <c:v>27.004325496489198</c:v>
                </c:pt>
                <c:pt idx="80">
                  <c:v>25.325216758583654</c:v>
                </c:pt>
                <c:pt idx="81">
                  <c:v>23.723241835466393</c:v>
                </c:pt>
                <c:pt idx="82">
                  <c:v>22.199931624481842</c:v>
                </c:pt>
                <c:pt idx="83">
                  <c:v>20.755789497943844</c:v>
                </c:pt>
                <c:pt idx="84">
                  <c:v>19.390456160743341</c:v>
                </c:pt>
                <c:pt idx="85">
                  <c:v>18.102859185221519</c:v>
                </c:pt>
                <c:pt idx="86">
                  <c:v>16.891346484757314</c:v>
                </c:pt>
                <c:pt idx="87">
                  <c:v>15.753803901256108</c:v>
                </c:pt>
                <c:pt idx="88">
                  <c:v>14.687757665425437</c:v>
                </c:pt>
                <c:pt idx="89">
                  <c:v>13.690462832715141</c:v>
                </c:pt>
                <c:pt idx="90">
                  <c:v>12.758978972158941</c:v>
                </c:pt>
                <c:pt idx="91">
                  <c:v>11.890234442911808</c:v>
                </c:pt>
                <c:pt idx="92">
                  <c:v>11.081080572969274</c:v>
                </c:pt>
                <c:pt idx="93">
                  <c:v>10.328336984705874</c:v>
                </c:pt>
                <c:pt idx="94">
                  <c:v>9.6288292128434989</c:v>
                </c:pt>
                <c:pt idx="95">
                  <c:v>8.9794196468340051</c:v>
                </c:pt>
                <c:pt idx="96">
                  <c:v>8.3770327117486882</c:v>
                </c:pt>
                <c:pt idx="97">
                  <c:v>7.8186750868479269</c:v>
                </c:pt>
                <c:pt idx="98">
                  <c:v>7.3014516539413723</c:v>
                </c:pt>
                <c:pt idx="99">
                  <c:v>6.8225777714873033</c:v>
                </c:pt>
                <c:pt idx="100">
                  <c:v>6.3793883866720638</c:v>
                </c:pt>
                <c:pt idx="101">
                  <c:v>5.9693444267974378</c:v>
                </c:pt>
                <c:pt idx="102">
                  <c:v>5.5900368525600523</c:v>
                </c:pt>
                <c:pt idx="103">
                  <c:v>5.2391887079051642</c:v>
                </c:pt>
                <c:pt idx="104">
                  <c:v>4.914655462312183</c:v>
                </c:pt>
                <c:pt idx="105">
                  <c:v>4.6144239096767894</c:v>
                </c:pt>
                <c:pt idx="106">
                  <c:v>4.3366098615057531</c:v>
                </c:pt>
                <c:pt idx="107">
                  <c:v>4.079454849275292</c:v>
                </c:pt>
                <c:pt idx="108">
                  <c:v>3.8413220302072704</c:v>
                </c:pt>
                <c:pt idx="109">
                  <c:v>3.62069147146003</c:v>
                </c:pt>
                <c:pt idx="110">
                  <c:v>3.4161549692537929</c:v>
                </c:pt>
                <c:pt idx="111">
                  <c:v>3.2264105415101518</c:v>
                </c:pt>
                <c:pt idx="112">
                  <c:v>3.0502567151633104</c:v>
                </c:pt>
                <c:pt idx="113">
                  <c:v>2.8865867125291089</c:v>
                </c:pt>
                <c:pt idx="114">
                  <c:v>2.7343826251886671</c:v>
                </c:pt>
                <c:pt idx="115">
                  <c:v>2.5927096489593597</c:v>
                </c:pt>
                <c:pt idx="116">
                  <c:v>2.4607104398518511</c:v>
                </c:pt>
                <c:pt idx="117">
                  <c:v>2.3375996385588227</c:v>
                </c:pt>
                <c:pt idx="118">
                  <c:v>2.2226586000364259</c:v>
                </c:pt>
                <c:pt idx="119">
                  <c:v>2.1152303551145817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79-477D-8182-1678961FF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531264"/>
        <c:axId val="132006800"/>
      </c:scatterChart>
      <c:valAx>
        <c:axId val="179531264"/>
        <c:scaling>
          <c:logBase val="10"/>
          <c:orientation val="minMax"/>
          <c:max val="10000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800">
                    <a:solidFill>
                      <a:sysClr val="windowText" lastClr="000000"/>
                    </a:solidFill>
                  </a:rPr>
                  <a:t>Frequency [Hz]</a:t>
                </a:r>
              </a:p>
            </c:rich>
          </c:tx>
          <c:layout>
            <c:manualLayout>
              <c:xMode val="edge"/>
              <c:yMode val="edge"/>
              <c:x val="0.31855830674190494"/>
              <c:y val="0.857594721016710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2006800"/>
        <c:crosses val="autoZero"/>
        <c:crossBetween val="midCat"/>
        <c:majorUnit val="10"/>
      </c:valAx>
      <c:valAx>
        <c:axId val="132006800"/>
        <c:scaling>
          <c:logBase val="10"/>
          <c:orientation val="minMax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800" dirty="0">
                    <a:solidFill>
                      <a:sysClr val="windowText" lastClr="000000"/>
                    </a:solidFill>
                  </a:rPr>
                  <a:t>|</a:t>
                </a:r>
                <a:r>
                  <a:rPr lang="fr-FR" sz="2800" baseline="0" dirty="0">
                    <a:solidFill>
                      <a:sysClr val="windowText" lastClr="000000"/>
                    </a:solidFill>
                    <a:latin typeface="Symbol" panose="05050102010706020507" pitchFamily="18" charset="2"/>
                  </a:rPr>
                  <a:t>c</a:t>
                </a:r>
                <a:r>
                  <a:rPr lang="fr-FR" sz="2800" baseline="-25000" dirty="0">
                    <a:solidFill>
                      <a:sysClr val="windowText" lastClr="000000"/>
                    </a:solidFill>
                  </a:rPr>
                  <a:t>lin</a:t>
                </a:r>
                <a:r>
                  <a:rPr lang="fr-FR" sz="2800" dirty="0">
                    <a:solidFill>
                      <a:sysClr val="windowText" lastClr="000000"/>
                    </a:solidFill>
                  </a:rPr>
                  <a:t>(</a:t>
                </a:r>
                <a:r>
                  <a:rPr lang="fr-FR" sz="2800" baseline="0" dirty="0">
                    <a:solidFill>
                      <a:sysClr val="windowText" lastClr="000000"/>
                    </a:solidFill>
                    <a:latin typeface="Symbol" panose="05050102010706020507" pitchFamily="18" charset="2"/>
                  </a:rPr>
                  <a:t>w</a:t>
                </a:r>
                <a:r>
                  <a:rPr lang="fr-FR" sz="2800" dirty="0">
                    <a:solidFill>
                      <a:sysClr val="windowText" lastClr="000000"/>
                    </a:solidFill>
                  </a:rPr>
                  <a:t>)</a:t>
                </a:r>
                <a:r>
                  <a:rPr lang="fr-FR" sz="2800" baseline="0" dirty="0">
                    <a:solidFill>
                      <a:sysClr val="windowText" lastClr="000000"/>
                    </a:solidFill>
                  </a:rPr>
                  <a:t> - </a:t>
                </a:r>
                <a:r>
                  <a:rPr lang="fr-FR" sz="2800" baseline="0" dirty="0">
                    <a:solidFill>
                      <a:sysClr val="windowText" lastClr="000000"/>
                    </a:solidFill>
                    <a:latin typeface="Symbol" panose="05050102010706020507" pitchFamily="18" charset="2"/>
                  </a:rPr>
                  <a:t>c</a:t>
                </a:r>
                <a:r>
                  <a:rPr lang="fr-FR" sz="2800" baseline="-25000" dirty="0">
                    <a:solidFill>
                      <a:sysClr val="windowText" lastClr="000000"/>
                    </a:solidFill>
                  </a:rPr>
                  <a:t>lin</a:t>
                </a:r>
                <a:r>
                  <a:rPr lang="fr-FR" sz="2800" baseline="0" dirty="0">
                    <a:solidFill>
                      <a:sysClr val="windowText" lastClr="000000"/>
                    </a:solidFill>
                  </a:rPr>
                  <a:t>(</a:t>
                </a:r>
                <a:r>
                  <a:rPr lang="fr-FR" sz="2800" baseline="0" dirty="0">
                    <a:solidFill>
                      <a:sysClr val="windowText" lastClr="000000"/>
                    </a:solidFill>
                    <a:latin typeface="Symbol" panose="05050102010706020507" pitchFamily="18" charset="2"/>
                  </a:rPr>
                  <a:t>¥)|</a:t>
                </a:r>
                <a:endParaRPr lang="fr-FR" sz="28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416010498687661E-3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9531264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89657130409008"/>
          <c:y val="5.9291348442777017E-2"/>
          <c:w val="0.68936148082808668"/>
          <c:h val="0.66128062117235342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'chilin et derivées'!$C$252:$C$371</c:f>
              <c:numCache>
                <c:formatCode>General</c:formatCode>
                <c:ptCount val="120"/>
                <c:pt idx="0">
                  <c:v>2.0064160772932899E-2</c:v>
                </c:pt>
                <c:pt idx="1">
                  <c:v>2.2512358657312301E-2</c:v>
                </c:pt>
                <c:pt idx="2">
                  <c:v>2.5259281863368899E-2</c:v>
                </c:pt>
                <c:pt idx="3">
                  <c:v>2.83413803931148E-2</c:v>
                </c:pt>
                <c:pt idx="4">
                  <c:v>3.1799551821466703E-2</c:v>
                </c:pt>
                <c:pt idx="5">
                  <c:v>3.56796839822172E-2</c:v>
                </c:pt>
                <c:pt idx="6">
                  <c:v>4.0033263871709898E-2</c:v>
                </c:pt>
                <c:pt idx="7">
                  <c:v>4.4918060849998602E-2</c:v>
                </c:pt>
                <c:pt idx="8">
                  <c:v>5.0398893205157003E-2</c:v>
                </c:pt>
                <c:pt idx="9">
                  <c:v>5.654848825258E-2</c:v>
                </c:pt>
                <c:pt idx="10">
                  <c:v>6.3448447382272496E-2</c:v>
                </c:pt>
                <c:pt idx="11">
                  <c:v>7.1190328859716906E-2</c:v>
                </c:pt>
                <c:pt idx="12">
                  <c:v>7.9876862748428007E-2</c:v>
                </c:pt>
                <c:pt idx="13">
                  <c:v>8.9623314075481297E-2</c:v>
                </c:pt>
                <c:pt idx="14">
                  <c:v>0.10055901232839</c:v>
                </c:pt>
                <c:pt idx="15">
                  <c:v>0.112829067578833</c:v>
                </c:pt>
                <c:pt idx="16">
                  <c:v>0.126596296005134</c:v>
                </c:pt>
                <c:pt idx="17">
                  <c:v>0.14204338036403399</c:v>
                </c:pt>
                <c:pt idx="18">
                  <c:v>0.15937529407987999</c:v>
                </c:pt>
                <c:pt idx="19">
                  <c:v>0.17882202111742701</c:v>
                </c:pt>
                <c:pt idx="20">
                  <c:v>0.20064160772932901</c:v>
                </c:pt>
                <c:pt idx="21">
                  <c:v>0.22512358657312301</c:v>
                </c:pt>
                <c:pt idx="22">
                  <c:v>0.25259281863368899</c:v>
                </c:pt>
                <c:pt idx="23">
                  <c:v>0.28341380393114801</c:v>
                </c:pt>
                <c:pt idx="24">
                  <c:v>0.31799551821466698</c:v>
                </c:pt>
                <c:pt idx="25">
                  <c:v>0.35679683982217297</c:v>
                </c:pt>
                <c:pt idx="26">
                  <c:v>0.40033263871709901</c:v>
                </c:pt>
                <c:pt idx="27">
                  <c:v>0.44918060849998598</c:v>
                </c:pt>
                <c:pt idx="28">
                  <c:v>0.50398893205157003</c:v>
                </c:pt>
                <c:pt idx="29">
                  <c:v>0.56548488252579998</c:v>
                </c:pt>
                <c:pt idx="30">
                  <c:v>0.63448447382272499</c:v>
                </c:pt>
                <c:pt idx="31">
                  <c:v>0.711903288597169</c:v>
                </c:pt>
                <c:pt idx="32">
                  <c:v>0.79876862748428001</c:v>
                </c:pt>
                <c:pt idx="33">
                  <c:v>0.89623314075481297</c:v>
                </c:pt>
                <c:pt idx="34">
                  <c:v>1.0055901232839</c:v>
                </c:pt>
                <c:pt idx="35">
                  <c:v>1.12829067578833</c:v>
                </c:pt>
                <c:pt idx="36">
                  <c:v>1.26596296005134</c:v>
                </c:pt>
                <c:pt idx="37">
                  <c:v>1.4204338036403401</c:v>
                </c:pt>
                <c:pt idx="38">
                  <c:v>1.5937529407988</c:v>
                </c:pt>
                <c:pt idx="39">
                  <c:v>1.78822021117427</c:v>
                </c:pt>
                <c:pt idx="40">
                  <c:v>2.0064160772932902</c:v>
                </c:pt>
                <c:pt idx="41">
                  <c:v>2.2512358657312301</c:v>
                </c:pt>
                <c:pt idx="42">
                  <c:v>2.5259281863368899</c:v>
                </c:pt>
                <c:pt idx="43">
                  <c:v>2.8341380393114801</c:v>
                </c:pt>
                <c:pt idx="44">
                  <c:v>3.1799551821466698</c:v>
                </c:pt>
                <c:pt idx="45">
                  <c:v>3.5679683982217298</c:v>
                </c:pt>
                <c:pt idx="46">
                  <c:v>4.0033263871709899</c:v>
                </c:pt>
                <c:pt idx="47">
                  <c:v>4.49180608499986</c:v>
                </c:pt>
                <c:pt idx="48">
                  <c:v>5.0398893205156998</c:v>
                </c:pt>
                <c:pt idx="49">
                  <c:v>5.654848825258</c:v>
                </c:pt>
                <c:pt idx="50">
                  <c:v>6.3448447382272599</c:v>
                </c:pt>
                <c:pt idx="51">
                  <c:v>7.1190328859716896</c:v>
                </c:pt>
                <c:pt idx="52">
                  <c:v>7.9876862748428099</c:v>
                </c:pt>
                <c:pt idx="53">
                  <c:v>8.9623314075481293</c:v>
                </c:pt>
                <c:pt idx="54">
                  <c:v>10.055901232839</c:v>
                </c:pt>
                <c:pt idx="55">
                  <c:v>11.2829067578833</c:v>
                </c:pt>
                <c:pt idx="56">
                  <c:v>12.6596296005134</c:v>
                </c:pt>
                <c:pt idx="57">
                  <c:v>14.204338036403399</c:v>
                </c:pt>
                <c:pt idx="58">
                  <c:v>15.937529407988</c:v>
                </c:pt>
                <c:pt idx="59">
                  <c:v>17.8822021117427</c:v>
                </c:pt>
                <c:pt idx="60">
                  <c:v>20.064160772932901</c:v>
                </c:pt>
                <c:pt idx="61">
                  <c:v>22.512358657312301</c:v>
                </c:pt>
                <c:pt idx="62">
                  <c:v>25.259281863369001</c:v>
                </c:pt>
                <c:pt idx="63">
                  <c:v>28.3413803931149</c:v>
                </c:pt>
                <c:pt idx="64">
                  <c:v>31.7995518214667</c:v>
                </c:pt>
                <c:pt idx="65">
                  <c:v>35.679683982217298</c:v>
                </c:pt>
                <c:pt idx="66">
                  <c:v>40.033263871709899</c:v>
                </c:pt>
                <c:pt idx="67">
                  <c:v>44.918060849998596</c:v>
                </c:pt>
                <c:pt idx="68">
                  <c:v>50.398893205157002</c:v>
                </c:pt>
                <c:pt idx="69">
                  <c:v>56.54848825258</c:v>
                </c:pt>
                <c:pt idx="70">
                  <c:v>63.448447382272597</c:v>
                </c:pt>
                <c:pt idx="71">
                  <c:v>71.1903288597169</c:v>
                </c:pt>
                <c:pt idx="72">
                  <c:v>79.876862748428096</c:v>
                </c:pt>
                <c:pt idx="73">
                  <c:v>89.623314075481304</c:v>
                </c:pt>
                <c:pt idx="74">
                  <c:v>100.55901232839</c:v>
                </c:pt>
                <c:pt idx="75">
                  <c:v>112.829067578833</c:v>
                </c:pt>
                <c:pt idx="76">
                  <c:v>126.59629600513399</c:v>
                </c:pt>
                <c:pt idx="77">
                  <c:v>142.04338036403399</c:v>
                </c:pt>
                <c:pt idx="78">
                  <c:v>159.37529407988001</c:v>
                </c:pt>
                <c:pt idx="79">
                  <c:v>178.822021117427</c:v>
                </c:pt>
                <c:pt idx="80">
                  <c:v>200.641607729329</c:v>
                </c:pt>
                <c:pt idx="81">
                  <c:v>225.12358657312299</c:v>
                </c:pt>
                <c:pt idx="82">
                  <c:v>252.59281863369</c:v>
                </c:pt>
                <c:pt idx="83">
                  <c:v>283.41380393114798</c:v>
                </c:pt>
                <c:pt idx="84">
                  <c:v>317.99551821466702</c:v>
                </c:pt>
                <c:pt idx="85">
                  <c:v>356.79683982217199</c:v>
                </c:pt>
                <c:pt idx="86">
                  <c:v>400.3326387171</c:v>
                </c:pt>
                <c:pt idx="87">
                  <c:v>449.18060849998602</c:v>
                </c:pt>
                <c:pt idx="88">
                  <c:v>503.98893205156998</c:v>
                </c:pt>
                <c:pt idx="89">
                  <c:v>565.4848825258</c:v>
                </c:pt>
                <c:pt idx="90">
                  <c:v>634.48447382272502</c:v>
                </c:pt>
                <c:pt idx="91">
                  <c:v>711.90328859716999</c:v>
                </c:pt>
                <c:pt idx="92">
                  <c:v>798.76862748428096</c:v>
                </c:pt>
                <c:pt idx="93">
                  <c:v>896.23314075481301</c:v>
                </c:pt>
                <c:pt idx="94">
                  <c:v>1005.5901232839</c:v>
                </c:pt>
                <c:pt idx="95">
                  <c:v>1128.29067578833</c:v>
                </c:pt>
                <c:pt idx="96">
                  <c:v>1265.9629600513399</c:v>
                </c:pt>
                <c:pt idx="97">
                  <c:v>1420.4338036403401</c:v>
                </c:pt>
                <c:pt idx="98">
                  <c:v>1593.7529407988</c:v>
                </c:pt>
                <c:pt idx="99">
                  <c:v>1788.2202111742699</c:v>
                </c:pt>
                <c:pt idx="100">
                  <c:v>2006.4160772932901</c:v>
                </c:pt>
                <c:pt idx="101">
                  <c:v>2251.2358657312302</c:v>
                </c:pt>
                <c:pt idx="102">
                  <c:v>2525.9281863369001</c:v>
                </c:pt>
                <c:pt idx="103">
                  <c:v>2834.13803931148</c:v>
                </c:pt>
                <c:pt idx="104">
                  <c:v>3179.9551821466698</c:v>
                </c:pt>
                <c:pt idx="105">
                  <c:v>3567.9683982217298</c:v>
                </c:pt>
                <c:pt idx="106">
                  <c:v>4003.3263871710001</c:v>
                </c:pt>
                <c:pt idx="107">
                  <c:v>4491.8060849998601</c:v>
                </c:pt>
                <c:pt idx="108">
                  <c:v>5039.8893205157001</c:v>
                </c:pt>
                <c:pt idx="109">
                  <c:v>5654.848825258</c:v>
                </c:pt>
                <c:pt idx="110">
                  <c:v>6344.8447382272598</c:v>
                </c:pt>
                <c:pt idx="111">
                  <c:v>7119.0328859717001</c:v>
                </c:pt>
                <c:pt idx="112">
                  <c:v>7987.6862748428102</c:v>
                </c:pt>
                <c:pt idx="113">
                  <c:v>8962.3314075481303</c:v>
                </c:pt>
                <c:pt idx="114">
                  <c:v>10055.901232839</c:v>
                </c:pt>
                <c:pt idx="115">
                  <c:v>11282.9067578833</c:v>
                </c:pt>
                <c:pt idx="116">
                  <c:v>12659.629600513401</c:v>
                </c:pt>
                <c:pt idx="117">
                  <c:v>14204.3380364034</c:v>
                </c:pt>
                <c:pt idx="118">
                  <c:v>15937.529407988</c:v>
                </c:pt>
                <c:pt idx="119">
                  <c:v>17882.202111742699</c:v>
                </c:pt>
              </c:numCache>
            </c:numRef>
          </c:xVal>
          <c:yVal>
            <c:numRef>
              <c:f>'chilin et derivées'!$U$252:$U$371</c:f>
              <c:numCache>
                <c:formatCode>General</c:formatCode>
                <c:ptCount val="120"/>
                <c:pt idx="0">
                  <c:v>-2.504175099784221E-2</c:v>
                </c:pt>
                <c:pt idx="1">
                  <c:v>-2.8097304189701522E-2</c:v>
                </c:pt>
                <c:pt idx="2">
                  <c:v>-3.1525690203835582E-2</c:v>
                </c:pt>
                <c:pt idx="3">
                  <c:v>-3.537240108960911E-2</c:v>
                </c:pt>
                <c:pt idx="4">
                  <c:v>-3.9688479586347455E-2</c:v>
                </c:pt>
                <c:pt idx="5">
                  <c:v>-4.4531196335860251E-2</c:v>
                </c:pt>
                <c:pt idx="6">
                  <c:v>-4.9964809696829059E-2</c:v>
                </c:pt>
                <c:pt idx="7">
                  <c:v>-5.6061418227400614E-2</c:v>
                </c:pt>
                <c:pt idx="8">
                  <c:v>-6.290191712541035E-2</c:v>
                </c:pt>
                <c:pt idx="9">
                  <c:v>-7.0577071285830031E-2</c:v>
                </c:pt>
                <c:pt idx="10">
                  <c:v>-7.9188719169361071E-2</c:v>
                </c:pt>
                <c:pt idx="11">
                  <c:v>-8.8851123393361722E-2</c:v>
                </c:pt>
                <c:pt idx="12">
                  <c:v>-9.9692485877050971E-2</c:v>
                </c:pt>
                <c:pt idx="13">
                  <c:v>-0.11185664751951914</c:v>
                </c:pt>
                <c:pt idx="14">
                  <c:v>-0.12550499478553379</c:v>
                </c:pt>
                <c:pt idx="15">
                  <c:v>-0.14081859824595983</c:v>
                </c:pt>
                <c:pt idx="16">
                  <c:v>-0.15800061109341218</c:v>
                </c:pt>
                <c:pt idx="17">
                  <c:v>-0.17727895895647303</c:v>
                </c:pt>
                <c:pt idx="18">
                  <c:v>-0.19890935599354131</c:v>
                </c:pt>
                <c:pt idx="19">
                  <c:v>-0.22317868628374402</c:v>
                </c:pt>
                <c:pt idx="20">
                  <c:v>-0.25040879396565779</c:v>
                </c:pt>
                <c:pt idx="21">
                  <c:v>-0.28096073041395953</c:v>
                </c:pt>
                <c:pt idx="22">
                  <c:v>-0.31523951198366579</c:v>
                </c:pt>
                <c:pt idx="23">
                  <c:v>-0.3536994474619426</c:v>
                </c:pt>
                <c:pt idx="24">
                  <c:v>-0.39685010028365825</c:v>
                </c:pt>
                <c:pt idx="25">
                  <c:v>-0.44526295667102511</c:v>
                </c:pt>
                <c:pt idx="26">
                  <c:v>-0.49957887695440462</c:v>
                </c:pt>
                <c:pt idx="27">
                  <c:v>-0.5605164131126763</c:v>
                </c:pt>
                <c:pt idx="28">
                  <c:v>-0.62888108056792713</c:v>
                </c:pt>
                <c:pt idx="29">
                  <c:v>-0.70557567578033631</c:v>
                </c:pt>
                <c:pt idx="30">
                  <c:v>-0.79161173218820158</c:v>
                </c:pt>
                <c:pt idx="31">
                  <c:v>-0.88812220403819142</c:v>
                </c:pt>
                <c:pt idx="32">
                  <c:v>-0.99637545852243625</c:v>
                </c:pt>
                <c:pt idx="33">
                  <c:v>-1.1177906383593315</c:v>
                </c:pt>
                <c:pt idx="34">
                  <c:v>-1.2539544252741295</c:v>
                </c:pt>
                <c:pt idx="35">
                  <c:v>-1.4066391838285435</c:v>
                </c:pt>
                <c:pt idx="36">
                  <c:v>-1.5778223865454228</c:v>
                </c:pt>
                <c:pt idx="37">
                  <c:v>-1.7697071041308676</c:v>
                </c:pt>
                <c:pt idx="38">
                  <c:v>-1.9847431738390893</c:v>
                </c:pt>
                <c:pt idx="39">
                  <c:v>-2.2256484149014932</c:v>
                </c:pt>
                <c:pt idx="40">
                  <c:v>-2.4954289170402104</c:v>
                </c:pt>
                <c:pt idx="41">
                  <c:v>-2.7973969548495532</c:v>
                </c:pt>
                <c:pt idx="42">
                  <c:v>-3.1351844401016979</c:v>
                </c:pt>
                <c:pt idx="43">
                  <c:v>-3.5127489757686732</c:v>
                </c:pt>
                <c:pt idx="44">
                  <c:v>-3.9343684836043726</c:v>
                </c:pt>
                <c:pt idx="45">
                  <c:v>-4.4046190230098343</c:v>
                </c:pt>
                <c:pt idx="46">
                  <c:v>-4.9283288266524314</c:v>
                </c:pt>
                <c:pt idx="47">
                  <c:v>-5.5104998552693338</c:v>
                </c:pt>
                <c:pt idx="48">
                  <c:v>-6.1561865715343131</c:v>
                </c:pt>
                <c:pt idx="49">
                  <c:v>-6.8703206250943154</c:v>
                </c:pt>
                <c:pt idx="50">
                  <c:v>-7.6574705076563472</c:v>
                </c:pt>
                <c:pt idx="51">
                  <c:v>-8.5215281073716405</c:v>
                </c:pt>
                <c:pt idx="52">
                  <c:v>-9.4653208658423029</c:v>
                </c:pt>
                <c:pt idx="53">
                  <c:v>-10.490160263506857</c:v>
                </c:pt>
                <c:pt idx="54">
                  <c:v>-11.595355214637529</c:v>
                </c:pt>
                <c:pt idx="55">
                  <c:v>-12.777741369712043</c:v>
                </c:pt>
                <c:pt idx="56">
                  <c:v>-14.031299985683495</c:v>
                </c:pt>
                <c:pt idx="57">
                  <c:v>-15.346955096426079</c:v>
                </c:pt>
                <c:pt idx="58">
                  <c:v>-16.712635218678756</c:v>
                </c:pt>
                <c:pt idx="59">
                  <c:v>-18.113657640313583</c:v>
                </c:pt>
                <c:pt idx="60">
                  <c:v>-19.533438891972676</c:v>
                </c:pt>
                <c:pt idx="61">
                  <c:v>-20.954465466728731</c:v>
                </c:pt>
                <c:pt idx="62">
                  <c:v>-22.359395657174652</c:v>
                </c:pt>
                <c:pt idx="63">
                  <c:v>-23.732129681276696</c:v>
                </c:pt>
                <c:pt idx="64">
                  <c:v>-25.05869430666959</c:v>
                </c:pt>
                <c:pt idx="65">
                  <c:v>-26.327836064358664</c:v>
                </c:pt>
                <c:pt idx="66">
                  <c:v>-27.531285160545035</c:v>
                </c:pt>
                <c:pt idx="67">
                  <c:v>-28.663716894989541</c:v>
                </c:pt>
                <c:pt idx="68">
                  <c:v>-29.722481396815592</c:v>
                </c:pt>
                <c:pt idx="69">
                  <c:v>-30.707189854534018</c:v>
                </c:pt>
                <c:pt idx="70">
                  <c:v>-31.619240287956888</c:v>
                </c:pt>
                <c:pt idx="71">
                  <c:v>-32.461347419905593</c:v>
                </c:pt>
                <c:pt idx="72">
                  <c:v>-33.237118488164882</c:v>
                </c:pt>
                <c:pt idx="73">
                  <c:v>-33.95069622898766</c:v>
                </c:pt>
                <c:pt idx="74">
                  <c:v>-34.606474778091027</c:v>
                </c:pt>
                <c:pt idx="75">
                  <c:v>-35.208884363776349</c:v>
                </c:pt>
                <c:pt idx="76">
                  <c:v>-35.762235512054907</c:v>
                </c:pt>
                <c:pt idx="77">
                  <c:v>-36.270611679923171</c:v>
                </c:pt>
                <c:pt idx="78">
                  <c:v>-36.737799488919094</c:v>
                </c:pt>
                <c:pt idx="79">
                  <c:v>-37.167247054763308</c:v>
                </c:pt>
                <c:pt idx="80">
                  <c:v>-37.562042638504103</c:v>
                </c:pt>
                <c:pt idx="81">
                  <c:v>-37.924907591133007</c:v>
                </c:pt>
                <c:pt idx="82">
                  <c:v>-38.258199130313947</c:v>
                </c:pt>
                <c:pt idx="83">
                  <c:v>-38.563919798097956</c:v>
                </c:pt>
                <c:pt idx="84">
                  <c:v>-38.843731492489027</c:v>
                </c:pt>
                <c:pt idx="85">
                  <c:v>-39.098972765531435</c:v>
                </c:pt>
                <c:pt idx="86">
                  <c:v>-39.33067866933559</c:v>
                </c:pt>
                <c:pt idx="87">
                  <c:v>-39.539602842560335</c:v>
                </c:pt>
                <c:pt idx="88">
                  <c:v>-39.726241792422876</c:v>
                </c:pt>
                <c:pt idx="89">
                  <c:v>-39.890861465096677</c:v>
                </c:pt>
                <c:pt idx="90">
                  <c:v>-40.033526229945686</c:v>
                </c:pt>
                <c:pt idx="91">
                  <c:v>-40.15413034755538</c:v>
                </c:pt>
                <c:pt idx="92">
                  <c:v>-40.252431864809189</c:v>
                </c:pt>
                <c:pt idx="93">
                  <c:v>-40.328088700471788</c:v>
                </c:pt>
                <c:pt idx="94">
                  <c:v>-40.380696472475108</c:v>
                </c:pt>
                <c:pt idx="95">
                  <c:v>-40.409827396320466</c:v>
                </c:pt>
                <c:pt idx="96">
                  <c:v>-40.415069377234261</c:v>
                </c:pt>
                <c:pt idx="97">
                  <c:v>-40.396064251079125</c:v>
                </c:pt>
                <c:pt idx="98">
                  <c:v>-40.352544021895881</c:v>
                </c:pt>
                <c:pt idx="99">
                  <c:v>-40.284363913312284</c:v>
                </c:pt>
                <c:pt idx="100">
                  <c:v>-40.191531105322689</c:v>
                </c:pt>
                <c:pt idx="101">
                  <c:v>-40.07422816666633</c:v>
                </c:pt>
                <c:pt idx="102">
                  <c:v>-39.932830406782521</c:v>
                </c:pt>
                <c:pt idx="103">
                  <c:v>-39.76791664289258</c:v>
                </c:pt>
                <c:pt idx="104">
                  <c:v>-39.580273184407346</c:v>
                </c:pt>
                <c:pt idx="105">
                  <c:v>-39.370891153265163</c:v>
                </c:pt>
                <c:pt idx="106">
                  <c:v>-39.14095756014143</c:v>
                </c:pt>
                <c:pt idx="107">
                  <c:v>-38.891840821157984</c:v>
                </c:pt>
                <c:pt idx="108">
                  <c:v>-38.625071611421951</c:v>
                </c:pt>
                <c:pt idx="109">
                  <c:v>-38.342320100433213</c:v>
                </c:pt>
                <c:pt idx="110">
                  <c:v>-38.045370696611052</c:v>
                </c:pt>
                <c:pt idx="111">
                  <c:v>-37.736095446268962</c:v>
                </c:pt>
                <c:pt idx="112">
                  <c:v>-37.416427193391605</c:v>
                </c:pt>
                <c:pt idx="113">
                  <c:v>-37.088333520944936</c:v>
                </c:pt>
                <c:pt idx="114">
                  <c:v>-36.753792374385625</c:v>
                </c:pt>
                <c:pt idx="115">
                  <c:v>-36.414770126289717</c:v>
                </c:pt>
                <c:pt idx="116">
                  <c:v>-36.073202689732582</c:v>
                </c:pt>
                <c:pt idx="117">
                  <c:v>-35.730980138070514</c:v>
                </c:pt>
                <c:pt idx="118">
                  <c:v>-35.389935149037726</c:v>
                </c:pt>
                <c:pt idx="119">
                  <c:v>-35.051835468496641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88-40FB-805D-5BECEF083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463368"/>
        <c:axId val="178909080"/>
      </c:scatterChart>
      <c:valAx>
        <c:axId val="175463368"/>
        <c:scaling>
          <c:logBase val="10"/>
          <c:orientation val="minMax"/>
          <c:max val="10000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800">
                    <a:solidFill>
                      <a:sysClr val="windowText" lastClr="000000"/>
                    </a:solidFill>
                  </a:rPr>
                  <a:t>Frequency [Hz]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8909080"/>
        <c:crossesAt val="-90"/>
        <c:crossBetween val="midCat"/>
        <c:majorUnit val="10"/>
        <c:minorUnit val="10"/>
      </c:valAx>
      <c:valAx>
        <c:axId val="178909080"/>
        <c:scaling>
          <c:orientation val="minMax"/>
          <c:max val="0"/>
          <c:min val="-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>
                    <a:solidFill>
                      <a:sysClr val="windowText" lastClr="000000"/>
                    </a:solidFill>
                  </a:rPr>
                  <a:t>Arg[</a:t>
                </a:r>
                <a:r>
                  <a:rPr lang="fr-FR" sz="1800" baseline="0">
                    <a:solidFill>
                      <a:sysClr val="windowText" lastClr="000000"/>
                    </a:solidFill>
                    <a:latin typeface="Symbol" panose="05050102010706020507" pitchFamily="18" charset="2"/>
                  </a:rPr>
                  <a:t>c</a:t>
                </a:r>
                <a:r>
                  <a:rPr lang="fr-FR" sz="1800" baseline="-25000">
                    <a:solidFill>
                      <a:sysClr val="windowText" lastClr="000000"/>
                    </a:solidFill>
                  </a:rPr>
                  <a:t>lin</a:t>
                </a:r>
                <a:r>
                  <a:rPr lang="fr-FR" sz="1800">
                    <a:solidFill>
                      <a:sysClr val="windowText" lastClr="000000"/>
                    </a:solidFill>
                  </a:rPr>
                  <a:t>(</a:t>
                </a:r>
                <a:r>
                  <a:rPr lang="fr-FR" sz="1800" baseline="0">
                    <a:solidFill>
                      <a:sysClr val="windowText" lastClr="000000"/>
                    </a:solidFill>
                    <a:latin typeface="Symbol" panose="05050102010706020507" pitchFamily="18" charset="2"/>
                  </a:rPr>
                  <a:t>w</a:t>
                </a:r>
                <a:r>
                  <a:rPr lang="fr-FR" sz="1800">
                    <a:solidFill>
                      <a:sysClr val="windowText" lastClr="000000"/>
                    </a:solidFill>
                  </a:rPr>
                  <a:t>)</a:t>
                </a:r>
                <a:r>
                  <a:rPr lang="fr-FR" sz="1800" baseline="0">
                    <a:solidFill>
                      <a:sysClr val="windowText" lastClr="000000"/>
                    </a:solidFill>
                  </a:rPr>
                  <a:t> - </a:t>
                </a:r>
                <a:r>
                  <a:rPr lang="fr-FR" sz="1800" baseline="0">
                    <a:solidFill>
                      <a:sysClr val="windowText" lastClr="000000"/>
                    </a:solidFill>
                    <a:latin typeface="Symbol" panose="05050102010706020507" pitchFamily="18" charset="2"/>
                  </a:rPr>
                  <a:t>c</a:t>
                </a:r>
                <a:r>
                  <a:rPr lang="fr-FR" sz="1800" baseline="-25000">
                    <a:solidFill>
                      <a:sysClr val="windowText" lastClr="000000"/>
                    </a:solidFill>
                  </a:rPr>
                  <a:t>lin</a:t>
                </a:r>
                <a:r>
                  <a:rPr lang="fr-FR" sz="1800" baseline="0">
                    <a:solidFill>
                      <a:sysClr val="windowText" lastClr="000000"/>
                    </a:solidFill>
                  </a:rPr>
                  <a:t>(</a:t>
                </a:r>
                <a:r>
                  <a:rPr lang="fr-FR" sz="1800" baseline="0">
                    <a:solidFill>
                      <a:sysClr val="windowText" lastClr="000000"/>
                    </a:solidFill>
                    <a:latin typeface="Symbol" panose="05050102010706020507" pitchFamily="18" charset="2"/>
                  </a:rPr>
                  <a:t>¥)], </a:t>
                </a:r>
                <a:r>
                  <a:rPr lang="fr-FR" sz="1800" baseline="0">
                    <a:solidFill>
                      <a:sysClr val="windowText" lastClr="000000"/>
                    </a:solidFill>
                    <a:latin typeface="+mn-lt"/>
                  </a:rPr>
                  <a:t>(Deg.)</a:t>
                </a:r>
                <a:endParaRPr lang="fr-FR" sz="1800">
                  <a:solidFill>
                    <a:sysClr val="windowText" lastClr="000000"/>
                  </a:solidFill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7.9811258263969894E-3"/>
              <c:y val="3.472173333923109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5463368"/>
        <c:crosses val="autoZero"/>
        <c:crossBetween val="midCat"/>
        <c:minorUnit val="10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image" Target="../media/image129.wmf"/><Relationship Id="rId3" Type="http://schemas.openxmlformats.org/officeDocument/2006/relationships/image" Target="../media/image119.wmf"/><Relationship Id="rId7" Type="http://schemas.openxmlformats.org/officeDocument/2006/relationships/image" Target="../media/image123.wmf"/><Relationship Id="rId12" Type="http://schemas.openxmlformats.org/officeDocument/2006/relationships/image" Target="../media/image128.wmf"/><Relationship Id="rId17" Type="http://schemas.openxmlformats.org/officeDocument/2006/relationships/image" Target="../media/image133.wmf"/><Relationship Id="rId2" Type="http://schemas.openxmlformats.org/officeDocument/2006/relationships/image" Target="../media/image118.wmf"/><Relationship Id="rId16" Type="http://schemas.openxmlformats.org/officeDocument/2006/relationships/image" Target="../media/image132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11" Type="http://schemas.openxmlformats.org/officeDocument/2006/relationships/image" Target="../media/image127.wmf"/><Relationship Id="rId5" Type="http://schemas.openxmlformats.org/officeDocument/2006/relationships/image" Target="../media/image121.wmf"/><Relationship Id="rId15" Type="http://schemas.openxmlformats.org/officeDocument/2006/relationships/image" Target="../media/image131.wmf"/><Relationship Id="rId10" Type="http://schemas.openxmlformats.org/officeDocument/2006/relationships/image" Target="../media/image126.wmf"/><Relationship Id="rId4" Type="http://schemas.openxmlformats.org/officeDocument/2006/relationships/image" Target="../media/image120.wmf"/><Relationship Id="rId9" Type="http://schemas.openxmlformats.org/officeDocument/2006/relationships/image" Target="../media/image125.wmf"/><Relationship Id="rId14" Type="http://schemas.openxmlformats.org/officeDocument/2006/relationships/image" Target="../media/image1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4" Type="http://schemas.openxmlformats.org/officeDocument/2006/relationships/image" Target="../media/image15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5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12" Type="http://schemas.openxmlformats.org/officeDocument/2006/relationships/image" Target="../media/image94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11" Type="http://schemas.openxmlformats.org/officeDocument/2006/relationships/image" Target="../media/image93.wmf"/><Relationship Id="rId5" Type="http://schemas.openxmlformats.org/officeDocument/2006/relationships/image" Target="../media/image87.wmf"/><Relationship Id="rId15" Type="http://schemas.openxmlformats.org/officeDocument/2006/relationships/image" Target="../media/image97.wmf"/><Relationship Id="rId10" Type="http://schemas.openxmlformats.org/officeDocument/2006/relationships/image" Target="../media/image92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Relationship Id="rId14" Type="http://schemas.openxmlformats.org/officeDocument/2006/relationships/image" Target="../media/image9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4" Type="http://schemas.openxmlformats.org/officeDocument/2006/relationships/image" Target="../media/image10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E17DD-0772-4602-982F-FB79295F118D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4A1C4-C9E6-4B31-A352-20C9AB078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5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A1C4-C9E6-4B31-A352-20C9AB078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509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12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168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A1C4-C9E6-4B31-A352-20C9AB078757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698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5474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A1C4-C9E6-4B31-A352-20C9AB07875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47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84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82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A1C4-C9E6-4B31-A352-20C9AB07875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152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7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41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50023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A1C4-C9E6-4B31-A352-20C9AB07875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19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C2DA-61E5-4571-A056-B585B4FFCDAB}" type="datetime1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15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F358-7F8F-4853-B084-99B49272E1A2}" type="datetime1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32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DFEA-8646-4E89-AC51-B97271C274C5}" type="datetime1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5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1363-CB25-4217-A086-78486CDF0E1F}" type="datetime1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05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B33F-593E-427D-86A5-DC8EF1F007F6}" type="datetime1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7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4657-8427-46AC-ADDD-902FB0E510ED}" type="datetime1">
              <a:rPr lang="fr-FR" smtClean="0"/>
              <a:t>24/09/2018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1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6F6C-F085-4057-84C1-6E01F5550834}" type="datetime1">
              <a:rPr lang="fr-FR" smtClean="0"/>
              <a:t>24/09/2018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9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543F-5C83-4694-BA63-BAC17F16C861}" type="datetime1">
              <a:rPr lang="fr-FR" smtClean="0"/>
              <a:t>24/09/2018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4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4075-62E5-4506-A3E9-FB1FEE5DDF92}" type="datetime1">
              <a:rPr lang="fr-FR" smtClean="0"/>
              <a:t>24/09/2018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82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2629-18C7-4F73-81B4-6A4DEDB46C79}" type="datetime1">
              <a:rPr lang="fr-FR" smtClean="0"/>
              <a:t>24/09/2018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84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29DD-5BCB-46D2-89C9-D3FFCE3521EF}" type="datetime1">
              <a:rPr lang="fr-FR" smtClean="0"/>
              <a:t>24/09/2018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22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32682-1D2B-444B-8BE1-CAF0BC31EBC3}" type="datetime1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02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0.png"/><Relationship Id="rId18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jpeg"/><Relationship Id="rId12" Type="http://schemas.openxmlformats.org/officeDocument/2006/relationships/image" Target="../media/image190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image" Target="../media/image180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2.png"/><Relationship Id="rId10" Type="http://schemas.openxmlformats.org/officeDocument/2006/relationships/image" Target="../media/image170.png"/><Relationship Id="rId19" Type="http://schemas.openxmlformats.org/officeDocument/2006/relationships/image" Target="../media/image26.png"/><Relationship Id="rId4" Type="http://schemas.openxmlformats.org/officeDocument/2006/relationships/image" Target="../media/image123.png"/><Relationship Id="rId9" Type="http://schemas.openxmlformats.org/officeDocument/2006/relationships/image" Target="../media/image160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4.emf"/><Relationship Id="rId7" Type="http://schemas.openxmlformats.org/officeDocument/2006/relationships/image" Target="../media/image3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10" Type="http://schemas.openxmlformats.org/officeDocument/2006/relationships/image" Target="../media/image51.png"/><Relationship Id="rId4" Type="http://schemas.openxmlformats.org/officeDocument/2006/relationships/image" Target="../media/image25.emf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3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0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13" Type="http://schemas.openxmlformats.org/officeDocument/2006/relationships/image" Target="../media/image64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440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12" Type="http://schemas.openxmlformats.org/officeDocument/2006/relationships/image" Target="../media/image4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11" Type="http://schemas.openxmlformats.org/officeDocument/2006/relationships/image" Target="../media/image83.png"/><Relationship Id="rId5" Type="http://schemas.openxmlformats.org/officeDocument/2006/relationships/image" Target="../media/image65.wmf"/><Relationship Id="rId10" Type="http://schemas.openxmlformats.org/officeDocument/2006/relationships/image" Target="../media/image82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78.png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4.wmf"/><Relationship Id="rId10" Type="http://schemas.openxmlformats.org/officeDocument/2006/relationships/image" Target="../media/image79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7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5.bin"/><Relationship Id="rId3" Type="http://schemas.openxmlformats.org/officeDocument/2006/relationships/image" Target="../media/image9.png"/><Relationship Id="rId7" Type="http://schemas.openxmlformats.org/officeDocument/2006/relationships/image" Target="../media/image5.wmf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emf"/><Relationship Id="rId4" Type="http://schemas.openxmlformats.org/officeDocument/2006/relationships/image" Target="../media/image7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80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90.wmf"/><Relationship Id="rId26" Type="http://schemas.openxmlformats.org/officeDocument/2006/relationships/image" Target="../media/image94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97.wmf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3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9.wmf"/><Relationship Id="rId20" Type="http://schemas.openxmlformats.org/officeDocument/2006/relationships/image" Target="../media/image91.wmf"/><Relationship Id="rId29" Type="http://schemas.openxmlformats.org/officeDocument/2006/relationships/oleObject" Target="../embeddings/oleObject33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93.wmf"/><Relationship Id="rId32" Type="http://schemas.openxmlformats.org/officeDocument/2006/relationships/oleObject" Target="../embeddings/oleObject35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95.wmf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28.bin"/><Relationship Id="rId31" Type="http://schemas.openxmlformats.org/officeDocument/2006/relationships/oleObject" Target="../embeddings/oleObject34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88.wmf"/><Relationship Id="rId22" Type="http://schemas.openxmlformats.org/officeDocument/2006/relationships/image" Target="../media/image92.wmf"/><Relationship Id="rId27" Type="http://schemas.openxmlformats.org/officeDocument/2006/relationships/oleObject" Target="../embeddings/oleObject32.bin"/><Relationship Id="rId30" Type="http://schemas.openxmlformats.org/officeDocument/2006/relationships/image" Target="../media/image96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100.png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2.wmf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101.wmf"/><Relationship Id="rId10" Type="http://schemas.openxmlformats.org/officeDocument/2006/relationships/image" Target="../media/image103.wmf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39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110.wmf"/><Relationship Id="rId3" Type="http://schemas.openxmlformats.org/officeDocument/2006/relationships/image" Target="../media/image112.png"/><Relationship Id="rId7" Type="http://schemas.openxmlformats.org/officeDocument/2006/relationships/image" Target="../media/image106.wmf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9.wmf"/><Relationship Id="rId20" Type="http://schemas.openxmlformats.org/officeDocument/2006/relationships/image" Target="../media/image111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105.wmf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114.emf"/><Relationship Id="rId19" Type="http://schemas.openxmlformats.org/officeDocument/2006/relationships/oleObject" Target="../embeddings/oleObject47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113.emf"/><Relationship Id="rId14" Type="http://schemas.openxmlformats.org/officeDocument/2006/relationships/image" Target="../media/image10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124.wmf"/><Relationship Id="rId26" Type="http://schemas.openxmlformats.org/officeDocument/2006/relationships/image" Target="../media/image128.wmf"/><Relationship Id="rId3" Type="http://schemas.openxmlformats.org/officeDocument/2006/relationships/oleObject" Target="../embeddings/oleObject48.bin"/><Relationship Id="rId21" Type="http://schemas.openxmlformats.org/officeDocument/2006/relationships/oleObject" Target="../embeddings/oleObject57.bin"/><Relationship Id="rId34" Type="http://schemas.openxmlformats.org/officeDocument/2006/relationships/image" Target="../media/image132.wmf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121.wmf"/><Relationship Id="rId17" Type="http://schemas.openxmlformats.org/officeDocument/2006/relationships/oleObject" Target="../embeddings/oleObject55.bin"/><Relationship Id="rId25" Type="http://schemas.openxmlformats.org/officeDocument/2006/relationships/oleObject" Target="../embeddings/oleObject59.bin"/><Relationship Id="rId3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3.wmf"/><Relationship Id="rId20" Type="http://schemas.openxmlformats.org/officeDocument/2006/relationships/image" Target="../media/image125.wmf"/><Relationship Id="rId29" Type="http://schemas.openxmlformats.org/officeDocument/2006/relationships/oleObject" Target="../embeddings/oleObject61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127.wmf"/><Relationship Id="rId32" Type="http://schemas.openxmlformats.org/officeDocument/2006/relationships/image" Target="../media/image131.wmf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28" Type="http://schemas.openxmlformats.org/officeDocument/2006/relationships/image" Target="../media/image129.wmf"/><Relationship Id="rId36" Type="http://schemas.openxmlformats.org/officeDocument/2006/relationships/image" Target="../media/image133.wmf"/><Relationship Id="rId10" Type="http://schemas.openxmlformats.org/officeDocument/2006/relationships/image" Target="../media/image120.wmf"/><Relationship Id="rId19" Type="http://schemas.openxmlformats.org/officeDocument/2006/relationships/oleObject" Target="../embeddings/oleObject56.bin"/><Relationship Id="rId31" Type="http://schemas.openxmlformats.org/officeDocument/2006/relationships/oleObject" Target="../embeddings/oleObject62.bin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122.wmf"/><Relationship Id="rId22" Type="http://schemas.openxmlformats.org/officeDocument/2006/relationships/image" Target="../media/image126.wmf"/><Relationship Id="rId27" Type="http://schemas.openxmlformats.org/officeDocument/2006/relationships/oleObject" Target="../embeddings/oleObject60.bin"/><Relationship Id="rId30" Type="http://schemas.openxmlformats.org/officeDocument/2006/relationships/image" Target="../media/image130.wmf"/><Relationship Id="rId35" Type="http://schemas.openxmlformats.org/officeDocument/2006/relationships/oleObject" Target="../embeddings/oleObject6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137.wmf"/><Relationship Id="rId3" Type="http://schemas.openxmlformats.org/officeDocument/2006/relationships/image" Target="../media/image139.emf"/><Relationship Id="rId7" Type="http://schemas.openxmlformats.org/officeDocument/2006/relationships/image" Target="../media/image134.wmf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136.wmf"/><Relationship Id="rId5" Type="http://schemas.openxmlformats.org/officeDocument/2006/relationships/image" Target="../media/image141.emf"/><Relationship Id="rId15" Type="http://schemas.openxmlformats.org/officeDocument/2006/relationships/image" Target="../media/image138.wmf"/><Relationship Id="rId10" Type="http://schemas.openxmlformats.org/officeDocument/2006/relationships/oleObject" Target="../embeddings/oleObject67.bin"/><Relationship Id="rId4" Type="http://schemas.openxmlformats.org/officeDocument/2006/relationships/image" Target="../media/image140.emf"/><Relationship Id="rId9" Type="http://schemas.openxmlformats.org/officeDocument/2006/relationships/image" Target="../media/image135.wmf"/><Relationship Id="rId14" Type="http://schemas.openxmlformats.org/officeDocument/2006/relationships/oleObject" Target="../embeddings/oleObject6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144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oleObject" Target="../embeddings/oleObject71.bin"/><Relationship Id="rId7" Type="http://schemas.openxmlformats.org/officeDocument/2006/relationships/image" Target="../media/image1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133.wmf"/><Relationship Id="rId9" Type="http://schemas.openxmlformats.org/officeDocument/2006/relationships/image" Target="../media/image146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9.wmf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5.bin"/><Relationship Id="rId11" Type="http://schemas.openxmlformats.org/officeDocument/2006/relationships/oleObject" Target="../embeddings/oleObject77.bin"/><Relationship Id="rId5" Type="http://schemas.openxmlformats.org/officeDocument/2006/relationships/image" Target="../media/image148.wmf"/><Relationship Id="rId10" Type="http://schemas.openxmlformats.org/officeDocument/2006/relationships/image" Target="../media/image152.png"/><Relationship Id="rId4" Type="http://schemas.openxmlformats.org/officeDocument/2006/relationships/oleObject" Target="../embeddings/oleObject74.bin"/><Relationship Id="rId9" Type="http://schemas.openxmlformats.org/officeDocument/2006/relationships/image" Target="../media/image150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153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58.png"/><Relationship Id="rId7" Type="http://schemas.openxmlformats.org/officeDocument/2006/relationships/image" Target="../media/image15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156.wmf"/><Relationship Id="rId4" Type="http://schemas.openxmlformats.org/officeDocument/2006/relationships/oleObject" Target="../embeddings/oleObject81.bin"/><Relationship Id="rId9" Type="http://schemas.openxmlformats.org/officeDocument/2006/relationships/chart" Target="../charts/char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163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0.wmf"/><Relationship Id="rId12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162.wmf"/><Relationship Id="rId5" Type="http://schemas.openxmlformats.org/officeDocument/2006/relationships/image" Target="../media/image159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161.wmf"/><Relationship Id="rId14" Type="http://schemas.openxmlformats.org/officeDocument/2006/relationships/image" Target="../media/image16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0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3"/>
          <p:cNvSpPr txBox="1">
            <a:spLocks noChangeArrowheads="1"/>
          </p:cNvSpPr>
          <p:nvPr/>
        </p:nvSpPr>
        <p:spPr>
          <a:xfrm>
            <a:off x="-12374" y="116632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7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L’ordre</a:t>
            </a:r>
            <a:r>
              <a:rPr lang="en-US" sz="27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7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amorphe</a:t>
            </a:r>
            <a:r>
              <a:rPr lang="en-US" sz="27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7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dans</a:t>
            </a:r>
            <a:r>
              <a:rPr lang="en-US" sz="27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les </a:t>
            </a:r>
            <a:r>
              <a:rPr lang="en-US" sz="27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verres</a:t>
            </a:r>
            <a:r>
              <a:rPr lang="en-US" sz="27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7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dévoilé</a:t>
            </a:r>
            <a:r>
              <a:rPr lang="en-US" sz="27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par les </a:t>
            </a:r>
            <a:r>
              <a:rPr lang="en-US" sz="27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réponses</a:t>
            </a:r>
            <a:r>
              <a:rPr lang="en-US" sz="27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non </a:t>
            </a:r>
            <a:r>
              <a:rPr lang="en-US" sz="27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linéaires</a:t>
            </a:r>
            <a:r>
              <a:rPr lang="en-GB" sz="27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fr-FR" sz="27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563888" y="1080483"/>
            <a:ext cx="566653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 smtClean="0">
                <a:solidFill>
                  <a:srgbClr val="139D16"/>
                </a:solidFill>
              </a:rPr>
              <a:t>G. Biroli </a:t>
            </a:r>
            <a:r>
              <a:rPr lang="fr-FR" sz="2300" dirty="0">
                <a:solidFill>
                  <a:srgbClr val="139D16"/>
                </a:solidFill>
              </a:rPr>
              <a:t>(</a:t>
            </a:r>
            <a:r>
              <a:rPr lang="fr-FR" sz="2300" dirty="0" smtClean="0">
                <a:solidFill>
                  <a:srgbClr val="139D16"/>
                </a:solidFill>
              </a:rPr>
              <a:t>CEA/</a:t>
            </a:r>
            <a:r>
              <a:rPr lang="fr-FR" sz="2300" dirty="0" err="1" smtClean="0">
                <a:solidFill>
                  <a:srgbClr val="139D16"/>
                </a:solidFill>
              </a:rPr>
              <a:t>IPhT</a:t>
            </a:r>
            <a:r>
              <a:rPr lang="fr-FR" sz="2300" dirty="0" smtClean="0">
                <a:solidFill>
                  <a:srgbClr val="139D16"/>
                </a:solidFill>
              </a:rPr>
              <a:t>-ENS</a:t>
            </a:r>
            <a:r>
              <a:rPr lang="fr-FR" sz="2300" dirty="0">
                <a:solidFill>
                  <a:srgbClr val="139D16"/>
                </a:solidFill>
              </a:rPr>
              <a:t>), J.-P. </a:t>
            </a:r>
            <a:r>
              <a:rPr lang="fr-FR" sz="2300" dirty="0" err="1">
                <a:solidFill>
                  <a:srgbClr val="139D16"/>
                </a:solidFill>
              </a:rPr>
              <a:t>Bouchaud</a:t>
            </a:r>
            <a:r>
              <a:rPr lang="fr-FR" sz="2300" dirty="0">
                <a:solidFill>
                  <a:srgbClr val="139D16"/>
                </a:solidFill>
              </a:rPr>
              <a:t> </a:t>
            </a:r>
            <a:r>
              <a:rPr lang="fr-FR" sz="2300" dirty="0" smtClean="0">
                <a:solidFill>
                  <a:srgbClr val="139D16"/>
                </a:solidFill>
              </a:rPr>
              <a:t>(CFM)</a:t>
            </a:r>
            <a:endParaRPr lang="fr-FR" sz="2300" dirty="0">
              <a:solidFill>
                <a:srgbClr val="139D16"/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4296209" y="3524802"/>
            <a:ext cx="24656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0" y="2913122"/>
            <a:ext cx="3678217" cy="4462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fr-FR" sz="2300" dirty="0" smtClean="0"/>
              <a:t>Perpignan </a:t>
            </a:r>
            <a:r>
              <a:rPr lang="fr-FR" sz="2300" dirty="0" err="1" smtClean="0"/>
              <a:t>Univ</a:t>
            </a:r>
            <a:r>
              <a:rPr lang="fr-FR" sz="2300" dirty="0" smtClean="0"/>
              <a:t>.: P</a:t>
            </a:r>
            <a:r>
              <a:rPr lang="fr-FR" sz="2300" dirty="0" smtClean="0"/>
              <a:t>. M. </a:t>
            </a:r>
            <a:r>
              <a:rPr lang="fr-FR" sz="2300" dirty="0" err="1" smtClean="0"/>
              <a:t>Déjardin</a:t>
            </a:r>
            <a:endParaRPr lang="fr-FR" sz="2300" dirty="0" smtClean="0"/>
          </a:p>
        </p:txBody>
      </p:sp>
      <p:grpSp>
        <p:nvGrpSpPr>
          <p:cNvPr id="6" name="Groupe 5"/>
          <p:cNvGrpSpPr/>
          <p:nvPr/>
        </p:nvGrpSpPr>
        <p:grpSpPr>
          <a:xfrm>
            <a:off x="2699792" y="3978204"/>
            <a:ext cx="6307310" cy="2869477"/>
            <a:chOff x="2734053" y="3072188"/>
            <a:chExt cx="6307310" cy="2869477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4053" y="3072188"/>
              <a:ext cx="3421455" cy="2869477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6233051" y="3403349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Albert et al. Science (2016).</a:t>
              </a:r>
              <a:endParaRPr lang="fr-FR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1103566"/>
            <a:ext cx="3635896" cy="4001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fr-FR" sz="2000" u="sng" dirty="0" err="1" smtClean="0"/>
              <a:t>Started</a:t>
            </a:r>
            <a:r>
              <a:rPr lang="fr-FR" sz="2000" dirty="0" smtClean="0"/>
              <a:t> the 11/09/2004 </a:t>
            </a:r>
            <a:r>
              <a:rPr lang="fr-FR" sz="2000" dirty="0" err="1" smtClean="0"/>
              <a:t>thanks</a:t>
            </a:r>
            <a:r>
              <a:rPr lang="fr-FR" sz="2000" dirty="0" smtClean="0"/>
              <a:t> to:</a:t>
            </a:r>
            <a:endParaRPr lang="fr-FR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34178" y="1659830"/>
            <a:ext cx="1225454" cy="4001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fr-FR" sz="2000" u="sng" dirty="0" err="1" smtClean="0"/>
              <a:t>Since</a:t>
            </a:r>
            <a:r>
              <a:rPr lang="fr-FR" sz="2000" u="sng" dirty="0" smtClean="0"/>
              <a:t> </a:t>
            </a:r>
            <a:r>
              <a:rPr lang="fr-FR" sz="2000" u="sng" dirty="0" err="1" smtClean="0"/>
              <a:t>then</a:t>
            </a:r>
            <a:r>
              <a:rPr lang="fr-FR" sz="2000" u="sng" dirty="0" smtClean="0"/>
              <a:t>:</a:t>
            </a:r>
            <a:endParaRPr lang="fr-FR" sz="2000" b="1" u="sng" dirty="0"/>
          </a:p>
        </p:txBody>
      </p:sp>
      <p:sp>
        <p:nvSpPr>
          <p:cNvPr id="16" name="ZoneTexte 15"/>
          <p:cNvSpPr txBox="1"/>
          <p:nvPr/>
        </p:nvSpPr>
        <p:spPr>
          <a:xfrm>
            <a:off x="0" y="1985261"/>
            <a:ext cx="9131625" cy="4462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fr-FR"/>
            </a:defPPr>
            <a:lvl1pPr algn="r">
              <a:defRPr sz="2300"/>
            </a:lvl1pPr>
          </a:lstStyle>
          <a:p>
            <a:pPr algn="ctr"/>
            <a:r>
              <a:rPr lang="fr-FR" dirty="0" smtClean="0">
                <a:solidFill>
                  <a:srgbClr val="FF0000"/>
                </a:solidFill>
              </a:rPr>
              <a:t>CEA/SPEC: D. L’Hôte, R. Tourbot, F.L. + </a:t>
            </a:r>
            <a:r>
              <a:rPr lang="fr-FR" i="1" dirty="0" smtClean="0">
                <a:solidFill>
                  <a:srgbClr val="FF0000"/>
                </a:solidFill>
              </a:rPr>
              <a:t>C. </a:t>
            </a:r>
            <a:r>
              <a:rPr lang="fr-FR" i="1" dirty="0" err="1" smtClean="0">
                <a:solidFill>
                  <a:srgbClr val="FF0000"/>
                </a:solidFill>
              </a:rPr>
              <a:t>Crauste</a:t>
            </a:r>
            <a:r>
              <a:rPr lang="fr-FR" i="1" dirty="0" smtClean="0">
                <a:solidFill>
                  <a:srgbClr val="FF0000"/>
                </a:solidFill>
              </a:rPr>
              <a:t>, C. Brun, S. Albert, P. </a:t>
            </a:r>
            <a:r>
              <a:rPr lang="fr-FR" i="1" dirty="0" err="1" smtClean="0">
                <a:solidFill>
                  <a:srgbClr val="FF0000"/>
                </a:solidFill>
              </a:rPr>
              <a:t>Gadige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-12374" y="2396886"/>
            <a:ext cx="7520966" cy="4462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fr-FR"/>
            </a:defPPr>
            <a:lvl1pPr algn="r">
              <a:defRPr sz="2300"/>
            </a:lvl1pPr>
          </a:lstStyle>
          <a:p>
            <a:pPr algn="ctr"/>
            <a:r>
              <a:rPr lang="fr-FR" dirty="0" err="1">
                <a:solidFill>
                  <a:srgbClr val="1306BA"/>
                </a:solidFill>
              </a:rPr>
              <a:t>Augsburg</a:t>
            </a:r>
            <a:r>
              <a:rPr lang="fr-FR" dirty="0">
                <a:solidFill>
                  <a:srgbClr val="1306BA"/>
                </a:solidFill>
              </a:rPr>
              <a:t> </a:t>
            </a:r>
            <a:r>
              <a:rPr lang="fr-FR" dirty="0" err="1" smtClean="0">
                <a:solidFill>
                  <a:srgbClr val="1306BA"/>
                </a:solidFill>
              </a:rPr>
              <a:t>Univ</a:t>
            </a:r>
            <a:r>
              <a:rPr lang="fr-FR" dirty="0" smtClean="0">
                <a:solidFill>
                  <a:srgbClr val="1306BA"/>
                </a:solidFill>
              </a:rPr>
              <a:t>.: P</a:t>
            </a:r>
            <a:r>
              <a:rPr lang="fr-FR" dirty="0">
                <a:solidFill>
                  <a:srgbClr val="1306BA"/>
                </a:solidFill>
              </a:rPr>
              <a:t>. </a:t>
            </a:r>
            <a:r>
              <a:rPr lang="fr-FR" dirty="0" smtClean="0">
                <a:solidFill>
                  <a:srgbClr val="1306BA"/>
                </a:solidFill>
              </a:rPr>
              <a:t>Lunkenheimer, </a:t>
            </a:r>
            <a:r>
              <a:rPr lang="fr-FR" dirty="0">
                <a:solidFill>
                  <a:srgbClr val="1306BA"/>
                </a:solidFill>
              </a:rPr>
              <a:t>A. </a:t>
            </a:r>
            <a:r>
              <a:rPr lang="fr-FR" dirty="0" err="1" smtClean="0">
                <a:solidFill>
                  <a:srgbClr val="1306BA"/>
                </a:solidFill>
              </a:rPr>
              <a:t>Loidl</a:t>
            </a:r>
            <a:r>
              <a:rPr lang="fr-FR" dirty="0" smtClean="0">
                <a:solidFill>
                  <a:srgbClr val="1306BA"/>
                </a:solidFill>
              </a:rPr>
              <a:t> + </a:t>
            </a:r>
            <a:r>
              <a:rPr lang="fr-FR" i="1" dirty="0" smtClean="0">
                <a:solidFill>
                  <a:srgbClr val="1306BA"/>
                </a:solidFill>
              </a:rPr>
              <a:t>Th. Bauer, M</a:t>
            </a:r>
            <a:r>
              <a:rPr lang="fr-FR" i="1" dirty="0">
                <a:solidFill>
                  <a:srgbClr val="1306BA"/>
                </a:solidFill>
              </a:rPr>
              <a:t>. </a:t>
            </a:r>
            <a:r>
              <a:rPr lang="fr-FR" i="1" dirty="0" err="1" smtClean="0">
                <a:solidFill>
                  <a:srgbClr val="1306BA"/>
                </a:solidFill>
              </a:rPr>
              <a:t>Michl</a:t>
            </a:r>
            <a:endParaRPr lang="fr-FR" i="1" dirty="0">
              <a:solidFill>
                <a:srgbClr val="1306B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1" y="5313736"/>
            <a:ext cx="3479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For a </a:t>
            </a:r>
            <a:r>
              <a:rPr lang="fr-FR" dirty="0" err="1" smtClean="0"/>
              <a:t>review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"</a:t>
            </a:r>
            <a:r>
              <a:rPr lang="fr-FR" dirty="0" err="1" smtClean="0"/>
              <a:t>Nonlinear</a:t>
            </a:r>
            <a:r>
              <a:rPr lang="fr-FR" dirty="0" smtClean="0"/>
              <a:t> </a:t>
            </a:r>
            <a:r>
              <a:rPr lang="fr-FR" dirty="0" err="1"/>
              <a:t>Dielectric</a:t>
            </a:r>
            <a:r>
              <a:rPr lang="fr-FR" dirty="0"/>
              <a:t> </a:t>
            </a:r>
            <a:r>
              <a:rPr lang="fr-FR" dirty="0" err="1"/>
              <a:t>Spectroscopy</a:t>
            </a:r>
            <a:r>
              <a:rPr lang="fr-FR" dirty="0" smtClean="0"/>
              <a:t>" </a:t>
            </a:r>
            <a:r>
              <a:rPr lang="fr-FR" dirty="0" smtClean="0"/>
              <a:t>Springer </a:t>
            </a:r>
            <a:r>
              <a:rPr lang="fr-FR" dirty="0" err="1" smtClean="0"/>
              <a:t>series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</a:t>
            </a:r>
            <a:r>
              <a:rPr lang="fr-FR" b="1" dirty="0" err="1" smtClean="0">
                <a:solidFill>
                  <a:srgbClr val="FF0000"/>
                </a:solidFill>
              </a:rPr>
              <a:t>ArXiv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: </a:t>
            </a:r>
            <a:r>
              <a:rPr lang="fr-FR" b="1" dirty="0" smtClean="0">
                <a:solidFill>
                  <a:srgbClr val="FF0000"/>
                </a:solidFill>
              </a:rPr>
              <a:t>1807.03984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4" grpId="0" animBg="1"/>
      <p:bldP spid="15" grpId="0"/>
      <p:bldP spid="11" grpId="0"/>
      <p:bldP spid="13" grpId="0"/>
      <p:bldP spid="16" grpId="0"/>
      <p:bldP spid="17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320" name="Rectangle 170"/>
              <p:cNvSpPr>
                <a:spLocks noChangeArrowheads="1"/>
              </p:cNvSpPr>
              <p:nvPr/>
            </p:nvSpPr>
            <p:spPr bwMode="auto">
              <a:xfrm>
                <a:off x="13475" y="6277522"/>
                <a:ext cx="3916823" cy="5154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1229" tIns="30615" rIns="61229" bIns="30615"/>
              <a:lstStyle/>
              <a:p>
                <a:pPr algn="ctr"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14:m>
                  <m:oMath xmlns:m="http://schemas.openxmlformats.org/officeDocument/2006/math">
                    <m:r>
                      <a:rPr lang="fr-FR" sz="2025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2025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fr-FR" sz="2025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25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025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fr-FR" sz="2025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25">
                            <a:latin typeface="Cambria Math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025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fr-FR" sz="2025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fr-FR" sz="202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fr-FR" sz="2025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𝑙𝑖𝑛</m:t>
                    </m:r>
                    <m:r>
                      <a:rPr lang="fr-FR" sz="202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2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fr-FR" sz="202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fr-FR" sz="2025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2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fr-FR" sz="2025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fr-FR" sz="202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2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fr-FR" sz="2025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fr-FR" sz="202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fr-FR" sz="2025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2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fr-FR" sz="2025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fr-FR" sz="202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2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fr-FR" sz="2025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fr-FR" sz="2025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1320" name="Rectangle 1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75" y="6277522"/>
                <a:ext cx="3916823" cy="5154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 Box 60"/>
          <p:cNvSpPr txBox="1">
            <a:spLocks noChangeArrowheads="1"/>
          </p:cNvSpPr>
          <p:nvPr/>
        </p:nvSpPr>
        <p:spPr bwMode="auto">
          <a:xfrm>
            <a:off x="4292485" y="6328789"/>
            <a:ext cx="4839269" cy="46980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0615" rIns="0" bIns="30615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FR" dirty="0">
                <a:sym typeface="Symbol" pitchFamily="18" charset="2"/>
              </a:rPr>
              <a:t> </a:t>
            </a:r>
            <a:r>
              <a:rPr lang="fr-FR" dirty="0" err="1">
                <a:sym typeface="Symbol" pitchFamily="18" charset="2"/>
              </a:rPr>
              <a:t>Safer</a:t>
            </a:r>
            <a:r>
              <a:rPr lang="fr-FR" dirty="0">
                <a:sym typeface="Symbol" pitchFamily="18" charset="2"/>
              </a:rPr>
              <a:t> to </a:t>
            </a:r>
            <a:r>
              <a:rPr lang="fr-FR" dirty="0" err="1">
                <a:sym typeface="Symbol" pitchFamily="18" charset="2"/>
              </a:rPr>
              <a:t>d</a:t>
            </a:r>
            <a:r>
              <a:rPr lang="fr-FR" dirty="0" err="1"/>
              <a:t>etect</a:t>
            </a:r>
            <a:r>
              <a:rPr lang="fr-FR" dirty="0"/>
              <a:t> </a:t>
            </a:r>
            <a:r>
              <a:rPr lang="fr-FR" dirty="0" err="1" smtClean="0">
                <a:latin typeface="Symbol" panose="05050102010706020507" pitchFamily="18" charset="2"/>
              </a:rPr>
              <a:t>c</a:t>
            </a:r>
            <a:r>
              <a:rPr lang="fr-FR" baseline="-25000" dirty="0" err="1" smtClean="0"/>
              <a:t>k</a:t>
            </a:r>
            <a:r>
              <a:rPr lang="fr-FR" dirty="0" smtClean="0"/>
              <a:t> </a:t>
            </a:r>
            <a:r>
              <a:rPr lang="fr-FR" dirty="0"/>
              <a:t>at </a:t>
            </a:r>
            <a:r>
              <a:rPr lang="fr-FR" dirty="0" smtClean="0"/>
              <a:t>the </a:t>
            </a:r>
            <a:r>
              <a:rPr lang="fr-FR" dirty="0" err="1" smtClean="0"/>
              <a:t>k</a:t>
            </a:r>
            <a:r>
              <a:rPr lang="fr-FR" baseline="30000" dirty="0" err="1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harmonics</a:t>
            </a:r>
            <a:endParaRPr lang="fr-FR" dirty="0" smtClean="0"/>
          </a:p>
        </p:txBody>
      </p:sp>
      <p:graphicFrame>
        <p:nvGraphicFramePr>
          <p:cNvPr id="113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747872"/>
              </p:ext>
            </p:extLst>
          </p:nvPr>
        </p:nvGraphicFramePr>
        <p:xfrm>
          <a:off x="3987219" y="3337826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7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132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219" y="3337826"/>
                        <a:ext cx="857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36" name="AutoShape 53"/>
          <p:cNvSpPr>
            <a:spLocks noChangeArrowheads="1"/>
          </p:cNvSpPr>
          <p:nvPr/>
        </p:nvSpPr>
        <p:spPr bwMode="auto">
          <a:xfrm>
            <a:off x="3810646" y="2711693"/>
            <a:ext cx="185290" cy="539354"/>
          </a:xfrm>
          <a:prstGeom prst="downArrow">
            <a:avLst>
              <a:gd name="adj1" fmla="val 50000"/>
              <a:gd name="adj2" fmla="val 83272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 sz="1350"/>
          </a:p>
        </p:txBody>
      </p:sp>
      <p:sp>
        <p:nvSpPr>
          <p:cNvPr id="11271" name="Rectangle 168"/>
          <p:cNvSpPr>
            <a:spLocks noChangeArrowheads="1"/>
          </p:cNvSpPr>
          <p:nvPr/>
        </p:nvSpPr>
        <p:spPr bwMode="auto">
          <a:xfrm>
            <a:off x="7147608" y="44624"/>
            <a:ext cx="1916906" cy="172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189495" name="Text Box 55"/>
          <p:cNvSpPr txBox="1">
            <a:spLocks noChangeArrowheads="1"/>
          </p:cNvSpPr>
          <p:nvPr/>
        </p:nvSpPr>
        <p:spPr bwMode="auto">
          <a:xfrm>
            <a:off x="5274" y="0"/>
            <a:ext cx="3394498" cy="45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sz="2250" dirty="0"/>
              <a:t> </a:t>
            </a:r>
            <a:r>
              <a:rPr lang="fr-FR" sz="2250" dirty="0" err="1" smtClean="0"/>
              <a:t>Definitions</a:t>
            </a:r>
            <a:r>
              <a:rPr lang="fr-FR" sz="2250" dirty="0" smtClean="0"/>
              <a:t> of</a:t>
            </a:r>
            <a:r>
              <a:rPr lang="fr-FR" sz="2250" u="none" dirty="0" smtClean="0"/>
              <a:t> </a:t>
            </a:r>
            <a:r>
              <a:rPr lang="fr-FR" sz="2250" u="none" dirty="0" smtClean="0">
                <a:latin typeface="Symbol" panose="05050102010706020507" pitchFamily="18" charset="2"/>
              </a:rPr>
              <a:t>c</a:t>
            </a:r>
            <a:r>
              <a:rPr lang="fr-FR" sz="2250" u="none" baseline="-25000" dirty="0" smtClean="0"/>
              <a:t>3</a:t>
            </a:r>
            <a:r>
              <a:rPr lang="fr-FR" sz="2250" b="0" u="none" dirty="0" smtClean="0"/>
              <a:t> </a:t>
            </a:r>
            <a:r>
              <a:rPr lang="fr-FR" sz="2250" dirty="0" smtClean="0"/>
              <a:t>and of</a:t>
            </a:r>
            <a:r>
              <a:rPr lang="fr-FR" sz="2250" u="none" dirty="0" smtClean="0"/>
              <a:t> </a:t>
            </a:r>
            <a:r>
              <a:rPr lang="fr-FR" sz="2250" u="none" dirty="0" smtClean="0">
                <a:latin typeface="Symbol" panose="05050102010706020507" pitchFamily="18" charset="2"/>
              </a:rPr>
              <a:t>c</a:t>
            </a:r>
            <a:r>
              <a:rPr lang="fr-FR" sz="2250" u="none" baseline="-25000" dirty="0" smtClean="0"/>
              <a:t>5</a:t>
            </a:r>
            <a:r>
              <a:rPr lang="fr-FR" sz="2250" u="none" dirty="0" smtClean="0"/>
              <a:t>:</a:t>
            </a:r>
            <a:r>
              <a:rPr lang="fr-FR" sz="2250" dirty="0" smtClean="0"/>
              <a:t> </a:t>
            </a:r>
            <a:endParaRPr lang="fr-FR" sz="2250" dirty="0"/>
          </a:p>
        </p:txBody>
      </p:sp>
      <p:grpSp>
        <p:nvGrpSpPr>
          <p:cNvPr id="11274" name="Group 163"/>
          <p:cNvGrpSpPr>
            <a:grpSpLocks/>
          </p:cNvGrpSpPr>
          <p:nvPr/>
        </p:nvGrpSpPr>
        <p:grpSpPr bwMode="auto">
          <a:xfrm>
            <a:off x="3203848" y="138410"/>
            <a:ext cx="3647562" cy="1443990"/>
            <a:chOff x="2569" y="573"/>
            <a:chExt cx="2834" cy="976"/>
          </a:xfrm>
        </p:grpSpPr>
        <p:grpSp>
          <p:nvGrpSpPr>
            <p:cNvPr id="11276" name="Group 118"/>
            <p:cNvGrpSpPr>
              <a:grpSpLocks/>
            </p:cNvGrpSpPr>
            <p:nvPr/>
          </p:nvGrpSpPr>
          <p:grpSpPr bwMode="auto">
            <a:xfrm>
              <a:off x="2569" y="936"/>
              <a:ext cx="952" cy="331"/>
              <a:chOff x="1419" y="1071"/>
              <a:chExt cx="952" cy="331"/>
            </a:xfrm>
          </p:grpSpPr>
          <p:sp>
            <p:nvSpPr>
              <p:cNvPr id="11292" name="Rectangle 119"/>
              <p:cNvSpPr>
                <a:spLocks noChangeArrowheads="1"/>
              </p:cNvSpPr>
              <p:nvPr/>
            </p:nvSpPr>
            <p:spPr bwMode="auto">
              <a:xfrm>
                <a:off x="1594" y="1096"/>
                <a:ext cx="772" cy="28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buFont typeface="Wingdings" pitchFamily="2" charset="2"/>
                  <a:buNone/>
                </a:pPr>
                <a:endParaRPr lang="fr-FR" sz="1200"/>
              </a:p>
            </p:txBody>
          </p:sp>
          <p:sp>
            <p:nvSpPr>
              <p:cNvPr id="11293" name="Line 120"/>
              <p:cNvSpPr>
                <a:spLocks noChangeShapeType="1"/>
              </p:cNvSpPr>
              <p:nvPr/>
            </p:nvSpPr>
            <p:spPr bwMode="auto">
              <a:xfrm>
                <a:off x="1709" y="1228"/>
                <a:ext cx="1" cy="39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294" name="Line 121"/>
              <p:cNvSpPr>
                <a:spLocks noChangeShapeType="1"/>
              </p:cNvSpPr>
              <p:nvPr/>
            </p:nvSpPr>
            <p:spPr bwMode="auto">
              <a:xfrm>
                <a:off x="1960" y="1136"/>
                <a:ext cx="1" cy="4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295" name="Line 122"/>
              <p:cNvSpPr>
                <a:spLocks noChangeShapeType="1"/>
              </p:cNvSpPr>
              <p:nvPr/>
            </p:nvSpPr>
            <p:spPr bwMode="auto">
              <a:xfrm>
                <a:off x="1779" y="1309"/>
                <a:ext cx="1" cy="4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296" name="Line 123"/>
              <p:cNvSpPr>
                <a:spLocks noChangeShapeType="1"/>
              </p:cNvSpPr>
              <p:nvPr/>
            </p:nvSpPr>
            <p:spPr bwMode="auto">
              <a:xfrm>
                <a:off x="1740" y="1168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297" name="Line 124"/>
              <p:cNvSpPr>
                <a:spLocks noChangeShapeType="1"/>
              </p:cNvSpPr>
              <p:nvPr/>
            </p:nvSpPr>
            <p:spPr bwMode="auto">
              <a:xfrm>
                <a:off x="1920" y="1330"/>
                <a:ext cx="1" cy="39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298" name="Text Box 125"/>
              <p:cNvSpPr txBox="1">
                <a:spLocks noChangeArrowheads="1"/>
              </p:cNvSpPr>
              <p:nvPr/>
            </p:nvSpPr>
            <p:spPr bwMode="auto">
              <a:xfrm>
                <a:off x="1894" y="1149"/>
                <a:ext cx="90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1350" b="1" i="1"/>
                  <a:t>P</a:t>
                </a:r>
              </a:p>
            </p:txBody>
          </p:sp>
          <p:sp>
            <p:nvSpPr>
              <p:cNvPr id="11299" name="Line 126"/>
              <p:cNvSpPr>
                <a:spLocks noChangeShapeType="1"/>
              </p:cNvSpPr>
              <p:nvPr/>
            </p:nvSpPr>
            <p:spPr bwMode="auto">
              <a:xfrm>
                <a:off x="2006" y="1272"/>
                <a:ext cx="1" cy="4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300" name="Line 127"/>
              <p:cNvSpPr>
                <a:spLocks noChangeShapeType="1"/>
              </p:cNvSpPr>
              <p:nvPr/>
            </p:nvSpPr>
            <p:spPr bwMode="auto">
              <a:xfrm>
                <a:off x="2043" y="1199"/>
                <a:ext cx="1" cy="4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301" name="Line 128"/>
              <p:cNvSpPr>
                <a:spLocks noChangeShapeType="1"/>
              </p:cNvSpPr>
              <p:nvPr/>
            </p:nvSpPr>
            <p:spPr bwMode="auto">
              <a:xfrm>
                <a:off x="1823" y="1265"/>
                <a:ext cx="1" cy="39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302" name="Line 129"/>
              <p:cNvSpPr>
                <a:spLocks noChangeShapeType="1"/>
              </p:cNvSpPr>
              <p:nvPr/>
            </p:nvSpPr>
            <p:spPr bwMode="auto">
              <a:xfrm>
                <a:off x="1863" y="1135"/>
                <a:ext cx="1" cy="39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303" name="Line 130"/>
              <p:cNvSpPr>
                <a:spLocks noChangeShapeType="1"/>
              </p:cNvSpPr>
              <p:nvPr/>
            </p:nvSpPr>
            <p:spPr bwMode="auto">
              <a:xfrm>
                <a:off x="1837" y="1184"/>
                <a:ext cx="1" cy="39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304" name="Line 131"/>
              <p:cNvSpPr>
                <a:spLocks noChangeShapeType="1"/>
              </p:cNvSpPr>
              <p:nvPr/>
            </p:nvSpPr>
            <p:spPr bwMode="auto">
              <a:xfrm>
                <a:off x="1560" y="1101"/>
                <a:ext cx="0" cy="27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305" name="Text Box 132"/>
              <p:cNvSpPr txBox="1">
                <a:spLocks noChangeArrowheads="1"/>
              </p:cNvSpPr>
              <p:nvPr/>
            </p:nvSpPr>
            <p:spPr bwMode="auto">
              <a:xfrm>
                <a:off x="1419" y="1124"/>
                <a:ext cx="75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1350" i="1" dirty="0"/>
                  <a:t>e</a:t>
                </a:r>
              </a:p>
            </p:txBody>
          </p:sp>
          <p:sp>
            <p:nvSpPr>
              <p:cNvPr id="11306" name="Rectangle 133"/>
              <p:cNvSpPr>
                <a:spLocks noChangeArrowheads="1"/>
              </p:cNvSpPr>
              <p:nvPr/>
            </p:nvSpPr>
            <p:spPr bwMode="auto">
              <a:xfrm>
                <a:off x="1596" y="1071"/>
                <a:ext cx="775" cy="27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350"/>
              </a:p>
            </p:txBody>
          </p:sp>
          <p:sp>
            <p:nvSpPr>
              <p:cNvPr id="11307" name="Rectangle 134"/>
              <p:cNvSpPr>
                <a:spLocks noChangeArrowheads="1"/>
              </p:cNvSpPr>
              <p:nvPr/>
            </p:nvSpPr>
            <p:spPr bwMode="auto">
              <a:xfrm>
                <a:off x="1615" y="1375"/>
                <a:ext cx="756" cy="27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350"/>
              </a:p>
            </p:txBody>
          </p:sp>
          <p:sp>
            <p:nvSpPr>
              <p:cNvPr id="11308" name="Line 135"/>
              <p:cNvSpPr>
                <a:spLocks noChangeShapeType="1"/>
              </p:cNvSpPr>
              <p:nvPr/>
            </p:nvSpPr>
            <p:spPr bwMode="auto">
              <a:xfrm flipV="1">
                <a:off x="1953" y="1312"/>
                <a:ext cx="1" cy="39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309" name="Line 136"/>
              <p:cNvSpPr>
                <a:spLocks noChangeShapeType="1"/>
              </p:cNvSpPr>
              <p:nvPr/>
            </p:nvSpPr>
            <p:spPr bwMode="auto">
              <a:xfrm flipV="1">
                <a:off x="1743" y="1220"/>
                <a:ext cx="1" cy="39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310" name="Line 137"/>
              <p:cNvSpPr>
                <a:spLocks noChangeShapeType="1"/>
              </p:cNvSpPr>
              <p:nvPr/>
            </p:nvSpPr>
            <p:spPr bwMode="auto">
              <a:xfrm flipV="1">
                <a:off x="1782" y="1150"/>
                <a:ext cx="1" cy="39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311" name="Line 138"/>
              <p:cNvSpPr>
                <a:spLocks noChangeShapeType="1"/>
              </p:cNvSpPr>
              <p:nvPr/>
            </p:nvSpPr>
            <p:spPr bwMode="auto">
              <a:xfrm flipV="1">
                <a:off x="1854" y="1249"/>
                <a:ext cx="1" cy="39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312" name="Line 139"/>
              <p:cNvSpPr>
                <a:spLocks noChangeShapeType="1"/>
              </p:cNvSpPr>
              <p:nvPr/>
            </p:nvSpPr>
            <p:spPr bwMode="auto">
              <a:xfrm flipV="1">
                <a:off x="2037" y="1257"/>
                <a:ext cx="1" cy="39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313" name="Line 140"/>
              <p:cNvSpPr>
                <a:spLocks noChangeShapeType="1"/>
              </p:cNvSpPr>
              <p:nvPr/>
            </p:nvSpPr>
            <p:spPr bwMode="auto">
              <a:xfrm flipV="1">
                <a:off x="2073" y="1181"/>
                <a:ext cx="1" cy="39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314" name="Line 141"/>
              <p:cNvSpPr>
                <a:spLocks noChangeShapeType="1"/>
              </p:cNvSpPr>
              <p:nvPr/>
            </p:nvSpPr>
            <p:spPr bwMode="auto">
              <a:xfrm flipV="1">
                <a:off x="1866" y="1169"/>
                <a:ext cx="1" cy="39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315" name="Line 142"/>
              <p:cNvSpPr>
                <a:spLocks noChangeShapeType="1"/>
              </p:cNvSpPr>
              <p:nvPr/>
            </p:nvSpPr>
            <p:spPr bwMode="auto">
              <a:xfrm flipV="1">
                <a:off x="1895" y="1114"/>
                <a:ext cx="1" cy="39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316" name="Line 143"/>
              <p:cNvSpPr>
                <a:spLocks noChangeShapeType="1"/>
              </p:cNvSpPr>
              <p:nvPr/>
            </p:nvSpPr>
            <p:spPr bwMode="auto">
              <a:xfrm flipV="1">
                <a:off x="1809" y="1296"/>
                <a:ext cx="1" cy="39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317" name="Line 144"/>
              <p:cNvSpPr>
                <a:spLocks noChangeShapeType="1"/>
              </p:cNvSpPr>
              <p:nvPr/>
            </p:nvSpPr>
            <p:spPr bwMode="auto">
              <a:xfrm flipV="1">
                <a:off x="1993" y="1120"/>
                <a:ext cx="1" cy="39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318" name="Line 145"/>
              <p:cNvSpPr>
                <a:spLocks noChangeShapeType="1"/>
              </p:cNvSpPr>
              <p:nvPr/>
            </p:nvSpPr>
            <p:spPr bwMode="auto">
              <a:xfrm flipV="1">
                <a:off x="2125" y="1258"/>
                <a:ext cx="1" cy="39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319" name="Line 146"/>
              <p:cNvSpPr>
                <a:spLocks noChangeShapeType="1"/>
              </p:cNvSpPr>
              <p:nvPr/>
            </p:nvSpPr>
            <p:spPr bwMode="auto">
              <a:xfrm>
                <a:off x="2094" y="1274"/>
                <a:ext cx="1" cy="39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</p:grpSp>
        <p:sp>
          <p:nvSpPr>
            <p:cNvPr id="11277" name="Text Box 148"/>
            <p:cNvSpPr txBox="1">
              <a:spLocks noChangeArrowheads="1"/>
            </p:cNvSpPr>
            <p:nvPr/>
          </p:nvSpPr>
          <p:spPr bwMode="auto">
            <a:xfrm>
              <a:off x="4020" y="853"/>
              <a:ext cx="1383" cy="3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350" dirty="0" err="1"/>
                <a:t>Supercooled</a:t>
              </a:r>
              <a:r>
                <a:rPr lang="fr-FR" sz="1350" dirty="0"/>
                <a:t> </a:t>
              </a:r>
              <a:r>
                <a:rPr lang="fr-FR" sz="1350" dirty="0" err="1"/>
                <a:t>liquid</a:t>
              </a:r>
              <a:r>
                <a:rPr lang="fr-FR" sz="1350" dirty="0"/>
                <a:t>, </a:t>
              </a:r>
              <a:r>
                <a:rPr lang="fr-FR" sz="1350" dirty="0" err="1"/>
                <a:t>controled</a:t>
              </a:r>
              <a:r>
                <a:rPr lang="fr-FR" sz="1350" dirty="0"/>
                <a:t> T</a:t>
              </a:r>
              <a:endParaRPr lang="fr-FR" sz="1350" baseline="-25000" dirty="0"/>
            </a:p>
          </p:txBody>
        </p:sp>
        <p:sp>
          <p:nvSpPr>
            <p:cNvPr id="11278" name="Line 149"/>
            <p:cNvSpPr>
              <a:spLocks noChangeShapeType="1"/>
            </p:cNvSpPr>
            <p:nvPr/>
          </p:nvSpPr>
          <p:spPr bwMode="auto">
            <a:xfrm flipH="1">
              <a:off x="3526" y="1070"/>
              <a:ext cx="494" cy="18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1279" name="Line 150"/>
            <p:cNvSpPr>
              <a:spLocks noChangeShapeType="1"/>
            </p:cNvSpPr>
            <p:nvPr/>
          </p:nvSpPr>
          <p:spPr bwMode="auto">
            <a:xfrm flipV="1">
              <a:off x="3107" y="754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1280" name="Line 151"/>
            <p:cNvSpPr>
              <a:spLocks noChangeShapeType="1"/>
            </p:cNvSpPr>
            <p:nvPr/>
          </p:nvSpPr>
          <p:spPr bwMode="auto">
            <a:xfrm flipV="1">
              <a:off x="3107" y="1253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grpSp>
          <p:nvGrpSpPr>
            <p:cNvPr id="11281" name="Group 152"/>
            <p:cNvGrpSpPr>
              <a:grpSpLocks/>
            </p:cNvGrpSpPr>
            <p:nvPr/>
          </p:nvGrpSpPr>
          <p:grpSpPr bwMode="auto">
            <a:xfrm>
              <a:off x="2971" y="573"/>
              <a:ext cx="264" cy="202"/>
              <a:chOff x="1097" y="1632"/>
              <a:chExt cx="367" cy="278"/>
            </a:xfrm>
          </p:grpSpPr>
          <p:sp>
            <p:nvSpPr>
              <p:cNvPr id="11287" name="AutoShape 153"/>
              <p:cNvSpPr>
                <a:spLocks noChangeArrowheads="1"/>
              </p:cNvSpPr>
              <p:nvPr/>
            </p:nvSpPr>
            <p:spPr bwMode="auto">
              <a:xfrm>
                <a:off x="1097" y="1632"/>
                <a:ext cx="367" cy="27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350"/>
              </a:p>
            </p:txBody>
          </p:sp>
          <p:grpSp>
            <p:nvGrpSpPr>
              <p:cNvPr id="11288" name="Group 154"/>
              <p:cNvGrpSpPr>
                <a:grpSpLocks/>
              </p:cNvGrpSpPr>
              <p:nvPr/>
            </p:nvGrpSpPr>
            <p:grpSpPr bwMode="auto">
              <a:xfrm>
                <a:off x="1166" y="1661"/>
                <a:ext cx="240" cy="221"/>
                <a:chOff x="970" y="3158"/>
                <a:chExt cx="240" cy="221"/>
              </a:xfrm>
            </p:grpSpPr>
            <p:sp>
              <p:nvSpPr>
                <p:cNvPr id="11289" name="Oval 155"/>
                <p:cNvSpPr>
                  <a:spLocks noChangeArrowheads="1"/>
                </p:cNvSpPr>
                <p:nvPr/>
              </p:nvSpPr>
              <p:spPr bwMode="auto">
                <a:xfrm>
                  <a:off x="970" y="3158"/>
                  <a:ext cx="240" cy="22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1350"/>
                </a:p>
              </p:txBody>
            </p:sp>
            <p:sp>
              <p:nvSpPr>
                <p:cNvPr id="11290" name="Line 156"/>
                <p:cNvSpPr>
                  <a:spLocks noChangeShapeType="1"/>
                </p:cNvSpPr>
                <p:nvPr/>
              </p:nvSpPr>
              <p:spPr bwMode="auto">
                <a:xfrm>
                  <a:off x="998" y="3273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1350"/>
                </a:p>
              </p:txBody>
            </p:sp>
            <p:sp>
              <p:nvSpPr>
                <p:cNvPr id="11291" name="Freeform 157"/>
                <p:cNvSpPr>
                  <a:spLocks/>
                </p:cNvSpPr>
                <p:nvPr/>
              </p:nvSpPr>
              <p:spPr bwMode="auto">
                <a:xfrm>
                  <a:off x="1034" y="3229"/>
                  <a:ext cx="107" cy="90"/>
                </a:xfrm>
                <a:custGeom>
                  <a:avLst/>
                  <a:gdLst>
                    <a:gd name="T0" fmla="*/ 0 w 384"/>
                    <a:gd name="T1" fmla="*/ 5 h 282"/>
                    <a:gd name="T2" fmla="*/ 3 w 384"/>
                    <a:gd name="T3" fmla="*/ 1 h 282"/>
                    <a:gd name="T4" fmla="*/ 6 w 384"/>
                    <a:gd name="T5" fmla="*/ 9 h 282"/>
                    <a:gd name="T6" fmla="*/ 8 w 384"/>
                    <a:gd name="T7" fmla="*/ 4 h 28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282">
                      <a:moveTo>
                        <a:pt x="0" y="169"/>
                      </a:moveTo>
                      <a:cubicBezTo>
                        <a:pt x="39" y="84"/>
                        <a:pt x="79" y="0"/>
                        <a:pt x="124" y="16"/>
                      </a:cubicBezTo>
                      <a:cubicBezTo>
                        <a:pt x="169" y="32"/>
                        <a:pt x="225" y="248"/>
                        <a:pt x="268" y="265"/>
                      </a:cubicBezTo>
                      <a:cubicBezTo>
                        <a:pt x="311" y="282"/>
                        <a:pt x="365" y="146"/>
                        <a:pt x="384" y="121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1350"/>
                </a:p>
              </p:txBody>
            </p:sp>
          </p:grpSp>
        </p:grpSp>
        <p:grpSp>
          <p:nvGrpSpPr>
            <p:cNvPr id="11282" name="Group 158"/>
            <p:cNvGrpSpPr>
              <a:grpSpLocks/>
            </p:cNvGrpSpPr>
            <p:nvPr/>
          </p:nvGrpSpPr>
          <p:grpSpPr bwMode="auto">
            <a:xfrm>
              <a:off x="3016" y="1480"/>
              <a:ext cx="173" cy="69"/>
              <a:chOff x="2774" y="3283"/>
              <a:chExt cx="221" cy="92"/>
            </a:xfrm>
          </p:grpSpPr>
          <p:sp>
            <p:nvSpPr>
              <p:cNvPr id="11284" name="Line 159"/>
              <p:cNvSpPr>
                <a:spLocks noChangeShapeType="1"/>
              </p:cNvSpPr>
              <p:nvPr/>
            </p:nvSpPr>
            <p:spPr bwMode="auto">
              <a:xfrm>
                <a:off x="2774" y="3283"/>
                <a:ext cx="2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285" name="Line 160"/>
              <p:cNvSpPr>
                <a:spLocks noChangeShapeType="1"/>
              </p:cNvSpPr>
              <p:nvPr/>
            </p:nvSpPr>
            <p:spPr bwMode="auto">
              <a:xfrm>
                <a:off x="2812" y="3328"/>
                <a:ext cx="15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286" name="Line 161"/>
              <p:cNvSpPr>
                <a:spLocks noChangeShapeType="1"/>
              </p:cNvSpPr>
              <p:nvPr/>
            </p:nvSpPr>
            <p:spPr bwMode="auto">
              <a:xfrm>
                <a:off x="2856" y="3375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</p:grpSp>
        <p:sp>
          <p:nvSpPr>
            <p:cNvPr id="11283" name="Text Box 162"/>
            <p:cNvSpPr txBox="1">
              <a:spLocks noChangeArrowheads="1"/>
            </p:cNvSpPr>
            <p:nvPr/>
          </p:nvSpPr>
          <p:spPr bwMode="auto">
            <a:xfrm>
              <a:off x="3152" y="573"/>
              <a:ext cx="54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 typeface="Wingdings" pitchFamily="2" charset="2"/>
                <a:buNone/>
              </a:pPr>
              <a:r>
                <a:rPr lang="fr-FR" sz="1350" b="1" i="1" dirty="0"/>
                <a:t>V</a:t>
              </a:r>
              <a:r>
                <a:rPr lang="fr-FR" sz="1350" i="1" baseline="-25000" dirty="0"/>
                <a:t>S </a:t>
              </a:r>
              <a:r>
                <a:rPr lang="fr-FR" sz="1350" i="1" dirty="0"/>
                <a:t>(t)</a:t>
              </a:r>
              <a:endParaRPr lang="fr-FR" sz="1350" i="1" baseline="300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1275" name="Picture 3" descr="DSCN057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60" y="77986"/>
            <a:ext cx="1674019" cy="162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AutoShape 47"/>
          <p:cNvSpPr>
            <a:spLocks noChangeArrowheads="1"/>
          </p:cNvSpPr>
          <p:nvPr/>
        </p:nvSpPr>
        <p:spPr bwMode="auto">
          <a:xfrm>
            <a:off x="3817456" y="4733933"/>
            <a:ext cx="189525" cy="1143339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 sz="1350"/>
          </a:p>
        </p:txBody>
      </p:sp>
      <p:sp>
        <p:nvSpPr>
          <p:cNvPr id="80" name="AutoShape 47"/>
          <p:cNvSpPr>
            <a:spLocks noChangeArrowheads="1"/>
          </p:cNvSpPr>
          <p:nvPr/>
        </p:nvSpPr>
        <p:spPr bwMode="auto">
          <a:xfrm>
            <a:off x="3813771" y="1748365"/>
            <a:ext cx="182165" cy="322436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 sz="1350"/>
          </a:p>
        </p:txBody>
      </p:sp>
      <p:sp>
        <p:nvSpPr>
          <p:cNvPr id="84" name="Text Box 22"/>
          <p:cNvSpPr txBox="1">
            <a:spLocks noChangeArrowheads="1"/>
          </p:cNvSpPr>
          <p:nvPr/>
        </p:nvSpPr>
        <p:spPr bwMode="auto">
          <a:xfrm>
            <a:off x="1763660" y="1690129"/>
            <a:ext cx="2079428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50" dirty="0"/>
              <a:t>For “low enough” E</a:t>
            </a:r>
          </a:p>
        </p:txBody>
      </p:sp>
      <p:sp>
        <p:nvSpPr>
          <p:cNvPr id="87" name="AutoShape 47"/>
          <p:cNvSpPr>
            <a:spLocks noChangeArrowheads="1"/>
          </p:cNvSpPr>
          <p:nvPr/>
        </p:nvSpPr>
        <p:spPr bwMode="auto">
          <a:xfrm rot="16200000">
            <a:off x="4029516" y="6458008"/>
            <a:ext cx="202389" cy="236787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/>
              <p:cNvSpPr txBox="1"/>
              <p:nvPr/>
            </p:nvSpPr>
            <p:spPr>
              <a:xfrm>
                <a:off x="1547664" y="2780928"/>
                <a:ext cx="17662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𝐸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2" name="ZoneText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780928"/>
                <a:ext cx="1766253" cy="276999"/>
              </a:xfrm>
              <a:prstGeom prst="rect">
                <a:avLst/>
              </a:prstGeom>
              <a:blipFill>
                <a:blip r:embed="rId8"/>
                <a:stretch>
                  <a:fillRect l="-2759" t="-2174" r="-4138" b="-326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" y="2209480"/>
                <a:ext cx="9143999" cy="4844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fr-FR" sz="12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fr-FR" sz="1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fr-F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lang="fr-FR" sz="12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fr-F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  <m:r>
                        <a:rPr lang="fr-FR" sz="12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sz="12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sz="12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sz="12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fr-FR" sz="12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2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sz="12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fr-FR" sz="12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2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fr-FR" sz="12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fr-FR" sz="12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sz="12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2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sz="12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fr-FR" sz="12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fr-FR" sz="12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sz="12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2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fr-FR" sz="12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fr-FR" sz="12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fr-FR" sz="12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fr-FR" sz="12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fr-FR" sz="12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209480"/>
                <a:ext cx="9143999" cy="484428"/>
              </a:xfrm>
              <a:prstGeom prst="rect">
                <a:avLst/>
              </a:prstGeom>
              <a:blipFill>
                <a:blip r:embed="rId9"/>
                <a:stretch>
                  <a:fillRect l="-533" t="-156250" b="-217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/>
              <p:cNvSpPr txBox="1"/>
              <p:nvPr/>
            </p:nvSpPr>
            <p:spPr>
              <a:xfrm>
                <a:off x="1154506" y="3415960"/>
                <a:ext cx="5865766" cy="865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fr-F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sz="15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fr-FR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bSup>
                          <m:r>
                            <a:rPr lang="fr-F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fr-F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fr-FR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fr-F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r-F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500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500" i="1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sz="1500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fr-FR" sz="15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5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</m:sup>
                          </m:sSubSup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fr-FR" sz="15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5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bSup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fr-FR" sz="15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5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74" name="ZoneText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06" y="3415960"/>
                <a:ext cx="5865766" cy="865814"/>
              </a:xfrm>
              <a:prstGeom prst="rect">
                <a:avLst/>
              </a:prstGeom>
              <a:blipFill>
                <a:blip r:embed="rId10"/>
                <a:stretch>
                  <a:fillRect l="-1142" b="-70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/>
              <p:cNvSpPr txBox="1"/>
              <p:nvPr/>
            </p:nvSpPr>
            <p:spPr>
              <a:xfrm>
                <a:off x="1239301" y="4742668"/>
                <a:ext cx="2382978" cy="300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d>
                            <m:dPr>
                              <m:ctrlPr>
                                <a:rPr lang="fr-FR" sz="1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fr-FR" sz="1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fr-FR" sz="1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1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1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1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5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5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b>
                                  <m:r>
                                    <a:rPr lang="fr-FR" sz="15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1500" b="1" dirty="0"/>
              </a:p>
            </p:txBody>
          </p:sp>
        </mc:Choice>
        <mc:Fallback xmlns="">
          <p:sp>
            <p:nvSpPr>
              <p:cNvPr id="75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01" y="4742668"/>
                <a:ext cx="2382978" cy="300403"/>
              </a:xfrm>
              <a:prstGeom prst="rect">
                <a:avLst/>
              </a:prstGeom>
              <a:blipFill>
                <a:blip r:embed="rId11"/>
                <a:stretch>
                  <a:fillRect b="-204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1350965" y="5088262"/>
                <a:ext cx="2266033" cy="300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d>
                            <m:dPr>
                              <m:ctrlPr>
                                <a:rPr lang="fr-FR" sz="1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fr-FR" sz="1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fr-FR" sz="1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1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1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1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5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5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b>
                                  <m:r>
                                    <a:rPr lang="fr-FR" sz="15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1500" b="1" dirty="0"/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65" y="5088262"/>
                <a:ext cx="2266033" cy="300403"/>
              </a:xfrm>
              <a:prstGeom prst="rect">
                <a:avLst/>
              </a:prstGeom>
              <a:blipFill>
                <a:blip r:embed="rId12"/>
                <a:stretch>
                  <a:fillRect l="-2695" r="-2695" b="-204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ZoneTexte 85"/>
              <p:cNvSpPr txBox="1"/>
              <p:nvPr/>
            </p:nvSpPr>
            <p:spPr>
              <a:xfrm>
                <a:off x="3954211" y="4717340"/>
                <a:ext cx="2667613" cy="300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500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500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fr-FR" sz="1500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d>
                            <m:dPr>
                              <m:ctrlPr>
                                <a:rPr lang="fr-FR" sz="1500" b="1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500" b="1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fr-FR" sz="1500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500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fr-FR" sz="1500" b="1" i="1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500" b="1" i="1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fr-FR" sz="1500" b="1" i="1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1500" b="1" i="1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1500" b="1" i="1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fr-FR" sz="1500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1500" b="1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500" b="1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500" b="1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b>
                                  <m:r>
                                    <a:rPr lang="fr-FR" sz="1500" b="1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1500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500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1500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1500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1500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1500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1500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1500" b="1" dirty="0">
                  <a:solidFill>
                    <a:srgbClr val="1306BA"/>
                  </a:solidFill>
                </a:endParaRPr>
              </a:p>
            </p:txBody>
          </p:sp>
        </mc:Choice>
        <mc:Fallback xmlns="">
          <p:sp>
            <p:nvSpPr>
              <p:cNvPr id="86" name="ZoneText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11" y="4717340"/>
                <a:ext cx="2667613" cy="300403"/>
              </a:xfrm>
              <a:prstGeom prst="rect">
                <a:avLst/>
              </a:prstGeom>
              <a:blipFill>
                <a:blip r:embed="rId13"/>
                <a:stretch>
                  <a:fillRect b="-204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ZoneTexte 87"/>
              <p:cNvSpPr txBox="1"/>
              <p:nvPr/>
            </p:nvSpPr>
            <p:spPr>
              <a:xfrm>
                <a:off x="4019301" y="5439875"/>
                <a:ext cx="2667613" cy="300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500" i="1" smtClean="0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d>
                            <m:dPr>
                              <m:ctrlP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fr-FR" sz="1500" i="1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500" i="1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fr-FR" sz="1500" i="1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1500" i="1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fr-FR" sz="1500" i="1" smtClean="0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5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5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fr-FR" sz="15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,−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1500" dirty="0">
                  <a:solidFill>
                    <a:srgbClr val="1306BA"/>
                  </a:solidFill>
                </a:endParaRPr>
              </a:p>
            </p:txBody>
          </p:sp>
        </mc:Choice>
        <mc:Fallback xmlns="">
          <p:sp>
            <p:nvSpPr>
              <p:cNvPr id="88" name="ZoneTexte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301" y="5439875"/>
                <a:ext cx="2667613" cy="300403"/>
              </a:xfrm>
              <a:prstGeom prst="rect">
                <a:avLst/>
              </a:prstGeom>
              <a:blipFill>
                <a:blip r:embed="rId14"/>
                <a:stretch>
                  <a:fillRect l="-1598" r="-1370" b="-1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ZoneTexte 88"/>
              <p:cNvSpPr txBox="1"/>
              <p:nvPr/>
            </p:nvSpPr>
            <p:spPr>
              <a:xfrm>
                <a:off x="3980596" y="5105187"/>
                <a:ext cx="2667613" cy="300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d>
                            <m:dPr>
                              <m:ctrlP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fr-FR" sz="1500" i="1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500" i="1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fr-FR" sz="1500" i="1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1500" i="1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fr-FR" sz="1500" i="1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1500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5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5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fr-FR" sz="1500" i="1">
                                      <a:solidFill>
                                        <a:srgbClr val="1306B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500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1500" dirty="0">
                  <a:solidFill>
                    <a:srgbClr val="1306BA"/>
                  </a:solidFill>
                </a:endParaRPr>
              </a:p>
            </p:txBody>
          </p:sp>
        </mc:Choice>
        <mc:Fallback xmlns=""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596" y="5105187"/>
                <a:ext cx="2667613" cy="300403"/>
              </a:xfrm>
              <a:prstGeom prst="rect">
                <a:avLst/>
              </a:prstGeom>
              <a:blipFill>
                <a:blip r:embed="rId15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Line 149"/>
          <p:cNvSpPr>
            <a:spLocks noChangeShapeType="1"/>
          </p:cNvSpPr>
          <p:nvPr/>
        </p:nvSpPr>
        <p:spPr bwMode="auto">
          <a:xfrm flipV="1">
            <a:off x="6844131" y="620688"/>
            <a:ext cx="1112246" cy="24415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/>
              <p:cNvSpPr txBox="1"/>
              <p:nvPr/>
            </p:nvSpPr>
            <p:spPr>
              <a:xfrm>
                <a:off x="3308151" y="2796025"/>
                <a:ext cx="527452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151" y="2796025"/>
                <a:ext cx="527452" cy="276999"/>
              </a:xfrm>
              <a:prstGeom prst="rect">
                <a:avLst/>
              </a:prstGeom>
              <a:blipFill>
                <a:blip r:embed="rId16"/>
                <a:stretch>
                  <a:fillRect l="-9302" r="-3488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/>
              <p:cNvSpPr txBox="1"/>
              <p:nvPr/>
            </p:nvSpPr>
            <p:spPr>
              <a:xfrm>
                <a:off x="54315" y="3418788"/>
                <a:ext cx="1016070" cy="4031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3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35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135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fr-FR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fr-FR" sz="135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fr-FR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70" name="ZoneText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5" y="3418788"/>
                <a:ext cx="1016070" cy="403124"/>
              </a:xfrm>
              <a:prstGeom prst="rect">
                <a:avLst/>
              </a:prstGeom>
              <a:blipFill>
                <a:blip r:embed="rId1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/>
              <p:cNvSpPr txBox="1"/>
              <p:nvPr/>
            </p:nvSpPr>
            <p:spPr>
              <a:xfrm>
                <a:off x="4572000" y="3471540"/>
                <a:ext cx="3744417" cy="34374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fr-FR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15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1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1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  <m:sup>
                        <m:r>
                          <a:rPr lang="fr-FR" sz="1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sty m:val="p"/>
                      </m:rPr>
                      <a:rPr lang="fr-FR" sz="15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Re</m:t>
                    </m:r>
                    <m:d>
                      <m:dPr>
                        <m:begChr m:val="["/>
                        <m:endChr m:val="]"/>
                        <m:ctrlPr>
                          <a:rPr lang="fr-F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fr-FR" sz="1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2;1</m:t>
                            </m:r>
                          </m:sub>
                          <m:sup>
                            <m:d>
                              <m:dPr>
                                <m:ctrlPr>
                                  <a:rPr lang="fr-FR" sz="1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5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fr-F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fr-F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fr-FR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fr-FR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fr-FR" sz="1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sz="15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fr-FR" sz="1500" i="1" dirty="0" err="1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even</a:t>
                </a:r>
                <a:r>
                  <a:rPr lang="fr-FR" sz="15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1500" i="1" dirty="0" err="1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harmonics</a:t>
                </a:r>
                <a:endParaRPr lang="fr-FR" sz="1500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ZoneText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71540"/>
                <a:ext cx="3744417" cy="343748"/>
              </a:xfrm>
              <a:prstGeom prst="rect">
                <a:avLst/>
              </a:prstGeom>
              <a:blipFill>
                <a:blip r:embed="rId18"/>
                <a:stretch>
                  <a:fillRect l="-1629" b="-140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/>
              <p:cNvSpPr txBox="1"/>
              <p:nvPr/>
            </p:nvSpPr>
            <p:spPr>
              <a:xfrm>
                <a:off x="1250637" y="5443321"/>
                <a:ext cx="2382978" cy="30732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fr-FR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fr-FR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d>
                            <m:dPr>
                              <m:ctrlPr>
                                <a:rPr lang="fr-FR" sz="1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5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fr-FR" sz="1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fr-FR" sz="1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1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15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1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5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5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b>
                                  <m:r>
                                    <a:rPr lang="fr-FR" sz="15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1500" b="1" dirty="0"/>
              </a:p>
            </p:txBody>
          </p:sp>
        </mc:Choice>
        <mc:Fallback xmlns="">
          <p:sp>
            <p:nvSpPr>
              <p:cNvPr id="73" name="ZoneText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637" y="5443321"/>
                <a:ext cx="2382978" cy="307328"/>
              </a:xfrm>
              <a:prstGeom prst="rect">
                <a:avLst/>
              </a:prstGeom>
              <a:blipFill>
                <a:blip r:embed="rId19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0" grpId="0" animBg="1"/>
      <p:bldP spid="85" grpId="0" animBg="1"/>
      <p:bldP spid="11336" grpId="0" animBg="1"/>
      <p:bldP spid="11271" grpId="0" animBg="1"/>
      <p:bldP spid="78" grpId="0" animBg="1"/>
      <p:bldP spid="80" grpId="0" animBg="1"/>
      <p:bldP spid="84" grpId="0"/>
      <p:bldP spid="87" grpId="0" animBg="1"/>
      <p:bldP spid="72" grpId="0"/>
      <p:bldP spid="2" grpId="0"/>
      <p:bldP spid="74" grpId="0"/>
      <p:bldP spid="75" grpId="0"/>
      <p:bldP spid="79" grpId="0"/>
      <p:bldP spid="86" grpId="0"/>
      <p:bldP spid="88" grpId="0"/>
      <p:bldP spid="89" grpId="0"/>
      <p:bldP spid="90" grpId="0" animBg="1"/>
      <p:bldP spid="68" grpId="0" animBg="1"/>
      <p:bldP spid="70" grpId="0"/>
      <p:bldP spid="71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66" name="Text Box 82"/>
          <p:cNvSpPr txBox="1">
            <a:spLocks noChangeArrowheads="1"/>
          </p:cNvSpPr>
          <p:nvPr/>
        </p:nvSpPr>
        <p:spPr bwMode="auto">
          <a:xfrm>
            <a:off x="68813" y="21536"/>
            <a:ext cx="897501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sz="2250" dirty="0" err="1" smtClean="0">
                <a:effectLst/>
              </a:rPr>
              <a:t>Which</a:t>
            </a:r>
            <a:r>
              <a:rPr lang="fr-FR" sz="2250" dirty="0" smtClean="0">
                <a:effectLst/>
              </a:rPr>
              <a:t> </a:t>
            </a:r>
            <a:r>
              <a:rPr lang="fr-FR" sz="2250" dirty="0" err="1" smtClean="0">
                <a:effectLst/>
              </a:rPr>
              <a:t>sensitivity</a:t>
            </a:r>
            <a:r>
              <a:rPr lang="fr-FR" sz="2250" dirty="0" smtClean="0">
                <a:effectLst/>
              </a:rPr>
              <a:t>/</a:t>
            </a:r>
            <a:r>
              <a:rPr lang="fr-FR" sz="2250" dirty="0" err="1" smtClean="0">
                <a:effectLst/>
              </a:rPr>
              <a:t>field</a:t>
            </a:r>
            <a:r>
              <a:rPr lang="fr-FR" sz="2250" dirty="0" smtClean="0">
                <a:effectLst/>
              </a:rPr>
              <a:t> values are </a:t>
            </a:r>
            <a:r>
              <a:rPr lang="fr-FR" sz="2250" dirty="0" err="1" smtClean="0">
                <a:effectLst/>
              </a:rPr>
              <a:t>needed</a:t>
            </a:r>
            <a:r>
              <a:rPr lang="fr-FR" sz="2250" dirty="0" smtClean="0">
                <a:effectLst/>
              </a:rPr>
              <a:t> ? A </a:t>
            </a:r>
            <a:r>
              <a:rPr lang="fr-FR" sz="2250" dirty="0" err="1" smtClean="0">
                <a:solidFill>
                  <a:srgbClr val="FF0000"/>
                </a:solidFill>
                <a:effectLst/>
              </a:rPr>
              <a:t>worst</a:t>
            </a:r>
            <a:r>
              <a:rPr lang="fr-FR" sz="2250" dirty="0" smtClean="0">
                <a:solidFill>
                  <a:srgbClr val="FF0000"/>
                </a:solidFill>
                <a:effectLst/>
              </a:rPr>
              <a:t> case</a:t>
            </a:r>
            <a:r>
              <a:rPr lang="fr-FR" sz="2250" dirty="0" smtClean="0">
                <a:effectLst/>
              </a:rPr>
              <a:t> </a:t>
            </a:r>
            <a:r>
              <a:rPr lang="fr-FR" sz="2250" dirty="0" err="1" smtClean="0">
                <a:effectLst/>
              </a:rPr>
              <a:t>analysis</a:t>
            </a:r>
            <a:endParaRPr lang="fr-FR" sz="2250" dirty="0">
              <a:effectLst/>
            </a:endParaRPr>
          </a:p>
        </p:txBody>
      </p:sp>
      <p:sp>
        <p:nvSpPr>
          <p:cNvPr id="48" name="Text Box 105"/>
          <p:cNvSpPr txBox="1">
            <a:spLocks noChangeArrowheads="1"/>
          </p:cNvSpPr>
          <p:nvPr/>
        </p:nvSpPr>
        <p:spPr bwMode="auto">
          <a:xfrm>
            <a:off x="6896" y="5947516"/>
            <a:ext cx="6707730" cy="9002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100" b="1" u="sng" dirty="0" smtClean="0">
                <a:solidFill>
                  <a:srgbClr val="FF0000"/>
                </a:solidFill>
              </a:rPr>
              <a:t>For an </a:t>
            </a:r>
            <a:r>
              <a:rPr lang="fr-FR" sz="2100" b="1" u="sng" dirty="0" err="1" smtClean="0">
                <a:solidFill>
                  <a:srgbClr val="FF0000"/>
                </a:solidFill>
              </a:rPr>
              <a:t>ideal</a:t>
            </a:r>
            <a:r>
              <a:rPr lang="fr-FR" sz="2100" b="1" u="sng" dirty="0" smtClean="0">
                <a:solidFill>
                  <a:srgbClr val="FF0000"/>
                </a:solidFill>
              </a:rPr>
              <a:t> gaz</a:t>
            </a:r>
            <a:r>
              <a:rPr lang="fr-FR" sz="2100" b="1" dirty="0">
                <a:solidFill>
                  <a:srgbClr val="FF0000"/>
                </a:solidFill>
              </a:rPr>
              <a:t>,</a:t>
            </a:r>
            <a:r>
              <a:rPr lang="fr-FR" sz="2100" b="1" dirty="0" smtClean="0">
                <a:solidFill>
                  <a:srgbClr val="FF0000"/>
                </a:solidFill>
              </a:rPr>
              <a:t> |</a:t>
            </a:r>
            <a:r>
              <a:rPr lang="fr-FR" sz="21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X</a:t>
            </a:r>
            <a:r>
              <a:rPr lang="fr-FR" sz="21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fr-FR" sz="21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|, |</a:t>
            </a:r>
            <a:r>
              <a:rPr lang="fr-FR" sz="2100" b="1" dirty="0" smtClean="0">
                <a:solidFill>
                  <a:srgbClr val="FF0000"/>
                </a:solidFill>
              </a:rPr>
              <a:t>X</a:t>
            </a:r>
            <a:r>
              <a:rPr lang="fr-FR" sz="2100" b="1" baseline="-25000" dirty="0" smtClean="0">
                <a:solidFill>
                  <a:srgbClr val="FF0000"/>
                </a:solidFill>
              </a:rPr>
              <a:t>3</a:t>
            </a:r>
            <a:r>
              <a:rPr lang="fr-FR" sz="2100" b="1" dirty="0" smtClean="0">
                <a:solidFill>
                  <a:srgbClr val="FF0000"/>
                </a:solidFill>
              </a:rPr>
              <a:t>|</a:t>
            </a:r>
            <a:r>
              <a:rPr lang="fr-FR" sz="2100" b="1" baseline="-25000" dirty="0" smtClean="0">
                <a:solidFill>
                  <a:srgbClr val="FF0000"/>
                </a:solidFill>
              </a:rPr>
              <a:t> </a:t>
            </a:r>
            <a:r>
              <a:rPr lang="fr-FR" sz="2100" b="1" dirty="0" smtClean="0">
                <a:solidFill>
                  <a:srgbClr val="FF0000"/>
                </a:solidFill>
              </a:rPr>
              <a:t>and</a:t>
            </a:r>
            <a:r>
              <a:rPr lang="fr-FR" sz="2100" b="1" baseline="-25000" dirty="0" smtClean="0">
                <a:solidFill>
                  <a:srgbClr val="FF0000"/>
                </a:solidFill>
              </a:rPr>
              <a:t> </a:t>
            </a:r>
            <a:r>
              <a:rPr lang="fr-FR" sz="2100" b="1" dirty="0" smtClean="0">
                <a:solidFill>
                  <a:srgbClr val="FF0000"/>
                </a:solidFill>
              </a:rPr>
              <a:t>|X</a:t>
            </a:r>
            <a:r>
              <a:rPr lang="fr-FR" sz="2100" b="1" baseline="-25000" dirty="0" smtClean="0">
                <a:solidFill>
                  <a:srgbClr val="FF0000"/>
                </a:solidFill>
              </a:rPr>
              <a:t>5</a:t>
            </a:r>
            <a:r>
              <a:rPr lang="fr-FR" sz="2100" b="1" baseline="30000" dirty="0" smtClean="0">
                <a:solidFill>
                  <a:srgbClr val="FF0000"/>
                </a:solidFill>
              </a:rPr>
              <a:t> </a:t>
            </a:r>
            <a:r>
              <a:rPr lang="fr-FR" sz="2100" b="1" dirty="0" smtClean="0">
                <a:solidFill>
                  <a:srgbClr val="FF0000"/>
                </a:solidFill>
              </a:rPr>
              <a:t>|</a:t>
            </a:r>
            <a:r>
              <a:rPr lang="fr-FR" sz="21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fr-FR" sz="2100" b="1" dirty="0">
                <a:solidFill>
                  <a:srgbClr val="FF0000"/>
                </a:solidFill>
              </a:rPr>
              <a:t>have </a:t>
            </a:r>
            <a:r>
              <a:rPr lang="fr-FR" sz="2100" b="1" i="1" u="sng" dirty="0">
                <a:solidFill>
                  <a:srgbClr val="FF0000"/>
                </a:solidFill>
              </a:rPr>
              <a:t>no </a:t>
            </a:r>
            <a:r>
              <a:rPr lang="fr-FR" sz="2100" b="1" i="1" u="sng" dirty="0" err="1">
                <a:solidFill>
                  <a:srgbClr val="FF0000"/>
                </a:solidFill>
              </a:rPr>
              <a:t>hump</a:t>
            </a:r>
            <a:r>
              <a:rPr lang="fr-FR" sz="2100" b="1" i="1" u="sng" dirty="0">
                <a:solidFill>
                  <a:srgbClr val="FF0000"/>
                </a:solidFill>
              </a:rPr>
              <a:t> </a:t>
            </a:r>
            <a:r>
              <a:rPr lang="fr-FR" sz="2100" b="1" dirty="0">
                <a:solidFill>
                  <a:srgbClr val="FF0000"/>
                </a:solidFill>
              </a:rPr>
              <a:t>in </a:t>
            </a:r>
            <a:r>
              <a:rPr lang="fr-FR" sz="21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</a:p>
          <a:p>
            <a:pPr>
              <a:spcBef>
                <a:spcPct val="50000"/>
              </a:spcBef>
            </a:pPr>
            <a:r>
              <a:rPr lang="fr-FR" sz="2100" b="1" dirty="0" smtClean="0">
                <a:solidFill>
                  <a:srgbClr val="FF0000"/>
                </a:solidFill>
              </a:rPr>
              <a:t>	                 	                    </a:t>
            </a:r>
            <a:r>
              <a:rPr lang="fr-FR" sz="21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fr-FR" sz="2100" b="1" dirty="0" smtClean="0">
                <a:solidFill>
                  <a:srgbClr val="FF0000"/>
                </a:solidFill>
              </a:rPr>
              <a:t> do </a:t>
            </a:r>
            <a:r>
              <a:rPr lang="fr-FR" sz="2100" b="1" i="1" u="sng" dirty="0" smtClean="0">
                <a:solidFill>
                  <a:srgbClr val="FF0000"/>
                </a:solidFill>
              </a:rPr>
              <a:t>not</a:t>
            </a:r>
            <a:r>
              <a:rPr lang="fr-FR" sz="2100" b="1" dirty="0" smtClean="0">
                <a:solidFill>
                  <a:srgbClr val="FF0000"/>
                </a:solidFill>
              </a:rPr>
              <a:t> </a:t>
            </a:r>
            <a:r>
              <a:rPr lang="fr-FR" sz="2100" b="1" dirty="0" err="1" smtClean="0">
                <a:solidFill>
                  <a:srgbClr val="FF0000"/>
                </a:solidFill>
              </a:rPr>
              <a:t>depend</a:t>
            </a:r>
            <a:r>
              <a:rPr lang="fr-FR" sz="2100" b="1" dirty="0" smtClean="0">
                <a:solidFill>
                  <a:srgbClr val="FF0000"/>
                </a:solidFill>
              </a:rPr>
              <a:t> on T </a:t>
            </a:r>
            <a:endParaRPr lang="fr-FR" sz="2100" b="1" dirty="0" smtClean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96" y="512023"/>
            <a:ext cx="2429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smtClean="0">
                <a:solidFill>
                  <a:srgbClr val="FF0000"/>
                </a:solidFill>
              </a:rPr>
              <a:t>Ideal </a:t>
            </a:r>
            <a:r>
              <a:rPr lang="en-US" b="1" u="sng" dirty="0" err="1" smtClean="0">
                <a:solidFill>
                  <a:srgbClr val="FF0000"/>
                </a:solidFill>
              </a:rPr>
              <a:t>gaz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/>
              <a:t>of dipoles</a:t>
            </a:r>
            <a:r>
              <a:rPr lang="en-US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168733" y="476158"/>
                <a:ext cx="1899211" cy="414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𝑝𝐸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dirty="0" smtClean="0"/>
                  <a:t>…</a:t>
                </a:r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33" y="476158"/>
                <a:ext cx="1899211" cy="414537"/>
              </a:xfrm>
              <a:prstGeom prst="rect">
                <a:avLst/>
              </a:prstGeom>
              <a:blipFill>
                <a:blip r:embed="rId3"/>
                <a:stretch>
                  <a:fillRect l="-4502" t="-1471" b="-19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615336" y="472993"/>
                <a:ext cx="4428492" cy="478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p>
                          <m:sSup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den>
                    </m:f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sSup>
                          <m:sSupPr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p>
                          <m:sSupPr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smtClean="0"/>
                  <a:t>for {p=4D; 10MV/m; 200K}</a:t>
                </a:r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336" y="472993"/>
                <a:ext cx="4428492" cy="478721"/>
              </a:xfrm>
              <a:prstGeom prst="rect">
                <a:avLst/>
              </a:prstGeom>
              <a:blipFill>
                <a:blip r:embed="rId4"/>
                <a:stretch>
                  <a:fillRect l="-138" r="-2889" b="-102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47"/>
          <p:cNvSpPr>
            <a:spLocks noChangeArrowheads="1"/>
          </p:cNvSpPr>
          <p:nvPr/>
        </p:nvSpPr>
        <p:spPr bwMode="auto">
          <a:xfrm rot="16200000">
            <a:off x="4122564" y="472609"/>
            <a:ext cx="250800" cy="469745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 sz="1350"/>
          </a:p>
        </p:txBody>
      </p:sp>
      <p:sp>
        <p:nvSpPr>
          <p:cNvPr id="12" name="ZoneTexte 11"/>
          <p:cNvSpPr txBox="1"/>
          <p:nvPr/>
        </p:nvSpPr>
        <p:spPr>
          <a:xfrm>
            <a:off x="179512" y="1675297"/>
            <a:ext cx="4032448" cy="3000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1350" dirty="0">
                <a:solidFill>
                  <a:srgbClr val="1306BA"/>
                </a:solidFill>
                <a:sym typeface="Wingdings" panose="05000000000000000000" pitchFamily="2" charset="2"/>
              </a:rPr>
              <a:t>[W. </a:t>
            </a:r>
            <a:r>
              <a:rPr lang="fr-FR" sz="1350" dirty="0" err="1" smtClean="0">
                <a:solidFill>
                  <a:srgbClr val="1306BA"/>
                </a:solidFill>
                <a:sym typeface="Wingdings" panose="05000000000000000000" pitchFamily="2" charset="2"/>
              </a:rPr>
              <a:t>Coffey</a:t>
            </a:r>
            <a:r>
              <a:rPr lang="fr-FR" sz="1350" dirty="0" smtClean="0">
                <a:solidFill>
                  <a:srgbClr val="1306BA"/>
                </a:solidFill>
                <a:sym typeface="Wingdings" panose="05000000000000000000" pitchFamily="2" charset="2"/>
              </a:rPr>
              <a:t> et al, </a:t>
            </a:r>
            <a:r>
              <a:rPr lang="fr-FR" sz="1350" dirty="0">
                <a:solidFill>
                  <a:srgbClr val="1306BA"/>
                </a:solidFill>
                <a:sym typeface="Wingdings" panose="05000000000000000000" pitchFamily="2" charset="2"/>
              </a:rPr>
              <a:t>P. R. I. A.(1978)</a:t>
            </a:r>
            <a:r>
              <a:rPr lang="fr-FR" sz="1350" dirty="0">
                <a:sym typeface="Wingdings" panose="05000000000000000000" pitchFamily="2" charset="2"/>
              </a:rPr>
              <a:t> and </a:t>
            </a:r>
            <a:r>
              <a:rPr lang="fr-FR" sz="1350" dirty="0">
                <a:solidFill>
                  <a:srgbClr val="FF0000"/>
                </a:solidFill>
                <a:sym typeface="Wingdings" panose="05000000000000000000" pitchFamily="2" charset="2"/>
              </a:rPr>
              <a:t>P. M. </a:t>
            </a:r>
            <a:r>
              <a:rPr lang="fr-FR" sz="1350" dirty="0" err="1">
                <a:solidFill>
                  <a:srgbClr val="FF0000"/>
                </a:solidFill>
                <a:sym typeface="Wingdings" panose="05000000000000000000" pitchFamily="2" charset="2"/>
              </a:rPr>
              <a:t>Déjardin</a:t>
            </a:r>
            <a:r>
              <a:rPr lang="fr-FR" sz="1350" dirty="0">
                <a:solidFill>
                  <a:srgbClr val="FF0000"/>
                </a:solidFill>
                <a:sym typeface="Wingdings" panose="05000000000000000000" pitchFamily="2" charset="2"/>
              </a:rPr>
              <a:t> (2016)]</a:t>
            </a:r>
            <a:endParaRPr lang="fr-FR" sz="165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05813" y="1408364"/>
            <a:ext cx="442849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50" dirty="0" err="1" smtClean="0">
                <a:sym typeface="Wingdings" panose="05000000000000000000" pitchFamily="2" charset="2"/>
              </a:rPr>
              <a:t>Which</a:t>
            </a:r>
            <a:r>
              <a:rPr lang="fr-FR" sz="1650" dirty="0" smtClean="0">
                <a:sym typeface="Wingdings" panose="05000000000000000000" pitchFamily="2" charset="2"/>
              </a:rPr>
              <a:t> </a:t>
            </a:r>
            <a:r>
              <a:rPr lang="fr-FR" sz="1650" dirty="0" err="1" smtClean="0">
                <a:sym typeface="Wingdings" panose="05000000000000000000" pitchFamily="2" charset="2"/>
              </a:rPr>
              <a:t>frequency</a:t>
            </a:r>
            <a:r>
              <a:rPr lang="fr-FR" sz="1650" dirty="0" smtClean="0">
                <a:sym typeface="Wingdings" panose="05000000000000000000" pitchFamily="2" charset="2"/>
              </a:rPr>
              <a:t> </a:t>
            </a:r>
            <a:r>
              <a:rPr lang="fr-FR" sz="1650" dirty="0" err="1" smtClean="0">
                <a:sym typeface="Wingdings" panose="05000000000000000000" pitchFamily="2" charset="2"/>
              </a:rPr>
              <a:t>dependence</a:t>
            </a:r>
            <a:r>
              <a:rPr lang="fr-FR" sz="1650" dirty="0" smtClean="0">
                <a:sym typeface="Wingdings" panose="05000000000000000000" pitchFamily="2" charset="2"/>
              </a:rPr>
              <a:t> ? </a:t>
            </a:r>
            <a:endParaRPr lang="fr-FR" sz="1650" dirty="0"/>
          </a:p>
        </p:txBody>
      </p:sp>
      <p:sp>
        <p:nvSpPr>
          <p:cNvPr id="16" name="AutoShape 37"/>
          <p:cNvSpPr>
            <a:spLocks noChangeArrowheads="1"/>
          </p:cNvSpPr>
          <p:nvPr/>
        </p:nvSpPr>
        <p:spPr bwMode="auto">
          <a:xfrm>
            <a:off x="4340578" y="1502643"/>
            <a:ext cx="231422" cy="701358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2820059" y="2205117"/>
                <a:ext cx="2880321" cy="6160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1" i="1" smtClean="0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fr-FR" b="1" i="1" smtClean="0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1" i="1" smtClean="0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b="1" i="1" smtClean="0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fr-FR" b="1" i="1" smtClean="0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fr-FR" b="1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1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fr-FR" b="1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fr-FR" b="1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fr-FR" b="1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fr-FR" b="1" i="1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sSubSup>
                        <m:sSubSupPr>
                          <m:ctrlPr>
                            <a:rPr lang="fr-FR" b="1" i="1" smtClean="0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 i="1" smtClean="0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1306B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d>
                            <m:dPr>
                              <m:ctrlPr>
                                <a:rPr lang="fr-FR" b="1" i="1" smtClean="0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solidFill>
                                    <a:srgbClr val="1306B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sup>
                      </m:sSubSup>
                      <m:r>
                        <a:rPr lang="fr-FR" b="1" i="1" smtClean="0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b="1" i="1" smtClean="0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𝝎𝝉</m:t>
                      </m:r>
                      <m:r>
                        <a:rPr lang="fr-FR" b="1" i="1" smtClean="0">
                          <a:solidFill>
                            <a:srgbClr val="1306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1306BA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059" y="2205117"/>
                <a:ext cx="2880321" cy="6160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6012159" y="2215517"/>
                <a:ext cx="2880321" cy="637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num>
                        <m:den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  <m:sSup>
                            <m:sSup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d>
                            <m:d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sup>
                      </m:sSubSup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𝝎𝝉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59" y="2215517"/>
                <a:ext cx="2880321" cy="6374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5496" y="2260176"/>
                <a:ext cx="2256759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139D1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rgbClr val="139D1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139D1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b="1" i="1" smtClean="0">
                          <a:solidFill>
                            <a:srgbClr val="139D1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rgbClr val="139D1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rgbClr val="139D1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fr-FR" b="1" i="1" smtClean="0">
                              <a:solidFill>
                                <a:srgbClr val="139D1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139D1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fr-FR" b="1" i="1" smtClean="0">
                              <a:solidFill>
                                <a:srgbClr val="139D1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139D1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b="1" i="1" smtClean="0">
                              <a:solidFill>
                                <a:srgbClr val="139D1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b="1" i="1" smtClean="0">
                              <a:solidFill>
                                <a:srgbClr val="139D1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1" i="1" smtClean="0">
                              <a:solidFill>
                                <a:srgbClr val="139D1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b="1" i="1" smtClean="0">
                              <a:solidFill>
                                <a:srgbClr val="139D1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𝝎𝝉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139D16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60176"/>
                <a:ext cx="2256759" cy="525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05"/>
          <p:cNvSpPr txBox="1">
            <a:spLocks noChangeArrowheads="1"/>
          </p:cNvSpPr>
          <p:nvPr/>
        </p:nvSpPr>
        <p:spPr bwMode="auto">
          <a:xfrm>
            <a:off x="6554824" y="891920"/>
            <a:ext cx="2474032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err="1" smtClean="0">
                <a:solidFill>
                  <a:srgbClr val="FF0000"/>
                </a:solidFill>
              </a:rPr>
              <a:t>Measuring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</a:rPr>
              <a:t>3</a:t>
            </a:r>
            <a:r>
              <a:rPr lang="fr-FR" sz="2000" b="1" dirty="0" smtClean="0">
                <a:solidFill>
                  <a:srgbClr val="FF0000"/>
                </a:solidFill>
              </a:rPr>
              <a:t> (or </a:t>
            </a:r>
            <a:r>
              <a:rPr lang="fr-FR" sz="20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</a:rPr>
              <a:t>5</a:t>
            </a:r>
            <a:r>
              <a:rPr lang="fr-FR" sz="2000" b="1" dirty="0" smtClean="0">
                <a:solidFill>
                  <a:srgbClr val="FF0000"/>
                </a:solidFill>
              </a:rPr>
              <a:t>) </a:t>
            </a:r>
            <a:r>
              <a:rPr lang="fr-FR" sz="2000" b="1" dirty="0" err="1" smtClean="0">
                <a:solidFill>
                  <a:srgbClr val="FF0000"/>
                </a:solidFill>
              </a:rPr>
              <a:t>is</a:t>
            </a:r>
            <a:r>
              <a:rPr lang="fr-FR" sz="2000" b="1" dirty="0" smtClean="0">
                <a:solidFill>
                  <a:srgbClr val="FF0000"/>
                </a:solidFill>
              </a:rPr>
              <a:t> (</a:t>
            </a:r>
            <a:r>
              <a:rPr lang="fr-FR" sz="2000" b="1" dirty="0" err="1" smtClean="0">
                <a:solidFill>
                  <a:srgbClr val="FF0000"/>
                </a:solidFill>
              </a:rPr>
              <a:t>very</a:t>
            </a:r>
            <a:r>
              <a:rPr lang="fr-FR" sz="2000" b="1" dirty="0" smtClean="0">
                <a:solidFill>
                  <a:srgbClr val="FF0000"/>
                </a:solidFill>
              </a:rPr>
              <a:t>) </a:t>
            </a:r>
            <a:r>
              <a:rPr lang="fr-FR" sz="2000" b="1" dirty="0" err="1" smtClean="0">
                <a:solidFill>
                  <a:srgbClr val="FF0000"/>
                </a:solidFill>
              </a:rPr>
              <a:t>difficult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pSp>
        <p:nvGrpSpPr>
          <p:cNvPr id="170049" name="Groupe 170048"/>
          <p:cNvGrpSpPr/>
          <p:nvPr/>
        </p:nvGrpSpPr>
        <p:grpSpPr>
          <a:xfrm>
            <a:off x="436223" y="3150523"/>
            <a:ext cx="4567825" cy="2694984"/>
            <a:chOff x="436223" y="3150523"/>
            <a:chExt cx="5385560" cy="2694984"/>
          </a:xfrm>
        </p:grpSpPr>
        <p:cxnSp>
          <p:nvCxnSpPr>
            <p:cNvPr id="3" name="Connecteur droit avec flèche 2"/>
            <p:cNvCxnSpPr/>
            <p:nvPr/>
          </p:nvCxnSpPr>
          <p:spPr>
            <a:xfrm flipV="1">
              <a:off x="1302024" y="3194501"/>
              <a:ext cx="2709" cy="22983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avec flèche 5"/>
            <p:cNvCxnSpPr/>
            <p:nvPr/>
          </p:nvCxnSpPr>
          <p:spPr>
            <a:xfrm>
              <a:off x="1302024" y="5452188"/>
              <a:ext cx="4251181" cy="131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orme libre 21"/>
            <p:cNvSpPr/>
            <p:nvPr/>
          </p:nvSpPr>
          <p:spPr>
            <a:xfrm>
              <a:off x="1307441" y="3899206"/>
              <a:ext cx="4029740" cy="1566174"/>
            </a:xfrm>
            <a:custGeom>
              <a:avLst/>
              <a:gdLst>
                <a:gd name="connsiteX0" fmla="*/ 0 w 4029740"/>
                <a:gd name="connsiteY0" fmla="*/ 15985 h 1366320"/>
                <a:gd name="connsiteX1" fmla="*/ 723014 w 4029740"/>
                <a:gd name="connsiteY1" fmla="*/ 5352 h 1366320"/>
                <a:gd name="connsiteX2" fmla="*/ 1244010 w 4029740"/>
                <a:gd name="connsiteY2" fmla="*/ 90413 h 1366320"/>
                <a:gd name="connsiteX3" fmla="*/ 1435396 w 4029740"/>
                <a:gd name="connsiteY3" fmla="*/ 228636 h 1366320"/>
                <a:gd name="connsiteX4" fmla="*/ 1637414 w 4029740"/>
                <a:gd name="connsiteY4" fmla="*/ 398757 h 1366320"/>
                <a:gd name="connsiteX5" fmla="*/ 1913861 w 4029740"/>
                <a:gd name="connsiteY5" fmla="*/ 632673 h 1366320"/>
                <a:gd name="connsiteX6" fmla="*/ 2243470 w 4029740"/>
                <a:gd name="connsiteY6" fmla="*/ 909120 h 1366320"/>
                <a:gd name="connsiteX7" fmla="*/ 2604977 w 4029740"/>
                <a:gd name="connsiteY7" fmla="*/ 1089873 h 1366320"/>
                <a:gd name="connsiteX8" fmla="*/ 2934587 w 4029740"/>
                <a:gd name="connsiteY8" fmla="*/ 1206831 h 1366320"/>
                <a:gd name="connsiteX9" fmla="*/ 3349256 w 4029740"/>
                <a:gd name="connsiteY9" fmla="*/ 1302524 h 1366320"/>
                <a:gd name="connsiteX10" fmla="*/ 3742661 w 4029740"/>
                <a:gd name="connsiteY10" fmla="*/ 1355687 h 1366320"/>
                <a:gd name="connsiteX11" fmla="*/ 4029740 w 4029740"/>
                <a:gd name="connsiteY11" fmla="*/ 1366320 h 1366320"/>
                <a:gd name="connsiteX12" fmla="*/ 4029740 w 4029740"/>
                <a:gd name="connsiteY12" fmla="*/ 1366320 h 1366320"/>
                <a:gd name="connsiteX0" fmla="*/ 0 w 4029740"/>
                <a:gd name="connsiteY0" fmla="*/ 15985 h 1366320"/>
                <a:gd name="connsiteX1" fmla="*/ 723014 w 4029740"/>
                <a:gd name="connsiteY1" fmla="*/ 5352 h 1366320"/>
                <a:gd name="connsiteX2" fmla="*/ 1244010 w 4029740"/>
                <a:gd name="connsiteY2" fmla="*/ 90413 h 1366320"/>
                <a:gd name="connsiteX3" fmla="*/ 1520456 w 4029740"/>
                <a:gd name="connsiteY3" fmla="*/ 249901 h 1366320"/>
                <a:gd name="connsiteX4" fmla="*/ 1637414 w 4029740"/>
                <a:gd name="connsiteY4" fmla="*/ 398757 h 1366320"/>
                <a:gd name="connsiteX5" fmla="*/ 1913861 w 4029740"/>
                <a:gd name="connsiteY5" fmla="*/ 632673 h 1366320"/>
                <a:gd name="connsiteX6" fmla="*/ 2243470 w 4029740"/>
                <a:gd name="connsiteY6" fmla="*/ 909120 h 1366320"/>
                <a:gd name="connsiteX7" fmla="*/ 2604977 w 4029740"/>
                <a:gd name="connsiteY7" fmla="*/ 1089873 h 1366320"/>
                <a:gd name="connsiteX8" fmla="*/ 2934587 w 4029740"/>
                <a:gd name="connsiteY8" fmla="*/ 1206831 h 1366320"/>
                <a:gd name="connsiteX9" fmla="*/ 3349256 w 4029740"/>
                <a:gd name="connsiteY9" fmla="*/ 1302524 h 1366320"/>
                <a:gd name="connsiteX10" fmla="*/ 3742661 w 4029740"/>
                <a:gd name="connsiteY10" fmla="*/ 1355687 h 1366320"/>
                <a:gd name="connsiteX11" fmla="*/ 4029740 w 4029740"/>
                <a:gd name="connsiteY11" fmla="*/ 1366320 h 1366320"/>
                <a:gd name="connsiteX12" fmla="*/ 4029740 w 4029740"/>
                <a:gd name="connsiteY12" fmla="*/ 1366320 h 1366320"/>
                <a:gd name="connsiteX0" fmla="*/ 0 w 4029740"/>
                <a:gd name="connsiteY0" fmla="*/ 15985 h 1366320"/>
                <a:gd name="connsiteX1" fmla="*/ 723014 w 4029740"/>
                <a:gd name="connsiteY1" fmla="*/ 5352 h 1366320"/>
                <a:gd name="connsiteX2" fmla="*/ 1244010 w 4029740"/>
                <a:gd name="connsiteY2" fmla="*/ 90413 h 1366320"/>
                <a:gd name="connsiteX3" fmla="*/ 1520456 w 4029740"/>
                <a:gd name="connsiteY3" fmla="*/ 249901 h 1366320"/>
                <a:gd name="connsiteX4" fmla="*/ 1786270 w 4029740"/>
                <a:gd name="connsiteY4" fmla="*/ 505083 h 1366320"/>
                <a:gd name="connsiteX5" fmla="*/ 1913861 w 4029740"/>
                <a:gd name="connsiteY5" fmla="*/ 632673 h 1366320"/>
                <a:gd name="connsiteX6" fmla="*/ 2243470 w 4029740"/>
                <a:gd name="connsiteY6" fmla="*/ 909120 h 1366320"/>
                <a:gd name="connsiteX7" fmla="*/ 2604977 w 4029740"/>
                <a:gd name="connsiteY7" fmla="*/ 1089873 h 1366320"/>
                <a:gd name="connsiteX8" fmla="*/ 2934587 w 4029740"/>
                <a:gd name="connsiteY8" fmla="*/ 1206831 h 1366320"/>
                <a:gd name="connsiteX9" fmla="*/ 3349256 w 4029740"/>
                <a:gd name="connsiteY9" fmla="*/ 1302524 h 1366320"/>
                <a:gd name="connsiteX10" fmla="*/ 3742661 w 4029740"/>
                <a:gd name="connsiteY10" fmla="*/ 1355687 h 1366320"/>
                <a:gd name="connsiteX11" fmla="*/ 4029740 w 4029740"/>
                <a:gd name="connsiteY11" fmla="*/ 1366320 h 1366320"/>
                <a:gd name="connsiteX12" fmla="*/ 4029740 w 4029740"/>
                <a:gd name="connsiteY12" fmla="*/ 1366320 h 1366320"/>
                <a:gd name="connsiteX0" fmla="*/ 0 w 4040373"/>
                <a:gd name="connsiteY0" fmla="*/ 9662 h 1370629"/>
                <a:gd name="connsiteX1" fmla="*/ 733647 w 4040373"/>
                <a:gd name="connsiteY1" fmla="*/ 9661 h 1370629"/>
                <a:gd name="connsiteX2" fmla="*/ 1254643 w 4040373"/>
                <a:gd name="connsiteY2" fmla="*/ 94722 h 1370629"/>
                <a:gd name="connsiteX3" fmla="*/ 1531089 w 4040373"/>
                <a:gd name="connsiteY3" fmla="*/ 254210 h 1370629"/>
                <a:gd name="connsiteX4" fmla="*/ 1796903 w 4040373"/>
                <a:gd name="connsiteY4" fmla="*/ 509392 h 1370629"/>
                <a:gd name="connsiteX5" fmla="*/ 1924494 w 4040373"/>
                <a:gd name="connsiteY5" fmla="*/ 636982 h 1370629"/>
                <a:gd name="connsiteX6" fmla="*/ 2254103 w 4040373"/>
                <a:gd name="connsiteY6" fmla="*/ 913429 h 1370629"/>
                <a:gd name="connsiteX7" fmla="*/ 2615610 w 4040373"/>
                <a:gd name="connsiteY7" fmla="*/ 1094182 h 1370629"/>
                <a:gd name="connsiteX8" fmla="*/ 2945220 w 4040373"/>
                <a:gd name="connsiteY8" fmla="*/ 1211140 h 1370629"/>
                <a:gd name="connsiteX9" fmla="*/ 3359889 w 4040373"/>
                <a:gd name="connsiteY9" fmla="*/ 1306833 h 1370629"/>
                <a:gd name="connsiteX10" fmla="*/ 3753294 w 4040373"/>
                <a:gd name="connsiteY10" fmla="*/ 1359996 h 1370629"/>
                <a:gd name="connsiteX11" fmla="*/ 4040373 w 4040373"/>
                <a:gd name="connsiteY11" fmla="*/ 1370629 h 1370629"/>
                <a:gd name="connsiteX12" fmla="*/ 4040373 w 4040373"/>
                <a:gd name="connsiteY12" fmla="*/ 1370629 h 1370629"/>
                <a:gd name="connsiteX0" fmla="*/ 0 w 4029740"/>
                <a:gd name="connsiteY0" fmla="*/ 9662 h 1370629"/>
                <a:gd name="connsiteX1" fmla="*/ 723014 w 4029740"/>
                <a:gd name="connsiteY1" fmla="*/ 9661 h 1370629"/>
                <a:gd name="connsiteX2" fmla="*/ 1244010 w 4029740"/>
                <a:gd name="connsiteY2" fmla="*/ 94722 h 1370629"/>
                <a:gd name="connsiteX3" fmla="*/ 1520456 w 4029740"/>
                <a:gd name="connsiteY3" fmla="*/ 254210 h 1370629"/>
                <a:gd name="connsiteX4" fmla="*/ 1786270 w 4029740"/>
                <a:gd name="connsiteY4" fmla="*/ 509392 h 1370629"/>
                <a:gd name="connsiteX5" fmla="*/ 1913861 w 4029740"/>
                <a:gd name="connsiteY5" fmla="*/ 636982 h 1370629"/>
                <a:gd name="connsiteX6" fmla="*/ 2243470 w 4029740"/>
                <a:gd name="connsiteY6" fmla="*/ 913429 h 1370629"/>
                <a:gd name="connsiteX7" fmla="*/ 2604977 w 4029740"/>
                <a:gd name="connsiteY7" fmla="*/ 1094182 h 1370629"/>
                <a:gd name="connsiteX8" fmla="*/ 2934587 w 4029740"/>
                <a:gd name="connsiteY8" fmla="*/ 1211140 h 1370629"/>
                <a:gd name="connsiteX9" fmla="*/ 3349256 w 4029740"/>
                <a:gd name="connsiteY9" fmla="*/ 1306833 h 1370629"/>
                <a:gd name="connsiteX10" fmla="*/ 3742661 w 4029740"/>
                <a:gd name="connsiteY10" fmla="*/ 1359996 h 1370629"/>
                <a:gd name="connsiteX11" fmla="*/ 4029740 w 4029740"/>
                <a:gd name="connsiteY11" fmla="*/ 1370629 h 1370629"/>
                <a:gd name="connsiteX12" fmla="*/ 4029740 w 4029740"/>
                <a:gd name="connsiteY12" fmla="*/ 1370629 h 1370629"/>
                <a:gd name="connsiteX0" fmla="*/ 0 w 4029740"/>
                <a:gd name="connsiteY0" fmla="*/ 4366 h 1384133"/>
                <a:gd name="connsiteX1" fmla="*/ 723014 w 4029740"/>
                <a:gd name="connsiteY1" fmla="*/ 23165 h 1384133"/>
                <a:gd name="connsiteX2" fmla="*/ 1244010 w 4029740"/>
                <a:gd name="connsiteY2" fmla="*/ 108226 h 1384133"/>
                <a:gd name="connsiteX3" fmla="*/ 1520456 w 4029740"/>
                <a:gd name="connsiteY3" fmla="*/ 267714 h 1384133"/>
                <a:gd name="connsiteX4" fmla="*/ 1786270 w 4029740"/>
                <a:gd name="connsiteY4" fmla="*/ 522896 h 1384133"/>
                <a:gd name="connsiteX5" fmla="*/ 1913861 w 4029740"/>
                <a:gd name="connsiteY5" fmla="*/ 650486 h 1384133"/>
                <a:gd name="connsiteX6" fmla="*/ 2243470 w 4029740"/>
                <a:gd name="connsiteY6" fmla="*/ 926933 h 1384133"/>
                <a:gd name="connsiteX7" fmla="*/ 2604977 w 4029740"/>
                <a:gd name="connsiteY7" fmla="*/ 1107686 h 1384133"/>
                <a:gd name="connsiteX8" fmla="*/ 2934587 w 4029740"/>
                <a:gd name="connsiteY8" fmla="*/ 1224644 h 1384133"/>
                <a:gd name="connsiteX9" fmla="*/ 3349256 w 4029740"/>
                <a:gd name="connsiteY9" fmla="*/ 1320337 h 1384133"/>
                <a:gd name="connsiteX10" fmla="*/ 3742661 w 4029740"/>
                <a:gd name="connsiteY10" fmla="*/ 1373500 h 1384133"/>
                <a:gd name="connsiteX11" fmla="*/ 4029740 w 4029740"/>
                <a:gd name="connsiteY11" fmla="*/ 1384133 h 1384133"/>
                <a:gd name="connsiteX12" fmla="*/ 4029740 w 4029740"/>
                <a:gd name="connsiteY12" fmla="*/ 1384133 h 1384133"/>
                <a:gd name="connsiteX0" fmla="*/ 0 w 4029740"/>
                <a:gd name="connsiteY0" fmla="*/ 6659 h 1386426"/>
                <a:gd name="connsiteX1" fmla="*/ 510363 w 4029740"/>
                <a:gd name="connsiteY1" fmla="*/ 16058 h 1386426"/>
                <a:gd name="connsiteX2" fmla="*/ 1244010 w 4029740"/>
                <a:gd name="connsiteY2" fmla="*/ 110519 h 1386426"/>
                <a:gd name="connsiteX3" fmla="*/ 1520456 w 4029740"/>
                <a:gd name="connsiteY3" fmla="*/ 270007 h 1386426"/>
                <a:gd name="connsiteX4" fmla="*/ 1786270 w 4029740"/>
                <a:gd name="connsiteY4" fmla="*/ 525189 h 1386426"/>
                <a:gd name="connsiteX5" fmla="*/ 1913861 w 4029740"/>
                <a:gd name="connsiteY5" fmla="*/ 652779 h 1386426"/>
                <a:gd name="connsiteX6" fmla="*/ 2243470 w 4029740"/>
                <a:gd name="connsiteY6" fmla="*/ 929226 h 1386426"/>
                <a:gd name="connsiteX7" fmla="*/ 2604977 w 4029740"/>
                <a:gd name="connsiteY7" fmla="*/ 1109979 h 1386426"/>
                <a:gd name="connsiteX8" fmla="*/ 2934587 w 4029740"/>
                <a:gd name="connsiteY8" fmla="*/ 1226937 h 1386426"/>
                <a:gd name="connsiteX9" fmla="*/ 3349256 w 4029740"/>
                <a:gd name="connsiteY9" fmla="*/ 1322630 h 1386426"/>
                <a:gd name="connsiteX10" fmla="*/ 3742661 w 4029740"/>
                <a:gd name="connsiteY10" fmla="*/ 1375793 h 1386426"/>
                <a:gd name="connsiteX11" fmla="*/ 4029740 w 4029740"/>
                <a:gd name="connsiteY11" fmla="*/ 1386426 h 1386426"/>
                <a:gd name="connsiteX12" fmla="*/ 4029740 w 4029740"/>
                <a:gd name="connsiteY12" fmla="*/ 1386426 h 1386426"/>
                <a:gd name="connsiteX0" fmla="*/ 0 w 4029740"/>
                <a:gd name="connsiteY0" fmla="*/ 4841 h 1384608"/>
                <a:gd name="connsiteX1" fmla="*/ 510363 w 4029740"/>
                <a:gd name="connsiteY1" fmla="*/ 14240 h 1384608"/>
                <a:gd name="connsiteX2" fmla="*/ 1052623 w 4029740"/>
                <a:gd name="connsiteY2" fmla="*/ 61702 h 1384608"/>
                <a:gd name="connsiteX3" fmla="*/ 1520456 w 4029740"/>
                <a:gd name="connsiteY3" fmla="*/ 268189 h 1384608"/>
                <a:gd name="connsiteX4" fmla="*/ 1786270 w 4029740"/>
                <a:gd name="connsiteY4" fmla="*/ 523371 h 1384608"/>
                <a:gd name="connsiteX5" fmla="*/ 1913861 w 4029740"/>
                <a:gd name="connsiteY5" fmla="*/ 650961 h 1384608"/>
                <a:gd name="connsiteX6" fmla="*/ 2243470 w 4029740"/>
                <a:gd name="connsiteY6" fmla="*/ 927408 h 1384608"/>
                <a:gd name="connsiteX7" fmla="*/ 2604977 w 4029740"/>
                <a:gd name="connsiteY7" fmla="*/ 1108161 h 1384608"/>
                <a:gd name="connsiteX8" fmla="*/ 2934587 w 4029740"/>
                <a:gd name="connsiteY8" fmla="*/ 1225119 h 1384608"/>
                <a:gd name="connsiteX9" fmla="*/ 3349256 w 4029740"/>
                <a:gd name="connsiteY9" fmla="*/ 1320812 h 1384608"/>
                <a:gd name="connsiteX10" fmla="*/ 3742661 w 4029740"/>
                <a:gd name="connsiteY10" fmla="*/ 1373975 h 1384608"/>
                <a:gd name="connsiteX11" fmla="*/ 4029740 w 4029740"/>
                <a:gd name="connsiteY11" fmla="*/ 1384608 h 1384608"/>
                <a:gd name="connsiteX12" fmla="*/ 4029740 w 4029740"/>
                <a:gd name="connsiteY12" fmla="*/ 1384608 h 1384608"/>
                <a:gd name="connsiteX0" fmla="*/ 0 w 4029740"/>
                <a:gd name="connsiteY0" fmla="*/ 4841 h 1384608"/>
                <a:gd name="connsiteX1" fmla="*/ 680484 w 4029740"/>
                <a:gd name="connsiteY1" fmla="*/ 14240 h 1384608"/>
                <a:gd name="connsiteX2" fmla="*/ 1052623 w 4029740"/>
                <a:gd name="connsiteY2" fmla="*/ 61702 h 1384608"/>
                <a:gd name="connsiteX3" fmla="*/ 1520456 w 4029740"/>
                <a:gd name="connsiteY3" fmla="*/ 268189 h 1384608"/>
                <a:gd name="connsiteX4" fmla="*/ 1786270 w 4029740"/>
                <a:gd name="connsiteY4" fmla="*/ 523371 h 1384608"/>
                <a:gd name="connsiteX5" fmla="*/ 1913861 w 4029740"/>
                <a:gd name="connsiteY5" fmla="*/ 650961 h 1384608"/>
                <a:gd name="connsiteX6" fmla="*/ 2243470 w 4029740"/>
                <a:gd name="connsiteY6" fmla="*/ 927408 h 1384608"/>
                <a:gd name="connsiteX7" fmla="*/ 2604977 w 4029740"/>
                <a:gd name="connsiteY7" fmla="*/ 1108161 h 1384608"/>
                <a:gd name="connsiteX8" fmla="*/ 2934587 w 4029740"/>
                <a:gd name="connsiteY8" fmla="*/ 1225119 h 1384608"/>
                <a:gd name="connsiteX9" fmla="*/ 3349256 w 4029740"/>
                <a:gd name="connsiteY9" fmla="*/ 1320812 h 1384608"/>
                <a:gd name="connsiteX10" fmla="*/ 3742661 w 4029740"/>
                <a:gd name="connsiteY10" fmla="*/ 1373975 h 1384608"/>
                <a:gd name="connsiteX11" fmla="*/ 4029740 w 4029740"/>
                <a:gd name="connsiteY11" fmla="*/ 1384608 h 1384608"/>
                <a:gd name="connsiteX12" fmla="*/ 4029740 w 4029740"/>
                <a:gd name="connsiteY12" fmla="*/ 1384608 h 138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9740" h="1384608">
                  <a:moveTo>
                    <a:pt x="0" y="4841"/>
                  </a:moveTo>
                  <a:cubicBezTo>
                    <a:pt x="257839" y="-6678"/>
                    <a:pt x="505047" y="4763"/>
                    <a:pt x="680484" y="14240"/>
                  </a:cubicBezTo>
                  <a:cubicBezTo>
                    <a:pt x="855921" y="23717"/>
                    <a:pt x="912628" y="19377"/>
                    <a:pt x="1052623" y="61702"/>
                  </a:cubicBezTo>
                  <a:cubicBezTo>
                    <a:pt x="1192618" y="104027"/>
                    <a:pt x="1398182" y="191244"/>
                    <a:pt x="1520456" y="268189"/>
                  </a:cubicBezTo>
                  <a:cubicBezTo>
                    <a:pt x="1642730" y="345134"/>
                    <a:pt x="1720703" y="459576"/>
                    <a:pt x="1786270" y="523371"/>
                  </a:cubicBezTo>
                  <a:cubicBezTo>
                    <a:pt x="1851837" y="587166"/>
                    <a:pt x="1837661" y="583622"/>
                    <a:pt x="1913861" y="650961"/>
                  </a:cubicBezTo>
                  <a:cubicBezTo>
                    <a:pt x="1990061" y="718300"/>
                    <a:pt x="2128284" y="851208"/>
                    <a:pt x="2243470" y="927408"/>
                  </a:cubicBezTo>
                  <a:cubicBezTo>
                    <a:pt x="2358656" y="1003608"/>
                    <a:pt x="2489791" y="1058543"/>
                    <a:pt x="2604977" y="1108161"/>
                  </a:cubicBezTo>
                  <a:cubicBezTo>
                    <a:pt x="2720163" y="1157780"/>
                    <a:pt x="2810541" y="1189677"/>
                    <a:pt x="2934587" y="1225119"/>
                  </a:cubicBezTo>
                  <a:cubicBezTo>
                    <a:pt x="3058633" y="1260561"/>
                    <a:pt x="3214577" y="1296003"/>
                    <a:pt x="3349256" y="1320812"/>
                  </a:cubicBezTo>
                  <a:cubicBezTo>
                    <a:pt x="3483935" y="1345621"/>
                    <a:pt x="3629247" y="1363342"/>
                    <a:pt x="3742661" y="1373975"/>
                  </a:cubicBezTo>
                  <a:cubicBezTo>
                    <a:pt x="3856075" y="1384608"/>
                    <a:pt x="4029740" y="1384608"/>
                    <a:pt x="4029740" y="1384608"/>
                  </a:cubicBezTo>
                  <a:lnTo>
                    <a:pt x="4029740" y="1384608"/>
                  </a:lnTo>
                </a:path>
              </a:pathLst>
            </a:custGeom>
            <a:noFill/>
            <a:ln>
              <a:solidFill>
                <a:srgbClr val="139D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1302025" y="4347004"/>
              <a:ext cx="3893847" cy="1119495"/>
            </a:xfrm>
            <a:custGeom>
              <a:avLst/>
              <a:gdLst>
                <a:gd name="connsiteX0" fmla="*/ 0 w 4029740"/>
                <a:gd name="connsiteY0" fmla="*/ 15985 h 1366320"/>
                <a:gd name="connsiteX1" fmla="*/ 723014 w 4029740"/>
                <a:gd name="connsiteY1" fmla="*/ 5352 h 1366320"/>
                <a:gd name="connsiteX2" fmla="*/ 1244010 w 4029740"/>
                <a:gd name="connsiteY2" fmla="*/ 90413 h 1366320"/>
                <a:gd name="connsiteX3" fmla="*/ 1435396 w 4029740"/>
                <a:gd name="connsiteY3" fmla="*/ 228636 h 1366320"/>
                <a:gd name="connsiteX4" fmla="*/ 1637414 w 4029740"/>
                <a:gd name="connsiteY4" fmla="*/ 398757 h 1366320"/>
                <a:gd name="connsiteX5" fmla="*/ 1913861 w 4029740"/>
                <a:gd name="connsiteY5" fmla="*/ 632673 h 1366320"/>
                <a:gd name="connsiteX6" fmla="*/ 2243470 w 4029740"/>
                <a:gd name="connsiteY6" fmla="*/ 909120 h 1366320"/>
                <a:gd name="connsiteX7" fmla="*/ 2604977 w 4029740"/>
                <a:gd name="connsiteY7" fmla="*/ 1089873 h 1366320"/>
                <a:gd name="connsiteX8" fmla="*/ 2934587 w 4029740"/>
                <a:gd name="connsiteY8" fmla="*/ 1206831 h 1366320"/>
                <a:gd name="connsiteX9" fmla="*/ 3349256 w 4029740"/>
                <a:gd name="connsiteY9" fmla="*/ 1302524 h 1366320"/>
                <a:gd name="connsiteX10" fmla="*/ 3742661 w 4029740"/>
                <a:gd name="connsiteY10" fmla="*/ 1355687 h 1366320"/>
                <a:gd name="connsiteX11" fmla="*/ 4029740 w 4029740"/>
                <a:gd name="connsiteY11" fmla="*/ 1366320 h 1366320"/>
                <a:gd name="connsiteX12" fmla="*/ 4029740 w 4029740"/>
                <a:gd name="connsiteY12" fmla="*/ 1366320 h 1366320"/>
                <a:gd name="connsiteX0" fmla="*/ 0 w 4029740"/>
                <a:gd name="connsiteY0" fmla="*/ 15985 h 1366320"/>
                <a:gd name="connsiteX1" fmla="*/ 723014 w 4029740"/>
                <a:gd name="connsiteY1" fmla="*/ 5352 h 1366320"/>
                <a:gd name="connsiteX2" fmla="*/ 1244010 w 4029740"/>
                <a:gd name="connsiteY2" fmla="*/ 90413 h 1366320"/>
                <a:gd name="connsiteX3" fmla="*/ 1520456 w 4029740"/>
                <a:gd name="connsiteY3" fmla="*/ 249901 h 1366320"/>
                <a:gd name="connsiteX4" fmla="*/ 1637414 w 4029740"/>
                <a:gd name="connsiteY4" fmla="*/ 398757 h 1366320"/>
                <a:gd name="connsiteX5" fmla="*/ 1913861 w 4029740"/>
                <a:gd name="connsiteY5" fmla="*/ 632673 h 1366320"/>
                <a:gd name="connsiteX6" fmla="*/ 2243470 w 4029740"/>
                <a:gd name="connsiteY6" fmla="*/ 909120 h 1366320"/>
                <a:gd name="connsiteX7" fmla="*/ 2604977 w 4029740"/>
                <a:gd name="connsiteY7" fmla="*/ 1089873 h 1366320"/>
                <a:gd name="connsiteX8" fmla="*/ 2934587 w 4029740"/>
                <a:gd name="connsiteY8" fmla="*/ 1206831 h 1366320"/>
                <a:gd name="connsiteX9" fmla="*/ 3349256 w 4029740"/>
                <a:gd name="connsiteY9" fmla="*/ 1302524 h 1366320"/>
                <a:gd name="connsiteX10" fmla="*/ 3742661 w 4029740"/>
                <a:gd name="connsiteY10" fmla="*/ 1355687 h 1366320"/>
                <a:gd name="connsiteX11" fmla="*/ 4029740 w 4029740"/>
                <a:gd name="connsiteY11" fmla="*/ 1366320 h 1366320"/>
                <a:gd name="connsiteX12" fmla="*/ 4029740 w 4029740"/>
                <a:gd name="connsiteY12" fmla="*/ 1366320 h 1366320"/>
                <a:gd name="connsiteX0" fmla="*/ 0 w 4029740"/>
                <a:gd name="connsiteY0" fmla="*/ 15985 h 1366320"/>
                <a:gd name="connsiteX1" fmla="*/ 723014 w 4029740"/>
                <a:gd name="connsiteY1" fmla="*/ 5352 h 1366320"/>
                <a:gd name="connsiteX2" fmla="*/ 1244010 w 4029740"/>
                <a:gd name="connsiteY2" fmla="*/ 90413 h 1366320"/>
                <a:gd name="connsiteX3" fmla="*/ 1520456 w 4029740"/>
                <a:gd name="connsiteY3" fmla="*/ 249901 h 1366320"/>
                <a:gd name="connsiteX4" fmla="*/ 1786270 w 4029740"/>
                <a:gd name="connsiteY4" fmla="*/ 505083 h 1366320"/>
                <a:gd name="connsiteX5" fmla="*/ 1913861 w 4029740"/>
                <a:gd name="connsiteY5" fmla="*/ 632673 h 1366320"/>
                <a:gd name="connsiteX6" fmla="*/ 2243470 w 4029740"/>
                <a:gd name="connsiteY6" fmla="*/ 909120 h 1366320"/>
                <a:gd name="connsiteX7" fmla="*/ 2604977 w 4029740"/>
                <a:gd name="connsiteY7" fmla="*/ 1089873 h 1366320"/>
                <a:gd name="connsiteX8" fmla="*/ 2934587 w 4029740"/>
                <a:gd name="connsiteY8" fmla="*/ 1206831 h 1366320"/>
                <a:gd name="connsiteX9" fmla="*/ 3349256 w 4029740"/>
                <a:gd name="connsiteY9" fmla="*/ 1302524 h 1366320"/>
                <a:gd name="connsiteX10" fmla="*/ 3742661 w 4029740"/>
                <a:gd name="connsiteY10" fmla="*/ 1355687 h 1366320"/>
                <a:gd name="connsiteX11" fmla="*/ 4029740 w 4029740"/>
                <a:gd name="connsiteY11" fmla="*/ 1366320 h 1366320"/>
                <a:gd name="connsiteX12" fmla="*/ 4029740 w 4029740"/>
                <a:gd name="connsiteY12" fmla="*/ 1366320 h 1366320"/>
                <a:gd name="connsiteX0" fmla="*/ 0 w 4040373"/>
                <a:gd name="connsiteY0" fmla="*/ 9662 h 1370629"/>
                <a:gd name="connsiteX1" fmla="*/ 733647 w 4040373"/>
                <a:gd name="connsiteY1" fmla="*/ 9661 h 1370629"/>
                <a:gd name="connsiteX2" fmla="*/ 1254643 w 4040373"/>
                <a:gd name="connsiteY2" fmla="*/ 94722 h 1370629"/>
                <a:gd name="connsiteX3" fmla="*/ 1531089 w 4040373"/>
                <a:gd name="connsiteY3" fmla="*/ 254210 h 1370629"/>
                <a:gd name="connsiteX4" fmla="*/ 1796903 w 4040373"/>
                <a:gd name="connsiteY4" fmla="*/ 509392 h 1370629"/>
                <a:gd name="connsiteX5" fmla="*/ 1924494 w 4040373"/>
                <a:gd name="connsiteY5" fmla="*/ 636982 h 1370629"/>
                <a:gd name="connsiteX6" fmla="*/ 2254103 w 4040373"/>
                <a:gd name="connsiteY6" fmla="*/ 913429 h 1370629"/>
                <a:gd name="connsiteX7" fmla="*/ 2615610 w 4040373"/>
                <a:gd name="connsiteY7" fmla="*/ 1094182 h 1370629"/>
                <a:gd name="connsiteX8" fmla="*/ 2945220 w 4040373"/>
                <a:gd name="connsiteY8" fmla="*/ 1211140 h 1370629"/>
                <a:gd name="connsiteX9" fmla="*/ 3359889 w 4040373"/>
                <a:gd name="connsiteY9" fmla="*/ 1306833 h 1370629"/>
                <a:gd name="connsiteX10" fmla="*/ 3753294 w 4040373"/>
                <a:gd name="connsiteY10" fmla="*/ 1359996 h 1370629"/>
                <a:gd name="connsiteX11" fmla="*/ 4040373 w 4040373"/>
                <a:gd name="connsiteY11" fmla="*/ 1370629 h 1370629"/>
                <a:gd name="connsiteX12" fmla="*/ 4040373 w 4040373"/>
                <a:gd name="connsiteY12" fmla="*/ 1370629 h 1370629"/>
                <a:gd name="connsiteX0" fmla="*/ 0 w 4029740"/>
                <a:gd name="connsiteY0" fmla="*/ 9662 h 1370629"/>
                <a:gd name="connsiteX1" fmla="*/ 723014 w 4029740"/>
                <a:gd name="connsiteY1" fmla="*/ 9661 h 1370629"/>
                <a:gd name="connsiteX2" fmla="*/ 1244010 w 4029740"/>
                <a:gd name="connsiteY2" fmla="*/ 94722 h 1370629"/>
                <a:gd name="connsiteX3" fmla="*/ 1520456 w 4029740"/>
                <a:gd name="connsiteY3" fmla="*/ 254210 h 1370629"/>
                <a:gd name="connsiteX4" fmla="*/ 1786270 w 4029740"/>
                <a:gd name="connsiteY4" fmla="*/ 509392 h 1370629"/>
                <a:gd name="connsiteX5" fmla="*/ 1913861 w 4029740"/>
                <a:gd name="connsiteY5" fmla="*/ 636982 h 1370629"/>
                <a:gd name="connsiteX6" fmla="*/ 2243470 w 4029740"/>
                <a:gd name="connsiteY6" fmla="*/ 913429 h 1370629"/>
                <a:gd name="connsiteX7" fmla="*/ 2604977 w 4029740"/>
                <a:gd name="connsiteY7" fmla="*/ 1094182 h 1370629"/>
                <a:gd name="connsiteX8" fmla="*/ 2934587 w 4029740"/>
                <a:gd name="connsiteY8" fmla="*/ 1211140 h 1370629"/>
                <a:gd name="connsiteX9" fmla="*/ 3349256 w 4029740"/>
                <a:gd name="connsiteY9" fmla="*/ 1306833 h 1370629"/>
                <a:gd name="connsiteX10" fmla="*/ 3742661 w 4029740"/>
                <a:gd name="connsiteY10" fmla="*/ 1359996 h 1370629"/>
                <a:gd name="connsiteX11" fmla="*/ 4029740 w 4029740"/>
                <a:gd name="connsiteY11" fmla="*/ 1370629 h 1370629"/>
                <a:gd name="connsiteX12" fmla="*/ 4029740 w 4029740"/>
                <a:gd name="connsiteY12" fmla="*/ 1370629 h 1370629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261189 h 1377608"/>
                <a:gd name="connsiteX4" fmla="*/ 1786270 w 4029740"/>
                <a:gd name="connsiteY4" fmla="*/ 516371 h 1377608"/>
                <a:gd name="connsiteX5" fmla="*/ 1913861 w 4029740"/>
                <a:gd name="connsiteY5" fmla="*/ 643961 h 1377608"/>
                <a:gd name="connsiteX6" fmla="*/ 2243470 w 4029740"/>
                <a:gd name="connsiteY6" fmla="*/ 920408 h 1377608"/>
                <a:gd name="connsiteX7" fmla="*/ 2604977 w 4029740"/>
                <a:gd name="connsiteY7" fmla="*/ 1101161 h 1377608"/>
                <a:gd name="connsiteX8" fmla="*/ 2934587 w 4029740"/>
                <a:gd name="connsiteY8" fmla="*/ 1218119 h 1377608"/>
                <a:gd name="connsiteX9" fmla="*/ 3349256 w 4029740"/>
                <a:gd name="connsiteY9" fmla="*/ 1313812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461170 h 1377608"/>
                <a:gd name="connsiteX4" fmla="*/ 1786270 w 4029740"/>
                <a:gd name="connsiteY4" fmla="*/ 516371 h 1377608"/>
                <a:gd name="connsiteX5" fmla="*/ 1913861 w 4029740"/>
                <a:gd name="connsiteY5" fmla="*/ 643961 h 1377608"/>
                <a:gd name="connsiteX6" fmla="*/ 2243470 w 4029740"/>
                <a:gd name="connsiteY6" fmla="*/ 920408 h 1377608"/>
                <a:gd name="connsiteX7" fmla="*/ 2604977 w 4029740"/>
                <a:gd name="connsiteY7" fmla="*/ 1101161 h 1377608"/>
                <a:gd name="connsiteX8" fmla="*/ 2934587 w 4029740"/>
                <a:gd name="connsiteY8" fmla="*/ 1218119 h 1377608"/>
                <a:gd name="connsiteX9" fmla="*/ 3349256 w 4029740"/>
                <a:gd name="connsiteY9" fmla="*/ 1313812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461170 h 1377608"/>
                <a:gd name="connsiteX4" fmla="*/ 1830285 w 4029740"/>
                <a:gd name="connsiteY4" fmla="*/ 816344 h 1377608"/>
                <a:gd name="connsiteX5" fmla="*/ 1913861 w 4029740"/>
                <a:gd name="connsiteY5" fmla="*/ 643961 h 1377608"/>
                <a:gd name="connsiteX6" fmla="*/ 2243470 w 4029740"/>
                <a:gd name="connsiteY6" fmla="*/ 920408 h 1377608"/>
                <a:gd name="connsiteX7" fmla="*/ 2604977 w 4029740"/>
                <a:gd name="connsiteY7" fmla="*/ 1101161 h 1377608"/>
                <a:gd name="connsiteX8" fmla="*/ 2934587 w 4029740"/>
                <a:gd name="connsiteY8" fmla="*/ 1218119 h 1377608"/>
                <a:gd name="connsiteX9" fmla="*/ 3349256 w 4029740"/>
                <a:gd name="connsiteY9" fmla="*/ 1313812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461170 h 1377608"/>
                <a:gd name="connsiteX4" fmla="*/ 1830285 w 4029740"/>
                <a:gd name="connsiteY4" fmla="*/ 816344 h 1377608"/>
                <a:gd name="connsiteX5" fmla="*/ 2078915 w 4029740"/>
                <a:gd name="connsiteY5" fmla="*/ 929648 h 1377608"/>
                <a:gd name="connsiteX6" fmla="*/ 2243470 w 4029740"/>
                <a:gd name="connsiteY6" fmla="*/ 920408 h 1377608"/>
                <a:gd name="connsiteX7" fmla="*/ 2604977 w 4029740"/>
                <a:gd name="connsiteY7" fmla="*/ 1101161 h 1377608"/>
                <a:gd name="connsiteX8" fmla="*/ 2934587 w 4029740"/>
                <a:gd name="connsiteY8" fmla="*/ 1218119 h 1377608"/>
                <a:gd name="connsiteX9" fmla="*/ 3349256 w 4029740"/>
                <a:gd name="connsiteY9" fmla="*/ 1313812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461170 h 1377608"/>
                <a:gd name="connsiteX4" fmla="*/ 1830285 w 4029740"/>
                <a:gd name="connsiteY4" fmla="*/ 816344 h 1377608"/>
                <a:gd name="connsiteX5" fmla="*/ 2078915 w 4029740"/>
                <a:gd name="connsiteY5" fmla="*/ 1029638 h 1377608"/>
                <a:gd name="connsiteX6" fmla="*/ 2243470 w 4029740"/>
                <a:gd name="connsiteY6" fmla="*/ 920408 h 1377608"/>
                <a:gd name="connsiteX7" fmla="*/ 2604977 w 4029740"/>
                <a:gd name="connsiteY7" fmla="*/ 1101161 h 1377608"/>
                <a:gd name="connsiteX8" fmla="*/ 2934587 w 4029740"/>
                <a:gd name="connsiteY8" fmla="*/ 1218119 h 1377608"/>
                <a:gd name="connsiteX9" fmla="*/ 3349256 w 4029740"/>
                <a:gd name="connsiteY9" fmla="*/ 1313812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461170 h 1377608"/>
                <a:gd name="connsiteX4" fmla="*/ 1830285 w 4029740"/>
                <a:gd name="connsiteY4" fmla="*/ 816344 h 1377608"/>
                <a:gd name="connsiteX5" fmla="*/ 2078915 w 4029740"/>
                <a:gd name="connsiteY5" fmla="*/ 1029638 h 1377608"/>
                <a:gd name="connsiteX6" fmla="*/ 2276481 w 4029740"/>
                <a:gd name="connsiteY6" fmla="*/ 1148957 h 1377608"/>
                <a:gd name="connsiteX7" fmla="*/ 2604977 w 4029740"/>
                <a:gd name="connsiteY7" fmla="*/ 1101161 h 1377608"/>
                <a:gd name="connsiteX8" fmla="*/ 2934587 w 4029740"/>
                <a:gd name="connsiteY8" fmla="*/ 1218119 h 1377608"/>
                <a:gd name="connsiteX9" fmla="*/ 3349256 w 4029740"/>
                <a:gd name="connsiteY9" fmla="*/ 1313812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461170 h 1377608"/>
                <a:gd name="connsiteX4" fmla="*/ 1830285 w 4029740"/>
                <a:gd name="connsiteY4" fmla="*/ 816344 h 1377608"/>
                <a:gd name="connsiteX5" fmla="*/ 2078915 w 4029740"/>
                <a:gd name="connsiteY5" fmla="*/ 1029638 h 1377608"/>
                <a:gd name="connsiteX6" fmla="*/ 2276481 w 4029740"/>
                <a:gd name="connsiteY6" fmla="*/ 1148957 h 1377608"/>
                <a:gd name="connsiteX7" fmla="*/ 2626985 w 4029740"/>
                <a:gd name="connsiteY7" fmla="*/ 1272574 h 1377608"/>
                <a:gd name="connsiteX8" fmla="*/ 2934587 w 4029740"/>
                <a:gd name="connsiteY8" fmla="*/ 1218119 h 1377608"/>
                <a:gd name="connsiteX9" fmla="*/ 3349256 w 4029740"/>
                <a:gd name="connsiteY9" fmla="*/ 1313812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461170 h 1377608"/>
                <a:gd name="connsiteX4" fmla="*/ 1830285 w 4029740"/>
                <a:gd name="connsiteY4" fmla="*/ 816344 h 1377608"/>
                <a:gd name="connsiteX5" fmla="*/ 2078915 w 4029740"/>
                <a:gd name="connsiteY5" fmla="*/ 1029638 h 1377608"/>
                <a:gd name="connsiteX6" fmla="*/ 2276481 w 4029740"/>
                <a:gd name="connsiteY6" fmla="*/ 1148957 h 1377608"/>
                <a:gd name="connsiteX7" fmla="*/ 2626985 w 4029740"/>
                <a:gd name="connsiteY7" fmla="*/ 1272574 h 1377608"/>
                <a:gd name="connsiteX8" fmla="*/ 2989605 w 4029740"/>
                <a:gd name="connsiteY8" fmla="*/ 1318109 h 1377608"/>
                <a:gd name="connsiteX9" fmla="*/ 3349256 w 4029740"/>
                <a:gd name="connsiteY9" fmla="*/ 1313812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461170 h 1377608"/>
                <a:gd name="connsiteX4" fmla="*/ 1830285 w 4029740"/>
                <a:gd name="connsiteY4" fmla="*/ 816344 h 1377608"/>
                <a:gd name="connsiteX5" fmla="*/ 2078915 w 4029740"/>
                <a:gd name="connsiteY5" fmla="*/ 1029638 h 1377608"/>
                <a:gd name="connsiteX6" fmla="*/ 2276481 w 4029740"/>
                <a:gd name="connsiteY6" fmla="*/ 1148957 h 1377608"/>
                <a:gd name="connsiteX7" fmla="*/ 2626985 w 4029740"/>
                <a:gd name="connsiteY7" fmla="*/ 1272574 h 1377608"/>
                <a:gd name="connsiteX8" fmla="*/ 2989605 w 4029740"/>
                <a:gd name="connsiteY8" fmla="*/ 1318109 h 1377608"/>
                <a:gd name="connsiteX9" fmla="*/ 3360260 w 4029740"/>
                <a:gd name="connsiteY9" fmla="*/ 1356666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5649 h 1395184"/>
                <a:gd name="connsiteX1" fmla="*/ 723014 w 4029740"/>
                <a:gd name="connsiteY1" fmla="*/ 34216 h 1395184"/>
                <a:gd name="connsiteX2" fmla="*/ 1244010 w 4029740"/>
                <a:gd name="connsiteY2" fmla="*/ 219267 h 1395184"/>
                <a:gd name="connsiteX3" fmla="*/ 1520456 w 4029740"/>
                <a:gd name="connsiteY3" fmla="*/ 478746 h 1395184"/>
                <a:gd name="connsiteX4" fmla="*/ 1830285 w 4029740"/>
                <a:gd name="connsiteY4" fmla="*/ 833920 h 1395184"/>
                <a:gd name="connsiteX5" fmla="*/ 2078915 w 4029740"/>
                <a:gd name="connsiteY5" fmla="*/ 1047214 h 1395184"/>
                <a:gd name="connsiteX6" fmla="*/ 2276481 w 4029740"/>
                <a:gd name="connsiteY6" fmla="*/ 1166533 h 1395184"/>
                <a:gd name="connsiteX7" fmla="*/ 2626985 w 4029740"/>
                <a:gd name="connsiteY7" fmla="*/ 1290150 h 1395184"/>
                <a:gd name="connsiteX8" fmla="*/ 2989605 w 4029740"/>
                <a:gd name="connsiteY8" fmla="*/ 1335685 h 1395184"/>
                <a:gd name="connsiteX9" fmla="*/ 3360260 w 4029740"/>
                <a:gd name="connsiteY9" fmla="*/ 1374242 h 1395184"/>
                <a:gd name="connsiteX10" fmla="*/ 3742661 w 4029740"/>
                <a:gd name="connsiteY10" fmla="*/ 1384551 h 1395184"/>
                <a:gd name="connsiteX11" fmla="*/ 4029740 w 4029740"/>
                <a:gd name="connsiteY11" fmla="*/ 1395184 h 1395184"/>
                <a:gd name="connsiteX12" fmla="*/ 4029740 w 4029740"/>
                <a:gd name="connsiteY12" fmla="*/ 1395184 h 139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9740" h="1395184">
                  <a:moveTo>
                    <a:pt x="0" y="5649"/>
                  </a:moveTo>
                  <a:cubicBezTo>
                    <a:pt x="257839" y="-5870"/>
                    <a:pt x="515679" y="-1387"/>
                    <a:pt x="723014" y="34216"/>
                  </a:cubicBezTo>
                  <a:cubicBezTo>
                    <a:pt x="930349" y="69819"/>
                    <a:pt x="1111103" y="145179"/>
                    <a:pt x="1244010" y="219267"/>
                  </a:cubicBezTo>
                  <a:cubicBezTo>
                    <a:pt x="1376917" y="293355"/>
                    <a:pt x="1422744" y="376304"/>
                    <a:pt x="1520456" y="478746"/>
                  </a:cubicBezTo>
                  <a:cubicBezTo>
                    <a:pt x="1618168" y="581188"/>
                    <a:pt x="1737209" y="739175"/>
                    <a:pt x="1830285" y="833920"/>
                  </a:cubicBezTo>
                  <a:cubicBezTo>
                    <a:pt x="1923361" y="928665"/>
                    <a:pt x="2004549" y="991779"/>
                    <a:pt x="2078915" y="1047214"/>
                  </a:cubicBezTo>
                  <a:cubicBezTo>
                    <a:pt x="2153281" y="1102649"/>
                    <a:pt x="2185136" y="1126044"/>
                    <a:pt x="2276481" y="1166533"/>
                  </a:cubicBezTo>
                  <a:cubicBezTo>
                    <a:pt x="2367826" y="1207022"/>
                    <a:pt x="2508131" y="1261958"/>
                    <a:pt x="2626985" y="1290150"/>
                  </a:cubicBezTo>
                  <a:cubicBezTo>
                    <a:pt x="2745839" y="1318342"/>
                    <a:pt x="2867393" y="1321670"/>
                    <a:pt x="2989605" y="1335685"/>
                  </a:cubicBezTo>
                  <a:cubicBezTo>
                    <a:pt x="3111817" y="1349700"/>
                    <a:pt x="3234751" y="1366098"/>
                    <a:pt x="3360260" y="1374242"/>
                  </a:cubicBezTo>
                  <a:cubicBezTo>
                    <a:pt x="3485769" y="1382386"/>
                    <a:pt x="3631081" y="1381061"/>
                    <a:pt x="3742661" y="1384551"/>
                  </a:cubicBezTo>
                  <a:lnTo>
                    <a:pt x="4029740" y="1395184"/>
                  </a:lnTo>
                  <a:lnTo>
                    <a:pt x="4029740" y="1395184"/>
                  </a:lnTo>
                </a:path>
              </a:pathLst>
            </a:custGeom>
            <a:noFill/>
            <a:ln>
              <a:solidFill>
                <a:srgbClr val="130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1302024" y="4836737"/>
              <a:ext cx="3893847" cy="627776"/>
            </a:xfrm>
            <a:custGeom>
              <a:avLst/>
              <a:gdLst>
                <a:gd name="connsiteX0" fmla="*/ 0 w 4029740"/>
                <a:gd name="connsiteY0" fmla="*/ 15985 h 1366320"/>
                <a:gd name="connsiteX1" fmla="*/ 723014 w 4029740"/>
                <a:gd name="connsiteY1" fmla="*/ 5352 h 1366320"/>
                <a:gd name="connsiteX2" fmla="*/ 1244010 w 4029740"/>
                <a:gd name="connsiteY2" fmla="*/ 90413 h 1366320"/>
                <a:gd name="connsiteX3" fmla="*/ 1435396 w 4029740"/>
                <a:gd name="connsiteY3" fmla="*/ 228636 h 1366320"/>
                <a:gd name="connsiteX4" fmla="*/ 1637414 w 4029740"/>
                <a:gd name="connsiteY4" fmla="*/ 398757 h 1366320"/>
                <a:gd name="connsiteX5" fmla="*/ 1913861 w 4029740"/>
                <a:gd name="connsiteY5" fmla="*/ 632673 h 1366320"/>
                <a:gd name="connsiteX6" fmla="*/ 2243470 w 4029740"/>
                <a:gd name="connsiteY6" fmla="*/ 909120 h 1366320"/>
                <a:gd name="connsiteX7" fmla="*/ 2604977 w 4029740"/>
                <a:gd name="connsiteY7" fmla="*/ 1089873 h 1366320"/>
                <a:gd name="connsiteX8" fmla="*/ 2934587 w 4029740"/>
                <a:gd name="connsiteY8" fmla="*/ 1206831 h 1366320"/>
                <a:gd name="connsiteX9" fmla="*/ 3349256 w 4029740"/>
                <a:gd name="connsiteY9" fmla="*/ 1302524 h 1366320"/>
                <a:gd name="connsiteX10" fmla="*/ 3742661 w 4029740"/>
                <a:gd name="connsiteY10" fmla="*/ 1355687 h 1366320"/>
                <a:gd name="connsiteX11" fmla="*/ 4029740 w 4029740"/>
                <a:gd name="connsiteY11" fmla="*/ 1366320 h 1366320"/>
                <a:gd name="connsiteX12" fmla="*/ 4029740 w 4029740"/>
                <a:gd name="connsiteY12" fmla="*/ 1366320 h 1366320"/>
                <a:gd name="connsiteX0" fmla="*/ 0 w 4029740"/>
                <a:gd name="connsiteY0" fmla="*/ 15985 h 1366320"/>
                <a:gd name="connsiteX1" fmla="*/ 723014 w 4029740"/>
                <a:gd name="connsiteY1" fmla="*/ 5352 h 1366320"/>
                <a:gd name="connsiteX2" fmla="*/ 1244010 w 4029740"/>
                <a:gd name="connsiteY2" fmla="*/ 90413 h 1366320"/>
                <a:gd name="connsiteX3" fmla="*/ 1520456 w 4029740"/>
                <a:gd name="connsiteY3" fmla="*/ 249901 h 1366320"/>
                <a:gd name="connsiteX4" fmla="*/ 1637414 w 4029740"/>
                <a:gd name="connsiteY4" fmla="*/ 398757 h 1366320"/>
                <a:gd name="connsiteX5" fmla="*/ 1913861 w 4029740"/>
                <a:gd name="connsiteY5" fmla="*/ 632673 h 1366320"/>
                <a:gd name="connsiteX6" fmla="*/ 2243470 w 4029740"/>
                <a:gd name="connsiteY6" fmla="*/ 909120 h 1366320"/>
                <a:gd name="connsiteX7" fmla="*/ 2604977 w 4029740"/>
                <a:gd name="connsiteY7" fmla="*/ 1089873 h 1366320"/>
                <a:gd name="connsiteX8" fmla="*/ 2934587 w 4029740"/>
                <a:gd name="connsiteY8" fmla="*/ 1206831 h 1366320"/>
                <a:gd name="connsiteX9" fmla="*/ 3349256 w 4029740"/>
                <a:gd name="connsiteY9" fmla="*/ 1302524 h 1366320"/>
                <a:gd name="connsiteX10" fmla="*/ 3742661 w 4029740"/>
                <a:gd name="connsiteY10" fmla="*/ 1355687 h 1366320"/>
                <a:gd name="connsiteX11" fmla="*/ 4029740 w 4029740"/>
                <a:gd name="connsiteY11" fmla="*/ 1366320 h 1366320"/>
                <a:gd name="connsiteX12" fmla="*/ 4029740 w 4029740"/>
                <a:gd name="connsiteY12" fmla="*/ 1366320 h 1366320"/>
                <a:gd name="connsiteX0" fmla="*/ 0 w 4029740"/>
                <a:gd name="connsiteY0" fmla="*/ 15985 h 1366320"/>
                <a:gd name="connsiteX1" fmla="*/ 723014 w 4029740"/>
                <a:gd name="connsiteY1" fmla="*/ 5352 h 1366320"/>
                <a:gd name="connsiteX2" fmla="*/ 1244010 w 4029740"/>
                <a:gd name="connsiteY2" fmla="*/ 90413 h 1366320"/>
                <a:gd name="connsiteX3" fmla="*/ 1520456 w 4029740"/>
                <a:gd name="connsiteY3" fmla="*/ 249901 h 1366320"/>
                <a:gd name="connsiteX4" fmla="*/ 1786270 w 4029740"/>
                <a:gd name="connsiteY4" fmla="*/ 505083 h 1366320"/>
                <a:gd name="connsiteX5" fmla="*/ 1913861 w 4029740"/>
                <a:gd name="connsiteY5" fmla="*/ 632673 h 1366320"/>
                <a:gd name="connsiteX6" fmla="*/ 2243470 w 4029740"/>
                <a:gd name="connsiteY6" fmla="*/ 909120 h 1366320"/>
                <a:gd name="connsiteX7" fmla="*/ 2604977 w 4029740"/>
                <a:gd name="connsiteY7" fmla="*/ 1089873 h 1366320"/>
                <a:gd name="connsiteX8" fmla="*/ 2934587 w 4029740"/>
                <a:gd name="connsiteY8" fmla="*/ 1206831 h 1366320"/>
                <a:gd name="connsiteX9" fmla="*/ 3349256 w 4029740"/>
                <a:gd name="connsiteY9" fmla="*/ 1302524 h 1366320"/>
                <a:gd name="connsiteX10" fmla="*/ 3742661 w 4029740"/>
                <a:gd name="connsiteY10" fmla="*/ 1355687 h 1366320"/>
                <a:gd name="connsiteX11" fmla="*/ 4029740 w 4029740"/>
                <a:gd name="connsiteY11" fmla="*/ 1366320 h 1366320"/>
                <a:gd name="connsiteX12" fmla="*/ 4029740 w 4029740"/>
                <a:gd name="connsiteY12" fmla="*/ 1366320 h 1366320"/>
                <a:gd name="connsiteX0" fmla="*/ 0 w 4040373"/>
                <a:gd name="connsiteY0" fmla="*/ 9662 h 1370629"/>
                <a:gd name="connsiteX1" fmla="*/ 733647 w 4040373"/>
                <a:gd name="connsiteY1" fmla="*/ 9661 h 1370629"/>
                <a:gd name="connsiteX2" fmla="*/ 1254643 w 4040373"/>
                <a:gd name="connsiteY2" fmla="*/ 94722 h 1370629"/>
                <a:gd name="connsiteX3" fmla="*/ 1531089 w 4040373"/>
                <a:gd name="connsiteY3" fmla="*/ 254210 h 1370629"/>
                <a:gd name="connsiteX4" fmla="*/ 1796903 w 4040373"/>
                <a:gd name="connsiteY4" fmla="*/ 509392 h 1370629"/>
                <a:gd name="connsiteX5" fmla="*/ 1924494 w 4040373"/>
                <a:gd name="connsiteY5" fmla="*/ 636982 h 1370629"/>
                <a:gd name="connsiteX6" fmla="*/ 2254103 w 4040373"/>
                <a:gd name="connsiteY6" fmla="*/ 913429 h 1370629"/>
                <a:gd name="connsiteX7" fmla="*/ 2615610 w 4040373"/>
                <a:gd name="connsiteY7" fmla="*/ 1094182 h 1370629"/>
                <a:gd name="connsiteX8" fmla="*/ 2945220 w 4040373"/>
                <a:gd name="connsiteY8" fmla="*/ 1211140 h 1370629"/>
                <a:gd name="connsiteX9" fmla="*/ 3359889 w 4040373"/>
                <a:gd name="connsiteY9" fmla="*/ 1306833 h 1370629"/>
                <a:gd name="connsiteX10" fmla="*/ 3753294 w 4040373"/>
                <a:gd name="connsiteY10" fmla="*/ 1359996 h 1370629"/>
                <a:gd name="connsiteX11" fmla="*/ 4040373 w 4040373"/>
                <a:gd name="connsiteY11" fmla="*/ 1370629 h 1370629"/>
                <a:gd name="connsiteX12" fmla="*/ 4040373 w 4040373"/>
                <a:gd name="connsiteY12" fmla="*/ 1370629 h 1370629"/>
                <a:gd name="connsiteX0" fmla="*/ 0 w 4029740"/>
                <a:gd name="connsiteY0" fmla="*/ 9662 h 1370629"/>
                <a:gd name="connsiteX1" fmla="*/ 723014 w 4029740"/>
                <a:gd name="connsiteY1" fmla="*/ 9661 h 1370629"/>
                <a:gd name="connsiteX2" fmla="*/ 1244010 w 4029740"/>
                <a:gd name="connsiteY2" fmla="*/ 94722 h 1370629"/>
                <a:gd name="connsiteX3" fmla="*/ 1520456 w 4029740"/>
                <a:gd name="connsiteY3" fmla="*/ 254210 h 1370629"/>
                <a:gd name="connsiteX4" fmla="*/ 1786270 w 4029740"/>
                <a:gd name="connsiteY4" fmla="*/ 509392 h 1370629"/>
                <a:gd name="connsiteX5" fmla="*/ 1913861 w 4029740"/>
                <a:gd name="connsiteY5" fmla="*/ 636982 h 1370629"/>
                <a:gd name="connsiteX6" fmla="*/ 2243470 w 4029740"/>
                <a:gd name="connsiteY6" fmla="*/ 913429 h 1370629"/>
                <a:gd name="connsiteX7" fmla="*/ 2604977 w 4029740"/>
                <a:gd name="connsiteY7" fmla="*/ 1094182 h 1370629"/>
                <a:gd name="connsiteX8" fmla="*/ 2934587 w 4029740"/>
                <a:gd name="connsiteY8" fmla="*/ 1211140 h 1370629"/>
                <a:gd name="connsiteX9" fmla="*/ 3349256 w 4029740"/>
                <a:gd name="connsiteY9" fmla="*/ 1306833 h 1370629"/>
                <a:gd name="connsiteX10" fmla="*/ 3742661 w 4029740"/>
                <a:gd name="connsiteY10" fmla="*/ 1359996 h 1370629"/>
                <a:gd name="connsiteX11" fmla="*/ 4029740 w 4029740"/>
                <a:gd name="connsiteY11" fmla="*/ 1370629 h 1370629"/>
                <a:gd name="connsiteX12" fmla="*/ 4029740 w 4029740"/>
                <a:gd name="connsiteY12" fmla="*/ 1370629 h 1370629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261189 h 1377608"/>
                <a:gd name="connsiteX4" fmla="*/ 1786270 w 4029740"/>
                <a:gd name="connsiteY4" fmla="*/ 516371 h 1377608"/>
                <a:gd name="connsiteX5" fmla="*/ 1913861 w 4029740"/>
                <a:gd name="connsiteY5" fmla="*/ 643961 h 1377608"/>
                <a:gd name="connsiteX6" fmla="*/ 2243470 w 4029740"/>
                <a:gd name="connsiteY6" fmla="*/ 920408 h 1377608"/>
                <a:gd name="connsiteX7" fmla="*/ 2604977 w 4029740"/>
                <a:gd name="connsiteY7" fmla="*/ 1101161 h 1377608"/>
                <a:gd name="connsiteX8" fmla="*/ 2934587 w 4029740"/>
                <a:gd name="connsiteY8" fmla="*/ 1218119 h 1377608"/>
                <a:gd name="connsiteX9" fmla="*/ 3349256 w 4029740"/>
                <a:gd name="connsiteY9" fmla="*/ 1313812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461170 h 1377608"/>
                <a:gd name="connsiteX4" fmla="*/ 1786270 w 4029740"/>
                <a:gd name="connsiteY4" fmla="*/ 516371 h 1377608"/>
                <a:gd name="connsiteX5" fmla="*/ 1913861 w 4029740"/>
                <a:gd name="connsiteY5" fmla="*/ 643961 h 1377608"/>
                <a:gd name="connsiteX6" fmla="*/ 2243470 w 4029740"/>
                <a:gd name="connsiteY6" fmla="*/ 920408 h 1377608"/>
                <a:gd name="connsiteX7" fmla="*/ 2604977 w 4029740"/>
                <a:gd name="connsiteY7" fmla="*/ 1101161 h 1377608"/>
                <a:gd name="connsiteX8" fmla="*/ 2934587 w 4029740"/>
                <a:gd name="connsiteY8" fmla="*/ 1218119 h 1377608"/>
                <a:gd name="connsiteX9" fmla="*/ 3349256 w 4029740"/>
                <a:gd name="connsiteY9" fmla="*/ 1313812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461170 h 1377608"/>
                <a:gd name="connsiteX4" fmla="*/ 1830285 w 4029740"/>
                <a:gd name="connsiteY4" fmla="*/ 816344 h 1377608"/>
                <a:gd name="connsiteX5" fmla="*/ 1913861 w 4029740"/>
                <a:gd name="connsiteY5" fmla="*/ 643961 h 1377608"/>
                <a:gd name="connsiteX6" fmla="*/ 2243470 w 4029740"/>
                <a:gd name="connsiteY6" fmla="*/ 920408 h 1377608"/>
                <a:gd name="connsiteX7" fmla="*/ 2604977 w 4029740"/>
                <a:gd name="connsiteY7" fmla="*/ 1101161 h 1377608"/>
                <a:gd name="connsiteX8" fmla="*/ 2934587 w 4029740"/>
                <a:gd name="connsiteY8" fmla="*/ 1218119 h 1377608"/>
                <a:gd name="connsiteX9" fmla="*/ 3349256 w 4029740"/>
                <a:gd name="connsiteY9" fmla="*/ 1313812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461170 h 1377608"/>
                <a:gd name="connsiteX4" fmla="*/ 1830285 w 4029740"/>
                <a:gd name="connsiteY4" fmla="*/ 816344 h 1377608"/>
                <a:gd name="connsiteX5" fmla="*/ 2078915 w 4029740"/>
                <a:gd name="connsiteY5" fmla="*/ 929648 h 1377608"/>
                <a:gd name="connsiteX6" fmla="*/ 2243470 w 4029740"/>
                <a:gd name="connsiteY6" fmla="*/ 920408 h 1377608"/>
                <a:gd name="connsiteX7" fmla="*/ 2604977 w 4029740"/>
                <a:gd name="connsiteY7" fmla="*/ 1101161 h 1377608"/>
                <a:gd name="connsiteX8" fmla="*/ 2934587 w 4029740"/>
                <a:gd name="connsiteY8" fmla="*/ 1218119 h 1377608"/>
                <a:gd name="connsiteX9" fmla="*/ 3349256 w 4029740"/>
                <a:gd name="connsiteY9" fmla="*/ 1313812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461170 h 1377608"/>
                <a:gd name="connsiteX4" fmla="*/ 1830285 w 4029740"/>
                <a:gd name="connsiteY4" fmla="*/ 816344 h 1377608"/>
                <a:gd name="connsiteX5" fmla="*/ 2078915 w 4029740"/>
                <a:gd name="connsiteY5" fmla="*/ 1029638 h 1377608"/>
                <a:gd name="connsiteX6" fmla="*/ 2243470 w 4029740"/>
                <a:gd name="connsiteY6" fmla="*/ 920408 h 1377608"/>
                <a:gd name="connsiteX7" fmla="*/ 2604977 w 4029740"/>
                <a:gd name="connsiteY7" fmla="*/ 1101161 h 1377608"/>
                <a:gd name="connsiteX8" fmla="*/ 2934587 w 4029740"/>
                <a:gd name="connsiteY8" fmla="*/ 1218119 h 1377608"/>
                <a:gd name="connsiteX9" fmla="*/ 3349256 w 4029740"/>
                <a:gd name="connsiteY9" fmla="*/ 1313812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461170 h 1377608"/>
                <a:gd name="connsiteX4" fmla="*/ 1830285 w 4029740"/>
                <a:gd name="connsiteY4" fmla="*/ 816344 h 1377608"/>
                <a:gd name="connsiteX5" fmla="*/ 2078915 w 4029740"/>
                <a:gd name="connsiteY5" fmla="*/ 1029638 h 1377608"/>
                <a:gd name="connsiteX6" fmla="*/ 2276481 w 4029740"/>
                <a:gd name="connsiteY6" fmla="*/ 1148957 h 1377608"/>
                <a:gd name="connsiteX7" fmla="*/ 2604977 w 4029740"/>
                <a:gd name="connsiteY7" fmla="*/ 1101161 h 1377608"/>
                <a:gd name="connsiteX8" fmla="*/ 2934587 w 4029740"/>
                <a:gd name="connsiteY8" fmla="*/ 1218119 h 1377608"/>
                <a:gd name="connsiteX9" fmla="*/ 3349256 w 4029740"/>
                <a:gd name="connsiteY9" fmla="*/ 1313812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461170 h 1377608"/>
                <a:gd name="connsiteX4" fmla="*/ 1830285 w 4029740"/>
                <a:gd name="connsiteY4" fmla="*/ 816344 h 1377608"/>
                <a:gd name="connsiteX5" fmla="*/ 2078915 w 4029740"/>
                <a:gd name="connsiteY5" fmla="*/ 1029638 h 1377608"/>
                <a:gd name="connsiteX6" fmla="*/ 2276481 w 4029740"/>
                <a:gd name="connsiteY6" fmla="*/ 1148957 h 1377608"/>
                <a:gd name="connsiteX7" fmla="*/ 2626985 w 4029740"/>
                <a:gd name="connsiteY7" fmla="*/ 1272574 h 1377608"/>
                <a:gd name="connsiteX8" fmla="*/ 2934587 w 4029740"/>
                <a:gd name="connsiteY8" fmla="*/ 1218119 h 1377608"/>
                <a:gd name="connsiteX9" fmla="*/ 3349256 w 4029740"/>
                <a:gd name="connsiteY9" fmla="*/ 1313812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461170 h 1377608"/>
                <a:gd name="connsiteX4" fmla="*/ 1830285 w 4029740"/>
                <a:gd name="connsiteY4" fmla="*/ 816344 h 1377608"/>
                <a:gd name="connsiteX5" fmla="*/ 2078915 w 4029740"/>
                <a:gd name="connsiteY5" fmla="*/ 1029638 h 1377608"/>
                <a:gd name="connsiteX6" fmla="*/ 2276481 w 4029740"/>
                <a:gd name="connsiteY6" fmla="*/ 1148957 h 1377608"/>
                <a:gd name="connsiteX7" fmla="*/ 2626985 w 4029740"/>
                <a:gd name="connsiteY7" fmla="*/ 1272574 h 1377608"/>
                <a:gd name="connsiteX8" fmla="*/ 2989605 w 4029740"/>
                <a:gd name="connsiteY8" fmla="*/ 1318109 h 1377608"/>
                <a:gd name="connsiteX9" fmla="*/ 3349256 w 4029740"/>
                <a:gd name="connsiteY9" fmla="*/ 1313812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16641 h 1377608"/>
                <a:gd name="connsiteX1" fmla="*/ 723014 w 4029740"/>
                <a:gd name="connsiteY1" fmla="*/ 16640 h 1377608"/>
                <a:gd name="connsiteX2" fmla="*/ 1244010 w 4029740"/>
                <a:gd name="connsiteY2" fmla="*/ 201691 h 1377608"/>
                <a:gd name="connsiteX3" fmla="*/ 1520456 w 4029740"/>
                <a:gd name="connsiteY3" fmla="*/ 461170 h 1377608"/>
                <a:gd name="connsiteX4" fmla="*/ 1830285 w 4029740"/>
                <a:gd name="connsiteY4" fmla="*/ 816344 h 1377608"/>
                <a:gd name="connsiteX5" fmla="*/ 2078915 w 4029740"/>
                <a:gd name="connsiteY5" fmla="*/ 1029638 h 1377608"/>
                <a:gd name="connsiteX6" fmla="*/ 2276481 w 4029740"/>
                <a:gd name="connsiteY6" fmla="*/ 1148957 h 1377608"/>
                <a:gd name="connsiteX7" fmla="*/ 2626985 w 4029740"/>
                <a:gd name="connsiteY7" fmla="*/ 1272574 h 1377608"/>
                <a:gd name="connsiteX8" fmla="*/ 2989605 w 4029740"/>
                <a:gd name="connsiteY8" fmla="*/ 1318109 h 1377608"/>
                <a:gd name="connsiteX9" fmla="*/ 3360260 w 4029740"/>
                <a:gd name="connsiteY9" fmla="*/ 1356666 h 1377608"/>
                <a:gd name="connsiteX10" fmla="*/ 3742661 w 4029740"/>
                <a:gd name="connsiteY10" fmla="*/ 1366975 h 1377608"/>
                <a:gd name="connsiteX11" fmla="*/ 4029740 w 4029740"/>
                <a:gd name="connsiteY11" fmla="*/ 1377608 h 1377608"/>
                <a:gd name="connsiteX12" fmla="*/ 4029740 w 4029740"/>
                <a:gd name="connsiteY12" fmla="*/ 1377608 h 1377608"/>
                <a:gd name="connsiteX0" fmla="*/ 0 w 4029740"/>
                <a:gd name="connsiteY0" fmla="*/ 5649 h 1395184"/>
                <a:gd name="connsiteX1" fmla="*/ 723014 w 4029740"/>
                <a:gd name="connsiteY1" fmla="*/ 34216 h 1395184"/>
                <a:gd name="connsiteX2" fmla="*/ 1244010 w 4029740"/>
                <a:gd name="connsiteY2" fmla="*/ 219267 h 1395184"/>
                <a:gd name="connsiteX3" fmla="*/ 1520456 w 4029740"/>
                <a:gd name="connsiteY3" fmla="*/ 478746 h 1395184"/>
                <a:gd name="connsiteX4" fmla="*/ 1830285 w 4029740"/>
                <a:gd name="connsiteY4" fmla="*/ 833920 h 1395184"/>
                <a:gd name="connsiteX5" fmla="*/ 2078915 w 4029740"/>
                <a:gd name="connsiteY5" fmla="*/ 1047214 h 1395184"/>
                <a:gd name="connsiteX6" fmla="*/ 2276481 w 4029740"/>
                <a:gd name="connsiteY6" fmla="*/ 1166533 h 1395184"/>
                <a:gd name="connsiteX7" fmla="*/ 2626985 w 4029740"/>
                <a:gd name="connsiteY7" fmla="*/ 1290150 h 1395184"/>
                <a:gd name="connsiteX8" fmla="*/ 2989605 w 4029740"/>
                <a:gd name="connsiteY8" fmla="*/ 1335685 h 1395184"/>
                <a:gd name="connsiteX9" fmla="*/ 3360260 w 4029740"/>
                <a:gd name="connsiteY9" fmla="*/ 1374242 h 1395184"/>
                <a:gd name="connsiteX10" fmla="*/ 3742661 w 4029740"/>
                <a:gd name="connsiteY10" fmla="*/ 1384551 h 1395184"/>
                <a:gd name="connsiteX11" fmla="*/ 4029740 w 4029740"/>
                <a:gd name="connsiteY11" fmla="*/ 1395184 h 1395184"/>
                <a:gd name="connsiteX12" fmla="*/ 4029740 w 4029740"/>
                <a:gd name="connsiteY12" fmla="*/ 1395184 h 1395184"/>
                <a:gd name="connsiteX0" fmla="*/ 0 w 4029740"/>
                <a:gd name="connsiteY0" fmla="*/ 10930 h 1400465"/>
                <a:gd name="connsiteX1" fmla="*/ 723014 w 4029740"/>
                <a:gd name="connsiteY1" fmla="*/ 39497 h 1400465"/>
                <a:gd name="connsiteX2" fmla="*/ 1233007 w 4029740"/>
                <a:gd name="connsiteY2" fmla="*/ 340834 h 1400465"/>
                <a:gd name="connsiteX3" fmla="*/ 1520456 w 4029740"/>
                <a:gd name="connsiteY3" fmla="*/ 484027 h 1400465"/>
                <a:gd name="connsiteX4" fmla="*/ 1830285 w 4029740"/>
                <a:gd name="connsiteY4" fmla="*/ 839201 h 1400465"/>
                <a:gd name="connsiteX5" fmla="*/ 2078915 w 4029740"/>
                <a:gd name="connsiteY5" fmla="*/ 1052495 h 1400465"/>
                <a:gd name="connsiteX6" fmla="*/ 2276481 w 4029740"/>
                <a:gd name="connsiteY6" fmla="*/ 1171814 h 1400465"/>
                <a:gd name="connsiteX7" fmla="*/ 2626985 w 4029740"/>
                <a:gd name="connsiteY7" fmla="*/ 1295431 h 1400465"/>
                <a:gd name="connsiteX8" fmla="*/ 2989605 w 4029740"/>
                <a:gd name="connsiteY8" fmla="*/ 1340966 h 1400465"/>
                <a:gd name="connsiteX9" fmla="*/ 3360260 w 4029740"/>
                <a:gd name="connsiteY9" fmla="*/ 1379523 h 1400465"/>
                <a:gd name="connsiteX10" fmla="*/ 3742661 w 4029740"/>
                <a:gd name="connsiteY10" fmla="*/ 1389832 h 1400465"/>
                <a:gd name="connsiteX11" fmla="*/ 4029740 w 4029740"/>
                <a:gd name="connsiteY11" fmla="*/ 1400465 h 1400465"/>
                <a:gd name="connsiteX12" fmla="*/ 4029740 w 4029740"/>
                <a:gd name="connsiteY12" fmla="*/ 1400465 h 1400465"/>
                <a:gd name="connsiteX0" fmla="*/ 0 w 4029740"/>
                <a:gd name="connsiteY0" fmla="*/ 10930 h 1400465"/>
                <a:gd name="connsiteX1" fmla="*/ 723014 w 4029740"/>
                <a:gd name="connsiteY1" fmla="*/ 39497 h 1400465"/>
                <a:gd name="connsiteX2" fmla="*/ 1233007 w 4029740"/>
                <a:gd name="connsiteY2" fmla="*/ 340834 h 1400465"/>
                <a:gd name="connsiteX3" fmla="*/ 1520456 w 4029740"/>
                <a:gd name="connsiteY3" fmla="*/ 716595 h 1400465"/>
                <a:gd name="connsiteX4" fmla="*/ 1830285 w 4029740"/>
                <a:gd name="connsiteY4" fmla="*/ 839201 h 1400465"/>
                <a:gd name="connsiteX5" fmla="*/ 2078915 w 4029740"/>
                <a:gd name="connsiteY5" fmla="*/ 1052495 h 1400465"/>
                <a:gd name="connsiteX6" fmla="*/ 2276481 w 4029740"/>
                <a:gd name="connsiteY6" fmla="*/ 1171814 h 1400465"/>
                <a:gd name="connsiteX7" fmla="*/ 2626985 w 4029740"/>
                <a:gd name="connsiteY7" fmla="*/ 1295431 h 1400465"/>
                <a:gd name="connsiteX8" fmla="*/ 2989605 w 4029740"/>
                <a:gd name="connsiteY8" fmla="*/ 1340966 h 1400465"/>
                <a:gd name="connsiteX9" fmla="*/ 3360260 w 4029740"/>
                <a:gd name="connsiteY9" fmla="*/ 1379523 h 1400465"/>
                <a:gd name="connsiteX10" fmla="*/ 3742661 w 4029740"/>
                <a:gd name="connsiteY10" fmla="*/ 1389832 h 1400465"/>
                <a:gd name="connsiteX11" fmla="*/ 4029740 w 4029740"/>
                <a:gd name="connsiteY11" fmla="*/ 1400465 h 1400465"/>
                <a:gd name="connsiteX12" fmla="*/ 4029740 w 4029740"/>
                <a:gd name="connsiteY12" fmla="*/ 1400465 h 1400465"/>
                <a:gd name="connsiteX0" fmla="*/ 0 w 4029740"/>
                <a:gd name="connsiteY0" fmla="*/ 10930 h 1400465"/>
                <a:gd name="connsiteX1" fmla="*/ 723014 w 4029740"/>
                <a:gd name="connsiteY1" fmla="*/ 39497 h 1400465"/>
                <a:gd name="connsiteX2" fmla="*/ 1233007 w 4029740"/>
                <a:gd name="connsiteY2" fmla="*/ 340834 h 1400465"/>
                <a:gd name="connsiteX3" fmla="*/ 1520456 w 4029740"/>
                <a:gd name="connsiteY3" fmla="*/ 716595 h 1400465"/>
                <a:gd name="connsiteX4" fmla="*/ 1830285 w 4029740"/>
                <a:gd name="connsiteY4" fmla="*/ 1013626 h 1400465"/>
                <a:gd name="connsiteX5" fmla="*/ 2078915 w 4029740"/>
                <a:gd name="connsiteY5" fmla="*/ 1052495 h 1400465"/>
                <a:gd name="connsiteX6" fmla="*/ 2276481 w 4029740"/>
                <a:gd name="connsiteY6" fmla="*/ 1171814 h 1400465"/>
                <a:gd name="connsiteX7" fmla="*/ 2626985 w 4029740"/>
                <a:gd name="connsiteY7" fmla="*/ 1295431 h 1400465"/>
                <a:gd name="connsiteX8" fmla="*/ 2989605 w 4029740"/>
                <a:gd name="connsiteY8" fmla="*/ 1340966 h 1400465"/>
                <a:gd name="connsiteX9" fmla="*/ 3360260 w 4029740"/>
                <a:gd name="connsiteY9" fmla="*/ 1379523 h 1400465"/>
                <a:gd name="connsiteX10" fmla="*/ 3742661 w 4029740"/>
                <a:gd name="connsiteY10" fmla="*/ 1389832 h 1400465"/>
                <a:gd name="connsiteX11" fmla="*/ 4029740 w 4029740"/>
                <a:gd name="connsiteY11" fmla="*/ 1400465 h 1400465"/>
                <a:gd name="connsiteX12" fmla="*/ 4029740 w 4029740"/>
                <a:gd name="connsiteY12" fmla="*/ 1400465 h 1400465"/>
                <a:gd name="connsiteX0" fmla="*/ 0 w 4029740"/>
                <a:gd name="connsiteY0" fmla="*/ 10930 h 1400465"/>
                <a:gd name="connsiteX1" fmla="*/ 723014 w 4029740"/>
                <a:gd name="connsiteY1" fmla="*/ 39497 h 1400465"/>
                <a:gd name="connsiteX2" fmla="*/ 1233007 w 4029740"/>
                <a:gd name="connsiteY2" fmla="*/ 340834 h 1400465"/>
                <a:gd name="connsiteX3" fmla="*/ 1520456 w 4029740"/>
                <a:gd name="connsiteY3" fmla="*/ 716595 h 1400465"/>
                <a:gd name="connsiteX4" fmla="*/ 1830285 w 4029740"/>
                <a:gd name="connsiteY4" fmla="*/ 1013626 h 1400465"/>
                <a:gd name="connsiteX5" fmla="*/ 2100922 w 4029740"/>
                <a:gd name="connsiteY5" fmla="*/ 1265682 h 1400465"/>
                <a:gd name="connsiteX6" fmla="*/ 2276481 w 4029740"/>
                <a:gd name="connsiteY6" fmla="*/ 1171814 h 1400465"/>
                <a:gd name="connsiteX7" fmla="*/ 2626985 w 4029740"/>
                <a:gd name="connsiteY7" fmla="*/ 1295431 h 1400465"/>
                <a:gd name="connsiteX8" fmla="*/ 2989605 w 4029740"/>
                <a:gd name="connsiteY8" fmla="*/ 1340966 h 1400465"/>
                <a:gd name="connsiteX9" fmla="*/ 3360260 w 4029740"/>
                <a:gd name="connsiteY9" fmla="*/ 1379523 h 1400465"/>
                <a:gd name="connsiteX10" fmla="*/ 3742661 w 4029740"/>
                <a:gd name="connsiteY10" fmla="*/ 1389832 h 1400465"/>
                <a:gd name="connsiteX11" fmla="*/ 4029740 w 4029740"/>
                <a:gd name="connsiteY11" fmla="*/ 1400465 h 1400465"/>
                <a:gd name="connsiteX12" fmla="*/ 4029740 w 4029740"/>
                <a:gd name="connsiteY12" fmla="*/ 1400465 h 1400465"/>
                <a:gd name="connsiteX0" fmla="*/ 0 w 4029740"/>
                <a:gd name="connsiteY0" fmla="*/ 10930 h 1400465"/>
                <a:gd name="connsiteX1" fmla="*/ 723014 w 4029740"/>
                <a:gd name="connsiteY1" fmla="*/ 39497 h 1400465"/>
                <a:gd name="connsiteX2" fmla="*/ 1233007 w 4029740"/>
                <a:gd name="connsiteY2" fmla="*/ 340834 h 1400465"/>
                <a:gd name="connsiteX3" fmla="*/ 1520456 w 4029740"/>
                <a:gd name="connsiteY3" fmla="*/ 716595 h 1400465"/>
                <a:gd name="connsiteX4" fmla="*/ 1830285 w 4029740"/>
                <a:gd name="connsiteY4" fmla="*/ 1013626 h 1400465"/>
                <a:gd name="connsiteX5" fmla="*/ 2100922 w 4029740"/>
                <a:gd name="connsiteY5" fmla="*/ 1265682 h 1400465"/>
                <a:gd name="connsiteX6" fmla="*/ 2309492 w 4029740"/>
                <a:gd name="connsiteY6" fmla="*/ 1365619 h 1400465"/>
                <a:gd name="connsiteX7" fmla="*/ 2626985 w 4029740"/>
                <a:gd name="connsiteY7" fmla="*/ 1295431 h 1400465"/>
                <a:gd name="connsiteX8" fmla="*/ 2989605 w 4029740"/>
                <a:gd name="connsiteY8" fmla="*/ 1340966 h 1400465"/>
                <a:gd name="connsiteX9" fmla="*/ 3360260 w 4029740"/>
                <a:gd name="connsiteY9" fmla="*/ 1379523 h 1400465"/>
                <a:gd name="connsiteX10" fmla="*/ 3742661 w 4029740"/>
                <a:gd name="connsiteY10" fmla="*/ 1389832 h 1400465"/>
                <a:gd name="connsiteX11" fmla="*/ 4029740 w 4029740"/>
                <a:gd name="connsiteY11" fmla="*/ 1400465 h 1400465"/>
                <a:gd name="connsiteX12" fmla="*/ 4029740 w 4029740"/>
                <a:gd name="connsiteY12" fmla="*/ 1400465 h 1400465"/>
                <a:gd name="connsiteX0" fmla="*/ 0 w 4029740"/>
                <a:gd name="connsiteY0" fmla="*/ 10930 h 1412147"/>
                <a:gd name="connsiteX1" fmla="*/ 723014 w 4029740"/>
                <a:gd name="connsiteY1" fmla="*/ 39497 h 1412147"/>
                <a:gd name="connsiteX2" fmla="*/ 1233007 w 4029740"/>
                <a:gd name="connsiteY2" fmla="*/ 340834 h 1412147"/>
                <a:gd name="connsiteX3" fmla="*/ 1520456 w 4029740"/>
                <a:gd name="connsiteY3" fmla="*/ 716595 h 1412147"/>
                <a:gd name="connsiteX4" fmla="*/ 1830285 w 4029740"/>
                <a:gd name="connsiteY4" fmla="*/ 1013626 h 1412147"/>
                <a:gd name="connsiteX5" fmla="*/ 2100922 w 4029740"/>
                <a:gd name="connsiteY5" fmla="*/ 1265682 h 1412147"/>
                <a:gd name="connsiteX6" fmla="*/ 2309492 w 4029740"/>
                <a:gd name="connsiteY6" fmla="*/ 1365619 h 1412147"/>
                <a:gd name="connsiteX7" fmla="*/ 2637989 w 4029740"/>
                <a:gd name="connsiteY7" fmla="*/ 1411715 h 1412147"/>
                <a:gd name="connsiteX8" fmla="*/ 2989605 w 4029740"/>
                <a:gd name="connsiteY8" fmla="*/ 1340966 h 1412147"/>
                <a:gd name="connsiteX9" fmla="*/ 3360260 w 4029740"/>
                <a:gd name="connsiteY9" fmla="*/ 1379523 h 1412147"/>
                <a:gd name="connsiteX10" fmla="*/ 3742661 w 4029740"/>
                <a:gd name="connsiteY10" fmla="*/ 1389832 h 1412147"/>
                <a:gd name="connsiteX11" fmla="*/ 4029740 w 4029740"/>
                <a:gd name="connsiteY11" fmla="*/ 1400465 h 1412147"/>
                <a:gd name="connsiteX12" fmla="*/ 4029740 w 4029740"/>
                <a:gd name="connsiteY12" fmla="*/ 1400465 h 1412147"/>
                <a:gd name="connsiteX0" fmla="*/ 0 w 4029740"/>
                <a:gd name="connsiteY0" fmla="*/ 10930 h 1496311"/>
                <a:gd name="connsiteX1" fmla="*/ 723014 w 4029740"/>
                <a:gd name="connsiteY1" fmla="*/ 39497 h 1496311"/>
                <a:gd name="connsiteX2" fmla="*/ 1233007 w 4029740"/>
                <a:gd name="connsiteY2" fmla="*/ 340834 h 1496311"/>
                <a:gd name="connsiteX3" fmla="*/ 1520456 w 4029740"/>
                <a:gd name="connsiteY3" fmla="*/ 716595 h 1496311"/>
                <a:gd name="connsiteX4" fmla="*/ 1830285 w 4029740"/>
                <a:gd name="connsiteY4" fmla="*/ 1013626 h 1496311"/>
                <a:gd name="connsiteX5" fmla="*/ 2100922 w 4029740"/>
                <a:gd name="connsiteY5" fmla="*/ 1265682 h 1496311"/>
                <a:gd name="connsiteX6" fmla="*/ 2309492 w 4029740"/>
                <a:gd name="connsiteY6" fmla="*/ 1365619 h 1496311"/>
                <a:gd name="connsiteX7" fmla="*/ 2637989 w 4029740"/>
                <a:gd name="connsiteY7" fmla="*/ 1411715 h 1496311"/>
                <a:gd name="connsiteX8" fmla="*/ 2989605 w 4029740"/>
                <a:gd name="connsiteY8" fmla="*/ 1496011 h 1496311"/>
                <a:gd name="connsiteX9" fmla="*/ 3360260 w 4029740"/>
                <a:gd name="connsiteY9" fmla="*/ 1379523 h 1496311"/>
                <a:gd name="connsiteX10" fmla="*/ 3742661 w 4029740"/>
                <a:gd name="connsiteY10" fmla="*/ 1389832 h 1496311"/>
                <a:gd name="connsiteX11" fmla="*/ 4029740 w 4029740"/>
                <a:gd name="connsiteY11" fmla="*/ 1400465 h 1496311"/>
                <a:gd name="connsiteX12" fmla="*/ 4029740 w 4029740"/>
                <a:gd name="connsiteY12" fmla="*/ 1400465 h 1496311"/>
                <a:gd name="connsiteX0" fmla="*/ 0 w 4029740"/>
                <a:gd name="connsiteY0" fmla="*/ 10930 h 1421074"/>
                <a:gd name="connsiteX1" fmla="*/ 723014 w 4029740"/>
                <a:gd name="connsiteY1" fmla="*/ 39497 h 1421074"/>
                <a:gd name="connsiteX2" fmla="*/ 1233007 w 4029740"/>
                <a:gd name="connsiteY2" fmla="*/ 340834 h 1421074"/>
                <a:gd name="connsiteX3" fmla="*/ 1520456 w 4029740"/>
                <a:gd name="connsiteY3" fmla="*/ 716595 h 1421074"/>
                <a:gd name="connsiteX4" fmla="*/ 1830285 w 4029740"/>
                <a:gd name="connsiteY4" fmla="*/ 1013626 h 1421074"/>
                <a:gd name="connsiteX5" fmla="*/ 2100922 w 4029740"/>
                <a:gd name="connsiteY5" fmla="*/ 1265682 h 1421074"/>
                <a:gd name="connsiteX6" fmla="*/ 2309492 w 4029740"/>
                <a:gd name="connsiteY6" fmla="*/ 1365619 h 1421074"/>
                <a:gd name="connsiteX7" fmla="*/ 2637989 w 4029740"/>
                <a:gd name="connsiteY7" fmla="*/ 1411715 h 1421074"/>
                <a:gd name="connsiteX8" fmla="*/ 3000609 w 4029740"/>
                <a:gd name="connsiteY8" fmla="*/ 1418488 h 1421074"/>
                <a:gd name="connsiteX9" fmla="*/ 3360260 w 4029740"/>
                <a:gd name="connsiteY9" fmla="*/ 1379523 h 1421074"/>
                <a:gd name="connsiteX10" fmla="*/ 3742661 w 4029740"/>
                <a:gd name="connsiteY10" fmla="*/ 1389832 h 1421074"/>
                <a:gd name="connsiteX11" fmla="*/ 4029740 w 4029740"/>
                <a:gd name="connsiteY11" fmla="*/ 1400465 h 1421074"/>
                <a:gd name="connsiteX12" fmla="*/ 4029740 w 4029740"/>
                <a:gd name="connsiteY12" fmla="*/ 1400465 h 1421074"/>
                <a:gd name="connsiteX0" fmla="*/ 0 w 4029740"/>
                <a:gd name="connsiteY0" fmla="*/ 10930 h 1419639"/>
                <a:gd name="connsiteX1" fmla="*/ 723014 w 4029740"/>
                <a:gd name="connsiteY1" fmla="*/ 39497 h 1419639"/>
                <a:gd name="connsiteX2" fmla="*/ 1233007 w 4029740"/>
                <a:gd name="connsiteY2" fmla="*/ 340834 h 1419639"/>
                <a:gd name="connsiteX3" fmla="*/ 1520456 w 4029740"/>
                <a:gd name="connsiteY3" fmla="*/ 716595 h 1419639"/>
                <a:gd name="connsiteX4" fmla="*/ 1830285 w 4029740"/>
                <a:gd name="connsiteY4" fmla="*/ 1013626 h 1419639"/>
                <a:gd name="connsiteX5" fmla="*/ 2100922 w 4029740"/>
                <a:gd name="connsiteY5" fmla="*/ 1265682 h 1419639"/>
                <a:gd name="connsiteX6" fmla="*/ 2309492 w 4029740"/>
                <a:gd name="connsiteY6" fmla="*/ 1365619 h 1419639"/>
                <a:gd name="connsiteX7" fmla="*/ 2637989 w 4029740"/>
                <a:gd name="connsiteY7" fmla="*/ 1411715 h 1419639"/>
                <a:gd name="connsiteX8" fmla="*/ 3000609 w 4029740"/>
                <a:gd name="connsiteY8" fmla="*/ 1418488 h 1419639"/>
                <a:gd name="connsiteX9" fmla="*/ 3360260 w 4029740"/>
                <a:gd name="connsiteY9" fmla="*/ 1398904 h 1419639"/>
                <a:gd name="connsiteX10" fmla="*/ 3742661 w 4029740"/>
                <a:gd name="connsiteY10" fmla="*/ 1389832 h 1419639"/>
                <a:gd name="connsiteX11" fmla="*/ 4029740 w 4029740"/>
                <a:gd name="connsiteY11" fmla="*/ 1400465 h 1419639"/>
                <a:gd name="connsiteX12" fmla="*/ 4029740 w 4029740"/>
                <a:gd name="connsiteY12" fmla="*/ 1400465 h 1419639"/>
                <a:gd name="connsiteX0" fmla="*/ 0 w 4029740"/>
                <a:gd name="connsiteY0" fmla="*/ 10930 h 1419641"/>
                <a:gd name="connsiteX1" fmla="*/ 723014 w 4029740"/>
                <a:gd name="connsiteY1" fmla="*/ 39497 h 1419641"/>
                <a:gd name="connsiteX2" fmla="*/ 1233007 w 4029740"/>
                <a:gd name="connsiteY2" fmla="*/ 340834 h 1419641"/>
                <a:gd name="connsiteX3" fmla="*/ 1553466 w 4029740"/>
                <a:gd name="connsiteY3" fmla="*/ 716595 h 1419641"/>
                <a:gd name="connsiteX4" fmla="*/ 1830285 w 4029740"/>
                <a:gd name="connsiteY4" fmla="*/ 1013626 h 1419641"/>
                <a:gd name="connsiteX5" fmla="*/ 2100922 w 4029740"/>
                <a:gd name="connsiteY5" fmla="*/ 1265682 h 1419641"/>
                <a:gd name="connsiteX6" fmla="*/ 2309492 w 4029740"/>
                <a:gd name="connsiteY6" fmla="*/ 1365619 h 1419641"/>
                <a:gd name="connsiteX7" fmla="*/ 2637989 w 4029740"/>
                <a:gd name="connsiteY7" fmla="*/ 1411715 h 1419641"/>
                <a:gd name="connsiteX8" fmla="*/ 3000609 w 4029740"/>
                <a:gd name="connsiteY8" fmla="*/ 1418488 h 1419641"/>
                <a:gd name="connsiteX9" fmla="*/ 3360260 w 4029740"/>
                <a:gd name="connsiteY9" fmla="*/ 1398904 h 1419641"/>
                <a:gd name="connsiteX10" fmla="*/ 3742661 w 4029740"/>
                <a:gd name="connsiteY10" fmla="*/ 1389832 h 1419641"/>
                <a:gd name="connsiteX11" fmla="*/ 4029740 w 4029740"/>
                <a:gd name="connsiteY11" fmla="*/ 1400465 h 1419641"/>
                <a:gd name="connsiteX12" fmla="*/ 4029740 w 4029740"/>
                <a:gd name="connsiteY12" fmla="*/ 1400465 h 141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9740" h="1419641">
                  <a:moveTo>
                    <a:pt x="0" y="10930"/>
                  </a:moveTo>
                  <a:cubicBezTo>
                    <a:pt x="257839" y="-589"/>
                    <a:pt x="517513" y="-15487"/>
                    <a:pt x="723014" y="39497"/>
                  </a:cubicBezTo>
                  <a:cubicBezTo>
                    <a:pt x="928515" y="94481"/>
                    <a:pt x="1094598" y="227984"/>
                    <a:pt x="1233007" y="340834"/>
                  </a:cubicBezTo>
                  <a:cubicBezTo>
                    <a:pt x="1371416" y="453684"/>
                    <a:pt x="1453920" y="604463"/>
                    <a:pt x="1553466" y="716595"/>
                  </a:cubicBezTo>
                  <a:cubicBezTo>
                    <a:pt x="1653012" y="828727"/>
                    <a:pt x="1739042" y="922112"/>
                    <a:pt x="1830285" y="1013626"/>
                  </a:cubicBezTo>
                  <a:cubicBezTo>
                    <a:pt x="1921528" y="1105141"/>
                    <a:pt x="2021054" y="1207017"/>
                    <a:pt x="2100922" y="1265682"/>
                  </a:cubicBezTo>
                  <a:cubicBezTo>
                    <a:pt x="2180790" y="1324347"/>
                    <a:pt x="2219981" y="1341280"/>
                    <a:pt x="2309492" y="1365619"/>
                  </a:cubicBezTo>
                  <a:cubicBezTo>
                    <a:pt x="2399003" y="1389958"/>
                    <a:pt x="2522803" y="1402904"/>
                    <a:pt x="2637989" y="1411715"/>
                  </a:cubicBezTo>
                  <a:cubicBezTo>
                    <a:pt x="2753175" y="1420527"/>
                    <a:pt x="2880231" y="1420623"/>
                    <a:pt x="3000609" y="1418488"/>
                  </a:cubicBezTo>
                  <a:cubicBezTo>
                    <a:pt x="3120987" y="1416353"/>
                    <a:pt x="3236585" y="1403680"/>
                    <a:pt x="3360260" y="1398904"/>
                  </a:cubicBezTo>
                  <a:cubicBezTo>
                    <a:pt x="3483935" y="1394128"/>
                    <a:pt x="3631081" y="1389572"/>
                    <a:pt x="3742661" y="1389832"/>
                  </a:cubicBezTo>
                  <a:cubicBezTo>
                    <a:pt x="3854241" y="1390092"/>
                    <a:pt x="3934047" y="1396921"/>
                    <a:pt x="4029740" y="1400465"/>
                  </a:cubicBezTo>
                  <a:lnTo>
                    <a:pt x="4029740" y="1400465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ZoneTexte 32"/>
                <p:cNvSpPr txBox="1"/>
                <p:nvPr/>
              </p:nvSpPr>
              <p:spPr>
                <a:xfrm>
                  <a:off x="436223" y="3150523"/>
                  <a:ext cx="963790" cy="412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3" name="ZoneTexte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223" y="3150523"/>
                  <a:ext cx="963790" cy="412485"/>
                </a:xfrm>
                <a:prstGeom prst="rect">
                  <a:avLst/>
                </a:prstGeom>
                <a:blipFill>
                  <a:blip r:embed="rId9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918118" y="3750626"/>
                  <a:ext cx="21341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fr-F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118" y="3750626"/>
                  <a:ext cx="213411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0000" r="-17143" b="-652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ZoneTexte 34"/>
            <p:cNvSpPr txBox="1"/>
            <p:nvPr/>
          </p:nvSpPr>
          <p:spPr>
            <a:xfrm>
              <a:off x="831973" y="4220269"/>
              <a:ext cx="42366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dirty="0" smtClean="0">
                  <a:solidFill>
                    <a:srgbClr val="1306BA"/>
                  </a:solidFill>
                </a:rPr>
                <a:t>0.2</a:t>
              </a:r>
              <a:endParaRPr lang="fr-FR" dirty="0">
                <a:solidFill>
                  <a:srgbClr val="1306BA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ZoneTexte 35"/>
                <p:cNvSpPr txBox="1"/>
                <p:nvPr/>
              </p:nvSpPr>
              <p:spPr>
                <a:xfrm>
                  <a:off x="724849" y="4698237"/>
                  <a:ext cx="51859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0.06</m:t>
                        </m:r>
                      </m:oMath>
                    </m:oMathPara>
                  </a14:m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ZoneText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849" y="4698237"/>
                  <a:ext cx="518598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8235" r="-7059" b="-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Texte 38"/>
                <p:cNvSpPr txBox="1"/>
                <p:nvPr/>
              </p:nvSpPr>
              <p:spPr>
                <a:xfrm>
                  <a:off x="5195871" y="5452188"/>
                  <a:ext cx="62591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𝜔𝜏</m:t>
                        </m:r>
                      </m:oMath>
                    </m:oMathPara>
                  </a14:m>
                  <a:endParaRPr lang="fr-FR" sz="2400" dirty="0"/>
                </a:p>
              </p:txBody>
            </p:sp>
          </mc:Choice>
          <mc:Fallback xmlns="">
            <p:sp>
              <p:nvSpPr>
                <p:cNvPr id="39" name="ZoneTexte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5871" y="5452188"/>
                  <a:ext cx="62591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ZoneTexte 39"/>
                <p:cNvSpPr txBox="1"/>
                <p:nvPr/>
              </p:nvSpPr>
              <p:spPr>
                <a:xfrm>
                  <a:off x="3022295" y="5568508"/>
                  <a:ext cx="21341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ZoneText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295" y="5568508"/>
                  <a:ext cx="213411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0000" r="-17143" b="-652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Connecteur droit 26"/>
            <p:cNvCxnSpPr/>
            <p:nvPr/>
          </p:nvCxnSpPr>
          <p:spPr>
            <a:xfrm>
              <a:off x="3129001" y="5393779"/>
              <a:ext cx="2839" cy="1695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010893" y="3849071"/>
            <a:ext cx="30154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i="1" dirty="0" smtClean="0">
                <a:solidFill>
                  <a:srgbClr val="139D16"/>
                </a:solidFill>
              </a:rPr>
              <a:t>N.B.: f</a:t>
            </a:r>
            <a:r>
              <a:rPr lang="en-US" sz="1600" i="1" baseline="-25000" dirty="0" smtClean="0">
                <a:solidFill>
                  <a:srgbClr val="139D16"/>
                </a:solidFill>
                <a:latin typeface="Symbol" pitchFamily="18" charset="2"/>
              </a:rPr>
              <a:t>a</a:t>
            </a:r>
            <a:r>
              <a:rPr lang="en-US" sz="1600" i="1" dirty="0" smtClean="0">
                <a:solidFill>
                  <a:srgbClr val="139D16"/>
                </a:solidFill>
              </a:rPr>
              <a:t> </a:t>
            </a:r>
            <a:r>
              <a:rPr lang="en-US" sz="1600" i="1" dirty="0" smtClean="0">
                <a:solidFill>
                  <a:srgbClr val="139D16"/>
                </a:solidFill>
                <a:sym typeface="Wingdings" pitchFamily="2" charset="2"/>
              </a:rPr>
              <a:t> peak of </a:t>
            </a:r>
            <a:r>
              <a:rPr lang="en-US" sz="1600" i="1" dirty="0" smtClean="0">
                <a:solidFill>
                  <a:srgbClr val="139D16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en-US" sz="1600" i="1" baseline="-25000" dirty="0" smtClean="0">
                <a:solidFill>
                  <a:srgbClr val="139D16"/>
                </a:solidFill>
                <a:latin typeface="+mn-lt"/>
                <a:sym typeface="Wingdings" pitchFamily="2" charset="2"/>
              </a:rPr>
              <a:t>1</a:t>
            </a:r>
            <a:r>
              <a:rPr lang="en-US" sz="1600" i="1" dirty="0" smtClean="0">
                <a:solidFill>
                  <a:srgbClr val="139D16"/>
                </a:solidFill>
                <a:sym typeface="Wingdings" pitchFamily="2" charset="2"/>
              </a:rPr>
              <a:t>’’(</a:t>
            </a:r>
            <a:r>
              <a:rPr lang="en-US" sz="1600" i="1" dirty="0" smtClean="0">
                <a:solidFill>
                  <a:srgbClr val="139D16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lang="en-US" sz="1600" i="1" dirty="0" smtClean="0">
                <a:solidFill>
                  <a:srgbClr val="139D16"/>
                </a:solidFill>
                <a:sym typeface="Wingdings" pitchFamily="2" charset="2"/>
              </a:rPr>
              <a:t>), as in </a:t>
            </a:r>
            <a:r>
              <a:rPr lang="en-US" sz="1600" i="1" dirty="0" err="1" smtClean="0">
                <a:solidFill>
                  <a:srgbClr val="139D16"/>
                </a:solidFill>
                <a:sym typeface="Wingdings" pitchFamily="2" charset="2"/>
              </a:rPr>
              <a:t>supercooled</a:t>
            </a:r>
            <a:r>
              <a:rPr lang="en-US" sz="1600" i="1" dirty="0" smtClean="0">
                <a:solidFill>
                  <a:srgbClr val="139D16"/>
                </a:solidFill>
                <a:sym typeface="Wingdings" pitchFamily="2" charset="2"/>
              </a:rPr>
              <a:t> liquids</a:t>
            </a:r>
            <a:endParaRPr lang="en-US" sz="1600" i="1" dirty="0">
              <a:solidFill>
                <a:srgbClr val="139D16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54824" y="4513016"/>
            <a:ext cx="1045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i="1" dirty="0" smtClean="0">
                <a:solidFill>
                  <a:srgbClr val="139D16"/>
                </a:solidFill>
                <a:latin typeface="+mj-lt"/>
              </a:rPr>
              <a:t> </a:t>
            </a:r>
            <a:r>
              <a:rPr lang="fr-FR" sz="1600" i="1" dirty="0" err="1">
                <a:solidFill>
                  <a:srgbClr val="139D16"/>
                </a:solidFill>
                <a:latin typeface="Symbol" pitchFamily="18" charset="2"/>
              </a:rPr>
              <a:t>wt</a:t>
            </a:r>
            <a:r>
              <a:rPr lang="fr-FR" sz="1600" i="1" baseline="-25000" dirty="0" err="1">
                <a:solidFill>
                  <a:srgbClr val="139D16"/>
                </a:solidFill>
                <a:latin typeface="Symbol" pitchFamily="18" charset="2"/>
              </a:rPr>
              <a:t>a</a:t>
            </a:r>
            <a:r>
              <a:rPr lang="fr-FR" sz="1600" i="1" dirty="0">
                <a:solidFill>
                  <a:srgbClr val="139D16"/>
                </a:solidFill>
              </a:rPr>
              <a:t> </a:t>
            </a:r>
            <a:r>
              <a:rPr lang="fr-FR" sz="1600" i="1" dirty="0">
                <a:solidFill>
                  <a:srgbClr val="139D16"/>
                </a:solidFill>
                <a:sym typeface="Symbol"/>
              </a:rPr>
              <a:t> </a:t>
            </a:r>
            <a:r>
              <a:rPr lang="fr-FR" sz="1600" i="1" dirty="0" smtClean="0">
                <a:solidFill>
                  <a:srgbClr val="139D16"/>
                </a:solidFill>
                <a:sym typeface="Symbol"/>
              </a:rPr>
              <a:t>f/f</a:t>
            </a:r>
            <a:r>
              <a:rPr lang="fr-FR" sz="1600" i="1" baseline="-25000" dirty="0" smtClean="0">
                <a:solidFill>
                  <a:srgbClr val="139D16"/>
                </a:solidFill>
                <a:latin typeface="Symbol" pitchFamily="18" charset="2"/>
                <a:sym typeface="Symbol"/>
              </a:rPr>
              <a:t>a</a:t>
            </a:r>
            <a:endParaRPr lang="fr-FR" sz="1600" i="1" dirty="0">
              <a:solidFill>
                <a:srgbClr val="139D16"/>
              </a:solidFill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5558612" y="3188180"/>
            <a:ext cx="35853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i="1" dirty="0" smtClean="0"/>
              <a:t>The </a:t>
            </a:r>
            <a:r>
              <a:rPr lang="en-US" sz="2200" i="1" dirty="0" err="1" smtClean="0"/>
              <a:t>X</a:t>
            </a:r>
            <a:r>
              <a:rPr lang="en-US" sz="2200" i="1" baseline="-25000" dirty="0" err="1" smtClean="0"/>
              <a:t>n</a:t>
            </a:r>
            <a:r>
              <a:rPr lang="en-US" sz="2200" i="1" baseline="30000" dirty="0" smtClean="0"/>
              <a:t>(k)</a:t>
            </a:r>
            <a:r>
              <a:rPr lang="en-US" sz="2200" i="1" dirty="0" smtClean="0"/>
              <a:t> are </a:t>
            </a:r>
            <a:r>
              <a:rPr lang="en-US" sz="2200" i="1" dirty="0" smtClean="0">
                <a:sym typeface="Wingdings" pitchFamily="2" charset="2"/>
              </a:rPr>
              <a:t>dimensionless</a:t>
            </a:r>
            <a:endParaRPr lang="en-US" sz="2200" i="1" dirty="0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6982720" y="5977797"/>
            <a:ext cx="2043608" cy="73866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i="1" dirty="0" smtClean="0"/>
              <a:t>Contrasts with BB close to </a:t>
            </a:r>
            <a:r>
              <a:rPr lang="en-US" sz="2100" i="1" dirty="0" err="1" smtClean="0"/>
              <a:t>Tg</a:t>
            </a:r>
            <a:endParaRPr lang="en-US" sz="2100" i="1" dirty="0"/>
          </a:p>
        </p:txBody>
      </p:sp>
    </p:spTree>
    <p:extLst>
      <p:ext uri="{BB962C8B-B14F-4D97-AF65-F5344CB8AC3E}">
        <p14:creationId xmlns:p14="http://schemas.microsoft.com/office/powerpoint/2010/main" val="358319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0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0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0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7" grpId="0"/>
      <p:bldP spid="8" grpId="0"/>
      <p:bldP spid="9" grpId="0"/>
      <p:bldP spid="10" grpId="0" animBg="1"/>
      <p:bldP spid="12" grpId="0"/>
      <p:bldP spid="14" grpId="0"/>
      <p:bldP spid="16" grpId="0" animBg="1"/>
      <p:bldP spid="17" grpId="0"/>
      <p:bldP spid="18" grpId="0"/>
      <p:bldP spid="19" grpId="0"/>
      <p:bldP spid="20" grpId="0" animBg="1"/>
      <p:bldP spid="31" grpId="0"/>
      <p:bldP spid="32" grpId="0"/>
      <p:bldP spid="37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116632"/>
            <a:ext cx="8748464" cy="56323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800" dirty="0" err="1"/>
              <a:t>Outline</a:t>
            </a:r>
            <a:r>
              <a:rPr lang="fr-FR" sz="2800" dirty="0"/>
              <a:t>:</a:t>
            </a:r>
          </a:p>
          <a:p>
            <a:pPr marL="571500" indent="-571500">
              <a:buAutoNum type="romanUcParenR"/>
            </a:pP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Why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measuring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fr-FR" sz="2800" b="1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fr-FR" sz="2800" b="1" baseline="-250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in glasses.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A long </a:t>
            </a: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history</a:t>
            </a:r>
            <a:endParaRPr lang="fr-FR" sz="2200" baseline="30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Dimensional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analysis</a:t>
            </a:r>
            <a:endParaRPr lang="fr-F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Bouchaud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Biroli’s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predictions</a:t>
            </a:r>
            <a:endParaRPr lang="fr-F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AutoNum type="romanUcParenR" startAt="2"/>
            </a:pPr>
            <a:r>
              <a:rPr lang="fr-FR" sz="2600" b="1" dirty="0" err="1" smtClean="0">
                <a:solidFill>
                  <a:schemeClr val="bg1">
                    <a:lumMod val="50000"/>
                  </a:schemeClr>
                </a:solidFill>
              </a:rPr>
              <a:t>Orders</a:t>
            </a:r>
            <a:r>
              <a:rPr lang="fr-FR" sz="2600" b="1" dirty="0" smtClean="0">
                <a:solidFill>
                  <a:schemeClr val="bg1">
                    <a:lumMod val="50000"/>
                  </a:schemeClr>
                </a:solidFill>
              </a:rPr>
              <a:t> of magnitude.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Definition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fr-FR" sz="2400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fr-FR" sz="2400" baseline="-250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fr-FR" sz="2200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Worst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 case </a:t>
            </a: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analysis</a:t>
            </a:r>
            <a:endParaRPr lang="fr-F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sz="2200" dirty="0"/>
          </a:p>
          <a:p>
            <a:pPr marL="571500" indent="-571500">
              <a:buAutoNum type="romanUcParenR" startAt="2"/>
            </a:pPr>
            <a:r>
              <a:rPr lang="fr-FR" sz="2600" b="1" dirty="0" err="1" smtClean="0"/>
              <a:t>Results</a:t>
            </a:r>
            <a:r>
              <a:rPr lang="fr-FR" sz="2600" b="1" dirty="0"/>
              <a:t> </a:t>
            </a:r>
            <a:r>
              <a:rPr lang="fr-FR" sz="2600" b="1" dirty="0" smtClean="0"/>
              <a:t>&amp; </a:t>
            </a:r>
            <a:r>
              <a:rPr lang="fr-FR" sz="2600" b="1" dirty="0" err="1" smtClean="0"/>
              <a:t>interpretations</a:t>
            </a:r>
            <a:r>
              <a:rPr lang="fr-FR" sz="2600" b="1" dirty="0" smtClean="0"/>
              <a:t>.</a:t>
            </a:r>
            <a:endParaRPr lang="fr-FR" sz="26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Symbol" panose="05050102010706020507" pitchFamily="18" charset="2"/>
              </a:rPr>
              <a:t>w</a:t>
            </a:r>
            <a:r>
              <a:rPr lang="fr-FR" sz="2200" dirty="0" smtClean="0"/>
              <a:t> and T </a:t>
            </a:r>
            <a:r>
              <a:rPr lang="fr-FR" sz="2200" dirty="0" err="1" smtClean="0"/>
              <a:t>behavior</a:t>
            </a:r>
            <a:r>
              <a:rPr lang="fr-FR" sz="2200" dirty="0" smtClean="0"/>
              <a:t> of </a:t>
            </a:r>
            <a:r>
              <a:rPr lang="fr-FR" sz="2000" dirty="0">
                <a:latin typeface="Symbol" panose="05050102010706020507" pitchFamily="18" charset="2"/>
              </a:rPr>
              <a:t>c</a:t>
            </a:r>
            <a:r>
              <a:rPr lang="fr-FR" sz="2000" baseline="-25000" dirty="0"/>
              <a:t>3</a:t>
            </a:r>
            <a:r>
              <a:rPr lang="fr-FR" sz="2000" dirty="0"/>
              <a:t> and </a:t>
            </a:r>
            <a:r>
              <a:rPr lang="fr-FR" sz="2000" dirty="0">
                <a:latin typeface="Symbol" panose="05050102010706020507" pitchFamily="18" charset="2"/>
              </a:rPr>
              <a:t>c</a:t>
            </a:r>
            <a:r>
              <a:rPr lang="fr-FR" sz="2000" baseline="-25000" dirty="0"/>
              <a:t>5</a:t>
            </a:r>
            <a:endParaRPr lang="fr-FR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Discussion.</a:t>
            </a:r>
            <a:endParaRPr lang="fr-FR" sz="2200" dirty="0"/>
          </a:p>
          <a:p>
            <a:pPr lvl="1"/>
            <a:endParaRPr lang="fr-FR" sz="2600" dirty="0"/>
          </a:p>
          <a:p>
            <a:r>
              <a:rPr lang="fr-FR" sz="2600" dirty="0"/>
              <a:t> </a:t>
            </a:r>
            <a:r>
              <a:rPr lang="fr-FR" sz="2600" dirty="0" smtClean="0"/>
              <a:t>     </a:t>
            </a:r>
            <a:r>
              <a:rPr lang="fr-FR" sz="2600" dirty="0" err="1" smtClean="0"/>
              <a:t>Summary</a:t>
            </a:r>
            <a:r>
              <a:rPr lang="fr-FR" sz="2600" dirty="0" smtClean="0"/>
              <a:t> and Perspectives.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23555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55"/>
          <p:cNvSpPr txBox="1">
            <a:spLocks noChangeArrowheads="1"/>
          </p:cNvSpPr>
          <p:nvPr/>
        </p:nvSpPr>
        <p:spPr bwMode="auto">
          <a:xfrm>
            <a:off x="72008" y="25460"/>
            <a:ext cx="3275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sz="2400" b="0" dirty="0" err="1" smtClean="0"/>
              <a:t>Behavior</a:t>
            </a:r>
            <a:r>
              <a:rPr lang="fr-FR" sz="2400" b="0" dirty="0" smtClean="0"/>
              <a:t> of X</a:t>
            </a:r>
            <a:r>
              <a:rPr lang="fr-FR" sz="2400" b="0" baseline="-25000" dirty="0" smtClean="0"/>
              <a:t>3</a:t>
            </a:r>
            <a:r>
              <a:rPr lang="fr-FR" sz="2400" b="0" dirty="0" smtClean="0"/>
              <a:t>(</a:t>
            </a:r>
            <a:r>
              <a:rPr lang="fr-FR" sz="2400" b="0" dirty="0" err="1" smtClean="0">
                <a:latin typeface="Symbol" panose="05050102010706020507" pitchFamily="18" charset="2"/>
              </a:rPr>
              <a:t>w</a:t>
            </a:r>
            <a:r>
              <a:rPr lang="fr-FR" sz="2400" b="0" dirty="0" err="1" smtClean="0"/>
              <a:t>,T</a:t>
            </a:r>
            <a:r>
              <a:rPr lang="fr-FR" sz="2400" b="0" dirty="0" smtClean="0"/>
              <a:t>): </a:t>
            </a:r>
            <a:endParaRPr lang="fr-FR" sz="2400" u="none" dirty="0"/>
          </a:p>
        </p:txBody>
      </p:sp>
      <p:sp>
        <p:nvSpPr>
          <p:cNvPr id="4" name="ZoneTexte 3"/>
          <p:cNvSpPr txBox="1"/>
          <p:nvPr/>
        </p:nvSpPr>
        <p:spPr>
          <a:xfrm>
            <a:off x="37008" y="887939"/>
            <a:ext cx="510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ym typeface="Symbol" panose="05050102010706020507" pitchFamily="18" charset="2"/>
              </a:rPr>
              <a:t> </a:t>
            </a:r>
            <a:r>
              <a:rPr lang="fr-FR" sz="1400" dirty="0" err="1" smtClean="0"/>
              <a:t>Crauste-Thib</a:t>
            </a:r>
            <a:r>
              <a:rPr lang="fr-FR" sz="1400" dirty="0" smtClean="0"/>
              <a:t>., Brun, L’Hôte, F.L., PRL (</a:t>
            </a:r>
            <a:r>
              <a:rPr lang="fr-FR" sz="1400" dirty="0"/>
              <a:t>2010), PRL (</a:t>
            </a:r>
            <a:r>
              <a:rPr lang="fr-FR" sz="1400" dirty="0" smtClean="0"/>
              <a:t>2012)</a:t>
            </a:r>
            <a:endParaRPr lang="fr-FR" sz="1400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0" y="523616"/>
            <a:ext cx="52200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>
                <a:sym typeface="Symbol" panose="05050102010706020507" pitchFamily="18" charset="2"/>
              </a:rPr>
              <a:t> </a:t>
            </a:r>
            <a:r>
              <a:rPr lang="fr-FR" sz="2000" b="1" dirty="0" smtClean="0"/>
              <a:t>3</a:t>
            </a:r>
            <a:r>
              <a:rPr lang="fr-FR" sz="2000" b="1" dirty="0" smtClean="0">
                <a:latin typeface="Symbol" panose="05050102010706020507" pitchFamily="18" charset="2"/>
              </a:rPr>
              <a:t>w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susceptibility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measured</a:t>
            </a:r>
            <a:r>
              <a:rPr lang="fr-FR" sz="2000" b="1" dirty="0" smtClean="0"/>
              <a:t> on </a:t>
            </a:r>
            <a:r>
              <a:rPr lang="fr-FR" sz="2000" b="1" dirty="0" err="1" smtClean="0"/>
              <a:t>many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liquids</a:t>
            </a:r>
            <a:r>
              <a:rPr lang="fr-FR" sz="2000" b="1" dirty="0" smtClean="0"/>
              <a:t>: </a:t>
            </a:r>
            <a:endParaRPr lang="fr-FR" sz="2000" dirty="0" smtClean="0">
              <a:sym typeface="Wingdings" pitchFamily="2" charset="2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010" y="1246778"/>
            <a:ext cx="5149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ym typeface="Symbol" panose="05050102010706020507" pitchFamily="18" charset="2"/>
              </a:rPr>
              <a:t> </a:t>
            </a:r>
            <a:r>
              <a:rPr lang="fr-FR" sz="1400" dirty="0" smtClean="0"/>
              <a:t>Bauer, </a:t>
            </a:r>
            <a:r>
              <a:rPr lang="fr-FR" sz="1400" dirty="0" err="1" smtClean="0"/>
              <a:t>Michl</a:t>
            </a:r>
            <a:r>
              <a:rPr lang="fr-FR" sz="1400" dirty="0" smtClean="0"/>
              <a:t>, </a:t>
            </a:r>
            <a:r>
              <a:rPr lang="fr-FR" sz="1400" dirty="0" err="1" smtClean="0"/>
              <a:t>Lunkenheimer</a:t>
            </a:r>
            <a:r>
              <a:rPr lang="fr-FR" sz="1400" dirty="0" smtClean="0"/>
              <a:t>, </a:t>
            </a:r>
            <a:r>
              <a:rPr lang="fr-FR" sz="1400" dirty="0" err="1" smtClean="0"/>
              <a:t>Loidl</a:t>
            </a:r>
            <a:r>
              <a:rPr lang="fr-FR" sz="1400" dirty="0" smtClean="0"/>
              <a:t>, PRL (2013</a:t>
            </a:r>
            <a:r>
              <a:rPr lang="fr-FR" sz="1400" dirty="0"/>
              <a:t>), </a:t>
            </a:r>
            <a:r>
              <a:rPr lang="en-US" sz="1400" dirty="0"/>
              <a:t>PRL(2015)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7009" y="1607552"/>
            <a:ext cx="5255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ym typeface="Symbol" panose="05050102010706020507" pitchFamily="18" charset="2"/>
              </a:rPr>
              <a:t> </a:t>
            </a:r>
            <a:r>
              <a:rPr lang="fr-FR" sz="1400" dirty="0" err="1" smtClean="0"/>
              <a:t>Casalini</a:t>
            </a:r>
            <a:r>
              <a:rPr lang="fr-FR" sz="1400" dirty="0" smtClean="0"/>
              <a:t>, </a:t>
            </a:r>
            <a:r>
              <a:rPr lang="fr-FR" sz="1400" dirty="0" err="1" smtClean="0"/>
              <a:t>Fragiadakis</a:t>
            </a:r>
            <a:r>
              <a:rPr lang="fr-FR" sz="1400" dirty="0" smtClean="0"/>
              <a:t>, Roland, JCP (2015), (2017)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7453" y="1894867"/>
            <a:ext cx="4987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®"/>
            </a:pPr>
            <a:r>
              <a:rPr lang="fr-FR" sz="1400" dirty="0" smtClean="0"/>
              <a:t>Richert</a:t>
            </a:r>
            <a:r>
              <a:rPr lang="fr-FR" sz="1400" dirty="0"/>
              <a:t>, Kim, Young-Gonzales, JCP(2016)</a:t>
            </a:r>
          </a:p>
          <a:p>
            <a:pPr marL="285750" indent="-285750">
              <a:buFont typeface="Symbol" panose="05050102010706020507" pitchFamily="18" charset="2"/>
              <a:buChar char="®"/>
            </a:pPr>
            <a:r>
              <a:rPr lang="fr-FR" sz="1400" dirty="0"/>
              <a:t>Young-Gonzales, </a:t>
            </a:r>
            <a:r>
              <a:rPr lang="fr-FR" sz="1400" dirty="0" err="1"/>
              <a:t>Adrjanowicz</a:t>
            </a:r>
            <a:r>
              <a:rPr lang="fr-FR" sz="1400" dirty="0"/>
              <a:t>, </a:t>
            </a:r>
            <a:r>
              <a:rPr lang="fr-FR" sz="1400" dirty="0" err="1"/>
              <a:t>Paluch</a:t>
            </a:r>
            <a:r>
              <a:rPr lang="fr-FR" sz="1400" dirty="0"/>
              <a:t>, Richert, JCP(2017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31" name="AutoShape 37"/>
          <p:cNvSpPr>
            <a:spLocks noChangeArrowheads="1"/>
          </p:cNvSpPr>
          <p:nvPr/>
        </p:nvSpPr>
        <p:spPr bwMode="auto">
          <a:xfrm>
            <a:off x="3652142" y="2599154"/>
            <a:ext cx="226223" cy="101989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24" name="Rectangle 73"/>
          <p:cNvSpPr txBox="1">
            <a:spLocks noChangeArrowheads="1"/>
          </p:cNvSpPr>
          <p:nvPr/>
        </p:nvSpPr>
        <p:spPr>
          <a:xfrm>
            <a:off x="37008" y="5996194"/>
            <a:ext cx="9092236" cy="4308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45720" rIns="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Contrary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to X</a:t>
            </a:r>
            <a:r>
              <a:rPr lang="fr-FR" sz="22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, X</a:t>
            </a:r>
            <a:r>
              <a:rPr lang="fr-FR" sz="22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has qualitative anomalies in {</a:t>
            </a:r>
            <a:r>
              <a:rPr lang="fr-FR" sz="2200" b="1" dirty="0" err="1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w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,T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}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-390" y="3582483"/>
            <a:ext cx="27978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>
                <a:sym typeface="Symbol" panose="05050102010706020507" pitchFamily="18" charset="2"/>
              </a:rPr>
              <a:t> </a:t>
            </a:r>
            <a:r>
              <a:rPr lang="fr-FR" sz="2000" b="1" dirty="0" smtClean="0"/>
              <a:t>Main </a:t>
            </a:r>
            <a:r>
              <a:rPr lang="fr-FR" sz="2000" b="1" dirty="0" err="1" smtClean="0"/>
              <a:t>features</a:t>
            </a:r>
            <a:r>
              <a:rPr lang="fr-FR" sz="2000" b="1" dirty="0" smtClean="0"/>
              <a:t> of X</a:t>
            </a:r>
            <a:r>
              <a:rPr lang="fr-FR" sz="2000" b="1" baseline="-25000" dirty="0" smtClean="0"/>
              <a:t>3</a:t>
            </a:r>
            <a:r>
              <a:rPr lang="fr-FR" sz="2000" b="1" baseline="30000" dirty="0" smtClean="0"/>
              <a:t>(3)</a:t>
            </a:r>
            <a:r>
              <a:rPr lang="fr-FR" sz="2000" b="1" dirty="0" smtClean="0"/>
              <a:t> : </a:t>
            </a:r>
            <a:endParaRPr lang="fr-FR" sz="2000" dirty="0" smtClean="0">
              <a:sym typeface="Wingdings" pitchFamily="2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-36512" y="3963542"/>
            <a:ext cx="4534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ym typeface="Symbol" panose="05050102010706020507" pitchFamily="18" charset="2"/>
              </a:rPr>
              <a:t> </a:t>
            </a:r>
            <a:r>
              <a:rPr lang="fr-FR" sz="1600" dirty="0" err="1" smtClean="0"/>
              <a:t>Humped</a:t>
            </a:r>
            <a:r>
              <a:rPr lang="fr-FR" sz="1600" dirty="0" smtClean="0"/>
              <a:t> </a:t>
            </a:r>
            <a:r>
              <a:rPr lang="fr-FR" sz="1600" dirty="0" err="1" smtClean="0"/>
              <a:t>shape</a:t>
            </a:r>
            <a:r>
              <a:rPr lang="fr-FR" sz="1600" dirty="0" smtClean="0"/>
              <a:t> for |X</a:t>
            </a:r>
            <a:r>
              <a:rPr lang="fr-FR" sz="1600" baseline="-25000" dirty="0" smtClean="0"/>
              <a:t>3</a:t>
            </a:r>
            <a:r>
              <a:rPr lang="fr-FR" sz="1600" baseline="30000" dirty="0" smtClean="0"/>
              <a:t>(3)</a:t>
            </a:r>
            <a:r>
              <a:rPr lang="fr-FR" sz="1600" dirty="0" smtClean="0"/>
              <a:t>|, for a </a:t>
            </a:r>
            <a:r>
              <a:rPr lang="fr-FR" sz="1600" dirty="0" err="1" smtClean="0"/>
              <a:t>fixed</a:t>
            </a:r>
            <a:r>
              <a:rPr lang="fr-FR" sz="1600" dirty="0" smtClean="0"/>
              <a:t> value of f/f</a:t>
            </a:r>
            <a:r>
              <a:rPr lang="fr-FR" sz="1600" baseline="-25000" dirty="0" smtClean="0">
                <a:latin typeface="Symbol" panose="05050102010706020507" pitchFamily="18" charset="2"/>
              </a:rPr>
              <a:t>a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30" name="ZoneTexte 29"/>
          <p:cNvSpPr txBox="1"/>
          <p:nvPr/>
        </p:nvSpPr>
        <p:spPr>
          <a:xfrm>
            <a:off x="-19457" y="4386221"/>
            <a:ext cx="4534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ym typeface="Symbol" panose="05050102010706020507" pitchFamily="18" charset="2"/>
              </a:rPr>
              <a:t> </a:t>
            </a:r>
            <a:r>
              <a:rPr lang="fr-FR" sz="1600" dirty="0" err="1" smtClean="0"/>
              <a:t>Arg</a:t>
            </a:r>
            <a:r>
              <a:rPr lang="fr-FR" sz="1600" dirty="0" smtClean="0"/>
              <a:t> [X</a:t>
            </a:r>
            <a:r>
              <a:rPr lang="fr-FR" sz="1600" baseline="-25000" dirty="0" smtClean="0"/>
              <a:t>3</a:t>
            </a:r>
            <a:r>
              <a:rPr lang="fr-FR" sz="1600" baseline="30000" dirty="0" smtClean="0"/>
              <a:t>(3)</a:t>
            </a:r>
            <a:r>
              <a:rPr lang="fr-FR" sz="1600" dirty="0" smtClean="0"/>
              <a:t>] </a:t>
            </a:r>
            <a:r>
              <a:rPr lang="fr-FR" sz="1600" dirty="0" err="1" smtClean="0"/>
              <a:t>depends</a:t>
            </a:r>
            <a:r>
              <a:rPr lang="fr-FR" sz="1600" dirty="0" smtClean="0"/>
              <a:t> </a:t>
            </a:r>
            <a:r>
              <a:rPr lang="fr-FR" sz="1600" dirty="0" err="1" smtClean="0"/>
              <a:t>only</a:t>
            </a:r>
            <a:r>
              <a:rPr lang="fr-FR" sz="1600" dirty="0" smtClean="0"/>
              <a:t> on f/f</a:t>
            </a:r>
            <a:r>
              <a:rPr lang="fr-FR" sz="1600" baseline="-25000" dirty="0" smtClean="0">
                <a:latin typeface="Symbol" panose="05050102010706020507" pitchFamily="18" charset="2"/>
              </a:rPr>
              <a:t>a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33" name="ZoneTexte 32"/>
          <p:cNvSpPr txBox="1"/>
          <p:nvPr/>
        </p:nvSpPr>
        <p:spPr>
          <a:xfrm>
            <a:off x="-19457" y="4808900"/>
            <a:ext cx="4534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ym typeface="Symbol" panose="05050102010706020507" pitchFamily="18" charset="2"/>
              </a:rPr>
              <a:t> </a:t>
            </a:r>
            <a:r>
              <a:rPr lang="fr-FR" sz="1600" dirty="0" err="1" smtClean="0"/>
              <a:t>Low</a:t>
            </a:r>
            <a:r>
              <a:rPr lang="fr-FR" sz="1600" dirty="0" smtClean="0"/>
              <a:t> </a:t>
            </a:r>
            <a:r>
              <a:rPr lang="fr-FR" sz="1600" dirty="0" err="1" smtClean="0"/>
              <a:t>frequency</a:t>
            </a:r>
            <a:r>
              <a:rPr lang="fr-FR" sz="1600" dirty="0" smtClean="0"/>
              <a:t> plateau </a:t>
            </a:r>
            <a:r>
              <a:rPr lang="fr-FR" sz="1600" dirty="0" err="1" smtClean="0"/>
              <a:t>does</a:t>
            </a:r>
            <a:r>
              <a:rPr lang="fr-FR" sz="1600" dirty="0" smtClean="0"/>
              <a:t> NOT </a:t>
            </a:r>
            <a:r>
              <a:rPr lang="fr-FR" sz="1600" dirty="0" err="1" smtClean="0"/>
              <a:t>depend</a:t>
            </a:r>
            <a:r>
              <a:rPr lang="fr-FR" sz="1600" dirty="0" smtClean="0"/>
              <a:t> on T</a:t>
            </a:r>
            <a:endParaRPr lang="fr-FR" sz="1600" dirty="0"/>
          </a:p>
        </p:txBody>
      </p:sp>
      <p:sp>
        <p:nvSpPr>
          <p:cNvPr id="37" name="AutoShape 37"/>
          <p:cNvSpPr>
            <a:spLocks noChangeArrowheads="1"/>
          </p:cNvSpPr>
          <p:nvPr/>
        </p:nvSpPr>
        <p:spPr bwMode="auto">
          <a:xfrm>
            <a:off x="3635895" y="5445224"/>
            <a:ext cx="232271" cy="422225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38" name="Rectangle 73"/>
          <p:cNvSpPr txBox="1">
            <a:spLocks noChangeArrowheads="1"/>
          </p:cNvSpPr>
          <p:nvPr/>
        </p:nvSpPr>
        <p:spPr>
          <a:xfrm>
            <a:off x="7751" y="6399164"/>
            <a:ext cx="9106992" cy="4308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45720" rIns="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2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All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these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features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are consistent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with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2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B&amp;B’s</a:t>
            </a:r>
            <a:r>
              <a:rPr lang="fr-FR" sz="22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2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prediction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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fr-FR" sz="2200" b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corr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(T) 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fr-FR" sz="2200" b="1" dirty="0" err="1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c</a:t>
            </a:r>
            <a:r>
              <a:rPr lang="fr-FR" sz="2200" b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 </a:t>
            </a:r>
            <a:endParaRPr lang="fr-FR" sz="2200" b="1" dirty="0">
              <a:solidFill>
                <a:srgbClr val="FF0000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024536" y="72919"/>
            <a:ext cx="4128123" cy="2655494"/>
            <a:chOff x="5052389" y="7479"/>
            <a:chExt cx="4128123" cy="265549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2389" y="7479"/>
              <a:ext cx="4082688" cy="2655494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7308304" y="2546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Bauer, PRL (2013)</a:t>
              </a:r>
              <a:endParaRPr lang="fr-FR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907452" y="129651"/>
            <a:ext cx="4273060" cy="5224118"/>
            <a:chOff x="4914000" y="-6408"/>
            <a:chExt cx="4273060" cy="5224118"/>
          </a:xfrm>
        </p:grpSpPr>
        <p:grpSp>
          <p:nvGrpSpPr>
            <p:cNvPr id="11" name="Groupe 10"/>
            <p:cNvGrpSpPr/>
            <p:nvPr/>
          </p:nvGrpSpPr>
          <p:grpSpPr>
            <a:xfrm>
              <a:off x="5024896" y="-6408"/>
              <a:ext cx="4104456" cy="3024336"/>
              <a:chOff x="4696378" y="2779573"/>
              <a:chExt cx="4104456" cy="3024336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 rotWithShape="1">
              <a:blip r:embed="rId3"/>
              <a:srcRect l="4618" t="11261" r="7634" b="6517"/>
              <a:stretch/>
            </p:blipFill>
            <p:spPr>
              <a:xfrm>
                <a:off x="4696378" y="2779573"/>
                <a:ext cx="4104456" cy="3024336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" name="ZoneTexte 9"/>
              <p:cNvSpPr txBox="1"/>
              <p:nvPr/>
            </p:nvSpPr>
            <p:spPr>
              <a:xfrm>
                <a:off x="7037236" y="2798909"/>
                <a:ext cx="17459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Brun PRB (2011)</a:t>
                </a:r>
                <a:endParaRPr lang="fr-FR" dirty="0"/>
              </a:p>
            </p:txBody>
          </p:sp>
        </p:grpSp>
        <p:pic>
          <p:nvPicPr>
            <p:cNvPr id="41" name="Image 40"/>
            <p:cNvPicPr>
              <a:picLocks noChangeAspect="1"/>
            </p:cNvPicPr>
            <p:nvPr/>
          </p:nvPicPr>
          <p:blipFill rotWithShape="1">
            <a:blip r:embed="rId4"/>
            <a:srcRect t="14597" r="5421"/>
            <a:stretch/>
          </p:blipFill>
          <p:spPr>
            <a:xfrm>
              <a:off x="4914000" y="2474175"/>
              <a:ext cx="4273060" cy="2743535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074" y="129066"/>
            <a:ext cx="3993226" cy="5340559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4822477" y="32915"/>
            <a:ext cx="4169319" cy="5343917"/>
            <a:chOff x="773689" y="1379684"/>
            <a:chExt cx="4169319" cy="5343917"/>
          </a:xfrm>
        </p:grpSpPr>
        <p:pic>
          <p:nvPicPr>
            <p:cNvPr id="59" name="Image 58"/>
            <p:cNvPicPr>
              <a:picLocks noChangeAspect="1"/>
            </p:cNvPicPr>
            <p:nvPr/>
          </p:nvPicPr>
          <p:blipFill rotWithShape="1">
            <a:blip r:embed="rId6"/>
            <a:srcRect l="4900" t="9356" r="8079" b="7117"/>
            <a:stretch/>
          </p:blipFill>
          <p:spPr>
            <a:xfrm>
              <a:off x="827584" y="1379684"/>
              <a:ext cx="4115424" cy="309363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 rotWithShape="1">
            <a:blip r:embed="rId7"/>
            <a:srcRect l="5938" t="11143" r="12010" b="5288"/>
            <a:stretch/>
          </p:blipFill>
          <p:spPr>
            <a:xfrm>
              <a:off x="773689" y="3861050"/>
              <a:ext cx="4161600" cy="286255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1396" y="2488801"/>
            <a:ext cx="4371258" cy="3031886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0" y="5116597"/>
            <a:ext cx="4534992" cy="537904"/>
            <a:chOff x="0" y="5116597"/>
            <a:chExt cx="4534992" cy="537904"/>
          </a:xfrm>
        </p:grpSpPr>
        <p:sp>
          <p:nvSpPr>
            <p:cNvPr id="35" name="ZoneTexte 34"/>
            <p:cNvSpPr txBox="1"/>
            <p:nvPr/>
          </p:nvSpPr>
          <p:spPr>
            <a:xfrm>
              <a:off x="0" y="5224597"/>
              <a:ext cx="4534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ym typeface="Symbol" panose="05050102010706020507" pitchFamily="18" charset="2"/>
                </a:rPr>
                <a:t> </a:t>
              </a:r>
              <a:r>
                <a:rPr lang="fr-FR" sz="1600" dirty="0" smtClean="0"/>
                <a:t>The </a:t>
              </a:r>
              <a:r>
                <a:rPr lang="fr-FR" sz="1600" dirty="0" err="1" smtClean="0"/>
                <a:t>hump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increases</a:t>
              </a:r>
              <a:r>
                <a:rPr lang="fr-FR" sz="1600" dirty="0" smtClean="0"/>
                <a:t> as </a:t>
              </a:r>
              <a:endParaRPr lang="fr-FR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/>
                <p:cNvSpPr txBox="1"/>
                <p:nvPr/>
              </p:nvSpPr>
              <p:spPr>
                <a:xfrm>
                  <a:off x="2277225" y="5116597"/>
                  <a:ext cx="1374917" cy="5379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50" b="0" i="1" smtClean="0">
                            <a:solidFill>
                              <a:srgbClr val="1306B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fr-FR" sz="1650" b="0" i="1" smtClean="0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50" b="0" i="1" smtClean="0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fr-FR" sz="1650" b="0" i="1" smtClean="0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fr-FR" sz="1650" b="0" i="1" smtClean="0">
                            <a:solidFill>
                              <a:srgbClr val="1306B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650" i="1" smtClean="0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5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</a:rPr>
                              <m:t>𝑑𝐿𝑛</m:t>
                            </m:r>
                            <m:d>
                              <m:dPr>
                                <m:ctrlPr>
                                  <a:rPr lang="fr-FR" sz="1650" i="1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50" i="1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fr-FR" sz="1650" i="1" baseline="-25000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num>
                          <m:den>
                            <m:r>
                              <a:rPr lang="fr-FR" sz="165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</a:rPr>
                              <m:t>𝑑𝐿𝑛</m:t>
                            </m:r>
                            <m:r>
                              <a:rPr lang="fr-FR" sz="165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165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sz="165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fr-FR" sz="1650" dirty="0">
                    <a:solidFill>
                      <a:srgbClr val="1306BA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ZoneTexte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7225" y="5116597"/>
                  <a:ext cx="1374917" cy="5379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1219623" y="2577504"/>
                <a:ext cx="2448193" cy="9205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6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6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16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ctrlPr>
                                <a:rPr lang="fr-FR" sz="165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5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fr-FR" sz="16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16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fr-FR" sz="16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16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fr-FR" sz="16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fr-FR" sz="16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165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5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fr-FR" sz="165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fr-FR" sz="16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r>
                            <a:rPr lang="fr-FR" sz="16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6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6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fr-FR" sz="165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165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5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fr-FR" sz="165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l-GR" sz="16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sSubSup>
                                    <m:sSubSupPr>
                                      <m:ctrlPr>
                                        <a:rPr lang="el-GR" sz="165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GR" sz="165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fr-FR" sz="165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fr-FR" sz="165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l-GR" sz="165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5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fr-FR" sz="165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65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5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fr-FR" sz="165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fr-FR" sz="16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fr-FR" sz="16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623" y="2577504"/>
                <a:ext cx="2448193" cy="9205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19" grpId="0"/>
      <p:bldP spid="22" grpId="0"/>
      <p:bldP spid="26" grpId="0"/>
      <p:bldP spid="31" grpId="0" animBg="1"/>
      <p:bldP spid="24" grpId="0" animBg="1"/>
      <p:bldP spid="27" grpId="0"/>
      <p:bldP spid="28" grpId="0"/>
      <p:bldP spid="30" grpId="0"/>
      <p:bldP spid="33" grpId="0"/>
      <p:bldP spid="37" grpId="0" animBg="1"/>
      <p:bldP spid="38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3456384" y="-46549"/>
            <a:ext cx="2267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b="0" dirty="0" smtClean="0"/>
              <a:t>The </a:t>
            </a:r>
            <a:r>
              <a:rPr lang="fr-FR" b="0" dirty="0" err="1" smtClean="0"/>
              <a:t>three</a:t>
            </a:r>
            <a:r>
              <a:rPr lang="fr-FR" b="0" dirty="0" smtClean="0"/>
              <a:t> X</a:t>
            </a:r>
            <a:r>
              <a:rPr lang="fr-FR" b="0" baseline="-25000" dirty="0" smtClean="0"/>
              <a:t>3</a:t>
            </a:r>
            <a:r>
              <a:rPr lang="fr-FR" b="0" dirty="0" smtClean="0"/>
              <a:t>’s: </a:t>
            </a:r>
            <a:endParaRPr lang="fr-FR" u="none" dirty="0"/>
          </a:p>
        </p:txBody>
      </p:sp>
      <p:sp>
        <p:nvSpPr>
          <p:cNvPr id="36" name="Rectangle 73"/>
          <p:cNvSpPr txBox="1">
            <a:spLocks noChangeArrowheads="1"/>
          </p:cNvSpPr>
          <p:nvPr/>
        </p:nvSpPr>
        <p:spPr>
          <a:xfrm>
            <a:off x="0" y="6338583"/>
            <a:ext cx="9144000" cy="4308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45720" rIns="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Strongly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suggests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a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common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physical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origin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for the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three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X</a:t>
            </a:r>
            <a:r>
              <a:rPr lang="fr-FR" sz="22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’s : </a:t>
            </a:r>
            <a:r>
              <a:rPr lang="fr-FR" sz="22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OK </a:t>
            </a:r>
            <a:r>
              <a:rPr lang="fr-FR" sz="22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with</a:t>
            </a:r>
            <a:r>
              <a:rPr lang="fr-FR" sz="22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 B&amp;B</a:t>
            </a:r>
            <a:endParaRPr lang="fr-FR" sz="2200" b="1" u="sng" dirty="0">
              <a:solidFill>
                <a:srgbClr val="FF0000"/>
              </a:solidFill>
            </a:endParaRPr>
          </a:p>
        </p:txBody>
      </p:sp>
      <p:sp>
        <p:nvSpPr>
          <p:cNvPr id="38" name="AutoShape 37"/>
          <p:cNvSpPr>
            <a:spLocks noChangeArrowheads="1"/>
          </p:cNvSpPr>
          <p:nvPr/>
        </p:nvSpPr>
        <p:spPr bwMode="auto">
          <a:xfrm>
            <a:off x="4211960" y="5897863"/>
            <a:ext cx="216024" cy="509205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8580" y="5241394"/>
            <a:ext cx="37933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20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Striking</a:t>
            </a:r>
            <a:r>
              <a:rPr lang="fr-FR" sz="2000" dirty="0" smtClean="0">
                <a:solidFill>
                  <a:srgbClr val="1306BA"/>
                </a:solidFill>
                <a:sym typeface="Symbol" panose="05050102010706020507" pitchFamily="18" charset="2"/>
              </a:rPr>
              <a:t> </a:t>
            </a:r>
            <a:r>
              <a:rPr lang="fr-FR" sz="20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similarities</a:t>
            </a:r>
            <a:r>
              <a:rPr lang="fr-FR" sz="2000" dirty="0" smtClean="0">
                <a:solidFill>
                  <a:srgbClr val="1306BA"/>
                </a:solidFill>
                <a:sym typeface="Symbol" panose="05050102010706020507" pitchFamily="18" charset="2"/>
              </a:rPr>
              <a:t> for the </a:t>
            </a:r>
            <a:r>
              <a:rPr lang="fr-FR" sz="20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moduli</a:t>
            </a:r>
            <a:r>
              <a:rPr lang="fr-FR" sz="2000" dirty="0" smtClean="0">
                <a:solidFill>
                  <a:srgbClr val="1306BA"/>
                </a:solidFill>
                <a:sym typeface="Symbol" panose="05050102010706020507" pitchFamily="18" charset="2"/>
              </a:rPr>
              <a:t> </a:t>
            </a:r>
            <a:r>
              <a:rPr lang="fr-FR" sz="2000" u="sng" dirty="0" smtClean="0">
                <a:solidFill>
                  <a:srgbClr val="1306BA"/>
                </a:solidFill>
                <a:sym typeface="Symbol" panose="05050102010706020507" pitchFamily="18" charset="2"/>
              </a:rPr>
              <a:t>and</a:t>
            </a:r>
            <a:r>
              <a:rPr lang="fr-FR" sz="2000" dirty="0" smtClean="0">
                <a:solidFill>
                  <a:srgbClr val="1306BA"/>
                </a:solidFill>
                <a:sym typeface="Symbol" panose="05050102010706020507" pitchFamily="18" charset="2"/>
              </a:rPr>
              <a:t> for the phases</a:t>
            </a:r>
            <a:endParaRPr lang="fr-FR" sz="2000" dirty="0" smtClean="0">
              <a:solidFill>
                <a:srgbClr val="1306BA"/>
              </a:solidFill>
              <a:sym typeface="Wingdings" pitchFamily="2" charset="2"/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4054875" y="5586540"/>
            <a:ext cx="589133" cy="2700"/>
          </a:xfrm>
          <a:prstGeom prst="straightConnector1">
            <a:avLst/>
          </a:prstGeom>
          <a:ln w="19050">
            <a:solidFill>
              <a:srgbClr val="1306BA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arenthèse ouvrante 43"/>
          <p:cNvSpPr/>
          <p:nvPr/>
        </p:nvSpPr>
        <p:spPr>
          <a:xfrm>
            <a:off x="4777793" y="5167563"/>
            <a:ext cx="154247" cy="925733"/>
          </a:xfrm>
          <a:prstGeom prst="leftBracket">
            <a:avLst>
              <a:gd name="adj" fmla="val 103955"/>
            </a:avLst>
          </a:prstGeom>
          <a:ln w="25400">
            <a:solidFill>
              <a:srgbClr val="130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993089" y="5104747"/>
                <a:ext cx="4004430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Arg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Arg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2;1</m:t>
                            </m:r>
                          </m:sub>
                          <m:sup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r-FR" dirty="0" smtClean="0"/>
                  <a:t>  </a:t>
                </a:r>
                <a:r>
                  <a:rPr lang="fr-FR" sz="2000" dirty="0" smtClean="0"/>
                  <a:t>for f &gt; 0.5 f</a:t>
                </a:r>
                <a:r>
                  <a:rPr lang="fr-FR" sz="2000" baseline="-25000" dirty="0" smtClean="0">
                    <a:latin typeface="Symbol" panose="05050102010706020507" pitchFamily="18" charset="2"/>
                  </a:rPr>
                  <a:t>a</a:t>
                </a:r>
                <a:endParaRPr lang="fr-FR" sz="2000" baseline="-250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089" y="5104747"/>
                <a:ext cx="4004430" cy="412485"/>
              </a:xfrm>
              <a:prstGeom prst="rect">
                <a:avLst/>
              </a:prstGeom>
              <a:blipFill>
                <a:blip r:embed="rId2"/>
                <a:stretch>
                  <a:fillRect l="-2588" t="-7353" r="-1826" b="-235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993089" y="5608803"/>
                <a:ext cx="3864841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Arg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Arg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fr-FR" sz="2000" dirty="0" smtClean="0"/>
                  <a:t>         for f &gt; 5 f</a:t>
                </a:r>
                <a:r>
                  <a:rPr lang="fr-FR" sz="2000" baseline="-25000" dirty="0" smtClean="0">
                    <a:latin typeface="Symbol" panose="05050102010706020507" pitchFamily="18" charset="2"/>
                  </a:rPr>
                  <a:t>a</a:t>
                </a:r>
                <a:endParaRPr lang="fr-FR" sz="2000" baseline="-250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089" y="5608803"/>
                <a:ext cx="3864841" cy="412485"/>
              </a:xfrm>
              <a:prstGeom prst="rect">
                <a:avLst/>
              </a:prstGeom>
              <a:blipFill>
                <a:blip r:embed="rId3"/>
                <a:stretch>
                  <a:fillRect l="-2681" t="-7353" r="-473" b="-235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e 5"/>
          <p:cNvGrpSpPr/>
          <p:nvPr/>
        </p:nvGrpSpPr>
        <p:grpSpPr>
          <a:xfrm>
            <a:off x="313560" y="468037"/>
            <a:ext cx="3929115" cy="4473379"/>
            <a:chOff x="313560" y="468037"/>
            <a:chExt cx="3929115" cy="4473379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4"/>
            <a:srcRect l="4251" t="7417" r="7903" b="4409"/>
            <a:stretch/>
          </p:blipFill>
          <p:spPr>
            <a:xfrm>
              <a:off x="313560" y="468037"/>
              <a:ext cx="3929115" cy="4414878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2627784" y="4572084"/>
              <a:ext cx="586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f/f</a:t>
              </a:r>
              <a:r>
                <a:rPr lang="fr-FR" baseline="-25000" dirty="0" smtClean="0">
                  <a:latin typeface="Symbol" panose="05050102010706020507" pitchFamily="18" charset="2"/>
                </a:rPr>
                <a:t>a</a:t>
              </a:r>
              <a:endParaRPr lang="fr-FR" baseline="-25000" dirty="0">
                <a:latin typeface="Symbol" panose="05050102010706020507" pitchFamily="18" charset="2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4922146" y="439133"/>
            <a:ext cx="4091126" cy="4605897"/>
            <a:chOff x="4922146" y="439133"/>
            <a:chExt cx="4091126" cy="4605897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5"/>
            <a:srcRect l="4420" t="2608" r="8193" b="4152"/>
            <a:stretch/>
          </p:blipFill>
          <p:spPr>
            <a:xfrm>
              <a:off x="4922146" y="439133"/>
              <a:ext cx="4091126" cy="4483364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6995304" y="4675698"/>
              <a:ext cx="586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f/f</a:t>
              </a:r>
              <a:r>
                <a:rPr lang="fr-FR" baseline="-25000" dirty="0" smtClean="0">
                  <a:latin typeface="Symbol" panose="05050102010706020507" pitchFamily="18" charset="2"/>
                </a:rPr>
                <a:t>a</a:t>
              </a:r>
              <a:endParaRPr lang="fr-FR" baseline="-25000" dirty="0">
                <a:latin typeface="Symbol" panose="05050102010706020507" pitchFamily="18" charset="2"/>
              </a:endParaRPr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5708"/>
            <a:ext cx="1326233" cy="5968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141" y="82567"/>
            <a:ext cx="1496295" cy="5450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373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0" grpId="0"/>
      <p:bldP spid="44" grpId="0" animBg="1"/>
      <p:bldP spid="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55"/>
          <p:cNvSpPr txBox="1">
            <a:spLocks noChangeArrowheads="1"/>
          </p:cNvSpPr>
          <p:nvPr/>
        </p:nvSpPr>
        <p:spPr bwMode="auto">
          <a:xfrm>
            <a:off x="72008" y="25460"/>
            <a:ext cx="9036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b="0" dirty="0" smtClean="0"/>
              <a:t>How </a:t>
            </a:r>
            <a:r>
              <a:rPr lang="fr-FR" b="0" dirty="0" err="1" smtClean="0"/>
              <a:t>much</a:t>
            </a:r>
            <a:r>
              <a:rPr lang="fr-FR" b="0" dirty="0" smtClean="0"/>
              <a:t> </a:t>
            </a:r>
            <a:r>
              <a:rPr lang="fr-FR" b="0" dirty="0" err="1" smtClean="0"/>
              <a:t>is</a:t>
            </a:r>
            <a:r>
              <a:rPr lang="fr-FR" b="0" dirty="0" smtClean="0"/>
              <a:t> the </a:t>
            </a:r>
            <a:r>
              <a:rPr lang="fr-FR" b="0" dirty="0" err="1" smtClean="0"/>
              <a:t>increase</a:t>
            </a:r>
            <a:r>
              <a:rPr lang="fr-FR" b="0" dirty="0" smtClean="0"/>
              <a:t> of </a:t>
            </a:r>
            <a:r>
              <a:rPr lang="fr-FR" b="0" dirty="0" err="1" smtClean="0"/>
              <a:t>Ncorr</a:t>
            </a:r>
            <a:r>
              <a:rPr lang="fr-FR" b="0" dirty="0" smtClean="0"/>
              <a:t> </a:t>
            </a:r>
            <a:r>
              <a:rPr lang="fr-FR" b="0" dirty="0" err="1" smtClean="0"/>
              <a:t>upon</a:t>
            </a:r>
            <a:r>
              <a:rPr lang="fr-FR" b="0" dirty="0" smtClean="0"/>
              <a:t> </a:t>
            </a:r>
            <a:r>
              <a:rPr lang="fr-FR" b="0" dirty="0" err="1" smtClean="0"/>
              <a:t>cooling</a:t>
            </a:r>
            <a:r>
              <a:rPr lang="fr-FR" b="0" dirty="0" smtClean="0"/>
              <a:t> ?</a:t>
            </a:r>
            <a:endParaRPr lang="fr-FR" u="none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115595" y="619631"/>
            <a:ext cx="37299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>
                <a:sym typeface="Symbol" panose="05050102010706020507" pitchFamily="18" charset="2"/>
              </a:rPr>
              <a:t> </a:t>
            </a:r>
            <a:r>
              <a:rPr lang="fr-FR" sz="2000" b="1" dirty="0" smtClean="0">
                <a:sym typeface="Symbol" panose="05050102010706020507" pitchFamily="18" charset="2"/>
              </a:rPr>
              <a:t>X</a:t>
            </a:r>
            <a:r>
              <a:rPr lang="fr-FR" sz="2000" b="1" baseline="-25000" dirty="0" smtClean="0">
                <a:sym typeface="Symbol" panose="05050102010706020507" pitchFamily="18" charset="2"/>
              </a:rPr>
              <a:t>3max</a:t>
            </a:r>
            <a:r>
              <a:rPr lang="fr-FR" sz="2000" b="1" dirty="0" smtClean="0">
                <a:sym typeface="Symbol" panose="05050102010706020507" pitchFamily="18" charset="2"/>
              </a:rPr>
              <a:t>~ </a:t>
            </a:r>
            <a:r>
              <a:rPr lang="fr-FR" sz="2000" b="1" dirty="0" err="1" smtClean="0">
                <a:sym typeface="Symbol" panose="05050102010706020507" pitchFamily="18" charset="2"/>
              </a:rPr>
              <a:t>N</a:t>
            </a:r>
            <a:r>
              <a:rPr lang="fr-FR" sz="2000" b="1" baseline="-25000" dirty="0" err="1" smtClean="0">
                <a:sym typeface="Symbol" panose="05050102010706020507" pitchFamily="18" charset="2"/>
              </a:rPr>
              <a:t>corr</a:t>
            </a:r>
            <a:r>
              <a:rPr lang="fr-FR" sz="2000" b="1" dirty="0" smtClean="0">
                <a:sym typeface="Symbol" panose="05050102010706020507" pitchFamily="18" charset="2"/>
              </a:rPr>
              <a:t>(T) </a:t>
            </a:r>
            <a:r>
              <a:rPr lang="fr-FR" sz="2000" b="1" dirty="0" smtClean="0">
                <a:sym typeface="Symbol" panose="05050102010706020507" pitchFamily="18" charset="2"/>
              </a:rPr>
              <a:t> </a:t>
            </a:r>
            <a:r>
              <a:rPr lang="fr-FR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very</a:t>
            </a:r>
            <a:r>
              <a:rPr lang="fr-F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slowly</a:t>
            </a:r>
            <a:r>
              <a:rPr lang="fr-F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000" b="1" dirty="0" smtClean="0">
                <a:sym typeface="Symbol" panose="05050102010706020507" pitchFamily="18" charset="2"/>
              </a:rPr>
              <a:t>in T :</a:t>
            </a:r>
            <a:endParaRPr lang="fr-FR" sz="2000" dirty="0" smtClean="0">
              <a:sym typeface="Wingdings" pitchFamily="2" charset="2"/>
            </a:endParaRPr>
          </a:p>
        </p:txBody>
      </p:sp>
      <p:sp>
        <p:nvSpPr>
          <p:cNvPr id="32" name="AutoShape 37"/>
          <p:cNvSpPr>
            <a:spLocks noChangeArrowheads="1"/>
          </p:cNvSpPr>
          <p:nvPr/>
        </p:nvSpPr>
        <p:spPr bwMode="auto">
          <a:xfrm>
            <a:off x="4347767" y="1340768"/>
            <a:ext cx="242184" cy="620333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54" name="AutoShape 37"/>
          <p:cNvSpPr>
            <a:spLocks noChangeArrowheads="1"/>
          </p:cNvSpPr>
          <p:nvPr/>
        </p:nvSpPr>
        <p:spPr bwMode="auto">
          <a:xfrm rot="16200000">
            <a:off x="3746668" y="3666217"/>
            <a:ext cx="245102" cy="578123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55" name="Text Box 105"/>
          <p:cNvSpPr txBox="1">
            <a:spLocks noChangeArrowheads="1"/>
          </p:cNvSpPr>
          <p:nvPr/>
        </p:nvSpPr>
        <p:spPr bwMode="auto">
          <a:xfrm>
            <a:off x="4866566" y="1406383"/>
            <a:ext cx="3748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 err="1" smtClean="0">
                <a:solidFill>
                  <a:srgbClr val="1306BA"/>
                </a:solidFill>
              </a:rPr>
              <a:t>See</a:t>
            </a:r>
            <a:r>
              <a:rPr lang="fr-FR" sz="2000" dirty="0" smtClean="0">
                <a:solidFill>
                  <a:srgbClr val="1306BA"/>
                </a:solidFill>
              </a:rPr>
              <a:t> </a:t>
            </a:r>
            <a:r>
              <a:rPr lang="fr-FR" sz="2000" dirty="0" err="1" smtClean="0">
                <a:solidFill>
                  <a:srgbClr val="1306BA"/>
                </a:solidFill>
              </a:rPr>
              <a:t>criticality</a:t>
            </a:r>
            <a:r>
              <a:rPr lang="fr-FR" sz="2000" dirty="0" smtClean="0">
                <a:solidFill>
                  <a:srgbClr val="1306BA"/>
                </a:solidFill>
              </a:rPr>
              <a:t> </a:t>
            </a:r>
            <a:r>
              <a:rPr lang="fr-FR" sz="2000" dirty="0" smtClean="0">
                <a:solidFill>
                  <a:srgbClr val="1306BA"/>
                </a:solidFill>
                <a:sym typeface="Wingdings" panose="05000000000000000000" pitchFamily="2" charset="2"/>
              </a:rPr>
              <a:t></a:t>
            </a:r>
            <a:r>
              <a:rPr lang="fr-FR" sz="2000" dirty="0" err="1" smtClean="0">
                <a:solidFill>
                  <a:srgbClr val="1306BA"/>
                </a:solidFill>
              </a:rPr>
              <a:t>see</a:t>
            </a:r>
            <a:r>
              <a:rPr lang="fr-FR" sz="2000" dirty="0" smtClean="0">
                <a:solidFill>
                  <a:srgbClr val="1306BA"/>
                </a:solidFill>
              </a:rPr>
              <a:t> x10 on X</a:t>
            </a:r>
            <a:r>
              <a:rPr lang="fr-FR" sz="2000" baseline="-25000" dirty="0" smtClean="0">
                <a:solidFill>
                  <a:srgbClr val="1306BA"/>
                </a:solidFill>
              </a:rPr>
              <a:t>3,max</a:t>
            </a:r>
            <a:endParaRPr lang="fr-FR" sz="2000" baseline="-25000" dirty="0">
              <a:solidFill>
                <a:srgbClr val="1306BA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-8754" y="475747"/>
            <a:ext cx="3157412" cy="2496907"/>
            <a:chOff x="5268101" y="581636"/>
            <a:chExt cx="3852549" cy="2968740"/>
          </a:xfrm>
        </p:grpSpPr>
        <p:pic>
          <p:nvPicPr>
            <p:cNvPr id="91" name="Picture 27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988" y="581636"/>
              <a:ext cx="3794662" cy="2968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Text Box 5"/>
            <p:cNvSpPr txBox="1">
              <a:spLocks noChangeArrowheads="1"/>
            </p:cNvSpPr>
            <p:nvPr/>
          </p:nvSpPr>
          <p:spPr bwMode="auto">
            <a:xfrm rot="16200000">
              <a:off x="4701909" y="1587276"/>
              <a:ext cx="1440160" cy="307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 smtClean="0">
                  <a:sym typeface="Symbol" panose="05050102010706020507" pitchFamily="18" charset="2"/>
                </a:rPr>
                <a:t>|X</a:t>
              </a:r>
              <a:r>
                <a:rPr lang="fr-FR" sz="1400" baseline="-25000" dirty="0" smtClean="0">
                  <a:sym typeface="Symbol" panose="05050102010706020507" pitchFamily="18" charset="2"/>
                </a:rPr>
                <a:t>3</a:t>
              </a:r>
              <a:r>
                <a:rPr lang="fr-FR" sz="1400" baseline="30000" dirty="0" smtClean="0">
                  <a:sym typeface="Symbol" panose="05050102010706020507" pitchFamily="18" charset="2"/>
                </a:rPr>
                <a:t>(3)</a:t>
              </a:r>
              <a:r>
                <a:rPr lang="fr-FR" sz="1400" dirty="0" smtClean="0">
                  <a:sym typeface="Symbol" panose="05050102010706020507" pitchFamily="18" charset="2"/>
                </a:rPr>
                <a:t>(</a:t>
              </a:r>
              <a:r>
                <a:rPr lang="fr-FR" sz="1400" dirty="0" err="1" smtClean="0">
                  <a:latin typeface="Symbol" panose="05050102010706020507" pitchFamily="18" charset="2"/>
                  <a:sym typeface="Symbol" panose="05050102010706020507" pitchFamily="18" charset="2"/>
                </a:rPr>
                <a:t>w</a:t>
              </a:r>
              <a:r>
                <a:rPr lang="fr-FR" sz="1400" dirty="0" err="1" smtClean="0">
                  <a:sym typeface="Symbol" panose="05050102010706020507" pitchFamily="18" charset="2"/>
                </a:rPr>
                <a:t>,T</a:t>
              </a:r>
              <a:r>
                <a:rPr lang="fr-FR" sz="1400" dirty="0" smtClean="0">
                  <a:sym typeface="Symbol" panose="05050102010706020507" pitchFamily="18" charset="2"/>
                </a:rPr>
                <a:t>)|</a:t>
              </a:r>
              <a:endParaRPr lang="fr-FR" sz="1400" dirty="0" smtClean="0">
                <a:sym typeface="Wingdings" pitchFamily="2" charset="2"/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356691" y="5693279"/>
            <a:ext cx="8391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ymbol" panose="05050102010706020507" pitchFamily="18" charset="2"/>
              </a:rPr>
              <a:t>t</a:t>
            </a:r>
            <a:r>
              <a:rPr lang="fr-FR" sz="2000" baseline="-25000" dirty="0" smtClean="0">
                <a:latin typeface="Symbol" panose="05050102010706020507" pitchFamily="18" charset="2"/>
              </a:rPr>
              <a:t>0</a:t>
            </a:r>
            <a:r>
              <a:rPr lang="fr-FR" sz="2000" dirty="0" smtClean="0">
                <a:latin typeface="Symbol" panose="05050102010706020507" pitchFamily="18" charset="2"/>
              </a:rPr>
              <a:t>=</a:t>
            </a:r>
            <a:r>
              <a:rPr lang="fr-FR" sz="2000" dirty="0" smtClean="0"/>
              <a:t> 10</a:t>
            </a:r>
            <a:r>
              <a:rPr lang="fr-FR" sz="2000" baseline="30000" dirty="0" smtClean="0"/>
              <a:t>-14 </a:t>
            </a:r>
            <a:r>
              <a:rPr lang="fr-FR" sz="2000" dirty="0"/>
              <a:t>s </a:t>
            </a:r>
            <a:r>
              <a:rPr lang="fr-FR" sz="2000" dirty="0" smtClean="0">
                <a:solidFill>
                  <a:srgbClr val="1306BA"/>
                </a:solidFill>
              </a:rPr>
              <a:t>and </a:t>
            </a:r>
            <a:r>
              <a:rPr lang="fr-FR" sz="2000" dirty="0" smtClean="0">
                <a:solidFill>
                  <a:srgbClr val="1306BA"/>
                </a:solidFill>
                <a:latin typeface="Symbol" panose="05050102010706020507" pitchFamily="18" charset="2"/>
              </a:rPr>
              <a:t>t</a:t>
            </a:r>
            <a:r>
              <a:rPr lang="fr-FR" sz="2000" baseline="-25000" dirty="0" smtClean="0">
                <a:solidFill>
                  <a:srgbClr val="1306BA"/>
                </a:solidFill>
                <a:latin typeface="Symbol" panose="05050102010706020507" pitchFamily="18" charset="2"/>
              </a:rPr>
              <a:t>a, </a:t>
            </a:r>
            <a:r>
              <a:rPr lang="fr-FR" sz="2000" baseline="-25000" dirty="0" smtClean="0">
                <a:solidFill>
                  <a:srgbClr val="1306BA"/>
                </a:solidFill>
              </a:rPr>
              <a:t>min</a:t>
            </a:r>
            <a:r>
              <a:rPr lang="fr-FR" sz="2000" dirty="0" smtClean="0">
                <a:solidFill>
                  <a:srgbClr val="1306BA"/>
                </a:solidFill>
              </a:rPr>
              <a:t> = 10</a:t>
            </a:r>
            <a:r>
              <a:rPr lang="fr-FR" sz="2000" baseline="30000" dirty="0" smtClean="0">
                <a:solidFill>
                  <a:srgbClr val="1306BA"/>
                </a:solidFill>
              </a:rPr>
              <a:t>-4 </a:t>
            </a:r>
            <a:r>
              <a:rPr lang="fr-FR" sz="2000" dirty="0" smtClean="0">
                <a:solidFill>
                  <a:srgbClr val="1306BA"/>
                </a:solidFill>
              </a:rPr>
              <a:t>s </a:t>
            </a:r>
            <a:r>
              <a:rPr lang="fr-FR" sz="2200" dirty="0" smtClean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sz="2200" b="1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a, </a:t>
            </a:r>
            <a:r>
              <a:rPr lang="fr-FR" sz="2200" b="1" baseline="-25000" dirty="0" smtClean="0">
                <a:solidFill>
                  <a:srgbClr val="FF0000"/>
                </a:solidFill>
              </a:rPr>
              <a:t>max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b="1" dirty="0">
                <a:solidFill>
                  <a:srgbClr val="FF0000"/>
                </a:solidFill>
              </a:rPr>
              <a:t>= </a:t>
            </a:r>
            <a:r>
              <a:rPr lang="fr-FR" sz="2200" b="1" dirty="0" smtClean="0">
                <a:solidFill>
                  <a:srgbClr val="FF0000"/>
                </a:solidFill>
              </a:rPr>
              <a:t>10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18 </a:t>
            </a:r>
            <a:r>
              <a:rPr lang="fr-FR" sz="2200" b="1" dirty="0" smtClean="0">
                <a:solidFill>
                  <a:srgbClr val="FF0000"/>
                </a:solidFill>
              </a:rPr>
              <a:t>s  … !!!</a:t>
            </a:r>
            <a:r>
              <a:rPr lang="fr-FR" sz="2400" dirty="0">
                <a:solidFill>
                  <a:srgbClr val="1306BA"/>
                </a:solidFill>
                <a:sym typeface="Symbol" panose="05050102010706020507" pitchFamily="18" charset="2"/>
              </a:rPr>
              <a:t>  Age of the </a:t>
            </a:r>
            <a:r>
              <a:rPr lang="fr-FR" sz="24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Universe</a:t>
            </a:r>
            <a:endParaRPr lang="fr-FR" sz="2400" baseline="-25000" dirty="0">
              <a:solidFill>
                <a:srgbClr val="1306BA"/>
              </a:solidFill>
            </a:endParaRPr>
          </a:p>
        </p:txBody>
      </p:sp>
      <p:sp>
        <p:nvSpPr>
          <p:cNvPr id="24" name="Rectangle 73"/>
          <p:cNvSpPr txBox="1">
            <a:spLocks noChangeArrowheads="1"/>
          </p:cNvSpPr>
          <p:nvPr/>
        </p:nvSpPr>
        <p:spPr>
          <a:xfrm>
            <a:off x="28414" y="6325107"/>
            <a:ext cx="909223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45720" rIns="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rgbClr val="FF0000"/>
                </a:solidFill>
              </a:rPr>
              <a:t>Alternative way to test criticality: compare </a:t>
            </a:r>
            <a:r>
              <a:rPr lang="en-GB" sz="28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en-GB" sz="2800" b="1" baseline="-25000" dirty="0" smtClean="0">
                <a:solidFill>
                  <a:srgbClr val="FF0000"/>
                </a:solidFill>
              </a:rPr>
              <a:t>3</a:t>
            </a:r>
            <a:r>
              <a:rPr lang="en-GB" sz="2800" b="1" dirty="0" smtClean="0">
                <a:solidFill>
                  <a:srgbClr val="FF0000"/>
                </a:solidFill>
              </a:rPr>
              <a:t>, </a:t>
            </a:r>
            <a:r>
              <a:rPr lang="en-GB" sz="28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en-GB" sz="2800" b="1" baseline="-25000" dirty="0" smtClean="0">
                <a:solidFill>
                  <a:srgbClr val="FF0000"/>
                </a:solidFill>
              </a:rPr>
              <a:t>5</a:t>
            </a:r>
            <a:r>
              <a:rPr lang="en-GB" sz="2800" b="1" dirty="0" smtClean="0">
                <a:solidFill>
                  <a:srgbClr val="FF0000"/>
                </a:solidFill>
              </a:rPr>
              <a:t>, </a:t>
            </a:r>
            <a:r>
              <a:rPr lang="en-GB" sz="28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en-GB" sz="2800" b="1" baseline="-25000" dirty="0" smtClean="0">
                <a:solidFill>
                  <a:srgbClr val="FF0000"/>
                </a:solidFill>
              </a:rPr>
              <a:t>7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5" name="AutoShape 37"/>
          <p:cNvSpPr>
            <a:spLocks noChangeArrowheads="1"/>
          </p:cNvSpPr>
          <p:nvPr/>
        </p:nvSpPr>
        <p:spPr bwMode="auto">
          <a:xfrm>
            <a:off x="4366796" y="6063412"/>
            <a:ext cx="242489" cy="382674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p:grpSp>
        <p:nvGrpSpPr>
          <p:cNvPr id="28" name="Groupe 27"/>
          <p:cNvGrpSpPr/>
          <p:nvPr/>
        </p:nvGrpSpPr>
        <p:grpSpPr>
          <a:xfrm>
            <a:off x="-83352" y="3109796"/>
            <a:ext cx="3307090" cy="1814513"/>
            <a:chOff x="4499992" y="620688"/>
            <a:chExt cx="3307090" cy="1814513"/>
          </a:xfrm>
        </p:grpSpPr>
        <p:grpSp>
          <p:nvGrpSpPr>
            <p:cNvPr id="30" name="Group 46"/>
            <p:cNvGrpSpPr>
              <a:grpSpLocks/>
            </p:cNvGrpSpPr>
            <p:nvPr/>
          </p:nvGrpSpPr>
          <p:grpSpPr bwMode="auto">
            <a:xfrm>
              <a:off x="4499992" y="620688"/>
              <a:ext cx="2701925" cy="1814513"/>
              <a:chOff x="3174" y="750"/>
              <a:chExt cx="1702" cy="1143"/>
            </a:xfrm>
          </p:grpSpPr>
          <p:sp>
            <p:nvSpPr>
              <p:cNvPr id="34" name="Text Box 47"/>
              <p:cNvSpPr txBox="1">
                <a:spLocks noChangeArrowheads="1"/>
              </p:cNvSpPr>
              <p:nvPr/>
            </p:nvSpPr>
            <p:spPr bwMode="auto">
              <a:xfrm>
                <a:off x="3288" y="1026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i="1"/>
                  <a:t>T</a:t>
                </a:r>
                <a:r>
                  <a:rPr lang="fr-FR" i="1" baseline="-25000"/>
                  <a:t>g </a:t>
                </a:r>
                <a:endParaRPr lang="fr-FR" i="1" baseline="-25000">
                  <a:cs typeface="Arial" charset="0"/>
                </a:endParaRPr>
              </a:p>
            </p:txBody>
          </p:sp>
          <p:sp>
            <p:nvSpPr>
              <p:cNvPr id="35" name="Line 48"/>
              <p:cNvSpPr>
                <a:spLocks noChangeShapeType="1"/>
              </p:cNvSpPr>
              <p:nvPr/>
            </p:nvSpPr>
            <p:spPr bwMode="auto">
              <a:xfrm flipH="1" flipV="1">
                <a:off x="3560" y="799"/>
                <a:ext cx="0" cy="9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Line 49"/>
              <p:cNvSpPr>
                <a:spLocks noChangeShapeType="1"/>
              </p:cNvSpPr>
              <p:nvPr/>
            </p:nvSpPr>
            <p:spPr bwMode="auto">
              <a:xfrm rot="5400000" flipV="1">
                <a:off x="4104" y="1162"/>
                <a:ext cx="0" cy="10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Freeform 50"/>
              <p:cNvSpPr>
                <a:spLocks/>
              </p:cNvSpPr>
              <p:nvPr/>
            </p:nvSpPr>
            <p:spPr bwMode="auto">
              <a:xfrm>
                <a:off x="3538" y="890"/>
                <a:ext cx="1008" cy="723"/>
              </a:xfrm>
              <a:custGeom>
                <a:avLst/>
                <a:gdLst>
                  <a:gd name="T0" fmla="*/ 45 w 1008"/>
                  <a:gd name="T1" fmla="*/ 8 h 723"/>
                  <a:gd name="T2" fmla="*/ 9 w 1008"/>
                  <a:gd name="T3" fmla="*/ 8 h 723"/>
                  <a:gd name="T4" fmla="*/ 97 w 1008"/>
                  <a:gd name="T5" fmla="*/ 8 h 723"/>
                  <a:gd name="T6" fmla="*/ 172 w 1008"/>
                  <a:gd name="T7" fmla="*/ 8 h 723"/>
                  <a:gd name="T8" fmla="*/ 287 w 1008"/>
                  <a:gd name="T9" fmla="*/ 23 h 723"/>
                  <a:gd name="T10" fmla="*/ 322 w 1008"/>
                  <a:gd name="T11" fmla="*/ 145 h 723"/>
                  <a:gd name="T12" fmla="*/ 360 w 1008"/>
                  <a:gd name="T13" fmla="*/ 507 h 723"/>
                  <a:gd name="T14" fmla="*/ 397 w 1008"/>
                  <a:gd name="T15" fmla="*/ 689 h 723"/>
                  <a:gd name="T16" fmla="*/ 496 w 1008"/>
                  <a:gd name="T17" fmla="*/ 712 h 723"/>
                  <a:gd name="T18" fmla="*/ 622 w 1008"/>
                  <a:gd name="T19" fmla="*/ 712 h 723"/>
                  <a:gd name="T20" fmla="*/ 1008 w 1008"/>
                  <a:gd name="T21" fmla="*/ 708 h 7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8" h="723">
                    <a:moveTo>
                      <a:pt x="45" y="8"/>
                    </a:moveTo>
                    <a:cubicBezTo>
                      <a:pt x="40" y="8"/>
                      <a:pt x="0" y="8"/>
                      <a:pt x="9" y="8"/>
                    </a:cubicBezTo>
                    <a:cubicBezTo>
                      <a:pt x="18" y="8"/>
                      <a:pt x="70" y="8"/>
                      <a:pt x="97" y="8"/>
                    </a:cubicBezTo>
                    <a:cubicBezTo>
                      <a:pt x="124" y="8"/>
                      <a:pt x="140" y="5"/>
                      <a:pt x="172" y="8"/>
                    </a:cubicBezTo>
                    <a:cubicBezTo>
                      <a:pt x="204" y="11"/>
                      <a:pt x="261" y="0"/>
                      <a:pt x="287" y="23"/>
                    </a:cubicBezTo>
                    <a:cubicBezTo>
                      <a:pt x="312" y="46"/>
                      <a:pt x="310" y="64"/>
                      <a:pt x="322" y="145"/>
                    </a:cubicBezTo>
                    <a:cubicBezTo>
                      <a:pt x="334" y="226"/>
                      <a:pt x="346" y="416"/>
                      <a:pt x="360" y="507"/>
                    </a:cubicBezTo>
                    <a:cubicBezTo>
                      <a:pt x="372" y="598"/>
                      <a:pt x="374" y="655"/>
                      <a:pt x="397" y="689"/>
                    </a:cubicBezTo>
                    <a:cubicBezTo>
                      <a:pt x="419" y="723"/>
                      <a:pt x="459" y="708"/>
                      <a:pt x="496" y="712"/>
                    </a:cubicBezTo>
                    <a:cubicBezTo>
                      <a:pt x="534" y="716"/>
                      <a:pt x="537" y="713"/>
                      <a:pt x="622" y="712"/>
                    </a:cubicBezTo>
                    <a:cubicBezTo>
                      <a:pt x="707" y="711"/>
                      <a:pt x="928" y="709"/>
                      <a:pt x="1008" y="708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Text Box 51"/>
              <p:cNvSpPr txBox="1">
                <a:spLocks noChangeArrowheads="1"/>
              </p:cNvSpPr>
              <p:nvPr/>
            </p:nvSpPr>
            <p:spPr bwMode="auto">
              <a:xfrm>
                <a:off x="4558" y="1662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i="1" dirty="0" smtClean="0"/>
                  <a:t>t</a:t>
                </a:r>
                <a:r>
                  <a:rPr lang="fr-FR" i="1" baseline="-25000" dirty="0" smtClean="0"/>
                  <a:t>a</a:t>
                </a:r>
                <a:endParaRPr lang="fr-FR" i="1" baseline="-25000" dirty="0"/>
              </a:p>
            </p:txBody>
          </p:sp>
          <p:sp>
            <p:nvSpPr>
              <p:cNvPr id="39" name="Text Box 52"/>
              <p:cNvSpPr txBox="1">
                <a:spLocks noChangeArrowheads="1"/>
              </p:cNvSpPr>
              <p:nvPr/>
            </p:nvSpPr>
            <p:spPr bwMode="auto">
              <a:xfrm>
                <a:off x="3174" y="750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i="1"/>
                  <a:t>T</a:t>
                </a:r>
                <a:r>
                  <a:rPr lang="fr-FR" i="1" baseline="-25000"/>
                  <a:t>initial</a:t>
                </a:r>
                <a:endParaRPr lang="fr-FR" i="1"/>
              </a:p>
            </p:txBody>
          </p:sp>
          <p:sp>
            <p:nvSpPr>
              <p:cNvPr id="40" name="Text Box 53"/>
              <p:cNvSpPr txBox="1">
                <a:spLocks noChangeArrowheads="1"/>
              </p:cNvSpPr>
              <p:nvPr/>
            </p:nvSpPr>
            <p:spPr bwMode="auto">
              <a:xfrm>
                <a:off x="4490" y="1434"/>
                <a:ext cx="3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i="1"/>
                  <a:t>T</a:t>
                </a:r>
                <a:r>
                  <a:rPr lang="fr-FR" i="1" baseline="-25000"/>
                  <a:t>final</a:t>
                </a:r>
                <a:endParaRPr lang="fr-FR" i="1"/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>
                <a:off x="3514" y="1162"/>
                <a:ext cx="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Line 55"/>
              <p:cNvSpPr>
                <a:spLocks noChangeShapeType="1"/>
              </p:cNvSpPr>
              <p:nvPr/>
            </p:nvSpPr>
            <p:spPr bwMode="auto">
              <a:xfrm>
                <a:off x="3560" y="1162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56"/>
              <p:cNvSpPr>
                <a:spLocks/>
              </p:cNvSpPr>
              <p:nvPr/>
            </p:nvSpPr>
            <p:spPr bwMode="auto">
              <a:xfrm>
                <a:off x="3870" y="1181"/>
                <a:ext cx="8" cy="525"/>
              </a:xfrm>
              <a:custGeom>
                <a:avLst/>
                <a:gdLst>
                  <a:gd name="T0" fmla="*/ 0 w 8"/>
                  <a:gd name="T1" fmla="*/ 0 h 525"/>
                  <a:gd name="T2" fmla="*/ 8 w 8"/>
                  <a:gd name="T3" fmla="*/ 525 h 5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525">
                    <a:moveTo>
                      <a:pt x="0" y="0"/>
                    </a:moveTo>
                    <a:lnTo>
                      <a:pt x="8" y="525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Text Box 57"/>
              <p:cNvSpPr txBox="1">
                <a:spLocks noChangeArrowheads="1"/>
              </p:cNvSpPr>
              <p:nvPr/>
            </p:nvSpPr>
            <p:spPr bwMode="auto">
              <a:xfrm>
                <a:off x="3696" y="1661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i="1" dirty="0" smtClean="0"/>
                  <a:t>t</a:t>
                </a:r>
                <a:r>
                  <a:rPr lang="fr-FR" i="1" baseline="-25000" dirty="0" smtClean="0"/>
                  <a:t>a</a:t>
                </a:r>
                <a:r>
                  <a:rPr lang="fr-FR" i="1" dirty="0" smtClean="0"/>
                  <a:t>=0</a:t>
                </a:r>
                <a:endParaRPr lang="fr-FR" i="1" baseline="-25000" dirty="0"/>
              </a:p>
            </p:txBody>
          </p:sp>
        </p:grp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5656861" y="954487"/>
              <a:ext cx="215022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GB" dirty="0" smtClean="0">
                  <a:solidFill>
                    <a:srgbClr val="0070C0"/>
                  </a:solidFill>
                </a:rPr>
                <a:t>Aging: observables depend on t</a:t>
              </a:r>
              <a:r>
                <a:rPr lang="en-GB" baseline="-25000" dirty="0" smtClean="0">
                  <a:solidFill>
                    <a:srgbClr val="0070C0"/>
                  </a:solidFill>
                </a:rPr>
                <a:t>a</a:t>
              </a:r>
              <a:endParaRPr lang="en-GB" baseline="-25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4258879" y="2895938"/>
            <a:ext cx="4201553" cy="2621920"/>
            <a:chOff x="2478982" y="3032255"/>
            <a:chExt cx="3763972" cy="2235264"/>
          </a:xfrm>
        </p:grpSpPr>
        <p:grpSp>
          <p:nvGrpSpPr>
            <p:cNvPr id="46" name="Groupe 45"/>
            <p:cNvGrpSpPr/>
            <p:nvPr/>
          </p:nvGrpSpPr>
          <p:grpSpPr>
            <a:xfrm>
              <a:off x="2478982" y="3032255"/>
              <a:ext cx="3763972" cy="2235264"/>
              <a:chOff x="2390300" y="2844019"/>
              <a:chExt cx="3763972" cy="2235264"/>
            </a:xfrm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3"/>
              <a:stretch/>
            </p:blipFill>
            <p:spPr bwMode="auto">
              <a:xfrm>
                <a:off x="2944298" y="2984619"/>
                <a:ext cx="3209974" cy="20547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" name="ZoneTexte 48"/>
              <p:cNvSpPr txBox="1"/>
              <p:nvPr/>
            </p:nvSpPr>
            <p:spPr>
              <a:xfrm>
                <a:off x="2390300" y="2844019"/>
                <a:ext cx="553998" cy="187220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fr-FR" sz="2400" dirty="0" err="1" smtClean="0"/>
                  <a:t>N</a:t>
                </a:r>
                <a:r>
                  <a:rPr lang="fr-FR" sz="2400" baseline="-25000" dirty="0" err="1" smtClean="0"/>
                  <a:t>corr</a:t>
                </a:r>
                <a:r>
                  <a:rPr lang="fr-FR" sz="2400" baseline="-25000" dirty="0" smtClean="0"/>
                  <a:t> </a:t>
                </a:r>
                <a:r>
                  <a:rPr lang="fr-FR" sz="2400" dirty="0" smtClean="0"/>
                  <a:t>/</a:t>
                </a:r>
                <a:r>
                  <a:rPr lang="fr-FR" sz="2400" dirty="0" err="1" smtClean="0"/>
                  <a:t>N</a:t>
                </a:r>
                <a:r>
                  <a:rPr lang="fr-FR" sz="2400" baseline="-25000" dirty="0" err="1" smtClean="0"/>
                  <a:t>corr</a:t>
                </a:r>
                <a:r>
                  <a:rPr lang="fr-FR" sz="2400" dirty="0" smtClean="0"/>
                  <a:t>(</a:t>
                </a:r>
                <a:r>
                  <a:rPr lang="fr-FR" sz="2400" dirty="0" err="1" smtClean="0"/>
                  <a:t>eq</a:t>
                </a:r>
                <a:r>
                  <a:rPr lang="fr-FR" sz="2400" dirty="0" smtClean="0"/>
                  <a:t>)</a:t>
                </a:r>
                <a:endParaRPr lang="fr-FR" sz="2400" dirty="0"/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4401240" y="4796589"/>
                <a:ext cx="582777" cy="2826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lIns="0" rIns="0" rtlCol="0">
                <a:spAutoFit/>
              </a:bodyPr>
              <a:lstStyle/>
              <a:p>
                <a:r>
                  <a:rPr lang="fr-FR" sz="2000" dirty="0" smtClean="0"/>
                  <a:t>t</a:t>
                </a:r>
                <a:r>
                  <a:rPr lang="fr-FR" sz="2000" baseline="-25000" dirty="0" smtClean="0"/>
                  <a:t>a</a:t>
                </a:r>
                <a:r>
                  <a:rPr lang="fr-FR" sz="2000" dirty="0" smtClean="0"/>
                  <a:t>, [s]</a:t>
                </a:r>
                <a:endParaRPr lang="fr-FR" sz="2000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750906" y="3610111"/>
                <a:ext cx="1256348" cy="11078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4603666" y="4208508"/>
              <a:ext cx="1492269" cy="41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Brun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et al.  PRL 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109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, 175702 (2012)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ZoneTexte 51"/>
              <p:cNvSpPr txBox="1"/>
              <p:nvPr/>
            </p:nvSpPr>
            <p:spPr>
              <a:xfrm>
                <a:off x="6878820" y="409340"/>
                <a:ext cx="2160240" cy="7457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𝑐𝑜𝑟𝑟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fr-F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~</m:t>
                      </m:r>
                      <m:sSup>
                        <m:sSupPr>
                          <m:ctrlP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𝐿𝑛</m:t>
                              </m:r>
                              <m:f>
                                <m:fPr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2" name="ZoneText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820" y="409340"/>
                <a:ext cx="2160240" cy="745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utoShape 37"/>
          <p:cNvSpPr>
            <a:spLocks noChangeArrowheads="1"/>
          </p:cNvSpPr>
          <p:nvPr/>
        </p:nvSpPr>
        <p:spPr bwMode="auto">
          <a:xfrm>
            <a:off x="4347767" y="5326521"/>
            <a:ext cx="242489" cy="382674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11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 animBg="1"/>
      <p:bldP spid="54" grpId="0" animBg="1"/>
      <p:bldP spid="55" grpId="0"/>
      <p:bldP spid="23" grpId="0"/>
      <p:bldP spid="24" grpId="0" animBg="1"/>
      <p:bldP spid="25" grpId="0" animBg="1"/>
      <p:bldP spid="52" grpId="0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66" name="Text Box 82"/>
          <p:cNvSpPr txBox="1">
            <a:spLocks noChangeArrowheads="1"/>
          </p:cNvSpPr>
          <p:nvPr/>
        </p:nvSpPr>
        <p:spPr bwMode="auto">
          <a:xfrm>
            <a:off x="22696" y="-6856"/>
            <a:ext cx="91440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sz="2250" dirty="0"/>
              <a:t> </a:t>
            </a:r>
            <a:r>
              <a:rPr lang="fr-FR" sz="2250" dirty="0" smtClean="0"/>
              <a:t>The </a:t>
            </a:r>
            <a:r>
              <a:rPr lang="fr-FR" sz="2250" dirty="0" err="1" smtClean="0"/>
              <a:t>interest</a:t>
            </a:r>
            <a:r>
              <a:rPr lang="fr-FR" sz="2250" dirty="0" smtClean="0"/>
              <a:t> of </a:t>
            </a:r>
            <a:r>
              <a:rPr lang="fr-FR" sz="2250" u="none" dirty="0" smtClean="0"/>
              <a:t>X</a:t>
            </a:r>
            <a:r>
              <a:rPr lang="fr-FR" sz="2250" u="none" baseline="-25000" dirty="0" smtClean="0"/>
              <a:t>3</a:t>
            </a:r>
            <a:r>
              <a:rPr lang="fr-FR" sz="2250" u="none" dirty="0" smtClean="0"/>
              <a:t> </a:t>
            </a:r>
            <a:r>
              <a:rPr lang="fr-FR" sz="2250" dirty="0" smtClean="0"/>
              <a:t>and </a:t>
            </a:r>
            <a:r>
              <a:rPr lang="fr-FR" sz="2250" u="none" dirty="0" smtClean="0"/>
              <a:t>X</a:t>
            </a:r>
            <a:r>
              <a:rPr lang="fr-FR" sz="2250" u="none" baseline="-25000" dirty="0" smtClean="0"/>
              <a:t>5</a:t>
            </a:r>
            <a:r>
              <a:rPr lang="fr-FR" sz="2250" dirty="0" smtClean="0"/>
              <a:t> in a </a:t>
            </a:r>
            <a:r>
              <a:rPr lang="fr-FR" sz="2250" dirty="0" err="1" smtClean="0"/>
              <a:t>nutshell</a:t>
            </a:r>
            <a:r>
              <a:rPr lang="fr-FR" sz="2250" dirty="0" smtClean="0"/>
              <a:t>: a </a:t>
            </a:r>
            <a:r>
              <a:rPr lang="fr-FR" sz="2250" dirty="0" err="1" smtClean="0">
                <a:solidFill>
                  <a:srgbClr val="FF0000"/>
                </a:solidFill>
              </a:rPr>
              <a:t>dimensional</a:t>
            </a:r>
            <a:r>
              <a:rPr lang="fr-FR" sz="2250" dirty="0" smtClean="0">
                <a:solidFill>
                  <a:srgbClr val="FF0000"/>
                </a:solidFill>
              </a:rPr>
              <a:t> </a:t>
            </a:r>
            <a:r>
              <a:rPr lang="fr-FR" sz="2250" dirty="0" err="1" smtClean="0">
                <a:solidFill>
                  <a:srgbClr val="FF0000"/>
                </a:solidFill>
              </a:rPr>
              <a:t>analysis</a:t>
            </a:r>
            <a:endParaRPr lang="fr-FR" sz="2250" dirty="0"/>
          </a:p>
        </p:txBody>
      </p:sp>
      <p:sp>
        <p:nvSpPr>
          <p:cNvPr id="170083" name="Text Box 99"/>
          <p:cNvSpPr txBox="1">
            <a:spLocks noChangeArrowheads="1"/>
          </p:cNvSpPr>
          <p:nvPr/>
        </p:nvSpPr>
        <p:spPr bwMode="auto">
          <a:xfrm>
            <a:off x="10937" y="2082165"/>
            <a:ext cx="20544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</a:rPr>
              <a:t>Amorphous ordering </a:t>
            </a:r>
            <a:r>
              <a:rPr lang="en-US" b="1" u="sng" dirty="0"/>
              <a:t>phase transition :</a:t>
            </a:r>
          </a:p>
        </p:txBody>
      </p:sp>
      <p:sp>
        <p:nvSpPr>
          <p:cNvPr id="170089" name="Text Box 105"/>
          <p:cNvSpPr txBox="1">
            <a:spLocks noChangeArrowheads="1"/>
          </p:cNvSpPr>
          <p:nvPr/>
        </p:nvSpPr>
        <p:spPr bwMode="auto">
          <a:xfrm>
            <a:off x="7062080" y="3620590"/>
            <a:ext cx="19941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1306BA"/>
                </a:solidFill>
              </a:rPr>
              <a:t>The </a:t>
            </a:r>
            <a:r>
              <a:rPr lang="fr-FR" b="1" dirty="0" err="1">
                <a:solidFill>
                  <a:srgbClr val="1306BA"/>
                </a:solidFill>
              </a:rPr>
              <a:t>higher</a:t>
            </a:r>
            <a:r>
              <a:rPr lang="fr-FR" b="1" dirty="0">
                <a:solidFill>
                  <a:srgbClr val="1306BA"/>
                </a:solidFill>
              </a:rPr>
              <a:t> the </a:t>
            </a:r>
            <a:r>
              <a:rPr lang="fr-FR" b="1" dirty="0" err="1">
                <a:solidFill>
                  <a:srgbClr val="1306BA"/>
                </a:solidFill>
              </a:rPr>
              <a:t>order</a:t>
            </a:r>
            <a:r>
              <a:rPr lang="fr-FR" b="1" dirty="0">
                <a:solidFill>
                  <a:srgbClr val="1306BA"/>
                </a:solidFill>
              </a:rPr>
              <a:t> k </a:t>
            </a:r>
            <a:r>
              <a:rPr lang="fr-FR" b="1" dirty="0">
                <a:solidFill>
                  <a:srgbClr val="FF0000"/>
                </a:solidFill>
              </a:rPr>
              <a:t>≥ 3</a:t>
            </a:r>
            <a:r>
              <a:rPr lang="fr-FR" b="1" dirty="0">
                <a:solidFill>
                  <a:srgbClr val="1306BA"/>
                </a:solidFill>
              </a:rPr>
              <a:t>, the </a:t>
            </a:r>
            <a:r>
              <a:rPr lang="fr-FR" b="1" dirty="0" err="1">
                <a:solidFill>
                  <a:srgbClr val="1306BA"/>
                </a:solidFill>
              </a:rPr>
              <a:t>stronger</a:t>
            </a:r>
            <a:r>
              <a:rPr lang="fr-FR" b="1" dirty="0">
                <a:solidFill>
                  <a:srgbClr val="1306BA"/>
                </a:solidFill>
              </a:rPr>
              <a:t> the divergence in </a:t>
            </a:r>
            <a:r>
              <a:rPr lang="fr-FR" b="1" dirty="0" smtClean="0">
                <a:solidFill>
                  <a:srgbClr val="1306BA"/>
                </a:solidFill>
              </a:rPr>
              <a:t>T.</a:t>
            </a:r>
            <a:endParaRPr lang="fr-FR" sz="1350" b="1" dirty="0">
              <a:solidFill>
                <a:srgbClr val="1306BA"/>
              </a:solidFill>
            </a:endParaRP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6498" y="512204"/>
            <a:ext cx="23728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 smtClean="0"/>
              <a:t>Thermodynamics of  </a:t>
            </a:r>
            <a:r>
              <a:rPr lang="en-US" b="1" u="sng" dirty="0" smtClean="0">
                <a:solidFill>
                  <a:srgbClr val="FF0000"/>
                </a:solidFill>
              </a:rPr>
              <a:t>independent</a:t>
            </a:r>
            <a:r>
              <a:rPr lang="en-US" u="sng" dirty="0" smtClean="0"/>
              <a:t> </a:t>
            </a:r>
            <a:r>
              <a:rPr lang="en-US" u="sng" dirty="0"/>
              <a:t>dipoles: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46571" y="1970838"/>
            <a:ext cx="30191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50" b="1" dirty="0" smtClean="0">
                <a:solidFill>
                  <a:srgbClr val="FF0000"/>
                </a:solidFill>
              </a:rPr>
              <a:t>Independent</a:t>
            </a:r>
            <a:r>
              <a:rPr lang="fr-FR" sz="1650" dirty="0" smtClean="0"/>
              <a:t> </a:t>
            </a:r>
            <a:r>
              <a:rPr lang="fr-FR" sz="1650" dirty="0"/>
              <a:t>« paquets » of </a:t>
            </a:r>
            <a:r>
              <a:rPr lang="fr-FR" sz="1650" dirty="0" err="1"/>
              <a:t>N</a:t>
            </a:r>
            <a:r>
              <a:rPr lang="fr-FR" sz="1650" baseline="-25000" dirty="0" err="1"/>
              <a:t>corr</a:t>
            </a:r>
            <a:r>
              <a:rPr lang="fr-FR" sz="1650" b="1" dirty="0">
                <a:sym typeface="Symbol" panose="05050102010706020507" pitchFamily="18" charset="2"/>
              </a:rPr>
              <a:t></a:t>
            </a:r>
            <a:r>
              <a:rPr lang="fr-FR" sz="1650" dirty="0"/>
              <a:t> </a:t>
            </a:r>
            <a:r>
              <a:rPr lang="fr-FR" sz="1650" dirty="0" err="1"/>
              <a:t>L</a:t>
            </a:r>
            <a:r>
              <a:rPr lang="fr-FR" sz="1650" baseline="30000" dirty="0" err="1"/>
              <a:t>d</a:t>
            </a:r>
            <a:r>
              <a:rPr lang="fr-FR" sz="1650" dirty="0"/>
              <a:t> </a:t>
            </a:r>
            <a:r>
              <a:rPr lang="fr-FR" sz="1650" dirty="0" err="1"/>
              <a:t>dipoles</a:t>
            </a:r>
            <a:endParaRPr lang="fr-FR" sz="1650" dirty="0"/>
          </a:p>
        </p:txBody>
      </p:sp>
      <p:grpSp>
        <p:nvGrpSpPr>
          <p:cNvPr id="23" name="Groupe 22"/>
          <p:cNvGrpSpPr/>
          <p:nvPr/>
        </p:nvGrpSpPr>
        <p:grpSpPr>
          <a:xfrm>
            <a:off x="2186902" y="3374667"/>
            <a:ext cx="4169622" cy="2021633"/>
            <a:chOff x="2185859" y="3294137"/>
            <a:chExt cx="5559496" cy="2695511"/>
          </a:xfrm>
        </p:grpSpPr>
        <p:grpSp>
          <p:nvGrpSpPr>
            <p:cNvPr id="20" name="Groupe 19"/>
            <p:cNvGrpSpPr/>
            <p:nvPr/>
          </p:nvGrpSpPr>
          <p:grpSpPr>
            <a:xfrm>
              <a:off x="2185859" y="3294137"/>
              <a:ext cx="4247532" cy="2695511"/>
              <a:chOff x="1835696" y="3212976"/>
              <a:chExt cx="4536504" cy="3141728"/>
            </a:xfrm>
          </p:grpSpPr>
          <p:cxnSp>
            <p:nvCxnSpPr>
              <p:cNvPr id="7" name="Connecteur droit avec flèche 6"/>
              <p:cNvCxnSpPr/>
              <p:nvPr/>
            </p:nvCxnSpPr>
            <p:spPr>
              <a:xfrm>
                <a:off x="1937163" y="5661248"/>
                <a:ext cx="4435037" cy="0"/>
              </a:xfrm>
              <a:prstGeom prst="straightConnector1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/>
              <p:cNvCxnSpPr/>
              <p:nvPr/>
            </p:nvCxnSpPr>
            <p:spPr>
              <a:xfrm flipV="1">
                <a:off x="2339752" y="3356992"/>
                <a:ext cx="0" cy="2304256"/>
              </a:xfrm>
              <a:prstGeom prst="straightConnector1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orme libre 10"/>
              <p:cNvSpPr/>
              <p:nvPr/>
            </p:nvSpPr>
            <p:spPr>
              <a:xfrm>
                <a:off x="2627783" y="5399024"/>
                <a:ext cx="2160241" cy="54304"/>
              </a:xfrm>
              <a:custGeom>
                <a:avLst/>
                <a:gdLst>
                  <a:gd name="connsiteX0" fmla="*/ 1774372 w 1774372"/>
                  <a:gd name="connsiteY0" fmla="*/ 1219200 h 1224436"/>
                  <a:gd name="connsiteX1" fmla="*/ 1360715 w 1774372"/>
                  <a:gd name="connsiteY1" fmla="*/ 1219200 h 1224436"/>
                  <a:gd name="connsiteX2" fmla="*/ 1012372 w 1774372"/>
                  <a:gd name="connsiteY2" fmla="*/ 1164772 h 1224436"/>
                  <a:gd name="connsiteX3" fmla="*/ 664029 w 1774372"/>
                  <a:gd name="connsiteY3" fmla="*/ 1045029 h 1224436"/>
                  <a:gd name="connsiteX4" fmla="*/ 402772 w 1774372"/>
                  <a:gd name="connsiteY4" fmla="*/ 849086 h 1224436"/>
                  <a:gd name="connsiteX5" fmla="*/ 163286 w 1774372"/>
                  <a:gd name="connsiteY5" fmla="*/ 555172 h 1224436"/>
                  <a:gd name="connsiteX6" fmla="*/ 21772 w 1774372"/>
                  <a:gd name="connsiteY6" fmla="*/ 195943 h 1224436"/>
                  <a:gd name="connsiteX7" fmla="*/ 10886 w 1774372"/>
                  <a:gd name="connsiteY7" fmla="*/ 54429 h 1224436"/>
                  <a:gd name="connsiteX8" fmla="*/ 0 w 1774372"/>
                  <a:gd name="connsiteY8" fmla="*/ 0 h 1224436"/>
                  <a:gd name="connsiteX0" fmla="*/ 1796457 w 1796457"/>
                  <a:gd name="connsiteY0" fmla="*/ 1219200 h 1224436"/>
                  <a:gd name="connsiteX1" fmla="*/ 1382800 w 1796457"/>
                  <a:gd name="connsiteY1" fmla="*/ 1219200 h 1224436"/>
                  <a:gd name="connsiteX2" fmla="*/ 1034457 w 1796457"/>
                  <a:gd name="connsiteY2" fmla="*/ 1164772 h 1224436"/>
                  <a:gd name="connsiteX3" fmla="*/ 686114 w 1796457"/>
                  <a:gd name="connsiteY3" fmla="*/ 1045029 h 1224436"/>
                  <a:gd name="connsiteX4" fmla="*/ 424857 w 1796457"/>
                  <a:gd name="connsiteY4" fmla="*/ 849086 h 1224436"/>
                  <a:gd name="connsiteX5" fmla="*/ 185371 w 1796457"/>
                  <a:gd name="connsiteY5" fmla="*/ 555172 h 1224436"/>
                  <a:gd name="connsiteX6" fmla="*/ 43857 w 1796457"/>
                  <a:gd name="connsiteY6" fmla="*/ 195943 h 1224436"/>
                  <a:gd name="connsiteX7" fmla="*/ 314 w 1796457"/>
                  <a:gd name="connsiteY7" fmla="*/ 87086 h 1224436"/>
                  <a:gd name="connsiteX8" fmla="*/ 22085 w 1796457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21772 w 1817915"/>
                  <a:gd name="connsiteY7" fmla="*/ 87086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266526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7915" h="1224436">
                    <a:moveTo>
                      <a:pt x="1817915" y="1219200"/>
                    </a:moveTo>
                    <a:cubicBezTo>
                      <a:pt x="1674586" y="1223735"/>
                      <a:pt x="1531258" y="1228271"/>
                      <a:pt x="1404258" y="1219200"/>
                    </a:cubicBezTo>
                    <a:cubicBezTo>
                      <a:pt x="1277258" y="1210129"/>
                      <a:pt x="1172029" y="1193800"/>
                      <a:pt x="1055915" y="1164772"/>
                    </a:cubicBezTo>
                    <a:cubicBezTo>
                      <a:pt x="939801" y="1135744"/>
                      <a:pt x="809172" y="1097643"/>
                      <a:pt x="707572" y="1045029"/>
                    </a:cubicBezTo>
                    <a:cubicBezTo>
                      <a:pt x="605972" y="992415"/>
                      <a:pt x="529772" y="930729"/>
                      <a:pt x="446315" y="849086"/>
                    </a:cubicBezTo>
                    <a:cubicBezTo>
                      <a:pt x="362858" y="767443"/>
                      <a:pt x="270329" y="652265"/>
                      <a:pt x="206829" y="555172"/>
                    </a:cubicBezTo>
                    <a:cubicBezTo>
                      <a:pt x="143329" y="458079"/>
                      <a:pt x="94631" y="337482"/>
                      <a:pt x="65315" y="266526"/>
                    </a:cubicBezTo>
                    <a:cubicBezTo>
                      <a:pt x="35999" y="195570"/>
                      <a:pt x="41819" y="173856"/>
                      <a:pt x="30933" y="129435"/>
                    </a:cubicBezTo>
                    <a:cubicBezTo>
                      <a:pt x="20047" y="85014"/>
                      <a:pt x="3628" y="10886"/>
                      <a:pt x="0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04" name="ZoneTexte 103"/>
              <p:cNvSpPr txBox="1"/>
              <p:nvPr/>
            </p:nvSpPr>
            <p:spPr>
              <a:xfrm>
                <a:off x="2166659" y="5678170"/>
                <a:ext cx="397549" cy="609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950" dirty="0"/>
                  <a:t>0</a:t>
                </a:r>
                <a:endParaRPr lang="fr-FR" sz="1950" baseline="-25000" dirty="0"/>
              </a:p>
            </p:txBody>
          </p:sp>
          <p:sp>
            <p:nvSpPr>
              <p:cNvPr id="108" name="ZoneTexte 107"/>
              <p:cNvSpPr txBox="1"/>
              <p:nvPr/>
            </p:nvSpPr>
            <p:spPr>
              <a:xfrm>
                <a:off x="4644007" y="5744870"/>
                <a:ext cx="361408" cy="609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950" dirty="0"/>
                  <a:t>1</a:t>
                </a:r>
                <a:endParaRPr lang="fr-FR" sz="1950" baseline="-25000" dirty="0"/>
              </a:p>
            </p:txBody>
          </p:sp>
          <p:sp>
            <p:nvSpPr>
              <p:cNvPr id="109" name="ZoneTexte 108"/>
              <p:cNvSpPr txBox="1"/>
              <p:nvPr/>
            </p:nvSpPr>
            <p:spPr>
              <a:xfrm>
                <a:off x="1835696" y="5168805"/>
                <a:ext cx="361408" cy="609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950" dirty="0"/>
                  <a:t>1</a:t>
                </a:r>
                <a:endParaRPr lang="fr-FR" sz="1950" baseline="-25000" dirty="0"/>
              </a:p>
            </p:txBody>
          </p:sp>
          <p:cxnSp>
            <p:nvCxnSpPr>
              <p:cNvPr id="17" name="Connecteur droit 16"/>
              <p:cNvCxnSpPr>
                <a:stCxn id="109" idx="3"/>
              </p:cNvCxnSpPr>
              <p:nvPr/>
            </p:nvCxnSpPr>
            <p:spPr>
              <a:xfrm flipV="1">
                <a:off x="2197105" y="5453328"/>
                <a:ext cx="287346" cy="2459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flipV="1">
                <a:off x="4788024" y="5559043"/>
                <a:ext cx="0" cy="246221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Forme libre 116"/>
              <p:cNvSpPr/>
              <p:nvPr/>
            </p:nvSpPr>
            <p:spPr>
              <a:xfrm>
                <a:off x="2627784" y="4133462"/>
                <a:ext cx="2160241" cy="1319866"/>
              </a:xfrm>
              <a:custGeom>
                <a:avLst/>
                <a:gdLst>
                  <a:gd name="connsiteX0" fmla="*/ 1774372 w 1774372"/>
                  <a:gd name="connsiteY0" fmla="*/ 1219200 h 1224436"/>
                  <a:gd name="connsiteX1" fmla="*/ 1360715 w 1774372"/>
                  <a:gd name="connsiteY1" fmla="*/ 1219200 h 1224436"/>
                  <a:gd name="connsiteX2" fmla="*/ 1012372 w 1774372"/>
                  <a:gd name="connsiteY2" fmla="*/ 1164772 h 1224436"/>
                  <a:gd name="connsiteX3" fmla="*/ 664029 w 1774372"/>
                  <a:gd name="connsiteY3" fmla="*/ 1045029 h 1224436"/>
                  <a:gd name="connsiteX4" fmla="*/ 402772 w 1774372"/>
                  <a:gd name="connsiteY4" fmla="*/ 849086 h 1224436"/>
                  <a:gd name="connsiteX5" fmla="*/ 163286 w 1774372"/>
                  <a:gd name="connsiteY5" fmla="*/ 555172 h 1224436"/>
                  <a:gd name="connsiteX6" fmla="*/ 21772 w 1774372"/>
                  <a:gd name="connsiteY6" fmla="*/ 195943 h 1224436"/>
                  <a:gd name="connsiteX7" fmla="*/ 10886 w 1774372"/>
                  <a:gd name="connsiteY7" fmla="*/ 54429 h 1224436"/>
                  <a:gd name="connsiteX8" fmla="*/ 0 w 1774372"/>
                  <a:gd name="connsiteY8" fmla="*/ 0 h 1224436"/>
                  <a:gd name="connsiteX0" fmla="*/ 1796457 w 1796457"/>
                  <a:gd name="connsiteY0" fmla="*/ 1219200 h 1224436"/>
                  <a:gd name="connsiteX1" fmla="*/ 1382800 w 1796457"/>
                  <a:gd name="connsiteY1" fmla="*/ 1219200 h 1224436"/>
                  <a:gd name="connsiteX2" fmla="*/ 1034457 w 1796457"/>
                  <a:gd name="connsiteY2" fmla="*/ 1164772 h 1224436"/>
                  <a:gd name="connsiteX3" fmla="*/ 686114 w 1796457"/>
                  <a:gd name="connsiteY3" fmla="*/ 1045029 h 1224436"/>
                  <a:gd name="connsiteX4" fmla="*/ 424857 w 1796457"/>
                  <a:gd name="connsiteY4" fmla="*/ 849086 h 1224436"/>
                  <a:gd name="connsiteX5" fmla="*/ 185371 w 1796457"/>
                  <a:gd name="connsiteY5" fmla="*/ 555172 h 1224436"/>
                  <a:gd name="connsiteX6" fmla="*/ 43857 w 1796457"/>
                  <a:gd name="connsiteY6" fmla="*/ 195943 h 1224436"/>
                  <a:gd name="connsiteX7" fmla="*/ 314 w 1796457"/>
                  <a:gd name="connsiteY7" fmla="*/ 87086 h 1224436"/>
                  <a:gd name="connsiteX8" fmla="*/ 22085 w 1796457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21772 w 1817915"/>
                  <a:gd name="connsiteY7" fmla="*/ 87086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266526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7915" h="1224436">
                    <a:moveTo>
                      <a:pt x="1817915" y="1219200"/>
                    </a:moveTo>
                    <a:cubicBezTo>
                      <a:pt x="1674586" y="1223735"/>
                      <a:pt x="1531258" y="1228271"/>
                      <a:pt x="1404258" y="1219200"/>
                    </a:cubicBezTo>
                    <a:cubicBezTo>
                      <a:pt x="1277258" y="1210129"/>
                      <a:pt x="1172029" y="1193800"/>
                      <a:pt x="1055915" y="1164772"/>
                    </a:cubicBezTo>
                    <a:cubicBezTo>
                      <a:pt x="939801" y="1135744"/>
                      <a:pt x="809172" y="1097643"/>
                      <a:pt x="707572" y="1045029"/>
                    </a:cubicBezTo>
                    <a:cubicBezTo>
                      <a:pt x="605972" y="992415"/>
                      <a:pt x="529772" y="930729"/>
                      <a:pt x="446315" y="849086"/>
                    </a:cubicBezTo>
                    <a:cubicBezTo>
                      <a:pt x="362858" y="767443"/>
                      <a:pt x="270329" y="652265"/>
                      <a:pt x="206829" y="555172"/>
                    </a:cubicBezTo>
                    <a:cubicBezTo>
                      <a:pt x="143329" y="458079"/>
                      <a:pt x="94631" y="337482"/>
                      <a:pt x="65315" y="266526"/>
                    </a:cubicBezTo>
                    <a:cubicBezTo>
                      <a:pt x="35999" y="195570"/>
                      <a:pt x="41819" y="173856"/>
                      <a:pt x="30933" y="129435"/>
                    </a:cubicBezTo>
                    <a:cubicBezTo>
                      <a:pt x="20047" y="85014"/>
                      <a:pt x="3628" y="10886"/>
                      <a:pt x="0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18" name="Forme libre 117"/>
              <p:cNvSpPr/>
              <p:nvPr/>
            </p:nvSpPr>
            <p:spPr>
              <a:xfrm>
                <a:off x="2627784" y="3212976"/>
                <a:ext cx="2160241" cy="2240352"/>
              </a:xfrm>
              <a:custGeom>
                <a:avLst/>
                <a:gdLst>
                  <a:gd name="connsiteX0" fmla="*/ 1774372 w 1774372"/>
                  <a:gd name="connsiteY0" fmla="*/ 1219200 h 1224436"/>
                  <a:gd name="connsiteX1" fmla="*/ 1360715 w 1774372"/>
                  <a:gd name="connsiteY1" fmla="*/ 1219200 h 1224436"/>
                  <a:gd name="connsiteX2" fmla="*/ 1012372 w 1774372"/>
                  <a:gd name="connsiteY2" fmla="*/ 1164772 h 1224436"/>
                  <a:gd name="connsiteX3" fmla="*/ 664029 w 1774372"/>
                  <a:gd name="connsiteY3" fmla="*/ 1045029 h 1224436"/>
                  <a:gd name="connsiteX4" fmla="*/ 402772 w 1774372"/>
                  <a:gd name="connsiteY4" fmla="*/ 849086 h 1224436"/>
                  <a:gd name="connsiteX5" fmla="*/ 163286 w 1774372"/>
                  <a:gd name="connsiteY5" fmla="*/ 555172 h 1224436"/>
                  <a:gd name="connsiteX6" fmla="*/ 21772 w 1774372"/>
                  <a:gd name="connsiteY6" fmla="*/ 195943 h 1224436"/>
                  <a:gd name="connsiteX7" fmla="*/ 10886 w 1774372"/>
                  <a:gd name="connsiteY7" fmla="*/ 54429 h 1224436"/>
                  <a:gd name="connsiteX8" fmla="*/ 0 w 1774372"/>
                  <a:gd name="connsiteY8" fmla="*/ 0 h 1224436"/>
                  <a:gd name="connsiteX0" fmla="*/ 1796457 w 1796457"/>
                  <a:gd name="connsiteY0" fmla="*/ 1219200 h 1224436"/>
                  <a:gd name="connsiteX1" fmla="*/ 1382800 w 1796457"/>
                  <a:gd name="connsiteY1" fmla="*/ 1219200 h 1224436"/>
                  <a:gd name="connsiteX2" fmla="*/ 1034457 w 1796457"/>
                  <a:gd name="connsiteY2" fmla="*/ 1164772 h 1224436"/>
                  <a:gd name="connsiteX3" fmla="*/ 686114 w 1796457"/>
                  <a:gd name="connsiteY3" fmla="*/ 1045029 h 1224436"/>
                  <a:gd name="connsiteX4" fmla="*/ 424857 w 1796457"/>
                  <a:gd name="connsiteY4" fmla="*/ 849086 h 1224436"/>
                  <a:gd name="connsiteX5" fmla="*/ 185371 w 1796457"/>
                  <a:gd name="connsiteY5" fmla="*/ 555172 h 1224436"/>
                  <a:gd name="connsiteX6" fmla="*/ 43857 w 1796457"/>
                  <a:gd name="connsiteY6" fmla="*/ 195943 h 1224436"/>
                  <a:gd name="connsiteX7" fmla="*/ 314 w 1796457"/>
                  <a:gd name="connsiteY7" fmla="*/ 87086 h 1224436"/>
                  <a:gd name="connsiteX8" fmla="*/ 22085 w 1796457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21772 w 1817915"/>
                  <a:gd name="connsiteY7" fmla="*/ 87086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266526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7915" h="1224436">
                    <a:moveTo>
                      <a:pt x="1817915" y="1219200"/>
                    </a:moveTo>
                    <a:cubicBezTo>
                      <a:pt x="1674586" y="1223735"/>
                      <a:pt x="1531258" y="1228271"/>
                      <a:pt x="1404258" y="1219200"/>
                    </a:cubicBezTo>
                    <a:cubicBezTo>
                      <a:pt x="1277258" y="1210129"/>
                      <a:pt x="1172029" y="1193800"/>
                      <a:pt x="1055915" y="1164772"/>
                    </a:cubicBezTo>
                    <a:cubicBezTo>
                      <a:pt x="939801" y="1135744"/>
                      <a:pt x="809172" y="1097643"/>
                      <a:pt x="707572" y="1045029"/>
                    </a:cubicBezTo>
                    <a:cubicBezTo>
                      <a:pt x="605972" y="992415"/>
                      <a:pt x="529772" y="930729"/>
                      <a:pt x="446315" y="849086"/>
                    </a:cubicBezTo>
                    <a:cubicBezTo>
                      <a:pt x="362858" y="767443"/>
                      <a:pt x="270329" y="652265"/>
                      <a:pt x="206829" y="555172"/>
                    </a:cubicBezTo>
                    <a:cubicBezTo>
                      <a:pt x="143329" y="458079"/>
                      <a:pt x="94631" y="337482"/>
                      <a:pt x="65315" y="266526"/>
                    </a:cubicBezTo>
                    <a:cubicBezTo>
                      <a:pt x="35999" y="195570"/>
                      <a:pt x="41819" y="173856"/>
                      <a:pt x="30933" y="129435"/>
                    </a:cubicBezTo>
                    <a:cubicBezTo>
                      <a:pt x="20047" y="85014"/>
                      <a:pt x="3628" y="10886"/>
                      <a:pt x="0" y="0"/>
                    </a:cubicBezTo>
                  </a:path>
                </a:pathLst>
              </a:custGeom>
              <a:noFill/>
              <a:ln>
                <a:solidFill>
                  <a:srgbClr val="1306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4853511" y="4531758"/>
              <a:ext cx="28918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----- k=1 (</a:t>
              </a:r>
              <a:r>
                <a:rPr lang="fr-FR" dirty="0" err="1">
                  <a:solidFill>
                    <a:srgbClr val="00B050"/>
                  </a:solidFill>
                </a:rPr>
                <a:t>linear</a:t>
              </a:r>
              <a:r>
                <a:rPr lang="fr-FR" dirty="0">
                  <a:solidFill>
                    <a:srgbClr val="00B050"/>
                  </a:solidFill>
                </a:rPr>
                <a:t> </a:t>
              </a:r>
              <a:r>
                <a:rPr lang="fr-FR" dirty="0" err="1">
                  <a:solidFill>
                    <a:srgbClr val="00B050"/>
                  </a:solidFill>
                </a:rPr>
                <a:t>resp</a:t>
              </a:r>
              <a:r>
                <a:rPr lang="fr-FR" dirty="0">
                  <a:solidFill>
                    <a:srgbClr val="00B050"/>
                  </a:solidFill>
                </a:rPr>
                <a:t>.)</a:t>
              </a:r>
            </a:p>
          </p:txBody>
        </p:sp>
        <p:sp>
          <p:nvSpPr>
            <p:cNvPr id="121" name="ZoneTexte 120"/>
            <p:cNvSpPr txBox="1"/>
            <p:nvPr/>
          </p:nvSpPr>
          <p:spPr>
            <a:xfrm>
              <a:off x="4876568" y="4166545"/>
              <a:ext cx="13700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----- k=3</a:t>
              </a:r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4876568" y="3747846"/>
              <a:ext cx="20735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306BA"/>
                  </a:solidFill>
                </a:rPr>
                <a:t>----- k=5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81986" y="5809432"/>
            <a:ext cx="9054003" cy="1012921"/>
            <a:chOff x="-1448984" y="5637795"/>
            <a:chExt cx="12133706" cy="1350562"/>
          </a:xfrm>
        </p:grpSpPr>
        <p:sp>
          <p:nvSpPr>
            <p:cNvPr id="70" name="Text Box 105"/>
            <p:cNvSpPr txBox="1">
              <a:spLocks noChangeArrowheads="1"/>
            </p:cNvSpPr>
            <p:nvPr/>
          </p:nvSpPr>
          <p:spPr bwMode="auto">
            <a:xfrm>
              <a:off x="-1448984" y="6557470"/>
              <a:ext cx="12133706" cy="4308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fr-FR" sz="2200" b="1" u="sng" dirty="0" smtClean="0">
                  <a:solidFill>
                    <a:srgbClr val="1306BA"/>
                  </a:solidFill>
                </a:rPr>
                <a:t>If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2200" b="1" u="sng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 </a:t>
              </a:r>
              <a:r>
                <a:rPr lang="fr-FR" sz="2200" b="1" u="sng" dirty="0" err="1" smtClean="0">
                  <a:solidFill>
                    <a:srgbClr val="FF0000"/>
                  </a:solidFill>
                </a:rPr>
                <a:t>thermod</a:t>
              </a:r>
              <a:r>
                <a:rPr lang="fr-FR" sz="2200" b="1" u="sng" dirty="0" smtClean="0">
                  <a:solidFill>
                    <a:srgbClr val="FF0000"/>
                  </a:solidFill>
                </a:rPr>
                <a:t>. </a:t>
              </a:r>
              <a:r>
                <a:rPr lang="fr-FR" sz="2200" b="1" u="sng" dirty="0" err="1" smtClean="0">
                  <a:solidFill>
                    <a:srgbClr val="FF0000"/>
                  </a:solidFill>
                </a:rPr>
                <a:t>amorphous</a:t>
              </a:r>
              <a:r>
                <a:rPr lang="fr-FR" sz="2200" b="1" u="sng" dirty="0" smtClean="0">
                  <a:solidFill>
                    <a:srgbClr val="FF0000"/>
                  </a:solidFill>
                </a:rPr>
                <a:t> </a:t>
              </a:r>
              <a:r>
                <a:rPr lang="fr-FR" sz="2200" b="1" u="sng" dirty="0" err="1" smtClean="0">
                  <a:solidFill>
                    <a:srgbClr val="FF0000"/>
                  </a:solidFill>
                </a:rPr>
                <a:t>ordering</a:t>
              </a:r>
              <a:r>
                <a:rPr lang="fr-FR" sz="2200" b="1" u="sng" dirty="0" smtClean="0">
                  <a:solidFill>
                    <a:srgbClr val="FF0000"/>
                  </a:solidFill>
                </a:rPr>
                <a:t>: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22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c</a:t>
              </a:r>
              <a:r>
                <a:rPr lang="fr-FR" sz="2200" b="1" baseline="-25000" dirty="0" smtClean="0">
                  <a:solidFill>
                    <a:srgbClr val="FF0000"/>
                  </a:solidFill>
                </a:rPr>
                <a:t>1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2200" b="1" dirty="0" err="1" smtClean="0">
                  <a:solidFill>
                    <a:srgbClr val="FF0000"/>
                  </a:solidFill>
                </a:rPr>
                <a:t>is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2200" b="1" dirty="0" err="1" smtClean="0">
                  <a:solidFill>
                    <a:srgbClr val="FF0000"/>
                  </a:solidFill>
                </a:rPr>
                <a:t>blind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 to </a:t>
              </a:r>
              <a:r>
                <a:rPr lang="fr-FR" sz="2200" b="1" dirty="0" err="1" smtClean="0">
                  <a:solidFill>
                    <a:srgbClr val="FF0000"/>
                  </a:solidFill>
                </a:rPr>
                <a:t>it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, </a:t>
              </a:r>
              <a:r>
                <a:rPr lang="fr-FR" sz="2200" b="1" dirty="0" err="1" smtClean="0">
                  <a:solidFill>
                    <a:srgbClr val="FF0000"/>
                  </a:solidFill>
                </a:rPr>
                <a:t>contrarily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 to </a:t>
              </a:r>
              <a:r>
                <a:rPr lang="fr-FR" sz="22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c</a:t>
              </a:r>
              <a:r>
                <a:rPr lang="fr-FR" sz="2200" b="1" baseline="-25000" dirty="0" smtClean="0">
                  <a:solidFill>
                    <a:srgbClr val="FF0000"/>
                  </a:solidFill>
                </a:rPr>
                <a:t>3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, </a:t>
              </a:r>
              <a:r>
                <a:rPr lang="fr-FR" sz="22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c</a:t>
              </a:r>
              <a:r>
                <a:rPr lang="fr-FR" sz="2200" b="1" baseline="-25000" dirty="0" smtClean="0">
                  <a:solidFill>
                    <a:srgbClr val="FF0000"/>
                  </a:solidFill>
                </a:rPr>
                <a:t>5… </a:t>
              </a:r>
            </a:p>
          </p:txBody>
        </p:sp>
        <p:sp>
          <p:nvSpPr>
            <p:cNvPr id="71" name="AutoShape 37"/>
            <p:cNvSpPr>
              <a:spLocks noChangeArrowheads="1"/>
            </p:cNvSpPr>
            <p:nvPr/>
          </p:nvSpPr>
          <p:spPr bwMode="auto">
            <a:xfrm>
              <a:off x="7319484" y="5637795"/>
              <a:ext cx="300132" cy="883284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fr-FR" sz="2025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3946700" y="2532310"/>
                <a:ext cx="1889620" cy="6124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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fr-FR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</m:oMath>
                  </m:oMathPara>
                </a14:m>
                <a:endParaRPr lang="fr-FR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 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𝑁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𝑐𝑜𝑟𝑟</m:t>
                            </m:r>
                          </m:sub>
                        </m:sSub>
                      </m:e>
                    </m:rad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</m:oMath>
                </a14:m>
                <a:r>
                  <a:rPr lang="fr-FR" i="1" dirty="0">
                    <a:ea typeface="Cambria Math" panose="02040503050406030204" pitchFamily="18" charset="0"/>
                  </a:rPr>
                  <a:t>L</a:t>
                </a:r>
                <a:r>
                  <a:rPr lang="fr-FR" i="1" baseline="30000" dirty="0">
                    <a:ea typeface="Cambria Math" panose="02040503050406030204" pitchFamily="18" charset="0"/>
                  </a:rPr>
                  <a:t>d/2</a:t>
                </a:r>
                <a:r>
                  <a:rPr lang="fr-FR" i="1" dirty="0">
                    <a:ea typeface="Cambria Math" panose="02040503050406030204" pitchFamily="18" charset="0"/>
                  </a:rPr>
                  <a:t>p</a:t>
                </a:r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700" y="2532310"/>
                <a:ext cx="1889620" cy="612412"/>
              </a:xfrm>
              <a:prstGeom prst="rect">
                <a:avLst/>
              </a:prstGeom>
              <a:blipFill>
                <a:blip r:embed="rId3"/>
                <a:stretch>
                  <a:fillRect l="-4516" r="-7419" b="-198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/>
              <p:cNvSpPr txBox="1"/>
              <p:nvPr/>
            </p:nvSpPr>
            <p:spPr>
              <a:xfrm>
                <a:off x="7004815" y="2145981"/>
                <a:ext cx="2039165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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fr-FR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 1</m:t>
                      </m:r>
                    </m:oMath>
                  </m:oMathPara>
                </a14:m>
                <a:endParaRPr lang="fr-FR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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fr-FR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fr-FR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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𝑐𝑜𝑟𝑟</m:t>
                          </m:r>
                        </m:sub>
                      </m:sSub>
                    </m:oMath>
                  </m:oMathPara>
                </a14:m>
                <a:endParaRPr lang="fr-FR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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fr-FR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fr-FR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fr-FR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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𝑐𝑜𝑟𝑟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ZoneText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815" y="2145981"/>
                <a:ext cx="2039165" cy="830997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2761878" y="598799"/>
                <a:ext cx="6282102" cy="473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𝑝𝐸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den>
                    </m:f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den>
                    </m:f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den>
                    </m:f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945</m:t>
                        </m:r>
                      </m:den>
                    </m:f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den>
                    </m:f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 dirty="0" smtClean="0"/>
                  <a:t>+…</a:t>
                </a:r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878" y="598799"/>
                <a:ext cx="6282102" cy="473143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ccolade fermante 17"/>
          <p:cNvSpPr/>
          <p:nvPr/>
        </p:nvSpPr>
        <p:spPr>
          <a:xfrm>
            <a:off x="6244117" y="1986353"/>
            <a:ext cx="224815" cy="1193744"/>
          </a:xfrm>
          <a:prstGeom prst="rightBrace">
            <a:avLst>
              <a:gd name="adj1" fmla="val 44414"/>
              <a:gd name="adj2" fmla="val 50000"/>
            </a:avLst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4" name="AutoShape 37"/>
          <p:cNvSpPr>
            <a:spLocks noChangeArrowheads="1"/>
          </p:cNvSpPr>
          <p:nvPr/>
        </p:nvSpPr>
        <p:spPr bwMode="auto">
          <a:xfrm rot="16200000">
            <a:off x="6654086" y="2340533"/>
            <a:ext cx="165573" cy="470392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fr-FR" sz="202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760748" y="3248284"/>
                <a:ext cx="805413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748" y="3248284"/>
                <a:ext cx="805413" cy="669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5375418" y="4816284"/>
                <a:ext cx="916469" cy="519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i="1" dirty="0" smtClean="0">
                    <a:ea typeface="Cambria Math" panose="02040503050406030204" pitchFamily="18" charset="0"/>
                  </a:rPr>
                  <a:t>t</a:t>
                </a:r>
                <a:r>
                  <a:rPr lang="fr-FR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418" y="4816284"/>
                <a:ext cx="916469" cy="519886"/>
              </a:xfrm>
              <a:prstGeom prst="rect">
                <a:avLst/>
              </a:prstGeom>
              <a:blipFill>
                <a:blip r:embed="rId8"/>
                <a:stretch>
                  <a:fillRect l="-6000" b="-1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e 68"/>
          <p:cNvGrpSpPr/>
          <p:nvPr/>
        </p:nvGrpSpPr>
        <p:grpSpPr>
          <a:xfrm>
            <a:off x="2161093" y="2106927"/>
            <a:ext cx="1191169" cy="977409"/>
            <a:chOff x="368544" y="1810803"/>
            <a:chExt cx="1588225" cy="1303211"/>
          </a:xfrm>
        </p:grpSpPr>
        <p:cxnSp>
          <p:nvCxnSpPr>
            <p:cNvPr id="73" name="Connecteur droit avec flèche 72"/>
            <p:cNvCxnSpPr/>
            <p:nvPr/>
          </p:nvCxnSpPr>
          <p:spPr>
            <a:xfrm>
              <a:off x="414619" y="2575390"/>
              <a:ext cx="442798" cy="527730"/>
            </a:xfrm>
            <a:prstGeom prst="straightConnector1">
              <a:avLst/>
            </a:prstGeom>
            <a:ln w="25400">
              <a:solidFill>
                <a:srgbClr val="1306B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/>
            <p:cNvSpPr txBox="1"/>
            <p:nvPr/>
          </p:nvSpPr>
          <p:spPr>
            <a:xfrm>
              <a:off x="368544" y="2713905"/>
              <a:ext cx="2674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>
                  <a:solidFill>
                    <a:srgbClr val="1306BA"/>
                  </a:solidFill>
                </a:rPr>
                <a:t>L</a:t>
              </a:r>
            </a:p>
          </p:txBody>
        </p:sp>
        <p:grpSp>
          <p:nvGrpSpPr>
            <p:cNvPr id="77" name="Group 49"/>
            <p:cNvGrpSpPr>
              <a:grpSpLocks/>
            </p:cNvGrpSpPr>
            <p:nvPr/>
          </p:nvGrpSpPr>
          <p:grpSpPr bwMode="auto">
            <a:xfrm>
              <a:off x="443881" y="1810803"/>
              <a:ext cx="1512888" cy="1212850"/>
              <a:chOff x="0" y="3401"/>
              <a:chExt cx="1360" cy="1308"/>
            </a:xfrm>
          </p:grpSpPr>
          <p:sp>
            <p:nvSpPr>
              <p:cNvPr id="79" name="Line 50"/>
              <p:cNvSpPr>
                <a:spLocks noChangeShapeType="1"/>
              </p:cNvSpPr>
              <p:nvPr/>
            </p:nvSpPr>
            <p:spPr bwMode="auto">
              <a:xfrm rot="9644973" flipV="1">
                <a:off x="1051" y="3451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0" name="Line 51"/>
              <p:cNvSpPr>
                <a:spLocks noChangeShapeType="1"/>
              </p:cNvSpPr>
              <p:nvPr/>
            </p:nvSpPr>
            <p:spPr bwMode="auto">
              <a:xfrm rot="12077105" flipV="1">
                <a:off x="1059" y="3756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1" name="Line 52"/>
              <p:cNvSpPr>
                <a:spLocks noChangeShapeType="1"/>
              </p:cNvSpPr>
              <p:nvPr/>
            </p:nvSpPr>
            <p:spPr bwMode="auto">
              <a:xfrm rot="10691705" flipV="1">
                <a:off x="816" y="3766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2" name="Line 53"/>
              <p:cNvSpPr>
                <a:spLocks noChangeShapeType="1"/>
              </p:cNvSpPr>
              <p:nvPr/>
            </p:nvSpPr>
            <p:spPr bwMode="auto">
              <a:xfrm rot="11263914" flipV="1">
                <a:off x="1165" y="3579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3" name="Line 54"/>
              <p:cNvSpPr>
                <a:spLocks noChangeShapeType="1"/>
              </p:cNvSpPr>
              <p:nvPr/>
            </p:nvSpPr>
            <p:spPr bwMode="auto">
              <a:xfrm rot="17682063" flipV="1">
                <a:off x="931" y="3541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4" name="Line 55"/>
              <p:cNvSpPr>
                <a:spLocks noChangeShapeType="1"/>
              </p:cNvSpPr>
              <p:nvPr/>
            </p:nvSpPr>
            <p:spPr bwMode="auto">
              <a:xfrm rot="2688076" flipV="1">
                <a:off x="1106" y="3947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5" name="Line 56"/>
              <p:cNvSpPr>
                <a:spLocks noChangeShapeType="1"/>
              </p:cNvSpPr>
              <p:nvPr/>
            </p:nvSpPr>
            <p:spPr bwMode="auto">
              <a:xfrm rot="11482310" flipV="1">
                <a:off x="1298" y="3727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6" name="Line 57"/>
              <p:cNvSpPr>
                <a:spLocks noChangeShapeType="1"/>
              </p:cNvSpPr>
              <p:nvPr/>
            </p:nvSpPr>
            <p:spPr bwMode="auto">
              <a:xfrm rot="20521295" flipV="1">
                <a:off x="200" y="3537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7" name="Line 58"/>
              <p:cNvSpPr>
                <a:spLocks noChangeShapeType="1"/>
              </p:cNvSpPr>
              <p:nvPr/>
            </p:nvSpPr>
            <p:spPr bwMode="auto">
              <a:xfrm rot="16323554" flipV="1">
                <a:off x="506" y="3901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8" name="Line 59"/>
              <p:cNvSpPr>
                <a:spLocks noChangeShapeType="1"/>
              </p:cNvSpPr>
              <p:nvPr/>
            </p:nvSpPr>
            <p:spPr bwMode="auto">
              <a:xfrm rot="4321295" flipV="1">
                <a:off x="453" y="3709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9" name="Line 60"/>
              <p:cNvSpPr>
                <a:spLocks noChangeShapeType="1"/>
              </p:cNvSpPr>
              <p:nvPr/>
            </p:nvSpPr>
            <p:spPr bwMode="auto">
              <a:xfrm rot="3043618" flipV="1">
                <a:off x="319" y="3845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0" name="Line 61"/>
              <p:cNvSpPr>
                <a:spLocks noChangeShapeType="1"/>
              </p:cNvSpPr>
              <p:nvPr/>
            </p:nvSpPr>
            <p:spPr bwMode="auto">
              <a:xfrm rot="12176375" flipV="1">
                <a:off x="345" y="3492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1" name="Line 62"/>
              <p:cNvSpPr>
                <a:spLocks noChangeShapeType="1"/>
              </p:cNvSpPr>
              <p:nvPr/>
            </p:nvSpPr>
            <p:spPr bwMode="auto">
              <a:xfrm rot="7560647" flipV="1">
                <a:off x="204" y="3687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2" name="Line 63"/>
              <p:cNvSpPr>
                <a:spLocks noChangeShapeType="1"/>
              </p:cNvSpPr>
              <p:nvPr/>
            </p:nvSpPr>
            <p:spPr bwMode="auto">
              <a:xfrm rot="1815218" flipV="1">
                <a:off x="656" y="3716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3" name="Line 64"/>
              <p:cNvSpPr>
                <a:spLocks noChangeShapeType="1"/>
              </p:cNvSpPr>
              <p:nvPr/>
            </p:nvSpPr>
            <p:spPr bwMode="auto">
              <a:xfrm rot="7560647" flipV="1">
                <a:off x="569" y="3497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4" name="Line 65"/>
              <p:cNvSpPr>
                <a:spLocks noChangeShapeType="1"/>
              </p:cNvSpPr>
              <p:nvPr/>
            </p:nvSpPr>
            <p:spPr bwMode="auto">
              <a:xfrm rot="16036990" flipV="1">
                <a:off x="834" y="4301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5" name="Line 66"/>
              <p:cNvSpPr>
                <a:spLocks noChangeShapeType="1"/>
              </p:cNvSpPr>
              <p:nvPr/>
            </p:nvSpPr>
            <p:spPr bwMode="auto">
              <a:xfrm rot="6237680" flipV="1">
                <a:off x="427" y="4171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6" name="Line 67"/>
              <p:cNvSpPr>
                <a:spLocks noChangeShapeType="1"/>
              </p:cNvSpPr>
              <p:nvPr/>
            </p:nvSpPr>
            <p:spPr bwMode="auto">
              <a:xfrm rot="14542408" flipV="1">
                <a:off x="588" y="4288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7" name="Line 68"/>
              <p:cNvSpPr>
                <a:spLocks noChangeShapeType="1"/>
              </p:cNvSpPr>
              <p:nvPr/>
            </p:nvSpPr>
            <p:spPr bwMode="auto">
              <a:xfrm rot="16036990" flipV="1">
                <a:off x="552" y="4083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8" name="Line 69"/>
              <p:cNvSpPr>
                <a:spLocks noChangeShapeType="1"/>
              </p:cNvSpPr>
              <p:nvPr/>
            </p:nvSpPr>
            <p:spPr bwMode="auto">
              <a:xfrm rot="18936588" flipV="1">
                <a:off x="742" y="4427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9" name="Line 70"/>
              <p:cNvSpPr>
                <a:spLocks noChangeShapeType="1"/>
              </p:cNvSpPr>
              <p:nvPr/>
            </p:nvSpPr>
            <p:spPr bwMode="auto">
              <a:xfrm rot="18999816" flipV="1">
                <a:off x="796" y="4149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00" name="Line 71"/>
              <p:cNvSpPr>
                <a:spLocks noChangeShapeType="1"/>
              </p:cNvSpPr>
              <p:nvPr/>
            </p:nvSpPr>
            <p:spPr bwMode="auto">
              <a:xfrm rot="16036990" flipV="1">
                <a:off x="425" y="4409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01" name="Line 72"/>
              <p:cNvSpPr>
                <a:spLocks noChangeShapeType="1"/>
              </p:cNvSpPr>
              <p:nvPr/>
            </p:nvSpPr>
            <p:spPr bwMode="auto">
              <a:xfrm rot="12462841" flipV="1">
                <a:off x="564" y="4460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02" name="Freeform 73"/>
              <p:cNvSpPr>
                <a:spLocks/>
              </p:cNvSpPr>
              <p:nvPr/>
            </p:nvSpPr>
            <p:spPr bwMode="auto">
              <a:xfrm>
                <a:off x="0" y="3401"/>
                <a:ext cx="766" cy="691"/>
              </a:xfrm>
              <a:custGeom>
                <a:avLst/>
                <a:gdLst>
                  <a:gd name="T0" fmla="*/ 145 w 766"/>
                  <a:gd name="T1" fmla="*/ 88 h 691"/>
                  <a:gd name="T2" fmla="*/ 43 w 766"/>
                  <a:gd name="T3" fmla="*/ 124 h 691"/>
                  <a:gd name="T4" fmla="*/ 28 w 766"/>
                  <a:gd name="T5" fmla="*/ 321 h 691"/>
                  <a:gd name="T6" fmla="*/ 65 w 766"/>
                  <a:gd name="T7" fmla="*/ 394 h 691"/>
                  <a:gd name="T8" fmla="*/ 101 w 766"/>
                  <a:gd name="T9" fmla="*/ 467 h 691"/>
                  <a:gd name="T10" fmla="*/ 167 w 766"/>
                  <a:gd name="T11" fmla="*/ 496 h 691"/>
                  <a:gd name="T12" fmla="*/ 240 w 766"/>
                  <a:gd name="T13" fmla="*/ 649 h 691"/>
                  <a:gd name="T14" fmla="*/ 298 w 766"/>
                  <a:gd name="T15" fmla="*/ 656 h 691"/>
                  <a:gd name="T16" fmla="*/ 437 w 766"/>
                  <a:gd name="T17" fmla="*/ 678 h 691"/>
                  <a:gd name="T18" fmla="*/ 604 w 766"/>
                  <a:gd name="T19" fmla="*/ 671 h 691"/>
                  <a:gd name="T20" fmla="*/ 648 w 766"/>
                  <a:gd name="T21" fmla="*/ 620 h 691"/>
                  <a:gd name="T22" fmla="*/ 714 w 766"/>
                  <a:gd name="T23" fmla="*/ 503 h 691"/>
                  <a:gd name="T24" fmla="*/ 692 w 766"/>
                  <a:gd name="T25" fmla="*/ 241 h 691"/>
                  <a:gd name="T26" fmla="*/ 633 w 766"/>
                  <a:gd name="T27" fmla="*/ 182 h 691"/>
                  <a:gd name="T28" fmla="*/ 597 w 766"/>
                  <a:gd name="T29" fmla="*/ 153 h 691"/>
                  <a:gd name="T30" fmla="*/ 553 w 766"/>
                  <a:gd name="T31" fmla="*/ 117 h 691"/>
                  <a:gd name="T32" fmla="*/ 539 w 766"/>
                  <a:gd name="T33" fmla="*/ 95 h 691"/>
                  <a:gd name="T34" fmla="*/ 517 w 766"/>
                  <a:gd name="T35" fmla="*/ 80 h 691"/>
                  <a:gd name="T36" fmla="*/ 488 w 766"/>
                  <a:gd name="T37" fmla="*/ 51 h 691"/>
                  <a:gd name="T38" fmla="*/ 429 w 766"/>
                  <a:gd name="T39" fmla="*/ 0 h 691"/>
                  <a:gd name="T40" fmla="*/ 334 w 766"/>
                  <a:gd name="T41" fmla="*/ 8 h 691"/>
                  <a:gd name="T42" fmla="*/ 313 w 766"/>
                  <a:gd name="T43" fmla="*/ 29 h 691"/>
                  <a:gd name="T44" fmla="*/ 203 w 766"/>
                  <a:gd name="T45" fmla="*/ 51 h 691"/>
                  <a:gd name="T46" fmla="*/ 145 w 766"/>
                  <a:gd name="T47" fmla="*/ 88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66" h="691">
                    <a:moveTo>
                      <a:pt x="145" y="88"/>
                    </a:moveTo>
                    <a:cubicBezTo>
                      <a:pt x="109" y="97"/>
                      <a:pt x="80" y="115"/>
                      <a:pt x="43" y="124"/>
                    </a:cubicBezTo>
                    <a:cubicBezTo>
                      <a:pt x="0" y="187"/>
                      <a:pt x="17" y="227"/>
                      <a:pt x="28" y="321"/>
                    </a:cubicBezTo>
                    <a:cubicBezTo>
                      <a:pt x="31" y="345"/>
                      <a:pt x="58" y="370"/>
                      <a:pt x="65" y="394"/>
                    </a:cubicBezTo>
                    <a:cubicBezTo>
                      <a:pt x="73" y="421"/>
                      <a:pt x="72" y="449"/>
                      <a:pt x="101" y="467"/>
                    </a:cubicBezTo>
                    <a:cubicBezTo>
                      <a:pt x="123" y="481"/>
                      <a:pt x="142" y="488"/>
                      <a:pt x="167" y="496"/>
                    </a:cubicBezTo>
                    <a:cubicBezTo>
                      <a:pt x="185" y="553"/>
                      <a:pt x="207" y="599"/>
                      <a:pt x="240" y="649"/>
                    </a:cubicBezTo>
                    <a:cubicBezTo>
                      <a:pt x="251" y="665"/>
                      <a:pt x="279" y="654"/>
                      <a:pt x="298" y="656"/>
                    </a:cubicBezTo>
                    <a:cubicBezTo>
                      <a:pt x="350" y="675"/>
                      <a:pt x="371" y="673"/>
                      <a:pt x="437" y="678"/>
                    </a:cubicBezTo>
                    <a:cubicBezTo>
                      <a:pt x="494" y="691"/>
                      <a:pt x="547" y="679"/>
                      <a:pt x="604" y="671"/>
                    </a:cubicBezTo>
                    <a:cubicBezTo>
                      <a:pt x="638" y="660"/>
                      <a:pt x="632" y="647"/>
                      <a:pt x="648" y="620"/>
                    </a:cubicBezTo>
                    <a:cubicBezTo>
                      <a:pt x="671" y="580"/>
                      <a:pt x="698" y="547"/>
                      <a:pt x="714" y="503"/>
                    </a:cubicBezTo>
                    <a:cubicBezTo>
                      <a:pt x="722" y="424"/>
                      <a:pt x="766" y="288"/>
                      <a:pt x="692" y="241"/>
                    </a:cubicBezTo>
                    <a:cubicBezTo>
                      <a:pt x="675" y="216"/>
                      <a:pt x="654" y="203"/>
                      <a:pt x="633" y="182"/>
                    </a:cubicBezTo>
                    <a:cubicBezTo>
                      <a:pt x="619" y="141"/>
                      <a:pt x="638" y="177"/>
                      <a:pt x="597" y="153"/>
                    </a:cubicBezTo>
                    <a:cubicBezTo>
                      <a:pt x="581" y="143"/>
                      <a:pt x="569" y="127"/>
                      <a:pt x="553" y="117"/>
                    </a:cubicBezTo>
                    <a:cubicBezTo>
                      <a:pt x="548" y="110"/>
                      <a:pt x="545" y="101"/>
                      <a:pt x="539" y="95"/>
                    </a:cubicBezTo>
                    <a:cubicBezTo>
                      <a:pt x="533" y="89"/>
                      <a:pt x="523" y="87"/>
                      <a:pt x="517" y="80"/>
                    </a:cubicBezTo>
                    <a:cubicBezTo>
                      <a:pt x="488" y="45"/>
                      <a:pt x="535" y="69"/>
                      <a:pt x="488" y="51"/>
                    </a:cubicBezTo>
                    <a:cubicBezTo>
                      <a:pt x="471" y="26"/>
                      <a:pt x="458" y="11"/>
                      <a:pt x="429" y="0"/>
                    </a:cubicBezTo>
                    <a:cubicBezTo>
                      <a:pt x="397" y="3"/>
                      <a:pt x="365" y="0"/>
                      <a:pt x="334" y="8"/>
                    </a:cubicBezTo>
                    <a:cubicBezTo>
                      <a:pt x="324" y="10"/>
                      <a:pt x="322" y="25"/>
                      <a:pt x="313" y="29"/>
                    </a:cubicBezTo>
                    <a:cubicBezTo>
                      <a:pt x="280" y="42"/>
                      <a:pt x="238" y="40"/>
                      <a:pt x="203" y="51"/>
                    </a:cubicBezTo>
                    <a:cubicBezTo>
                      <a:pt x="184" y="64"/>
                      <a:pt x="160" y="71"/>
                      <a:pt x="145" y="88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03" name="Freeform 74"/>
              <p:cNvSpPr>
                <a:spLocks/>
              </p:cNvSpPr>
              <p:nvPr/>
            </p:nvSpPr>
            <p:spPr bwMode="auto">
              <a:xfrm>
                <a:off x="769" y="3402"/>
                <a:ext cx="591" cy="802"/>
              </a:xfrm>
              <a:custGeom>
                <a:avLst/>
                <a:gdLst>
                  <a:gd name="T0" fmla="*/ 236 w 591"/>
                  <a:gd name="T1" fmla="*/ 52 h 802"/>
                  <a:gd name="T2" fmla="*/ 148 w 591"/>
                  <a:gd name="T3" fmla="*/ 103 h 802"/>
                  <a:gd name="T4" fmla="*/ 112 w 591"/>
                  <a:gd name="T5" fmla="*/ 146 h 802"/>
                  <a:gd name="T6" fmla="*/ 54 w 591"/>
                  <a:gd name="T7" fmla="*/ 234 h 802"/>
                  <a:gd name="T8" fmla="*/ 24 w 591"/>
                  <a:gd name="T9" fmla="*/ 299 h 802"/>
                  <a:gd name="T10" fmla="*/ 2 w 591"/>
                  <a:gd name="T11" fmla="*/ 540 h 802"/>
                  <a:gd name="T12" fmla="*/ 39 w 591"/>
                  <a:gd name="T13" fmla="*/ 657 h 802"/>
                  <a:gd name="T14" fmla="*/ 54 w 591"/>
                  <a:gd name="T15" fmla="*/ 679 h 802"/>
                  <a:gd name="T16" fmla="*/ 75 w 591"/>
                  <a:gd name="T17" fmla="*/ 693 h 802"/>
                  <a:gd name="T18" fmla="*/ 83 w 591"/>
                  <a:gd name="T19" fmla="*/ 715 h 802"/>
                  <a:gd name="T20" fmla="*/ 243 w 591"/>
                  <a:gd name="T21" fmla="*/ 759 h 802"/>
                  <a:gd name="T22" fmla="*/ 440 w 591"/>
                  <a:gd name="T23" fmla="*/ 773 h 802"/>
                  <a:gd name="T24" fmla="*/ 520 w 591"/>
                  <a:gd name="T25" fmla="*/ 686 h 802"/>
                  <a:gd name="T26" fmla="*/ 557 w 591"/>
                  <a:gd name="T27" fmla="*/ 598 h 802"/>
                  <a:gd name="T28" fmla="*/ 586 w 591"/>
                  <a:gd name="T29" fmla="*/ 453 h 802"/>
                  <a:gd name="T30" fmla="*/ 549 w 591"/>
                  <a:gd name="T31" fmla="*/ 256 h 802"/>
                  <a:gd name="T32" fmla="*/ 506 w 591"/>
                  <a:gd name="T33" fmla="*/ 183 h 802"/>
                  <a:gd name="T34" fmla="*/ 418 w 591"/>
                  <a:gd name="T35" fmla="*/ 103 h 802"/>
                  <a:gd name="T36" fmla="*/ 294 w 591"/>
                  <a:gd name="T37" fmla="*/ 0 h 802"/>
                  <a:gd name="T38" fmla="*/ 236 w 591"/>
                  <a:gd name="T39" fmla="*/ 5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1" h="802">
                    <a:moveTo>
                      <a:pt x="236" y="52"/>
                    </a:moveTo>
                    <a:cubicBezTo>
                      <a:pt x="165" y="62"/>
                      <a:pt x="192" y="59"/>
                      <a:pt x="148" y="103"/>
                    </a:cubicBezTo>
                    <a:cubicBezTo>
                      <a:pt x="110" y="182"/>
                      <a:pt x="160" y="92"/>
                      <a:pt x="112" y="146"/>
                    </a:cubicBezTo>
                    <a:cubicBezTo>
                      <a:pt x="85" y="176"/>
                      <a:pt x="81" y="206"/>
                      <a:pt x="54" y="234"/>
                    </a:cubicBezTo>
                    <a:cubicBezTo>
                      <a:pt x="46" y="257"/>
                      <a:pt x="33" y="276"/>
                      <a:pt x="24" y="299"/>
                    </a:cubicBezTo>
                    <a:cubicBezTo>
                      <a:pt x="16" y="386"/>
                      <a:pt x="7" y="449"/>
                      <a:pt x="2" y="540"/>
                    </a:cubicBezTo>
                    <a:cubicBezTo>
                      <a:pt x="8" y="585"/>
                      <a:pt x="0" y="630"/>
                      <a:pt x="39" y="657"/>
                    </a:cubicBezTo>
                    <a:cubicBezTo>
                      <a:pt x="44" y="664"/>
                      <a:pt x="48" y="673"/>
                      <a:pt x="54" y="679"/>
                    </a:cubicBezTo>
                    <a:cubicBezTo>
                      <a:pt x="60" y="685"/>
                      <a:pt x="70" y="686"/>
                      <a:pt x="75" y="693"/>
                    </a:cubicBezTo>
                    <a:cubicBezTo>
                      <a:pt x="80" y="699"/>
                      <a:pt x="77" y="709"/>
                      <a:pt x="83" y="715"/>
                    </a:cubicBezTo>
                    <a:cubicBezTo>
                      <a:pt x="123" y="755"/>
                      <a:pt x="195" y="755"/>
                      <a:pt x="243" y="759"/>
                    </a:cubicBezTo>
                    <a:cubicBezTo>
                      <a:pt x="311" y="802"/>
                      <a:pt x="330" y="779"/>
                      <a:pt x="440" y="773"/>
                    </a:cubicBezTo>
                    <a:cubicBezTo>
                      <a:pt x="469" y="744"/>
                      <a:pt x="501" y="725"/>
                      <a:pt x="520" y="686"/>
                    </a:cubicBezTo>
                    <a:cubicBezTo>
                      <a:pt x="534" y="656"/>
                      <a:pt x="538" y="626"/>
                      <a:pt x="557" y="598"/>
                    </a:cubicBezTo>
                    <a:cubicBezTo>
                      <a:pt x="562" y="543"/>
                      <a:pt x="567" y="503"/>
                      <a:pt x="586" y="453"/>
                    </a:cubicBezTo>
                    <a:cubicBezTo>
                      <a:pt x="577" y="363"/>
                      <a:pt x="591" y="318"/>
                      <a:pt x="549" y="256"/>
                    </a:cubicBezTo>
                    <a:cubicBezTo>
                      <a:pt x="540" y="219"/>
                      <a:pt x="528" y="212"/>
                      <a:pt x="506" y="183"/>
                    </a:cubicBezTo>
                    <a:cubicBezTo>
                      <a:pt x="473" y="141"/>
                      <a:pt x="467" y="127"/>
                      <a:pt x="418" y="103"/>
                    </a:cubicBezTo>
                    <a:cubicBezTo>
                      <a:pt x="403" y="54"/>
                      <a:pt x="338" y="23"/>
                      <a:pt x="294" y="0"/>
                    </a:cubicBezTo>
                    <a:cubicBezTo>
                      <a:pt x="267" y="6"/>
                      <a:pt x="218" y="14"/>
                      <a:pt x="236" y="52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05" name="Freeform 75"/>
              <p:cNvSpPr>
                <a:spLocks/>
              </p:cNvSpPr>
              <p:nvPr/>
            </p:nvSpPr>
            <p:spPr bwMode="auto">
              <a:xfrm>
                <a:off x="245" y="4095"/>
                <a:ext cx="823" cy="614"/>
              </a:xfrm>
              <a:custGeom>
                <a:avLst/>
                <a:gdLst>
                  <a:gd name="T0" fmla="*/ 148 w 823"/>
                  <a:gd name="T1" fmla="*/ 73 h 614"/>
                  <a:gd name="T2" fmla="*/ 53 w 823"/>
                  <a:gd name="T3" fmla="*/ 182 h 614"/>
                  <a:gd name="T4" fmla="*/ 89 w 823"/>
                  <a:gd name="T5" fmla="*/ 459 h 614"/>
                  <a:gd name="T6" fmla="*/ 97 w 823"/>
                  <a:gd name="T7" fmla="*/ 481 h 614"/>
                  <a:gd name="T8" fmla="*/ 111 w 823"/>
                  <a:gd name="T9" fmla="*/ 503 h 614"/>
                  <a:gd name="T10" fmla="*/ 141 w 823"/>
                  <a:gd name="T11" fmla="*/ 576 h 614"/>
                  <a:gd name="T12" fmla="*/ 243 w 823"/>
                  <a:gd name="T13" fmla="*/ 605 h 614"/>
                  <a:gd name="T14" fmla="*/ 571 w 823"/>
                  <a:gd name="T15" fmla="*/ 583 h 614"/>
                  <a:gd name="T16" fmla="*/ 607 w 823"/>
                  <a:gd name="T17" fmla="*/ 540 h 614"/>
                  <a:gd name="T18" fmla="*/ 651 w 823"/>
                  <a:gd name="T19" fmla="*/ 503 h 614"/>
                  <a:gd name="T20" fmla="*/ 665 w 823"/>
                  <a:gd name="T21" fmla="*/ 481 h 614"/>
                  <a:gd name="T22" fmla="*/ 709 w 823"/>
                  <a:gd name="T23" fmla="*/ 452 h 614"/>
                  <a:gd name="T24" fmla="*/ 789 w 823"/>
                  <a:gd name="T25" fmla="*/ 372 h 614"/>
                  <a:gd name="T26" fmla="*/ 753 w 823"/>
                  <a:gd name="T27" fmla="*/ 226 h 614"/>
                  <a:gd name="T28" fmla="*/ 702 w 823"/>
                  <a:gd name="T29" fmla="*/ 168 h 614"/>
                  <a:gd name="T30" fmla="*/ 636 w 823"/>
                  <a:gd name="T31" fmla="*/ 95 h 614"/>
                  <a:gd name="T32" fmla="*/ 593 w 823"/>
                  <a:gd name="T33" fmla="*/ 51 h 614"/>
                  <a:gd name="T34" fmla="*/ 563 w 823"/>
                  <a:gd name="T35" fmla="*/ 44 h 614"/>
                  <a:gd name="T36" fmla="*/ 447 w 823"/>
                  <a:gd name="T37" fmla="*/ 0 h 614"/>
                  <a:gd name="T38" fmla="*/ 184 w 823"/>
                  <a:gd name="T39" fmla="*/ 22 h 614"/>
                  <a:gd name="T40" fmla="*/ 148 w 823"/>
                  <a:gd name="T41" fmla="*/ 73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3" h="614">
                    <a:moveTo>
                      <a:pt x="148" y="73"/>
                    </a:moveTo>
                    <a:cubicBezTo>
                      <a:pt x="113" y="108"/>
                      <a:pt x="88" y="148"/>
                      <a:pt x="53" y="182"/>
                    </a:cubicBezTo>
                    <a:cubicBezTo>
                      <a:pt x="25" y="269"/>
                      <a:pt x="0" y="416"/>
                      <a:pt x="89" y="459"/>
                    </a:cubicBezTo>
                    <a:cubicBezTo>
                      <a:pt x="92" y="466"/>
                      <a:pt x="94" y="474"/>
                      <a:pt x="97" y="481"/>
                    </a:cubicBezTo>
                    <a:cubicBezTo>
                      <a:pt x="101" y="489"/>
                      <a:pt x="108" y="495"/>
                      <a:pt x="111" y="503"/>
                    </a:cubicBezTo>
                    <a:cubicBezTo>
                      <a:pt x="120" y="523"/>
                      <a:pt x="119" y="562"/>
                      <a:pt x="141" y="576"/>
                    </a:cubicBezTo>
                    <a:cubicBezTo>
                      <a:pt x="165" y="592"/>
                      <a:pt x="216" y="600"/>
                      <a:pt x="243" y="605"/>
                    </a:cubicBezTo>
                    <a:cubicBezTo>
                      <a:pt x="378" y="601"/>
                      <a:pt x="459" y="614"/>
                      <a:pt x="571" y="583"/>
                    </a:cubicBezTo>
                    <a:cubicBezTo>
                      <a:pt x="623" y="550"/>
                      <a:pt x="563" y="593"/>
                      <a:pt x="607" y="540"/>
                    </a:cubicBezTo>
                    <a:cubicBezTo>
                      <a:pt x="619" y="525"/>
                      <a:pt x="639" y="518"/>
                      <a:pt x="651" y="503"/>
                    </a:cubicBezTo>
                    <a:cubicBezTo>
                      <a:pt x="657" y="496"/>
                      <a:pt x="658" y="487"/>
                      <a:pt x="665" y="481"/>
                    </a:cubicBezTo>
                    <a:cubicBezTo>
                      <a:pt x="678" y="469"/>
                      <a:pt x="709" y="452"/>
                      <a:pt x="709" y="452"/>
                    </a:cubicBezTo>
                    <a:cubicBezTo>
                      <a:pt x="731" y="420"/>
                      <a:pt x="758" y="394"/>
                      <a:pt x="789" y="372"/>
                    </a:cubicBezTo>
                    <a:cubicBezTo>
                      <a:pt x="823" y="322"/>
                      <a:pt x="799" y="257"/>
                      <a:pt x="753" y="226"/>
                    </a:cubicBezTo>
                    <a:cubicBezTo>
                      <a:pt x="743" y="196"/>
                      <a:pt x="728" y="185"/>
                      <a:pt x="702" y="168"/>
                    </a:cubicBezTo>
                    <a:cubicBezTo>
                      <a:pt x="692" y="135"/>
                      <a:pt x="661" y="117"/>
                      <a:pt x="636" y="95"/>
                    </a:cubicBezTo>
                    <a:cubicBezTo>
                      <a:pt x="621" y="81"/>
                      <a:pt x="607" y="66"/>
                      <a:pt x="593" y="51"/>
                    </a:cubicBezTo>
                    <a:cubicBezTo>
                      <a:pt x="586" y="44"/>
                      <a:pt x="573" y="47"/>
                      <a:pt x="563" y="44"/>
                    </a:cubicBezTo>
                    <a:cubicBezTo>
                      <a:pt x="523" y="32"/>
                      <a:pt x="487" y="13"/>
                      <a:pt x="447" y="0"/>
                    </a:cubicBezTo>
                    <a:cubicBezTo>
                      <a:pt x="362" y="4"/>
                      <a:pt x="268" y="2"/>
                      <a:pt x="184" y="22"/>
                    </a:cubicBezTo>
                    <a:cubicBezTo>
                      <a:pt x="135" y="55"/>
                      <a:pt x="136" y="35"/>
                      <a:pt x="148" y="73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</p:grpSp>
      </p:grpSp>
      <p:sp>
        <p:nvSpPr>
          <p:cNvPr id="107" name="Double flèche horizontale 106"/>
          <p:cNvSpPr/>
          <p:nvPr/>
        </p:nvSpPr>
        <p:spPr>
          <a:xfrm>
            <a:off x="6526824" y="4001742"/>
            <a:ext cx="420098" cy="2372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2" name="Groupe 1"/>
          <p:cNvGrpSpPr/>
          <p:nvPr/>
        </p:nvGrpSpPr>
        <p:grpSpPr>
          <a:xfrm>
            <a:off x="7236296" y="3130222"/>
            <a:ext cx="1899693" cy="487154"/>
            <a:chOff x="7236296" y="3130222"/>
            <a:chExt cx="1899693" cy="487154"/>
          </a:xfrm>
        </p:grpSpPr>
        <p:sp>
          <p:nvSpPr>
            <p:cNvPr id="106" name="AutoShape 37"/>
            <p:cNvSpPr>
              <a:spLocks noChangeArrowheads="1"/>
            </p:cNvSpPr>
            <p:nvPr/>
          </p:nvSpPr>
          <p:spPr bwMode="auto">
            <a:xfrm>
              <a:off x="7236296" y="3130222"/>
              <a:ext cx="219664" cy="487154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fr-FR" sz="2025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7380312" y="3159222"/>
                  <a:ext cx="1755677" cy="323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1800"/>
                    </a:lnSpc>
                    <a:spcBef>
                      <a:spcPct val="50000"/>
                    </a:spcBef>
                  </a:pPr>
                  <a:r>
                    <a:rPr lang="fr-FR" sz="2200" b="1" u="sng" dirty="0" smtClean="0">
                      <a:solidFill>
                        <a:srgbClr val="1306BA"/>
                      </a:solidFill>
                    </a:rPr>
                    <a:t>If</a:t>
                  </a:r>
                  <a:r>
                    <a:rPr lang="fr-FR" sz="2200" b="1" dirty="0" smtClean="0">
                      <a:solidFill>
                        <a:srgbClr val="FF0000"/>
                      </a:solidFill>
                      <a:sym typeface="Wingdings" panose="05000000000000000000" pitchFamily="2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𝑳</m:t>
                      </m:r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𝑻𝒄</m:t>
                      </m:r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)→∞</m:t>
                      </m:r>
                    </m:oMath>
                  </a14:m>
                  <a:endParaRPr lang="fr-FR" sz="22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 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80312" y="3159222"/>
                  <a:ext cx="1755677" cy="323165"/>
                </a:xfrm>
                <a:prstGeom prst="rect">
                  <a:avLst/>
                </a:prstGeom>
                <a:blipFill>
                  <a:blip r:embed="rId9"/>
                  <a:stretch>
                    <a:fillRect l="-2778" t="-41509" b="-43396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657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9950" y="362687"/>
            <a:ext cx="4536503" cy="3138167"/>
            <a:chOff x="179512" y="764704"/>
            <a:chExt cx="6045954" cy="4172482"/>
          </a:xfrm>
        </p:grpSpPr>
        <p:pic>
          <p:nvPicPr>
            <p:cNvPr id="573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764704"/>
              <a:ext cx="6045954" cy="417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79512" y="764704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27" name="Text Box 105"/>
          <p:cNvSpPr txBox="1">
            <a:spLocks noChangeArrowheads="1"/>
          </p:cNvSpPr>
          <p:nvPr/>
        </p:nvSpPr>
        <p:spPr bwMode="auto">
          <a:xfrm>
            <a:off x="4637053" y="5358705"/>
            <a:ext cx="4449251" cy="135421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fr-FR" sz="2200" baseline="-25000" dirty="0" smtClean="0">
                <a:solidFill>
                  <a:srgbClr val="FF0000"/>
                </a:solidFill>
              </a:rPr>
              <a:t>5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</a:rPr>
              <a:t>behaves</a:t>
            </a:r>
            <a:r>
              <a:rPr lang="fr-FR" sz="2200" dirty="0" smtClean="0">
                <a:solidFill>
                  <a:srgbClr val="FF0000"/>
                </a:solidFill>
              </a:rPr>
              <a:t> as </a:t>
            </a:r>
            <a:r>
              <a:rPr lang="fr-FR" sz="2200" dirty="0" err="1" smtClean="0">
                <a:solidFill>
                  <a:srgbClr val="FF0000"/>
                </a:solidFill>
              </a:rPr>
              <a:t>predicted</a:t>
            </a:r>
            <a:r>
              <a:rPr lang="fr-FR" sz="2200" dirty="0" smtClean="0">
                <a:solidFill>
                  <a:srgbClr val="FF0000"/>
                </a:solidFill>
              </a:rPr>
              <a:t> by B&amp;B</a:t>
            </a:r>
          </a:p>
          <a:p>
            <a:pPr marL="342900" indent="-342900" algn="ctr">
              <a:spcBef>
                <a:spcPct val="50000"/>
              </a:spcBef>
              <a:buFont typeface="Symbol" panose="05050102010706020507" pitchFamily="18" charset="2"/>
              <a:buChar char="m"/>
            </a:pPr>
            <a:r>
              <a:rPr lang="fr-FR" sz="2000" dirty="0" smtClean="0">
                <a:solidFill>
                  <a:srgbClr val="1306BA"/>
                </a:solidFill>
                <a:sym typeface="Symbol" panose="05050102010706020507" pitchFamily="18" charset="2"/>
              </a:rPr>
              <a:t></a:t>
            </a:r>
            <a:r>
              <a:rPr lang="fr-FR" sz="2000" dirty="0" smtClean="0">
                <a:solidFill>
                  <a:srgbClr val="1306BA"/>
                </a:solidFill>
              </a:rPr>
              <a:t> </a:t>
            </a:r>
            <a:r>
              <a:rPr lang="fr-FR" sz="2000" dirty="0">
                <a:solidFill>
                  <a:srgbClr val="1306BA"/>
                </a:solidFill>
              </a:rPr>
              <a:t>2 </a:t>
            </a:r>
            <a:r>
              <a:rPr lang="fr-FR" sz="2000" dirty="0">
                <a:solidFill>
                  <a:srgbClr val="1306BA"/>
                </a:solidFill>
                <a:sym typeface="Symbol" panose="05050102010706020507" pitchFamily="18" charset="2"/>
              </a:rPr>
              <a:t> compact </a:t>
            </a:r>
            <a:r>
              <a:rPr lang="fr-FR" sz="2000" dirty="0" err="1">
                <a:solidFill>
                  <a:srgbClr val="1306BA"/>
                </a:solidFill>
                <a:sym typeface="Symbol" panose="05050102010706020507" pitchFamily="18" charset="2"/>
              </a:rPr>
              <a:t>amorphous</a:t>
            </a:r>
            <a:r>
              <a:rPr lang="fr-FR" sz="2000" dirty="0">
                <a:solidFill>
                  <a:srgbClr val="1306BA"/>
                </a:solidFill>
                <a:sym typeface="Symbol" panose="05050102010706020507" pitchFamily="18" charset="2"/>
              </a:rPr>
              <a:t> </a:t>
            </a:r>
            <a:r>
              <a:rPr lang="fr-FR" sz="20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domains</a:t>
            </a:r>
            <a:endParaRPr lang="fr-FR" sz="2000" dirty="0" smtClean="0">
              <a:solidFill>
                <a:srgbClr val="1306BA"/>
              </a:solidFill>
              <a:sym typeface="Symbol" panose="05050102010706020507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fr-FR" sz="20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Propylene</a:t>
            </a:r>
            <a:r>
              <a:rPr lang="fr-FR" sz="2000" dirty="0" smtClean="0">
                <a:solidFill>
                  <a:srgbClr val="1306BA"/>
                </a:solidFill>
                <a:sym typeface="Symbol" panose="05050102010706020507" pitchFamily="18" charset="2"/>
              </a:rPr>
              <a:t> Carbonate  </a:t>
            </a:r>
            <a:r>
              <a:rPr lang="fr-FR" sz="20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Glycerol</a:t>
            </a:r>
            <a:endParaRPr lang="fr-FR" sz="2000" dirty="0">
              <a:solidFill>
                <a:srgbClr val="1306BA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 rot="5400000">
            <a:off x="6782211" y="4867803"/>
            <a:ext cx="487851" cy="308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12" name="Groupe 11"/>
          <p:cNvGrpSpPr/>
          <p:nvPr/>
        </p:nvGrpSpPr>
        <p:grpSpPr>
          <a:xfrm>
            <a:off x="4637053" y="454844"/>
            <a:ext cx="4506947" cy="2953854"/>
            <a:chOff x="323528" y="1368153"/>
            <a:chExt cx="3957104" cy="263691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368153"/>
              <a:ext cx="3957104" cy="2636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25158" y="1412776"/>
              <a:ext cx="433937" cy="529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92" name="Text Box 55"/>
          <p:cNvSpPr txBox="1">
            <a:spLocks noChangeArrowheads="1"/>
          </p:cNvSpPr>
          <p:nvPr/>
        </p:nvSpPr>
        <p:spPr bwMode="auto">
          <a:xfrm>
            <a:off x="52368" y="-17780"/>
            <a:ext cx="3117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sz="2400" b="0" dirty="0" err="1"/>
              <a:t>Behavior</a:t>
            </a:r>
            <a:r>
              <a:rPr lang="fr-FR" sz="2400" b="0" dirty="0"/>
              <a:t> of</a:t>
            </a:r>
            <a:r>
              <a:rPr lang="fr-FR" sz="2400" b="0" u="none" dirty="0"/>
              <a:t> </a:t>
            </a:r>
            <a:r>
              <a:rPr lang="fr-FR" sz="2400" b="0" u="none" dirty="0" smtClean="0">
                <a:latin typeface="Symbol" panose="05050102010706020507" pitchFamily="18" charset="2"/>
              </a:rPr>
              <a:t>c</a:t>
            </a:r>
            <a:r>
              <a:rPr lang="fr-FR" sz="2400" b="0" u="none" baseline="-25000" dirty="0" smtClean="0"/>
              <a:t>5</a:t>
            </a:r>
            <a:r>
              <a:rPr lang="fr-FR" sz="2400" b="0" u="none" dirty="0" smtClean="0"/>
              <a:t>(</a:t>
            </a:r>
            <a:r>
              <a:rPr lang="fr-FR" sz="2400" b="0" u="none" dirty="0" err="1" smtClean="0">
                <a:latin typeface="Symbol" panose="05050102010706020507" pitchFamily="18" charset="2"/>
              </a:rPr>
              <a:t>w</a:t>
            </a:r>
            <a:r>
              <a:rPr lang="fr-FR" sz="2400" b="0" u="none" dirty="0" err="1" smtClean="0"/>
              <a:t>,T</a:t>
            </a:r>
            <a:r>
              <a:rPr lang="fr-FR" sz="2400" b="0" u="none" dirty="0"/>
              <a:t>): </a:t>
            </a:r>
            <a:endParaRPr lang="fr-FR" sz="2400" u="none" dirty="0"/>
          </a:p>
        </p:txBody>
      </p:sp>
      <p:grpSp>
        <p:nvGrpSpPr>
          <p:cNvPr id="17" name="Groupe 16"/>
          <p:cNvGrpSpPr/>
          <p:nvPr/>
        </p:nvGrpSpPr>
        <p:grpSpPr>
          <a:xfrm>
            <a:off x="19950" y="3618143"/>
            <a:ext cx="4501507" cy="3170336"/>
            <a:chOff x="4703302" y="764704"/>
            <a:chExt cx="4405202" cy="2942615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856" y="872883"/>
              <a:ext cx="4281648" cy="2834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703302" y="764704"/>
              <a:ext cx="462026" cy="621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6089570" y="4102694"/>
                <a:ext cx="3040376" cy="5168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2100" i="1">
                            <a:solidFill>
                              <a:srgbClr val="1306BA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100" i="1">
                            <a:solidFill>
                              <a:srgbClr val="1306BA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sz="2100" i="1">
                            <a:solidFill>
                              <a:srgbClr val="1306BA"/>
                            </a:solidFill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fr-FR" sz="2100" i="1">
                            <a:solidFill>
                              <a:srgbClr val="1306BA"/>
                            </a:solidFill>
                            <a:latin typeface="Cambria Math" panose="02040503050406030204" pitchFamily="18" charset="0"/>
                          </a:rPr>
                          <m:t>𝑠𝑖𝑛𝑔</m:t>
                        </m:r>
                      </m:sub>
                      <m:sup>
                        <m:d>
                          <m:dPr>
                            <m:ctrlPr>
                              <a:rPr lang="fr-FR" sz="210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10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sup>
                    </m:sSubSup>
                    <m:r>
                      <a:rPr lang="fr-FR" sz="2100" i="1" smtClean="0">
                        <a:solidFill>
                          <a:srgbClr val="1306B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fr-FR" sz="2100" i="1">
                            <a:solidFill>
                              <a:srgbClr val="1306B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10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2100" i="1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100" i="1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fr-FR" sz="2100" i="1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fr-FR" sz="2100" i="1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</a:rPr>
                                  <m:t>𝑠𝑖𝑛𝑔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fr-FR" sz="2100" i="1">
                                        <a:solidFill>
                                          <a:srgbClr val="1306B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100" i="1">
                                        <a:solidFill>
                                          <a:srgbClr val="1306B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p>
                        <m:r>
                          <a:rPr lang="fr-FR" sz="2100" i="1">
                            <a:solidFill>
                              <a:srgbClr val="1306B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fr-FR" sz="2100" dirty="0" smtClean="0">
                    <a:solidFill>
                      <a:srgbClr val="1306BA"/>
                    </a:solidFill>
                  </a:rPr>
                  <a:t>, µ</a:t>
                </a:r>
                <a:r>
                  <a:rPr lang="fr-FR" sz="2100" dirty="0">
                    <a:solidFill>
                      <a:srgbClr val="1306BA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100" i="1">
                        <a:solidFill>
                          <a:srgbClr val="1306B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fr-FR" sz="2100" dirty="0" smtClean="0">
                    <a:solidFill>
                      <a:srgbClr val="1306BA"/>
                    </a:solidFill>
                  </a:rPr>
                  <a:t> 2</a:t>
                </a:r>
                <a:endParaRPr lang="fr-FR" sz="2100" dirty="0">
                  <a:solidFill>
                    <a:srgbClr val="1306BA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570" y="4102694"/>
                <a:ext cx="3040376" cy="516808"/>
              </a:xfrm>
              <a:prstGeom prst="rect">
                <a:avLst/>
              </a:prstGeom>
              <a:blipFill>
                <a:blip r:embed="rId5"/>
                <a:stretch>
                  <a:fillRect l="-200" r="-601" b="-17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4355976" y="4189849"/>
            <a:ext cx="178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sym typeface="Symbol"/>
              </a:rPr>
              <a:t> </a:t>
            </a:r>
            <a:r>
              <a:rPr lang="fr-FR" sz="2000" b="1" u="sng" dirty="0" smtClean="0">
                <a:solidFill>
                  <a:srgbClr val="FF0000"/>
                </a:solidFill>
                <a:sym typeface="Symbol"/>
              </a:rPr>
              <a:t>At the </a:t>
            </a:r>
            <a:r>
              <a:rPr lang="fr-FR" sz="2000" b="1" u="sng" dirty="0" err="1" smtClean="0">
                <a:solidFill>
                  <a:srgbClr val="FF0000"/>
                </a:solidFill>
                <a:sym typeface="Symbol"/>
              </a:rPr>
              <a:t>peak</a:t>
            </a:r>
            <a:r>
              <a:rPr lang="fr-FR" sz="2000" b="1" u="sng" dirty="0" smtClean="0">
                <a:solidFill>
                  <a:srgbClr val="FF0000"/>
                </a:solidFill>
                <a:sym typeface="Symbol"/>
              </a:rPr>
              <a:t>:</a:t>
            </a:r>
            <a:endParaRPr lang="fr-FR" sz="2000" b="1" dirty="0">
              <a:solidFill>
                <a:srgbClr val="FF0000"/>
              </a:solidFill>
              <a:sym typeface="Symbol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442501" y="3055556"/>
            <a:ext cx="4738011" cy="703320"/>
            <a:chOff x="4442501" y="3055556"/>
            <a:chExt cx="4738011" cy="703320"/>
          </a:xfrm>
        </p:grpSpPr>
        <p:sp>
          <p:nvSpPr>
            <p:cNvPr id="20" name="ZoneTexte 19"/>
            <p:cNvSpPr txBox="1"/>
            <p:nvPr/>
          </p:nvSpPr>
          <p:spPr>
            <a:xfrm>
              <a:off x="4563408" y="3358766"/>
              <a:ext cx="4617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FF0000"/>
                  </a:solidFill>
                  <a:sym typeface="Symbol"/>
                </a:rPr>
                <a:t>   </a:t>
              </a:r>
              <a:r>
                <a:rPr lang="fr-FR" sz="2000" b="1" u="sng" dirty="0" smtClean="0">
                  <a:solidFill>
                    <a:srgbClr val="FF0000"/>
                  </a:solidFill>
                  <a:sym typeface="Symbol"/>
                </a:rPr>
                <a:t>At </a:t>
              </a:r>
              <a:r>
                <a:rPr lang="fr-FR" sz="2000" b="1" u="sng" dirty="0" err="1" smtClean="0">
                  <a:solidFill>
                    <a:srgbClr val="FF0000"/>
                  </a:solidFill>
                  <a:sym typeface="Symbol"/>
                </a:rPr>
                <a:t>fixed</a:t>
              </a:r>
              <a:r>
                <a:rPr lang="fr-FR" sz="2000" b="1" u="sng" dirty="0" smtClean="0">
                  <a:solidFill>
                    <a:srgbClr val="FF0000"/>
                  </a:solidFill>
                  <a:sym typeface="Symbol"/>
                </a:rPr>
                <a:t> T:</a:t>
              </a:r>
              <a:r>
                <a:rPr lang="fr-FR" sz="2000" b="1" dirty="0" smtClean="0">
                  <a:solidFill>
                    <a:srgbClr val="FF0000"/>
                  </a:solidFill>
                  <a:sym typeface="Symbol"/>
                </a:rPr>
                <a:t>  |</a:t>
              </a:r>
              <a:r>
                <a:rPr lang="fr-FR" sz="2000" b="1" dirty="0" smtClean="0">
                  <a:solidFill>
                    <a:srgbClr val="FF0000"/>
                  </a:solidFill>
                  <a:latin typeface="Symbol" panose="05050102010706020507" pitchFamily="18" charset="2"/>
                  <a:sym typeface="Symbol"/>
                </a:rPr>
                <a:t>c</a:t>
              </a:r>
              <a:r>
                <a:rPr lang="fr-FR" sz="2000" b="1" baseline="-25000" dirty="0" smtClean="0">
                  <a:solidFill>
                    <a:srgbClr val="FF0000"/>
                  </a:solidFill>
                  <a:sym typeface="Symbol"/>
                </a:rPr>
                <a:t>5</a:t>
              </a:r>
              <a:r>
                <a:rPr lang="fr-FR" sz="2000" b="1" dirty="0" smtClean="0">
                  <a:solidFill>
                    <a:srgbClr val="FF0000"/>
                  </a:solidFill>
                  <a:sym typeface="Symbol"/>
                </a:rPr>
                <a:t>(</a:t>
              </a:r>
              <a:r>
                <a:rPr lang="fr-FR" sz="2000" b="1" dirty="0" smtClean="0">
                  <a:solidFill>
                    <a:srgbClr val="FF0000"/>
                  </a:solidFill>
                  <a:latin typeface="Symbol" panose="05050102010706020507" pitchFamily="18" charset="2"/>
                  <a:sym typeface="Symbol"/>
                </a:rPr>
                <a:t>w</a:t>
              </a:r>
              <a:r>
                <a:rPr lang="fr-FR" sz="2000" b="1" dirty="0">
                  <a:solidFill>
                    <a:srgbClr val="FF0000"/>
                  </a:solidFill>
                  <a:sym typeface="Symbol"/>
                </a:rPr>
                <a:t>)| has a </a:t>
              </a:r>
              <a:r>
                <a:rPr lang="fr-FR" sz="2000" b="1" dirty="0" smtClean="0">
                  <a:solidFill>
                    <a:srgbClr val="FF0000"/>
                  </a:solidFill>
                  <a:sym typeface="Symbol"/>
                </a:rPr>
                <a:t>« super </a:t>
              </a:r>
              <a:r>
                <a:rPr lang="fr-FR" sz="2000" b="1" dirty="0" err="1" smtClean="0">
                  <a:solidFill>
                    <a:srgbClr val="FF0000"/>
                  </a:solidFill>
                  <a:sym typeface="Symbol"/>
                </a:rPr>
                <a:t>peak</a:t>
              </a:r>
              <a:r>
                <a:rPr lang="fr-FR" sz="2000" b="1" dirty="0" smtClean="0">
                  <a:solidFill>
                    <a:srgbClr val="FF0000"/>
                  </a:solidFill>
                  <a:sym typeface="Symbol"/>
                </a:rPr>
                <a:t> »</a:t>
              </a:r>
              <a:endParaRPr lang="fr-FR" sz="2000" b="1" dirty="0">
                <a:solidFill>
                  <a:srgbClr val="FF0000"/>
                </a:solidFill>
                <a:sym typeface="Symbol"/>
              </a:endParaRPr>
            </a:p>
          </p:txBody>
        </p:sp>
        <p:cxnSp>
          <p:nvCxnSpPr>
            <p:cNvPr id="3" name="Connecteur en angle 2"/>
            <p:cNvCxnSpPr/>
            <p:nvPr/>
          </p:nvCxnSpPr>
          <p:spPr>
            <a:xfrm rot="16200000" flipH="1">
              <a:off x="4333969" y="3164088"/>
              <a:ext cx="562587" cy="345523"/>
            </a:xfrm>
            <a:prstGeom prst="bentConnector3">
              <a:avLst>
                <a:gd name="adj1" fmla="val 97905"/>
              </a:avLst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67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 animBg="1"/>
      <p:bldP spid="23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116632"/>
            <a:ext cx="8748464" cy="56323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800" dirty="0" err="1"/>
              <a:t>Outline</a:t>
            </a:r>
            <a:r>
              <a:rPr lang="fr-FR" sz="2800" dirty="0"/>
              <a:t>:</a:t>
            </a:r>
          </a:p>
          <a:p>
            <a:pPr marL="571500" indent="-571500">
              <a:buAutoNum type="romanUcParenR"/>
            </a:pP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Why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measuring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fr-FR" sz="2800" b="1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fr-FR" sz="2800" b="1" baseline="-250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in glasses.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A long </a:t>
            </a: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history</a:t>
            </a:r>
            <a:endParaRPr lang="fr-FR" sz="2200" baseline="30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Dimensional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analysis</a:t>
            </a:r>
            <a:endParaRPr lang="fr-F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Bouchaud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Biroli’s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predictions</a:t>
            </a:r>
            <a:endParaRPr lang="fr-F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AutoNum type="romanUcParenR" startAt="2"/>
            </a:pPr>
            <a:r>
              <a:rPr lang="fr-FR" sz="2600" b="1" dirty="0" err="1" smtClean="0">
                <a:solidFill>
                  <a:schemeClr val="bg1">
                    <a:lumMod val="50000"/>
                  </a:schemeClr>
                </a:solidFill>
              </a:rPr>
              <a:t>Orders</a:t>
            </a:r>
            <a:r>
              <a:rPr lang="fr-FR" sz="2600" b="1" dirty="0" smtClean="0">
                <a:solidFill>
                  <a:schemeClr val="bg1">
                    <a:lumMod val="50000"/>
                  </a:schemeClr>
                </a:solidFill>
              </a:rPr>
              <a:t> of magnitude.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Definition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fr-FR" sz="2400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fr-FR" sz="2400" baseline="-250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fr-FR" sz="2200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Worst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 case </a:t>
            </a: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analysis</a:t>
            </a:r>
            <a:endParaRPr lang="fr-F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sz="2200" dirty="0"/>
          </a:p>
          <a:p>
            <a:pPr marL="571500" indent="-571500">
              <a:buAutoNum type="romanUcParenR" startAt="2"/>
            </a:pPr>
            <a:r>
              <a:rPr lang="fr-FR" sz="2600" dirty="0" err="1" smtClean="0"/>
              <a:t>Results</a:t>
            </a:r>
            <a:r>
              <a:rPr lang="fr-FR" sz="2600" dirty="0"/>
              <a:t> </a:t>
            </a:r>
            <a:r>
              <a:rPr lang="fr-FR" sz="2600" dirty="0" smtClean="0"/>
              <a:t>&amp; </a:t>
            </a:r>
            <a:r>
              <a:rPr lang="fr-FR" sz="2600" dirty="0" err="1" smtClean="0"/>
              <a:t>interpretations</a:t>
            </a:r>
            <a:r>
              <a:rPr lang="fr-FR" sz="2600" dirty="0" smtClean="0"/>
              <a:t>.</a:t>
            </a:r>
            <a:endParaRPr lang="fr-FR" sz="2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Symbol" panose="05050102010706020507" pitchFamily="18" charset="2"/>
              </a:rPr>
              <a:t>w</a:t>
            </a:r>
            <a:r>
              <a:rPr lang="fr-FR" sz="2200" dirty="0" smtClean="0"/>
              <a:t> and T </a:t>
            </a:r>
            <a:r>
              <a:rPr lang="fr-FR" sz="2200" dirty="0" err="1" smtClean="0"/>
              <a:t>behavior</a:t>
            </a:r>
            <a:r>
              <a:rPr lang="fr-FR" sz="2200" dirty="0" smtClean="0"/>
              <a:t> of </a:t>
            </a:r>
            <a:r>
              <a:rPr lang="fr-FR" sz="2000" dirty="0">
                <a:latin typeface="Symbol" panose="05050102010706020507" pitchFamily="18" charset="2"/>
              </a:rPr>
              <a:t>c</a:t>
            </a:r>
            <a:r>
              <a:rPr lang="fr-FR" sz="2000" baseline="-25000" dirty="0"/>
              <a:t>3</a:t>
            </a:r>
            <a:r>
              <a:rPr lang="fr-FR" sz="2000" dirty="0"/>
              <a:t> and </a:t>
            </a:r>
            <a:r>
              <a:rPr lang="fr-FR" sz="2000" dirty="0">
                <a:latin typeface="Symbol" panose="05050102010706020507" pitchFamily="18" charset="2"/>
              </a:rPr>
              <a:t>c</a:t>
            </a:r>
            <a:r>
              <a:rPr lang="fr-FR" sz="2000" baseline="-25000" dirty="0"/>
              <a:t>5</a:t>
            </a:r>
            <a:endParaRPr lang="fr-FR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b="1" u="sng" dirty="0" smtClean="0"/>
              <a:t>Discussion.</a:t>
            </a:r>
            <a:endParaRPr lang="fr-FR" sz="2200" b="1" u="sng" dirty="0"/>
          </a:p>
          <a:p>
            <a:pPr lvl="1"/>
            <a:endParaRPr lang="fr-FR" sz="2600" dirty="0"/>
          </a:p>
          <a:p>
            <a:r>
              <a:rPr lang="fr-FR" sz="2600" dirty="0"/>
              <a:t> </a:t>
            </a:r>
            <a:r>
              <a:rPr lang="fr-FR" sz="2600" dirty="0" smtClean="0"/>
              <a:t>     </a:t>
            </a:r>
            <a:r>
              <a:rPr lang="fr-FR" sz="2600" dirty="0" err="1" smtClean="0"/>
              <a:t>Summary</a:t>
            </a:r>
            <a:r>
              <a:rPr lang="fr-FR" sz="2600" dirty="0" smtClean="0"/>
              <a:t> and Perspectives.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30551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55"/>
          <p:cNvSpPr txBox="1">
            <a:spLocks noChangeArrowheads="1"/>
          </p:cNvSpPr>
          <p:nvPr/>
        </p:nvSpPr>
        <p:spPr bwMode="auto">
          <a:xfrm>
            <a:off x="89502" y="12611"/>
            <a:ext cx="6810979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sz="2250" dirty="0" err="1" smtClean="0"/>
              <a:t>Which</a:t>
            </a:r>
            <a:r>
              <a:rPr lang="fr-FR" sz="2250" dirty="0" smtClean="0"/>
              <a:t> </a:t>
            </a:r>
            <a:r>
              <a:rPr lang="fr-FR" sz="2250" dirty="0" err="1" smtClean="0"/>
              <a:t>kind</a:t>
            </a:r>
            <a:r>
              <a:rPr lang="fr-FR" sz="2250" dirty="0" smtClean="0"/>
              <a:t> of </a:t>
            </a:r>
            <a:r>
              <a:rPr lang="fr-FR" sz="2250" dirty="0" err="1" smtClean="0"/>
              <a:t>length</a:t>
            </a:r>
            <a:r>
              <a:rPr lang="fr-FR" sz="2250" dirty="0" smtClean="0"/>
              <a:t> in</a:t>
            </a:r>
            <a:r>
              <a:rPr lang="fr-FR" sz="2250" u="none" dirty="0" smtClean="0"/>
              <a:t> X</a:t>
            </a:r>
            <a:r>
              <a:rPr lang="fr-FR" sz="2250" u="none" baseline="-25000" dirty="0" smtClean="0"/>
              <a:t>3</a:t>
            </a:r>
            <a:r>
              <a:rPr lang="fr-FR" sz="2250" u="none" dirty="0" smtClean="0"/>
              <a:t> and X</a:t>
            </a:r>
            <a:r>
              <a:rPr lang="fr-FR" sz="2250" u="none" baseline="-25000" dirty="0" smtClean="0"/>
              <a:t>5</a:t>
            </a:r>
            <a:r>
              <a:rPr lang="fr-FR" sz="2250" u="none" dirty="0" smtClean="0"/>
              <a:t> </a:t>
            </a:r>
            <a:r>
              <a:rPr lang="fr-FR" sz="2250" dirty="0" smtClean="0"/>
              <a:t>: </a:t>
            </a:r>
            <a:r>
              <a:rPr lang="fr-FR" sz="2250" dirty="0" err="1" smtClean="0"/>
              <a:t>dynamic</a:t>
            </a:r>
            <a:r>
              <a:rPr lang="fr-FR" sz="2250" dirty="0" smtClean="0"/>
              <a:t> or </a:t>
            </a:r>
            <a:r>
              <a:rPr lang="fr-FR" sz="2250" dirty="0" err="1" smtClean="0"/>
              <a:t>static</a:t>
            </a:r>
            <a:r>
              <a:rPr lang="fr-FR" sz="2250" dirty="0" smtClean="0"/>
              <a:t> ? </a:t>
            </a:r>
            <a:endParaRPr lang="fr-FR" sz="2250" dirty="0"/>
          </a:p>
        </p:txBody>
      </p:sp>
      <p:sp>
        <p:nvSpPr>
          <p:cNvPr id="21" name="Text Box 105"/>
          <p:cNvSpPr txBox="1">
            <a:spLocks noChangeArrowheads="1"/>
          </p:cNvSpPr>
          <p:nvPr/>
        </p:nvSpPr>
        <p:spPr bwMode="auto">
          <a:xfrm>
            <a:off x="4384923" y="6076180"/>
            <a:ext cx="4723581" cy="715581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25" dirty="0" smtClean="0">
                <a:solidFill>
                  <a:srgbClr val="FF0000"/>
                </a:solidFill>
              </a:rPr>
              <a:t>There </a:t>
            </a:r>
            <a:r>
              <a:rPr lang="fr-FR" sz="2025" dirty="0" err="1" smtClean="0">
                <a:solidFill>
                  <a:srgbClr val="FF0000"/>
                </a:solidFill>
              </a:rPr>
              <a:t>exists</a:t>
            </a:r>
            <a:r>
              <a:rPr lang="fr-FR" sz="2025" dirty="0" smtClean="0">
                <a:solidFill>
                  <a:srgbClr val="FF0000"/>
                </a:solidFill>
              </a:rPr>
              <a:t> a </a:t>
            </a:r>
            <a:r>
              <a:rPr lang="fr-FR" sz="2025" dirty="0" err="1" smtClean="0">
                <a:solidFill>
                  <a:srgbClr val="FF0000"/>
                </a:solidFill>
              </a:rPr>
              <a:t>thermodynamic</a:t>
            </a:r>
            <a:r>
              <a:rPr lang="fr-FR" sz="2025" dirty="0" smtClean="0">
                <a:solidFill>
                  <a:srgbClr val="FF0000"/>
                </a:solidFill>
              </a:rPr>
              <a:t> </a:t>
            </a:r>
            <a:r>
              <a:rPr lang="fr-FR" sz="2025" dirty="0" err="1">
                <a:solidFill>
                  <a:srgbClr val="FF0000"/>
                </a:solidFill>
              </a:rPr>
              <a:t>critical</a:t>
            </a:r>
            <a:r>
              <a:rPr lang="fr-FR" sz="2025" dirty="0">
                <a:solidFill>
                  <a:srgbClr val="FF0000"/>
                </a:solidFill>
              </a:rPr>
              <a:t> point </a:t>
            </a:r>
            <a:r>
              <a:rPr lang="fr-FR" sz="2025" dirty="0" smtClean="0">
                <a:solidFill>
                  <a:srgbClr val="FF0000"/>
                </a:solidFill>
              </a:rPr>
              <a:t>(</a:t>
            </a:r>
            <a:r>
              <a:rPr lang="fr-FR" sz="2025" dirty="0" err="1" smtClean="0">
                <a:solidFill>
                  <a:srgbClr val="FF0000"/>
                </a:solidFill>
              </a:rPr>
              <a:t>static</a:t>
            </a:r>
            <a:r>
              <a:rPr lang="fr-FR" sz="2025" dirty="0" smtClean="0">
                <a:solidFill>
                  <a:srgbClr val="FF0000"/>
                </a:solidFill>
              </a:rPr>
              <a:t> </a:t>
            </a:r>
            <a:r>
              <a:rPr lang="fr-FR" sz="2025" dirty="0" err="1" smtClean="0">
                <a:solidFill>
                  <a:srgbClr val="FF0000"/>
                </a:solidFill>
              </a:rPr>
              <a:t>length</a:t>
            </a:r>
            <a:r>
              <a:rPr lang="fr-FR" sz="2025" dirty="0" smtClean="0">
                <a:solidFill>
                  <a:srgbClr val="FF0000"/>
                </a:solidFill>
              </a:rPr>
              <a:t>) </a:t>
            </a:r>
            <a:r>
              <a:rPr lang="fr-FR" sz="2025" dirty="0" err="1" smtClean="0">
                <a:solidFill>
                  <a:srgbClr val="FF0000"/>
                </a:solidFill>
              </a:rPr>
              <a:t>driving</a:t>
            </a:r>
            <a:r>
              <a:rPr lang="fr-FR" sz="2025" dirty="0" smtClean="0">
                <a:solidFill>
                  <a:srgbClr val="FF0000"/>
                </a:solidFill>
              </a:rPr>
              <a:t> </a:t>
            </a:r>
            <a:r>
              <a:rPr lang="fr-FR" sz="2025" dirty="0">
                <a:solidFill>
                  <a:srgbClr val="FF0000"/>
                </a:solidFill>
              </a:rPr>
              <a:t>the </a:t>
            </a:r>
            <a:r>
              <a:rPr lang="fr-FR" sz="2025" dirty="0" err="1">
                <a:solidFill>
                  <a:srgbClr val="FF0000"/>
                </a:solidFill>
              </a:rPr>
              <a:t>physics</a:t>
            </a:r>
            <a:r>
              <a:rPr lang="fr-FR" sz="2025" dirty="0">
                <a:solidFill>
                  <a:srgbClr val="FF0000"/>
                </a:solidFill>
              </a:rPr>
              <a:t> </a:t>
            </a:r>
            <a:r>
              <a:rPr lang="fr-FR" sz="2025" dirty="0" err="1">
                <a:solidFill>
                  <a:srgbClr val="FF0000"/>
                </a:solidFill>
              </a:rPr>
              <a:t>around</a:t>
            </a:r>
            <a:r>
              <a:rPr lang="fr-FR" sz="2025" dirty="0">
                <a:solidFill>
                  <a:srgbClr val="FF0000"/>
                </a:solidFill>
              </a:rPr>
              <a:t> Tg</a:t>
            </a:r>
            <a:r>
              <a:rPr lang="fr-FR" sz="2025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8" name="Text Box 105"/>
          <p:cNvSpPr txBox="1">
            <a:spLocks noChangeArrowheads="1"/>
          </p:cNvSpPr>
          <p:nvPr/>
        </p:nvSpPr>
        <p:spPr bwMode="auto">
          <a:xfrm>
            <a:off x="2940789" y="2073498"/>
            <a:ext cx="2810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olidFill>
                  <a:srgbClr val="1306BA"/>
                </a:solidFill>
                <a:sym typeface="Symbol" panose="05050102010706020507" pitchFamily="18" charset="2"/>
              </a:rPr>
              <a:t>Our </a:t>
            </a:r>
            <a:r>
              <a:rPr lang="fr-FR" dirty="0" err="1">
                <a:solidFill>
                  <a:srgbClr val="1306BA"/>
                </a:solidFill>
                <a:sym typeface="Symbol" panose="05050102010706020507" pitchFamily="18" charset="2"/>
              </a:rPr>
              <a:t>experimental</a:t>
            </a:r>
            <a:r>
              <a:rPr lang="fr-FR" dirty="0">
                <a:solidFill>
                  <a:srgbClr val="1306BA"/>
                </a:solidFill>
                <a:sym typeface="Symbol" panose="05050102010706020507" pitchFamily="18" charset="2"/>
              </a:rPr>
              <a:t> </a:t>
            </a:r>
            <a:r>
              <a:rPr lang="fr-FR" dirty="0" err="1">
                <a:solidFill>
                  <a:srgbClr val="1306BA"/>
                </a:solidFill>
                <a:sym typeface="Symbol" panose="05050102010706020507" pitchFamily="18" charset="2"/>
              </a:rPr>
              <a:t>results</a:t>
            </a:r>
            <a:endParaRPr lang="fr-FR" dirty="0">
              <a:solidFill>
                <a:srgbClr val="1306BA"/>
              </a:solidFill>
            </a:endParaRPr>
          </a:p>
        </p:txBody>
      </p:sp>
      <p:sp>
        <p:nvSpPr>
          <p:cNvPr id="23" name="Text Box 105"/>
          <p:cNvSpPr txBox="1">
            <a:spLocks noChangeArrowheads="1"/>
          </p:cNvSpPr>
          <p:nvPr/>
        </p:nvSpPr>
        <p:spPr bwMode="auto">
          <a:xfrm>
            <a:off x="89502" y="2894546"/>
            <a:ext cx="429542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err="1">
                <a:sym typeface="Symbol" panose="05050102010706020507" pitchFamily="18" charset="2"/>
              </a:rPr>
              <a:t>Theories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err="1">
                <a:sym typeface="Symbol" panose="05050102010706020507" pitchFamily="18" charset="2"/>
              </a:rPr>
              <a:t>with</a:t>
            </a:r>
            <a:r>
              <a:rPr lang="fr-FR" dirty="0">
                <a:sym typeface="Symbol" panose="05050102010706020507" pitchFamily="18" charset="2"/>
              </a:rPr>
              <a:t> non trivial </a:t>
            </a:r>
            <a:r>
              <a:rPr lang="fr-FR" dirty="0" err="1">
                <a:sym typeface="Symbol" panose="05050102010706020507" pitchFamily="18" charset="2"/>
              </a:rPr>
              <a:t>thermodynamics</a:t>
            </a:r>
            <a:r>
              <a:rPr lang="fr-FR" dirty="0">
                <a:sym typeface="Symbol" panose="05050102010706020507" pitchFamily="18" charset="2"/>
              </a:rPr>
              <a:t> (T</a:t>
            </a:r>
            <a:r>
              <a:rPr lang="fr-FR" baseline="-25000" dirty="0">
                <a:sym typeface="Symbol" panose="05050102010706020507" pitchFamily="18" charset="2"/>
              </a:rPr>
              <a:t>c</a:t>
            </a:r>
            <a:r>
              <a:rPr lang="fr-FR" dirty="0">
                <a:sym typeface="Symbol" panose="05050102010706020507" pitchFamily="18" charset="2"/>
              </a:rPr>
              <a:t> drives the </a:t>
            </a:r>
            <a:r>
              <a:rPr lang="fr-FR" dirty="0" err="1">
                <a:sym typeface="Symbol" panose="05050102010706020507" pitchFamily="18" charset="2"/>
              </a:rPr>
              <a:t>physics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err="1">
                <a:sym typeface="Symbol" panose="05050102010706020507" pitchFamily="18" charset="2"/>
              </a:rPr>
              <a:t>around</a:t>
            </a:r>
            <a:r>
              <a:rPr lang="fr-FR" dirty="0">
                <a:sym typeface="Symbol" panose="05050102010706020507" pitchFamily="18" charset="2"/>
              </a:rPr>
              <a:t> Tg): </a:t>
            </a:r>
          </a:p>
          <a:p>
            <a:pPr marL="600075" lvl="1" indent="-257175">
              <a:spcBef>
                <a:spcPct val="50000"/>
              </a:spcBef>
              <a:buFont typeface="Symbol" panose="05050102010706020507" pitchFamily="18" charset="2"/>
              <a:buChar char="®"/>
            </a:pPr>
            <a:r>
              <a:rPr lang="fr-FR" dirty="0">
                <a:sym typeface="Symbol" panose="05050102010706020507" pitchFamily="18" charset="2"/>
              </a:rPr>
              <a:t>RFOT (T</a:t>
            </a:r>
            <a:r>
              <a:rPr lang="fr-FR" baseline="-25000" dirty="0">
                <a:sym typeface="Symbol" panose="05050102010706020507" pitchFamily="18" charset="2"/>
              </a:rPr>
              <a:t>c</a:t>
            </a:r>
            <a:r>
              <a:rPr lang="fr-FR" dirty="0">
                <a:sym typeface="Symbol" panose="05050102010706020507" pitchFamily="18" charset="2"/>
              </a:rPr>
              <a:t>=T</a:t>
            </a:r>
            <a:r>
              <a:rPr lang="fr-FR" baseline="-25000" dirty="0">
                <a:sym typeface="Symbol" panose="05050102010706020507" pitchFamily="18" charset="2"/>
              </a:rPr>
              <a:t>K</a:t>
            </a:r>
            <a:r>
              <a:rPr lang="fr-FR" dirty="0">
                <a:sym typeface="Symbol" panose="05050102010706020507" pitchFamily="18" charset="2"/>
              </a:rPr>
              <a:t>) </a:t>
            </a:r>
          </a:p>
          <a:p>
            <a:pPr marL="600075" lvl="1" indent="-257175">
              <a:spcBef>
                <a:spcPct val="50000"/>
              </a:spcBef>
              <a:buFont typeface="Symbol" panose="05050102010706020507" pitchFamily="18" charset="2"/>
              <a:buChar char="®"/>
            </a:pPr>
            <a:r>
              <a:rPr lang="fr-FR" dirty="0">
                <a:sym typeface="Symbol" panose="05050102010706020507" pitchFamily="18" charset="2"/>
              </a:rPr>
              <a:t>Frustration (</a:t>
            </a:r>
            <a:r>
              <a:rPr lang="fr-FR" dirty="0" err="1">
                <a:sym typeface="Symbol" panose="05050102010706020507" pitchFamily="18" charset="2"/>
              </a:rPr>
              <a:t>T</a:t>
            </a:r>
            <a:r>
              <a:rPr lang="fr-FR" baseline="-25000" dirty="0" err="1">
                <a:sym typeface="Symbol" panose="05050102010706020507" pitchFamily="18" charset="2"/>
              </a:rPr>
              <a:t>c</a:t>
            </a:r>
            <a:r>
              <a:rPr lang="fr-FR" dirty="0" err="1">
                <a:sym typeface="Symbol" panose="05050102010706020507" pitchFamily="18" charset="2"/>
              </a:rPr>
              <a:t>T</a:t>
            </a:r>
            <a:r>
              <a:rPr lang="fr-FR" baseline="-25000" dirty="0" err="1">
                <a:sym typeface="Symbol" panose="05050102010706020507" pitchFamily="18" charset="2"/>
              </a:rPr>
              <a:t>M</a:t>
            </a:r>
            <a:r>
              <a:rPr lang="fr-FR" dirty="0">
                <a:sym typeface="Symbol" panose="05050102010706020507" pitchFamily="18" charset="2"/>
              </a:rPr>
              <a:t>)</a:t>
            </a:r>
            <a:endParaRPr lang="fr-FR" dirty="0"/>
          </a:p>
        </p:txBody>
      </p:sp>
      <p:sp>
        <p:nvSpPr>
          <p:cNvPr id="24" name="Text Box 105"/>
          <p:cNvSpPr txBox="1">
            <a:spLocks noChangeArrowheads="1"/>
          </p:cNvSpPr>
          <p:nvPr/>
        </p:nvSpPr>
        <p:spPr bwMode="auto">
          <a:xfrm>
            <a:off x="4409983" y="2931004"/>
            <a:ext cx="4644515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err="1">
                <a:sym typeface="Symbol" panose="05050102010706020507" pitchFamily="18" charset="2"/>
              </a:rPr>
              <a:t>Theories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err="1">
                <a:sym typeface="Symbol" panose="05050102010706020507" pitchFamily="18" charset="2"/>
              </a:rPr>
              <a:t>where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err="1">
                <a:sym typeface="Symbol" panose="05050102010706020507" pitchFamily="18" charset="2"/>
              </a:rPr>
              <a:t>only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err="1">
                <a:sym typeface="Symbol" panose="05050102010706020507" pitchFamily="18" charset="2"/>
              </a:rPr>
              <a:t>dynamical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err="1">
                <a:sym typeface="Symbol" panose="05050102010706020507" pitchFamily="18" charset="2"/>
              </a:rPr>
              <a:t>rules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err="1">
                <a:sym typeface="Symbol" panose="05050102010706020507" pitchFamily="18" charset="2"/>
              </a:rPr>
              <a:t>matter</a:t>
            </a:r>
            <a:r>
              <a:rPr lang="fr-FR" dirty="0">
                <a:sym typeface="Symbol" panose="05050102010706020507" pitchFamily="18" charset="2"/>
              </a:rPr>
              <a:t>: </a:t>
            </a:r>
          </a:p>
          <a:p>
            <a:pPr marL="600075" lvl="1" indent="-257175">
              <a:spcBef>
                <a:spcPct val="50000"/>
              </a:spcBef>
              <a:buFont typeface="Symbol" panose="05050102010706020507" pitchFamily="18" charset="2"/>
              <a:buChar char="®"/>
            </a:pPr>
            <a:r>
              <a:rPr lang="fr-FR" dirty="0">
                <a:sym typeface="Symbol" panose="05050102010706020507" pitchFamily="18" charset="2"/>
              </a:rPr>
              <a:t>Standard version of </a:t>
            </a:r>
            <a:r>
              <a:rPr lang="fr-FR" dirty="0" err="1">
                <a:sym typeface="Symbol" panose="05050102010706020507" pitchFamily="18" charset="2"/>
              </a:rPr>
              <a:t>Kinetically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err="1">
                <a:sym typeface="Symbol" panose="05050102010706020507" pitchFamily="18" charset="2"/>
              </a:rPr>
              <a:t>Constrained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err="1">
                <a:sym typeface="Symbol" panose="05050102010706020507" pitchFamily="18" charset="2"/>
              </a:rPr>
              <a:t>Models</a:t>
            </a:r>
            <a:r>
              <a:rPr lang="fr-FR" dirty="0">
                <a:sym typeface="Symbol" panose="05050102010706020507" pitchFamily="18" charset="2"/>
              </a:rPr>
              <a:t> (KCM) </a:t>
            </a:r>
            <a:r>
              <a:rPr lang="fr-FR" b="1" u="sng" dirty="0" err="1">
                <a:solidFill>
                  <a:srgbClr val="FF0000"/>
                </a:solidFill>
                <a:sym typeface="Symbol" panose="05050102010706020507" pitchFamily="18" charset="2"/>
              </a:rPr>
              <a:t>seem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err="1">
                <a:solidFill>
                  <a:srgbClr val="FF0000"/>
                </a:solidFill>
                <a:sym typeface="Symbol" panose="05050102010706020507" pitchFamily="18" charset="2"/>
              </a:rPr>
              <a:t>unable</a:t>
            </a:r>
            <a:r>
              <a:rPr lang="fr-FR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dirty="0">
                <a:sym typeface="Symbol" panose="05050102010706020507" pitchFamily="18" charset="2"/>
              </a:rPr>
              <a:t>to </a:t>
            </a:r>
            <a:r>
              <a:rPr lang="fr-FR" dirty="0" err="1">
                <a:sym typeface="Symbol" panose="05050102010706020507" pitchFamily="18" charset="2"/>
              </a:rPr>
              <a:t>account</a:t>
            </a:r>
            <a:r>
              <a:rPr lang="fr-FR" dirty="0">
                <a:sym typeface="Symbol" panose="05050102010706020507" pitchFamily="18" charset="2"/>
              </a:rPr>
              <a:t> for </a:t>
            </a:r>
            <a:r>
              <a:rPr lang="fr-FR" dirty="0">
                <a:latin typeface="Symbol" panose="05050102010706020507" pitchFamily="18" charset="2"/>
                <a:sym typeface="Symbol" panose="05050102010706020507" pitchFamily="18" charset="2"/>
              </a:rPr>
              <a:t>c</a:t>
            </a:r>
            <a:r>
              <a:rPr lang="fr-FR" baseline="-25000" dirty="0">
                <a:sym typeface="Symbol" panose="05050102010706020507" pitchFamily="18" charset="2"/>
              </a:rPr>
              <a:t>5</a:t>
            </a:r>
            <a:r>
              <a:rPr lang="fr-FR" dirty="0">
                <a:sym typeface="Symbol" panose="05050102010706020507" pitchFamily="18" charset="2"/>
              </a:rPr>
              <a:t> and </a:t>
            </a:r>
            <a:r>
              <a:rPr lang="fr-FR" dirty="0">
                <a:latin typeface="Symbol" panose="05050102010706020507" pitchFamily="18" charset="2"/>
                <a:sym typeface="Symbol" panose="05050102010706020507" pitchFamily="18" charset="2"/>
              </a:rPr>
              <a:t>c</a:t>
            </a:r>
            <a:r>
              <a:rPr lang="fr-FR" baseline="-25000" dirty="0">
                <a:sym typeface="Symbol" panose="05050102010706020507" pitchFamily="18" charset="2"/>
              </a:rPr>
              <a:t>3</a:t>
            </a:r>
            <a:r>
              <a:rPr lang="fr-FR" dirty="0"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5" name="Flèche droite 24"/>
          <p:cNvSpPr/>
          <p:nvPr/>
        </p:nvSpPr>
        <p:spPr>
          <a:xfrm rot="8224710">
            <a:off x="3621255" y="2566017"/>
            <a:ext cx="709416" cy="271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7" name="Flèche droite 26"/>
          <p:cNvSpPr/>
          <p:nvPr/>
        </p:nvSpPr>
        <p:spPr>
          <a:xfrm rot="13375290" flipH="1">
            <a:off x="4307283" y="2555819"/>
            <a:ext cx="709416" cy="271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8" name="Text Box 105"/>
          <p:cNvSpPr txBox="1">
            <a:spLocks noChangeArrowheads="1"/>
          </p:cNvSpPr>
          <p:nvPr/>
        </p:nvSpPr>
        <p:spPr bwMode="auto">
          <a:xfrm>
            <a:off x="2059708" y="2525906"/>
            <a:ext cx="1812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1306BA"/>
                </a:solidFill>
                <a:sym typeface="Symbol" panose="05050102010706020507" pitchFamily="18" charset="2"/>
              </a:rPr>
              <a:t>Consistent </a:t>
            </a:r>
            <a:r>
              <a:rPr lang="fr-FR" dirty="0" err="1">
                <a:solidFill>
                  <a:srgbClr val="1306BA"/>
                </a:solidFill>
                <a:sym typeface="Symbol" panose="05050102010706020507" pitchFamily="18" charset="2"/>
              </a:rPr>
              <a:t>with</a:t>
            </a:r>
            <a:r>
              <a:rPr lang="fr-FR" dirty="0">
                <a:solidFill>
                  <a:srgbClr val="1306BA"/>
                </a:solidFill>
                <a:sym typeface="Symbol" panose="05050102010706020507" pitchFamily="18" charset="2"/>
              </a:rPr>
              <a:t>…</a:t>
            </a:r>
            <a:endParaRPr lang="fr-FR" dirty="0">
              <a:solidFill>
                <a:srgbClr val="1306BA"/>
              </a:solidFill>
            </a:endParaRPr>
          </a:p>
        </p:txBody>
      </p:sp>
      <p:sp>
        <p:nvSpPr>
          <p:cNvPr id="29" name="Text Box 105"/>
          <p:cNvSpPr txBox="1">
            <a:spLocks noChangeArrowheads="1"/>
          </p:cNvSpPr>
          <p:nvPr/>
        </p:nvSpPr>
        <p:spPr bwMode="auto">
          <a:xfrm>
            <a:off x="5006539" y="2518207"/>
            <a:ext cx="2428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1306BA"/>
                </a:solidFill>
                <a:sym typeface="Symbol" panose="05050102010706020507" pitchFamily="18" charset="2"/>
              </a:rPr>
              <a:t>NOT consistent </a:t>
            </a:r>
            <a:r>
              <a:rPr lang="fr-FR" dirty="0" err="1">
                <a:solidFill>
                  <a:srgbClr val="1306BA"/>
                </a:solidFill>
                <a:sym typeface="Symbol" panose="05050102010706020507" pitchFamily="18" charset="2"/>
              </a:rPr>
              <a:t>with</a:t>
            </a:r>
            <a:r>
              <a:rPr lang="fr-FR" dirty="0">
                <a:solidFill>
                  <a:srgbClr val="1306BA"/>
                </a:solidFill>
                <a:sym typeface="Symbol" panose="05050102010706020507" pitchFamily="18" charset="2"/>
              </a:rPr>
              <a:t>…</a:t>
            </a:r>
            <a:endParaRPr lang="fr-FR" dirty="0">
              <a:solidFill>
                <a:srgbClr val="1306BA"/>
              </a:solidFill>
            </a:endParaRPr>
          </a:p>
        </p:txBody>
      </p:sp>
      <p:sp>
        <p:nvSpPr>
          <p:cNvPr id="30" name="Flèche droite 29"/>
          <p:cNvSpPr/>
          <p:nvPr/>
        </p:nvSpPr>
        <p:spPr>
          <a:xfrm rot="5400000">
            <a:off x="6022670" y="4695420"/>
            <a:ext cx="709416" cy="271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8" name="Connecteur droit 7"/>
          <p:cNvCxnSpPr/>
          <p:nvPr/>
        </p:nvCxnSpPr>
        <p:spPr>
          <a:xfrm>
            <a:off x="4355976" y="2894546"/>
            <a:ext cx="0" cy="28995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09" y="4576316"/>
            <a:ext cx="2581514" cy="2228486"/>
          </a:xfrm>
          <a:prstGeom prst="rect">
            <a:avLst/>
          </a:prstGeom>
        </p:spPr>
      </p:pic>
      <p:sp>
        <p:nvSpPr>
          <p:cNvPr id="31" name="Flèche droite 30"/>
          <p:cNvSpPr/>
          <p:nvPr/>
        </p:nvSpPr>
        <p:spPr>
          <a:xfrm rot="10800000" flipH="1">
            <a:off x="3713927" y="6298458"/>
            <a:ext cx="478555" cy="271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5" name="Text Box 105"/>
          <p:cNvSpPr txBox="1">
            <a:spLocks noChangeArrowheads="1"/>
          </p:cNvSpPr>
          <p:nvPr/>
        </p:nvSpPr>
        <p:spPr bwMode="auto">
          <a:xfrm>
            <a:off x="73591" y="397533"/>
            <a:ext cx="79547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ym typeface="Symbol" panose="05050102010706020507" pitchFamily="18" charset="2"/>
              </a:rPr>
              <a:t>The </a:t>
            </a:r>
            <a:r>
              <a:rPr lang="fr-FR" dirty="0" err="1" smtClean="0">
                <a:sym typeface="Symbol" panose="05050102010706020507" pitchFamily="18" charset="2"/>
              </a:rPr>
              <a:t>hump</a:t>
            </a:r>
            <a:r>
              <a:rPr lang="fr-FR" dirty="0" smtClean="0">
                <a:sym typeface="Symbol" panose="05050102010706020507" pitchFamily="18" charset="2"/>
              </a:rPr>
              <a:t> lies at f  f</a:t>
            </a:r>
            <a:r>
              <a:rPr lang="fr-FR" baseline="-25000" dirty="0" smtClean="0">
                <a:latin typeface="Symbol" panose="05050102010706020507" pitchFamily="18" charset="2"/>
                <a:sym typeface="Symbol" panose="05050102010706020507" pitchFamily="18" charset="2"/>
              </a:rPr>
              <a:t>a </a:t>
            </a:r>
            <a:r>
              <a:rPr lang="fr-FR" dirty="0" err="1" smtClean="0">
                <a:sym typeface="Symbol" panose="05050102010706020507" pitchFamily="18" charset="2"/>
              </a:rPr>
              <a:t>so</a:t>
            </a:r>
            <a:r>
              <a:rPr lang="fr-FR" dirty="0" smtClean="0">
                <a:sym typeface="Symbol" panose="05050102010706020507" pitchFamily="18" charset="2"/>
              </a:rPr>
              <a:t> the </a:t>
            </a:r>
            <a:r>
              <a:rPr lang="fr-FR" dirty="0" err="1" smtClean="0">
                <a:sym typeface="Symbol" panose="05050102010706020507" pitchFamily="18" charset="2"/>
              </a:rPr>
              <a:t>length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should</a:t>
            </a:r>
            <a:r>
              <a:rPr lang="fr-FR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be</a:t>
            </a:r>
            <a:r>
              <a:rPr lang="fr-FR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dirty="0" err="1" smtClean="0">
                <a:sym typeface="Symbol" panose="05050102010706020507" pitchFamily="18" charset="2"/>
              </a:rPr>
              <a:t>considered</a:t>
            </a:r>
            <a:r>
              <a:rPr lang="fr-FR" dirty="0" smtClean="0">
                <a:sym typeface="Symbol" panose="05050102010706020507" pitchFamily="18" charset="2"/>
              </a:rPr>
              <a:t> as </a:t>
            </a:r>
            <a:r>
              <a:rPr lang="fr-FR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dynamic</a:t>
            </a:r>
            <a:endParaRPr lang="fr-FR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73590" y="847230"/>
            <a:ext cx="824282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fr-FR" b="1" u="sng" dirty="0" smtClean="0">
                <a:sym typeface="Symbol" panose="05050102010706020507" pitchFamily="18" charset="2"/>
              </a:rPr>
              <a:t>BUT: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r>
              <a:rPr lang="fr-FR" dirty="0" smtClean="0">
                <a:solidFill>
                  <a:srgbClr val="00B050"/>
                </a:solidFill>
                <a:sym typeface="Symbol" panose="05050102010706020507" pitchFamily="18" charset="2"/>
              </a:rPr>
              <a:t> </a:t>
            </a:r>
            <a:r>
              <a:rPr lang="fr-FR" dirty="0" err="1" smtClean="0">
                <a:solidFill>
                  <a:srgbClr val="00B05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d</a:t>
            </a:r>
            <a:r>
              <a:rPr lang="fr-FR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S</a:t>
            </a:r>
            <a:r>
              <a:rPr lang="fr-FR" baseline="-250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c</a:t>
            </a:r>
            <a:r>
              <a:rPr lang="fr-FR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works</a:t>
            </a:r>
            <a:r>
              <a:rPr lang="fr-FR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quite</a:t>
            </a:r>
            <a:r>
              <a:rPr lang="fr-FR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well</a:t>
            </a:r>
            <a:r>
              <a:rPr lang="fr-FR" dirty="0" smtClean="0">
                <a:solidFill>
                  <a:srgbClr val="00B050"/>
                </a:solidFill>
                <a:sym typeface="Symbol" panose="05050102010706020507" pitchFamily="18" charset="2"/>
              </a:rPr>
              <a:t> for X</a:t>
            </a:r>
            <a:r>
              <a:rPr lang="fr-FR" baseline="-25000" dirty="0" smtClean="0">
                <a:solidFill>
                  <a:srgbClr val="00B050"/>
                </a:solidFill>
                <a:sym typeface="Symbol" panose="05050102010706020507" pitchFamily="18" charset="2"/>
              </a:rPr>
              <a:t>3</a:t>
            </a:r>
            <a:r>
              <a:rPr lang="fr-FR" baseline="30000" dirty="0" smtClean="0">
                <a:solidFill>
                  <a:srgbClr val="00B050"/>
                </a:solidFill>
                <a:sym typeface="Symbol" panose="05050102010706020507" pitchFamily="18" charset="2"/>
              </a:rPr>
              <a:t>(3)</a:t>
            </a:r>
            <a:r>
              <a:rPr lang="fr-FR" dirty="0" smtClean="0">
                <a:solidFill>
                  <a:srgbClr val="00B050"/>
                </a:solidFill>
                <a:sym typeface="Symbol" panose="05050102010706020507" pitchFamily="18" charset="2"/>
              </a:rPr>
              <a:t> and X</a:t>
            </a:r>
            <a:r>
              <a:rPr lang="fr-FR" baseline="-25000" dirty="0" smtClean="0">
                <a:solidFill>
                  <a:srgbClr val="00B050"/>
                </a:solidFill>
                <a:sym typeface="Symbol" panose="05050102010706020507" pitchFamily="18" charset="2"/>
              </a:rPr>
              <a:t>2;1</a:t>
            </a:r>
            <a:r>
              <a:rPr lang="fr-FR" baseline="30000" dirty="0" smtClean="0">
                <a:solidFill>
                  <a:srgbClr val="00B050"/>
                </a:solidFill>
                <a:sym typeface="Symbol" panose="05050102010706020507" pitchFamily="18" charset="2"/>
              </a:rPr>
              <a:t>(1)</a:t>
            </a:r>
            <a:r>
              <a:rPr lang="fr-FR" dirty="0" smtClean="0">
                <a:solidFill>
                  <a:srgbClr val="00B050"/>
                </a:solidFill>
                <a:sym typeface="Symbol" panose="05050102010706020507" pitchFamily="18" charset="2"/>
              </a:rPr>
              <a:t>  [</a:t>
            </a:r>
            <a:r>
              <a:rPr lang="fr-FR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see</a:t>
            </a:r>
            <a:r>
              <a:rPr lang="fr-FR" dirty="0" smtClean="0">
                <a:solidFill>
                  <a:srgbClr val="00B050"/>
                </a:solidFill>
                <a:sym typeface="Symbol" panose="05050102010706020507" pitchFamily="18" charset="2"/>
              </a:rPr>
              <a:t> Richert et al. (2015)-(2016)].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ym typeface="Symbol" panose="05050102010706020507" pitchFamily="18" charset="2"/>
              </a:rPr>
              <a:t>               … and </a:t>
            </a:r>
            <a:r>
              <a:rPr lang="fr-FR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something</a:t>
            </a:r>
            <a:r>
              <a:rPr lang="fr-FR" dirty="0" smtClean="0">
                <a:solidFill>
                  <a:srgbClr val="FF0000"/>
                </a:solidFill>
                <a:sym typeface="Symbol" panose="05050102010706020507" pitchFamily="18" charset="2"/>
              </a:rPr>
              <a:t> more </a:t>
            </a:r>
            <a:r>
              <a:rPr lang="fr-FR" dirty="0" err="1" smtClean="0">
                <a:sym typeface="Symbol" panose="05050102010706020507" pitchFamily="18" charset="2"/>
              </a:rPr>
              <a:t>can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r>
              <a:rPr lang="fr-FR" dirty="0" err="1" smtClean="0">
                <a:sym typeface="Symbol" panose="05050102010706020507" pitchFamily="18" charset="2"/>
              </a:rPr>
              <a:t>be</a:t>
            </a:r>
            <a:r>
              <a:rPr lang="fr-FR" dirty="0" smtClean="0">
                <a:sym typeface="Symbol" panose="05050102010706020507" pitchFamily="18" charset="2"/>
              </a:rPr>
              <a:t>  </a:t>
            </a:r>
            <a:r>
              <a:rPr lang="fr-FR" dirty="0" err="1" smtClean="0">
                <a:sym typeface="Symbol" panose="05050102010706020507" pitchFamily="18" charset="2"/>
              </a:rPr>
              <a:t>drawn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r>
              <a:rPr lang="fr-FR" dirty="0" err="1" smtClean="0">
                <a:sym typeface="Symbol" panose="05050102010706020507" pitchFamily="18" charset="2"/>
              </a:rPr>
              <a:t>from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available</a:t>
            </a:r>
            <a:r>
              <a:rPr lang="fr-FR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theories</a:t>
            </a:r>
            <a:r>
              <a:rPr lang="fr-FR" dirty="0" smtClean="0">
                <a:sym typeface="Symbol" panose="05050102010706020507" pitchFamily="18" charset="2"/>
              </a:rPr>
              <a:t> of glasses…</a:t>
            </a:r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 rot="5400000">
            <a:off x="4094093" y="1773913"/>
            <a:ext cx="504287" cy="307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5166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  <p:bldP spid="23" grpId="0"/>
      <p:bldP spid="24" grpId="0"/>
      <p:bldP spid="25" grpId="0" animBg="1"/>
      <p:bldP spid="27" grpId="0" animBg="1"/>
      <p:bldP spid="28" grpId="0"/>
      <p:bldP spid="29" grpId="0"/>
      <p:bldP spid="30" grpId="0" animBg="1"/>
      <p:bldP spid="31" grpId="0" animBg="1"/>
      <p:bldP spid="15" grpId="0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9386" y="-32657"/>
            <a:ext cx="7308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Glasses</a:t>
            </a:r>
            <a:r>
              <a:rPr lang="fr-FR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: </a:t>
            </a:r>
            <a:r>
              <a:rPr lang="fr-FR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fr-FR" sz="2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simplest</a:t>
            </a:r>
            <a:r>
              <a:rPr lang="fr-FR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</a:t>
            </a:r>
            <a:r>
              <a:rPr lang="fr-FR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endParaRPr lang="fr-FR" sz="28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2752044" y="4127566"/>
            <a:ext cx="5636379" cy="1694635"/>
            <a:chOff x="5305660" y="2625701"/>
            <a:chExt cx="4877639" cy="1074890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305660" y="2867717"/>
              <a:ext cx="1397653" cy="488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200" dirty="0" err="1" smtClean="0">
                  <a:solidFill>
                    <a:srgbClr val="002060"/>
                  </a:solidFill>
                </a:rPr>
                <a:t>Since</a:t>
              </a:r>
              <a:r>
                <a:rPr lang="fr-FR" sz="2200" dirty="0" smtClean="0">
                  <a:solidFill>
                    <a:srgbClr val="002060"/>
                  </a:solidFill>
                </a:rPr>
                <a:t> </a:t>
              </a:r>
              <a:r>
                <a:rPr lang="fr-FR" sz="2200" dirty="0">
                  <a:solidFill>
                    <a:srgbClr val="002060"/>
                  </a:solidFill>
                </a:rPr>
                <a:t>1927: </a:t>
              </a:r>
              <a:r>
                <a:rPr lang="fr-FR" sz="2200" dirty="0" smtClean="0">
                  <a:solidFill>
                    <a:srgbClr val="002060"/>
                  </a:solidFill>
                </a:rPr>
                <a:t>9 drops </a:t>
              </a:r>
              <a:r>
                <a:rPr lang="fr-FR" sz="2200" dirty="0">
                  <a:solidFill>
                    <a:srgbClr val="002060"/>
                  </a:solidFill>
                </a:rPr>
                <a:t>!!!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7574620" y="2848194"/>
              <a:ext cx="2608679" cy="527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00B050"/>
                  </a:solidFill>
                </a:rPr>
                <a:t>The </a:t>
              </a:r>
              <a:r>
                <a:rPr lang="fr-FR" sz="1600" dirty="0" err="1" smtClean="0">
                  <a:solidFill>
                    <a:srgbClr val="00B050"/>
                  </a:solidFill>
                </a:rPr>
                <a:t>physicist</a:t>
              </a:r>
              <a:r>
                <a:rPr lang="fr-FR" sz="1600" dirty="0" smtClean="0">
                  <a:solidFill>
                    <a:srgbClr val="00B05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B050"/>
                  </a:solidFill>
                </a:rPr>
                <a:t>who</a:t>
              </a:r>
              <a:r>
                <a:rPr lang="fr-FR" sz="1600" dirty="0" smtClean="0">
                  <a:solidFill>
                    <a:srgbClr val="00B05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B050"/>
                  </a:solidFill>
                </a:rPr>
                <a:t>started</a:t>
              </a:r>
              <a:r>
                <a:rPr lang="fr-FR" sz="1600" dirty="0" smtClean="0">
                  <a:solidFill>
                    <a:srgbClr val="00B05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B050"/>
                  </a:solidFill>
                </a:rPr>
                <a:t>this</a:t>
              </a:r>
              <a:r>
                <a:rPr lang="fr-FR" sz="1600" dirty="0" smtClean="0">
                  <a:solidFill>
                    <a:srgbClr val="00B05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B050"/>
                  </a:solidFill>
                </a:rPr>
                <a:t>experiment</a:t>
              </a:r>
              <a:r>
                <a:rPr lang="fr-FR" sz="1600" dirty="0" smtClean="0">
                  <a:solidFill>
                    <a:srgbClr val="00B05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B050"/>
                  </a:solidFill>
                </a:rPr>
                <a:t>deceased</a:t>
              </a:r>
              <a:r>
                <a:rPr lang="fr-FR" sz="1600" dirty="0" smtClean="0">
                  <a:solidFill>
                    <a:srgbClr val="00B05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B050"/>
                  </a:solidFill>
                </a:rPr>
                <a:t>after</a:t>
              </a:r>
              <a:r>
                <a:rPr lang="fr-FR" sz="1600" dirty="0" smtClean="0">
                  <a:solidFill>
                    <a:srgbClr val="00B050"/>
                  </a:solidFill>
                </a:rPr>
                <a:t> 2 drops …</a:t>
              </a:r>
              <a:endParaRPr lang="fr-FR" sz="1600" dirty="0">
                <a:solidFill>
                  <a:srgbClr val="00B050"/>
                </a:solidFill>
              </a:endParaRPr>
            </a:p>
          </p:txBody>
        </p:sp>
        <p:sp>
          <p:nvSpPr>
            <p:cNvPr id="9" name="Flèche vers le bas 8"/>
            <p:cNvSpPr/>
            <p:nvPr/>
          </p:nvSpPr>
          <p:spPr>
            <a:xfrm>
              <a:off x="6889326" y="2625701"/>
              <a:ext cx="441401" cy="10748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-9386" y="6309320"/>
            <a:ext cx="9153386" cy="52683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0820" rIns="0" bIns="40820"/>
          <a:lstStyle>
            <a:lvl1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Glasses </a:t>
            </a:r>
            <a:r>
              <a:rPr lang="en-US" sz="2200" b="1" i="1" dirty="0" smtClean="0">
                <a:solidFill>
                  <a:srgbClr val="FF0000"/>
                </a:solidFill>
              </a:rPr>
              <a:t>would be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both solid AND </a:t>
            </a:r>
            <a:r>
              <a:rPr lang="en-US" sz="2200" b="1" dirty="0" smtClean="0">
                <a:solidFill>
                  <a:srgbClr val="FF0000"/>
                </a:solidFill>
              </a:rPr>
              <a:t>liquid. </a:t>
            </a:r>
            <a:r>
              <a:rPr lang="en-US" sz="2200" b="1" dirty="0" smtClean="0">
                <a:solidFill>
                  <a:srgbClr val="FF0000"/>
                </a:solidFill>
              </a:rPr>
              <a:t>There are long time scales 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-23269" y="404665"/>
            <a:ext cx="9054822" cy="3331653"/>
            <a:chOff x="-23269" y="404665"/>
            <a:chExt cx="9054822" cy="3331653"/>
          </a:xfrm>
        </p:grpSpPr>
        <p:grpSp>
          <p:nvGrpSpPr>
            <p:cNvPr id="16" name="Groupe 15"/>
            <p:cNvGrpSpPr/>
            <p:nvPr/>
          </p:nvGrpSpPr>
          <p:grpSpPr>
            <a:xfrm>
              <a:off x="5654092" y="1411615"/>
              <a:ext cx="3377461" cy="1800200"/>
              <a:chOff x="5654092" y="1411615"/>
              <a:chExt cx="3377461" cy="1800200"/>
            </a:xfrm>
          </p:grpSpPr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5654092" y="2100431"/>
                <a:ext cx="3377461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2200" dirty="0" smtClean="0">
                    <a:solidFill>
                      <a:srgbClr val="002060"/>
                    </a:solidFill>
                  </a:rPr>
                  <a:t>A </a:t>
                </a:r>
                <a:r>
                  <a:rPr lang="fr-FR" sz="2200" dirty="0" err="1" smtClean="0">
                    <a:solidFill>
                      <a:srgbClr val="002060"/>
                    </a:solidFill>
                  </a:rPr>
                  <a:t>hammer</a:t>
                </a:r>
                <a:r>
                  <a:rPr lang="fr-FR" sz="2200" dirty="0" smtClean="0">
                    <a:solidFill>
                      <a:srgbClr val="002060"/>
                    </a:solidFill>
                  </a:rPr>
                  <a:t> breaks </a:t>
                </a:r>
                <a:r>
                  <a:rPr lang="fr-FR" sz="2200" dirty="0" err="1" smtClean="0">
                    <a:solidFill>
                      <a:srgbClr val="002060"/>
                    </a:solidFill>
                  </a:rPr>
                  <a:t>it</a:t>
                </a:r>
                <a:r>
                  <a:rPr lang="fr-FR" sz="2200" dirty="0" smtClean="0">
                    <a:solidFill>
                      <a:srgbClr val="002060"/>
                    </a:solidFill>
                  </a:rPr>
                  <a:t>…</a:t>
                </a:r>
                <a:endParaRPr lang="fr-FR" sz="2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6081199" y="2780928"/>
                <a:ext cx="2808312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2200" dirty="0" smtClean="0">
                    <a:solidFill>
                      <a:srgbClr val="002060"/>
                    </a:solidFill>
                  </a:rPr>
                  <a:t>And </a:t>
                </a:r>
                <a:r>
                  <a:rPr lang="fr-FR" sz="2200" dirty="0" err="1" smtClean="0">
                    <a:solidFill>
                      <a:srgbClr val="002060"/>
                    </a:solidFill>
                  </a:rPr>
                  <a:t>yet</a:t>
                </a:r>
                <a:r>
                  <a:rPr lang="fr-FR" sz="2200" dirty="0" smtClean="0">
                    <a:solidFill>
                      <a:srgbClr val="002060"/>
                    </a:solidFill>
                  </a:rPr>
                  <a:t> … </a:t>
                </a:r>
                <a:r>
                  <a:rPr lang="fr-FR" sz="2200" dirty="0" err="1" smtClean="0">
                    <a:solidFill>
                      <a:srgbClr val="002060"/>
                    </a:solidFill>
                  </a:rPr>
                  <a:t>it</a:t>
                </a:r>
                <a:r>
                  <a:rPr lang="fr-FR" sz="2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fr-FR" sz="2200" dirty="0" err="1" smtClean="0">
                    <a:solidFill>
                      <a:srgbClr val="002060"/>
                    </a:solidFill>
                  </a:rPr>
                  <a:t>flows</a:t>
                </a:r>
                <a:r>
                  <a:rPr lang="fr-FR" sz="2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fr-FR" sz="2200" dirty="0">
                    <a:solidFill>
                      <a:srgbClr val="002060"/>
                    </a:solidFill>
                  </a:rPr>
                  <a:t>!!!...</a:t>
                </a:r>
              </a:p>
            </p:txBody>
          </p:sp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5752231" y="1411615"/>
                <a:ext cx="3093375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2200" dirty="0" err="1" smtClean="0">
                    <a:solidFill>
                      <a:srgbClr val="002060"/>
                    </a:solidFill>
                  </a:rPr>
                  <a:t>Bitumen</a:t>
                </a:r>
                <a:r>
                  <a:rPr lang="fr-FR" sz="2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fr-FR" sz="2200" dirty="0">
                    <a:solidFill>
                      <a:srgbClr val="002060"/>
                    </a:solidFill>
                  </a:rPr>
                  <a:t>: </a:t>
                </a:r>
              </a:p>
            </p:txBody>
          </p:sp>
        </p:grpSp>
        <p:grpSp>
          <p:nvGrpSpPr>
            <p:cNvPr id="3" name="Groupe 2"/>
            <p:cNvGrpSpPr/>
            <p:nvPr/>
          </p:nvGrpSpPr>
          <p:grpSpPr>
            <a:xfrm>
              <a:off x="-23269" y="404665"/>
              <a:ext cx="6792020" cy="3331653"/>
              <a:chOff x="-23269" y="404665"/>
              <a:chExt cx="6792020" cy="3331653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9" t="8563" r="2165"/>
              <a:stretch>
                <a:fillRect/>
              </a:stretch>
            </p:blipFill>
            <p:spPr bwMode="auto">
              <a:xfrm>
                <a:off x="18335" y="681133"/>
                <a:ext cx="3309938" cy="3055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-23269" y="404665"/>
                <a:ext cx="6792020" cy="430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200" dirty="0">
                    <a:solidFill>
                      <a:prstClr val="black"/>
                    </a:solidFill>
                  </a:rPr>
                  <a:t>http://en.wikipedia.org/wiki/Pitch_drop_experiment</a:t>
                </a:r>
              </a:p>
            </p:txBody>
          </p: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269" y="1296545"/>
                <a:ext cx="2013683" cy="203866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360269" y="1296545"/>
                <a:ext cx="2013683" cy="20386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7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55"/>
          <p:cNvSpPr txBox="1">
            <a:spLocks noChangeArrowheads="1"/>
          </p:cNvSpPr>
          <p:nvPr/>
        </p:nvSpPr>
        <p:spPr bwMode="auto">
          <a:xfrm>
            <a:off x="75195" y="105623"/>
            <a:ext cx="901588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z="2250" b="0" dirty="0"/>
              <a:t>How to define </a:t>
            </a:r>
            <a:r>
              <a:rPr lang="en-US" sz="2250" b="0" i="1" dirty="0"/>
              <a:t>thermodynamic</a:t>
            </a:r>
            <a:r>
              <a:rPr lang="en-US" sz="2250" b="0" dirty="0"/>
              <a:t> amorphous order ? </a:t>
            </a:r>
            <a:r>
              <a:rPr lang="fr-FR" sz="2250" b="0" dirty="0"/>
              <a:t>The Point to Set </a:t>
            </a:r>
            <a:r>
              <a:rPr lang="fr-FR" sz="2250" b="0" dirty="0" err="1"/>
              <a:t>length</a:t>
            </a:r>
            <a:r>
              <a:rPr lang="fr-FR" sz="2250" b="0" u="none" dirty="0"/>
              <a:t> L</a:t>
            </a:r>
            <a:r>
              <a:rPr lang="fr-FR" sz="2250" b="0" u="none" baseline="-25000" dirty="0"/>
              <a:t>PS</a:t>
            </a:r>
            <a:r>
              <a:rPr lang="fr-FR" sz="2250" b="0" u="none" dirty="0"/>
              <a:t>:</a:t>
            </a:r>
            <a:endParaRPr lang="fr-FR" sz="2250" u="none" dirty="0"/>
          </a:p>
        </p:txBody>
      </p:sp>
      <p:sp>
        <p:nvSpPr>
          <p:cNvPr id="21" name="Text Box 105"/>
          <p:cNvSpPr txBox="1">
            <a:spLocks noChangeArrowheads="1"/>
          </p:cNvSpPr>
          <p:nvPr/>
        </p:nvSpPr>
        <p:spPr bwMode="auto">
          <a:xfrm>
            <a:off x="0" y="6413350"/>
            <a:ext cx="9144000" cy="41549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100" dirty="0">
                <a:solidFill>
                  <a:srgbClr val="FF0000"/>
                </a:solidFill>
                <a:sym typeface="Symbol" panose="05050102010706020507" pitchFamily="18" charset="2"/>
              </a:rPr>
              <a:t>(Extensive) Monte Carlo simulations </a:t>
            </a:r>
            <a:r>
              <a:rPr lang="fr-FR" sz="2100" dirty="0">
                <a:sym typeface="Symbol" panose="05050102010706020507" pitchFamily="18" charset="2"/>
              </a:rPr>
              <a:t>do show </a:t>
            </a:r>
            <a:r>
              <a:rPr lang="fr-FR" sz="2100" dirty="0">
                <a:solidFill>
                  <a:srgbClr val="FF0000"/>
                </a:solidFill>
                <a:sym typeface="Symbol" panose="05050102010706020507" pitchFamily="18" charset="2"/>
              </a:rPr>
              <a:t>L</a:t>
            </a:r>
            <a:r>
              <a:rPr lang="fr-FR" sz="21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PS</a:t>
            </a:r>
            <a:r>
              <a:rPr lang="fr-FR" sz="21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100" dirty="0" err="1">
                <a:solidFill>
                  <a:srgbClr val="FF0000"/>
                </a:solidFill>
                <a:sym typeface="Symbol" panose="05050102010706020507" pitchFamily="18" charset="2"/>
              </a:rPr>
              <a:t>increasing</a:t>
            </a:r>
            <a:r>
              <a:rPr lang="fr-FR" sz="21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100" dirty="0" err="1">
                <a:solidFill>
                  <a:srgbClr val="FF0000"/>
                </a:solidFill>
                <a:sym typeface="Symbol" panose="05050102010706020507" pitchFamily="18" charset="2"/>
              </a:rPr>
              <a:t>upon</a:t>
            </a:r>
            <a:r>
              <a:rPr lang="fr-FR" sz="21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100" dirty="0" err="1">
                <a:solidFill>
                  <a:srgbClr val="FF0000"/>
                </a:solidFill>
                <a:sym typeface="Symbol" panose="05050102010706020507" pitchFamily="18" charset="2"/>
              </a:rPr>
              <a:t>cooling</a:t>
            </a:r>
            <a:r>
              <a:rPr lang="fr-FR" sz="2100" dirty="0">
                <a:solidFill>
                  <a:srgbClr val="FF0000"/>
                </a:solidFill>
                <a:sym typeface="Symbol" panose="05050102010706020507" pitchFamily="18" charset="2"/>
              </a:rPr>
              <a:t>.</a:t>
            </a:r>
            <a:endParaRPr lang="fr-FR" sz="2100" dirty="0">
              <a:solidFill>
                <a:srgbClr val="FF0000"/>
              </a:solidFill>
            </a:endParaRPr>
          </a:p>
        </p:txBody>
      </p:sp>
      <p:sp>
        <p:nvSpPr>
          <p:cNvPr id="20" name="Text Box 105"/>
          <p:cNvSpPr txBox="1">
            <a:spLocks noChangeArrowheads="1"/>
          </p:cNvSpPr>
          <p:nvPr/>
        </p:nvSpPr>
        <p:spPr bwMode="auto">
          <a:xfrm>
            <a:off x="4713235" y="590767"/>
            <a:ext cx="325645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50" dirty="0">
                <a:solidFill>
                  <a:srgbClr val="FF0000"/>
                </a:solidFill>
                <a:sym typeface="Symbol" panose="05050102010706020507" pitchFamily="18" charset="2"/>
              </a:rPr>
              <a:t> compare </a:t>
            </a:r>
            <a:r>
              <a:rPr lang="fr-FR" sz="1650" dirty="0" err="1">
                <a:solidFill>
                  <a:srgbClr val="FF0000"/>
                </a:solidFill>
                <a:sym typeface="Symbol" panose="05050102010706020507" pitchFamily="18" charset="2"/>
              </a:rPr>
              <a:t>two</a:t>
            </a:r>
            <a:r>
              <a:rPr lang="fr-FR" sz="1650" dirty="0">
                <a:solidFill>
                  <a:srgbClr val="FF0000"/>
                </a:solidFill>
                <a:sym typeface="Symbol" panose="05050102010706020507" pitchFamily="18" charset="2"/>
              </a:rPr>
              <a:t> states at a </a:t>
            </a:r>
            <a:r>
              <a:rPr lang="fr-FR" sz="1650" dirty="0" err="1">
                <a:solidFill>
                  <a:srgbClr val="FF0000"/>
                </a:solidFill>
                <a:sym typeface="Symbol" panose="05050102010706020507" pitchFamily="18" charset="2"/>
              </a:rPr>
              <a:t>given</a:t>
            </a:r>
            <a:r>
              <a:rPr lang="fr-FR" sz="1650" dirty="0">
                <a:solidFill>
                  <a:srgbClr val="FF0000"/>
                </a:solidFill>
                <a:sym typeface="Symbol" panose="05050102010706020507" pitchFamily="18" charset="2"/>
              </a:rPr>
              <a:t> T.</a:t>
            </a:r>
            <a:endParaRPr lang="fr-FR" sz="1650" dirty="0">
              <a:solidFill>
                <a:srgbClr val="FF0000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2269164" y="646388"/>
            <a:ext cx="1525545" cy="1241908"/>
            <a:chOff x="2960900" y="992141"/>
            <a:chExt cx="2034060" cy="1655876"/>
          </a:xfrm>
        </p:grpSpPr>
        <p:sp>
          <p:nvSpPr>
            <p:cNvPr id="26" name="Rectangle 25"/>
            <p:cNvSpPr/>
            <p:nvPr/>
          </p:nvSpPr>
          <p:spPr>
            <a:xfrm>
              <a:off x="2987824" y="1052736"/>
              <a:ext cx="1872208" cy="122413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rgbClr val="130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0" name="Ellipse 9"/>
            <p:cNvSpPr/>
            <p:nvPr/>
          </p:nvSpPr>
          <p:spPr>
            <a:xfrm>
              <a:off x="3585039" y="1304764"/>
              <a:ext cx="677777" cy="7200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30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51920" y="1592796"/>
              <a:ext cx="144016" cy="14401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4470287" y="1304764"/>
              <a:ext cx="0" cy="720080"/>
            </a:xfrm>
            <a:prstGeom prst="straightConnector1">
              <a:avLst/>
            </a:prstGeom>
            <a:ln w="22225"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4429419" y="1442803"/>
              <a:ext cx="38974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/>
                <a:t>R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2960900" y="992141"/>
              <a:ext cx="8910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 err="1"/>
                <a:t>Frozen</a:t>
              </a:r>
              <a:r>
                <a:rPr lang="fr-FR" sz="1350" dirty="0"/>
                <a:t> in </a:t>
              </a:r>
              <a:r>
                <a:rPr lang="fr-FR" sz="1350" dirty="0">
                  <a:latin typeface="Symbol" panose="05050102010706020507" pitchFamily="18" charset="2"/>
                </a:rPr>
                <a:t>a</a:t>
              </a:r>
              <a:endParaRPr lang="fr-FR" sz="1350" baseline="30000" dirty="0">
                <a:latin typeface="+mj-lt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095828" y="2247908"/>
              <a:ext cx="189913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>
                  <a:solidFill>
                    <a:srgbClr val="FF0000"/>
                  </a:solidFill>
                </a:rPr>
                <a:t>Not </a:t>
              </a:r>
              <a:r>
                <a:rPr lang="fr-FR" sz="1350" dirty="0" err="1">
                  <a:solidFill>
                    <a:srgbClr val="FF0000"/>
                  </a:solidFill>
                </a:rPr>
                <a:t>frozen</a:t>
              </a:r>
              <a:r>
                <a:rPr lang="fr-FR" sz="1350" dirty="0">
                  <a:solidFill>
                    <a:srgbClr val="FF0000"/>
                  </a:solidFill>
                </a:rPr>
                <a:t> in R</a:t>
              </a:r>
              <a:r>
                <a:rPr lang="fr-FR" sz="1350" baseline="30000" dirty="0">
                  <a:solidFill>
                    <a:srgbClr val="FF0000"/>
                  </a:solidFill>
                </a:rPr>
                <a:t>3</a:t>
              </a:r>
              <a:endParaRPr lang="fr-FR" sz="1350" baseline="300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15" name="Flèche droite 14"/>
          <p:cNvSpPr/>
          <p:nvPr/>
        </p:nvSpPr>
        <p:spPr>
          <a:xfrm rot="5400000" flipV="1">
            <a:off x="4305737" y="2220421"/>
            <a:ext cx="559359" cy="255640"/>
          </a:xfrm>
          <a:prstGeom prst="rightArrow">
            <a:avLst>
              <a:gd name="adj1" fmla="val 50000"/>
              <a:gd name="adj2" fmla="val 77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6" name="ZoneTexte 15"/>
          <p:cNvSpPr txBox="1"/>
          <p:nvPr/>
        </p:nvSpPr>
        <p:spPr>
          <a:xfrm>
            <a:off x="158664" y="1839651"/>
            <a:ext cx="19240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s</a:t>
            </a:r>
            <a:r>
              <a:rPr lang="fr-FR" sz="1350" baseline="-25000" dirty="0">
                <a:latin typeface="Symbol" panose="05050102010706020507" pitchFamily="18" charset="2"/>
              </a:rPr>
              <a:t>a</a:t>
            </a:r>
            <a:r>
              <a:rPr lang="fr-FR" sz="1350" dirty="0"/>
              <a:t> = &lt;occupation of </a:t>
            </a:r>
            <a:r>
              <a:rPr lang="fr-FR" sz="1350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■</a:t>
            </a:r>
            <a:r>
              <a:rPr lang="fr-FR" sz="1350" dirty="0"/>
              <a:t>&gt;</a:t>
            </a:r>
            <a:r>
              <a:rPr lang="fr-FR" sz="1350" baseline="-25000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048828" y="1842095"/>
            <a:ext cx="21199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 err="1"/>
              <a:t>s</a:t>
            </a:r>
            <a:r>
              <a:rPr lang="fr-FR" sz="1350" baseline="-25000" dirty="0" err="1"/>
              <a:t>R,</a:t>
            </a:r>
            <a:r>
              <a:rPr lang="fr-FR" sz="1350" baseline="-25000" dirty="0" err="1">
                <a:latin typeface="Symbol" panose="05050102010706020507" pitchFamily="18" charset="2"/>
              </a:rPr>
              <a:t>a</a:t>
            </a:r>
            <a:r>
              <a:rPr lang="fr-FR" sz="1350" dirty="0"/>
              <a:t> = &lt;occupation of </a:t>
            </a:r>
            <a:r>
              <a:rPr lang="fr-FR" sz="1350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■</a:t>
            </a:r>
            <a:r>
              <a:rPr lang="fr-FR" sz="1350" dirty="0"/>
              <a:t>&gt;</a:t>
            </a:r>
            <a:r>
              <a:rPr lang="fr-FR" sz="1350" baseline="-25000" dirty="0" err="1"/>
              <a:t>R,</a:t>
            </a:r>
            <a:r>
              <a:rPr lang="fr-FR" sz="1350" baseline="-25000" dirty="0" err="1">
                <a:latin typeface="Symbol" panose="05050102010706020507" pitchFamily="18" charset="2"/>
              </a:rPr>
              <a:t>a</a:t>
            </a:r>
            <a:endParaRPr lang="fr-FR" sz="1350" baseline="-25000" dirty="0">
              <a:latin typeface="Symbol" panose="05050102010706020507" pitchFamily="18" charset="2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941012" y="1100798"/>
            <a:ext cx="1426378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sz="2100" dirty="0">
                <a:solidFill>
                  <a:srgbClr val="1306BA"/>
                </a:solidFill>
              </a:rPr>
              <a:t>q = &lt;s</a:t>
            </a:r>
            <a:r>
              <a:rPr lang="fr-FR" sz="2100" baseline="-25000" dirty="0">
                <a:solidFill>
                  <a:srgbClr val="1306BA"/>
                </a:solidFill>
                <a:latin typeface="Symbol" panose="05050102010706020507" pitchFamily="18" charset="2"/>
              </a:rPr>
              <a:t>a</a:t>
            </a:r>
            <a:r>
              <a:rPr lang="fr-FR" sz="2100" dirty="0">
                <a:solidFill>
                  <a:srgbClr val="1306BA"/>
                </a:solidFill>
              </a:rPr>
              <a:t> </a:t>
            </a:r>
            <a:r>
              <a:rPr lang="fr-FR" sz="2100" dirty="0" err="1">
                <a:solidFill>
                  <a:srgbClr val="1306BA"/>
                </a:solidFill>
              </a:rPr>
              <a:t>s</a:t>
            </a:r>
            <a:r>
              <a:rPr lang="fr-FR" sz="2100" baseline="-25000" dirty="0" err="1">
                <a:solidFill>
                  <a:srgbClr val="1306BA"/>
                </a:solidFill>
              </a:rPr>
              <a:t>R,</a:t>
            </a:r>
            <a:r>
              <a:rPr lang="fr-FR" sz="2100" baseline="-25000" dirty="0" err="1">
                <a:solidFill>
                  <a:srgbClr val="1306BA"/>
                </a:solidFill>
                <a:latin typeface="Symbol" panose="05050102010706020507" pitchFamily="18" charset="2"/>
              </a:rPr>
              <a:t>a</a:t>
            </a:r>
            <a:r>
              <a:rPr lang="fr-FR" sz="2100" dirty="0">
                <a:solidFill>
                  <a:srgbClr val="1306BA"/>
                </a:solidFill>
              </a:rPr>
              <a:t>&gt;</a:t>
            </a:r>
            <a:r>
              <a:rPr lang="fr-FR" sz="2100" baseline="-25000" dirty="0">
                <a:solidFill>
                  <a:srgbClr val="1306BA"/>
                </a:solidFill>
                <a:latin typeface="Symbol" panose="05050102010706020507" pitchFamily="18" charset="2"/>
              </a:rPr>
              <a:t>a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92477" y="709436"/>
            <a:ext cx="1924023" cy="1200283"/>
            <a:chOff x="0" y="1046546"/>
            <a:chExt cx="2565364" cy="1600376"/>
          </a:xfrm>
        </p:grpSpPr>
        <p:sp>
          <p:nvSpPr>
            <p:cNvPr id="7" name="Rectangle 6"/>
            <p:cNvSpPr/>
            <p:nvPr/>
          </p:nvSpPr>
          <p:spPr>
            <a:xfrm>
              <a:off x="174670" y="1052736"/>
              <a:ext cx="1872208" cy="1224136"/>
            </a:xfrm>
            <a:prstGeom prst="rect">
              <a:avLst/>
            </a:prstGeom>
            <a:noFill/>
            <a:ln>
              <a:solidFill>
                <a:srgbClr val="130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38766" y="1592796"/>
              <a:ext cx="144016" cy="14401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74671" y="1046546"/>
              <a:ext cx="86409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/>
                <a:t>State </a:t>
              </a:r>
              <a:r>
                <a:rPr lang="fr-FR" sz="1350" dirty="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0" y="2246813"/>
              <a:ext cx="25653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>
                  <a:solidFill>
                    <a:srgbClr val="00B050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■</a:t>
              </a:r>
              <a:r>
                <a:rPr lang="fr-FR" sz="1350" dirty="0">
                  <a:latin typeface="StempelGaramond Roman" pitchFamily="18" charset="0"/>
                  <a:ea typeface="SimSun" panose="02010600030101010101" pitchFamily="2" charset="-122"/>
                  <a:sym typeface="Symbol" panose="05050102010706020507" pitchFamily="18" charset="2"/>
                </a:rPr>
                <a:t> </a:t>
              </a:r>
              <a:r>
                <a:rPr lang="fr-FR" sz="1350" dirty="0" err="1">
                  <a:latin typeface="+mj-lt"/>
                  <a:ea typeface="SimSun" panose="02010600030101010101" pitchFamily="2" charset="-122"/>
                  <a:sym typeface="Symbol" panose="05050102010706020507" pitchFamily="18" charset="2"/>
                </a:rPr>
                <a:t>molecular</a:t>
              </a:r>
              <a:r>
                <a:rPr lang="fr-FR" sz="1350" dirty="0">
                  <a:latin typeface="+mj-lt"/>
                  <a:ea typeface="SimSun" panose="02010600030101010101" pitchFamily="2" charset="-122"/>
                  <a:sym typeface="Symbol" panose="05050102010706020507" pitchFamily="18" charset="2"/>
                </a:rPr>
                <a:t> volume</a:t>
              </a:r>
              <a:endParaRPr lang="fr-FR" sz="1350" baseline="-25000" dirty="0">
                <a:latin typeface="Symbol" panose="05050102010706020507" pitchFamily="18" charset="2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520647" y="908720"/>
            <a:ext cx="1723761" cy="886118"/>
            <a:chOff x="6810156" y="961564"/>
            <a:chExt cx="2298348" cy="1181491"/>
          </a:xfrm>
        </p:grpSpPr>
        <p:sp>
          <p:nvSpPr>
            <p:cNvPr id="29" name="ZoneTexte 28"/>
            <p:cNvSpPr txBox="1"/>
            <p:nvPr/>
          </p:nvSpPr>
          <p:spPr>
            <a:xfrm>
              <a:off x="7057741" y="961564"/>
              <a:ext cx="2050763" cy="553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fr-FR" sz="2100" dirty="0">
                  <a:solidFill>
                    <a:srgbClr val="1306BA"/>
                  </a:solidFill>
                  <a:sym typeface="Symbol"/>
                </a:rPr>
                <a:t> </a:t>
              </a:r>
              <a:r>
                <a:rPr lang="fr-FR" sz="2100" dirty="0" err="1">
                  <a:solidFill>
                    <a:srgbClr val="1306BA"/>
                  </a:solidFill>
                </a:rPr>
                <a:t>q</a:t>
              </a:r>
              <a:r>
                <a:rPr lang="fr-FR" sz="2100" baseline="-25000" dirty="0" err="1">
                  <a:solidFill>
                    <a:srgbClr val="1306BA"/>
                  </a:solidFill>
                </a:rPr>
                <a:t>EA</a:t>
              </a:r>
              <a:r>
                <a:rPr lang="fr-FR" sz="2100" dirty="0">
                  <a:solidFill>
                    <a:srgbClr val="1306BA"/>
                  </a:solidFill>
                </a:rPr>
                <a:t> </a:t>
              </a:r>
              <a:r>
                <a:rPr lang="fr-FR" sz="2100" dirty="0">
                  <a:solidFill>
                    <a:srgbClr val="1306BA"/>
                  </a:solidFill>
                  <a:sym typeface="Wingdings" panose="05000000000000000000" pitchFamily="2" charset="2"/>
                </a:rPr>
                <a:t> R&lt;L</a:t>
              </a:r>
              <a:r>
                <a:rPr lang="fr-FR" sz="2100" baseline="-25000" dirty="0">
                  <a:solidFill>
                    <a:srgbClr val="1306BA"/>
                  </a:solidFill>
                  <a:sym typeface="Wingdings" panose="05000000000000000000" pitchFamily="2" charset="2"/>
                </a:rPr>
                <a:t>PS</a:t>
              </a:r>
              <a:endParaRPr lang="fr-FR" sz="2100" baseline="-25000" dirty="0">
                <a:solidFill>
                  <a:srgbClr val="1306BA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057743" y="1577644"/>
              <a:ext cx="1992104" cy="553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fr-FR" sz="2100" dirty="0">
                  <a:solidFill>
                    <a:srgbClr val="1306BA"/>
                  </a:solidFill>
                  <a:sym typeface="Symbol"/>
                </a:rPr>
                <a:t> </a:t>
              </a:r>
              <a:r>
                <a:rPr lang="fr-FR" sz="2100" dirty="0">
                  <a:solidFill>
                    <a:srgbClr val="1306BA"/>
                  </a:solidFill>
                </a:rPr>
                <a:t>0 </a:t>
              </a:r>
              <a:r>
                <a:rPr lang="fr-FR" sz="2100" dirty="0">
                  <a:solidFill>
                    <a:srgbClr val="1306BA"/>
                  </a:solidFill>
                  <a:sym typeface="Wingdings" panose="05000000000000000000" pitchFamily="2" charset="2"/>
                </a:rPr>
                <a:t> R&gt;L</a:t>
              </a:r>
              <a:r>
                <a:rPr lang="fr-FR" sz="2100" baseline="-25000" dirty="0">
                  <a:solidFill>
                    <a:srgbClr val="1306BA"/>
                  </a:solidFill>
                  <a:sym typeface="Wingdings" panose="05000000000000000000" pitchFamily="2" charset="2"/>
                </a:rPr>
                <a:t>PS</a:t>
              </a:r>
              <a:endParaRPr lang="fr-FR" sz="2100" baseline="-25000" dirty="0">
                <a:solidFill>
                  <a:srgbClr val="1306BA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1" name="Accolade ouvrante 10"/>
            <p:cNvSpPr/>
            <p:nvPr/>
          </p:nvSpPr>
          <p:spPr>
            <a:xfrm>
              <a:off x="6810156" y="971763"/>
              <a:ext cx="247585" cy="1171292"/>
            </a:xfrm>
            <a:prstGeom prst="leftBrace">
              <a:avLst>
                <a:gd name="adj1" fmla="val 40103"/>
                <a:gd name="adj2" fmla="val 50000"/>
              </a:avLst>
            </a:prstGeom>
            <a:ln>
              <a:solidFill>
                <a:srgbClr val="1306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 b="1" dirty="0">
                <a:solidFill>
                  <a:srgbClr val="1306BA"/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1408268" y="2796496"/>
            <a:ext cx="7184791" cy="3485999"/>
            <a:chOff x="5580924" y="697370"/>
            <a:chExt cx="9579722" cy="4647998"/>
          </a:xfrm>
        </p:grpSpPr>
        <p:grpSp>
          <p:nvGrpSpPr>
            <p:cNvPr id="6" name="Groupe 5"/>
            <p:cNvGrpSpPr/>
            <p:nvPr/>
          </p:nvGrpSpPr>
          <p:grpSpPr>
            <a:xfrm>
              <a:off x="5580924" y="697370"/>
              <a:ext cx="9579722" cy="4647998"/>
              <a:chOff x="3277203" y="2924944"/>
              <a:chExt cx="5710137" cy="3204921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3277203" y="2924944"/>
                <a:ext cx="4001396" cy="3204921"/>
                <a:chOff x="3277203" y="2924944"/>
                <a:chExt cx="4001396" cy="3204921"/>
              </a:xfrm>
            </p:grpSpPr>
            <p:pic>
              <p:nvPicPr>
                <p:cNvPr id="2" name="Image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19872" y="2924944"/>
                  <a:ext cx="3858727" cy="3204921"/>
                </a:xfrm>
                <a:prstGeom prst="rect">
                  <a:avLst/>
                </a:prstGeom>
              </p:spPr>
            </p:pic>
            <p:sp>
              <p:nvSpPr>
                <p:cNvPr id="4" name="ZoneTexte 3"/>
                <p:cNvSpPr txBox="1"/>
                <p:nvPr/>
              </p:nvSpPr>
              <p:spPr>
                <a:xfrm>
                  <a:off x="4427984" y="5864047"/>
                  <a:ext cx="2809747" cy="2546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tIns="0" bIns="0" rtlCol="0">
                  <a:spAutoFit/>
                </a:bodyPr>
                <a:lstStyle/>
                <a:p>
                  <a:r>
                    <a:rPr lang="fr-FR" dirty="0"/>
                    <a:t>R [in </a:t>
                  </a:r>
                  <a:r>
                    <a:rPr lang="fr-FR" dirty="0" err="1"/>
                    <a:t>molecular</a:t>
                  </a:r>
                  <a:r>
                    <a:rPr lang="fr-FR" dirty="0"/>
                    <a:t> </a:t>
                  </a:r>
                  <a:r>
                    <a:rPr lang="fr-FR" dirty="0" err="1"/>
                    <a:t>diameters</a:t>
                  </a:r>
                  <a:r>
                    <a:rPr lang="fr-FR" dirty="0"/>
                    <a:t>]</a:t>
                  </a:r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3277203" y="3745644"/>
                  <a:ext cx="455538" cy="339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q(R)</a:t>
                  </a:r>
                </a:p>
              </p:txBody>
            </p:sp>
          </p:grpSp>
          <p:sp>
            <p:nvSpPr>
              <p:cNvPr id="3" name="Rectangle 2"/>
              <p:cNvSpPr/>
              <p:nvPr/>
            </p:nvSpPr>
            <p:spPr>
              <a:xfrm>
                <a:off x="7313299" y="2989646"/>
                <a:ext cx="1674041" cy="763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dirty="0">
                    <a:solidFill>
                      <a:srgbClr val="1306BA"/>
                    </a:solidFill>
                  </a:rPr>
                  <a:t>G. </a:t>
                </a:r>
                <a:r>
                  <a:rPr lang="fr-FR" sz="1600" dirty="0" err="1">
                    <a:solidFill>
                      <a:srgbClr val="1306BA"/>
                    </a:solidFill>
                  </a:rPr>
                  <a:t>Biroli</a:t>
                </a:r>
                <a:r>
                  <a:rPr lang="fr-FR" sz="1600" dirty="0">
                    <a:solidFill>
                      <a:srgbClr val="1306BA"/>
                    </a:solidFill>
                  </a:rPr>
                  <a:t>, J.-P. </a:t>
                </a:r>
                <a:r>
                  <a:rPr lang="fr-FR" sz="1600" dirty="0" err="1">
                    <a:solidFill>
                      <a:srgbClr val="1306BA"/>
                    </a:solidFill>
                  </a:rPr>
                  <a:t>Bouchaud</a:t>
                </a:r>
                <a:r>
                  <a:rPr lang="fr-FR" sz="1600" dirty="0">
                    <a:solidFill>
                      <a:srgbClr val="1306BA"/>
                    </a:solidFill>
                  </a:rPr>
                  <a:t>, A. Cavagna, et al., Nat Phys. (2008)</a:t>
                </a:r>
              </a:p>
            </p:txBody>
          </p:sp>
        </p:grpSp>
        <p:sp>
          <p:nvSpPr>
            <p:cNvPr id="24" name="ZoneTexte 23"/>
            <p:cNvSpPr txBox="1"/>
            <p:nvPr/>
          </p:nvSpPr>
          <p:spPr>
            <a:xfrm>
              <a:off x="8412092" y="1007015"/>
              <a:ext cx="3499376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>
                  <a:solidFill>
                    <a:srgbClr val="00B050"/>
                  </a:solidFill>
                  <a:sym typeface="Symbol" panose="05050102010706020507" pitchFamily="18" charset="2"/>
                </a:rPr>
                <a:t>Bidisperse</a:t>
              </a:r>
              <a:r>
                <a:rPr lang="fr-FR" sz="1600" dirty="0">
                  <a:solidFill>
                    <a:srgbClr val="00B050"/>
                  </a:solidFill>
                  <a:sym typeface="Symbol" panose="05050102010706020507" pitchFamily="18" charset="2"/>
                </a:rPr>
                <a:t> soft-</a:t>
              </a:r>
              <a:r>
                <a:rPr lang="fr-FR" sz="1600" dirty="0" err="1">
                  <a:solidFill>
                    <a:srgbClr val="00B050"/>
                  </a:solidFill>
                  <a:sym typeface="Symbol" panose="05050102010706020507" pitchFamily="18" charset="2"/>
                </a:rPr>
                <a:t>spheres</a:t>
              </a:r>
              <a:r>
                <a:rPr lang="fr-FR" sz="1600" dirty="0">
                  <a:solidFill>
                    <a:srgbClr val="00B050"/>
                  </a:solidFill>
                  <a:sym typeface="Symbol" panose="05050102010706020507" pitchFamily="18" charset="2"/>
                </a:rPr>
                <a:t> (d=3)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240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/>
      <p:bldP spid="15" grpId="0" animBg="1"/>
      <p:bldP spid="16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55"/>
          <p:cNvSpPr txBox="1">
            <a:spLocks noChangeArrowheads="1"/>
          </p:cNvSpPr>
          <p:nvPr/>
        </p:nvSpPr>
        <p:spPr bwMode="auto">
          <a:xfrm>
            <a:off x="89502" y="12611"/>
            <a:ext cx="6810979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sz="2250" dirty="0" err="1" smtClean="0"/>
              <a:t>Does</a:t>
            </a:r>
            <a:r>
              <a:rPr lang="fr-FR" sz="2250" u="none" dirty="0" smtClean="0"/>
              <a:t> L</a:t>
            </a:r>
            <a:r>
              <a:rPr lang="fr-FR" sz="2250" u="none" baseline="-25000" dirty="0" smtClean="0"/>
              <a:t>PS </a:t>
            </a:r>
            <a:r>
              <a:rPr lang="fr-FR" sz="2250" dirty="0" smtClean="0"/>
              <a:t>diverge or not ? </a:t>
            </a:r>
            <a:endParaRPr lang="fr-FR" sz="2250" dirty="0"/>
          </a:p>
        </p:txBody>
      </p:sp>
      <p:sp>
        <p:nvSpPr>
          <p:cNvPr id="21" name="Text Box 105"/>
          <p:cNvSpPr txBox="1">
            <a:spLocks noChangeArrowheads="1"/>
          </p:cNvSpPr>
          <p:nvPr/>
        </p:nvSpPr>
        <p:spPr bwMode="auto">
          <a:xfrm>
            <a:off x="-6102" y="6441833"/>
            <a:ext cx="9108504" cy="40395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25" dirty="0" smtClean="0">
                <a:solidFill>
                  <a:srgbClr val="FF0000"/>
                </a:solidFill>
              </a:rPr>
              <a:t>Do glasses tend </a:t>
            </a:r>
            <a:r>
              <a:rPr lang="fr-FR" sz="2025" dirty="0" err="1" smtClean="0">
                <a:solidFill>
                  <a:srgbClr val="FF0000"/>
                </a:solidFill>
              </a:rPr>
              <a:t>towards</a:t>
            </a:r>
            <a:r>
              <a:rPr lang="fr-FR" sz="2025" dirty="0" smtClean="0">
                <a:solidFill>
                  <a:srgbClr val="FF0000"/>
                </a:solidFill>
              </a:rPr>
              <a:t> a </a:t>
            </a:r>
            <a:r>
              <a:rPr lang="fr-FR" sz="2025" dirty="0" err="1" smtClean="0">
                <a:solidFill>
                  <a:srgbClr val="FF0000"/>
                </a:solidFill>
              </a:rPr>
              <a:t>genuine</a:t>
            </a:r>
            <a:r>
              <a:rPr lang="fr-FR" sz="2025" dirty="0" smtClean="0">
                <a:solidFill>
                  <a:srgbClr val="FF0000"/>
                </a:solidFill>
              </a:rPr>
              <a:t> </a:t>
            </a:r>
            <a:r>
              <a:rPr lang="fr-FR" sz="2025" dirty="0" err="1" smtClean="0">
                <a:solidFill>
                  <a:srgbClr val="FF0000"/>
                </a:solidFill>
              </a:rPr>
              <a:t>solid</a:t>
            </a:r>
            <a:r>
              <a:rPr lang="fr-FR" sz="2025" dirty="0" smtClean="0">
                <a:solidFill>
                  <a:srgbClr val="FF0000"/>
                </a:solidFill>
              </a:rPr>
              <a:t> state or are </a:t>
            </a:r>
            <a:r>
              <a:rPr lang="fr-FR" sz="2025" dirty="0" err="1" smtClean="0">
                <a:solidFill>
                  <a:srgbClr val="FF0000"/>
                </a:solidFill>
              </a:rPr>
              <a:t>they</a:t>
            </a:r>
            <a:r>
              <a:rPr lang="fr-FR" sz="2025" dirty="0" smtClean="0">
                <a:solidFill>
                  <a:srgbClr val="FF0000"/>
                </a:solidFill>
              </a:rPr>
              <a:t> </a:t>
            </a:r>
            <a:r>
              <a:rPr lang="fr-FR" sz="2025" dirty="0" err="1" smtClean="0">
                <a:solidFill>
                  <a:srgbClr val="FF0000"/>
                </a:solidFill>
              </a:rPr>
              <a:t>very</a:t>
            </a:r>
            <a:r>
              <a:rPr lang="fr-FR" sz="2025" dirty="0" smtClean="0">
                <a:solidFill>
                  <a:srgbClr val="FF0000"/>
                </a:solidFill>
              </a:rPr>
              <a:t> </a:t>
            </a:r>
            <a:r>
              <a:rPr lang="fr-FR" sz="2025" dirty="0" err="1" smtClean="0">
                <a:solidFill>
                  <a:srgbClr val="FF0000"/>
                </a:solidFill>
              </a:rPr>
              <a:t>peculiar</a:t>
            </a:r>
            <a:r>
              <a:rPr lang="fr-FR" sz="2025" dirty="0" smtClean="0">
                <a:solidFill>
                  <a:srgbClr val="FF0000"/>
                </a:solidFill>
              </a:rPr>
              <a:t> </a:t>
            </a:r>
            <a:r>
              <a:rPr lang="fr-FR" sz="2025" dirty="0" err="1" smtClean="0">
                <a:solidFill>
                  <a:srgbClr val="FF0000"/>
                </a:solidFill>
              </a:rPr>
              <a:t>liquids</a:t>
            </a:r>
            <a:r>
              <a:rPr lang="fr-FR" sz="2025" dirty="0" smtClean="0">
                <a:solidFill>
                  <a:srgbClr val="FF0000"/>
                </a:solidFill>
              </a:rPr>
              <a:t> ???</a:t>
            </a:r>
            <a:endParaRPr lang="fr-FR" sz="2025" dirty="0">
              <a:sym typeface="Wingdings" panose="05000000000000000000" pitchFamily="2" charset="2"/>
            </a:endParaRPr>
          </a:p>
        </p:txBody>
      </p:sp>
      <p:sp>
        <p:nvSpPr>
          <p:cNvPr id="18" name="Text Box 105"/>
          <p:cNvSpPr txBox="1">
            <a:spLocks noChangeArrowheads="1"/>
          </p:cNvSpPr>
          <p:nvPr/>
        </p:nvSpPr>
        <p:spPr bwMode="auto">
          <a:xfrm>
            <a:off x="1494038" y="411298"/>
            <a:ext cx="5542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olidFill>
                  <a:srgbClr val="1306BA"/>
                </a:solidFill>
                <a:sym typeface="Symbol" panose="05050102010706020507" pitchFamily="18" charset="2"/>
              </a:rPr>
              <a:t>Our </a:t>
            </a:r>
            <a:r>
              <a:rPr lang="fr-FR" dirty="0" smtClean="0">
                <a:solidFill>
                  <a:srgbClr val="1306BA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c</a:t>
            </a:r>
            <a:r>
              <a:rPr lang="fr-FR" baseline="-25000" dirty="0" smtClean="0">
                <a:solidFill>
                  <a:srgbClr val="1306BA"/>
                </a:solidFill>
                <a:sym typeface="Symbol" panose="05050102010706020507" pitchFamily="18" charset="2"/>
              </a:rPr>
              <a:t>3</a:t>
            </a:r>
            <a:r>
              <a:rPr lang="fr-FR" dirty="0" smtClean="0">
                <a:solidFill>
                  <a:srgbClr val="1306BA"/>
                </a:solidFill>
                <a:sym typeface="Symbol" panose="05050102010706020507" pitchFamily="18" charset="2"/>
              </a:rPr>
              <a:t>-</a:t>
            </a:r>
            <a:r>
              <a:rPr lang="fr-FR" dirty="0" smtClean="0">
                <a:solidFill>
                  <a:srgbClr val="1306BA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c</a:t>
            </a:r>
            <a:r>
              <a:rPr lang="fr-FR" baseline="-25000" dirty="0" smtClean="0">
                <a:solidFill>
                  <a:srgbClr val="1306BA"/>
                </a:solidFill>
                <a:sym typeface="Symbol" panose="05050102010706020507" pitchFamily="18" charset="2"/>
              </a:rPr>
              <a:t>5</a:t>
            </a:r>
            <a:r>
              <a:rPr lang="fr-FR" dirty="0" smtClean="0">
                <a:solidFill>
                  <a:srgbClr val="1306BA"/>
                </a:solidFill>
                <a:sym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experimental</a:t>
            </a:r>
            <a:r>
              <a:rPr lang="fr-FR" dirty="0" smtClean="0">
                <a:solidFill>
                  <a:srgbClr val="1306BA"/>
                </a:solidFill>
                <a:sym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results</a:t>
            </a:r>
            <a:r>
              <a:rPr lang="fr-FR" dirty="0" smtClean="0">
                <a:solidFill>
                  <a:srgbClr val="1306BA"/>
                </a:solidFill>
                <a:sym typeface="Symbol" panose="05050102010706020507" pitchFamily="18" charset="2"/>
              </a:rPr>
              <a:t> are consistent </a:t>
            </a:r>
            <a:r>
              <a:rPr lang="fr-FR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both</a:t>
            </a:r>
            <a:r>
              <a:rPr lang="fr-FR" dirty="0" smtClean="0">
                <a:solidFill>
                  <a:srgbClr val="1306BA"/>
                </a:solidFill>
                <a:sym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with</a:t>
            </a:r>
            <a:r>
              <a:rPr lang="fr-FR" dirty="0" smtClean="0">
                <a:solidFill>
                  <a:srgbClr val="1306BA"/>
                </a:solidFill>
                <a:sym typeface="Symbol" panose="05050102010706020507" pitchFamily="18" charset="2"/>
              </a:rPr>
              <a:t> : </a:t>
            </a:r>
            <a:endParaRPr lang="fr-FR" dirty="0">
              <a:solidFill>
                <a:srgbClr val="1306BA"/>
              </a:solidFill>
            </a:endParaRPr>
          </a:p>
        </p:txBody>
      </p:sp>
      <p:sp>
        <p:nvSpPr>
          <p:cNvPr id="23" name="Text Box 105"/>
          <p:cNvSpPr txBox="1">
            <a:spLocks noChangeArrowheads="1"/>
          </p:cNvSpPr>
          <p:nvPr/>
        </p:nvSpPr>
        <p:spPr bwMode="auto">
          <a:xfrm>
            <a:off x="278162" y="1052482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342900" lvl="1">
              <a:spcBef>
                <a:spcPct val="50000"/>
              </a:spcBef>
            </a:pPr>
            <a:r>
              <a:rPr lang="fr-FR" sz="2400" dirty="0" smtClean="0">
                <a:sym typeface="Symbol" panose="05050102010706020507" pitchFamily="18" charset="2"/>
              </a:rPr>
              <a:t>RFOT </a:t>
            </a:r>
            <a:r>
              <a:rPr lang="fr-FR" sz="2400" dirty="0">
                <a:sym typeface="Symbol" panose="05050102010706020507" pitchFamily="18" charset="2"/>
              </a:rPr>
              <a:t>(T</a:t>
            </a:r>
            <a:r>
              <a:rPr lang="fr-FR" sz="2400" baseline="-25000" dirty="0">
                <a:sym typeface="Symbol" panose="05050102010706020507" pitchFamily="18" charset="2"/>
              </a:rPr>
              <a:t>c</a:t>
            </a:r>
            <a:r>
              <a:rPr lang="fr-FR" sz="2400" dirty="0">
                <a:sym typeface="Symbol" panose="05050102010706020507" pitchFamily="18" charset="2"/>
              </a:rPr>
              <a:t>=T</a:t>
            </a:r>
            <a:r>
              <a:rPr lang="fr-FR" sz="2400" baseline="-25000" dirty="0">
                <a:sym typeface="Symbol" panose="05050102010706020507" pitchFamily="18" charset="2"/>
              </a:rPr>
              <a:t>K</a:t>
            </a:r>
            <a:r>
              <a:rPr lang="fr-FR" sz="2400" dirty="0">
                <a:sym typeface="Symbol" panose="05050102010706020507" pitchFamily="18" charset="2"/>
              </a:rPr>
              <a:t>) </a:t>
            </a:r>
          </a:p>
        </p:txBody>
      </p:sp>
      <p:sp>
        <p:nvSpPr>
          <p:cNvPr id="25" name="Flèche droite 24"/>
          <p:cNvSpPr/>
          <p:nvPr/>
        </p:nvSpPr>
        <p:spPr>
          <a:xfrm rot="8224710">
            <a:off x="3439991" y="950336"/>
            <a:ext cx="709416" cy="271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7" name="Flèche droite 26"/>
          <p:cNvSpPr/>
          <p:nvPr/>
        </p:nvSpPr>
        <p:spPr>
          <a:xfrm rot="13375290" flipH="1">
            <a:off x="4382246" y="928499"/>
            <a:ext cx="709416" cy="271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4265326" y="1426637"/>
            <a:ext cx="500" cy="25064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05"/>
          <p:cNvSpPr txBox="1">
            <a:spLocks noChangeArrowheads="1"/>
          </p:cNvSpPr>
          <p:nvPr/>
        </p:nvSpPr>
        <p:spPr bwMode="auto">
          <a:xfrm>
            <a:off x="5443948" y="971248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342900" lvl="1">
              <a:spcBef>
                <a:spcPct val="50000"/>
              </a:spcBef>
            </a:pPr>
            <a:r>
              <a:rPr lang="fr-FR" sz="2400" dirty="0" smtClean="0">
                <a:sym typeface="Symbol" panose="05050102010706020507" pitchFamily="18" charset="2"/>
              </a:rPr>
              <a:t>FLD </a:t>
            </a:r>
            <a:r>
              <a:rPr lang="fr-FR" sz="2400" dirty="0">
                <a:sym typeface="Symbol" panose="05050102010706020507" pitchFamily="18" charset="2"/>
              </a:rPr>
              <a:t>(</a:t>
            </a:r>
            <a:r>
              <a:rPr lang="fr-FR" sz="2400" dirty="0" err="1" smtClean="0">
                <a:sym typeface="Symbol" panose="05050102010706020507" pitchFamily="18" charset="2"/>
              </a:rPr>
              <a:t>T</a:t>
            </a:r>
            <a:r>
              <a:rPr lang="fr-FR" sz="2400" baseline="-25000" dirty="0" err="1" smtClean="0">
                <a:sym typeface="Symbol" panose="05050102010706020507" pitchFamily="18" charset="2"/>
              </a:rPr>
              <a:t>c</a:t>
            </a:r>
            <a:r>
              <a:rPr lang="fr-FR" sz="2400" dirty="0" err="1" smtClean="0">
                <a:sym typeface="Symbol" panose="05050102010706020507" pitchFamily="18" charset="2"/>
              </a:rPr>
              <a:t>T</a:t>
            </a:r>
            <a:r>
              <a:rPr lang="fr-FR" sz="2400" baseline="-25000" dirty="0" err="1" smtClean="0">
                <a:sym typeface="Symbol" panose="05050102010706020507" pitchFamily="18" charset="2"/>
              </a:rPr>
              <a:t>m</a:t>
            </a:r>
            <a:r>
              <a:rPr lang="fr-FR" sz="2400" dirty="0" smtClean="0">
                <a:sym typeface="Symbol" panose="05050102010706020507" pitchFamily="18" charset="2"/>
              </a:rPr>
              <a:t>) </a:t>
            </a:r>
            <a:endParaRPr lang="fr-FR" sz="2400" dirty="0">
              <a:sym typeface="Symbol" panose="05050102010706020507" pitchFamily="18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70" y="1389227"/>
            <a:ext cx="1812273" cy="1679389"/>
          </a:xfrm>
          <a:prstGeom prst="rect">
            <a:avLst/>
          </a:prstGeom>
        </p:spPr>
      </p:pic>
      <p:sp>
        <p:nvSpPr>
          <p:cNvPr id="22" name="Text Box 105"/>
          <p:cNvSpPr txBox="1">
            <a:spLocks noChangeArrowheads="1"/>
          </p:cNvSpPr>
          <p:nvPr/>
        </p:nvSpPr>
        <p:spPr bwMode="auto">
          <a:xfrm>
            <a:off x="4409983" y="3345478"/>
            <a:ext cx="44824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ym typeface="Symbol" panose="05050102010706020507" pitchFamily="18" charset="2"/>
              </a:rPr>
              <a:t>The </a:t>
            </a:r>
            <a:r>
              <a:rPr lang="fr-FR" dirty="0" err="1" smtClean="0">
                <a:sym typeface="Symbol" panose="05050102010706020507" pitchFamily="18" charset="2"/>
              </a:rPr>
              <a:t>growth</a:t>
            </a:r>
            <a:r>
              <a:rPr lang="fr-FR" dirty="0" smtClean="0">
                <a:sym typeface="Symbol" panose="05050102010706020507" pitchFamily="18" charset="2"/>
              </a:rPr>
              <a:t> of LFS </a:t>
            </a:r>
            <a:r>
              <a:rPr lang="fr-FR" dirty="0" err="1" smtClean="0">
                <a:sym typeface="Symbol" panose="05050102010706020507" pitchFamily="18" charset="2"/>
              </a:rPr>
              <a:t>is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r>
              <a:rPr lang="fr-FR" dirty="0" err="1" smtClean="0">
                <a:sym typeface="Symbol" panose="05050102010706020507" pitchFamily="18" charset="2"/>
              </a:rPr>
              <a:t>frustrated</a:t>
            </a:r>
            <a:r>
              <a:rPr lang="fr-FR" dirty="0" smtClean="0">
                <a:sym typeface="Symbol" panose="05050102010706020507" pitchFamily="18" charset="2"/>
              </a:rPr>
              <a:t>: </a:t>
            </a:r>
            <a:r>
              <a:rPr lang="fr-FR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avoided</a:t>
            </a:r>
            <a:r>
              <a:rPr lang="fr-FR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critical</a:t>
            </a:r>
            <a:r>
              <a:rPr lang="fr-FR" dirty="0" smtClean="0">
                <a:solidFill>
                  <a:srgbClr val="FF0000"/>
                </a:solidFill>
                <a:sym typeface="Symbol" panose="05050102010706020507" pitchFamily="18" charset="2"/>
              </a:rPr>
              <a:t> point</a:t>
            </a:r>
            <a:r>
              <a:rPr lang="fr-FR" dirty="0" smtClean="0">
                <a:sym typeface="Symbol" panose="05050102010706020507" pitchFamily="18" charset="2"/>
              </a:rPr>
              <a:t> at T</a:t>
            </a:r>
            <a:r>
              <a:rPr lang="fr-FR" baseline="-25000" dirty="0" smtClean="0">
                <a:sym typeface="Symbol" panose="05050102010706020507" pitchFamily="18" charset="2"/>
              </a:rPr>
              <a:t>c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r>
              <a:rPr lang="fr-FR" dirty="0">
                <a:sym typeface="Symbol" panose="05050102010706020507" pitchFamily="18" charset="2"/>
              </a:rPr>
              <a:t></a:t>
            </a:r>
            <a:r>
              <a:rPr lang="fr-FR" dirty="0" smtClean="0">
                <a:sym typeface="Symbol" panose="05050102010706020507" pitchFamily="18" charset="2"/>
              </a:rPr>
              <a:t> T</a:t>
            </a:r>
            <a:r>
              <a:rPr lang="fr-FR" baseline="-25000" dirty="0" smtClean="0">
                <a:sym typeface="Symbol" panose="05050102010706020507" pitchFamily="18" charset="2"/>
              </a:rPr>
              <a:t>m</a:t>
            </a:r>
            <a:endParaRPr lang="fr-FR" baseline="-25000" dirty="0">
              <a:sym typeface="Symbol" panose="05050102010706020507" pitchFamily="18" charset="2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747943" y="1661613"/>
            <a:ext cx="2312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1306BA"/>
                </a:solidFill>
              </a:rPr>
              <a:t>G. </a:t>
            </a:r>
            <a:r>
              <a:rPr lang="fr-FR" dirty="0" err="1" smtClean="0">
                <a:solidFill>
                  <a:srgbClr val="1306BA"/>
                </a:solidFill>
              </a:rPr>
              <a:t>Tarjus</a:t>
            </a:r>
            <a:r>
              <a:rPr lang="fr-FR" dirty="0" smtClean="0">
                <a:solidFill>
                  <a:srgbClr val="1306BA"/>
                </a:solidFill>
              </a:rPr>
              <a:t>, </a:t>
            </a:r>
            <a:r>
              <a:rPr lang="fr-FR" dirty="0" err="1" smtClean="0">
                <a:solidFill>
                  <a:srgbClr val="1306BA"/>
                </a:solidFill>
              </a:rPr>
              <a:t>Kivelson</a:t>
            </a:r>
            <a:r>
              <a:rPr lang="fr-FR" dirty="0" smtClean="0">
                <a:solidFill>
                  <a:srgbClr val="1306BA"/>
                </a:solidFill>
              </a:rPr>
              <a:t> et al. </a:t>
            </a:r>
            <a:r>
              <a:rPr lang="fr-FR" dirty="0" err="1" smtClean="0">
                <a:solidFill>
                  <a:srgbClr val="1306BA"/>
                </a:solidFill>
              </a:rPr>
              <a:t>J.Phys.CondensMat</a:t>
            </a:r>
            <a:r>
              <a:rPr lang="fr-FR" dirty="0" smtClean="0">
                <a:solidFill>
                  <a:srgbClr val="1306BA"/>
                </a:solidFill>
              </a:rPr>
              <a:t> (2005)</a:t>
            </a:r>
            <a:endParaRPr lang="fr-FR" dirty="0">
              <a:solidFill>
                <a:srgbClr val="1306BA"/>
              </a:solidFill>
            </a:endParaRPr>
          </a:p>
        </p:txBody>
      </p:sp>
      <p:sp>
        <p:nvSpPr>
          <p:cNvPr id="32" name="Text Box 105"/>
          <p:cNvSpPr txBox="1">
            <a:spLocks noChangeArrowheads="1"/>
          </p:cNvSpPr>
          <p:nvPr/>
        </p:nvSpPr>
        <p:spPr bwMode="auto">
          <a:xfrm>
            <a:off x="41092" y="2959970"/>
            <a:ext cx="4224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err="1" smtClean="0">
                <a:sym typeface="Symbol" panose="05050102010706020507" pitchFamily="18" charset="2"/>
              </a:rPr>
              <a:t>S</a:t>
            </a:r>
            <a:r>
              <a:rPr lang="fr-FR" baseline="-25000" dirty="0" err="1" smtClean="0">
                <a:sym typeface="Symbol" panose="05050102010706020507" pitchFamily="18" charset="2"/>
              </a:rPr>
              <a:t>conf</a:t>
            </a:r>
            <a:r>
              <a:rPr lang="fr-FR" baseline="-25000" dirty="0" smtClean="0">
                <a:sym typeface="Symbol" panose="05050102010706020507" pitchFamily="18" charset="2"/>
              </a:rPr>
              <a:t> </a:t>
            </a:r>
            <a:r>
              <a:rPr lang="fr-FR" dirty="0" err="1" smtClean="0">
                <a:sym typeface="Symbol" panose="05050102010706020507" pitchFamily="18" charset="2"/>
              </a:rPr>
              <a:t>vanishes</a:t>
            </a:r>
            <a:r>
              <a:rPr lang="fr-FR" dirty="0" smtClean="0">
                <a:sym typeface="Symbol" panose="05050102010706020507" pitchFamily="18" charset="2"/>
              </a:rPr>
              <a:t> at T</a:t>
            </a:r>
            <a:r>
              <a:rPr lang="fr-FR" baseline="-25000" dirty="0" smtClean="0">
                <a:sym typeface="Symbol" panose="05050102010706020507" pitchFamily="18" charset="2"/>
              </a:rPr>
              <a:t>K </a:t>
            </a:r>
            <a:r>
              <a:rPr lang="fr-FR" dirty="0" smtClean="0">
                <a:sym typeface="Symbol" panose="05050102010706020507" pitchFamily="18" charset="2"/>
              </a:rPr>
              <a:t>(</a:t>
            </a:r>
            <a:r>
              <a:rPr lang="fr-FR" baseline="-25000" dirty="0" smtClean="0">
                <a:sym typeface="Symbol" panose="05050102010706020507" pitchFamily="18" charset="2"/>
              </a:rPr>
              <a:t></a:t>
            </a:r>
            <a:r>
              <a:rPr lang="fr-FR" dirty="0" smtClean="0">
                <a:sym typeface="Symbol" panose="05050102010706020507" pitchFamily="18" charset="2"/>
              </a:rPr>
              <a:t>): </a:t>
            </a:r>
            <a:r>
              <a:rPr lang="fr-FR" dirty="0" err="1" smtClean="0">
                <a:sym typeface="Symbol" panose="05050102010706020507" pitchFamily="18" charset="2"/>
              </a:rPr>
              <a:t>Ideal</a:t>
            </a:r>
            <a:r>
              <a:rPr lang="fr-FR" dirty="0" smtClean="0">
                <a:sym typeface="Symbol" panose="05050102010706020507" pitchFamily="18" charset="2"/>
              </a:rPr>
              <a:t> Glass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endParaRPr lang="fr-FR" dirty="0">
              <a:sym typeface="Symbol" panose="05050102010706020507" pitchFamily="18" charset="2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513575" y="4066121"/>
            <a:ext cx="3742693" cy="2112904"/>
            <a:chOff x="2650309" y="3898575"/>
            <a:chExt cx="3742693" cy="2112904"/>
          </a:xfrm>
        </p:grpSpPr>
        <p:grpSp>
          <p:nvGrpSpPr>
            <p:cNvPr id="33" name="Groupe 32"/>
            <p:cNvGrpSpPr/>
            <p:nvPr/>
          </p:nvGrpSpPr>
          <p:grpSpPr>
            <a:xfrm>
              <a:off x="2821920" y="3933056"/>
              <a:ext cx="3571082" cy="2068553"/>
              <a:chOff x="2188723" y="3174350"/>
              <a:chExt cx="4761442" cy="2758070"/>
            </a:xfrm>
          </p:grpSpPr>
          <p:grpSp>
            <p:nvGrpSpPr>
              <p:cNvPr id="34" name="Groupe 33"/>
              <p:cNvGrpSpPr/>
              <p:nvPr/>
            </p:nvGrpSpPr>
            <p:grpSpPr>
              <a:xfrm>
                <a:off x="2188723" y="3174350"/>
                <a:ext cx="4244668" cy="2758070"/>
                <a:chOff x="1838755" y="3073360"/>
                <a:chExt cx="4533445" cy="3214644"/>
              </a:xfrm>
            </p:grpSpPr>
            <p:cxnSp>
              <p:nvCxnSpPr>
                <p:cNvPr id="38" name="Connecteur droit avec flèche 37"/>
                <p:cNvCxnSpPr/>
                <p:nvPr/>
              </p:nvCxnSpPr>
              <p:spPr>
                <a:xfrm>
                  <a:off x="1937163" y="5661248"/>
                  <a:ext cx="4435037" cy="0"/>
                </a:xfrm>
                <a:prstGeom prst="straightConnector1">
                  <a:avLst/>
                </a:prstGeom>
                <a:ln w="3492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avec flèche 38"/>
                <p:cNvCxnSpPr/>
                <p:nvPr/>
              </p:nvCxnSpPr>
              <p:spPr>
                <a:xfrm flipH="1" flipV="1">
                  <a:off x="2329375" y="3073360"/>
                  <a:ext cx="10377" cy="2587888"/>
                </a:xfrm>
                <a:prstGeom prst="straightConnector1">
                  <a:avLst/>
                </a:prstGeom>
                <a:ln w="3492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ZoneTexte 40"/>
                <p:cNvSpPr txBox="1"/>
                <p:nvPr/>
              </p:nvSpPr>
              <p:spPr>
                <a:xfrm>
                  <a:off x="2166659" y="5678170"/>
                  <a:ext cx="556066" cy="6098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950" dirty="0" smtClean="0"/>
                    <a:t>T</a:t>
                  </a:r>
                  <a:r>
                    <a:rPr lang="fr-FR" sz="1950" baseline="-25000" dirty="0" smtClean="0"/>
                    <a:t>K</a:t>
                  </a:r>
                  <a:endParaRPr lang="fr-FR" sz="1950" baseline="-25000" dirty="0"/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>
                <a:xfrm>
                  <a:off x="1838755" y="5090958"/>
                  <a:ext cx="361408" cy="6098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950" dirty="0" smtClean="0"/>
                    <a:t>a</a:t>
                  </a:r>
                  <a:endParaRPr lang="fr-FR" sz="1950" baseline="-25000" dirty="0"/>
                </a:p>
              </p:txBody>
            </p:sp>
            <p:cxnSp>
              <p:nvCxnSpPr>
                <p:cNvPr id="44" name="Connecteur droit 43"/>
                <p:cNvCxnSpPr/>
                <p:nvPr/>
              </p:nvCxnSpPr>
              <p:spPr>
                <a:xfrm flipV="1">
                  <a:off x="2166660" y="5449641"/>
                  <a:ext cx="287346" cy="2459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/>
                <p:cNvCxnSpPr/>
                <p:nvPr/>
              </p:nvCxnSpPr>
              <p:spPr>
                <a:xfrm flipV="1">
                  <a:off x="3224035" y="5532418"/>
                  <a:ext cx="0" cy="246221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Forme libre 45"/>
                <p:cNvSpPr/>
                <p:nvPr/>
              </p:nvSpPr>
              <p:spPr>
                <a:xfrm>
                  <a:off x="2329375" y="4217379"/>
                  <a:ext cx="2458647" cy="1235949"/>
                </a:xfrm>
                <a:custGeom>
                  <a:avLst/>
                  <a:gdLst>
                    <a:gd name="connsiteX0" fmla="*/ 1774372 w 1774372"/>
                    <a:gd name="connsiteY0" fmla="*/ 1219200 h 1224436"/>
                    <a:gd name="connsiteX1" fmla="*/ 1360715 w 1774372"/>
                    <a:gd name="connsiteY1" fmla="*/ 1219200 h 1224436"/>
                    <a:gd name="connsiteX2" fmla="*/ 1012372 w 1774372"/>
                    <a:gd name="connsiteY2" fmla="*/ 1164772 h 1224436"/>
                    <a:gd name="connsiteX3" fmla="*/ 664029 w 1774372"/>
                    <a:gd name="connsiteY3" fmla="*/ 1045029 h 1224436"/>
                    <a:gd name="connsiteX4" fmla="*/ 402772 w 1774372"/>
                    <a:gd name="connsiteY4" fmla="*/ 849086 h 1224436"/>
                    <a:gd name="connsiteX5" fmla="*/ 163286 w 1774372"/>
                    <a:gd name="connsiteY5" fmla="*/ 555172 h 1224436"/>
                    <a:gd name="connsiteX6" fmla="*/ 21772 w 1774372"/>
                    <a:gd name="connsiteY6" fmla="*/ 195943 h 1224436"/>
                    <a:gd name="connsiteX7" fmla="*/ 10886 w 1774372"/>
                    <a:gd name="connsiteY7" fmla="*/ 54429 h 1224436"/>
                    <a:gd name="connsiteX8" fmla="*/ 0 w 1774372"/>
                    <a:gd name="connsiteY8" fmla="*/ 0 h 1224436"/>
                    <a:gd name="connsiteX0" fmla="*/ 1796457 w 1796457"/>
                    <a:gd name="connsiteY0" fmla="*/ 1219200 h 1224436"/>
                    <a:gd name="connsiteX1" fmla="*/ 1382800 w 1796457"/>
                    <a:gd name="connsiteY1" fmla="*/ 1219200 h 1224436"/>
                    <a:gd name="connsiteX2" fmla="*/ 1034457 w 1796457"/>
                    <a:gd name="connsiteY2" fmla="*/ 1164772 h 1224436"/>
                    <a:gd name="connsiteX3" fmla="*/ 686114 w 1796457"/>
                    <a:gd name="connsiteY3" fmla="*/ 1045029 h 1224436"/>
                    <a:gd name="connsiteX4" fmla="*/ 424857 w 1796457"/>
                    <a:gd name="connsiteY4" fmla="*/ 849086 h 1224436"/>
                    <a:gd name="connsiteX5" fmla="*/ 185371 w 1796457"/>
                    <a:gd name="connsiteY5" fmla="*/ 555172 h 1224436"/>
                    <a:gd name="connsiteX6" fmla="*/ 43857 w 1796457"/>
                    <a:gd name="connsiteY6" fmla="*/ 195943 h 1224436"/>
                    <a:gd name="connsiteX7" fmla="*/ 314 w 1796457"/>
                    <a:gd name="connsiteY7" fmla="*/ 87086 h 1224436"/>
                    <a:gd name="connsiteX8" fmla="*/ 22085 w 1796457"/>
                    <a:gd name="connsiteY8" fmla="*/ 0 h 1224436"/>
                    <a:gd name="connsiteX0" fmla="*/ 1817915 w 1817915"/>
                    <a:gd name="connsiteY0" fmla="*/ 1219200 h 1224436"/>
                    <a:gd name="connsiteX1" fmla="*/ 1404258 w 1817915"/>
                    <a:gd name="connsiteY1" fmla="*/ 1219200 h 1224436"/>
                    <a:gd name="connsiteX2" fmla="*/ 1055915 w 1817915"/>
                    <a:gd name="connsiteY2" fmla="*/ 1164772 h 1224436"/>
                    <a:gd name="connsiteX3" fmla="*/ 707572 w 1817915"/>
                    <a:gd name="connsiteY3" fmla="*/ 1045029 h 1224436"/>
                    <a:gd name="connsiteX4" fmla="*/ 446315 w 1817915"/>
                    <a:gd name="connsiteY4" fmla="*/ 849086 h 1224436"/>
                    <a:gd name="connsiteX5" fmla="*/ 206829 w 1817915"/>
                    <a:gd name="connsiteY5" fmla="*/ 555172 h 1224436"/>
                    <a:gd name="connsiteX6" fmla="*/ 65315 w 1817915"/>
                    <a:gd name="connsiteY6" fmla="*/ 195943 h 1224436"/>
                    <a:gd name="connsiteX7" fmla="*/ 21772 w 1817915"/>
                    <a:gd name="connsiteY7" fmla="*/ 87086 h 1224436"/>
                    <a:gd name="connsiteX8" fmla="*/ 0 w 1817915"/>
                    <a:gd name="connsiteY8" fmla="*/ 0 h 1224436"/>
                    <a:gd name="connsiteX0" fmla="*/ 1817915 w 1817915"/>
                    <a:gd name="connsiteY0" fmla="*/ 1219200 h 1224436"/>
                    <a:gd name="connsiteX1" fmla="*/ 1404258 w 1817915"/>
                    <a:gd name="connsiteY1" fmla="*/ 1219200 h 1224436"/>
                    <a:gd name="connsiteX2" fmla="*/ 1055915 w 1817915"/>
                    <a:gd name="connsiteY2" fmla="*/ 1164772 h 1224436"/>
                    <a:gd name="connsiteX3" fmla="*/ 707572 w 1817915"/>
                    <a:gd name="connsiteY3" fmla="*/ 1045029 h 1224436"/>
                    <a:gd name="connsiteX4" fmla="*/ 446315 w 1817915"/>
                    <a:gd name="connsiteY4" fmla="*/ 849086 h 1224436"/>
                    <a:gd name="connsiteX5" fmla="*/ 206829 w 1817915"/>
                    <a:gd name="connsiteY5" fmla="*/ 555172 h 1224436"/>
                    <a:gd name="connsiteX6" fmla="*/ 65315 w 1817915"/>
                    <a:gd name="connsiteY6" fmla="*/ 195943 h 1224436"/>
                    <a:gd name="connsiteX7" fmla="*/ 30933 w 1817915"/>
                    <a:gd name="connsiteY7" fmla="*/ 129435 h 1224436"/>
                    <a:gd name="connsiteX8" fmla="*/ 0 w 1817915"/>
                    <a:gd name="connsiteY8" fmla="*/ 0 h 1224436"/>
                    <a:gd name="connsiteX0" fmla="*/ 1817915 w 1817915"/>
                    <a:gd name="connsiteY0" fmla="*/ 1219200 h 1224436"/>
                    <a:gd name="connsiteX1" fmla="*/ 1404258 w 1817915"/>
                    <a:gd name="connsiteY1" fmla="*/ 1219200 h 1224436"/>
                    <a:gd name="connsiteX2" fmla="*/ 1055915 w 1817915"/>
                    <a:gd name="connsiteY2" fmla="*/ 1164772 h 1224436"/>
                    <a:gd name="connsiteX3" fmla="*/ 707572 w 1817915"/>
                    <a:gd name="connsiteY3" fmla="*/ 1045029 h 1224436"/>
                    <a:gd name="connsiteX4" fmla="*/ 446315 w 1817915"/>
                    <a:gd name="connsiteY4" fmla="*/ 849086 h 1224436"/>
                    <a:gd name="connsiteX5" fmla="*/ 206829 w 1817915"/>
                    <a:gd name="connsiteY5" fmla="*/ 555172 h 1224436"/>
                    <a:gd name="connsiteX6" fmla="*/ 65315 w 1817915"/>
                    <a:gd name="connsiteY6" fmla="*/ 266526 h 1224436"/>
                    <a:gd name="connsiteX7" fmla="*/ 30933 w 1817915"/>
                    <a:gd name="connsiteY7" fmla="*/ 129435 h 1224436"/>
                    <a:gd name="connsiteX8" fmla="*/ 0 w 1817915"/>
                    <a:gd name="connsiteY8" fmla="*/ 0 h 1224436"/>
                    <a:gd name="connsiteX0" fmla="*/ 1817915 w 1817915"/>
                    <a:gd name="connsiteY0" fmla="*/ 1219200 h 1224436"/>
                    <a:gd name="connsiteX1" fmla="*/ 1404258 w 1817915"/>
                    <a:gd name="connsiteY1" fmla="*/ 1219200 h 1224436"/>
                    <a:gd name="connsiteX2" fmla="*/ 1055915 w 1817915"/>
                    <a:gd name="connsiteY2" fmla="*/ 1164772 h 1224436"/>
                    <a:gd name="connsiteX3" fmla="*/ 707572 w 1817915"/>
                    <a:gd name="connsiteY3" fmla="*/ 1045029 h 1224436"/>
                    <a:gd name="connsiteX4" fmla="*/ 446315 w 1817915"/>
                    <a:gd name="connsiteY4" fmla="*/ 849086 h 1224436"/>
                    <a:gd name="connsiteX5" fmla="*/ 149756 w 1817915"/>
                    <a:gd name="connsiteY5" fmla="*/ 573655 h 1224436"/>
                    <a:gd name="connsiteX6" fmla="*/ 65315 w 1817915"/>
                    <a:gd name="connsiteY6" fmla="*/ 266526 h 1224436"/>
                    <a:gd name="connsiteX7" fmla="*/ 30933 w 1817915"/>
                    <a:gd name="connsiteY7" fmla="*/ 129435 h 1224436"/>
                    <a:gd name="connsiteX8" fmla="*/ 0 w 1817915"/>
                    <a:gd name="connsiteY8" fmla="*/ 0 h 1224436"/>
                    <a:gd name="connsiteX0" fmla="*/ 1914143 w 1914143"/>
                    <a:gd name="connsiteY0" fmla="*/ 1219200 h 1224436"/>
                    <a:gd name="connsiteX1" fmla="*/ 1500486 w 1914143"/>
                    <a:gd name="connsiteY1" fmla="*/ 1219200 h 1224436"/>
                    <a:gd name="connsiteX2" fmla="*/ 1152143 w 1914143"/>
                    <a:gd name="connsiteY2" fmla="*/ 1164772 h 1224436"/>
                    <a:gd name="connsiteX3" fmla="*/ 803800 w 1914143"/>
                    <a:gd name="connsiteY3" fmla="*/ 1045029 h 1224436"/>
                    <a:gd name="connsiteX4" fmla="*/ 542543 w 1914143"/>
                    <a:gd name="connsiteY4" fmla="*/ 849086 h 1224436"/>
                    <a:gd name="connsiteX5" fmla="*/ 245984 w 1914143"/>
                    <a:gd name="connsiteY5" fmla="*/ 573655 h 1224436"/>
                    <a:gd name="connsiteX6" fmla="*/ 1739 w 1914143"/>
                    <a:gd name="connsiteY6" fmla="*/ 497557 h 1224436"/>
                    <a:gd name="connsiteX7" fmla="*/ 127161 w 1914143"/>
                    <a:gd name="connsiteY7" fmla="*/ 129435 h 1224436"/>
                    <a:gd name="connsiteX8" fmla="*/ 96228 w 1914143"/>
                    <a:gd name="connsiteY8" fmla="*/ 0 h 1224436"/>
                    <a:gd name="connsiteX0" fmla="*/ 2038469 w 2038469"/>
                    <a:gd name="connsiteY0" fmla="*/ 1219200 h 1224436"/>
                    <a:gd name="connsiteX1" fmla="*/ 1624812 w 2038469"/>
                    <a:gd name="connsiteY1" fmla="*/ 1219200 h 1224436"/>
                    <a:gd name="connsiteX2" fmla="*/ 1276469 w 2038469"/>
                    <a:gd name="connsiteY2" fmla="*/ 1164772 h 1224436"/>
                    <a:gd name="connsiteX3" fmla="*/ 928126 w 2038469"/>
                    <a:gd name="connsiteY3" fmla="*/ 1045029 h 1224436"/>
                    <a:gd name="connsiteX4" fmla="*/ 666869 w 2038469"/>
                    <a:gd name="connsiteY4" fmla="*/ 849086 h 1224436"/>
                    <a:gd name="connsiteX5" fmla="*/ 370310 w 2038469"/>
                    <a:gd name="connsiteY5" fmla="*/ 573655 h 1224436"/>
                    <a:gd name="connsiteX6" fmla="*/ 126065 w 2038469"/>
                    <a:gd name="connsiteY6" fmla="*/ 497557 h 1224436"/>
                    <a:gd name="connsiteX7" fmla="*/ 367 w 2038469"/>
                    <a:gd name="connsiteY7" fmla="*/ 499084 h 1224436"/>
                    <a:gd name="connsiteX8" fmla="*/ 220554 w 2038469"/>
                    <a:gd name="connsiteY8" fmla="*/ 0 h 1224436"/>
                    <a:gd name="connsiteX0" fmla="*/ 2041672 w 2041672"/>
                    <a:gd name="connsiteY0" fmla="*/ 739855 h 745091"/>
                    <a:gd name="connsiteX1" fmla="*/ 1628015 w 2041672"/>
                    <a:gd name="connsiteY1" fmla="*/ 739855 h 745091"/>
                    <a:gd name="connsiteX2" fmla="*/ 1279672 w 2041672"/>
                    <a:gd name="connsiteY2" fmla="*/ 685427 h 745091"/>
                    <a:gd name="connsiteX3" fmla="*/ 931329 w 2041672"/>
                    <a:gd name="connsiteY3" fmla="*/ 565684 h 745091"/>
                    <a:gd name="connsiteX4" fmla="*/ 670072 w 2041672"/>
                    <a:gd name="connsiteY4" fmla="*/ 369741 h 745091"/>
                    <a:gd name="connsiteX5" fmla="*/ 373513 w 2041672"/>
                    <a:gd name="connsiteY5" fmla="*/ 94310 h 745091"/>
                    <a:gd name="connsiteX6" fmla="*/ 129268 w 2041672"/>
                    <a:gd name="connsiteY6" fmla="*/ 18212 h 745091"/>
                    <a:gd name="connsiteX7" fmla="*/ 3570 w 2041672"/>
                    <a:gd name="connsiteY7" fmla="*/ 19739 h 745091"/>
                    <a:gd name="connsiteX8" fmla="*/ 6880 w 2041672"/>
                    <a:gd name="connsiteY8" fmla="*/ 10441 h 745091"/>
                    <a:gd name="connsiteX0" fmla="*/ 2046207 w 2046207"/>
                    <a:gd name="connsiteY0" fmla="*/ 735917 h 741153"/>
                    <a:gd name="connsiteX1" fmla="*/ 1632550 w 2046207"/>
                    <a:gd name="connsiteY1" fmla="*/ 735917 h 741153"/>
                    <a:gd name="connsiteX2" fmla="*/ 1284207 w 2046207"/>
                    <a:gd name="connsiteY2" fmla="*/ 681489 h 741153"/>
                    <a:gd name="connsiteX3" fmla="*/ 935864 w 2046207"/>
                    <a:gd name="connsiteY3" fmla="*/ 561746 h 741153"/>
                    <a:gd name="connsiteX4" fmla="*/ 674607 w 2046207"/>
                    <a:gd name="connsiteY4" fmla="*/ 365803 h 741153"/>
                    <a:gd name="connsiteX5" fmla="*/ 378048 w 2046207"/>
                    <a:gd name="connsiteY5" fmla="*/ 90372 h 741153"/>
                    <a:gd name="connsiteX6" fmla="*/ 133803 w 2046207"/>
                    <a:gd name="connsiteY6" fmla="*/ 14274 h 741153"/>
                    <a:gd name="connsiteX7" fmla="*/ 8105 w 2046207"/>
                    <a:gd name="connsiteY7" fmla="*/ 15801 h 741153"/>
                    <a:gd name="connsiteX8" fmla="*/ 0 w 2046207"/>
                    <a:gd name="connsiteY8" fmla="*/ 24986 h 741153"/>
                    <a:gd name="connsiteX0" fmla="*/ 2046207 w 2046207"/>
                    <a:gd name="connsiteY0" fmla="*/ 735917 h 741153"/>
                    <a:gd name="connsiteX1" fmla="*/ 1632550 w 2046207"/>
                    <a:gd name="connsiteY1" fmla="*/ 735917 h 741153"/>
                    <a:gd name="connsiteX2" fmla="*/ 1284207 w 2046207"/>
                    <a:gd name="connsiteY2" fmla="*/ 681489 h 741153"/>
                    <a:gd name="connsiteX3" fmla="*/ 935864 w 2046207"/>
                    <a:gd name="connsiteY3" fmla="*/ 561746 h 741153"/>
                    <a:gd name="connsiteX4" fmla="*/ 674607 w 2046207"/>
                    <a:gd name="connsiteY4" fmla="*/ 365803 h 741153"/>
                    <a:gd name="connsiteX5" fmla="*/ 378048 w 2046207"/>
                    <a:gd name="connsiteY5" fmla="*/ 90372 h 741153"/>
                    <a:gd name="connsiteX6" fmla="*/ 202290 w 2046207"/>
                    <a:gd name="connsiteY6" fmla="*/ 14274 h 741153"/>
                    <a:gd name="connsiteX7" fmla="*/ 8105 w 2046207"/>
                    <a:gd name="connsiteY7" fmla="*/ 15801 h 741153"/>
                    <a:gd name="connsiteX8" fmla="*/ 0 w 2046207"/>
                    <a:gd name="connsiteY8" fmla="*/ 24986 h 741153"/>
                    <a:gd name="connsiteX0" fmla="*/ 2038797 w 2038797"/>
                    <a:gd name="connsiteY0" fmla="*/ 737663 h 742899"/>
                    <a:gd name="connsiteX1" fmla="*/ 1625140 w 2038797"/>
                    <a:gd name="connsiteY1" fmla="*/ 737663 h 742899"/>
                    <a:gd name="connsiteX2" fmla="*/ 1276797 w 2038797"/>
                    <a:gd name="connsiteY2" fmla="*/ 683235 h 742899"/>
                    <a:gd name="connsiteX3" fmla="*/ 928454 w 2038797"/>
                    <a:gd name="connsiteY3" fmla="*/ 563492 h 742899"/>
                    <a:gd name="connsiteX4" fmla="*/ 667197 w 2038797"/>
                    <a:gd name="connsiteY4" fmla="*/ 367549 h 742899"/>
                    <a:gd name="connsiteX5" fmla="*/ 370638 w 2038797"/>
                    <a:gd name="connsiteY5" fmla="*/ 92118 h 742899"/>
                    <a:gd name="connsiteX6" fmla="*/ 194880 w 2038797"/>
                    <a:gd name="connsiteY6" fmla="*/ 16020 h 742899"/>
                    <a:gd name="connsiteX7" fmla="*/ 695 w 2038797"/>
                    <a:gd name="connsiteY7" fmla="*/ 17547 h 742899"/>
                    <a:gd name="connsiteX8" fmla="*/ 106736 w 2038797"/>
                    <a:gd name="connsiteY8" fmla="*/ 17491 h 742899"/>
                    <a:gd name="connsiteX0" fmla="*/ 2038797 w 2038797"/>
                    <a:gd name="connsiteY0" fmla="*/ 737663 h 742899"/>
                    <a:gd name="connsiteX1" fmla="*/ 1625140 w 2038797"/>
                    <a:gd name="connsiteY1" fmla="*/ 737663 h 742899"/>
                    <a:gd name="connsiteX2" fmla="*/ 1276797 w 2038797"/>
                    <a:gd name="connsiteY2" fmla="*/ 683235 h 742899"/>
                    <a:gd name="connsiteX3" fmla="*/ 928454 w 2038797"/>
                    <a:gd name="connsiteY3" fmla="*/ 563492 h 742899"/>
                    <a:gd name="connsiteX4" fmla="*/ 667197 w 2038797"/>
                    <a:gd name="connsiteY4" fmla="*/ 367549 h 742899"/>
                    <a:gd name="connsiteX5" fmla="*/ 370638 w 2038797"/>
                    <a:gd name="connsiteY5" fmla="*/ 92118 h 742899"/>
                    <a:gd name="connsiteX6" fmla="*/ 274782 w 2038797"/>
                    <a:gd name="connsiteY6" fmla="*/ 6779 h 742899"/>
                    <a:gd name="connsiteX7" fmla="*/ 695 w 2038797"/>
                    <a:gd name="connsiteY7" fmla="*/ 17547 h 742899"/>
                    <a:gd name="connsiteX8" fmla="*/ 106736 w 2038797"/>
                    <a:gd name="connsiteY8" fmla="*/ 17491 h 742899"/>
                    <a:gd name="connsiteX0" fmla="*/ 2038693 w 2038693"/>
                    <a:gd name="connsiteY0" fmla="*/ 742696 h 747932"/>
                    <a:gd name="connsiteX1" fmla="*/ 1625036 w 2038693"/>
                    <a:gd name="connsiteY1" fmla="*/ 742696 h 747932"/>
                    <a:gd name="connsiteX2" fmla="*/ 1276693 w 2038693"/>
                    <a:gd name="connsiteY2" fmla="*/ 688268 h 747932"/>
                    <a:gd name="connsiteX3" fmla="*/ 928350 w 2038693"/>
                    <a:gd name="connsiteY3" fmla="*/ 568525 h 747932"/>
                    <a:gd name="connsiteX4" fmla="*/ 667093 w 2038693"/>
                    <a:gd name="connsiteY4" fmla="*/ 372582 h 747932"/>
                    <a:gd name="connsiteX5" fmla="*/ 370534 w 2038693"/>
                    <a:gd name="connsiteY5" fmla="*/ 97151 h 747932"/>
                    <a:gd name="connsiteX6" fmla="*/ 274678 w 2038693"/>
                    <a:gd name="connsiteY6" fmla="*/ 11812 h 747932"/>
                    <a:gd name="connsiteX7" fmla="*/ 591 w 2038693"/>
                    <a:gd name="connsiteY7" fmla="*/ 22580 h 747932"/>
                    <a:gd name="connsiteX8" fmla="*/ 129461 w 2038693"/>
                    <a:gd name="connsiteY8" fmla="*/ 4041 h 747932"/>
                    <a:gd name="connsiteX0" fmla="*/ 2061443 w 2061443"/>
                    <a:gd name="connsiteY0" fmla="*/ 742696 h 747932"/>
                    <a:gd name="connsiteX1" fmla="*/ 1647786 w 2061443"/>
                    <a:gd name="connsiteY1" fmla="*/ 742696 h 747932"/>
                    <a:gd name="connsiteX2" fmla="*/ 1299443 w 2061443"/>
                    <a:gd name="connsiteY2" fmla="*/ 688268 h 747932"/>
                    <a:gd name="connsiteX3" fmla="*/ 951100 w 2061443"/>
                    <a:gd name="connsiteY3" fmla="*/ 568525 h 747932"/>
                    <a:gd name="connsiteX4" fmla="*/ 689843 w 2061443"/>
                    <a:gd name="connsiteY4" fmla="*/ 372582 h 747932"/>
                    <a:gd name="connsiteX5" fmla="*/ 393284 w 2061443"/>
                    <a:gd name="connsiteY5" fmla="*/ 97151 h 747932"/>
                    <a:gd name="connsiteX6" fmla="*/ 297428 w 2061443"/>
                    <a:gd name="connsiteY6" fmla="*/ 11812 h 747932"/>
                    <a:gd name="connsiteX7" fmla="*/ 512 w 2061443"/>
                    <a:gd name="connsiteY7" fmla="*/ 22580 h 747932"/>
                    <a:gd name="connsiteX8" fmla="*/ 152211 w 2061443"/>
                    <a:gd name="connsiteY8" fmla="*/ 4041 h 747932"/>
                    <a:gd name="connsiteX0" fmla="*/ 1909232 w 1909232"/>
                    <a:gd name="connsiteY0" fmla="*/ 752555 h 757791"/>
                    <a:gd name="connsiteX1" fmla="*/ 1495575 w 1909232"/>
                    <a:gd name="connsiteY1" fmla="*/ 752555 h 757791"/>
                    <a:gd name="connsiteX2" fmla="*/ 1147232 w 1909232"/>
                    <a:gd name="connsiteY2" fmla="*/ 698127 h 757791"/>
                    <a:gd name="connsiteX3" fmla="*/ 798889 w 1909232"/>
                    <a:gd name="connsiteY3" fmla="*/ 578384 h 757791"/>
                    <a:gd name="connsiteX4" fmla="*/ 537632 w 1909232"/>
                    <a:gd name="connsiteY4" fmla="*/ 382441 h 757791"/>
                    <a:gd name="connsiteX5" fmla="*/ 241073 w 1909232"/>
                    <a:gd name="connsiteY5" fmla="*/ 107010 h 757791"/>
                    <a:gd name="connsiteX6" fmla="*/ 145217 w 1909232"/>
                    <a:gd name="connsiteY6" fmla="*/ 21671 h 757791"/>
                    <a:gd name="connsiteX7" fmla="*/ 48055 w 1909232"/>
                    <a:gd name="connsiteY7" fmla="*/ 18577 h 757791"/>
                    <a:gd name="connsiteX8" fmla="*/ 0 w 1909232"/>
                    <a:gd name="connsiteY8" fmla="*/ 13900 h 757791"/>
                    <a:gd name="connsiteX0" fmla="*/ 2054768 w 2054768"/>
                    <a:gd name="connsiteY0" fmla="*/ 753117 h 758353"/>
                    <a:gd name="connsiteX1" fmla="*/ 1641111 w 2054768"/>
                    <a:gd name="connsiteY1" fmla="*/ 753117 h 758353"/>
                    <a:gd name="connsiteX2" fmla="*/ 1292768 w 2054768"/>
                    <a:gd name="connsiteY2" fmla="*/ 698689 h 758353"/>
                    <a:gd name="connsiteX3" fmla="*/ 944425 w 2054768"/>
                    <a:gd name="connsiteY3" fmla="*/ 578946 h 758353"/>
                    <a:gd name="connsiteX4" fmla="*/ 683168 w 2054768"/>
                    <a:gd name="connsiteY4" fmla="*/ 383003 h 758353"/>
                    <a:gd name="connsiteX5" fmla="*/ 386609 w 2054768"/>
                    <a:gd name="connsiteY5" fmla="*/ 107572 h 758353"/>
                    <a:gd name="connsiteX6" fmla="*/ 290753 w 2054768"/>
                    <a:gd name="connsiteY6" fmla="*/ 22233 h 758353"/>
                    <a:gd name="connsiteX7" fmla="*/ 193591 w 2054768"/>
                    <a:gd name="connsiteY7" fmla="*/ 19139 h 758353"/>
                    <a:gd name="connsiteX8" fmla="*/ 0 w 2054768"/>
                    <a:gd name="connsiteY8" fmla="*/ 12152 h 758353"/>
                    <a:gd name="connsiteX0" fmla="*/ 2054768 w 2054768"/>
                    <a:gd name="connsiteY0" fmla="*/ 760294 h 765530"/>
                    <a:gd name="connsiteX1" fmla="*/ 1641111 w 2054768"/>
                    <a:gd name="connsiteY1" fmla="*/ 760294 h 765530"/>
                    <a:gd name="connsiteX2" fmla="*/ 1292768 w 2054768"/>
                    <a:gd name="connsiteY2" fmla="*/ 705866 h 765530"/>
                    <a:gd name="connsiteX3" fmla="*/ 944425 w 2054768"/>
                    <a:gd name="connsiteY3" fmla="*/ 586123 h 765530"/>
                    <a:gd name="connsiteX4" fmla="*/ 683168 w 2054768"/>
                    <a:gd name="connsiteY4" fmla="*/ 390180 h 765530"/>
                    <a:gd name="connsiteX5" fmla="*/ 386609 w 2054768"/>
                    <a:gd name="connsiteY5" fmla="*/ 114749 h 765530"/>
                    <a:gd name="connsiteX6" fmla="*/ 290753 w 2054768"/>
                    <a:gd name="connsiteY6" fmla="*/ 29410 h 765530"/>
                    <a:gd name="connsiteX7" fmla="*/ 122249 w 2054768"/>
                    <a:gd name="connsiteY7" fmla="*/ 17075 h 765530"/>
                    <a:gd name="connsiteX8" fmla="*/ 0 w 2054768"/>
                    <a:gd name="connsiteY8" fmla="*/ 19329 h 765530"/>
                    <a:gd name="connsiteX0" fmla="*/ 2054768 w 2054768"/>
                    <a:gd name="connsiteY0" fmla="*/ 762156 h 767392"/>
                    <a:gd name="connsiteX1" fmla="*/ 1641111 w 2054768"/>
                    <a:gd name="connsiteY1" fmla="*/ 762156 h 767392"/>
                    <a:gd name="connsiteX2" fmla="*/ 1292768 w 2054768"/>
                    <a:gd name="connsiteY2" fmla="*/ 707728 h 767392"/>
                    <a:gd name="connsiteX3" fmla="*/ 944425 w 2054768"/>
                    <a:gd name="connsiteY3" fmla="*/ 587985 h 767392"/>
                    <a:gd name="connsiteX4" fmla="*/ 683168 w 2054768"/>
                    <a:gd name="connsiteY4" fmla="*/ 392042 h 767392"/>
                    <a:gd name="connsiteX5" fmla="*/ 386609 w 2054768"/>
                    <a:gd name="connsiteY5" fmla="*/ 116611 h 767392"/>
                    <a:gd name="connsiteX6" fmla="*/ 290753 w 2054768"/>
                    <a:gd name="connsiteY6" fmla="*/ 31272 h 767392"/>
                    <a:gd name="connsiteX7" fmla="*/ 219274 w 2054768"/>
                    <a:gd name="connsiteY7" fmla="*/ 16627 h 767392"/>
                    <a:gd name="connsiteX8" fmla="*/ 0 w 2054768"/>
                    <a:gd name="connsiteY8" fmla="*/ 21191 h 767392"/>
                    <a:gd name="connsiteX0" fmla="*/ 2054768 w 2054768"/>
                    <a:gd name="connsiteY0" fmla="*/ 762156 h 767392"/>
                    <a:gd name="connsiteX1" fmla="*/ 1641111 w 2054768"/>
                    <a:gd name="connsiteY1" fmla="*/ 762156 h 767392"/>
                    <a:gd name="connsiteX2" fmla="*/ 1292768 w 2054768"/>
                    <a:gd name="connsiteY2" fmla="*/ 707728 h 767392"/>
                    <a:gd name="connsiteX3" fmla="*/ 944425 w 2054768"/>
                    <a:gd name="connsiteY3" fmla="*/ 587985 h 767392"/>
                    <a:gd name="connsiteX4" fmla="*/ 683168 w 2054768"/>
                    <a:gd name="connsiteY4" fmla="*/ 392042 h 767392"/>
                    <a:gd name="connsiteX5" fmla="*/ 386609 w 2054768"/>
                    <a:gd name="connsiteY5" fmla="*/ 116611 h 767392"/>
                    <a:gd name="connsiteX6" fmla="*/ 324997 w 2054768"/>
                    <a:gd name="connsiteY6" fmla="*/ 63616 h 767392"/>
                    <a:gd name="connsiteX7" fmla="*/ 219274 w 2054768"/>
                    <a:gd name="connsiteY7" fmla="*/ 16627 h 767392"/>
                    <a:gd name="connsiteX8" fmla="*/ 0 w 2054768"/>
                    <a:gd name="connsiteY8" fmla="*/ 21191 h 767392"/>
                    <a:gd name="connsiteX0" fmla="*/ 2054768 w 2054768"/>
                    <a:gd name="connsiteY0" fmla="*/ 765950 h 771186"/>
                    <a:gd name="connsiteX1" fmla="*/ 1641111 w 2054768"/>
                    <a:gd name="connsiteY1" fmla="*/ 765950 h 771186"/>
                    <a:gd name="connsiteX2" fmla="*/ 1292768 w 2054768"/>
                    <a:gd name="connsiteY2" fmla="*/ 711522 h 771186"/>
                    <a:gd name="connsiteX3" fmla="*/ 944425 w 2054768"/>
                    <a:gd name="connsiteY3" fmla="*/ 591779 h 771186"/>
                    <a:gd name="connsiteX4" fmla="*/ 683168 w 2054768"/>
                    <a:gd name="connsiteY4" fmla="*/ 395836 h 771186"/>
                    <a:gd name="connsiteX5" fmla="*/ 386609 w 2054768"/>
                    <a:gd name="connsiteY5" fmla="*/ 120405 h 771186"/>
                    <a:gd name="connsiteX6" fmla="*/ 324997 w 2054768"/>
                    <a:gd name="connsiteY6" fmla="*/ 67410 h 771186"/>
                    <a:gd name="connsiteX7" fmla="*/ 182177 w 2054768"/>
                    <a:gd name="connsiteY7" fmla="*/ 15800 h 771186"/>
                    <a:gd name="connsiteX8" fmla="*/ 0 w 2054768"/>
                    <a:gd name="connsiteY8" fmla="*/ 24985 h 771186"/>
                    <a:gd name="connsiteX0" fmla="*/ 2054768 w 2054768"/>
                    <a:gd name="connsiteY0" fmla="*/ 750150 h 755386"/>
                    <a:gd name="connsiteX1" fmla="*/ 1641111 w 2054768"/>
                    <a:gd name="connsiteY1" fmla="*/ 750150 h 755386"/>
                    <a:gd name="connsiteX2" fmla="*/ 1292768 w 2054768"/>
                    <a:gd name="connsiteY2" fmla="*/ 695722 h 755386"/>
                    <a:gd name="connsiteX3" fmla="*/ 944425 w 2054768"/>
                    <a:gd name="connsiteY3" fmla="*/ 575979 h 755386"/>
                    <a:gd name="connsiteX4" fmla="*/ 683168 w 2054768"/>
                    <a:gd name="connsiteY4" fmla="*/ 380036 h 755386"/>
                    <a:gd name="connsiteX5" fmla="*/ 386609 w 2054768"/>
                    <a:gd name="connsiteY5" fmla="*/ 104605 h 755386"/>
                    <a:gd name="connsiteX6" fmla="*/ 324997 w 2054768"/>
                    <a:gd name="connsiteY6" fmla="*/ 51610 h 755386"/>
                    <a:gd name="connsiteX7" fmla="*/ 182177 w 2054768"/>
                    <a:gd name="connsiteY7" fmla="*/ 0 h 755386"/>
                    <a:gd name="connsiteX8" fmla="*/ 0 w 2054768"/>
                    <a:gd name="connsiteY8" fmla="*/ 9185 h 755386"/>
                    <a:gd name="connsiteX0" fmla="*/ 2054768 w 2054768"/>
                    <a:gd name="connsiteY0" fmla="*/ 750150 h 755386"/>
                    <a:gd name="connsiteX1" fmla="*/ 1641111 w 2054768"/>
                    <a:gd name="connsiteY1" fmla="*/ 750150 h 755386"/>
                    <a:gd name="connsiteX2" fmla="*/ 1292768 w 2054768"/>
                    <a:gd name="connsiteY2" fmla="*/ 695722 h 755386"/>
                    <a:gd name="connsiteX3" fmla="*/ 944425 w 2054768"/>
                    <a:gd name="connsiteY3" fmla="*/ 575979 h 755386"/>
                    <a:gd name="connsiteX4" fmla="*/ 683168 w 2054768"/>
                    <a:gd name="connsiteY4" fmla="*/ 380036 h 755386"/>
                    <a:gd name="connsiteX5" fmla="*/ 386609 w 2054768"/>
                    <a:gd name="connsiteY5" fmla="*/ 104605 h 755386"/>
                    <a:gd name="connsiteX6" fmla="*/ 324997 w 2054768"/>
                    <a:gd name="connsiteY6" fmla="*/ 51610 h 755386"/>
                    <a:gd name="connsiteX7" fmla="*/ 182177 w 2054768"/>
                    <a:gd name="connsiteY7" fmla="*/ 0 h 755386"/>
                    <a:gd name="connsiteX8" fmla="*/ 0 w 2054768"/>
                    <a:gd name="connsiteY8" fmla="*/ 9185 h 755386"/>
                    <a:gd name="connsiteX0" fmla="*/ 2060475 w 2060475"/>
                    <a:gd name="connsiteY0" fmla="*/ 757136 h 762372"/>
                    <a:gd name="connsiteX1" fmla="*/ 1646818 w 2060475"/>
                    <a:gd name="connsiteY1" fmla="*/ 757136 h 762372"/>
                    <a:gd name="connsiteX2" fmla="*/ 1298475 w 2060475"/>
                    <a:gd name="connsiteY2" fmla="*/ 702708 h 762372"/>
                    <a:gd name="connsiteX3" fmla="*/ 950132 w 2060475"/>
                    <a:gd name="connsiteY3" fmla="*/ 582965 h 762372"/>
                    <a:gd name="connsiteX4" fmla="*/ 688875 w 2060475"/>
                    <a:gd name="connsiteY4" fmla="*/ 387022 h 762372"/>
                    <a:gd name="connsiteX5" fmla="*/ 392316 w 2060475"/>
                    <a:gd name="connsiteY5" fmla="*/ 111591 h 762372"/>
                    <a:gd name="connsiteX6" fmla="*/ 330704 w 2060475"/>
                    <a:gd name="connsiteY6" fmla="*/ 58596 h 762372"/>
                    <a:gd name="connsiteX7" fmla="*/ 187884 w 2060475"/>
                    <a:gd name="connsiteY7" fmla="*/ 6986 h 762372"/>
                    <a:gd name="connsiteX8" fmla="*/ 0 w 2060475"/>
                    <a:gd name="connsiteY8" fmla="*/ 0 h 762372"/>
                    <a:gd name="connsiteX0" fmla="*/ 2060475 w 2060475"/>
                    <a:gd name="connsiteY0" fmla="*/ 757136 h 762372"/>
                    <a:gd name="connsiteX1" fmla="*/ 1646818 w 2060475"/>
                    <a:gd name="connsiteY1" fmla="*/ 757136 h 762372"/>
                    <a:gd name="connsiteX2" fmla="*/ 1298475 w 2060475"/>
                    <a:gd name="connsiteY2" fmla="*/ 702708 h 762372"/>
                    <a:gd name="connsiteX3" fmla="*/ 950132 w 2060475"/>
                    <a:gd name="connsiteY3" fmla="*/ 582965 h 762372"/>
                    <a:gd name="connsiteX4" fmla="*/ 688875 w 2060475"/>
                    <a:gd name="connsiteY4" fmla="*/ 387022 h 762372"/>
                    <a:gd name="connsiteX5" fmla="*/ 392316 w 2060475"/>
                    <a:gd name="connsiteY5" fmla="*/ 111591 h 762372"/>
                    <a:gd name="connsiteX6" fmla="*/ 330704 w 2060475"/>
                    <a:gd name="connsiteY6" fmla="*/ 58596 h 762372"/>
                    <a:gd name="connsiteX7" fmla="*/ 165055 w 2060475"/>
                    <a:gd name="connsiteY7" fmla="*/ 2366 h 762372"/>
                    <a:gd name="connsiteX8" fmla="*/ 0 w 2060475"/>
                    <a:gd name="connsiteY8" fmla="*/ 0 h 762372"/>
                    <a:gd name="connsiteX0" fmla="*/ 2060475 w 2060475"/>
                    <a:gd name="connsiteY0" fmla="*/ 757136 h 762372"/>
                    <a:gd name="connsiteX1" fmla="*/ 1646818 w 2060475"/>
                    <a:gd name="connsiteY1" fmla="*/ 757136 h 762372"/>
                    <a:gd name="connsiteX2" fmla="*/ 1298475 w 2060475"/>
                    <a:gd name="connsiteY2" fmla="*/ 702708 h 762372"/>
                    <a:gd name="connsiteX3" fmla="*/ 950132 w 2060475"/>
                    <a:gd name="connsiteY3" fmla="*/ 582965 h 762372"/>
                    <a:gd name="connsiteX4" fmla="*/ 688875 w 2060475"/>
                    <a:gd name="connsiteY4" fmla="*/ 387022 h 762372"/>
                    <a:gd name="connsiteX5" fmla="*/ 392316 w 2060475"/>
                    <a:gd name="connsiteY5" fmla="*/ 111591 h 762372"/>
                    <a:gd name="connsiteX6" fmla="*/ 330704 w 2060475"/>
                    <a:gd name="connsiteY6" fmla="*/ 58596 h 762372"/>
                    <a:gd name="connsiteX7" fmla="*/ 165055 w 2060475"/>
                    <a:gd name="connsiteY7" fmla="*/ 2366 h 762372"/>
                    <a:gd name="connsiteX8" fmla="*/ 0 w 2060475"/>
                    <a:gd name="connsiteY8" fmla="*/ 0 h 762372"/>
                    <a:gd name="connsiteX0" fmla="*/ 2060475 w 2060475"/>
                    <a:gd name="connsiteY0" fmla="*/ 757136 h 762372"/>
                    <a:gd name="connsiteX1" fmla="*/ 1646818 w 2060475"/>
                    <a:gd name="connsiteY1" fmla="*/ 757136 h 762372"/>
                    <a:gd name="connsiteX2" fmla="*/ 1298475 w 2060475"/>
                    <a:gd name="connsiteY2" fmla="*/ 702708 h 762372"/>
                    <a:gd name="connsiteX3" fmla="*/ 950132 w 2060475"/>
                    <a:gd name="connsiteY3" fmla="*/ 582965 h 762372"/>
                    <a:gd name="connsiteX4" fmla="*/ 688875 w 2060475"/>
                    <a:gd name="connsiteY4" fmla="*/ 387022 h 762372"/>
                    <a:gd name="connsiteX5" fmla="*/ 392316 w 2060475"/>
                    <a:gd name="connsiteY5" fmla="*/ 111591 h 762372"/>
                    <a:gd name="connsiteX6" fmla="*/ 330704 w 2060475"/>
                    <a:gd name="connsiteY6" fmla="*/ 58596 h 762372"/>
                    <a:gd name="connsiteX7" fmla="*/ 165055 w 2060475"/>
                    <a:gd name="connsiteY7" fmla="*/ 2366 h 762372"/>
                    <a:gd name="connsiteX8" fmla="*/ 0 w 2060475"/>
                    <a:gd name="connsiteY8" fmla="*/ 0 h 762372"/>
                    <a:gd name="connsiteX0" fmla="*/ 2069035 w 2069035"/>
                    <a:gd name="connsiteY0" fmla="*/ 766377 h 771613"/>
                    <a:gd name="connsiteX1" fmla="*/ 1655378 w 2069035"/>
                    <a:gd name="connsiteY1" fmla="*/ 766377 h 771613"/>
                    <a:gd name="connsiteX2" fmla="*/ 1307035 w 2069035"/>
                    <a:gd name="connsiteY2" fmla="*/ 711949 h 771613"/>
                    <a:gd name="connsiteX3" fmla="*/ 958692 w 2069035"/>
                    <a:gd name="connsiteY3" fmla="*/ 592206 h 771613"/>
                    <a:gd name="connsiteX4" fmla="*/ 697435 w 2069035"/>
                    <a:gd name="connsiteY4" fmla="*/ 396263 h 771613"/>
                    <a:gd name="connsiteX5" fmla="*/ 400876 w 2069035"/>
                    <a:gd name="connsiteY5" fmla="*/ 120832 h 771613"/>
                    <a:gd name="connsiteX6" fmla="*/ 339264 w 2069035"/>
                    <a:gd name="connsiteY6" fmla="*/ 67837 h 771613"/>
                    <a:gd name="connsiteX7" fmla="*/ 173615 w 2069035"/>
                    <a:gd name="connsiteY7" fmla="*/ 11607 h 771613"/>
                    <a:gd name="connsiteX8" fmla="*/ 0 w 2069035"/>
                    <a:gd name="connsiteY8" fmla="*/ 0 h 771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69035" h="771613">
                      <a:moveTo>
                        <a:pt x="2069035" y="766377"/>
                      </a:moveTo>
                      <a:cubicBezTo>
                        <a:pt x="1925706" y="770912"/>
                        <a:pt x="1782378" y="775448"/>
                        <a:pt x="1655378" y="766377"/>
                      </a:cubicBezTo>
                      <a:cubicBezTo>
                        <a:pt x="1528378" y="757306"/>
                        <a:pt x="1423149" y="740977"/>
                        <a:pt x="1307035" y="711949"/>
                      </a:cubicBezTo>
                      <a:cubicBezTo>
                        <a:pt x="1190921" y="682921"/>
                        <a:pt x="1060292" y="644820"/>
                        <a:pt x="958692" y="592206"/>
                      </a:cubicBezTo>
                      <a:cubicBezTo>
                        <a:pt x="857092" y="539592"/>
                        <a:pt x="790404" y="474825"/>
                        <a:pt x="697435" y="396263"/>
                      </a:cubicBezTo>
                      <a:cubicBezTo>
                        <a:pt x="604466" y="317701"/>
                        <a:pt x="460571" y="175570"/>
                        <a:pt x="400876" y="120832"/>
                      </a:cubicBezTo>
                      <a:cubicBezTo>
                        <a:pt x="341181" y="66094"/>
                        <a:pt x="377141" y="86041"/>
                        <a:pt x="339264" y="67837"/>
                      </a:cubicBezTo>
                      <a:cubicBezTo>
                        <a:pt x="301387" y="49633"/>
                        <a:pt x="284378" y="37545"/>
                        <a:pt x="173615" y="11607"/>
                      </a:cubicBezTo>
                      <a:cubicBezTo>
                        <a:pt x="68559" y="6460"/>
                        <a:pt x="3628" y="10886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47" name="Forme libre 46"/>
                <p:cNvSpPr/>
                <p:nvPr/>
              </p:nvSpPr>
              <p:spPr>
                <a:xfrm>
                  <a:off x="2627784" y="3212976"/>
                  <a:ext cx="2160241" cy="2240352"/>
                </a:xfrm>
                <a:custGeom>
                  <a:avLst/>
                  <a:gdLst>
                    <a:gd name="connsiteX0" fmla="*/ 1774372 w 1774372"/>
                    <a:gd name="connsiteY0" fmla="*/ 1219200 h 1224436"/>
                    <a:gd name="connsiteX1" fmla="*/ 1360715 w 1774372"/>
                    <a:gd name="connsiteY1" fmla="*/ 1219200 h 1224436"/>
                    <a:gd name="connsiteX2" fmla="*/ 1012372 w 1774372"/>
                    <a:gd name="connsiteY2" fmla="*/ 1164772 h 1224436"/>
                    <a:gd name="connsiteX3" fmla="*/ 664029 w 1774372"/>
                    <a:gd name="connsiteY3" fmla="*/ 1045029 h 1224436"/>
                    <a:gd name="connsiteX4" fmla="*/ 402772 w 1774372"/>
                    <a:gd name="connsiteY4" fmla="*/ 849086 h 1224436"/>
                    <a:gd name="connsiteX5" fmla="*/ 163286 w 1774372"/>
                    <a:gd name="connsiteY5" fmla="*/ 555172 h 1224436"/>
                    <a:gd name="connsiteX6" fmla="*/ 21772 w 1774372"/>
                    <a:gd name="connsiteY6" fmla="*/ 195943 h 1224436"/>
                    <a:gd name="connsiteX7" fmla="*/ 10886 w 1774372"/>
                    <a:gd name="connsiteY7" fmla="*/ 54429 h 1224436"/>
                    <a:gd name="connsiteX8" fmla="*/ 0 w 1774372"/>
                    <a:gd name="connsiteY8" fmla="*/ 0 h 1224436"/>
                    <a:gd name="connsiteX0" fmla="*/ 1796457 w 1796457"/>
                    <a:gd name="connsiteY0" fmla="*/ 1219200 h 1224436"/>
                    <a:gd name="connsiteX1" fmla="*/ 1382800 w 1796457"/>
                    <a:gd name="connsiteY1" fmla="*/ 1219200 h 1224436"/>
                    <a:gd name="connsiteX2" fmla="*/ 1034457 w 1796457"/>
                    <a:gd name="connsiteY2" fmla="*/ 1164772 h 1224436"/>
                    <a:gd name="connsiteX3" fmla="*/ 686114 w 1796457"/>
                    <a:gd name="connsiteY3" fmla="*/ 1045029 h 1224436"/>
                    <a:gd name="connsiteX4" fmla="*/ 424857 w 1796457"/>
                    <a:gd name="connsiteY4" fmla="*/ 849086 h 1224436"/>
                    <a:gd name="connsiteX5" fmla="*/ 185371 w 1796457"/>
                    <a:gd name="connsiteY5" fmla="*/ 555172 h 1224436"/>
                    <a:gd name="connsiteX6" fmla="*/ 43857 w 1796457"/>
                    <a:gd name="connsiteY6" fmla="*/ 195943 h 1224436"/>
                    <a:gd name="connsiteX7" fmla="*/ 314 w 1796457"/>
                    <a:gd name="connsiteY7" fmla="*/ 87086 h 1224436"/>
                    <a:gd name="connsiteX8" fmla="*/ 22085 w 1796457"/>
                    <a:gd name="connsiteY8" fmla="*/ 0 h 1224436"/>
                    <a:gd name="connsiteX0" fmla="*/ 1817915 w 1817915"/>
                    <a:gd name="connsiteY0" fmla="*/ 1219200 h 1224436"/>
                    <a:gd name="connsiteX1" fmla="*/ 1404258 w 1817915"/>
                    <a:gd name="connsiteY1" fmla="*/ 1219200 h 1224436"/>
                    <a:gd name="connsiteX2" fmla="*/ 1055915 w 1817915"/>
                    <a:gd name="connsiteY2" fmla="*/ 1164772 h 1224436"/>
                    <a:gd name="connsiteX3" fmla="*/ 707572 w 1817915"/>
                    <a:gd name="connsiteY3" fmla="*/ 1045029 h 1224436"/>
                    <a:gd name="connsiteX4" fmla="*/ 446315 w 1817915"/>
                    <a:gd name="connsiteY4" fmla="*/ 849086 h 1224436"/>
                    <a:gd name="connsiteX5" fmla="*/ 206829 w 1817915"/>
                    <a:gd name="connsiteY5" fmla="*/ 555172 h 1224436"/>
                    <a:gd name="connsiteX6" fmla="*/ 65315 w 1817915"/>
                    <a:gd name="connsiteY6" fmla="*/ 195943 h 1224436"/>
                    <a:gd name="connsiteX7" fmla="*/ 21772 w 1817915"/>
                    <a:gd name="connsiteY7" fmla="*/ 87086 h 1224436"/>
                    <a:gd name="connsiteX8" fmla="*/ 0 w 1817915"/>
                    <a:gd name="connsiteY8" fmla="*/ 0 h 1224436"/>
                    <a:gd name="connsiteX0" fmla="*/ 1817915 w 1817915"/>
                    <a:gd name="connsiteY0" fmla="*/ 1219200 h 1224436"/>
                    <a:gd name="connsiteX1" fmla="*/ 1404258 w 1817915"/>
                    <a:gd name="connsiteY1" fmla="*/ 1219200 h 1224436"/>
                    <a:gd name="connsiteX2" fmla="*/ 1055915 w 1817915"/>
                    <a:gd name="connsiteY2" fmla="*/ 1164772 h 1224436"/>
                    <a:gd name="connsiteX3" fmla="*/ 707572 w 1817915"/>
                    <a:gd name="connsiteY3" fmla="*/ 1045029 h 1224436"/>
                    <a:gd name="connsiteX4" fmla="*/ 446315 w 1817915"/>
                    <a:gd name="connsiteY4" fmla="*/ 849086 h 1224436"/>
                    <a:gd name="connsiteX5" fmla="*/ 206829 w 1817915"/>
                    <a:gd name="connsiteY5" fmla="*/ 555172 h 1224436"/>
                    <a:gd name="connsiteX6" fmla="*/ 65315 w 1817915"/>
                    <a:gd name="connsiteY6" fmla="*/ 195943 h 1224436"/>
                    <a:gd name="connsiteX7" fmla="*/ 30933 w 1817915"/>
                    <a:gd name="connsiteY7" fmla="*/ 129435 h 1224436"/>
                    <a:gd name="connsiteX8" fmla="*/ 0 w 1817915"/>
                    <a:gd name="connsiteY8" fmla="*/ 0 h 1224436"/>
                    <a:gd name="connsiteX0" fmla="*/ 1817915 w 1817915"/>
                    <a:gd name="connsiteY0" fmla="*/ 1219200 h 1224436"/>
                    <a:gd name="connsiteX1" fmla="*/ 1404258 w 1817915"/>
                    <a:gd name="connsiteY1" fmla="*/ 1219200 h 1224436"/>
                    <a:gd name="connsiteX2" fmla="*/ 1055915 w 1817915"/>
                    <a:gd name="connsiteY2" fmla="*/ 1164772 h 1224436"/>
                    <a:gd name="connsiteX3" fmla="*/ 707572 w 1817915"/>
                    <a:gd name="connsiteY3" fmla="*/ 1045029 h 1224436"/>
                    <a:gd name="connsiteX4" fmla="*/ 446315 w 1817915"/>
                    <a:gd name="connsiteY4" fmla="*/ 849086 h 1224436"/>
                    <a:gd name="connsiteX5" fmla="*/ 206829 w 1817915"/>
                    <a:gd name="connsiteY5" fmla="*/ 555172 h 1224436"/>
                    <a:gd name="connsiteX6" fmla="*/ 65315 w 1817915"/>
                    <a:gd name="connsiteY6" fmla="*/ 266526 h 1224436"/>
                    <a:gd name="connsiteX7" fmla="*/ 30933 w 1817915"/>
                    <a:gd name="connsiteY7" fmla="*/ 129435 h 1224436"/>
                    <a:gd name="connsiteX8" fmla="*/ 0 w 1817915"/>
                    <a:gd name="connsiteY8" fmla="*/ 0 h 1224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17915" h="1224436">
                      <a:moveTo>
                        <a:pt x="1817915" y="1219200"/>
                      </a:moveTo>
                      <a:cubicBezTo>
                        <a:pt x="1674586" y="1223735"/>
                        <a:pt x="1531258" y="1228271"/>
                        <a:pt x="1404258" y="1219200"/>
                      </a:cubicBezTo>
                      <a:cubicBezTo>
                        <a:pt x="1277258" y="1210129"/>
                        <a:pt x="1172029" y="1193800"/>
                        <a:pt x="1055915" y="1164772"/>
                      </a:cubicBezTo>
                      <a:cubicBezTo>
                        <a:pt x="939801" y="1135744"/>
                        <a:pt x="809172" y="1097643"/>
                        <a:pt x="707572" y="1045029"/>
                      </a:cubicBezTo>
                      <a:cubicBezTo>
                        <a:pt x="605972" y="992415"/>
                        <a:pt x="529772" y="930729"/>
                        <a:pt x="446315" y="849086"/>
                      </a:cubicBezTo>
                      <a:cubicBezTo>
                        <a:pt x="362858" y="767443"/>
                        <a:pt x="270329" y="652265"/>
                        <a:pt x="206829" y="555172"/>
                      </a:cubicBezTo>
                      <a:cubicBezTo>
                        <a:pt x="143329" y="458079"/>
                        <a:pt x="94631" y="337482"/>
                        <a:pt x="65315" y="266526"/>
                      </a:cubicBezTo>
                      <a:cubicBezTo>
                        <a:pt x="35999" y="195570"/>
                        <a:pt x="41819" y="173856"/>
                        <a:pt x="30933" y="129435"/>
                      </a:cubicBezTo>
                      <a:cubicBezTo>
                        <a:pt x="20047" y="85014"/>
                        <a:pt x="3628" y="10886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rgbClr val="1306B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</p:grpSp>
          <p:sp>
            <p:nvSpPr>
              <p:cNvPr id="36" name="ZoneTexte 35"/>
              <p:cNvSpPr txBox="1"/>
              <p:nvPr/>
            </p:nvSpPr>
            <p:spPr>
              <a:xfrm>
                <a:off x="4876568" y="4166545"/>
                <a:ext cx="137005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</a:rPr>
                  <a:t>-----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FLD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4876568" y="3747846"/>
                <a:ext cx="207359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1306BA"/>
                    </a:solidFill>
                  </a:rPr>
                  <a:t>----- </a:t>
                </a:r>
                <a:r>
                  <a:rPr lang="fr-FR" dirty="0" smtClean="0">
                    <a:solidFill>
                      <a:srgbClr val="1306BA"/>
                    </a:solidFill>
                  </a:rPr>
                  <a:t>RFOT</a:t>
                </a:r>
                <a:endParaRPr lang="fr-FR" dirty="0">
                  <a:solidFill>
                    <a:srgbClr val="1306BA"/>
                  </a:solidFill>
                </a:endParaRPr>
              </a:p>
            </p:txBody>
          </p:sp>
        </p:grpSp>
        <p:sp>
          <p:nvSpPr>
            <p:cNvPr id="48" name="ZoneTexte 47"/>
            <p:cNvSpPr txBox="1"/>
            <p:nvPr/>
          </p:nvSpPr>
          <p:spPr>
            <a:xfrm>
              <a:off x="5670103" y="5619064"/>
              <a:ext cx="390484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50" dirty="0" smtClean="0"/>
                <a:t>T</a:t>
              </a:r>
              <a:endParaRPr lang="fr-FR" sz="1950" baseline="-25000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3556483" y="5601672"/>
              <a:ext cx="59024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50" dirty="0" smtClean="0">
                  <a:sym typeface="Symbol" panose="05050102010706020507" pitchFamily="18" charset="2"/>
                </a:rPr>
                <a:t></a:t>
              </a:r>
              <a:r>
                <a:rPr lang="fr-FR" sz="1950" dirty="0" smtClean="0"/>
                <a:t>T</a:t>
              </a:r>
              <a:r>
                <a:rPr lang="fr-FR" sz="1950" baseline="-25000" dirty="0" smtClean="0"/>
                <a:t>g</a:t>
              </a:r>
              <a:endParaRPr lang="fr-FR" sz="1950" baseline="-25000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2650309" y="3898575"/>
              <a:ext cx="472874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50" dirty="0" smtClean="0"/>
                <a:t>L</a:t>
              </a:r>
              <a:r>
                <a:rPr lang="fr-FR" sz="1950" baseline="-25000" dirty="0" smtClean="0"/>
                <a:t>PS</a:t>
              </a:r>
              <a:endParaRPr lang="fr-FR" sz="1950" baseline="-25000" dirty="0"/>
            </a:p>
          </p:txBody>
        </p:sp>
      </p:grpSp>
      <p:sp>
        <p:nvSpPr>
          <p:cNvPr id="51" name="Text Box 105"/>
          <p:cNvSpPr txBox="1">
            <a:spLocks noChangeArrowheads="1"/>
          </p:cNvSpPr>
          <p:nvPr/>
        </p:nvSpPr>
        <p:spPr bwMode="auto">
          <a:xfrm>
            <a:off x="41092" y="3365520"/>
            <a:ext cx="42242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ym typeface="Symbol" panose="05050102010706020507" pitchFamily="18" charset="2"/>
              </a:rPr>
              <a:t></a:t>
            </a:r>
            <a:r>
              <a:rPr lang="fr-FR" baseline="-25000" dirty="0" smtClean="0">
                <a:sym typeface="Symbol" panose="05050102010706020507" pitchFamily="18" charset="2"/>
              </a:rPr>
              <a:t> </a:t>
            </a:r>
            <a:r>
              <a:rPr lang="fr-FR" dirty="0" err="1" smtClean="0">
                <a:sym typeface="Symbol" panose="05050102010706020507" pitchFamily="18" charset="2"/>
              </a:rPr>
              <a:t>is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r>
              <a:rPr lang="fr-FR" dirty="0" err="1" smtClean="0">
                <a:sym typeface="Symbol" panose="05050102010706020507" pitchFamily="18" charset="2"/>
              </a:rPr>
              <a:t>exponentially</a:t>
            </a:r>
            <a:r>
              <a:rPr lang="fr-FR" dirty="0" smtClean="0">
                <a:sym typeface="Symbol" panose="05050102010706020507" pitchFamily="18" charset="2"/>
              </a:rPr>
              <a:t> large </a:t>
            </a:r>
            <a:r>
              <a:rPr lang="fr-FR" dirty="0" err="1" smtClean="0">
                <a:sym typeface="Symbol" panose="05050102010706020507" pitchFamily="18" charset="2"/>
              </a:rPr>
              <a:t>above</a:t>
            </a:r>
            <a:r>
              <a:rPr lang="fr-FR" dirty="0" smtClean="0">
                <a:sym typeface="Symbol" panose="05050102010706020507" pitchFamily="18" charset="2"/>
              </a:rPr>
              <a:t> T</a:t>
            </a:r>
            <a:r>
              <a:rPr lang="fr-FR" baseline="-25000" dirty="0" smtClean="0">
                <a:sym typeface="Symbol" panose="05050102010706020507" pitchFamily="18" charset="2"/>
              </a:rPr>
              <a:t>K</a:t>
            </a:r>
            <a:r>
              <a:rPr lang="fr-FR" baseline="30000" dirty="0" smtClean="0">
                <a:sym typeface="Symbol" panose="05050102010706020507" pitchFamily="18" charset="2"/>
              </a:rPr>
              <a:t>  </a:t>
            </a:r>
            <a:r>
              <a:rPr lang="fr-FR" dirty="0" smtClean="0">
                <a:sym typeface="Symbol" panose="05050102010706020507" pitchFamily="18" charset="2"/>
              </a:rPr>
              <a:t>  </a:t>
            </a:r>
            <a:r>
              <a:rPr lang="fr-FR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unreachable</a:t>
            </a:r>
            <a:r>
              <a:rPr lang="fr-FR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critical</a:t>
            </a:r>
            <a:r>
              <a:rPr lang="fr-FR" dirty="0" smtClean="0">
                <a:solidFill>
                  <a:srgbClr val="FF0000"/>
                </a:solidFill>
                <a:sym typeface="Symbol" panose="05050102010706020507" pitchFamily="18" charset="2"/>
              </a:rPr>
              <a:t> point</a:t>
            </a:r>
            <a:r>
              <a:rPr lang="fr-FR" dirty="0" smtClean="0">
                <a:sym typeface="Symbol" panose="05050102010706020507" pitchFamily="18" charset="2"/>
              </a:rPr>
              <a:t> at T</a:t>
            </a:r>
            <a:r>
              <a:rPr lang="fr-FR" baseline="-25000" dirty="0" smtClean="0">
                <a:sym typeface="Symbol" panose="05050102010706020507" pitchFamily="18" charset="2"/>
              </a:rPr>
              <a:t>c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r>
              <a:rPr lang="fr-FR" dirty="0" smtClean="0">
                <a:sym typeface="Symbol" panose="05050102010706020507" pitchFamily="18" charset="2"/>
              </a:rPr>
              <a:t>=</a:t>
            </a:r>
            <a:r>
              <a:rPr lang="fr-FR" dirty="0" smtClean="0">
                <a:sym typeface="Symbol" panose="05050102010706020507" pitchFamily="18" charset="2"/>
              </a:rPr>
              <a:t> T</a:t>
            </a:r>
            <a:r>
              <a:rPr lang="fr-FR" baseline="-25000" dirty="0" smtClean="0">
                <a:sym typeface="Symbol" panose="05050102010706020507" pitchFamily="18" charset="2"/>
              </a:rPr>
              <a:t>K</a:t>
            </a:r>
            <a:endParaRPr lang="fr-FR" baseline="-25000" dirty="0">
              <a:sym typeface="Symbol" panose="05050102010706020507" pitchFamily="18" charset="2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35281" b="46532"/>
          <a:stretch/>
        </p:blipFill>
        <p:spPr>
          <a:xfrm>
            <a:off x="658549" y="1527658"/>
            <a:ext cx="1494659" cy="10812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2" name="ZoneTexte 51"/>
          <p:cNvSpPr txBox="1"/>
          <p:nvPr/>
        </p:nvSpPr>
        <p:spPr>
          <a:xfrm>
            <a:off x="2094127" y="1635471"/>
            <a:ext cx="2248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1306BA"/>
                </a:solidFill>
              </a:rPr>
              <a:t>Wolynes</a:t>
            </a:r>
            <a:r>
              <a:rPr lang="fr-FR" dirty="0" smtClean="0">
                <a:solidFill>
                  <a:srgbClr val="1306BA"/>
                </a:solidFill>
              </a:rPr>
              <a:t>, </a:t>
            </a:r>
            <a:r>
              <a:rPr lang="fr-FR" dirty="0" err="1" smtClean="0">
                <a:solidFill>
                  <a:srgbClr val="1306BA"/>
                </a:solidFill>
              </a:rPr>
              <a:t>Kirkpatrick</a:t>
            </a:r>
            <a:r>
              <a:rPr lang="fr-FR" dirty="0" smtClean="0">
                <a:solidFill>
                  <a:srgbClr val="1306BA"/>
                </a:solidFill>
              </a:rPr>
              <a:t>, </a:t>
            </a:r>
            <a:r>
              <a:rPr lang="fr-FR" dirty="0" err="1" smtClean="0">
                <a:solidFill>
                  <a:srgbClr val="1306BA"/>
                </a:solidFill>
              </a:rPr>
              <a:t>Thurumalai</a:t>
            </a:r>
            <a:r>
              <a:rPr lang="fr-FR" dirty="0" smtClean="0">
                <a:solidFill>
                  <a:srgbClr val="1306BA"/>
                </a:solidFill>
              </a:rPr>
              <a:t> et al (1989)…(2012)</a:t>
            </a:r>
            <a:endParaRPr lang="fr-FR" dirty="0">
              <a:solidFill>
                <a:srgbClr val="1306BA"/>
              </a:solidFill>
            </a:endParaRPr>
          </a:p>
        </p:txBody>
      </p:sp>
      <p:sp>
        <p:nvSpPr>
          <p:cNvPr id="53" name="Text Box 105"/>
          <p:cNvSpPr txBox="1">
            <a:spLocks noChangeArrowheads="1"/>
          </p:cNvSpPr>
          <p:nvPr/>
        </p:nvSpPr>
        <p:spPr bwMode="auto">
          <a:xfrm>
            <a:off x="41092" y="2617546"/>
            <a:ext cx="4224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ym typeface="Symbol" panose="05050102010706020507" pitchFamily="18" charset="2"/>
              </a:rPr>
              <a:t>T&gt;T</a:t>
            </a:r>
            <a:r>
              <a:rPr lang="fr-FR" baseline="-25000" dirty="0" smtClean="0">
                <a:sym typeface="Symbol" panose="05050102010706020507" pitchFamily="18" charset="2"/>
              </a:rPr>
              <a:t>K</a:t>
            </a:r>
            <a:r>
              <a:rPr lang="fr-FR" dirty="0" smtClean="0">
                <a:sym typeface="Symbol" panose="05050102010706020507" pitchFamily="18" charset="2"/>
              </a:rPr>
              <a:t>: </a:t>
            </a:r>
            <a:r>
              <a:rPr lang="fr-FR" dirty="0" err="1" smtClean="0">
                <a:sym typeface="Symbol" panose="05050102010706020507" pitchFamily="18" charset="2"/>
              </a:rPr>
              <a:t>mosaic</a:t>
            </a:r>
            <a:r>
              <a:rPr lang="fr-FR" dirty="0" smtClean="0">
                <a:sym typeface="Symbol" panose="05050102010706020507" pitchFamily="18" charset="2"/>
              </a:rPr>
              <a:t> state (</a:t>
            </a:r>
            <a:r>
              <a:rPr lang="fr-FR" dirty="0" err="1" smtClean="0">
                <a:sym typeface="Symbol" panose="05050102010706020507" pitchFamily="18" charset="2"/>
              </a:rPr>
              <a:t>because</a:t>
            </a:r>
            <a:r>
              <a:rPr lang="fr-FR" dirty="0" smtClean="0">
                <a:sym typeface="Symbol" panose="05050102010706020507" pitchFamily="18" charset="2"/>
              </a:rPr>
              <a:t> of </a:t>
            </a:r>
            <a:r>
              <a:rPr lang="fr-FR" dirty="0" err="1" smtClean="0">
                <a:sym typeface="Symbol" panose="05050102010706020507" pitchFamily="18" charset="2"/>
              </a:rPr>
              <a:t>S</a:t>
            </a:r>
            <a:r>
              <a:rPr lang="fr-FR" baseline="-25000" dirty="0" err="1" smtClean="0">
                <a:sym typeface="Symbol" panose="05050102010706020507" pitchFamily="18" charset="2"/>
              </a:rPr>
              <a:t>conf</a:t>
            </a:r>
            <a:r>
              <a:rPr lang="fr-FR" baseline="-25000" dirty="0" smtClean="0">
                <a:sym typeface="Symbol" panose="05050102010706020507" pitchFamily="18" charset="2"/>
              </a:rPr>
              <a:t> </a:t>
            </a:r>
            <a:r>
              <a:rPr lang="fr-FR" dirty="0" smtClean="0">
                <a:sym typeface="Symbol" panose="05050102010706020507" pitchFamily="18" charset="2"/>
              </a:rPr>
              <a:t>&gt;0)</a:t>
            </a:r>
            <a:endParaRPr lang="fr-FR" dirty="0">
              <a:sym typeface="Symbol" panose="05050102010706020507" pitchFamily="18" charset="2"/>
            </a:endParaRPr>
          </a:p>
        </p:txBody>
      </p:sp>
      <p:sp>
        <p:nvSpPr>
          <p:cNvPr id="54" name="Flèche droite 53"/>
          <p:cNvSpPr/>
          <p:nvPr/>
        </p:nvSpPr>
        <p:spPr>
          <a:xfrm rot="5400000" flipV="1">
            <a:off x="4083470" y="6215671"/>
            <a:ext cx="363712" cy="255640"/>
          </a:xfrm>
          <a:prstGeom prst="rightArrow">
            <a:avLst>
              <a:gd name="adj1" fmla="val 50000"/>
              <a:gd name="adj2" fmla="val 77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4" name="Text Box 105"/>
          <p:cNvSpPr txBox="1">
            <a:spLocks noChangeArrowheads="1"/>
          </p:cNvSpPr>
          <p:nvPr/>
        </p:nvSpPr>
        <p:spPr bwMode="auto">
          <a:xfrm>
            <a:off x="4409983" y="2931004"/>
            <a:ext cx="4482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ym typeface="Symbol" panose="05050102010706020507" pitchFamily="18" charset="2"/>
              </a:rPr>
              <a:t> </a:t>
            </a:r>
            <a:r>
              <a:rPr lang="fr-FR" dirty="0" err="1" smtClean="0">
                <a:sym typeface="Symbol" panose="05050102010706020507" pitchFamily="18" charset="2"/>
              </a:rPr>
              <a:t>Locally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r>
              <a:rPr lang="fr-FR" dirty="0" err="1">
                <a:sym typeface="Symbol" panose="05050102010706020507" pitchFamily="18" charset="2"/>
              </a:rPr>
              <a:t>F</a:t>
            </a:r>
            <a:r>
              <a:rPr lang="fr-FR" dirty="0" err="1" smtClean="0">
                <a:sym typeface="Symbol" panose="05050102010706020507" pitchFamily="18" charset="2"/>
              </a:rPr>
              <a:t>avored</a:t>
            </a:r>
            <a:r>
              <a:rPr lang="fr-FR" dirty="0" smtClean="0">
                <a:sym typeface="Symbol" panose="05050102010706020507" pitchFamily="18" charset="2"/>
              </a:rPr>
              <a:t> Structure (</a:t>
            </a:r>
            <a:r>
              <a:rPr lang="fr-FR" dirty="0" err="1" smtClean="0">
                <a:sym typeface="Symbol" panose="05050102010706020507" pitchFamily="18" charset="2"/>
              </a:rPr>
              <a:t>e.g</a:t>
            </a:r>
            <a:r>
              <a:rPr lang="fr-FR" dirty="0" smtClean="0">
                <a:sym typeface="Symbol" panose="05050102010706020507" pitchFamily="18" charset="2"/>
              </a:rPr>
              <a:t>. </a:t>
            </a:r>
            <a:r>
              <a:rPr lang="fr-FR" dirty="0" err="1" smtClean="0">
                <a:sym typeface="Symbol" panose="05050102010706020507" pitchFamily="18" charset="2"/>
              </a:rPr>
              <a:t>icosaedron</a:t>
            </a:r>
            <a:r>
              <a:rPr lang="fr-FR" dirty="0" smtClean="0">
                <a:sym typeface="Symbol" panose="05050102010706020507" pitchFamily="18" charset="2"/>
              </a:rPr>
              <a:t>)</a:t>
            </a:r>
            <a:endParaRPr lang="fr-FR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2187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  <p:bldP spid="23" grpId="0"/>
      <p:bldP spid="25" grpId="0" animBg="1"/>
      <p:bldP spid="27" grpId="0" animBg="1"/>
      <p:bldP spid="19" grpId="0"/>
      <p:bldP spid="22" grpId="0"/>
      <p:bldP spid="26" grpId="0"/>
      <p:bldP spid="32" grpId="0"/>
      <p:bldP spid="51" grpId="0"/>
      <p:bldP spid="52" grpId="0"/>
      <p:bldP spid="53" grpId="0"/>
      <p:bldP spid="54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34799" y="2060848"/>
            <a:ext cx="4643558" cy="3563939"/>
            <a:chOff x="0" y="1609713"/>
            <a:chExt cx="4643558" cy="3563939"/>
          </a:xfrm>
        </p:grpSpPr>
        <p:grpSp>
          <p:nvGrpSpPr>
            <p:cNvPr id="8" name="Groupe 7"/>
            <p:cNvGrpSpPr/>
            <p:nvPr/>
          </p:nvGrpSpPr>
          <p:grpSpPr>
            <a:xfrm>
              <a:off x="0" y="1609713"/>
              <a:ext cx="4643558" cy="3563939"/>
              <a:chOff x="0" y="1609713"/>
              <a:chExt cx="4643558" cy="3563939"/>
            </a:xfrm>
          </p:grpSpPr>
          <p:pic>
            <p:nvPicPr>
              <p:cNvPr id="3481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09713"/>
                <a:ext cx="4643558" cy="328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ZoneTexte 31"/>
              <p:cNvSpPr txBox="1"/>
              <p:nvPr/>
            </p:nvSpPr>
            <p:spPr>
              <a:xfrm>
                <a:off x="138374" y="4711987"/>
                <a:ext cx="441478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Fraction “c” of pinned molecules</a:t>
                </a:r>
                <a:endParaRPr lang="en-US" sz="2400" dirty="0"/>
              </a:p>
            </p:txBody>
          </p:sp>
          <p:sp>
            <p:nvSpPr>
              <p:cNvPr id="47" name="ZoneTexte 46"/>
              <p:cNvSpPr txBox="1"/>
              <p:nvPr/>
            </p:nvSpPr>
            <p:spPr>
              <a:xfrm>
                <a:off x="34799" y="2866994"/>
                <a:ext cx="25716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</a:t>
                </a:r>
                <a:endParaRPr lang="en-US" sz="2400" dirty="0"/>
              </a:p>
            </p:txBody>
          </p:sp>
        </p:grpSp>
        <p:sp>
          <p:nvSpPr>
            <p:cNvPr id="59" name="ZoneTexte 58"/>
            <p:cNvSpPr txBox="1"/>
            <p:nvPr/>
          </p:nvSpPr>
          <p:spPr>
            <a:xfrm>
              <a:off x="2255237" y="1869525"/>
              <a:ext cx="15982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1306BA"/>
                  </a:solidFill>
                </a:rPr>
                <a:t>C. </a:t>
              </a:r>
              <a:r>
                <a:rPr lang="fr-FR" sz="1400" dirty="0" err="1">
                  <a:solidFill>
                    <a:srgbClr val="1306BA"/>
                  </a:solidFill>
                </a:rPr>
                <a:t>Camarota</a:t>
              </a:r>
              <a:r>
                <a:rPr lang="fr-FR" sz="1400" dirty="0">
                  <a:solidFill>
                    <a:srgbClr val="1306BA"/>
                  </a:solidFill>
                </a:rPr>
                <a:t>, G. </a:t>
              </a:r>
              <a:r>
                <a:rPr lang="fr-FR" sz="1400" dirty="0" err="1">
                  <a:solidFill>
                    <a:srgbClr val="1306BA"/>
                  </a:solidFill>
                </a:rPr>
                <a:t>Biroli</a:t>
              </a:r>
              <a:r>
                <a:rPr lang="fr-FR" sz="1400" dirty="0">
                  <a:solidFill>
                    <a:srgbClr val="1306BA"/>
                  </a:solidFill>
                </a:rPr>
                <a:t> PNAS (2012)</a:t>
              </a:r>
            </a:p>
          </p:txBody>
        </p:sp>
      </p:grpSp>
      <p:cxnSp>
        <p:nvCxnSpPr>
          <p:cNvPr id="67" name="Connecteur droit avec flèche 66"/>
          <p:cNvCxnSpPr/>
          <p:nvPr/>
        </p:nvCxnSpPr>
        <p:spPr>
          <a:xfrm flipH="1">
            <a:off x="1769680" y="1896570"/>
            <a:ext cx="520356" cy="1595233"/>
          </a:xfrm>
          <a:prstGeom prst="straightConnector1">
            <a:avLst/>
          </a:prstGeom>
          <a:ln w="47625">
            <a:solidFill>
              <a:srgbClr val="1306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H="1">
            <a:off x="3936788" y="1822708"/>
            <a:ext cx="26724" cy="1552429"/>
          </a:xfrm>
          <a:prstGeom prst="straightConnector1">
            <a:avLst/>
          </a:prstGeom>
          <a:ln w="47625">
            <a:solidFill>
              <a:srgbClr val="1306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H="1">
            <a:off x="542046" y="1882046"/>
            <a:ext cx="440875" cy="1654206"/>
          </a:xfrm>
          <a:prstGeom prst="straightConnector1">
            <a:avLst/>
          </a:prstGeom>
          <a:ln w="47625">
            <a:solidFill>
              <a:srgbClr val="1306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606203" y="3388987"/>
            <a:ext cx="163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306BA"/>
                </a:solidFill>
                <a:latin typeface="Symbol" pitchFamily="18" charset="2"/>
              </a:rPr>
              <a:t>...t</a:t>
            </a:r>
            <a:r>
              <a:rPr lang="fr-FR" baseline="-25000" dirty="0">
                <a:solidFill>
                  <a:srgbClr val="1306BA"/>
                </a:solidFill>
                <a:latin typeface="Symbol" pitchFamily="18" charset="2"/>
              </a:rPr>
              <a:t>a</a:t>
            </a:r>
            <a:r>
              <a:rPr lang="fr-FR" dirty="0">
                <a:solidFill>
                  <a:srgbClr val="1306BA"/>
                </a:solidFill>
              </a:rPr>
              <a:t> </a:t>
            </a:r>
            <a:r>
              <a:rPr lang="fr-FR" dirty="0" err="1" smtClean="0">
                <a:solidFill>
                  <a:srgbClr val="1306BA"/>
                </a:solidFill>
              </a:rPr>
              <a:t>increases</a:t>
            </a:r>
            <a:r>
              <a:rPr lang="fr-FR" dirty="0" smtClean="0">
                <a:solidFill>
                  <a:srgbClr val="1306BA"/>
                </a:solidFill>
              </a:rPr>
              <a:t>…</a:t>
            </a:r>
            <a:endParaRPr lang="fr-FR" dirty="0">
              <a:solidFill>
                <a:srgbClr val="1306BA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2820299" y="3364296"/>
            <a:ext cx="175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306BA"/>
                </a:solidFill>
                <a:latin typeface="Symbol" pitchFamily="18" charset="2"/>
              </a:rPr>
              <a:t>...t</a:t>
            </a:r>
            <a:r>
              <a:rPr lang="fr-FR" baseline="-25000" dirty="0">
                <a:solidFill>
                  <a:srgbClr val="1306BA"/>
                </a:solidFill>
                <a:latin typeface="Symbol" pitchFamily="18" charset="2"/>
              </a:rPr>
              <a:t>a</a:t>
            </a:r>
            <a:r>
              <a:rPr lang="fr-FR" dirty="0">
                <a:solidFill>
                  <a:srgbClr val="1306BA"/>
                </a:solidFill>
              </a:rPr>
              <a:t> </a:t>
            </a:r>
            <a:r>
              <a:rPr lang="fr-FR" dirty="0" err="1" smtClean="0">
                <a:solidFill>
                  <a:srgbClr val="1306BA"/>
                </a:solidFill>
              </a:rPr>
              <a:t>decreases</a:t>
            </a:r>
            <a:r>
              <a:rPr lang="fr-FR" dirty="0" smtClean="0">
                <a:solidFill>
                  <a:srgbClr val="1306BA"/>
                </a:solidFill>
              </a:rPr>
              <a:t>…</a:t>
            </a:r>
            <a:endParaRPr lang="fr-FR" dirty="0">
              <a:solidFill>
                <a:srgbClr val="1306BA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345319" y="949427"/>
            <a:ext cx="1330946" cy="864096"/>
            <a:chOff x="6666442" y="404664"/>
            <a:chExt cx="1900800" cy="1071472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042"/>
            <a:stretch>
              <a:fillRect/>
            </a:stretch>
          </p:blipFill>
          <p:spPr bwMode="auto">
            <a:xfrm>
              <a:off x="6666442" y="404664"/>
              <a:ext cx="1900800" cy="1071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" name="Ellipse 78"/>
            <p:cNvSpPr/>
            <p:nvPr/>
          </p:nvSpPr>
          <p:spPr>
            <a:xfrm>
              <a:off x="6932101" y="972507"/>
              <a:ext cx="288032" cy="279384"/>
            </a:xfrm>
            <a:prstGeom prst="ellipse">
              <a:avLst/>
            </a:prstGeom>
            <a:solidFill>
              <a:srgbClr val="130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>
              <a:off x="7350698" y="1057307"/>
              <a:ext cx="288032" cy="279384"/>
            </a:xfrm>
            <a:prstGeom prst="ellipse">
              <a:avLst/>
            </a:prstGeom>
            <a:solidFill>
              <a:srgbClr val="130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81" name="Ellipse 80"/>
            <p:cNvSpPr/>
            <p:nvPr/>
          </p:nvSpPr>
          <p:spPr>
            <a:xfrm>
              <a:off x="7812360" y="693123"/>
              <a:ext cx="288032" cy="279384"/>
            </a:xfrm>
            <a:prstGeom prst="ellipse">
              <a:avLst/>
            </a:prstGeom>
            <a:solidFill>
              <a:srgbClr val="130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82" name="Ellipse 81"/>
            <p:cNvSpPr/>
            <p:nvPr/>
          </p:nvSpPr>
          <p:spPr>
            <a:xfrm>
              <a:off x="8244408" y="620688"/>
              <a:ext cx="288032" cy="279384"/>
            </a:xfrm>
            <a:prstGeom prst="ellipse">
              <a:avLst/>
            </a:prstGeom>
            <a:solidFill>
              <a:srgbClr val="130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83" name="Ellipse 82"/>
            <p:cNvSpPr/>
            <p:nvPr/>
          </p:nvSpPr>
          <p:spPr>
            <a:xfrm>
              <a:off x="8279210" y="1189239"/>
              <a:ext cx="288032" cy="279384"/>
            </a:xfrm>
            <a:prstGeom prst="ellipse">
              <a:avLst/>
            </a:prstGeom>
            <a:solidFill>
              <a:srgbClr val="130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84" name="Ellipse 83"/>
            <p:cNvSpPr/>
            <p:nvPr/>
          </p:nvSpPr>
          <p:spPr>
            <a:xfrm>
              <a:off x="7200885" y="578174"/>
              <a:ext cx="288032" cy="279384"/>
            </a:xfrm>
            <a:prstGeom prst="ellipse">
              <a:avLst/>
            </a:prstGeom>
            <a:solidFill>
              <a:srgbClr val="130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85" name="Ellipse 84"/>
            <p:cNvSpPr/>
            <p:nvPr/>
          </p:nvSpPr>
          <p:spPr>
            <a:xfrm>
              <a:off x="7839084" y="1003959"/>
              <a:ext cx="288032" cy="279384"/>
            </a:xfrm>
            <a:prstGeom prst="ellipse">
              <a:avLst/>
            </a:prstGeom>
            <a:solidFill>
              <a:srgbClr val="130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63" name="Text Box 105"/>
          <p:cNvSpPr txBox="1">
            <a:spLocks noChangeArrowheads="1"/>
          </p:cNvSpPr>
          <p:nvPr/>
        </p:nvSpPr>
        <p:spPr bwMode="auto">
          <a:xfrm>
            <a:off x="-1" y="6345836"/>
            <a:ext cx="9132246" cy="44627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300" b="1" dirty="0" err="1" smtClean="0">
                <a:solidFill>
                  <a:srgbClr val="FF0000"/>
                </a:solidFill>
              </a:rPr>
              <a:t>Random</a:t>
            </a:r>
            <a:r>
              <a:rPr lang="fr-FR" sz="2300" b="1" dirty="0" smtClean="0">
                <a:solidFill>
                  <a:srgbClr val="FF0000"/>
                </a:solidFill>
              </a:rPr>
              <a:t> </a:t>
            </a:r>
            <a:r>
              <a:rPr lang="fr-FR" sz="2300" b="1" dirty="0" err="1" smtClean="0">
                <a:solidFill>
                  <a:srgbClr val="FF0000"/>
                </a:solidFill>
              </a:rPr>
              <a:t>pinning</a:t>
            </a:r>
            <a:r>
              <a:rPr lang="fr-FR" sz="2300" b="1" dirty="0" smtClean="0">
                <a:solidFill>
                  <a:srgbClr val="FF0000"/>
                </a:solidFill>
              </a:rPr>
              <a:t> changes </a:t>
            </a:r>
            <a:r>
              <a:rPr lang="fr-FR" sz="23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sz="2300" b="1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fr-FR" sz="2300" b="1" dirty="0" smtClean="0">
                <a:solidFill>
                  <a:srgbClr val="FF0000"/>
                </a:solidFill>
                <a:sym typeface="Wingdings" pitchFamily="2" charset="2"/>
              </a:rPr>
              <a:t> </a:t>
            </a:r>
            <a:r>
              <a:rPr lang="fr-FR" sz="23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 </a:t>
            </a:r>
            <a:r>
              <a:rPr lang="fr-FR" sz="23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critical</a:t>
            </a:r>
            <a:r>
              <a:rPr lang="fr-FR" sz="23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point at c=0 and </a:t>
            </a:r>
            <a:r>
              <a:rPr lang="fr-FR" sz="23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ideal</a:t>
            </a:r>
            <a:r>
              <a:rPr lang="fr-FR" sz="23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glass phase.</a:t>
            </a:r>
            <a:endParaRPr lang="fr-FR" sz="2300" b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4799" y="-91728"/>
            <a:ext cx="83884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Random</a:t>
            </a:r>
            <a:r>
              <a:rPr lang="fr-FR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pinning</a:t>
            </a:r>
            <a:r>
              <a:rPr lang="fr-FR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a </a:t>
            </a:r>
            <a:r>
              <a:rPr lang="fr-FR" sz="2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way</a:t>
            </a:r>
            <a:r>
              <a:rPr lang="fr-FR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test the </a:t>
            </a:r>
            <a:r>
              <a:rPr lang="fr-FR" sz="2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ideal</a:t>
            </a:r>
            <a:r>
              <a:rPr lang="fr-FR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glass phase.</a:t>
            </a:r>
            <a:endParaRPr lang="fr-FR" sz="28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" y="5825789"/>
            <a:ext cx="91665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 algn="ctr">
              <a:defRPr sz="2200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z="2000" i="0" dirty="0">
                <a:solidFill>
                  <a:srgbClr val="1306BA"/>
                </a:solidFill>
              </a:rPr>
              <a:t>Random Pinning </a:t>
            </a:r>
            <a:r>
              <a:rPr lang="en-US" sz="2000" i="0" dirty="0">
                <a:solidFill>
                  <a:srgbClr val="1306BA"/>
                </a:solidFill>
                <a:sym typeface="Wingdings" panose="05000000000000000000" pitchFamily="2" charset="2"/>
              </a:rPr>
              <a:t>decreases </a:t>
            </a:r>
            <a:r>
              <a:rPr lang="en-US" sz="2000" i="0" dirty="0" err="1">
                <a:solidFill>
                  <a:srgbClr val="1306BA"/>
                </a:solidFill>
                <a:sym typeface="Wingdings" panose="05000000000000000000" pitchFamily="2" charset="2"/>
              </a:rPr>
              <a:t>S</a:t>
            </a:r>
            <a:r>
              <a:rPr lang="en-US" sz="2000" i="0" baseline="-25000" dirty="0" err="1">
                <a:solidFill>
                  <a:srgbClr val="1306BA"/>
                </a:solidFill>
                <a:sym typeface="Wingdings" panose="05000000000000000000" pitchFamily="2" charset="2"/>
              </a:rPr>
              <a:t>conf</a:t>
            </a:r>
            <a:r>
              <a:rPr lang="en-US" sz="2000" i="0" dirty="0">
                <a:solidFill>
                  <a:srgbClr val="1306BA"/>
                </a:solidFill>
                <a:sym typeface="Wingdings" panose="05000000000000000000" pitchFamily="2" charset="2"/>
              </a:rPr>
              <a:t> without changing the structure</a:t>
            </a:r>
            <a:endParaRPr lang="en-US" sz="2000" i="0" dirty="0">
              <a:solidFill>
                <a:srgbClr val="1306BA"/>
              </a:solidFill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1769680" y="930236"/>
            <a:ext cx="1330946" cy="864096"/>
            <a:chOff x="6666442" y="404664"/>
            <a:chExt cx="1900800" cy="1071472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042"/>
            <a:stretch>
              <a:fillRect/>
            </a:stretch>
          </p:blipFill>
          <p:spPr bwMode="auto">
            <a:xfrm>
              <a:off x="6666442" y="404664"/>
              <a:ext cx="1900800" cy="1071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Ellipse 50"/>
            <p:cNvSpPr/>
            <p:nvPr/>
          </p:nvSpPr>
          <p:spPr>
            <a:xfrm>
              <a:off x="6932101" y="972507"/>
              <a:ext cx="288032" cy="279384"/>
            </a:xfrm>
            <a:prstGeom prst="ellipse">
              <a:avLst/>
            </a:prstGeom>
            <a:solidFill>
              <a:srgbClr val="130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>
              <a:off x="7350698" y="1057307"/>
              <a:ext cx="288032" cy="279384"/>
            </a:xfrm>
            <a:prstGeom prst="ellipse">
              <a:avLst/>
            </a:prstGeom>
            <a:solidFill>
              <a:srgbClr val="130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4" name="Ellipse 53"/>
            <p:cNvSpPr/>
            <p:nvPr/>
          </p:nvSpPr>
          <p:spPr>
            <a:xfrm>
              <a:off x="7812360" y="693123"/>
              <a:ext cx="288032" cy="279384"/>
            </a:xfrm>
            <a:prstGeom prst="ellipse">
              <a:avLst/>
            </a:prstGeom>
            <a:solidFill>
              <a:srgbClr val="130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8" name="Ellipse 57"/>
            <p:cNvSpPr/>
            <p:nvPr/>
          </p:nvSpPr>
          <p:spPr>
            <a:xfrm>
              <a:off x="8279210" y="1189239"/>
              <a:ext cx="288032" cy="279384"/>
            </a:xfrm>
            <a:prstGeom prst="ellipse">
              <a:avLst/>
            </a:prstGeom>
            <a:solidFill>
              <a:srgbClr val="130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42"/>
          <a:stretch>
            <a:fillRect/>
          </a:stretch>
        </p:blipFill>
        <p:spPr bwMode="auto">
          <a:xfrm>
            <a:off x="173173" y="986441"/>
            <a:ext cx="133094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606203" y="3626023"/>
            <a:ext cx="184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1306BA"/>
                </a:solidFill>
                <a:latin typeface="Symbol" pitchFamily="18" charset="2"/>
              </a:rPr>
              <a:t>(...</a:t>
            </a:r>
            <a:r>
              <a:rPr lang="fr-FR" dirty="0" err="1" smtClean="0">
                <a:solidFill>
                  <a:srgbClr val="1306BA"/>
                </a:solidFill>
                <a:latin typeface="+mj-lt"/>
              </a:rPr>
              <a:t>S</a:t>
            </a:r>
            <a:r>
              <a:rPr lang="fr-FR" baseline="-25000" dirty="0" err="1" smtClean="0">
                <a:solidFill>
                  <a:srgbClr val="1306BA"/>
                </a:solidFill>
                <a:latin typeface="+mj-lt"/>
              </a:rPr>
              <a:t>c</a:t>
            </a:r>
            <a:r>
              <a:rPr lang="fr-FR" dirty="0" smtClean="0">
                <a:solidFill>
                  <a:srgbClr val="1306BA"/>
                </a:solidFill>
              </a:rPr>
              <a:t> </a:t>
            </a:r>
            <a:r>
              <a:rPr lang="fr-FR" dirty="0" err="1" smtClean="0">
                <a:solidFill>
                  <a:srgbClr val="1306BA"/>
                </a:solidFill>
              </a:rPr>
              <a:t>decreases</a:t>
            </a:r>
            <a:r>
              <a:rPr lang="fr-FR" dirty="0" smtClean="0">
                <a:solidFill>
                  <a:srgbClr val="1306BA"/>
                </a:solidFill>
              </a:rPr>
              <a:t>…)</a:t>
            </a:r>
            <a:endParaRPr lang="fr-FR" dirty="0">
              <a:solidFill>
                <a:srgbClr val="1306BA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969548" y="3646761"/>
            <a:ext cx="1453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  <a:latin typeface="+mj-lt"/>
              </a:rPr>
              <a:t>S</a:t>
            </a:r>
            <a:r>
              <a:rPr lang="fr-FR" baseline="-25000" dirty="0" err="1" smtClean="0">
                <a:solidFill>
                  <a:srgbClr val="FF0000"/>
                </a:solidFill>
                <a:latin typeface="+mj-lt"/>
              </a:rPr>
              <a:t>c</a:t>
            </a:r>
            <a:r>
              <a:rPr lang="fr-FR" dirty="0" smtClean="0">
                <a:solidFill>
                  <a:srgbClr val="FF0000"/>
                </a:solidFill>
              </a:rPr>
              <a:t> =0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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Ideal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glass phase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c &gt; 1/(L</a:t>
            </a:r>
            <a:r>
              <a:rPr lang="fr-FR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PS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fr-FR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048177" y="2102502"/>
            <a:ext cx="4037050" cy="3416373"/>
            <a:chOff x="4583288" y="1653616"/>
            <a:chExt cx="4531106" cy="341637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96320" y="1712299"/>
              <a:ext cx="4518074" cy="335769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583288" y="1653616"/>
              <a:ext cx="275555" cy="258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2" name="Connecteur droit 51"/>
          <p:cNvCxnSpPr/>
          <p:nvPr/>
        </p:nvCxnSpPr>
        <p:spPr>
          <a:xfrm>
            <a:off x="4826421" y="632494"/>
            <a:ext cx="34029" cy="51932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98179" y="390556"/>
            <a:ext cx="44147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Theoretical seminal work: </a:t>
            </a:r>
            <a:endParaRPr lang="en-US" sz="2400" u="sng" dirty="0"/>
          </a:p>
        </p:txBody>
      </p:sp>
      <p:sp>
        <p:nvSpPr>
          <p:cNvPr id="56" name="ZoneTexte 55"/>
          <p:cNvSpPr txBox="1"/>
          <p:nvPr/>
        </p:nvSpPr>
        <p:spPr>
          <a:xfrm>
            <a:off x="4729213" y="434415"/>
            <a:ext cx="44147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Numerical works: </a:t>
            </a:r>
            <a:endParaRPr lang="en-US" sz="2400" u="sng" dirty="0"/>
          </a:p>
        </p:txBody>
      </p:sp>
      <p:sp>
        <p:nvSpPr>
          <p:cNvPr id="60" name="ZoneTexte 59"/>
          <p:cNvSpPr txBox="1"/>
          <p:nvPr/>
        </p:nvSpPr>
        <p:spPr>
          <a:xfrm>
            <a:off x="5560016" y="919951"/>
            <a:ext cx="330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1306BA"/>
                </a:solidFill>
              </a:rPr>
              <a:t>L. Berthier, W. Kob PRE </a:t>
            </a:r>
            <a:r>
              <a:rPr lang="fr-FR" sz="1400" dirty="0">
                <a:solidFill>
                  <a:srgbClr val="1306BA"/>
                </a:solidFill>
              </a:rPr>
              <a:t>(2012)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5560016" y="1325252"/>
            <a:ext cx="339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1306BA"/>
                </a:solidFill>
              </a:rPr>
              <a:t>M. Ozawa, W. Kob, A. Ikeda, K. </a:t>
            </a:r>
            <a:r>
              <a:rPr lang="fr-FR" sz="1400" dirty="0" err="1" smtClean="0">
                <a:solidFill>
                  <a:srgbClr val="1306BA"/>
                </a:solidFill>
              </a:rPr>
              <a:t>Myazaki</a:t>
            </a:r>
            <a:r>
              <a:rPr lang="fr-FR" sz="1400" dirty="0" smtClean="0">
                <a:solidFill>
                  <a:srgbClr val="1306BA"/>
                </a:solidFill>
              </a:rPr>
              <a:t> PNAS </a:t>
            </a:r>
            <a:r>
              <a:rPr lang="fr-FR" sz="1400" dirty="0">
                <a:solidFill>
                  <a:srgbClr val="1306BA"/>
                </a:solidFill>
              </a:rPr>
              <a:t>(</a:t>
            </a:r>
            <a:r>
              <a:rPr lang="fr-FR" sz="1400" dirty="0" smtClean="0">
                <a:solidFill>
                  <a:srgbClr val="1306BA"/>
                </a:solidFill>
              </a:rPr>
              <a:t>2015)</a:t>
            </a:r>
            <a:endParaRPr lang="fr-FR" sz="1400" dirty="0">
              <a:solidFill>
                <a:srgbClr val="130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63" grpId="0" animBg="1"/>
      <p:bldP spid="34" grpId="0"/>
      <p:bldP spid="43" grpId="0"/>
      <p:bldP spid="46" grpId="0"/>
      <p:bldP spid="55" grpId="0" animBg="1"/>
      <p:bldP spid="56" grpId="0" animBg="1"/>
      <p:bldP spid="60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44016" y="0"/>
            <a:ext cx="1691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err="1" smtClean="0"/>
              <a:t>Summary</a:t>
            </a:r>
            <a:r>
              <a:rPr lang="fr-FR" dirty="0" smtClean="0"/>
              <a:t>: </a:t>
            </a:r>
            <a:endParaRPr lang="fr-FR" sz="2200" u="none" dirty="0"/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82897" y="577694"/>
            <a:ext cx="58422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 dirty="0"/>
              <a:t>→ </a:t>
            </a:r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, as well as X</a:t>
            </a:r>
            <a:r>
              <a:rPr lang="en-US" baseline="-25000" dirty="0" smtClean="0"/>
              <a:t>5</a:t>
            </a:r>
            <a:r>
              <a:rPr lang="en-US" dirty="0" smtClean="0"/>
              <a:t>, has anomalous features in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 and T</a:t>
            </a:r>
            <a:endParaRPr lang="en-US" dirty="0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-40914" y="4093839"/>
            <a:ext cx="91440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000" b="1" dirty="0" err="1" smtClean="0">
                <a:solidFill>
                  <a:srgbClr val="1306BA"/>
                </a:solidFill>
                <a:latin typeface="Arial" charset="0"/>
                <a:sym typeface="Symbol" panose="05050102010706020507" pitchFamily="18" charset="2"/>
              </a:rPr>
              <a:t>Where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  <a:sym typeface="Symbol" panose="05050102010706020507" pitchFamily="18" charset="2"/>
              </a:rPr>
              <a:t> </a:t>
            </a:r>
            <a:r>
              <a:rPr lang="fr-FR" altLang="fr-FR" sz="2000" b="1" dirty="0" err="1" smtClean="0">
                <a:solidFill>
                  <a:srgbClr val="1306BA"/>
                </a:solidFill>
                <a:latin typeface="Arial" charset="0"/>
                <a:sym typeface="Symbol" panose="05050102010706020507" pitchFamily="18" charset="2"/>
              </a:rPr>
              <a:t>is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  <a:sym typeface="Symbol" panose="05050102010706020507" pitchFamily="18" charset="2"/>
              </a:rPr>
              <a:t> T</a:t>
            </a:r>
            <a:r>
              <a:rPr lang="fr-FR" altLang="fr-FR" sz="2000" b="1" baseline="-25000" dirty="0" smtClean="0">
                <a:solidFill>
                  <a:srgbClr val="1306BA"/>
                </a:solidFill>
                <a:latin typeface="Arial" charset="0"/>
                <a:sym typeface="Symbol" panose="05050102010706020507" pitchFamily="18" charset="2"/>
              </a:rPr>
              <a:t>c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  <a:sym typeface="Symbol" panose="05050102010706020507" pitchFamily="18" charset="2"/>
              </a:rPr>
              <a:t> ? 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  <a:sym typeface="Wingdings" panose="05000000000000000000" pitchFamily="2" charset="2"/>
              </a:rPr>
              <a:t> 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  <a:sym typeface="Symbol" panose="05050102010706020507" pitchFamily="18" charset="2"/>
              </a:rPr>
              <a:t>Do glasses tend </a:t>
            </a:r>
            <a:r>
              <a:rPr lang="fr-FR" altLang="fr-FR" sz="2000" b="1" dirty="0" err="1" smtClean="0">
                <a:solidFill>
                  <a:srgbClr val="1306BA"/>
                </a:solidFill>
                <a:latin typeface="Arial" charset="0"/>
                <a:sym typeface="Symbol" panose="05050102010706020507" pitchFamily="18" charset="2"/>
              </a:rPr>
              <a:t>towards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  <a:sym typeface="Symbol" panose="05050102010706020507" pitchFamily="18" charset="2"/>
              </a:rPr>
              <a:t> a </a:t>
            </a:r>
            <a:r>
              <a:rPr lang="fr-FR" altLang="fr-FR" sz="2000" b="1" dirty="0" err="1" smtClean="0">
                <a:solidFill>
                  <a:srgbClr val="1306BA"/>
                </a:solidFill>
                <a:latin typeface="Arial" charset="0"/>
                <a:sym typeface="Symbol" panose="05050102010706020507" pitchFamily="18" charset="2"/>
              </a:rPr>
              <a:t>solid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  <a:sym typeface="Symbol" panose="05050102010706020507" pitchFamily="18" charset="2"/>
              </a:rPr>
              <a:t> state ? … 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  <a:sym typeface="Symbol" panose="05050102010706020507" pitchFamily="18" charset="2"/>
              </a:rPr>
              <a:t>:</a:t>
            </a:r>
            <a:endParaRPr lang="fr-FR" altLang="fr-FR" sz="2000" b="1" dirty="0" smtClean="0">
              <a:solidFill>
                <a:srgbClr val="1306BA"/>
              </a:solidFill>
              <a:latin typeface="Arial" charset="0"/>
            </a:endParaRPr>
          </a:p>
          <a:p>
            <a:pPr lvl="2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</a:rPr>
              <a:t>X</a:t>
            </a:r>
            <a:r>
              <a:rPr lang="fr-FR" altLang="fr-FR" sz="2000" b="1" baseline="-25000" dirty="0" smtClean="0">
                <a:solidFill>
                  <a:srgbClr val="1306BA"/>
                </a:solidFill>
                <a:latin typeface="Arial" charset="0"/>
              </a:rPr>
              <a:t>3,max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</a:rPr>
              <a:t>(T) has been </a:t>
            </a:r>
            <a:r>
              <a:rPr lang="fr-FR" altLang="fr-FR" sz="2000" b="1" dirty="0" err="1" smtClean="0">
                <a:solidFill>
                  <a:srgbClr val="1306BA"/>
                </a:solidFill>
                <a:latin typeface="Arial" charset="0"/>
              </a:rPr>
              <a:t>measured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</a:rPr>
              <a:t> </a:t>
            </a:r>
            <a:r>
              <a:rPr lang="fr-FR" altLang="fr-FR" sz="2000" b="1" dirty="0" err="1" smtClean="0">
                <a:solidFill>
                  <a:srgbClr val="1306BA"/>
                </a:solidFill>
                <a:latin typeface="Arial" charset="0"/>
              </a:rPr>
              <a:t>only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</a:rPr>
              <a:t> for 6 glass </a:t>
            </a:r>
            <a:r>
              <a:rPr lang="fr-FR" altLang="fr-FR" sz="2000" b="1" dirty="0" err="1" smtClean="0">
                <a:solidFill>
                  <a:srgbClr val="1306BA"/>
                </a:solidFill>
                <a:latin typeface="Arial" charset="0"/>
              </a:rPr>
              <a:t>formers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</a:rPr>
              <a:t> : do more ?</a:t>
            </a:r>
            <a:endParaRPr lang="fr-FR" altLang="fr-FR" sz="2000" b="1" dirty="0" smtClean="0">
              <a:solidFill>
                <a:srgbClr val="1306BA"/>
              </a:solidFill>
              <a:latin typeface="Arial" charset="0"/>
            </a:endParaRPr>
          </a:p>
          <a:p>
            <a:pPr lvl="2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000" b="1" dirty="0" err="1" smtClean="0">
                <a:solidFill>
                  <a:srgbClr val="1306BA"/>
                </a:solidFill>
                <a:latin typeface="Arial" charset="0"/>
              </a:rPr>
              <a:t>Investigate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</a:rPr>
              <a:t> 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</a:rPr>
              <a:t>X</a:t>
            </a:r>
            <a:r>
              <a:rPr lang="fr-FR" altLang="fr-FR" sz="2000" b="1" baseline="-25000" dirty="0" smtClean="0">
                <a:solidFill>
                  <a:srgbClr val="1306BA"/>
                </a:solidFill>
                <a:latin typeface="Arial" charset="0"/>
              </a:rPr>
              <a:t>3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</a:rPr>
              <a:t> </a:t>
            </a:r>
            <a:r>
              <a:rPr lang="fr-FR" altLang="fr-FR" sz="2000" b="1" dirty="0" err="1" smtClean="0">
                <a:solidFill>
                  <a:srgbClr val="1306BA"/>
                </a:solidFill>
                <a:latin typeface="Arial" charset="0"/>
              </a:rPr>
              <a:t>around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</a:rPr>
              <a:t> T</a:t>
            </a:r>
            <a:r>
              <a:rPr lang="fr-FR" altLang="fr-FR" sz="2000" b="1" baseline="-25000" dirty="0" smtClean="0">
                <a:solidFill>
                  <a:srgbClr val="1306BA"/>
                </a:solidFill>
                <a:latin typeface="Arial" charset="0"/>
              </a:rPr>
              <a:t>MCT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</a:rPr>
              <a:t> ?</a:t>
            </a:r>
          </a:p>
          <a:p>
            <a:pPr lvl="2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000" b="1" dirty="0" err="1" smtClean="0">
                <a:solidFill>
                  <a:srgbClr val="1306BA"/>
                </a:solidFill>
                <a:latin typeface="Arial" charset="0"/>
              </a:rPr>
              <a:t>Find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</a:rPr>
              <a:t> a </a:t>
            </a:r>
            <a:r>
              <a:rPr lang="fr-FR" altLang="fr-FR" sz="2000" b="1" dirty="0" err="1" smtClean="0">
                <a:solidFill>
                  <a:srgbClr val="1306BA"/>
                </a:solidFill>
                <a:latin typeface="Arial" charset="0"/>
              </a:rPr>
              <a:t>way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</a:rPr>
              <a:t> to </a:t>
            </a:r>
            <a:r>
              <a:rPr lang="fr-FR" altLang="fr-FR" sz="2000" b="1" dirty="0" err="1" smtClean="0">
                <a:solidFill>
                  <a:srgbClr val="1306BA"/>
                </a:solidFill>
                <a:latin typeface="Arial" charset="0"/>
              </a:rPr>
              <a:t>measure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</a:rPr>
              <a:t> </a:t>
            </a:r>
            <a:r>
              <a:rPr lang="fr-FR" altLang="fr-FR" sz="2000" b="1" i="1" u="sng" dirty="0" err="1" smtClean="0">
                <a:solidFill>
                  <a:srgbClr val="1306BA"/>
                </a:solidFill>
                <a:latin typeface="Arial" charset="0"/>
              </a:rPr>
              <a:t>directly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</a:rPr>
              <a:t> the </a:t>
            </a:r>
            <a:r>
              <a:rPr lang="fr-FR" altLang="fr-FR" sz="2000" b="1" dirty="0" err="1" smtClean="0">
                <a:solidFill>
                  <a:srgbClr val="1306BA"/>
                </a:solidFill>
                <a:latin typeface="Arial" charset="0"/>
              </a:rPr>
              <a:t>static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</a:rPr>
              <a:t> </a:t>
            </a:r>
            <a:r>
              <a:rPr lang="fr-FR" altLang="fr-FR" sz="2000" b="1" dirty="0" err="1" smtClean="0">
                <a:solidFill>
                  <a:srgbClr val="1306BA"/>
                </a:solidFill>
                <a:latin typeface="Arial" charset="0"/>
              </a:rPr>
              <a:t>length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</a:rPr>
              <a:t> L</a:t>
            </a:r>
            <a:r>
              <a:rPr lang="fr-FR" altLang="fr-FR" sz="2000" b="1" baseline="-25000" dirty="0" smtClean="0">
                <a:solidFill>
                  <a:srgbClr val="1306BA"/>
                </a:solidFill>
                <a:latin typeface="Arial" charset="0"/>
              </a:rPr>
              <a:t>PS</a:t>
            </a:r>
            <a:r>
              <a:rPr lang="fr-FR" altLang="fr-FR" sz="2000" b="1" dirty="0" smtClean="0">
                <a:solidFill>
                  <a:srgbClr val="1306BA"/>
                </a:solidFill>
                <a:latin typeface="Arial" charset="0"/>
              </a:rPr>
              <a:t> ?</a:t>
            </a:r>
            <a:endParaRPr lang="fr-FR" altLang="fr-FR" sz="2000" b="1" baseline="30000" dirty="0">
              <a:solidFill>
                <a:srgbClr val="1306BA"/>
              </a:solidFill>
              <a:latin typeface="Arial" charset="0"/>
            </a:endParaRPr>
          </a:p>
          <a:p>
            <a:pPr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000" b="1" dirty="0" err="1" smtClean="0">
                <a:solidFill>
                  <a:srgbClr val="139D16"/>
                </a:solidFill>
                <a:latin typeface="Arial" charset="0"/>
              </a:rPr>
              <a:t>Colloids</a:t>
            </a:r>
            <a:r>
              <a:rPr lang="fr-FR" altLang="fr-FR" sz="2000" b="1" dirty="0" smtClean="0">
                <a:solidFill>
                  <a:srgbClr val="139D16"/>
                </a:solidFill>
                <a:latin typeface="Arial" charset="0"/>
              </a:rPr>
              <a:t>: on </a:t>
            </a:r>
            <a:r>
              <a:rPr lang="fr-FR" altLang="fr-FR" sz="2000" b="1" dirty="0" err="1" smtClean="0">
                <a:solidFill>
                  <a:srgbClr val="139D16"/>
                </a:solidFill>
                <a:latin typeface="Arial" charset="0"/>
              </a:rPr>
              <a:t>going</a:t>
            </a:r>
            <a:r>
              <a:rPr lang="fr-FR" altLang="fr-FR" sz="2000" b="1" dirty="0" smtClean="0">
                <a:solidFill>
                  <a:srgbClr val="139D16"/>
                </a:solidFill>
                <a:latin typeface="Arial" charset="0"/>
              </a:rPr>
              <a:t> </a:t>
            </a:r>
            <a:r>
              <a:rPr lang="fr-FR" altLang="fr-FR" sz="2000" b="1" dirty="0" err="1" smtClean="0">
                <a:solidFill>
                  <a:srgbClr val="139D16"/>
                </a:solidFill>
                <a:latin typeface="Arial" charset="0"/>
              </a:rPr>
              <a:t>work</a:t>
            </a:r>
            <a:r>
              <a:rPr lang="fr-FR" altLang="fr-FR" sz="2000" b="1" dirty="0" smtClean="0">
                <a:solidFill>
                  <a:srgbClr val="139D16"/>
                </a:solidFill>
                <a:latin typeface="Arial" charset="0"/>
              </a:rPr>
              <a:t> by Fuchs et al. </a:t>
            </a:r>
          </a:p>
          <a:p>
            <a:pPr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000" b="1" dirty="0" err="1" smtClean="0">
                <a:solidFill>
                  <a:srgbClr val="FF0000"/>
                </a:solidFill>
                <a:latin typeface="Arial" charset="0"/>
              </a:rPr>
              <a:t>What</a:t>
            </a:r>
            <a:r>
              <a:rPr lang="fr-FR" altLang="fr-FR" sz="2000" b="1" dirty="0" smtClean="0">
                <a:solidFill>
                  <a:srgbClr val="FF0000"/>
                </a:solidFill>
                <a:latin typeface="Arial" charset="0"/>
              </a:rPr>
              <a:t> about </a:t>
            </a:r>
            <a:r>
              <a:rPr lang="fr-FR" altLang="fr-FR" sz="2000" b="1" dirty="0" err="1" smtClean="0">
                <a:solidFill>
                  <a:srgbClr val="FF0000"/>
                </a:solidFill>
                <a:latin typeface="Arial" charset="0"/>
              </a:rPr>
              <a:t>polymers</a:t>
            </a:r>
            <a:r>
              <a:rPr lang="fr-FR" altLang="fr-FR" sz="2000" b="1" dirty="0" smtClean="0">
                <a:solidFill>
                  <a:srgbClr val="FF0000"/>
                </a:solidFill>
                <a:latin typeface="Arial" charset="0"/>
              </a:rPr>
              <a:t> ?</a:t>
            </a:r>
            <a:endParaRPr lang="fr-FR" altLang="fr-FR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82897" y="946256"/>
            <a:ext cx="57132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/>
              <a:t>→ </a:t>
            </a:r>
            <a:r>
              <a:rPr lang="fr-FR" dirty="0" err="1" smtClean="0"/>
              <a:t>Striking</a:t>
            </a:r>
            <a:r>
              <a:rPr lang="fr-FR" dirty="0" smtClean="0"/>
              <a:t> </a:t>
            </a:r>
            <a:r>
              <a:rPr lang="fr-FR" dirty="0" err="1" smtClean="0"/>
              <a:t>similarities</a:t>
            </a:r>
            <a:r>
              <a:rPr lang="fr-FR" dirty="0" smtClean="0"/>
              <a:t> (</a:t>
            </a:r>
            <a:r>
              <a:rPr lang="fr-FR" dirty="0" err="1" smtClean="0"/>
              <a:t>modulus</a:t>
            </a:r>
            <a:r>
              <a:rPr lang="fr-FR" dirty="0" smtClean="0"/>
              <a:t> and phase) of the X</a:t>
            </a:r>
            <a:r>
              <a:rPr lang="fr-FR" baseline="-25000" dirty="0" smtClean="0"/>
              <a:t>3</a:t>
            </a:r>
            <a:r>
              <a:rPr lang="fr-FR" dirty="0" smtClean="0"/>
              <a:t>’s</a:t>
            </a:r>
            <a:endParaRPr lang="en-US" dirty="0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9204" y="3448721"/>
            <a:ext cx="22430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smtClean="0"/>
              <a:t>Perspectives: </a:t>
            </a:r>
            <a:endParaRPr lang="fr-FR" sz="2200" u="none" dirty="0"/>
          </a:p>
        </p:txBody>
      </p:sp>
      <p:sp>
        <p:nvSpPr>
          <p:cNvPr id="24" name="Text Box 50"/>
          <p:cNvSpPr txBox="1">
            <a:spLocks noChangeArrowheads="1"/>
          </p:cNvSpPr>
          <p:nvPr/>
        </p:nvSpPr>
        <p:spPr bwMode="auto">
          <a:xfrm>
            <a:off x="82896" y="1488073"/>
            <a:ext cx="6001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fr-FR" dirty="0" err="1" smtClean="0">
                <a:solidFill>
                  <a:srgbClr val="139D16"/>
                </a:solidFill>
              </a:rPr>
              <a:t>BB’s</a:t>
            </a:r>
            <a:r>
              <a:rPr lang="fr-FR" dirty="0" smtClean="0">
                <a:solidFill>
                  <a:srgbClr val="139D16"/>
                </a:solidFill>
              </a:rPr>
              <a:t> </a:t>
            </a:r>
            <a:r>
              <a:rPr lang="fr-FR" dirty="0" err="1" smtClean="0">
                <a:solidFill>
                  <a:srgbClr val="139D16"/>
                </a:solidFill>
              </a:rPr>
              <a:t>prediction</a:t>
            </a:r>
            <a:r>
              <a:rPr lang="fr-FR" dirty="0" smtClean="0">
                <a:solidFill>
                  <a:srgbClr val="139D16"/>
                </a:solidFill>
              </a:rPr>
              <a:t> </a:t>
            </a:r>
            <a:r>
              <a:rPr lang="fr-FR" dirty="0" err="1" smtClean="0">
                <a:solidFill>
                  <a:srgbClr val="139D16"/>
                </a:solidFill>
              </a:rPr>
              <a:t>is</a:t>
            </a:r>
            <a:r>
              <a:rPr lang="fr-FR" dirty="0" smtClean="0">
                <a:solidFill>
                  <a:srgbClr val="139D16"/>
                </a:solidFill>
              </a:rPr>
              <a:t> consistent </a:t>
            </a:r>
            <a:r>
              <a:rPr lang="fr-FR" dirty="0" err="1" smtClean="0">
                <a:solidFill>
                  <a:srgbClr val="139D16"/>
                </a:solidFill>
              </a:rPr>
              <a:t>with</a:t>
            </a:r>
            <a:r>
              <a:rPr lang="fr-FR" dirty="0" smtClean="0">
                <a:solidFill>
                  <a:srgbClr val="139D16"/>
                </a:solidFill>
              </a:rPr>
              <a:t> the X</a:t>
            </a:r>
            <a:r>
              <a:rPr lang="fr-FR" baseline="-25000" dirty="0" smtClean="0">
                <a:solidFill>
                  <a:srgbClr val="139D16"/>
                </a:solidFill>
              </a:rPr>
              <a:t>3</a:t>
            </a:r>
            <a:r>
              <a:rPr lang="fr-FR" dirty="0" smtClean="0">
                <a:solidFill>
                  <a:srgbClr val="139D16"/>
                </a:solidFill>
              </a:rPr>
              <a:t>’s and X</a:t>
            </a:r>
            <a:r>
              <a:rPr lang="fr-FR" baseline="-25000" dirty="0" smtClean="0">
                <a:solidFill>
                  <a:srgbClr val="139D16"/>
                </a:solidFill>
              </a:rPr>
              <a:t>5 </a:t>
            </a:r>
            <a:r>
              <a:rPr lang="fr-FR" dirty="0" smtClean="0">
                <a:solidFill>
                  <a:srgbClr val="139D16"/>
                </a:solidFill>
              </a:rPr>
              <a:t>data</a:t>
            </a:r>
            <a:endParaRPr lang="fr-FR" dirty="0">
              <a:solidFill>
                <a:srgbClr val="139D16"/>
              </a:solidFill>
            </a:endParaRPr>
          </a:p>
        </p:txBody>
      </p:sp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69204" y="1940691"/>
            <a:ext cx="6071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fr-FR" dirty="0" smtClean="0">
                <a:solidFill>
                  <a:srgbClr val="0070C0"/>
                </a:solidFill>
              </a:rPr>
              <a:t>µ = 2 + inspection of </a:t>
            </a:r>
            <a:r>
              <a:rPr lang="fr-FR" dirty="0" err="1" smtClean="0">
                <a:solidFill>
                  <a:srgbClr val="0070C0"/>
                </a:solidFill>
              </a:rPr>
              <a:t>theories</a:t>
            </a:r>
            <a:r>
              <a:rPr lang="fr-FR" dirty="0" smtClean="0">
                <a:solidFill>
                  <a:srgbClr val="0070C0"/>
                </a:solidFill>
              </a:rPr>
              <a:t>: </a:t>
            </a:r>
            <a:r>
              <a:rPr lang="fr-FR" dirty="0" err="1" smtClean="0">
                <a:solidFill>
                  <a:srgbClr val="0070C0"/>
                </a:solidFill>
              </a:rPr>
              <a:t>suggests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that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there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is</a:t>
            </a:r>
            <a:r>
              <a:rPr lang="fr-FR" dirty="0" smtClean="0">
                <a:solidFill>
                  <a:srgbClr val="0070C0"/>
                </a:solidFill>
              </a:rPr>
              <a:t> a </a:t>
            </a:r>
            <a:r>
              <a:rPr lang="fr-FR" dirty="0" err="1" smtClean="0">
                <a:solidFill>
                  <a:srgbClr val="0070C0"/>
                </a:solidFill>
              </a:rPr>
              <a:t>thermodynamic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critical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point </a:t>
            </a:r>
            <a:r>
              <a:rPr lang="fr-FR" dirty="0" err="1" smtClean="0">
                <a:solidFill>
                  <a:srgbClr val="0070C0"/>
                </a:solidFill>
              </a:rPr>
              <a:t>driving</a:t>
            </a:r>
            <a:r>
              <a:rPr lang="fr-FR" dirty="0" smtClean="0">
                <a:solidFill>
                  <a:srgbClr val="0070C0"/>
                </a:solidFill>
              </a:rPr>
              <a:t> the glass transition</a:t>
            </a:r>
            <a:r>
              <a:rPr lang="fr-FR" dirty="0" smtClean="0">
                <a:solidFill>
                  <a:srgbClr val="0070C0"/>
                </a:solidFill>
                <a:sym typeface="Symbol" panose="05050102010706020507" pitchFamily="18" charset="2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Text Box 71"/>
          <p:cNvSpPr txBox="1">
            <a:spLocks noChangeArrowheads="1"/>
          </p:cNvSpPr>
          <p:nvPr/>
        </p:nvSpPr>
        <p:spPr bwMode="auto">
          <a:xfrm>
            <a:off x="6525143" y="660953"/>
            <a:ext cx="2577943" cy="1849111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FR" b="1" dirty="0" smtClean="0">
                <a:latin typeface="+mj-lt"/>
              </a:rPr>
              <a:t>For </a:t>
            </a:r>
            <a:r>
              <a:rPr lang="fr-FR" b="1" dirty="0" err="1" smtClean="0">
                <a:latin typeface="+mj-lt"/>
              </a:rPr>
              <a:t>molecular</a:t>
            </a:r>
            <a:r>
              <a:rPr lang="fr-FR" b="1" dirty="0" smtClean="0">
                <a:latin typeface="+mj-lt"/>
              </a:rPr>
              <a:t> glasses</a:t>
            </a:r>
            <a:r>
              <a:rPr lang="fr-FR" dirty="0" smtClean="0">
                <a:latin typeface="+mj-lt"/>
              </a:rPr>
              <a:t>: X</a:t>
            </a:r>
            <a:r>
              <a:rPr lang="fr-FR" baseline="-25000" dirty="0" smtClean="0">
                <a:latin typeface="+mj-lt"/>
              </a:rPr>
              <a:t>3</a:t>
            </a:r>
            <a:r>
              <a:rPr lang="fr-FR" dirty="0" smtClean="0">
                <a:latin typeface="+mj-lt"/>
              </a:rPr>
              <a:t> captures </a:t>
            </a:r>
            <a:r>
              <a:rPr lang="fr-FR" dirty="0" err="1" smtClean="0">
                <a:latin typeface="+mj-lt"/>
              </a:rPr>
              <a:t>L</a:t>
            </a:r>
            <a:r>
              <a:rPr lang="fr-FR" baseline="-25000" dirty="0" err="1" smtClean="0">
                <a:latin typeface="+mj-lt"/>
              </a:rPr>
              <a:t>glassy</a:t>
            </a:r>
            <a:r>
              <a:rPr lang="fr-FR" dirty="0" smtClean="0">
                <a:latin typeface="+mj-lt"/>
              </a:rPr>
              <a:t>(T).</a:t>
            </a:r>
          </a:p>
          <a:p>
            <a:r>
              <a:rPr lang="fr-FR" dirty="0" err="1" smtClean="0">
                <a:latin typeface="+mj-lt"/>
              </a:rPr>
              <a:t>Amorphous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domains</a:t>
            </a:r>
            <a:r>
              <a:rPr lang="fr-FR" dirty="0" smtClean="0">
                <a:latin typeface="+mj-lt"/>
              </a:rPr>
              <a:t> are </a:t>
            </a:r>
            <a:r>
              <a:rPr lang="fr-FR" dirty="0" smtClean="0">
                <a:latin typeface="+mj-lt"/>
                <a:sym typeface="Symbol" panose="05050102010706020507" pitchFamily="18" charset="2"/>
              </a:rPr>
              <a:t> </a:t>
            </a:r>
            <a:r>
              <a:rPr lang="fr-FR" dirty="0" smtClean="0">
                <a:latin typeface="+mj-lt"/>
              </a:rPr>
              <a:t>compact </a:t>
            </a:r>
          </a:p>
        </p:txBody>
      </p:sp>
      <p:sp>
        <p:nvSpPr>
          <p:cNvPr id="3" name="Accolade fermante 2"/>
          <p:cNvSpPr/>
          <p:nvPr/>
        </p:nvSpPr>
        <p:spPr>
          <a:xfrm>
            <a:off x="5991134" y="551479"/>
            <a:ext cx="360040" cy="2157441"/>
          </a:xfrm>
          <a:prstGeom prst="rightBrace">
            <a:avLst>
              <a:gd name="adj1" fmla="val 247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utoShape 47"/>
          <p:cNvSpPr>
            <a:spLocks noChangeArrowheads="1"/>
          </p:cNvSpPr>
          <p:nvPr/>
        </p:nvSpPr>
        <p:spPr bwMode="auto">
          <a:xfrm rot="16200000">
            <a:off x="6297671" y="1522186"/>
            <a:ext cx="238918" cy="216025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9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22" grpId="0"/>
      <p:bldP spid="23" grpId="0"/>
      <p:bldP spid="24" grpId="0"/>
      <p:bldP spid="25" grpId="0"/>
      <p:bldP spid="26" grpId="0" animBg="1"/>
      <p:bldP spid="3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75099" y="-43779"/>
            <a:ext cx="51419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b="0" dirty="0" smtClean="0"/>
              <a:t>The </a:t>
            </a:r>
            <a:r>
              <a:rPr lang="fr-FR" b="0" dirty="0" err="1" smtClean="0"/>
              <a:t>nonlinear</a:t>
            </a:r>
            <a:r>
              <a:rPr lang="fr-FR" b="0" dirty="0" smtClean="0"/>
              <a:t> team (2014-2018): 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r="6168"/>
          <a:stretch/>
        </p:blipFill>
        <p:spPr>
          <a:xfrm>
            <a:off x="4065191" y="429683"/>
            <a:ext cx="1152129" cy="126876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r="10173"/>
          <a:stretch/>
        </p:blipFill>
        <p:spPr>
          <a:xfrm>
            <a:off x="5360071" y="429683"/>
            <a:ext cx="1141250" cy="126876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r="8457"/>
          <a:stretch/>
        </p:blipFill>
        <p:spPr>
          <a:xfrm>
            <a:off x="6644385" y="437902"/>
            <a:ext cx="1152128" cy="126876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" r="5339"/>
          <a:stretch/>
        </p:blipFill>
        <p:spPr>
          <a:xfrm>
            <a:off x="7884466" y="429683"/>
            <a:ext cx="1152128" cy="126876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8000" r="16970" b="37327"/>
          <a:stretch/>
        </p:blipFill>
        <p:spPr>
          <a:xfrm>
            <a:off x="4462264" y="4510515"/>
            <a:ext cx="1147145" cy="125513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0"/>
          <a:stretch/>
        </p:blipFill>
        <p:spPr>
          <a:xfrm>
            <a:off x="2728632" y="4489617"/>
            <a:ext cx="1163007" cy="1255136"/>
          </a:xfrm>
          <a:prstGeom prst="rect">
            <a:avLst/>
          </a:prstGeom>
        </p:spPr>
      </p:pic>
      <p:sp>
        <p:nvSpPr>
          <p:cNvPr id="22" name="Text Box 55"/>
          <p:cNvSpPr txBox="1">
            <a:spLocks noChangeArrowheads="1"/>
          </p:cNvSpPr>
          <p:nvPr/>
        </p:nvSpPr>
        <p:spPr bwMode="auto">
          <a:xfrm>
            <a:off x="4065191" y="1691531"/>
            <a:ext cx="115212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algn="ctr"/>
            <a:r>
              <a:rPr lang="fr-FR" sz="2200" b="0" u="none" dirty="0" smtClean="0">
                <a:solidFill>
                  <a:srgbClr val="FF0000"/>
                </a:solidFill>
              </a:rPr>
              <a:t>S. Albert</a:t>
            </a:r>
            <a:endParaRPr lang="fr-FR" sz="2200" u="none" dirty="0">
              <a:solidFill>
                <a:srgbClr val="FF0000"/>
              </a:solidFill>
            </a:endParaRPr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5279797" y="1697355"/>
            <a:ext cx="121234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algn="ctr"/>
            <a:r>
              <a:rPr lang="fr-FR" sz="2200" b="0" u="none" dirty="0" smtClean="0">
                <a:solidFill>
                  <a:srgbClr val="FF0000"/>
                </a:solidFill>
              </a:rPr>
              <a:t>R. Tourbot</a:t>
            </a:r>
            <a:endParaRPr lang="fr-FR" sz="2200" u="none" dirty="0">
              <a:solidFill>
                <a:srgbClr val="FF0000"/>
              </a:solidFill>
            </a:endParaRPr>
          </a:p>
        </p:txBody>
      </p: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7884046" y="1721001"/>
            <a:ext cx="115212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algn="ctr"/>
            <a:r>
              <a:rPr lang="fr-FR" sz="2200" b="0" u="none" dirty="0" smtClean="0">
                <a:solidFill>
                  <a:srgbClr val="FF0000"/>
                </a:solidFill>
              </a:rPr>
              <a:t>F. </a:t>
            </a:r>
            <a:r>
              <a:rPr lang="fr-FR" sz="2200" b="0" u="none" dirty="0" err="1" smtClean="0">
                <a:solidFill>
                  <a:srgbClr val="FF0000"/>
                </a:solidFill>
              </a:rPr>
              <a:t>Ladieu</a:t>
            </a:r>
            <a:endParaRPr lang="fr-FR" sz="2200" u="none" dirty="0">
              <a:solidFill>
                <a:srgbClr val="FF0000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6617095" y="1689710"/>
            <a:ext cx="1232403" cy="646330"/>
            <a:chOff x="6197403" y="1859163"/>
            <a:chExt cx="1232403" cy="646330"/>
          </a:xfrm>
        </p:grpSpPr>
        <p:sp>
          <p:nvSpPr>
            <p:cNvPr id="24" name="Text Box 55"/>
            <p:cNvSpPr txBox="1">
              <a:spLocks noChangeArrowheads="1"/>
            </p:cNvSpPr>
            <p:nvPr/>
          </p:nvSpPr>
          <p:spPr bwMode="auto">
            <a:xfrm>
              <a:off x="6197403" y="1859163"/>
              <a:ext cx="115212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28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pPr algn="ctr"/>
              <a:r>
                <a:rPr lang="fr-FR" sz="2200" b="0" u="none" dirty="0" smtClean="0">
                  <a:solidFill>
                    <a:srgbClr val="FF0000"/>
                  </a:solidFill>
                </a:rPr>
                <a:t>C. </a:t>
              </a:r>
              <a:r>
                <a:rPr lang="fr-FR" sz="2200" b="0" u="none" dirty="0" err="1" smtClean="0">
                  <a:solidFill>
                    <a:srgbClr val="FF0000"/>
                  </a:solidFill>
                </a:rPr>
                <a:t>Wiertel</a:t>
              </a:r>
              <a:endParaRPr lang="fr-FR" sz="2200" b="0" u="none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" name="Text Box 55"/>
            <p:cNvSpPr txBox="1">
              <a:spLocks noChangeArrowheads="1"/>
            </p:cNvSpPr>
            <p:nvPr/>
          </p:nvSpPr>
          <p:spPr bwMode="auto">
            <a:xfrm>
              <a:off x="6277677" y="2074606"/>
              <a:ext cx="115212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28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pPr algn="ctr"/>
              <a:r>
                <a:rPr lang="fr-FR" sz="2200" b="0" u="none" dirty="0" smtClean="0">
                  <a:solidFill>
                    <a:srgbClr val="FF0000"/>
                  </a:solidFill>
                </a:rPr>
                <a:t>-</a:t>
              </a:r>
              <a:r>
                <a:rPr lang="fr-FR" sz="2200" b="0" u="none" dirty="0" err="1" smtClean="0">
                  <a:solidFill>
                    <a:srgbClr val="FF0000"/>
                  </a:solidFill>
                </a:rPr>
                <a:t>Gasquet</a:t>
              </a:r>
              <a:endParaRPr lang="fr-FR" sz="2200" u="none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79609" y="691293"/>
            <a:ext cx="2088233" cy="711083"/>
            <a:chOff x="179511" y="829455"/>
            <a:chExt cx="2088233" cy="711083"/>
          </a:xfrm>
        </p:grpSpPr>
        <p:sp>
          <p:nvSpPr>
            <p:cNvPr id="21" name="Text Box 55"/>
            <p:cNvSpPr txBox="1">
              <a:spLocks noChangeArrowheads="1"/>
            </p:cNvSpPr>
            <p:nvPr/>
          </p:nvSpPr>
          <p:spPr bwMode="auto">
            <a:xfrm>
              <a:off x="179511" y="829455"/>
              <a:ext cx="208823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28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pPr algn="ctr"/>
              <a:r>
                <a:rPr lang="fr-FR" sz="2200" b="0" u="none" dirty="0" smtClean="0">
                  <a:solidFill>
                    <a:schemeClr val="tx1"/>
                  </a:solidFill>
                </a:rPr>
                <a:t>CEA Saclay</a:t>
              </a:r>
            </a:p>
          </p:txBody>
        </p:sp>
        <p:sp>
          <p:nvSpPr>
            <p:cNvPr id="28" name="Text Box 55"/>
            <p:cNvSpPr txBox="1">
              <a:spLocks noChangeArrowheads="1"/>
            </p:cNvSpPr>
            <p:nvPr/>
          </p:nvSpPr>
          <p:spPr bwMode="auto">
            <a:xfrm>
              <a:off x="179511" y="1109651"/>
              <a:ext cx="208823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28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pPr algn="ctr"/>
              <a:r>
                <a:rPr lang="fr-FR" sz="2200" b="0" u="none" dirty="0" smtClean="0">
                  <a:solidFill>
                    <a:schemeClr val="tx1"/>
                  </a:solidFill>
                </a:rPr>
                <a:t>(SPEC/SPHYNX)</a:t>
              </a:r>
              <a:endParaRPr lang="fr-FR" sz="2200" u="non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195204" y="2674296"/>
            <a:ext cx="2121907" cy="926527"/>
            <a:chOff x="179511" y="614011"/>
            <a:chExt cx="2121907" cy="926527"/>
          </a:xfrm>
        </p:grpSpPr>
        <p:sp>
          <p:nvSpPr>
            <p:cNvPr id="31" name="Text Box 55"/>
            <p:cNvSpPr txBox="1">
              <a:spLocks noChangeArrowheads="1"/>
            </p:cNvSpPr>
            <p:nvPr/>
          </p:nvSpPr>
          <p:spPr bwMode="auto">
            <a:xfrm>
              <a:off x="213185" y="614011"/>
              <a:ext cx="208823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28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pPr algn="ctr"/>
              <a:r>
                <a:rPr lang="fr-FR" sz="2200" b="0" u="none" dirty="0" err="1" smtClean="0">
                  <a:solidFill>
                    <a:schemeClr val="tx1"/>
                  </a:solidFill>
                </a:rPr>
                <a:t>Augsburg</a:t>
              </a:r>
              <a:r>
                <a:rPr lang="fr-FR" sz="2200" b="0" u="none" dirty="0" smtClean="0">
                  <a:solidFill>
                    <a:schemeClr val="tx1"/>
                  </a:solidFill>
                </a:rPr>
                <a:t> </a:t>
              </a:r>
              <a:r>
                <a:rPr lang="fr-FR" sz="2200" b="0" u="none" dirty="0" err="1" smtClean="0">
                  <a:solidFill>
                    <a:schemeClr val="tx1"/>
                  </a:solidFill>
                </a:rPr>
                <a:t>Univ</a:t>
              </a:r>
              <a:r>
                <a:rPr lang="fr-FR" sz="2200" b="0" u="none" dirty="0" smtClean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32" name="Text Box 55"/>
            <p:cNvSpPr txBox="1">
              <a:spLocks noChangeArrowheads="1"/>
            </p:cNvSpPr>
            <p:nvPr/>
          </p:nvSpPr>
          <p:spPr bwMode="auto">
            <a:xfrm>
              <a:off x="179511" y="1109651"/>
              <a:ext cx="208823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28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pPr algn="ctr"/>
              <a:endParaRPr lang="fr-FR" sz="2200" u="none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2382321" y="6088153"/>
            <a:ext cx="185562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algn="ctr"/>
            <a:r>
              <a:rPr lang="fr-FR" sz="2200" b="0" u="none" dirty="0" smtClean="0">
                <a:solidFill>
                  <a:schemeClr val="tx1"/>
                </a:solidFill>
              </a:rPr>
              <a:t>CEA (</a:t>
            </a:r>
            <a:r>
              <a:rPr lang="fr-FR" sz="2200" b="0" u="none" dirty="0" err="1" smtClean="0">
                <a:solidFill>
                  <a:schemeClr val="tx1"/>
                </a:solidFill>
              </a:rPr>
              <a:t>IPhT</a:t>
            </a:r>
            <a:r>
              <a:rPr lang="fr-FR" sz="2200" b="0" u="none" dirty="0" smtClean="0">
                <a:solidFill>
                  <a:schemeClr val="tx1"/>
                </a:solidFill>
              </a:rPr>
              <a:t>) and ENS Paris(LPS)</a:t>
            </a:r>
            <a:endParaRPr lang="fr-FR" sz="2200" u="none" dirty="0">
              <a:solidFill>
                <a:schemeClr val="tx1"/>
              </a:solidFill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3958208" y="6125691"/>
            <a:ext cx="2088233" cy="711083"/>
            <a:chOff x="179511" y="829455"/>
            <a:chExt cx="2088233" cy="711083"/>
          </a:xfrm>
        </p:grpSpPr>
        <p:sp>
          <p:nvSpPr>
            <p:cNvPr id="37" name="Text Box 55"/>
            <p:cNvSpPr txBox="1">
              <a:spLocks noChangeArrowheads="1"/>
            </p:cNvSpPr>
            <p:nvPr/>
          </p:nvSpPr>
          <p:spPr bwMode="auto">
            <a:xfrm>
              <a:off x="179511" y="829455"/>
              <a:ext cx="208823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28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pPr algn="ctr"/>
              <a:r>
                <a:rPr lang="fr-FR" sz="2200" b="0" u="none" dirty="0" smtClean="0">
                  <a:solidFill>
                    <a:schemeClr val="tx1"/>
                  </a:solidFill>
                </a:rPr>
                <a:t>CFM</a:t>
              </a:r>
            </a:p>
          </p:txBody>
        </p:sp>
        <p:sp>
          <p:nvSpPr>
            <p:cNvPr id="38" name="Text Box 55"/>
            <p:cNvSpPr txBox="1">
              <a:spLocks noChangeArrowheads="1"/>
            </p:cNvSpPr>
            <p:nvPr/>
          </p:nvSpPr>
          <p:spPr bwMode="auto">
            <a:xfrm>
              <a:off x="179511" y="1109651"/>
              <a:ext cx="208823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28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pPr algn="ctr"/>
              <a:endParaRPr lang="fr-FR" sz="2200" u="none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 Box 55"/>
          <p:cNvSpPr txBox="1">
            <a:spLocks noChangeArrowheads="1"/>
          </p:cNvSpPr>
          <p:nvPr/>
        </p:nvSpPr>
        <p:spPr bwMode="auto">
          <a:xfrm>
            <a:off x="2723739" y="5746307"/>
            <a:ext cx="115212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algn="ctr"/>
            <a:r>
              <a:rPr lang="fr-FR" sz="2200" b="0" u="none" dirty="0" smtClean="0">
                <a:solidFill>
                  <a:srgbClr val="FF0000"/>
                </a:solidFill>
              </a:rPr>
              <a:t>G. Biroli</a:t>
            </a:r>
            <a:endParaRPr lang="fr-FR" sz="2200" u="none" dirty="0">
              <a:solidFill>
                <a:srgbClr val="FF0000"/>
              </a:solidFill>
            </a:endParaRPr>
          </a:p>
        </p:txBody>
      </p:sp>
      <p:sp>
        <p:nvSpPr>
          <p:cNvPr id="40" name="Text Box 55"/>
          <p:cNvSpPr txBox="1">
            <a:spLocks noChangeArrowheads="1"/>
          </p:cNvSpPr>
          <p:nvPr/>
        </p:nvSpPr>
        <p:spPr bwMode="auto">
          <a:xfrm>
            <a:off x="4318248" y="5745146"/>
            <a:ext cx="163366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algn="ctr"/>
            <a:r>
              <a:rPr lang="fr-FR" sz="2200" b="0" u="none" dirty="0" smtClean="0">
                <a:solidFill>
                  <a:srgbClr val="FF0000"/>
                </a:solidFill>
              </a:rPr>
              <a:t>J.-P. </a:t>
            </a:r>
            <a:r>
              <a:rPr lang="fr-FR" sz="2200" b="0" u="none" dirty="0" err="1" smtClean="0">
                <a:solidFill>
                  <a:srgbClr val="FF0000"/>
                </a:solidFill>
              </a:rPr>
              <a:t>Bouchaud</a:t>
            </a:r>
            <a:endParaRPr lang="fr-FR" sz="2200" u="none" dirty="0">
              <a:solidFill>
                <a:srgbClr val="FF0000"/>
              </a:solidFill>
            </a:endParaRP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195204" y="4757920"/>
            <a:ext cx="208823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algn="ctr"/>
            <a:r>
              <a:rPr lang="fr-FR" sz="2200" b="0" u="none" dirty="0" err="1" smtClean="0">
                <a:solidFill>
                  <a:schemeClr val="tx1"/>
                </a:solidFill>
              </a:rPr>
              <a:t>Theorists</a:t>
            </a:r>
            <a:r>
              <a:rPr lang="fr-FR" sz="2200" b="0" u="none" dirty="0" smtClean="0">
                <a:solidFill>
                  <a:schemeClr val="tx1"/>
                </a:solidFill>
              </a:rPr>
              <a:t>: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r="5703" b="28308"/>
          <a:stretch/>
        </p:blipFill>
        <p:spPr>
          <a:xfrm>
            <a:off x="2723740" y="2381275"/>
            <a:ext cx="1143670" cy="1291319"/>
          </a:xfrm>
          <a:prstGeom prst="rect">
            <a:avLst/>
          </a:prstGeom>
        </p:spPr>
      </p:pic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2729918" y="3677855"/>
            <a:ext cx="115212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algn="ctr"/>
            <a:r>
              <a:rPr lang="fr-FR" sz="2200" b="0" u="none" dirty="0" smtClean="0">
                <a:solidFill>
                  <a:srgbClr val="FF0000"/>
                </a:solidFill>
              </a:rPr>
              <a:t>Th. Bauer</a:t>
            </a:r>
            <a:endParaRPr lang="fr-FR" sz="2200" u="none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62" y="2370353"/>
            <a:ext cx="1160245" cy="1288297"/>
          </a:xfrm>
          <a:prstGeom prst="rect">
            <a:avLst/>
          </a:prstGeom>
        </p:spPr>
      </p:pic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4462263" y="3677419"/>
            <a:ext cx="115212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algn="ctr"/>
            <a:r>
              <a:rPr lang="fr-FR" sz="2200" b="0" u="none" dirty="0" smtClean="0">
                <a:solidFill>
                  <a:srgbClr val="FF0000"/>
                </a:solidFill>
              </a:rPr>
              <a:t>M. </a:t>
            </a:r>
            <a:r>
              <a:rPr lang="fr-FR" sz="2200" b="0" u="none" dirty="0" err="1" smtClean="0">
                <a:solidFill>
                  <a:srgbClr val="FF0000"/>
                </a:solidFill>
              </a:rPr>
              <a:t>Michl</a:t>
            </a:r>
            <a:endParaRPr lang="fr-FR" sz="2200" u="none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81" b="11179"/>
          <a:stretch/>
        </p:blipFill>
        <p:spPr>
          <a:xfrm>
            <a:off x="6236304" y="2381275"/>
            <a:ext cx="1163400" cy="131054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5974432" y="3677419"/>
            <a:ext cx="18828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algn="ctr"/>
            <a:r>
              <a:rPr lang="fr-FR" sz="2200" b="0" u="none" dirty="0" smtClean="0">
                <a:solidFill>
                  <a:srgbClr val="FF0000"/>
                </a:solidFill>
              </a:rPr>
              <a:t>P. </a:t>
            </a:r>
            <a:r>
              <a:rPr lang="fr-FR" sz="2200" b="0" u="none" dirty="0" err="1" smtClean="0">
                <a:solidFill>
                  <a:srgbClr val="FF0000"/>
                </a:solidFill>
              </a:rPr>
              <a:t>Lunkenheimer</a:t>
            </a:r>
            <a:endParaRPr lang="fr-FR" sz="2200" u="none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1" t="8233" b="17152"/>
          <a:stretch/>
        </p:blipFill>
        <p:spPr>
          <a:xfrm>
            <a:off x="7941264" y="2370353"/>
            <a:ext cx="1138689" cy="1280569"/>
          </a:xfrm>
          <a:prstGeom prst="rect">
            <a:avLst/>
          </a:prstGeom>
        </p:spPr>
      </p:pic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7990655" y="3677419"/>
            <a:ext cx="115212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algn="ctr"/>
            <a:r>
              <a:rPr lang="fr-FR" sz="2200" b="0" u="none" dirty="0" smtClean="0">
                <a:solidFill>
                  <a:srgbClr val="FF0000"/>
                </a:solidFill>
              </a:rPr>
              <a:t>A. </a:t>
            </a:r>
            <a:r>
              <a:rPr lang="fr-FR" sz="2200" b="0" u="none" dirty="0" err="1" smtClean="0">
                <a:solidFill>
                  <a:srgbClr val="FF0000"/>
                </a:solidFill>
              </a:rPr>
              <a:t>Loidl</a:t>
            </a:r>
            <a:endParaRPr lang="fr-FR" sz="2200" u="none" dirty="0">
              <a:solidFill>
                <a:srgbClr val="FF0000"/>
              </a:solidFill>
            </a:endParaRPr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2715280" y="1697355"/>
            <a:ext cx="115212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algn="ctr"/>
            <a:r>
              <a:rPr lang="fr-FR" sz="2200" b="0" u="none" dirty="0" smtClean="0">
                <a:solidFill>
                  <a:srgbClr val="FF0000"/>
                </a:solidFill>
              </a:rPr>
              <a:t>P. </a:t>
            </a:r>
            <a:r>
              <a:rPr lang="fr-FR" sz="2200" b="0" u="none" dirty="0" err="1" smtClean="0">
                <a:solidFill>
                  <a:srgbClr val="FF0000"/>
                </a:solidFill>
              </a:rPr>
              <a:t>Gadige</a:t>
            </a:r>
            <a:endParaRPr lang="fr-FR" sz="2200" u="none" dirty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 t="2755" r="34982" b="59106"/>
          <a:stretch/>
        </p:blipFill>
        <p:spPr>
          <a:xfrm>
            <a:off x="2723738" y="426264"/>
            <a:ext cx="1116403" cy="1271091"/>
          </a:xfrm>
          <a:prstGeom prst="rect">
            <a:avLst/>
          </a:prstGeom>
        </p:spPr>
      </p:pic>
      <p:sp>
        <p:nvSpPr>
          <p:cNvPr id="45" name="Text Box 55"/>
          <p:cNvSpPr txBox="1">
            <a:spLocks noChangeArrowheads="1"/>
          </p:cNvSpPr>
          <p:nvPr/>
        </p:nvSpPr>
        <p:spPr bwMode="auto">
          <a:xfrm>
            <a:off x="6032216" y="6088153"/>
            <a:ext cx="18556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algn="ctr"/>
            <a:r>
              <a:rPr lang="fr-FR" sz="2200" b="0" u="none" dirty="0" smtClean="0">
                <a:solidFill>
                  <a:schemeClr val="tx1"/>
                </a:solidFill>
              </a:rPr>
              <a:t>Perpignan </a:t>
            </a:r>
            <a:r>
              <a:rPr lang="fr-FR" sz="2200" b="0" u="none" dirty="0" err="1" smtClean="0">
                <a:solidFill>
                  <a:schemeClr val="tx1"/>
                </a:solidFill>
              </a:rPr>
              <a:t>Univ</a:t>
            </a:r>
            <a:endParaRPr lang="fr-FR" sz="2200" u="none" dirty="0">
              <a:solidFill>
                <a:schemeClr val="tx1"/>
              </a:solidFill>
            </a:endParaRPr>
          </a:p>
        </p:txBody>
      </p:sp>
      <p:sp>
        <p:nvSpPr>
          <p:cNvPr id="46" name="Text Box 55"/>
          <p:cNvSpPr txBox="1">
            <a:spLocks noChangeArrowheads="1"/>
          </p:cNvSpPr>
          <p:nvPr/>
        </p:nvSpPr>
        <p:spPr bwMode="auto">
          <a:xfrm>
            <a:off x="6118999" y="5751323"/>
            <a:ext cx="163366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algn="ctr"/>
            <a:r>
              <a:rPr lang="fr-FR" sz="2200" b="0" u="none" dirty="0" smtClean="0">
                <a:solidFill>
                  <a:srgbClr val="FF0000"/>
                </a:solidFill>
              </a:rPr>
              <a:t>P.-M. </a:t>
            </a:r>
            <a:r>
              <a:rPr lang="fr-FR" sz="2200" b="0" u="none" dirty="0" err="1" smtClean="0">
                <a:solidFill>
                  <a:srgbClr val="FF0000"/>
                </a:solidFill>
              </a:rPr>
              <a:t>Déjardin</a:t>
            </a:r>
            <a:endParaRPr lang="fr-FR" sz="2200" u="none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632" y="4483046"/>
            <a:ext cx="1124744" cy="126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136759" y="63222"/>
            <a:ext cx="826291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sz="2100" b="0" dirty="0" err="1" smtClean="0"/>
              <a:t>Phenomenological</a:t>
            </a:r>
            <a:r>
              <a:rPr lang="fr-FR" sz="2100" b="0" dirty="0" smtClean="0"/>
              <a:t> </a:t>
            </a:r>
            <a:r>
              <a:rPr lang="fr-FR" sz="2100" b="0" dirty="0" err="1" smtClean="0"/>
              <a:t>approaches</a:t>
            </a:r>
            <a:r>
              <a:rPr lang="fr-FR" sz="2100" b="0" dirty="0" smtClean="0"/>
              <a:t> of </a:t>
            </a:r>
            <a:r>
              <a:rPr lang="fr-FR" sz="2200" b="0" dirty="0" err="1" smtClean="0"/>
              <a:t>nonlinear</a:t>
            </a:r>
            <a:r>
              <a:rPr lang="fr-FR" sz="2100" b="0" dirty="0" smtClean="0"/>
              <a:t> </a:t>
            </a:r>
            <a:r>
              <a:rPr lang="fr-FR" sz="2100" b="0" dirty="0" err="1" smtClean="0"/>
              <a:t>responses</a:t>
            </a:r>
            <a:r>
              <a:rPr lang="fr-FR" sz="2100" b="0" dirty="0" smtClean="0"/>
              <a:t>:</a:t>
            </a:r>
            <a:endParaRPr lang="fr-FR" sz="2100" u="none" dirty="0"/>
          </a:p>
        </p:txBody>
      </p:sp>
      <p:grpSp>
        <p:nvGrpSpPr>
          <p:cNvPr id="9" name="Groupe 8"/>
          <p:cNvGrpSpPr/>
          <p:nvPr/>
        </p:nvGrpSpPr>
        <p:grpSpPr>
          <a:xfrm>
            <a:off x="6838246" y="1747040"/>
            <a:ext cx="2151687" cy="1107120"/>
            <a:chOff x="9372264" y="1880703"/>
            <a:chExt cx="2868915" cy="1476160"/>
          </a:xfrm>
        </p:grpSpPr>
        <p:sp>
          <p:nvSpPr>
            <p:cNvPr id="36" name="Rectangle 73"/>
            <p:cNvSpPr txBox="1">
              <a:spLocks noChangeArrowheads="1"/>
            </p:cNvSpPr>
            <p:nvPr/>
          </p:nvSpPr>
          <p:spPr>
            <a:xfrm>
              <a:off x="9372264" y="2525866"/>
              <a:ext cx="2868915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0" tIns="34290" rIns="0" bIns="3429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8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compatible </a:t>
              </a:r>
              <a:r>
                <a:rPr lang="fr-FR" sz="1800" b="1" dirty="0" err="1">
                  <a:solidFill>
                    <a:srgbClr val="FF0000"/>
                  </a:solidFill>
                  <a:sym typeface="Symbol" panose="05050102010706020507" pitchFamily="18" charset="2"/>
                </a:rPr>
                <a:t>with</a:t>
              </a:r>
              <a:r>
                <a:rPr lang="fr-FR" sz="18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 </a:t>
              </a:r>
              <a:r>
                <a:rPr lang="fr-FR" sz="1800" b="1" dirty="0" err="1">
                  <a:solidFill>
                    <a:srgbClr val="FF0000"/>
                  </a:solidFill>
                  <a:sym typeface="Symbol" panose="05050102010706020507" pitchFamily="18" charset="2"/>
                </a:rPr>
                <a:t>BB’s</a:t>
              </a:r>
              <a:r>
                <a:rPr lang="fr-FR" sz="18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 </a:t>
              </a:r>
              <a:r>
                <a:rPr lang="fr-FR" sz="1800" b="1" dirty="0" err="1">
                  <a:solidFill>
                    <a:srgbClr val="FF0000"/>
                  </a:solidFill>
                  <a:sym typeface="Symbol" panose="05050102010706020507" pitchFamily="18" charset="2"/>
                </a:rPr>
                <a:t>general</a:t>
              </a:r>
              <a:r>
                <a:rPr lang="fr-FR" sz="18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 </a:t>
              </a:r>
              <a:r>
                <a:rPr lang="fr-FR" sz="1800" b="1" dirty="0" err="1">
                  <a:solidFill>
                    <a:srgbClr val="FF0000"/>
                  </a:solidFill>
                  <a:sym typeface="Symbol" panose="05050102010706020507" pitchFamily="18" charset="2"/>
                </a:rPr>
                <a:t>theory</a:t>
              </a:r>
              <a:endParaRPr lang="fr-FR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>
              <a:off x="10666276" y="1880703"/>
              <a:ext cx="216024" cy="509205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r-FR" sz="135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357676" y="774579"/>
            <a:ext cx="2942516" cy="995544"/>
            <a:chOff x="3975860" y="628934"/>
            <a:chExt cx="3923355" cy="13273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ZoneTexte 20"/>
                <p:cNvSpPr txBox="1"/>
                <p:nvPr/>
              </p:nvSpPr>
              <p:spPr>
                <a:xfrm>
                  <a:off x="4013768" y="641711"/>
                  <a:ext cx="1923769" cy="702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350" b="1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fr-FR" sz="1350" b="1" dirty="0">
                      <a:solidFill>
                        <a:srgbClr val="0070C0"/>
                      </a:solidFill>
                      <a:sym typeface="Symbol" panose="05050102010706020507" pitchFamily="18" charset="2"/>
                    </a:rPr>
                    <a:t> </a:t>
                  </a:r>
                  <a:r>
                    <a:rPr lang="fr-FR" sz="1350" b="1" dirty="0" err="1">
                      <a:solidFill>
                        <a:srgbClr val="0070C0"/>
                      </a:solidFill>
                    </a:rPr>
                    <a:t>Each</a:t>
                  </a:r>
                  <a:r>
                    <a:rPr lang="fr-FR" sz="1350" b="1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fr-FR" sz="1350" b="1" dirty="0" err="1">
                      <a:solidFill>
                        <a:srgbClr val="0070C0"/>
                      </a:solidFill>
                    </a:rPr>
                    <a:t>domain</a:t>
                  </a:r>
                  <a:r>
                    <a:rPr lang="fr-FR" sz="1350" b="1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fr-FR" sz="1350" b="1" dirty="0">
                      <a:solidFill>
                        <a:srgbClr val="0070C0"/>
                      </a:solidFill>
                      <a:sym typeface="Wingdings" pitchFamily="2" charset="2"/>
                    </a:rPr>
                    <a:t> µ = µ</a:t>
                  </a:r>
                  <a:r>
                    <a:rPr lang="fr-FR" sz="1350" b="1" baseline="-25000" dirty="0">
                      <a:solidFill>
                        <a:srgbClr val="0070C0"/>
                      </a:solidFill>
                      <a:sym typeface="Wingdings" pitchFamily="2" charset="2"/>
                    </a:rPr>
                    <a:t>m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35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radPr>
                        <m:deg/>
                        <m:e>
                          <m:r>
                            <a:rPr lang="fr-FR" sz="1350" b="1" i="1">
                              <a:solidFill>
                                <a:srgbClr val="0070C0"/>
                              </a:solidFill>
                              <a:latin typeface="Cambria Math"/>
                              <a:sym typeface="Wingdings" pitchFamily="2" charset="2"/>
                            </a:rPr>
                            <m:t>𝑵</m:t>
                          </m:r>
                          <m:r>
                            <a:rPr lang="fr-FR" sz="1350" b="1" i="1" baseline="-25000">
                              <a:solidFill>
                                <a:srgbClr val="0070C0"/>
                              </a:solidFill>
                              <a:latin typeface="Cambria Math"/>
                              <a:sym typeface="Wingdings" pitchFamily="2" charset="2"/>
                            </a:rPr>
                            <m:t>𝒄𝒐𝒓𝒓</m:t>
                          </m:r>
                        </m:e>
                      </m:rad>
                      <m:r>
                        <a:rPr lang="fr-FR" sz="1350" b="1">
                          <a:solidFill>
                            <a:srgbClr val="0070C0"/>
                          </a:solidFill>
                          <a:latin typeface="Cambria Math"/>
                          <a:sym typeface="Wingdings" pitchFamily="2" charset="2"/>
                        </a:rPr>
                        <m:t> </m:t>
                      </m:r>
                    </m:oMath>
                  </a14:m>
                  <a:endParaRPr lang="fr-FR" sz="135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ZoneText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3768" y="641711"/>
                  <a:ext cx="1923769" cy="702585"/>
                </a:xfrm>
                <a:prstGeom prst="rect">
                  <a:avLst/>
                </a:prstGeom>
                <a:blipFill>
                  <a:blip r:embed="rId3"/>
                  <a:stretch>
                    <a:fillRect t="-3488" b="-1162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Line 50"/>
            <p:cNvSpPr>
              <a:spLocks noChangeShapeType="1"/>
            </p:cNvSpPr>
            <p:nvPr/>
          </p:nvSpPr>
          <p:spPr bwMode="auto">
            <a:xfrm rot="9644973" flipV="1">
              <a:off x="6941699" y="658897"/>
              <a:ext cx="18842" cy="1426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 rot="12077105" flipV="1">
              <a:off x="6949632" y="841674"/>
              <a:ext cx="18842" cy="1426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 rot="10691705" flipV="1">
              <a:off x="6708654" y="847667"/>
              <a:ext cx="18842" cy="1426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 rot="11263914" flipV="1">
              <a:off x="7054750" y="735604"/>
              <a:ext cx="18842" cy="1426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 rot="17682063" flipV="1">
              <a:off x="6826425" y="666134"/>
              <a:ext cx="11386" cy="23602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 rot="2688076" flipV="1">
              <a:off x="6996241" y="956134"/>
              <a:ext cx="18842" cy="1426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 rot="11482310" flipV="1">
              <a:off x="7186644" y="824295"/>
              <a:ext cx="18842" cy="1426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 rot="20521295" flipV="1">
              <a:off x="6097779" y="710434"/>
              <a:ext cx="18842" cy="1426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 rot="16323554" flipV="1">
              <a:off x="6404961" y="881871"/>
              <a:ext cx="11386" cy="23602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2" name="Line 59"/>
            <p:cNvSpPr>
              <a:spLocks noChangeShapeType="1"/>
            </p:cNvSpPr>
            <p:nvPr/>
          </p:nvSpPr>
          <p:spPr bwMode="auto">
            <a:xfrm rot="4321295" flipV="1">
              <a:off x="6352402" y="766811"/>
              <a:ext cx="11386" cy="23602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3" name="Line 60"/>
            <p:cNvSpPr>
              <a:spLocks noChangeShapeType="1"/>
            </p:cNvSpPr>
            <p:nvPr/>
          </p:nvSpPr>
          <p:spPr bwMode="auto">
            <a:xfrm rot="3043618" flipV="1">
              <a:off x="6219517" y="848312"/>
              <a:ext cx="11386" cy="23602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7" name="Line 61"/>
            <p:cNvSpPr>
              <a:spLocks noChangeShapeType="1"/>
            </p:cNvSpPr>
            <p:nvPr/>
          </p:nvSpPr>
          <p:spPr bwMode="auto">
            <a:xfrm rot="12176375" flipV="1">
              <a:off x="6241573" y="683467"/>
              <a:ext cx="18842" cy="1426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2" name="Line 62"/>
            <p:cNvSpPr>
              <a:spLocks noChangeShapeType="1"/>
            </p:cNvSpPr>
            <p:nvPr/>
          </p:nvSpPr>
          <p:spPr bwMode="auto">
            <a:xfrm rot="7560647" flipV="1">
              <a:off x="6105474" y="753627"/>
              <a:ext cx="11386" cy="23602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5" name="Line 63"/>
            <p:cNvSpPr>
              <a:spLocks noChangeShapeType="1"/>
            </p:cNvSpPr>
            <p:nvPr/>
          </p:nvSpPr>
          <p:spPr bwMode="auto">
            <a:xfrm rot="1815218" flipV="1">
              <a:off x="6549985" y="817703"/>
              <a:ext cx="18842" cy="1426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6" name="Line 64"/>
            <p:cNvSpPr>
              <a:spLocks noChangeShapeType="1"/>
            </p:cNvSpPr>
            <p:nvPr/>
          </p:nvSpPr>
          <p:spPr bwMode="auto">
            <a:xfrm rot="7560647" flipV="1">
              <a:off x="6467437" y="639767"/>
              <a:ext cx="11386" cy="23602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7" name="Line 65"/>
            <p:cNvSpPr>
              <a:spLocks noChangeShapeType="1"/>
            </p:cNvSpPr>
            <p:nvPr/>
          </p:nvSpPr>
          <p:spPr bwMode="auto">
            <a:xfrm rot="16036990" flipV="1">
              <a:off x="6730232" y="1121578"/>
              <a:ext cx="11386" cy="23602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8" name="Line 66"/>
            <p:cNvSpPr>
              <a:spLocks noChangeShapeType="1"/>
            </p:cNvSpPr>
            <p:nvPr/>
          </p:nvSpPr>
          <p:spPr bwMode="auto">
            <a:xfrm rot="6237680" flipV="1">
              <a:off x="6326618" y="1043673"/>
              <a:ext cx="11386" cy="23602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9" name="Line 67"/>
            <p:cNvSpPr>
              <a:spLocks noChangeShapeType="1"/>
            </p:cNvSpPr>
            <p:nvPr/>
          </p:nvSpPr>
          <p:spPr bwMode="auto">
            <a:xfrm rot="14542408" flipV="1">
              <a:off x="6486279" y="1113787"/>
              <a:ext cx="11386" cy="23602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0" name="Line 68"/>
            <p:cNvSpPr>
              <a:spLocks noChangeShapeType="1"/>
            </p:cNvSpPr>
            <p:nvPr/>
          </p:nvSpPr>
          <p:spPr bwMode="auto">
            <a:xfrm rot="16036990" flipV="1">
              <a:off x="6450578" y="990937"/>
              <a:ext cx="11386" cy="23602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1" name="Line 69"/>
            <p:cNvSpPr>
              <a:spLocks noChangeShapeType="1"/>
            </p:cNvSpPr>
            <p:nvPr/>
          </p:nvSpPr>
          <p:spPr bwMode="auto">
            <a:xfrm rot="18936588" flipV="1">
              <a:off x="6635270" y="1243783"/>
              <a:ext cx="18842" cy="1426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2" name="Line 70"/>
            <p:cNvSpPr>
              <a:spLocks noChangeShapeType="1"/>
            </p:cNvSpPr>
            <p:nvPr/>
          </p:nvSpPr>
          <p:spPr bwMode="auto">
            <a:xfrm rot="18999816" flipV="1">
              <a:off x="6688820" y="1077186"/>
              <a:ext cx="18842" cy="1426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3" name="Line 71"/>
            <p:cNvSpPr>
              <a:spLocks noChangeShapeType="1"/>
            </p:cNvSpPr>
            <p:nvPr/>
          </p:nvSpPr>
          <p:spPr bwMode="auto">
            <a:xfrm rot="16036990" flipV="1">
              <a:off x="6324635" y="1186299"/>
              <a:ext cx="11386" cy="23602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4" name="Line 72"/>
            <p:cNvSpPr>
              <a:spLocks noChangeShapeType="1"/>
            </p:cNvSpPr>
            <p:nvPr/>
          </p:nvSpPr>
          <p:spPr bwMode="auto">
            <a:xfrm rot="12462841" flipV="1">
              <a:off x="6458751" y="1263558"/>
              <a:ext cx="18842" cy="1426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5" name="Freeform 73"/>
            <p:cNvSpPr>
              <a:spLocks/>
            </p:cNvSpPr>
            <p:nvPr/>
          </p:nvSpPr>
          <p:spPr bwMode="auto">
            <a:xfrm>
              <a:off x="5899443" y="628934"/>
              <a:ext cx="759627" cy="414094"/>
            </a:xfrm>
            <a:custGeom>
              <a:avLst/>
              <a:gdLst>
                <a:gd name="T0" fmla="*/ 145 w 766"/>
                <a:gd name="T1" fmla="*/ 88 h 691"/>
                <a:gd name="T2" fmla="*/ 43 w 766"/>
                <a:gd name="T3" fmla="*/ 124 h 691"/>
                <a:gd name="T4" fmla="*/ 28 w 766"/>
                <a:gd name="T5" fmla="*/ 321 h 691"/>
                <a:gd name="T6" fmla="*/ 65 w 766"/>
                <a:gd name="T7" fmla="*/ 394 h 691"/>
                <a:gd name="T8" fmla="*/ 101 w 766"/>
                <a:gd name="T9" fmla="*/ 467 h 691"/>
                <a:gd name="T10" fmla="*/ 167 w 766"/>
                <a:gd name="T11" fmla="*/ 496 h 691"/>
                <a:gd name="T12" fmla="*/ 240 w 766"/>
                <a:gd name="T13" fmla="*/ 649 h 691"/>
                <a:gd name="T14" fmla="*/ 298 w 766"/>
                <a:gd name="T15" fmla="*/ 656 h 691"/>
                <a:gd name="T16" fmla="*/ 437 w 766"/>
                <a:gd name="T17" fmla="*/ 678 h 691"/>
                <a:gd name="T18" fmla="*/ 604 w 766"/>
                <a:gd name="T19" fmla="*/ 671 h 691"/>
                <a:gd name="T20" fmla="*/ 648 w 766"/>
                <a:gd name="T21" fmla="*/ 620 h 691"/>
                <a:gd name="T22" fmla="*/ 714 w 766"/>
                <a:gd name="T23" fmla="*/ 503 h 691"/>
                <a:gd name="T24" fmla="*/ 692 w 766"/>
                <a:gd name="T25" fmla="*/ 241 h 691"/>
                <a:gd name="T26" fmla="*/ 633 w 766"/>
                <a:gd name="T27" fmla="*/ 182 h 691"/>
                <a:gd name="T28" fmla="*/ 597 w 766"/>
                <a:gd name="T29" fmla="*/ 153 h 691"/>
                <a:gd name="T30" fmla="*/ 553 w 766"/>
                <a:gd name="T31" fmla="*/ 117 h 691"/>
                <a:gd name="T32" fmla="*/ 539 w 766"/>
                <a:gd name="T33" fmla="*/ 95 h 691"/>
                <a:gd name="T34" fmla="*/ 517 w 766"/>
                <a:gd name="T35" fmla="*/ 80 h 691"/>
                <a:gd name="T36" fmla="*/ 488 w 766"/>
                <a:gd name="T37" fmla="*/ 51 h 691"/>
                <a:gd name="T38" fmla="*/ 429 w 766"/>
                <a:gd name="T39" fmla="*/ 0 h 691"/>
                <a:gd name="T40" fmla="*/ 334 w 766"/>
                <a:gd name="T41" fmla="*/ 8 h 691"/>
                <a:gd name="T42" fmla="*/ 313 w 766"/>
                <a:gd name="T43" fmla="*/ 29 h 691"/>
                <a:gd name="T44" fmla="*/ 203 w 766"/>
                <a:gd name="T45" fmla="*/ 51 h 691"/>
                <a:gd name="T46" fmla="*/ 145 w 766"/>
                <a:gd name="T47" fmla="*/ 88 h 6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66" h="691">
                  <a:moveTo>
                    <a:pt x="145" y="88"/>
                  </a:moveTo>
                  <a:cubicBezTo>
                    <a:pt x="109" y="97"/>
                    <a:pt x="80" y="115"/>
                    <a:pt x="43" y="124"/>
                  </a:cubicBezTo>
                  <a:cubicBezTo>
                    <a:pt x="0" y="187"/>
                    <a:pt x="17" y="227"/>
                    <a:pt x="28" y="321"/>
                  </a:cubicBezTo>
                  <a:cubicBezTo>
                    <a:pt x="31" y="345"/>
                    <a:pt x="58" y="370"/>
                    <a:pt x="65" y="394"/>
                  </a:cubicBezTo>
                  <a:cubicBezTo>
                    <a:pt x="73" y="421"/>
                    <a:pt x="72" y="449"/>
                    <a:pt x="101" y="467"/>
                  </a:cubicBezTo>
                  <a:cubicBezTo>
                    <a:pt x="123" y="481"/>
                    <a:pt x="142" y="488"/>
                    <a:pt x="167" y="496"/>
                  </a:cubicBezTo>
                  <a:cubicBezTo>
                    <a:pt x="185" y="553"/>
                    <a:pt x="207" y="599"/>
                    <a:pt x="240" y="649"/>
                  </a:cubicBezTo>
                  <a:cubicBezTo>
                    <a:pt x="251" y="665"/>
                    <a:pt x="279" y="654"/>
                    <a:pt x="298" y="656"/>
                  </a:cubicBezTo>
                  <a:cubicBezTo>
                    <a:pt x="350" y="675"/>
                    <a:pt x="371" y="673"/>
                    <a:pt x="437" y="678"/>
                  </a:cubicBezTo>
                  <a:cubicBezTo>
                    <a:pt x="494" y="691"/>
                    <a:pt x="547" y="679"/>
                    <a:pt x="604" y="671"/>
                  </a:cubicBezTo>
                  <a:cubicBezTo>
                    <a:pt x="638" y="660"/>
                    <a:pt x="632" y="647"/>
                    <a:pt x="648" y="620"/>
                  </a:cubicBezTo>
                  <a:cubicBezTo>
                    <a:pt x="671" y="580"/>
                    <a:pt x="698" y="547"/>
                    <a:pt x="714" y="503"/>
                  </a:cubicBezTo>
                  <a:cubicBezTo>
                    <a:pt x="722" y="424"/>
                    <a:pt x="766" y="288"/>
                    <a:pt x="692" y="241"/>
                  </a:cubicBezTo>
                  <a:cubicBezTo>
                    <a:pt x="675" y="216"/>
                    <a:pt x="654" y="203"/>
                    <a:pt x="633" y="182"/>
                  </a:cubicBezTo>
                  <a:cubicBezTo>
                    <a:pt x="619" y="141"/>
                    <a:pt x="638" y="177"/>
                    <a:pt x="597" y="153"/>
                  </a:cubicBezTo>
                  <a:cubicBezTo>
                    <a:pt x="581" y="143"/>
                    <a:pt x="569" y="127"/>
                    <a:pt x="553" y="117"/>
                  </a:cubicBezTo>
                  <a:cubicBezTo>
                    <a:pt x="548" y="110"/>
                    <a:pt x="545" y="101"/>
                    <a:pt x="539" y="95"/>
                  </a:cubicBezTo>
                  <a:cubicBezTo>
                    <a:pt x="533" y="89"/>
                    <a:pt x="523" y="87"/>
                    <a:pt x="517" y="80"/>
                  </a:cubicBezTo>
                  <a:cubicBezTo>
                    <a:pt x="488" y="45"/>
                    <a:pt x="535" y="69"/>
                    <a:pt x="488" y="51"/>
                  </a:cubicBezTo>
                  <a:cubicBezTo>
                    <a:pt x="471" y="26"/>
                    <a:pt x="458" y="11"/>
                    <a:pt x="429" y="0"/>
                  </a:cubicBezTo>
                  <a:cubicBezTo>
                    <a:pt x="397" y="3"/>
                    <a:pt x="365" y="0"/>
                    <a:pt x="334" y="8"/>
                  </a:cubicBezTo>
                  <a:cubicBezTo>
                    <a:pt x="324" y="10"/>
                    <a:pt x="322" y="25"/>
                    <a:pt x="313" y="29"/>
                  </a:cubicBezTo>
                  <a:cubicBezTo>
                    <a:pt x="280" y="42"/>
                    <a:pt x="238" y="40"/>
                    <a:pt x="203" y="51"/>
                  </a:cubicBezTo>
                  <a:cubicBezTo>
                    <a:pt x="184" y="64"/>
                    <a:pt x="160" y="71"/>
                    <a:pt x="145" y="88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6" name="Freeform 74"/>
            <p:cNvSpPr>
              <a:spLocks/>
            </p:cNvSpPr>
            <p:nvPr/>
          </p:nvSpPr>
          <p:spPr bwMode="auto">
            <a:xfrm>
              <a:off x="6662045" y="629533"/>
              <a:ext cx="586083" cy="480613"/>
            </a:xfrm>
            <a:custGeom>
              <a:avLst/>
              <a:gdLst>
                <a:gd name="T0" fmla="*/ 236 w 591"/>
                <a:gd name="T1" fmla="*/ 52 h 802"/>
                <a:gd name="T2" fmla="*/ 148 w 591"/>
                <a:gd name="T3" fmla="*/ 103 h 802"/>
                <a:gd name="T4" fmla="*/ 112 w 591"/>
                <a:gd name="T5" fmla="*/ 146 h 802"/>
                <a:gd name="T6" fmla="*/ 54 w 591"/>
                <a:gd name="T7" fmla="*/ 234 h 802"/>
                <a:gd name="T8" fmla="*/ 24 w 591"/>
                <a:gd name="T9" fmla="*/ 299 h 802"/>
                <a:gd name="T10" fmla="*/ 2 w 591"/>
                <a:gd name="T11" fmla="*/ 540 h 802"/>
                <a:gd name="T12" fmla="*/ 39 w 591"/>
                <a:gd name="T13" fmla="*/ 657 h 802"/>
                <a:gd name="T14" fmla="*/ 54 w 591"/>
                <a:gd name="T15" fmla="*/ 679 h 802"/>
                <a:gd name="T16" fmla="*/ 75 w 591"/>
                <a:gd name="T17" fmla="*/ 693 h 802"/>
                <a:gd name="T18" fmla="*/ 83 w 591"/>
                <a:gd name="T19" fmla="*/ 715 h 802"/>
                <a:gd name="T20" fmla="*/ 243 w 591"/>
                <a:gd name="T21" fmla="*/ 759 h 802"/>
                <a:gd name="T22" fmla="*/ 440 w 591"/>
                <a:gd name="T23" fmla="*/ 773 h 802"/>
                <a:gd name="T24" fmla="*/ 520 w 591"/>
                <a:gd name="T25" fmla="*/ 686 h 802"/>
                <a:gd name="T26" fmla="*/ 557 w 591"/>
                <a:gd name="T27" fmla="*/ 598 h 802"/>
                <a:gd name="T28" fmla="*/ 586 w 591"/>
                <a:gd name="T29" fmla="*/ 453 h 802"/>
                <a:gd name="T30" fmla="*/ 549 w 591"/>
                <a:gd name="T31" fmla="*/ 256 h 802"/>
                <a:gd name="T32" fmla="*/ 506 w 591"/>
                <a:gd name="T33" fmla="*/ 183 h 802"/>
                <a:gd name="T34" fmla="*/ 418 w 591"/>
                <a:gd name="T35" fmla="*/ 103 h 802"/>
                <a:gd name="T36" fmla="*/ 294 w 591"/>
                <a:gd name="T37" fmla="*/ 0 h 802"/>
                <a:gd name="T38" fmla="*/ 236 w 591"/>
                <a:gd name="T39" fmla="*/ 52 h 8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1" h="802">
                  <a:moveTo>
                    <a:pt x="236" y="52"/>
                  </a:moveTo>
                  <a:cubicBezTo>
                    <a:pt x="165" y="62"/>
                    <a:pt x="192" y="59"/>
                    <a:pt x="148" y="103"/>
                  </a:cubicBezTo>
                  <a:cubicBezTo>
                    <a:pt x="110" y="182"/>
                    <a:pt x="160" y="92"/>
                    <a:pt x="112" y="146"/>
                  </a:cubicBezTo>
                  <a:cubicBezTo>
                    <a:pt x="85" y="176"/>
                    <a:pt x="81" y="206"/>
                    <a:pt x="54" y="234"/>
                  </a:cubicBezTo>
                  <a:cubicBezTo>
                    <a:pt x="46" y="257"/>
                    <a:pt x="33" y="276"/>
                    <a:pt x="24" y="299"/>
                  </a:cubicBezTo>
                  <a:cubicBezTo>
                    <a:pt x="16" y="386"/>
                    <a:pt x="7" y="449"/>
                    <a:pt x="2" y="540"/>
                  </a:cubicBezTo>
                  <a:cubicBezTo>
                    <a:pt x="8" y="585"/>
                    <a:pt x="0" y="630"/>
                    <a:pt x="39" y="657"/>
                  </a:cubicBezTo>
                  <a:cubicBezTo>
                    <a:pt x="44" y="664"/>
                    <a:pt x="48" y="673"/>
                    <a:pt x="54" y="679"/>
                  </a:cubicBezTo>
                  <a:cubicBezTo>
                    <a:pt x="60" y="685"/>
                    <a:pt x="70" y="686"/>
                    <a:pt x="75" y="693"/>
                  </a:cubicBezTo>
                  <a:cubicBezTo>
                    <a:pt x="80" y="699"/>
                    <a:pt x="77" y="709"/>
                    <a:pt x="83" y="715"/>
                  </a:cubicBezTo>
                  <a:cubicBezTo>
                    <a:pt x="123" y="755"/>
                    <a:pt x="195" y="755"/>
                    <a:pt x="243" y="759"/>
                  </a:cubicBezTo>
                  <a:cubicBezTo>
                    <a:pt x="311" y="802"/>
                    <a:pt x="330" y="779"/>
                    <a:pt x="440" y="773"/>
                  </a:cubicBezTo>
                  <a:cubicBezTo>
                    <a:pt x="469" y="744"/>
                    <a:pt x="501" y="725"/>
                    <a:pt x="520" y="686"/>
                  </a:cubicBezTo>
                  <a:cubicBezTo>
                    <a:pt x="534" y="656"/>
                    <a:pt x="538" y="626"/>
                    <a:pt x="557" y="598"/>
                  </a:cubicBezTo>
                  <a:cubicBezTo>
                    <a:pt x="562" y="543"/>
                    <a:pt x="567" y="503"/>
                    <a:pt x="586" y="453"/>
                  </a:cubicBezTo>
                  <a:cubicBezTo>
                    <a:pt x="577" y="363"/>
                    <a:pt x="591" y="318"/>
                    <a:pt x="549" y="256"/>
                  </a:cubicBezTo>
                  <a:cubicBezTo>
                    <a:pt x="540" y="219"/>
                    <a:pt x="528" y="212"/>
                    <a:pt x="506" y="183"/>
                  </a:cubicBezTo>
                  <a:cubicBezTo>
                    <a:pt x="473" y="141"/>
                    <a:pt x="467" y="127"/>
                    <a:pt x="418" y="103"/>
                  </a:cubicBezTo>
                  <a:cubicBezTo>
                    <a:pt x="403" y="54"/>
                    <a:pt x="338" y="23"/>
                    <a:pt x="294" y="0"/>
                  </a:cubicBezTo>
                  <a:cubicBezTo>
                    <a:pt x="267" y="6"/>
                    <a:pt x="218" y="14"/>
                    <a:pt x="236" y="52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7" name="Freeform 75"/>
            <p:cNvSpPr>
              <a:spLocks/>
            </p:cNvSpPr>
            <p:nvPr/>
          </p:nvSpPr>
          <p:spPr bwMode="auto">
            <a:xfrm>
              <a:off x="6142405" y="1044826"/>
              <a:ext cx="816153" cy="367950"/>
            </a:xfrm>
            <a:custGeom>
              <a:avLst/>
              <a:gdLst>
                <a:gd name="T0" fmla="*/ 148 w 823"/>
                <a:gd name="T1" fmla="*/ 73 h 614"/>
                <a:gd name="T2" fmla="*/ 53 w 823"/>
                <a:gd name="T3" fmla="*/ 182 h 614"/>
                <a:gd name="T4" fmla="*/ 89 w 823"/>
                <a:gd name="T5" fmla="*/ 459 h 614"/>
                <a:gd name="T6" fmla="*/ 97 w 823"/>
                <a:gd name="T7" fmla="*/ 481 h 614"/>
                <a:gd name="T8" fmla="*/ 111 w 823"/>
                <a:gd name="T9" fmla="*/ 503 h 614"/>
                <a:gd name="T10" fmla="*/ 141 w 823"/>
                <a:gd name="T11" fmla="*/ 576 h 614"/>
                <a:gd name="T12" fmla="*/ 243 w 823"/>
                <a:gd name="T13" fmla="*/ 605 h 614"/>
                <a:gd name="T14" fmla="*/ 571 w 823"/>
                <a:gd name="T15" fmla="*/ 583 h 614"/>
                <a:gd name="T16" fmla="*/ 607 w 823"/>
                <a:gd name="T17" fmla="*/ 540 h 614"/>
                <a:gd name="T18" fmla="*/ 651 w 823"/>
                <a:gd name="T19" fmla="*/ 503 h 614"/>
                <a:gd name="T20" fmla="*/ 665 w 823"/>
                <a:gd name="T21" fmla="*/ 481 h 614"/>
                <a:gd name="T22" fmla="*/ 709 w 823"/>
                <a:gd name="T23" fmla="*/ 452 h 614"/>
                <a:gd name="T24" fmla="*/ 789 w 823"/>
                <a:gd name="T25" fmla="*/ 372 h 614"/>
                <a:gd name="T26" fmla="*/ 753 w 823"/>
                <a:gd name="T27" fmla="*/ 226 h 614"/>
                <a:gd name="T28" fmla="*/ 702 w 823"/>
                <a:gd name="T29" fmla="*/ 168 h 614"/>
                <a:gd name="T30" fmla="*/ 636 w 823"/>
                <a:gd name="T31" fmla="*/ 95 h 614"/>
                <a:gd name="T32" fmla="*/ 593 w 823"/>
                <a:gd name="T33" fmla="*/ 51 h 614"/>
                <a:gd name="T34" fmla="*/ 563 w 823"/>
                <a:gd name="T35" fmla="*/ 44 h 614"/>
                <a:gd name="T36" fmla="*/ 447 w 823"/>
                <a:gd name="T37" fmla="*/ 0 h 614"/>
                <a:gd name="T38" fmla="*/ 184 w 823"/>
                <a:gd name="T39" fmla="*/ 22 h 614"/>
                <a:gd name="T40" fmla="*/ 148 w 823"/>
                <a:gd name="T41" fmla="*/ 73 h 6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23" h="614">
                  <a:moveTo>
                    <a:pt x="148" y="73"/>
                  </a:moveTo>
                  <a:cubicBezTo>
                    <a:pt x="113" y="108"/>
                    <a:pt x="88" y="148"/>
                    <a:pt x="53" y="182"/>
                  </a:cubicBezTo>
                  <a:cubicBezTo>
                    <a:pt x="25" y="269"/>
                    <a:pt x="0" y="416"/>
                    <a:pt x="89" y="459"/>
                  </a:cubicBezTo>
                  <a:cubicBezTo>
                    <a:pt x="92" y="466"/>
                    <a:pt x="94" y="474"/>
                    <a:pt x="97" y="481"/>
                  </a:cubicBezTo>
                  <a:cubicBezTo>
                    <a:pt x="101" y="489"/>
                    <a:pt x="108" y="495"/>
                    <a:pt x="111" y="503"/>
                  </a:cubicBezTo>
                  <a:cubicBezTo>
                    <a:pt x="120" y="523"/>
                    <a:pt x="119" y="562"/>
                    <a:pt x="141" y="576"/>
                  </a:cubicBezTo>
                  <a:cubicBezTo>
                    <a:pt x="165" y="592"/>
                    <a:pt x="216" y="600"/>
                    <a:pt x="243" y="605"/>
                  </a:cubicBezTo>
                  <a:cubicBezTo>
                    <a:pt x="378" y="601"/>
                    <a:pt x="459" y="614"/>
                    <a:pt x="571" y="583"/>
                  </a:cubicBezTo>
                  <a:cubicBezTo>
                    <a:pt x="623" y="550"/>
                    <a:pt x="563" y="593"/>
                    <a:pt x="607" y="540"/>
                  </a:cubicBezTo>
                  <a:cubicBezTo>
                    <a:pt x="619" y="525"/>
                    <a:pt x="639" y="518"/>
                    <a:pt x="651" y="503"/>
                  </a:cubicBezTo>
                  <a:cubicBezTo>
                    <a:pt x="657" y="496"/>
                    <a:pt x="658" y="487"/>
                    <a:pt x="665" y="481"/>
                  </a:cubicBezTo>
                  <a:cubicBezTo>
                    <a:pt x="678" y="469"/>
                    <a:pt x="709" y="452"/>
                    <a:pt x="709" y="452"/>
                  </a:cubicBezTo>
                  <a:cubicBezTo>
                    <a:pt x="731" y="420"/>
                    <a:pt x="758" y="394"/>
                    <a:pt x="789" y="372"/>
                  </a:cubicBezTo>
                  <a:cubicBezTo>
                    <a:pt x="823" y="322"/>
                    <a:pt x="799" y="257"/>
                    <a:pt x="753" y="226"/>
                  </a:cubicBezTo>
                  <a:cubicBezTo>
                    <a:pt x="743" y="196"/>
                    <a:pt x="728" y="185"/>
                    <a:pt x="702" y="168"/>
                  </a:cubicBezTo>
                  <a:cubicBezTo>
                    <a:pt x="692" y="135"/>
                    <a:pt x="661" y="117"/>
                    <a:pt x="636" y="95"/>
                  </a:cubicBezTo>
                  <a:cubicBezTo>
                    <a:pt x="621" y="81"/>
                    <a:pt x="607" y="66"/>
                    <a:pt x="593" y="51"/>
                  </a:cubicBezTo>
                  <a:cubicBezTo>
                    <a:pt x="586" y="44"/>
                    <a:pt x="573" y="47"/>
                    <a:pt x="563" y="44"/>
                  </a:cubicBezTo>
                  <a:cubicBezTo>
                    <a:pt x="523" y="32"/>
                    <a:pt x="487" y="13"/>
                    <a:pt x="447" y="0"/>
                  </a:cubicBezTo>
                  <a:cubicBezTo>
                    <a:pt x="362" y="4"/>
                    <a:pt x="268" y="2"/>
                    <a:pt x="184" y="22"/>
                  </a:cubicBezTo>
                  <a:cubicBezTo>
                    <a:pt x="135" y="55"/>
                    <a:pt x="136" y="35"/>
                    <a:pt x="148" y="73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3975860" y="1525439"/>
              <a:ext cx="392335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dirty="0" err="1">
                  <a:solidFill>
                    <a:srgbClr val="0070C0"/>
                  </a:solidFill>
                </a:rPr>
                <a:t>Oversimplified</a:t>
              </a:r>
              <a:r>
                <a:rPr lang="fr-FR" sz="1500" dirty="0">
                  <a:solidFill>
                    <a:srgbClr val="0070C0"/>
                  </a:solidFill>
                </a:rPr>
                <a:t> </a:t>
              </a:r>
              <a:r>
                <a:rPr lang="fr-FR" sz="1500" dirty="0" err="1">
                  <a:solidFill>
                    <a:srgbClr val="0070C0"/>
                  </a:solidFill>
                </a:rPr>
                <a:t>energy</a:t>
              </a:r>
              <a:r>
                <a:rPr lang="fr-FR" sz="1500" dirty="0">
                  <a:solidFill>
                    <a:srgbClr val="0070C0"/>
                  </a:solidFill>
                </a:rPr>
                <a:t> </a:t>
              </a:r>
              <a:r>
                <a:rPr lang="fr-FR" sz="1500" dirty="0" err="1">
                  <a:solidFill>
                    <a:srgbClr val="0070C0"/>
                  </a:solidFill>
                </a:rPr>
                <a:t>landscape</a:t>
              </a:r>
              <a:endParaRPr lang="fr-FR" sz="15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136759" y="620688"/>
            <a:ext cx="3268544" cy="1200152"/>
            <a:chOff x="182345" y="565881"/>
            <a:chExt cx="4358059" cy="1600203"/>
          </a:xfrm>
        </p:grpSpPr>
        <p:sp>
          <p:nvSpPr>
            <p:cNvPr id="2" name="ZoneTexte 1"/>
            <p:cNvSpPr txBox="1"/>
            <p:nvPr/>
          </p:nvSpPr>
          <p:spPr>
            <a:xfrm>
              <a:off x="191344" y="565881"/>
              <a:ext cx="41764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ym typeface="Symbol" panose="05050102010706020507" pitchFamily="18" charset="2"/>
                </a:rPr>
                <a:t> </a:t>
              </a:r>
              <a:r>
                <a:rPr lang="fr-FR" dirty="0"/>
                <a:t>Toy model (</a:t>
              </a:r>
              <a:r>
                <a:rPr lang="fr-FR" sz="1500" dirty="0"/>
                <a:t>Ladieu et al. (2012)</a:t>
              </a:r>
              <a:r>
                <a:rPr lang="fr-FR" dirty="0"/>
                <a:t>)</a:t>
              </a: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182345" y="1304309"/>
              <a:ext cx="335673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ym typeface="Symbol" panose="05050102010706020507" pitchFamily="18" charset="2"/>
                </a:rPr>
                <a:t> </a:t>
              </a:r>
              <a:r>
                <a:rPr lang="fr-FR" dirty="0" err="1"/>
                <a:t>Pragmatical</a:t>
              </a:r>
              <a:r>
                <a:rPr lang="fr-FR" dirty="0"/>
                <a:t> model (</a:t>
              </a:r>
              <a:r>
                <a:rPr lang="fr-FR" sz="1500" dirty="0" err="1"/>
                <a:t>Buchenau</a:t>
              </a:r>
              <a:r>
                <a:rPr lang="fr-FR" sz="1500" dirty="0"/>
                <a:t>  (2017)</a:t>
              </a:r>
              <a:r>
                <a:rPr lang="fr-FR" dirty="0"/>
                <a:t>)</a:t>
              </a:r>
            </a:p>
          </p:txBody>
        </p:sp>
        <p:sp>
          <p:nvSpPr>
            <p:cNvPr id="6" name="Accolade fermante 5"/>
            <p:cNvSpPr/>
            <p:nvPr/>
          </p:nvSpPr>
          <p:spPr>
            <a:xfrm>
              <a:off x="4223792" y="565881"/>
              <a:ext cx="316612" cy="1501803"/>
            </a:xfrm>
            <a:prstGeom prst="rightBrace">
              <a:avLst>
                <a:gd name="adj1" fmla="val 46153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95900" y="3087166"/>
            <a:ext cx="4915340" cy="972391"/>
            <a:chOff x="191344" y="3572639"/>
            <a:chExt cx="6553786" cy="1296521"/>
          </a:xfrm>
        </p:grpSpPr>
        <p:sp>
          <p:nvSpPr>
            <p:cNvPr id="61" name="ZoneTexte 60"/>
            <p:cNvSpPr txBox="1"/>
            <p:nvPr/>
          </p:nvSpPr>
          <p:spPr>
            <a:xfrm>
              <a:off x="191344" y="3812260"/>
              <a:ext cx="417646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ym typeface="Symbol" panose="05050102010706020507" pitchFamily="18" charset="2"/>
                </a:rPr>
                <a:t> </a:t>
              </a:r>
              <a:r>
                <a:rPr lang="fr-FR" dirty="0" err="1"/>
                <a:t>Entropy</a:t>
              </a:r>
              <a:r>
                <a:rPr lang="fr-FR" dirty="0"/>
                <a:t> </a:t>
              </a:r>
              <a:r>
                <a:rPr lang="fr-FR" dirty="0" err="1"/>
                <a:t>effects</a:t>
              </a:r>
              <a:r>
                <a:rPr lang="fr-FR" dirty="0"/>
                <a:t> (</a:t>
              </a:r>
              <a:r>
                <a:rPr lang="fr-FR" sz="1500" dirty="0" err="1"/>
                <a:t>Johari</a:t>
              </a:r>
              <a:r>
                <a:rPr lang="fr-FR" sz="1500" dirty="0"/>
                <a:t> JCP (2013), Richert et al. (2015),(2016)</a:t>
              </a:r>
              <a:r>
                <a:rPr lang="fr-FR" dirty="0"/>
                <a:t>)</a:t>
              </a:r>
            </a:p>
          </p:txBody>
        </p:sp>
        <p:sp>
          <p:nvSpPr>
            <p:cNvPr id="62" name="Accolade fermante 61"/>
            <p:cNvSpPr/>
            <p:nvPr/>
          </p:nvSpPr>
          <p:spPr>
            <a:xfrm>
              <a:off x="4223792" y="3726194"/>
              <a:ext cx="316612" cy="1070246"/>
            </a:xfrm>
            <a:prstGeom prst="rightBrace">
              <a:avLst>
                <a:gd name="adj1" fmla="val 46153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graphicFrame>
          <p:nvGraphicFramePr>
            <p:cNvPr id="63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4928913" y="3572639"/>
            <a:ext cx="1816217" cy="1296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61" name="Equation" r:id="rId4" imgW="1066680" imgH="761760" progId="Equation.DSMT4">
                    <p:embed/>
                  </p:oleObj>
                </mc:Choice>
                <mc:Fallback>
                  <p:oleObj name="Equation" r:id="rId4" imgW="1066680" imgH="761760" progId="Equation.DSMT4">
                    <p:embed/>
                    <p:pic>
                      <p:nvPicPr>
                        <p:cNvPr id="63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8913" y="3572639"/>
                          <a:ext cx="1816217" cy="1296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e 11"/>
          <p:cNvGrpSpPr/>
          <p:nvPr/>
        </p:nvGrpSpPr>
        <p:grpSpPr>
          <a:xfrm>
            <a:off x="7092280" y="2965286"/>
            <a:ext cx="1432636" cy="724331"/>
            <a:chOff x="9849197" y="3410131"/>
            <a:chExt cx="1910181" cy="965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ZoneTexte 64"/>
                <p:cNvSpPr txBox="1"/>
                <p:nvPr/>
              </p:nvSpPr>
              <p:spPr>
                <a:xfrm>
                  <a:off x="9849197" y="3945019"/>
                  <a:ext cx="1910181" cy="4308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fr-FR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fr-FR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</m:t>
                        </m:r>
                        <m:sSup>
                          <m:sSupPr>
                            <m:ctrlPr>
                              <a:rPr lang="fr-FR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1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1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sz="21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𝑐𝑜𝑟𝑟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𝑞</m:t>
                            </m:r>
                          </m:sup>
                        </m:sSup>
                      </m:oMath>
                    </m:oMathPara>
                  </a14:m>
                  <a:endParaRPr lang="fr-FR" sz="2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ZoneTexte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9197" y="3945019"/>
                  <a:ext cx="1910181" cy="430886"/>
                </a:xfrm>
                <a:prstGeom prst="rect">
                  <a:avLst/>
                </a:prstGeom>
                <a:blipFill>
                  <a:blip r:embed="rId7"/>
                  <a:stretch>
                    <a:fillRect l="-3830" r="-1277" b="-1509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AutoShape 37"/>
            <p:cNvSpPr>
              <a:spLocks noChangeArrowheads="1"/>
            </p:cNvSpPr>
            <p:nvPr/>
          </p:nvSpPr>
          <p:spPr bwMode="auto">
            <a:xfrm flipV="1">
              <a:off x="10809303" y="3410131"/>
              <a:ext cx="216024" cy="509205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r-FR" sz="135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707749" y="3202332"/>
            <a:ext cx="1283687" cy="742241"/>
            <a:chOff x="7673808" y="3726194"/>
            <a:chExt cx="1711582" cy="989655"/>
          </a:xfrm>
        </p:grpSpPr>
        <p:sp>
          <p:nvSpPr>
            <p:cNvPr id="64" name="AutoShape 37"/>
            <p:cNvSpPr>
              <a:spLocks noChangeArrowheads="1"/>
            </p:cNvSpPr>
            <p:nvPr/>
          </p:nvSpPr>
          <p:spPr bwMode="auto">
            <a:xfrm rot="5400000" flipV="1">
              <a:off x="8389376" y="3442773"/>
              <a:ext cx="170385" cy="1601521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r-FR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ZoneTexte 65"/>
                <p:cNvSpPr txBox="1"/>
                <p:nvPr/>
              </p:nvSpPr>
              <p:spPr>
                <a:xfrm>
                  <a:off x="7720404" y="3726194"/>
                  <a:ext cx="1664986" cy="3193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50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50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150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fr-FR" sz="1500" i="1">
                            <a:solidFill>
                              <a:srgbClr val="1306BA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</m:t>
                        </m:r>
                        <m:sSup>
                          <m:sSupPr>
                            <m:ctrlPr>
                              <a:rPr lang="fr-FR" sz="150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1500" i="1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500" i="1">
                                        <a:solidFill>
                                          <a:srgbClr val="1306BA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500" i="1">
                                        <a:solidFill>
                                          <a:srgbClr val="1306BA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sz="1500" i="1">
                                        <a:solidFill>
                                          <a:srgbClr val="1306BA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𝑐𝑜𝑟𝑟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150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fr-FR" sz="150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𝑞</m:t>
                            </m:r>
                            <m:r>
                              <a:rPr lang="fr-FR" sz="150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/2</m:t>
                            </m:r>
                          </m:sup>
                        </m:sSup>
                      </m:oMath>
                    </m:oMathPara>
                  </a14:m>
                  <a:endParaRPr lang="fr-FR" sz="1500" dirty="0">
                    <a:solidFill>
                      <a:srgbClr val="1306BA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ZoneTexte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404" y="3726194"/>
                  <a:ext cx="1664986" cy="319319"/>
                </a:xfrm>
                <a:prstGeom prst="rect">
                  <a:avLst/>
                </a:prstGeom>
                <a:blipFill>
                  <a:blip r:embed="rId8"/>
                  <a:stretch>
                    <a:fillRect l="-3415" t="-2500" r="-976" b="-75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ZoneTexte 67"/>
                <p:cNvSpPr txBox="1"/>
                <p:nvPr/>
              </p:nvSpPr>
              <p:spPr>
                <a:xfrm>
                  <a:off x="8179741" y="4408073"/>
                  <a:ext cx="675997" cy="3077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500" i="1">
                            <a:solidFill>
                              <a:srgbClr val="1306BA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fr-FR" sz="1500" i="1">
                            <a:solidFill>
                              <a:srgbClr val="1306B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≈1</m:t>
                        </m:r>
                      </m:oMath>
                    </m:oMathPara>
                  </a14:m>
                  <a:endParaRPr lang="fr-FR" sz="1500" dirty="0">
                    <a:solidFill>
                      <a:srgbClr val="1306BA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ZoneTexte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9741" y="4408073"/>
                  <a:ext cx="675997" cy="307776"/>
                </a:xfrm>
                <a:prstGeom prst="rect">
                  <a:avLst/>
                </a:prstGeom>
                <a:blipFill>
                  <a:blip r:embed="rId9"/>
                  <a:stretch>
                    <a:fillRect l="-9639" r="-8434" b="-2631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e 15"/>
          <p:cNvGrpSpPr/>
          <p:nvPr/>
        </p:nvGrpSpPr>
        <p:grpSpPr>
          <a:xfrm>
            <a:off x="35497" y="4894567"/>
            <a:ext cx="5464373" cy="802685"/>
            <a:chOff x="47328" y="5383090"/>
            <a:chExt cx="7285831" cy="1070246"/>
          </a:xfrm>
        </p:grpSpPr>
        <p:sp>
          <p:nvSpPr>
            <p:cNvPr id="69" name="ZoneTexte 68"/>
            <p:cNvSpPr txBox="1"/>
            <p:nvPr/>
          </p:nvSpPr>
          <p:spPr>
            <a:xfrm>
              <a:off x="47328" y="5489214"/>
              <a:ext cx="366262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>
                  <a:sym typeface="Symbol" panose="05050102010706020507" pitchFamily="18" charset="2"/>
                </a:rPr>
                <a:t> </a:t>
              </a:r>
              <a:r>
                <a:rPr lang="fr-FR" dirty="0"/>
                <a:t>Box model (</a:t>
              </a:r>
              <a:r>
                <a:rPr lang="fr-FR" sz="1500" dirty="0" err="1"/>
                <a:t>Schiener</a:t>
              </a:r>
              <a:r>
                <a:rPr lang="fr-FR" sz="1500" dirty="0"/>
                <a:t> et al.  (1996)</a:t>
              </a:r>
              <a:r>
                <a:rPr lang="fr-FR" dirty="0"/>
                <a:t>)</a:t>
              </a: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4790484" y="5704656"/>
              <a:ext cx="254267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dirty="0" err="1">
                  <a:solidFill>
                    <a:srgbClr val="0070C0"/>
                  </a:solidFill>
                </a:rPr>
                <a:t>Energy</a:t>
              </a:r>
              <a:r>
                <a:rPr lang="fr-FR" sz="1500" dirty="0">
                  <a:solidFill>
                    <a:srgbClr val="0070C0"/>
                  </a:solidFill>
                </a:rPr>
                <a:t> « absorption » </a:t>
              </a:r>
            </a:p>
          </p:txBody>
        </p:sp>
        <p:sp>
          <p:nvSpPr>
            <p:cNvPr id="71" name="Accolade fermante 70"/>
            <p:cNvSpPr/>
            <p:nvPr/>
          </p:nvSpPr>
          <p:spPr>
            <a:xfrm>
              <a:off x="4223792" y="5383090"/>
              <a:ext cx="316612" cy="1070246"/>
            </a:xfrm>
            <a:prstGeom prst="rightBrace">
              <a:avLst>
                <a:gd name="adj1" fmla="val 46153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/>
              <p:cNvSpPr txBox="1"/>
              <p:nvPr/>
            </p:nvSpPr>
            <p:spPr>
              <a:xfrm>
                <a:off x="5632714" y="4946008"/>
                <a:ext cx="1459566" cy="672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</m:t>
                      </m:r>
                      <m:f>
                        <m:fPr>
                          <m:ctrlPr>
                            <a:rPr lang="fr-FR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𝑑𝐿𝑛</m:t>
                          </m:r>
                          <m:r>
                            <a:rPr lang="fr-FR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sz="2100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fr-FR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𝑑𝐿𝑛</m:t>
                          </m:r>
                          <m:r>
                            <a:rPr lang="fr-FR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ZoneText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14" y="4946008"/>
                <a:ext cx="1459566" cy="6728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e 16"/>
          <p:cNvGrpSpPr/>
          <p:nvPr/>
        </p:nvGrpSpPr>
        <p:grpSpPr>
          <a:xfrm>
            <a:off x="7225124" y="2965287"/>
            <a:ext cx="1764808" cy="2391984"/>
            <a:chOff x="9868776" y="3410131"/>
            <a:chExt cx="2092653" cy="2589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ZoneTexte 72"/>
                <p:cNvSpPr txBox="1"/>
                <p:nvPr/>
              </p:nvSpPr>
              <p:spPr>
                <a:xfrm>
                  <a:off x="9868776" y="4995479"/>
                  <a:ext cx="1927453" cy="704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5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fr-FR" sz="1650" i="1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50" i="1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</a:rPr>
                                  <m:t>𝑑𝐿𝑛</m:t>
                                </m:r>
                                <m:r>
                                  <a:rPr lang="fr-FR" sz="1650" i="1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1650" i="1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fr-FR" sz="1650" i="1" baseline="-25000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fr-FR" sz="1650" i="1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fr-FR" sz="1650" i="1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</a:rPr>
                                  <m:t>𝑑𝐿𝑛</m:t>
                                </m:r>
                                <m:r>
                                  <a:rPr lang="fr-FR" sz="1650" i="1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1650" i="1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fr-FR" sz="1650" i="1">
                                    <a:solidFill>
                                      <a:srgbClr val="1306BA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fr-FR" sz="165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fr-FR" sz="165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sz="1650" i="1">
                                <a:solidFill>
                                  <a:srgbClr val="1306BA"/>
                                </a:solidFill>
                                <a:latin typeface="Cambria Math" panose="02040503050406030204" pitchFamily="18" charset="0"/>
                              </a:rPr>
                              <m:t>𝑐𝑜𝑟𝑟</m:t>
                            </m:r>
                          </m:sub>
                        </m:sSub>
                      </m:oMath>
                    </m:oMathPara>
                  </a14:m>
                  <a:endParaRPr lang="fr-FR" sz="1650" dirty="0">
                    <a:solidFill>
                      <a:srgbClr val="1306BA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ZoneTexte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8776" y="4995479"/>
                  <a:ext cx="1927453" cy="70497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AutoShape 37"/>
            <p:cNvSpPr>
              <a:spLocks noChangeArrowheads="1"/>
            </p:cNvSpPr>
            <p:nvPr/>
          </p:nvSpPr>
          <p:spPr bwMode="auto">
            <a:xfrm flipV="1">
              <a:off x="11763825" y="3410131"/>
              <a:ext cx="197604" cy="2536624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rgbClr val="139D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r-FR" sz="1350"/>
            </a:p>
          </p:txBody>
        </p:sp>
        <p:sp>
          <p:nvSpPr>
            <p:cNvPr id="75" name="AutoShape 37"/>
            <p:cNvSpPr>
              <a:spLocks noChangeArrowheads="1"/>
            </p:cNvSpPr>
            <p:nvPr/>
          </p:nvSpPr>
          <p:spPr bwMode="auto">
            <a:xfrm rot="5400000" flipV="1">
              <a:off x="10764887" y="5001086"/>
              <a:ext cx="211702" cy="1786177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r-FR" sz="1350"/>
            </a:p>
          </p:txBody>
        </p:sp>
      </p:grpSp>
      <p:sp>
        <p:nvSpPr>
          <p:cNvPr id="76" name="Rectangle 73"/>
          <p:cNvSpPr txBox="1">
            <a:spLocks noChangeArrowheads="1"/>
          </p:cNvSpPr>
          <p:nvPr/>
        </p:nvSpPr>
        <p:spPr>
          <a:xfrm>
            <a:off x="-1935" y="6376553"/>
            <a:ext cx="9092236" cy="4308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45720" rIns="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200" b="1" dirty="0" smtClean="0">
                <a:solidFill>
                  <a:srgbClr val="FF0000"/>
                </a:solidFill>
              </a:rPr>
              <a:t>The </a:t>
            </a:r>
            <a:r>
              <a:rPr lang="fr-FR" sz="2200" b="1" dirty="0" err="1" smtClean="0">
                <a:solidFill>
                  <a:srgbClr val="FF0000"/>
                </a:solidFill>
              </a:rPr>
              <a:t>various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b="1" dirty="0" err="1">
                <a:solidFill>
                  <a:srgbClr val="FF0000"/>
                </a:solidFill>
              </a:rPr>
              <a:t>interpretations</a:t>
            </a:r>
            <a:r>
              <a:rPr lang="fr-FR" sz="2200" b="1" dirty="0">
                <a:solidFill>
                  <a:srgbClr val="FF0000"/>
                </a:solidFill>
              </a:rPr>
              <a:t> </a:t>
            </a:r>
            <a:r>
              <a:rPr lang="fr-FR" sz="2200" b="1" dirty="0" smtClean="0">
                <a:solidFill>
                  <a:srgbClr val="FF0000"/>
                </a:solidFill>
              </a:rPr>
              <a:t>are (or </a:t>
            </a:r>
            <a:r>
              <a:rPr lang="fr-FR" sz="2200" b="1" dirty="0" err="1" smtClean="0">
                <a:solidFill>
                  <a:srgbClr val="FF0000"/>
                </a:solidFill>
              </a:rPr>
              <a:t>so</a:t>
            </a:r>
            <a:r>
              <a:rPr lang="fr-FR" sz="2200" b="1" dirty="0" smtClean="0">
                <a:solidFill>
                  <a:srgbClr val="FF0000"/>
                </a:solidFill>
              </a:rPr>
              <a:t>) </a:t>
            </a:r>
            <a:r>
              <a:rPr lang="fr-FR" sz="2200" b="1" dirty="0" err="1" smtClean="0">
                <a:solidFill>
                  <a:srgbClr val="FF0000"/>
                </a:solidFill>
              </a:rPr>
              <a:t>reunified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dirty="0" smtClean="0">
                <a:solidFill>
                  <a:srgbClr val="FF0000"/>
                </a:solidFill>
              </a:rPr>
              <a:t>(</a:t>
            </a:r>
            <a:r>
              <a:rPr lang="fr-FR" sz="2200" dirty="0" err="1" smtClean="0">
                <a:solidFill>
                  <a:srgbClr val="FF0000"/>
                </a:solidFill>
              </a:rPr>
              <a:t>Gadige</a:t>
            </a:r>
            <a:r>
              <a:rPr lang="fr-FR" sz="2200" dirty="0" smtClean="0">
                <a:solidFill>
                  <a:srgbClr val="FF0000"/>
                </a:solidFill>
              </a:rPr>
              <a:t> PRE </a:t>
            </a:r>
            <a:r>
              <a:rPr lang="fr-FR" sz="2200" dirty="0">
                <a:solidFill>
                  <a:srgbClr val="FF0000"/>
                </a:solidFill>
              </a:rPr>
              <a:t>(2017</a:t>
            </a:r>
            <a:r>
              <a:rPr lang="fr-FR" sz="2200" dirty="0" smtClean="0">
                <a:solidFill>
                  <a:srgbClr val="FF0000"/>
                </a:solidFill>
              </a:rPr>
              <a:t>))</a:t>
            </a:r>
            <a:endParaRPr lang="fr-FR" sz="2200" dirty="0">
              <a:solidFill>
                <a:srgbClr val="FF0000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633744" y="836135"/>
            <a:ext cx="1839873" cy="765352"/>
            <a:chOff x="6633744" y="836135"/>
            <a:chExt cx="1839873" cy="765352"/>
          </a:xfrm>
        </p:grpSpPr>
        <p:grpSp>
          <p:nvGrpSpPr>
            <p:cNvPr id="8" name="Groupe 7"/>
            <p:cNvGrpSpPr/>
            <p:nvPr/>
          </p:nvGrpSpPr>
          <p:grpSpPr>
            <a:xfrm>
              <a:off x="6633744" y="836135"/>
              <a:ext cx="1839873" cy="424564"/>
              <a:chOff x="8863058" y="758398"/>
              <a:chExt cx="2453165" cy="566084"/>
            </a:xfrm>
          </p:grpSpPr>
          <p:sp>
            <p:nvSpPr>
              <p:cNvPr id="18" name="AutoShape 37"/>
              <p:cNvSpPr>
                <a:spLocks noChangeArrowheads="1"/>
              </p:cNvSpPr>
              <p:nvPr/>
            </p:nvSpPr>
            <p:spPr bwMode="auto">
              <a:xfrm rot="5400000" flipV="1">
                <a:off x="9009649" y="961867"/>
                <a:ext cx="216024" cy="509205"/>
              </a:xfrm>
              <a:prstGeom prst="downArrow">
                <a:avLst>
                  <a:gd name="adj1" fmla="val 50000"/>
                  <a:gd name="adj2" fmla="val 100000"/>
                </a:avLst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r-FR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ZoneTexte 4"/>
                  <p:cNvSpPr txBox="1"/>
                  <p:nvPr/>
                </p:nvSpPr>
                <p:spPr>
                  <a:xfrm>
                    <a:off x="9836244" y="758398"/>
                    <a:ext cx="1479979" cy="43088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r-FR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</m:t>
                          </m:r>
                          <m:sSub>
                            <m:sSubPr>
                              <m:ctrlPr>
                                <a:rPr lang="fr-FR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𝑐𝑜𝑟𝑟</m:t>
                              </m:r>
                            </m:sub>
                          </m:sSub>
                        </m:oMath>
                      </m:oMathPara>
                    </a14:m>
                    <a:endParaRPr lang="fr-FR" sz="21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ZoneTexte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36244" y="758398"/>
                    <a:ext cx="1479979" cy="43088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495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ZoneTexte 76"/>
                <p:cNvSpPr txBox="1"/>
                <p:nvPr/>
              </p:nvSpPr>
              <p:spPr>
                <a:xfrm>
                  <a:off x="7419838" y="1285375"/>
                  <a:ext cx="1034835" cy="3161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100" i="1" smtClean="0">
                                <a:solidFill>
                                  <a:srgbClr val="139D1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100" i="1">
                                <a:solidFill>
                                  <a:srgbClr val="139D16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fr-FR" sz="2100" b="0" i="1" smtClean="0">
                                <a:solidFill>
                                  <a:srgbClr val="139D16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fr-FR" sz="2100" i="1">
                            <a:solidFill>
                              <a:srgbClr val="139D1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</m:t>
                        </m:r>
                        <m:r>
                          <a:rPr lang="fr-FR" sz="2100" b="0" i="1" smtClean="0">
                            <a:solidFill>
                              <a:srgbClr val="139D1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[</m:t>
                        </m:r>
                        <m:r>
                          <a:rPr lang="fr-FR" sz="2100" b="0" i="1" smtClean="0">
                            <a:solidFill>
                              <a:srgbClr val="139D1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2100" b="0" i="1" baseline="-25000" smtClean="0">
                            <a:solidFill>
                              <a:srgbClr val="139D1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100" b="0" i="1" smtClean="0">
                            <a:solidFill>
                              <a:srgbClr val="139D16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fr-FR" sz="2100" b="0" i="1" baseline="30000" smtClean="0">
                            <a:solidFill>
                              <a:srgbClr val="139D1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fr-FR" sz="2100" baseline="30000" dirty="0">
                    <a:solidFill>
                      <a:srgbClr val="139D16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ZoneTexte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9838" y="1285375"/>
                  <a:ext cx="1034835" cy="316112"/>
                </a:xfrm>
                <a:prstGeom prst="rect">
                  <a:avLst/>
                </a:prstGeom>
                <a:blipFill>
                  <a:blip r:embed="rId13"/>
                  <a:stretch>
                    <a:fillRect l="-6471" r="-2941" b="-4038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17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840479"/>
              </p:ext>
            </p:extLst>
          </p:nvPr>
        </p:nvGraphicFramePr>
        <p:xfrm>
          <a:off x="3112203" y="573347"/>
          <a:ext cx="599964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775">
                  <a:extLst>
                    <a:ext uri="{9D8B030D-6E8A-4147-A177-3AD203B41FA5}">
                      <a16:colId xmlns:a16="http://schemas.microsoft.com/office/drawing/2014/main" val="3966422650"/>
                    </a:ext>
                  </a:extLst>
                </a:gridCol>
                <a:gridCol w="2303282">
                  <a:extLst>
                    <a:ext uri="{9D8B030D-6E8A-4147-A177-3AD203B41FA5}">
                      <a16:colId xmlns:a16="http://schemas.microsoft.com/office/drawing/2014/main" val="4237973623"/>
                    </a:ext>
                  </a:extLst>
                </a:gridCol>
                <a:gridCol w="1900592">
                  <a:extLst>
                    <a:ext uri="{9D8B030D-6E8A-4147-A177-3AD203B41FA5}">
                      <a16:colId xmlns:a16="http://schemas.microsoft.com/office/drawing/2014/main" val="306367307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Is </a:t>
                      </a:r>
                      <a:r>
                        <a:rPr lang="fr-FR" sz="1400" dirty="0" err="1" smtClean="0"/>
                        <a:t>there</a:t>
                      </a:r>
                      <a:r>
                        <a:rPr lang="fr-FR" sz="1400" dirty="0" smtClean="0"/>
                        <a:t>  a  </a:t>
                      </a:r>
                      <a:r>
                        <a:rPr lang="fr-FR" sz="1400" dirty="0" err="1" smtClean="0"/>
                        <a:t>hump</a:t>
                      </a:r>
                      <a:r>
                        <a:rPr lang="fr-FR" sz="1400" dirty="0" smtClean="0"/>
                        <a:t>  for 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YES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647991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|X</a:t>
                      </a:r>
                      <a:r>
                        <a:rPr lang="fr-FR" sz="1400" baseline="-25000" dirty="0" smtClean="0"/>
                        <a:t>3</a:t>
                      </a:r>
                      <a:r>
                        <a:rPr lang="fr-FR" sz="1400" baseline="30000" dirty="0" smtClean="0"/>
                        <a:t>(3)</a:t>
                      </a:r>
                      <a:r>
                        <a:rPr lang="fr-FR" sz="1400" dirty="0" smtClean="0"/>
                        <a:t>| ?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Gly</a:t>
                      </a:r>
                      <a:r>
                        <a:rPr lang="fr-FR" sz="1400" dirty="0" smtClean="0"/>
                        <a:t>, FAN, SNGN, c-</a:t>
                      </a:r>
                      <a:r>
                        <a:rPr lang="fr-FR" sz="1400" dirty="0" err="1" smtClean="0"/>
                        <a:t>Oct</a:t>
                      </a:r>
                      <a:r>
                        <a:rPr lang="fr-FR" sz="1400" dirty="0" smtClean="0"/>
                        <a:t>,</a:t>
                      </a:r>
                      <a:r>
                        <a:rPr lang="fr-FR" sz="1400" baseline="0" dirty="0" smtClean="0"/>
                        <a:t> 2E1H, PC*,PG*, </a:t>
                      </a:r>
                      <a:r>
                        <a:rPr lang="fr-FR" sz="1400" baseline="0" dirty="0" err="1" smtClean="0"/>
                        <a:t>vinyl</a:t>
                      </a:r>
                      <a:r>
                        <a:rPr lang="fr-FR" sz="1400" baseline="0" dirty="0" smtClean="0"/>
                        <a:t>-PC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 2PC </a:t>
                      </a:r>
                      <a:r>
                        <a:rPr lang="fr-FR" sz="1400" dirty="0" err="1" smtClean="0"/>
                        <a:t>derivatives</a:t>
                      </a:r>
                      <a:r>
                        <a:rPr lang="fr-FR" sz="1400" dirty="0" smtClean="0"/>
                        <a:t>, 1Prop.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48971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|X</a:t>
                      </a:r>
                      <a:r>
                        <a:rPr lang="fr-FR" sz="1400" baseline="-25000" dirty="0" smtClean="0"/>
                        <a:t>2;1</a:t>
                      </a:r>
                      <a:r>
                        <a:rPr lang="fr-FR" sz="1400" baseline="30000" dirty="0" smtClean="0"/>
                        <a:t>(1)</a:t>
                      </a:r>
                      <a:r>
                        <a:rPr lang="fr-FR" sz="1400" dirty="0" smtClean="0"/>
                        <a:t>| 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Gly</a:t>
                      </a:r>
                      <a:r>
                        <a:rPr lang="fr-FR" sz="1400" dirty="0" smtClean="0"/>
                        <a:t>, NMEC, MTHF, SAL, c-</a:t>
                      </a:r>
                      <a:r>
                        <a:rPr lang="fr-FR" sz="1400" dirty="0" err="1" smtClean="0"/>
                        <a:t>Oct</a:t>
                      </a:r>
                      <a:r>
                        <a:rPr lang="fr-FR" sz="1400" dirty="0" smtClean="0"/>
                        <a:t>, </a:t>
                      </a:r>
                      <a:r>
                        <a:rPr lang="fr-FR" sz="1400" dirty="0" err="1" smtClean="0"/>
                        <a:t>PVac</a:t>
                      </a:r>
                      <a:r>
                        <a:rPr lang="fr-FR" sz="1400" dirty="0" smtClean="0"/>
                        <a:t>, CPDE, </a:t>
                      </a:r>
                      <a:r>
                        <a:rPr lang="fr-FR" sz="1400" baseline="0" dirty="0" smtClean="0"/>
                        <a:t>PC,PG, </a:t>
                      </a:r>
                      <a:r>
                        <a:rPr lang="fr-FR" sz="1400" baseline="0" dirty="0" err="1" smtClean="0"/>
                        <a:t>vinyl</a:t>
                      </a:r>
                      <a:r>
                        <a:rPr lang="fr-FR" sz="1400" baseline="0" dirty="0" smtClean="0"/>
                        <a:t>-PC, 6Me3H, 2E1H, 2E1B</a:t>
                      </a:r>
                      <a:endParaRPr lang="fr-FR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2PC </a:t>
                      </a:r>
                      <a:r>
                        <a:rPr lang="fr-FR" sz="1400" dirty="0" err="1" smtClean="0"/>
                        <a:t>derivatives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752114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|X</a:t>
                      </a:r>
                      <a:r>
                        <a:rPr lang="fr-FR" sz="1400" baseline="-25000" dirty="0" smtClean="0"/>
                        <a:t>3</a:t>
                      </a:r>
                      <a:r>
                        <a:rPr lang="fr-FR" sz="1400" baseline="30000" dirty="0" smtClean="0"/>
                        <a:t>(1)</a:t>
                      </a:r>
                      <a:r>
                        <a:rPr lang="fr-FR" sz="1400" dirty="0" smtClean="0"/>
                        <a:t>| 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All –or </a:t>
                      </a:r>
                      <a:r>
                        <a:rPr lang="fr-FR" sz="1400" dirty="0" err="1" smtClean="0"/>
                        <a:t>so</a:t>
                      </a:r>
                      <a:r>
                        <a:rPr lang="fr-FR" sz="1400" dirty="0" smtClean="0"/>
                        <a:t>- of the </a:t>
                      </a:r>
                      <a:r>
                        <a:rPr lang="fr-FR" sz="1400" dirty="0" err="1" smtClean="0"/>
                        <a:t>tested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liquids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 exception</a:t>
                      </a:r>
                      <a:r>
                        <a:rPr lang="fr-FR" sz="1400" baseline="0" dirty="0" smtClean="0"/>
                        <a:t> (?)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9562748"/>
                  </a:ext>
                </a:extLst>
              </a:tr>
            </a:tbl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43608" y="870333"/>
            <a:ext cx="1872207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500" dirty="0">
                <a:solidFill>
                  <a:srgbClr val="1306BA"/>
                </a:solidFill>
                <a:sym typeface="Symbol" panose="05050102010706020507" pitchFamily="18" charset="2"/>
              </a:rPr>
              <a:t>At least 6 groups </a:t>
            </a:r>
            <a:r>
              <a:rPr lang="fr-FR" sz="1500" dirty="0" err="1">
                <a:solidFill>
                  <a:srgbClr val="1306BA"/>
                </a:solidFill>
                <a:sym typeface="Symbol" panose="05050102010706020507" pitchFamily="18" charset="2"/>
              </a:rPr>
              <a:t>involved</a:t>
            </a:r>
            <a:r>
              <a:rPr lang="fr-FR" sz="1500" dirty="0">
                <a:solidFill>
                  <a:srgbClr val="1306BA"/>
                </a:solidFill>
                <a:sym typeface="Symbol" panose="05050102010706020507" pitchFamily="18" charset="2"/>
              </a:rPr>
              <a:t>: Arizona, </a:t>
            </a:r>
            <a:r>
              <a:rPr lang="fr-FR" sz="1500" dirty="0" err="1">
                <a:solidFill>
                  <a:srgbClr val="1306BA"/>
                </a:solidFill>
                <a:sym typeface="Symbol" panose="05050102010706020507" pitchFamily="18" charset="2"/>
              </a:rPr>
              <a:t>Augsburg</a:t>
            </a:r>
            <a:r>
              <a:rPr lang="fr-FR" sz="1500" dirty="0">
                <a:solidFill>
                  <a:srgbClr val="1306BA"/>
                </a:solidFill>
                <a:sym typeface="Symbol" panose="05050102010706020507" pitchFamily="18" charset="2"/>
              </a:rPr>
              <a:t>, </a:t>
            </a:r>
            <a:r>
              <a:rPr lang="fr-FR" sz="1500" dirty="0" err="1">
                <a:solidFill>
                  <a:srgbClr val="1306BA"/>
                </a:solidFill>
                <a:sym typeface="Symbol" panose="05050102010706020507" pitchFamily="18" charset="2"/>
              </a:rPr>
              <a:t>Gottingen</a:t>
            </a:r>
            <a:r>
              <a:rPr lang="fr-FR" sz="1500" dirty="0">
                <a:solidFill>
                  <a:srgbClr val="1306BA"/>
                </a:solidFill>
                <a:sym typeface="Symbol" panose="05050102010706020507" pitchFamily="18" charset="2"/>
              </a:rPr>
              <a:t>, Katowice, Saclay, Washington DC. </a:t>
            </a:r>
            <a:endParaRPr lang="fr-FR" sz="1500" dirty="0">
              <a:solidFill>
                <a:srgbClr val="1306BA"/>
              </a:solidFill>
              <a:sym typeface="Wingdings" pitchFamily="2" charset="2"/>
            </a:endParaRPr>
          </a:p>
        </p:txBody>
      </p:sp>
      <p:sp>
        <p:nvSpPr>
          <p:cNvPr id="20" name="Rectangle 73"/>
          <p:cNvSpPr txBox="1">
            <a:spLocks noChangeArrowheads="1"/>
          </p:cNvSpPr>
          <p:nvPr/>
        </p:nvSpPr>
        <p:spPr>
          <a:xfrm>
            <a:off x="3112202" y="3118519"/>
            <a:ext cx="5999650" cy="34624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34290" rIns="0" bIns="3429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800" b="1" dirty="0">
                <a:solidFill>
                  <a:srgbClr val="FF0000"/>
                </a:solidFill>
                <a:sym typeface="Symbol" panose="05050102010706020507" pitchFamily="18" charset="2"/>
              </a:rPr>
              <a:t>This </a:t>
            </a:r>
            <a:r>
              <a:rPr lang="fr-FR" sz="18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hump</a:t>
            </a:r>
            <a:r>
              <a:rPr lang="fr-FR" sz="1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at </a:t>
            </a:r>
            <a:r>
              <a:rPr lang="fr-FR" sz="1800" b="1" dirty="0" err="1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wt</a:t>
            </a:r>
            <a:r>
              <a:rPr lang="fr-FR" sz="1800" b="1" baseline="-25000" dirty="0" err="1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r>
              <a:rPr lang="fr-FR" sz="1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 1 in the </a:t>
            </a:r>
            <a:r>
              <a:rPr lang="fr-FR" sz="18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various</a:t>
            </a:r>
            <a:r>
              <a:rPr lang="fr-FR" sz="1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|</a:t>
            </a:r>
            <a:r>
              <a:rPr lang="fr-FR" sz="1800" b="1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c</a:t>
            </a:r>
            <a:r>
              <a:rPr lang="fr-FR" sz="18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fr-FR" sz="1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| </a:t>
            </a:r>
            <a:r>
              <a:rPr lang="fr-FR" sz="18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seems</a:t>
            </a:r>
            <a:r>
              <a:rPr lang="fr-FR" sz="1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sym typeface="Symbol" panose="05050102010706020507" pitchFamily="18" charset="2"/>
              </a:rPr>
              <a:t>generic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86090" y="38013"/>
            <a:ext cx="7726269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5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Genericity</a:t>
            </a:r>
            <a:r>
              <a:rPr lang="fr-FR" sz="225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</a:t>
            </a:r>
            <a:r>
              <a:rPr lang="fr-FR" sz="225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peak</a:t>
            </a:r>
            <a:r>
              <a:rPr lang="fr-FR" sz="225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25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fr-FR" sz="225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w</a:t>
            </a:r>
            <a:r>
              <a:rPr lang="fr-FR" sz="225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and of </a:t>
            </a:r>
            <a:r>
              <a:rPr lang="fr-FR" sz="225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its</a:t>
            </a:r>
            <a:r>
              <a:rPr lang="fr-FR" sz="225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</a:t>
            </a:r>
            <a:r>
              <a:rPr lang="fr-FR" sz="225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25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behavior</a:t>
            </a:r>
            <a:r>
              <a:rPr lang="fr-FR" sz="225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?</a:t>
            </a:r>
            <a:endParaRPr lang="fr-FR" sz="225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AutoShape 37"/>
          <p:cNvSpPr>
            <a:spLocks noChangeArrowheads="1"/>
          </p:cNvSpPr>
          <p:nvPr/>
        </p:nvSpPr>
        <p:spPr bwMode="auto">
          <a:xfrm>
            <a:off x="6031018" y="2647774"/>
            <a:ext cx="162018" cy="381904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 sz="135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2"/>
          <a:srcRect l="5384"/>
          <a:stretch/>
        </p:blipFill>
        <p:spPr>
          <a:xfrm>
            <a:off x="100406" y="4065741"/>
            <a:ext cx="3965402" cy="2682585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3563888" y="4142685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sym typeface="Symbol"/>
              </a:rPr>
              <a:t> </a:t>
            </a:r>
            <a:r>
              <a:rPr lang="fr-FR" sz="2000" b="1" dirty="0" smtClean="0">
                <a:solidFill>
                  <a:srgbClr val="FF0000"/>
                </a:solidFill>
                <a:sym typeface="Symbol"/>
              </a:rPr>
              <a:t>6 </a:t>
            </a:r>
            <a:r>
              <a:rPr lang="fr-FR" sz="2000" dirty="0" err="1" smtClean="0">
                <a:solidFill>
                  <a:srgbClr val="FF0000"/>
                </a:solidFill>
                <a:sym typeface="Symbol"/>
              </a:rPr>
              <a:t>liquids</a:t>
            </a:r>
            <a:r>
              <a:rPr lang="fr-FR" sz="20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Symbol"/>
              </a:rPr>
              <a:t>including</a:t>
            </a:r>
            <a:r>
              <a:rPr lang="fr-FR" sz="2000" b="1" dirty="0" smtClean="0">
                <a:solidFill>
                  <a:srgbClr val="FF0000"/>
                </a:solidFill>
                <a:sym typeface="Symbol"/>
              </a:rPr>
              <a:t> 2 plastic </a:t>
            </a:r>
            <a:r>
              <a:rPr lang="fr-FR" sz="2000" b="1" dirty="0" err="1" smtClean="0">
                <a:solidFill>
                  <a:srgbClr val="FF0000"/>
                </a:solidFill>
                <a:sym typeface="Symbol"/>
              </a:rPr>
              <a:t>crystals</a:t>
            </a:r>
            <a:r>
              <a:rPr lang="fr-FR" sz="20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sym typeface="Symbol"/>
              </a:rPr>
              <a:t>(SNGN, c-</a:t>
            </a:r>
            <a:r>
              <a:rPr lang="fr-FR" sz="2000" dirty="0" err="1" smtClean="0">
                <a:solidFill>
                  <a:srgbClr val="FF0000"/>
                </a:solidFill>
                <a:sym typeface="Symbol"/>
              </a:rPr>
              <a:t>oct</a:t>
            </a:r>
            <a:r>
              <a:rPr lang="fr-FR" sz="2000" dirty="0" smtClean="0">
                <a:solidFill>
                  <a:srgbClr val="FF0000"/>
                </a:solidFill>
                <a:sym typeface="Symbol"/>
              </a:rPr>
              <a:t>)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615765" y="4643451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sym typeface="Symbol"/>
              </a:rPr>
              <a:t> </a:t>
            </a:r>
            <a:r>
              <a:rPr lang="fr-FR" sz="2000" b="1" dirty="0" smtClean="0">
                <a:solidFill>
                  <a:srgbClr val="FF0000"/>
                </a:solidFill>
                <a:sym typeface="Symbol"/>
              </a:rPr>
              <a:t>33 </a:t>
            </a:r>
            <a:r>
              <a:rPr lang="fr-F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 </a:t>
            </a:r>
            <a:r>
              <a:rPr lang="fr-FR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fragility</a:t>
            </a:r>
            <a:r>
              <a:rPr lang="fr-FR" sz="20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 110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00406" y="3858506"/>
            <a:ext cx="612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1306BA"/>
                </a:solidFill>
              </a:rPr>
              <a:t>Augsburg</a:t>
            </a:r>
            <a:r>
              <a:rPr lang="fr-FR" sz="1600" dirty="0" smtClean="0">
                <a:solidFill>
                  <a:srgbClr val="1306BA"/>
                </a:solidFill>
              </a:rPr>
              <a:t> group :Bauer et al PRL (2013), </a:t>
            </a:r>
            <a:r>
              <a:rPr lang="fr-FR" sz="1600" dirty="0" err="1" smtClean="0">
                <a:solidFill>
                  <a:srgbClr val="1306BA"/>
                </a:solidFill>
              </a:rPr>
              <a:t>Michl</a:t>
            </a:r>
            <a:r>
              <a:rPr lang="fr-FR" sz="1600" dirty="0" smtClean="0">
                <a:solidFill>
                  <a:srgbClr val="1306BA"/>
                </a:solidFill>
              </a:rPr>
              <a:t> et al JCP(2015), (2016)</a:t>
            </a:r>
            <a:endParaRPr lang="fr-FR" sz="1600" dirty="0">
              <a:solidFill>
                <a:srgbClr val="1306B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3887654" y="5252297"/>
                <a:ext cx="2048510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𝑑𝐿𝑛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𝑑𝐿𝑛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654" y="5252297"/>
                <a:ext cx="2048510" cy="576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73"/>
          <p:cNvSpPr txBox="1">
            <a:spLocks noChangeArrowheads="1"/>
          </p:cNvSpPr>
          <p:nvPr/>
        </p:nvSpPr>
        <p:spPr>
          <a:xfrm>
            <a:off x="3748919" y="6029782"/>
            <a:ext cx="5369469" cy="74635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34290" rIns="0" bIns="3429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The T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increase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of the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hump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upon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cooling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seems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generic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, as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mainly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goes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as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fr-FR" sz="2200" b="1" dirty="0" err="1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c</a:t>
            </a:r>
            <a:r>
              <a:rPr lang="fr-FR" sz="2200" b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endParaRPr lang="fr-FR" sz="22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3" grpId="0" animBg="1"/>
      <p:bldP spid="32" grpId="0"/>
      <p:bldP spid="33" grpId="0"/>
      <p:bldP spid="35" grpId="0"/>
      <p:bldP spid="37" grpId="0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5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66" name="Text Box 82"/>
          <p:cNvSpPr txBox="1">
            <a:spLocks noChangeArrowheads="1"/>
          </p:cNvSpPr>
          <p:nvPr/>
        </p:nvSpPr>
        <p:spPr bwMode="auto">
          <a:xfrm>
            <a:off x="1168766" y="800333"/>
            <a:ext cx="6858000" cy="3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sz="1725" dirty="0">
                <a:effectLst/>
              </a:rPr>
              <a:t>Saclay setup                                                     :</a:t>
            </a:r>
          </a:p>
        </p:txBody>
      </p:sp>
      <p:sp>
        <p:nvSpPr>
          <p:cNvPr id="71" name="Flèche droite 70"/>
          <p:cNvSpPr/>
          <p:nvPr/>
        </p:nvSpPr>
        <p:spPr>
          <a:xfrm>
            <a:off x="5461642" y="1434422"/>
            <a:ext cx="346184" cy="146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4" name="Text Box 98"/>
          <p:cNvSpPr txBox="1">
            <a:spLocks noChangeArrowheads="1"/>
          </p:cNvSpPr>
          <p:nvPr/>
        </p:nvSpPr>
        <p:spPr bwMode="auto">
          <a:xfrm>
            <a:off x="3043987" y="1988629"/>
            <a:ext cx="528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 i="1" dirty="0"/>
              <a:t>I</a:t>
            </a:r>
            <a:r>
              <a:rPr lang="fr-FR" sz="1200" baseline="-25000" dirty="0"/>
              <a:t>Lin</a:t>
            </a:r>
            <a:r>
              <a:rPr lang="fr-FR" sz="1200" dirty="0"/>
              <a:t>+</a:t>
            </a:r>
            <a:r>
              <a:rPr lang="fr-FR" sz="1200" i="1" dirty="0"/>
              <a:t>I</a:t>
            </a:r>
            <a:r>
              <a:rPr lang="fr-FR" sz="1200" baseline="-25000" dirty="0"/>
              <a:t>3</a:t>
            </a:r>
            <a:r>
              <a:rPr lang="fr-FR" sz="1200" dirty="0"/>
              <a:t>+I</a:t>
            </a:r>
            <a:r>
              <a:rPr lang="fr-FR" sz="1200" baseline="-25000" dirty="0"/>
              <a:t>5</a:t>
            </a:r>
          </a:p>
        </p:txBody>
      </p:sp>
      <p:graphicFrame>
        <p:nvGraphicFramePr>
          <p:cNvPr id="75" name="Objet 74"/>
          <p:cNvGraphicFramePr>
            <a:graphicFrameLocks noChangeAspect="1"/>
          </p:cNvGraphicFramePr>
          <p:nvPr>
            <p:extLst/>
          </p:nvPr>
        </p:nvGraphicFramePr>
        <p:xfrm>
          <a:off x="4372440" y="1214754"/>
          <a:ext cx="10096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4" name="Equation" r:id="rId4" imgW="761760" imgH="393480" progId="Equation.DSMT4">
                  <p:embed/>
                </p:oleObj>
              </mc:Choice>
              <mc:Fallback>
                <p:oleObj name="Equation" r:id="rId4" imgW="761760" imgH="393480" progId="Equation.DSMT4">
                  <p:embed/>
                  <p:pic>
                    <p:nvPicPr>
                      <p:cNvPr id="75" name="Obje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2440" y="1214754"/>
                        <a:ext cx="100965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98"/>
          <p:cNvSpPr txBox="1">
            <a:spLocks noChangeArrowheads="1"/>
          </p:cNvSpPr>
          <p:nvPr/>
        </p:nvSpPr>
        <p:spPr bwMode="auto">
          <a:xfrm>
            <a:off x="1117599" y="1991959"/>
            <a:ext cx="841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 b="1" i="1" dirty="0"/>
              <a:t>2 </a:t>
            </a:r>
            <a:r>
              <a:rPr lang="fr-FR" sz="1200" i="1" dirty="0" err="1"/>
              <a:t>I</a:t>
            </a:r>
            <a:r>
              <a:rPr lang="fr-FR" sz="1200" baseline="-25000" dirty="0" err="1"/>
              <a:t>Lin</a:t>
            </a:r>
            <a:r>
              <a:rPr lang="fr-FR" sz="1200" baseline="-25000" dirty="0"/>
              <a:t> </a:t>
            </a:r>
            <a:r>
              <a:rPr lang="fr-FR" sz="1200" dirty="0"/>
              <a:t>+</a:t>
            </a:r>
            <a:r>
              <a:rPr lang="fr-FR" sz="1200" b="1" i="1" dirty="0"/>
              <a:t>8</a:t>
            </a:r>
            <a:r>
              <a:rPr lang="fr-FR" sz="1200" i="1" dirty="0"/>
              <a:t> I</a:t>
            </a:r>
            <a:r>
              <a:rPr lang="fr-FR" sz="1200" i="1" baseline="-25000" dirty="0"/>
              <a:t>3</a:t>
            </a:r>
          </a:p>
          <a:p>
            <a:pPr eaLnBrk="1" hangingPunct="1"/>
            <a:r>
              <a:rPr lang="fr-FR" sz="1200" i="1" dirty="0"/>
              <a:t>+ 32 I</a:t>
            </a:r>
            <a:r>
              <a:rPr lang="fr-FR" sz="1200" i="1" baseline="-25000" dirty="0"/>
              <a:t>5</a:t>
            </a:r>
            <a:endParaRPr lang="fr-FR" sz="1200" baseline="-25000" dirty="0"/>
          </a:p>
        </p:txBody>
      </p:sp>
      <p:grpSp>
        <p:nvGrpSpPr>
          <p:cNvPr id="3" name="Groupe 2"/>
          <p:cNvGrpSpPr/>
          <p:nvPr/>
        </p:nvGrpSpPr>
        <p:grpSpPr>
          <a:xfrm>
            <a:off x="1331640" y="1322767"/>
            <a:ext cx="2775914" cy="2021681"/>
            <a:chOff x="265623" y="603731"/>
            <a:chExt cx="3701218" cy="2695575"/>
          </a:xfrm>
        </p:grpSpPr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2243119" y="1049526"/>
              <a:ext cx="17237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125" b="1" i="1" dirty="0">
                  <a:solidFill>
                    <a:srgbClr val="FF3300"/>
                  </a:solidFill>
                </a:rPr>
                <a:t>Z</a:t>
              </a:r>
              <a:r>
                <a:rPr lang="fr-FR" sz="1125" b="1" i="1" baseline="-25000" dirty="0">
                  <a:solidFill>
                    <a:srgbClr val="FF3300"/>
                  </a:solidFill>
                </a:rPr>
                <a:t>2</a:t>
              </a:r>
              <a:r>
                <a:rPr lang="fr-FR" sz="1125" b="1" i="1" dirty="0">
                  <a:solidFill>
                    <a:srgbClr val="FF3300"/>
                  </a:solidFill>
                </a:rPr>
                <a:t> = </a:t>
              </a:r>
              <a:r>
                <a:rPr lang="fr-FR" sz="1125" b="1" i="1" dirty="0" err="1">
                  <a:solidFill>
                    <a:srgbClr val="FF3300"/>
                  </a:solidFill>
                </a:rPr>
                <a:t>thick</a:t>
              </a:r>
              <a:endParaRPr lang="fr-FR" sz="1125" b="1" i="1" dirty="0">
                <a:solidFill>
                  <a:srgbClr val="FF3300"/>
                </a:solidFill>
              </a:endParaRPr>
            </a:p>
            <a:p>
              <a:pPr eaLnBrk="1" hangingPunct="1"/>
              <a:r>
                <a:rPr lang="fr-FR" sz="1125" b="1" i="1" dirty="0" err="1">
                  <a:solidFill>
                    <a:srgbClr val="FF3300"/>
                  </a:solidFill>
                </a:rPr>
                <a:t>capacitor</a:t>
              </a:r>
              <a:r>
                <a:rPr lang="fr-FR" sz="1125" b="1" i="1" dirty="0">
                  <a:solidFill>
                    <a:srgbClr val="FF3300"/>
                  </a:solidFill>
                </a:rPr>
                <a:t> </a:t>
              </a:r>
              <a:r>
                <a:rPr lang="fr-FR" sz="1125" b="1" dirty="0">
                  <a:solidFill>
                    <a:srgbClr val="FF3300"/>
                  </a:solidFill>
                </a:rPr>
                <a:t>(</a:t>
              </a:r>
              <a:r>
                <a:rPr lang="fr-FR" sz="900" b="1" i="1" dirty="0">
                  <a:solidFill>
                    <a:srgbClr val="FF3300"/>
                  </a:solidFill>
                </a:rPr>
                <a:t>2</a:t>
              </a:r>
              <a:r>
                <a:rPr lang="fr-FR" sz="900" b="1" i="1" dirty="0">
                  <a:solidFill>
                    <a:srgbClr val="FF3300"/>
                  </a:solidFill>
                  <a:cs typeface="Arial" charset="0"/>
                </a:rPr>
                <a:t>×thin</a:t>
              </a:r>
              <a:r>
                <a:rPr lang="fr-FR" sz="1125" b="1" dirty="0">
                  <a:solidFill>
                    <a:srgbClr val="FF3300"/>
                  </a:solidFill>
                  <a:cs typeface="Arial" charset="0"/>
                </a:rPr>
                <a:t>)</a:t>
              </a: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265623" y="1023944"/>
              <a:ext cx="8549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125" b="1" i="1" dirty="0">
                  <a:solidFill>
                    <a:srgbClr val="FF3300"/>
                  </a:solidFill>
                </a:rPr>
                <a:t>Z</a:t>
              </a:r>
              <a:r>
                <a:rPr lang="fr-FR" sz="1125" b="1" i="1" baseline="-25000" dirty="0">
                  <a:solidFill>
                    <a:srgbClr val="FF3300"/>
                  </a:solidFill>
                </a:rPr>
                <a:t>1</a:t>
              </a:r>
              <a:r>
                <a:rPr lang="fr-FR" sz="1125" b="1" i="1" dirty="0">
                  <a:solidFill>
                    <a:srgbClr val="FF3300"/>
                  </a:solidFill>
                </a:rPr>
                <a:t> = </a:t>
              </a:r>
              <a:r>
                <a:rPr lang="fr-FR" sz="1125" b="1" i="1" dirty="0" err="1">
                  <a:solidFill>
                    <a:srgbClr val="FF3300"/>
                  </a:solidFill>
                </a:rPr>
                <a:t>thin</a:t>
              </a:r>
              <a:endParaRPr lang="fr-FR" sz="1125" b="1" i="1" dirty="0">
                <a:solidFill>
                  <a:srgbClr val="FF3300"/>
                </a:solidFill>
              </a:endParaRPr>
            </a:p>
            <a:p>
              <a:pPr eaLnBrk="1" hangingPunct="1"/>
              <a:r>
                <a:rPr lang="fr-FR" sz="1125" b="1" i="1" dirty="0" err="1">
                  <a:solidFill>
                    <a:srgbClr val="FF3300"/>
                  </a:solidFill>
                </a:rPr>
                <a:t>capacitor</a:t>
              </a:r>
              <a:endParaRPr lang="fr-FR" sz="1125" b="1" i="1" dirty="0">
                <a:solidFill>
                  <a:srgbClr val="FF3300"/>
                </a:solidFill>
              </a:endParaRPr>
            </a:p>
          </p:txBody>
        </p:sp>
        <p:sp>
          <p:nvSpPr>
            <p:cNvPr id="2" name="Forme libre 1"/>
            <p:cNvSpPr/>
            <p:nvPr/>
          </p:nvSpPr>
          <p:spPr>
            <a:xfrm flipH="1">
              <a:off x="1581060" y="2057734"/>
              <a:ext cx="379379" cy="359923"/>
            </a:xfrm>
            <a:custGeom>
              <a:avLst/>
              <a:gdLst>
                <a:gd name="connsiteX0" fmla="*/ 72958 w 379379"/>
                <a:gd name="connsiteY0" fmla="*/ 9727 h 359923"/>
                <a:gd name="connsiteX1" fmla="*/ 9728 w 379379"/>
                <a:gd name="connsiteY1" fmla="*/ 87549 h 359923"/>
                <a:gd name="connsiteX2" fmla="*/ 0 w 379379"/>
                <a:gd name="connsiteY2" fmla="*/ 145915 h 359923"/>
                <a:gd name="connsiteX3" fmla="*/ 19456 w 379379"/>
                <a:gd name="connsiteY3" fmla="*/ 223736 h 359923"/>
                <a:gd name="connsiteX4" fmla="*/ 87549 w 379379"/>
                <a:gd name="connsiteY4" fmla="*/ 325876 h 359923"/>
                <a:gd name="connsiteX5" fmla="*/ 194553 w 379379"/>
                <a:gd name="connsiteY5" fmla="*/ 359923 h 359923"/>
                <a:gd name="connsiteX6" fmla="*/ 306422 w 379379"/>
                <a:gd name="connsiteY6" fmla="*/ 355059 h 359923"/>
                <a:gd name="connsiteX7" fmla="*/ 379379 w 379379"/>
                <a:gd name="connsiteY7" fmla="*/ 306421 h 359923"/>
                <a:gd name="connsiteX8" fmla="*/ 350196 w 379379"/>
                <a:gd name="connsiteY8" fmla="*/ 223736 h 359923"/>
                <a:gd name="connsiteX9" fmla="*/ 286966 w 379379"/>
                <a:gd name="connsiteY9" fmla="*/ 179961 h 359923"/>
                <a:gd name="connsiteX10" fmla="*/ 189690 w 379379"/>
                <a:gd name="connsiteY10" fmla="*/ 165370 h 359923"/>
                <a:gd name="connsiteX11" fmla="*/ 184826 w 379379"/>
                <a:gd name="connsiteY11" fmla="*/ 72957 h 359923"/>
                <a:gd name="connsiteX12" fmla="*/ 179962 w 379379"/>
                <a:gd name="connsiteY12" fmla="*/ 0 h 359923"/>
                <a:gd name="connsiteX13" fmla="*/ 72958 w 379379"/>
                <a:gd name="connsiteY13" fmla="*/ 9727 h 3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379" h="359923">
                  <a:moveTo>
                    <a:pt x="72958" y="9727"/>
                  </a:moveTo>
                  <a:lnTo>
                    <a:pt x="9728" y="87549"/>
                  </a:lnTo>
                  <a:lnTo>
                    <a:pt x="0" y="145915"/>
                  </a:lnTo>
                  <a:lnTo>
                    <a:pt x="19456" y="223736"/>
                  </a:lnTo>
                  <a:lnTo>
                    <a:pt x="87549" y="325876"/>
                  </a:lnTo>
                  <a:lnTo>
                    <a:pt x="194553" y="359923"/>
                  </a:lnTo>
                  <a:lnTo>
                    <a:pt x="306422" y="355059"/>
                  </a:lnTo>
                  <a:lnTo>
                    <a:pt x="379379" y="306421"/>
                  </a:lnTo>
                  <a:lnTo>
                    <a:pt x="350196" y="223736"/>
                  </a:lnTo>
                  <a:lnTo>
                    <a:pt x="286966" y="179961"/>
                  </a:lnTo>
                  <a:lnTo>
                    <a:pt x="189690" y="165370"/>
                  </a:lnTo>
                  <a:lnTo>
                    <a:pt x="184826" y="72957"/>
                  </a:lnTo>
                  <a:lnTo>
                    <a:pt x="179962" y="0"/>
                  </a:lnTo>
                  <a:lnTo>
                    <a:pt x="72958" y="972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2" name="Rectangle 87"/>
            <p:cNvSpPr>
              <a:spLocks noChangeArrowheads="1"/>
            </p:cNvSpPr>
            <p:nvPr/>
          </p:nvSpPr>
          <p:spPr bwMode="auto">
            <a:xfrm rot="19027747" flipH="1">
              <a:off x="1886917" y="1600681"/>
              <a:ext cx="423863" cy="1285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500">
                <a:solidFill>
                  <a:schemeClr val="bg1"/>
                </a:solidFill>
              </a:endParaRP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 flipH="1">
              <a:off x="1945655" y="2056294"/>
              <a:ext cx="87313" cy="809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50">
                <a:solidFill>
                  <a:schemeClr val="bg1"/>
                </a:solidFill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 flipV="1">
              <a:off x="1696418" y="2892906"/>
              <a:ext cx="9525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350"/>
            </a:p>
          </p:txBody>
        </p:sp>
        <p:grpSp>
          <p:nvGrpSpPr>
            <p:cNvPr id="26" name="Group 11"/>
            <p:cNvGrpSpPr>
              <a:grpSpLocks/>
            </p:cNvGrpSpPr>
            <p:nvPr/>
          </p:nvGrpSpPr>
          <p:grpSpPr bwMode="auto">
            <a:xfrm flipH="1">
              <a:off x="1421780" y="3181831"/>
              <a:ext cx="508000" cy="117475"/>
              <a:chOff x="2788" y="3145"/>
              <a:chExt cx="221" cy="57"/>
            </a:xfrm>
          </p:grpSpPr>
          <p:sp>
            <p:nvSpPr>
              <p:cNvPr id="67" name="Line 12"/>
              <p:cNvSpPr>
                <a:spLocks noChangeShapeType="1"/>
              </p:cNvSpPr>
              <p:nvPr/>
            </p:nvSpPr>
            <p:spPr bwMode="auto">
              <a:xfrm>
                <a:off x="2788" y="3145"/>
                <a:ext cx="2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>
                <a:off x="2817" y="3169"/>
                <a:ext cx="15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>
                <a:off x="2856" y="3202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</p:grp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rot="18849352" flipV="1">
              <a:off x="1132855" y="1476856"/>
              <a:ext cx="696913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28" name="Line 39"/>
            <p:cNvSpPr>
              <a:spLocks noChangeShapeType="1"/>
            </p:cNvSpPr>
            <p:nvPr/>
          </p:nvSpPr>
          <p:spPr bwMode="auto">
            <a:xfrm rot="18849352" flipH="1" flipV="1">
              <a:off x="816943" y="1881669"/>
              <a:ext cx="58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 rot="2749125" flipV="1">
              <a:off x="1624980" y="1429231"/>
              <a:ext cx="514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0" name="Line 42"/>
            <p:cNvSpPr>
              <a:spLocks noChangeShapeType="1"/>
            </p:cNvSpPr>
            <p:nvPr/>
          </p:nvSpPr>
          <p:spPr bwMode="auto">
            <a:xfrm rot="2749125" flipV="1">
              <a:off x="2059955" y="1408593"/>
              <a:ext cx="0" cy="4238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 rot="2749125" flipV="1">
              <a:off x="2039317" y="1908656"/>
              <a:ext cx="544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2" name="Line 64"/>
            <p:cNvSpPr>
              <a:spLocks noChangeShapeType="1"/>
            </p:cNvSpPr>
            <p:nvPr/>
          </p:nvSpPr>
          <p:spPr bwMode="auto">
            <a:xfrm flipH="1">
              <a:off x="1705942" y="2107094"/>
              <a:ext cx="779463" cy="790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3" name="Line 65"/>
            <p:cNvSpPr>
              <a:spLocks noChangeShapeType="1"/>
            </p:cNvSpPr>
            <p:nvPr/>
          </p:nvSpPr>
          <p:spPr bwMode="auto">
            <a:xfrm>
              <a:off x="921717" y="2102331"/>
              <a:ext cx="779463" cy="790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4" name="AutoShape 68"/>
            <p:cNvSpPr>
              <a:spLocks noChangeArrowheads="1"/>
            </p:cNvSpPr>
            <p:nvPr/>
          </p:nvSpPr>
          <p:spPr bwMode="auto">
            <a:xfrm flipH="1">
              <a:off x="1382093" y="603731"/>
              <a:ext cx="641350" cy="4651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50">
                <a:solidFill>
                  <a:schemeClr val="bg1"/>
                </a:solidFill>
              </a:endParaRPr>
            </a:p>
          </p:txBody>
        </p:sp>
        <p:grpSp>
          <p:nvGrpSpPr>
            <p:cNvPr id="35" name="Group 69"/>
            <p:cNvGrpSpPr>
              <a:grpSpLocks/>
            </p:cNvGrpSpPr>
            <p:nvPr/>
          </p:nvGrpSpPr>
          <p:grpSpPr bwMode="auto">
            <a:xfrm flipH="1">
              <a:off x="1494805" y="652944"/>
              <a:ext cx="417513" cy="369888"/>
              <a:chOff x="970" y="3158"/>
              <a:chExt cx="240" cy="221"/>
            </a:xfrm>
          </p:grpSpPr>
          <p:sp>
            <p:nvSpPr>
              <p:cNvPr id="64" name="Oval 70"/>
              <p:cNvSpPr>
                <a:spLocks noChangeArrowheads="1"/>
              </p:cNvSpPr>
              <p:nvPr/>
            </p:nvSpPr>
            <p:spPr bwMode="auto">
              <a:xfrm>
                <a:off x="970" y="3158"/>
                <a:ext cx="240" cy="22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65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Line 71"/>
              <p:cNvSpPr>
                <a:spLocks noChangeShapeType="1"/>
              </p:cNvSpPr>
              <p:nvPr/>
            </p:nvSpPr>
            <p:spPr bwMode="auto">
              <a:xfrm>
                <a:off x="998" y="3273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66" name="Freeform 72"/>
              <p:cNvSpPr>
                <a:spLocks/>
              </p:cNvSpPr>
              <p:nvPr/>
            </p:nvSpPr>
            <p:spPr bwMode="auto">
              <a:xfrm>
                <a:off x="1034" y="3229"/>
                <a:ext cx="107" cy="90"/>
              </a:xfrm>
              <a:custGeom>
                <a:avLst/>
                <a:gdLst>
                  <a:gd name="T0" fmla="*/ 0 w 384"/>
                  <a:gd name="T1" fmla="*/ 0 h 282"/>
                  <a:gd name="T2" fmla="*/ 0 w 384"/>
                  <a:gd name="T3" fmla="*/ 0 h 282"/>
                  <a:gd name="T4" fmla="*/ 0 w 384"/>
                  <a:gd name="T5" fmla="*/ 0 h 282"/>
                  <a:gd name="T6" fmla="*/ 0 w 384"/>
                  <a:gd name="T7" fmla="*/ 0 h 2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282"/>
                  <a:gd name="T14" fmla="*/ 384 w 384"/>
                  <a:gd name="T15" fmla="*/ 282 h 2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282">
                    <a:moveTo>
                      <a:pt x="0" y="169"/>
                    </a:moveTo>
                    <a:cubicBezTo>
                      <a:pt x="39" y="84"/>
                      <a:pt x="79" y="0"/>
                      <a:pt x="124" y="16"/>
                    </a:cubicBezTo>
                    <a:cubicBezTo>
                      <a:pt x="169" y="32"/>
                      <a:pt x="225" y="248"/>
                      <a:pt x="268" y="265"/>
                    </a:cubicBezTo>
                    <a:cubicBezTo>
                      <a:pt x="311" y="282"/>
                      <a:pt x="365" y="146"/>
                      <a:pt x="384" y="121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350"/>
              </a:p>
            </p:txBody>
          </p:sp>
        </p:grpSp>
        <p:sp>
          <p:nvSpPr>
            <p:cNvPr id="36" name="Rectangle 73"/>
            <p:cNvSpPr>
              <a:spLocks noChangeArrowheads="1"/>
            </p:cNvSpPr>
            <p:nvPr/>
          </p:nvSpPr>
          <p:spPr bwMode="auto">
            <a:xfrm rot="18890731" flipH="1">
              <a:off x="1891680" y="2484918"/>
              <a:ext cx="331788" cy="11271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650">
                <a:solidFill>
                  <a:schemeClr val="bg1"/>
                </a:solidFill>
              </a:endParaRPr>
            </a:p>
          </p:txBody>
        </p:sp>
        <p:sp>
          <p:nvSpPr>
            <p:cNvPr id="37" name="Line 75"/>
            <p:cNvSpPr>
              <a:spLocks noChangeShapeType="1"/>
            </p:cNvSpPr>
            <p:nvPr/>
          </p:nvSpPr>
          <p:spPr bwMode="auto">
            <a:xfrm flipH="1">
              <a:off x="1964705" y="2099156"/>
              <a:ext cx="525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8" name="Line 76"/>
            <p:cNvSpPr>
              <a:spLocks noChangeShapeType="1"/>
            </p:cNvSpPr>
            <p:nvPr/>
          </p:nvSpPr>
          <p:spPr bwMode="auto">
            <a:xfrm flipH="1">
              <a:off x="909018" y="2094394"/>
              <a:ext cx="527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9" name="Rectangle 73"/>
            <p:cNvSpPr>
              <a:spLocks noChangeArrowheads="1"/>
            </p:cNvSpPr>
            <p:nvPr/>
          </p:nvSpPr>
          <p:spPr bwMode="auto">
            <a:xfrm rot="2709269">
              <a:off x="1212230" y="2511906"/>
              <a:ext cx="306388" cy="8572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GB" sz="1650">
                <a:solidFill>
                  <a:schemeClr val="bg1"/>
                </a:solidFill>
              </a:endParaRPr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 rot="2749125" flipH="1">
              <a:off x="2137743" y="1499081"/>
              <a:ext cx="0" cy="4222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 flipH="1">
              <a:off x="1347168" y="2053119"/>
              <a:ext cx="88900" cy="825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50">
                <a:solidFill>
                  <a:schemeClr val="bg1"/>
                </a:solidFill>
              </a:endParaRPr>
            </a:p>
          </p:txBody>
        </p:sp>
        <p:sp>
          <p:nvSpPr>
            <p:cNvPr id="52" name="Text Box 9"/>
            <p:cNvSpPr txBox="1">
              <a:spLocks noChangeArrowheads="1"/>
            </p:cNvSpPr>
            <p:nvPr/>
          </p:nvSpPr>
          <p:spPr bwMode="auto">
            <a:xfrm flipH="1">
              <a:off x="2080593" y="2600806"/>
              <a:ext cx="1905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200" b="1" i="1" dirty="0" err="1">
                  <a:solidFill>
                    <a:srgbClr val="008000"/>
                  </a:solidFill>
                </a:rPr>
                <a:t>r</a:t>
              </a:r>
              <a:r>
                <a:rPr lang="fr-FR" sz="1200" b="1" i="1" baseline="-25000" dirty="0" err="1">
                  <a:solidFill>
                    <a:srgbClr val="008000"/>
                  </a:solidFill>
                </a:rPr>
                <a:t>B</a:t>
              </a:r>
              <a:endParaRPr lang="fr-FR" sz="1200" b="1" i="1" baseline="-25000" dirty="0">
                <a:solidFill>
                  <a:srgbClr val="008000"/>
                </a:solidFill>
              </a:endParaRPr>
            </a:p>
          </p:txBody>
        </p:sp>
        <p:grpSp>
          <p:nvGrpSpPr>
            <p:cNvPr id="54" name="Group 94"/>
            <p:cNvGrpSpPr>
              <a:grpSpLocks/>
            </p:cNvGrpSpPr>
            <p:nvPr/>
          </p:nvGrpSpPr>
          <p:grpSpPr bwMode="auto">
            <a:xfrm flipH="1">
              <a:off x="1058243" y="1627669"/>
              <a:ext cx="473075" cy="100013"/>
              <a:chOff x="1280" y="2037"/>
              <a:chExt cx="395" cy="81"/>
            </a:xfrm>
          </p:grpSpPr>
          <p:sp>
            <p:nvSpPr>
              <p:cNvPr id="61" name="Rectangle 91"/>
              <p:cNvSpPr>
                <a:spLocks noChangeArrowheads="1"/>
              </p:cNvSpPr>
              <p:nvPr/>
            </p:nvSpPr>
            <p:spPr bwMode="auto">
              <a:xfrm rot="19027747" flipH="1">
                <a:off x="1301" y="2037"/>
                <a:ext cx="356" cy="81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 sz="15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Line 20"/>
              <p:cNvSpPr>
                <a:spLocks noChangeShapeType="1"/>
              </p:cNvSpPr>
              <p:nvPr/>
            </p:nvSpPr>
            <p:spPr bwMode="auto">
              <a:xfrm rot="2750648" flipV="1">
                <a:off x="1457" y="1877"/>
                <a:ext cx="0" cy="35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63" name="Line 21"/>
              <p:cNvSpPr>
                <a:spLocks noChangeShapeType="1"/>
              </p:cNvSpPr>
              <p:nvPr/>
            </p:nvSpPr>
            <p:spPr bwMode="auto">
              <a:xfrm rot="2750648" flipV="1">
                <a:off x="1498" y="1920"/>
                <a:ext cx="0" cy="35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</p:grpSp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 flipH="1">
              <a:off x="1156668" y="2600806"/>
              <a:ext cx="1905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200" b="1" i="1" dirty="0" err="1">
                  <a:solidFill>
                    <a:srgbClr val="008000"/>
                  </a:solidFill>
                </a:rPr>
                <a:t>r</a:t>
              </a:r>
              <a:r>
                <a:rPr lang="fr-FR" sz="1200" b="1" i="1" baseline="-25000" dirty="0" err="1">
                  <a:solidFill>
                    <a:srgbClr val="008000"/>
                  </a:solidFill>
                </a:rPr>
                <a:t>A</a:t>
              </a:r>
              <a:endParaRPr lang="fr-FR" sz="1200" b="1" i="1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59" name="Line 66"/>
            <p:cNvSpPr>
              <a:spLocks noChangeShapeType="1"/>
            </p:cNvSpPr>
            <p:nvPr/>
          </p:nvSpPr>
          <p:spPr bwMode="auto">
            <a:xfrm flipH="1" flipV="1">
              <a:off x="1701180" y="1011719"/>
              <a:ext cx="0" cy="227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60" name="Text Box 49"/>
            <p:cNvSpPr txBox="1">
              <a:spLocks noChangeArrowheads="1"/>
            </p:cNvSpPr>
            <p:nvPr/>
          </p:nvSpPr>
          <p:spPr bwMode="auto">
            <a:xfrm>
              <a:off x="2049076" y="681162"/>
              <a:ext cx="1170969" cy="566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fr-FR" sz="1350" b="1" dirty="0" err="1"/>
                <a:t>V</a:t>
              </a:r>
              <a:r>
                <a:rPr lang="fr-FR" sz="1350" b="1" baseline="-25000" dirty="0" err="1"/>
                <a:t>s</a:t>
              </a:r>
              <a:r>
                <a:rPr lang="fr-FR" sz="1350" dirty="0" err="1"/>
                <a:t>cos</a:t>
              </a:r>
              <a:r>
                <a:rPr lang="fr-FR" sz="1350" dirty="0"/>
                <a:t>(</a:t>
              </a:r>
              <a:r>
                <a:rPr lang="fr-FR" sz="1350" dirty="0" err="1">
                  <a:latin typeface="Symbol" panose="05050102010706020507" pitchFamily="18" charset="2"/>
                </a:rPr>
                <a:t>w</a:t>
              </a:r>
              <a:r>
                <a:rPr lang="fr-FR" sz="1350" dirty="0" err="1"/>
                <a:t>t</a:t>
              </a:r>
              <a:r>
                <a:rPr lang="fr-FR" sz="1350" dirty="0"/>
                <a:t>)</a:t>
              </a:r>
              <a:endParaRPr lang="fr-FR" sz="1350" baseline="-25000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336789" y="1851160"/>
              <a:ext cx="53378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/>
                <a:t>V</a:t>
              </a:r>
              <a:r>
                <a:rPr lang="fr-FR" sz="1350" baseline="-25000" dirty="0"/>
                <a:t>A</a:t>
              </a: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1647833" y="1946232"/>
              <a:ext cx="53378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/>
                <a:t>V</a:t>
              </a:r>
              <a:r>
                <a:rPr lang="fr-FR" sz="1350" baseline="-25000" dirty="0"/>
                <a:t>B</a:t>
              </a:r>
            </a:p>
          </p:txBody>
        </p:sp>
      </p:grpSp>
      <p:graphicFrame>
        <p:nvGraphicFramePr>
          <p:cNvPr id="80" name="Objet 79"/>
          <p:cNvGraphicFramePr>
            <a:graphicFrameLocks noChangeAspect="1"/>
          </p:cNvGraphicFramePr>
          <p:nvPr>
            <p:extLst/>
          </p:nvPr>
        </p:nvGraphicFramePr>
        <p:xfrm>
          <a:off x="5876760" y="1283367"/>
          <a:ext cx="1732360" cy="35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5" name="Equation" r:id="rId6" imgW="1307880" imgH="253800" progId="Equation.DSMT4">
                  <p:embed/>
                </p:oleObj>
              </mc:Choice>
              <mc:Fallback>
                <p:oleObj name="Equation" r:id="rId6" imgW="1307880" imgH="253800" progId="Equation.DSMT4">
                  <p:embed/>
                  <p:pic>
                    <p:nvPicPr>
                      <p:cNvPr id="80" name="Obje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760" y="1283367"/>
                        <a:ext cx="1732360" cy="359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Flèche droite 83"/>
          <p:cNvSpPr/>
          <p:nvPr/>
        </p:nvSpPr>
        <p:spPr>
          <a:xfrm rot="5400000">
            <a:off x="5417988" y="1952730"/>
            <a:ext cx="737302" cy="271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aphicFrame>
        <p:nvGraphicFramePr>
          <p:cNvPr id="85" name="Objet 84"/>
          <p:cNvGraphicFramePr>
            <a:graphicFrameLocks noChangeAspect="1"/>
          </p:cNvGraphicFramePr>
          <p:nvPr>
            <p:extLst/>
          </p:nvPr>
        </p:nvGraphicFramePr>
        <p:xfrm>
          <a:off x="5902225" y="1745457"/>
          <a:ext cx="1262063" cy="32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6" name="Equation" r:id="rId8" imgW="952200" imgH="228600" progId="Equation.DSMT4">
                  <p:embed/>
                </p:oleObj>
              </mc:Choice>
              <mc:Fallback>
                <p:oleObj name="Equation" r:id="rId8" imgW="952200" imgH="228600" progId="Equation.DSMT4">
                  <p:embed/>
                  <p:pic>
                    <p:nvPicPr>
                      <p:cNvPr id="85" name="Obje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225" y="1745457"/>
                        <a:ext cx="1262063" cy="322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t 85"/>
          <p:cNvGraphicFramePr>
            <a:graphicFrameLocks noChangeAspect="1"/>
          </p:cNvGraphicFramePr>
          <p:nvPr>
            <p:extLst/>
          </p:nvPr>
        </p:nvGraphicFramePr>
        <p:xfrm>
          <a:off x="5848351" y="2068116"/>
          <a:ext cx="2097881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7" name="Equation" r:id="rId10" imgW="1904760" imgH="203040" progId="Equation.DSMT4">
                  <p:embed/>
                </p:oleObj>
              </mc:Choice>
              <mc:Fallback>
                <p:oleObj name="Equation" r:id="rId10" imgW="1904760" imgH="203040" progId="Equation.DSMT4">
                  <p:embed/>
                  <p:pic>
                    <p:nvPicPr>
                      <p:cNvPr id="86" name="Obje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51" y="2068116"/>
                        <a:ext cx="2097881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3988263" y="2495908"/>
            <a:ext cx="397877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 b="1" dirty="0">
                <a:sym typeface="Symbol" panose="05050102010706020507" pitchFamily="18" charset="2"/>
              </a:rPr>
              <a:t> Kill </a:t>
            </a:r>
            <a:r>
              <a:rPr lang="fr-FR" sz="1500" b="1" dirty="0" err="1">
                <a:sym typeface="Symbol" panose="05050102010706020507" pitchFamily="18" charset="2"/>
              </a:rPr>
              <a:t>linear</a:t>
            </a:r>
            <a:r>
              <a:rPr lang="fr-FR" sz="1500" b="1" dirty="0">
                <a:sym typeface="Symbol" panose="05050102010706020507" pitchFamily="18" charset="2"/>
              </a:rPr>
              <a:t> and </a:t>
            </a:r>
            <a:r>
              <a:rPr lang="fr-FR" sz="1500" b="1" dirty="0" err="1">
                <a:sym typeface="Symbol" panose="05050102010706020507" pitchFamily="18" charset="2"/>
              </a:rPr>
              <a:t>cubic</a:t>
            </a:r>
            <a:r>
              <a:rPr lang="fr-FR" sz="1500" b="1" dirty="0">
                <a:sym typeface="Symbol" panose="05050102010706020507" pitchFamily="18" charset="2"/>
              </a:rPr>
              <a:t> </a:t>
            </a:r>
            <a:r>
              <a:rPr lang="fr-FR" sz="1500" b="1" dirty="0" err="1">
                <a:sym typeface="Symbol" panose="05050102010706020507" pitchFamily="18" charset="2"/>
              </a:rPr>
              <a:t>signals</a:t>
            </a:r>
            <a:r>
              <a:rPr lang="fr-FR" sz="1500" b="1" dirty="0">
                <a:sym typeface="Symbol" panose="05050102010706020507" pitchFamily="18" charset="2"/>
              </a:rPr>
              <a:t> </a:t>
            </a:r>
            <a:r>
              <a:rPr lang="fr-FR" sz="1500" b="1" dirty="0" err="1">
                <a:sym typeface="Symbol" panose="05050102010706020507" pitchFamily="18" charset="2"/>
              </a:rPr>
              <a:t>before</a:t>
            </a:r>
            <a:r>
              <a:rPr lang="fr-FR" sz="1500" b="1" dirty="0">
                <a:sym typeface="Symbol" panose="05050102010706020507" pitchFamily="18" charset="2"/>
              </a:rPr>
              <a:t> </a:t>
            </a:r>
            <a:r>
              <a:rPr lang="fr-FR" sz="1500" b="1" dirty="0" err="1">
                <a:sym typeface="Symbol" panose="05050102010706020507" pitchFamily="18" charset="2"/>
              </a:rPr>
              <a:t>measuring</a:t>
            </a:r>
            <a:endParaRPr lang="fr-FR" sz="1500" b="1" dirty="0">
              <a:sym typeface="Symbol" panose="05050102010706020507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fr-FR" sz="1500" dirty="0">
                <a:solidFill>
                  <a:srgbClr val="1306BA"/>
                </a:solidFill>
                <a:sym typeface="Wingdings" panose="05000000000000000000" pitchFamily="2" charset="2"/>
              </a:rPr>
              <a:t> Passive </a:t>
            </a:r>
            <a:r>
              <a:rPr lang="fr-FR" sz="1500" dirty="0" err="1">
                <a:solidFill>
                  <a:srgbClr val="1306BA"/>
                </a:solidFill>
                <a:sym typeface="Wingdings" panose="05000000000000000000" pitchFamily="2" charset="2"/>
              </a:rPr>
              <a:t>notch</a:t>
            </a:r>
            <a:r>
              <a:rPr lang="fr-FR" sz="1500" dirty="0">
                <a:solidFill>
                  <a:srgbClr val="1306BA"/>
                </a:solidFill>
                <a:sym typeface="Wingdings" panose="05000000000000000000" pitchFamily="2" charset="2"/>
              </a:rPr>
              <a:t> </a:t>
            </a:r>
            <a:r>
              <a:rPr lang="fr-FR" sz="1500" dirty="0" err="1">
                <a:solidFill>
                  <a:srgbClr val="1306BA"/>
                </a:solidFill>
                <a:sym typeface="Wingdings" panose="05000000000000000000" pitchFamily="2" charset="2"/>
              </a:rPr>
              <a:t>filters</a:t>
            </a:r>
            <a:endParaRPr lang="fr-FR" sz="1500" dirty="0">
              <a:solidFill>
                <a:srgbClr val="1306BA"/>
              </a:solidFill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1731147" y="2141076"/>
            <a:ext cx="201737" cy="22681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>
            <a:off x="2870786" y="2139378"/>
            <a:ext cx="216888" cy="23933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/>
          <p:cNvGrpSpPr/>
          <p:nvPr/>
        </p:nvGrpSpPr>
        <p:grpSpPr>
          <a:xfrm>
            <a:off x="1178863" y="2433645"/>
            <a:ext cx="2259011" cy="3540430"/>
            <a:chOff x="61143" y="2101860"/>
            <a:chExt cx="3012014" cy="4720573"/>
          </a:xfrm>
        </p:grpSpPr>
        <p:sp>
          <p:nvSpPr>
            <p:cNvPr id="40" name="Rectangle 39"/>
            <p:cNvSpPr/>
            <p:nvPr/>
          </p:nvSpPr>
          <p:spPr>
            <a:xfrm>
              <a:off x="1921522" y="3556736"/>
              <a:ext cx="1113486" cy="13847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Filters killing 1</a:t>
              </a:r>
              <a:r>
                <a:rPr lang="en-US" dirty="0">
                  <a:latin typeface="Symbol" panose="05050102010706020507" pitchFamily="18" charset="2"/>
                </a:rPr>
                <a:t>w</a:t>
              </a:r>
              <a:r>
                <a:rPr lang="en-US" dirty="0"/>
                <a:t> and 3</a:t>
              </a:r>
              <a:r>
                <a:rPr lang="en-US" dirty="0">
                  <a:latin typeface="Symbol" panose="05050102010706020507" pitchFamily="18" charset="2"/>
                </a:rPr>
                <a:t>w</a:t>
              </a:r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2386420" y="4941477"/>
              <a:ext cx="66326" cy="756328"/>
            </a:xfrm>
            <a:custGeom>
              <a:avLst/>
              <a:gdLst>
                <a:gd name="connsiteX0" fmla="*/ 0 w 2310063"/>
                <a:gd name="connsiteY0" fmla="*/ 129666 h 1722851"/>
                <a:gd name="connsiteX1" fmla="*/ 1203158 w 2310063"/>
                <a:gd name="connsiteY1" fmla="*/ 129666 h 1722851"/>
                <a:gd name="connsiteX2" fmla="*/ 1419727 w 2310063"/>
                <a:gd name="connsiteY2" fmla="*/ 1477203 h 1722851"/>
                <a:gd name="connsiteX3" fmla="*/ 2310063 w 2310063"/>
                <a:gd name="connsiteY3" fmla="*/ 1717834 h 1722851"/>
                <a:gd name="connsiteX0" fmla="*/ 0 w 2310063"/>
                <a:gd name="connsiteY0" fmla="*/ 76845 h 1790346"/>
                <a:gd name="connsiteX1" fmla="*/ 1203158 w 2310063"/>
                <a:gd name="connsiteY1" fmla="*/ 197161 h 1790346"/>
                <a:gd name="connsiteX2" fmla="*/ 1419727 w 2310063"/>
                <a:gd name="connsiteY2" fmla="*/ 1544698 h 1790346"/>
                <a:gd name="connsiteX3" fmla="*/ 2310063 w 2310063"/>
                <a:gd name="connsiteY3" fmla="*/ 1785329 h 1790346"/>
                <a:gd name="connsiteX0" fmla="*/ 0 w 2310063"/>
                <a:gd name="connsiteY0" fmla="*/ 28632 h 1742133"/>
                <a:gd name="connsiteX1" fmla="*/ 1203158 w 2310063"/>
                <a:gd name="connsiteY1" fmla="*/ 148948 h 1742133"/>
                <a:gd name="connsiteX2" fmla="*/ 1419727 w 2310063"/>
                <a:gd name="connsiteY2" fmla="*/ 1496485 h 1742133"/>
                <a:gd name="connsiteX3" fmla="*/ 2310063 w 2310063"/>
                <a:gd name="connsiteY3" fmla="*/ 1737116 h 1742133"/>
                <a:gd name="connsiteX0" fmla="*/ 0 w 2310063"/>
                <a:gd name="connsiteY0" fmla="*/ 37651 h 1751152"/>
                <a:gd name="connsiteX1" fmla="*/ 1203158 w 2310063"/>
                <a:gd name="connsiteY1" fmla="*/ 157967 h 1751152"/>
                <a:gd name="connsiteX2" fmla="*/ 1419727 w 2310063"/>
                <a:gd name="connsiteY2" fmla="*/ 1505504 h 1751152"/>
                <a:gd name="connsiteX3" fmla="*/ 2310063 w 2310063"/>
                <a:gd name="connsiteY3" fmla="*/ 1746135 h 1751152"/>
                <a:gd name="connsiteX0" fmla="*/ 0 w 2310063"/>
                <a:gd name="connsiteY0" fmla="*/ 28632 h 1742133"/>
                <a:gd name="connsiteX1" fmla="*/ 1203158 w 2310063"/>
                <a:gd name="connsiteY1" fmla="*/ 148948 h 1742133"/>
                <a:gd name="connsiteX2" fmla="*/ 1419727 w 2310063"/>
                <a:gd name="connsiteY2" fmla="*/ 1496485 h 1742133"/>
                <a:gd name="connsiteX3" fmla="*/ 2310063 w 2310063"/>
                <a:gd name="connsiteY3" fmla="*/ 1737116 h 1742133"/>
                <a:gd name="connsiteX0" fmla="*/ 0 w 2310063"/>
                <a:gd name="connsiteY0" fmla="*/ 0 h 1712106"/>
                <a:gd name="connsiteX1" fmla="*/ 1203158 w 2310063"/>
                <a:gd name="connsiteY1" fmla="*/ 216569 h 1712106"/>
                <a:gd name="connsiteX2" fmla="*/ 1419727 w 2310063"/>
                <a:gd name="connsiteY2" fmla="*/ 1467853 h 1712106"/>
                <a:gd name="connsiteX3" fmla="*/ 2310063 w 2310063"/>
                <a:gd name="connsiteY3" fmla="*/ 1708484 h 17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0063" h="1712106">
                  <a:moveTo>
                    <a:pt x="0" y="0"/>
                  </a:moveTo>
                  <a:cubicBezTo>
                    <a:pt x="675774" y="8021"/>
                    <a:pt x="966537" y="-28073"/>
                    <a:pt x="1203158" y="216569"/>
                  </a:cubicBezTo>
                  <a:cubicBezTo>
                    <a:pt x="1439779" y="461211"/>
                    <a:pt x="1235243" y="1219201"/>
                    <a:pt x="1419727" y="1467853"/>
                  </a:cubicBezTo>
                  <a:cubicBezTo>
                    <a:pt x="1604211" y="1716506"/>
                    <a:pt x="1957137" y="1720516"/>
                    <a:pt x="2310063" y="170848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71966" y="5591327"/>
              <a:ext cx="3001191" cy="123110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 </a:t>
              </a:r>
              <a:r>
                <a:rPr lang="en-US" dirty="0" err="1"/>
                <a:t>Lockin</a:t>
              </a:r>
              <a:r>
                <a:rPr lang="en-US" dirty="0"/>
                <a:t> detectors in // measuring U</a:t>
              </a:r>
              <a:r>
                <a:rPr lang="en-US" baseline="-25000" dirty="0"/>
                <a:t>A</a:t>
              </a:r>
              <a:r>
                <a:rPr lang="en-US" dirty="0"/>
                <a:t>; U</a:t>
              </a:r>
              <a:r>
                <a:rPr lang="en-US" baseline="-25000" dirty="0"/>
                <a:t>B</a:t>
              </a:r>
              <a:r>
                <a:rPr lang="en-US" dirty="0"/>
                <a:t> and U</a:t>
              </a:r>
              <a:r>
                <a:rPr lang="en-US" baseline="-25000" dirty="0"/>
                <a:t>A</a:t>
              </a:r>
              <a:r>
                <a:rPr lang="en-US" dirty="0"/>
                <a:t>-U</a:t>
              </a:r>
              <a:r>
                <a:rPr lang="en-US" baseline="-25000" dirty="0"/>
                <a:t>B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143" y="3565601"/>
              <a:ext cx="1157360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Filters killing 1</a:t>
              </a:r>
              <a:r>
                <a:rPr lang="en-US" dirty="0">
                  <a:latin typeface="Symbol" panose="05050102010706020507" pitchFamily="18" charset="2"/>
                </a:rPr>
                <a:t>w</a:t>
              </a:r>
              <a:r>
                <a:rPr lang="en-US" dirty="0"/>
                <a:t> and 3</a:t>
              </a:r>
              <a:r>
                <a:rPr lang="en-US" dirty="0">
                  <a:latin typeface="Symbol" panose="05050102010706020507" pitchFamily="18" charset="2"/>
                </a:rPr>
                <a:t>w</a:t>
              </a:r>
            </a:p>
          </p:txBody>
        </p:sp>
        <p:sp>
          <p:nvSpPr>
            <p:cNvPr id="4" name="Ellipse 3"/>
            <p:cNvSpPr/>
            <p:nvPr/>
          </p:nvSpPr>
          <p:spPr>
            <a:xfrm>
              <a:off x="2358308" y="5208939"/>
              <a:ext cx="125460" cy="10719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>
              <a:off x="539552" y="5208940"/>
              <a:ext cx="111061" cy="10964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709631" y="5048156"/>
              <a:ext cx="53378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/>
                <a:t>U</a:t>
              </a:r>
              <a:r>
                <a:rPr lang="fr-FR" sz="1350" baseline="-25000" dirty="0"/>
                <a:t>A</a:t>
              </a: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2476906" y="5077874"/>
              <a:ext cx="53378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/>
                <a:t>U</a:t>
              </a:r>
              <a:r>
                <a:rPr lang="fr-FR" sz="1350" baseline="-25000" dirty="0"/>
                <a:t>B</a:t>
              </a:r>
            </a:p>
          </p:txBody>
        </p:sp>
        <p:sp>
          <p:nvSpPr>
            <p:cNvPr id="83" name="Forme libre 82"/>
            <p:cNvSpPr/>
            <p:nvPr/>
          </p:nvSpPr>
          <p:spPr>
            <a:xfrm>
              <a:off x="569142" y="4933753"/>
              <a:ext cx="66326" cy="756328"/>
            </a:xfrm>
            <a:custGeom>
              <a:avLst/>
              <a:gdLst>
                <a:gd name="connsiteX0" fmla="*/ 0 w 2310063"/>
                <a:gd name="connsiteY0" fmla="*/ 129666 h 1722851"/>
                <a:gd name="connsiteX1" fmla="*/ 1203158 w 2310063"/>
                <a:gd name="connsiteY1" fmla="*/ 129666 h 1722851"/>
                <a:gd name="connsiteX2" fmla="*/ 1419727 w 2310063"/>
                <a:gd name="connsiteY2" fmla="*/ 1477203 h 1722851"/>
                <a:gd name="connsiteX3" fmla="*/ 2310063 w 2310063"/>
                <a:gd name="connsiteY3" fmla="*/ 1717834 h 1722851"/>
                <a:gd name="connsiteX0" fmla="*/ 0 w 2310063"/>
                <a:gd name="connsiteY0" fmla="*/ 76845 h 1790346"/>
                <a:gd name="connsiteX1" fmla="*/ 1203158 w 2310063"/>
                <a:gd name="connsiteY1" fmla="*/ 197161 h 1790346"/>
                <a:gd name="connsiteX2" fmla="*/ 1419727 w 2310063"/>
                <a:gd name="connsiteY2" fmla="*/ 1544698 h 1790346"/>
                <a:gd name="connsiteX3" fmla="*/ 2310063 w 2310063"/>
                <a:gd name="connsiteY3" fmla="*/ 1785329 h 1790346"/>
                <a:gd name="connsiteX0" fmla="*/ 0 w 2310063"/>
                <a:gd name="connsiteY0" fmla="*/ 28632 h 1742133"/>
                <a:gd name="connsiteX1" fmla="*/ 1203158 w 2310063"/>
                <a:gd name="connsiteY1" fmla="*/ 148948 h 1742133"/>
                <a:gd name="connsiteX2" fmla="*/ 1419727 w 2310063"/>
                <a:gd name="connsiteY2" fmla="*/ 1496485 h 1742133"/>
                <a:gd name="connsiteX3" fmla="*/ 2310063 w 2310063"/>
                <a:gd name="connsiteY3" fmla="*/ 1737116 h 1742133"/>
                <a:gd name="connsiteX0" fmla="*/ 0 w 2310063"/>
                <a:gd name="connsiteY0" fmla="*/ 37651 h 1751152"/>
                <a:gd name="connsiteX1" fmla="*/ 1203158 w 2310063"/>
                <a:gd name="connsiteY1" fmla="*/ 157967 h 1751152"/>
                <a:gd name="connsiteX2" fmla="*/ 1419727 w 2310063"/>
                <a:gd name="connsiteY2" fmla="*/ 1505504 h 1751152"/>
                <a:gd name="connsiteX3" fmla="*/ 2310063 w 2310063"/>
                <a:gd name="connsiteY3" fmla="*/ 1746135 h 1751152"/>
                <a:gd name="connsiteX0" fmla="*/ 0 w 2310063"/>
                <a:gd name="connsiteY0" fmla="*/ 28632 h 1742133"/>
                <a:gd name="connsiteX1" fmla="*/ 1203158 w 2310063"/>
                <a:gd name="connsiteY1" fmla="*/ 148948 h 1742133"/>
                <a:gd name="connsiteX2" fmla="*/ 1419727 w 2310063"/>
                <a:gd name="connsiteY2" fmla="*/ 1496485 h 1742133"/>
                <a:gd name="connsiteX3" fmla="*/ 2310063 w 2310063"/>
                <a:gd name="connsiteY3" fmla="*/ 1737116 h 1742133"/>
                <a:gd name="connsiteX0" fmla="*/ 0 w 2310063"/>
                <a:gd name="connsiteY0" fmla="*/ 0 h 1712106"/>
                <a:gd name="connsiteX1" fmla="*/ 1203158 w 2310063"/>
                <a:gd name="connsiteY1" fmla="*/ 216569 h 1712106"/>
                <a:gd name="connsiteX2" fmla="*/ 1419727 w 2310063"/>
                <a:gd name="connsiteY2" fmla="*/ 1467853 h 1712106"/>
                <a:gd name="connsiteX3" fmla="*/ 2310063 w 2310063"/>
                <a:gd name="connsiteY3" fmla="*/ 1708484 h 17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0063" h="1712106">
                  <a:moveTo>
                    <a:pt x="0" y="0"/>
                  </a:moveTo>
                  <a:cubicBezTo>
                    <a:pt x="675774" y="8021"/>
                    <a:pt x="966537" y="-28073"/>
                    <a:pt x="1203158" y="216569"/>
                  </a:cubicBezTo>
                  <a:cubicBezTo>
                    <a:pt x="1439779" y="461211"/>
                    <a:pt x="1235243" y="1219201"/>
                    <a:pt x="1419727" y="1467853"/>
                  </a:cubicBezTo>
                  <a:cubicBezTo>
                    <a:pt x="1604211" y="1716506"/>
                    <a:pt x="1957137" y="1720516"/>
                    <a:pt x="2310063" y="170848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9" name="Forme libre 88"/>
            <p:cNvSpPr/>
            <p:nvPr/>
          </p:nvSpPr>
          <p:spPr>
            <a:xfrm>
              <a:off x="2481858" y="2122577"/>
              <a:ext cx="91121" cy="1418675"/>
            </a:xfrm>
            <a:custGeom>
              <a:avLst/>
              <a:gdLst>
                <a:gd name="connsiteX0" fmla="*/ 0 w 2310063"/>
                <a:gd name="connsiteY0" fmla="*/ 129666 h 1722851"/>
                <a:gd name="connsiteX1" fmla="*/ 1203158 w 2310063"/>
                <a:gd name="connsiteY1" fmla="*/ 129666 h 1722851"/>
                <a:gd name="connsiteX2" fmla="*/ 1419727 w 2310063"/>
                <a:gd name="connsiteY2" fmla="*/ 1477203 h 1722851"/>
                <a:gd name="connsiteX3" fmla="*/ 2310063 w 2310063"/>
                <a:gd name="connsiteY3" fmla="*/ 1717834 h 1722851"/>
                <a:gd name="connsiteX0" fmla="*/ 0 w 2310063"/>
                <a:gd name="connsiteY0" fmla="*/ 76845 h 1790346"/>
                <a:gd name="connsiteX1" fmla="*/ 1203158 w 2310063"/>
                <a:gd name="connsiteY1" fmla="*/ 197161 h 1790346"/>
                <a:gd name="connsiteX2" fmla="*/ 1419727 w 2310063"/>
                <a:gd name="connsiteY2" fmla="*/ 1544698 h 1790346"/>
                <a:gd name="connsiteX3" fmla="*/ 2310063 w 2310063"/>
                <a:gd name="connsiteY3" fmla="*/ 1785329 h 1790346"/>
                <a:gd name="connsiteX0" fmla="*/ 0 w 2310063"/>
                <a:gd name="connsiteY0" fmla="*/ 28632 h 1742133"/>
                <a:gd name="connsiteX1" fmla="*/ 1203158 w 2310063"/>
                <a:gd name="connsiteY1" fmla="*/ 148948 h 1742133"/>
                <a:gd name="connsiteX2" fmla="*/ 1419727 w 2310063"/>
                <a:gd name="connsiteY2" fmla="*/ 1496485 h 1742133"/>
                <a:gd name="connsiteX3" fmla="*/ 2310063 w 2310063"/>
                <a:gd name="connsiteY3" fmla="*/ 1737116 h 1742133"/>
                <a:gd name="connsiteX0" fmla="*/ 0 w 2310063"/>
                <a:gd name="connsiteY0" fmla="*/ 37651 h 1751152"/>
                <a:gd name="connsiteX1" fmla="*/ 1203158 w 2310063"/>
                <a:gd name="connsiteY1" fmla="*/ 157967 h 1751152"/>
                <a:gd name="connsiteX2" fmla="*/ 1419727 w 2310063"/>
                <a:gd name="connsiteY2" fmla="*/ 1505504 h 1751152"/>
                <a:gd name="connsiteX3" fmla="*/ 2310063 w 2310063"/>
                <a:gd name="connsiteY3" fmla="*/ 1746135 h 1751152"/>
                <a:gd name="connsiteX0" fmla="*/ 0 w 2310063"/>
                <a:gd name="connsiteY0" fmla="*/ 28632 h 1742133"/>
                <a:gd name="connsiteX1" fmla="*/ 1203158 w 2310063"/>
                <a:gd name="connsiteY1" fmla="*/ 148948 h 1742133"/>
                <a:gd name="connsiteX2" fmla="*/ 1419727 w 2310063"/>
                <a:gd name="connsiteY2" fmla="*/ 1496485 h 1742133"/>
                <a:gd name="connsiteX3" fmla="*/ 2310063 w 2310063"/>
                <a:gd name="connsiteY3" fmla="*/ 1737116 h 1742133"/>
                <a:gd name="connsiteX0" fmla="*/ 0 w 2310063"/>
                <a:gd name="connsiteY0" fmla="*/ 0 h 1712106"/>
                <a:gd name="connsiteX1" fmla="*/ 1203158 w 2310063"/>
                <a:gd name="connsiteY1" fmla="*/ 216569 h 1712106"/>
                <a:gd name="connsiteX2" fmla="*/ 1419727 w 2310063"/>
                <a:gd name="connsiteY2" fmla="*/ 1467853 h 1712106"/>
                <a:gd name="connsiteX3" fmla="*/ 2310063 w 2310063"/>
                <a:gd name="connsiteY3" fmla="*/ 1708484 h 17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0063" h="1712106">
                  <a:moveTo>
                    <a:pt x="0" y="0"/>
                  </a:moveTo>
                  <a:cubicBezTo>
                    <a:pt x="675774" y="8021"/>
                    <a:pt x="966537" y="-28073"/>
                    <a:pt x="1203158" y="216569"/>
                  </a:cubicBezTo>
                  <a:cubicBezTo>
                    <a:pt x="1439779" y="461211"/>
                    <a:pt x="1235243" y="1219201"/>
                    <a:pt x="1419727" y="1467853"/>
                  </a:cubicBezTo>
                  <a:cubicBezTo>
                    <a:pt x="1604211" y="1716506"/>
                    <a:pt x="1957137" y="1720516"/>
                    <a:pt x="2310063" y="170848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90" name="Forme libre 89"/>
            <p:cNvSpPr/>
            <p:nvPr/>
          </p:nvSpPr>
          <p:spPr>
            <a:xfrm flipH="1">
              <a:off x="831857" y="2101860"/>
              <a:ext cx="75448" cy="1463741"/>
            </a:xfrm>
            <a:custGeom>
              <a:avLst/>
              <a:gdLst>
                <a:gd name="connsiteX0" fmla="*/ 0 w 2310063"/>
                <a:gd name="connsiteY0" fmla="*/ 129666 h 1722851"/>
                <a:gd name="connsiteX1" fmla="*/ 1203158 w 2310063"/>
                <a:gd name="connsiteY1" fmla="*/ 129666 h 1722851"/>
                <a:gd name="connsiteX2" fmla="*/ 1419727 w 2310063"/>
                <a:gd name="connsiteY2" fmla="*/ 1477203 h 1722851"/>
                <a:gd name="connsiteX3" fmla="*/ 2310063 w 2310063"/>
                <a:gd name="connsiteY3" fmla="*/ 1717834 h 1722851"/>
                <a:gd name="connsiteX0" fmla="*/ 0 w 2310063"/>
                <a:gd name="connsiteY0" fmla="*/ 76845 h 1790346"/>
                <a:gd name="connsiteX1" fmla="*/ 1203158 w 2310063"/>
                <a:gd name="connsiteY1" fmla="*/ 197161 h 1790346"/>
                <a:gd name="connsiteX2" fmla="*/ 1419727 w 2310063"/>
                <a:gd name="connsiteY2" fmla="*/ 1544698 h 1790346"/>
                <a:gd name="connsiteX3" fmla="*/ 2310063 w 2310063"/>
                <a:gd name="connsiteY3" fmla="*/ 1785329 h 1790346"/>
                <a:gd name="connsiteX0" fmla="*/ 0 w 2310063"/>
                <a:gd name="connsiteY0" fmla="*/ 28632 h 1742133"/>
                <a:gd name="connsiteX1" fmla="*/ 1203158 w 2310063"/>
                <a:gd name="connsiteY1" fmla="*/ 148948 h 1742133"/>
                <a:gd name="connsiteX2" fmla="*/ 1419727 w 2310063"/>
                <a:gd name="connsiteY2" fmla="*/ 1496485 h 1742133"/>
                <a:gd name="connsiteX3" fmla="*/ 2310063 w 2310063"/>
                <a:gd name="connsiteY3" fmla="*/ 1737116 h 1742133"/>
                <a:gd name="connsiteX0" fmla="*/ 0 w 2310063"/>
                <a:gd name="connsiteY0" fmla="*/ 37651 h 1751152"/>
                <a:gd name="connsiteX1" fmla="*/ 1203158 w 2310063"/>
                <a:gd name="connsiteY1" fmla="*/ 157967 h 1751152"/>
                <a:gd name="connsiteX2" fmla="*/ 1419727 w 2310063"/>
                <a:gd name="connsiteY2" fmla="*/ 1505504 h 1751152"/>
                <a:gd name="connsiteX3" fmla="*/ 2310063 w 2310063"/>
                <a:gd name="connsiteY3" fmla="*/ 1746135 h 1751152"/>
                <a:gd name="connsiteX0" fmla="*/ 0 w 2310063"/>
                <a:gd name="connsiteY0" fmla="*/ 28632 h 1742133"/>
                <a:gd name="connsiteX1" fmla="*/ 1203158 w 2310063"/>
                <a:gd name="connsiteY1" fmla="*/ 148948 h 1742133"/>
                <a:gd name="connsiteX2" fmla="*/ 1419727 w 2310063"/>
                <a:gd name="connsiteY2" fmla="*/ 1496485 h 1742133"/>
                <a:gd name="connsiteX3" fmla="*/ 2310063 w 2310063"/>
                <a:gd name="connsiteY3" fmla="*/ 1737116 h 1742133"/>
                <a:gd name="connsiteX0" fmla="*/ 0 w 2310063"/>
                <a:gd name="connsiteY0" fmla="*/ 0 h 1712106"/>
                <a:gd name="connsiteX1" fmla="*/ 1203158 w 2310063"/>
                <a:gd name="connsiteY1" fmla="*/ 216569 h 1712106"/>
                <a:gd name="connsiteX2" fmla="*/ 1419727 w 2310063"/>
                <a:gd name="connsiteY2" fmla="*/ 1467853 h 1712106"/>
                <a:gd name="connsiteX3" fmla="*/ 2310063 w 2310063"/>
                <a:gd name="connsiteY3" fmla="*/ 1708484 h 17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0063" h="1712106">
                  <a:moveTo>
                    <a:pt x="0" y="0"/>
                  </a:moveTo>
                  <a:cubicBezTo>
                    <a:pt x="675774" y="8021"/>
                    <a:pt x="966537" y="-28073"/>
                    <a:pt x="1203158" y="216569"/>
                  </a:cubicBezTo>
                  <a:cubicBezTo>
                    <a:pt x="1439779" y="461211"/>
                    <a:pt x="1235243" y="1219201"/>
                    <a:pt x="1419727" y="1467853"/>
                  </a:cubicBezTo>
                  <a:cubicBezTo>
                    <a:pt x="1604211" y="1716506"/>
                    <a:pt x="1957137" y="1720516"/>
                    <a:pt x="2310063" y="170848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aphicFrame>
        <p:nvGraphicFramePr>
          <p:cNvPr id="91" name="Objet 90"/>
          <p:cNvGraphicFramePr>
            <a:graphicFrameLocks noChangeAspect="1"/>
          </p:cNvGraphicFramePr>
          <p:nvPr>
            <p:extLst/>
          </p:nvPr>
        </p:nvGraphicFramePr>
        <p:xfrm>
          <a:off x="4365397" y="3477800"/>
          <a:ext cx="3550444" cy="341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8" name="Equation" r:id="rId12" imgW="2679480" imgH="241200" progId="Equation.DSMT4">
                  <p:embed/>
                </p:oleObj>
              </mc:Choice>
              <mc:Fallback>
                <p:oleObj name="Equation" r:id="rId12" imgW="2679480" imgH="241200" progId="Equation.DSMT4">
                  <p:embed/>
                  <p:pic>
                    <p:nvPicPr>
                      <p:cNvPr id="91" name="Obje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397" y="3477800"/>
                        <a:ext cx="3550444" cy="341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t 91"/>
          <p:cNvGraphicFramePr>
            <a:graphicFrameLocks noChangeAspect="1"/>
          </p:cNvGraphicFramePr>
          <p:nvPr>
            <p:extLst/>
          </p:nvPr>
        </p:nvGraphicFramePr>
        <p:xfrm>
          <a:off x="6057959" y="3803526"/>
          <a:ext cx="1402003" cy="4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9" name="Equation" r:id="rId14" imgW="1307880" imgH="380880" progId="Equation.DSMT4">
                  <p:embed/>
                </p:oleObj>
              </mc:Choice>
              <mc:Fallback>
                <p:oleObj name="Equation" r:id="rId14" imgW="1307880" imgH="380880" progId="Equation.DSMT4">
                  <p:embed/>
                  <p:pic>
                    <p:nvPicPr>
                      <p:cNvPr id="92" name="Obje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59" y="3803526"/>
                        <a:ext cx="1402003" cy="43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Flèche droite 92"/>
          <p:cNvSpPr/>
          <p:nvPr/>
        </p:nvSpPr>
        <p:spPr>
          <a:xfrm rot="5400000">
            <a:off x="5401594" y="4103253"/>
            <a:ext cx="737302" cy="271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aphicFrame>
        <p:nvGraphicFramePr>
          <p:cNvPr id="94" name="Objet 93"/>
          <p:cNvGraphicFramePr>
            <a:graphicFrameLocks noChangeAspect="1"/>
          </p:cNvGraphicFramePr>
          <p:nvPr>
            <p:extLst/>
          </p:nvPr>
        </p:nvGraphicFramePr>
        <p:xfrm>
          <a:off x="6045420" y="4268650"/>
          <a:ext cx="1702594" cy="27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0" name="Equation" r:id="rId16" imgW="1587240" imgH="241200" progId="Equation.DSMT4">
                  <p:embed/>
                </p:oleObj>
              </mc:Choice>
              <mc:Fallback>
                <p:oleObj name="Equation" r:id="rId16" imgW="1587240" imgH="241200" progId="Equation.DSMT4">
                  <p:embed/>
                  <p:pic>
                    <p:nvPicPr>
                      <p:cNvPr id="94" name="Obje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420" y="4268650"/>
                        <a:ext cx="1702594" cy="275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4056035" y="4637301"/>
            <a:ext cx="397877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 b="1" dirty="0" err="1">
                <a:latin typeface="Symbol" panose="05050102010706020507" pitchFamily="18" charset="2"/>
                <a:sym typeface="Symbol" panose="05050102010706020507" pitchFamily="18" charset="2"/>
              </a:rPr>
              <a:t>d</a:t>
            </a:r>
            <a:r>
              <a:rPr lang="fr-FR" sz="1500" b="1" dirty="0" err="1">
                <a:sym typeface="Symbol" panose="05050102010706020507" pitchFamily="18" charset="2"/>
              </a:rPr>
              <a:t>V</a:t>
            </a:r>
            <a:r>
              <a:rPr lang="fr-FR" sz="1500" b="1" baseline="-25000" dirty="0" err="1">
                <a:sym typeface="Symbol" panose="05050102010706020507" pitchFamily="18" charset="2"/>
              </a:rPr>
              <a:t>s</a:t>
            </a:r>
            <a:r>
              <a:rPr lang="fr-FR" sz="1500" b="1" dirty="0">
                <a:sym typeface="Symbol" panose="05050102010706020507" pitchFamily="18" charset="2"/>
              </a:rPr>
              <a:t> and </a:t>
            </a:r>
            <a:r>
              <a:rPr lang="fr-FR" sz="1500" b="1" dirty="0">
                <a:latin typeface="Symbol" panose="05050102010706020507" pitchFamily="18" charset="2"/>
                <a:sym typeface="Symbol" panose="05050102010706020507" pitchFamily="18" charset="2"/>
              </a:rPr>
              <a:t>c</a:t>
            </a:r>
            <a:r>
              <a:rPr lang="fr-FR" sz="1500" b="1" baseline="-25000" dirty="0">
                <a:sym typeface="Symbol" panose="05050102010706020507" pitchFamily="18" charset="2"/>
              </a:rPr>
              <a:t>5</a:t>
            </a:r>
            <a:r>
              <a:rPr lang="fr-FR" sz="1500" b="1" baseline="30000" dirty="0">
                <a:sym typeface="Symbol" panose="05050102010706020507" pitchFamily="18" charset="2"/>
              </a:rPr>
              <a:t>(5)</a:t>
            </a:r>
            <a:r>
              <a:rPr lang="fr-FR" sz="1500" b="1" dirty="0">
                <a:sym typeface="Symbol" panose="05050102010706020507" pitchFamily="18" charset="2"/>
              </a:rPr>
              <a:t> are the </a:t>
            </a:r>
            <a:r>
              <a:rPr lang="fr-FR" sz="1500" b="1" dirty="0" err="1">
                <a:sym typeface="Symbol" panose="05050102010706020507" pitchFamily="18" charset="2"/>
              </a:rPr>
              <a:t>same</a:t>
            </a:r>
            <a:r>
              <a:rPr lang="fr-FR" sz="1500" b="1" dirty="0">
                <a:sym typeface="Symbol" panose="05050102010706020507" pitchFamily="18" charset="2"/>
              </a:rPr>
              <a:t> for the </a:t>
            </a:r>
            <a:r>
              <a:rPr lang="fr-FR" sz="1500" b="1" dirty="0" err="1">
                <a:sym typeface="Symbol" panose="05050102010706020507" pitchFamily="18" charset="2"/>
              </a:rPr>
              <a:t>two</a:t>
            </a:r>
            <a:r>
              <a:rPr lang="fr-FR" sz="1500" b="1" dirty="0">
                <a:sym typeface="Symbol" panose="05050102010706020507" pitchFamily="18" charset="2"/>
              </a:rPr>
              <a:t> </a:t>
            </a:r>
            <a:r>
              <a:rPr lang="fr-FR" sz="1500" b="1" dirty="0" err="1">
                <a:sym typeface="Symbol" panose="05050102010706020507" pitchFamily="18" charset="2"/>
              </a:rPr>
              <a:t>samples</a:t>
            </a:r>
            <a:endParaRPr lang="fr-FR" sz="1500" b="1" dirty="0">
              <a:sym typeface="Symbol" panose="05050102010706020507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fr-FR" sz="1500" dirty="0">
                <a:solidFill>
                  <a:srgbClr val="1306BA"/>
                </a:solidFill>
                <a:sym typeface="Wingdings" panose="05000000000000000000" pitchFamily="2" charset="2"/>
              </a:rPr>
              <a:t> </a:t>
            </a:r>
            <a:r>
              <a:rPr lang="fr-FR" sz="1500" dirty="0" err="1">
                <a:solidFill>
                  <a:srgbClr val="1306BA"/>
                </a:solidFill>
                <a:sym typeface="Wingdings" panose="05000000000000000000" pitchFamily="2" charset="2"/>
              </a:rPr>
              <a:t>We</a:t>
            </a:r>
            <a:r>
              <a:rPr lang="fr-FR" sz="1500" dirty="0">
                <a:solidFill>
                  <a:srgbClr val="1306BA"/>
                </a:solidFill>
                <a:sym typeface="Wingdings" panose="05000000000000000000" pitchFamily="2" charset="2"/>
              </a:rPr>
              <a:t> </a:t>
            </a:r>
            <a:r>
              <a:rPr lang="fr-FR" sz="1500" dirty="0" err="1">
                <a:solidFill>
                  <a:srgbClr val="1306BA"/>
                </a:solidFill>
                <a:sym typeface="Wingdings" panose="05000000000000000000" pitchFamily="2" charset="2"/>
              </a:rPr>
              <a:t>can</a:t>
            </a:r>
            <a:r>
              <a:rPr lang="fr-FR" sz="1500" dirty="0">
                <a:solidFill>
                  <a:srgbClr val="1306BA"/>
                </a:solidFill>
                <a:sym typeface="Wingdings" panose="05000000000000000000" pitchFamily="2" charset="2"/>
              </a:rPr>
              <a:t> </a:t>
            </a:r>
            <a:r>
              <a:rPr lang="fr-FR" sz="1500" dirty="0" err="1">
                <a:solidFill>
                  <a:srgbClr val="1306BA"/>
                </a:solidFill>
                <a:sym typeface="Wingdings" panose="05000000000000000000" pitchFamily="2" charset="2"/>
              </a:rPr>
              <a:t>extract</a:t>
            </a:r>
            <a:r>
              <a:rPr lang="fr-FR" sz="1500" dirty="0">
                <a:solidFill>
                  <a:srgbClr val="1306BA"/>
                </a:solidFill>
                <a:sym typeface="Wingdings" panose="05000000000000000000" pitchFamily="2" charset="2"/>
              </a:rPr>
              <a:t> </a:t>
            </a:r>
            <a:r>
              <a:rPr lang="fr-FR" sz="1500" dirty="0" err="1">
                <a:solidFill>
                  <a:srgbClr val="1306BA"/>
                </a:solidFill>
                <a:sym typeface="Wingdings" panose="05000000000000000000" pitchFamily="2" charset="2"/>
              </a:rPr>
              <a:t>automatically</a:t>
            </a:r>
            <a:r>
              <a:rPr lang="fr-FR" sz="1500" dirty="0">
                <a:solidFill>
                  <a:srgbClr val="1306BA"/>
                </a:solidFill>
                <a:sym typeface="Wingdings" panose="05000000000000000000" pitchFamily="2" charset="2"/>
              </a:rPr>
              <a:t> the </a:t>
            </a:r>
            <a:r>
              <a:rPr lang="fr-FR" sz="1500" dirty="0">
                <a:solidFill>
                  <a:srgbClr val="1306BA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c</a:t>
            </a:r>
            <a:r>
              <a:rPr lang="fr-FR" sz="1500" baseline="-25000" dirty="0">
                <a:solidFill>
                  <a:srgbClr val="1306BA"/>
                </a:solidFill>
                <a:sym typeface="Wingdings" panose="05000000000000000000" pitchFamily="2" charset="2"/>
              </a:rPr>
              <a:t>5</a:t>
            </a:r>
            <a:r>
              <a:rPr lang="fr-FR" sz="1500" baseline="30000" dirty="0">
                <a:solidFill>
                  <a:srgbClr val="1306BA"/>
                </a:solidFill>
                <a:sym typeface="Wingdings" panose="05000000000000000000" pitchFamily="2" charset="2"/>
              </a:rPr>
              <a:t>(5)</a:t>
            </a:r>
            <a:r>
              <a:rPr lang="fr-FR" sz="1500" dirty="0">
                <a:solidFill>
                  <a:srgbClr val="1306BA"/>
                </a:solidFill>
                <a:sym typeface="Wingdings" panose="05000000000000000000" pitchFamily="2" charset="2"/>
              </a:rPr>
              <a:t> signal</a:t>
            </a:r>
            <a:endParaRPr lang="fr-FR" sz="1500" dirty="0">
              <a:solidFill>
                <a:srgbClr val="1306BA"/>
              </a:solidFill>
              <a:latin typeface="Symbol" panose="05050102010706020507" pitchFamily="18" charset="2"/>
              <a:sym typeface="Symbol" panose="05050102010706020507" pitchFamily="18" charset="2"/>
            </a:endParaRPr>
          </a:p>
        </p:txBody>
      </p:sp>
      <p:sp>
        <p:nvSpPr>
          <p:cNvPr id="96" name="Text Box 105"/>
          <p:cNvSpPr txBox="1">
            <a:spLocks noChangeArrowheads="1"/>
          </p:cNvSpPr>
          <p:nvPr/>
        </p:nvSpPr>
        <p:spPr bwMode="auto">
          <a:xfrm>
            <a:off x="4193958" y="5645718"/>
            <a:ext cx="377880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>
                <a:solidFill>
                  <a:srgbClr val="FF0000"/>
                </a:solidFill>
              </a:rPr>
              <a:t>Does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it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work</a:t>
            </a:r>
            <a:r>
              <a:rPr lang="fr-FR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97" name="Flèche droite 96"/>
          <p:cNvSpPr/>
          <p:nvPr/>
        </p:nvSpPr>
        <p:spPr>
          <a:xfrm rot="5400000">
            <a:off x="5587076" y="5329164"/>
            <a:ext cx="362086" cy="271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9" name="Text Box 207"/>
          <p:cNvSpPr txBox="1">
            <a:spLocks noChangeArrowheads="1"/>
          </p:cNvSpPr>
          <p:nvPr/>
        </p:nvSpPr>
        <p:spPr bwMode="auto">
          <a:xfrm>
            <a:off x="2291911" y="875160"/>
            <a:ext cx="2661926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GB" sz="1050" dirty="0">
                <a:latin typeface="Times New Roman" pitchFamily="18" charset="0"/>
              </a:rPr>
              <a:t>(See C. </a:t>
            </a:r>
            <a:r>
              <a:rPr lang="en-GB" sz="1050" dirty="0" err="1">
                <a:latin typeface="Times New Roman" pitchFamily="18" charset="0"/>
              </a:rPr>
              <a:t>Thibierge</a:t>
            </a:r>
            <a:r>
              <a:rPr lang="en-GB" sz="1050" dirty="0">
                <a:latin typeface="Times New Roman" pitchFamily="18" charset="0"/>
              </a:rPr>
              <a:t> et al, RSI </a:t>
            </a:r>
            <a:r>
              <a:rPr lang="fr-FR" sz="1050" b="1" dirty="0">
                <a:latin typeface="Times New Roman" pitchFamily="18" charset="0"/>
              </a:rPr>
              <a:t>79</a:t>
            </a:r>
            <a:r>
              <a:rPr lang="fr-FR" sz="1050" dirty="0">
                <a:latin typeface="Times New Roman" pitchFamily="18" charset="0"/>
              </a:rPr>
              <a:t>, 103905 (2008))</a:t>
            </a:r>
          </a:p>
        </p:txBody>
      </p:sp>
      <p:sp>
        <p:nvSpPr>
          <p:cNvPr id="20" name="Accolade fermante 19"/>
          <p:cNvSpPr/>
          <p:nvPr/>
        </p:nvSpPr>
        <p:spPr>
          <a:xfrm>
            <a:off x="3869922" y="1283365"/>
            <a:ext cx="324036" cy="4575905"/>
          </a:xfrm>
          <a:prstGeom prst="rightBrace">
            <a:avLst>
              <a:gd name="adj1" fmla="val 114155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0894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3"/>
          <p:cNvSpPr txBox="1">
            <a:spLocks noChangeArrowheads="1"/>
          </p:cNvSpPr>
          <p:nvPr/>
        </p:nvSpPr>
        <p:spPr>
          <a:xfrm>
            <a:off x="28228" y="1"/>
            <a:ext cx="4903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Does </a:t>
            </a: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our experiment </a:t>
            </a: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 ? </a:t>
            </a:r>
            <a:endParaRPr lang="fr-F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" y="1934363"/>
            <a:ext cx="6628348" cy="44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05"/>
          <p:cNvSpPr txBox="1">
            <a:spLocks noChangeArrowheads="1"/>
          </p:cNvSpPr>
          <p:nvPr/>
        </p:nvSpPr>
        <p:spPr bwMode="auto">
          <a:xfrm>
            <a:off x="6994005" y="6169173"/>
            <a:ext cx="1799754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 It </a:t>
            </a:r>
            <a:r>
              <a:rPr lang="fr-FR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works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9592" y="17292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Saclay, </a:t>
            </a:r>
            <a:r>
              <a:rPr lang="fr-FR" dirty="0" err="1" smtClean="0"/>
              <a:t>glycerol</a:t>
            </a:r>
            <a:r>
              <a:rPr lang="fr-FR" dirty="0" smtClean="0"/>
              <a:t>, 199K, f = 0.15Hz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/>
          </p:nvPr>
        </p:nvGraphicFramePr>
        <p:xfrm>
          <a:off x="6905909" y="1721232"/>
          <a:ext cx="2103602" cy="690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02" name="Equation" r:id="rId4" imgW="1282680" imgH="393480" progId="Equation.DSMT4">
                  <p:embed/>
                </p:oleObj>
              </mc:Choice>
              <mc:Fallback>
                <p:oleObj name="Equation" r:id="rId4" imgW="1282680" imgH="393480" progId="Equation.DSMT4">
                  <p:embed/>
                  <p:pic>
                    <p:nvPicPr>
                      <p:cNvPr id="8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909" y="1721232"/>
                        <a:ext cx="2103602" cy="6903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/>
          </p:nvPr>
        </p:nvGraphicFramePr>
        <p:xfrm>
          <a:off x="6896025" y="3187992"/>
          <a:ext cx="2123371" cy="55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03" name="Equation" r:id="rId6" imgW="939600" imgH="228600" progId="Equation.DSMT4">
                  <p:embed/>
                </p:oleObj>
              </mc:Choice>
              <mc:Fallback>
                <p:oleObj name="Equation" r:id="rId6" imgW="939600" imgH="228600" progId="Equation.DSMT4">
                  <p:embed/>
                  <p:pic>
                    <p:nvPicPr>
                      <p:cNvPr id="9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025" y="3187992"/>
                        <a:ext cx="2123371" cy="55065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/>
          </p:nvPr>
        </p:nvGraphicFramePr>
        <p:xfrm>
          <a:off x="6876256" y="4266945"/>
          <a:ext cx="2035252" cy="398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04" name="Equation" r:id="rId8" imgW="825480" imgH="152280" progId="Equation.DSMT4">
                  <p:embed/>
                </p:oleObj>
              </mc:Choice>
              <mc:Fallback>
                <p:oleObj name="Equation" r:id="rId8" imgW="825480" imgH="152280" progId="Equation.DSMT4">
                  <p:embed/>
                  <p:pic>
                    <p:nvPicPr>
                      <p:cNvPr id="1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4266945"/>
                        <a:ext cx="2035252" cy="398051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lèche droite 10"/>
          <p:cNvSpPr/>
          <p:nvPr/>
        </p:nvSpPr>
        <p:spPr>
          <a:xfrm rot="5400000">
            <a:off x="7466175" y="5330650"/>
            <a:ext cx="983069" cy="36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674" y="648943"/>
            <a:ext cx="1714876" cy="7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-2" y="0"/>
            <a:ext cx="84604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Glasses: </a:t>
            </a:r>
            <a:r>
              <a:rPr lang="fr-FR" sz="2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</a:t>
            </a:r>
            <a:r>
              <a:rPr lang="fr-FR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key observables </a:t>
            </a:r>
            <a:r>
              <a:rPr lang="fr-FR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fr-FR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t</a:t>
            </a:r>
            <a:r>
              <a:rPr lang="fr-FR" sz="2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fr-FR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fr-FR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fr-FR" sz="2800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fr-FR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fr-FR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953837" y="571568"/>
            <a:ext cx="549356" cy="470457"/>
            <a:chOff x="2487733" y="513408"/>
            <a:chExt cx="1066624" cy="868197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3261" b="3666"/>
            <a:stretch/>
          </p:blipFill>
          <p:spPr bwMode="auto">
            <a:xfrm>
              <a:off x="2487733" y="513408"/>
              <a:ext cx="1066624" cy="868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Flèche droite 1"/>
            <p:cNvSpPr/>
            <p:nvPr/>
          </p:nvSpPr>
          <p:spPr>
            <a:xfrm rot="2700000">
              <a:off x="2769699" y="838497"/>
              <a:ext cx="502692" cy="218020"/>
            </a:xfrm>
            <a:prstGeom prst="rightArrow">
              <a:avLst>
                <a:gd name="adj1" fmla="val 44241"/>
                <a:gd name="adj2" fmla="val 47120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62" name="Object 49"/>
          <p:cNvGraphicFramePr>
            <a:graphicFrameLocks noChangeAspect="1"/>
          </p:cNvGraphicFramePr>
          <p:nvPr>
            <p:extLst/>
          </p:nvPr>
        </p:nvGraphicFramePr>
        <p:xfrm>
          <a:off x="2221693" y="3502263"/>
          <a:ext cx="17621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6" name="Équation" r:id="rId4" imgW="939600" imgH="431640" progId="Equation.3">
                  <p:embed/>
                </p:oleObj>
              </mc:Choice>
              <mc:Fallback>
                <p:oleObj name="Équation" r:id="rId4" imgW="939600" imgH="431640" progId="Equation.3">
                  <p:embed/>
                  <p:pic>
                    <p:nvPicPr>
                      <p:cNvPr id="62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693" y="3502263"/>
                        <a:ext cx="17621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e 20"/>
          <p:cNvGrpSpPr/>
          <p:nvPr/>
        </p:nvGrpSpPr>
        <p:grpSpPr>
          <a:xfrm>
            <a:off x="8373" y="965664"/>
            <a:ext cx="4080024" cy="2475470"/>
            <a:chOff x="1669166" y="408718"/>
            <a:chExt cx="5058124" cy="2475470"/>
          </a:xfrm>
        </p:grpSpPr>
        <p:grpSp>
          <p:nvGrpSpPr>
            <p:cNvPr id="20" name="Groupe 19"/>
            <p:cNvGrpSpPr/>
            <p:nvPr/>
          </p:nvGrpSpPr>
          <p:grpSpPr>
            <a:xfrm>
              <a:off x="1669166" y="408718"/>
              <a:ext cx="5058124" cy="2475470"/>
              <a:chOff x="1669166" y="408718"/>
              <a:chExt cx="5058124" cy="2475470"/>
            </a:xfrm>
          </p:grpSpPr>
          <p:grpSp>
            <p:nvGrpSpPr>
              <p:cNvPr id="5125" name="Group 5"/>
              <p:cNvGrpSpPr>
                <a:grpSpLocks/>
              </p:cNvGrpSpPr>
              <p:nvPr/>
            </p:nvGrpSpPr>
            <p:grpSpPr bwMode="auto">
              <a:xfrm>
                <a:off x="1669166" y="408718"/>
                <a:ext cx="5058124" cy="2475470"/>
                <a:chOff x="595" y="445"/>
                <a:chExt cx="3289" cy="1901"/>
              </a:xfrm>
            </p:grpSpPr>
            <p:sp>
              <p:nvSpPr>
                <p:cNvPr id="515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95" y="445"/>
                  <a:ext cx="382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2600" dirty="0" smtClean="0">
                      <a:solidFill>
                        <a:prstClr val="black"/>
                      </a:solidFill>
                      <a:latin typeface="Symbol" pitchFamily="18" charset="2"/>
                    </a:rPr>
                    <a:t>t</a:t>
                  </a:r>
                  <a:r>
                    <a:rPr lang="el-GR" sz="2600" baseline="-25000" dirty="0" smtClean="0">
                      <a:solidFill>
                        <a:prstClr val="black"/>
                      </a:solidFill>
                    </a:rPr>
                    <a:t>α</a:t>
                  </a:r>
                  <a:endParaRPr lang="fr-FR" sz="2600" dirty="0">
                    <a:solidFill>
                      <a:prstClr val="black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51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23" y="1790"/>
                  <a:ext cx="861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dirty="0" smtClean="0">
                      <a:solidFill>
                        <a:srgbClr val="FF0000"/>
                      </a:solidFill>
                      <a:latin typeface="Symbol" pitchFamily="18" charset="2"/>
                      <a:cs typeface="Arial" charset="0"/>
                    </a:rPr>
                    <a:t>t</a:t>
                  </a:r>
                  <a:r>
                    <a:rPr lang="fr-FR" baseline="-25000" dirty="0" smtClean="0">
                      <a:solidFill>
                        <a:srgbClr val="FF0000"/>
                      </a:solidFill>
                      <a:latin typeface="Symbol" pitchFamily="18" charset="2"/>
                      <a:cs typeface="Arial" charset="0"/>
                    </a:rPr>
                    <a:t>a</a:t>
                  </a:r>
                  <a:r>
                    <a:rPr lang="fr-FR" sz="1200" dirty="0" smtClean="0">
                      <a:solidFill>
                        <a:srgbClr val="FF0000"/>
                      </a:solidFill>
                      <a:cs typeface="Arial" charset="0"/>
                    </a:rPr>
                    <a:t>~</a:t>
                  </a:r>
                  <a:r>
                    <a:rPr lang="fr-FR" dirty="0" smtClean="0">
                      <a:solidFill>
                        <a:srgbClr val="FF0000"/>
                      </a:solidFill>
                      <a:cs typeface="Arial" charset="0"/>
                    </a:rPr>
                    <a:t>10</a:t>
                  </a:r>
                  <a:r>
                    <a:rPr lang="fr-FR" baseline="30000" dirty="0" smtClean="0">
                      <a:solidFill>
                        <a:srgbClr val="FF0000"/>
                      </a:solidFill>
                      <a:cs typeface="Arial" charset="0"/>
                    </a:rPr>
                    <a:t>-12</a:t>
                  </a:r>
                  <a:r>
                    <a:rPr lang="fr-FR" dirty="0" smtClean="0">
                      <a:solidFill>
                        <a:srgbClr val="FF0000"/>
                      </a:solidFill>
                      <a:cs typeface="Arial" charset="0"/>
                    </a:rPr>
                    <a:t>s</a:t>
                  </a:r>
                  <a:endParaRPr lang="fr-FR" dirty="0">
                    <a:solidFill>
                      <a:srgbClr val="FF0000"/>
                    </a:solidFill>
                    <a:cs typeface="Arial" charset="0"/>
                  </a:endParaRPr>
                </a:p>
              </p:txBody>
            </p:sp>
            <p:sp>
              <p:nvSpPr>
                <p:cNvPr id="516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981" y="2051"/>
                  <a:ext cx="2438" cy="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61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976" y="565"/>
                  <a:ext cx="5" cy="148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6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904" y="677"/>
                  <a:ext cx="0" cy="1369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6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67" y="1747"/>
                  <a:ext cx="0" cy="304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64" name="Line 12"/>
                <p:cNvSpPr>
                  <a:spLocks noChangeShapeType="1"/>
                </p:cNvSpPr>
                <p:nvPr/>
              </p:nvSpPr>
              <p:spPr bwMode="auto">
                <a:xfrm>
                  <a:off x="1894" y="1993"/>
                  <a:ext cx="0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65" name="Line 13"/>
                <p:cNvSpPr>
                  <a:spLocks noChangeShapeType="1"/>
                </p:cNvSpPr>
                <p:nvPr/>
              </p:nvSpPr>
              <p:spPr bwMode="auto">
                <a:xfrm>
                  <a:off x="2867" y="1993"/>
                  <a:ext cx="0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6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358" y="2013"/>
                  <a:ext cx="316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1600" dirty="0">
                      <a:solidFill>
                        <a:prstClr val="black"/>
                      </a:solidFill>
                    </a:rPr>
                    <a:t>T</a:t>
                  </a:r>
                </a:p>
              </p:txBody>
            </p:sp>
            <p:sp>
              <p:nvSpPr>
                <p:cNvPr id="516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776" y="2079"/>
                  <a:ext cx="382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1600">
                      <a:solidFill>
                        <a:prstClr val="black"/>
                      </a:solidFill>
                    </a:rPr>
                    <a:t>T</a:t>
                  </a:r>
                  <a:r>
                    <a:rPr lang="fr-FR" sz="1600" baseline="-25000">
                      <a:solidFill>
                        <a:prstClr val="black"/>
                      </a:solidFill>
                    </a:rPr>
                    <a:t>m</a:t>
                  </a:r>
                </a:p>
              </p:txBody>
            </p:sp>
            <p:sp>
              <p:nvSpPr>
                <p:cNvPr id="516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819" y="2104"/>
                  <a:ext cx="381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1600" dirty="0">
                      <a:solidFill>
                        <a:prstClr val="black"/>
                      </a:solidFill>
                    </a:rPr>
                    <a:t>T</a:t>
                  </a:r>
                  <a:r>
                    <a:rPr lang="fr-FR" sz="1600" baseline="-25000" dirty="0">
                      <a:solidFill>
                        <a:prstClr val="black"/>
                      </a:solidFill>
                    </a:rPr>
                    <a:t>g</a:t>
                  </a:r>
                </a:p>
              </p:txBody>
            </p:sp>
            <p:sp>
              <p:nvSpPr>
                <p:cNvPr id="516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082" y="604"/>
                  <a:ext cx="762" cy="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1600" dirty="0" err="1" smtClean="0">
                      <a:solidFill>
                        <a:prstClr val="black"/>
                      </a:solidFill>
                    </a:rPr>
                    <a:t>Liquid</a:t>
                  </a:r>
                  <a:endParaRPr lang="fr-FR"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7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874" y="597"/>
                  <a:ext cx="1120" cy="4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fr-FR" sz="1600" dirty="0" err="1" smtClean="0">
                      <a:solidFill>
                        <a:srgbClr val="FF0000"/>
                      </a:solidFill>
                    </a:rPr>
                    <a:t>Supercooled</a:t>
                  </a:r>
                  <a:r>
                    <a:rPr lang="fr-FR" sz="1600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fr-FR" sz="1600" dirty="0" err="1" smtClean="0">
                      <a:solidFill>
                        <a:srgbClr val="FF0000"/>
                      </a:solidFill>
                    </a:rPr>
                    <a:t>liquid</a:t>
                  </a:r>
                  <a:endParaRPr lang="fr-FR" sz="1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7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111" y="615"/>
                  <a:ext cx="783" cy="44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fr-FR" sz="1600" dirty="0" smtClean="0">
                      <a:solidFill>
                        <a:srgbClr val="FF0000"/>
                      </a:solidFill>
                    </a:rPr>
                    <a:t>Glass (out of </a:t>
                  </a:r>
                  <a:r>
                    <a:rPr lang="fr-FR" sz="1600" dirty="0" err="1" smtClean="0">
                      <a:solidFill>
                        <a:srgbClr val="FF0000"/>
                      </a:solidFill>
                    </a:rPr>
                    <a:t>Eq</a:t>
                  </a:r>
                  <a:r>
                    <a:rPr lang="fr-FR" sz="1600" dirty="0" smtClean="0">
                      <a:solidFill>
                        <a:srgbClr val="FF0000"/>
                      </a:solidFill>
                    </a:rPr>
                    <a:t>.)</a:t>
                  </a:r>
                  <a:endParaRPr lang="fr-FR" sz="1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7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743" y="1371"/>
                  <a:ext cx="128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7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100" y="1380"/>
                  <a:ext cx="750" cy="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2000" dirty="0">
                      <a:solidFill>
                        <a:srgbClr val="FF0000"/>
                      </a:solidFill>
                      <a:latin typeface="Symbol" pitchFamily="18" charset="2"/>
                      <a:cs typeface="Arial" charset="0"/>
                    </a:rPr>
                    <a:t>t</a:t>
                  </a:r>
                  <a:r>
                    <a:rPr lang="fr-FR" sz="2000" baseline="-25000" dirty="0">
                      <a:solidFill>
                        <a:srgbClr val="FF0000"/>
                      </a:solidFill>
                      <a:latin typeface="Symbol" pitchFamily="18" charset="2"/>
                      <a:cs typeface="Arial" charset="0"/>
                    </a:rPr>
                    <a:t>a</a:t>
                  </a:r>
                  <a:r>
                    <a:rPr lang="fr-FR" sz="1400" dirty="0">
                      <a:solidFill>
                        <a:srgbClr val="FF0000"/>
                      </a:solidFill>
                      <a:cs typeface="Arial" charset="0"/>
                    </a:rPr>
                    <a:t>=100s</a:t>
                  </a:r>
                </a:p>
              </p:txBody>
            </p:sp>
            <p:sp>
              <p:nvSpPr>
                <p:cNvPr id="5174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2912" y="1792"/>
                  <a:ext cx="146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7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686" y="938"/>
                  <a:ext cx="647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1200" dirty="0">
                      <a:solidFill>
                        <a:prstClr val="black"/>
                      </a:solidFill>
                    </a:rPr>
                    <a:t>(Crystal)</a:t>
                  </a:r>
                </a:p>
              </p:txBody>
            </p:sp>
            <p:sp>
              <p:nvSpPr>
                <p:cNvPr id="5176" name="Freeform 24"/>
                <p:cNvSpPr>
                  <a:spLocks/>
                </p:cNvSpPr>
                <p:nvPr/>
              </p:nvSpPr>
              <p:spPr bwMode="auto">
                <a:xfrm>
                  <a:off x="1552" y="794"/>
                  <a:ext cx="1788" cy="1002"/>
                </a:xfrm>
                <a:custGeom>
                  <a:avLst/>
                  <a:gdLst>
                    <a:gd name="T0" fmla="*/ 1788 w 1788"/>
                    <a:gd name="T1" fmla="*/ 999 h 1002"/>
                    <a:gd name="T2" fmla="*/ 1770 w 1788"/>
                    <a:gd name="T3" fmla="*/ 999 h 1002"/>
                    <a:gd name="T4" fmla="*/ 1722 w 1788"/>
                    <a:gd name="T5" fmla="*/ 1002 h 1002"/>
                    <a:gd name="T6" fmla="*/ 1671 w 1788"/>
                    <a:gd name="T7" fmla="*/ 996 h 1002"/>
                    <a:gd name="T8" fmla="*/ 1647 w 1788"/>
                    <a:gd name="T9" fmla="*/ 996 h 1002"/>
                    <a:gd name="T10" fmla="*/ 1620 w 1788"/>
                    <a:gd name="T11" fmla="*/ 993 h 1002"/>
                    <a:gd name="T12" fmla="*/ 1581 w 1788"/>
                    <a:gd name="T13" fmla="*/ 990 h 1002"/>
                    <a:gd name="T14" fmla="*/ 1542 w 1788"/>
                    <a:gd name="T15" fmla="*/ 990 h 1002"/>
                    <a:gd name="T16" fmla="*/ 1518 w 1788"/>
                    <a:gd name="T17" fmla="*/ 984 h 1002"/>
                    <a:gd name="T18" fmla="*/ 1464 w 1788"/>
                    <a:gd name="T19" fmla="*/ 978 h 1002"/>
                    <a:gd name="T20" fmla="*/ 1407 w 1788"/>
                    <a:gd name="T21" fmla="*/ 972 h 1002"/>
                    <a:gd name="T22" fmla="*/ 1287 w 1788"/>
                    <a:gd name="T23" fmla="*/ 954 h 1002"/>
                    <a:gd name="T24" fmla="*/ 1164 w 1788"/>
                    <a:gd name="T25" fmla="*/ 933 h 1002"/>
                    <a:gd name="T26" fmla="*/ 1014 w 1788"/>
                    <a:gd name="T27" fmla="*/ 903 h 1002"/>
                    <a:gd name="T28" fmla="*/ 894 w 1788"/>
                    <a:gd name="T29" fmla="*/ 873 h 1002"/>
                    <a:gd name="T30" fmla="*/ 786 w 1788"/>
                    <a:gd name="T31" fmla="*/ 840 h 1002"/>
                    <a:gd name="T32" fmla="*/ 690 w 1788"/>
                    <a:gd name="T33" fmla="*/ 807 h 1002"/>
                    <a:gd name="T34" fmla="*/ 639 w 1788"/>
                    <a:gd name="T35" fmla="*/ 780 h 1002"/>
                    <a:gd name="T36" fmla="*/ 540 w 1788"/>
                    <a:gd name="T37" fmla="*/ 723 h 1002"/>
                    <a:gd name="T38" fmla="*/ 468 w 1788"/>
                    <a:gd name="T39" fmla="*/ 672 h 1002"/>
                    <a:gd name="T40" fmla="*/ 414 w 1788"/>
                    <a:gd name="T41" fmla="*/ 624 h 1002"/>
                    <a:gd name="T42" fmla="*/ 369 w 1788"/>
                    <a:gd name="T43" fmla="*/ 576 h 1002"/>
                    <a:gd name="T44" fmla="*/ 348 w 1788"/>
                    <a:gd name="T45" fmla="*/ 549 h 1002"/>
                    <a:gd name="T46" fmla="*/ 324 w 1788"/>
                    <a:gd name="T47" fmla="*/ 519 h 1002"/>
                    <a:gd name="T48" fmla="*/ 276 w 1788"/>
                    <a:gd name="T49" fmla="*/ 456 h 1002"/>
                    <a:gd name="T50" fmla="*/ 246 w 1788"/>
                    <a:gd name="T51" fmla="*/ 411 h 1002"/>
                    <a:gd name="T52" fmla="*/ 192 w 1788"/>
                    <a:gd name="T53" fmla="*/ 336 h 1002"/>
                    <a:gd name="T54" fmla="*/ 156 w 1788"/>
                    <a:gd name="T55" fmla="*/ 285 h 1002"/>
                    <a:gd name="T56" fmla="*/ 120 w 1788"/>
                    <a:gd name="T57" fmla="*/ 225 h 1002"/>
                    <a:gd name="T58" fmla="*/ 87 w 1788"/>
                    <a:gd name="T59" fmla="*/ 177 h 1002"/>
                    <a:gd name="T60" fmla="*/ 57 w 1788"/>
                    <a:gd name="T61" fmla="*/ 129 h 1002"/>
                    <a:gd name="T62" fmla="*/ 36 w 1788"/>
                    <a:gd name="T63" fmla="*/ 93 h 1002"/>
                    <a:gd name="T64" fmla="*/ 12 w 1788"/>
                    <a:gd name="T65" fmla="*/ 45 h 1002"/>
                    <a:gd name="T66" fmla="*/ 0 w 1788"/>
                    <a:gd name="T67" fmla="*/ 0 h 100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88" h="1002">
                      <a:moveTo>
                        <a:pt x="1788" y="999"/>
                      </a:moveTo>
                      <a:cubicBezTo>
                        <a:pt x="1785" y="998"/>
                        <a:pt x="1781" y="998"/>
                        <a:pt x="1770" y="999"/>
                      </a:cubicBezTo>
                      <a:cubicBezTo>
                        <a:pt x="1759" y="1000"/>
                        <a:pt x="1738" y="1002"/>
                        <a:pt x="1722" y="1002"/>
                      </a:cubicBezTo>
                      <a:cubicBezTo>
                        <a:pt x="1706" y="1002"/>
                        <a:pt x="1683" y="997"/>
                        <a:pt x="1671" y="996"/>
                      </a:cubicBezTo>
                      <a:cubicBezTo>
                        <a:pt x="1659" y="995"/>
                        <a:pt x="1655" y="996"/>
                        <a:pt x="1647" y="996"/>
                      </a:cubicBezTo>
                      <a:cubicBezTo>
                        <a:pt x="1639" y="996"/>
                        <a:pt x="1631" y="994"/>
                        <a:pt x="1620" y="993"/>
                      </a:cubicBezTo>
                      <a:cubicBezTo>
                        <a:pt x="1609" y="992"/>
                        <a:pt x="1594" y="990"/>
                        <a:pt x="1581" y="990"/>
                      </a:cubicBezTo>
                      <a:cubicBezTo>
                        <a:pt x="1568" y="990"/>
                        <a:pt x="1552" y="991"/>
                        <a:pt x="1542" y="990"/>
                      </a:cubicBezTo>
                      <a:cubicBezTo>
                        <a:pt x="1532" y="989"/>
                        <a:pt x="1531" y="986"/>
                        <a:pt x="1518" y="984"/>
                      </a:cubicBezTo>
                      <a:cubicBezTo>
                        <a:pt x="1505" y="982"/>
                        <a:pt x="1482" y="980"/>
                        <a:pt x="1464" y="978"/>
                      </a:cubicBezTo>
                      <a:cubicBezTo>
                        <a:pt x="1446" y="976"/>
                        <a:pt x="1436" y="976"/>
                        <a:pt x="1407" y="972"/>
                      </a:cubicBezTo>
                      <a:cubicBezTo>
                        <a:pt x="1378" y="968"/>
                        <a:pt x="1327" y="960"/>
                        <a:pt x="1287" y="954"/>
                      </a:cubicBezTo>
                      <a:cubicBezTo>
                        <a:pt x="1247" y="948"/>
                        <a:pt x="1209" y="941"/>
                        <a:pt x="1164" y="933"/>
                      </a:cubicBezTo>
                      <a:cubicBezTo>
                        <a:pt x="1119" y="925"/>
                        <a:pt x="1059" y="913"/>
                        <a:pt x="1014" y="903"/>
                      </a:cubicBezTo>
                      <a:cubicBezTo>
                        <a:pt x="969" y="893"/>
                        <a:pt x="932" y="883"/>
                        <a:pt x="894" y="873"/>
                      </a:cubicBezTo>
                      <a:cubicBezTo>
                        <a:pt x="856" y="863"/>
                        <a:pt x="820" y="851"/>
                        <a:pt x="786" y="840"/>
                      </a:cubicBezTo>
                      <a:cubicBezTo>
                        <a:pt x="752" y="829"/>
                        <a:pt x="714" y="817"/>
                        <a:pt x="690" y="807"/>
                      </a:cubicBezTo>
                      <a:cubicBezTo>
                        <a:pt x="666" y="797"/>
                        <a:pt x="664" y="794"/>
                        <a:pt x="639" y="780"/>
                      </a:cubicBezTo>
                      <a:cubicBezTo>
                        <a:pt x="614" y="766"/>
                        <a:pt x="568" y="741"/>
                        <a:pt x="540" y="723"/>
                      </a:cubicBezTo>
                      <a:cubicBezTo>
                        <a:pt x="512" y="705"/>
                        <a:pt x="489" y="688"/>
                        <a:pt x="468" y="672"/>
                      </a:cubicBezTo>
                      <a:cubicBezTo>
                        <a:pt x="447" y="656"/>
                        <a:pt x="431" y="640"/>
                        <a:pt x="414" y="624"/>
                      </a:cubicBezTo>
                      <a:cubicBezTo>
                        <a:pt x="397" y="608"/>
                        <a:pt x="380" y="588"/>
                        <a:pt x="369" y="576"/>
                      </a:cubicBezTo>
                      <a:cubicBezTo>
                        <a:pt x="358" y="564"/>
                        <a:pt x="356" y="558"/>
                        <a:pt x="348" y="549"/>
                      </a:cubicBezTo>
                      <a:cubicBezTo>
                        <a:pt x="340" y="540"/>
                        <a:pt x="336" y="534"/>
                        <a:pt x="324" y="519"/>
                      </a:cubicBezTo>
                      <a:cubicBezTo>
                        <a:pt x="312" y="504"/>
                        <a:pt x="289" y="474"/>
                        <a:pt x="276" y="456"/>
                      </a:cubicBezTo>
                      <a:cubicBezTo>
                        <a:pt x="263" y="438"/>
                        <a:pt x="260" y="431"/>
                        <a:pt x="246" y="411"/>
                      </a:cubicBezTo>
                      <a:cubicBezTo>
                        <a:pt x="232" y="391"/>
                        <a:pt x="207" y="357"/>
                        <a:pt x="192" y="336"/>
                      </a:cubicBezTo>
                      <a:cubicBezTo>
                        <a:pt x="177" y="315"/>
                        <a:pt x="168" y="303"/>
                        <a:pt x="156" y="285"/>
                      </a:cubicBezTo>
                      <a:cubicBezTo>
                        <a:pt x="144" y="267"/>
                        <a:pt x="132" y="243"/>
                        <a:pt x="120" y="225"/>
                      </a:cubicBezTo>
                      <a:cubicBezTo>
                        <a:pt x="108" y="207"/>
                        <a:pt x="97" y="193"/>
                        <a:pt x="87" y="177"/>
                      </a:cubicBezTo>
                      <a:cubicBezTo>
                        <a:pt x="77" y="161"/>
                        <a:pt x="65" y="143"/>
                        <a:pt x="57" y="129"/>
                      </a:cubicBezTo>
                      <a:cubicBezTo>
                        <a:pt x="49" y="115"/>
                        <a:pt x="44" y="107"/>
                        <a:pt x="36" y="93"/>
                      </a:cubicBezTo>
                      <a:cubicBezTo>
                        <a:pt x="28" y="79"/>
                        <a:pt x="18" y="60"/>
                        <a:pt x="12" y="45"/>
                      </a:cubicBezTo>
                      <a:cubicBezTo>
                        <a:pt x="6" y="30"/>
                        <a:pt x="2" y="9"/>
                        <a:pt x="0" y="0"/>
                      </a:cubicBez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77" name="AutoShape 25"/>
                <p:cNvSpPr>
                  <a:spLocks noChangeArrowheads="1"/>
                </p:cNvSpPr>
                <p:nvPr/>
              </p:nvSpPr>
              <p:spPr bwMode="auto">
                <a:xfrm>
                  <a:off x="2843" y="1112"/>
                  <a:ext cx="45" cy="635"/>
                </a:xfrm>
                <a:prstGeom prst="upArrow">
                  <a:avLst>
                    <a:gd name="adj1" fmla="val 50000"/>
                    <a:gd name="adj2" fmla="val 352778"/>
                  </a:avLst>
                </a:prstGeom>
                <a:solidFill>
                  <a:schemeClr val="tx2"/>
                </a:solidFill>
                <a:ln w="1587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7" name="Line 10"/>
              <p:cNvSpPr>
                <a:spLocks noChangeShapeType="1"/>
              </p:cNvSpPr>
              <p:nvPr/>
            </p:nvSpPr>
            <p:spPr bwMode="auto">
              <a:xfrm flipV="1">
                <a:off x="2416954" y="736871"/>
                <a:ext cx="0" cy="178270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0" name="Text Box 16"/>
            <p:cNvSpPr txBox="1">
              <a:spLocks noChangeArrowheads="1"/>
            </p:cNvSpPr>
            <p:nvPr/>
          </p:nvSpPr>
          <p:spPr bwMode="auto">
            <a:xfrm>
              <a:off x="2189744" y="2514385"/>
              <a:ext cx="58593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600" dirty="0" smtClean="0">
                  <a:solidFill>
                    <a:prstClr val="black"/>
                  </a:solidFill>
                </a:rPr>
                <a:t>T</a:t>
              </a:r>
              <a:r>
                <a:rPr lang="fr-FR" sz="1600" baseline="-25000" dirty="0" smtClean="0">
                  <a:solidFill>
                    <a:prstClr val="black"/>
                  </a:solidFill>
                </a:rPr>
                <a:t>0</a:t>
              </a:r>
              <a:endParaRPr lang="fr-FR" sz="1600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lèche vers le bas 8"/>
          <p:cNvSpPr/>
          <p:nvPr/>
        </p:nvSpPr>
        <p:spPr>
          <a:xfrm>
            <a:off x="4215986" y="3515008"/>
            <a:ext cx="203548" cy="7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6085683" y="1249911"/>
            <a:ext cx="415130" cy="679713"/>
          </a:xfrm>
          <a:custGeom>
            <a:avLst/>
            <a:gdLst>
              <a:gd name="connsiteX0" fmla="*/ 792 w 415130"/>
              <a:gd name="connsiteY0" fmla="*/ 26439 h 679713"/>
              <a:gd name="connsiteX1" fmla="*/ 34130 w 415130"/>
              <a:gd name="connsiteY1" fmla="*/ 21677 h 679713"/>
              <a:gd name="connsiteX2" fmla="*/ 53180 w 415130"/>
              <a:gd name="connsiteY2" fmla="*/ 16914 h 679713"/>
              <a:gd name="connsiteX3" fmla="*/ 96042 w 415130"/>
              <a:gd name="connsiteY3" fmla="*/ 12152 h 679713"/>
              <a:gd name="connsiteX4" fmla="*/ 243680 w 415130"/>
              <a:gd name="connsiteY4" fmla="*/ 12152 h 679713"/>
              <a:gd name="connsiteX5" fmla="*/ 253205 w 415130"/>
              <a:gd name="connsiteY5" fmla="*/ 26439 h 679713"/>
              <a:gd name="connsiteX6" fmla="*/ 262730 w 415130"/>
              <a:gd name="connsiteY6" fmla="*/ 74064 h 679713"/>
              <a:gd name="connsiteX7" fmla="*/ 257967 w 415130"/>
              <a:gd name="connsiteY7" fmla="*/ 112164 h 679713"/>
              <a:gd name="connsiteX8" fmla="*/ 248442 w 415130"/>
              <a:gd name="connsiteY8" fmla="*/ 140739 h 679713"/>
              <a:gd name="connsiteX9" fmla="*/ 243680 w 415130"/>
              <a:gd name="connsiteY9" fmla="*/ 169314 h 679713"/>
              <a:gd name="connsiteX10" fmla="*/ 229392 w 415130"/>
              <a:gd name="connsiteY10" fmla="*/ 202652 h 679713"/>
              <a:gd name="connsiteX11" fmla="*/ 224630 w 415130"/>
              <a:gd name="connsiteY11" fmla="*/ 216939 h 679713"/>
              <a:gd name="connsiteX12" fmla="*/ 215105 w 415130"/>
              <a:gd name="connsiteY12" fmla="*/ 235989 h 679713"/>
              <a:gd name="connsiteX13" fmla="*/ 205580 w 415130"/>
              <a:gd name="connsiteY13" fmla="*/ 264564 h 679713"/>
              <a:gd name="connsiteX14" fmla="*/ 210342 w 415130"/>
              <a:gd name="connsiteY14" fmla="*/ 326477 h 679713"/>
              <a:gd name="connsiteX15" fmla="*/ 224630 w 415130"/>
              <a:gd name="connsiteY15" fmla="*/ 331239 h 679713"/>
              <a:gd name="connsiteX16" fmla="*/ 291305 w 415130"/>
              <a:gd name="connsiteY16" fmla="*/ 336002 h 679713"/>
              <a:gd name="connsiteX17" fmla="*/ 319880 w 415130"/>
              <a:gd name="connsiteY17" fmla="*/ 350289 h 679713"/>
              <a:gd name="connsiteX18" fmla="*/ 348455 w 415130"/>
              <a:gd name="connsiteY18" fmla="*/ 364577 h 679713"/>
              <a:gd name="connsiteX19" fmla="*/ 372267 w 415130"/>
              <a:gd name="connsiteY19" fmla="*/ 388389 h 679713"/>
              <a:gd name="connsiteX20" fmla="*/ 386555 w 415130"/>
              <a:gd name="connsiteY20" fmla="*/ 416964 h 679713"/>
              <a:gd name="connsiteX21" fmla="*/ 396080 w 415130"/>
              <a:gd name="connsiteY21" fmla="*/ 593177 h 679713"/>
              <a:gd name="connsiteX22" fmla="*/ 415130 w 415130"/>
              <a:gd name="connsiteY22" fmla="*/ 655089 h 679713"/>
              <a:gd name="connsiteX23" fmla="*/ 205580 w 415130"/>
              <a:gd name="connsiteY23" fmla="*/ 659852 h 679713"/>
              <a:gd name="connsiteX24" fmla="*/ 177005 w 415130"/>
              <a:gd name="connsiteY24" fmla="*/ 650327 h 679713"/>
              <a:gd name="connsiteX25" fmla="*/ 129380 w 415130"/>
              <a:gd name="connsiteY25" fmla="*/ 655089 h 679713"/>
              <a:gd name="connsiteX26" fmla="*/ 96042 w 415130"/>
              <a:gd name="connsiteY26" fmla="*/ 664614 h 679713"/>
              <a:gd name="connsiteX27" fmla="*/ 67467 w 415130"/>
              <a:gd name="connsiteY27" fmla="*/ 659852 h 679713"/>
              <a:gd name="connsiteX28" fmla="*/ 57942 w 415130"/>
              <a:gd name="connsiteY28" fmla="*/ 645564 h 679713"/>
              <a:gd name="connsiteX29" fmla="*/ 53180 w 415130"/>
              <a:gd name="connsiteY29" fmla="*/ 536027 h 679713"/>
              <a:gd name="connsiteX30" fmla="*/ 48417 w 415130"/>
              <a:gd name="connsiteY30" fmla="*/ 245514 h 679713"/>
              <a:gd name="connsiteX31" fmla="*/ 38892 w 415130"/>
              <a:gd name="connsiteY31" fmla="*/ 178839 h 679713"/>
              <a:gd name="connsiteX32" fmla="*/ 34130 w 415130"/>
              <a:gd name="connsiteY32" fmla="*/ 164552 h 679713"/>
              <a:gd name="connsiteX33" fmla="*/ 19842 w 415130"/>
              <a:gd name="connsiteY33" fmla="*/ 155027 h 679713"/>
              <a:gd name="connsiteX34" fmla="*/ 15080 w 415130"/>
              <a:gd name="connsiteY34" fmla="*/ 121689 h 679713"/>
              <a:gd name="connsiteX35" fmla="*/ 10317 w 415130"/>
              <a:gd name="connsiteY35" fmla="*/ 107402 h 679713"/>
              <a:gd name="connsiteX36" fmla="*/ 792 w 415130"/>
              <a:gd name="connsiteY36" fmla="*/ 26439 h 67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15130" h="679713">
                <a:moveTo>
                  <a:pt x="792" y="26439"/>
                </a:moveTo>
                <a:cubicBezTo>
                  <a:pt x="4761" y="12152"/>
                  <a:pt x="23086" y="23685"/>
                  <a:pt x="34130" y="21677"/>
                </a:cubicBezTo>
                <a:cubicBezTo>
                  <a:pt x="40570" y="20506"/>
                  <a:pt x="46711" y="17909"/>
                  <a:pt x="53180" y="16914"/>
                </a:cubicBezTo>
                <a:cubicBezTo>
                  <a:pt x="67388" y="14728"/>
                  <a:pt x="81755" y="13739"/>
                  <a:pt x="96042" y="12152"/>
                </a:cubicBezTo>
                <a:cubicBezTo>
                  <a:pt x="149259" y="-5588"/>
                  <a:pt x="134254" y="-2438"/>
                  <a:pt x="243680" y="12152"/>
                </a:cubicBezTo>
                <a:cubicBezTo>
                  <a:pt x="249353" y="12908"/>
                  <a:pt x="250030" y="21677"/>
                  <a:pt x="253205" y="26439"/>
                </a:cubicBezTo>
                <a:cubicBezTo>
                  <a:pt x="259069" y="44032"/>
                  <a:pt x="262730" y="52179"/>
                  <a:pt x="262730" y="74064"/>
                </a:cubicBezTo>
                <a:cubicBezTo>
                  <a:pt x="262730" y="86863"/>
                  <a:pt x="260649" y="99649"/>
                  <a:pt x="257967" y="112164"/>
                </a:cubicBezTo>
                <a:cubicBezTo>
                  <a:pt x="255863" y="121981"/>
                  <a:pt x="248442" y="140739"/>
                  <a:pt x="248442" y="140739"/>
                </a:cubicBezTo>
                <a:cubicBezTo>
                  <a:pt x="246855" y="150264"/>
                  <a:pt x="245775" y="159888"/>
                  <a:pt x="243680" y="169314"/>
                </a:cubicBezTo>
                <a:cubicBezTo>
                  <a:pt x="240244" y="184777"/>
                  <a:pt x="236111" y="186975"/>
                  <a:pt x="229392" y="202652"/>
                </a:cubicBezTo>
                <a:cubicBezTo>
                  <a:pt x="227415" y="207266"/>
                  <a:pt x="226607" y="212325"/>
                  <a:pt x="224630" y="216939"/>
                </a:cubicBezTo>
                <a:cubicBezTo>
                  <a:pt x="221833" y="223465"/>
                  <a:pt x="217742" y="229397"/>
                  <a:pt x="215105" y="235989"/>
                </a:cubicBezTo>
                <a:cubicBezTo>
                  <a:pt x="211376" y="245311"/>
                  <a:pt x="205580" y="264564"/>
                  <a:pt x="205580" y="264564"/>
                </a:cubicBezTo>
                <a:cubicBezTo>
                  <a:pt x="207167" y="285202"/>
                  <a:pt x="204656" y="306575"/>
                  <a:pt x="210342" y="326477"/>
                </a:cubicBezTo>
                <a:cubicBezTo>
                  <a:pt x="211721" y="331304"/>
                  <a:pt x="219644" y="330652"/>
                  <a:pt x="224630" y="331239"/>
                </a:cubicBezTo>
                <a:cubicBezTo>
                  <a:pt x="246759" y="333842"/>
                  <a:pt x="269080" y="334414"/>
                  <a:pt x="291305" y="336002"/>
                </a:cubicBezTo>
                <a:cubicBezTo>
                  <a:pt x="327208" y="347969"/>
                  <a:pt x="282959" y="331828"/>
                  <a:pt x="319880" y="350289"/>
                </a:cubicBezTo>
                <a:cubicBezTo>
                  <a:pt x="359316" y="370008"/>
                  <a:pt x="307506" y="337279"/>
                  <a:pt x="348455" y="364577"/>
                </a:cubicBezTo>
                <a:cubicBezTo>
                  <a:pt x="373858" y="402680"/>
                  <a:pt x="340515" y="356636"/>
                  <a:pt x="372267" y="388389"/>
                </a:cubicBezTo>
                <a:cubicBezTo>
                  <a:pt x="381498" y="397621"/>
                  <a:pt x="382681" y="405345"/>
                  <a:pt x="386555" y="416964"/>
                </a:cubicBezTo>
                <a:cubicBezTo>
                  <a:pt x="389017" y="490825"/>
                  <a:pt x="385207" y="531568"/>
                  <a:pt x="396080" y="593177"/>
                </a:cubicBezTo>
                <a:cubicBezTo>
                  <a:pt x="405024" y="643860"/>
                  <a:pt x="397227" y="628235"/>
                  <a:pt x="415130" y="655089"/>
                </a:cubicBezTo>
                <a:cubicBezTo>
                  <a:pt x="347623" y="700092"/>
                  <a:pt x="395713" y="671988"/>
                  <a:pt x="205580" y="659852"/>
                </a:cubicBezTo>
                <a:cubicBezTo>
                  <a:pt x="195560" y="659212"/>
                  <a:pt x="177005" y="650327"/>
                  <a:pt x="177005" y="650327"/>
                </a:cubicBezTo>
                <a:cubicBezTo>
                  <a:pt x="161130" y="651914"/>
                  <a:pt x="145174" y="652833"/>
                  <a:pt x="129380" y="655089"/>
                </a:cubicBezTo>
                <a:cubicBezTo>
                  <a:pt x="118921" y="656583"/>
                  <a:pt x="106215" y="661224"/>
                  <a:pt x="96042" y="664614"/>
                </a:cubicBezTo>
                <a:cubicBezTo>
                  <a:pt x="86517" y="663027"/>
                  <a:pt x="76104" y="664170"/>
                  <a:pt x="67467" y="659852"/>
                </a:cubicBezTo>
                <a:cubicBezTo>
                  <a:pt x="62347" y="657292"/>
                  <a:pt x="58598" y="651250"/>
                  <a:pt x="57942" y="645564"/>
                </a:cubicBezTo>
                <a:cubicBezTo>
                  <a:pt x="53753" y="609258"/>
                  <a:pt x="54767" y="572539"/>
                  <a:pt x="53180" y="536027"/>
                </a:cubicBezTo>
                <a:cubicBezTo>
                  <a:pt x="51592" y="439189"/>
                  <a:pt x="51223" y="342324"/>
                  <a:pt x="48417" y="245514"/>
                </a:cubicBezTo>
                <a:cubicBezTo>
                  <a:pt x="48176" y="237216"/>
                  <a:pt x="41444" y="190325"/>
                  <a:pt x="38892" y="178839"/>
                </a:cubicBezTo>
                <a:cubicBezTo>
                  <a:pt x="37803" y="173939"/>
                  <a:pt x="37266" y="168472"/>
                  <a:pt x="34130" y="164552"/>
                </a:cubicBezTo>
                <a:cubicBezTo>
                  <a:pt x="30554" y="160082"/>
                  <a:pt x="24605" y="158202"/>
                  <a:pt x="19842" y="155027"/>
                </a:cubicBezTo>
                <a:cubicBezTo>
                  <a:pt x="18255" y="143914"/>
                  <a:pt x="17281" y="132696"/>
                  <a:pt x="15080" y="121689"/>
                </a:cubicBezTo>
                <a:cubicBezTo>
                  <a:pt x="14095" y="116766"/>
                  <a:pt x="10581" y="112415"/>
                  <a:pt x="10317" y="107402"/>
                </a:cubicBezTo>
                <a:cubicBezTo>
                  <a:pt x="8982" y="82037"/>
                  <a:pt x="-3177" y="40726"/>
                  <a:pt x="792" y="2643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-2222" y="6458347"/>
            <a:ext cx="9146222" cy="427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200" dirty="0" err="1" smtClean="0">
                <a:solidFill>
                  <a:srgbClr val="FF0000"/>
                </a:solidFill>
              </a:rPr>
              <a:t>Would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</a:rPr>
              <a:t>there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</a:rPr>
              <a:t>be</a:t>
            </a:r>
            <a:r>
              <a:rPr lang="fr-FR" sz="2200" dirty="0" smtClean="0">
                <a:solidFill>
                  <a:srgbClr val="FF0000"/>
                </a:solidFill>
              </a:rPr>
              <a:t> an </a:t>
            </a:r>
            <a:r>
              <a:rPr lang="fr-FR" sz="2200" dirty="0" err="1" smtClean="0">
                <a:solidFill>
                  <a:srgbClr val="FF0000"/>
                </a:solidFill>
              </a:rPr>
              <a:t>underlying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</a:rPr>
              <a:t>critical</a:t>
            </a:r>
            <a:r>
              <a:rPr lang="fr-FR" sz="2200" dirty="0" smtClean="0">
                <a:solidFill>
                  <a:srgbClr val="FF0000"/>
                </a:solidFill>
              </a:rPr>
              <a:t> point </a:t>
            </a:r>
            <a:r>
              <a:rPr lang="fr-FR" sz="2200" dirty="0" err="1" smtClean="0">
                <a:solidFill>
                  <a:srgbClr val="FF0000"/>
                </a:solidFill>
              </a:rPr>
              <a:t>driving</a:t>
            </a:r>
            <a:r>
              <a:rPr lang="fr-FR" sz="2200" dirty="0" smtClean="0">
                <a:solidFill>
                  <a:srgbClr val="FF0000"/>
                </a:solidFill>
              </a:rPr>
              <a:t> the glass transition ?     </a:t>
            </a:r>
            <a:endParaRPr lang="fr-FR" sz="2200" dirty="0">
              <a:solidFill>
                <a:srgbClr val="FF0000"/>
              </a:solidFill>
            </a:endParaRPr>
          </a:p>
        </p:txBody>
      </p:sp>
      <p:graphicFrame>
        <p:nvGraphicFramePr>
          <p:cNvPr id="54" name="Object 49"/>
          <p:cNvGraphicFramePr>
            <a:graphicFrameLocks noChangeAspect="1"/>
          </p:cNvGraphicFramePr>
          <p:nvPr>
            <p:extLst/>
          </p:nvPr>
        </p:nvGraphicFramePr>
        <p:xfrm>
          <a:off x="4530725" y="3608388"/>
          <a:ext cx="3619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7" name="Equation" r:id="rId6" imgW="1930320" imgH="241200" progId="Equation.3">
                  <p:embed/>
                </p:oleObj>
              </mc:Choice>
              <mc:Fallback>
                <p:oleObj name="Equation" r:id="rId6" imgW="1930320" imgH="241200" progId="Equation.3">
                  <p:embed/>
                  <p:pic>
                    <p:nvPicPr>
                      <p:cNvPr id="54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3608388"/>
                        <a:ext cx="36195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Flèche vers le bas 55"/>
          <p:cNvSpPr/>
          <p:nvPr/>
        </p:nvSpPr>
        <p:spPr>
          <a:xfrm>
            <a:off x="4224436" y="6036048"/>
            <a:ext cx="195098" cy="345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8184" y="1929624"/>
            <a:ext cx="351367" cy="299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98318" y="375499"/>
            <a:ext cx="22555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 smtClean="0">
                <a:solidFill>
                  <a:srgbClr val="FF0000"/>
                </a:solidFill>
              </a:rPr>
              <a:t>S</a:t>
            </a:r>
            <a:r>
              <a:rPr lang="fr-FR" sz="2200" baseline="-25000" dirty="0" err="1" smtClean="0">
                <a:solidFill>
                  <a:srgbClr val="FF0000"/>
                </a:solidFill>
              </a:rPr>
              <a:t>c</a:t>
            </a:r>
            <a:r>
              <a:rPr lang="fr-FR" sz="2200" dirty="0" smtClean="0">
                <a:solidFill>
                  <a:srgbClr val="FF0000"/>
                </a:solidFill>
              </a:rPr>
              <a:t>(T)=S(T)-</a:t>
            </a:r>
            <a:r>
              <a:rPr lang="fr-FR" sz="2200" dirty="0" err="1" smtClean="0">
                <a:solidFill>
                  <a:srgbClr val="FF0000"/>
                </a:solidFill>
              </a:rPr>
              <a:t>S</a:t>
            </a:r>
            <a:r>
              <a:rPr lang="fr-FR" sz="2200" baseline="-25000" dirty="0" err="1" smtClean="0">
                <a:solidFill>
                  <a:srgbClr val="FF0000"/>
                </a:solidFill>
              </a:rPr>
              <a:t>cryst</a:t>
            </a:r>
            <a:r>
              <a:rPr lang="fr-FR" sz="2200" dirty="0" smtClean="0">
                <a:solidFill>
                  <a:srgbClr val="FF0000"/>
                </a:solidFill>
              </a:rPr>
              <a:t>(T)</a:t>
            </a:r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159207" y="4382242"/>
            <a:ext cx="7991018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dirty="0" smtClean="0">
                <a:solidFill>
                  <a:srgbClr val="0000FF"/>
                </a:solidFill>
                <a:sym typeface="Symbol" panose="05050102010706020507" pitchFamily="18" charset="2"/>
              </a:rPr>
              <a:t> </a:t>
            </a:r>
            <a:r>
              <a:rPr lang="fr-FR" sz="22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Supercooled</a:t>
            </a:r>
            <a:r>
              <a:rPr lang="fr-FR" sz="2200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fr-FR" sz="2200" dirty="0" err="1">
                <a:solidFill>
                  <a:srgbClr val="0000FF"/>
                </a:solidFill>
                <a:sym typeface="Symbol" panose="05050102010706020507" pitchFamily="18" charset="2"/>
              </a:rPr>
              <a:t>d</a:t>
            </a:r>
            <a:r>
              <a:rPr lang="fr-FR" sz="2200" dirty="0" err="1" smtClean="0">
                <a:solidFill>
                  <a:srgbClr val="0000FF"/>
                </a:solidFill>
              </a:rPr>
              <a:t>ynamics</a:t>
            </a:r>
            <a:r>
              <a:rPr lang="fr-FR" sz="2200" dirty="0" smtClean="0">
                <a:solidFill>
                  <a:srgbClr val="0000FF"/>
                </a:solidFill>
              </a:rPr>
              <a:t> </a:t>
            </a:r>
            <a:r>
              <a:rPr lang="fr-FR" sz="2200" dirty="0" err="1" smtClean="0">
                <a:solidFill>
                  <a:srgbClr val="0000FF"/>
                </a:solidFill>
              </a:rPr>
              <a:t>is</a:t>
            </a:r>
            <a:r>
              <a:rPr lang="fr-FR" sz="2200" dirty="0" smtClean="0">
                <a:solidFill>
                  <a:srgbClr val="0000FF"/>
                </a:solidFill>
              </a:rPr>
              <a:t> </a:t>
            </a:r>
            <a:r>
              <a:rPr lang="fr-FR" sz="2200" dirty="0" smtClean="0">
                <a:solidFill>
                  <a:srgbClr val="0000FF"/>
                </a:solidFill>
              </a:rPr>
              <a:t>(</a:t>
            </a:r>
            <a:r>
              <a:rPr lang="fr-FR" sz="2200" dirty="0" err="1" smtClean="0">
                <a:solidFill>
                  <a:srgbClr val="0000FF"/>
                </a:solidFill>
              </a:rPr>
              <a:t>would</a:t>
            </a:r>
            <a:r>
              <a:rPr lang="fr-FR" sz="2200" dirty="0" smtClean="0">
                <a:solidFill>
                  <a:srgbClr val="0000FF"/>
                </a:solidFill>
              </a:rPr>
              <a:t> </a:t>
            </a:r>
            <a:r>
              <a:rPr lang="fr-FR" sz="2200" dirty="0" err="1" smtClean="0">
                <a:solidFill>
                  <a:srgbClr val="0000FF"/>
                </a:solidFill>
              </a:rPr>
              <a:t>be</a:t>
            </a:r>
            <a:r>
              <a:rPr lang="fr-FR" sz="2200" dirty="0" smtClean="0">
                <a:solidFill>
                  <a:srgbClr val="0000FF"/>
                </a:solidFill>
              </a:rPr>
              <a:t>?) </a:t>
            </a:r>
            <a:r>
              <a:rPr lang="fr-FR" sz="2200" dirty="0" err="1" smtClean="0">
                <a:solidFill>
                  <a:srgbClr val="0000FF"/>
                </a:solidFill>
              </a:rPr>
              <a:t>related</a:t>
            </a:r>
            <a:r>
              <a:rPr lang="fr-FR" sz="2200" dirty="0" smtClean="0">
                <a:solidFill>
                  <a:srgbClr val="0000FF"/>
                </a:solidFill>
              </a:rPr>
              <a:t> </a:t>
            </a:r>
            <a:r>
              <a:rPr lang="fr-FR" sz="2200" dirty="0" smtClean="0">
                <a:solidFill>
                  <a:srgbClr val="0000FF"/>
                </a:solidFill>
              </a:rPr>
              <a:t>to </a:t>
            </a:r>
            <a:r>
              <a:rPr lang="fr-FR" sz="2200" dirty="0" err="1" smtClean="0">
                <a:solidFill>
                  <a:srgbClr val="0000FF"/>
                </a:solidFill>
              </a:rPr>
              <a:t>thermodynamics</a:t>
            </a:r>
            <a:r>
              <a:rPr lang="fr-FR" sz="2200" dirty="0" smtClean="0">
                <a:solidFill>
                  <a:srgbClr val="0000FF"/>
                </a:solidFill>
              </a:rPr>
              <a:t> :</a:t>
            </a:r>
            <a:endParaRPr lang="fr-FR" sz="2200" dirty="0">
              <a:solidFill>
                <a:srgbClr val="0000FF"/>
              </a:solidFill>
            </a:endParaRPr>
          </a:p>
        </p:txBody>
      </p:sp>
      <p:sp>
        <p:nvSpPr>
          <p:cNvPr id="69" name="Text Box 18"/>
          <p:cNvSpPr txBox="1">
            <a:spLocks noChangeArrowheads="1"/>
          </p:cNvSpPr>
          <p:nvPr/>
        </p:nvSpPr>
        <p:spPr bwMode="auto">
          <a:xfrm>
            <a:off x="126700" y="5517232"/>
            <a:ext cx="4445300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dirty="0" smtClean="0">
                <a:solidFill>
                  <a:srgbClr val="0000FF"/>
                </a:solidFill>
                <a:sym typeface="Symbol" panose="05050102010706020507" pitchFamily="18" charset="2"/>
              </a:rPr>
              <a:t> </a:t>
            </a:r>
            <a:r>
              <a:rPr lang="fr-FR" sz="2200" dirty="0" smtClean="0">
                <a:solidFill>
                  <a:srgbClr val="0000FF"/>
                </a:solidFill>
              </a:rPr>
              <a:t>+ </a:t>
            </a:r>
            <a:r>
              <a:rPr lang="fr-FR" sz="2200" dirty="0" err="1" smtClean="0">
                <a:solidFill>
                  <a:srgbClr val="0000FF"/>
                </a:solidFill>
              </a:rPr>
              <a:t>other</a:t>
            </a:r>
            <a:r>
              <a:rPr lang="fr-FR" sz="2200" dirty="0" smtClean="0">
                <a:solidFill>
                  <a:srgbClr val="0000FF"/>
                </a:solidFill>
              </a:rPr>
              <a:t> (</a:t>
            </a:r>
            <a:r>
              <a:rPr lang="fr-FR" sz="2200" b="1" dirty="0" smtClean="0">
                <a:solidFill>
                  <a:srgbClr val="0000FF"/>
                </a:solidFill>
              </a:rPr>
              <a:t>semi</a:t>
            </a:r>
            <a:r>
              <a:rPr lang="fr-FR" sz="2200" dirty="0" smtClean="0">
                <a:solidFill>
                  <a:srgbClr val="0000FF"/>
                </a:solidFill>
              </a:rPr>
              <a:t>)-</a:t>
            </a:r>
            <a:r>
              <a:rPr lang="fr-FR" sz="2200" dirty="0" err="1" smtClean="0">
                <a:solidFill>
                  <a:srgbClr val="0000FF"/>
                </a:solidFill>
              </a:rPr>
              <a:t>universal</a:t>
            </a:r>
            <a:r>
              <a:rPr lang="fr-FR" sz="2200" dirty="0" smtClean="0">
                <a:solidFill>
                  <a:srgbClr val="0000FF"/>
                </a:solidFill>
              </a:rPr>
              <a:t> </a:t>
            </a:r>
            <a:r>
              <a:rPr lang="fr-FR" sz="2200" dirty="0" err="1" smtClean="0">
                <a:solidFill>
                  <a:srgbClr val="0000FF"/>
                </a:solidFill>
              </a:rPr>
              <a:t>features</a:t>
            </a:r>
            <a:r>
              <a:rPr lang="fr-FR" sz="2200" dirty="0" smtClean="0">
                <a:solidFill>
                  <a:srgbClr val="0000FF"/>
                </a:solidFill>
              </a:rPr>
              <a:t>…</a:t>
            </a:r>
            <a:endParaRPr lang="fr-FR" sz="2200" dirty="0">
              <a:solidFill>
                <a:srgbClr val="0000FF"/>
              </a:solidFill>
            </a:endParaRPr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>
            <a:off x="4283968" y="523220"/>
            <a:ext cx="286" cy="26258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4578635" y="806386"/>
            <a:ext cx="4361512" cy="2695877"/>
            <a:chOff x="4578635" y="806386"/>
            <a:chExt cx="4361512" cy="2695877"/>
          </a:xfrm>
        </p:grpSpPr>
        <p:grpSp>
          <p:nvGrpSpPr>
            <p:cNvPr id="12" name="Groupe 11"/>
            <p:cNvGrpSpPr/>
            <p:nvPr/>
          </p:nvGrpSpPr>
          <p:grpSpPr>
            <a:xfrm>
              <a:off x="4578635" y="806386"/>
              <a:ext cx="3397993" cy="2578805"/>
              <a:chOff x="5695868" y="799056"/>
              <a:chExt cx="3397993" cy="2819699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5695868" y="799056"/>
                <a:ext cx="3397993" cy="2819699"/>
                <a:chOff x="5695868" y="799056"/>
                <a:chExt cx="3397993" cy="2819699"/>
              </a:xfrm>
            </p:grpSpPr>
            <p:grpSp>
              <p:nvGrpSpPr>
                <p:cNvPr id="8" name="Groupe 7"/>
                <p:cNvGrpSpPr/>
                <p:nvPr/>
              </p:nvGrpSpPr>
              <p:grpSpPr>
                <a:xfrm>
                  <a:off x="5695868" y="799056"/>
                  <a:ext cx="3397993" cy="2819699"/>
                  <a:chOff x="5695868" y="799056"/>
                  <a:chExt cx="3397993" cy="2819699"/>
                </a:xfrm>
              </p:grpSpPr>
              <p:pic>
                <p:nvPicPr>
                  <p:cNvPr id="55" name="Image 4" descr="kauzmann.gif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4813"/>
                  <a:stretch/>
                </p:blipFill>
                <p:spPr bwMode="auto">
                  <a:xfrm>
                    <a:off x="6037304" y="799056"/>
                    <a:ext cx="3056557" cy="28196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aphicFrame>
                <p:nvGraphicFramePr>
                  <p:cNvPr id="5" name="Objet 4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5695868" y="902108"/>
                  <a:ext cx="818571" cy="71082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34318" name="Equation" r:id="rId9" imgW="495000" imgH="431640" progId="Equation.3">
                          <p:embed/>
                        </p:oleObj>
                      </mc:Choice>
                      <mc:Fallback>
                        <p:oleObj name="Equation" r:id="rId9" imgW="495000" imgH="431640" progId="Equation.3">
                          <p:embed/>
                          <p:pic>
                            <p:nvPicPr>
                              <p:cNvPr id="5" name="Objet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695868" y="902108"/>
                                <a:ext cx="818571" cy="71082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60" name="Rectangle 59"/>
                <p:cNvSpPr/>
                <p:nvPr/>
              </p:nvSpPr>
              <p:spPr>
                <a:xfrm>
                  <a:off x="6084168" y="1628800"/>
                  <a:ext cx="351367" cy="2996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1" name="Rectangle 60"/>
              <p:cNvSpPr/>
              <p:nvPr/>
            </p:nvSpPr>
            <p:spPr>
              <a:xfrm>
                <a:off x="6226669" y="1923113"/>
                <a:ext cx="351367" cy="2996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7980717" y="879956"/>
              <a:ext cx="959430" cy="662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200" dirty="0">
                  <a:latin typeface="t1-gul-regular"/>
                </a:rPr>
                <a:t>W. </a:t>
              </a:r>
              <a:r>
                <a:rPr lang="de-DE" sz="1200" dirty="0" err="1" smtClean="0">
                  <a:latin typeface="t1-gul-regular"/>
                </a:rPr>
                <a:t>Kauzmann</a:t>
              </a:r>
              <a:r>
                <a:rPr lang="de-DE" sz="1200" dirty="0">
                  <a:latin typeface="t1-gul-regular"/>
                </a:rPr>
                <a:t> </a:t>
              </a:r>
              <a:r>
                <a:rPr lang="de-DE" sz="1200" dirty="0" smtClean="0">
                  <a:latin typeface="t1-gul-regular"/>
                </a:rPr>
                <a:t>(1948</a:t>
              </a:r>
              <a:r>
                <a:rPr lang="de-DE" sz="1200" dirty="0">
                  <a:latin typeface="t1-gul-regular"/>
                </a:rPr>
                <a:t>) </a:t>
              </a:r>
              <a:endParaRPr lang="fr-FR" sz="1200" dirty="0"/>
            </a:p>
          </p:txBody>
        </p:sp>
        <p:graphicFrame>
          <p:nvGraphicFramePr>
            <p:cNvPr id="80" name="Objet 79"/>
            <p:cNvGraphicFramePr>
              <a:graphicFrameLocks noChangeAspect="1"/>
            </p:cNvGraphicFramePr>
            <p:nvPr>
              <p:extLst/>
            </p:nvPr>
          </p:nvGraphicFramePr>
          <p:xfrm>
            <a:off x="6293249" y="3176825"/>
            <a:ext cx="511000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19" name="Équation" r:id="rId11" imgW="342720" imgH="215640" progId="Equation.3">
                    <p:embed/>
                  </p:oleObj>
                </mc:Choice>
                <mc:Fallback>
                  <p:oleObj name="Équation" r:id="rId11" imgW="342720" imgH="215640" progId="Equation.3">
                    <p:embed/>
                    <p:pic>
                      <p:nvPicPr>
                        <p:cNvPr id="80" name="Obje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3249" y="3176825"/>
                          <a:ext cx="511000" cy="3254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" name="Rectangle 80"/>
            <p:cNvSpPr/>
            <p:nvPr/>
          </p:nvSpPr>
          <p:spPr>
            <a:xfrm>
              <a:off x="6804250" y="3225194"/>
              <a:ext cx="373218" cy="2740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057383" y="4747929"/>
            <a:ext cx="4530841" cy="769303"/>
            <a:chOff x="4145615" y="4747929"/>
            <a:chExt cx="4530841" cy="769303"/>
          </a:xfrm>
        </p:grpSpPr>
        <p:graphicFrame>
          <p:nvGraphicFramePr>
            <p:cNvPr id="66" name="Object 49"/>
            <p:cNvGraphicFramePr>
              <a:graphicFrameLocks noChangeAspect="1"/>
            </p:cNvGraphicFramePr>
            <p:nvPr>
              <p:extLst/>
            </p:nvPr>
          </p:nvGraphicFramePr>
          <p:xfrm>
            <a:off x="4145615" y="4747929"/>
            <a:ext cx="1794537" cy="769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20" name="Équation" r:id="rId13" imgW="1002960" imgH="431640" progId="Equation.3">
                    <p:embed/>
                  </p:oleObj>
                </mc:Choice>
                <mc:Fallback>
                  <p:oleObj name="Équation" r:id="rId13" imgW="1002960" imgH="431640" progId="Equation.3">
                    <p:embed/>
                    <p:pic>
                      <p:nvPicPr>
                        <p:cNvPr id="66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5615" y="4747929"/>
                          <a:ext cx="1794537" cy="769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6075495" y="4878898"/>
              <a:ext cx="2600961" cy="422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200" dirty="0" smtClean="0">
                  <a:solidFill>
                    <a:srgbClr val="0000FF"/>
                  </a:solidFill>
                </a:rPr>
                <a:t>←Adam Gibbs (1965)</a:t>
              </a:r>
              <a:endParaRPr lang="fr-FR" sz="2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6" name="Étoile à 5 branches 15"/>
          <p:cNvSpPr/>
          <p:nvPr/>
        </p:nvSpPr>
        <p:spPr>
          <a:xfrm>
            <a:off x="1772011" y="2241556"/>
            <a:ext cx="156665" cy="168624"/>
          </a:xfrm>
          <a:prstGeom prst="star5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5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2" grpId="0" animBg="1"/>
      <p:bldP spid="56" grpId="0" animBg="1"/>
      <p:bldP spid="6" grpId="0"/>
      <p:bldP spid="65" grpId="0"/>
      <p:bldP spid="69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0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smtClean="0">
                <a:sym typeface="Wingdings" pitchFamily="2" charset="2"/>
              </a:rPr>
              <a:t>Spin Glasses … (1/3)</a:t>
            </a:r>
            <a:endParaRPr lang="fr-FR" dirty="0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75266" y="6370638"/>
            <a:ext cx="9036050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smtClean="0"/>
              <a:t>For Spin Glasses at </a:t>
            </a:r>
            <a:r>
              <a:rPr lang="fr-FR" sz="2400" b="1" dirty="0"/>
              <a:t>T</a:t>
            </a:r>
            <a:r>
              <a:rPr lang="fr-FR" sz="2400" b="1" baseline="-25000" dirty="0"/>
              <a:t>c</a:t>
            </a:r>
            <a:r>
              <a:rPr lang="fr-FR" sz="2400" b="1" dirty="0"/>
              <a:t> : </a:t>
            </a:r>
            <a:r>
              <a:rPr lang="fr-FR" sz="2400" b="1" dirty="0" smtClean="0">
                <a:latin typeface="Symbol" pitchFamily="18" charset="2"/>
              </a:rPr>
              <a:t>c</a:t>
            </a:r>
            <a:r>
              <a:rPr lang="fr-FR" b="1" baseline="-25000" dirty="0" smtClean="0"/>
              <a:t>lin </a:t>
            </a:r>
            <a:r>
              <a:rPr lang="fr-FR" b="1" dirty="0" err="1" smtClean="0"/>
              <a:t>does</a:t>
            </a:r>
            <a:r>
              <a:rPr lang="fr-FR" b="1" dirty="0" smtClean="0"/>
              <a:t> NOT diverge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contrarily</a:t>
            </a:r>
            <a:r>
              <a:rPr lang="fr-FR" b="1" dirty="0" smtClean="0">
                <a:solidFill>
                  <a:srgbClr val="FF0000"/>
                </a:solidFill>
              </a:rPr>
              <a:t> to </a:t>
            </a:r>
            <a:r>
              <a:rPr lang="fr-FR" b="1" dirty="0" smtClean="0"/>
              <a:t> </a:t>
            </a:r>
            <a:r>
              <a:rPr lang="fr-FR" sz="2400" b="1" dirty="0" smtClean="0">
                <a:latin typeface="Symbol" pitchFamily="18" charset="2"/>
              </a:rPr>
              <a:t>c</a:t>
            </a:r>
            <a:r>
              <a:rPr lang="fr-FR" sz="2400" b="1" baseline="-25000" dirty="0" smtClean="0"/>
              <a:t>3</a:t>
            </a:r>
            <a:endParaRPr lang="fr-FR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011" y="2257395"/>
            <a:ext cx="720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L. Levy, T.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Oglieksi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PRL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3288 (1986),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L.Lévy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PRB,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4963 (1988)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2576" y="473896"/>
                <a:ext cx="3384376" cy="1350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/>
                        </a:rPr>
                        <m:t>𝐻</m:t>
                      </m:r>
                      <m:r>
                        <a:rPr lang="fr-FR" sz="32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fr-FR" sz="3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fr-FR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3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fr-FR" sz="32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" y="473896"/>
                <a:ext cx="3384376" cy="13508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3287978" y="836487"/>
            <a:ext cx="851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grpSp>
        <p:nvGrpSpPr>
          <p:cNvPr id="8" name="Group 103"/>
          <p:cNvGrpSpPr>
            <a:grpSpLocks/>
          </p:cNvGrpSpPr>
          <p:nvPr/>
        </p:nvGrpSpPr>
        <p:grpSpPr bwMode="auto">
          <a:xfrm>
            <a:off x="4107168" y="116632"/>
            <a:ext cx="2374900" cy="2138363"/>
            <a:chOff x="4241" y="2524"/>
            <a:chExt cx="1496" cy="1347"/>
          </a:xfrm>
        </p:grpSpPr>
        <p:sp>
          <p:nvSpPr>
            <p:cNvPr id="9" name="Text Box 84"/>
            <p:cNvSpPr txBox="1">
              <a:spLocks noChangeArrowheads="1"/>
            </p:cNvSpPr>
            <p:nvPr/>
          </p:nvSpPr>
          <p:spPr bwMode="auto">
            <a:xfrm>
              <a:off x="4691" y="2524"/>
              <a:ext cx="4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i="1" dirty="0" smtClean="0">
                  <a:latin typeface="Times New Roman" pitchFamily="18" charset="0"/>
                  <a:cs typeface="Times New Roman" pitchFamily="18" charset="0"/>
                </a:rPr>
                <a:t>P(J)</a:t>
              </a:r>
              <a:endParaRPr lang="fr-FR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85"/>
            <p:cNvSpPr txBox="1">
              <a:spLocks noChangeArrowheads="1"/>
            </p:cNvSpPr>
            <p:nvPr/>
          </p:nvSpPr>
          <p:spPr bwMode="auto">
            <a:xfrm>
              <a:off x="5284" y="3521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fr-FR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86"/>
            <p:cNvSpPr txBox="1">
              <a:spLocks noChangeArrowheads="1"/>
            </p:cNvSpPr>
            <p:nvPr/>
          </p:nvSpPr>
          <p:spPr bwMode="auto">
            <a:xfrm>
              <a:off x="4785" y="3583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dirty="0">
                  <a:latin typeface="Times New Roman" pitchFamily="18" charset="0"/>
                </a:rPr>
                <a:t> </a:t>
              </a:r>
              <a:r>
                <a:rPr lang="fr-FR" sz="2400" dirty="0" smtClean="0">
                  <a:latin typeface="Times New Roman" pitchFamily="18" charset="0"/>
                </a:rPr>
                <a:t>0</a:t>
              </a:r>
              <a:endParaRPr lang="fr-FR" sz="2400" dirty="0">
                <a:latin typeface="Times New Roman" pitchFamily="18" charset="0"/>
              </a:endParaRPr>
            </a:p>
          </p:txBody>
        </p:sp>
        <p:sp>
          <p:nvSpPr>
            <p:cNvPr id="12" name="Line 87"/>
            <p:cNvSpPr>
              <a:spLocks noChangeShapeType="1"/>
            </p:cNvSpPr>
            <p:nvPr/>
          </p:nvSpPr>
          <p:spPr bwMode="auto">
            <a:xfrm flipV="1">
              <a:off x="4877" y="2760"/>
              <a:ext cx="0" cy="8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88"/>
            <p:cNvSpPr>
              <a:spLocks noChangeShapeType="1"/>
            </p:cNvSpPr>
            <p:nvPr/>
          </p:nvSpPr>
          <p:spPr bwMode="auto">
            <a:xfrm>
              <a:off x="4422" y="3576"/>
              <a:ext cx="109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89"/>
            <p:cNvSpPr>
              <a:spLocks noChangeShapeType="1"/>
            </p:cNvSpPr>
            <p:nvPr/>
          </p:nvSpPr>
          <p:spPr bwMode="auto">
            <a:xfrm>
              <a:off x="4889" y="3535"/>
              <a:ext cx="0" cy="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90"/>
            <p:cNvSpPr>
              <a:spLocks/>
            </p:cNvSpPr>
            <p:nvPr/>
          </p:nvSpPr>
          <p:spPr bwMode="auto">
            <a:xfrm>
              <a:off x="4460" y="2866"/>
              <a:ext cx="962" cy="695"/>
            </a:xfrm>
            <a:custGeom>
              <a:avLst/>
              <a:gdLst>
                <a:gd name="T0" fmla="*/ 0 w 962"/>
                <a:gd name="T1" fmla="*/ 686 h 695"/>
                <a:gd name="T2" fmla="*/ 153 w 962"/>
                <a:gd name="T3" fmla="*/ 622 h 695"/>
                <a:gd name="T4" fmla="*/ 249 w 962"/>
                <a:gd name="T5" fmla="*/ 412 h 695"/>
                <a:gd name="T6" fmla="*/ 327 w 962"/>
                <a:gd name="T7" fmla="*/ 130 h 695"/>
                <a:gd name="T8" fmla="*/ 381 w 962"/>
                <a:gd name="T9" fmla="*/ 22 h 695"/>
                <a:gd name="T10" fmla="*/ 447 w 962"/>
                <a:gd name="T11" fmla="*/ 16 h 695"/>
                <a:gd name="T12" fmla="*/ 489 w 962"/>
                <a:gd name="T13" fmla="*/ 118 h 695"/>
                <a:gd name="T14" fmla="*/ 567 w 962"/>
                <a:gd name="T15" fmla="*/ 370 h 695"/>
                <a:gd name="T16" fmla="*/ 597 w 962"/>
                <a:gd name="T17" fmla="*/ 454 h 695"/>
                <a:gd name="T18" fmla="*/ 681 w 962"/>
                <a:gd name="T19" fmla="*/ 586 h 695"/>
                <a:gd name="T20" fmla="*/ 747 w 962"/>
                <a:gd name="T21" fmla="*/ 640 h 695"/>
                <a:gd name="T22" fmla="*/ 831 w 962"/>
                <a:gd name="T23" fmla="*/ 686 h 695"/>
                <a:gd name="T24" fmla="*/ 962 w 962"/>
                <a:gd name="T25" fmla="*/ 68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2" h="695">
                  <a:moveTo>
                    <a:pt x="0" y="686"/>
                  </a:moveTo>
                  <a:cubicBezTo>
                    <a:pt x="49" y="695"/>
                    <a:pt x="112" y="668"/>
                    <a:pt x="153" y="622"/>
                  </a:cubicBezTo>
                  <a:cubicBezTo>
                    <a:pt x="194" y="576"/>
                    <a:pt x="220" y="494"/>
                    <a:pt x="249" y="412"/>
                  </a:cubicBezTo>
                  <a:cubicBezTo>
                    <a:pt x="278" y="330"/>
                    <a:pt x="305" y="195"/>
                    <a:pt x="327" y="130"/>
                  </a:cubicBezTo>
                  <a:cubicBezTo>
                    <a:pt x="349" y="65"/>
                    <a:pt x="361" y="41"/>
                    <a:pt x="381" y="22"/>
                  </a:cubicBezTo>
                  <a:cubicBezTo>
                    <a:pt x="401" y="3"/>
                    <a:pt x="429" y="0"/>
                    <a:pt x="447" y="16"/>
                  </a:cubicBezTo>
                  <a:cubicBezTo>
                    <a:pt x="465" y="32"/>
                    <a:pt x="469" y="59"/>
                    <a:pt x="489" y="118"/>
                  </a:cubicBezTo>
                  <a:cubicBezTo>
                    <a:pt x="509" y="177"/>
                    <a:pt x="549" y="314"/>
                    <a:pt x="567" y="370"/>
                  </a:cubicBezTo>
                  <a:cubicBezTo>
                    <a:pt x="585" y="426"/>
                    <a:pt x="578" y="418"/>
                    <a:pt x="597" y="454"/>
                  </a:cubicBezTo>
                  <a:cubicBezTo>
                    <a:pt x="616" y="490"/>
                    <a:pt x="656" y="555"/>
                    <a:pt x="681" y="586"/>
                  </a:cubicBezTo>
                  <a:cubicBezTo>
                    <a:pt x="706" y="617"/>
                    <a:pt x="722" y="623"/>
                    <a:pt x="747" y="640"/>
                  </a:cubicBezTo>
                  <a:cubicBezTo>
                    <a:pt x="772" y="657"/>
                    <a:pt x="795" y="678"/>
                    <a:pt x="831" y="686"/>
                  </a:cubicBezTo>
                  <a:cubicBezTo>
                    <a:pt x="867" y="694"/>
                    <a:pt x="916" y="686"/>
                    <a:pt x="962" y="6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 Box 92"/>
            <p:cNvSpPr txBox="1">
              <a:spLocks noChangeArrowheads="1"/>
            </p:cNvSpPr>
            <p:nvPr/>
          </p:nvSpPr>
          <p:spPr bwMode="auto">
            <a:xfrm>
              <a:off x="4241" y="2806"/>
              <a:ext cx="46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 smtClean="0">
                  <a:solidFill>
                    <a:srgbClr val="33CC33"/>
                  </a:solidFill>
                </a:rPr>
                <a:t>Anti-Ferro</a:t>
              </a:r>
              <a:endParaRPr lang="fr-FR" dirty="0">
                <a:solidFill>
                  <a:srgbClr val="33CC33"/>
                </a:solidFill>
              </a:endParaRPr>
            </a:p>
          </p:txBody>
        </p:sp>
        <p:sp>
          <p:nvSpPr>
            <p:cNvPr id="18" name="AutoShape 93"/>
            <p:cNvSpPr>
              <a:spLocks noChangeArrowheads="1"/>
            </p:cNvSpPr>
            <p:nvPr/>
          </p:nvSpPr>
          <p:spPr bwMode="auto">
            <a:xfrm rot="18900000">
              <a:off x="4640" y="3180"/>
              <a:ext cx="81" cy="218"/>
            </a:xfrm>
            <a:prstGeom prst="downArrow">
              <a:avLst>
                <a:gd name="adj1" fmla="val 50000"/>
                <a:gd name="adj2" fmla="val 100833"/>
              </a:avLst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19" name="Text Box 94"/>
            <p:cNvSpPr txBox="1">
              <a:spLocks noChangeArrowheads="1"/>
            </p:cNvSpPr>
            <p:nvPr/>
          </p:nvSpPr>
          <p:spPr bwMode="auto">
            <a:xfrm>
              <a:off x="4995" y="2932"/>
              <a:ext cx="4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 smtClean="0">
                  <a:solidFill>
                    <a:srgbClr val="0000FF"/>
                  </a:solidFill>
                </a:rPr>
                <a:t>Ferro</a:t>
              </a:r>
              <a:endParaRPr lang="fr-FR" dirty="0">
                <a:solidFill>
                  <a:srgbClr val="0000FF"/>
                </a:solidFill>
              </a:endParaRPr>
            </a:p>
          </p:txBody>
        </p:sp>
        <p:sp>
          <p:nvSpPr>
            <p:cNvPr id="20" name="AutoShape 95"/>
            <p:cNvSpPr>
              <a:spLocks noChangeArrowheads="1"/>
            </p:cNvSpPr>
            <p:nvPr/>
          </p:nvSpPr>
          <p:spPr bwMode="auto">
            <a:xfrm rot="789174">
              <a:off x="5093" y="3182"/>
              <a:ext cx="101" cy="204"/>
            </a:xfrm>
            <a:prstGeom prst="downArrow">
              <a:avLst>
                <a:gd name="adj1" fmla="val 50000"/>
                <a:gd name="adj2" fmla="val 100833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r-FR"/>
            </a:p>
          </p:txBody>
        </p:sp>
      </p:grp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6670980" y="413797"/>
            <a:ext cx="2462905" cy="143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45" tIns="41473" rIns="82945" bIns="41473">
            <a:spAutoFit/>
          </a:bodyPr>
          <a:lstStyle/>
          <a:p>
            <a:pPr marL="342900" indent="-342900" algn="ctr">
              <a:spcBef>
                <a:spcPct val="50000"/>
              </a:spcBef>
              <a:buFont typeface="Symbol" panose="05050102010706020507" pitchFamily="18" charset="2"/>
              <a:buChar char="$"/>
            </a:pPr>
            <a:r>
              <a:rPr lang="fr-FR" sz="2200" dirty="0" smtClean="0">
                <a:solidFill>
                  <a:srgbClr val="FF0000"/>
                </a:solidFill>
              </a:rPr>
              <a:t>Frustration</a:t>
            </a:r>
            <a:r>
              <a:rPr lang="fr-FR" sz="2200" b="1" dirty="0" smtClean="0">
                <a:solidFill>
                  <a:srgbClr val="FF0000"/>
                </a:solidFill>
              </a:rPr>
              <a:t> AND </a:t>
            </a:r>
            <a:r>
              <a:rPr lang="fr-FR" sz="2200" b="1" dirty="0" err="1" smtClean="0">
                <a:solidFill>
                  <a:srgbClr val="FF0000"/>
                </a:solidFill>
              </a:rPr>
              <a:t>quenched</a:t>
            </a:r>
            <a:r>
              <a:rPr lang="fr-FR" sz="2200" b="1" dirty="0" smtClean="0">
                <a:solidFill>
                  <a:srgbClr val="FF0000"/>
                </a:solidFill>
              </a:rPr>
              <a:t>  </a:t>
            </a:r>
            <a:r>
              <a:rPr lang="fr-FR" sz="2200" dirty="0" err="1" smtClean="0">
                <a:solidFill>
                  <a:srgbClr val="FF0000"/>
                </a:solidFill>
              </a:rPr>
              <a:t>disorder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smtClean="0"/>
              <a:t>[</a:t>
            </a:r>
            <a:r>
              <a:rPr lang="fr-FR" sz="2200" dirty="0" err="1" smtClean="0"/>
              <a:t>e.g</a:t>
            </a:r>
            <a:r>
              <a:rPr lang="fr-FR" sz="2200" dirty="0" smtClean="0"/>
              <a:t>.  Cu: Mn (1% at.)]</a:t>
            </a:r>
            <a:endParaRPr lang="fr-FR" sz="2200" dirty="0"/>
          </a:p>
        </p:txBody>
      </p:sp>
      <p:sp>
        <p:nvSpPr>
          <p:cNvPr id="4" name="Flèche droite 3"/>
          <p:cNvSpPr/>
          <p:nvPr/>
        </p:nvSpPr>
        <p:spPr>
          <a:xfrm>
            <a:off x="6304742" y="980728"/>
            <a:ext cx="427498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19966" y="2657358"/>
            <a:ext cx="3039866" cy="3715440"/>
            <a:chOff x="5220072" y="2544723"/>
            <a:chExt cx="3344002" cy="3715440"/>
          </a:xfrm>
        </p:grpSpPr>
        <p:pic>
          <p:nvPicPr>
            <p:cNvPr id="226312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6"/>
            <a:stretch/>
          </p:blipFill>
          <p:spPr bwMode="auto">
            <a:xfrm>
              <a:off x="5724128" y="2544723"/>
              <a:ext cx="2839946" cy="3443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ZoneTexte 32"/>
            <p:cNvSpPr txBox="1"/>
            <p:nvPr/>
          </p:nvSpPr>
          <p:spPr>
            <a:xfrm>
              <a:off x="6732240" y="5798498"/>
              <a:ext cx="100811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rtlCol="0">
              <a:spAutoFit/>
            </a:bodyPr>
            <a:lstStyle/>
            <a:p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fr-FR" sz="2400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(K)</a:t>
              </a:r>
              <a:endParaRPr lang="fr-F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220072" y="3356992"/>
              <a:ext cx="430887" cy="129062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0" tIns="0" rIns="0" bIns="0" rtlCol="0">
              <a:spAutoFit/>
            </a:bodyPr>
            <a:lstStyle/>
            <a:p>
              <a:r>
                <a:rPr lang="fr-FR" sz="2800" dirty="0" smtClean="0">
                  <a:latin typeface="Symbol" pitchFamily="18" charset="2"/>
                </a:rPr>
                <a:t>c</a:t>
              </a:r>
              <a:r>
                <a:rPr lang="fr-FR" sz="2800" baseline="-25000" dirty="0" smtClean="0"/>
                <a:t>lin </a:t>
              </a:r>
              <a:r>
                <a:rPr lang="fr-FR" sz="2800" dirty="0" smtClean="0"/>
                <a:t>(</a:t>
              </a:r>
              <a:r>
                <a:rPr lang="fr-FR" sz="2800" dirty="0" err="1" smtClean="0"/>
                <a:t>a.u</a:t>
              </a:r>
              <a:r>
                <a:rPr lang="fr-FR" sz="2800" dirty="0" smtClean="0"/>
                <a:t>.)</a:t>
              </a:r>
              <a:endParaRPr lang="fr-FR" sz="2800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988257" y="2644379"/>
            <a:ext cx="3167485" cy="3651097"/>
            <a:chOff x="1259632" y="2732609"/>
            <a:chExt cx="3312368" cy="3651097"/>
          </a:xfrm>
        </p:grpSpPr>
        <p:grpSp>
          <p:nvGrpSpPr>
            <p:cNvPr id="5" name="Groupe 4"/>
            <p:cNvGrpSpPr/>
            <p:nvPr/>
          </p:nvGrpSpPr>
          <p:grpSpPr>
            <a:xfrm>
              <a:off x="1654558" y="2732609"/>
              <a:ext cx="2917442" cy="3443615"/>
              <a:chOff x="5918382" y="1658846"/>
              <a:chExt cx="2917442" cy="3443615"/>
            </a:xfrm>
          </p:grpSpPr>
          <p:pic>
            <p:nvPicPr>
              <p:cNvPr id="28" name="Picture 8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765"/>
              <a:stretch/>
            </p:blipFill>
            <p:spPr bwMode="auto">
              <a:xfrm>
                <a:off x="5918382" y="1658846"/>
                <a:ext cx="2917442" cy="34436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ZoneTexte 29"/>
                  <p:cNvSpPr txBox="1"/>
                  <p:nvPr/>
                </p:nvSpPr>
                <p:spPr>
                  <a:xfrm>
                    <a:off x="7851756" y="1870379"/>
                    <a:ext cx="841300" cy="769231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square" bIns="14400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fr-FR" sz="32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fr-FR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3200" b="0" i="1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fr-FR" sz="32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sz="3200" b="0" i="1" smtClean="0">
                                      <a:latin typeface="Cambria Math"/>
                                    </a:rPr>
                                    <m:t>𝑇𝑐</m:t>
                                  </m:r>
                                </m:num>
                                <m:den>
                                  <m:r>
                                    <a:rPr lang="fr-FR" sz="3200" b="0" i="1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fr-FR" sz="3200" b="0" i="1" baseline="-25000" smtClean="0"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fr-FR" sz="3200" dirty="0"/>
                  </a:p>
                </p:txBody>
              </p:sp>
            </mc:Choice>
            <mc:Fallback xmlns="">
              <p:sp>
                <p:nvSpPr>
                  <p:cNvPr id="30" name="ZoneTexte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51756" y="1870379"/>
                    <a:ext cx="841300" cy="76923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Flèche vers le bas 26"/>
              <p:cNvSpPr/>
              <p:nvPr/>
            </p:nvSpPr>
            <p:spPr>
              <a:xfrm>
                <a:off x="8389860" y="2664543"/>
                <a:ext cx="246032" cy="501298"/>
              </a:xfrm>
              <a:prstGeom prst="down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ZoneTexte 6"/>
            <p:cNvSpPr txBox="1"/>
            <p:nvPr/>
          </p:nvSpPr>
          <p:spPr>
            <a:xfrm>
              <a:off x="1259632" y="3754464"/>
              <a:ext cx="615553" cy="129062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fr-FR" sz="2800" dirty="0" smtClean="0">
                  <a:latin typeface="Symbol" pitchFamily="18" charset="2"/>
                </a:rPr>
                <a:t>c</a:t>
              </a:r>
              <a:r>
                <a:rPr lang="fr-FR" sz="2800" baseline="-25000" dirty="0" smtClean="0"/>
                <a:t>3 </a:t>
              </a:r>
              <a:r>
                <a:rPr lang="fr-FR" sz="2800" dirty="0" smtClean="0"/>
                <a:t>(</a:t>
              </a:r>
              <a:r>
                <a:rPr lang="fr-FR" sz="2800" dirty="0" err="1" smtClean="0"/>
                <a:t>a.u</a:t>
              </a:r>
              <a:r>
                <a:rPr lang="fr-FR" sz="2800" dirty="0" smtClean="0"/>
                <a:t>.)</a:t>
              </a:r>
              <a:endParaRPr lang="fr-FR" sz="2800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207904" y="6014374"/>
              <a:ext cx="23307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tIns="0" bIns="0" rtlCol="0">
              <a:spAutoFit/>
            </a:bodyPr>
            <a:lstStyle/>
            <a:p>
              <a:r>
                <a:rPr lang="fr-FR" sz="2400" dirty="0" err="1" smtClean="0">
                  <a:latin typeface="Times New Roman" pitchFamily="18" charset="0"/>
                  <a:cs typeface="Times New Roman" pitchFamily="18" charset="0"/>
                </a:rPr>
                <a:t>Frequency</a:t>
              </a:r>
              <a:r>
                <a:rPr lang="fr-FR" sz="2400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(Hz)</a:t>
              </a:r>
              <a:endParaRPr lang="fr-F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114485" y="2599806"/>
            <a:ext cx="2961169" cy="3693465"/>
            <a:chOff x="6114485" y="2599806"/>
            <a:chExt cx="2961169" cy="3693465"/>
          </a:xfrm>
        </p:grpSpPr>
        <p:sp>
          <p:nvSpPr>
            <p:cNvPr id="36" name="ZoneTexte 35"/>
            <p:cNvSpPr txBox="1"/>
            <p:nvPr/>
          </p:nvSpPr>
          <p:spPr>
            <a:xfrm>
              <a:off x="6114485" y="3115813"/>
              <a:ext cx="523220" cy="1893633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fr-FR" sz="2200" dirty="0" smtClean="0">
                  <a:latin typeface="Symbol" pitchFamily="18" charset="2"/>
                </a:rPr>
                <a:t>c</a:t>
              </a:r>
              <a:r>
                <a:rPr lang="fr-FR" sz="2200" baseline="-25000" dirty="0" smtClean="0"/>
                <a:t>3 </a:t>
              </a:r>
              <a:r>
                <a:rPr lang="fr-FR" sz="2200" dirty="0" smtClean="0"/>
                <a:t>(@10mHz)</a:t>
              </a:r>
              <a:endParaRPr lang="fr-FR" sz="2200" dirty="0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5"/>
            <a:srcRect l="8467"/>
            <a:stretch/>
          </p:blipFill>
          <p:spPr>
            <a:xfrm>
              <a:off x="6601136" y="2599806"/>
              <a:ext cx="2474518" cy="3506567"/>
            </a:xfrm>
            <a:prstGeom prst="rect">
              <a:avLst/>
            </a:prstGeom>
          </p:spPr>
        </p:pic>
        <p:sp>
          <p:nvSpPr>
            <p:cNvPr id="35" name="ZoneTexte 34"/>
            <p:cNvSpPr txBox="1"/>
            <p:nvPr/>
          </p:nvSpPr>
          <p:spPr>
            <a:xfrm>
              <a:off x="7285497" y="5831606"/>
              <a:ext cx="91642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rtlCol="0">
              <a:spAutoFit/>
            </a:bodyPr>
            <a:lstStyle/>
            <a:p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fr-FR" sz="2400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(K)</a:t>
              </a:r>
              <a:endParaRPr lang="fr-F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9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4" grpId="0" animBg="1"/>
      <p:bldP spid="6" grpId="0"/>
      <p:bldP spid="2" grpId="0"/>
      <p:bldP spid="3" grpId="0"/>
      <p:bldP spid="22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4987" y="25460"/>
            <a:ext cx="89815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smtClean="0"/>
              <a:t>Spin Glasses (2/3): </a:t>
            </a:r>
            <a:r>
              <a:rPr lang="fr-FR" dirty="0" err="1" smtClean="0"/>
              <a:t>scaling</a:t>
            </a:r>
            <a:r>
              <a:rPr lang="fr-FR" dirty="0" smtClean="0"/>
              <a:t> relations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u="none" dirty="0" smtClean="0">
                <a:latin typeface="Symbol" panose="05050102010706020507" pitchFamily="18" charset="2"/>
              </a:rPr>
              <a:t>c</a:t>
            </a:r>
            <a:r>
              <a:rPr lang="fr-FR" u="none" baseline="-25000" dirty="0" smtClean="0"/>
              <a:t>3</a:t>
            </a:r>
            <a:r>
              <a:rPr lang="fr-FR" u="none" dirty="0" smtClean="0"/>
              <a:t>, </a:t>
            </a:r>
            <a:r>
              <a:rPr lang="fr-FR" u="none" dirty="0" smtClean="0">
                <a:latin typeface="Symbol" panose="05050102010706020507" pitchFamily="18" charset="2"/>
              </a:rPr>
              <a:t>c</a:t>
            </a:r>
            <a:r>
              <a:rPr lang="fr-FR" u="none" baseline="-25000" dirty="0" smtClean="0"/>
              <a:t>5</a:t>
            </a:r>
            <a:r>
              <a:rPr lang="fr-FR" u="none" dirty="0" smtClean="0"/>
              <a:t>, </a:t>
            </a:r>
            <a:r>
              <a:rPr lang="fr-FR" u="none" dirty="0" smtClean="0">
                <a:latin typeface="Symbol" panose="05050102010706020507" pitchFamily="18" charset="2"/>
              </a:rPr>
              <a:t>c</a:t>
            </a:r>
            <a:r>
              <a:rPr lang="fr-FR" u="none" baseline="-25000" dirty="0" smtClean="0"/>
              <a:t>7</a:t>
            </a:r>
            <a:r>
              <a:rPr lang="fr-FR" u="none" dirty="0" smtClean="0"/>
              <a:t>…</a:t>
            </a:r>
            <a:endParaRPr lang="fr-FR" u="none" dirty="0"/>
          </a:p>
        </p:txBody>
      </p:sp>
      <p:grpSp>
        <p:nvGrpSpPr>
          <p:cNvPr id="6" name="Groupe 5"/>
          <p:cNvGrpSpPr/>
          <p:nvPr/>
        </p:nvGrpSpPr>
        <p:grpSpPr>
          <a:xfrm>
            <a:off x="107504" y="531294"/>
            <a:ext cx="3346555" cy="3977826"/>
            <a:chOff x="140023" y="849123"/>
            <a:chExt cx="3346555" cy="3977826"/>
          </a:xfrm>
        </p:grpSpPr>
        <p:grpSp>
          <p:nvGrpSpPr>
            <p:cNvPr id="4" name="Groupe 3"/>
            <p:cNvGrpSpPr/>
            <p:nvPr/>
          </p:nvGrpSpPr>
          <p:grpSpPr>
            <a:xfrm>
              <a:off x="140023" y="849123"/>
              <a:ext cx="3346555" cy="3765779"/>
              <a:chOff x="5756647" y="648087"/>
              <a:chExt cx="3346555" cy="3765779"/>
            </a:xfrm>
          </p:grpSpPr>
          <p:pic>
            <p:nvPicPr>
              <p:cNvPr id="40" name="Picture 8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929"/>
              <a:stretch/>
            </p:blipFill>
            <p:spPr bwMode="auto">
              <a:xfrm>
                <a:off x="6195708" y="970251"/>
                <a:ext cx="2907494" cy="34436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Text Box 4"/>
              <p:cNvSpPr txBox="1">
                <a:spLocks noChangeArrowheads="1"/>
              </p:cNvSpPr>
              <p:nvPr/>
            </p:nvSpPr>
            <p:spPr bwMode="auto">
              <a:xfrm>
                <a:off x="5868851" y="648087"/>
                <a:ext cx="31683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r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L. </a:t>
                </a:r>
                <a:r>
                  <a:rPr lang="en-US" sz="1600" dirty="0" err="1" smtClean="0">
                    <a:latin typeface="Times New Roman" pitchFamily="18" charset="0"/>
                    <a:cs typeface="Times New Roman" pitchFamily="18" charset="0"/>
                  </a:rPr>
                  <a:t>Lévy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, PRB, </a:t>
                </a:r>
                <a:r>
                  <a:rPr lang="en-US" sz="1600" b="1" dirty="0" smtClean="0">
                    <a:latin typeface="Times New Roman" pitchFamily="18" charset="0"/>
                    <a:cs typeface="Times New Roman" pitchFamily="18" charset="0"/>
                  </a:rPr>
                  <a:t>38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, 4963 (1988): 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5756647" y="1571781"/>
                <a:ext cx="615553" cy="16356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rtlCol="0">
                <a:spAutoFit/>
              </a:bodyPr>
              <a:lstStyle/>
              <a:p>
                <a:r>
                  <a:rPr lang="fr-FR" sz="2800" b="1" dirty="0" smtClean="0">
                    <a:latin typeface="Symbol" pitchFamily="18" charset="2"/>
                  </a:rPr>
                  <a:t>|</a:t>
                </a:r>
                <a:r>
                  <a:rPr lang="fr-FR" sz="2800" dirty="0" smtClean="0">
                    <a:latin typeface="Symbol" pitchFamily="18" charset="2"/>
                  </a:rPr>
                  <a:t>c</a:t>
                </a:r>
                <a:r>
                  <a:rPr lang="fr-FR" sz="2800" baseline="-25000" dirty="0" smtClean="0"/>
                  <a:t>3</a:t>
                </a:r>
                <a:r>
                  <a:rPr lang="fr-FR" sz="2800" dirty="0" smtClean="0"/>
                  <a:t>|</a:t>
                </a:r>
                <a:r>
                  <a:rPr lang="fr-FR" sz="2800" baseline="-25000" dirty="0" smtClean="0"/>
                  <a:t> </a:t>
                </a:r>
                <a:r>
                  <a:rPr lang="fr-FR" sz="2800" dirty="0" smtClean="0"/>
                  <a:t>(</a:t>
                </a:r>
                <a:r>
                  <a:rPr lang="fr-FR" sz="2800" dirty="0" err="1" smtClean="0"/>
                  <a:t>a.u</a:t>
                </a:r>
                <a:r>
                  <a:rPr lang="fr-FR" sz="2800" dirty="0" smtClean="0"/>
                  <a:t>.)</a:t>
                </a:r>
                <a:endParaRPr lang="fr-FR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ZoneTexte 24"/>
                  <p:cNvSpPr txBox="1"/>
                  <p:nvPr/>
                </p:nvSpPr>
                <p:spPr>
                  <a:xfrm>
                    <a:off x="8127365" y="1118503"/>
                    <a:ext cx="841300" cy="751056"/>
                  </a:xfrm>
                  <a:prstGeom prst="rect">
                    <a:avLst/>
                  </a:prstGeom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square" bIns="12600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fr-FR" sz="32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fr-FR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3200" b="0" i="1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fr-FR" sz="32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sz="3200" b="0" i="1" smtClean="0">
                                      <a:latin typeface="Cambria Math"/>
                                    </a:rPr>
                                    <m:t>𝑇𝑐</m:t>
                                  </m:r>
                                </m:num>
                                <m:den>
                                  <m:r>
                                    <a:rPr lang="fr-FR" sz="3200" b="0" i="1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fr-FR" sz="3200" b="0" i="1" baseline="-25000" smtClean="0"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fr-FR" sz="3200" dirty="0"/>
                  </a:p>
                </p:txBody>
              </p:sp>
            </mc:Choice>
            <mc:Fallback xmlns="">
              <p:sp>
                <p:nvSpPr>
                  <p:cNvPr id="25" name="ZoneTexte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7365" y="1118503"/>
                    <a:ext cx="841300" cy="75105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solidFill>
                      <a:schemeClr val="accent6"/>
                    </a:solidFill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Flèche vers le bas 25"/>
              <p:cNvSpPr/>
              <p:nvPr/>
            </p:nvSpPr>
            <p:spPr>
              <a:xfrm>
                <a:off x="8601413" y="1913349"/>
                <a:ext cx="246032" cy="501298"/>
              </a:xfrm>
              <a:prstGeom prst="down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5" name="ZoneTexte 14"/>
            <p:cNvSpPr txBox="1"/>
            <p:nvPr/>
          </p:nvSpPr>
          <p:spPr>
            <a:xfrm>
              <a:off x="1142873" y="4457617"/>
              <a:ext cx="22288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tIns="0" bIns="0" rtlCol="0">
              <a:spAutoFit/>
            </a:bodyPr>
            <a:lstStyle/>
            <a:p>
              <a:r>
                <a:rPr lang="fr-FR" sz="2400" dirty="0" err="1" smtClean="0">
                  <a:latin typeface="Times New Roman" pitchFamily="18" charset="0"/>
                  <a:cs typeface="Times New Roman" pitchFamily="18" charset="0"/>
                </a:rPr>
                <a:t>Frequency</a:t>
              </a:r>
              <a:r>
                <a:rPr lang="fr-FR" sz="2400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(Hz)</a:t>
              </a:r>
              <a:endParaRPr lang="fr-F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7716" y="6268895"/>
            <a:ext cx="9036050" cy="4308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b="1" dirty="0" smtClean="0">
                <a:solidFill>
                  <a:srgbClr val="FF0000"/>
                </a:solidFill>
              </a:rPr>
              <a:t>The best </a:t>
            </a:r>
            <a:r>
              <a:rPr lang="fr-FR" sz="2200" b="1" dirty="0" err="1" smtClean="0">
                <a:solidFill>
                  <a:srgbClr val="FF0000"/>
                </a:solidFill>
              </a:rPr>
              <a:t>evidence</a:t>
            </a:r>
            <a:r>
              <a:rPr lang="fr-FR" sz="2200" b="1" dirty="0" smtClean="0">
                <a:solidFill>
                  <a:srgbClr val="FF0000"/>
                </a:solidFill>
              </a:rPr>
              <a:t> of </a:t>
            </a:r>
            <a:r>
              <a:rPr lang="fr-FR" sz="2200" b="1" dirty="0" err="1" smtClean="0">
                <a:solidFill>
                  <a:srgbClr val="FF0000"/>
                </a:solidFill>
              </a:rPr>
              <a:t>criticality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 Plot one </a:t>
            </a:r>
            <a:r>
              <a:rPr lang="fr-FR" sz="2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critical</a:t>
            </a:r>
            <a:r>
              <a:rPr lang="fr-FR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quantity</a:t>
            </a:r>
            <a:r>
              <a:rPr lang="fr-FR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vs </a:t>
            </a:r>
            <a:r>
              <a:rPr lang="fr-FR" sz="2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another</a:t>
            </a:r>
            <a:r>
              <a:rPr lang="fr-FR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one</a:t>
            </a:r>
            <a:endParaRPr lang="fr-FR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48"/>
          <p:cNvGraphicFramePr>
            <a:graphicFrameLocks noChangeAspect="1"/>
          </p:cNvGraphicFramePr>
          <p:nvPr>
            <p:extLst/>
          </p:nvPr>
        </p:nvGraphicFramePr>
        <p:xfrm>
          <a:off x="179512" y="5167668"/>
          <a:ext cx="3807456" cy="78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9" name="Equation" r:id="rId5" imgW="2108160" imgH="431640" progId="Equation.DSMT4">
                  <p:embed/>
                </p:oleObj>
              </mc:Choice>
              <mc:Fallback>
                <p:oleObj name="Equation" r:id="rId5" imgW="2108160" imgH="431640" progId="Equation.DSMT4">
                  <p:embed/>
                  <p:pic>
                    <p:nvPicPr>
                      <p:cNvPr id="1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167668"/>
                        <a:ext cx="3807456" cy="781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lèche droite 19"/>
          <p:cNvSpPr/>
          <p:nvPr/>
        </p:nvSpPr>
        <p:spPr>
          <a:xfrm>
            <a:off x="4067944" y="5438490"/>
            <a:ext cx="427498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4495442" y="5321894"/>
            <a:ext cx="4648559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45" tIns="41473" rIns="0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dirty="0" smtClean="0"/>
              <a:t>T</a:t>
            </a:r>
            <a:r>
              <a:rPr lang="fr-FR" sz="2200" baseline="-25000" dirty="0" smtClean="0"/>
              <a:t>c</a:t>
            </a:r>
            <a:r>
              <a:rPr lang="fr-FR" sz="2200" dirty="0" smtClean="0"/>
              <a:t> </a:t>
            </a:r>
            <a:r>
              <a:rPr lang="fr-FR" sz="2200" dirty="0" err="1" smtClean="0"/>
              <a:t>determination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no longer an issue</a:t>
            </a:r>
            <a:endParaRPr lang="fr-FR" sz="2200" dirty="0"/>
          </a:p>
        </p:txBody>
      </p:sp>
      <p:grpSp>
        <p:nvGrpSpPr>
          <p:cNvPr id="9" name="Groupe 8"/>
          <p:cNvGrpSpPr/>
          <p:nvPr/>
        </p:nvGrpSpPr>
        <p:grpSpPr>
          <a:xfrm>
            <a:off x="3561717" y="893859"/>
            <a:ext cx="3974035" cy="3797151"/>
            <a:chOff x="3561717" y="893859"/>
            <a:chExt cx="3974035" cy="3797151"/>
          </a:xfrm>
        </p:grpSpPr>
        <p:grpSp>
          <p:nvGrpSpPr>
            <p:cNvPr id="5" name="Groupe 4"/>
            <p:cNvGrpSpPr/>
            <p:nvPr/>
          </p:nvGrpSpPr>
          <p:grpSpPr>
            <a:xfrm>
              <a:off x="3561717" y="893859"/>
              <a:ext cx="3974035" cy="3797151"/>
              <a:chOff x="3501292" y="1171288"/>
              <a:chExt cx="3974035" cy="3797151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2219" y="1171288"/>
                <a:ext cx="3723108" cy="3502766"/>
              </a:xfrm>
              <a:prstGeom prst="rect">
                <a:avLst/>
              </a:prstGeom>
            </p:spPr>
          </p:pic>
          <p:sp>
            <p:nvSpPr>
              <p:cNvPr id="11" name="ZoneTexte 10"/>
              <p:cNvSpPr txBox="1"/>
              <p:nvPr/>
            </p:nvSpPr>
            <p:spPr>
              <a:xfrm rot="5400000">
                <a:off x="5656148" y="3494174"/>
                <a:ext cx="615553" cy="23329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rtlCol="0">
                <a:spAutoFit/>
              </a:bodyPr>
              <a:lstStyle/>
              <a:p>
                <a:r>
                  <a:rPr lang="fr-FR" sz="2800" b="1" dirty="0" smtClean="0">
                    <a:latin typeface="Symbol" pitchFamily="18" charset="2"/>
                  </a:rPr>
                  <a:t>|</a:t>
                </a:r>
                <a:r>
                  <a:rPr lang="fr-FR" sz="2800" dirty="0" smtClean="0">
                    <a:latin typeface="Symbol" pitchFamily="18" charset="2"/>
                  </a:rPr>
                  <a:t>c</a:t>
                </a:r>
                <a:r>
                  <a:rPr lang="fr-FR" sz="2800" baseline="-25000" dirty="0" smtClean="0"/>
                  <a:t>3</a:t>
                </a:r>
                <a:r>
                  <a:rPr lang="fr-FR" sz="2800" dirty="0" smtClean="0"/>
                  <a:t>|</a:t>
                </a:r>
                <a:r>
                  <a:rPr lang="fr-FR" sz="2800" baseline="-25000" dirty="0" smtClean="0"/>
                  <a:t> </a:t>
                </a:r>
                <a:r>
                  <a:rPr lang="fr-FR" sz="2800" dirty="0" smtClean="0"/>
                  <a:t>(</a:t>
                </a:r>
                <a:r>
                  <a:rPr lang="fr-FR" sz="2800" dirty="0" err="1" smtClean="0">
                    <a:solidFill>
                      <a:srgbClr val="FF0000"/>
                    </a:solidFill>
                  </a:rPr>
                  <a:t>other</a:t>
                </a:r>
                <a:r>
                  <a:rPr lang="fr-FR" sz="2800" dirty="0" smtClean="0"/>
                  <a:t> </a:t>
                </a:r>
                <a:r>
                  <a:rPr lang="fr-FR" sz="2800" dirty="0" err="1" smtClean="0">
                    <a:solidFill>
                      <a:srgbClr val="FF0000"/>
                    </a:solidFill>
                  </a:rPr>
                  <a:t>a.u</a:t>
                </a:r>
                <a:r>
                  <a:rPr lang="fr-FR" sz="2800" dirty="0" smtClean="0">
                    <a:solidFill>
                      <a:srgbClr val="FF0000"/>
                    </a:solidFill>
                  </a:rPr>
                  <a:t>.</a:t>
                </a:r>
                <a:r>
                  <a:rPr lang="fr-FR" sz="2800" dirty="0" smtClean="0"/>
                  <a:t>)</a:t>
                </a:r>
                <a:endParaRPr lang="fr-FR" sz="2800" dirty="0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 rot="10800000">
                <a:off x="3501292" y="1268758"/>
                <a:ext cx="553998" cy="28803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rtlCol="0">
                <a:spAutoFit/>
              </a:bodyPr>
              <a:lstStyle/>
              <a:p>
                <a:endParaRPr lang="fr-FR" sz="2400" dirty="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 rot="5400000">
                <a:off x="6405184" y="3115067"/>
                <a:ext cx="369332" cy="14434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lIns="0" rIns="0" rtlCol="0">
                <a:spAutoFit/>
              </a:bodyPr>
              <a:lstStyle/>
              <a:p>
                <a:r>
                  <a:rPr lang="fr-FR" sz="2400" b="1" dirty="0" smtClean="0">
                    <a:latin typeface="Symbol" pitchFamily="18" charset="2"/>
                  </a:rPr>
                  <a:t>|</a:t>
                </a:r>
                <a:r>
                  <a:rPr lang="fr-FR" sz="2400" dirty="0" smtClean="0">
                    <a:latin typeface="Symbol" pitchFamily="18" charset="2"/>
                  </a:rPr>
                  <a:t>c</a:t>
                </a:r>
                <a:r>
                  <a:rPr lang="fr-FR" sz="2400" baseline="-25000" dirty="0" smtClean="0"/>
                  <a:t>7</a:t>
                </a:r>
                <a:r>
                  <a:rPr lang="fr-FR" sz="2400" dirty="0" smtClean="0"/>
                  <a:t>|h²</a:t>
                </a:r>
                <a:r>
                  <a:rPr lang="fr-FR" sz="2400" dirty="0"/>
                  <a:t>/</a:t>
                </a:r>
                <a:r>
                  <a:rPr lang="fr-FR" sz="2400" b="1" dirty="0">
                    <a:latin typeface="Symbol" pitchFamily="18" charset="2"/>
                  </a:rPr>
                  <a:t>|</a:t>
                </a:r>
                <a:r>
                  <a:rPr lang="fr-FR" sz="2400" dirty="0" smtClean="0">
                    <a:latin typeface="Symbol" pitchFamily="18" charset="2"/>
                  </a:rPr>
                  <a:t>c</a:t>
                </a:r>
                <a:r>
                  <a:rPr lang="fr-FR" sz="2400" baseline="-25000" dirty="0" smtClean="0"/>
                  <a:t>5</a:t>
                </a:r>
                <a:r>
                  <a:rPr lang="fr-FR" sz="2400" dirty="0" smtClean="0"/>
                  <a:t>| </a:t>
                </a:r>
                <a:endParaRPr lang="fr-FR" sz="2400" dirty="0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 rot="5400000">
                <a:off x="5485523" y="1267825"/>
                <a:ext cx="369332" cy="14434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lIns="0" rIns="0" rtlCol="0">
                <a:spAutoFit/>
              </a:bodyPr>
              <a:lstStyle/>
              <a:p>
                <a:r>
                  <a:rPr lang="fr-FR" sz="2400" b="1" dirty="0" smtClean="0">
                    <a:latin typeface="Symbol" pitchFamily="18" charset="2"/>
                  </a:rPr>
                  <a:t>|</a:t>
                </a:r>
                <a:r>
                  <a:rPr lang="fr-FR" sz="2400" dirty="0" smtClean="0">
                    <a:latin typeface="Symbol" pitchFamily="18" charset="2"/>
                  </a:rPr>
                  <a:t>c</a:t>
                </a:r>
                <a:r>
                  <a:rPr lang="fr-FR" sz="2400" baseline="-25000" dirty="0" smtClean="0"/>
                  <a:t>5</a:t>
                </a:r>
                <a:r>
                  <a:rPr lang="fr-FR" sz="2400" dirty="0" smtClean="0"/>
                  <a:t>|h²</a:t>
                </a:r>
                <a:r>
                  <a:rPr lang="fr-FR" sz="2400" dirty="0"/>
                  <a:t>/</a:t>
                </a:r>
                <a:r>
                  <a:rPr lang="fr-FR" sz="2400" b="1" dirty="0">
                    <a:latin typeface="Symbol" pitchFamily="18" charset="2"/>
                  </a:rPr>
                  <a:t>|</a:t>
                </a:r>
                <a:r>
                  <a:rPr lang="fr-FR" sz="2400" dirty="0" smtClean="0">
                    <a:latin typeface="Symbol" pitchFamily="18" charset="2"/>
                  </a:rPr>
                  <a:t>c</a:t>
                </a:r>
                <a:r>
                  <a:rPr lang="fr-FR" sz="2400" baseline="-25000" dirty="0" smtClean="0"/>
                  <a:t>3</a:t>
                </a:r>
                <a:r>
                  <a:rPr lang="fr-FR" sz="2400" dirty="0" smtClean="0"/>
                  <a:t>| </a:t>
                </a:r>
                <a:endParaRPr lang="fr-FR" sz="2400" dirty="0"/>
              </a:p>
            </p:txBody>
          </p:sp>
        </p:grpSp>
        <p:sp>
          <p:nvSpPr>
            <p:cNvPr id="7" name="Flèche vers le bas 6"/>
            <p:cNvSpPr/>
            <p:nvPr/>
          </p:nvSpPr>
          <p:spPr>
            <a:xfrm>
              <a:off x="5693541" y="1979092"/>
              <a:ext cx="235028" cy="44185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 vers le bas 7"/>
            <p:cNvSpPr/>
            <p:nvPr/>
          </p:nvSpPr>
          <p:spPr>
            <a:xfrm flipV="1">
              <a:off x="6582712" y="2821302"/>
              <a:ext cx="216024" cy="5040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915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9003" y="0"/>
            <a:ext cx="89815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smtClean="0"/>
              <a:t>S.G. (3/3): Spin glasses versus structural glasses</a:t>
            </a:r>
            <a:r>
              <a:rPr lang="fr-FR" u="none" dirty="0" smtClean="0"/>
              <a:t> (S</a:t>
            </a:r>
            <a:r>
              <a:rPr lang="fr-FR" u="none" baseline="-25000" dirty="0" smtClean="0"/>
              <a:t>i</a:t>
            </a:r>
            <a:r>
              <a:rPr lang="fr-FR" u="none" dirty="0" smtClean="0"/>
              <a:t> </a:t>
            </a:r>
            <a:r>
              <a:rPr lang="fr-FR" u="none" dirty="0" smtClean="0">
                <a:sym typeface="Symbol" panose="05050102010706020507" pitchFamily="18" charset="2"/>
              </a:rPr>
              <a:t> </a:t>
            </a:r>
            <a:r>
              <a:rPr lang="fr-FR" u="none" dirty="0" err="1" smtClean="0">
                <a:latin typeface="Symbol" panose="05050102010706020507" pitchFamily="18" charset="2"/>
                <a:sym typeface="Symbol" panose="05050102010706020507" pitchFamily="18" charset="2"/>
              </a:rPr>
              <a:t>dr</a:t>
            </a:r>
            <a:r>
              <a:rPr lang="fr-FR" u="none" baseline="-25000" dirty="0" err="1" smtClean="0">
                <a:sym typeface="Symbol" panose="05050102010706020507" pitchFamily="18" charset="2"/>
              </a:rPr>
              <a:t>i</a:t>
            </a:r>
            <a:r>
              <a:rPr lang="fr-FR" u="none" dirty="0" smtClean="0">
                <a:sym typeface="Symbol" panose="05050102010706020507" pitchFamily="18" charset="2"/>
              </a:rPr>
              <a:t>): </a:t>
            </a:r>
            <a:endParaRPr lang="fr-FR" u="none" dirty="0"/>
          </a:p>
        </p:txBody>
      </p:sp>
      <p:grpSp>
        <p:nvGrpSpPr>
          <p:cNvPr id="63" name="Groupe 62"/>
          <p:cNvGrpSpPr/>
          <p:nvPr/>
        </p:nvGrpSpPr>
        <p:grpSpPr>
          <a:xfrm>
            <a:off x="5496037" y="528508"/>
            <a:ext cx="3396443" cy="2756476"/>
            <a:chOff x="4511675" y="666750"/>
            <a:chExt cx="3472965" cy="2897783"/>
          </a:xfrm>
        </p:grpSpPr>
        <p:grpSp>
          <p:nvGrpSpPr>
            <p:cNvPr id="46" name="Groupe 45"/>
            <p:cNvGrpSpPr/>
            <p:nvPr/>
          </p:nvGrpSpPr>
          <p:grpSpPr>
            <a:xfrm>
              <a:off x="4511675" y="666750"/>
              <a:ext cx="3472965" cy="2897783"/>
              <a:chOff x="4361842" y="824096"/>
              <a:chExt cx="3472965" cy="2897783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529983" y="1036080"/>
                <a:ext cx="3304824" cy="2551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8" name="Groupe 47"/>
              <p:cNvGrpSpPr/>
              <p:nvPr/>
            </p:nvGrpSpPr>
            <p:grpSpPr>
              <a:xfrm>
                <a:off x="4361842" y="824096"/>
                <a:ext cx="3472965" cy="2897783"/>
                <a:chOff x="4998083" y="1600522"/>
                <a:chExt cx="3472965" cy="2897783"/>
              </a:xfrm>
            </p:grpSpPr>
            <p:graphicFrame>
              <p:nvGraphicFramePr>
                <p:cNvPr id="49" name="Objet 48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709048" y="3555914"/>
                <a:ext cx="762000" cy="533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9385" name="Equation" r:id="rId3" imgW="330120" imgH="253800" progId="Equation.DSMT4">
                        <p:embed/>
                      </p:oleObj>
                    </mc:Choice>
                    <mc:Fallback>
                      <p:oleObj name="Equation" r:id="rId3" imgW="330120" imgH="253800" progId="Equation.DSMT4">
                        <p:embed/>
                        <p:pic>
                          <p:nvPicPr>
                            <p:cNvPr id="49" name="Objet 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709048" y="3555914"/>
                              <a:ext cx="762000" cy="5334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0" name="Rectangle 49"/>
                <p:cNvSpPr/>
                <p:nvPr/>
              </p:nvSpPr>
              <p:spPr>
                <a:xfrm>
                  <a:off x="6021826" y="3570336"/>
                  <a:ext cx="1719364" cy="9279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aphicFrame>
              <p:nvGraphicFramePr>
                <p:cNvPr id="51" name="Objet 50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4998083" y="1600522"/>
                <a:ext cx="1130300" cy="4730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9386" name="Equation" r:id="rId5" imgW="634680" imgH="291960" progId="Equation.DSMT4">
                        <p:embed/>
                      </p:oleObj>
                    </mc:Choice>
                    <mc:Fallback>
                      <p:oleObj name="Equation" r:id="rId5" imgW="634680" imgH="291960" progId="Equation.DSMT4">
                        <p:embed/>
                        <p:pic>
                          <p:nvPicPr>
                            <p:cNvPr id="51" name="Objet 5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98083" y="1600522"/>
                              <a:ext cx="1130300" cy="473075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53" name="Connecteur droit avec flèche 52"/>
                <p:cNvCxnSpPr/>
                <p:nvPr/>
              </p:nvCxnSpPr>
              <p:spPr>
                <a:xfrm>
                  <a:off x="5989684" y="3545987"/>
                  <a:ext cx="2189144" cy="9845"/>
                </a:xfrm>
                <a:prstGeom prst="straightConnector1">
                  <a:avLst/>
                </a:prstGeom>
                <a:ln w="3492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avec flèche 53"/>
                <p:cNvCxnSpPr/>
                <p:nvPr/>
              </p:nvCxnSpPr>
              <p:spPr>
                <a:xfrm flipV="1">
                  <a:off x="5989684" y="1970464"/>
                  <a:ext cx="32142" cy="1601625"/>
                </a:xfrm>
                <a:prstGeom prst="straightConnector1">
                  <a:avLst/>
                </a:prstGeom>
                <a:ln w="3492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ZoneTexte 54"/>
                <p:cNvSpPr txBox="1"/>
                <p:nvPr/>
              </p:nvSpPr>
              <p:spPr>
                <a:xfrm>
                  <a:off x="6325009" y="3453884"/>
                  <a:ext cx="338387" cy="4225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600" dirty="0" smtClean="0"/>
                    <a:t>1</a:t>
                  </a:r>
                  <a:endParaRPr lang="fr-FR" sz="2600" baseline="-25000" dirty="0"/>
                </a:p>
              </p:txBody>
            </p:sp>
            <p:cxnSp>
              <p:nvCxnSpPr>
                <p:cNvPr id="56" name="Connecteur droit 55"/>
                <p:cNvCxnSpPr/>
                <p:nvPr/>
              </p:nvCxnSpPr>
              <p:spPr>
                <a:xfrm flipV="1">
                  <a:off x="6410787" y="3450207"/>
                  <a:ext cx="0" cy="211250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8" name="Forme libre 57"/>
            <p:cNvSpPr/>
            <p:nvPr/>
          </p:nvSpPr>
          <p:spPr>
            <a:xfrm>
              <a:off x="5553075" y="1428750"/>
              <a:ext cx="2066925" cy="1172450"/>
            </a:xfrm>
            <a:custGeom>
              <a:avLst/>
              <a:gdLst>
                <a:gd name="connsiteX0" fmla="*/ 0 w 2066925"/>
                <a:gd name="connsiteY0" fmla="*/ 0 h 1172450"/>
                <a:gd name="connsiteX1" fmla="*/ 190500 w 2066925"/>
                <a:gd name="connsiteY1" fmla="*/ 9525 h 1172450"/>
                <a:gd name="connsiteX2" fmla="*/ 238125 w 2066925"/>
                <a:gd name="connsiteY2" fmla="*/ 19050 h 1172450"/>
                <a:gd name="connsiteX3" fmla="*/ 581025 w 2066925"/>
                <a:gd name="connsiteY3" fmla="*/ 28575 h 1172450"/>
                <a:gd name="connsiteX4" fmla="*/ 647700 w 2066925"/>
                <a:gd name="connsiteY4" fmla="*/ 38100 h 1172450"/>
                <a:gd name="connsiteX5" fmla="*/ 733425 w 2066925"/>
                <a:gd name="connsiteY5" fmla="*/ 47625 h 1172450"/>
                <a:gd name="connsiteX6" fmla="*/ 771525 w 2066925"/>
                <a:gd name="connsiteY6" fmla="*/ 57150 h 1172450"/>
                <a:gd name="connsiteX7" fmla="*/ 962025 w 2066925"/>
                <a:gd name="connsiteY7" fmla="*/ 66675 h 1172450"/>
                <a:gd name="connsiteX8" fmla="*/ 1085850 w 2066925"/>
                <a:gd name="connsiteY8" fmla="*/ 85725 h 1172450"/>
                <a:gd name="connsiteX9" fmla="*/ 1171575 w 2066925"/>
                <a:gd name="connsiteY9" fmla="*/ 123825 h 1172450"/>
                <a:gd name="connsiteX10" fmla="*/ 1209675 w 2066925"/>
                <a:gd name="connsiteY10" fmla="*/ 133350 h 1172450"/>
                <a:gd name="connsiteX11" fmla="*/ 1247775 w 2066925"/>
                <a:gd name="connsiteY11" fmla="*/ 161925 h 1172450"/>
                <a:gd name="connsiteX12" fmla="*/ 1304925 w 2066925"/>
                <a:gd name="connsiteY12" fmla="*/ 180975 h 1172450"/>
                <a:gd name="connsiteX13" fmla="*/ 1409700 w 2066925"/>
                <a:gd name="connsiteY13" fmla="*/ 257175 h 1172450"/>
                <a:gd name="connsiteX14" fmla="*/ 1428750 w 2066925"/>
                <a:gd name="connsiteY14" fmla="*/ 285750 h 1172450"/>
                <a:gd name="connsiteX15" fmla="*/ 1457325 w 2066925"/>
                <a:gd name="connsiteY15" fmla="*/ 295275 h 1172450"/>
                <a:gd name="connsiteX16" fmla="*/ 1466850 w 2066925"/>
                <a:gd name="connsiteY16" fmla="*/ 323850 h 1172450"/>
                <a:gd name="connsiteX17" fmla="*/ 1495425 w 2066925"/>
                <a:gd name="connsiteY17" fmla="*/ 342900 h 1172450"/>
                <a:gd name="connsiteX18" fmla="*/ 1552575 w 2066925"/>
                <a:gd name="connsiteY18" fmla="*/ 428625 h 1172450"/>
                <a:gd name="connsiteX19" fmla="*/ 1571625 w 2066925"/>
                <a:gd name="connsiteY19" fmla="*/ 457200 h 1172450"/>
                <a:gd name="connsiteX20" fmla="*/ 1600200 w 2066925"/>
                <a:gd name="connsiteY20" fmla="*/ 514350 h 1172450"/>
                <a:gd name="connsiteX21" fmla="*/ 1619250 w 2066925"/>
                <a:gd name="connsiteY21" fmla="*/ 590550 h 1172450"/>
                <a:gd name="connsiteX22" fmla="*/ 1628775 w 2066925"/>
                <a:gd name="connsiteY22" fmla="*/ 647700 h 1172450"/>
                <a:gd name="connsiteX23" fmla="*/ 1647825 w 2066925"/>
                <a:gd name="connsiteY23" fmla="*/ 704850 h 1172450"/>
                <a:gd name="connsiteX24" fmla="*/ 1666875 w 2066925"/>
                <a:gd name="connsiteY24" fmla="*/ 762000 h 1172450"/>
                <a:gd name="connsiteX25" fmla="*/ 1676400 w 2066925"/>
                <a:gd name="connsiteY25" fmla="*/ 790575 h 1172450"/>
                <a:gd name="connsiteX26" fmla="*/ 1695450 w 2066925"/>
                <a:gd name="connsiteY26" fmla="*/ 819150 h 1172450"/>
                <a:gd name="connsiteX27" fmla="*/ 1714500 w 2066925"/>
                <a:gd name="connsiteY27" fmla="*/ 876300 h 1172450"/>
                <a:gd name="connsiteX28" fmla="*/ 1733550 w 2066925"/>
                <a:gd name="connsiteY28" fmla="*/ 904875 h 1172450"/>
                <a:gd name="connsiteX29" fmla="*/ 1743075 w 2066925"/>
                <a:gd name="connsiteY29" fmla="*/ 933450 h 1172450"/>
                <a:gd name="connsiteX30" fmla="*/ 1781175 w 2066925"/>
                <a:gd name="connsiteY30" fmla="*/ 990600 h 1172450"/>
                <a:gd name="connsiteX31" fmla="*/ 1800225 w 2066925"/>
                <a:gd name="connsiteY31" fmla="*/ 1019175 h 1172450"/>
                <a:gd name="connsiteX32" fmla="*/ 1838325 w 2066925"/>
                <a:gd name="connsiteY32" fmla="*/ 1085850 h 1172450"/>
                <a:gd name="connsiteX33" fmla="*/ 1905000 w 2066925"/>
                <a:gd name="connsiteY33" fmla="*/ 1114425 h 1172450"/>
                <a:gd name="connsiteX34" fmla="*/ 1962150 w 2066925"/>
                <a:gd name="connsiteY34" fmla="*/ 1143000 h 1172450"/>
                <a:gd name="connsiteX35" fmla="*/ 2019300 w 2066925"/>
                <a:gd name="connsiteY35" fmla="*/ 1171575 h 1172450"/>
                <a:gd name="connsiteX36" fmla="*/ 2066925 w 2066925"/>
                <a:gd name="connsiteY36" fmla="*/ 1171575 h 117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6925" h="1172450">
                  <a:moveTo>
                    <a:pt x="0" y="0"/>
                  </a:moveTo>
                  <a:cubicBezTo>
                    <a:pt x="63500" y="3175"/>
                    <a:pt x="127123" y="4455"/>
                    <a:pt x="190500" y="9525"/>
                  </a:cubicBezTo>
                  <a:cubicBezTo>
                    <a:pt x="206638" y="10816"/>
                    <a:pt x="221955" y="18261"/>
                    <a:pt x="238125" y="19050"/>
                  </a:cubicBezTo>
                  <a:cubicBezTo>
                    <a:pt x="352333" y="24621"/>
                    <a:pt x="466725" y="25400"/>
                    <a:pt x="581025" y="28575"/>
                  </a:cubicBezTo>
                  <a:lnTo>
                    <a:pt x="647700" y="38100"/>
                  </a:lnTo>
                  <a:cubicBezTo>
                    <a:pt x="676229" y="41666"/>
                    <a:pt x="705008" y="43253"/>
                    <a:pt x="733425" y="47625"/>
                  </a:cubicBezTo>
                  <a:cubicBezTo>
                    <a:pt x="746364" y="49616"/>
                    <a:pt x="758479" y="56063"/>
                    <a:pt x="771525" y="57150"/>
                  </a:cubicBezTo>
                  <a:cubicBezTo>
                    <a:pt x="834885" y="62430"/>
                    <a:pt x="898525" y="63500"/>
                    <a:pt x="962025" y="66675"/>
                  </a:cubicBezTo>
                  <a:cubicBezTo>
                    <a:pt x="976124" y="68689"/>
                    <a:pt x="1068229" y="81320"/>
                    <a:pt x="1085850" y="85725"/>
                  </a:cubicBezTo>
                  <a:cubicBezTo>
                    <a:pt x="1228031" y="121270"/>
                    <a:pt x="1084008" y="86296"/>
                    <a:pt x="1171575" y="123825"/>
                  </a:cubicBezTo>
                  <a:cubicBezTo>
                    <a:pt x="1183607" y="128982"/>
                    <a:pt x="1196975" y="130175"/>
                    <a:pt x="1209675" y="133350"/>
                  </a:cubicBezTo>
                  <a:cubicBezTo>
                    <a:pt x="1222375" y="142875"/>
                    <a:pt x="1233576" y="154825"/>
                    <a:pt x="1247775" y="161925"/>
                  </a:cubicBezTo>
                  <a:cubicBezTo>
                    <a:pt x="1265736" y="170905"/>
                    <a:pt x="1304925" y="180975"/>
                    <a:pt x="1304925" y="180975"/>
                  </a:cubicBezTo>
                  <a:cubicBezTo>
                    <a:pt x="1390283" y="244994"/>
                    <a:pt x="1354707" y="220513"/>
                    <a:pt x="1409700" y="257175"/>
                  </a:cubicBezTo>
                  <a:cubicBezTo>
                    <a:pt x="1416050" y="266700"/>
                    <a:pt x="1419811" y="278599"/>
                    <a:pt x="1428750" y="285750"/>
                  </a:cubicBezTo>
                  <a:cubicBezTo>
                    <a:pt x="1436590" y="292022"/>
                    <a:pt x="1450225" y="288175"/>
                    <a:pt x="1457325" y="295275"/>
                  </a:cubicBezTo>
                  <a:cubicBezTo>
                    <a:pt x="1464425" y="302375"/>
                    <a:pt x="1460578" y="316010"/>
                    <a:pt x="1466850" y="323850"/>
                  </a:cubicBezTo>
                  <a:cubicBezTo>
                    <a:pt x="1474001" y="332789"/>
                    <a:pt x="1485900" y="336550"/>
                    <a:pt x="1495425" y="342900"/>
                  </a:cubicBezTo>
                  <a:lnTo>
                    <a:pt x="1552575" y="428625"/>
                  </a:lnTo>
                  <a:cubicBezTo>
                    <a:pt x="1558925" y="438150"/>
                    <a:pt x="1568005" y="446340"/>
                    <a:pt x="1571625" y="457200"/>
                  </a:cubicBezTo>
                  <a:cubicBezTo>
                    <a:pt x="1584770" y="496635"/>
                    <a:pt x="1575581" y="477421"/>
                    <a:pt x="1600200" y="514350"/>
                  </a:cubicBezTo>
                  <a:cubicBezTo>
                    <a:pt x="1606550" y="539750"/>
                    <a:pt x="1614946" y="564725"/>
                    <a:pt x="1619250" y="590550"/>
                  </a:cubicBezTo>
                  <a:cubicBezTo>
                    <a:pt x="1622425" y="609600"/>
                    <a:pt x="1624091" y="628964"/>
                    <a:pt x="1628775" y="647700"/>
                  </a:cubicBezTo>
                  <a:cubicBezTo>
                    <a:pt x="1633645" y="667181"/>
                    <a:pt x="1641475" y="685800"/>
                    <a:pt x="1647825" y="704850"/>
                  </a:cubicBezTo>
                  <a:lnTo>
                    <a:pt x="1666875" y="762000"/>
                  </a:lnTo>
                  <a:cubicBezTo>
                    <a:pt x="1670050" y="771525"/>
                    <a:pt x="1670831" y="782221"/>
                    <a:pt x="1676400" y="790575"/>
                  </a:cubicBezTo>
                  <a:cubicBezTo>
                    <a:pt x="1682750" y="800100"/>
                    <a:pt x="1690801" y="808689"/>
                    <a:pt x="1695450" y="819150"/>
                  </a:cubicBezTo>
                  <a:cubicBezTo>
                    <a:pt x="1703605" y="837500"/>
                    <a:pt x="1703361" y="859592"/>
                    <a:pt x="1714500" y="876300"/>
                  </a:cubicBezTo>
                  <a:cubicBezTo>
                    <a:pt x="1720850" y="885825"/>
                    <a:pt x="1728430" y="894636"/>
                    <a:pt x="1733550" y="904875"/>
                  </a:cubicBezTo>
                  <a:cubicBezTo>
                    <a:pt x="1738040" y="913855"/>
                    <a:pt x="1738199" y="924673"/>
                    <a:pt x="1743075" y="933450"/>
                  </a:cubicBezTo>
                  <a:cubicBezTo>
                    <a:pt x="1754194" y="953464"/>
                    <a:pt x="1768475" y="971550"/>
                    <a:pt x="1781175" y="990600"/>
                  </a:cubicBezTo>
                  <a:cubicBezTo>
                    <a:pt x="1787525" y="1000125"/>
                    <a:pt x="1796605" y="1008315"/>
                    <a:pt x="1800225" y="1019175"/>
                  </a:cubicBezTo>
                  <a:cubicBezTo>
                    <a:pt x="1811123" y="1051869"/>
                    <a:pt x="1809492" y="1057017"/>
                    <a:pt x="1838325" y="1085850"/>
                  </a:cubicBezTo>
                  <a:cubicBezTo>
                    <a:pt x="1860251" y="1107776"/>
                    <a:pt x="1875853" y="1107138"/>
                    <a:pt x="1905000" y="1114425"/>
                  </a:cubicBezTo>
                  <a:cubicBezTo>
                    <a:pt x="1986892" y="1169020"/>
                    <a:pt x="1883280" y="1103565"/>
                    <a:pt x="1962150" y="1143000"/>
                  </a:cubicBezTo>
                  <a:cubicBezTo>
                    <a:pt x="1990512" y="1157181"/>
                    <a:pt x="1987378" y="1167585"/>
                    <a:pt x="2019300" y="1171575"/>
                  </a:cubicBezTo>
                  <a:cubicBezTo>
                    <a:pt x="2035052" y="1173544"/>
                    <a:pt x="2051050" y="1171575"/>
                    <a:pt x="2066925" y="117157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62" name="Objet 61"/>
            <p:cNvGraphicFramePr>
              <a:graphicFrameLocks noChangeAspect="1"/>
            </p:cNvGraphicFramePr>
            <p:nvPr>
              <p:extLst/>
            </p:nvPr>
          </p:nvGraphicFramePr>
          <p:xfrm>
            <a:off x="5994884" y="1648696"/>
            <a:ext cx="674687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387" name="Equation" r:id="rId7" imgW="291960" imgH="203040" progId="Equation.DSMT4">
                    <p:embed/>
                  </p:oleObj>
                </mc:Choice>
                <mc:Fallback>
                  <p:oleObj name="Equation" r:id="rId7" imgW="291960" imgH="203040" progId="Equation.DSMT4">
                    <p:embed/>
                    <p:pic>
                      <p:nvPicPr>
                        <p:cNvPr id="62" name="Obje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4884" y="1648696"/>
                          <a:ext cx="674687" cy="4270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Connecteur droit avec flèche 59"/>
            <p:cNvCxnSpPr/>
            <p:nvPr/>
          </p:nvCxnSpPr>
          <p:spPr>
            <a:xfrm>
              <a:off x="5574818" y="2062666"/>
              <a:ext cx="1493617" cy="1761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lèche vers le bas 66"/>
          <p:cNvSpPr/>
          <p:nvPr/>
        </p:nvSpPr>
        <p:spPr>
          <a:xfrm rot="19313951" flipH="1">
            <a:off x="4504902" y="1159776"/>
            <a:ext cx="318000" cy="678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>
            <a:off x="4910686" y="2782089"/>
            <a:ext cx="4182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fr-FR" sz="2200" b="1" baseline="-25000" dirty="0" smtClean="0">
                <a:solidFill>
                  <a:srgbClr val="FF0000"/>
                </a:solidFill>
              </a:rPr>
              <a:t>3</a:t>
            </a:r>
            <a:r>
              <a:rPr lang="fr-FR" sz="2200" b="1" dirty="0" smtClean="0">
                <a:solidFill>
                  <a:srgbClr val="FF0000"/>
                </a:solidFill>
              </a:rPr>
              <a:t> , </a:t>
            </a:r>
            <a:r>
              <a:rPr lang="fr-FR" sz="2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fr-FR" sz="2200" b="1" baseline="-25000" dirty="0" smtClean="0">
                <a:solidFill>
                  <a:srgbClr val="FF0000"/>
                </a:solidFill>
              </a:rPr>
              <a:t>5</a:t>
            </a:r>
            <a:r>
              <a:rPr lang="fr-FR" sz="2200" b="1" dirty="0" smtClean="0">
                <a:solidFill>
                  <a:srgbClr val="FF0000"/>
                </a:solidFill>
              </a:rPr>
              <a:t>, </a:t>
            </a:r>
            <a:r>
              <a:rPr lang="fr-FR" sz="2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fr-FR" sz="2200" b="1" baseline="-25000" dirty="0" smtClean="0">
                <a:solidFill>
                  <a:srgbClr val="FF0000"/>
                </a:solidFill>
              </a:rPr>
              <a:t>7</a:t>
            </a:r>
            <a:r>
              <a:rPr lang="fr-FR" sz="2200" b="1" dirty="0" smtClean="0">
                <a:solidFill>
                  <a:srgbClr val="FF0000"/>
                </a:solidFill>
              </a:rPr>
              <a:t> … </a:t>
            </a:r>
            <a:r>
              <a:rPr lang="fr-FR" sz="2200" b="1" dirty="0" err="1" smtClean="0">
                <a:solidFill>
                  <a:srgbClr val="FF0000"/>
                </a:solidFill>
              </a:rPr>
              <a:t>related</a:t>
            </a:r>
            <a:r>
              <a:rPr lang="fr-FR" sz="2200" b="1" dirty="0" smtClean="0">
                <a:solidFill>
                  <a:srgbClr val="FF0000"/>
                </a:solidFill>
              </a:rPr>
              <a:t> to </a:t>
            </a:r>
            <a:r>
              <a:rPr lang="fr-FR" sz="2200" b="1" dirty="0" err="1" smtClean="0">
                <a:solidFill>
                  <a:srgbClr val="FF0000"/>
                </a:solidFill>
              </a:rPr>
              <a:t>N</a:t>
            </a:r>
            <a:r>
              <a:rPr lang="fr-FR" sz="2200" b="1" baseline="-25000" dirty="0" err="1" smtClean="0">
                <a:solidFill>
                  <a:srgbClr val="FF0000"/>
                </a:solidFill>
              </a:rPr>
              <a:t>corr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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lang="fr-FR" sz="2200" b="1" baseline="30000" dirty="0" err="1" smtClean="0">
                <a:solidFill>
                  <a:srgbClr val="FF0000"/>
                </a:solidFill>
                <a:latin typeface="+mj-lt"/>
              </a:rPr>
              <a:t>df</a:t>
            </a:r>
            <a:endParaRPr lang="fr-FR" sz="2200" b="1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" name="Flèche vers le bas 70"/>
          <p:cNvSpPr/>
          <p:nvPr/>
        </p:nvSpPr>
        <p:spPr>
          <a:xfrm>
            <a:off x="3938080" y="2976897"/>
            <a:ext cx="345332" cy="492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2" name="Objet 71"/>
          <p:cNvGraphicFramePr>
            <a:graphicFrameLocks noChangeAspect="1"/>
          </p:cNvGraphicFramePr>
          <p:nvPr>
            <p:extLst/>
          </p:nvPr>
        </p:nvGraphicFramePr>
        <p:xfrm>
          <a:off x="183334" y="3932783"/>
          <a:ext cx="373221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8" name="Equation" r:id="rId9" imgW="2145960" imgH="482400" progId="Equation.DSMT4">
                  <p:embed/>
                </p:oleObj>
              </mc:Choice>
              <mc:Fallback>
                <p:oleObj name="Equation" r:id="rId9" imgW="2145960" imgH="482400" progId="Equation.DSMT4">
                  <p:embed/>
                  <p:pic>
                    <p:nvPicPr>
                      <p:cNvPr id="72" name="Obje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34" y="3932783"/>
                        <a:ext cx="3732213" cy="74453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t 72"/>
          <p:cNvGraphicFramePr>
            <a:graphicFrameLocks noChangeAspect="1"/>
          </p:cNvGraphicFramePr>
          <p:nvPr>
            <p:extLst/>
          </p:nvPr>
        </p:nvGraphicFramePr>
        <p:xfrm>
          <a:off x="4461967" y="3920718"/>
          <a:ext cx="3998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9" name="Equation" r:id="rId11" imgW="2298600" imgH="444240" progId="Equation.DSMT4">
                  <p:embed/>
                </p:oleObj>
              </mc:Choice>
              <mc:Fallback>
                <p:oleObj name="Equation" r:id="rId11" imgW="2298600" imgH="444240" progId="Equation.DSMT4">
                  <p:embed/>
                  <p:pic>
                    <p:nvPicPr>
                      <p:cNvPr id="73" name="Obje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967" y="3920718"/>
                        <a:ext cx="3998913" cy="6858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9" name="Connecteur droit 78"/>
          <p:cNvCxnSpPr/>
          <p:nvPr/>
        </p:nvCxnSpPr>
        <p:spPr>
          <a:xfrm flipH="1">
            <a:off x="4110746" y="3933056"/>
            <a:ext cx="6672" cy="29249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1428270" y="3476429"/>
            <a:ext cx="5909693" cy="4308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b="1" u="sng" dirty="0" smtClean="0">
                <a:solidFill>
                  <a:srgbClr val="FF0000"/>
                </a:solidFill>
              </a:rPr>
              <a:t>Spin glasses </a:t>
            </a:r>
            <a:r>
              <a:rPr lang="fr-FR" sz="2200" b="1" dirty="0" smtClean="0">
                <a:solidFill>
                  <a:srgbClr val="FF0000"/>
                </a:solidFill>
              </a:rPr>
              <a:t>ARE </a:t>
            </a:r>
            <a:r>
              <a:rPr lang="fr-FR" sz="2200" b="1" dirty="0" err="1" smtClean="0">
                <a:solidFill>
                  <a:srgbClr val="FF0000"/>
                </a:solidFill>
              </a:rPr>
              <a:t>different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</a:rPr>
              <a:t>from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b="1" u="sng" dirty="0" smtClean="0">
                <a:solidFill>
                  <a:srgbClr val="FF0000"/>
                </a:solidFill>
              </a:rPr>
              <a:t>structural glasses</a:t>
            </a:r>
            <a:endParaRPr lang="fr-FR" sz="22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81" name="Objet 80"/>
          <p:cNvGraphicFramePr>
            <a:graphicFrameLocks noChangeAspect="1"/>
          </p:cNvGraphicFramePr>
          <p:nvPr>
            <p:extLst/>
          </p:nvPr>
        </p:nvGraphicFramePr>
        <p:xfrm>
          <a:off x="35496" y="4863287"/>
          <a:ext cx="4041776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90" name="Equation" r:id="rId13" imgW="2323800" imgH="228600" progId="Equation.DSMT4">
                  <p:embed/>
                </p:oleObj>
              </mc:Choice>
              <mc:Fallback>
                <p:oleObj name="Equation" r:id="rId13" imgW="2323800" imgH="228600" progId="Equation.DSMT4">
                  <p:embed/>
                  <p:pic>
                    <p:nvPicPr>
                      <p:cNvPr id="81" name="Obje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4863287"/>
                        <a:ext cx="4041776" cy="35242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17000">
                            <a:schemeClr val="accent2">
                              <a:lumMod val="0"/>
                              <a:lumOff val="100000"/>
                            </a:schemeClr>
                          </a:gs>
                          <a:gs pos="17000">
                            <a:schemeClr val="accent2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2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  <a:tileRect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t 81"/>
          <p:cNvGraphicFramePr>
            <a:graphicFrameLocks noChangeAspect="1"/>
          </p:cNvGraphicFramePr>
          <p:nvPr>
            <p:extLst/>
          </p:nvPr>
        </p:nvGraphicFramePr>
        <p:xfrm>
          <a:off x="4425161" y="4863287"/>
          <a:ext cx="40862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91" name="Equation" r:id="rId15" imgW="2349360" imgH="228600" progId="Equation.DSMT4">
                  <p:embed/>
                </p:oleObj>
              </mc:Choice>
              <mc:Fallback>
                <p:oleObj name="Equation" r:id="rId15" imgW="2349360" imgH="228600" progId="Equation.DSMT4">
                  <p:embed/>
                  <p:pic>
                    <p:nvPicPr>
                      <p:cNvPr id="82" name="Obje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161" y="4863287"/>
                        <a:ext cx="4086225" cy="35242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17000">
                            <a:schemeClr val="accent2">
                              <a:lumMod val="0"/>
                              <a:lumOff val="100000"/>
                            </a:schemeClr>
                          </a:gs>
                          <a:gs pos="17000">
                            <a:schemeClr val="accent2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2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  <a:tileRect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t 82"/>
          <p:cNvGraphicFramePr>
            <a:graphicFrameLocks noChangeAspect="1"/>
          </p:cNvGraphicFramePr>
          <p:nvPr>
            <p:extLst/>
          </p:nvPr>
        </p:nvGraphicFramePr>
        <p:xfrm>
          <a:off x="1726437" y="5429790"/>
          <a:ext cx="6397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92" name="Equation" r:id="rId17" imgW="368280" imgH="228600" progId="Equation.DSMT4">
                  <p:embed/>
                </p:oleObj>
              </mc:Choice>
              <mc:Fallback>
                <p:oleObj name="Equation" r:id="rId17" imgW="368280" imgH="228600" progId="Equation.DSMT4">
                  <p:embed/>
                  <p:pic>
                    <p:nvPicPr>
                      <p:cNvPr id="83" name="Obje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437" y="5429790"/>
                        <a:ext cx="639762" cy="35242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1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1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  <a:tileRect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t 83"/>
          <p:cNvGraphicFramePr>
            <a:graphicFrameLocks noChangeAspect="1"/>
          </p:cNvGraphicFramePr>
          <p:nvPr>
            <p:extLst/>
          </p:nvPr>
        </p:nvGraphicFramePr>
        <p:xfrm>
          <a:off x="4371724" y="5880947"/>
          <a:ext cx="44386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93" name="Equation" r:id="rId19" imgW="2552400" imgH="228600" progId="Equation.DSMT4">
                  <p:embed/>
                </p:oleObj>
              </mc:Choice>
              <mc:Fallback>
                <p:oleObj name="Equation" r:id="rId19" imgW="2552400" imgH="228600" progId="Equation.DSMT4">
                  <p:embed/>
                  <p:pic>
                    <p:nvPicPr>
                      <p:cNvPr id="84" name="Obje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724" y="5880947"/>
                        <a:ext cx="4438650" cy="35242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2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2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2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  <a:tileRect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t 87"/>
          <p:cNvGraphicFramePr>
            <a:graphicFrameLocks noChangeAspect="1"/>
          </p:cNvGraphicFramePr>
          <p:nvPr>
            <p:extLst/>
          </p:nvPr>
        </p:nvGraphicFramePr>
        <p:xfrm>
          <a:off x="6141542" y="5415736"/>
          <a:ext cx="6397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94" name="Equation" r:id="rId21" imgW="368280" imgH="228600" progId="Equation.DSMT4">
                  <p:embed/>
                </p:oleObj>
              </mc:Choice>
              <mc:Fallback>
                <p:oleObj name="Equation" r:id="rId21" imgW="368280" imgH="228600" progId="Equation.DSMT4">
                  <p:embed/>
                  <p:pic>
                    <p:nvPicPr>
                      <p:cNvPr id="88" name="Obje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1542" y="5415736"/>
                        <a:ext cx="639762" cy="35242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1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1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  <a:tileRect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t 88"/>
          <p:cNvGraphicFramePr>
            <a:graphicFrameLocks noChangeAspect="1"/>
          </p:cNvGraphicFramePr>
          <p:nvPr>
            <p:extLst/>
          </p:nvPr>
        </p:nvGraphicFramePr>
        <p:xfrm>
          <a:off x="34925" y="5881688"/>
          <a:ext cx="40433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95" name="Equation" r:id="rId23" imgW="2323800" imgH="228600" progId="Equation.DSMT4">
                  <p:embed/>
                </p:oleObj>
              </mc:Choice>
              <mc:Fallback>
                <p:oleObj name="Equation" r:id="rId23" imgW="2323800" imgH="228600" progId="Equation.DSMT4">
                  <p:embed/>
                  <p:pic>
                    <p:nvPicPr>
                      <p:cNvPr id="89" name="Obje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5881688"/>
                        <a:ext cx="4043363" cy="35242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2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2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2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  <a:tileRect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t 89"/>
          <p:cNvGraphicFramePr>
            <a:graphicFrameLocks noChangeAspect="1"/>
          </p:cNvGraphicFramePr>
          <p:nvPr>
            <p:extLst/>
          </p:nvPr>
        </p:nvGraphicFramePr>
        <p:xfrm>
          <a:off x="418953" y="6448191"/>
          <a:ext cx="333533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96" name="Equation" r:id="rId25" imgW="1917360" imgH="203040" progId="Equation.DSMT4">
                  <p:embed/>
                </p:oleObj>
              </mc:Choice>
              <mc:Fallback>
                <p:oleObj name="Equation" r:id="rId25" imgW="1917360" imgH="203040" progId="Equation.DSMT4">
                  <p:embed/>
                  <p:pic>
                    <p:nvPicPr>
                      <p:cNvPr id="90" name="Obje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53" y="6448191"/>
                        <a:ext cx="3335337" cy="31432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t 90"/>
          <p:cNvGraphicFramePr>
            <a:graphicFrameLocks noChangeAspect="1"/>
          </p:cNvGraphicFramePr>
          <p:nvPr>
            <p:extLst/>
          </p:nvPr>
        </p:nvGraphicFramePr>
        <p:xfrm>
          <a:off x="4516438" y="6438900"/>
          <a:ext cx="4041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97" name="Equation" r:id="rId27" imgW="2323800" imgH="215640" progId="Equation.DSMT4">
                  <p:embed/>
                </p:oleObj>
              </mc:Choice>
              <mc:Fallback>
                <p:oleObj name="Equation" r:id="rId27" imgW="2323800" imgH="215640" progId="Equation.DSMT4">
                  <p:embed/>
                  <p:pic>
                    <p:nvPicPr>
                      <p:cNvPr id="91" name="Obje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6438900"/>
                        <a:ext cx="4041775" cy="33337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rme libre 2"/>
          <p:cNvSpPr/>
          <p:nvPr/>
        </p:nvSpPr>
        <p:spPr>
          <a:xfrm>
            <a:off x="1035095" y="1129294"/>
            <a:ext cx="1916471" cy="1792586"/>
          </a:xfrm>
          <a:custGeom>
            <a:avLst/>
            <a:gdLst>
              <a:gd name="connsiteX0" fmla="*/ 0 w 1865014"/>
              <a:gd name="connsiteY0" fmla="*/ 0 h 1792586"/>
              <a:gd name="connsiteX1" fmla="*/ 72428 w 1865014"/>
              <a:gd name="connsiteY1" fmla="*/ 9054 h 1792586"/>
              <a:gd name="connsiteX2" fmla="*/ 99588 w 1865014"/>
              <a:gd name="connsiteY2" fmla="*/ 27161 h 1792586"/>
              <a:gd name="connsiteX3" fmla="*/ 135802 w 1865014"/>
              <a:gd name="connsiteY3" fmla="*/ 36214 h 1792586"/>
              <a:gd name="connsiteX4" fmla="*/ 217283 w 1865014"/>
              <a:gd name="connsiteY4" fmla="*/ 72428 h 1792586"/>
              <a:gd name="connsiteX5" fmla="*/ 253497 w 1865014"/>
              <a:gd name="connsiteY5" fmla="*/ 126749 h 1792586"/>
              <a:gd name="connsiteX6" fmla="*/ 280658 w 1865014"/>
              <a:gd name="connsiteY6" fmla="*/ 181069 h 1792586"/>
              <a:gd name="connsiteX7" fmla="*/ 316872 w 1865014"/>
              <a:gd name="connsiteY7" fmla="*/ 235390 h 1792586"/>
              <a:gd name="connsiteX8" fmla="*/ 325925 w 1865014"/>
              <a:gd name="connsiteY8" fmla="*/ 262551 h 1792586"/>
              <a:gd name="connsiteX9" fmla="*/ 344032 w 1865014"/>
              <a:gd name="connsiteY9" fmla="*/ 289711 h 1792586"/>
              <a:gd name="connsiteX10" fmla="*/ 371192 w 1865014"/>
              <a:gd name="connsiteY10" fmla="*/ 371192 h 1792586"/>
              <a:gd name="connsiteX11" fmla="*/ 380246 w 1865014"/>
              <a:gd name="connsiteY11" fmla="*/ 398353 h 1792586"/>
              <a:gd name="connsiteX12" fmla="*/ 407406 w 1865014"/>
              <a:gd name="connsiteY12" fmla="*/ 425513 h 1792586"/>
              <a:gd name="connsiteX13" fmla="*/ 416460 w 1865014"/>
              <a:gd name="connsiteY13" fmla="*/ 452673 h 1792586"/>
              <a:gd name="connsiteX14" fmla="*/ 452674 w 1865014"/>
              <a:gd name="connsiteY14" fmla="*/ 506994 h 1792586"/>
              <a:gd name="connsiteX15" fmla="*/ 470780 w 1865014"/>
              <a:gd name="connsiteY15" fmla="*/ 561315 h 1792586"/>
              <a:gd name="connsiteX16" fmla="*/ 497941 w 1865014"/>
              <a:gd name="connsiteY16" fmla="*/ 615636 h 1792586"/>
              <a:gd name="connsiteX17" fmla="*/ 516048 w 1865014"/>
              <a:gd name="connsiteY17" fmla="*/ 651850 h 1792586"/>
              <a:gd name="connsiteX18" fmla="*/ 552262 w 1865014"/>
              <a:gd name="connsiteY18" fmla="*/ 733331 h 1792586"/>
              <a:gd name="connsiteX19" fmla="*/ 570369 w 1865014"/>
              <a:gd name="connsiteY19" fmla="*/ 787652 h 1792586"/>
              <a:gd name="connsiteX20" fmla="*/ 579422 w 1865014"/>
              <a:gd name="connsiteY20" fmla="*/ 814812 h 1792586"/>
              <a:gd name="connsiteX21" fmla="*/ 597529 w 1865014"/>
              <a:gd name="connsiteY21" fmla="*/ 896293 h 1792586"/>
              <a:gd name="connsiteX22" fmla="*/ 615636 w 1865014"/>
              <a:gd name="connsiteY22" fmla="*/ 950614 h 1792586"/>
              <a:gd name="connsiteX23" fmla="*/ 633743 w 1865014"/>
              <a:gd name="connsiteY23" fmla="*/ 1004935 h 1792586"/>
              <a:gd name="connsiteX24" fmla="*/ 642796 w 1865014"/>
              <a:gd name="connsiteY24" fmla="*/ 1032095 h 1792586"/>
              <a:gd name="connsiteX25" fmla="*/ 651850 w 1865014"/>
              <a:gd name="connsiteY25" fmla="*/ 1059256 h 1792586"/>
              <a:gd name="connsiteX26" fmla="*/ 660903 w 1865014"/>
              <a:gd name="connsiteY26" fmla="*/ 1104523 h 1792586"/>
              <a:gd name="connsiteX27" fmla="*/ 669957 w 1865014"/>
              <a:gd name="connsiteY27" fmla="*/ 1140737 h 1792586"/>
              <a:gd name="connsiteX28" fmla="*/ 679010 w 1865014"/>
              <a:gd name="connsiteY28" fmla="*/ 1195058 h 1792586"/>
              <a:gd name="connsiteX29" fmla="*/ 697117 w 1865014"/>
              <a:gd name="connsiteY29" fmla="*/ 1249378 h 1792586"/>
              <a:gd name="connsiteX30" fmla="*/ 706171 w 1865014"/>
              <a:gd name="connsiteY30" fmla="*/ 1285592 h 1792586"/>
              <a:gd name="connsiteX31" fmla="*/ 724277 w 1865014"/>
              <a:gd name="connsiteY31" fmla="*/ 1321806 h 1792586"/>
              <a:gd name="connsiteX32" fmla="*/ 742384 w 1865014"/>
              <a:gd name="connsiteY32" fmla="*/ 1385180 h 1792586"/>
              <a:gd name="connsiteX33" fmla="*/ 769545 w 1865014"/>
              <a:gd name="connsiteY33" fmla="*/ 1466662 h 1792586"/>
              <a:gd name="connsiteX34" fmla="*/ 787652 w 1865014"/>
              <a:gd name="connsiteY34" fmla="*/ 1520982 h 1792586"/>
              <a:gd name="connsiteX35" fmla="*/ 805759 w 1865014"/>
              <a:gd name="connsiteY35" fmla="*/ 1548143 h 1792586"/>
              <a:gd name="connsiteX36" fmla="*/ 841973 w 1865014"/>
              <a:gd name="connsiteY36" fmla="*/ 1656784 h 1792586"/>
              <a:gd name="connsiteX37" fmla="*/ 851026 w 1865014"/>
              <a:gd name="connsiteY37" fmla="*/ 1683945 h 1792586"/>
              <a:gd name="connsiteX38" fmla="*/ 887240 w 1865014"/>
              <a:gd name="connsiteY38" fmla="*/ 1738266 h 1792586"/>
              <a:gd name="connsiteX39" fmla="*/ 914400 w 1865014"/>
              <a:gd name="connsiteY39" fmla="*/ 1774479 h 1792586"/>
              <a:gd name="connsiteX40" fmla="*/ 941561 w 1865014"/>
              <a:gd name="connsiteY40" fmla="*/ 1792586 h 1792586"/>
              <a:gd name="connsiteX41" fmla="*/ 1041149 w 1865014"/>
              <a:gd name="connsiteY41" fmla="*/ 1774479 h 1792586"/>
              <a:gd name="connsiteX42" fmla="*/ 1086416 w 1865014"/>
              <a:gd name="connsiteY42" fmla="*/ 1720159 h 1792586"/>
              <a:gd name="connsiteX43" fmla="*/ 1104523 w 1865014"/>
              <a:gd name="connsiteY43" fmla="*/ 1665838 h 1792586"/>
              <a:gd name="connsiteX44" fmla="*/ 1113576 w 1865014"/>
              <a:gd name="connsiteY44" fmla="*/ 1638677 h 1792586"/>
              <a:gd name="connsiteX45" fmla="*/ 1131683 w 1865014"/>
              <a:gd name="connsiteY45" fmla="*/ 1611517 h 1792586"/>
              <a:gd name="connsiteX46" fmla="*/ 1158844 w 1865014"/>
              <a:gd name="connsiteY46" fmla="*/ 1557196 h 1792586"/>
              <a:gd name="connsiteX47" fmla="*/ 1186004 w 1865014"/>
              <a:gd name="connsiteY47" fmla="*/ 1475715 h 1792586"/>
              <a:gd name="connsiteX48" fmla="*/ 1204111 w 1865014"/>
              <a:gd name="connsiteY48" fmla="*/ 1412341 h 1792586"/>
              <a:gd name="connsiteX49" fmla="*/ 1222218 w 1865014"/>
              <a:gd name="connsiteY49" fmla="*/ 1312753 h 1792586"/>
              <a:gd name="connsiteX50" fmla="*/ 1231272 w 1865014"/>
              <a:gd name="connsiteY50" fmla="*/ 1276539 h 1792586"/>
              <a:gd name="connsiteX51" fmla="*/ 1240325 w 1865014"/>
              <a:gd name="connsiteY51" fmla="*/ 1213165 h 1792586"/>
              <a:gd name="connsiteX52" fmla="*/ 1258432 w 1865014"/>
              <a:gd name="connsiteY52" fmla="*/ 1158844 h 1792586"/>
              <a:gd name="connsiteX53" fmla="*/ 1267485 w 1865014"/>
              <a:gd name="connsiteY53" fmla="*/ 1131683 h 1792586"/>
              <a:gd name="connsiteX54" fmla="*/ 1294646 w 1865014"/>
              <a:gd name="connsiteY54" fmla="*/ 1077363 h 1792586"/>
              <a:gd name="connsiteX55" fmla="*/ 1348967 w 1865014"/>
              <a:gd name="connsiteY55" fmla="*/ 1041149 h 1792586"/>
              <a:gd name="connsiteX56" fmla="*/ 1403287 w 1865014"/>
              <a:gd name="connsiteY56" fmla="*/ 1050202 h 1792586"/>
              <a:gd name="connsiteX57" fmla="*/ 1466662 w 1865014"/>
              <a:gd name="connsiteY57" fmla="*/ 1068309 h 1792586"/>
              <a:gd name="connsiteX58" fmla="*/ 1475715 w 1865014"/>
              <a:gd name="connsiteY58" fmla="*/ 1095469 h 1792586"/>
              <a:gd name="connsiteX59" fmla="*/ 1502875 w 1865014"/>
              <a:gd name="connsiteY59" fmla="*/ 1113576 h 1792586"/>
              <a:gd name="connsiteX60" fmla="*/ 1557196 w 1865014"/>
              <a:gd name="connsiteY60" fmla="*/ 1167897 h 1792586"/>
              <a:gd name="connsiteX61" fmla="*/ 1557196 w 1865014"/>
              <a:gd name="connsiteY61" fmla="*/ 1167897 h 1792586"/>
              <a:gd name="connsiteX62" fmla="*/ 1593410 w 1865014"/>
              <a:gd name="connsiteY62" fmla="*/ 1231271 h 1792586"/>
              <a:gd name="connsiteX63" fmla="*/ 1620571 w 1865014"/>
              <a:gd name="connsiteY63" fmla="*/ 1249378 h 1792586"/>
              <a:gd name="connsiteX64" fmla="*/ 1647731 w 1865014"/>
              <a:gd name="connsiteY64" fmla="*/ 1276539 h 1792586"/>
              <a:gd name="connsiteX65" fmla="*/ 1702052 w 1865014"/>
              <a:gd name="connsiteY65" fmla="*/ 1312753 h 1792586"/>
              <a:gd name="connsiteX66" fmla="*/ 1729212 w 1865014"/>
              <a:gd name="connsiteY66" fmla="*/ 1330860 h 1792586"/>
              <a:gd name="connsiteX67" fmla="*/ 1756373 w 1865014"/>
              <a:gd name="connsiteY67" fmla="*/ 1339913 h 1792586"/>
              <a:gd name="connsiteX68" fmla="*/ 1801640 w 1865014"/>
              <a:gd name="connsiteY68" fmla="*/ 1330860 h 1792586"/>
              <a:gd name="connsiteX69" fmla="*/ 1828800 w 1865014"/>
              <a:gd name="connsiteY69" fmla="*/ 1312753 h 1792586"/>
              <a:gd name="connsiteX70" fmla="*/ 1865014 w 1865014"/>
              <a:gd name="connsiteY70" fmla="*/ 1276539 h 179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865014" h="1792586">
                <a:moveTo>
                  <a:pt x="0" y="0"/>
                </a:moveTo>
                <a:cubicBezTo>
                  <a:pt x="24143" y="3018"/>
                  <a:pt x="48955" y="2652"/>
                  <a:pt x="72428" y="9054"/>
                </a:cubicBezTo>
                <a:cubicBezTo>
                  <a:pt x="82925" y="11917"/>
                  <a:pt x="89587" y="22875"/>
                  <a:pt x="99588" y="27161"/>
                </a:cubicBezTo>
                <a:cubicBezTo>
                  <a:pt x="111025" y="32062"/>
                  <a:pt x="123884" y="32639"/>
                  <a:pt x="135802" y="36214"/>
                </a:cubicBezTo>
                <a:cubicBezTo>
                  <a:pt x="194568" y="53843"/>
                  <a:pt x="177593" y="45967"/>
                  <a:pt x="217283" y="72428"/>
                </a:cubicBezTo>
                <a:cubicBezTo>
                  <a:pt x="229354" y="90535"/>
                  <a:pt x="246615" y="106104"/>
                  <a:pt x="253497" y="126749"/>
                </a:cubicBezTo>
                <a:cubicBezTo>
                  <a:pt x="265992" y="164231"/>
                  <a:pt x="257257" y="145969"/>
                  <a:pt x="280658" y="181069"/>
                </a:cubicBezTo>
                <a:cubicBezTo>
                  <a:pt x="302184" y="245651"/>
                  <a:pt x="271660" y="167573"/>
                  <a:pt x="316872" y="235390"/>
                </a:cubicBezTo>
                <a:cubicBezTo>
                  <a:pt x="322166" y="243331"/>
                  <a:pt x="321657" y="254015"/>
                  <a:pt x="325925" y="262551"/>
                </a:cubicBezTo>
                <a:cubicBezTo>
                  <a:pt x="330791" y="272283"/>
                  <a:pt x="337996" y="280658"/>
                  <a:pt x="344032" y="289711"/>
                </a:cubicBezTo>
                <a:lnTo>
                  <a:pt x="371192" y="371192"/>
                </a:lnTo>
                <a:cubicBezTo>
                  <a:pt x="374210" y="380246"/>
                  <a:pt x="373498" y="391605"/>
                  <a:pt x="380246" y="398353"/>
                </a:cubicBezTo>
                <a:lnTo>
                  <a:pt x="407406" y="425513"/>
                </a:lnTo>
                <a:cubicBezTo>
                  <a:pt x="410424" y="434566"/>
                  <a:pt x="411825" y="444331"/>
                  <a:pt x="416460" y="452673"/>
                </a:cubicBezTo>
                <a:cubicBezTo>
                  <a:pt x="427029" y="471696"/>
                  <a:pt x="452674" y="506994"/>
                  <a:pt x="452674" y="506994"/>
                </a:cubicBezTo>
                <a:cubicBezTo>
                  <a:pt x="458709" y="525101"/>
                  <a:pt x="460193" y="545434"/>
                  <a:pt x="470780" y="561315"/>
                </a:cubicBezTo>
                <a:cubicBezTo>
                  <a:pt x="505576" y="613508"/>
                  <a:pt x="475451" y="563161"/>
                  <a:pt x="497941" y="615636"/>
                </a:cubicBezTo>
                <a:cubicBezTo>
                  <a:pt x="503257" y="628041"/>
                  <a:pt x="511036" y="639319"/>
                  <a:pt x="516048" y="651850"/>
                </a:cubicBezTo>
                <a:cubicBezTo>
                  <a:pt x="548370" y="732654"/>
                  <a:pt x="517426" y="681076"/>
                  <a:pt x="552262" y="733331"/>
                </a:cubicBezTo>
                <a:lnTo>
                  <a:pt x="570369" y="787652"/>
                </a:lnTo>
                <a:cubicBezTo>
                  <a:pt x="573387" y="796705"/>
                  <a:pt x="577551" y="805454"/>
                  <a:pt x="579422" y="814812"/>
                </a:cubicBezTo>
                <a:cubicBezTo>
                  <a:pt x="584593" y="840667"/>
                  <a:pt x="589855" y="870714"/>
                  <a:pt x="597529" y="896293"/>
                </a:cubicBezTo>
                <a:cubicBezTo>
                  <a:pt x="603014" y="914574"/>
                  <a:pt x="609600" y="932507"/>
                  <a:pt x="615636" y="950614"/>
                </a:cubicBezTo>
                <a:lnTo>
                  <a:pt x="633743" y="1004935"/>
                </a:lnTo>
                <a:lnTo>
                  <a:pt x="642796" y="1032095"/>
                </a:lnTo>
                <a:cubicBezTo>
                  <a:pt x="645814" y="1041149"/>
                  <a:pt x="649978" y="1049898"/>
                  <a:pt x="651850" y="1059256"/>
                </a:cubicBezTo>
                <a:cubicBezTo>
                  <a:pt x="654868" y="1074345"/>
                  <a:pt x="657565" y="1089502"/>
                  <a:pt x="660903" y="1104523"/>
                </a:cubicBezTo>
                <a:cubicBezTo>
                  <a:pt x="663602" y="1116670"/>
                  <a:pt x="667517" y="1128536"/>
                  <a:pt x="669957" y="1140737"/>
                </a:cubicBezTo>
                <a:cubicBezTo>
                  <a:pt x="673557" y="1158737"/>
                  <a:pt x="674558" y="1177249"/>
                  <a:pt x="679010" y="1195058"/>
                </a:cubicBezTo>
                <a:cubicBezTo>
                  <a:pt x="683639" y="1213574"/>
                  <a:pt x="692488" y="1230862"/>
                  <a:pt x="697117" y="1249378"/>
                </a:cubicBezTo>
                <a:cubicBezTo>
                  <a:pt x="700135" y="1261449"/>
                  <a:pt x="701802" y="1273941"/>
                  <a:pt x="706171" y="1285592"/>
                </a:cubicBezTo>
                <a:cubicBezTo>
                  <a:pt x="710910" y="1298229"/>
                  <a:pt x="718961" y="1309401"/>
                  <a:pt x="724277" y="1321806"/>
                </a:cubicBezTo>
                <a:cubicBezTo>
                  <a:pt x="734422" y="1345479"/>
                  <a:pt x="734724" y="1359646"/>
                  <a:pt x="742384" y="1385180"/>
                </a:cubicBezTo>
                <a:cubicBezTo>
                  <a:pt x="742394" y="1385213"/>
                  <a:pt x="765013" y="1453065"/>
                  <a:pt x="769545" y="1466662"/>
                </a:cubicBezTo>
                <a:cubicBezTo>
                  <a:pt x="769547" y="1466667"/>
                  <a:pt x="787649" y="1520978"/>
                  <a:pt x="787652" y="1520982"/>
                </a:cubicBezTo>
                <a:lnTo>
                  <a:pt x="805759" y="1548143"/>
                </a:lnTo>
                <a:lnTo>
                  <a:pt x="841973" y="1656784"/>
                </a:lnTo>
                <a:cubicBezTo>
                  <a:pt x="844991" y="1665838"/>
                  <a:pt x="845732" y="1676004"/>
                  <a:pt x="851026" y="1683945"/>
                </a:cubicBezTo>
                <a:cubicBezTo>
                  <a:pt x="863097" y="1702052"/>
                  <a:pt x="874183" y="1720857"/>
                  <a:pt x="887240" y="1738266"/>
                </a:cubicBezTo>
                <a:cubicBezTo>
                  <a:pt x="896293" y="1750337"/>
                  <a:pt x="903731" y="1763810"/>
                  <a:pt x="914400" y="1774479"/>
                </a:cubicBezTo>
                <a:cubicBezTo>
                  <a:pt x="922094" y="1782173"/>
                  <a:pt x="932507" y="1786550"/>
                  <a:pt x="941561" y="1792586"/>
                </a:cubicBezTo>
                <a:cubicBezTo>
                  <a:pt x="944637" y="1792201"/>
                  <a:pt x="1021824" y="1787363"/>
                  <a:pt x="1041149" y="1774479"/>
                </a:cubicBezTo>
                <a:cubicBezTo>
                  <a:pt x="1054614" y="1765503"/>
                  <a:pt x="1079384" y="1735980"/>
                  <a:pt x="1086416" y="1720159"/>
                </a:cubicBezTo>
                <a:cubicBezTo>
                  <a:pt x="1094168" y="1702718"/>
                  <a:pt x="1098487" y="1683945"/>
                  <a:pt x="1104523" y="1665838"/>
                </a:cubicBezTo>
                <a:cubicBezTo>
                  <a:pt x="1107541" y="1656784"/>
                  <a:pt x="1108282" y="1646617"/>
                  <a:pt x="1113576" y="1638677"/>
                </a:cubicBezTo>
                <a:cubicBezTo>
                  <a:pt x="1119612" y="1629624"/>
                  <a:pt x="1126817" y="1621249"/>
                  <a:pt x="1131683" y="1611517"/>
                </a:cubicBezTo>
                <a:cubicBezTo>
                  <a:pt x="1169170" y="1536546"/>
                  <a:pt x="1106948" y="1635041"/>
                  <a:pt x="1158844" y="1557196"/>
                </a:cubicBezTo>
                <a:lnTo>
                  <a:pt x="1186004" y="1475715"/>
                </a:lnTo>
                <a:cubicBezTo>
                  <a:pt x="1194636" y="1449819"/>
                  <a:pt x="1198424" y="1440774"/>
                  <a:pt x="1204111" y="1412341"/>
                </a:cubicBezTo>
                <a:cubicBezTo>
                  <a:pt x="1223753" y="1314132"/>
                  <a:pt x="1202810" y="1400086"/>
                  <a:pt x="1222218" y="1312753"/>
                </a:cubicBezTo>
                <a:cubicBezTo>
                  <a:pt x="1224917" y="1300606"/>
                  <a:pt x="1229046" y="1288781"/>
                  <a:pt x="1231272" y="1276539"/>
                </a:cubicBezTo>
                <a:cubicBezTo>
                  <a:pt x="1235089" y="1255544"/>
                  <a:pt x="1235527" y="1233958"/>
                  <a:pt x="1240325" y="1213165"/>
                </a:cubicBezTo>
                <a:cubicBezTo>
                  <a:pt x="1244617" y="1194567"/>
                  <a:pt x="1252396" y="1176951"/>
                  <a:pt x="1258432" y="1158844"/>
                </a:cubicBezTo>
                <a:lnTo>
                  <a:pt x="1267485" y="1131683"/>
                </a:lnTo>
                <a:cubicBezTo>
                  <a:pt x="1273943" y="1112310"/>
                  <a:pt x="1278129" y="1091815"/>
                  <a:pt x="1294646" y="1077363"/>
                </a:cubicBezTo>
                <a:cubicBezTo>
                  <a:pt x="1311024" y="1063033"/>
                  <a:pt x="1348967" y="1041149"/>
                  <a:pt x="1348967" y="1041149"/>
                </a:cubicBezTo>
                <a:cubicBezTo>
                  <a:pt x="1367074" y="1044167"/>
                  <a:pt x="1385287" y="1046602"/>
                  <a:pt x="1403287" y="1050202"/>
                </a:cubicBezTo>
                <a:cubicBezTo>
                  <a:pt x="1431700" y="1055885"/>
                  <a:pt x="1440781" y="1059683"/>
                  <a:pt x="1466662" y="1068309"/>
                </a:cubicBezTo>
                <a:cubicBezTo>
                  <a:pt x="1469680" y="1077362"/>
                  <a:pt x="1469754" y="1088017"/>
                  <a:pt x="1475715" y="1095469"/>
                </a:cubicBezTo>
                <a:cubicBezTo>
                  <a:pt x="1482512" y="1103966"/>
                  <a:pt x="1494743" y="1106347"/>
                  <a:pt x="1502875" y="1113576"/>
                </a:cubicBezTo>
                <a:cubicBezTo>
                  <a:pt x="1522014" y="1130589"/>
                  <a:pt x="1539089" y="1149790"/>
                  <a:pt x="1557196" y="1167897"/>
                </a:cubicBezTo>
                <a:lnTo>
                  <a:pt x="1557196" y="1167897"/>
                </a:lnTo>
                <a:cubicBezTo>
                  <a:pt x="1564297" y="1182099"/>
                  <a:pt x="1580613" y="1218474"/>
                  <a:pt x="1593410" y="1231271"/>
                </a:cubicBezTo>
                <a:cubicBezTo>
                  <a:pt x="1601104" y="1238965"/>
                  <a:pt x="1612212" y="1242412"/>
                  <a:pt x="1620571" y="1249378"/>
                </a:cubicBezTo>
                <a:cubicBezTo>
                  <a:pt x="1630407" y="1257575"/>
                  <a:pt x="1637625" y="1268678"/>
                  <a:pt x="1647731" y="1276539"/>
                </a:cubicBezTo>
                <a:cubicBezTo>
                  <a:pt x="1664909" y="1289900"/>
                  <a:pt x="1683945" y="1300682"/>
                  <a:pt x="1702052" y="1312753"/>
                </a:cubicBezTo>
                <a:cubicBezTo>
                  <a:pt x="1711105" y="1318789"/>
                  <a:pt x="1718889" y="1327419"/>
                  <a:pt x="1729212" y="1330860"/>
                </a:cubicBezTo>
                <a:lnTo>
                  <a:pt x="1756373" y="1339913"/>
                </a:lnTo>
                <a:cubicBezTo>
                  <a:pt x="1771462" y="1336895"/>
                  <a:pt x="1787232" y="1336263"/>
                  <a:pt x="1801640" y="1330860"/>
                </a:cubicBezTo>
                <a:cubicBezTo>
                  <a:pt x="1811828" y="1327040"/>
                  <a:pt x="1820441" y="1319719"/>
                  <a:pt x="1828800" y="1312753"/>
                </a:cubicBezTo>
                <a:lnTo>
                  <a:pt x="1865014" y="1276539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10709" y="548680"/>
            <a:ext cx="3324333" cy="2475177"/>
            <a:chOff x="110709" y="548680"/>
            <a:chExt cx="3324333" cy="2475177"/>
          </a:xfrm>
        </p:grpSpPr>
        <p:grpSp>
          <p:nvGrpSpPr>
            <p:cNvPr id="43" name="Groupe 42"/>
            <p:cNvGrpSpPr/>
            <p:nvPr/>
          </p:nvGrpSpPr>
          <p:grpSpPr>
            <a:xfrm>
              <a:off x="110709" y="548680"/>
              <a:ext cx="3324333" cy="2340965"/>
              <a:chOff x="1115615" y="972874"/>
              <a:chExt cx="3460572" cy="2430057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1115615" y="972874"/>
                <a:ext cx="3460572" cy="2430057"/>
                <a:chOff x="1293926" y="3431766"/>
                <a:chExt cx="3696004" cy="2832331"/>
              </a:xfrm>
            </p:grpSpPr>
            <p:cxnSp>
              <p:nvCxnSpPr>
                <p:cNvPr id="12" name="Connecteur droit avec flèche 11"/>
                <p:cNvCxnSpPr/>
                <p:nvPr/>
              </p:nvCxnSpPr>
              <p:spPr>
                <a:xfrm>
                  <a:off x="2339752" y="5630827"/>
                  <a:ext cx="2338078" cy="11475"/>
                </a:xfrm>
                <a:prstGeom prst="straightConnector1">
                  <a:avLst/>
                </a:prstGeom>
                <a:ln w="3492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avec flèche 12"/>
                <p:cNvCxnSpPr/>
                <p:nvPr/>
              </p:nvCxnSpPr>
              <p:spPr>
                <a:xfrm flipV="1">
                  <a:off x="2339752" y="3794490"/>
                  <a:ext cx="34329" cy="1866760"/>
                </a:xfrm>
                <a:prstGeom prst="straightConnector1">
                  <a:avLst/>
                </a:prstGeom>
                <a:ln w="3492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6" name="Objet 15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293926" y="3431766"/>
                <a:ext cx="1086816" cy="4792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9398" name="Equation" r:id="rId29" imgW="571320" imgH="253800" progId="Equation.DSMT4">
                        <p:embed/>
                      </p:oleObj>
                    </mc:Choice>
                    <mc:Fallback>
                      <p:oleObj name="Equation" r:id="rId29" imgW="571320" imgH="253800" progId="Equation.DSMT4">
                        <p:embed/>
                        <p:pic>
                          <p:nvPicPr>
                            <p:cNvPr id="16" name="Obje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93926" y="3431766"/>
                              <a:ext cx="1086816" cy="47922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" name="Objet 16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4176089" y="5642397"/>
                <a:ext cx="813841" cy="6217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9399" name="Equation" r:id="rId31" imgW="330120" imgH="253800" progId="Equation.DSMT4">
                        <p:embed/>
                      </p:oleObj>
                    </mc:Choice>
                    <mc:Fallback>
                      <p:oleObj name="Equation" r:id="rId31" imgW="330120" imgH="253800" progId="Equation.DSMT4">
                        <p:embed/>
                        <p:pic>
                          <p:nvPicPr>
                            <p:cNvPr id="17" name="Objet 1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76089" y="5642397"/>
                              <a:ext cx="813841" cy="6217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" name="ZoneTexte 17"/>
                <p:cNvSpPr txBox="1"/>
                <p:nvPr/>
              </p:nvSpPr>
              <p:spPr>
                <a:xfrm>
                  <a:off x="2697890" y="5523477"/>
                  <a:ext cx="361408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600" dirty="0" smtClean="0"/>
                    <a:t>1</a:t>
                  </a:r>
                  <a:endParaRPr lang="fr-FR" sz="2600" baseline="-25000" dirty="0"/>
                </a:p>
              </p:txBody>
            </p:sp>
            <p:cxnSp>
              <p:nvCxnSpPr>
                <p:cNvPr id="21" name="Connecteur droit 20"/>
                <p:cNvCxnSpPr/>
                <p:nvPr/>
              </p:nvCxnSpPr>
              <p:spPr>
                <a:xfrm flipV="1">
                  <a:off x="2789504" y="5519191"/>
                  <a:ext cx="0" cy="246221"/>
                </a:xfrm>
                <a:prstGeom prst="line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ZoneTexte 23"/>
              <p:cNvSpPr txBox="1"/>
              <p:nvPr/>
            </p:nvSpPr>
            <p:spPr>
              <a:xfrm>
                <a:off x="1624409" y="1284080"/>
                <a:ext cx="3383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600" dirty="0" smtClean="0"/>
                  <a:t>1</a:t>
                </a:r>
              </a:p>
            </p:txBody>
          </p:sp>
          <p:cxnSp>
            <p:nvCxnSpPr>
              <p:cNvPr id="25" name="Connecteur droit 24"/>
              <p:cNvCxnSpPr/>
              <p:nvPr/>
            </p:nvCxnSpPr>
            <p:spPr>
              <a:xfrm flipV="1">
                <a:off x="1979712" y="1556792"/>
                <a:ext cx="269683" cy="143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Forme libre 4"/>
            <p:cNvSpPr/>
            <p:nvPr/>
          </p:nvSpPr>
          <p:spPr>
            <a:xfrm>
              <a:off x="1095469" y="1149790"/>
              <a:ext cx="1937442" cy="1874067"/>
            </a:xfrm>
            <a:custGeom>
              <a:avLst/>
              <a:gdLst>
                <a:gd name="connsiteX0" fmla="*/ 0 w 1937442"/>
                <a:gd name="connsiteY0" fmla="*/ 0 h 1874067"/>
                <a:gd name="connsiteX1" fmla="*/ 27161 w 1937442"/>
                <a:gd name="connsiteY1" fmla="*/ 117695 h 1874067"/>
                <a:gd name="connsiteX2" fmla="*/ 45268 w 1937442"/>
                <a:gd name="connsiteY2" fmla="*/ 172016 h 1874067"/>
                <a:gd name="connsiteX3" fmla="*/ 54321 w 1937442"/>
                <a:gd name="connsiteY3" fmla="*/ 253497 h 1874067"/>
                <a:gd name="connsiteX4" fmla="*/ 63375 w 1937442"/>
                <a:gd name="connsiteY4" fmla="*/ 289711 h 1874067"/>
                <a:gd name="connsiteX5" fmla="*/ 72428 w 1937442"/>
                <a:gd name="connsiteY5" fmla="*/ 407406 h 1874067"/>
                <a:gd name="connsiteX6" fmla="*/ 81481 w 1937442"/>
                <a:gd name="connsiteY6" fmla="*/ 452673 h 1874067"/>
                <a:gd name="connsiteX7" fmla="*/ 99588 w 1937442"/>
                <a:gd name="connsiteY7" fmla="*/ 624689 h 1874067"/>
                <a:gd name="connsiteX8" fmla="*/ 117695 w 1937442"/>
                <a:gd name="connsiteY8" fmla="*/ 679010 h 1874067"/>
                <a:gd name="connsiteX9" fmla="*/ 126749 w 1937442"/>
                <a:gd name="connsiteY9" fmla="*/ 706170 h 1874067"/>
                <a:gd name="connsiteX10" fmla="*/ 135802 w 1937442"/>
                <a:gd name="connsiteY10" fmla="*/ 778598 h 1874067"/>
                <a:gd name="connsiteX11" fmla="*/ 144856 w 1937442"/>
                <a:gd name="connsiteY11" fmla="*/ 860079 h 1874067"/>
                <a:gd name="connsiteX12" fmla="*/ 153909 w 1937442"/>
                <a:gd name="connsiteY12" fmla="*/ 896293 h 1874067"/>
                <a:gd name="connsiteX13" fmla="*/ 162963 w 1937442"/>
                <a:gd name="connsiteY13" fmla="*/ 995881 h 1874067"/>
                <a:gd name="connsiteX14" fmla="*/ 172016 w 1937442"/>
                <a:gd name="connsiteY14" fmla="*/ 1023042 h 1874067"/>
                <a:gd name="connsiteX15" fmla="*/ 190123 w 1937442"/>
                <a:gd name="connsiteY15" fmla="*/ 1186004 h 1874067"/>
                <a:gd name="connsiteX16" fmla="*/ 208230 w 1937442"/>
                <a:gd name="connsiteY16" fmla="*/ 1285592 h 1874067"/>
                <a:gd name="connsiteX17" fmla="*/ 217283 w 1937442"/>
                <a:gd name="connsiteY17" fmla="*/ 1348966 h 1874067"/>
                <a:gd name="connsiteX18" fmla="*/ 226337 w 1937442"/>
                <a:gd name="connsiteY18" fmla="*/ 1376127 h 1874067"/>
                <a:gd name="connsiteX19" fmla="*/ 235390 w 1937442"/>
                <a:gd name="connsiteY19" fmla="*/ 1421394 h 1874067"/>
                <a:gd name="connsiteX20" fmla="*/ 244444 w 1937442"/>
                <a:gd name="connsiteY20" fmla="*/ 1484768 h 1874067"/>
                <a:gd name="connsiteX21" fmla="*/ 253497 w 1937442"/>
                <a:gd name="connsiteY21" fmla="*/ 1511929 h 1874067"/>
                <a:gd name="connsiteX22" fmla="*/ 280658 w 1937442"/>
                <a:gd name="connsiteY22" fmla="*/ 1620570 h 1874067"/>
                <a:gd name="connsiteX23" fmla="*/ 298765 w 1937442"/>
                <a:gd name="connsiteY23" fmla="*/ 1674891 h 1874067"/>
                <a:gd name="connsiteX24" fmla="*/ 307818 w 1937442"/>
                <a:gd name="connsiteY24" fmla="*/ 1702052 h 1874067"/>
                <a:gd name="connsiteX25" fmla="*/ 344032 w 1937442"/>
                <a:gd name="connsiteY25" fmla="*/ 1756372 h 1874067"/>
                <a:gd name="connsiteX26" fmla="*/ 353085 w 1937442"/>
                <a:gd name="connsiteY26" fmla="*/ 1783533 h 1874067"/>
                <a:gd name="connsiteX27" fmla="*/ 407406 w 1937442"/>
                <a:gd name="connsiteY27" fmla="*/ 1846907 h 1874067"/>
                <a:gd name="connsiteX28" fmla="*/ 470781 w 1937442"/>
                <a:gd name="connsiteY28" fmla="*/ 1874067 h 1874067"/>
                <a:gd name="connsiteX29" fmla="*/ 525101 w 1937442"/>
                <a:gd name="connsiteY29" fmla="*/ 1855960 h 1874067"/>
                <a:gd name="connsiteX30" fmla="*/ 570369 w 1937442"/>
                <a:gd name="connsiteY30" fmla="*/ 1774479 h 1874067"/>
                <a:gd name="connsiteX31" fmla="*/ 579422 w 1937442"/>
                <a:gd name="connsiteY31" fmla="*/ 1738265 h 1874067"/>
                <a:gd name="connsiteX32" fmla="*/ 597529 w 1937442"/>
                <a:gd name="connsiteY32" fmla="*/ 1683945 h 1874067"/>
                <a:gd name="connsiteX33" fmla="*/ 633743 w 1937442"/>
                <a:gd name="connsiteY33" fmla="*/ 1557196 h 1874067"/>
                <a:gd name="connsiteX34" fmla="*/ 669957 w 1937442"/>
                <a:gd name="connsiteY34" fmla="*/ 1448555 h 1874067"/>
                <a:gd name="connsiteX35" fmla="*/ 679010 w 1937442"/>
                <a:gd name="connsiteY35" fmla="*/ 1421394 h 1874067"/>
                <a:gd name="connsiteX36" fmla="*/ 688064 w 1937442"/>
                <a:gd name="connsiteY36" fmla="*/ 1394234 h 1874067"/>
                <a:gd name="connsiteX37" fmla="*/ 697117 w 1937442"/>
                <a:gd name="connsiteY37" fmla="*/ 1339913 h 1874067"/>
                <a:gd name="connsiteX38" fmla="*/ 715224 w 1937442"/>
                <a:gd name="connsiteY38" fmla="*/ 1222218 h 1874067"/>
                <a:gd name="connsiteX39" fmla="*/ 724278 w 1937442"/>
                <a:gd name="connsiteY39" fmla="*/ 1140737 h 1874067"/>
                <a:gd name="connsiteX40" fmla="*/ 733331 w 1937442"/>
                <a:gd name="connsiteY40" fmla="*/ 1113576 h 1874067"/>
                <a:gd name="connsiteX41" fmla="*/ 742384 w 1937442"/>
                <a:gd name="connsiteY41" fmla="*/ 1077362 h 1874067"/>
                <a:gd name="connsiteX42" fmla="*/ 760491 w 1937442"/>
                <a:gd name="connsiteY42" fmla="*/ 1023042 h 1874067"/>
                <a:gd name="connsiteX43" fmla="*/ 805759 w 1937442"/>
                <a:gd name="connsiteY43" fmla="*/ 968721 h 1874067"/>
                <a:gd name="connsiteX44" fmla="*/ 851026 w 1937442"/>
                <a:gd name="connsiteY44" fmla="*/ 914400 h 1874067"/>
                <a:gd name="connsiteX45" fmla="*/ 887240 w 1937442"/>
                <a:gd name="connsiteY45" fmla="*/ 869133 h 1874067"/>
                <a:gd name="connsiteX46" fmla="*/ 950614 w 1937442"/>
                <a:gd name="connsiteY46" fmla="*/ 805759 h 1874067"/>
                <a:gd name="connsiteX47" fmla="*/ 995881 w 1937442"/>
                <a:gd name="connsiteY47" fmla="*/ 823865 h 1874067"/>
                <a:gd name="connsiteX48" fmla="*/ 1050202 w 1937442"/>
                <a:gd name="connsiteY48" fmla="*/ 869133 h 1874067"/>
                <a:gd name="connsiteX49" fmla="*/ 1059256 w 1937442"/>
                <a:gd name="connsiteY49" fmla="*/ 896293 h 1874067"/>
                <a:gd name="connsiteX50" fmla="*/ 1095470 w 1937442"/>
                <a:gd name="connsiteY50" fmla="*/ 950614 h 1874067"/>
                <a:gd name="connsiteX51" fmla="*/ 1122630 w 1937442"/>
                <a:gd name="connsiteY51" fmla="*/ 1013988 h 1874067"/>
                <a:gd name="connsiteX52" fmla="*/ 1131683 w 1937442"/>
                <a:gd name="connsiteY52" fmla="*/ 1041149 h 1874067"/>
                <a:gd name="connsiteX53" fmla="*/ 1149790 w 1937442"/>
                <a:gd name="connsiteY53" fmla="*/ 1068309 h 1874067"/>
                <a:gd name="connsiteX54" fmla="*/ 1176951 w 1937442"/>
                <a:gd name="connsiteY54" fmla="*/ 1122630 h 1874067"/>
                <a:gd name="connsiteX55" fmla="*/ 1204111 w 1937442"/>
                <a:gd name="connsiteY55" fmla="*/ 1176951 h 1874067"/>
                <a:gd name="connsiteX56" fmla="*/ 1231272 w 1937442"/>
                <a:gd name="connsiteY56" fmla="*/ 1231271 h 1874067"/>
                <a:gd name="connsiteX57" fmla="*/ 1267485 w 1937442"/>
                <a:gd name="connsiteY57" fmla="*/ 1285592 h 1874067"/>
                <a:gd name="connsiteX58" fmla="*/ 1330860 w 1937442"/>
                <a:gd name="connsiteY58" fmla="*/ 1376127 h 1874067"/>
                <a:gd name="connsiteX59" fmla="*/ 1403287 w 1937442"/>
                <a:gd name="connsiteY59" fmla="*/ 1394234 h 1874067"/>
                <a:gd name="connsiteX60" fmla="*/ 1466662 w 1937442"/>
                <a:gd name="connsiteY60" fmla="*/ 1385180 h 1874067"/>
                <a:gd name="connsiteX61" fmla="*/ 1520982 w 1937442"/>
                <a:gd name="connsiteY61" fmla="*/ 1348966 h 1874067"/>
                <a:gd name="connsiteX62" fmla="*/ 1539089 w 1937442"/>
                <a:gd name="connsiteY62" fmla="*/ 1321806 h 1874067"/>
                <a:gd name="connsiteX63" fmla="*/ 1566250 w 1937442"/>
                <a:gd name="connsiteY63" fmla="*/ 1303699 h 1874067"/>
                <a:gd name="connsiteX64" fmla="*/ 1575303 w 1937442"/>
                <a:gd name="connsiteY64" fmla="*/ 1276539 h 1874067"/>
                <a:gd name="connsiteX65" fmla="*/ 1593410 w 1937442"/>
                <a:gd name="connsiteY65" fmla="*/ 1249378 h 1874067"/>
                <a:gd name="connsiteX66" fmla="*/ 1602464 w 1937442"/>
                <a:gd name="connsiteY66" fmla="*/ 1222218 h 1874067"/>
                <a:gd name="connsiteX67" fmla="*/ 1620571 w 1937442"/>
                <a:gd name="connsiteY67" fmla="*/ 1195058 h 1874067"/>
                <a:gd name="connsiteX68" fmla="*/ 1674891 w 1937442"/>
                <a:gd name="connsiteY68" fmla="*/ 1149790 h 1874067"/>
                <a:gd name="connsiteX69" fmla="*/ 1702052 w 1937442"/>
                <a:gd name="connsiteY69" fmla="*/ 1140737 h 1874067"/>
                <a:gd name="connsiteX70" fmla="*/ 1729212 w 1937442"/>
                <a:gd name="connsiteY70" fmla="*/ 1122630 h 1874067"/>
                <a:gd name="connsiteX71" fmla="*/ 1837854 w 1937442"/>
                <a:gd name="connsiteY71" fmla="*/ 1122630 h 1874067"/>
                <a:gd name="connsiteX72" fmla="*/ 1865014 w 1937442"/>
                <a:gd name="connsiteY72" fmla="*/ 1149790 h 1874067"/>
                <a:gd name="connsiteX73" fmla="*/ 1874068 w 1937442"/>
                <a:gd name="connsiteY73" fmla="*/ 1176951 h 1874067"/>
                <a:gd name="connsiteX74" fmla="*/ 1901228 w 1937442"/>
                <a:gd name="connsiteY74" fmla="*/ 1186004 h 1874067"/>
                <a:gd name="connsiteX75" fmla="*/ 1937442 w 1937442"/>
                <a:gd name="connsiteY75" fmla="*/ 1222218 h 187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937442" h="1874067">
                  <a:moveTo>
                    <a:pt x="0" y="0"/>
                  </a:moveTo>
                  <a:cubicBezTo>
                    <a:pt x="7182" y="35906"/>
                    <a:pt x="16243" y="84942"/>
                    <a:pt x="27161" y="117695"/>
                  </a:cubicBezTo>
                  <a:lnTo>
                    <a:pt x="45268" y="172016"/>
                  </a:lnTo>
                  <a:cubicBezTo>
                    <a:pt x="48286" y="199176"/>
                    <a:pt x="50166" y="226487"/>
                    <a:pt x="54321" y="253497"/>
                  </a:cubicBezTo>
                  <a:cubicBezTo>
                    <a:pt x="56213" y="265795"/>
                    <a:pt x="61921" y="277353"/>
                    <a:pt x="63375" y="289711"/>
                  </a:cubicBezTo>
                  <a:cubicBezTo>
                    <a:pt x="67972" y="328789"/>
                    <a:pt x="68083" y="368299"/>
                    <a:pt x="72428" y="407406"/>
                  </a:cubicBezTo>
                  <a:cubicBezTo>
                    <a:pt x="74127" y="422700"/>
                    <a:pt x="79572" y="437404"/>
                    <a:pt x="81481" y="452673"/>
                  </a:cubicBezTo>
                  <a:cubicBezTo>
                    <a:pt x="88632" y="509883"/>
                    <a:pt x="81356" y="569992"/>
                    <a:pt x="99588" y="624689"/>
                  </a:cubicBezTo>
                  <a:lnTo>
                    <a:pt x="117695" y="679010"/>
                  </a:lnTo>
                  <a:lnTo>
                    <a:pt x="126749" y="706170"/>
                  </a:lnTo>
                  <a:cubicBezTo>
                    <a:pt x="129767" y="730313"/>
                    <a:pt x="132959" y="754434"/>
                    <a:pt x="135802" y="778598"/>
                  </a:cubicBezTo>
                  <a:cubicBezTo>
                    <a:pt x="138995" y="805738"/>
                    <a:pt x="140701" y="833069"/>
                    <a:pt x="144856" y="860079"/>
                  </a:cubicBezTo>
                  <a:cubicBezTo>
                    <a:pt x="146748" y="872377"/>
                    <a:pt x="150891" y="884222"/>
                    <a:pt x="153909" y="896293"/>
                  </a:cubicBezTo>
                  <a:cubicBezTo>
                    <a:pt x="156927" y="929489"/>
                    <a:pt x="158249" y="962883"/>
                    <a:pt x="162963" y="995881"/>
                  </a:cubicBezTo>
                  <a:cubicBezTo>
                    <a:pt x="164313" y="1005328"/>
                    <a:pt x="170666" y="1013595"/>
                    <a:pt x="172016" y="1023042"/>
                  </a:cubicBezTo>
                  <a:cubicBezTo>
                    <a:pt x="179745" y="1077148"/>
                    <a:pt x="183344" y="1131771"/>
                    <a:pt x="190123" y="1186004"/>
                  </a:cubicBezTo>
                  <a:cubicBezTo>
                    <a:pt x="200361" y="1267901"/>
                    <a:pt x="191483" y="1235350"/>
                    <a:pt x="208230" y="1285592"/>
                  </a:cubicBezTo>
                  <a:cubicBezTo>
                    <a:pt x="211248" y="1306717"/>
                    <a:pt x="213098" y="1328041"/>
                    <a:pt x="217283" y="1348966"/>
                  </a:cubicBezTo>
                  <a:cubicBezTo>
                    <a:pt x="219155" y="1358324"/>
                    <a:pt x="224022" y="1366869"/>
                    <a:pt x="226337" y="1376127"/>
                  </a:cubicBezTo>
                  <a:cubicBezTo>
                    <a:pt x="230069" y="1391055"/>
                    <a:pt x="232860" y="1406216"/>
                    <a:pt x="235390" y="1421394"/>
                  </a:cubicBezTo>
                  <a:cubicBezTo>
                    <a:pt x="238898" y="1442443"/>
                    <a:pt x="240259" y="1463843"/>
                    <a:pt x="244444" y="1484768"/>
                  </a:cubicBezTo>
                  <a:cubicBezTo>
                    <a:pt x="246316" y="1494126"/>
                    <a:pt x="251427" y="1502613"/>
                    <a:pt x="253497" y="1511929"/>
                  </a:cubicBezTo>
                  <a:cubicBezTo>
                    <a:pt x="277879" y="1621650"/>
                    <a:pt x="244071" y="1510808"/>
                    <a:pt x="280658" y="1620570"/>
                  </a:cubicBezTo>
                  <a:lnTo>
                    <a:pt x="298765" y="1674891"/>
                  </a:lnTo>
                  <a:cubicBezTo>
                    <a:pt x="301783" y="1683945"/>
                    <a:pt x="302524" y="1694112"/>
                    <a:pt x="307818" y="1702052"/>
                  </a:cubicBezTo>
                  <a:lnTo>
                    <a:pt x="344032" y="1756372"/>
                  </a:lnTo>
                  <a:cubicBezTo>
                    <a:pt x="347050" y="1765426"/>
                    <a:pt x="348350" y="1775247"/>
                    <a:pt x="353085" y="1783533"/>
                  </a:cubicBezTo>
                  <a:cubicBezTo>
                    <a:pt x="361611" y="1798453"/>
                    <a:pt x="391907" y="1835836"/>
                    <a:pt x="407406" y="1846907"/>
                  </a:cubicBezTo>
                  <a:cubicBezTo>
                    <a:pt x="426986" y="1860893"/>
                    <a:pt x="448614" y="1866679"/>
                    <a:pt x="470781" y="1874067"/>
                  </a:cubicBezTo>
                  <a:cubicBezTo>
                    <a:pt x="488888" y="1868031"/>
                    <a:pt x="510197" y="1867883"/>
                    <a:pt x="525101" y="1855960"/>
                  </a:cubicBezTo>
                  <a:cubicBezTo>
                    <a:pt x="549117" y="1836747"/>
                    <a:pt x="562104" y="1803406"/>
                    <a:pt x="570369" y="1774479"/>
                  </a:cubicBezTo>
                  <a:cubicBezTo>
                    <a:pt x="573787" y="1762515"/>
                    <a:pt x="575847" y="1750183"/>
                    <a:pt x="579422" y="1738265"/>
                  </a:cubicBezTo>
                  <a:cubicBezTo>
                    <a:pt x="584906" y="1719984"/>
                    <a:pt x="592900" y="1702461"/>
                    <a:pt x="597529" y="1683945"/>
                  </a:cubicBezTo>
                  <a:cubicBezTo>
                    <a:pt x="620266" y="1592995"/>
                    <a:pt x="607765" y="1635129"/>
                    <a:pt x="633743" y="1557196"/>
                  </a:cubicBezTo>
                  <a:lnTo>
                    <a:pt x="669957" y="1448555"/>
                  </a:lnTo>
                  <a:lnTo>
                    <a:pt x="679010" y="1421394"/>
                  </a:lnTo>
                  <a:lnTo>
                    <a:pt x="688064" y="1394234"/>
                  </a:lnTo>
                  <a:cubicBezTo>
                    <a:pt x="691082" y="1376127"/>
                    <a:pt x="694840" y="1358128"/>
                    <a:pt x="697117" y="1339913"/>
                  </a:cubicBezTo>
                  <a:cubicBezTo>
                    <a:pt x="711121" y="1227881"/>
                    <a:pt x="695322" y="1281927"/>
                    <a:pt x="715224" y="1222218"/>
                  </a:cubicBezTo>
                  <a:cubicBezTo>
                    <a:pt x="718242" y="1195058"/>
                    <a:pt x="719785" y="1167693"/>
                    <a:pt x="724278" y="1140737"/>
                  </a:cubicBezTo>
                  <a:cubicBezTo>
                    <a:pt x="725847" y="1131324"/>
                    <a:pt x="730709" y="1122752"/>
                    <a:pt x="733331" y="1113576"/>
                  </a:cubicBezTo>
                  <a:cubicBezTo>
                    <a:pt x="736749" y="1101612"/>
                    <a:pt x="738809" y="1089280"/>
                    <a:pt x="742384" y="1077362"/>
                  </a:cubicBezTo>
                  <a:cubicBezTo>
                    <a:pt x="747868" y="1059081"/>
                    <a:pt x="749904" y="1038923"/>
                    <a:pt x="760491" y="1023042"/>
                  </a:cubicBezTo>
                  <a:cubicBezTo>
                    <a:pt x="805447" y="955606"/>
                    <a:pt x="747667" y="1038430"/>
                    <a:pt x="805759" y="968721"/>
                  </a:cubicBezTo>
                  <a:cubicBezTo>
                    <a:pt x="868789" y="893086"/>
                    <a:pt x="771669" y="993757"/>
                    <a:pt x="851026" y="914400"/>
                  </a:cubicBezTo>
                  <a:cubicBezTo>
                    <a:pt x="871416" y="853236"/>
                    <a:pt x="843139" y="919535"/>
                    <a:pt x="887240" y="869133"/>
                  </a:cubicBezTo>
                  <a:cubicBezTo>
                    <a:pt x="947059" y="800768"/>
                    <a:pt x="894779" y="824370"/>
                    <a:pt x="950614" y="805759"/>
                  </a:cubicBezTo>
                  <a:cubicBezTo>
                    <a:pt x="965703" y="811794"/>
                    <a:pt x="981345" y="816597"/>
                    <a:pt x="995881" y="823865"/>
                  </a:cubicBezTo>
                  <a:cubicBezTo>
                    <a:pt x="1021092" y="836470"/>
                    <a:pt x="1030178" y="849109"/>
                    <a:pt x="1050202" y="869133"/>
                  </a:cubicBezTo>
                  <a:cubicBezTo>
                    <a:pt x="1053220" y="878186"/>
                    <a:pt x="1054621" y="887951"/>
                    <a:pt x="1059256" y="896293"/>
                  </a:cubicBezTo>
                  <a:cubicBezTo>
                    <a:pt x="1069825" y="915316"/>
                    <a:pt x="1095470" y="950614"/>
                    <a:pt x="1095470" y="950614"/>
                  </a:cubicBezTo>
                  <a:cubicBezTo>
                    <a:pt x="1116702" y="1014313"/>
                    <a:pt x="1089067" y="935671"/>
                    <a:pt x="1122630" y="1013988"/>
                  </a:cubicBezTo>
                  <a:cubicBezTo>
                    <a:pt x="1126389" y="1022760"/>
                    <a:pt x="1127415" y="1032613"/>
                    <a:pt x="1131683" y="1041149"/>
                  </a:cubicBezTo>
                  <a:cubicBezTo>
                    <a:pt x="1136549" y="1050881"/>
                    <a:pt x="1144924" y="1058577"/>
                    <a:pt x="1149790" y="1068309"/>
                  </a:cubicBezTo>
                  <a:cubicBezTo>
                    <a:pt x="1187277" y="1143280"/>
                    <a:pt x="1125055" y="1044785"/>
                    <a:pt x="1176951" y="1122630"/>
                  </a:cubicBezTo>
                  <a:cubicBezTo>
                    <a:pt x="1199703" y="1190890"/>
                    <a:pt x="1169014" y="1106757"/>
                    <a:pt x="1204111" y="1176951"/>
                  </a:cubicBezTo>
                  <a:cubicBezTo>
                    <a:pt x="1241592" y="1251912"/>
                    <a:pt x="1179383" y="1153439"/>
                    <a:pt x="1231272" y="1231271"/>
                  </a:cubicBezTo>
                  <a:cubicBezTo>
                    <a:pt x="1248585" y="1283215"/>
                    <a:pt x="1227926" y="1234731"/>
                    <a:pt x="1267485" y="1285592"/>
                  </a:cubicBezTo>
                  <a:cubicBezTo>
                    <a:pt x="1269082" y="1287645"/>
                    <a:pt x="1320448" y="1367451"/>
                    <a:pt x="1330860" y="1376127"/>
                  </a:cubicBezTo>
                  <a:cubicBezTo>
                    <a:pt x="1339650" y="1383452"/>
                    <a:pt x="1401823" y="1393941"/>
                    <a:pt x="1403287" y="1394234"/>
                  </a:cubicBezTo>
                  <a:cubicBezTo>
                    <a:pt x="1424412" y="1391216"/>
                    <a:pt x="1446745" y="1392841"/>
                    <a:pt x="1466662" y="1385180"/>
                  </a:cubicBezTo>
                  <a:cubicBezTo>
                    <a:pt x="1486973" y="1377368"/>
                    <a:pt x="1520982" y="1348966"/>
                    <a:pt x="1520982" y="1348966"/>
                  </a:cubicBezTo>
                  <a:cubicBezTo>
                    <a:pt x="1527018" y="1339913"/>
                    <a:pt x="1531395" y="1329500"/>
                    <a:pt x="1539089" y="1321806"/>
                  </a:cubicBezTo>
                  <a:cubicBezTo>
                    <a:pt x="1546783" y="1314112"/>
                    <a:pt x="1559453" y="1312196"/>
                    <a:pt x="1566250" y="1303699"/>
                  </a:cubicBezTo>
                  <a:cubicBezTo>
                    <a:pt x="1572212" y="1296247"/>
                    <a:pt x="1571035" y="1285075"/>
                    <a:pt x="1575303" y="1276539"/>
                  </a:cubicBezTo>
                  <a:cubicBezTo>
                    <a:pt x="1580169" y="1266807"/>
                    <a:pt x="1588544" y="1259110"/>
                    <a:pt x="1593410" y="1249378"/>
                  </a:cubicBezTo>
                  <a:cubicBezTo>
                    <a:pt x="1597678" y="1240842"/>
                    <a:pt x="1598196" y="1230754"/>
                    <a:pt x="1602464" y="1222218"/>
                  </a:cubicBezTo>
                  <a:cubicBezTo>
                    <a:pt x="1607330" y="1212486"/>
                    <a:pt x="1613605" y="1203417"/>
                    <a:pt x="1620571" y="1195058"/>
                  </a:cubicBezTo>
                  <a:cubicBezTo>
                    <a:pt x="1634873" y="1177896"/>
                    <a:pt x="1654543" y="1159964"/>
                    <a:pt x="1674891" y="1149790"/>
                  </a:cubicBezTo>
                  <a:cubicBezTo>
                    <a:pt x="1683427" y="1145522"/>
                    <a:pt x="1692998" y="1143755"/>
                    <a:pt x="1702052" y="1140737"/>
                  </a:cubicBezTo>
                  <a:cubicBezTo>
                    <a:pt x="1711105" y="1134701"/>
                    <a:pt x="1719480" y="1127496"/>
                    <a:pt x="1729212" y="1122630"/>
                  </a:cubicBezTo>
                  <a:cubicBezTo>
                    <a:pt x="1767821" y="1103325"/>
                    <a:pt x="1788344" y="1117129"/>
                    <a:pt x="1837854" y="1122630"/>
                  </a:cubicBezTo>
                  <a:cubicBezTo>
                    <a:pt x="1846907" y="1131683"/>
                    <a:pt x="1857912" y="1139137"/>
                    <a:pt x="1865014" y="1149790"/>
                  </a:cubicBezTo>
                  <a:cubicBezTo>
                    <a:pt x="1870308" y="1157731"/>
                    <a:pt x="1867320" y="1170203"/>
                    <a:pt x="1874068" y="1176951"/>
                  </a:cubicBezTo>
                  <a:cubicBezTo>
                    <a:pt x="1880816" y="1183699"/>
                    <a:pt x="1892175" y="1182986"/>
                    <a:pt x="1901228" y="1186004"/>
                  </a:cubicBezTo>
                  <a:cubicBezTo>
                    <a:pt x="1934003" y="1207854"/>
                    <a:pt x="1923522" y="1194379"/>
                    <a:pt x="1937442" y="1222218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-5193" y="469827"/>
            <a:ext cx="3460805" cy="2847861"/>
            <a:chOff x="4237763" y="853765"/>
            <a:chExt cx="3597044" cy="2868114"/>
          </a:xfrm>
        </p:grpSpPr>
        <p:sp>
          <p:nvSpPr>
            <p:cNvPr id="44" name="Rectangle 43"/>
            <p:cNvSpPr/>
            <p:nvPr/>
          </p:nvSpPr>
          <p:spPr>
            <a:xfrm>
              <a:off x="4529983" y="1036080"/>
              <a:ext cx="3304824" cy="2551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2" name="Groupe 41"/>
            <p:cNvGrpSpPr/>
            <p:nvPr/>
          </p:nvGrpSpPr>
          <p:grpSpPr>
            <a:xfrm>
              <a:off x="4237763" y="853765"/>
              <a:ext cx="3597044" cy="2868114"/>
              <a:chOff x="4874004" y="1630191"/>
              <a:chExt cx="3597044" cy="2868114"/>
            </a:xfrm>
          </p:grpSpPr>
          <p:graphicFrame>
            <p:nvGraphicFramePr>
              <p:cNvPr id="38" name="Objet 3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709048" y="3555914"/>
              <a:ext cx="7620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9400" name="Equation" r:id="rId32" imgW="330120" imgH="253800" progId="Equation.DSMT4">
                      <p:embed/>
                    </p:oleObj>
                  </mc:Choice>
                  <mc:Fallback>
                    <p:oleObj name="Equation" r:id="rId32" imgW="330120" imgH="253800" progId="Equation.DSMT4">
                      <p:embed/>
                      <p:pic>
                        <p:nvPicPr>
                          <p:cNvPr id="38" name="Objet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09048" y="3555914"/>
                            <a:ext cx="762000" cy="53340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" name="Rectangle 40"/>
              <p:cNvSpPr/>
              <p:nvPr/>
            </p:nvSpPr>
            <p:spPr>
              <a:xfrm>
                <a:off x="6021826" y="3570336"/>
                <a:ext cx="1719364" cy="9279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aphicFrame>
            <p:nvGraphicFramePr>
              <p:cNvPr id="32" name="Objet 3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874004" y="1630191"/>
              <a:ext cx="1379537" cy="411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9401" name="Equation" r:id="rId33" imgW="774360" imgH="253800" progId="Equation.DSMT4">
                      <p:embed/>
                    </p:oleObj>
                  </mc:Choice>
                  <mc:Fallback>
                    <p:oleObj name="Equation" r:id="rId33" imgW="774360" imgH="253800" progId="Equation.DSMT4">
                      <p:embed/>
                      <p:pic>
                        <p:nvPicPr>
                          <p:cNvPr id="32" name="Obje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4004" y="1630191"/>
                            <a:ext cx="1379537" cy="41116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" name="Forme libre 3"/>
              <p:cNvSpPr/>
              <p:nvPr/>
            </p:nvSpPr>
            <p:spPr>
              <a:xfrm>
                <a:off x="6021826" y="2252476"/>
                <a:ext cx="2156718" cy="1284338"/>
              </a:xfrm>
              <a:custGeom>
                <a:avLst/>
                <a:gdLst>
                  <a:gd name="connsiteX0" fmla="*/ 0 w 1533525"/>
                  <a:gd name="connsiteY0" fmla="*/ 0 h 1106578"/>
                  <a:gd name="connsiteX1" fmla="*/ 47625 w 1533525"/>
                  <a:gd name="connsiteY1" fmla="*/ 9525 h 1106578"/>
                  <a:gd name="connsiteX2" fmla="*/ 76200 w 1533525"/>
                  <a:gd name="connsiteY2" fmla="*/ 19050 h 1106578"/>
                  <a:gd name="connsiteX3" fmla="*/ 95250 w 1533525"/>
                  <a:gd name="connsiteY3" fmla="*/ 76200 h 1106578"/>
                  <a:gd name="connsiteX4" fmla="*/ 114300 w 1533525"/>
                  <a:gd name="connsiteY4" fmla="*/ 152400 h 1106578"/>
                  <a:gd name="connsiteX5" fmla="*/ 123825 w 1533525"/>
                  <a:gd name="connsiteY5" fmla="*/ 238125 h 1106578"/>
                  <a:gd name="connsiteX6" fmla="*/ 142875 w 1533525"/>
                  <a:gd name="connsiteY6" fmla="*/ 333375 h 1106578"/>
                  <a:gd name="connsiteX7" fmla="*/ 171450 w 1533525"/>
                  <a:gd name="connsiteY7" fmla="*/ 495300 h 1106578"/>
                  <a:gd name="connsiteX8" fmla="*/ 200025 w 1533525"/>
                  <a:gd name="connsiteY8" fmla="*/ 704850 h 1106578"/>
                  <a:gd name="connsiteX9" fmla="*/ 219075 w 1533525"/>
                  <a:gd name="connsiteY9" fmla="*/ 771525 h 1106578"/>
                  <a:gd name="connsiteX10" fmla="*/ 238125 w 1533525"/>
                  <a:gd name="connsiteY10" fmla="*/ 828675 h 1106578"/>
                  <a:gd name="connsiteX11" fmla="*/ 266700 w 1533525"/>
                  <a:gd name="connsiteY11" fmla="*/ 885825 h 1106578"/>
                  <a:gd name="connsiteX12" fmla="*/ 295275 w 1533525"/>
                  <a:gd name="connsiteY12" fmla="*/ 990600 h 1106578"/>
                  <a:gd name="connsiteX13" fmla="*/ 333375 w 1533525"/>
                  <a:gd name="connsiteY13" fmla="*/ 1019175 h 1106578"/>
                  <a:gd name="connsiteX14" fmla="*/ 390525 w 1533525"/>
                  <a:gd name="connsiteY14" fmla="*/ 1057275 h 1106578"/>
                  <a:gd name="connsiteX15" fmla="*/ 581025 w 1533525"/>
                  <a:gd name="connsiteY15" fmla="*/ 1076325 h 1106578"/>
                  <a:gd name="connsiteX16" fmla="*/ 914400 w 1533525"/>
                  <a:gd name="connsiteY16" fmla="*/ 1085850 h 1106578"/>
                  <a:gd name="connsiteX17" fmla="*/ 1343025 w 1533525"/>
                  <a:gd name="connsiteY17" fmla="*/ 1095375 h 1106578"/>
                  <a:gd name="connsiteX18" fmla="*/ 1476375 w 1533525"/>
                  <a:gd name="connsiteY18" fmla="*/ 1095375 h 1106578"/>
                  <a:gd name="connsiteX19" fmla="*/ 1514475 w 1533525"/>
                  <a:gd name="connsiteY19" fmla="*/ 1085850 h 1106578"/>
                  <a:gd name="connsiteX20" fmla="*/ 1533525 w 1533525"/>
                  <a:gd name="connsiteY20" fmla="*/ 1066800 h 1106578"/>
                  <a:gd name="connsiteX0" fmla="*/ 0 w 1552575"/>
                  <a:gd name="connsiteY0" fmla="*/ 0 h 1115262"/>
                  <a:gd name="connsiteX1" fmla="*/ 47625 w 1552575"/>
                  <a:gd name="connsiteY1" fmla="*/ 9525 h 1115262"/>
                  <a:gd name="connsiteX2" fmla="*/ 76200 w 1552575"/>
                  <a:gd name="connsiteY2" fmla="*/ 19050 h 1115262"/>
                  <a:gd name="connsiteX3" fmla="*/ 95250 w 1552575"/>
                  <a:gd name="connsiteY3" fmla="*/ 76200 h 1115262"/>
                  <a:gd name="connsiteX4" fmla="*/ 114300 w 1552575"/>
                  <a:gd name="connsiteY4" fmla="*/ 152400 h 1115262"/>
                  <a:gd name="connsiteX5" fmla="*/ 123825 w 1552575"/>
                  <a:gd name="connsiteY5" fmla="*/ 238125 h 1115262"/>
                  <a:gd name="connsiteX6" fmla="*/ 142875 w 1552575"/>
                  <a:gd name="connsiteY6" fmla="*/ 333375 h 1115262"/>
                  <a:gd name="connsiteX7" fmla="*/ 171450 w 1552575"/>
                  <a:gd name="connsiteY7" fmla="*/ 495300 h 1115262"/>
                  <a:gd name="connsiteX8" fmla="*/ 200025 w 1552575"/>
                  <a:gd name="connsiteY8" fmla="*/ 704850 h 1115262"/>
                  <a:gd name="connsiteX9" fmla="*/ 219075 w 1552575"/>
                  <a:gd name="connsiteY9" fmla="*/ 771525 h 1115262"/>
                  <a:gd name="connsiteX10" fmla="*/ 238125 w 1552575"/>
                  <a:gd name="connsiteY10" fmla="*/ 828675 h 1115262"/>
                  <a:gd name="connsiteX11" fmla="*/ 266700 w 1552575"/>
                  <a:gd name="connsiteY11" fmla="*/ 885825 h 1115262"/>
                  <a:gd name="connsiteX12" fmla="*/ 295275 w 1552575"/>
                  <a:gd name="connsiteY12" fmla="*/ 990600 h 1115262"/>
                  <a:gd name="connsiteX13" fmla="*/ 333375 w 1552575"/>
                  <a:gd name="connsiteY13" fmla="*/ 1019175 h 1115262"/>
                  <a:gd name="connsiteX14" fmla="*/ 390525 w 1552575"/>
                  <a:gd name="connsiteY14" fmla="*/ 1057275 h 1115262"/>
                  <a:gd name="connsiteX15" fmla="*/ 581025 w 1552575"/>
                  <a:gd name="connsiteY15" fmla="*/ 1076325 h 1115262"/>
                  <a:gd name="connsiteX16" fmla="*/ 914400 w 1552575"/>
                  <a:gd name="connsiteY16" fmla="*/ 1085850 h 1115262"/>
                  <a:gd name="connsiteX17" fmla="*/ 1343025 w 1552575"/>
                  <a:gd name="connsiteY17" fmla="*/ 1095375 h 1115262"/>
                  <a:gd name="connsiteX18" fmla="*/ 1476375 w 1552575"/>
                  <a:gd name="connsiteY18" fmla="*/ 1095375 h 1115262"/>
                  <a:gd name="connsiteX19" fmla="*/ 1514475 w 1552575"/>
                  <a:gd name="connsiteY19" fmla="*/ 1085850 h 1115262"/>
                  <a:gd name="connsiteX20" fmla="*/ 1552575 w 1552575"/>
                  <a:gd name="connsiteY20" fmla="*/ 1114425 h 11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52575" h="1115262">
                    <a:moveTo>
                      <a:pt x="0" y="0"/>
                    </a:moveTo>
                    <a:cubicBezTo>
                      <a:pt x="15875" y="3175"/>
                      <a:pt x="31919" y="5598"/>
                      <a:pt x="47625" y="9525"/>
                    </a:cubicBezTo>
                    <a:cubicBezTo>
                      <a:pt x="57365" y="11960"/>
                      <a:pt x="70364" y="10880"/>
                      <a:pt x="76200" y="19050"/>
                    </a:cubicBezTo>
                    <a:cubicBezTo>
                      <a:pt x="87872" y="35390"/>
                      <a:pt x="90380" y="56719"/>
                      <a:pt x="95250" y="76200"/>
                    </a:cubicBezTo>
                    <a:lnTo>
                      <a:pt x="114300" y="152400"/>
                    </a:lnTo>
                    <a:cubicBezTo>
                      <a:pt x="117475" y="180975"/>
                      <a:pt x="119341" y="209726"/>
                      <a:pt x="123825" y="238125"/>
                    </a:cubicBezTo>
                    <a:cubicBezTo>
                      <a:pt x="128875" y="270108"/>
                      <a:pt x="138296" y="301322"/>
                      <a:pt x="142875" y="333375"/>
                    </a:cubicBezTo>
                    <a:cubicBezTo>
                      <a:pt x="163345" y="476664"/>
                      <a:pt x="147726" y="424128"/>
                      <a:pt x="171450" y="495300"/>
                    </a:cubicBezTo>
                    <a:cubicBezTo>
                      <a:pt x="176205" y="533341"/>
                      <a:pt x="195491" y="691248"/>
                      <a:pt x="200025" y="704850"/>
                    </a:cubicBezTo>
                    <a:cubicBezTo>
                      <a:pt x="232036" y="800882"/>
                      <a:pt x="183195" y="651924"/>
                      <a:pt x="219075" y="771525"/>
                    </a:cubicBezTo>
                    <a:cubicBezTo>
                      <a:pt x="224845" y="790759"/>
                      <a:pt x="226986" y="811967"/>
                      <a:pt x="238125" y="828675"/>
                    </a:cubicBezTo>
                    <a:cubicBezTo>
                      <a:pt x="256749" y="856611"/>
                      <a:pt x="258813" y="854277"/>
                      <a:pt x="266700" y="885825"/>
                    </a:cubicBezTo>
                    <a:cubicBezTo>
                      <a:pt x="270815" y="902286"/>
                      <a:pt x="282700" y="981169"/>
                      <a:pt x="295275" y="990600"/>
                    </a:cubicBezTo>
                    <a:cubicBezTo>
                      <a:pt x="307975" y="1000125"/>
                      <a:pt x="320370" y="1010071"/>
                      <a:pt x="333375" y="1019175"/>
                    </a:cubicBezTo>
                    <a:cubicBezTo>
                      <a:pt x="352132" y="1032305"/>
                      <a:pt x="367770" y="1054747"/>
                      <a:pt x="390525" y="1057275"/>
                    </a:cubicBezTo>
                    <a:cubicBezTo>
                      <a:pt x="434402" y="1062150"/>
                      <a:pt x="541176" y="1074592"/>
                      <a:pt x="581025" y="1076325"/>
                    </a:cubicBezTo>
                    <a:cubicBezTo>
                      <a:pt x="692090" y="1081154"/>
                      <a:pt x="803264" y="1083072"/>
                      <a:pt x="914400" y="1085850"/>
                    </a:cubicBezTo>
                    <a:lnTo>
                      <a:pt x="1343025" y="1095375"/>
                    </a:lnTo>
                    <a:cubicBezTo>
                      <a:pt x="1407235" y="1111427"/>
                      <a:pt x="1379911" y="1109156"/>
                      <a:pt x="1476375" y="1095375"/>
                    </a:cubicBezTo>
                    <a:cubicBezTo>
                      <a:pt x="1489334" y="1093524"/>
                      <a:pt x="1501775" y="1082675"/>
                      <a:pt x="1514475" y="1085850"/>
                    </a:cubicBezTo>
                    <a:cubicBezTo>
                      <a:pt x="1527175" y="1089025"/>
                      <a:pt x="1546225" y="1120775"/>
                      <a:pt x="1552575" y="1114425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5" name="Connecteur droit avec flèche 34"/>
              <p:cNvCxnSpPr/>
              <p:nvPr/>
            </p:nvCxnSpPr>
            <p:spPr>
              <a:xfrm>
                <a:off x="5989684" y="3545987"/>
                <a:ext cx="2189144" cy="9845"/>
              </a:xfrm>
              <a:prstGeom prst="straightConnector1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/>
              <p:cNvCxnSpPr/>
              <p:nvPr/>
            </p:nvCxnSpPr>
            <p:spPr>
              <a:xfrm flipV="1">
                <a:off x="5989684" y="1970464"/>
                <a:ext cx="32142" cy="1601625"/>
              </a:xfrm>
              <a:prstGeom prst="straightConnector1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ZoneTexte 38"/>
              <p:cNvSpPr txBox="1"/>
              <p:nvPr/>
            </p:nvSpPr>
            <p:spPr>
              <a:xfrm>
                <a:off x="6325009" y="3453884"/>
                <a:ext cx="338387" cy="422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600" dirty="0" smtClean="0"/>
                  <a:t>1</a:t>
                </a:r>
                <a:endParaRPr lang="fr-FR" sz="2600" baseline="-25000" dirty="0"/>
              </a:p>
            </p:txBody>
          </p:sp>
          <p:cxnSp>
            <p:nvCxnSpPr>
              <p:cNvPr id="40" name="Connecteur droit 39"/>
              <p:cNvCxnSpPr/>
              <p:nvPr/>
            </p:nvCxnSpPr>
            <p:spPr>
              <a:xfrm flipV="1">
                <a:off x="6410787" y="3450207"/>
                <a:ext cx="0" cy="21125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ZoneTexte 67"/>
          <p:cNvSpPr txBox="1"/>
          <p:nvPr/>
        </p:nvSpPr>
        <p:spPr>
          <a:xfrm>
            <a:off x="91053" y="2761138"/>
            <a:ext cx="1965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fr-FR" sz="2200" b="1" baseline="-25000" dirty="0" smtClean="0">
                <a:solidFill>
                  <a:srgbClr val="FF0000"/>
                </a:solidFill>
              </a:rPr>
              <a:t>lin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</a:rPr>
              <a:t>is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</a:rPr>
              <a:t>blind</a:t>
            </a:r>
            <a:r>
              <a:rPr lang="fr-FR" sz="2200" b="1" dirty="0" smtClean="0">
                <a:solidFill>
                  <a:srgbClr val="FF0000"/>
                </a:solidFill>
              </a:rPr>
              <a:t> to </a:t>
            </a:r>
            <a:r>
              <a:rPr lang="fr-FR" sz="2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endParaRPr lang="fr-FR" sz="22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2743582" y="380932"/>
            <a:ext cx="2734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err="1" smtClean="0">
                <a:solidFill>
                  <a:srgbClr val="FF0000"/>
                </a:solidFill>
              </a:rPr>
              <a:t>Thermodynamical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</a:rPr>
              <a:t>Amorphous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</a:rPr>
              <a:t>ordering</a:t>
            </a:r>
            <a:r>
              <a:rPr lang="fr-FR" sz="2200" b="1" dirty="0" smtClean="0">
                <a:solidFill>
                  <a:srgbClr val="FF0000"/>
                </a:solidFill>
              </a:rPr>
              <a:t>: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66" name="Flèche vers le bas 65"/>
          <p:cNvSpPr/>
          <p:nvPr/>
        </p:nvSpPr>
        <p:spPr>
          <a:xfrm rot="2286049">
            <a:off x="3479327" y="1166190"/>
            <a:ext cx="318000" cy="678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87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/>
      <p:bldP spid="71" grpId="0" animBg="1"/>
      <p:bldP spid="80" grpId="0" animBg="1"/>
      <p:bldP spid="3" grpId="0" animBg="1"/>
      <p:bldP spid="68" grpId="0"/>
      <p:bldP spid="65" grpId="0"/>
      <p:bldP spid="6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1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35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7871" r="292"/>
          <a:stretch/>
        </p:blipFill>
        <p:spPr>
          <a:xfrm>
            <a:off x="0" y="908720"/>
            <a:ext cx="6721837" cy="4592229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090" y="38013"/>
            <a:ext cx="7726269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5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</a:t>
            </a:r>
            <a:r>
              <a:rPr lang="fr-FR" sz="225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about</a:t>
            </a:r>
            <a:r>
              <a:rPr lang="fr-FR" sz="225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2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c</a:t>
            </a:r>
            <a:r>
              <a:rPr lang="fr-FR" sz="225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fr-FR" sz="22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25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</a:t>
            </a:r>
            <a:r>
              <a:rPr lang="fr-FR" sz="225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excess</a:t>
            </a:r>
            <a:r>
              <a:rPr lang="fr-FR" sz="225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25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wing</a:t>
            </a:r>
            <a:r>
              <a:rPr lang="fr-FR" sz="225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25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regime</a:t>
            </a:r>
            <a:r>
              <a:rPr lang="fr-FR" sz="225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?</a:t>
            </a:r>
            <a:endParaRPr lang="fr-FR" sz="225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28184" y="2038346"/>
            <a:ext cx="267464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The break in the </a:t>
            </a:r>
            <a:r>
              <a:rPr lang="fr-FR" sz="22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slope</a:t>
            </a: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 </a:t>
            </a:r>
            <a:r>
              <a:rPr lang="fr-FR" sz="22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seen</a:t>
            </a: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 in </a:t>
            </a:r>
            <a:r>
              <a:rPr lang="fr-FR" sz="2200" dirty="0" smtClean="0">
                <a:solidFill>
                  <a:srgbClr val="1306BA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c</a:t>
            </a:r>
            <a:r>
              <a:rPr lang="fr-FR" sz="2200" baseline="-25000" dirty="0" smtClean="0">
                <a:solidFill>
                  <a:srgbClr val="1306BA"/>
                </a:solidFill>
                <a:sym typeface="Symbol" panose="05050102010706020507" pitchFamily="18" charset="2"/>
              </a:rPr>
              <a:t>1</a:t>
            </a: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’’ </a:t>
            </a:r>
            <a:r>
              <a:rPr lang="fr-FR" sz="22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is</a:t>
            </a: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 </a:t>
            </a:r>
            <a:r>
              <a:rPr lang="fr-FR" sz="2200" b="1" u="sng" dirty="0" smtClean="0">
                <a:solidFill>
                  <a:srgbClr val="1306BA"/>
                </a:solidFill>
                <a:sym typeface="Symbol" panose="05050102010706020507" pitchFamily="18" charset="2"/>
              </a:rPr>
              <a:t>not</a:t>
            </a: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 </a:t>
            </a:r>
            <a:r>
              <a:rPr lang="fr-FR" sz="22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seen</a:t>
            </a: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 in |</a:t>
            </a:r>
            <a:r>
              <a:rPr lang="fr-FR" sz="2200" dirty="0" smtClean="0">
                <a:solidFill>
                  <a:srgbClr val="1306BA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c</a:t>
            </a:r>
            <a:r>
              <a:rPr lang="fr-FR" sz="2200" baseline="-25000" dirty="0" smtClean="0">
                <a:solidFill>
                  <a:srgbClr val="1306BA"/>
                </a:solidFill>
                <a:sym typeface="Symbol" panose="05050102010706020507" pitchFamily="18" charset="2"/>
              </a:rPr>
              <a:t>3</a:t>
            </a:r>
            <a:r>
              <a:rPr lang="fr-FR" sz="2200" baseline="30000" dirty="0" smtClean="0">
                <a:solidFill>
                  <a:srgbClr val="1306BA"/>
                </a:solidFill>
                <a:sym typeface="Symbol" panose="05050102010706020507" pitchFamily="18" charset="2"/>
              </a:rPr>
              <a:t>(3)</a:t>
            </a: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| </a:t>
            </a:r>
            <a:endParaRPr lang="fr-FR" sz="2200" dirty="0">
              <a:solidFill>
                <a:srgbClr val="1306BA"/>
              </a:solidFill>
              <a:sym typeface="Wingdings" pitchFamily="2" charset="2"/>
            </a:endParaRPr>
          </a:p>
        </p:txBody>
      </p:sp>
      <p:sp>
        <p:nvSpPr>
          <p:cNvPr id="7" name="Rectangle 73"/>
          <p:cNvSpPr txBox="1">
            <a:spLocks noChangeArrowheads="1"/>
          </p:cNvSpPr>
          <p:nvPr/>
        </p:nvSpPr>
        <p:spPr>
          <a:xfrm>
            <a:off x="91218" y="6401195"/>
            <a:ext cx="8938311" cy="40780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34290" rIns="0" bIns="3429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Excess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wing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regime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: local relaxation.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Contrary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to the </a:t>
            </a:r>
            <a:r>
              <a:rPr lang="fr-FR" sz="2200" b="1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a 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relaxation (collective)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8" name="AutoShape 37"/>
          <p:cNvSpPr>
            <a:spLocks noChangeArrowheads="1"/>
          </p:cNvSpPr>
          <p:nvPr/>
        </p:nvSpPr>
        <p:spPr bwMode="auto">
          <a:xfrm>
            <a:off x="4644008" y="5706271"/>
            <a:ext cx="248929" cy="537704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 sz="1350"/>
          </a:p>
        </p:txBody>
      </p:sp>
      <p:sp>
        <p:nvSpPr>
          <p:cNvPr id="9" name="ZoneTexte 8"/>
          <p:cNvSpPr txBox="1"/>
          <p:nvPr/>
        </p:nvSpPr>
        <p:spPr>
          <a:xfrm>
            <a:off x="1164674" y="70339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/>
              <a:t>Augsburg</a:t>
            </a:r>
            <a:r>
              <a:rPr lang="fr-FR" sz="2000" dirty="0" smtClean="0"/>
              <a:t> group :Bauer et al PRL (2013)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9238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37</a:t>
            </a:fld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179512" y="836712"/>
            <a:ext cx="3307090" cy="1814513"/>
            <a:chOff x="4499992" y="620688"/>
            <a:chExt cx="3307090" cy="1814513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4499992" y="620688"/>
              <a:ext cx="2701925" cy="1814513"/>
              <a:chOff x="3174" y="750"/>
              <a:chExt cx="1702" cy="1143"/>
            </a:xfrm>
          </p:grpSpPr>
          <p:sp>
            <p:nvSpPr>
              <p:cNvPr id="4" name="Text Box 47"/>
              <p:cNvSpPr txBox="1">
                <a:spLocks noChangeArrowheads="1"/>
              </p:cNvSpPr>
              <p:nvPr/>
            </p:nvSpPr>
            <p:spPr bwMode="auto">
              <a:xfrm>
                <a:off x="3288" y="1026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i="1"/>
                  <a:t>T</a:t>
                </a:r>
                <a:r>
                  <a:rPr lang="fr-FR" i="1" baseline="-25000"/>
                  <a:t>g </a:t>
                </a:r>
                <a:endParaRPr lang="fr-FR" i="1" baseline="-25000">
                  <a:cs typeface="Arial" charset="0"/>
                </a:endParaRPr>
              </a:p>
            </p:txBody>
          </p:sp>
          <p:sp>
            <p:nvSpPr>
              <p:cNvPr id="5" name="Line 48"/>
              <p:cNvSpPr>
                <a:spLocks noChangeShapeType="1"/>
              </p:cNvSpPr>
              <p:nvPr/>
            </p:nvSpPr>
            <p:spPr bwMode="auto">
              <a:xfrm flipH="1" flipV="1">
                <a:off x="3560" y="799"/>
                <a:ext cx="0" cy="9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Line 49"/>
              <p:cNvSpPr>
                <a:spLocks noChangeShapeType="1"/>
              </p:cNvSpPr>
              <p:nvPr/>
            </p:nvSpPr>
            <p:spPr bwMode="auto">
              <a:xfrm rot="5400000" flipV="1">
                <a:off x="4104" y="1162"/>
                <a:ext cx="0" cy="10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" name="Freeform 50"/>
              <p:cNvSpPr>
                <a:spLocks/>
              </p:cNvSpPr>
              <p:nvPr/>
            </p:nvSpPr>
            <p:spPr bwMode="auto">
              <a:xfrm>
                <a:off x="3538" y="890"/>
                <a:ext cx="1008" cy="723"/>
              </a:xfrm>
              <a:custGeom>
                <a:avLst/>
                <a:gdLst>
                  <a:gd name="T0" fmla="*/ 45 w 1008"/>
                  <a:gd name="T1" fmla="*/ 8 h 723"/>
                  <a:gd name="T2" fmla="*/ 9 w 1008"/>
                  <a:gd name="T3" fmla="*/ 8 h 723"/>
                  <a:gd name="T4" fmla="*/ 97 w 1008"/>
                  <a:gd name="T5" fmla="*/ 8 h 723"/>
                  <a:gd name="T6" fmla="*/ 172 w 1008"/>
                  <a:gd name="T7" fmla="*/ 8 h 723"/>
                  <a:gd name="T8" fmla="*/ 287 w 1008"/>
                  <a:gd name="T9" fmla="*/ 23 h 723"/>
                  <a:gd name="T10" fmla="*/ 322 w 1008"/>
                  <a:gd name="T11" fmla="*/ 145 h 723"/>
                  <a:gd name="T12" fmla="*/ 360 w 1008"/>
                  <a:gd name="T13" fmla="*/ 507 h 723"/>
                  <a:gd name="T14" fmla="*/ 397 w 1008"/>
                  <a:gd name="T15" fmla="*/ 689 h 723"/>
                  <a:gd name="T16" fmla="*/ 496 w 1008"/>
                  <a:gd name="T17" fmla="*/ 712 h 723"/>
                  <a:gd name="T18" fmla="*/ 622 w 1008"/>
                  <a:gd name="T19" fmla="*/ 712 h 723"/>
                  <a:gd name="T20" fmla="*/ 1008 w 1008"/>
                  <a:gd name="T21" fmla="*/ 708 h 7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8" h="723">
                    <a:moveTo>
                      <a:pt x="45" y="8"/>
                    </a:moveTo>
                    <a:cubicBezTo>
                      <a:pt x="40" y="8"/>
                      <a:pt x="0" y="8"/>
                      <a:pt x="9" y="8"/>
                    </a:cubicBezTo>
                    <a:cubicBezTo>
                      <a:pt x="18" y="8"/>
                      <a:pt x="70" y="8"/>
                      <a:pt x="97" y="8"/>
                    </a:cubicBezTo>
                    <a:cubicBezTo>
                      <a:pt x="124" y="8"/>
                      <a:pt x="140" y="5"/>
                      <a:pt x="172" y="8"/>
                    </a:cubicBezTo>
                    <a:cubicBezTo>
                      <a:pt x="204" y="11"/>
                      <a:pt x="261" y="0"/>
                      <a:pt x="287" y="23"/>
                    </a:cubicBezTo>
                    <a:cubicBezTo>
                      <a:pt x="312" y="46"/>
                      <a:pt x="310" y="64"/>
                      <a:pt x="322" y="145"/>
                    </a:cubicBezTo>
                    <a:cubicBezTo>
                      <a:pt x="334" y="226"/>
                      <a:pt x="346" y="416"/>
                      <a:pt x="360" y="507"/>
                    </a:cubicBezTo>
                    <a:cubicBezTo>
                      <a:pt x="372" y="598"/>
                      <a:pt x="374" y="655"/>
                      <a:pt x="397" y="689"/>
                    </a:cubicBezTo>
                    <a:cubicBezTo>
                      <a:pt x="419" y="723"/>
                      <a:pt x="459" y="708"/>
                      <a:pt x="496" y="712"/>
                    </a:cubicBezTo>
                    <a:cubicBezTo>
                      <a:pt x="534" y="716"/>
                      <a:pt x="537" y="713"/>
                      <a:pt x="622" y="712"/>
                    </a:cubicBezTo>
                    <a:cubicBezTo>
                      <a:pt x="707" y="711"/>
                      <a:pt x="928" y="709"/>
                      <a:pt x="1008" y="708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Text Box 51"/>
              <p:cNvSpPr txBox="1">
                <a:spLocks noChangeArrowheads="1"/>
              </p:cNvSpPr>
              <p:nvPr/>
            </p:nvSpPr>
            <p:spPr bwMode="auto">
              <a:xfrm>
                <a:off x="4558" y="1662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i="1" dirty="0" smtClean="0"/>
                  <a:t>t</a:t>
                </a:r>
                <a:r>
                  <a:rPr lang="fr-FR" i="1" baseline="-25000" dirty="0" smtClean="0"/>
                  <a:t>a</a:t>
                </a:r>
                <a:endParaRPr lang="fr-FR" i="1" baseline="-25000" dirty="0"/>
              </a:p>
            </p:txBody>
          </p:sp>
          <p:sp>
            <p:nvSpPr>
              <p:cNvPr id="9" name="Text Box 52"/>
              <p:cNvSpPr txBox="1">
                <a:spLocks noChangeArrowheads="1"/>
              </p:cNvSpPr>
              <p:nvPr/>
            </p:nvSpPr>
            <p:spPr bwMode="auto">
              <a:xfrm>
                <a:off x="3174" y="750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i="1"/>
                  <a:t>T</a:t>
                </a:r>
                <a:r>
                  <a:rPr lang="fr-FR" i="1" baseline="-25000"/>
                  <a:t>initial</a:t>
                </a:r>
                <a:endParaRPr lang="fr-FR" i="1"/>
              </a:p>
            </p:txBody>
          </p:sp>
          <p:sp>
            <p:nvSpPr>
              <p:cNvPr id="10" name="Text Box 53"/>
              <p:cNvSpPr txBox="1">
                <a:spLocks noChangeArrowheads="1"/>
              </p:cNvSpPr>
              <p:nvPr/>
            </p:nvSpPr>
            <p:spPr bwMode="auto">
              <a:xfrm>
                <a:off x="4490" y="1434"/>
                <a:ext cx="3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i="1"/>
                  <a:t>T</a:t>
                </a:r>
                <a:r>
                  <a:rPr lang="fr-FR" i="1" baseline="-25000"/>
                  <a:t>final</a:t>
                </a:r>
                <a:endParaRPr lang="fr-FR" i="1"/>
              </a:p>
            </p:txBody>
          </p:sp>
          <p:sp>
            <p:nvSpPr>
              <p:cNvPr id="11" name="Line 54"/>
              <p:cNvSpPr>
                <a:spLocks noChangeShapeType="1"/>
              </p:cNvSpPr>
              <p:nvPr/>
            </p:nvSpPr>
            <p:spPr bwMode="auto">
              <a:xfrm>
                <a:off x="3514" y="1162"/>
                <a:ext cx="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Line 55"/>
              <p:cNvSpPr>
                <a:spLocks noChangeShapeType="1"/>
              </p:cNvSpPr>
              <p:nvPr/>
            </p:nvSpPr>
            <p:spPr bwMode="auto">
              <a:xfrm>
                <a:off x="3560" y="1162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Freeform 56"/>
              <p:cNvSpPr>
                <a:spLocks/>
              </p:cNvSpPr>
              <p:nvPr/>
            </p:nvSpPr>
            <p:spPr bwMode="auto">
              <a:xfrm>
                <a:off x="3870" y="1181"/>
                <a:ext cx="8" cy="525"/>
              </a:xfrm>
              <a:custGeom>
                <a:avLst/>
                <a:gdLst>
                  <a:gd name="T0" fmla="*/ 0 w 8"/>
                  <a:gd name="T1" fmla="*/ 0 h 525"/>
                  <a:gd name="T2" fmla="*/ 8 w 8"/>
                  <a:gd name="T3" fmla="*/ 525 h 5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525">
                    <a:moveTo>
                      <a:pt x="0" y="0"/>
                    </a:moveTo>
                    <a:lnTo>
                      <a:pt x="8" y="525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Text Box 57"/>
              <p:cNvSpPr txBox="1">
                <a:spLocks noChangeArrowheads="1"/>
              </p:cNvSpPr>
              <p:nvPr/>
            </p:nvSpPr>
            <p:spPr bwMode="auto">
              <a:xfrm>
                <a:off x="3696" y="1661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i="1" dirty="0" smtClean="0"/>
                  <a:t>t</a:t>
                </a:r>
                <a:r>
                  <a:rPr lang="fr-FR" i="1" baseline="-25000" dirty="0" smtClean="0"/>
                  <a:t>a</a:t>
                </a:r>
                <a:r>
                  <a:rPr lang="fr-FR" i="1" dirty="0" smtClean="0"/>
                  <a:t>=0</a:t>
                </a:r>
                <a:endParaRPr lang="fr-FR" i="1" baseline="-25000" dirty="0"/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5656861" y="954487"/>
              <a:ext cx="215022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GB" dirty="0" smtClean="0">
                  <a:solidFill>
                    <a:srgbClr val="0070C0"/>
                  </a:solidFill>
                </a:rPr>
                <a:t>Aging: observables depend on t</a:t>
              </a:r>
              <a:r>
                <a:rPr lang="en-GB" baseline="-25000" dirty="0" smtClean="0">
                  <a:solidFill>
                    <a:srgbClr val="0070C0"/>
                  </a:solidFill>
                </a:rPr>
                <a:t>a</a:t>
              </a:r>
              <a:endParaRPr lang="en-GB" baseline="-250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r="5078"/>
          <a:stretch/>
        </p:blipFill>
        <p:spPr bwMode="auto">
          <a:xfrm>
            <a:off x="2051721" y="3339376"/>
            <a:ext cx="4824536" cy="351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6732403" y="4291596"/>
                <a:ext cx="79208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𝑜𝑟</m:t>
                      </m:r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403" y="4291596"/>
                <a:ext cx="792088" cy="830997"/>
              </a:xfrm>
              <a:prstGeom prst="rect">
                <a:avLst/>
              </a:prstGeom>
              <a:blipFill>
                <a:blip r:embed="rId3"/>
                <a:stretch>
                  <a:fillRect l="-10000" t="-735" r="-28462" b="-80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1476574" y="4238192"/>
                <a:ext cx="79208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𝑜𝑟</m:t>
                      </m:r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𝑒𝑞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574" y="4238192"/>
                <a:ext cx="792088" cy="830997"/>
              </a:xfrm>
              <a:prstGeom prst="rect">
                <a:avLst/>
              </a:prstGeom>
              <a:blipFill>
                <a:blip r:embed="rId4"/>
                <a:stretch>
                  <a:fillRect l="-10000" r="-15385" b="-102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e 35"/>
          <p:cNvGrpSpPr/>
          <p:nvPr/>
        </p:nvGrpSpPr>
        <p:grpSpPr>
          <a:xfrm>
            <a:off x="3908605" y="21395"/>
            <a:ext cx="5256585" cy="3240360"/>
            <a:chOff x="3908605" y="21395"/>
            <a:chExt cx="5256585" cy="3240360"/>
          </a:xfrm>
        </p:grpSpPr>
        <p:grpSp>
          <p:nvGrpSpPr>
            <p:cNvPr id="23" name="Groupe 22"/>
            <p:cNvGrpSpPr/>
            <p:nvPr/>
          </p:nvGrpSpPr>
          <p:grpSpPr>
            <a:xfrm>
              <a:off x="3908605" y="21395"/>
              <a:ext cx="5256585" cy="3240360"/>
              <a:chOff x="3887415" y="125698"/>
              <a:chExt cx="5256585" cy="324036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6" t="8977" r="2215" b="3584"/>
              <a:stretch/>
            </p:blipFill>
            <p:spPr bwMode="auto">
              <a:xfrm>
                <a:off x="3887415" y="125698"/>
                <a:ext cx="5256585" cy="3240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ZoneTexte 21"/>
                  <p:cNvSpPr txBox="1"/>
                  <p:nvPr/>
                </p:nvSpPr>
                <p:spPr>
                  <a:xfrm>
                    <a:off x="6014296" y="499679"/>
                    <a:ext cx="699487" cy="57676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2" name="ZoneTexte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4296" y="499679"/>
                    <a:ext cx="699487" cy="57676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Virage 34"/>
            <p:cNvSpPr/>
            <p:nvPr/>
          </p:nvSpPr>
          <p:spPr>
            <a:xfrm>
              <a:off x="5508104" y="548680"/>
              <a:ext cx="416894" cy="39042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7" name="AutoShape 37"/>
          <p:cNvSpPr>
            <a:spLocks noChangeArrowheads="1"/>
          </p:cNvSpPr>
          <p:nvPr/>
        </p:nvSpPr>
        <p:spPr bwMode="auto">
          <a:xfrm>
            <a:off x="4286334" y="2892568"/>
            <a:ext cx="213658" cy="446808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 sz="1350"/>
          </a:p>
        </p:txBody>
      </p:sp>
      <p:sp>
        <p:nvSpPr>
          <p:cNvPr id="38" name="Rectangle 73"/>
          <p:cNvSpPr txBox="1">
            <a:spLocks noChangeArrowheads="1"/>
          </p:cNvSpPr>
          <p:nvPr/>
        </p:nvSpPr>
        <p:spPr>
          <a:xfrm>
            <a:off x="6850516" y="6074813"/>
            <a:ext cx="2264384" cy="74635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34290" rIns="0" bIns="3429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X</a:t>
            </a:r>
            <a:r>
              <a:rPr lang="fr-FR" sz="22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and X</a:t>
            </a:r>
            <a:r>
              <a:rPr lang="fr-FR" sz="22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do not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age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similarly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.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6090" y="38014"/>
            <a:ext cx="4413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5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Aging</a:t>
            </a:r>
            <a:r>
              <a:rPr lang="fr-FR" sz="2250" b="1" u="sng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</a:t>
            </a:r>
            <a:r>
              <a:rPr lang="fr-FR" sz="2250" b="1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</a:t>
            </a:r>
            <a:r>
              <a:rPr lang="fr-FR" sz="2250" b="1" baseline="-25000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fr-FR" sz="2250" b="1" baseline="30000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(3)</a:t>
            </a:r>
            <a:r>
              <a:rPr lang="fr-FR" sz="2400" dirty="0"/>
              <a:t> </a:t>
            </a:r>
            <a:r>
              <a:rPr lang="fr-FR" sz="2250" b="1" u="sng" dirty="0">
                <a:solidFill>
                  <a:srgbClr val="1306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fr-FR" sz="2250" b="1" u="sng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Brun </a:t>
            </a:r>
            <a:r>
              <a:rPr lang="fr-FR" sz="2250" b="1" u="sng" dirty="0">
                <a:solidFill>
                  <a:srgbClr val="1306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 al PRL (2012</a:t>
            </a:r>
            <a:r>
              <a:rPr lang="fr-FR" sz="2250" b="1" u="sng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)]</a:t>
            </a:r>
            <a:endParaRPr lang="fr-FR" sz="2250" b="1" u="sng" dirty="0">
              <a:solidFill>
                <a:srgbClr val="1306B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3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37" grpId="0" animBg="1"/>
      <p:bldP spid="3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38</a:t>
            </a:fld>
            <a:endParaRPr lang="fr-FR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6090" y="38014"/>
            <a:ext cx="4413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5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Aging</a:t>
            </a:r>
            <a:r>
              <a:rPr lang="fr-FR" sz="2250" b="1" u="sng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</a:t>
            </a:r>
            <a:r>
              <a:rPr lang="fr-FR" sz="2250" b="1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</a:t>
            </a:r>
            <a:r>
              <a:rPr lang="fr-FR" sz="2250" b="1" baseline="-25000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fr-FR" sz="2250" b="1" baseline="30000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(3)</a:t>
            </a:r>
            <a:r>
              <a:rPr lang="fr-FR" sz="2400" dirty="0"/>
              <a:t> </a:t>
            </a:r>
            <a:r>
              <a:rPr lang="fr-FR" sz="2250" b="1" u="sng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fr-FR" sz="2250" b="1" u="sng" dirty="0" err="1" smtClean="0">
                <a:solidFill>
                  <a:srgbClr val="1306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continued</a:t>
            </a:r>
            <a:r>
              <a:rPr lang="fr-FR" sz="2250" b="1" u="sng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  <a:endParaRPr lang="fr-FR" sz="2250" b="1" u="sng" dirty="0">
              <a:solidFill>
                <a:srgbClr val="1306B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971600" y="1018531"/>
            <a:ext cx="6768752" cy="4610856"/>
            <a:chOff x="-114014" y="3508317"/>
            <a:chExt cx="5478101" cy="3257755"/>
          </a:xfrm>
        </p:grpSpPr>
        <p:grpSp>
          <p:nvGrpSpPr>
            <p:cNvPr id="28" name="Groupe 27"/>
            <p:cNvGrpSpPr/>
            <p:nvPr/>
          </p:nvGrpSpPr>
          <p:grpSpPr>
            <a:xfrm>
              <a:off x="-114014" y="3508317"/>
              <a:ext cx="5478101" cy="3257755"/>
              <a:chOff x="-202696" y="3320081"/>
              <a:chExt cx="5478101" cy="3257755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3"/>
              <a:stretch/>
            </p:blipFill>
            <p:spPr bwMode="auto">
              <a:xfrm>
                <a:off x="395535" y="3320081"/>
                <a:ext cx="4879870" cy="31236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ZoneTexte 30"/>
              <p:cNvSpPr txBox="1"/>
              <p:nvPr/>
            </p:nvSpPr>
            <p:spPr>
              <a:xfrm>
                <a:off x="-202696" y="3766581"/>
                <a:ext cx="553998" cy="187220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fr-FR" sz="2400" dirty="0" err="1" smtClean="0"/>
                  <a:t>N</a:t>
                </a:r>
                <a:r>
                  <a:rPr lang="fr-FR" sz="2400" baseline="-25000" dirty="0" err="1" smtClean="0"/>
                  <a:t>corr</a:t>
                </a:r>
                <a:r>
                  <a:rPr lang="fr-FR" sz="2400" baseline="-25000" dirty="0" smtClean="0"/>
                  <a:t> </a:t>
                </a:r>
                <a:r>
                  <a:rPr lang="fr-FR" sz="2400" dirty="0" smtClean="0"/>
                  <a:t>/</a:t>
                </a:r>
                <a:r>
                  <a:rPr lang="fr-FR" sz="2400" dirty="0" err="1" smtClean="0"/>
                  <a:t>N</a:t>
                </a:r>
                <a:r>
                  <a:rPr lang="fr-FR" sz="2400" baseline="-25000" dirty="0" err="1" smtClean="0"/>
                  <a:t>corr</a:t>
                </a:r>
                <a:r>
                  <a:rPr lang="fr-FR" sz="2400" dirty="0" smtClean="0"/>
                  <a:t>(</a:t>
                </a:r>
                <a:r>
                  <a:rPr lang="fr-FR" sz="2400" dirty="0" err="1" smtClean="0"/>
                  <a:t>eq</a:t>
                </a:r>
                <a:r>
                  <a:rPr lang="fr-FR" sz="2400" dirty="0" smtClean="0"/>
                  <a:t>)</a:t>
                </a:r>
                <a:endParaRPr lang="fr-FR" sz="2400" dirty="0"/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2538959" y="6054616"/>
                <a:ext cx="102077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lIns="0" rIns="0" rtlCol="0">
                <a:spAutoFit/>
              </a:bodyPr>
              <a:lstStyle/>
              <a:p>
                <a:r>
                  <a:rPr lang="fr-FR" sz="2800" dirty="0" smtClean="0"/>
                  <a:t>t</a:t>
                </a:r>
                <a:r>
                  <a:rPr lang="fr-FR" sz="2800" baseline="-25000" dirty="0" smtClean="0"/>
                  <a:t>a</a:t>
                </a:r>
                <a:r>
                  <a:rPr lang="fr-FR" sz="2800" dirty="0" smtClean="0"/>
                  <a:t>, [s]</a:t>
                </a:r>
                <a:endParaRPr lang="fr-FR" sz="28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115166" y="4221088"/>
                <a:ext cx="1944216" cy="1728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3059832" y="5070146"/>
              <a:ext cx="1728192" cy="41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Brun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et al.  PRL 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109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, 175702 (2012)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Rectangle 73"/>
          <p:cNvSpPr txBox="1">
            <a:spLocks noChangeArrowheads="1"/>
          </p:cNvSpPr>
          <p:nvPr/>
        </p:nvSpPr>
        <p:spPr>
          <a:xfrm>
            <a:off x="2700176" y="6356350"/>
            <a:ext cx="4136592" cy="40780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34290" rIns="0" bIns="3429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fr-FR" sz="2200" b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corr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increases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during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aging</a:t>
            </a:r>
            <a:r>
              <a:rPr lang="fr-FR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.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5" name="AutoShape 37"/>
          <p:cNvSpPr>
            <a:spLocks noChangeArrowheads="1"/>
          </p:cNvSpPr>
          <p:nvPr/>
        </p:nvSpPr>
        <p:spPr bwMode="auto">
          <a:xfrm>
            <a:off x="4644008" y="5706271"/>
            <a:ext cx="248929" cy="537704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7399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83" name="Text Box 27"/>
          <p:cNvSpPr txBox="1">
            <a:spLocks noChangeArrowheads="1"/>
          </p:cNvSpPr>
          <p:nvPr/>
        </p:nvSpPr>
        <p:spPr bwMode="auto">
          <a:xfrm>
            <a:off x="9042" y="4214160"/>
            <a:ext cx="8739422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200" dirty="0" err="1" smtClean="0">
                <a:solidFill>
                  <a:srgbClr val="FF0000"/>
                </a:solidFill>
              </a:rPr>
              <a:t>Theories</a:t>
            </a:r>
            <a:r>
              <a:rPr lang="fr-FR" sz="2200" dirty="0" smtClean="0">
                <a:solidFill>
                  <a:srgbClr val="FF0000"/>
                </a:solidFill>
              </a:rPr>
              <a:t>: </a:t>
            </a:r>
          </a:p>
        </p:txBody>
      </p:sp>
      <p:grpSp>
        <p:nvGrpSpPr>
          <p:cNvPr id="5136" name="Group 54"/>
          <p:cNvGrpSpPr>
            <a:grpSpLocks/>
          </p:cNvGrpSpPr>
          <p:nvPr/>
        </p:nvGrpSpPr>
        <p:grpSpPr bwMode="auto">
          <a:xfrm>
            <a:off x="503498" y="491046"/>
            <a:ext cx="3141662" cy="2449512"/>
            <a:chOff x="432" y="3312"/>
            <a:chExt cx="2352" cy="1872"/>
          </a:xfrm>
        </p:grpSpPr>
        <p:pic>
          <p:nvPicPr>
            <p:cNvPr id="5137" name="Picture 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" r="-128"/>
            <a:stretch>
              <a:fillRect/>
            </a:stretch>
          </p:blipFill>
          <p:spPr bwMode="auto">
            <a:xfrm>
              <a:off x="432" y="3360"/>
              <a:ext cx="2352" cy="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38" name="Text Box 56"/>
            <p:cNvSpPr txBox="1">
              <a:spLocks noChangeArrowheads="1"/>
            </p:cNvSpPr>
            <p:nvPr/>
          </p:nvSpPr>
          <p:spPr bwMode="auto">
            <a:xfrm rot="-5400000">
              <a:off x="240" y="3822"/>
              <a:ext cx="608" cy="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252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400"/>
                <a:t>S(q) [a.u.]</a:t>
              </a:r>
            </a:p>
          </p:txBody>
        </p:sp>
        <p:sp>
          <p:nvSpPr>
            <p:cNvPr id="5139" name="Text Box 57"/>
            <p:cNvSpPr txBox="1">
              <a:spLocks noChangeArrowheads="1"/>
            </p:cNvSpPr>
            <p:nvPr/>
          </p:nvSpPr>
          <p:spPr bwMode="auto">
            <a:xfrm>
              <a:off x="863" y="3411"/>
              <a:ext cx="183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400" dirty="0" err="1" smtClean="0"/>
                <a:t>Polybutadiene</a:t>
              </a:r>
              <a:r>
                <a:rPr lang="fr-FR" sz="1400" dirty="0"/>
                <a:t>, T</a:t>
              </a:r>
              <a:r>
                <a:rPr lang="fr-FR" sz="1400" baseline="-25000" dirty="0"/>
                <a:t>g</a:t>
              </a:r>
              <a:r>
                <a:rPr lang="fr-FR" sz="1400" dirty="0">
                  <a:sym typeface="Symbol" pitchFamily="18" charset="2"/>
                </a:rPr>
                <a:t> 180K</a:t>
              </a:r>
              <a:endParaRPr lang="fr-FR" sz="1400" dirty="0"/>
            </a:p>
          </p:txBody>
        </p:sp>
        <p:sp>
          <p:nvSpPr>
            <p:cNvPr id="5140" name="Rectangle 58"/>
            <p:cNvSpPr>
              <a:spLocks noChangeArrowheads="1"/>
            </p:cNvSpPr>
            <p:nvPr/>
          </p:nvSpPr>
          <p:spPr bwMode="auto">
            <a:xfrm>
              <a:off x="432" y="3312"/>
              <a:ext cx="2352" cy="18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-2" y="0"/>
            <a:ext cx="5238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Criticality</a:t>
            </a:r>
            <a:r>
              <a:rPr lang="fr-FR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? Nothing </a:t>
            </a:r>
            <a:r>
              <a:rPr lang="fr-FR" sz="2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fr-FR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obvious</a:t>
            </a:r>
            <a:r>
              <a:rPr lang="fr-FR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…!</a:t>
            </a:r>
            <a:endParaRPr lang="fr-FR" sz="28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" name="Flèche vers le bas 73"/>
          <p:cNvSpPr/>
          <p:nvPr/>
        </p:nvSpPr>
        <p:spPr>
          <a:xfrm>
            <a:off x="4128067" y="3617646"/>
            <a:ext cx="215113" cy="686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9937" y="3058481"/>
            <a:ext cx="3616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Symbol"/>
              <a:buChar char="·"/>
            </a:pPr>
            <a:r>
              <a:rPr lang="fr-FR" sz="2000" b="1" dirty="0" smtClean="0"/>
              <a:t>The glass </a:t>
            </a:r>
            <a:r>
              <a:rPr lang="fr-FR" sz="2000" b="1" dirty="0" smtClean="0">
                <a:sym typeface="Symbol" panose="05050102010706020507" pitchFamily="18" charset="2"/>
              </a:rPr>
              <a:t>looks </a:t>
            </a:r>
            <a:r>
              <a:rPr lang="fr-FR" sz="2000" b="1" dirty="0" err="1" smtClean="0">
                <a:sym typeface="Symbol" panose="05050102010706020507" pitchFamily="18" charset="2"/>
              </a:rPr>
              <a:t>like</a:t>
            </a:r>
            <a:r>
              <a:rPr lang="fr-FR" sz="2000" b="1" dirty="0" smtClean="0">
                <a:sym typeface="Symbol" panose="05050102010706020507" pitchFamily="18" charset="2"/>
              </a:rPr>
              <a:t> the </a:t>
            </a:r>
            <a:r>
              <a:rPr lang="fr-FR" sz="2000" b="1" dirty="0" err="1" smtClean="0">
                <a:sym typeface="Symbol" panose="05050102010706020507" pitchFamily="18" charset="2"/>
              </a:rPr>
              <a:t>liquid</a:t>
            </a:r>
            <a:endParaRPr lang="fr-FR" sz="2000" b="1" dirty="0" smtClean="0">
              <a:sym typeface="Symbol" panose="05050102010706020507" pitchFamily="18" charset="2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105972" y="3058481"/>
            <a:ext cx="39807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Symbol"/>
              <a:buChar char="·"/>
            </a:pPr>
            <a:r>
              <a:rPr lang="fr-FR" sz="2000" b="1" dirty="0" err="1" smtClean="0"/>
              <a:t>Dynamical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Heterogeneities</a:t>
            </a:r>
            <a:r>
              <a:rPr lang="fr-FR" sz="2000" b="1" dirty="0" smtClean="0"/>
              <a:t> (DH) </a:t>
            </a:r>
            <a:endParaRPr lang="fr-FR" sz="2000" dirty="0" smtClean="0">
              <a:sym typeface="Wingdings" pitchFamily="2" charset="2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4228673" y="4597996"/>
            <a:ext cx="0" cy="17322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936" y="4597996"/>
            <a:ext cx="40550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Symbol"/>
              <a:buChar char="·"/>
            </a:pPr>
            <a:r>
              <a:rPr lang="fr-FR" sz="2000" b="1" u="sng" dirty="0" err="1" smtClean="0"/>
              <a:t>Kinetic</a:t>
            </a:r>
            <a:r>
              <a:rPr lang="fr-FR" sz="2000" b="1" u="sng" dirty="0" smtClean="0"/>
              <a:t> </a:t>
            </a:r>
            <a:r>
              <a:rPr lang="fr-FR" sz="2000" b="1" u="sng" dirty="0" err="1" smtClean="0"/>
              <a:t>theories</a:t>
            </a:r>
            <a:r>
              <a:rPr lang="fr-FR" sz="2000" b="1" u="sng" dirty="0" smtClean="0"/>
              <a:t>:</a:t>
            </a:r>
            <a:endParaRPr lang="fr-FR" sz="2000" u="sng" dirty="0" smtClean="0">
              <a:sym typeface="Wingdings" pitchFamily="2" charset="2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-2" y="4898261"/>
            <a:ext cx="434318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ym typeface="Symbol" panose="05050102010706020507" pitchFamily="18" charset="2"/>
              </a:rPr>
              <a:t> </a:t>
            </a:r>
            <a:r>
              <a:rPr lang="fr-FR" dirty="0" err="1" smtClean="0"/>
              <a:t>Kinetically</a:t>
            </a:r>
            <a:r>
              <a:rPr lang="fr-FR" dirty="0" smtClean="0"/>
              <a:t> </a:t>
            </a:r>
            <a:r>
              <a:rPr lang="fr-FR" dirty="0" err="1" smtClean="0"/>
              <a:t>Constrained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(</a:t>
            </a:r>
            <a:r>
              <a:rPr lang="fr-FR" dirty="0" err="1" smtClean="0"/>
              <a:t>Garrahan</a:t>
            </a:r>
            <a:r>
              <a:rPr lang="fr-FR" dirty="0" smtClean="0"/>
              <a:t>, Chandler, et al…): Trivial thermo.,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kinetic</a:t>
            </a:r>
            <a:r>
              <a:rPr lang="fr-FR" dirty="0" smtClean="0"/>
              <a:t> </a:t>
            </a:r>
            <a:r>
              <a:rPr lang="fr-FR" dirty="0" err="1" smtClean="0"/>
              <a:t>rules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. 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-42635" y="5930175"/>
            <a:ext cx="4385815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900" b="1" dirty="0" smtClean="0">
                <a:solidFill>
                  <a:srgbClr val="FF0000"/>
                </a:solidFill>
              </a:rPr>
              <a:t>Glasses </a:t>
            </a:r>
            <a:r>
              <a:rPr lang="fr-FR" sz="19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 ultra </a:t>
            </a:r>
            <a:r>
              <a:rPr lang="fr-FR" sz="19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viscous</a:t>
            </a:r>
            <a:r>
              <a:rPr lang="fr-FR" sz="19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9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liquids</a:t>
            </a:r>
            <a:r>
              <a:rPr lang="fr-FR" sz="19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at </a:t>
            </a:r>
            <a:r>
              <a:rPr lang="fr-FR" sz="19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any</a:t>
            </a:r>
            <a:r>
              <a:rPr lang="fr-FR" sz="19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T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4562957" y="4590289"/>
            <a:ext cx="42937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Symbol"/>
              <a:buChar char="·"/>
            </a:pPr>
            <a:r>
              <a:rPr lang="fr-FR" sz="2000" b="1" u="sng" dirty="0" err="1" smtClean="0"/>
              <a:t>Thermodynamic</a:t>
            </a:r>
            <a:r>
              <a:rPr lang="fr-FR" sz="2000" b="1" u="sng" dirty="0" smtClean="0"/>
              <a:t> </a:t>
            </a:r>
            <a:r>
              <a:rPr lang="fr-FR" sz="2000" b="1" u="sng" dirty="0" err="1" smtClean="0"/>
              <a:t>theories</a:t>
            </a:r>
            <a:r>
              <a:rPr lang="fr-FR" sz="2000" b="1" u="sng" dirty="0" smtClean="0"/>
              <a:t>:</a:t>
            </a:r>
            <a:endParaRPr lang="fr-FR" sz="2000" u="sng" dirty="0" smtClean="0">
              <a:sym typeface="Wingdings" pitchFamily="2" charset="2"/>
            </a:endParaRPr>
          </a:p>
        </p:txBody>
      </p:sp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05" y="435931"/>
            <a:ext cx="2663825" cy="262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8088257" y="711065"/>
            <a:ext cx="7865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200" dirty="0"/>
              <a:t>Hurley, </a:t>
            </a:r>
            <a:r>
              <a:rPr lang="fr-FR" sz="1200" dirty="0" err="1"/>
              <a:t>Harowell</a:t>
            </a:r>
            <a:r>
              <a:rPr lang="fr-FR" sz="1200" dirty="0"/>
              <a:t>, PRE, 52, 1694, (1995)</a:t>
            </a:r>
            <a:endParaRPr lang="en-US" sz="1200" dirty="0"/>
          </a:p>
        </p:txBody>
      </p:sp>
      <p:sp>
        <p:nvSpPr>
          <p:cNvPr id="4" name="Bulle ronde 3"/>
          <p:cNvSpPr/>
          <p:nvPr/>
        </p:nvSpPr>
        <p:spPr>
          <a:xfrm>
            <a:off x="6233703" y="1588059"/>
            <a:ext cx="792088" cy="623838"/>
          </a:xfrm>
          <a:prstGeom prst="wedgeEllipseCallout">
            <a:avLst>
              <a:gd name="adj1" fmla="val -45587"/>
              <a:gd name="adj2" fmla="val -2577"/>
            </a:avLst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4562957" y="1660067"/>
            <a:ext cx="6759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err="1" smtClean="0">
                <a:solidFill>
                  <a:srgbClr val="FF0000"/>
                </a:solidFill>
              </a:rPr>
              <a:t>N</a:t>
            </a:r>
            <a:r>
              <a:rPr lang="fr-FR" sz="2000" b="1" baseline="-25000" dirty="0" err="1" smtClean="0">
                <a:solidFill>
                  <a:srgbClr val="FF0000"/>
                </a:solidFill>
              </a:rPr>
              <a:t>corr</a:t>
            </a:r>
            <a:endParaRPr lang="fr-FR" sz="20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114366" y="1876091"/>
            <a:ext cx="1119337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t 33"/>
          <p:cNvGraphicFramePr>
            <a:graphicFrameLocks noChangeAspect="1"/>
          </p:cNvGraphicFramePr>
          <p:nvPr>
            <p:extLst/>
          </p:nvPr>
        </p:nvGraphicFramePr>
        <p:xfrm>
          <a:off x="5469105" y="3423554"/>
          <a:ext cx="36052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1" name="Equation" r:id="rId6" imgW="2425680" imgH="457200" progId="Equation.DSMT4">
                  <p:embed/>
                </p:oleObj>
              </mc:Choice>
              <mc:Fallback>
                <p:oleObj name="Equation" r:id="rId6" imgW="2425680" imgH="457200" progId="Equation.DSMT4">
                  <p:embed/>
                  <p:pic>
                    <p:nvPicPr>
                      <p:cNvPr id="34" name="Obje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9105" y="3423554"/>
                        <a:ext cx="360521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196056" y="5930175"/>
            <a:ext cx="484195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900" b="1" dirty="0" smtClean="0">
                <a:solidFill>
                  <a:srgbClr val="FF0000"/>
                </a:solidFill>
              </a:rPr>
              <a:t>Glasses </a:t>
            </a:r>
            <a:r>
              <a:rPr lang="fr-FR" sz="19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 </a:t>
            </a:r>
            <a:r>
              <a:rPr lang="fr-FR" sz="19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driven</a:t>
            </a:r>
            <a:r>
              <a:rPr lang="fr-FR" sz="19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by a thermo. </a:t>
            </a:r>
            <a:r>
              <a:rPr lang="fr-FR" sz="19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critical</a:t>
            </a:r>
            <a:r>
              <a:rPr lang="fr-FR" sz="19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point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424183" y="4843447"/>
            <a:ext cx="46481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ym typeface="Symbol" panose="05050102010706020507" pitchFamily="18" charset="2"/>
              </a:rPr>
              <a:t> </a:t>
            </a:r>
            <a:r>
              <a:rPr lang="fr-FR" dirty="0" smtClean="0"/>
              <a:t>RFOT (</a:t>
            </a:r>
            <a:r>
              <a:rPr lang="fr-FR" dirty="0" err="1" smtClean="0"/>
              <a:t>Wolynes</a:t>
            </a:r>
            <a:r>
              <a:rPr lang="fr-FR" dirty="0" smtClean="0"/>
              <a:t> etc…) : </a:t>
            </a:r>
            <a:r>
              <a:rPr lang="fr-FR" dirty="0" err="1" smtClean="0"/>
              <a:t>Amorphous</a:t>
            </a:r>
            <a:r>
              <a:rPr lang="fr-FR" dirty="0" smtClean="0"/>
              <a:t> </a:t>
            </a:r>
            <a:r>
              <a:rPr lang="fr-FR" dirty="0" err="1" smtClean="0"/>
              <a:t>order</a:t>
            </a:r>
            <a:endParaRPr lang="fr-FR" dirty="0" smtClean="0"/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4427723" y="5256506"/>
            <a:ext cx="45693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ym typeface="Symbol" panose="05050102010706020507" pitchFamily="18" charset="2"/>
              </a:rPr>
              <a:t> </a:t>
            </a:r>
            <a:r>
              <a:rPr lang="fr-FR" dirty="0" smtClean="0"/>
              <a:t>Frustration (</a:t>
            </a:r>
            <a:r>
              <a:rPr lang="fr-FR" dirty="0" err="1" smtClean="0"/>
              <a:t>Tarjus</a:t>
            </a:r>
            <a:r>
              <a:rPr lang="fr-FR" dirty="0" smtClean="0"/>
              <a:t>, </a:t>
            </a:r>
            <a:r>
              <a:rPr lang="fr-FR" dirty="0" err="1" smtClean="0"/>
              <a:t>Kivelson</a:t>
            </a:r>
            <a:r>
              <a:rPr lang="fr-FR" dirty="0" smtClean="0"/>
              <a:t>, etc…) : </a:t>
            </a:r>
            <a:r>
              <a:rPr lang="fr-FR" dirty="0" err="1" smtClean="0"/>
              <a:t>locally</a:t>
            </a:r>
            <a:r>
              <a:rPr lang="fr-FR" dirty="0" smtClean="0"/>
              <a:t> </a:t>
            </a:r>
            <a:r>
              <a:rPr lang="fr-FR" dirty="0" err="1" smtClean="0"/>
              <a:t>prefered</a:t>
            </a:r>
            <a:r>
              <a:rPr lang="fr-FR" dirty="0" smtClean="0"/>
              <a:t> structure</a:t>
            </a:r>
          </a:p>
        </p:txBody>
      </p:sp>
      <p:sp>
        <p:nvSpPr>
          <p:cNvPr id="39" name="Flèche vers le bas 38"/>
          <p:cNvSpPr/>
          <p:nvPr/>
        </p:nvSpPr>
        <p:spPr>
          <a:xfrm>
            <a:off x="4133996" y="6067573"/>
            <a:ext cx="209184" cy="355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0" y="6430963"/>
            <a:ext cx="91440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FF0000"/>
                </a:solidFill>
              </a:rPr>
              <a:t>Can </a:t>
            </a:r>
            <a:r>
              <a:rPr lang="fr-FR" sz="2000" dirty="0" err="1" smtClean="0">
                <a:solidFill>
                  <a:srgbClr val="FF0000"/>
                </a:solidFill>
              </a:rPr>
              <a:t>we</a:t>
            </a:r>
            <a:r>
              <a:rPr lang="fr-FR" sz="2000" dirty="0" smtClean="0">
                <a:solidFill>
                  <a:srgbClr val="FF0000"/>
                </a:solidFill>
              </a:rPr>
              <a:t> test the existence of a </a:t>
            </a:r>
            <a:r>
              <a:rPr lang="fr-FR" sz="2000" dirty="0" err="1" smtClean="0">
                <a:solidFill>
                  <a:srgbClr val="FF0000"/>
                </a:solidFill>
              </a:rPr>
              <a:t>thermodynamic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critical</a:t>
            </a:r>
            <a:r>
              <a:rPr lang="fr-FR" sz="2000" dirty="0" smtClean="0">
                <a:solidFill>
                  <a:srgbClr val="FF0000"/>
                </a:solidFill>
              </a:rPr>
              <a:t> point (</a:t>
            </a:r>
            <a:r>
              <a:rPr lang="fr-FR" sz="2000" dirty="0" err="1" smtClean="0">
                <a:solidFill>
                  <a:srgbClr val="FF0000"/>
                </a:solidFill>
              </a:rPr>
              <a:t>N</a:t>
            </a:r>
            <a:r>
              <a:rPr lang="fr-FR" sz="2000" baseline="-25000" dirty="0" err="1" smtClean="0">
                <a:solidFill>
                  <a:srgbClr val="FF0000"/>
                </a:solidFill>
              </a:rPr>
              <a:t>corr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r>
              <a:rPr lang="fr-FR" sz="2000" dirty="0" smtClean="0">
                <a:solidFill>
                  <a:srgbClr val="FF0000"/>
                </a:solidFill>
              </a:rPr>
              <a:t> at </a:t>
            </a:r>
            <a:r>
              <a:rPr lang="fr-FR" sz="2000" dirty="0" err="1" smtClean="0">
                <a:solidFill>
                  <a:srgbClr val="FF0000"/>
                </a:solidFill>
              </a:rPr>
              <a:t>low</a:t>
            </a:r>
            <a:r>
              <a:rPr lang="fr-FR" sz="2000" dirty="0" smtClean="0">
                <a:solidFill>
                  <a:srgbClr val="FF0000"/>
                </a:solidFill>
              </a:rPr>
              <a:t> T) ?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4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4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83" grpId="0"/>
      <p:bldP spid="74" grpId="0" animBg="1"/>
      <p:bldP spid="21" grpId="0"/>
      <p:bldP spid="26" grpId="0"/>
      <p:bldP spid="27" grpId="0" animBg="1"/>
      <p:bldP spid="28" grpId="0"/>
      <p:bldP spid="29" grpId="0"/>
      <p:bldP spid="30" grpId="0"/>
      <p:bldP spid="31" grpId="0"/>
      <p:bldP spid="24" grpId="0"/>
      <p:bldP spid="4" grpId="0" animBg="1"/>
      <p:bldP spid="35" grpId="0"/>
      <p:bldP spid="36" grpId="0"/>
      <p:bldP spid="37" grpId="0"/>
      <p:bldP spid="38" grpId="0"/>
      <p:bldP spid="39" grpId="0" animBg="1"/>
      <p:bldP spid="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66" name="Text Box 82"/>
          <p:cNvSpPr txBox="1">
            <a:spLocks noChangeArrowheads="1"/>
          </p:cNvSpPr>
          <p:nvPr/>
        </p:nvSpPr>
        <p:spPr bwMode="auto">
          <a:xfrm>
            <a:off x="0" y="0"/>
            <a:ext cx="9144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sz="2300" dirty="0" smtClean="0"/>
              <a:t>High </a:t>
            </a:r>
            <a:r>
              <a:rPr lang="fr-FR" sz="2300" dirty="0" err="1" smtClean="0"/>
              <a:t>order</a:t>
            </a:r>
            <a:r>
              <a:rPr lang="fr-FR" sz="2300" dirty="0" smtClean="0"/>
              <a:t> </a:t>
            </a:r>
            <a:r>
              <a:rPr lang="fr-FR" sz="2300" dirty="0" err="1" smtClean="0"/>
              <a:t>susceptibilities</a:t>
            </a:r>
            <a:r>
              <a:rPr lang="fr-FR" sz="2300" dirty="0" smtClean="0"/>
              <a:t> close to a </a:t>
            </a:r>
            <a:r>
              <a:rPr lang="fr-FR" sz="2300" dirty="0">
                <a:solidFill>
                  <a:srgbClr val="FF0000"/>
                </a:solidFill>
              </a:rPr>
              <a:t>standard</a:t>
            </a:r>
            <a:r>
              <a:rPr lang="fr-FR" sz="2300" dirty="0"/>
              <a:t> para/</a:t>
            </a:r>
            <a:r>
              <a:rPr lang="fr-FR" sz="2300" dirty="0" err="1"/>
              <a:t>ferro</a:t>
            </a:r>
            <a:r>
              <a:rPr lang="fr-FR" sz="2300" dirty="0"/>
              <a:t> phase transition</a:t>
            </a:r>
          </a:p>
        </p:txBody>
      </p:sp>
      <p:sp>
        <p:nvSpPr>
          <p:cNvPr id="170081" name="AutoShape 97"/>
          <p:cNvSpPr>
            <a:spLocks noChangeArrowheads="1"/>
          </p:cNvSpPr>
          <p:nvPr/>
        </p:nvSpPr>
        <p:spPr bwMode="auto">
          <a:xfrm>
            <a:off x="70300" y="1279561"/>
            <a:ext cx="8966196" cy="1940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70024" name="Object 40"/>
          <p:cNvGraphicFramePr>
            <a:graphicFrameLocks noChangeAspect="1"/>
          </p:cNvGraphicFramePr>
          <p:nvPr>
            <p:extLst/>
          </p:nvPr>
        </p:nvGraphicFramePr>
        <p:xfrm>
          <a:off x="3155950" y="2312988"/>
          <a:ext cx="10128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82" name="Equation" r:id="rId4" imgW="609480" imgH="406080" progId="Equation.DSMT4">
                  <p:embed/>
                </p:oleObj>
              </mc:Choice>
              <mc:Fallback>
                <p:oleObj name="Equation" r:id="rId4" imgW="609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2312988"/>
                        <a:ext cx="101282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30" name="AutoShape 46"/>
          <p:cNvSpPr>
            <a:spLocks/>
          </p:cNvSpPr>
          <p:nvPr/>
        </p:nvSpPr>
        <p:spPr bwMode="auto">
          <a:xfrm>
            <a:off x="5153670" y="1673321"/>
            <a:ext cx="139476" cy="1282449"/>
          </a:xfrm>
          <a:prstGeom prst="rightBrace">
            <a:avLst>
              <a:gd name="adj1" fmla="val 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0031" name="AutoShape 47"/>
          <p:cNvSpPr>
            <a:spLocks noChangeArrowheads="1"/>
          </p:cNvSpPr>
          <p:nvPr/>
        </p:nvSpPr>
        <p:spPr bwMode="auto">
          <a:xfrm rot="16200000">
            <a:off x="5469262" y="2066170"/>
            <a:ext cx="259869" cy="496153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p:graphicFrame>
        <p:nvGraphicFramePr>
          <p:cNvPr id="170032" name="Object 48"/>
          <p:cNvGraphicFramePr>
            <a:graphicFrameLocks noChangeAspect="1"/>
          </p:cNvGraphicFramePr>
          <p:nvPr>
            <p:extLst/>
          </p:nvPr>
        </p:nvGraphicFramePr>
        <p:xfrm>
          <a:off x="6121401" y="1675423"/>
          <a:ext cx="1690959" cy="120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83" name="Equation" r:id="rId6" imgW="1015920" imgH="723600" progId="Equation.DSMT4">
                  <p:embed/>
                </p:oleObj>
              </mc:Choice>
              <mc:Fallback>
                <p:oleObj name="Equation" r:id="rId6" imgW="101592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1" y="1675423"/>
                        <a:ext cx="1690959" cy="120643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83" name="Text Box 99"/>
          <p:cNvSpPr txBox="1">
            <a:spLocks noChangeArrowheads="1"/>
          </p:cNvSpPr>
          <p:nvPr/>
        </p:nvSpPr>
        <p:spPr bwMode="auto">
          <a:xfrm>
            <a:off x="329382" y="1269777"/>
            <a:ext cx="5183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smtClean="0"/>
              <a:t>Standard para/</a:t>
            </a:r>
            <a:r>
              <a:rPr lang="en-US" b="1" u="sng" dirty="0" err="1" smtClean="0"/>
              <a:t>ferro</a:t>
            </a:r>
            <a:r>
              <a:rPr lang="en-US" b="1" u="sng" dirty="0" smtClean="0"/>
              <a:t> phase transition :</a:t>
            </a:r>
            <a:endParaRPr lang="en-US" b="1" u="sng" dirty="0"/>
          </a:p>
        </p:txBody>
      </p:sp>
      <p:sp>
        <p:nvSpPr>
          <p:cNvPr id="170089" name="Text Box 105"/>
          <p:cNvSpPr txBox="1">
            <a:spLocks noChangeArrowheads="1"/>
          </p:cNvSpPr>
          <p:nvPr/>
        </p:nvSpPr>
        <p:spPr bwMode="auto">
          <a:xfrm>
            <a:off x="34028" y="5905918"/>
            <a:ext cx="9036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smtClean="0">
                <a:solidFill>
                  <a:srgbClr val="1306BA"/>
                </a:solidFill>
              </a:rPr>
              <a:t>The </a:t>
            </a:r>
            <a:r>
              <a:rPr lang="fr-FR" sz="2400" b="1" dirty="0" err="1" smtClean="0">
                <a:solidFill>
                  <a:srgbClr val="1306BA"/>
                </a:solidFill>
              </a:rPr>
              <a:t>higher</a:t>
            </a:r>
            <a:r>
              <a:rPr lang="fr-FR" sz="2400" b="1" dirty="0" smtClean="0">
                <a:solidFill>
                  <a:srgbClr val="1306BA"/>
                </a:solidFill>
              </a:rPr>
              <a:t> the </a:t>
            </a:r>
            <a:r>
              <a:rPr lang="fr-FR" sz="2400" b="1" dirty="0" err="1" smtClean="0">
                <a:solidFill>
                  <a:srgbClr val="1306BA"/>
                </a:solidFill>
              </a:rPr>
              <a:t>order</a:t>
            </a:r>
            <a:r>
              <a:rPr lang="fr-FR" sz="2400" b="1" dirty="0" smtClean="0">
                <a:solidFill>
                  <a:srgbClr val="1306BA"/>
                </a:solidFill>
              </a:rPr>
              <a:t> k, the </a:t>
            </a:r>
            <a:r>
              <a:rPr lang="fr-FR" sz="2400" b="1" dirty="0" err="1" smtClean="0">
                <a:solidFill>
                  <a:srgbClr val="1306BA"/>
                </a:solidFill>
              </a:rPr>
              <a:t>stronger</a:t>
            </a:r>
            <a:r>
              <a:rPr lang="fr-FR" sz="2400" b="1" dirty="0" smtClean="0">
                <a:solidFill>
                  <a:srgbClr val="1306BA"/>
                </a:solidFill>
              </a:rPr>
              <a:t> the divergence in </a:t>
            </a:r>
            <a:r>
              <a:rPr lang="fr-FR" sz="2400" b="1" dirty="0" err="1" smtClean="0">
                <a:solidFill>
                  <a:srgbClr val="1306BA"/>
                </a:solidFill>
              </a:rPr>
              <a:t>Temperature</a:t>
            </a:r>
            <a:r>
              <a:rPr lang="fr-FR" sz="2400" b="1" dirty="0" smtClean="0">
                <a:solidFill>
                  <a:srgbClr val="1306BA"/>
                </a:solidFill>
              </a:rPr>
              <a:t>.</a:t>
            </a:r>
            <a:endParaRPr lang="fr-FR" b="1" dirty="0">
              <a:solidFill>
                <a:srgbClr val="1306BA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-12032" y="476672"/>
            <a:ext cx="9118382" cy="704167"/>
            <a:chOff x="-12032" y="476672"/>
            <a:chExt cx="9118382" cy="704167"/>
          </a:xfrm>
        </p:grpSpPr>
        <p:sp>
          <p:nvSpPr>
            <p:cNvPr id="169991" name="Text Box 7"/>
            <p:cNvSpPr txBox="1">
              <a:spLocks noChangeArrowheads="1"/>
            </p:cNvSpPr>
            <p:nvPr/>
          </p:nvSpPr>
          <p:spPr bwMode="auto">
            <a:xfrm>
              <a:off x="-12032" y="620688"/>
              <a:ext cx="28074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For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independant</a:t>
              </a:r>
              <a:r>
                <a:rPr lang="en-US" dirty="0" smtClean="0"/>
                <a:t> dipoles: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ZoneTexte 1"/>
                <p:cNvSpPr txBox="1"/>
                <p:nvPr/>
              </p:nvSpPr>
              <p:spPr>
                <a:xfrm>
                  <a:off x="2483768" y="476672"/>
                  <a:ext cx="6622582" cy="704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2800" b="0" i="1" smtClean="0">
                          <a:latin typeface="Cambria Math"/>
                        </a:rPr>
                        <m:t>𝑃</m:t>
                      </m:r>
                      <m:r>
                        <a:rPr lang="fr-FR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800" b="0" i="1" smtClean="0">
                                  <a:latin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fr-FR" sz="2800" b="0" i="1" smtClean="0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fr-FR" sz="2800" dirty="0" smtClean="0"/>
                    <a:t> </a:t>
                  </a:r>
                  <a:r>
                    <a:rPr lang="fr-FR" sz="2800" dirty="0" smtClean="0">
                      <a:latin typeface="Blackadder ITC" panose="04020505051007020D02" pitchFamily="82" charset="0"/>
                    </a:rPr>
                    <a:t>L</a:t>
                  </a:r>
                  <a:r>
                    <a:rPr lang="fr-FR" sz="2800" dirty="0" smtClean="0"/>
                    <a:t>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/>
                            </a:rPr>
                            <m:t>𝑝𝐸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/>
                            </a:rPr>
                            <m:t>𝑘𝑇</m:t>
                          </m:r>
                        </m:den>
                      </m:f>
                    </m:oMath>
                  </a14:m>
                  <a:r>
                    <a:rPr lang="fr-FR" sz="2800" dirty="0" smtClean="0"/>
                    <a:t>) </a:t>
                  </a:r>
                  <a14:m>
                    <m:oMath xmlns:m="http://schemas.openxmlformats.org/officeDocument/2006/math">
                      <m:r>
                        <a:rPr lang="fr-FR" sz="2800" i="1">
                          <a:latin typeface="Cambria Math"/>
                          <a:ea typeface="Cambria Math"/>
                        </a:rPr>
                        <m:t>≈</m:t>
                      </m:r>
                    </m:oMath>
                  </a14:m>
                  <a:r>
                    <a:rPr lang="fr-FR" sz="2800" dirty="0" smtClean="0"/>
                    <a:t>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fr-FR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28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fr-FR" sz="2800" b="0" i="1" smtClean="0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  <m:f>
                            <m:f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800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fr-FR" sz="2800" b="0" i="1" smtClean="0">
                                  <a:latin typeface="Cambria Math"/>
                                </a:rPr>
                                <m:t>𝑘𝑇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fr-FR" sz="2800" dirty="0" smtClean="0"/>
                    <a:t> -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box>
                            <m:box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800" b="0" i="1" smtClean="0">
                                      <a:latin typeface="Cambria Math"/>
                                    </a:rPr>
                                    <m:t>45</m:t>
                                  </m:r>
                                </m:den>
                              </m:f>
                            </m:e>
                          </m:box>
                          <m:r>
                            <a:rPr lang="fr-FR" sz="28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fr-FR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2800" i="1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  <m:sSup>
                            <m:sSupPr>
                              <m:ctrlPr>
                                <a:rPr lang="fr-FR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8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fr-FR" sz="28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fr-FR" sz="2800" i="1">
                                          <a:latin typeface="Cambria Math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box>
                      <m:r>
                        <a:rPr lang="fr-FR" sz="28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fr-FR" sz="2800" dirty="0" smtClean="0"/>
                    <a:t>+</a:t>
                  </a:r>
                  <a:r>
                    <a:rPr lang="fr-FR" sz="2800" dirty="0"/>
                    <a:t>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box>
                            <m:box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FR" sz="2800" b="0" i="1" smtClean="0">
                                      <a:latin typeface="Cambria Math"/>
                                    </a:rPr>
                                    <m:t>9</m:t>
                                  </m:r>
                                  <m:r>
                                    <a:rPr lang="fr-FR" sz="2800" i="1">
                                      <a:latin typeface="Cambria Math"/>
                                    </a:rPr>
                                    <m:t>45</m:t>
                                  </m:r>
                                </m:den>
                              </m:f>
                            </m:e>
                          </m:box>
                          <m:r>
                            <a:rPr lang="fr-FR" sz="2800" i="1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fr-FR" sz="2800" b="0" i="1" smtClean="0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2800" i="1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  <m:sSup>
                            <m:sSup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8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fr-FR" sz="2800" i="1">
                                          <a:latin typeface="Cambria Math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fr-FR" sz="2800" i="1">
                                          <a:latin typeface="Cambria Math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8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e>
                      </m:box>
                    </m:oMath>
                  </a14:m>
                  <a:r>
                    <a:rPr lang="fr-FR" sz="2800" dirty="0" smtClean="0"/>
                    <a:t> …</a:t>
                  </a:r>
                  <a:endParaRPr lang="fr-FR" sz="2800" dirty="0"/>
                </a:p>
              </p:txBody>
            </p:sp>
          </mc:Choice>
          <mc:Fallback xmlns="">
            <p:sp>
              <p:nvSpPr>
                <p:cNvPr id="2" name="ZoneText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768" y="476672"/>
                  <a:ext cx="6622582" cy="70416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551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ZoneTexte 4"/>
          <p:cNvSpPr txBox="1"/>
          <p:nvPr/>
        </p:nvSpPr>
        <p:spPr>
          <a:xfrm>
            <a:off x="2267223" y="162593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Independant</a:t>
            </a:r>
            <a:r>
              <a:rPr lang="fr-FR" dirty="0" smtClean="0"/>
              <a:t> </a:t>
            </a:r>
            <a:r>
              <a:rPr lang="fr-FR" dirty="0"/>
              <a:t>« </a:t>
            </a:r>
            <a:r>
              <a:rPr lang="fr-FR" dirty="0" smtClean="0"/>
              <a:t>paquets</a:t>
            </a:r>
            <a:r>
              <a:rPr lang="fr-FR" dirty="0"/>
              <a:t> » </a:t>
            </a:r>
            <a:r>
              <a:rPr lang="fr-FR" dirty="0" smtClean="0"/>
              <a:t>of </a:t>
            </a:r>
            <a:r>
              <a:rPr lang="fr-FR" dirty="0" err="1" smtClean="0"/>
              <a:t>N</a:t>
            </a:r>
            <a:r>
              <a:rPr lang="fr-FR" baseline="-25000" dirty="0" err="1" smtClean="0"/>
              <a:t>corr</a:t>
            </a:r>
            <a:r>
              <a:rPr lang="fr-FR" dirty="0" smtClean="0"/>
              <a:t>~ </a:t>
            </a:r>
            <a:r>
              <a:rPr lang="fr-FR" dirty="0" err="1" smtClean="0"/>
              <a:t>L</a:t>
            </a:r>
            <a:r>
              <a:rPr lang="fr-FR" baseline="30000" dirty="0" err="1" smtClean="0"/>
              <a:t>d</a:t>
            </a:r>
            <a:r>
              <a:rPr lang="fr-FR" dirty="0" smtClean="0"/>
              <a:t> </a:t>
            </a:r>
            <a:r>
              <a:rPr lang="fr-FR" dirty="0" err="1" smtClean="0"/>
              <a:t>dipoles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1837598" y="3294137"/>
            <a:ext cx="6174570" cy="2635147"/>
            <a:chOff x="1837598" y="3294137"/>
            <a:chExt cx="6174570" cy="2635147"/>
          </a:xfrm>
        </p:grpSpPr>
        <p:grpSp>
          <p:nvGrpSpPr>
            <p:cNvPr id="20" name="Groupe 19"/>
            <p:cNvGrpSpPr/>
            <p:nvPr/>
          </p:nvGrpSpPr>
          <p:grpSpPr>
            <a:xfrm>
              <a:off x="1837598" y="3294137"/>
              <a:ext cx="5495225" cy="2635147"/>
              <a:chOff x="1463742" y="3212976"/>
              <a:chExt cx="5869081" cy="3071372"/>
            </a:xfrm>
          </p:grpSpPr>
          <p:cxnSp>
            <p:nvCxnSpPr>
              <p:cNvPr id="7" name="Connecteur droit avec flèche 6"/>
              <p:cNvCxnSpPr/>
              <p:nvPr/>
            </p:nvCxnSpPr>
            <p:spPr>
              <a:xfrm>
                <a:off x="1937163" y="5661248"/>
                <a:ext cx="4435037" cy="0"/>
              </a:xfrm>
              <a:prstGeom prst="straightConnector1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/>
              <p:cNvCxnSpPr/>
              <p:nvPr/>
            </p:nvCxnSpPr>
            <p:spPr>
              <a:xfrm flipV="1">
                <a:off x="2339752" y="3356992"/>
                <a:ext cx="0" cy="2304256"/>
              </a:xfrm>
              <a:prstGeom prst="straightConnector1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orme libre 10"/>
              <p:cNvSpPr/>
              <p:nvPr/>
            </p:nvSpPr>
            <p:spPr>
              <a:xfrm>
                <a:off x="2627783" y="4509120"/>
                <a:ext cx="2160241" cy="944208"/>
              </a:xfrm>
              <a:custGeom>
                <a:avLst/>
                <a:gdLst>
                  <a:gd name="connsiteX0" fmla="*/ 1774372 w 1774372"/>
                  <a:gd name="connsiteY0" fmla="*/ 1219200 h 1224436"/>
                  <a:gd name="connsiteX1" fmla="*/ 1360715 w 1774372"/>
                  <a:gd name="connsiteY1" fmla="*/ 1219200 h 1224436"/>
                  <a:gd name="connsiteX2" fmla="*/ 1012372 w 1774372"/>
                  <a:gd name="connsiteY2" fmla="*/ 1164772 h 1224436"/>
                  <a:gd name="connsiteX3" fmla="*/ 664029 w 1774372"/>
                  <a:gd name="connsiteY3" fmla="*/ 1045029 h 1224436"/>
                  <a:gd name="connsiteX4" fmla="*/ 402772 w 1774372"/>
                  <a:gd name="connsiteY4" fmla="*/ 849086 h 1224436"/>
                  <a:gd name="connsiteX5" fmla="*/ 163286 w 1774372"/>
                  <a:gd name="connsiteY5" fmla="*/ 555172 h 1224436"/>
                  <a:gd name="connsiteX6" fmla="*/ 21772 w 1774372"/>
                  <a:gd name="connsiteY6" fmla="*/ 195943 h 1224436"/>
                  <a:gd name="connsiteX7" fmla="*/ 10886 w 1774372"/>
                  <a:gd name="connsiteY7" fmla="*/ 54429 h 1224436"/>
                  <a:gd name="connsiteX8" fmla="*/ 0 w 1774372"/>
                  <a:gd name="connsiteY8" fmla="*/ 0 h 1224436"/>
                  <a:gd name="connsiteX0" fmla="*/ 1796457 w 1796457"/>
                  <a:gd name="connsiteY0" fmla="*/ 1219200 h 1224436"/>
                  <a:gd name="connsiteX1" fmla="*/ 1382800 w 1796457"/>
                  <a:gd name="connsiteY1" fmla="*/ 1219200 h 1224436"/>
                  <a:gd name="connsiteX2" fmla="*/ 1034457 w 1796457"/>
                  <a:gd name="connsiteY2" fmla="*/ 1164772 h 1224436"/>
                  <a:gd name="connsiteX3" fmla="*/ 686114 w 1796457"/>
                  <a:gd name="connsiteY3" fmla="*/ 1045029 h 1224436"/>
                  <a:gd name="connsiteX4" fmla="*/ 424857 w 1796457"/>
                  <a:gd name="connsiteY4" fmla="*/ 849086 h 1224436"/>
                  <a:gd name="connsiteX5" fmla="*/ 185371 w 1796457"/>
                  <a:gd name="connsiteY5" fmla="*/ 555172 h 1224436"/>
                  <a:gd name="connsiteX6" fmla="*/ 43857 w 1796457"/>
                  <a:gd name="connsiteY6" fmla="*/ 195943 h 1224436"/>
                  <a:gd name="connsiteX7" fmla="*/ 314 w 1796457"/>
                  <a:gd name="connsiteY7" fmla="*/ 87086 h 1224436"/>
                  <a:gd name="connsiteX8" fmla="*/ 22085 w 1796457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21772 w 1817915"/>
                  <a:gd name="connsiteY7" fmla="*/ 87086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266526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7915" h="1224436">
                    <a:moveTo>
                      <a:pt x="1817915" y="1219200"/>
                    </a:moveTo>
                    <a:cubicBezTo>
                      <a:pt x="1674586" y="1223735"/>
                      <a:pt x="1531258" y="1228271"/>
                      <a:pt x="1404258" y="1219200"/>
                    </a:cubicBezTo>
                    <a:cubicBezTo>
                      <a:pt x="1277258" y="1210129"/>
                      <a:pt x="1172029" y="1193800"/>
                      <a:pt x="1055915" y="1164772"/>
                    </a:cubicBezTo>
                    <a:cubicBezTo>
                      <a:pt x="939801" y="1135744"/>
                      <a:pt x="809172" y="1097643"/>
                      <a:pt x="707572" y="1045029"/>
                    </a:cubicBezTo>
                    <a:cubicBezTo>
                      <a:pt x="605972" y="992415"/>
                      <a:pt x="529772" y="930729"/>
                      <a:pt x="446315" y="849086"/>
                    </a:cubicBezTo>
                    <a:cubicBezTo>
                      <a:pt x="362858" y="767443"/>
                      <a:pt x="270329" y="652265"/>
                      <a:pt x="206829" y="555172"/>
                    </a:cubicBezTo>
                    <a:cubicBezTo>
                      <a:pt x="143329" y="458079"/>
                      <a:pt x="94631" y="337482"/>
                      <a:pt x="65315" y="266526"/>
                    </a:cubicBezTo>
                    <a:cubicBezTo>
                      <a:pt x="35999" y="195570"/>
                      <a:pt x="41819" y="173856"/>
                      <a:pt x="30933" y="129435"/>
                    </a:cubicBezTo>
                    <a:cubicBezTo>
                      <a:pt x="20047" y="85014"/>
                      <a:pt x="3628" y="10886"/>
                      <a:pt x="0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ZoneTexte 103"/>
              <p:cNvSpPr txBox="1"/>
              <p:nvPr/>
            </p:nvSpPr>
            <p:spPr>
              <a:xfrm>
                <a:off x="2166660" y="5678169"/>
                <a:ext cx="39754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600" dirty="0" smtClean="0"/>
                  <a:t>0</a:t>
                </a:r>
                <a:endParaRPr lang="fr-FR" sz="2600" baseline="-25000" dirty="0"/>
              </a:p>
            </p:txBody>
          </p:sp>
          <p:graphicFrame>
            <p:nvGraphicFramePr>
              <p:cNvPr id="14" name="Objet 1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463742" y="3212976"/>
              <a:ext cx="747712" cy="815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984" name="Equation" r:id="rId9" imgW="393480" imgH="431640" progId="Equation.3">
                      <p:embed/>
                    </p:oleObj>
                  </mc:Choice>
                  <mc:Fallback>
                    <p:oleObj name="Equation" r:id="rId9" imgW="39348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63742" y="3212976"/>
                            <a:ext cx="747712" cy="8159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t 1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102511" y="5468372"/>
              <a:ext cx="1230312" cy="8159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985" name="Equation" r:id="rId11" imgW="647640" imgH="431640" progId="Equation.3">
                      <p:embed/>
                    </p:oleObj>
                  </mc:Choice>
                  <mc:Fallback>
                    <p:oleObj name="Equation" r:id="rId11" imgW="64764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02511" y="5468372"/>
                            <a:ext cx="1230312" cy="8159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8" name="ZoneTexte 107"/>
              <p:cNvSpPr txBox="1"/>
              <p:nvPr/>
            </p:nvSpPr>
            <p:spPr>
              <a:xfrm>
                <a:off x="4644008" y="5744869"/>
                <a:ext cx="36140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600" dirty="0" smtClean="0"/>
                  <a:t>1</a:t>
                </a:r>
                <a:endParaRPr lang="fr-FR" sz="2600" baseline="-25000" dirty="0"/>
              </a:p>
            </p:txBody>
          </p:sp>
          <p:sp>
            <p:nvSpPr>
              <p:cNvPr id="109" name="ZoneTexte 108"/>
              <p:cNvSpPr txBox="1"/>
              <p:nvPr/>
            </p:nvSpPr>
            <p:spPr>
              <a:xfrm>
                <a:off x="1835696" y="5168805"/>
                <a:ext cx="36140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600" dirty="0" smtClean="0"/>
                  <a:t>1</a:t>
                </a:r>
                <a:endParaRPr lang="fr-FR" sz="2600" baseline="-25000" dirty="0"/>
              </a:p>
            </p:txBody>
          </p:sp>
          <p:cxnSp>
            <p:nvCxnSpPr>
              <p:cNvPr id="17" name="Connecteur droit 16"/>
              <p:cNvCxnSpPr>
                <a:stCxn id="109" idx="3"/>
              </p:cNvCxnSpPr>
              <p:nvPr/>
            </p:nvCxnSpPr>
            <p:spPr>
              <a:xfrm>
                <a:off x="2197104" y="5415027"/>
                <a:ext cx="286664" cy="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flipV="1">
                <a:off x="4788024" y="5559043"/>
                <a:ext cx="0" cy="246221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Forme libre 116"/>
              <p:cNvSpPr/>
              <p:nvPr/>
            </p:nvSpPr>
            <p:spPr>
              <a:xfrm>
                <a:off x="2627784" y="3861048"/>
                <a:ext cx="2160241" cy="1592280"/>
              </a:xfrm>
              <a:custGeom>
                <a:avLst/>
                <a:gdLst>
                  <a:gd name="connsiteX0" fmla="*/ 1774372 w 1774372"/>
                  <a:gd name="connsiteY0" fmla="*/ 1219200 h 1224436"/>
                  <a:gd name="connsiteX1" fmla="*/ 1360715 w 1774372"/>
                  <a:gd name="connsiteY1" fmla="*/ 1219200 h 1224436"/>
                  <a:gd name="connsiteX2" fmla="*/ 1012372 w 1774372"/>
                  <a:gd name="connsiteY2" fmla="*/ 1164772 h 1224436"/>
                  <a:gd name="connsiteX3" fmla="*/ 664029 w 1774372"/>
                  <a:gd name="connsiteY3" fmla="*/ 1045029 h 1224436"/>
                  <a:gd name="connsiteX4" fmla="*/ 402772 w 1774372"/>
                  <a:gd name="connsiteY4" fmla="*/ 849086 h 1224436"/>
                  <a:gd name="connsiteX5" fmla="*/ 163286 w 1774372"/>
                  <a:gd name="connsiteY5" fmla="*/ 555172 h 1224436"/>
                  <a:gd name="connsiteX6" fmla="*/ 21772 w 1774372"/>
                  <a:gd name="connsiteY6" fmla="*/ 195943 h 1224436"/>
                  <a:gd name="connsiteX7" fmla="*/ 10886 w 1774372"/>
                  <a:gd name="connsiteY7" fmla="*/ 54429 h 1224436"/>
                  <a:gd name="connsiteX8" fmla="*/ 0 w 1774372"/>
                  <a:gd name="connsiteY8" fmla="*/ 0 h 1224436"/>
                  <a:gd name="connsiteX0" fmla="*/ 1796457 w 1796457"/>
                  <a:gd name="connsiteY0" fmla="*/ 1219200 h 1224436"/>
                  <a:gd name="connsiteX1" fmla="*/ 1382800 w 1796457"/>
                  <a:gd name="connsiteY1" fmla="*/ 1219200 h 1224436"/>
                  <a:gd name="connsiteX2" fmla="*/ 1034457 w 1796457"/>
                  <a:gd name="connsiteY2" fmla="*/ 1164772 h 1224436"/>
                  <a:gd name="connsiteX3" fmla="*/ 686114 w 1796457"/>
                  <a:gd name="connsiteY3" fmla="*/ 1045029 h 1224436"/>
                  <a:gd name="connsiteX4" fmla="*/ 424857 w 1796457"/>
                  <a:gd name="connsiteY4" fmla="*/ 849086 h 1224436"/>
                  <a:gd name="connsiteX5" fmla="*/ 185371 w 1796457"/>
                  <a:gd name="connsiteY5" fmla="*/ 555172 h 1224436"/>
                  <a:gd name="connsiteX6" fmla="*/ 43857 w 1796457"/>
                  <a:gd name="connsiteY6" fmla="*/ 195943 h 1224436"/>
                  <a:gd name="connsiteX7" fmla="*/ 314 w 1796457"/>
                  <a:gd name="connsiteY7" fmla="*/ 87086 h 1224436"/>
                  <a:gd name="connsiteX8" fmla="*/ 22085 w 1796457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21772 w 1817915"/>
                  <a:gd name="connsiteY7" fmla="*/ 87086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266526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7915" h="1224436">
                    <a:moveTo>
                      <a:pt x="1817915" y="1219200"/>
                    </a:moveTo>
                    <a:cubicBezTo>
                      <a:pt x="1674586" y="1223735"/>
                      <a:pt x="1531258" y="1228271"/>
                      <a:pt x="1404258" y="1219200"/>
                    </a:cubicBezTo>
                    <a:cubicBezTo>
                      <a:pt x="1277258" y="1210129"/>
                      <a:pt x="1172029" y="1193800"/>
                      <a:pt x="1055915" y="1164772"/>
                    </a:cubicBezTo>
                    <a:cubicBezTo>
                      <a:pt x="939801" y="1135744"/>
                      <a:pt x="809172" y="1097643"/>
                      <a:pt x="707572" y="1045029"/>
                    </a:cubicBezTo>
                    <a:cubicBezTo>
                      <a:pt x="605972" y="992415"/>
                      <a:pt x="529772" y="930729"/>
                      <a:pt x="446315" y="849086"/>
                    </a:cubicBezTo>
                    <a:cubicBezTo>
                      <a:pt x="362858" y="767443"/>
                      <a:pt x="270329" y="652265"/>
                      <a:pt x="206829" y="555172"/>
                    </a:cubicBezTo>
                    <a:cubicBezTo>
                      <a:pt x="143329" y="458079"/>
                      <a:pt x="94631" y="337482"/>
                      <a:pt x="65315" y="266526"/>
                    </a:cubicBezTo>
                    <a:cubicBezTo>
                      <a:pt x="35999" y="195570"/>
                      <a:pt x="41819" y="173856"/>
                      <a:pt x="30933" y="129435"/>
                    </a:cubicBezTo>
                    <a:cubicBezTo>
                      <a:pt x="20047" y="85014"/>
                      <a:pt x="3628" y="10886"/>
                      <a:pt x="0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8" name="Forme libre 117"/>
              <p:cNvSpPr/>
              <p:nvPr/>
            </p:nvSpPr>
            <p:spPr>
              <a:xfrm>
                <a:off x="2627784" y="3212976"/>
                <a:ext cx="2160241" cy="2240352"/>
              </a:xfrm>
              <a:custGeom>
                <a:avLst/>
                <a:gdLst>
                  <a:gd name="connsiteX0" fmla="*/ 1774372 w 1774372"/>
                  <a:gd name="connsiteY0" fmla="*/ 1219200 h 1224436"/>
                  <a:gd name="connsiteX1" fmla="*/ 1360715 w 1774372"/>
                  <a:gd name="connsiteY1" fmla="*/ 1219200 h 1224436"/>
                  <a:gd name="connsiteX2" fmla="*/ 1012372 w 1774372"/>
                  <a:gd name="connsiteY2" fmla="*/ 1164772 h 1224436"/>
                  <a:gd name="connsiteX3" fmla="*/ 664029 w 1774372"/>
                  <a:gd name="connsiteY3" fmla="*/ 1045029 h 1224436"/>
                  <a:gd name="connsiteX4" fmla="*/ 402772 w 1774372"/>
                  <a:gd name="connsiteY4" fmla="*/ 849086 h 1224436"/>
                  <a:gd name="connsiteX5" fmla="*/ 163286 w 1774372"/>
                  <a:gd name="connsiteY5" fmla="*/ 555172 h 1224436"/>
                  <a:gd name="connsiteX6" fmla="*/ 21772 w 1774372"/>
                  <a:gd name="connsiteY6" fmla="*/ 195943 h 1224436"/>
                  <a:gd name="connsiteX7" fmla="*/ 10886 w 1774372"/>
                  <a:gd name="connsiteY7" fmla="*/ 54429 h 1224436"/>
                  <a:gd name="connsiteX8" fmla="*/ 0 w 1774372"/>
                  <a:gd name="connsiteY8" fmla="*/ 0 h 1224436"/>
                  <a:gd name="connsiteX0" fmla="*/ 1796457 w 1796457"/>
                  <a:gd name="connsiteY0" fmla="*/ 1219200 h 1224436"/>
                  <a:gd name="connsiteX1" fmla="*/ 1382800 w 1796457"/>
                  <a:gd name="connsiteY1" fmla="*/ 1219200 h 1224436"/>
                  <a:gd name="connsiteX2" fmla="*/ 1034457 w 1796457"/>
                  <a:gd name="connsiteY2" fmla="*/ 1164772 h 1224436"/>
                  <a:gd name="connsiteX3" fmla="*/ 686114 w 1796457"/>
                  <a:gd name="connsiteY3" fmla="*/ 1045029 h 1224436"/>
                  <a:gd name="connsiteX4" fmla="*/ 424857 w 1796457"/>
                  <a:gd name="connsiteY4" fmla="*/ 849086 h 1224436"/>
                  <a:gd name="connsiteX5" fmla="*/ 185371 w 1796457"/>
                  <a:gd name="connsiteY5" fmla="*/ 555172 h 1224436"/>
                  <a:gd name="connsiteX6" fmla="*/ 43857 w 1796457"/>
                  <a:gd name="connsiteY6" fmla="*/ 195943 h 1224436"/>
                  <a:gd name="connsiteX7" fmla="*/ 314 w 1796457"/>
                  <a:gd name="connsiteY7" fmla="*/ 87086 h 1224436"/>
                  <a:gd name="connsiteX8" fmla="*/ 22085 w 1796457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21772 w 1817915"/>
                  <a:gd name="connsiteY7" fmla="*/ 87086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266526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7915" h="1224436">
                    <a:moveTo>
                      <a:pt x="1817915" y="1219200"/>
                    </a:moveTo>
                    <a:cubicBezTo>
                      <a:pt x="1674586" y="1223735"/>
                      <a:pt x="1531258" y="1228271"/>
                      <a:pt x="1404258" y="1219200"/>
                    </a:cubicBezTo>
                    <a:cubicBezTo>
                      <a:pt x="1277258" y="1210129"/>
                      <a:pt x="1172029" y="1193800"/>
                      <a:pt x="1055915" y="1164772"/>
                    </a:cubicBezTo>
                    <a:cubicBezTo>
                      <a:pt x="939801" y="1135744"/>
                      <a:pt x="809172" y="1097643"/>
                      <a:pt x="707572" y="1045029"/>
                    </a:cubicBezTo>
                    <a:cubicBezTo>
                      <a:pt x="605972" y="992415"/>
                      <a:pt x="529772" y="930729"/>
                      <a:pt x="446315" y="849086"/>
                    </a:cubicBezTo>
                    <a:cubicBezTo>
                      <a:pt x="362858" y="767443"/>
                      <a:pt x="270329" y="652265"/>
                      <a:pt x="206829" y="555172"/>
                    </a:cubicBezTo>
                    <a:cubicBezTo>
                      <a:pt x="143329" y="458079"/>
                      <a:pt x="94631" y="337482"/>
                      <a:pt x="65315" y="266526"/>
                    </a:cubicBezTo>
                    <a:cubicBezTo>
                      <a:pt x="35999" y="195570"/>
                      <a:pt x="41819" y="173856"/>
                      <a:pt x="30933" y="129435"/>
                    </a:cubicBezTo>
                    <a:cubicBezTo>
                      <a:pt x="20047" y="85014"/>
                      <a:pt x="3628" y="10886"/>
                      <a:pt x="0" y="0"/>
                    </a:cubicBezTo>
                  </a:path>
                </a:pathLst>
              </a:custGeom>
              <a:noFill/>
              <a:ln>
                <a:solidFill>
                  <a:srgbClr val="1306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5563896" y="4590809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B050"/>
                  </a:solidFill>
                </a:rPr>
                <a:t>----- k=1 (</a:t>
              </a:r>
              <a:r>
                <a:rPr lang="fr-FR" dirty="0" err="1" smtClean="0">
                  <a:solidFill>
                    <a:srgbClr val="00B050"/>
                  </a:solidFill>
                </a:rPr>
                <a:t>linear</a:t>
              </a:r>
              <a:r>
                <a:rPr lang="fr-FR" dirty="0" smtClean="0">
                  <a:solidFill>
                    <a:srgbClr val="00B050"/>
                  </a:solidFill>
                </a:rPr>
                <a:t> </a:t>
              </a:r>
              <a:r>
                <a:rPr lang="fr-FR" dirty="0" err="1" smtClean="0">
                  <a:solidFill>
                    <a:srgbClr val="00B050"/>
                  </a:solidFill>
                </a:rPr>
                <a:t>resp</a:t>
              </a:r>
              <a:r>
                <a:rPr lang="fr-FR" dirty="0" smtClean="0">
                  <a:solidFill>
                    <a:srgbClr val="00B050"/>
                  </a:solidFill>
                </a:rPr>
                <a:t>.)</a:t>
              </a:r>
              <a:endParaRPr lang="fr-FR" dirty="0">
                <a:solidFill>
                  <a:srgbClr val="00B050"/>
                </a:solidFill>
              </a:endParaRPr>
            </a:p>
          </p:txBody>
        </p:sp>
        <p:sp>
          <p:nvSpPr>
            <p:cNvPr id="121" name="ZoneTexte 120"/>
            <p:cNvSpPr txBox="1"/>
            <p:nvPr/>
          </p:nvSpPr>
          <p:spPr>
            <a:xfrm>
              <a:off x="5580112" y="4190842"/>
              <a:ext cx="1016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----- k=3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5561597" y="3747847"/>
              <a:ext cx="1034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1306BA"/>
                  </a:solidFill>
                </a:rPr>
                <a:t>----- k=5</a:t>
              </a:r>
              <a:endParaRPr lang="fr-FR" dirty="0">
                <a:solidFill>
                  <a:srgbClr val="1306BA"/>
                </a:solidFill>
              </a:endParaRP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994933" y="6486223"/>
            <a:ext cx="2133600" cy="365125"/>
          </a:xfrm>
        </p:spPr>
        <p:txBody>
          <a:bodyPr/>
          <a:lstStyle/>
          <a:p>
            <a:fld id="{406CFE91-40EE-4FD1-B0E6-D1F8CE703747}" type="slidenum">
              <a:rPr lang="fr-FR" smtClean="0"/>
              <a:t>40</a:t>
            </a:fld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68544" y="1630139"/>
            <a:ext cx="1616601" cy="1472981"/>
            <a:chOff x="368544" y="1630139"/>
            <a:chExt cx="1616601" cy="1472981"/>
          </a:xfrm>
        </p:grpSpPr>
        <p:grpSp>
          <p:nvGrpSpPr>
            <p:cNvPr id="169992" name="Group 8"/>
            <p:cNvGrpSpPr>
              <a:grpSpLocks/>
            </p:cNvGrpSpPr>
            <p:nvPr/>
          </p:nvGrpSpPr>
          <p:grpSpPr bwMode="auto">
            <a:xfrm>
              <a:off x="400820" y="1630139"/>
              <a:ext cx="1584325" cy="1282700"/>
              <a:chOff x="103" y="1589"/>
              <a:chExt cx="1324" cy="1307"/>
            </a:xfrm>
          </p:grpSpPr>
          <p:grpSp>
            <p:nvGrpSpPr>
              <p:cNvPr id="169993" name="Group 9"/>
              <p:cNvGrpSpPr>
                <a:grpSpLocks/>
              </p:cNvGrpSpPr>
              <p:nvPr/>
            </p:nvGrpSpPr>
            <p:grpSpPr bwMode="auto">
              <a:xfrm>
                <a:off x="194" y="1691"/>
                <a:ext cx="1189" cy="1113"/>
                <a:chOff x="427" y="1881"/>
                <a:chExt cx="1189" cy="1113"/>
              </a:xfrm>
            </p:grpSpPr>
            <p:grpSp>
              <p:nvGrpSpPr>
                <p:cNvPr id="169994" name="Group 10"/>
                <p:cNvGrpSpPr>
                  <a:grpSpLocks/>
                </p:cNvGrpSpPr>
                <p:nvPr/>
              </p:nvGrpSpPr>
              <p:grpSpPr bwMode="auto">
                <a:xfrm rot="3256803">
                  <a:off x="1050" y="2009"/>
                  <a:ext cx="694" cy="438"/>
                  <a:chOff x="291" y="1842"/>
                  <a:chExt cx="694" cy="438"/>
                </a:xfrm>
              </p:grpSpPr>
              <p:sp>
                <p:nvSpPr>
                  <p:cNvPr id="169995" name="Line 11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400" y="1778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9996" name="Line 12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706" y="2142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9997" name="Line 13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653" y="1950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9998" name="Line 14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519" y="2152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9999" name="Line 15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545" y="1733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000" name="Line 16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404" y="1928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001" name="Line 17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856" y="1957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002" name="Line 18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769" y="1738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70003" name="Group 19"/>
                <p:cNvGrpSpPr>
                  <a:grpSpLocks/>
                </p:cNvGrpSpPr>
                <p:nvPr/>
              </p:nvGrpSpPr>
              <p:grpSpPr bwMode="auto">
                <a:xfrm>
                  <a:off x="427" y="1978"/>
                  <a:ext cx="694" cy="438"/>
                  <a:chOff x="291" y="1842"/>
                  <a:chExt cx="694" cy="438"/>
                </a:xfrm>
              </p:grpSpPr>
              <p:sp>
                <p:nvSpPr>
                  <p:cNvPr id="170004" name="Line 20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400" y="1778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005" name="Line 21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706" y="2142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006" name="Line 22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653" y="1950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007" name="Line 23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519" y="2152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008" name="Line 24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545" y="1733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009" name="Line 25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404" y="1928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010" name="Line 26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856" y="1957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011" name="Line 27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769" y="1738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70012" name="Group 28"/>
                <p:cNvGrpSpPr>
                  <a:grpSpLocks/>
                </p:cNvGrpSpPr>
                <p:nvPr/>
              </p:nvGrpSpPr>
              <p:grpSpPr bwMode="auto">
                <a:xfrm rot="8476343">
                  <a:off x="612" y="2556"/>
                  <a:ext cx="694" cy="438"/>
                  <a:chOff x="291" y="1842"/>
                  <a:chExt cx="694" cy="438"/>
                </a:xfrm>
              </p:grpSpPr>
              <p:sp>
                <p:nvSpPr>
                  <p:cNvPr id="170013" name="Line 29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400" y="1778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014" name="Line 30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706" y="2142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015" name="Line 31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653" y="1950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016" name="Line 32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519" y="2152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017" name="Line 33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545" y="1733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018" name="Line 34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404" y="1928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019" name="Line 35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856" y="1957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020" name="Line 36"/>
                  <p:cNvSpPr>
                    <a:spLocks noChangeShapeType="1"/>
                  </p:cNvSpPr>
                  <p:nvPr/>
                </p:nvSpPr>
                <p:spPr bwMode="auto">
                  <a:xfrm rot="7560647" flipV="1">
                    <a:off x="769" y="1738"/>
                    <a:ext cx="19" cy="23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170021" name="Freeform 37"/>
              <p:cNvSpPr>
                <a:spLocks/>
              </p:cNvSpPr>
              <p:nvPr/>
            </p:nvSpPr>
            <p:spPr bwMode="auto">
              <a:xfrm>
                <a:off x="103" y="1633"/>
                <a:ext cx="766" cy="691"/>
              </a:xfrm>
              <a:custGeom>
                <a:avLst/>
                <a:gdLst>
                  <a:gd name="T0" fmla="*/ 145 w 766"/>
                  <a:gd name="T1" fmla="*/ 88 h 691"/>
                  <a:gd name="T2" fmla="*/ 43 w 766"/>
                  <a:gd name="T3" fmla="*/ 124 h 691"/>
                  <a:gd name="T4" fmla="*/ 28 w 766"/>
                  <a:gd name="T5" fmla="*/ 321 h 691"/>
                  <a:gd name="T6" fmla="*/ 65 w 766"/>
                  <a:gd name="T7" fmla="*/ 394 h 691"/>
                  <a:gd name="T8" fmla="*/ 101 w 766"/>
                  <a:gd name="T9" fmla="*/ 467 h 691"/>
                  <a:gd name="T10" fmla="*/ 167 w 766"/>
                  <a:gd name="T11" fmla="*/ 496 h 691"/>
                  <a:gd name="T12" fmla="*/ 240 w 766"/>
                  <a:gd name="T13" fmla="*/ 649 h 691"/>
                  <a:gd name="T14" fmla="*/ 298 w 766"/>
                  <a:gd name="T15" fmla="*/ 656 h 691"/>
                  <a:gd name="T16" fmla="*/ 437 w 766"/>
                  <a:gd name="T17" fmla="*/ 678 h 691"/>
                  <a:gd name="T18" fmla="*/ 604 w 766"/>
                  <a:gd name="T19" fmla="*/ 671 h 691"/>
                  <a:gd name="T20" fmla="*/ 648 w 766"/>
                  <a:gd name="T21" fmla="*/ 620 h 691"/>
                  <a:gd name="T22" fmla="*/ 714 w 766"/>
                  <a:gd name="T23" fmla="*/ 503 h 691"/>
                  <a:gd name="T24" fmla="*/ 692 w 766"/>
                  <a:gd name="T25" fmla="*/ 241 h 691"/>
                  <a:gd name="T26" fmla="*/ 633 w 766"/>
                  <a:gd name="T27" fmla="*/ 182 h 691"/>
                  <a:gd name="T28" fmla="*/ 597 w 766"/>
                  <a:gd name="T29" fmla="*/ 153 h 691"/>
                  <a:gd name="T30" fmla="*/ 553 w 766"/>
                  <a:gd name="T31" fmla="*/ 117 h 691"/>
                  <a:gd name="T32" fmla="*/ 539 w 766"/>
                  <a:gd name="T33" fmla="*/ 95 h 691"/>
                  <a:gd name="T34" fmla="*/ 517 w 766"/>
                  <a:gd name="T35" fmla="*/ 80 h 691"/>
                  <a:gd name="T36" fmla="*/ 488 w 766"/>
                  <a:gd name="T37" fmla="*/ 51 h 691"/>
                  <a:gd name="T38" fmla="*/ 429 w 766"/>
                  <a:gd name="T39" fmla="*/ 0 h 691"/>
                  <a:gd name="T40" fmla="*/ 334 w 766"/>
                  <a:gd name="T41" fmla="*/ 8 h 691"/>
                  <a:gd name="T42" fmla="*/ 313 w 766"/>
                  <a:gd name="T43" fmla="*/ 29 h 691"/>
                  <a:gd name="T44" fmla="*/ 203 w 766"/>
                  <a:gd name="T45" fmla="*/ 51 h 691"/>
                  <a:gd name="T46" fmla="*/ 145 w 766"/>
                  <a:gd name="T47" fmla="*/ 88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66" h="691">
                    <a:moveTo>
                      <a:pt x="145" y="88"/>
                    </a:moveTo>
                    <a:cubicBezTo>
                      <a:pt x="109" y="97"/>
                      <a:pt x="80" y="115"/>
                      <a:pt x="43" y="124"/>
                    </a:cubicBezTo>
                    <a:cubicBezTo>
                      <a:pt x="0" y="187"/>
                      <a:pt x="17" y="227"/>
                      <a:pt x="28" y="321"/>
                    </a:cubicBezTo>
                    <a:cubicBezTo>
                      <a:pt x="31" y="345"/>
                      <a:pt x="58" y="370"/>
                      <a:pt x="65" y="394"/>
                    </a:cubicBezTo>
                    <a:cubicBezTo>
                      <a:pt x="73" y="421"/>
                      <a:pt x="72" y="449"/>
                      <a:pt x="101" y="467"/>
                    </a:cubicBezTo>
                    <a:cubicBezTo>
                      <a:pt x="123" y="481"/>
                      <a:pt x="142" y="488"/>
                      <a:pt x="167" y="496"/>
                    </a:cubicBezTo>
                    <a:cubicBezTo>
                      <a:pt x="185" y="553"/>
                      <a:pt x="207" y="599"/>
                      <a:pt x="240" y="649"/>
                    </a:cubicBezTo>
                    <a:cubicBezTo>
                      <a:pt x="251" y="665"/>
                      <a:pt x="279" y="654"/>
                      <a:pt x="298" y="656"/>
                    </a:cubicBezTo>
                    <a:cubicBezTo>
                      <a:pt x="350" y="675"/>
                      <a:pt x="371" y="673"/>
                      <a:pt x="437" y="678"/>
                    </a:cubicBezTo>
                    <a:cubicBezTo>
                      <a:pt x="494" y="691"/>
                      <a:pt x="547" y="679"/>
                      <a:pt x="604" y="671"/>
                    </a:cubicBezTo>
                    <a:cubicBezTo>
                      <a:pt x="638" y="660"/>
                      <a:pt x="632" y="647"/>
                      <a:pt x="648" y="620"/>
                    </a:cubicBezTo>
                    <a:cubicBezTo>
                      <a:pt x="671" y="580"/>
                      <a:pt x="698" y="547"/>
                      <a:pt x="714" y="503"/>
                    </a:cubicBezTo>
                    <a:cubicBezTo>
                      <a:pt x="722" y="424"/>
                      <a:pt x="766" y="288"/>
                      <a:pt x="692" y="241"/>
                    </a:cubicBezTo>
                    <a:cubicBezTo>
                      <a:pt x="675" y="216"/>
                      <a:pt x="654" y="203"/>
                      <a:pt x="633" y="182"/>
                    </a:cubicBezTo>
                    <a:cubicBezTo>
                      <a:pt x="619" y="141"/>
                      <a:pt x="638" y="177"/>
                      <a:pt x="597" y="153"/>
                    </a:cubicBezTo>
                    <a:cubicBezTo>
                      <a:pt x="581" y="143"/>
                      <a:pt x="569" y="127"/>
                      <a:pt x="553" y="117"/>
                    </a:cubicBezTo>
                    <a:cubicBezTo>
                      <a:pt x="548" y="110"/>
                      <a:pt x="545" y="101"/>
                      <a:pt x="539" y="95"/>
                    </a:cubicBezTo>
                    <a:cubicBezTo>
                      <a:pt x="533" y="89"/>
                      <a:pt x="523" y="87"/>
                      <a:pt x="517" y="80"/>
                    </a:cubicBezTo>
                    <a:cubicBezTo>
                      <a:pt x="488" y="45"/>
                      <a:pt x="535" y="69"/>
                      <a:pt x="488" y="51"/>
                    </a:cubicBezTo>
                    <a:cubicBezTo>
                      <a:pt x="471" y="26"/>
                      <a:pt x="458" y="11"/>
                      <a:pt x="429" y="0"/>
                    </a:cubicBezTo>
                    <a:cubicBezTo>
                      <a:pt x="397" y="3"/>
                      <a:pt x="365" y="0"/>
                      <a:pt x="334" y="8"/>
                    </a:cubicBezTo>
                    <a:cubicBezTo>
                      <a:pt x="324" y="10"/>
                      <a:pt x="322" y="25"/>
                      <a:pt x="313" y="29"/>
                    </a:cubicBezTo>
                    <a:cubicBezTo>
                      <a:pt x="280" y="42"/>
                      <a:pt x="238" y="40"/>
                      <a:pt x="203" y="51"/>
                    </a:cubicBezTo>
                    <a:cubicBezTo>
                      <a:pt x="184" y="64"/>
                      <a:pt x="160" y="71"/>
                      <a:pt x="145" y="88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022" name="Freeform 38"/>
              <p:cNvSpPr>
                <a:spLocks/>
              </p:cNvSpPr>
              <p:nvPr/>
            </p:nvSpPr>
            <p:spPr bwMode="auto">
              <a:xfrm>
                <a:off x="836" y="1589"/>
                <a:ext cx="591" cy="802"/>
              </a:xfrm>
              <a:custGeom>
                <a:avLst/>
                <a:gdLst>
                  <a:gd name="T0" fmla="*/ 236 w 591"/>
                  <a:gd name="T1" fmla="*/ 52 h 802"/>
                  <a:gd name="T2" fmla="*/ 148 w 591"/>
                  <a:gd name="T3" fmla="*/ 103 h 802"/>
                  <a:gd name="T4" fmla="*/ 112 w 591"/>
                  <a:gd name="T5" fmla="*/ 146 h 802"/>
                  <a:gd name="T6" fmla="*/ 54 w 591"/>
                  <a:gd name="T7" fmla="*/ 234 h 802"/>
                  <a:gd name="T8" fmla="*/ 24 w 591"/>
                  <a:gd name="T9" fmla="*/ 299 h 802"/>
                  <a:gd name="T10" fmla="*/ 2 w 591"/>
                  <a:gd name="T11" fmla="*/ 540 h 802"/>
                  <a:gd name="T12" fmla="*/ 39 w 591"/>
                  <a:gd name="T13" fmla="*/ 657 h 802"/>
                  <a:gd name="T14" fmla="*/ 54 w 591"/>
                  <a:gd name="T15" fmla="*/ 679 h 802"/>
                  <a:gd name="T16" fmla="*/ 75 w 591"/>
                  <a:gd name="T17" fmla="*/ 693 h 802"/>
                  <a:gd name="T18" fmla="*/ 83 w 591"/>
                  <a:gd name="T19" fmla="*/ 715 h 802"/>
                  <a:gd name="T20" fmla="*/ 243 w 591"/>
                  <a:gd name="T21" fmla="*/ 759 h 802"/>
                  <a:gd name="T22" fmla="*/ 440 w 591"/>
                  <a:gd name="T23" fmla="*/ 773 h 802"/>
                  <a:gd name="T24" fmla="*/ 520 w 591"/>
                  <a:gd name="T25" fmla="*/ 686 h 802"/>
                  <a:gd name="T26" fmla="*/ 557 w 591"/>
                  <a:gd name="T27" fmla="*/ 598 h 802"/>
                  <a:gd name="T28" fmla="*/ 586 w 591"/>
                  <a:gd name="T29" fmla="*/ 453 h 802"/>
                  <a:gd name="T30" fmla="*/ 549 w 591"/>
                  <a:gd name="T31" fmla="*/ 256 h 802"/>
                  <a:gd name="T32" fmla="*/ 506 w 591"/>
                  <a:gd name="T33" fmla="*/ 183 h 802"/>
                  <a:gd name="T34" fmla="*/ 418 w 591"/>
                  <a:gd name="T35" fmla="*/ 103 h 802"/>
                  <a:gd name="T36" fmla="*/ 294 w 591"/>
                  <a:gd name="T37" fmla="*/ 0 h 802"/>
                  <a:gd name="T38" fmla="*/ 236 w 591"/>
                  <a:gd name="T39" fmla="*/ 5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1" h="802">
                    <a:moveTo>
                      <a:pt x="236" y="52"/>
                    </a:moveTo>
                    <a:cubicBezTo>
                      <a:pt x="165" y="62"/>
                      <a:pt x="192" y="59"/>
                      <a:pt x="148" y="103"/>
                    </a:cubicBezTo>
                    <a:cubicBezTo>
                      <a:pt x="110" y="182"/>
                      <a:pt x="160" y="92"/>
                      <a:pt x="112" y="146"/>
                    </a:cubicBezTo>
                    <a:cubicBezTo>
                      <a:pt x="85" y="176"/>
                      <a:pt x="81" y="206"/>
                      <a:pt x="54" y="234"/>
                    </a:cubicBezTo>
                    <a:cubicBezTo>
                      <a:pt x="46" y="257"/>
                      <a:pt x="33" y="276"/>
                      <a:pt x="24" y="299"/>
                    </a:cubicBezTo>
                    <a:cubicBezTo>
                      <a:pt x="16" y="386"/>
                      <a:pt x="7" y="449"/>
                      <a:pt x="2" y="540"/>
                    </a:cubicBezTo>
                    <a:cubicBezTo>
                      <a:pt x="8" y="585"/>
                      <a:pt x="0" y="630"/>
                      <a:pt x="39" y="657"/>
                    </a:cubicBezTo>
                    <a:cubicBezTo>
                      <a:pt x="44" y="664"/>
                      <a:pt x="48" y="673"/>
                      <a:pt x="54" y="679"/>
                    </a:cubicBezTo>
                    <a:cubicBezTo>
                      <a:pt x="60" y="685"/>
                      <a:pt x="70" y="686"/>
                      <a:pt x="75" y="693"/>
                    </a:cubicBezTo>
                    <a:cubicBezTo>
                      <a:pt x="80" y="699"/>
                      <a:pt x="77" y="709"/>
                      <a:pt x="83" y="715"/>
                    </a:cubicBezTo>
                    <a:cubicBezTo>
                      <a:pt x="123" y="755"/>
                      <a:pt x="195" y="755"/>
                      <a:pt x="243" y="759"/>
                    </a:cubicBezTo>
                    <a:cubicBezTo>
                      <a:pt x="311" y="802"/>
                      <a:pt x="330" y="779"/>
                      <a:pt x="440" y="773"/>
                    </a:cubicBezTo>
                    <a:cubicBezTo>
                      <a:pt x="469" y="744"/>
                      <a:pt x="501" y="725"/>
                      <a:pt x="520" y="686"/>
                    </a:cubicBezTo>
                    <a:cubicBezTo>
                      <a:pt x="534" y="656"/>
                      <a:pt x="538" y="626"/>
                      <a:pt x="557" y="598"/>
                    </a:cubicBezTo>
                    <a:cubicBezTo>
                      <a:pt x="562" y="543"/>
                      <a:pt x="567" y="503"/>
                      <a:pt x="586" y="453"/>
                    </a:cubicBezTo>
                    <a:cubicBezTo>
                      <a:pt x="577" y="363"/>
                      <a:pt x="591" y="318"/>
                      <a:pt x="549" y="256"/>
                    </a:cubicBezTo>
                    <a:cubicBezTo>
                      <a:pt x="540" y="219"/>
                      <a:pt x="528" y="212"/>
                      <a:pt x="506" y="183"/>
                    </a:cubicBezTo>
                    <a:cubicBezTo>
                      <a:pt x="473" y="141"/>
                      <a:pt x="467" y="127"/>
                      <a:pt x="418" y="103"/>
                    </a:cubicBezTo>
                    <a:cubicBezTo>
                      <a:pt x="403" y="54"/>
                      <a:pt x="338" y="23"/>
                      <a:pt x="294" y="0"/>
                    </a:cubicBezTo>
                    <a:cubicBezTo>
                      <a:pt x="267" y="6"/>
                      <a:pt x="218" y="14"/>
                      <a:pt x="236" y="52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023" name="Freeform 39"/>
              <p:cNvSpPr>
                <a:spLocks/>
              </p:cNvSpPr>
              <p:nvPr/>
            </p:nvSpPr>
            <p:spPr bwMode="auto">
              <a:xfrm>
                <a:off x="348" y="2282"/>
                <a:ext cx="823" cy="614"/>
              </a:xfrm>
              <a:custGeom>
                <a:avLst/>
                <a:gdLst>
                  <a:gd name="T0" fmla="*/ 148 w 823"/>
                  <a:gd name="T1" fmla="*/ 73 h 614"/>
                  <a:gd name="T2" fmla="*/ 53 w 823"/>
                  <a:gd name="T3" fmla="*/ 182 h 614"/>
                  <a:gd name="T4" fmla="*/ 89 w 823"/>
                  <a:gd name="T5" fmla="*/ 459 h 614"/>
                  <a:gd name="T6" fmla="*/ 97 w 823"/>
                  <a:gd name="T7" fmla="*/ 481 h 614"/>
                  <a:gd name="T8" fmla="*/ 111 w 823"/>
                  <a:gd name="T9" fmla="*/ 503 h 614"/>
                  <a:gd name="T10" fmla="*/ 141 w 823"/>
                  <a:gd name="T11" fmla="*/ 576 h 614"/>
                  <a:gd name="T12" fmla="*/ 243 w 823"/>
                  <a:gd name="T13" fmla="*/ 605 h 614"/>
                  <a:gd name="T14" fmla="*/ 571 w 823"/>
                  <a:gd name="T15" fmla="*/ 583 h 614"/>
                  <a:gd name="T16" fmla="*/ 607 w 823"/>
                  <a:gd name="T17" fmla="*/ 540 h 614"/>
                  <a:gd name="T18" fmla="*/ 651 w 823"/>
                  <a:gd name="T19" fmla="*/ 503 h 614"/>
                  <a:gd name="T20" fmla="*/ 665 w 823"/>
                  <a:gd name="T21" fmla="*/ 481 h 614"/>
                  <a:gd name="T22" fmla="*/ 709 w 823"/>
                  <a:gd name="T23" fmla="*/ 452 h 614"/>
                  <a:gd name="T24" fmla="*/ 789 w 823"/>
                  <a:gd name="T25" fmla="*/ 372 h 614"/>
                  <a:gd name="T26" fmla="*/ 753 w 823"/>
                  <a:gd name="T27" fmla="*/ 226 h 614"/>
                  <a:gd name="T28" fmla="*/ 702 w 823"/>
                  <a:gd name="T29" fmla="*/ 168 h 614"/>
                  <a:gd name="T30" fmla="*/ 636 w 823"/>
                  <a:gd name="T31" fmla="*/ 95 h 614"/>
                  <a:gd name="T32" fmla="*/ 593 w 823"/>
                  <a:gd name="T33" fmla="*/ 51 h 614"/>
                  <a:gd name="T34" fmla="*/ 563 w 823"/>
                  <a:gd name="T35" fmla="*/ 44 h 614"/>
                  <a:gd name="T36" fmla="*/ 447 w 823"/>
                  <a:gd name="T37" fmla="*/ 0 h 614"/>
                  <a:gd name="T38" fmla="*/ 184 w 823"/>
                  <a:gd name="T39" fmla="*/ 22 h 614"/>
                  <a:gd name="T40" fmla="*/ 148 w 823"/>
                  <a:gd name="T41" fmla="*/ 73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3" h="614">
                    <a:moveTo>
                      <a:pt x="148" y="73"/>
                    </a:moveTo>
                    <a:cubicBezTo>
                      <a:pt x="113" y="108"/>
                      <a:pt x="88" y="148"/>
                      <a:pt x="53" y="182"/>
                    </a:cubicBezTo>
                    <a:cubicBezTo>
                      <a:pt x="25" y="269"/>
                      <a:pt x="0" y="416"/>
                      <a:pt x="89" y="459"/>
                    </a:cubicBezTo>
                    <a:cubicBezTo>
                      <a:pt x="92" y="466"/>
                      <a:pt x="94" y="474"/>
                      <a:pt x="97" y="481"/>
                    </a:cubicBezTo>
                    <a:cubicBezTo>
                      <a:pt x="101" y="489"/>
                      <a:pt x="108" y="495"/>
                      <a:pt x="111" y="503"/>
                    </a:cubicBezTo>
                    <a:cubicBezTo>
                      <a:pt x="120" y="523"/>
                      <a:pt x="119" y="562"/>
                      <a:pt x="141" y="576"/>
                    </a:cubicBezTo>
                    <a:cubicBezTo>
                      <a:pt x="165" y="592"/>
                      <a:pt x="216" y="600"/>
                      <a:pt x="243" y="605"/>
                    </a:cubicBezTo>
                    <a:cubicBezTo>
                      <a:pt x="378" y="601"/>
                      <a:pt x="459" y="614"/>
                      <a:pt x="571" y="583"/>
                    </a:cubicBezTo>
                    <a:cubicBezTo>
                      <a:pt x="623" y="550"/>
                      <a:pt x="563" y="593"/>
                      <a:pt x="607" y="540"/>
                    </a:cubicBezTo>
                    <a:cubicBezTo>
                      <a:pt x="619" y="525"/>
                      <a:pt x="639" y="518"/>
                      <a:pt x="651" y="503"/>
                    </a:cubicBezTo>
                    <a:cubicBezTo>
                      <a:pt x="657" y="496"/>
                      <a:pt x="658" y="487"/>
                      <a:pt x="665" y="481"/>
                    </a:cubicBezTo>
                    <a:cubicBezTo>
                      <a:pt x="678" y="469"/>
                      <a:pt x="709" y="452"/>
                      <a:pt x="709" y="452"/>
                    </a:cubicBezTo>
                    <a:cubicBezTo>
                      <a:pt x="731" y="420"/>
                      <a:pt x="758" y="394"/>
                      <a:pt x="789" y="372"/>
                    </a:cubicBezTo>
                    <a:cubicBezTo>
                      <a:pt x="823" y="322"/>
                      <a:pt x="799" y="257"/>
                      <a:pt x="753" y="226"/>
                    </a:cubicBezTo>
                    <a:cubicBezTo>
                      <a:pt x="743" y="196"/>
                      <a:pt x="728" y="185"/>
                      <a:pt x="702" y="168"/>
                    </a:cubicBezTo>
                    <a:cubicBezTo>
                      <a:pt x="692" y="135"/>
                      <a:pt x="661" y="117"/>
                      <a:pt x="636" y="95"/>
                    </a:cubicBezTo>
                    <a:cubicBezTo>
                      <a:pt x="621" y="81"/>
                      <a:pt x="607" y="66"/>
                      <a:pt x="593" y="51"/>
                    </a:cubicBezTo>
                    <a:cubicBezTo>
                      <a:pt x="586" y="44"/>
                      <a:pt x="573" y="47"/>
                      <a:pt x="563" y="44"/>
                    </a:cubicBezTo>
                    <a:cubicBezTo>
                      <a:pt x="523" y="32"/>
                      <a:pt x="487" y="13"/>
                      <a:pt x="447" y="0"/>
                    </a:cubicBezTo>
                    <a:cubicBezTo>
                      <a:pt x="362" y="4"/>
                      <a:pt x="268" y="2"/>
                      <a:pt x="184" y="22"/>
                    </a:cubicBezTo>
                    <a:cubicBezTo>
                      <a:pt x="135" y="55"/>
                      <a:pt x="136" y="35"/>
                      <a:pt x="148" y="73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6" name="Connecteur droit avec flèche 5"/>
            <p:cNvCxnSpPr/>
            <p:nvPr/>
          </p:nvCxnSpPr>
          <p:spPr>
            <a:xfrm>
              <a:off x="414619" y="2575390"/>
              <a:ext cx="442798" cy="527730"/>
            </a:xfrm>
            <a:prstGeom prst="straightConnector1">
              <a:avLst/>
            </a:prstGeom>
            <a:ln w="25400">
              <a:solidFill>
                <a:srgbClr val="1306B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368544" y="2713906"/>
              <a:ext cx="267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1306BA"/>
                  </a:solidFill>
                </a:rPr>
                <a:t>L</a:t>
              </a:r>
              <a:endParaRPr lang="fr-FR" dirty="0">
                <a:solidFill>
                  <a:srgbClr val="1306BA"/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70300" y="6384623"/>
            <a:ext cx="9036050" cy="466725"/>
            <a:chOff x="70300" y="6384623"/>
            <a:chExt cx="9036050" cy="466725"/>
          </a:xfrm>
        </p:grpSpPr>
        <p:sp>
          <p:nvSpPr>
            <p:cNvPr id="70" name="Text Box 105"/>
            <p:cNvSpPr txBox="1">
              <a:spLocks noChangeArrowheads="1"/>
            </p:cNvSpPr>
            <p:nvPr/>
          </p:nvSpPr>
          <p:spPr bwMode="auto">
            <a:xfrm>
              <a:off x="70300" y="6384623"/>
              <a:ext cx="9036050" cy="4667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 dirty="0" err="1" smtClean="0">
                  <a:solidFill>
                    <a:srgbClr val="FF0000"/>
                  </a:solidFill>
                </a:rPr>
                <a:t>Another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 test of </a:t>
              </a:r>
              <a:r>
                <a:rPr lang="fr-FR" sz="2400" b="1" dirty="0" err="1" smtClean="0">
                  <a:solidFill>
                    <a:srgbClr val="FF0000"/>
                  </a:solidFill>
                </a:rPr>
                <a:t>criticality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: compare all the </a:t>
              </a:r>
              <a:r>
                <a:rPr lang="fr-FR" sz="2400" b="1" dirty="0" err="1" smtClean="0">
                  <a:solidFill>
                    <a:srgbClr val="FF0000"/>
                  </a:solidFill>
                </a:rPr>
                <a:t>various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2400" b="1" dirty="0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c</a:t>
              </a:r>
              <a:r>
                <a:rPr lang="fr-FR" sz="2400" b="1" baseline="-25000" dirty="0" err="1" smtClean="0">
                  <a:solidFill>
                    <a:srgbClr val="FF0000"/>
                  </a:solidFill>
                </a:rPr>
                <a:t>k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.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71" name="AutoShape 37"/>
            <p:cNvSpPr>
              <a:spLocks noChangeArrowheads="1"/>
            </p:cNvSpPr>
            <p:nvPr/>
          </p:nvSpPr>
          <p:spPr bwMode="auto">
            <a:xfrm rot="16200000">
              <a:off x="760029" y="6341504"/>
              <a:ext cx="220764" cy="627189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72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0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0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81" grpId="0" animBg="1"/>
      <p:bldP spid="170030" grpId="0" animBg="1"/>
      <p:bldP spid="170031" grpId="0" animBg="1"/>
      <p:bldP spid="170083" grpId="0"/>
      <p:bldP spid="170089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3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e 84"/>
          <p:cNvGrpSpPr/>
          <p:nvPr/>
        </p:nvGrpSpPr>
        <p:grpSpPr>
          <a:xfrm>
            <a:off x="496808" y="2275098"/>
            <a:ext cx="2952329" cy="2376265"/>
            <a:chOff x="4283967" y="3233692"/>
            <a:chExt cx="2952329" cy="2376265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43" t="1845" r="2883" b="37250"/>
            <a:stretch/>
          </p:blipFill>
          <p:spPr bwMode="auto">
            <a:xfrm>
              <a:off x="4283967" y="3233692"/>
              <a:ext cx="2952329" cy="2376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66" name="Objet 65"/>
            <p:cNvGraphicFramePr>
              <a:graphicFrameLocks noChangeAspect="1"/>
            </p:cNvGraphicFramePr>
            <p:nvPr>
              <p:extLst/>
            </p:nvPr>
          </p:nvGraphicFramePr>
          <p:xfrm>
            <a:off x="4689757" y="5229200"/>
            <a:ext cx="495300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429" name="Equation" r:id="rId4" imgW="406080" imgH="228600" progId="Equation.DSMT4">
                    <p:embed/>
                  </p:oleObj>
                </mc:Choice>
                <mc:Fallback>
                  <p:oleObj name="Equation" r:id="rId4" imgW="4060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9757" y="5229200"/>
                          <a:ext cx="495300" cy="28098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4" name="Groupe 83"/>
            <p:cNvGrpSpPr/>
            <p:nvPr/>
          </p:nvGrpSpPr>
          <p:grpSpPr>
            <a:xfrm>
              <a:off x="5469139" y="3434132"/>
              <a:ext cx="581984" cy="773046"/>
              <a:chOff x="7417325" y="2552121"/>
              <a:chExt cx="581984" cy="773046"/>
            </a:xfrm>
          </p:grpSpPr>
          <p:grpSp>
            <p:nvGrpSpPr>
              <p:cNvPr id="81" name="Groupe 80"/>
              <p:cNvGrpSpPr/>
              <p:nvPr/>
            </p:nvGrpSpPr>
            <p:grpSpPr>
              <a:xfrm>
                <a:off x="7417325" y="2552121"/>
                <a:ext cx="521059" cy="756717"/>
                <a:chOff x="7507325" y="2718224"/>
                <a:chExt cx="521059" cy="756717"/>
              </a:xfrm>
            </p:grpSpPr>
            <p:cxnSp>
              <p:nvCxnSpPr>
                <p:cNvPr id="55" name="Connecteur droit avec flèche 54"/>
                <p:cNvCxnSpPr/>
                <p:nvPr/>
              </p:nvCxnSpPr>
              <p:spPr>
                <a:xfrm flipV="1">
                  <a:off x="7740352" y="2852936"/>
                  <a:ext cx="0" cy="614795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avec flèche 66"/>
                <p:cNvCxnSpPr/>
                <p:nvPr/>
              </p:nvCxnSpPr>
              <p:spPr>
                <a:xfrm flipV="1">
                  <a:off x="7740352" y="3048759"/>
                  <a:ext cx="288032" cy="426182"/>
                </a:xfrm>
                <a:prstGeom prst="straightConnector1">
                  <a:avLst/>
                </a:prstGeom>
                <a:ln w="25400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ZoneTexte 67"/>
                <p:cNvSpPr txBox="1"/>
                <p:nvPr/>
              </p:nvSpPr>
              <p:spPr>
                <a:xfrm>
                  <a:off x="7507325" y="271822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FF0000"/>
                      </a:solidFill>
                    </a:rPr>
                    <a:t>E</a:t>
                  </a:r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2" name="Connecteur droit avec flèche 71"/>
                <p:cNvCxnSpPr/>
                <p:nvPr/>
              </p:nvCxnSpPr>
              <p:spPr>
                <a:xfrm>
                  <a:off x="7579333" y="2791032"/>
                  <a:ext cx="143118" cy="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Forme libre 76"/>
                <p:cNvSpPr/>
                <p:nvPr/>
              </p:nvSpPr>
              <p:spPr>
                <a:xfrm>
                  <a:off x="7749766" y="3051018"/>
                  <a:ext cx="190158" cy="117695"/>
                </a:xfrm>
                <a:custGeom>
                  <a:avLst/>
                  <a:gdLst>
                    <a:gd name="connsiteX0" fmla="*/ 0 w 190158"/>
                    <a:gd name="connsiteY0" fmla="*/ 0 h 117695"/>
                    <a:gd name="connsiteX1" fmla="*/ 54321 w 190158"/>
                    <a:gd name="connsiteY1" fmla="*/ 9053 h 117695"/>
                    <a:gd name="connsiteX2" fmla="*/ 81482 w 190158"/>
                    <a:gd name="connsiteY2" fmla="*/ 27160 h 117695"/>
                    <a:gd name="connsiteX3" fmla="*/ 117695 w 190158"/>
                    <a:gd name="connsiteY3" fmla="*/ 36214 h 117695"/>
                    <a:gd name="connsiteX4" fmla="*/ 172016 w 190158"/>
                    <a:gd name="connsiteY4" fmla="*/ 81481 h 117695"/>
                    <a:gd name="connsiteX5" fmla="*/ 190123 w 190158"/>
                    <a:gd name="connsiteY5" fmla="*/ 117695 h 117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0158" h="117695">
                      <a:moveTo>
                        <a:pt x="0" y="0"/>
                      </a:moveTo>
                      <a:cubicBezTo>
                        <a:pt x="18107" y="3018"/>
                        <a:pt x="36906" y="3248"/>
                        <a:pt x="54321" y="9053"/>
                      </a:cubicBezTo>
                      <a:cubicBezTo>
                        <a:pt x="64644" y="12494"/>
                        <a:pt x="71481" y="22874"/>
                        <a:pt x="81482" y="27160"/>
                      </a:cubicBezTo>
                      <a:cubicBezTo>
                        <a:pt x="92918" y="32061"/>
                        <a:pt x="105624" y="33196"/>
                        <a:pt x="117695" y="36214"/>
                      </a:cubicBezTo>
                      <a:cubicBezTo>
                        <a:pt x="144402" y="54018"/>
                        <a:pt x="150232" y="55340"/>
                        <a:pt x="172016" y="81481"/>
                      </a:cubicBezTo>
                      <a:cubicBezTo>
                        <a:pt x="191797" y="105218"/>
                        <a:pt x="190123" y="99406"/>
                        <a:pt x="190123" y="11769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aphicFrame>
              <p:nvGraphicFramePr>
                <p:cNvPr id="78" name="Objet 77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787643" y="2791032"/>
                <a:ext cx="185737" cy="2809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1430" name="Equation" r:id="rId6" imgW="152280" imgH="228600" progId="Equation.DSMT4">
                        <p:embed/>
                      </p:oleObj>
                    </mc:Choice>
                    <mc:Fallback>
                      <p:oleObj name="Equation" r:id="rId6" imgW="15228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787643" y="2791032"/>
                              <a:ext cx="185737" cy="2809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83" name="ZoneTexte 82"/>
              <p:cNvSpPr txBox="1"/>
              <p:nvPr/>
            </p:nvSpPr>
            <p:spPr>
              <a:xfrm>
                <a:off x="7789000" y="2955835"/>
                <a:ext cx="210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0070C0"/>
                    </a:solidFill>
                    <a:sym typeface="Wingdings" pitchFamily="2" charset="2"/>
                  </a:rPr>
                  <a:t>µ</a:t>
                </a:r>
                <a:endParaRPr lang="fr-FR" b="1" dirty="0" smtClean="0">
                  <a:solidFill>
                    <a:srgbClr val="0070C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3428" y="960474"/>
                <a:ext cx="1923770" cy="671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b="1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fr-FR" b="1" dirty="0" err="1" smtClean="0">
                    <a:solidFill>
                      <a:srgbClr val="0070C0"/>
                    </a:solidFill>
                  </a:rPr>
                  <a:t>Each</a:t>
                </a:r>
                <a:r>
                  <a:rPr lang="fr-FR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b="1" dirty="0" err="1" smtClean="0">
                    <a:solidFill>
                      <a:srgbClr val="0070C0"/>
                    </a:solidFill>
                  </a:rPr>
                  <a:t>domain</a:t>
                </a:r>
                <a:r>
                  <a:rPr lang="fr-FR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b="1" dirty="0" smtClean="0">
                    <a:solidFill>
                      <a:srgbClr val="0070C0"/>
                    </a:solidFill>
                    <a:sym typeface="Wingdings" pitchFamily="2" charset="2"/>
                  </a:rPr>
                  <a:t> µ = µ</a:t>
                </a:r>
                <a:r>
                  <a:rPr lang="fr-FR" b="1" baseline="-25000" dirty="0" smtClean="0">
                    <a:solidFill>
                      <a:srgbClr val="0070C0"/>
                    </a:solidFill>
                    <a:sym typeface="Wingdings" pitchFamily="2" charset="2"/>
                  </a:rPr>
                  <a:t>m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lang="fr-FR" b="1" i="1" smtClean="0">
                            <a:solidFill>
                              <a:srgbClr val="0070C0"/>
                            </a:solidFill>
                            <a:latin typeface="Cambria Math"/>
                            <a:sym typeface="Wingdings" pitchFamily="2" charset="2"/>
                          </a:rPr>
                          <m:t>𝑵</m:t>
                        </m:r>
                        <m:r>
                          <a:rPr lang="fr-FR" b="1" i="1" baseline="-25000" smtClean="0">
                            <a:solidFill>
                              <a:srgbClr val="0070C0"/>
                            </a:solidFill>
                            <a:latin typeface="Cambria Math"/>
                            <a:sym typeface="Wingdings" pitchFamily="2" charset="2"/>
                          </a:rPr>
                          <m:t>𝒄𝒐𝒓𝒓</m:t>
                        </m:r>
                      </m:e>
                    </m:rad>
                    <m:r>
                      <a:rPr lang="fr-FR" b="1" i="0" smtClean="0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endParaRPr lang="fr-FR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8" y="960474"/>
                <a:ext cx="1923770" cy="671787"/>
              </a:xfrm>
              <a:prstGeom prst="rect">
                <a:avLst/>
              </a:prstGeom>
              <a:blipFill rotWithShape="0">
                <a:blip r:embed="rId8"/>
                <a:stretch>
                  <a:fillRect t="-7273" b="-1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2008306" y="1391070"/>
            <a:ext cx="1226077" cy="783842"/>
            <a:chOff x="0" y="3401"/>
            <a:chExt cx="1360" cy="1308"/>
          </a:xfrm>
        </p:grpSpPr>
        <p:sp>
          <p:nvSpPr>
            <p:cNvPr id="17" name="Line 50"/>
            <p:cNvSpPr>
              <a:spLocks noChangeShapeType="1"/>
            </p:cNvSpPr>
            <p:nvPr/>
          </p:nvSpPr>
          <p:spPr bwMode="auto">
            <a:xfrm rot="9644973" flipV="1">
              <a:off x="1051" y="3451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51"/>
            <p:cNvSpPr>
              <a:spLocks noChangeShapeType="1"/>
            </p:cNvSpPr>
            <p:nvPr/>
          </p:nvSpPr>
          <p:spPr bwMode="auto">
            <a:xfrm rot="12077105" flipV="1">
              <a:off x="1059" y="3756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52"/>
            <p:cNvSpPr>
              <a:spLocks noChangeShapeType="1"/>
            </p:cNvSpPr>
            <p:nvPr/>
          </p:nvSpPr>
          <p:spPr bwMode="auto">
            <a:xfrm rot="10691705" flipV="1">
              <a:off x="816" y="3766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53"/>
            <p:cNvSpPr>
              <a:spLocks noChangeShapeType="1"/>
            </p:cNvSpPr>
            <p:nvPr/>
          </p:nvSpPr>
          <p:spPr bwMode="auto">
            <a:xfrm rot="11263914" flipV="1">
              <a:off x="1165" y="3579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54"/>
            <p:cNvSpPr>
              <a:spLocks noChangeShapeType="1"/>
            </p:cNvSpPr>
            <p:nvPr/>
          </p:nvSpPr>
          <p:spPr bwMode="auto">
            <a:xfrm rot="17682063" flipV="1">
              <a:off x="931" y="3541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55"/>
            <p:cNvSpPr>
              <a:spLocks noChangeShapeType="1"/>
            </p:cNvSpPr>
            <p:nvPr/>
          </p:nvSpPr>
          <p:spPr bwMode="auto">
            <a:xfrm rot="2688076" flipV="1">
              <a:off x="1106" y="3947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56"/>
            <p:cNvSpPr>
              <a:spLocks noChangeShapeType="1"/>
            </p:cNvSpPr>
            <p:nvPr/>
          </p:nvSpPr>
          <p:spPr bwMode="auto">
            <a:xfrm rot="11482310" flipV="1">
              <a:off x="1298" y="3727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57"/>
            <p:cNvSpPr>
              <a:spLocks noChangeShapeType="1"/>
            </p:cNvSpPr>
            <p:nvPr/>
          </p:nvSpPr>
          <p:spPr bwMode="auto">
            <a:xfrm rot="20521295" flipV="1">
              <a:off x="200" y="3537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58"/>
            <p:cNvSpPr>
              <a:spLocks noChangeShapeType="1"/>
            </p:cNvSpPr>
            <p:nvPr/>
          </p:nvSpPr>
          <p:spPr bwMode="auto">
            <a:xfrm rot="16323554" flipV="1">
              <a:off x="506" y="3901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59"/>
            <p:cNvSpPr>
              <a:spLocks noChangeShapeType="1"/>
            </p:cNvSpPr>
            <p:nvPr/>
          </p:nvSpPr>
          <p:spPr bwMode="auto">
            <a:xfrm rot="4321295" flipV="1">
              <a:off x="453" y="3709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60"/>
            <p:cNvSpPr>
              <a:spLocks noChangeShapeType="1"/>
            </p:cNvSpPr>
            <p:nvPr/>
          </p:nvSpPr>
          <p:spPr bwMode="auto">
            <a:xfrm rot="3043618" flipV="1">
              <a:off x="319" y="3845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61"/>
            <p:cNvSpPr>
              <a:spLocks noChangeShapeType="1"/>
            </p:cNvSpPr>
            <p:nvPr/>
          </p:nvSpPr>
          <p:spPr bwMode="auto">
            <a:xfrm rot="12176375" flipV="1">
              <a:off x="345" y="3492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62"/>
            <p:cNvSpPr>
              <a:spLocks noChangeShapeType="1"/>
            </p:cNvSpPr>
            <p:nvPr/>
          </p:nvSpPr>
          <p:spPr bwMode="auto">
            <a:xfrm rot="7560647" flipV="1">
              <a:off x="204" y="3687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63"/>
            <p:cNvSpPr>
              <a:spLocks noChangeShapeType="1"/>
            </p:cNvSpPr>
            <p:nvPr/>
          </p:nvSpPr>
          <p:spPr bwMode="auto">
            <a:xfrm rot="1815218" flipV="1">
              <a:off x="656" y="3716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64"/>
            <p:cNvSpPr>
              <a:spLocks noChangeShapeType="1"/>
            </p:cNvSpPr>
            <p:nvPr/>
          </p:nvSpPr>
          <p:spPr bwMode="auto">
            <a:xfrm rot="7560647" flipV="1">
              <a:off x="569" y="3497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65"/>
            <p:cNvSpPr>
              <a:spLocks noChangeShapeType="1"/>
            </p:cNvSpPr>
            <p:nvPr/>
          </p:nvSpPr>
          <p:spPr bwMode="auto">
            <a:xfrm rot="16036990" flipV="1">
              <a:off x="834" y="4301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66"/>
            <p:cNvSpPr>
              <a:spLocks noChangeShapeType="1"/>
            </p:cNvSpPr>
            <p:nvPr/>
          </p:nvSpPr>
          <p:spPr bwMode="auto">
            <a:xfrm rot="6237680" flipV="1">
              <a:off x="427" y="4171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67"/>
            <p:cNvSpPr>
              <a:spLocks noChangeShapeType="1"/>
            </p:cNvSpPr>
            <p:nvPr/>
          </p:nvSpPr>
          <p:spPr bwMode="auto">
            <a:xfrm rot="14542408" flipV="1">
              <a:off x="588" y="4288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68"/>
            <p:cNvSpPr>
              <a:spLocks noChangeShapeType="1"/>
            </p:cNvSpPr>
            <p:nvPr/>
          </p:nvSpPr>
          <p:spPr bwMode="auto">
            <a:xfrm rot="16036990" flipV="1">
              <a:off x="552" y="4083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69"/>
            <p:cNvSpPr>
              <a:spLocks noChangeShapeType="1"/>
            </p:cNvSpPr>
            <p:nvPr/>
          </p:nvSpPr>
          <p:spPr bwMode="auto">
            <a:xfrm rot="18936588" flipV="1">
              <a:off x="742" y="4427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70"/>
            <p:cNvSpPr>
              <a:spLocks noChangeShapeType="1"/>
            </p:cNvSpPr>
            <p:nvPr/>
          </p:nvSpPr>
          <p:spPr bwMode="auto">
            <a:xfrm rot="18999816" flipV="1">
              <a:off x="796" y="4149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71"/>
            <p:cNvSpPr>
              <a:spLocks noChangeShapeType="1"/>
            </p:cNvSpPr>
            <p:nvPr/>
          </p:nvSpPr>
          <p:spPr bwMode="auto">
            <a:xfrm rot="16036990" flipV="1">
              <a:off x="425" y="4409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72"/>
            <p:cNvSpPr>
              <a:spLocks noChangeShapeType="1"/>
            </p:cNvSpPr>
            <p:nvPr/>
          </p:nvSpPr>
          <p:spPr bwMode="auto">
            <a:xfrm rot="12462841" flipV="1">
              <a:off x="564" y="4460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73"/>
            <p:cNvSpPr>
              <a:spLocks/>
            </p:cNvSpPr>
            <p:nvPr/>
          </p:nvSpPr>
          <p:spPr bwMode="auto">
            <a:xfrm>
              <a:off x="0" y="3401"/>
              <a:ext cx="766" cy="691"/>
            </a:xfrm>
            <a:custGeom>
              <a:avLst/>
              <a:gdLst>
                <a:gd name="T0" fmla="*/ 145 w 766"/>
                <a:gd name="T1" fmla="*/ 88 h 691"/>
                <a:gd name="T2" fmla="*/ 43 w 766"/>
                <a:gd name="T3" fmla="*/ 124 h 691"/>
                <a:gd name="T4" fmla="*/ 28 w 766"/>
                <a:gd name="T5" fmla="*/ 321 h 691"/>
                <a:gd name="T6" fmla="*/ 65 w 766"/>
                <a:gd name="T7" fmla="*/ 394 h 691"/>
                <a:gd name="T8" fmla="*/ 101 w 766"/>
                <a:gd name="T9" fmla="*/ 467 h 691"/>
                <a:gd name="T10" fmla="*/ 167 w 766"/>
                <a:gd name="T11" fmla="*/ 496 h 691"/>
                <a:gd name="T12" fmla="*/ 240 w 766"/>
                <a:gd name="T13" fmla="*/ 649 h 691"/>
                <a:gd name="T14" fmla="*/ 298 w 766"/>
                <a:gd name="T15" fmla="*/ 656 h 691"/>
                <a:gd name="T16" fmla="*/ 437 w 766"/>
                <a:gd name="T17" fmla="*/ 678 h 691"/>
                <a:gd name="T18" fmla="*/ 604 w 766"/>
                <a:gd name="T19" fmla="*/ 671 h 691"/>
                <a:gd name="T20" fmla="*/ 648 w 766"/>
                <a:gd name="T21" fmla="*/ 620 h 691"/>
                <a:gd name="T22" fmla="*/ 714 w 766"/>
                <a:gd name="T23" fmla="*/ 503 h 691"/>
                <a:gd name="T24" fmla="*/ 692 w 766"/>
                <a:gd name="T25" fmla="*/ 241 h 691"/>
                <a:gd name="T26" fmla="*/ 633 w 766"/>
                <a:gd name="T27" fmla="*/ 182 h 691"/>
                <a:gd name="T28" fmla="*/ 597 w 766"/>
                <a:gd name="T29" fmla="*/ 153 h 691"/>
                <a:gd name="T30" fmla="*/ 553 w 766"/>
                <a:gd name="T31" fmla="*/ 117 h 691"/>
                <a:gd name="T32" fmla="*/ 539 w 766"/>
                <a:gd name="T33" fmla="*/ 95 h 691"/>
                <a:gd name="T34" fmla="*/ 517 w 766"/>
                <a:gd name="T35" fmla="*/ 80 h 691"/>
                <a:gd name="T36" fmla="*/ 488 w 766"/>
                <a:gd name="T37" fmla="*/ 51 h 691"/>
                <a:gd name="T38" fmla="*/ 429 w 766"/>
                <a:gd name="T39" fmla="*/ 0 h 691"/>
                <a:gd name="T40" fmla="*/ 334 w 766"/>
                <a:gd name="T41" fmla="*/ 8 h 691"/>
                <a:gd name="T42" fmla="*/ 313 w 766"/>
                <a:gd name="T43" fmla="*/ 29 h 691"/>
                <a:gd name="T44" fmla="*/ 203 w 766"/>
                <a:gd name="T45" fmla="*/ 51 h 691"/>
                <a:gd name="T46" fmla="*/ 145 w 766"/>
                <a:gd name="T47" fmla="*/ 88 h 6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66" h="691">
                  <a:moveTo>
                    <a:pt x="145" y="88"/>
                  </a:moveTo>
                  <a:cubicBezTo>
                    <a:pt x="109" y="97"/>
                    <a:pt x="80" y="115"/>
                    <a:pt x="43" y="124"/>
                  </a:cubicBezTo>
                  <a:cubicBezTo>
                    <a:pt x="0" y="187"/>
                    <a:pt x="17" y="227"/>
                    <a:pt x="28" y="321"/>
                  </a:cubicBezTo>
                  <a:cubicBezTo>
                    <a:pt x="31" y="345"/>
                    <a:pt x="58" y="370"/>
                    <a:pt x="65" y="394"/>
                  </a:cubicBezTo>
                  <a:cubicBezTo>
                    <a:pt x="73" y="421"/>
                    <a:pt x="72" y="449"/>
                    <a:pt x="101" y="467"/>
                  </a:cubicBezTo>
                  <a:cubicBezTo>
                    <a:pt x="123" y="481"/>
                    <a:pt x="142" y="488"/>
                    <a:pt x="167" y="496"/>
                  </a:cubicBezTo>
                  <a:cubicBezTo>
                    <a:pt x="185" y="553"/>
                    <a:pt x="207" y="599"/>
                    <a:pt x="240" y="649"/>
                  </a:cubicBezTo>
                  <a:cubicBezTo>
                    <a:pt x="251" y="665"/>
                    <a:pt x="279" y="654"/>
                    <a:pt x="298" y="656"/>
                  </a:cubicBezTo>
                  <a:cubicBezTo>
                    <a:pt x="350" y="675"/>
                    <a:pt x="371" y="673"/>
                    <a:pt x="437" y="678"/>
                  </a:cubicBezTo>
                  <a:cubicBezTo>
                    <a:pt x="494" y="691"/>
                    <a:pt x="547" y="679"/>
                    <a:pt x="604" y="671"/>
                  </a:cubicBezTo>
                  <a:cubicBezTo>
                    <a:pt x="638" y="660"/>
                    <a:pt x="632" y="647"/>
                    <a:pt x="648" y="620"/>
                  </a:cubicBezTo>
                  <a:cubicBezTo>
                    <a:pt x="671" y="580"/>
                    <a:pt x="698" y="547"/>
                    <a:pt x="714" y="503"/>
                  </a:cubicBezTo>
                  <a:cubicBezTo>
                    <a:pt x="722" y="424"/>
                    <a:pt x="766" y="288"/>
                    <a:pt x="692" y="241"/>
                  </a:cubicBezTo>
                  <a:cubicBezTo>
                    <a:pt x="675" y="216"/>
                    <a:pt x="654" y="203"/>
                    <a:pt x="633" y="182"/>
                  </a:cubicBezTo>
                  <a:cubicBezTo>
                    <a:pt x="619" y="141"/>
                    <a:pt x="638" y="177"/>
                    <a:pt x="597" y="153"/>
                  </a:cubicBezTo>
                  <a:cubicBezTo>
                    <a:pt x="581" y="143"/>
                    <a:pt x="569" y="127"/>
                    <a:pt x="553" y="117"/>
                  </a:cubicBezTo>
                  <a:cubicBezTo>
                    <a:pt x="548" y="110"/>
                    <a:pt x="545" y="101"/>
                    <a:pt x="539" y="95"/>
                  </a:cubicBezTo>
                  <a:cubicBezTo>
                    <a:pt x="533" y="89"/>
                    <a:pt x="523" y="87"/>
                    <a:pt x="517" y="80"/>
                  </a:cubicBezTo>
                  <a:cubicBezTo>
                    <a:pt x="488" y="45"/>
                    <a:pt x="535" y="69"/>
                    <a:pt x="488" y="51"/>
                  </a:cubicBezTo>
                  <a:cubicBezTo>
                    <a:pt x="471" y="26"/>
                    <a:pt x="458" y="11"/>
                    <a:pt x="429" y="0"/>
                  </a:cubicBezTo>
                  <a:cubicBezTo>
                    <a:pt x="397" y="3"/>
                    <a:pt x="365" y="0"/>
                    <a:pt x="334" y="8"/>
                  </a:cubicBezTo>
                  <a:cubicBezTo>
                    <a:pt x="324" y="10"/>
                    <a:pt x="322" y="25"/>
                    <a:pt x="313" y="29"/>
                  </a:cubicBezTo>
                  <a:cubicBezTo>
                    <a:pt x="280" y="42"/>
                    <a:pt x="238" y="40"/>
                    <a:pt x="203" y="51"/>
                  </a:cubicBezTo>
                  <a:cubicBezTo>
                    <a:pt x="184" y="64"/>
                    <a:pt x="160" y="71"/>
                    <a:pt x="145" y="88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74"/>
            <p:cNvSpPr>
              <a:spLocks/>
            </p:cNvSpPr>
            <p:nvPr/>
          </p:nvSpPr>
          <p:spPr bwMode="auto">
            <a:xfrm>
              <a:off x="769" y="3402"/>
              <a:ext cx="591" cy="802"/>
            </a:xfrm>
            <a:custGeom>
              <a:avLst/>
              <a:gdLst>
                <a:gd name="T0" fmla="*/ 236 w 591"/>
                <a:gd name="T1" fmla="*/ 52 h 802"/>
                <a:gd name="T2" fmla="*/ 148 w 591"/>
                <a:gd name="T3" fmla="*/ 103 h 802"/>
                <a:gd name="T4" fmla="*/ 112 w 591"/>
                <a:gd name="T5" fmla="*/ 146 h 802"/>
                <a:gd name="T6" fmla="*/ 54 w 591"/>
                <a:gd name="T7" fmla="*/ 234 h 802"/>
                <a:gd name="T8" fmla="*/ 24 w 591"/>
                <a:gd name="T9" fmla="*/ 299 h 802"/>
                <a:gd name="T10" fmla="*/ 2 w 591"/>
                <a:gd name="T11" fmla="*/ 540 h 802"/>
                <a:gd name="T12" fmla="*/ 39 w 591"/>
                <a:gd name="T13" fmla="*/ 657 h 802"/>
                <a:gd name="T14" fmla="*/ 54 w 591"/>
                <a:gd name="T15" fmla="*/ 679 h 802"/>
                <a:gd name="T16" fmla="*/ 75 w 591"/>
                <a:gd name="T17" fmla="*/ 693 h 802"/>
                <a:gd name="T18" fmla="*/ 83 w 591"/>
                <a:gd name="T19" fmla="*/ 715 h 802"/>
                <a:gd name="T20" fmla="*/ 243 w 591"/>
                <a:gd name="T21" fmla="*/ 759 h 802"/>
                <a:gd name="T22" fmla="*/ 440 w 591"/>
                <a:gd name="T23" fmla="*/ 773 h 802"/>
                <a:gd name="T24" fmla="*/ 520 w 591"/>
                <a:gd name="T25" fmla="*/ 686 h 802"/>
                <a:gd name="T26" fmla="*/ 557 w 591"/>
                <a:gd name="T27" fmla="*/ 598 h 802"/>
                <a:gd name="T28" fmla="*/ 586 w 591"/>
                <a:gd name="T29" fmla="*/ 453 h 802"/>
                <a:gd name="T30" fmla="*/ 549 w 591"/>
                <a:gd name="T31" fmla="*/ 256 h 802"/>
                <a:gd name="T32" fmla="*/ 506 w 591"/>
                <a:gd name="T33" fmla="*/ 183 h 802"/>
                <a:gd name="T34" fmla="*/ 418 w 591"/>
                <a:gd name="T35" fmla="*/ 103 h 802"/>
                <a:gd name="T36" fmla="*/ 294 w 591"/>
                <a:gd name="T37" fmla="*/ 0 h 802"/>
                <a:gd name="T38" fmla="*/ 236 w 591"/>
                <a:gd name="T39" fmla="*/ 52 h 8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1" h="802">
                  <a:moveTo>
                    <a:pt x="236" y="52"/>
                  </a:moveTo>
                  <a:cubicBezTo>
                    <a:pt x="165" y="62"/>
                    <a:pt x="192" y="59"/>
                    <a:pt x="148" y="103"/>
                  </a:cubicBezTo>
                  <a:cubicBezTo>
                    <a:pt x="110" y="182"/>
                    <a:pt x="160" y="92"/>
                    <a:pt x="112" y="146"/>
                  </a:cubicBezTo>
                  <a:cubicBezTo>
                    <a:pt x="85" y="176"/>
                    <a:pt x="81" y="206"/>
                    <a:pt x="54" y="234"/>
                  </a:cubicBezTo>
                  <a:cubicBezTo>
                    <a:pt x="46" y="257"/>
                    <a:pt x="33" y="276"/>
                    <a:pt x="24" y="299"/>
                  </a:cubicBezTo>
                  <a:cubicBezTo>
                    <a:pt x="16" y="386"/>
                    <a:pt x="7" y="449"/>
                    <a:pt x="2" y="540"/>
                  </a:cubicBezTo>
                  <a:cubicBezTo>
                    <a:pt x="8" y="585"/>
                    <a:pt x="0" y="630"/>
                    <a:pt x="39" y="657"/>
                  </a:cubicBezTo>
                  <a:cubicBezTo>
                    <a:pt x="44" y="664"/>
                    <a:pt x="48" y="673"/>
                    <a:pt x="54" y="679"/>
                  </a:cubicBezTo>
                  <a:cubicBezTo>
                    <a:pt x="60" y="685"/>
                    <a:pt x="70" y="686"/>
                    <a:pt x="75" y="693"/>
                  </a:cubicBezTo>
                  <a:cubicBezTo>
                    <a:pt x="80" y="699"/>
                    <a:pt x="77" y="709"/>
                    <a:pt x="83" y="715"/>
                  </a:cubicBezTo>
                  <a:cubicBezTo>
                    <a:pt x="123" y="755"/>
                    <a:pt x="195" y="755"/>
                    <a:pt x="243" y="759"/>
                  </a:cubicBezTo>
                  <a:cubicBezTo>
                    <a:pt x="311" y="802"/>
                    <a:pt x="330" y="779"/>
                    <a:pt x="440" y="773"/>
                  </a:cubicBezTo>
                  <a:cubicBezTo>
                    <a:pt x="469" y="744"/>
                    <a:pt x="501" y="725"/>
                    <a:pt x="520" y="686"/>
                  </a:cubicBezTo>
                  <a:cubicBezTo>
                    <a:pt x="534" y="656"/>
                    <a:pt x="538" y="626"/>
                    <a:pt x="557" y="598"/>
                  </a:cubicBezTo>
                  <a:cubicBezTo>
                    <a:pt x="562" y="543"/>
                    <a:pt x="567" y="503"/>
                    <a:pt x="586" y="453"/>
                  </a:cubicBezTo>
                  <a:cubicBezTo>
                    <a:pt x="577" y="363"/>
                    <a:pt x="591" y="318"/>
                    <a:pt x="549" y="256"/>
                  </a:cubicBezTo>
                  <a:cubicBezTo>
                    <a:pt x="540" y="219"/>
                    <a:pt x="528" y="212"/>
                    <a:pt x="506" y="183"/>
                  </a:cubicBezTo>
                  <a:cubicBezTo>
                    <a:pt x="473" y="141"/>
                    <a:pt x="467" y="127"/>
                    <a:pt x="418" y="103"/>
                  </a:cubicBezTo>
                  <a:cubicBezTo>
                    <a:pt x="403" y="54"/>
                    <a:pt x="338" y="23"/>
                    <a:pt x="294" y="0"/>
                  </a:cubicBezTo>
                  <a:cubicBezTo>
                    <a:pt x="267" y="6"/>
                    <a:pt x="218" y="14"/>
                    <a:pt x="236" y="52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75"/>
            <p:cNvSpPr>
              <a:spLocks/>
            </p:cNvSpPr>
            <p:nvPr/>
          </p:nvSpPr>
          <p:spPr bwMode="auto">
            <a:xfrm>
              <a:off x="245" y="4095"/>
              <a:ext cx="823" cy="614"/>
            </a:xfrm>
            <a:custGeom>
              <a:avLst/>
              <a:gdLst>
                <a:gd name="T0" fmla="*/ 148 w 823"/>
                <a:gd name="T1" fmla="*/ 73 h 614"/>
                <a:gd name="T2" fmla="*/ 53 w 823"/>
                <a:gd name="T3" fmla="*/ 182 h 614"/>
                <a:gd name="T4" fmla="*/ 89 w 823"/>
                <a:gd name="T5" fmla="*/ 459 h 614"/>
                <a:gd name="T6" fmla="*/ 97 w 823"/>
                <a:gd name="T7" fmla="*/ 481 h 614"/>
                <a:gd name="T8" fmla="*/ 111 w 823"/>
                <a:gd name="T9" fmla="*/ 503 h 614"/>
                <a:gd name="T10" fmla="*/ 141 w 823"/>
                <a:gd name="T11" fmla="*/ 576 h 614"/>
                <a:gd name="T12" fmla="*/ 243 w 823"/>
                <a:gd name="T13" fmla="*/ 605 h 614"/>
                <a:gd name="T14" fmla="*/ 571 w 823"/>
                <a:gd name="T15" fmla="*/ 583 h 614"/>
                <a:gd name="T16" fmla="*/ 607 w 823"/>
                <a:gd name="T17" fmla="*/ 540 h 614"/>
                <a:gd name="T18" fmla="*/ 651 w 823"/>
                <a:gd name="T19" fmla="*/ 503 h 614"/>
                <a:gd name="T20" fmla="*/ 665 w 823"/>
                <a:gd name="T21" fmla="*/ 481 h 614"/>
                <a:gd name="T22" fmla="*/ 709 w 823"/>
                <a:gd name="T23" fmla="*/ 452 h 614"/>
                <a:gd name="T24" fmla="*/ 789 w 823"/>
                <a:gd name="T25" fmla="*/ 372 h 614"/>
                <a:gd name="T26" fmla="*/ 753 w 823"/>
                <a:gd name="T27" fmla="*/ 226 h 614"/>
                <a:gd name="T28" fmla="*/ 702 w 823"/>
                <a:gd name="T29" fmla="*/ 168 h 614"/>
                <a:gd name="T30" fmla="*/ 636 w 823"/>
                <a:gd name="T31" fmla="*/ 95 h 614"/>
                <a:gd name="T32" fmla="*/ 593 w 823"/>
                <a:gd name="T33" fmla="*/ 51 h 614"/>
                <a:gd name="T34" fmla="*/ 563 w 823"/>
                <a:gd name="T35" fmla="*/ 44 h 614"/>
                <a:gd name="T36" fmla="*/ 447 w 823"/>
                <a:gd name="T37" fmla="*/ 0 h 614"/>
                <a:gd name="T38" fmla="*/ 184 w 823"/>
                <a:gd name="T39" fmla="*/ 22 h 614"/>
                <a:gd name="T40" fmla="*/ 148 w 823"/>
                <a:gd name="T41" fmla="*/ 73 h 6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23" h="614">
                  <a:moveTo>
                    <a:pt x="148" y="73"/>
                  </a:moveTo>
                  <a:cubicBezTo>
                    <a:pt x="113" y="108"/>
                    <a:pt x="88" y="148"/>
                    <a:pt x="53" y="182"/>
                  </a:cubicBezTo>
                  <a:cubicBezTo>
                    <a:pt x="25" y="269"/>
                    <a:pt x="0" y="416"/>
                    <a:pt x="89" y="459"/>
                  </a:cubicBezTo>
                  <a:cubicBezTo>
                    <a:pt x="92" y="466"/>
                    <a:pt x="94" y="474"/>
                    <a:pt x="97" y="481"/>
                  </a:cubicBezTo>
                  <a:cubicBezTo>
                    <a:pt x="101" y="489"/>
                    <a:pt x="108" y="495"/>
                    <a:pt x="111" y="503"/>
                  </a:cubicBezTo>
                  <a:cubicBezTo>
                    <a:pt x="120" y="523"/>
                    <a:pt x="119" y="562"/>
                    <a:pt x="141" y="576"/>
                  </a:cubicBezTo>
                  <a:cubicBezTo>
                    <a:pt x="165" y="592"/>
                    <a:pt x="216" y="600"/>
                    <a:pt x="243" y="605"/>
                  </a:cubicBezTo>
                  <a:cubicBezTo>
                    <a:pt x="378" y="601"/>
                    <a:pt x="459" y="614"/>
                    <a:pt x="571" y="583"/>
                  </a:cubicBezTo>
                  <a:cubicBezTo>
                    <a:pt x="623" y="550"/>
                    <a:pt x="563" y="593"/>
                    <a:pt x="607" y="540"/>
                  </a:cubicBezTo>
                  <a:cubicBezTo>
                    <a:pt x="619" y="525"/>
                    <a:pt x="639" y="518"/>
                    <a:pt x="651" y="503"/>
                  </a:cubicBezTo>
                  <a:cubicBezTo>
                    <a:pt x="657" y="496"/>
                    <a:pt x="658" y="487"/>
                    <a:pt x="665" y="481"/>
                  </a:cubicBezTo>
                  <a:cubicBezTo>
                    <a:pt x="678" y="469"/>
                    <a:pt x="709" y="452"/>
                    <a:pt x="709" y="452"/>
                  </a:cubicBezTo>
                  <a:cubicBezTo>
                    <a:pt x="731" y="420"/>
                    <a:pt x="758" y="394"/>
                    <a:pt x="789" y="372"/>
                  </a:cubicBezTo>
                  <a:cubicBezTo>
                    <a:pt x="823" y="322"/>
                    <a:pt x="799" y="257"/>
                    <a:pt x="753" y="226"/>
                  </a:cubicBezTo>
                  <a:cubicBezTo>
                    <a:pt x="743" y="196"/>
                    <a:pt x="728" y="185"/>
                    <a:pt x="702" y="168"/>
                  </a:cubicBezTo>
                  <a:cubicBezTo>
                    <a:pt x="692" y="135"/>
                    <a:pt x="661" y="117"/>
                    <a:pt x="636" y="95"/>
                  </a:cubicBezTo>
                  <a:cubicBezTo>
                    <a:pt x="621" y="81"/>
                    <a:pt x="607" y="66"/>
                    <a:pt x="593" y="51"/>
                  </a:cubicBezTo>
                  <a:cubicBezTo>
                    <a:pt x="586" y="44"/>
                    <a:pt x="573" y="47"/>
                    <a:pt x="563" y="44"/>
                  </a:cubicBezTo>
                  <a:cubicBezTo>
                    <a:pt x="523" y="32"/>
                    <a:pt x="487" y="13"/>
                    <a:pt x="447" y="0"/>
                  </a:cubicBezTo>
                  <a:cubicBezTo>
                    <a:pt x="362" y="4"/>
                    <a:pt x="268" y="2"/>
                    <a:pt x="184" y="22"/>
                  </a:cubicBezTo>
                  <a:cubicBezTo>
                    <a:pt x="135" y="55"/>
                    <a:pt x="136" y="35"/>
                    <a:pt x="148" y="73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" name="Accolade fermante 2"/>
          <p:cNvSpPr/>
          <p:nvPr/>
        </p:nvSpPr>
        <p:spPr>
          <a:xfrm>
            <a:off x="3201334" y="981188"/>
            <a:ext cx="523042" cy="4827453"/>
          </a:xfrm>
          <a:prstGeom prst="rightBrace">
            <a:avLst>
              <a:gd name="adj1" fmla="val 46126"/>
              <a:gd name="adj2" fmla="val 4978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Text Box 55"/>
          <p:cNvSpPr txBox="1">
            <a:spLocks noChangeArrowheads="1"/>
          </p:cNvSpPr>
          <p:nvPr/>
        </p:nvSpPr>
        <p:spPr bwMode="auto">
          <a:xfrm>
            <a:off x="35496" y="25460"/>
            <a:ext cx="9108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sz="2400" dirty="0" smtClean="0"/>
              <a:t>« Toy » (Ladieu et al 2012) and « </a:t>
            </a:r>
            <a:r>
              <a:rPr lang="fr-FR" sz="2400" dirty="0" err="1" smtClean="0"/>
              <a:t>Pragmatical</a:t>
            </a:r>
            <a:r>
              <a:rPr lang="fr-FR" sz="2400" dirty="0" smtClean="0"/>
              <a:t> » </a:t>
            </a:r>
            <a:r>
              <a:rPr lang="fr-FR" sz="2400" dirty="0" err="1" smtClean="0"/>
              <a:t>models</a:t>
            </a:r>
            <a:r>
              <a:rPr lang="fr-FR" sz="2400" dirty="0" smtClean="0"/>
              <a:t> (Buchenau,2016)</a:t>
            </a:r>
            <a:endParaRPr lang="fr-FR" sz="2400" dirty="0"/>
          </a:p>
        </p:txBody>
      </p:sp>
      <p:sp>
        <p:nvSpPr>
          <p:cNvPr id="88" name="ZoneTexte 87"/>
          <p:cNvSpPr txBox="1"/>
          <p:nvPr/>
        </p:nvSpPr>
        <p:spPr>
          <a:xfrm>
            <a:off x="4983" y="404664"/>
            <a:ext cx="6655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 smtClean="0">
                <a:solidFill>
                  <a:srgbClr val="FF0000"/>
                </a:solidFill>
              </a:rPr>
              <a:t>Two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</a:rPr>
              <a:t>phenomenological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</a:rPr>
              <a:t>approaches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</a:rPr>
              <a:t>yielding</a:t>
            </a:r>
            <a:r>
              <a:rPr lang="fr-FR" sz="2200" dirty="0" smtClean="0">
                <a:solidFill>
                  <a:srgbClr val="FF0000"/>
                </a:solidFill>
              </a:rPr>
              <a:t> X</a:t>
            </a:r>
            <a:r>
              <a:rPr lang="fr-FR" sz="2200" baseline="-25000" dirty="0" smtClean="0">
                <a:solidFill>
                  <a:srgbClr val="FF0000"/>
                </a:solidFill>
              </a:rPr>
              <a:t>3</a:t>
            </a:r>
            <a:r>
              <a:rPr lang="fr-FR" sz="2200" dirty="0" smtClean="0">
                <a:solidFill>
                  <a:srgbClr val="FF0000"/>
                </a:solidFill>
              </a:rPr>
              <a:t> ~ </a:t>
            </a:r>
            <a:r>
              <a:rPr lang="fr-FR" sz="2200" dirty="0" err="1" smtClean="0">
                <a:solidFill>
                  <a:srgbClr val="FF0000"/>
                </a:solidFill>
              </a:rPr>
              <a:t>N</a:t>
            </a:r>
            <a:r>
              <a:rPr lang="fr-FR" sz="2200" baseline="-25000" dirty="0" err="1" smtClean="0">
                <a:solidFill>
                  <a:srgbClr val="FF0000"/>
                </a:solidFill>
              </a:rPr>
              <a:t>corr</a:t>
            </a:r>
            <a:endParaRPr lang="fr-FR" sz="2200" baseline="-25000" dirty="0">
              <a:solidFill>
                <a:srgbClr val="FF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13598" y="4996161"/>
            <a:ext cx="2776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 </a:t>
            </a:r>
            <a:r>
              <a:rPr lang="fr-FR" b="1" dirty="0" err="1" smtClean="0">
                <a:solidFill>
                  <a:srgbClr val="0070C0"/>
                </a:solidFill>
                <a:sym typeface="Symbol" panose="05050102010706020507" pitchFamily="18" charset="2"/>
              </a:rPr>
              <a:t>Crossover</a:t>
            </a:r>
            <a:r>
              <a:rPr lang="fr-FR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 to Trivial </a:t>
            </a:r>
            <a:r>
              <a:rPr lang="fr-FR" b="1" dirty="0" err="1" smtClean="0">
                <a:solidFill>
                  <a:srgbClr val="0070C0"/>
                </a:solidFill>
                <a:sym typeface="Symbol" panose="05050102010706020507" pitchFamily="18" charset="2"/>
              </a:rPr>
              <a:t>is</a:t>
            </a:r>
            <a:r>
              <a:rPr lang="fr-FR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sym typeface="Symbol" panose="05050102010706020507" pitchFamily="18" charset="2"/>
              </a:rPr>
              <a:t>enforced</a:t>
            </a:r>
            <a:r>
              <a:rPr lang="fr-FR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 at f&lt;&lt;f</a:t>
            </a:r>
            <a:r>
              <a:rPr lang="fr-FR" b="1" baseline="-25000" dirty="0" smtClean="0">
                <a:solidFill>
                  <a:srgbClr val="0070C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sp>
        <p:nvSpPr>
          <p:cNvPr id="90" name="Text Box 105"/>
          <p:cNvSpPr txBox="1">
            <a:spLocks noChangeArrowheads="1"/>
          </p:cNvSpPr>
          <p:nvPr/>
        </p:nvSpPr>
        <p:spPr bwMode="auto">
          <a:xfrm>
            <a:off x="4951027" y="1037386"/>
            <a:ext cx="386944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 </a:t>
            </a:r>
            <a:r>
              <a:rPr lang="fr-FR" sz="22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N</a:t>
            </a:r>
            <a:r>
              <a:rPr lang="fr-FR" sz="2200" baseline="-250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corr</a:t>
            </a:r>
            <a:r>
              <a:rPr lang="fr-FR" sz="2200" baseline="-25000" dirty="0" smtClean="0">
                <a:solidFill>
                  <a:srgbClr val="1306BA"/>
                </a:solidFill>
                <a:sym typeface="Symbol" panose="05050102010706020507" pitchFamily="18" charset="2"/>
              </a:rPr>
              <a:t> </a:t>
            </a: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, </a:t>
            </a:r>
            <a:r>
              <a:rPr lang="fr-FR" sz="2200" dirty="0" smtClean="0">
                <a:solidFill>
                  <a:srgbClr val="1306BA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d</a:t>
            </a: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=</a:t>
            </a:r>
            <a:r>
              <a:rPr lang="fr-FR" sz="22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Tanh</a:t>
            </a: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(</a:t>
            </a:r>
            <a:r>
              <a:rPr lang="fr-FR" sz="2200" dirty="0" smtClean="0">
                <a:solidFill>
                  <a:srgbClr val="1306BA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D</a:t>
            </a: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/T) and </a:t>
            </a:r>
            <a:r>
              <a:rPr lang="fr-FR" sz="2200" dirty="0" smtClean="0">
                <a:solidFill>
                  <a:srgbClr val="1306BA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t</a:t>
            </a:r>
            <a:r>
              <a:rPr lang="fr-FR" sz="2200" baseline="-25000" dirty="0" smtClean="0">
                <a:solidFill>
                  <a:srgbClr val="1306BA"/>
                </a:solidFill>
                <a:sym typeface="Symbol" panose="05050102010706020507" pitchFamily="18" charset="2"/>
              </a:rPr>
              <a:t>ex</a:t>
            </a: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/</a:t>
            </a:r>
            <a:r>
              <a:rPr lang="fr-FR" sz="2200" dirty="0" smtClean="0">
                <a:solidFill>
                  <a:srgbClr val="1306BA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t</a:t>
            </a:r>
            <a:r>
              <a:rPr lang="fr-FR" sz="2200" baseline="-25000" dirty="0" smtClean="0">
                <a:solidFill>
                  <a:srgbClr val="1306BA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a </a:t>
            </a:r>
            <a:r>
              <a:rPr lang="fr-FR" sz="2200" dirty="0" smtClean="0">
                <a:solidFill>
                  <a:srgbClr val="1306BA"/>
                </a:solidFill>
                <a:sym typeface="Wingdings" panose="05000000000000000000" pitchFamily="2" charset="2"/>
              </a:rPr>
              <a:t> </a:t>
            </a:r>
            <a:r>
              <a:rPr lang="fr-FR" sz="22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three</a:t>
            </a: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 free </a:t>
            </a:r>
            <a:r>
              <a:rPr lang="fr-FR" sz="22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parameters</a:t>
            </a:r>
            <a:endParaRPr lang="fr-FR" sz="2200" dirty="0">
              <a:solidFill>
                <a:srgbClr val="1306BA"/>
              </a:solidFill>
            </a:endParaRPr>
          </a:p>
        </p:txBody>
      </p:sp>
      <p:grpSp>
        <p:nvGrpSpPr>
          <p:cNvPr id="93" name="Groupe 92"/>
          <p:cNvGrpSpPr/>
          <p:nvPr/>
        </p:nvGrpSpPr>
        <p:grpSpPr>
          <a:xfrm>
            <a:off x="35496" y="5912768"/>
            <a:ext cx="9105090" cy="913458"/>
            <a:chOff x="70992" y="5899918"/>
            <a:chExt cx="9105090" cy="913458"/>
          </a:xfrm>
        </p:grpSpPr>
        <p:sp>
          <p:nvSpPr>
            <p:cNvPr id="8" name="Text Box 105"/>
            <p:cNvSpPr txBox="1">
              <a:spLocks noChangeArrowheads="1"/>
            </p:cNvSpPr>
            <p:nvPr/>
          </p:nvSpPr>
          <p:spPr bwMode="auto">
            <a:xfrm>
              <a:off x="70992" y="6414767"/>
              <a:ext cx="9105090" cy="3986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40820" rIns="0" bIns="40820"/>
            <a:lstStyle>
              <a:defPPr>
                <a:defRPr lang="fr-FR"/>
              </a:defPPr>
              <a:lvl1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FF0000"/>
                  </a:solidFill>
                  <a:latin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r>
                <a:rPr lang="fr-FR" sz="2000" dirty="0" smtClean="0"/>
                <a:t>Good </a:t>
              </a:r>
              <a:r>
                <a:rPr lang="fr-FR" sz="2000" dirty="0" err="1" smtClean="0"/>
                <a:t>fits</a:t>
              </a:r>
              <a:r>
                <a:rPr lang="fr-FR" sz="2000" dirty="0" smtClean="0"/>
                <a:t> for X</a:t>
              </a:r>
              <a:r>
                <a:rPr lang="fr-FR" sz="2000" baseline="-25000" dirty="0" smtClean="0"/>
                <a:t>3</a:t>
              </a:r>
              <a:r>
                <a:rPr lang="fr-FR" sz="2000" baseline="30000" dirty="0" smtClean="0"/>
                <a:t>(1)</a:t>
              </a:r>
              <a:r>
                <a:rPr lang="fr-FR" sz="2000" dirty="0" smtClean="0"/>
                <a:t> (</a:t>
              </a:r>
              <a:r>
                <a:rPr lang="fr-FR" sz="2000" dirty="0" err="1" smtClean="0"/>
                <a:t>phase+modulus</a:t>
              </a:r>
              <a:r>
                <a:rPr lang="fr-FR" sz="2000" dirty="0" smtClean="0"/>
                <a:t>). </a:t>
              </a:r>
              <a:r>
                <a:rPr lang="fr-FR" sz="2000" dirty="0" err="1" smtClean="0"/>
                <a:t>N</a:t>
              </a:r>
              <a:r>
                <a:rPr lang="fr-FR" sz="2000" baseline="-25000" dirty="0" err="1" smtClean="0"/>
                <a:t>corr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is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reasonnable</a:t>
              </a:r>
              <a:r>
                <a:rPr lang="fr-FR" sz="2000" dirty="0" smtClean="0"/>
                <a:t>, but model </a:t>
              </a:r>
              <a:r>
                <a:rPr lang="fr-FR" sz="2000" dirty="0" err="1" smtClean="0"/>
                <a:t>dependent</a:t>
              </a:r>
              <a:r>
                <a:rPr lang="fr-FR" sz="2000" dirty="0"/>
                <a:t>.</a:t>
              </a:r>
              <a:endParaRPr lang="fr-FR" sz="2000" dirty="0">
                <a:latin typeface="Symbol" panose="05050102010706020507" pitchFamily="18" charset="2"/>
              </a:endParaRPr>
            </a:p>
          </p:txBody>
        </p:sp>
        <p:sp>
          <p:nvSpPr>
            <p:cNvPr id="92" name="Flèche droite 91"/>
            <p:cNvSpPr/>
            <p:nvPr/>
          </p:nvSpPr>
          <p:spPr>
            <a:xfrm rot="5400000">
              <a:off x="4559891" y="5954178"/>
              <a:ext cx="396552" cy="288032"/>
            </a:xfrm>
            <a:prstGeom prst="rightArrow">
              <a:avLst>
                <a:gd name="adj1" fmla="val 42441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7" name="ZoneTexte 106"/>
          <p:cNvSpPr txBox="1"/>
          <p:nvPr/>
        </p:nvSpPr>
        <p:spPr>
          <a:xfrm>
            <a:off x="470812" y="5585073"/>
            <a:ext cx="2694831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…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a </a:t>
            </a:r>
            <a:r>
              <a:rPr lang="fr-FR" dirty="0" err="1" smtClean="0">
                <a:solidFill>
                  <a:srgbClr val="FF0000"/>
                </a:solidFill>
              </a:rPr>
              <a:t>link</a:t>
            </a:r>
            <a:r>
              <a:rPr lang="fr-FR" dirty="0" smtClean="0">
                <a:solidFill>
                  <a:srgbClr val="FF0000"/>
                </a:solidFill>
              </a:rPr>
              <a:t> to </a:t>
            </a:r>
            <a:r>
              <a:rPr lang="fr-FR" dirty="0" err="1" smtClean="0">
                <a:solidFill>
                  <a:srgbClr val="FF0000"/>
                </a:solidFill>
              </a:rPr>
              <a:t>viscous</a:t>
            </a:r>
            <a:r>
              <a:rPr lang="fr-FR" dirty="0" smtClean="0">
                <a:solidFill>
                  <a:srgbClr val="FF0000"/>
                </a:solidFill>
              </a:rPr>
              <a:t> flow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429479" y="4507276"/>
            <a:ext cx="132450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fr-FR" baseline="-25000" dirty="0" smtClean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-</a:t>
            </a:r>
            <a:r>
              <a:rPr lang="fr-FR" dirty="0" smtClean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fr-FR" baseline="-25000" dirty="0" smtClean="0">
                <a:solidFill>
                  <a:srgbClr val="FF0000"/>
                </a:solidFill>
              </a:rPr>
              <a:t>1</a:t>
            </a:r>
            <a:r>
              <a:rPr lang="fr-FR" dirty="0" smtClean="0">
                <a:solidFill>
                  <a:srgbClr val="FF0000"/>
                </a:solidFill>
              </a:rPr>
              <a:t> &lt;&lt; </a:t>
            </a:r>
            <a:r>
              <a:rPr lang="fr-FR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endParaRPr lang="fr-FR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pic>
        <p:nvPicPr>
          <p:cNvPr id="1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64" y="2167964"/>
            <a:ext cx="4888840" cy="342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ZoneTexte 125"/>
          <p:cNvSpPr txBox="1"/>
          <p:nvPr/>
        </p:nvSpPr>
        <p:spPr>
          <a:xfrm>
            <a:off x="4896294" y="1800776"/>
            <a:ext cx="4054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rgbClr val="1306BA"/>
                </a:solidFill>
              </a:rPr>
              <a:t>N</a:t>
            </a:r>
            <a:r>
              <a:rPr lang="fr-FR" sz="2000" baseline="-25000" dirty="0" err="1" smtClean="0">
                <a:solidFill>
                  <a:srgbClr val="1306BA"/>
                </a:solidFill>
              </a:rPr>
              <a:t>corr</a:t>
            </a:r>
            <a:r>
              <a:rPr lang="fr-FR" sz="2000" dirty="0" smtClean="0">
                <a:solidFill>
                  <a:srgbClr val="1306BA"/>
                </a:solidFill>
              </a:rPr>
              <a:t>=15@Tg+17K; </a:t>
            </a:r>
            <a:r>
              <a:rPr lang="fr-FR" sz="2000" dirty="0" smtClean="0">
                <a:solidFill>
                  <a:srgbClr val="1306BA"/>
                </a:solidFill>
                <a:latin typeface="Symbol" pitchFamily="18" charset="2"/>
              </a:rPr>
              <a:t>d</a:t>
            </a:r>
            <a:r>
              <a:rPr lang="fr-FR" sz="2000" dirty="0" smtClean="0">
                <a:solidFill>
                  <a:srgbClr val="1306BA"/>
                </a:solidFill>
              </a:rPr>
              <a:t>=0.60; </a:t>
            </a:r>
            <a:r>
              <a:rPr lang="fr-FR" sz="2000" dirty="0" smtClean="0">
                <a:solidFill>
                  <a:srgbClr val="1306BA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t</a:t>
            </a:r>
            <a:r>
              <a:rPr lang="fr-FR" sz="2000" baseline="-25000" dirty="0" smtClean="0">
                <a:solidFill>
                  <a:srgbClr val="1306BA"/>
                </a:solidFill>
                <a:sym typeface="Symbol" panose="05050102010706020507" pitchFamily="18" charset="2"/>
              </a:rPr>
              <a:t>ex</a:t>
            </a:r>
            <a:r>
              <a:rPr lang="fr-FR" sz="2000" dirty="0" smtClean="0">
                <a:solidFill>
                  <a:srgbClr val="1306BA"/>
                </a:solidFill>
                <a:sym typeface="Symbol" panose="05050102010706020507" pitchFamily="18" charset="2"/>
              </a:rPr>
              <a:t>/</a:t>
            </a:r>
            <a:r>
              <a:rPr lang="fr-FR" sz="2000" dirty="0" smtClean="0">
                <a:solidFill>
                  <a:srgbClr val="1306BA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t</a:t>
            </a:r>
            <a:r>
              <a:rPr lang="fr-FR" sz="2000" baseline="-25000" dirty="0" smtClean="0">
                <a:solidFill>
                  <a:srgbClr val="1306BA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a </a:t>
            </a:r>
            <a:r>
              <a:rPr lang="fr-FR" sz="2000" dirty="0" smtClean="0">
                <a:solidFill>
                  <a:srgbClr val="1306BA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= 7</a:t>
            </a:r>
            <a:r>
              <a:rPr lang="fr-FR" sz="2000" dirty="0" smtClean="0">
                <a:solidFill>
                  <a:srgbClr val="1306BA"/>
                </a:solidFill>
              </a:rPr>
              <a:t> </a:t>
            </a:r>
            <a:endParaRPr lang="fr-FR" sz="2000" dirty="0">
              <a:solidFill>
                <a:srgbClr val="1306BA"/>
              </a:solidFill>
            </a:endParaRPr>
          </a:p>
        </p:txBody>
      </p:sp>
      <p:grpSp>
        <p:nvGrpSpPr>
          <p:cNvPr id="110" name="Groupe 109"/>
          <p:cNvGrpSpPr/>
          <p:nvPr/>
        </p:nvGrpSpPr>
        <p:grpSpPr>
          <a:xfrm>
            <a:off x="3960772" y="1091483"/>
            <a:ext cx="5110625" cy="4486458"/>
            <a:chOff x="3709847" y="140430"/>
            <a:chExt cx="5110625" cy="4486458"/>
          </a:xfrm>
        </p:grpSpPr>
        <p:sp>
          <p:nvSpPr>
            <p:cNvPr id="111" name="Rectangle 110"/>
            <p:cNvSpPr/>
            <p:nvPr/>
          </p:nvSpPr>
          <p:spPr>
            <a:xfrm>
              <a:off x="6948264" y="260648"/>
              <a:ext cx="1872208" cy="4248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2" name="Groupe 111"/>
            <p:cNvGrpSpPr/>
            <p:nvPr/>
          </p:nvGrpSpPr>
          <p:grpSpPr>
            <a:xfrm>
              <a:off x="3709847" y="140430"/>
              <a:ext cx="5038617" cy="4486458"/>
              <a:chOff x="3709847" y="140430"/>
              <a:chExt cx="5038617" cy="4486458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3932312" y="151681"/>
                <a:ext cx="4816152" cy="10263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14" name="Groupe 113"/>
              <p:cNvGrpSpPr/>
              <p:nvPr/>
            </p:nvGrpSpPr>
            <p:grpSpPr>
              <a:xfrm>
                <a:off x="3709847" y="140430"/>
                <a:ext cx="4966610" cy="4486458"/>
                <a:chOff x="3709847" y="140430"/>
                <a:chExt cx="4966610" cy="4486458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3779912" y="197441"/>
                  <a:ext cx="1872208" cy="42484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16" name="Groupe 115"/>
                <p:cNvGrpSpPr/>
                <p:nvPr/>
              </p:nvGrpSpPr>
              <p:grpSpPr>
                <a:xfrm>
                  <a:off x="3709847" y="140430"/>
                  <a:ext cx="4966610" cy="4486458"/>
                  <a:chOff x="3709847" y="140430"/>
                  <a:chExt cx="4966610" cy="4486458"/>
                </a:xfrm>
              </p:grpSpPr>
              <p:pic>
                <p:nvPicPr>
                  <p:cNvPr id="117" name="Image 116"/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r="4044"/>
                  <a:stretch/>
                </p:blipFill>
                <p:spPr>
                  <a:xfrm>
                    <a:off x="4729867" y="600103"/>
                    <a:ext cx="3946590" cy="3981025"/>
                  </a:xfrm>
                  <a:prstGeom prst="rect">
                    <a:avLst/>
                  </a:prstGeom>
                </p:spPr>
              </p:pic>
              <p:graphicFrame>
                <p:nvGraphicFramePr>
                  <p:cNvPr id="118" name="Objet 11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041193366"/>
                      </p:ext>
                    </p:extLst>
                  </p:nvPr>
                </p:nvGraphicFramePr>
                <p:xfrm>
                  <a:off x="3709847" y="2912222"/>
                  <a:ext cx="1123690" cy="52416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31431" name="Equation" r:id="rId11" imgW="1015920" imgH="520560" progId="Equation.DSMT4">
                          <p:embed/>
                        </p:oleObj>
                      </mc:Choice>
                      <mc:Fallback>
                        <p:oleObj name="Equation" r:id="rId11" imgW="1015920" imgH="520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09847" y="2912222"/>
                                <a:ext cx="1123690" cy="52416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9" name="Objet 11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586194880"/>
                      </p:ext>
                    </p:extLst>
                  </p:nvPr>
                </p:nvGraphicFramePr>
                <p:xfrm>
                  <a:off x="4773296" y="2850792"/>
                  <a:ext cx="504056" cy="64702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31432" name="Equation" r:id="rId13" imgW="279360" imgH="393480" progId="Equation.DSMT4">
                          <p:embed/>
                        </p:oleObj>
                      </mc:Choice>
                      <mc:Fallback>
                        <p:oleObj name="Equation" r:id="rId13" imgW="279360" imgH="393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73296" y="2850792"/>
                                <a:ext cx="504056" cy="64702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20" name="Objet 11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567976415"/>
                      </p:ext>
                    </p:extLst>
                  </p:nvPr>
                </p:nvGraphicFramePr>
                <p:xfrm>
                  <a:off x="3779912" y="1268760"/>
                  <a:ext cx="1072939" cy="55554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31433" name="Equation" r:id="rId15" imgW="914400" imgH="520560" progId="Equation.DSMT4">
                          <p:embed/>
                        </p:oleObj>
                      </mc:Choice>
                      <mc:Fallback>
                        <p:oleObj name="Equation" r:id="rId15" imgW="914400" imgH="520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79912" y="1268760"/>
                                <a:ext cx="1072939" cy="55554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21" name="Objet 12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917878448"/>
                      </p:ext>
                    </p:extLst>
                  </p:nvPr>
                </p:nvGraphicFramePr>
                <p:xfrm>
                  <a:off x="4868863" y="1268413"/>
                  <a:ext cx="398462" cy="5365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31434" name="Equation" r:id="rId17" imgW="266400" imgH="393480" progId="Equation.DSMT4">
                          <p:embed/>
                        </p:oleObj>
                      </mc:Choice>
                      <mc:Fallback>
                        <p:oleObj name="Equation" r:id="rId17" imgW="266400" imgH="393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68863" y="1268413"/>
                                <a:ext cx="398462" cy="53657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22" name="Objet 12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19358813"/>
                      </p:ext>
                    </p:extLst>
                  </p:nvPr>
                </p:nvGraphicFramePr>
                <p:xfrm>
                  <a:off x="6300192" y="4264938"/>
                  <a:ext cx="1466850" cy="3619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31435" name="Equation" r:id="rId19" imgW="939600" imgH="253800" progId="Equation.DSMT4">
                          <p:embed/>
                        </p:oleObj>
                      </mc:Choice>
                      <mc:Fallback>
                        <p:oleObj name="Equation" r:id="rId19" imgW="939600" imgH="253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300192" y="4264938"/>
                                <a:ext cx="1466850" cy="36195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23" name="ZoneTexte 122"/>
                  <p:cNvSpPr txBox="1"/>
                  <p:nvPr/>
                </p:nvSpPr>
                <p:spPr>
                  <a:xfrm>
                    <a:off x="3821394" y="140430"/>
                    <a:ext cx="482453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 smtClean="0"/>
                      <a:t>Buchenau, ArXiv:1512.00188v2, </a:t>
                    </a:r>
                    <a:r>
                      <a:rPr lang="fr-FR" dirty="0" err="1" smtClean="0"/>
                      <a:t>Prop</a:t>
                    </a:r>
                    <a:r>
                      <a:rPr lang="fr-FR" dirty="0" smtClean="0"/>
                      <a:t>. Carbonate</a:t>
                    </a:r>
                    <a:endParaRPr lang="fr-FR" dirty="0"/>
                  </a:p>
                </p:txBody>
              </p:sp>
              <p:sp>
                <p:nvSpPr>
                  <p:cNvPr id="124" name="ZoneTexte 123"/>
                  <p:cNvSpPr txBox="1"/>
                  <p:nvPr/>
                </p:nvSpPr>
                <p:spPr>
                  <a:xfrm>
                    <a:off x="5406321" y="694437"/>
                    <a:ext cx="1037887" cy="64633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rIns="0" rtlCol="0">
                    <a:spAutoFit/>
                  </a:bodyPr>
                  <a:lstStyle/>
                  <a:p>
                    <a:pPr algn="ctr"/>
                    <a:r>
                      <a:rPr lang="fr-FR" dirty="0" err="1" smtClean="0">
                        <a:solidFill>
                          <a:srgbClr val="FF0000"/>
                        </a:solidFill>
                      </a:rPr>
                      <a:t>N</a:t>
                    </a:r>
                    <a:r>
                      <a:rPr lang="fr-FR" baseline="-25000" dirty="0" err="1" smtClean="0">
                        <a:solidFill>
                          <a:srgbClr val="FF0000"/>
                        </a:solidFill>
                      </a:rPr>
                      <a:t>corr</a:t>
                    </a:r>
                    <a:r>
                      <a:rPr lang="fr-FR" baseline="-25000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fr-FR" dirty="0" smtClean="0">
                        <a:solidFill>
                          <a:srgbClr val="FF0000"/>
                        </a:solidFill>
                        <a:sym typeface="Symbol" panose="05050102010706020507" pitchFamily="18" charset="2"/>
                      </a:rPr>
                      <a:t> 100 @ T</a:t>
                    </a:r>
                    <a:r>
                      <a:rPr lang="fr-FR" baseline="-25000" dirty="0" smtClean="0">
                        <a:solidFill>
                          <a:srgbClr val="FF0000"/>
                        </a:solidFill>
                        <a:sym typeface="Symbol" panose="05050102010706020507" pitchFamily="18" charset="2"/>
                      </a:rPr>
                      <a:t>g</a:t>
                    </a:r>
                    <a:r>
                      <a:rPr lang="fr-FR" dirty="0" smtClean="0">
                        <a:solidFill>
                          <a:srgbClr val="FF0000"/>
                        </a:solidFill>
                        <a:sym typeface="Symbol" panose="05050102010706020507" pitchFamily="18" charset="2"/>
                      </a:rPr>
                      <a:t>+9K</a:t>
                    </a:r>
                    <a:endParaRPr lang="fr-FR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61" name="Flèche droite 60"/>
          <p:cNvSpPr/>
          <p:nvPr/>
        </p:nvSpPr>
        <p:spPr>
          <a:xfrm>
            <a:off x="3817648" y="3177480"/>
            <a:ext cx="396552" cy="288032"/>
          </a:xfrm>
          <a:prstGeom prst="rightArrow">
            <a:avLst>
              <a:gd name="adj1" fmla="val 42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06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8" grpId="0"/>
      <p:bldP spid="89" grpId="0"/>
      <p:bldP spid="90" grpId="0"/>
      <p:bldP spid="107" grpId="0" animBg="1"/>
      <p:bldP spid="108" grpId="0" animBg="1"/>
      <p:bldP spid="126" grpId="0"/>
      <p:bldP spid="6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63091"/>
            <a:ext cx="4457657" cy="338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1561" y="332410"/>
            <a:ext cx="3168352" cy="400110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</a:rPr>
              <a:t>N</a:t>
            </a:r>
            <a:r>
              <a:rPr lang="fr-FR" sz="2000" b="1" baseline="-25000" dirty="0" err="1" smtClean="0">
                <a:solidFill>
                  <a:srgbClr val="FF0000"/>
                </a:solidFill>
              </a:rPr>
              <a:t>corr</a:t>
            </a:r>
            <a:r>
              <a:rPr lang="fr-FR" sz="2000" b="1" dirty="0" smtClean="0">
                <a:solidFill>
                  <a:srgbClr val="FF0000"/>
                </a:solidFill>
              </a:rPr>
              <a:t>=10; </a:t>
            </a:r>
            <a:r>
              <a:rPr lang="fr-FR" sz="20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000" dirty="0" smtClean="0">
                <a:solidFill>
                  <a:srgbClr val="FF0000"/>
                </a:solidFill>
              </a:rPr>
              <a:t>, </a:t>
            </a:r>
            <a:r>
              <a:rPr lang="fr-FR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sz="2000" baseline="-25000" dirty="0" smtClean="0">
                <a:solidFill>
                  <a:srgbClr val="FF0000"/>
                </a:solidFill>
              </a:rPr>
              <a:t>ex</a:t>
            </a:r>
            <a:r>
              <a:rPr lang="fr-FR" sz="2000" dirty="0" smtClean="0">
                <a:solidFill>
                  <a:srgbClr val="FF0000"/>
                </a:solidFill>
              </a:rPr>
              <a:t>/</a:t>
            </a:r>
            <a:r>
              <a:rPr lang="fr-FR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sz="20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unchanged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218" y="692696"/>
            <a:ext cx="4046124" cy="327714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652120" y="284300"/>
            <a:ext cx="3168352" cy="400110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</a:rPr>
              <a:t>N</a:t>
            </a:r>
            <a:r>
              <a:rPr lang="fr-FR" sz="2000" b="1" baseline="-25000" dirty="0" err="1" smtClean="0">
                <a:solidFill>
                  <a:srgbClr val="FF0000"/>
                </a:solidFill>
              </a:rPr>
              <a:t>corr</a:t>
            </a:r>
            <a:r>
              <a:rPr lang="fr-FR" sz="2000" b="1" dirty="0" smtClean="0">
                <a:solidFill>
                  <a:srgbClr val="FF0000"/>
                </a:solidFill>
              </a:rPr>
              <a:t>=5 ; </a:t>
            </a:r>
            <a:r>
              <a:rPr lang="fr-FR" sz="20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000" dirty="0" smtClean="0">
                <a:solidFill>
                  <a:srgbClr val="FF0000"/>
                </a:solidFill>
              </a:rPr>
              <a:t>, </a:t>
            </a:r>
            <a:r>
              <a:rPr lang="fr-FR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sz="2000" baseline="-25000" dirty="0" smtClean="0">
                <a:solidFill>
                  <a:srgbClr val="FF0000"/>
                </a:solidFill>
              </a:rPr>
              <a:t>ex</a:t>
            </a:r>
            <a:r>
              <a:rPr lang="fr-FR" sz="2000" dirty="0" smtClean="0">
                <a:solidFill>
                  <a:srgbClr val="FF0000"/>
                </a:solidFill>
              </a:rPr>
              <a:t>/</a:t>
            </a:r>
            <a:r>
              <a:rPr lang="fr-FR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sz="20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unchanged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5" name="Text Box 55"/>
          <p:cNvSpPr txBox="1">
            <a:spLocks noChangeArrowheads="1"/>
          </p:cNvSpPr>
          <p:nvPr/>
        </p:nvSpPr>
        <p:spPr bwMode="auto">
          <a:xfrm>
            <a:off x="35496" y="25460"/>
            <a:ext cx="9108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sz="2400" dirty="0" smtClean="0"/>
              <a:t>« Toy » and « </a:t>
            </a:r>
            <a:r>
              <a:rPr lang="fr-FR" sz="2400" dirty="0" err="1" smtClean="0"/>
              <a:t>Pragmatical</a:t>
            </a:r>
            <a:r>
              <a:rPr lang="fr-FR" sz="2400" dirty="0" smtClean="0"/>
              <a:t> » </a:t>
            </a:r>
            <a:r>
              <a:rPr lang="fr-FR" sz="2400" dirty="0" err="1" smtClean="0"/>
              <a:t>models</a:t>
            </a:r>
            <a:r>
              <a:rPr lang="fr-FR" sz="2400" dirty="0" smtClean="0"/>
              <a:t> (2/2):</a:t>
            </a:r>
            <a:endParaRPr lang="fr-FR" sz="2400" dirty="0"/>
          </a:p>
        </p:txBody>
      </p:sp>
      <p:sp>
        <p:nvSpPr>
          <p:cNvPr id="16" name="Flèche droite 15"/>
          <p:cNvSpPr/>
          <p:nvPr/>
        </p:nvSpPr>
        <p:spPr>
          <a:xfrm rot="5400000">
            <a:off x="4142196" y="4079316"/>
            <a:ext cx="571576" cy="288032"/>
          </a:xfrm>
          <a:prstGeom prst="rightArrow">
            <a:avLst>
              <a:gd name="adj1" fmla="val 42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4451507"/>
            <a:ext cx="38669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>
                <a:sym typeface="Symbol" panose="05050102010706020507" pitchFamily="18" charset="2"/>
              </a:rPr>
              <a:t> </a:t>
            </a:r>
            <a:r>
              <a:rPr lang="fr-F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fr-FR" sz="2000" b="1" dirty="0" err="1" smtClean="0">
                <a:solidFill>
                  <a:srgbClr val="FF0000"/>
                </a:solidFill>
              </a:rPr>
              <a:t>Partially</a:t>
            </a:r>
            <a:r>
              <a:rPr lang="fr-FR" sz="2000" b="1" dirty="0" smtClean="0">
                <a:solidFill>
                  <a:srgbClr val="FF0000"/>
                </a:solidFill>
              </a:rPr>
              <a:t>)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answered</a:t>
            </a:r>
            <a:r>
              <a:rPr lang="fr-FR" sz="2000" b="1" dirty="0" smtClean="0"/>
              <a:t> questions : </a:t>
            </a:r>
            <a:endParaRPr lang="fr-FR" sz="2000" dirty="0" smtClean="0">
              <a:sym typeface="Wingdings" pitchFamily="2" charset="2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547" y="4785631"/>
            <a:ext cx="5948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ym typeface="Symbol" panose="05050102010706020507" pitchFamily="18" charset="2"/>
              </a:rPr>
              <a:t> Fit ALL the X</a:t>
            </a:r>
            <a:r>
              <a:rPr lang="fr-FR" sz="1600" baseline="-25000" dirty="0" smtClean="0">
                <a:sym typeface="Symbol" panose="05050102010706020507" pitchFamily="18" charset="2"/>
              </a:rPr>
              <a:t>3</a:t>
            </a:r>
            <a:r>
              <a:rPr lang="fr-FR" sz="1600" dirty="0" smtClean="0">
                <a:sym typeface="Symbol" panose="05050102010706020507" pitchFamily="18" charset="2"/>
              </a:rPr>
              <a:t>’s </a:t>
            </a:r>
            <a:r>
              <a:rPr lang="fr-FR" sz="1600" dirty="0" err="1" smtClean="0">
                <a:sym typeface="Symbol" panose="05050102010706020507" pitchFamily="18" charset="2"/>
              </a:rPr>
              <a:t>with</a:t>
            </a:r>
            <a:r>
              <a:rPr lang="fr-FR" sz="1600" dirty="0" smtClean="0">
                <a:sym typeface="Symbol" panose="05050102010706020507" pitchFamily="18" charset="2"/>
              </a:rPr>
              <a:t> a single </a:t>
            </a:r>
            <a:r>
              <a:rPr lang="fr-FR" sz="1600" dirty="0" err="1" smtClean="0">
                <a:sym typeface="Symbol" panose="05050102010706020507" pitchFamily="18" charset="2"/>
              </a:rPr>
              <a:t>mechanism</a:t>
            </a:r>
            <a:r>
              <a:rPr lang="fr-FR" sz="1600" dirty="0" smtClean="0">
                <a:sym typeface="Symbol" panose="05050102010706020507" pitchFamily="18" charset="2"/>
              </a:rPr>
              <a:t> </a:t>
            </a:r>
            <a:r>
              <a:rPr lang="fr-FR" sz="1600" dirty="0" err="1" smtClean="0">
                <a:sym typeface="Symbol" panose="05050102010706020507" pitchFamily="18" charset="2"/>
              </a:rPr>
              <a:t>involving</a:t>
            </a:r>
            <a:r>
              <a:rPr lang="fr-FR" sz="1600" dirty="0" smtClean="0">
                <a:sym typeface="Symbol" panose="05050102010706020507" pitchFamily="18" charset="2"/>
              </a:rPr>
              <a:t> </a:t>
            </a:r>
            <a:r>
              <a:rPr lang="fr-FR" sz="1600" dirty="0" err="1" smtClean="0">
                <a:sym typeface="Symbol" panose="05050102010706020507" pitchFamily="18" charset="2"/>
              </a:rPr>
              <a:t>N</a:t>
            </a:r>
            <a:r>
              <a:rPr lang="fr-FR" sz="1600" baseline="-25000" dirty="0" err="1" smtClean="0">
                <a:sym typeface="Symbol" panose="05050102010706020507" pitchFamily="18" charset="2"/>
              </a:rPr>
              <a:t>corr</a:t>
            </a:r>
            <a:r>
              <a:rPr lang="fr-FR" sz="1600" dirty="0" smtClean="0">
                <a:sym typeface="Symbol" panose="05050102010706020507" pitchFamily="18" charset="2"/>
              </a:rPr>
              <a:t>? 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1547" y="5851338"/>
            <a:ext cx="903447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sym typeface="Symbol" panose="05050102010706020507" pitchFamily="18" charset="2"/>
              </a:rPr>
              <a:t> </a:t>
            </a:r>
            <a:r>
              <a:rPr lang="fr-FR" sz="2000" b="1" dirty="0" err="1">
                <a:solidFill>
                  <a:srgbClr val="FF0000"/>
                </a:solidFill>
              </a:rPr>
              <a:t>Remaining</a:t>
            </a:r>
            <a:r>
              <a:rPr lang="fr-FR" sz="2000" b="1" dirty="0">
                <a:solidFill>
                  <a:srgbClr val="FF0000"/>
                </a:solidFill>
              </a:rPr>
              <a:t> questions : </a:t>
            </a:r>
            <a:endParaRPr lang="fr-FR" sz="2000" dirty="0">
              <a:solidFill>
                <a:srgbClr val="FF0000"/>
              </a:solidFill>
              <a:sym typeface="Wingdings" pitchFamily="2" charset="2"/>
            </a:endParaRP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fr-FR" sz="2000" dirty="0" smtClean="0">
                <a:solidFill>
                  <a:srgbClr val="FF0000"/>
                </a:solidFill>
              </a:rPr>
              <a:t>Are </a:t>
            </a:r>
            <a:r>
              <a:rPr lang="fr-FR" sz="2000" dirty="0" err="1" smtClean="0">
                <a:solidFill>
                  <a:srgbClr val="FF0000"/>
                </a:solidFill>
              </a:rPr>
              <a:t>there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subdominant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terms</a:t>
            </a:r>
            <a:r>
              <a:rPr lang="fr-FR" sz="2000" dirty="0" smtClean="0">
                <a:solidFill>
                  <a:srgbClr val="FF0000"/>
                </a:solidFill>
              </a:rPr>
              <a:t> in X</a:t>
            </a:r>
            <a:r>
              <a:rPr lang="fr-FR" sz="2000" baseline="-25000" dirty="0" smtClean="0">
                <a:solidFill>
                  <a:srgbClr val="FF0000"/>
                </a:solidFill>
              </a:rPr>
              <a:t>3</a:t>
            </a:r>
            <a:r>
              <a:rPr lang="fr-FR" sz="2000" dirty="0" smtClean="0">
                <a:solidFill>
                  <a:srgbClr val="FF0000"/>
                </a:solidFill>
              </a:rPr>
              <a:t> ? </a:t>
            </a:r>
          </a:p>
          <a:p>
            <a:r>
              <a:rPr lang="fr-F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 The </a:t>
            </a:r>
            <a:r>
              <a:rPr lang="fr-FR" sz="2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link</a:t>
            </a:r>
            <a:r>
              <a:rPr lang="fr-F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between</a:t>
            </a:r>
            <a:r>
              <a:rPr lang="fr-F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fr-FR" sz="2000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corr</a:t>
            </a:r>
            <a:r>
              <a:rPr lang="fr-F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(T) and  Ln(</a:t>
            </a:r>
            <a:r>
              <a:rPr lang="fr-FR" sz="2000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t</a:t>
            </a:r>
            <a:r>
              <a:rPr lang="fr-FR" sz="2000" baseline="-25000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r>
              <a:rPr lang="fr-F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)/</a:t>
            </a:r>
            <a:r>
              <a:rPr lang="fr-FR" sz="2000" dirty="0">
                <a:solidFill>
                  <a:srgbClr val="FF0000"/>
                </a:solidFill>
                <a:sym typeface="Symbol" panose="05050102010706020507" pitchFamily="18" charset="2"/>
              </a:rPr>
              <a:t>  </a:t>
            </a:r>
            <a:r>
              <a:rPr lang="fr-F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Ln(T) </a:t>
            </a:r>
            <a:r>
              <a:rPr lang="fr-FR" sz="2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is</a:t>
            </a:r>
            <a:r>
              <a:rPr lang="fr-F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missing</a:t>
            </a:r>
            <a:r>
              <a:rPr lang="fr-F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 : </a:t>
            </a:r>
            <a:r>
              <a:rPr lang="fr-FR" sz="2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can</a:t>
            </a:r>
            <a:r>
              <a:rPr lang="fr-F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we</a:t>
            </a:r>
            <a:r>
              <a:rPr lang="fr-F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recover</a:t>
            </a:r>
            <a:r>
              <a:rPr lang="fr-F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it</a:t>
            </a:r>
            <a:r>
              <a:rPr lang="fr-F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 ?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773" y="5110467"/>
            <a:ext cx="546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ym typeface="Symbol" panose="05050102010706020507" pitchFamily="18" charset="2"/>
              </a:rPr>
              <a:t> </a:t>
            </a:r>
            <a:r>
              <a:rPr lang="fr-FR" sz="1600" dirty="0" err="1" smtClean="0"/>
              <a:t>Similarities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the </a:t>
            </a:r>
            <a:r>
              <a:rPr lang="fr-FR" sz="1600" dirty="0" err="1" smtClean="0"/>
              <a:t>various</a:t>
            </a:r>
            <a:r>
              <a:rPr lang="fr-FR" sz="1600" dirty="0" smtClean="0"/>
              <a:t> H</a:t>
            </a:r>
            <a:r>
              <a:rPr lang="fr-FR" sz="1600" baseline="-25000" dirty="0" smtClean="0"/>
              <a:t>3</a:t>
            </a:r>
            <a:r>
              <a:rPr lang="fr-FR" sz="1600" baseline="30000" dirty="0" smtClean="0"/>
              <a:t>(k)</a:t>
            </a:r>
            <a:r>
              <a:rPr lang="fr-FR" sz="1600" dirty="0" smtClean="0"/>
              <a:t> (</a:t>
            </a:r>
            <a:r>
              <a:rPr lang="fr-FR" sz="1600" dirty="0" err="1" smtClean="0"/>
              <a:t>modulus</a:t>
            </a:r>
            <a:r>
              <a:rPr lang="fr-FR" sz="1600" dirty="0" smtClean="0"/>
              <a:t> AND phase) ? </a:t>
            </a:r>
            <a:endParaRPr lang="fr-FR" sz="1600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520205" y="3861048"/>
            <a:ext cx="45882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 </a:t>
            </a:r>
            <a:r>
              <a:rPr lang="fr-FR" sz="2000" b="1" dirty="0" smtClean="0">
                <a:solidFill>
                  <a:srgbClr val="FF0000"/>
                </a:solidFill>
              </a:rPr>
              <a:t>Bad point : </a:t>
            </a:r>
            <a:r>
              <a:rPr lang="fr-FR" sz="2000" b="1" dirty="0" err="1" smtClean="0">
                <a:solidFill>
                  <a:srgbClr val="FF0000"/>
                </a:solidFill>
              </a:rPr>
              <a:t>N</a:t>
            </a:r>
            <a:r>
              <a:rPr lang="fr-FR" sz="2000" b="1" baseline="-25000" dirty="0" err="1" smtClean="0">
                <a:solidFill>
                  <a:srgbClr val="FF0000"/>
                </a:solidFill>
              </a:rPr>
              <a:t>corr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should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be</a:t>
            </a:r>
            <a:r>
              <a:rPr lang="fr-FR" sz="2000" b="1" dirty="0" smtClean="0">
                <a:solidFill>
                  <a:srgbClr val="FF0000"/>
                </a:solidFill>
              </a:rPr>
              <a:t> the </a:t>
            </a:r>
            <a:r>
              <a:rPr lang="fr-FR" sz="2000" b="1" dirty="0" err="1" smtClean="0">
                <a:solidFill>
                  <a:srgbClr val="FF0000"/>
                </a:solidFill>
              </a:rPr>
              <a:t>same</a:t>
            </a:r>
            <a:r>
              <a:rPr lang="fr-FR" sz="2000" b="1" dirty="0" smtClean="0">
                <a:solidFill>
                  <a:srgbClr val="FF0000"/>
                </a:solidFill>
              </a:rPr>
              <a:t> for all X</a:t>
            </a:r>
            <a:r>
              <a:rPr lang="fr-FR" sz="2000" b="1" baseline="-25000" dirty="0" smtClean="0">
                <a:solidFill>
                  <a:srgbClr val="FF0000"/>
                </a:solidFill>
              </a:rPr>
              <a:t>3</a:t>
            </a:r>
            <a:r>
              <a:rPr lang="fr-FR" sz="2000" b="1" dirty="0" smtClean="0">
                <a:solidFill>
                  <a:srgbClr val="FF0000"/>
                </a:solidFill>
              </a:rPr>
              <a:t>’s </a:t>
            </a:r>
            <a:r>
              <a:rPr lang="fr-F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 </a:t>
            </a:r>
            <a:r>
              <a:rPr lang="fr-FR" sz="2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these</a:t>
            </a:r>
            <a:r>
              <a:rPr lang="fr-F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models</a:t>
            </a:r>
            <a:r>
              <a:rPr lang="fr-F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are </a:t>
            </a:r>
            <a:r>
              <a:rPr lang="fr-FR" sz="2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too</a:t>
            </a:r>
            <a:r>
              <a:rPr lang="fr-F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naive</a:t>
            </a:r>
            <a:r>
              <a:rPr lang="fr-F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fr-FR" sz="2000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3" name="Accolade fermante 2"/>
          <p:cNvSpPr/>
          <p:nvPr/>
        </p:nvSpPr>
        <p:spPr>
          <a:xfrm>
            <a:off x="5436096" y="4785631"/>
            <a:ext cx="216024" cy="690431"/>
          </a:xfrm>
          <a:prstGeom prst="rightBrace">
            <a:avLst>
              <a:gd name="adj1" fmla="val 3976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 Box 105"/>
          <p:cNvSpPr txBox="1">
            <a:spLocks noChangeArrowheads="1"/>
          </p:cNvSpPr>
          <p:nvPr/>
        </p:nvSpPr>
        <p:spPr bwMode="auto">
          <a:xfrm>
            <a:off x="5724128" y="4923161"/>
            <a:ext cx="3024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 </a:t>
            </a:r>
            <a:r>
              <a:rPr lang="fr-FR" sz="22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Yes</a:t>
            </a: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, </a:t>
            </a:r>
            <a:r>
              <a:rPr lang="fr-FR" sz="22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with</a:t>
            </a: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 </a:t>
            </a:r>
            <a:r>
              <a:rPr lang="fr-FR" sz="22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N</a:t>
            </a:r>
            <a:r>
              <a:rPr lang="fr-FR" sz="2200" baseline="-250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corr</a:t>
            </a:r>
            <a:r>
              <a:rPr lang="fr-FR" sz="2200" baseline="-25000" dirty="0" smtClean="0">
                <a:solidFill>
                  <a:srgbClr val="1306BA"/>
                </a:solidFill>
                <a:sym typeface="Symbol" panose="05050102010706020507" pitchFamily="18" charset="2"/>
              </a:rPr>
              <a:t> </a:t>
            </a:r>
            <a:r>
              <a:rPr lang="fr-FR" sz="2200" dirty="0" smtClean="0">
                <a:solidFill>
                  <a:srgbClr val="1306BA"/>
                </a:solidFill>
                <a:sym typeface="Symbol" panose="05050102010706020507" pitchFamily="18" charset="2"/>
              </a:rPr>
              <a:t>= 10-100</a:t>
            </a:r>
            <a:endParaRPr lang="fr-FR" sz="2200" dirty="0">
              <a:solidFill>
                <a:srgbClr val="1306BA"/>
              </a:solidFill>
            </a:endParaRPr>
          </a:p>
        </p:txBody>
      </p:sp>
      <p:sp>
        <p:nvSpPr>
          <p:cNvPr id="24" name="Flèche droite 23"/>
          <p:cNvSpPr/>
          <p:nvPr/>
        </p:nvSpPr>
        <p:spPr>
          <a:xfrm rot="5400000">
            <a:off x="4247094" y="5513864"/>
            <a:ext cx="427709" cy="288032"/>
          </a:xfrm>
          <a:prstGeom prst="rightArrow">
            <a:avLst>
              <a:gd name="adj1" fmla="val 42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1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 animBg="1"/>
      <p:bldP spid="17" grpId="0"/>
      <p:bldP spid="18" grpId="0"/>
      <p:bldP spid="19" grpId="0" animBg="1"/>
      <p:bldP spid="20" grpId="0"/>
      <p:bldP spid="22" grpId="0"/>
      <p:bldP spid="3" grpId="0" animBg="1"/>
      <p:bldP spid="21" grpId="0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2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5"/>
          <p:cNvSpPr txBox="1">
            <a:spLocks noChangeArrowheads="1"/>
          </p:cNvSpPr>
          <p:nvPr/>
        </p:nvSpPr>
        <p:spPr bwMode="auto">
          <a:xfrm>
            <a:off x="-18914" y="25461"/>
            <a:ext cx="90025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fr-FR" sz="28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An </a:t>
            </a:r>
            <a:r>
              <a:rPr lang="fr-FR" sz="28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idea</a:t>
            </a:r>
            <a:r>
              <a:rPr lang="fr-FR" sz="28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of G. </a:t>
            </a:r>
            <a:r>
              <a:rPr lang="fr-FR" sz="28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Johari</a:t>
            </a:r>
            <a:r>
              <a:rPr lang="fr-FR" sz="28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(JCP </a:t>
            </a:r>
            <a:r>
              <a:rPr lang="fr-FR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</a:t>
            </a:r>
            <a:r>
              <a:rPr lang="fr-FR" sz="28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2013</a:t>
            </a:r>
            <a:r>
              <a:rPr lang="fr-FR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)) </a:t>
            </a:r>
            <a:r>
              <a:rPr lang="fr-FR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for X</a:t>
            </a:r>
            <a:r>
              <a:rPr lang="fr-FR" sz="2800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2,1</a:t>
            </a:r>
            <a:r>
              <a:rPr lang="fr-FR" sz="28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(1)</a:t>
            </a:r>
            <a:r>
              <a:rPr lang="fr-FR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(</a:t>
            </a:r>
            <a:r>
              <a:rPr lang="fr-FR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</a:t>
            </a:r>
            <a:r>
              <a:rPr lang="fr-FR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E</a:t>
            </a:r>
            <a:r>
              <a:rPr lang="fr-FR" sz="2800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st</a:t>
            </a:r>
            <a:r>
              <a:rPr lang="fr-FR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+E</a:t>
            </a:r>
            <a:r>
              <a:rPr lang="fr-FR" sz="2800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ac</a:t>
            </a:r>
            <a:r>
              <a:rPr lang="fr-FR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</a:t>
            </a:r>
            <a:r>
              <a:rPr lang="fr-FR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[</a:t>
            </a:r>
            <a:r>
              <a:rPr lang="fr-FR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w</a:t>
            </a:r>
            <a:r>
              <a:rPr lang="fr-FR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t</a:t>
            </a:r>
            <a:r>
              <a:rPr lang="fr-FR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]).</a:t>
            </a:r>
            <a:endParaRPr lang="fr-FR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979885"/>
              </p:ext>
            </p:extLst>
          </p:nvPr>
        </p:nvGraphicFramePr>
        <p:xfrm>
          <a:off x="149225" y="589955"/>
          <a:ext cx="1592263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1" name="Equation" r:id="rId3" imgW="1066680" imgH="761760" progId="Equation.DSMT4">
                  <p:embed/>
                </p:oleObj>
              </mc:Choice>
              <mc:Fallback>
                <p:oleObj name="Equation" r:id="rId3" imgW="10666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589955"/>
                        <a:ext cx="1592263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440982"/>
              </p:ext>
            </p:extLst>
          </p:nvPr>
        </p:nvGraphicFramePr>
        <p:xfrm>
          <a:off x="6604000" y="585192"/>
          <a:ext cx="23685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2" name="Equation" r:id="rId5" imgW="1587240" imgH="431640" progId="Equation.DSMT4">
                  <p:embed/>
                </p:oleObj>
              </mc:Choice>
              <mc:Fallback>
                <p:oleObj name="Equation" r:id="rId5" imgW="1587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585192"/>
                        <a:ext cx="236855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arenthèse fermante 1"/>
          <p:cNvSpPr/>
          <p:nvPr/>
        </p:nvSpPr>
        <p:spPr>
          <a:xfrm>
            <a:off x="1610024" y="691425"/>
            <a:ext cx="131602" cy="1104152"/>
          </a:xfrm>
          <a:prstGeom prst="rightBracket">
            <a:avLst>
              <a:gd name="adj" fmla="val 7147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575887"/>
              </p:ext>
            </p:extLst>
          </p:nvPr>
        </p:nvGraphicFramePr>
        <p:xfrm>
          <a:off x="2798521" y="596660"/>
          <a:ext cx="19891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3" name="Equation" r:id="rId7" imgW="1333440" imgH="431640" progId="Equation.DSMT4">
                  <p:embed/>
                </p:oleObj>
              </mc:Choice>
              <mc:Fallback>
                <p:oleObj name="Equation" r:id="rId7" imgW="1333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521" y="596660"/>
                        <a:ext cx="1989138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847627"/>
              </p:ext>
            </p:extLst>
          </p:nvPr>
        </p:nvGraphicFramePr>
        <p:xfrm>
          <a:off x="2797175" y="1186855"/>
          <a:ext cx="31829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4" name="Equation" r:id="rId9" imgW="2641320" imgH="431640" progId="Equation.DSMT4">
                  <p:embed/>
                </p:oleObj>
              </mc:Choice>
              <mc:Fallback>
                <p:oleObj name="Equation" r:id="rId9" imgW="2641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1186855"/>
                        <a:ext cx="3182938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arenthèse fermante 18"/>
          <p:cNvSpPr/>
          <p:nvPr/>
        </p:nvSpPr>
        <p:spPr>
          <a:xfrm>
            <a:off x="5868144" y="669153"/>
            <a:ext cx="131602" cy="1104152"/>
          </a:xfrm>
          <a:prstGeom prst="rightBracket">
            <a:avLst>
              <a:gd name="adj" fmla="val 7147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Parenthèse fermante 19"/>
          <p:cNvSpPr/>
          <p:nvPr/>
        </p:nvSpPr>
        <p:spPr>
          <a:xfrm flipH="1">
            <a:off x="2744136" y="676658"/>
            <a:ext cx="131602" cy="1104152"/>
          </a:xfrm>
          <a:prstGeom prst="rightBracket">
            <a:avLst>
              <a:gd name="adj" fmla="val 7147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enthèse fermante 21"/>
          <p:cNvSpPr/>
          <p:nvPr/>
        </p:nvSpPr>
        <p:spPr>
          <a:xfrm flipH="1">
            <a:off x="6588224" y="625026"/>
            <a:ext cx="131602" cy="1104152"/>
          </a:xfrm>
          <a:prstGeom prst="rightBracket">
            <a:avLst>
              <a:gd name="adj" fmla="val 7147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134056"/>
              </p:ext>
            </p:extLst>
          </p:nvPr>
        </p:nvGraphicFramePr>
        <p:xfrm>
          <a:off x="7467600" y="1112838"/>
          <a:ext cx="15160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5" name="Equation" r:id="rId11" imgW="1015920" imgH="457200" progId="Equation.DSMT4">
                  <p:embed/>
                </p:oleObj>
              </mc:Choice>
              <mc:Fallback>
                <p:oleObj name="Equation" r:id="rId11" imgW="1015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112838"/>
                        <a:ext cx="1516063" cy="682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AutoShape 47"/>
          <p:cNvSpPr>
            <a:spLocks noChangeArrowheads="1"/>
          </p:cNvSpPr>
          <p:nvPr/>
        </p:nvSpPr>
        <p:spPr bwMode="auto">
          <a:xfrm rot="16200000">
            <a:off x="2183372" y="819683"/>
            <a:ext cx="242887" cy="789956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33" name="AutoShape 47"/>
          <p:cNvSpPr>
            <a:spLocks noChangeArrowheads="1"/>
          </p:cNvSpPr>
          <p:nvPr/>
        </p:nvSpPr>
        <p:spPr bwMode="auto">
          <a:xfrm rot="16200000">
            <a:off x="6179815" y="999704"/>
            <a:ext cx="242887" cy="429914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907706" y="1250129"/>
            <a:ext cx="7920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dirty="0" err="1" smtClean="0">
                <a:solidFill>
                  <a:srgbClr val="1306BA"/>
                </a:solidFill>
                <a:latin typeface="Symbol" panose="05050102010706020507" pitchFamily="18" charset="2"/>
              </a:rPr>
              <a:t>d</a:t>
            </a:r>
            <a:r>
              <a:rPr lang="fr-FR" dirty="0" err="1" smtClean="0">
                <a:solidFill>
                  <a:srgbClr val="1306BA"/>
                </a:solidFill>
              </a:rPr>
              <a:t>S</a:t>
            </a:r>
            <a:r>
              <a:rPr lang="fr-FR" dirty="0" smtClean="0">
                <a:solidFill>
                  <a:srgbClr val="1306BA"/>
                </a:solidFill>
              </a:rPr>
              <a:t> </a:t>
            </a:r>
            <a:r>
              <a:rPr lang="fr-FR" dirty="0" smtClean="0">
                <a:solidFill>
                  <a:srgbClr val="1306BA"/>
                </a:solidFill>
                <a:sym typeface="Symbol" panose="05050102010706020507" pitchFamily="18" charset="2"/>
              </a:rPr>
              <a:t></a:t>
            </a:r>
            <a:r>
              <a:rPr lang="fr-FR" dirty="0">
                <a:solidFill>
                  <a:srgbClr val="1306BA"/>
                </a:solidFill>
                <a:latin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rgbClr val="1306BA"/>
                </a:solidFill>
                <a:latin typeface="Symbol" panose="05050102010706020507" pitchFamily="18" charset="2"/>
              </a:rPr>
              <a:t>d</a:t>
            </a:r>
            <a:r>
              <a:rPr lang="fr-FR" dirty="0" err="1" smtClean="0">
                <a:solidFill>
                  <a:srgbClr val="1306BA"/>
                </a:solidFill>
              </a:rPr>
              <a:t>S</a:t>
            </a:r>
            <a:r>
              <a:rPr lang="fr-FR" baseline="-25000" dirty="0" err="1" smtClean="0">
                <a:solidFill>
                  <a:srgbClr val="1306BA"/>
                </a:solidFill>
              </a:rPr>
              <a:t>c</a:t>
            </a:r>
            <a:endParaRPr lang="fr-FR" baseline="-25000" dirty="0">
              <a:solidFill>
                <a:srgbClr val="1306BA"/>
              </a:solidFill>
            </a:endParaRPr>
          </a:p>
        </p:txBody>
      </p:sp>
      <p:sp>
        <p:nvSpPr>
          <p:cNvPr id="34" name="Text Box 105"/>
          <p:cNvSpPr txBox="1">
            <a:spLocks noChangeArrowheads="1"/>
          </p:cNvSpPr>
          <p:nvPr/>
        </p:nvSpPr>
        <p:spPr bwMode="auto">
          <a:xfrm>
            <a:off x="49404" y="2282163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rgbClr val="00B050"/>
                </a:solidFill>
                <a:sym typeface="Symbol" panose="05050102010706020507" pitchFamily="18" charset="2"/>
              </a:rPr>
              <a:t> Adam Gibbs: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35" name="Text Box 105"/>
          <p:cNvSpPr txBox="1">
            <a:spLocks noChangeArrowheads="1"/>
          </p:cNvSpPr>
          <p:nvPr/>
        </p:nvSpPr>
        <p:spPr bwMode="auto">
          <a:xfrm>
            <a:off x="445435" y="2554161"/>
            <a:ext cx="12117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JCP (1965)</a:t>
            </a:r>
            <a:endParaRPr lang="fr-FR" sz="1600" dirty="0">
              <a:solidFill>
                <a:srgbClr val="00B050"/>
              </a:solidFill>
            </a:endParaRPr>
          </a:p>
        </p:txBody>
      </p:sp>
      <p:graphicFrame>
        <p:nvGraphicFramePr>
          <p:cNvPr id="3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302920"/>
              </p:ext>
            </p:extLst>
          </p:nvPr>
        </p:nvGraphicFramePr>
        <p:xfrm>
          <a:off x="2005409" y="2196281"/>
          <a:ext cx="141446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6" name="Equation" r:id="rId13" imgW="838080" imgH="431640" progId="Equation.DSMT4">
                  <p:embed/>
                </p:oleObj>
              </mc:Choice>
              <mc:Fallback>
                <p:oleObj name="Equation" r:id="rId13" imgW="838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409" y="2196281"/>
                        <a:ext cx="1414463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AutoShape 47"/>
          <p:cNvSpPr>
            <a:spLocks noChangeArrowheads="1"/>
          </p:cNvSpPr>
          <p:nvPr/>
        </p:nvSpPr>
        <p:spPr bwMode="auto">
          <a:xfrm rot="16200000">
            <a:off x="3890277" y="2288029"/>
            <a:ext cx="242887" cy="429914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graphicFrame>
        <p:nvGraphicFramePr>
          <p:cNvPr id="3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29989"/>
              </p:ext>
            </p:extLst>
          </p:nvPr>
        </p:nvGraphicFramePr>
        <p:xfrm>
          <a:off x="4224338" y="2133600"/>
          <a:ext cx="171291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7" name="Equation" r:id="rId15" imgW="990360" imgH="342720" progId="Equation.DSMT4">
                  <p:embed/>
                </p:oleObj>
              </mc:Choice>
              <mc:Fallback>
                <p:oleObj name="Equation" r:id="rId15" imgW="9903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2133600"/>
                        <a:ext cx="1712912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105"/>
          <p:cNvSpPr txBox="1">
            <a:spLocks noChangeArrowheads="1"/>
          </p:cNvSpPr>
          <p:nvPr/>
        </p:nvSpPr>
        <p:spPr bwMode="auto">
          <a:xfrm>
            <a:off x="78179" y="3167207"/>
            <a:ext cx="11345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rgbClr val="1306BA"/>
                </a:solidFill>
                <a:sym typeface="Symbol" panose="05050102010706020507" pitchFamily="18" charset="2"/>
              </a:rPr>
              <a:t> RFOT :</a:t>
            </a:r>
            <a:endParaRPr lang="fr-FR" sz="2000" dirty="0">
              <a:solidFill>
                <a:srgbClr val="1306BA"/>
              </a:solidFill>
            </a:endParaRPr>
          </a:p>
        </p:txBody>
      </p:sp>
      <p:sp>
        <p:nvSpPr>
          <p:cNvPr id="42" name="Text Box 105"/>
          <p:cNvSpPr txBox="1">
            <a:spLocks noChangeArrowheads="1"/>
          </p:cNvSpPr>
          <p:nvPr/>
        </p:nvSpPr>
        <p:spPr bwMode="auto">
          <a:xfrm>
            <a:off x="973" y="3462303"/>
            <a:ext cx="1444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Wolynes</a:t>
            </a:r>
            <a:r>
              <a:rPr lang="fr-FR" sz="1600" dirty="0">
                <a:solidFill>
                  <a:srgbClr val="1306BA"/>
                </a:solidFill>
                <a:sym typeface="Symbol" panose="05050102010706020507" pitchFamily="18" charset="2"/>
              </a:rPr>
              <a:t> </a:t>
            </a:r>
            <a:r>
              <a:rPr lang="fr-FR" sz="1600" dirty="0" smtClean="0">
                <a:solidFill>
                  <a:srgbClr val="1306BA"/>
                </a:solidFill>
                <a:sym typeface="Symbol" panose="05050102010706020507" pitchFamily="18" charset="2"/>
              </a:rPr>
              <a:t>et al</a:t>
            </a:r>
            <a:endParaRPr lang="fr-FR" sz="1600" dirty="0">
              <a:solidFill>
                <a:srgbClr val="1306BA"/>
              </a:solidFill>
            </a:endParaRPr>
          </a:p>
        </p:txBody>
      </p:sp>
      <p:graphicFrame>
        <p:nvGraphicFramePr>
          <p:cNvPr id="4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316230"/>
              </p:ext>
            </p:extLst>
          </p:nvPr>
        </p:nvGraphicFramePr>
        <p:xfrm>
          <a:off x="1936567" y="3056576"/>
          <a:ext cx="17557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8" name="Equation" r:id="rId17" imgW="1015920" imgH="342720" progId="Equation.DSMT4">
                  <p:embed/>
                </p:oleObj>
              </mc:Choice>
              <mc:Fallback>
                <p:oleObj name="Equation" r:id="rId17" imgW="10159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567" y="3056576"/>
                        <a:ext cx="17557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3796765" y="3167063"/>
            <a:ext cx="1780123" cy="415925"/>
            <a:chOff x="3796765" y="3167063"/>
            <a:chExt cx="1780123" cy="415925"/>
          </a:xfrm>
        </p:grpSpPr>
        <p:sp>
          <p:nvSpPr>
            <p:cNvPr id="44" name="AutoShape 47"/>
            <p:cNvSpPr>
              <a:spLocks noChangeArrowheads="1"/>
            </p:cNvSpPr>
            <p:nvPr/>
          </p:nvSpPr>
          <p:spPr bwMode="auto">
            <a:xfrm rot="16200000">
              <a:off x="3890278" y="3191979"/>
              <a:ext cx="242887" cy="429914"/>
            </a:xfrm>
            <a:prstGeom prst="downArrow">
              <a:avLst>
                <a:gd name="adj1" fmla="val 50000"/>
                <a:gd name="adj2" fmla="val 66830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r-FR"/>
            </a:p>
          </p:txBody>
        </p:sp>
        <p:graphicFrame>
          <p:nvGraphicFramePr>
            <p:cNvPr id="4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3004875"/>
                </p:ext>
              </p:extLst>
            </p:nvPr>
          </p:nvGraphicFramePr>
          <p:xfrm>
            <a:off x="4303713" y="3167063"/>
            <a:ext cx="1273175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59" name="Equation" r:id="rId19" imgW="736560" imgH="241200" progId="Equation.DSMT4">
                    <p:embed/>
                  </p:oleObj>
                </mc:Choice>
                <mc:Fallback>
                  <p:oleObj name="Equation" r:id="rId19" imgW="736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3713" y="3167063"/>
                          <a:ext cx="1273175" cy="415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29110"/>
              </p:ext>
            </p:extLst>
          </p:nvPr>
        </p:nvGraphicFramePr>
        <p:xfrm>
          <a:off x="2342658" y="3836577"/>
          <a:ext cx="12319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0" name="Equation" r:id="rId21" imgW="876240" imgH="761760" progId="Equation.DSMT4">
                  <p:embed/>
                </p:oleObj>
              </mc:Choice>
              <mc:Fallback>
                <p:oleObj name="Equation" r:id="rId21" imgW="87624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658" y="3836577"/>
                        <a:ext cx="123190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595635"/>
              </p:ext>
            </p:extLst>
          </p:nvPr>
        </p:nvGraphicFramePr>
        <p:xfrm>
          <a:off x="4276725" y="3909293"/>
          <a:ext cx="14478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1" name="Equation" r:id="rId23" imgW="1104840" imgH="787320" progId="Equation.DSMT4">
                  <p:embed/>
                </p:oleObj>
              </mc:Choice>
              <mc:Fallback>
                <p:oleObj name="Equation" r:id="rId23" imgW="11048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3909293"/>
                        <a:ext cx="1447800" cy="1031875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1306BA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AutoShape 47"/>
          <p:cNvSpPr>
            <a:spLocks noChangeArrowheads="1"/>
          </p:cNvSpPr>
          <p:nvPr/>
        </p:nvSpPr>
        <p:spPr bwMode="auto">
          <a:xfrm rot="16200000">
            <a:off x="3920559" y="4103277"/>
            <a:ext cx="242887" cy="429914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51" name="Parenthèse fermante 50"/>
          <p:cNvSpPr/>
          <p:nvPr/>
        </p:nvSpPr>
        <p:spPr>
          <a:xfrm>
            <a:off x="5915277" y="2233199"/>
            <a:ext cx="129672" cy="2738722"/>
          </a:xfrm>
          <a:prstGeom prst="rightBracket">
            <a:avLst>
              <a:gd name="adj" fmla="val 7147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521592"/>
              </p:ext>
            </p:extLst>
          </p:nvPr>
        </p:nvGraphicFramePr>
        <p:xfrm>
          <a:off x="6408320" y="3071813"/>
          <a:ext cx="271876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2" name="Equation" r:id="rId25" imgW="2019240" imgH="482400" progId="Equation.DSMT4">
                  <p:embed/>
                </p:oleObj>
              </mc:Choice>
              <mc:Fallback>
                <p:oleObj name="Equation" r:id="rId25" imgW="20192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320" y="3071813"/>
                        <a:ext cx="2718763" cy="6746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2225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AutoShape 47"/>
          <p:cNvSpPr>
            <a:spLocks noChangeArrowheads="1"/>
          </p:cNvSpPr>
          <p:nvPr/>
        </p:nvSpPr>
        <p:spPr bwMode="auto">
          <a:xfrm rot="16200000">
            <a:off x="3920559" y="5764261"/>
            <a:ext cx="242887" cy="332336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graphicFrame>
        <p:nvGraphicFramePr>
          <p:cNvPr id="3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145968"/>
              </p:ext>
            </p:extLst>
          </p:nvPr>
        </p:nvGraphicFramePr>
        <p:xfrm>
          <a:off x="2342658" y="5438773"/>
          <a:ext cx="12366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3" name="Equation" r:id="rId27" imgW="1002960" imgH="431640" progId="Equation.DSMT4">
                  <p:embed/>
                </p:oleObj>
              </mc:Choice>
              <mc:Fallback>
                <p:oleObj name="Equation" r:id="rId27" imgW="1002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658" y="5438773"/>
                        <a:ext cx="123666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52374"/>
              </p:ext>
            </p:extLst>
          </p:nvPr>
        </p:nvGraphicFramePr>
        <p:xfrm>
          <a:off x="2337590" y="6037394"/>
          <a:ext cx="12747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4" name="Equation" r:id="rId29" imgW="927000" imgH="431640" progId="Equation.DSMT4">
                  <p:embed/>
                </p:oleObj>
              </mc:Choice>
              <mc:Fallback>
                <p:oleObj name="Equation" r:id="rId29" imgW="927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590" y="6037394"/>
                        <a:ext cx="127476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616673"/>
              </p:ext>
            </p:extLst>
          </p:nvPr>
        </p:nvGraphicFramePr>
        <p:xfrm>
          <a:off x="4303726" y="5638799"/>
          <a:ext cx="14382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5" name="Equation" r:id="rId31" imgW="965160" imgH="419040" progId="Equation.DSMT4">
                  <p:embed/>
                </p:oleObj>
              </mc:Choice>
              <mc:Fallback>
                <p:oleObj name="Equation" r:id="rId31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26" y="5638799"/>
                        <a:ext cx="1438275" cy="625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AutoShape 47"/>
          <p:cNvSpPr>
            <a:spLocks noChangeArrowheads="1"/>
          </p:cNvSpPr>
          <p:nvPr/>
        </p:nvSpPr>
        <p:spPr bwMode="auto">
          <a:xfrm rot="16200000">
            <a:off x="6105191" y="3264467"/>
            <a:ext cx="242887" cy="284933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graphicFrame>
        <p:nvGraphicFramePr>
          <p:cNvPr id="6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327551"/>
              </p:ext>
            </p:extLst>
          </p:nvPr>
        </p:nvGraphicFramePr>
        <p:xfrm>
          <a:off x="6370638" y="5264941"/>
          <a:ext cx="275185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6" name="Equation" r:id="rId33" imgW="1688760" imgH="660240" progId="Equation.DSMT4">
                  <p:embed/>
                </p:oleObj>
              </mc:Choice>
              <mc:Fallback>
                <p:oleObj name="Equation" r:id="rId33" imgW="16887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5264941"/>
                        <a:ext cx="2751855" cy="9239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2225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AutoShape 47"/>
          <p:cNvSpPr>
            <a:spLocks noChangeArrowheads="1"/>
          </p:cNvSpPr>
          <p:nvPr/>
        </p:nvSpPr>
        <p:spPr bwMode="auto">
          <a:xfrm rot="16200000">
            <a:off x="5968743" y="5700993"/>
            <a:ext cx="242887" cy="429914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9404" y="3959979"/>
            <a:ext cx="2289054" cy="883074"/>
            <a:chOff x="49404" y="3959979"/>
            <a:chExt cx="2289054" cy="883074"/>
          </a:xfrm>
        </p:grpSpPr>
        <p:sp>
          <p:nvSpPr>
            <p:cNvPr id="46" name="Text Box 105"/>
            <p:cNvSpPr txBox="1">
              <a:spLocks noChangeArrowheads="1"/>
            </p:cNvSpPr>
            <p:nvPr/>
          </p:nvSpPr>
          <p:spPr bwMode="auto">
            <a:xfrm>
              <a:off x="67633" y="3971090"/>
              <a:ext cx="20299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000" dirty="0" smtClean="0">
                  <a:solidFill>
                    <a:srgbClr val="1306BA"/>
                  </a:solidFill>
                  <a:sym typeface="Symbol" panose="05050102010706020507" pitchFamily="18" charset="2"/>
                </a:rPr>
                <a:t> More </a:t>
              </a:r>
              <a:r>
                <a:rPr lang="fr-FR" sz="2000" dirty="0" err="1" smtClean="0">
                  <a:solidFill>
                    <a:srgbClr val="1306BA"/>
                  </a:solidFill>
                  <a:sym typeface="Symbol" panose="05050102010706020507" pitchFamily="18" charset="2"/>
                </a:rPr>
                <a:t>generally</a:t>
              </a:r>
              <a:endParaRPr lang="fr-FR" sz="2000" dirty="0">
                <a:solidFill>
                  <a:srgbClr val="1306BA"/>
                </a:solidFill>
              </a:endParaRP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49404" y="3959979"/>
              <a:ext cx="2289054" cy="883074"/>
              <a:chOff x="40820" y="3971090"/>
              <a:chExt cx="2289054" cy="883074"/>
            </a:xfrm>
          </p:grpSpPr>
          <p:sp>
            <p:nvSpPr>
              <p:cNvPr id="47" name="Text Box 105"/>
              <p:cNvSpPr txBox="1">
                <a:spLocks noChangeArrowheads="1"/>
              </p:cNvSpPr>
              <p:nvPr/>
            </p:nvSpPr>
            <p:spPr bwMode="auto">
              <a:xfrm>
                <a:off x="40820" y="4281486"/>
                <a:ext cx="228905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dirty="0" smtClean="0">
                    <a:solidFill>
                      <a:srgbClr val="1306BA"/>
                    </a:solidFill>
                    <a:sym typeface="Symbol" panose="05050102010706020507" pitchFamily="18" charset="2"/>
                  </a:rPr>
                  <a:t>B&amp;B JCP (2004) and d=3</a:t>
                </a:r>
                <a:endParaRPr lang="fr-FR" sz="1600" dirty="0">
                  <a:solidFill>
                    <a:srgbClr val="1306BA"/>
                  </a:solidFill>
                </a:endParaRPr>
              </a:p>
            </p:txBody>
          </p:sp>
          <p:sp>
            <p:nvSpPr>
              <p:cNvPr id="3" name="Accolade ouvrante 2"/>
              <p:cNvSpPr/>
              <p:nvPr/>
            </p:nvSpPr>
            <p:spPr>
              <a:xfrm>
                <a:off x="2123728" y="3971090"/>
                <a:ext cx="180022" cy="883074"/>
              </a:xfrm>
              <a:prstGeom prst="leftBrace">
                <a:avLst/>
              </a:prstGeom>
              <a:ln w="19050">
                <a:solidFill>
                  <a:srgbClr val="1306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aphicFrame>
        <p:nvGraphicFramePr>
          <p:cNvPr id="6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566532"/>
              </p:ext>
            </p:extLst>
          </p:nvPr>
        </p:nvGraphicFramePr>
        <p:xfrm>
          <a:off x="6370639" y="6240463"/>
          <a:ext cx="27733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7" name="Equation" r:id="rId35" imgW="2311200" imgH="431640" progId="Equation.DSMT4">
                  <p:embed/>
                </p:oleObj>
              </mc:Choice>
              <mc:Fallback>
                <p:oleObj name="Equation" r:id="rId35" imgW="2311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9" y="6240463"/>
                        <a:ext cx="2773362" cy="5762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Accolade ouvrante 66"/>
          <p:cNvSpPr/>
          <p:nvPr/>
        </p:nvSpPr>
        <p:spPr>
          <a:xfrm>
            <a:off x="2109791" y="5595857"/>
            <a:ext cx="180022" cy="883074"/>
          </a:xfrm>
          <a:prstGeom prst="leftBrace">
            <a:avLst/>
          </a:prstGeom>
          <a:ln w="19050">
            <a:solidFill>
              <a:srgbClr val="130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ext Box 105"/>
          <p:cNvSpPr txBox="1">
            <a:spLocks noChangeArrowheads="1"/>
          </p:cNvSpPr>
          <p:nvPr/>
        </p:nvSpPr>
        <p:spPr bwMode="auto">
          <a:xfrm>
            <a:off x="5798" y="5589909"/>
            <a:ext cx="2008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rgbClr val="1306BA"/>
                </a:solidFill>
                <a:sym typeface="Symbol" panose="05050102010706020507" pitchFamily="18" charset="2"/>
              </a:rPr>
              <a:t> Amplitude and </a:t>
            </a:r>
            <a:r>
              <a:rPr lang="fr-FR" sz="2000" dirty="0" smtClean="0">
                <a:solidFill>
                  <a:srgbClr val="1306BA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w </a:t>
            </a:r>
            <a:r>
              <a:rPr lang="fr-FR" sz="20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dependence</a:t>
            </a:r>
            <a:endParaRPr lang="fr-FR" sz="2000" dirty="0">
              <a:solidFill>
                <a:srgbClr val="130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0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19" grpId="0" animBg="1"/>
      <p:bldP spid="20" grpId="0" animBg="1"/>
      <p:bldP spid="22" grpId="0" animBg="1"/>
      <p:bldP spid="32" grpId="0" animBg="1"/>
      <p:bldP spid="33" grpId="0" animBg="1"/>
      <p:bldP spid="4" grpId="0"/>
      <p:bldP spid="34" grpId="0"/>
      <p:bldP spid="35" grpId="0"/>
      <p:bldP spid="38" grpId="0" animBg="1"/>
      <p:bldP spid="41" grpId="0"/>
      <p:bldP spid="42" grpId="0"/>
      <p:bldP spid="50" grpId="0" animBg="1"/>
      <p:bldP spid="51" grpId="0" animBg="1"/>
      <p:bldP spid="55" grpId="0" animBg="1"/>
      <p:bldP spid="59" grpId="0" animBg="1"/>
      <p:bldP spid="61" grpId="0" animBg="1"/>
      <p:bldP spid="67" grpId="0" animBg="1"/>
      <p:bldP spid="6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5"/>
          <p:cNvSpPr txBox="1">
            <a:spLocks noChangeArrowheads="1"/>
          </p:cNvSpPr>
          <p:nvPr/>
        </p:nvSpPr>
        <p:spPr bwMode="auto">
          <a:xfrm>
            <a:off x="-18914" y="25460"/>
            <a:ext cx="6247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Unification of </a:t>
            </a:r>
            <a:r>
              <a:rPr lang="fr-FR" sz="28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different</a:t>
            </a:r>
            <a:r>
              <a:rPr lang="fr-FR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perspectives:</a:t>
            </a:r>
            <a:endParaRPr lang="fr-FR" sz="2800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89" y="3861048"/>
            <a:ext cx="3942908" cy="27595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01" y="1038803"/>
            <a:ext cx="4011815" cy="27797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000" y="1038804"/>
            <a:ext cx="4202000" cy="3067872"/>
          </a:xfrm>
          <a:prstGeom prst="rect">
            <a:avLst/>
          </a:prstGeom>
        </p:spPr>
      </p:pic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723227"/>
              </p:ext>
            </p:extLst>
          </p:nvPr>
        </p:nvGraphicFramePr>
        <p:xfrm>
          <a:off x="90408" y="524488"/>
          <a:ext cx="12985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5" name="Equation" r:id="rId6" imgW="1104840" imgH="545760" progId="Equation.DSMT4">
                  <p:embed/>
                </p:oleObj>
              </mc:Choice>
              <mc:Fallback>
                <p:oleObj name="Equation" r:id="rId6" imgW="110484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8" y="524488"/>
                        <a:ext cx="1298575" cy="581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296022"/>
              </p:ext>
            </p:extLst>
          </p:nvPr>
        </p:nvGraphicFramePr>
        <p:xfrm>
          <a:off x="5616575" y="95250"/>
          <a:ext cx="28527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6" name="Equation" r:id="rId8" imgW="2311200" imgH="431640" progId="Equation.DSMT4">
                  <p:embed/>
                </p:oleObj>
              </mc:Choice>
              <mc:Fallback>
                <p:oleObj name="Equation" r:id="rId8" imgW="2311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95250"/>
                        <a:ext cx="2852738" cy="576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736481"/>
              </p:ext>
            </p:extLst>
          </p:nvPr>
        </p:nvGraphicFramePr>
        <p:xfrm>
          <a:off x="204167" y="3714551"/>
          <a:ext cx="10588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7" name="Equation" r:id="rId10" imgW="901440" imgH="545760" progId="Equation.DSMT4">
                  <p:embed/>
                </p:oleObj>
              </mc:Choice>
              <mc:Fallback>
                <p:oleObj name="Equation" r:id="rId10" imgW="90144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67" y="3714551"/>
                        <a:ext cx="1058863" cy="581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516216" y="227639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glycerol</a:t>
            </a:r>
            <a:endParaRPr lang="fr-FR" dirty="0" smtClean="0"/>
          </a:p>
          <a:p>
            <a:pPr algn="ctr"/>
            <a:r>
              <a:rPr lang="fr-FR" dirty="0" smtClean="0"/>
              <a:t>E</a:t>
            </a:r>
            <a:r>
              <a:rPr lang="fr-FR" baseline="-25000" dirty="0" smtClean="0"/>
              <a:t>st</a:t>
            </a:r>
            <a:r>
              <a:rPr lang="fr-FR" dirty="0" smtClean="0"/>
              <a:t> = 40kV/m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639867" y="648213"/>
            <a:ext cx="285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Samanta</a:t>
            </a:r>
            <a:r>
              <a:rPr lang="fr-FR" dirty="0" smtClean="0"/>
              <a:t>, </a:t>
            </a:r>
            <a:r>
              <a:rPr lang="fr-FR" dirty="0" err="1" smtClean="0"/>
              <a:t>Richert</a:t>
            </a:r>
            <a:r>
              <a:rPr lang="fr-FR" dirty="0" smtClean="0"/>
              <a:t> JCP (2015)</a:t>
            </a:r>
            <a:endParaRPr lang="fr-FR" dirty="0"/>
          </a:p>
        </p:txBody>
      </p:sp>
      <p:sp>
        <p:nvSpPr>
          <p:cNvPr id="68" name="ZoneTexte 67"/>
          <p:cNvSpPr txBox="1"/>
          <p:nvPr/>
        </p:nvSpPr>
        <p:spPr>
          <a:xfrm>
            <a:off x="6084168" y="761736"/>
            <a:ext cx="285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L’Hôte et al. PRB (2014)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203848" y="363386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f/f</a:t>
            </a:r>
            <a:r>
              <a:rPr lang="fr-FR" baseline="-25000" dirty="0" smtClean="0">
                <a:latin typeface="Symbol" panose="05050102010706020507" pitchFamily="18" charset="2"/>
              </a:rPr>
              <a:t>a</a:t>
            </a:r>
            <a:endParaRPr lang="fr-FR" baseline="-25000" dirty="0">
              <a:latin typeface="Symbol" panose="05050102010706020507" pitchFamily="18" charset="2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3203848" y="64358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f/f</a:t>
            </a:r>
            <a:r>
              <a:rPr lang="fr-FR" baseline="-25000" dirty="0" smtClean="0">
                <a:latin typeface="Symbol" panose="05050102010706020507" pitchFamily="18" charset="2"/>
              </a:rPr>
              <a:t>a</a:t>
            </a:r>
            <a:endParaRPr lang="fr-FR" baseline="-25000" dirty="0">
              <a:latin typeface="Symbol" panose="05050102010706020507" pitchFamily="18" charset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54894" y="12518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139D16"/>
                </a:solidFill>
              </a:rPr>
              <a:t>218K</a:t>
            </a:r>
            <a:endParaRPr lang="fr-FR" dirty="0">
              <a:solidFill>
                <a:srgbClr val="139D16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588224" y="179290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1306BA"/>
                </a:solidFill>
              </a:rPr>
              <a:t>197K</a:t>
            </a:r>
            <a:endParaRPr lang="fr-FR" dirty="0">
              <a:solidFill>
                <a:srgbClr val="1306BA"/>
              </a:solidFill>
            </a:endParaRPr>
          </a:p>
        </p:txBody>
      </p:sp>
      <p:graphicFrame>
        <p:nvGraphicFramePr>
          <p:cNvPr id="7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932634"/>
              </p:ext>
            </p:extLst>
          </p:nvPr>
        </p:nvGraphicFramePr>
        <p:xfrm>
          <a:off x="5859463" y="5370513"/>
          <a:ext cx="29924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8" name="Equation" r:id="rId12" imgW="2425680" imgH="431640" progId="Equation.DSMT4">
                  <p:embed/>
                </p:oleObj>
              </mc:Choice>
              <mc:Fallback>
                <p:oleObj name="Equation" r:id="rId12" imgW="2425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5370513"/>
                        <a:ext cx="29924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313511"/>
              </p:ext>
            </p:extLst>
          </p:nvPr>
        </p:nvGraphicFramePr>
        <p:xfrm>
          <a:off x="5937250" y="6126163"/>
          <a:ext cx="30988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9" name="Equation" r:id="rId14" imgW="2133360" imgH="482400" progId="Equation.DSMT4">
                  <p:embed/>
                </p:oleObj>
              </mc:Choice>
              <mc:Fallback>
                <p:oleObj name="Equation" r:id="rId14" imgW="2133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0" y="6126163"/>
                        <a:ext cx="3098800" cy="676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2225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 Box 105"/>
          <p:cNvSpPr txBox="1">
            <a:spLocks noChangeArrowheads="1"/>
          </p:cNvSpPr>
          <p:nvPr/>
        </p:nvSpPr>
        <p:spPr bwMode="auto">
          <a:xfrm>
            <a:off x="5849443" y="4430689"/>
            <a:ext cx="30109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 Unification </a:t>
            </a:r>
            <a:r>
              <a:rPr lang="fr-FR" sz="2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provided</a:t>
            </a:r>
            <a:r>
              <a:rPr lang="fr-F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fr-FR" sz="2000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corr</a:t>
            </a:r>
            <a:r>
              <a:rPr lang="fr-FR" sz="2000" dirty="0">
                <a:solidFill>
                  <a:srgbClr val="FF0000"/>
                </a:solidFill>
                <a:sym typeface="Symbol" panose="05050102010706020507" pitchFamily="18" charset="2"/>
              </a:rPr>
              <a:t>(T) </a:t>
            </a:r>
            <a:r>
              <a:rPr lang="fr-FR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~ </a:t>
            </a:r>
            <a:r>
              <a:rPr lang="fr-FR" sz="2000" dirty="0">
                <a:solidFill>
                  <a:srgbClr val="FF0000"/>
                </a:solidFill>
                <a:sym typeface="Symbol" panose="05050102010706020507" pitchFamily="18" charset="2"/>
              </a:rPr>
              <a:t> Ln(</a:t>
            </a:r>
            <a:r>
              <a:rPr lang="fr-FR" sz="2000" dirty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t</a:t>
            </a:r>
            <a:r>
              <a:rPr lang="fr-FR" sz="2000" baseline="-25000" dirty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r>
              <a:rPr lang="fr-FR" sz="2000" dirty="0">
                <a:solidFill>
                  <a:srgbClr val="FF0000"/>
                </a:solidFill>
                <a:sym typeface="Symbol" panose="05050102010706020507" pitchFamily="18" charset="2"/>
              </a:rPr>
              <a:t>)/  Ln(T)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76" name="Flèche droite 75"/>
          <p:cNvSpPr/>
          <p:nvPr/>
        </p:nvSpPr>
        <p:spPr>
          <a:xfrm rot="5400000">
            <a:off x="7107805" y="4192186"/>
            <a:ext cx="250270" cy="174702"/>
          </a:xfrm>
          <a:prstGeom prst="rightArrow">
            <a:avLst>
              <a:gd name="adj1" fmla="val 42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AutoShape 47"/>
          <p:cNvSpPr>
            <a:spLocks noChangeArrowheads="1"/>
          </p:cNvSpPr>
          <p:nvPr/>
        </p:nvSpPr>
        <p:spPr bwMode="auto">
          <a:xfrm rot="16200000">
            <a:off x="5082676" y="4448231"/>
            <a:ext cx="242887" cy="429914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71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8" grpId="0"/>
      <p:bldP spid="11" grpId="0"/>
      <p:bldP spid="69" grpId="0"/>
      <p:bldP spid="12" grpId="0"/>
      <p:bldP spid="70" grpId="0"/>
      <p:bldP spid="75" grpId="0"/>
      <p:bldP spid="76" grpId="0" animBg="1"/>
      <p:bldP spid="7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105"/>
          <p:cNvSpPr txBox="1">
            <a:spLocks noChangeArrowheads="1"/>
          </p:cNvSpPr>
          <p:nvPr/>
        </p:nvSpPr>
        <p:spPr bwMode="auto">
          <a:xfrm>
            <a:off x="-18914" y="25461"/>
            <a:ext cx="81193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fr-FR" sz="28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Extending</a:t>
            </a:r>
            <a:r>
              <a:rPr lang="fr-FR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fr-FR" sz="28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entropy</a:t>
            </a:r>
            <a:r>
              <a:rPr lang="fr-FR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fr-FR" sz="28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effects</a:t>
            </a:r>
            <a:r>
              <a:rPr lang="fr-FR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to pure </a:t>
            </a:r>
            <a:r>
              <a:rPr lang="fr-FR" sz="28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ac</a:t>
            </a:r>
            <a:r>
              <a:rPr lang="fr-FR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fr-FR" sz="28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cubic</a:t>
            </a:r>
            <a:r>
              <a:rPr lang="fr-FR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fr-FR" sz="28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responses</a:t>
            </a:r>
            <a:r>
              <a:rPr lang="fr-FR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:</a:t>
            </a:r>
            <a:endParaRPr lang="fr-FR" sz="2800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691680" y="535305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Richert</a:t>
            </a:r>
            <a:r>
              <a:rPr lang="fr-FR" dirty="0" smtClean="0"/>
              <a:t> (2016), Kim, Young-Gonzales, </a:t>
            </a:r>
            <a:r>
              <a:rPr lang="fr-FR" dirty="0" err="1" smtClean="0"/>
              <a:t>Richert</a:t>
            </a:r>
            <a:r>
              <a:rPr lang="fr-FR" dirty="0" smtClean="0"/>
              <a:t> JCP (2016)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4" y="2730111"/>
            <a:ext cx="4360565" cy="33415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737" y="2682505"/>
            <a:ext cx="4268012" cy="3240619"/>
          </a:xfrm>
          <a:prstGeom prst="rect">
            <a:avLst/>
          </a:prstGeom>
        </p:spPr>
      </p:pic>
      <p:graphicFrame>
        <p:nvGraphicFramePr>
          <p:cNvPr id="5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349632"/>
              </p:ext>
            </p:extLst>
          </p:nvPr>
        </p:nvGraphicFramePr>
        <p:xfrm>
          <a:off x="179512" y="846156"/>
          <a:ext cx="244633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6" name="Equation" r:id="rId5" imgW="1638000" imgH="761760" progId="Equation.DSMT4">
                  <p:embed/>
                </p:oleObj>
              </mc:Choice>
              <mc:Fallback>
                <p:oleObj name="Equation" r:id="rId5" imgW="16380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46156"/>
                        <a:ext cx="2446338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AutoShape 47"/>
          <p:cNvSpPr>
            <a:spLocks noChangeArrowheads="1"/>
          </p:cNvSpPr>
          <p:nvPr/>
        </p:nvSpPr>
        <p:spPr bwMode="auto">
          <a:xfrm rot="16200000">
            <a:off x="2697627" y="1161815"/>
            <a:ext cx="242887" cy="429914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334432" y="962414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Symbol" panose="05050102010706020507" pitchFamily="18" charset="2"/>
              </a:rPr>
              <a:t>d</a:t>
            </a:r>
            <a:r>
              <a:rPr lang="fr-FR" dirty="0" err="1" smtClean="0"/>
              <a:t>S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time …</a:t>
            </a:r>
            <a:endParaRPr lang="fr-FR" dirty="0"/>
          </a:p>
        </p:txBody>
      </p:sp>
      <p:sp>
        <p:nvSpPr>
          <p:cNvPr id="68" name="ZoneTexte 67"/>
          <p:cNvSpPr txBox="1"/>
          <p:nvPr/>
        </p:nvSpPr>
        <p:spPr>
          <a:xfrm>
            <a:off x="3043546" y="1479576"/>
            <a:ext cx="284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ymbol" panose="05050102010706020507" pitchFamily="18" charset="2"/>
              </a:rPr>
              <a:t>+ </a:t>
            </a:r>
            <a:r>
              <a:rPr lang="fr-FR" dirty="0">
                <a:latin typeface="+mj-lt"/>
              </a:rPr>
              <a:t>a</a:t>
            </a:r>
            <a:r>
              <a:rPr lang="fr-FR" dirty="0" smtClean="0">
                <a:latin typeface="+mj-lt"/>
              </a:rPr>
              <a:t>rgument to </a:t>
            </a:r>
            <a:r>
              <a:rPr lang="fr-FR" dirty="0" err="1" smtClean="0">
                <a:latin typeface="+mj-lt"/>
              </a:rPr>
              <a:t>kill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Symbol" panose="05050102010706020507" pitchFamily="18" charset="2"/>
              </a:rPr>
              <a:t>d</a:t>
            </a:r>
            <a:r>
              <a:rPr lang="fr-FR" dirty="0" err="1" smtClean="0"/>
              <a:t>S</a:t>
            </a:r>
            <a:r>
              <a:rPr lang="fr-FR" dirty="0"/>
              <a:t> </a:t>
            </a:r>
            <a:r>
              <a:rPr lang="fr-FR" dirty="0" smtClean="0"/>
              <a:t>at f&gt;f</a:t>
            </a:r>
            <a:r>
              <a:rPr lang="fr-FR" baseline="-25000" dirty="0" smtClean="0">
                <a:latin typeface="Symbol" panose="05050102010706020507" pitchFamily="18" charset="2"/>
              </a:rPr>
              <a:t>a</a:t>
            </a:r>
            <a:r>
              <a:rPr lang="fr-FR" dirty="0" smtClean="0">
                <a:latin typeface="+mj-lt"/>
              </a:rPr>
              <a:t> </a:t>
            </a:r>
            <a:endParaRPr lang="fr-FR" dirty="0"/>
          </a:p>
        </p:txBody>
      </p:sp>
      <p:sp>
        <p:nvSpPr>
          <p:cNvPr id="69" name="AutoShape 47"/>
          <p:cNvSpPr>
            <a:spLocks noChangeArrowheads="1"/>
          </p:cNvSpPr>
          <p:nvPr/>
        </p:nvSpPr>
        <p:spPr bwMode="auto">
          <a:xfrm rot="16200000">
            <a:off x="5730587" y="1173322"/>
            <a:ext cx="242887" cy="429914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6184856" y="943170"/>
            <a:ext cx="2763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1306BA"/>
                </a:solidFill>
                <a:latin typeface="+mj-lt"/>
              </a:rPr>
              <a:t>yields</a:t>
            </a:r>
            <a:r>
              <a:rPr lang="fr-FR" dirty="0" smtClean="0">
                <a:solidFill>
                  <a:srgbClr val="1306BA"/>
                </a:solidFill>
                <a:latin typeface="+mj-lt"/>
              </a:rPr>
              <a:t> </a:t>
            </a:r>
            <a:r>
              <a:rPr lang="fr-FR" dirty="0" smtClean="0">
                <a:solidFill>
                  <a:srgbClr val="1306BA"/>
                </a:solidFill>
                <a:latin typeface="Symbol" panose="05050102010706020507" pitchFamily="18" charset="2"/>
              </a:rPr>
              <a:t>c</a:t>
            </a:r>
            <a:r>
              <a:rPr lang="fr-FR" baseline="-25000" dirty="0" smtClean="0">
                <a:solidFill>
                  <a:srgbClr val="1306BA"/>
                </a:solidFill>
                <a:latin typeface="Symbol" panose="05050102010706020507" pitchFamily="18" charset="2"/>
              </a:rPr>
              <a:t>3</a:t>
            </a:r>
            <a:r>
              <a:rPr lang="fr-FR" baseline="30000" dirty="0" smtClean="0">
                <a:solidFill>
                  <a:srgbClr val="1306BA"/>
                </a:solidFill>
                <a:latin typeface="Symbol" panose="05050102010706020507" pitchFamily="18" charset="2"/>
              </a:rPr>
              <a:t>(3),</a:t>
            </a:r>
            <a:r>
              <a:rPr lang="fr-FR" baseline="30000" dirty="0" err="1" smtClean="0">
                <a:solidFill>
                  <a:srgbClr val="1306BA"/>
                </a:solidFill>
                <a:latin typeface="Symbol" panose="05050102010706020507" pitchFamily="18" charset="2"/>
              </a:rPr>
              <a:t>d</a:t>
            </a:r>
            <a:r>
              <a:rPr lang="fr-FR" baseline="30000" dirty="0" err="1" smtClean="0">
                <a:solidFill>
                  <a:srgbClr val="1306BA"/>
                </a:solidFill>
              </a:rPr>
              <a:t>S</a:t>
            </a:r>
            <a:r>
              <a:rPr lang="fr-FR" dirty="0" smtClean="0">
                <a:solidFill>
                  <a:srgbClr val="1306BA"/>
                </a:solidFill>
              </a:rPr>
              <a:t> </a:t>
            </a:r>
          </a:p>
          <a:p>
            <a:r>
              <a:rPr lang="fr-FR" dirty="0" smtClean="0">
                <a:solidFill>
                  <a:srgbClr val="1306BA"/>
                </a:solidFill>
              </a:rPr>
              <a:t>(</a:t>
            </a:r>
            <a:r>
              <a:rPr lang="fr-FR" dirty="0" err="1" smtClean="0">
                <a:solidFill>
                  <a:srgbClr val="1306BA"/>
                </a:solidFill>
              </a:rPr>
              <a:t>with</a:t>
            </a:r>
            <a:r>
              <a:rPr lang="fr-FR" dirty="0" smtClean="0">
                <a:solidFill>
                  <a:srgbClr val="1306BA"/>
                </a:solidFill>
              </a:rPr>
              <a:t> no </a:t>
            </a:r>
            <a:r>
              <a:rPr lang="fr-FR" dirty="0" err="1" smtClean="0">
                <a:solidFill>
                  <a:srgbClr val="1306BA"/>
                </a:solidFill>
              </a:rPr>
              <a:t>subdominant</a:t>
            </a:r>
            <a:r>
              <a:rPr lang="fr-FR" dirty="0" smtClean="0">
                <a:solidFill>
                  <a:srgbClr val="1306BA"/>
                </a:solidFill>
              </a:rPr>
              <a:t> </a:t>
            </a:r>
            <a:r>
              <a:rPr lang="fr-FR" dirty="0" err="1" smtClean="0">
                <a:solidFill>
                  <a:srgbClr val="1306BA"/>
                </a:solidFill>
              </a:rPr>
              <a:t>term</a:t>
            </a:r>
            <a:endParaRPr lang="fr-FR" dirty="0" smtClean="0">
              <a:solidFill>
                <a:srgbClr val="1306BA"/>
              </a:solidFill>
            </a:endParaRPr>
          </a:p>
          <a:p>
            <a:r>
              <a:rPr lang="fr-FR" dirty="0" smtClean="0">
                <a:solidFill>
                  <a:srgbClr val="1306BA"/>
                </a:solidFill>
              </a:rPr>
              <a:t>and </a:t>
            </a:r>
            <a:r>
              <a:rPr lang="fr-FR" dirty="0" err="1" smtClean="0">
                <a:solidFill>
                  <a:srgbClr val="1306BA"/>
                </a:solidFill>
              </a:rPr>
              <a:t>with</a:t>
            </a:r>
            <a:r>
              <a:rPr lang="fr-FR" dirty="0" smtClean="0">
                <a:solidFill>
                  <a:srgbClr val="1306BA"/>
                </a:solidFill>
              </a:rPr>
              <a:t> </a:t>
            </a:r>
            <a:r>
              <a:rPr lang="fr-FR" dirty="0" err="1" smtClean="0">
                <a:solidFill>
                  <a:srgbClr val="1306BA"/>
                </a:solidFill>
              </a:rPr>
              <a:t>f</a:t>
            </a:r>
            <a:r>
              <a:rPr lang="fr-FR" baseline="-25000" dirty="0" err="1" smtClean="0">
                <a:solidFill>
                  <a:srgbClr val="1306BA"/>
                </a:solidFill>
              </a:rPr>
              <a:t>S</a:t>
            </a:r>
            <a:r>
              <a:rPr lang="fr-FR" dirty="0" smtClean="0">
                <a:solidFill>
                  <a:srgbClr val="1306BA"/>
                </a:solidFill>
              </a:rPr>
              <a:t>=0.64)</a:t>
            </a:r>
            <a:endParaRPr lang="fr-FR" dirty="0">
              <a:solidFill>
                <a:srgbClr val="1306BA"/>
              </a:solidFill>
            </a:endParaRPr>
          </a:p>
        </p:txBody>
      </p:sp>
      <p:grpSp>
        <p:nvGrpSpPr>
          <p:cNvPr id="71" name="Groupe 70"/>
          <p:cNvGrpSpPr/>
          <p:nvPr/>
        </p:nvGrpSpPr>
        <p:grpSpPr>
          <a:xfrm>
            <a:off x="35496" y="5912768"/>
            <a:ext cx="9105090" cy="913458"/>
            <a:chOff x="70992" y="5899918"/>
            <a:chExt cx="9105090" cy="913458"/>
          </a:xfrm>
        </p:grpSpPr>
        <p:sp>
          <p:nvSpPr>
            <p:cNvPr id="72" name="Text Box 105"/>
            <p:cNvSpPr txBox="1">
              <a:spLocks noChangeArrowheads="1"/>
            </p:cNvSpPr>
            <p:nvPr/>
          </p:nvSpPr>
          <p:spPr bwMode="auto">
            <a:xfrm>
              <a:off x="70992" y="6414767"/>
              <a:ext cx="9105090" cy="3986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40820" rIns="0" bIns="40820"/>
            <a:lstStyle>
              <a:defPPr>
                <a:defRPr lang="fr-FR"/>
              </a:defPPr>
              <a:lvl1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FF0000"/>
                  </a:solidFill>
                  <a:latin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r>
                <a:rPr lang="fr-FR" sz="2000" b="1" dirty="0" smtClean="0"/>
                <a:t>Good </a:t>
              </a:r>
              <a:r>
                <a:rPr lang="fr-FR" sz="2000" b="1" dirty="0" err="1" smtClean="0"/>
                <a:t>fits</a:t>
              </a:r>
              <a:r>
                <a:rPr lang="fr-FR" sz="2000" b="1" dirty="0" smtClean="0"/>
                <a:t> for X</a:t>
              </a:r>
              <a:r>
                <a:rPr lang="fr-FR" sz="2000" b="1" baseline="-25000" dirty="0" smtClean="0"/>
                <a:t>3</a:t>
              </a:r>
              <a:r>
                <a:rPr lang="fr-FR" sz="2000" b="1" baseline="30000" dirty="0" smtClean="0"/>
                <a:t>(3)</a:t>
              </a:r>
              <a:r>
                <a:rPr lang="fr-FR" sz="2000" b="1" dirty="0" smtClean="0"/>
                <a:t> (</a:t>
              </a:r>
              <a:r>
                <a:rPr lang="fr-FR" sz="2000" b="1" dirty="0" err="1" smtClean="0"/>
                <a:t>modulus</a:t>
              </a:r>
              <a:r>
                <a:rPr lang="fr-FR" sz="2000" b="1" dirty="0" smtClean="0"/>
                <a:t>) </a:t>
              </a:r>
              <a:r>
                <a:rPr lang="fr-FR" sz="2000" b="1" dirty="0" err="1" smtClean="0"/>
                <a:t>with</a:t>
              </a:r>
              <a:r>
                <a:rPr lang="fr-FR" sz="2000" b="1" dirty="0" smtClean="0"/>
                <a:t> the </a:t>
              </a:r>
              <a:r>
                <a:rPr lang="fr-FR" sz="2000" b="1" dirty="0" err="1" smtClean="0"/>
                <a:t>same</a:t>
              </a:r>
              <a:r>
                <a:rPr lang="fr-FR" sz="2000" b="1" dirty="0" smtClean="0"/>
                <a:t> model </a:t>
              </a:r>
              <a:r>
                <a:rPr lang="fr-FR" sz="2000" b="1" dirty="0" err="1" smtClean="0"/>
                <a:t>fitting</a:t>
              </a:r>
              <a:r>
                <a:rPr lang="fr-FR" sz="2000" b="1" dirty="0" smtClean="0"/>
                <a:t> X</a:t>
              </a:r>
              <a:r>
                <a:rPr lang="fr-FR" sz="2000" b="1" baseline="-25000" dirty="0" smtClean="0"/>
                <a:t>2;1</a:t>
              </a:r>
              <a:r>
                <a:rPr lang="fr-FR" sz="2000" b="1" baseline="30000" dirty="0" smtClean="0"/>
                <a:t>(1)</a:t>
              </a:r>
              <a:r>
                <a:rPr lang="fr-FR" sz="2000" b="1" dirty="0" smtClean="0"/>
                <a:t> </a:t>
              </a:r>
              <a:endParaRPr lang="fr-FR" sz="2000" b="1" dirty="0">
                <a:latin typeface="Symbol" panose="05050102010706020507" pitchFamily="18" charset="2"/>
              </a:endParaRPr>
            </a:p>
          </p:txBody>
        </p:sp>
        <p:sp>
          <p:nvSpPr>
            <p:cNvPr id="73" name="Flèche droite 72"/>
            <p:cNvSpPr/>
            <p:nvPr/>
          </p:nvSpPr>
          <p:spPr>
            <a:xfrm rot="5400000">
              <a:off x="4559891" y="5954178"/>
              <a:ext cx="396552" cy="288032"/>
            </a:xfrm>
            <a:prstGeom prst="rightArrow">
              <a:avLst>
                <a:gd name="adj1" fmla="val 42441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74" name="Flèche droite 73"/>
          <p:cNvSpPr/>
          <p:nvPr/>
        </p:nvSpPr>
        <p:spPr>
          <a:xfrm rot="5400000">
            <a:off x="7073516" y="2008047"/>
            <a:ext cx="396552" cy="288032"/>
          </a:xfrm>
          <a:prstGeom prst="rightArrow">
            <a:avLst>
              <a:gd name="adj1" fmla="val 42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/>
          <p:cNvSpPr txBox="1"/>
          <p:nvPr/>
        </p:nvSpPr>
        <p:spPr>
          <a:xfrm>
            <a:off x="6826203" y="2437626"/>
            <a:ext cx="195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1306BA"/>
                </a:solidFill>
                <a:latin typeface="Symbol" panose="05050102010706020507" pitchFamily="18" charset="2"/>
              </a:rPr>
              <a:t>c</a:t>
            </a:r>
            <a:r>
              <a:rPr lang="fr-FR" baseline="-25000" dirty="0" smtClean="0">
                <a:solidFill>
                  <a:srgbClr val="1306BA"/>
                </a:solidFill>
                <a:latin typeface="Symbol" panose="05050102010706020507" pitchFamily="18" charset="2"/>
              </a:rPr>
              <a:t>3</a:t>
            </a:r>
            <a:r>
              <a:rPr lang="fr-FR" baseline="30000" dirty="0" smtClean="0">
                <a:solidFill>
                  <a:srgbClr val="1306BA"/>
                </a:solidFill>
                <a:latin typeface="Symbol" panose="05050102010706020507" pitchFamily="18" charset="2"/>
              </a:rPr>
              <a:t>(3),</a:t>
            </a:r>
            <a:r>
              <a:rPr lang="fr-FR" baseline="30000" dirty="0" err="1" smtClean="0">
                <a:solidFill>
                  <a:srgbClr val="1306BA"/>
                </a:solidFill>
                <a:latin typeface="Symbol" panose="05050102010706020507" pitchFamily="18" charset="2"/>
              </a:rPr>
              <a:t>d</a:t>
            </a:r>
            <a:r>
              <a:rPr lang="fr-FR" baseline="30000" dirty="0" err="1" smtClean="0">
                <a:solidFill>
                  <a:srgbClr val="1306BA"/>
                </a:solidFill>
              </a:rPr>
              <a:t>S</a:t>
            </a:r>
            <a:r>
              <a:rPr lang="fr-FR" dirty="0">
                <a:solidFill>
                  <a:srgbClr val="1306BA"/>
                </a:solidFill>
                <a:latin typeface="Symbol" panose="05050102010706020507" pitchFamily="18" charset="2"/>
              </a:rPr>
              <a:t> </a:t>
            </a:r>
            <a:r>
              <a:rPr lang="fr-FR" dirty="0" smtClean="0">
                <a:solidFill>
                  <a:srgbClr val="1306BA"/>
                </a:solidFill>
                <a:latin typeface="Symbol" panose="05050102010706020507" pitchFamily="18" charset="2"/>
              </a:rPr>
              <a:t>(+c</a:t>
            </a:r>
            <a:r>
              <a:rPr lang="fr-FR" baseline="-25000" dirty="0" smtClean="0">
                <a:solidFill>
                  <a:srgbClr val="1306BA"/>
                </a:solidFill>
                <a:latin typeface="Symbol" panose="05050102010706020507" pitchFamily="18" charset="2"/>
              </a:rPr>
              <a:t>3</a:t>
            </a:r>
            <a:r>
              <a:rPr lang="fr-FR" baseline="30000" dirty="0" smtClean="0">
                <a:solidFill>
                  <a:srgbClr val="1306BA"/>
                </a:solidFill>
                <a:latin typeface="Symbol" panose="05050102010706020507" pitchFamily="18" charset="2"/>
              </a:rPr>
              <a:t>(3),</a:t>
            </a:r>
            <a:r>
              <a:rPr lang="fr-FR" baseline="30000" dirty="0" smtClean="0">
                <a:solidFill>
                  <a:srgbClr val="1306BA"/>
                </a:solidFill>
                <a:latin typeface="+mj-lt"/>
              </a:rPr>
              <a:t>trivial</a:t>
            </a:r>
            <a:r>
              <a:rPr lang="fr-FR" dirty="0" smtClean="0">
                <a:solidFill>
                  <a:srgbClr val="1306BA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2240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7" grpId="0" animBg="1"/>
      <p:bldP spid="7" grpId="0"/>
      <p:bldP spid="68" grpId="0"/>
      <p:bldP spid="69" grpId="0" animBg="1"/>
      <p:bldP spid="70" grpId="0"/>
      <p:bldP spid="74" grpId="0" animBg="1"/>
      <p:bldP spid="7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5"/>
          <p:cNvSpPr txBox="1">
            <a:spLocks noChangeArrowheads="1"/>
          </p:cNvSpPr>
          <p:nvPr/>
        </p:nvSpPr>
        <p:spPr bwMode="auto">
          <a:xfrm>
            <a:off x="-18914" y="25461"/>
            <a:ext cx="81193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fr-FR" sz="28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Summarizing</a:t>
            </a:r>
            <a:r>
              <a:rPr lang="fr-FR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:</a:t>
            </a:r>
            <a:endParaRPr lang="fr-FR" sz="2800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3685" y="700127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 smtClean="0">
                <a:solidFill>
                  <a:srgbClr val="FF0000"/>
                </a:solidFill>
              </a:rPr>
              <a:t>Striking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</a:rPr>
              <a:t>similarities</a:t>
            </a:r>
            <a:r>
              <a:rPr lang="fr-FR" sz="2200" dirty="0" smtClean="0">
                <a:solidFill>
                  <a:srgbClr val="FF0000"/>
                </a:solidFill>
              </a:rPr>
              <a:t> (phase and </a:t>
            </a:r>
            <a:r>
              <a:rPr lang="fr-FR" sz="2200" dirty="0" err="1" smtClean="0">
                <a:solidFill>
                  <a:srgbClr val="FF0000"/>
                </a:solidFill>
              </a:rPr>
              <a:t>modulus</a:t>
            </a:r>
            <a:r>
              <a:rPr lang="fr-FR" sz="2200" dirty="0" smtClean="0">
                <a:solidFill>
                  <a:srgbClr val="FF0000"/>
                </a:solidFill>
              </a:rPr>
              <a:t>) </a:t>
            </a:r>
            <a:r>
              <a:rPr lang="fr-FR" sz="2200" dirty="0" err="1" smtClean="0">
                <a:solidFill>
                  <a:srgbClr val="FF0000"/>
                </a:solidFill>
              </a:rPr>
              <a:t>between</a:t>
            </a:r>
            <a:r>
              <a:rPr lang="fr-FR" sz="2200" dirty="0" smtClean="0">
                <a:solidFill>
                  <a:srgbClr val="FF0000"/>
                </a:solidFill>
              </a:rPr>
              <a:t> all the X</a:t>
            </a:r>
            <a:r>
              <a:rPr lang="fr-FR" sz="2200" baseline="-25000" dirty="0" smtClean="0">
                <a:solidFill>
                  <a:srgbClr val="FF0000"/>
                </a:solidFill>
              </a:rPr>
              <a:t>3</a:t>
            </a:r>
            <a:r>
              <a:rPr lang="fr-FR" sz="2200" dirty="0" smtClean="0">
                <a:solidFill>
                  <a:srgbClr val="FF0000"/>
                </a:solidFill>
              </a:rPr>
              <a:t>’s in </a:t>
            </a:r>
            <a:r>
              <a:rPr lang="fr-FR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fr-FR" sz="2200" dirty="0" smtClean="0">
                <a:solidFill>
                  <a:srgbClr val="FF0000"/>
                </a:solidFill>
              </a:rPr>
              <a:t> and T</a:t>
            </a:r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1" y="1777480"/>
            <a:ext cx="4073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 smtClean="0"/>
              <a:t>BB’s</a:t>
            </a:r>
            <a:r>
              <a:rPr lang="fr-FR" sz="2200" dirty="0" smtClean="0"/>
              <a:t> </a:t>
            </a:r>
            <a:r>
              <a:rPr lang="fr-FR" sz="2200" dirty="0" err="1" smtClean="0"/>
              <a:t>prediction</a:t>
            </a:r>
            <a:r>
              <a:rPr lang="fr-FR" sz="2200" dirty="0" smtClean="0"/>
              <a:t> (the </a:t>
            </a:r>
            <a:r>
              <a:rPr lang="fr-FR" sz="2200" dirty="0" err="1" smtClean="0"/>
              <a:t>most</a:t>
            </a:r>
            <a:r>
              <a:rPr lang="fr-FR" sz="2200" dirty="0" smtClean="0"/>
              <a:t> </a:t>
            </a:r>
            <a:r>
              <a:rPr lang="fr-FR" sz="2200" dirty="0" err="1" smtClean="0"/>
              <a:t>general</a:t>
            </a:r>
            <a:r>
              <a:rPr lang="fr-FR" sz="2200" dirty="0" smtClean="0"/>
              <a:t>)</a:t>
            </a:r>
            <a:endParaRPr lang="fr-FR" sz="2200" dirty="0"/>
          </a:p>
        </p:txBody>
      </p:sp>
      <p:sp>
        <p:nvSpPr>
          <p:cNvPr id="7" name="ZoneTexte 6"/>
          <p:cNvSpPr txBox="1"/>
          <p:nvPr/>
        </p:nvSpPr>
        <p:spPr>
          <a:xfrm>
            <a:off x="361103" y="3312718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Toy and </a:t>
            </a:r>
            <a:r>
              <a:rPr lang="fr-FR" sz="2200" dirty="0" err="1" smtClean="0"/>
              <a:t>pragmatical</a:t>
            </a:r>
            <a:r>
              <a:rPr lang="fr-FR" sz="2200" dirty="0" smtClean="0"/>
              <a:t> </a:t>
            </a:r>
            <a:r>
              <a:rPr lang="fr-FR" sz="2200" dirty="0" err="1" smtClean="0"/>
              <a:t>phenomenological</a:t>
            </a:r>
            <a:r>
              <a:rPr lang="fr-FR" sz="2200" dirty="0" smtClean="0"/>
              <a:t> </a:t>
            </a:r>
            <a:r>
              <a:rPr lang="fr-FR" sz="2200" dirty="0" err="1" smtClean="0"/>
              <a:t>models</a:t>
            </a:r>
            <a:endParaRPr lang="fr-FR" sz="2200" dirty="0"/>
          </a:p>
        </p:txBody>
      </p:sp>
      <p:sp>
        <p:nvSpPr>
          <p:cNvPr id="8" name="ZoneTexte 7"/>
          <p:cNvSpPr txBox="1"/>
          <p:nvPr/>
        </p:nvSpPr>
        <p:spPr>
          <a:xfrm>
            <a:off x="5431064" y="1777479"/>
            <a:ext cx="3725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 smtClean="0"/>
              <a:t>Johari</a:t>
            </a:r>
            <a:r>
              <a:rPr lang="fr-FR" sz="2200" dirty="0"/>
              <a:t>:</a:t>
            </a:r>
            <a:r>
              <a:rPr lang="fr-FR" sz="2200" dirty="0" smtClean="0"/>
              <a:t> </a:t>
            </a:r>
            <a:r>
              <a:rPr lang="fr-FR" sz="2200" dirty="0" err="1" smtClean="0">
                <a:latin typeface="Symbol" panose="05050102010706020507" pitchFamily="18" charset="2"/>
              </a:rPr>
              <a:t>d</a:t>
            </a:r>
            <a:r>
              <a:rPr lang="fr-FR" sz="2200" dirty="0" err="1" smtClean="0"/>
              <a:t>S</a:t>
            </a:r>
            <a:r>
              <a:rPr lang="fr-FR" sz="2200" dirty="0" err="1" smtClean="0">
                <a:sym typeface="Symbol" panose="05050102010706020507" pitchFamily="18" charset="2"/>
              </a:rPr>
              <a:t></a:t>
            </a:r>
            <a:r>
              <a:rPr lang="fr-FR" sz="2200" dirty="0" err="1" smtClean="0">
                <a:latin typeface="Symbol" panose="05050102010706020507" pitchFamily="18" charset="2"/>
              </a:rPr>
              <a:t>d</a:t>
            </a:r>
            <a:r>
              <a:rPr lang="fr-FR" sz="2200" dirty="0" err="1" smtClean="0"/>
              <a:t>S</a:t>
            </a:r>
            <a:r>
              <a:rPr lang="fr-FR" sz="2200" baseline="-25000" dirty="0" err="1" smtClean="0"/>
              <a:t>c</a:t>
            </a:r>
            <a:r>
              <a:rPr lang="fr-FR" sz="2200" dirty="0" smtClean="0"/>
              <a:t> and Ln(</a:t>
            </a:r>
            <a:r>
              <a:rPr lang="fr-FR" sz="2200" dirty="0" smtClean="0">
                <a:latin typeface="Symbol" panose="05050102010706020507" pitchFamily="18" charset="2"/>
              </a:rPr>
              <a:t>t</a:t>
            </a:r>
            <a:r>
              <a:rPr lang="fr-FR" sz="2200" baseline="-25000" dirty="0" smtClean="0">
                <a:latin typeface="Symbol" panose="05050102010706020507" pitchFamily="18" charset="2"/>
              </a:rPr>
              <a:t>a</a:t>
            </a:r>
            <a:r>
              <a:rPr lang="fr-FR" sz="2200" dirty="0" smtClean="0"/>
              <a:t>)~1/</a:t>
            </a:r>
            <a:r>
              <a:rPr lang="fr-FR" sz="2200" dirty="0" err="1" smtClean="0"/>
              <a:t>TS</a:t>
            </a:r>
            <a:r>
              <a:rPr lang="fr-FR" sz="2200" baseline="-25000" dirty="0" err="1" smtClean="0"/>
              <a:t>c</a:t>
            </a:r>
            <a:endParaRPr lang="fr-FR" sz="2200" baseline="-25000" dirty="0"/>
          </a:p>
        </p:txBody>
      </p:sp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9098"/>
              </p:ext>
            </p:extLst>
          </p:nvPr>
        </p:nvGraphicFramePr>
        <p:xfrm>
          <a:off x="5976950" y="2372130"/>
          <a:ext cx="27733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50" name="Equation" r:id="rId3" imgW="2311200" imgH="431640" progId="Equation.DSMT4">
                  <p:embed/>
                </p:oleObj>
              </mc:Choice>
              <mc:Fallback>
                <p:oleObj name="Equation" r:id="rId3" imgW="2311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50" y="2372130"/>
                        <a:ext cx="2773362" cy="576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699785"/>
              </p:ext>
            </p:extLst>
          </p:nvPr>
        </p:nvGraphicFramePr>
        <p:xfrm>
          <a:off x="107504" y="2455264"/>
          <a:ext cx="3528392" cy="409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51" name="Equation" r:id="rId5" imgW="2234880" imgH="253800" progId="Equation.DSMT4">
                  <p:embed/>
                </p:oleObj>
              </mc:Choice>
              <mc:Fallback>
                <p:oleObj name="Equation" r:id="rId5" imgW="2234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455264"/>
                        <a:ext cx="3528392" cy="409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horizontal à deux flèches 10"/>
          <p:cNvSpPr/>
          <p:nvPr/>
        </p:nvSpPr>
        <p:spPr>
          <a:xfrm>
            <a:off x="3779912" y="2057874"/>
            <a:ext cx="1872208" cy="1343052"/>
          </a:xfrm>
          <a:prstGeom prst="leftRightArrowCallout">
            <a:avLst>
              <a:gd name="adj1" fmla="val 25000"/>
              <a:gd name="adj2" fmla="val 29570"/>
              <a:gd name="adj3" fmla="val 11290"/>
              <a:gd name="adj4" fmla="val 7315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3737" y="2184421"/>
            <a:ext cx="1232824" cy="107133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3" name="ZoneTexte 12"/>
          <p:cNvSpPr txBox="1"/>
          <p:nvPr/>
        </p:nvSpPr>
        <p:spPr>
          <a:xfrm>
            <a:off x="5526530" y="3312717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err="1" smtClean="0"/>
              <a:t>Richert</a:t>
            </a:r>
            <a:r>
              <a:rPr lang="fr-FR" sz="2200" dirty="0" smtClean="0"/>
              <a:t> et al (2016): extension to X</a:t>
            </a:r>
            <a:r>
              <a:rPr lang="fr-FR" sz="2200" baseline="-25000" dirty="0" smtClean="0"/>
              <a:t>3</a:t>
            </a:r>
            <a:r>
              <a:rPr lang="fr-FR" sz="2200" baseline="30000" dirty="0" smtClean="0"/>
              <a:t>(3)</a:t>
            </a:r>
            <a:r>
              <a:rPr lang="fr-FR" sz="2200" dirty="0" smtClean="0"/>
              <a:t> and X</a:t>
            </a:r>
            <a:r>
              <a:rPr lang="fr-FR" sz="2200" baseline="-25000" dirty="0" smtClean="0"/>
              <a:t>3</a:t>
            </a:r>
            <a:r>
              <a:rPr lang="fr-FR" sz="2200" baseline="30000" dirty="0" smtClean="0"/>
              <a:t>(1)</a:t>
            </a:r>
            <a:endParaRPr lang="fr-FR" sz="2200" baseline="30000" dirty="0"/>
          </a:p>
        </p:txBody>
      </p:sp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141932"/>
              </p:ext>
            </p:extLst>
          </p:nvPr>
        </p:nvGraphicFramePr>
        <p:xfrm>
          <a:off x="3039149" y="5251325"/>
          <a:ext cx="33020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52" name="Equation" r:id="rId8" imgW="2273040" imgH="507960" progId="Equation.DSMT4">
                  <p:embed/>
                </p:oleObj>
              </mc:Choice>
              <mc:Fallback>
                <p:oleObj name="Equation" r:id="rId8" imgW="22730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149" y="5251325"/>
                        <a:ext cx="3302000" cy="7127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2225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547664" y="4755622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err="1" smtClean="0">
                <a:solidFill>
                  <a:srgbClr val="FF0000"/>
                </a:solidFill>
              </a:rPr>
              <a:t>N</a:t>
            </a:r>
            <a:r>
              <a:rPr lang="fr-FR" sz="2200" baseline="-25000" dirty="0" err="1" smtClean="0">
                <a:solidFill>
                  <a:srgbClr val="FF0000"/>
                </a:solidFill>
              </a:rPr>
              <a:t>corr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</a:rPr>
              <a:t>is</a:t>
            </a:r>
            <a:r>
              <a:rPr lang="fr-FR" sz="2200" dirty="0" smtClean="0">
                <a:solidFill>
                  <a:srgbClr val="FF0000"/>
                </a:solidFill>
              </a:rPr>
              <a:t> the </a:t>
            </a:r>
            <a:r>
              <a:rPr lang="fr-FR" sz="2200" dirty="0" err="1" smtClean="0">
                <a:solidFill>
                  <a:srgbClr val="FF0000"/>
                </a:solidFill>
              </a:rPr>
              <a:t>origin</a:t>
            </a:r>
            <a:r>
              <a:rPr lang="fr-FR" sz="2200" dirty="0" smtClean="0">
                <a:solidFill>
                  <a:srgbClr val="FF0000"/>
                </a:solidFill>
              </a:rPr>
              <a:t> of (the dominant part of) all X</a:t>
            </a:r>
            <a:r>
              <a:rPr lang="fr-FR" sz="2200" baseline="-25000" dirty="0" smtClean="0">
                <a:solidFill>
                  <a:srgbClr val="FF0000"/>
                </a:solidFill>
              </a:rPr>
              <a:t>3</a:t>
            </a:r>
            <a:r>
              <a:rPr lang="fr-FR" sz="2200" dirty="0" smtClean="0">
                <a:solidFill>
                  <a:srgbClr val="FF0000"/>
                </a:solidFill>
              </a:rPr>
              <a:t>’s</a:t>
            </a:r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105973" y="6379519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 smtClean="0">
                <a:solidFill>
                  <a:srgbClr val="FF0000"/>
                </a:solidFill>
              </a:rPr>
              <a:t>N</a:t>
            </a:r>
            <a:r>
              <a:rPr lang="fr-FR" sz="2200" baseline="-25000" dirty="0" err="1" smtClean="0">
                <a:solidFill>
                  <a:srgbClr val="FF0000"/>
                </a:solidFill>
              </a:rPr>
              <a:t>corr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</a:rPr>
              <a:t>increases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</a:rPr>
              <a:t>upon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</a:rPr>
              <a:t>cooling</a:t>
            </a:r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 rot="5400000">
            <a:off x="4491873" y="4442430"/>
            <a:ext cx="396552" cy="288032"/>
          </a:xfrm>
          <a:prstGeom prst="rightArrow">
            <a:avLst>
              <a:gd name="adj1" fmla="val 42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8" name="Flèche droite 17"/>
          <p:cNvSpPr/>
          <p:nvPr/>
        </p:nvSpPr>
        <p:spPr>
          <a:xfrm rot="5400000">
            <a:off x="4491873" y="6111044"/>
            <a:ext cx="396552" cy="288032"/>
          </a:xfrm>
          <a:prstGeom prst="rightArrow">
            <a:avLst>
              <a:gd name="adj1" fmla="val 42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9471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  <p:bldP spid="13" grpId="0"/>
      <p:bldP spid="15" grpId="0"/>
      <p:bldP spid="16" grpId="0"/>
      <p:bldP spid="17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2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116632"/>
            <a:ext cx="8748464" cy="56323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800" dirty="0" err="1"/>
              <a:t>Outline</a:t>
            </a:r>
            <a:r>
              <a:rPr lang="fr-FR" sz="2800" dirty="0"/>
              <a:t>:</a:t>
            </a:r>
          </a:p>
          <a:p>
            <a:pPr marL="571500" indent="-571500">
              <a:buAutoNum type="romanUcParenR"/>
            </a:pPr>
            <a:r>
              <a:rPr lang="fr-FR" sz="2800" b="1" dirty="0" err="1" smtClean="0"/>
              <a:t>Why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measuring</a:t>
            </a:r>
            <a:r>
              <a:rPr lang="fr-FR" sz="2800" b="1" dirty="0" smtClean="0"/>
              <a:t> </a:t>
            </a:r>
            <a:r>
              <a:rPr lang="fr-FR" sz="2800" b="1" dirty="0" smtClean="0">
                <a:latin typeface="Symbol" panose="05050102010706020507" pitchFamily="18" charset="2"/>
              </a:rPr>
              <a:t>c</a:t>
            </a:r>
            <a:r>
              <a:rPr lang="fr-FR" sz="2800" b="1" baseline="-25000" dirty="0" smtClean="0"/>
              <a:t>3</a:t>
            </a:r>
            <a:r>
              <a:rPr lang="fr-FR" sz="2800" b="1" dirty="0" smtClean="0"/>
              <a:t> and </a:t>
            </a:r>
            <a:r>
              <a:rPr lang="fr-FR" sz="2800" b="1" dirty="0" smtClean="0">
                <a:latin typeface="Symbol" panose="05050102010706020507" pitchFamily="18" charset="2"/>
              </a:rPr>
              <a:t>c</a:t>
            </a:r>
            <a:r>
              <a:rPr lang="fr-FR" sz="2800" b="1" baseline="-25000" dirty="0" smtClean="0"/>
              <a:t>5</a:t>
            </a:r>
            <a:r>
              <a:rPr lang="fr-FR" sz="2800" b="1" dirty="0"/>
              <a:t> </a:t>
            </a:r>
            <a:r>
              <a:rPr lang="fr-FR" sz="2800" b="1" dirty="0" smtClean="0"/>
              <a:t>in glasses.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A long story</a:t>
            </a:r>
            <a:endParaRPr lang="fr-FR" sz="2200" baseline="30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err="1" smtClean="0"/>
              <a:t>Dimensional</a:t>
            </a:r>
            <a:r>
              <a:rPr lang="fr-FR" sz="2200" dirty="0" smtClean="0"/>
              <a:t> </a:t>
            </a:r>
            <a:r>
              <a:rPr lang="fr-FR" sz="2200" dirty="0" err="1" smtClean="0"/>
              <a:t>analysis</a:t>
            </a:r>
            <a:endParaRPr lang="fr-FR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err="1" smtClean="0"/>
              <a:t>Bouchaud</a:t>
            </a:r>
            <a:r>
              <a:rPr lang="fr-FR" sz="2200" dirty="0" smtClean="0"/>
              <a:t> </a:t>
            </a:r>
            <a:r>
              <a:rPr lang="fr-FR" sz="2200" dirty="0" err="1" smtClean="0"/>
              <a:t>Biroli’s</a:t>
            </a:r>
            <a:r>
              <a:rPr lang="fr-FR" sz="2200" dirty="0" smtClean="0"/>
              <a:t> </a:t>
            </a:r>
            <a:r>
              <a:rPr lang="fr-FR" sz="2200" dirty="0" err="1" smtClean="0"/>
              <a:t>predictions</a:t>
            </a:r>
            <a:endParaRPr lang="fr-FR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571500" indent="-571500">
              <a:buAutoNum type="romanUcParenR" startAt="2"/>
            </a:pPr>
            <a:r>
              <a:rPr lang="fr-FR" sz="2600" b="1" dirty="0" err="1" smtClean="0"/>
              <a:t>Orders</a:t>
            </a:r>
            <a:r>
              <a:rPr lang="fr-FR" sz="2600" b="1" dirty="0" smtClean="0"/>
              <a:t> of magnitude.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err="1" smtClean="0"/>
              <a:t>Definition</a:t>
            </a:r>
            <a:r>
              <a:rPr lang="fr-FR" sz="2200" dirty="0" smtClean="0"/>
              <a:t> of </a:t>
            </a:r>
            <a:r>
              <a:rPr lang="fr-FR" sz="2400" dirty="0">
                <a:latin typeface="Symbol" panose="05050102010706020507" pitchFamily="18" charset="2"/>
              </a:rPr>
              <a:t>c</a:t>
            </a:r>
            <a:r>
              <a:rPr lang="fr-FR" sz="2400" baseline="-25000" dirty="0"/>
              <a:t>3</a:t>
            </a:r>
            <a:r>
              <a:rPr lang="fr-FR" sz="2400" dirty="0"/>
              <a:t> and </a:t>
            </a:r>
            <a:r>
              <a:rPr lang="fr-FR" sz="2400" dirty="0">
                <a:latin typeface="Symbol" panose="05050102010706020507" pitchFamily="18" charset="2"/>
              </a:rPr>
              <a:t>c</a:t>
            </a:r>
            <a:r>
              <a:rPr lang="fr-FR" sz="2400" baseline="-25000" dirty="0"/>
              <a:t>5</a:t>
            </a:r>
            <a:endParaRPr lang="fr-FR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err="1" smtClean="0"/>
              <a:t>Worst</a:t>
            </a:r>
            <a:r>
              <a:rPr lang="fr-FR" sz="2200" dirty="0" smtClean="0"/>
              <a:t> case </a:t>
            </a:r>
            <a:r>
              <a:rPr lang="fr-FR" sz="2200" dirty="0" err="1" smtClean="0"/>
              <a:t>analysis</a:t>
            </a:r>
            <a:endParaRPr lang="fr-FR" sz="2200" dirty="0" smtClean="0"/>
          </a:p>
          <a:p>
            <a:pPr lvl="1"/>
            <a:endParaRPr lang="fr-FR" sz="2200" dirty="0"/>
          </a:p>
          <a:p>
            <a:pPr marL="571500" indent="-571500">
              <a:buAutoNum type="romanUcParenR" startAt="2"/>
            </a:pPr>
            <a:r>
              <a:rPr lang="fr-FR" sz="2600" b="1" dirty="0" err="1" smtClean="0"/>
              <a:t>Results</a:t>
            </a:r>
            <a:r>
              <a:rPr lang="fr-FR" sz="2600" b="1" dirty="0"/>
              <a:t> </a:t>
            </a:r>
            <a:r>
              <a:rPr lang="fr-FR" sz="2600" b="1" dirty="0" smtClean="0"/>
              <a:t>&amp; </a:t>
            </a:r>
            <a:r>
              <a:rPr lang="fr-FR" sz="2600" b="1" dirty="0" err="1" smtClean="0"/>
              <a:t>interpretations</a:t>
            </a:r>
            <a:r>
              <a:rPr lang="fr-FR" sz="2600" b="1" dirty="0" smtClean="0"/>
              <a:t>.</a:t>
            </a:r>
            <a:endParaRPr lang="fr-FR" sz="26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Symbol" panose="05050102010706020507" pitchFamily="18" charset="2"/>
              </a:rPr>
              <a:t>w</a:t>
            </a:r>
            <a:r>
              <a:rPr lang="fr-FR" sz="2200" dirty="0" smtClean="0"/>
              <a:t> and T </a:t>
            </a:r>
            <a:r>
              <a:rPr lang="fr-FR" sz="2200" dirty="0" err="1" smtClean="0"/>
              <a:t>behavior</a:t>
            </a:r>
            <a:r>
              <a:rPr lang="fr-FR" sz="2200" dirty="0" smtClean="0"/>
              <a:t> of </a:t>
            </a:r>
            <a:r>
              <a:rPr lang="fr-FR" sz="2000" dirty="0">
                <a:latin typeface="Symbol" panose="05050102010706020507" pitchFamily="18" charset="2"/>
              </a:rPr>
              <a:t>c</a:t>
            </a:r>
            <a:r>
              <a:rPr lang="fr-FR" sz="2000" baseline="-25000" dirty="0"/>
              <a:t>3</a:t>
            </a:r>
            <a:r>
              <a:rPr lang="fr-FR" sz="2000" dirty="0"/>
              <a:t> and </a:t>
            </a:r>
            <a:r>
              <a:rPr lang="fr-FR" sz="2000" dirty="0">
                <a:latin typeface="Symbol" panose="05050102010706020507" pitchFamily="18" charset="2"/>
              </a:rPr>
              <a:t>c</a:t>
            </a:r>
            <a:r>
              <a:rPr lang="fr-FR" sz="2000" baseline="-25000" dirty="0"/>
              <a:t>5</a:t>
            </a:r>
            <a:endParaRPr lang="fr-FR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Discussion.</a:t>
            </a:r>
            <a:endParaRPr lang="fr-FR" sz="2200" dirty="0"/>
          </a:p>
          <a:p>
            <a:pPr lvl="1"/>
            <a:endParaRPr lang="fr-FR" sz="2600" dirty="0"/>
          </a:p>
          <a:p>
            <a:r>
              <a:rPr lang="fr-FR" sz="2600" dirty="0"/>
              <a:t> </a:t>
            </a:r>
            <a:r>
              <a:rPr lang="fr-FR" sz="2600" dirty="0" smtClean="0"/>
              <a:t>     </a:t>
            </a:r>
            <a:r>
              <a:rPr lang="fr-FR" sz="2600" dirty="0" err="1" smtClean="0"/>
              <a:t>Summary</a:t>
            </a:r>
            <a:r>
              <a:rPr lang="fr-FR" sz="2600" dirty="0" smtClean="0"/>
              <a:t> and Perspectives.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5960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44016" y="0"/>
            <a:ext cx="8748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smtClean="0"/>
              <a:t>Box Model (</a:t>
            </a:r>
            <a:r>
              <a:rPr lang="fr-FR" dirty="0" err="1" smtClean="0"/>
              <a:t>Schiener</a:t>
            </a:r>
            <a:r>
              <a:rPr lang="fr-FR" dirty="0" smtClean="0"/>
              <a:t> et al. Science (1996)): </a:t>
            </a:r>
            <a:endParaRPr lang="fr-FR" sz="2200" u="none" dirty="0"/>
          </a:p>
        </p:txBody>
      </p:sp>
      <p:sp>
        <p:nvSpPr>
          <p:cNvPr id="5" name="ZoneTexte 4"/>
          <p:cNvSpPr txBox="1"/>
          <p:nvPr/>
        </p:nvSpPr>
        <p:spPr>
          <a:xfrm>
            <a:off x="144016" y="1001500"/>
            <a:ext cx="828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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DH « k » has a Debye </a:t>
            </a:r>
            <a:r>
              <a:rPr lang="fr-FR" dirty="0" err="1" smtClean="0"/>
              <a:t>dynamics</a:t>
            </a:r>
            <a:r>
              <a:rPr lang="fr-FR" dirty="0" smtClean="0"/>
              <a:t>: </a:t>
            </a:r>
            <a:r>
              <a:rPr lang="fr-FR" dirty="0" smtClean="0">
                <a:latin typeface="Symbol" pitchFamily="18" charset="2"/>
                <a:sym typeface="Symbol"/>
              </a:rPr>
              <a:t>{</a:t>
            </a:r>
            <a:r>
              <a:rPr lang="fr-FR" dirty="0" err="1" smtClean="0">
                <a:latin typeface="Symbol" pitchFamily="18" charset="2"/>
                <a:sym typeface="Symbol"/>
              </a:rPr>
              <a:t>t</a:t>
            </a:r>
            <a:r>
              <a:rPr lang="fr-FR" baseline="-25000" dirty="0" err="1" smtClean="0">
                <a:latin typeface="+mj-lt"/>
                <a:sym typeface="Symbol"/>
              </a:rPr>
              <a:t>k</a:t>
            </a:r>
            <a:r>
              <a:rPr lang="fr-FR" dirty="0" smtClean="0">
                <a:sym typeface="Symbol"/>
              </a:rPr>
              <a:t>} </a:t>
            </a:r>
            <a:r>
              <a:rPr lang="fr-FR" dirty="0" err="1" smtClean="0">
                <a:sym typeface="Symbol"/>
              </a:rPr>
              <a:t>chosen</a:t>
            </a:r>
            <a:r>
              <a:rPr lang="fr-FR" dirty="0" smtClean="0">
                <a:sym typeface="Symbol"/>
              </a:rPr>
              <a:t> to </a:t>
            </a:r>
            <a:r>
              <a:rPr lang="fr-FR" dirty="0" err="1" smtClean="0">
                <a:sym typeface="Symbol"/>
              </a:rPr>
              <a:t>recover</a:t>
            </a:r>
            <a:r>
              <a:rPr lang="fr-FR" dirty="0" smtClean="0">
                <a:sym typeface="Symbol"/>
              </a:rPr>
              <a:t> </a:t>
            </a:r>
            <a:r>
              <a:rPr lang="fr-FR" dirty="0" smtClean="0">
                <a:latin typeface="Symbol" pitchFamily="18" charset="2"/>
                <a:sym typeface="Symbol"/>
              </a:rPr>
              <a:t>c</a:t>
            </a:r>
            <a:r>
              <a:rPr lang="fr-FR" baseline="-25000" dirty="0" smtClean="0">
                <a:sym typeface="Symbol"/>
              </a:rPr>
              <a:t>lin</a:t>
            </a:r>
            <a:r>
              <a:rPr lang="fr-FR" dirty="0" smtClean="0">
                <a:sym typeface="Symbol"/>
              </a:rPr>
              <a:t>(</a:t>
            </a:r>
            <a:r>
              <a:rPr lang="fr-FR" dirty="0" smtClean="0">
                <a:latin typeface="Symbol" pitchFamily="18" charset="2"/>
                <a:sym typeface="Symbol"/>
              </a:rPr>
              <a:t>w</a:t>
            </a:r>
            <a:r>
              <a:rPr lang="fr-FR" dirty="0" smtClean="0">
                <a:sym typeface="Symbol"/>
              </a:rPr>
              <a:t>) at </a:t>
            </a:r>
            <a:r>
              <a:rPr lang="fr-FR" dirty="0" err="1" smtClean="0">
                <a:sym typeface="Symbol"/>
              </a:rPr>
              <a:t>each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given</a:t>
            </a:r>
            <a:r>
              <a:rPr lang="fr-FR" dirty="0" smtClean="0">
                <a:sym typeface="Symbol"/>
              </a:rPr>
              <a:t> T. </a:t>
            </a:r>
            <a:endParaRPr lang="fr-FR" dirty="0"/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82897" y="577694"/>
            <a:ext cx="50769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</a:rPr>
              <a:t>→</a:t>
            </a:r>
            <a:r>
              <a:rPr lang="fr-FR" b="1" dirty="0">
                <a:solidFill>
                  <a:srgbClr val="1306BA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Designed to account for NHB experiments: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496" y="1482449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ym typeface="Symbol" panose="05050102010706020507" pitchFamily="18" charset="2"/>
              </a:rPr>
              <a:t></a:t>
            </a:r>
            <a:r>
              <a:rPr lang="fr-FR" dirty="0" smtClean="0"/>
              <a:t> </a:t>
            </a:r>
            <a:r>
              <a:rPr lang="fr-FR" dirty="0" err="1" smtClean="0"/>
              <a:t>Applying</a:t>
            </a:r>
            <a:r>
              <a:rPr lang="fr-FR" dirty="0" smtClean="0"/>
              <a:t> E: </a:t>
            </a:r>
            <a:r>
              <a:rPr lang="fr-FR" dirty="0" err="1" smtClean="0"/>
              <a:t>each</a:t>
            </a:r>
            <a:r>
              <a:rPr lang="fr-FR" dirty="0" smtClean="0"/>
              <a:t> DH « k »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heated</a:t>
            </a:r>
            <a:r>
              <a:rPr lang="fr-FR" dirty="0" smtClean="0"/>
              <a:t> by </a:t>
            </a:r>
            <a:r>
              <a:rPr lang="fr-FR" dirty="0" err="1" smtClean="0">
                <a:latin typeface="Symbol" panose="05050102010706020507" pitchFamily="18" charset="2"/>
              </a:rPr>
              <a:t>d</a:t>
            </a:r>
            <a:r>
              <a:rPr lang="fr-FR" dirty="0" err="1" smtClean="0"/>
              <a:t>T</a:t>
            </a:r>
            <a:r>
              <a:rPr lang="fr-FR" baseline="-25000" dirty="0" err="1" smtClean="0"/>
              <a:t>k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>
                <a:latin typeface="Symbol" panose="05050102010706020507" pitchFamily="18" charset="2"/>
              </a:rPr>
              <a:t>t</a:t>
            </a:r>
            <a:r>
              <a:rPr lang="fr-FR" baseline="-25000" dirty="0" err="1" smtClean="0"/>
              <a:t>therm</a:t>
            </a:r>
            <a:r>
              <a:rPr lang="fr-FR" dirty="0" smtClean="0"/>
              <a:t>)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baseline="-25000" dirty="0" err="1" smtClean="0">
                <a:solidFill>
                  <a:srgbClr val="FF0000"/>
                </a:solidFill>
              </a:rPr>
              <a:t>therm</a:t>
            </a:r>
            <a:r>
              <a:rPr lang="fr-FR" baseline="-25000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  <a:sym typeface="Symbol"/>
              </a:rPr>
              <a:t>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baseline="-25000" dirty="0" err="1" smtClean="0">
                <a:solidFill>
                  <a:srgbClr val="FF0000"/>
                </a:solidFill>
              </a:rPr>
              <a:t>k</a:t>
            </a:r>
            <a:r>
              <a:rPr lang="fr-FR" dirty="0" smtClean="0">
                <a:sym typeface="Symbol"/>
              </a:rPr>
              <a:t>.</a:t>
            </a:r>
            <a:endParaRPr lang="fr-FR" dirty="0" smtClean="0"/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87213"/>
              </p:ext>
            </p:extLst>
          </p:nvPr>
        </p:nvGraphicFramePr>
        <p:xfrm>
          <a:off x="4267655" y="2378807"/>
          <a:ext cx="8921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57" name="Equation" r:id="rId4" imgW="571320" imgH="241200" progId="Equation.3">
                  <p:embed/>
                </p:oleObj>
              </mc:Choice>
              <mc:Fallback>
                <p:oleObj name="Equation" r:id="rId4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655" y="2378807"/>
                        <a:ext cx="8921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245620"/>
              </p:ext>
            </p:extLst>
          </p:nvPr>
        </p:nvGraphicFramePr>
        <p:xfrm>
          <a:off x="5575041" y="2174841"/>
          <a:ext cx="2620730" cy="103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58" name="Equation" r:id="rId6" imgW="1663560" imgH="660240" progId="Equation.3">
                  <p:embed/>
                </p:oleObj>
              </mc:Choice>
              <mc:Fallback>
                <p:oleObj name="Equation" r:id="rId6" imgW="1663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041" y="2174841"/>
                        <a:ext cx="2620730" cy="1039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76123" y="3664210"/>
            <a:ext cx="39273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b="1" dirty="0">
                <a:solidFill>
                  <a:srgbClr val="1306BA"/>
                </a:solidFill>
                <a:latin typeface="Arial" charset="0"/>
              </a:rPr>
              <a:t>→ </a:t>
            </a:r>
            <a:r>
              <a:rPr lang="fr-FR" altLang="fr-FR" b="1" dirty="0">
                <a:solidFill>
                  <a:srgbClr val="1306BA"/>
                </a:solidFill>
                <a:latin typeface="Arial" charset="0"/>
              </a:rPr>
              <a:t>Box model: 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b="1" dirty="0" smtClean="0">
                <a:solidFill>
                  <a:srgbClr val="1306BA"/>
                </a:solidFill>
                <a:latin typeface="Symbol" panose="05050102010706020507" pitchFamily="18" charset="2"/>
              </a:rPr>
              <a:t>c</a:t>
            </a:r>
            <a:r>
              <a:rPr lang="fr-FR" altLang="fr-FR" b="1" baseline="-25000" dirty="0" smtClean="0">
                <a:solidFill>
                  <a:srgbClr val="1306BA"/>
                </a:solidFill>
                <a:latin typeface="Arial" charset="0"/>
              </a:rPr>
              <a:t>3</a:t>
            </a:r>
            <a:r>
              <a:rPr lang="fr-FR" altLang="fr-FR" b="1" dirty="0" smtClean="0">
                <a:solidFill>
                  <a:srgbClr val="1306BA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1306BA"/>
                </a:solidFill>
                <a:latin typeface="Arial" charset="0"/>
              </a:rPr>
              <a:t>does</a:t>
            </a:r>
            <a:r>
              <a:rPr lang="fr-FR" altLang="fr-FR" b="1" dirty="0" smtClean="0">
                <a:solidFill>
                  <a:srgbClr val="1306BA"/>
                </a:solidFill>
                <a:latin typeface="Arial" charset="0"/>
              </a:rPr>
              <a:t> NOT </a:t>
            </a:r>
            <a:r>
              <a:rPr lang="fr-FR" altLang="fr-FR" b="1" dirty="0" err="1" smtClean="0">
                <a:solidFill>
                  <a:srgbClr val="1306BA"/>
                </a:solidFill>
                <a:latin typeface="Arial" charset="0"/>
              </a:rPr>
              <a:t>contain</a:t>
            </a:r>
            <a:r>
              <a:rPr lang="fr-FR" altLang="fr-FR" b="1" dirty="0" smtClean="0">
                <a:solidFill>
                  <a:srgbClr val="1306BA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1306BA"/>
                </a:solidFill>
                <a:latin typeface="Arial" charset="0"/>
              </a:rPr>
              <a:t>N</a:t>
            </a:r>
            <a:r>
              <a:rPr lang="fr-FR" altLang="fr-FR" b="1" baseline="-25000" dirty="0" err="1" smtClean="0">
                <a:solidFill>
                  <a:srgbClr val="1306BA"/>
                </a:solidFill>
                <a:latin typeface="Arial" charset="0"/>
              </a:rPr>
              <a:t>corr</a:t>
            </a:r>
            <a:endParaRPr lang="fr-FR" altLang="fr-FR" b="1" baseline="-25000" dirty="0" smtClean="0">
              <a:solidFill>
                <a:srgbClr val="1306BA"/>
              </a:solidFill>
              <a:latin typeface="Arial" charset="0"/>
            </a:endParaRP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b="1" dirty="0" smtClean="0">
                <a:solidFill>
                  <a:srgbClr val="1306BA"/>
                </a:solidFill>
                <a:latin typeface="Arial" charset="0"/>
              </a:rPr>
              <a:t>Works </a:t>
            </a:r>
            <a:r>
              <a:rPr lang="fr-FR" altLang="fr-FR" b="1" dirty="0" err="1" smtClean="0">
                <a:solidFill>
                  <a:srgbClr val="1306BA"/>
                </a:solidFill>
                <a:latin typeface="Arial" charset="0"/>
              </a:rPr>
              <a:t>well</a:t>
            </a:r>
            <a:r>
              <a:rPr lang="fr-FR" altLang="fr-FR" b="1" dirty="0" smtClean="0">
                <a:solidFill>
                  <a:srgbClr val="1306BA"/>
                </a:solidFill>
                <a:latin typeface="Arial" charset="0"/>
              </a:rPr>
              <a:t> </a:t>
            </a:r>
            <a:r>
              <a:rPr lang="fr-FR" altLang="fr-FR" b="1" dirty="0" smtClean="0">
                <a:solidFill>
                  <a:srgbClr val="FF0000"/>
                </a:solidFill>
                <a:latin typeface="Arial" charset="0"/>
              </a:rPr>
              <a:t>for X</a:t>
            </a:r>
            <a:r>
              <a:rPr lang="fr-FR" altLang="fr-FR" b="1" baseline="-25000" dirty="0" smtClean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fr-FR" altLang="fr-FR" b="1" baseline="30000" dirty="0" smtClean="0">
                <a:solidFill>
                  <a:srgbClr val="FF0000"/>
                </a:solidFill>
                <a:latin typeface="Arial" charset="0"/>
              </a:rPr>
              <a:t>(1) </a:t>
            </a:r>
            <a:r>
              <a:rPr lang="fr-FR" altLang="fr-FR" b="1" dirty="0" err="1" smtClean="0">
                <a:solidFill>
                  <a:srgbClr val="FF0000"/>
                </a:solidFill>
                <a:latin typeface="Arial" charset="0"/>
              </a:rPr>
              <a:t>above</a:t>
            </a:r>
            <a:r>
              <a:rPr lang="fr-FR" altLang="fr-FR" b="1" dirty="0" smtClean="0">
                <a:solidFill>
                  <a:srgbClr val="FF0000"/>
                </a:solidFill>
                <a:latin typeface="Arial" charset="0"/>
              </a:rPr>
              <a:t> f</a:t>
            </a:r>
            <a:r>
              <a:rPr lang="fr-FR" altLang="fr-FR" b="1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fr-FR" altLang="fr-FR" b="1" dirty="0" smtClean="0">
                <a:solidFill>
                  <a:srgbClr val="1306BA"/>
                </a:solidFill>
                <a:latin typeface="Arial" charset="0"/>
              </a:rPr>
              <a:t>: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032179"/>
              </p:ext>
            </p:extLst>
          </p:nvPr>
        </p:nvGraphicFramePr>
        <p:xfrm>
          <a:off x="945223" y="2364205"/>
          <a:ext cx="2880320" cy="840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59" name="Equation" r:id="rId8" imgW="2260440" imgH="660240" progId="Equation.3">
                  <p:embed/>
                </p:oleObj>
              </mc:Choice>
              <mc:Fallback>
                <p:oleObj name="Equation" r:id="rId8" imgW="22604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223" y="2364205"/>
                        <a:ext cx="2880320" cy="840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37"/>
          <p:cNvSpPr>
            <a:spLocks noChangeArrowheads="1"/>
          </p:cNvSpPr>
          <p:nvPr/>
        </p:nvSpPr>
        <p:spPr bwMode="auto">
          <a:xfrm rot="16200000">
            <a:off x="4637803" y="2368654"/>
            <a:ext cx="215900" cy="828153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2" name="Accolade fermante 11"/>
          <p:cNvSpPr/>
          <p:nvPr/>
        </p:nvSpPr>
        <p:spPr>
          <a:xfrm>
            <a:off x="3815477" y="2365183"/>
            <a:ext cx="288032" cy="848913"/>
          </a:xfrm>
          <a:prstGeom prst="rightBrace">
            <a:avLst>
              <a:gd name="adj1" fmla="val 51323"/>
              <a:gd name="adj2" fmla="val 4911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ccolade fermante 14"/>
          <p:cNvSpPr/>
          <p:nvPr/>
        </p:nvSpPr>
        <p:spPr>
          <a:xfrm flipH="1">
            <a:off x="757194" y="2391026"/>
            <a:ext cx="238548" cy="786926"/>
          </a:xfrm>
          <a:prstGeom prst="rightBrace">
            <a:avLst>
              <a:gd name="adj1" fmla="val 51323"/>
              <a:gd name="adj2" fmla="val 4911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fermante 15"/>
          <p:cNvSpPr/>
          <p:nvPr/>
        </p:nvSpPr>
        <p:spPr>
          <a:xfrm flipH="1">
            <a:off x="5287009" y="2364611"/>
            <a:ext cx="288032" cy="815240"/>
          </a:xfrm>
          <a:prstGeom prst="rightBrace">
            <a:avLst>
              <a:gd name="adj1" fmla="val 51323"/>
              <a:gd name="adj2" fmla="val 4911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4139952" y="14824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ymbol" pitchFamily="18" charset="2"/>
                <a:sym typeface="Wingdings" panose="05000000000000000000" pitchFamily="2" charset="2"/>
              </a:rPr>
              <a:t> </a:t>
            </a:r>
            <a:r>
              <a:rPr lang="fr-FR" dirty="0" smtClean="0">
                <a:latin typeface="+mj-lt"/>
                <a:sym typeface="Wingdings" panose="05000000000000000000" pitchFamily="2" charset="2"/>
              </a:rPr>
              <a:t>as</a:t>
            </a:r>
            <a:r>
              <a:rPr lang="fr-FR" dirty="0" smtClean="0">
                <a:latin typeface="Symbol" pitchFamily="18" charset="2"/>
                <a:sym typeface="Symbol"/>
              </a:rPr>
              <a:t>{</a:t>
            </a:r>
            <a:r>
              <a:rPr lang="fr-FR" dirty="0" err="1" smtClean="0">
                <a:latin typeface="Symbol" pitchFamily="18" charset="2"/>
                <a:sym typeface="Symbol"/>
              </a:rPr>
              <a:t>t</a:t>
            </a:r>
            <a:r>
              <a:rPr lang="fr-FR" baseline="-25000" dirty="0" err="1" smtClean="0">
                <a:latin typeface="+mj-lt"/>
                <a:sym typeface="Symbol"/>
              </a:rPr>
              <a:t>k</a:t>
            </a:r>
            <a:r>
              <a:rPr lang="fr-FR" dirty="0" smtClean="0">
                <a:sym typeface="Symbol"/>
              </a:rPr>
              <a:t>}  </a:t>
            </a:r>
            <a:r>
              <a:rPr lang="fr-FR" dirty="0" smtClean="0">
                <a:latin typeface="Symbol" pitchFamily="18" charset="2"/>
                <a:sym typeface="Symbol"/>
              </a:rPr>
              <a:t>t</a:t>
            </a:r>
            <a:r>
              <a:rPr lang="fr-FR" baseline="-25000" dirty="0" smtClean="0">
                <a:latin typeface="Symbol" panose="05050102010706020507" pitchFamily="18" charset="2"/>
                <a:sym typeface="Symbol"/>
              </a:rPr>
              <a:t>a</a:t>
            </a:r>
            <a:r>
              <a:rPr lang="fr-FR" dirty="0" smtClean="0">
                <a:sym typeface="Symbol"/>
              </a:rPr>
              <a:t>  </a:t>
            </a:r>
            <a:r>
              <a:rPr lang="fr-FR" dirty="0" err="1" smtClean="0">
                <a:sym typeface="Symbol"/>
              </a:rPr>
              <a:t>heat</a:t>
            </a:r>
            <a:r>
              <a:rPr lang="fr-FR" dirty="0" smtClean="0">
                <a:sym typeface="Symbol"/>
              </a:rPr>
              <a:t> diffusion </a:t>
            </a:r>
            <a:r>
              <a:rPr lang="fr-FR" b="1" dirty="0" smtClean="0">
                <a:sym typeface="Symbol"/>
              </a:rPr>
              <a:t>over one DH </a:t>
            </a:r>
            <a:r>
              <a:rPr lang="fr-FR" dirty="0" err="1" smtClean="0">
                <a:sym typeface="Symbol"/>
              </a:rPr>
              <a:t>takes</a:t>
            </a:r>
            <a:r>
              <a:rPr lang="fr-FR" dirty="0" smtClean="0">
                <a:sym typeface="Symbol"/>
              </a:rPr>
              <a:t> a </a:t>
            </a:r>
            <a:r>
              <a:rPr lang="fr-FR" b="1" dirty="0" err="1" smtClean="0">
                <a:sym typeface="Symbol"/>
              </a:rPr>
              <a:t>macroscopic</a:t>
            </a:r>
            <a:r>
              <a:rPr lang="fr-FR" b="1" dirty="0" smtClean="0">
                <a:sym typeface="Symbol"/>
              </a:rPr>
              <a:t> time </a:t>
            </a:r>
            <a:r>
              <a:rPr lang="fr-FR" dirty="0" smtClean="0">
                <a:sym typeface="Symbol"/>
              </a:rPr>
              <a:t>close to Tg. </a:t>
            </a:r>
            <a:endParaRPr lang="fr-FR" dirty="0"/>
          </a:p>
        </p:txBody>
      </p:sp>
      <p:pic>
        <p:nvPicPr>
          <p:cNvPr id="29" name="Picture 7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5"/>
            <a:ext cx="3906190" cy="263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154274"/>
              </p:ext>
            </p:extLst>
          </p:nvPr>
        </p:nvGraphicFramePr>
        <p:xfrm>
          <a:off x="4180900" y="3518310"/>
          <a:ext cx="1421532" cy="64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60" name="Equation" r:id="rId11" imgW="1193760" imgH="545760" progId="Equation.DSMT4">
                  <p:embed/>
                </p:oleObj>
              </mc:Choice>
              <mc:Fallback>
                <p:oleObj name="Equation" r:id="rId11" imgW="11937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900" y="3518310"/>
                        <a:ext cx="1421532" cy="6490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37037" y="4778387"/>
            <a:ext cx="38464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u="sng" dirty="0" err="1" smtClean="0">
                <a:solidFill>
                  <a:srgbClr val="009900"/>
                </a:solidFill>
              </a:rPr>
              <a:t>e.g</a:t>
            </a:r>
            <a:r>
              <a:rPr lang="fr-FR" sz="1600" u="sng" dirty="0" smtClean="0">
                <a:solidFill>
                  <a:srgbClr val="009900"/>
                </a:solidFill>
              </a:rPr>
              <a:t>. </a:t>
            </a:r>
            <a:r>
              <a:rPr lang="fr-FR" sz="1600" u="sng" dirty="0" err="1" smtClean="0">
                <a:solidFill>
                  <a:srgbClr val="009900"/>
                </a:solidFill>
              </a:rPr>
              <a:t>R.Richert’s</a:t>
            </a:r>
            <a:r>
              <a:rPr lang="fr-FR" sz="1600" u="sng" dirty="0" smtClean="0">
                <a:solidFill>
                  <a:srgbClr val="009900"/>
                </a:solidFill>
              </a:rPr>
              <a:t> </a:t>
            </a:r>
            <a:r>
              <a:rPr lang="fr-FR" sz="1600" u="sng" dirty="0">
                <a:solidFill>
                  <a:srgbClr val="009900"/>
                </a:solidFill>
              </a:rPr>
              <a:t>group:</a:t>
            </a:r>
            <a:r>
              <a:rPr lang="fr-FR" sz="1600" dirty="0">
                <a:solidFill>
                  <a:srgbClr val="009900"/>
                </a:solidFill>
              </a:rPr>
              <a:t> </a:t>
            </a:r>
            <a:r>
              <a:rPr lang="fr-FR" sz="1600" dirty="0" smtClean="0">
                <a:solidFill>
                  <a:srgbClr val="009900"/>
                </a:solidFill>
              </a:rPr>
              <a:t>PRL (</a:t>
            </a:r>
            <a:r>
              <a:rPr lang="fr-FR" sz="1600" dirty="0">
                <a:solidFill>
                  <a:srgbClr val="009900"/>
                </a:solidFill>
              </a:rPr>
              <a:t>2006); PRB </a:t>
            </a:r>
            <a:r>
              <a:rPr lang="fr-FR" sz="1600" dirty="0" smtClean="0">
                <a:solidFill>
                  <a:srgbClr val="009900"/>
                </a:solidFill>
              </a:rPr>
              <a:t>(</a:t>
            </a:r>
            <a:r>
              <a:rPr lang="fr-FR" sz="1600" dirty="0">
                <a:solidFill>
                  <a:srgbClr val="009900"/>
                </a:solidFill>
              </a:rPr>
              <a:t>2007); </a:t>
            </a:r>
            <a:r>
              <a:rPr lang="fr-FR" sz="1600" dirty="0" smtClean="0">
                <a:solidFill>
                  <a:srgbClr val="009900"/>
                </a:solidFill>
              </a:rPr>
              <a:t>EPJB (</a:t>
            </a:r>
            <a:r>
              <a:rPr lang="fr-FR" sz="1600" dirty="0">
                <a:solidFill>
                  <a:srgbClr val="009900"/>
                </a:solidFill>
              </a:rPr>
              <a:t>2008); </a:t>
            </a:r>
            <a:r>
              <a:rPr lang="fr-FR" sz="1600" dirty="0" smtClean="0">
                <a:solidFill>
                  <a:srgbClr val="009900"/>
                </a:solidFill>
              </a:rPr>
              <a:t>PRL (</a:t>
            </a:r>
            <a:r>
              <a:rPr lang="fr-FR" sz="1600" dirty="0">
                <a:solidFill>
                  <a:srgbClr val="009900"/>
                </a:solidFill>
              </a:rPr>
              <a:t>2010)… 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76124" y="5318984"/>
            <a:ext cx="415555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b="1" dirty="0" smtClean="0">
                <a:solidFill>
                  <a:srgbClr val="1306BA"/>
                </a:solidFill>
                <a:latin typeface="Arial" charset="0"/>
              </a:rPr>
              <a:t>Small </a:t>
            </a:r>
            <a:r>
              <a:rPr lang="fr-FR" altLang="fr-FR" b="1" dirty="0">
                <a:solidFill>
                  <a:srgbClr val="1306BA"/>
                </a:solidFill>
                <a:latin typeface="Arial" charset="0"/>
              </a:rPr>
              <a:t>contribution to X</a:t>
            </a:r>
            <a:r>
              <a:rPr lang="fr-FR" altLang="fr-FR" b="1" baseline="-25000" dirty="0">
                <a:solidFill>
                  <a:srgbClr val="1306BA"/>
                </a:solidFill>
                <a:latin typeface="Arial" charset="0"/>
              </a:rPr>
              <a:t>3</a:t>
            </a:r>
            <a:r>
              <a:rPr lang="fr-FR" altLang="fr-FR" b="1" baseline="30000" dirty="0">
                <a:solidFill>
                  <a:srgbClr val="1306BA"/>
                </a:solidFill>
                <a:latin typeface="Arial" charset="0"/>
              </a:rPr>
              <a:t>(3)</a:t>
            </a:r>
          </a:p>
          <a:p>
            <a:pPr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b="1" dirty="0" err="1" smtClean="0">
                <a:solidFill>
                  <a:srgbClr val="1306BA"/>
                </a:solidFill>
                <a:latin typeface="Arial" charset="0"/>
              </a:rPr>
              <a:t>Negligible</a:t>
            </a:r>
            <a:r>
              <a:rPr lang="fr-FR" altLang="fr-FR" b="1" dirty="0" smtClean="0">
                <a:solidFill>
                  <a:srgbClr val="1306BA"/>
                </a:solidFill>
                <a:latin typeface="Arial" charset="0"/>
              </a:rPr>
              <a:t> contribution for X</a:t>
            </a:r>
            <a:r>
              <a:rPr lang="fr-FR" altLang="fr-FR" b="1" baseline="-25000" dirty="0" smtClean="0">
                <a:solidFill>
                  <a:srgbClr val="1306BA"/>
                </a:solidFill>
                <a:latin typeface="Arial" charset="0"/>
              </a:rPr>
              <a:t>2;1</a:t>
            </a:r>
            <a:r>
              <a:rPr lang="fr-FR" altLang="fr-FR" b="1" baseline="30000" dirty="0" smtClean="0">
                <a:solidFill>
                  <a:srgbClr val="1306BA"/>
                </a:solidFill>
                <a:latin typeface="Arial" charset="0"/>
              </a:rPr>
              <a:t>(1)</a:t>
            </a:r>
            <a:endParaRPr lang="fr-FR" altLang="fr-FR" b="1" dirty="0">
              <a:solidFill>
                <a:srgbClr val="1306BA"/>
              </a:solidFill>
              <a:latin typeface="Arial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575041" y="3401122"/>
            <a:ext cx="24533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 err="1" smtClean="0">
                <a:solidFill>
                  <a:srgbClr val="009900"/>
                </a:solidFill>
              </a:rPr>
              <a:t>Richert</a:t>
            </a:r>
            <a:r>
              <a:rPr lang="fr-FR" sz="1600" dirty="0" smtClean="0">
                <a:solidFill>
                  <a:srgbClr val="009900"/>
                </a:solidFill>
              </a:rPr>
              <a:t> et al. PRL (2006)</a:t>
            </a:r>
            <a:endParaRPr lang="fr-FR" sz="1600" dirty="0">
              <a:solidFill>
                <a:srgbClr val="009900"/>
              </a:solidFill>
            </a:endParaRPr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0" y="6309320"/>
            <a:ext cx="9144000" cy="50405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FR" dirty="0" err="1" smtClean="0">
                <a:latin typeface="+mj-lt"/>
              </a:rPr>
              <a:t>Which</a:t>
            </a:r>
            <a:r>
              <a:rPr lang="fr-FR" dirty="0" smtClean="0">
                <a:latin typeface="+mj-lt"/>
              </a:rPr>
              <a:t> relation </a:t>
            </a:r>
            <a:r>
              <a:rPr lang="fr-FR" dirty="0" err="1" smtClean="0">
                <a:latin typeface="+mj-lt"/>
              </a:rPr>
              <a:t>with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other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approaches</a:t>
            </a:r>
            <a:r>
              <a:rPr lang="fr-FR" dirty="0" smtClean="0">
                <a:latin typeface="+mj-lt"/>
              </a:rPr>
              <a:t> ??</a:t>
            </a:r>
            <a:endParaRPr lang="fr-FR" dirty="0">
              <a:latin typeface="+mj-lt"/>
            </a:endParaRPr>
          </a:p>
        </p:txBody>
      </p:sp>
      <p:sp>
        <p:nvSpPr>
          <p:cNvPr id="35" name="Flèche droite 34"/>
          <p:cNvSpPr/>
          <p:nvPr/>
        </p:nvSpPr>
        <p:spPr>
          <a:xfrm rot="5400000">
            <a:off x="4566324" y="6042182"/>
            <a:ext cx="396552" cy="288032"/>
          </a:xfrm>
          <a:prstGeom prst="rightArrow">
            <a:avLst>
              <a:gd name="adj1" fmla="val 42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12765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3" grpId="0" animBg="1"/>
      <p:bldP spid="12" grpId="0" animBg="1"/>
      <p:bldP spid="15" grpId="0" animBg="1"/>
      <p:bldP spid="16" grpId="0" animBg="1"/>
      <p:bldP spid="27" grpId="0"/>
      <p:bldP spid="31" grpId="0"/>
      <p:bldP spid="32" grpId="0"/>
      <p:bldP spid="33" grpId="0"/>
      <p:bldP spid="34" grpId="0" animBg="1"/>
      <p:bldP spid="3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44016" y="0"/>
            <a:ext cx="8748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smtClean="0"/>
              <a:t>Box Model (2/2): </a:t>
            </a:r>
            <a:endParaRPr lang="fr-FR" sz="2200" u="none" dirty="0"/>
          </a:p>
        </p:txBody>
      </p:sp>
      <p:sp>
        <p:nvSpPr>
          <p:cNvPr id="22" name="ZoneTexte 21"/>
          <p:cNvSpPr txBox="1"/>
          <p:nvPr/>
        </p:nvSpPr>
        <p:spPr>
          <a:xfrm>
            <a:off x="41998" y="523220"/>
            <a:ext cx="9149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ym typeface="Symbol" panose="05050102010706020507" pitchFamily="18" charset="2"/>
              </a:rPr>
              <a:t></a:t>
            </a:r>
            <a:r>
              <a:rPr lang="fr-FR" sz="2000" dirty="0" smtClean="0"/>
              <a:t> BM has </a:t>
            </a:r>
            <a:r>
              <a:rPr lang="fr-FR" sz="2000" dirty="0" err="1" smtClean="0"/>
              <a:t>nothing</a:t>
            </a:r>
            <a:r>
              <a:rPr lang="fr-FR" sz="2000" dirty="0" smtClean="0"/>
              <a:t> to do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homogeneous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heatings</a:t>
            </a:r>
            <a:r>
              <a:rPr lang="fr-FR" sz="2000" dirty="0" smtClean="0"/>
              <a:t> </a:t>
            </a:r>
            <a:r>
              <a:rPr lang="fr-FR" sz="1600" dirty="0" smtClean="0"/>
              <a:t>(</a:t>
            </a:r>
            <a:r>
              <a:rPr lang="fr-FR" sz="1600" dirty="0" smtClean="0">
                <a:sym typeface="Wingdings" panose="05000000000000000000" pitchFamily="2" charset="2"/>
              </a:rPr>
              <a:t></a:t>
            </a:r>
            <a:r>
              <a:rPr lang="fr-FR" sz="1600" dirty="0" err="1" smtClean="0"/>
              <a:t>heat</a:t>
            </a:r>
            <a:r>
              <a:rPr lang="fr-FR" sz="1600" dirty="0" smtClean="0"/>
              <a:t> propagation </a:t>
            </a:r>
            <a:r>
              <a:rPr lang="fr-FR" sz="1600" dirty="0" err="1" smtClean="0"/>
              <a:t>eq</a:t>
            </a:r>
            <a:r>
              <a:rPr lang="fr-FR" sz="1600" dirty="0" smtClean="0"/>
              <a:t>. Brun JCP(2010))</a:t>
            </a:r>
            <a:endParaRPr lang="fr-FR" sz="1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1998" y="1058766"/>
            <a:ext cx="8717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ym typeface="Symbol" panose="05050102010706020507" pitchFamily="18" charset="2"/>
              </a:rPr>
              <a:t></a:t>
            </a:r>
            <a:r>
              <a:rPr lang="fr-FR" sz="2000" dirty="0" smtClean="0"/>
              <a:t> Box Model: {</a:t>
            </a:r>
            <a:r>
              <a:rPr lang="fr-FR" sz="2000" dirty="0" err="1" smtClean="0">
                <a:latin typeface="Symbol" panose="05050102010706020507" pitchFamily="18" charset="2"/>
              </a:rPr>
              <a:t>d</a:t>
            </a:r>
            <a:r>
              <a:rPr lang="fr-FR" sz="2000" dirty="0" err="1" smtClean="0"/>
              <a:t>T</a:t>
            </a:r>
            <a:r>
              <a:rPr lang="fr-FR" sz="2000" baseline="-25000" dirty="0" err="1" smtClean="0"/>
              <a:t>k</a:t>
            </a:r>
            <a:r>
              <a:rPr lang="fr-FR" sz="2000" dirty="0" smtClean="0"/>
              <a:t>} are « </a:t>
            </a:r>
            <a:r>
              <a:rPr lang="fr-FR" sz="2000" dirty="0" err="1" smtClean="0">
                <a:solidFill>
                  <a:srgbClr val="1306BA"/>
                </a:solidFill>
              </a:rPr>
              <a:t>fictitious</a:t>
            </a:r>
            <a:r>
              <a:rPr lang="fr-FR" sz="2000" dirty="0" smtClean="0">
                <a:solidFill>
                  <a:srgbClr val="1306BA"/>
                </a:solidFill>
              </a:rPr>
              <a:t> </a:t>
            </a:r>
            <a:r>
              <a:rPr lang="fr-FR" sz="2000" dirty="0" err="1" smtClean="0">
                <a:solidFill>
                  <a:srgbClr val="1306BA"/>
                </a:solidFill>
              </a:rPr>
              <a:t>temperatures</a:t>
            </a:r>
            <a:r>
              <a:rPr lang="fr-FR" sz="2000" dirty="0" smtClean="0"/>
              <a:t> »</a:t>
            </a:r>
            <a:endParaRPr lang="fr-FR" sz="2000" dirty="0"/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767807"/>
              </p:ext>
            </p:extLst>
          </p:nvPr>
        </p:nvGraphicFramePr>
        <p:xfrm>
          <a:off x="5039594" y="1540371"/>
          <a:ext cx="36099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3" name="Equation" r:id="rId3" imgW="2831760" imgH="482400" progId="Equation.DSMT4">
                  <p:embed/>
                </p:oleObj>
              </mc:Choice>
              <mc:Fallback>
                <p:oleObj name="Equation" r:id="rId3" imgW="2831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594" y="1540371"/>
                        <a:ext cx="3609975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lèche droite 24"/>
          <p:cNvSpPr/>
          <p:nvPr/>
        </p:nvSpPr>
        <p:spPr>
          <a:xfrm rot="5400000">
            <a:off x="4319558" y="1763595"/>
            <a:ext cx="594506" cy="288032"/>
          </a:xfrm>
          <a:prstGeom prst="rightArrow">
            <a:avLst>
              <a:gd name="adj1" fmla="val 42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6" name="ZoneTexte 25"/>
          <p:cNvSpPr txBox="1"/>
          <p:nvPr/>
        </p:nvSpPr>
        <p:spPr>
          <a:xfrm>
            <a:off x="426992" y="2379101"/>
            <a:ext cx="8249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1306BA"/>
                </a:solidFill>
                <a:sym typeface="Symbol" panose="05050102010706020507" pitchFamily="18" charset="2"/>
              </a:rPr>
              <a:t>A « hard </a:t>
            </a:r>
            <a:r>
              <a:rPr lang="fr-FR" sz="20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task</a:t>
            </a:r>
            <a:r>
              <a:rPr lang="fr-FR" sz="2000" dirty="0" smtClean="0">
                <a:solidFill>
                  <a:srgbClr val="1306BA"/>
                </a:solidFill>
                <a:sym typeface="Symbol" panose="05050102010706020507" pitchFamily="18" charset="2"/>
              </a:rPr>
              <a:t> for </a:t>
            </a:r>
            <a:r>
              <a:rPr lang="fr-FR" sz="2000" dirty="0" err="1" smtClean="0">
                <a:solidFill>
                  <a:srgbClr val="1306BA"/>
                </a:solidFill>
                <a:sym typeface="Symbol" panose="05050102010706020507" pitchFamily="18" charset="2"/>
              </a:rPr>
              <a:t>physical</a:t>
            </a:r>
            <a:r>
              <a:rPr lang="fr-FR" sz="2000" dirty="0" smtClean="0">
                <a:solidFill>
                  <a:srgbClr val="1306BA"/>
                </a:solidFill>
                <a:sym typeface="Symbol" panose="05050102010706020507" pitchFamily="18" charset="2"/>
              </a:rPr>
              <a:t> intuition » </a:t>
            </a:r>
            <a:r>
              <a:rPr lang="fr-FR" sz="2000" dirty="0" err="1" smtClean="0">
                <a:sym typeface="Symbol" panose="05050102010706020507" pitchFamily="18" charset="2"/>
              </a:rPr>
              <a:t>since</a:t>
            </a:r>
            <a:r>
              <a:rPr lang="fr-FR" sz="2000" dirty="0" smtClean="0">
                <a:sym typeface="Symbol" panose="05050102010706020507" pitchFamily="18" charset="2"/>
              </a:rPr>
              <a:t> at Tg: </a:t>
            </a:r>
            <a:r>
              <a:rPr lang="fr-FR" sz="2000" dirty="0" err="1" smtClean="0">
                <a:latin typeface="Symbol" panose="05050102010706020507" pitchFamily="18" charset="2"/>
                <a:sym typeface="Symbol" panose="05050102010706020507" pitchFamily="18" charset="2"/>
              </a:rPr>
              <a:t>x</a:t>
            </a:r>
            <a:r>
              <a:rPr lang="fr-FR" sz="2000" baseline="-25000" dirty="0" err="1" smtClean="0">
                <a:sym typeface="Symbol" panose="05050102010706020507" pitchFamily="18" charset="2"/>
              </a:rPr>
              <a:t>glassy</a:t>
            </a:r>
            <a:r>
              <a:rPr lang="fr-FR" sz="2000" dirty="0" smtClean="0">
                <a:sym typeface="Symbol" panose="05050102010706020507" pitchFamily="18" charset="2"/>
              </a:rPr>
              <a:t> 3 nm and </a:t>
            </a:r>
            <a:r>
              <a:rPr lang="fr-FR" sz="2000" dirty="0" smtClean="0">
                <a:latin typeface="Symbol" panose="05050102010706020507" pitchFamily="18" charset="2"/>
                <a:sym typeface="Symbol" panose="05050102010706020507" pitchFamily="18" charset="2"/>
              </a:rPr>
              <a:t>t</a:t>
            </a:r>
            <a:r>
              <a:rPr lang="fr-FR" sz="2000" baseline="-25000" dirty="0" smtClean="0">
                <a:latin typeface="Symbol" panose="05050102010706020507" pitchFamily="18" charset="2"/>
                <a:sym typeface="Symbol" panose="05050102010706020507" pitchFamily="18" charset="2"/>
              </a:rPr>
              <a:t>a</a:t>
            </a:r>
            <a:r>
              <a:rPr lang="fr-FR" sz="2000" dirty="0" smtClean="0">
                <a:sym typeface="Symbol" panose="05050102010706020507" pitchFamily="18" charset="2"/>
              </a:rPr>
              <a:t> = 100s</a:t>
            </a:r>
            <a:endParaRPr lang="fr-FR" sz="2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41998" y="3435108"/>
            <a:ext cx="193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ym typeface="Symbol" panose="05050102010706020507" pitchFamily="18" charset="2"/>
              </a:rPr>
              <a:t></a:t>
            </a:r>
            <a:r>
              <a:rPr lang="fr-FR" sz="2000" u="sng" dirty="0" smtClean="0"/>
              <a:t> </a:t>
            </a:r>
            <a:r>
              <a:rPr lang="fr-FR" sz="2000" u="sng" dirty="0" err="1" smtClean="0"/>
              <a:t>Two</a:t>
            </a:r>
            <a:r>
              <a:rPr lang="fr-FR" sz="2000" u="sng" dirty="0" smtClean="0"/>
              <a:t> </a:t>
            </a:r>
            <a:r>
              <a:rPr lang="fr-FR" sz="2000" u="sng" dirty="0" err="1" smtClean="0"/>
              <a:t>remarks</a:t>
            </a:r>
            <a:r>
              <a:rPr lang="fr-FR" sz="2000" u="sng" dirty="0" smtClean="0"/>
              <a:t>: </a:t>
            </a:r>
            <a:endParaRPr lang="fr-FR" sz="2000" u="sng" dirty="0"/>
          </a:p>
        </p:txBody>
      </p:sp>
      <p:graphicFrame>
        <p:nvGraphicFramePr>
          <p:cNvPr id="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363609"/>
              </p:ext>
            </p:extLst>
          </p:nvPr>
        </p:nvGraphicFramePr>
        <p:xfrm>
          <a:off x="2627784" y="3819525"/>
          <a:ext cx="65309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4" name="Equation" r:id="rId5" imgW="4495680" imgH="457200" progId="Equation.DSMT4">
                  <p:embed/>
                </p:oleObj>
              </mc:Choice>
              <mc:Fallback>
                <p:oleObj name="Equation" r:id="rId5" imgW="4495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819525"/>
                        <a:ext cx="6530975" cy="641350"/>
                      </a:xfrm>
                      <a:prstGeom prst="rect">
                        <a:avLst/>
                      </a:prstGeom>
                      <a:noFill/>
                      <a:ln w="22225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lèche droite 34"/>
          <p:cNvSpPr/>
          <p:nvPr/>
        </p:nvSpPr>
        <p:spPr>
          <a:xfrm rot="5400000">
            <a:off x="4315208" y="2907291"/>
            <a:ext cx="594506" cy="288032"/>
          </a:xfrm>
          <a:prstGeom prst="rightArrow">
            <a:avLst>
              <a:gd name="adj1" fmla="val 42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graphicFrame>
        <p:nvGraphicFramePr>
          <p:cNvPr id="3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527386"/>
              </p:ext>
            </p:extLst>
          </p:nvPr>
        </p:nvGraphicFramePr>
        <p:xfrm>
          <a:off x="3168650" y="4811713"/>
          <a:ext cx="31527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5" name="Equation" r:id="rId7" imgW="2171520" imgH="672840" progId="Equation.DSMT4">
                  <p:embed/>
                </p:oleObj>
              </mc:Choice>
              <mc:Fallback>
                <p:oleObj name="Equation" r:id="rId7" imgW="217152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4811713"/>
                        <a:ext cx="3152775" cy="944562"/>
                      </a:xfrm>
                      <a:prstGeom prst="rect">
                        <a:avLst/>
                      </a:prstGeom>
                      <a:noFill/>
                      <a:ln w="22225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251520" y="3940145"/>
            <a:ext cx="204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ym typeface="Symbol" panose="05050102010706020507" pitchFamily="18" charset="2"/>
              </a:rPr>
              <a:t> T </a:t>
            </a:r>
            <a:r>
              <a:rPr lang="fr-FR" sz="2000" dirty="0" err="1" smtClean="0">
                <a:sym typeface="Symbol" panose="05050102010706020507" pitchFamily="18" charset="2"/>
              </a:rPr>
              <a:t>dependence</a:t>
            </a:r>
            <a:r>
              <a:rPr lang="fr-FR" sz="2000" dirty="0" smtClean="0">
                <a:sym typeface="Symbol" panose="05050102010706020507" pitchFamily="18" charset="2"/>
              </a:rPr>
              <a:t>: </a:t>
            </a:r>
            <a:endParaRPr lang="fr-FR" sz="2000" dirty="0"/>
          </a:p>
        </p:txBody>
      </p:sp>
      <p:sp>
        <p:nvSpPr>
          <p:cNvPr id="42" name="ZoneTexte 41"/>
          <p:cNvSpPr txBox="1"/>
          <p:nvPr/>
        </p:nvSpPr>
        <p:spPr>
          <a:xfrm>
            <a:off x="179512" y="501317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ym typeface="Symbol" panose="05050102010706020507" pitchFamily="18" charset="2"/>
              </a:rPr>
              <a:t> </a:t>
            </a:r>
            <a:r>
              <a:rPr lang="fr-FR" sz="2000" dirty="0" smtClean="0">
                <a:latin typeface="Symbol" panose="05050102010706020507" pitchFamily="18" charset="2"/>
                <a:sym typeface="Symbol" panose="05050102010706020507" pitchFamily="18" charset="2"/>
              </a:rPr>
              <a:t>w</a:t>
            </a:r>
            <a:r>
              <a:rPr lang="fr-FR" sz="2000" dirty="0" smtClean="0">
                <a:sym typeface="Symbol" panose="05050102010706020507" pitchFamily="18" charset="2"/>
              </a:rPr>
              <a:t> </a:t>
            </a:r>
            <a:r>
              <a:rPr lang="fr-FR" sz="2000" dirty="0" err="1" smtClean="0">
                <a:sym typeface="Symbol" panose="05050102010706020507" pitchFamily="18" charset="2"/>
              </a:rPr>
              <a:t>dependence</a:t>
            </a:r>
            <a:r>
              <a:rPr lang="fr-FR" sz="2000" dirty="0" smtClean="0">
                <a:sym typeface="Symbol" panose="05050102010706020507" pitchFamily="18" charset="2"/>
              </a:rPr>
              <a:t> of </a:t>
            </a:r>
            <a:r>
              <a:rPr lang="fr-FR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X</a:t>
            </a:r>
            <a:r>
              <a:rPr lang="fr-FR" sz="24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fr-FR" sz="24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(1)</a:t>
            </a:r>
            <a:r>
              <a:rPr lang="fr-FR" sz="20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000" dirty="0" smtClean="0">
                <a:sym typeface="Symbol" panose="05050102010706020507" pitchFamily="18" charset="2"/>
              </a:rPr>
              <a:t>: </a:t>
            </a:r>
            <a:endParaRPr lang="fr-FR" sz="2000" dirty="0"/>
          </a:p>
        </p:txBody>
      </p:sp>
      <p:sp>
        <p:nvSpPr>
          <p:cNvPr id="43" name="ZoneTexte 42"/>
          <p:cNvSpPr txBox="1"/>
          <p:nvPr/>
        </p:nvSpPr>
        <p:spPr>
          <a:xfrm>
            <a:off x="6588225" y="5021562"/>
            <a:ext cx="2520279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sz="2000" dirty="0">
                <a:sym typeface="Symbol" panose="05050102010706020507" pitchFamily="18" charset="2"/>
              </a:rPr>
              <a:t>  A </a:t>
            </a:r>
            <a:r>
              <a:rPr lang="fr-FR" sz="2000" dirty="0" smtClean="0">
                <a:sym typeface="Symbol" panose="05050102010706020507" pitchFamily="18" charset="2"/>
              </a:rPr>
              <a:t>(real) </a:t>
            </a:r>
            <a:r>
              <a:rPr lang="fr-FR" sz="2000" dirty="0" smtClean="0">
                <a:solidFill>
                  <a:srgbClr val="FF0000"/>
                </a:solidFill>
              </a:rPr>
              <a:t>constant !</a:t>
            </a:r>
            <a:endParaRPr lang="fr-FR" sz="2000" dirty="0"/>
          </a:p>
        </p:txBody>
      </p:sp>
      <p:sp>
        <p:nvSpPr>
          <p:cNvPr id="44" name="Flèche droite 43"/>
          <p:cNvSpPr/>
          <p:nvPr/>
        </p:nvSpPr>
        <p:spPr>
          <a:xfrm rot="5400000">
            <a:off x="4316351" y="5828643"/>
            <a:ext cx="594506" cy="288032"/>
          </a:xfrm>
          <a:prstGeom prst="rightArrow">
            <a:avLst>
              <a:gd name="adj1" fmla="val 42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45" name="Text Box 71"/>
          <p:cNvSpPr txBox="1">
            <a:spLocks noChangeArrowheads="1"/>
          </p:cNvSpPr>
          <p:nvPr/>
        </p:nvSpPr>
        <p:spPr bwMode="auto">
          <a:xfrm>
            <a:off x="0" y="6309320"/>
            <a:ext cx="9144000" cy="50405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FR" b="1" dirty="0" smtClean="0">
                <a:latin typeface="+mj-lt"/>
              </a:rPr>
              <a:t>For X</a:t>
            </a:r>
            <a:r>
              <a:rPr lang="fr-FR" b="1" baseline="-25000" dirty="0" smtClean="0">
                <a:latin typeface="+mj-lt"/>
              </a:rPr>
              <a:t>3</a:t>
            </a:r>
            <a:r>
              <a:rPr lang="fr-FR" b="1" baseline="30000" dirty="0" smtClean="0">
                <a:latin typeface="+mj-lt"/>
              </a:rPr>
              <a:t>(1) </a:t>
            </a:r>
            <a:r>
              <a:rPr lang="fr-FR" b="1" dirty="0" err="1" smtClean="0">
                <a:latin typeface="+mj-lt"/>
              </a:rPr>
              <a:t>above</a:t>
            </a:r>
            <a:r>
              <a:rPr lang="fr-FR" b="1" dirty="0" smtClean="0">
                <a:latin typeface="+mj-lt"/>
              </a:rPr>
              <a:t> f</a:t>
            </a:r>
            <a:r>
              <a:rPr lang="fr-FR" b="1" baseline="-25000" dirty="0" smtClean="0">
                <a:latin typeface="Symbol" panose="05050102010706020507" pitchFamily="18" charset="2"/>
              </a:rPr>
              <a:t>a</a:t>
            </a:r>
            <a:r>
              <a:rPr lang="fr-FR" baseline="30000" dirty="0" smtClean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: </a:t>
            </a:r>
            <a:r>
              <a:rPr lang="fr-FR" dirty="0" err="1" smtClean="0">
                <a:latin typeface="+mj-lt"/>
              </a:rPr>
              <a:t>we</a:t>
            </a:r>
            <a:r>
              <a:rPr lang="fr-FR" dirty="0" smtClean="0">
                <a:latin typeface="+mj-lt"/>
              </a:rPr>
              <a:t> propose to </a:t>
            </a:r>
            <a:r>
              <a:rPr lang="fr-FR" dirty="0" err="1" smtClean="0">
                <a:latin typeface="+mj-lt"/>
              </a:rPr>
              <a:t>recast</a:t>
            </a:r>
            <a:r>
              <a:rPr lang="fr-FR" dirty="0" smtClean="0">
                <a:latin typeface="+mj-lt"/>
              </a:rPr>
              <a:t> the Box model in the {</a:t>
            </a:r>
            <a:r>
              <a:rPr lang="fr-FR" dirty="0" err="1" smtClean="0">
                <a:latin typeface="+mj-lt"/>
              </a:rPr>
              <a:t>N</a:t>
            </a:r>
            <a:r>
              <a:rPr lang="fr-FR" baseline="-25000" dirty="0" err="1" smtClean="0">
                <a:latin typeface="+mj-lt"/>
              </a:rPr>
              <a:t>corr</a:t>
            </a:r>
            <a:r>
              <a:rPr lang="fr-FR" dirty="0" smtClean="0">
                <a:latin typeface="+mj-lt"/>
              </a:rPr>
              <a:t>; </a:t>
            </a:r>
            <a:r>
              <a:rPr lang="fr-FR" dirty="0" err="1" smtClean="0">
                <a:latin typeface="+mj-lt"/>
              </a:rPr>
              <a:t>S</a:t>
            </a:r>
            <a:r>
              <a:rPr lang="fr-FR" baseline="-25000" dirty="0" err="1" smtClean="0">
                <a:latin typeface="+mj-lt"/>
              </a:rPr>
              <a:t>c</a:t>
            </a:r>
            <a:r>
              <a:rPr lang="fr-FR" dirty="0" smtClean="0">
                <a:latin typeface="+mj-lt"/>
              </a:rPr>
              <a:t>} langage.  </a:t>
            </a:r>
            <a:endParaRPr lang="fr-FR" dirty="0">
              <a:latin typeface="+mj-lt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3100293" y="1647497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rgbClr val="1306BA"/>
                </a:solidFill>
              </a:rPr>
              <a:t>fictitious</a:t>
            </a:r>
            <a:r>
              <a:rPr lang="fr-FR" sz="2000" dirty="0" smtClean="0">
                <a:solidFill>
                  <a:srgbClr val="1306BA"/>
                </a:solidFill>
              </a:rPr>
              <a:t> ?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6623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 animBg="1"/>
      <p:bldP spid="26" grpId="0"/>
      <p:bldP spid="32" grpId="0"/>
      <p:bldP spid="35" grpId="0" animBg="1"/>
      <p:bldP spid="41" grpId="0"/>
      <p:bldP spid="42" grpId="0"/>
      <p:bldP spid="43" grpId="0"/>
      <p:bldP spid="44" grpId="0" animBg="1"/>
      <p:bldP spid="45" grpId="0" animBg="1"/>
      <p:bldP spid="4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7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5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1413144"/>
            <a:ext cx="15776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600" dirty="0" smtClean="0">
                <a:latin typeface="+mj-lt"/>
              </a:rPr>
              <a:t> </a:t>
            </a:r>
            <a:r>
              <a:rPr lang="fr-FR" sz="2600" dirty="0" err="1">
                <a:latin typeface="Symbol" pitchFamily="18" charset="2"/>
              </a:rPr>
              <a:t>wt</a:t>
            </a:r>
            <a:r>
              <a:rPr lang="fr-FR" sz="2600" baseline="-25000" dirty="0" err="1">
                <a:latin typeface="Symbol" pitchFamily="18" charset="2"/>
              </a:rPr>
              <a:t>a</a:t>
            </a:r>
            <a:r>
              <a:rPr lang="fr-FR" sz="2600" dirty="0"/>
              <a:t> </a:t>
            </a:r>
            <a:r>
              <a:rPr lang="fr-FR" sz="2600" dirty="0">
                <a:sym typeface="Symbol"/>
              </a:rPr>
              <a:t> </a:t>
            </a:r>
            <a:r>
              <a:rPr lang="fr-FR" sz="2600" dirty="0" smtClean="0">
                <a:sym typeface="Symbol"/>
              </a:rPr>
              <a:t>f/f</a:t>
            </a:r>
            <a:r>
              <a:rPr lang="fr-FR" sz="2600" baseline="-25000" dirty="0" smtClean="0">
                <a:latin typeface="Symbol" pitchFamily="18" charset="2"/>
                <a:sym typeface="Symbol"/>
              </a:rPr>
              <a:t>a</a:t>
            </a:r>
            <a:endParaRPr lang="fr-FR" sz="26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12159" y="928024"/>
            <a:ext cx="25922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err="1" smtClean="0"/>
              <a:t>f</a:t>
            </a:r>
            <a:r>
              <a:rPr lang="en-US" sz="2200" baseline="-25000" dirty="0" err="1" smtClean="0">
                <a:latin typeface="Symbol" pitchFamily="18" charset="2"/>
              </a:rPr>
              <a:t>a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itchFamily="2" charset="2"/>
              </a:rPr>
              <a:t>peak of </a:t>
            </a:r>
            <a:r>
              <a:rPr lang="en-US" sz="2200" dirty="0" err="1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US" sz="2200" baseline="-25000" dirty="0" err="1" smtClean="0">
                <a:latin typeface="+mn-lt"/>
                <a:sym typeface="Wingdings" pitchFamily="2" charset="2"/>
              </a:rPr>
              <a:t>lin</a:t>
            </a:r>
            <a:r>
              <a:rPr lang="en-US" sz="2200" dirty="0" smtClean="0">
                <a:sym typeface="Wingdings" pitchFamily="2" charset="2"/>
              </a:rPr>
              <a:t>’’(</a:t>
            </a:r>
            <a:r>
              <a:rPr lang="en-US" sz="2200" dirty="0" smtClean="0">
                <a:latin typeface="Symbol" pitchFamily="18" charset="2"/>
                <a:sym typeface="Wingdings" pitchFamily="2" charset="2"/>
              </a:rPr>
              <a:t>w</a:t>
            </a:r>
            <a:r>
              <a:rPr lang="en-US" sz="2200" dirty="0" smtClean="0">
                <a:sym typeface="Wingdings" pitchFamily="2" charset="2"/>
              </a:rPr>
              <a:t>)</a:t>
            </a:r>
            <a:endParaRPr lang="en-US" sz="22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57380" y="3031801"/>
            <a:ext cx="274706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|</a:t>
            </a:r>
            <a:r>
              <a:rPr lang="en-US" sz="22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en-US" sz="2200" baseline="-2500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lin</a:t>
            </a:r>
            <a:r>
              <a:rPr lang="en-US" sz="2200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lang="en-US" sz="2200" dirty="0" smtClean="0">
                <a:solidFill>
                  <a:srgbClr val="FF0000"/>
                </a:solidFill>
                <a:sym typeface="Wingdings" pitchFamily="2" charset="2"/>
              </a:rPr>
              <a:t>)| has no peak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0903" y="0"/>
            <a:ext cx="8497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 dirty="0" smtClean="0"/>
              <a:t>Definition of f</a:t>
            </a:r>
            <a:r>
              <a:rPr lang="en-GB" baseline="-25000" dirty="0" smtClean="0">
                <a:latin typeface="Symbol" panose="05050102010706020507" pitchFamily="18" charset="2"/>
              </a:rPr>
              <a:t>a</a:t>
            </a:r>
            <a:r>
              <a:rPr lang="en-GB" dirty="0" smtClean="0"/>
              <a:t>: </a:t>
            </a:r>
            <a:endParaRPr lang="en-GB" dirty="0"/>
          </a:p>
        </p:txBody>
      </p:sp>
      <p:grpSp>
        <p:nvGrpSpPr>
          <p:cNvPr id="5" name="Groupe 4"/>
          <p:cNvGrpSpPr/>
          <p:nvPr/>
        </p:nvGrpSpPr>
        <p:grpSpPr>
          <a:xfrm>
            <a:off x="4716017" y="0"/>
            <a:ext cx="4320479" cy="3240311"/>
            <a:chOff x="3892076" y="250813"/>
            <a:chExt cx="4751129" cy="3240311"/>
          </a:xfrm>
          <a:solidFill>
            <a:schemeClr val="bg1"/>
          </a:solidFill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2076" y="250813"/>
              <a:ext cx="4751129" cy="3240311"/>
            </a:xfrm>
            <a:prstGeom prst="rect">
              <a:avLst/>
            </a:prstGeom>
            <a:grpFill/>
          </p:spPr>
        </p:pic>
        <p:graphicFrame>
          <p:nvGraphicFramePr>
            <p:cNvPr id="14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6372200" y="845057"/>
            <a:ext cx="8032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100" name="Equation" r:id="rId4" imgW="431640" imgH="228600" progId="Equation.3">
                    <p:embed/>
                  </p:oleObj>
                </mc:Choice>
                <mc:Fallback>
                  <p:oleObj name="Equation" r:id="rId4" imgW="431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2200" y="845057"/>
                          <a:ext cx="803275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5499075" y="1622486"/>
            <a:ext cx="8731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101" name="Equation" r:id="rId6" imgW="469800" imgH="228600" progId="Equation.3">
                    <p:embed/>
                  </p:oleObj>
                </mc:Choice>
                <mc:Fallback>
                  <p:oleObj name="Equation" r:id="rId6" imgW="469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9075" y="1622486"/>
                          <a:ext cx="873125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Graphique 15"/>
          <p:cNvGraphicFramePr>
            <a:graphicFrameLocks/>
          </p:cNvGraphicFramePr>
          <p:nvPr>
            <p:extLst/>
          </p:nvPr>
        </p:nvGraphicFramePr>
        <p:xfrm>
          <a:off x="0" y="3587226"/>
          <a:ext cx="4572000" cy="3240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/>
          </p:nvPr>
        </p:nvGraphicFramePr>
        <p:xfrm>
          <a:off x="4620555" y="3587226"/>
          <a:ext cx="4480304" cy="321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559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6355" y="-46279"/>
            <a:ext cx="8497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 dirty="0" smtClean="0"/>
              <a:t>How to </a:t>
            </a:r>
            <a:r>
              <a:rPr lang="en-GB" dirty="0"/>
              <a:t>measure </a:t>
            </a:r>
            <a:r>
              <a:rPr lang="en-GB" dirty="0" smtClean="0"/>
              <a:t>cubic susceptibilities</a:t>
            </a:r>
            <a:endParaRPr lang="en-GB" dirty="0"/>
          </a:p>
        </p:txBody>
      </p:sp>
      <p:grpSp>
        <p:nvGrpSpPr>
          <p:cNvPr id="6" name="Groupe 5"/>
          <p:cNvGrpSpPr/>
          <p:nvPr/>
        </p:nvGrpSpPr>
        <p:grpSpPr>
          <a:xfrm>
            <a:off x="227807" y="1245842"/>
            <a:ext cx="3912145" cy="2695575"/>
            <a:chOff x="107508" y="1245842"/>
            <a:chExt cx="3912145" cy="2695575"/>
          </a:xfrm>
        </p:grpSpPr>
        <p:sp>
          <p:nvSpPr>
            <p:cNvPr id="13339" name="Rectangle 87"/>
            <p:cNvSpPr>
              <a:spLocks noChangeArrowheads="1"/>
            </p:cNvSpPr>
            <p:nvPr/>
          </p:nvSpPr>
          <p:spPr bwMode="auto">
            <a:xfrm rot="2572253">
              <a:off x="1052071" y="2242792"/>
              <a:ext cx="423863" cy="1285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2000">
                <a:solidFill>
                  <a:schemeClr val="bg1"/>
                </a:solidFill>
              </a:endParaRPr>
            </a:p>
          </p:txBody>
        </p:sp>
        <p:sp>
          <p:nvSpPr>
            <p:cNvPr id="13340" name="Oval 7"/>
            <p:cNvSpPr>
              <a:spLocks noChangeArrowheads="1"/>
            </p:cNvSpPr>
            <p:nvPr/>
          </p:nvSpPr>
          <p:spPr bwMode="auto">
            <a:xfrm>
              <a:off x="1329883" y="2698405"/>
              <a:ext cx="87313" cy="809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200">
                <a:solidFill>
                  <a:schemeClr val="bg1"/>
                </a:solidFill>
              </a:endParaRPr>
            </a:p>
          </p:txBody>
        </p:sp>
        <p:sp>
          <p:nvSpPr>
            <p:cNvPr id="13341" name="Text Box 9"/>
            <p:cNvSpPr txBox="1">
              <a:spLocks noChangeArrowheads="1"/>
            </p:cNvSpPr>
            <p:nvPr/>
          </p:nvSpPr>
          <p:spPr bwMode="auto">
            <a:xfrm>
              <a:off x="1472758" y="2788892"/>
              <a:ext cx="5445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i="1"/>
                <a:t>V</a:t>
              </a:r>
              <a:r>
                <a:rPr lang="fr-FR" b="1" i="1" baseline="-25000"/>
                <a:t>meas</a:t>
              </a:r>
              <a:endParaRPr lang="fr-FR" b="1"/>
            </a:p>
          </p:txBody>
        </p:sp>
        <p:sp>
          <p:nvSpPr>
            <p:cNvPr id="13342" name="Line 10"/>
            <p:cNvSpPr>
              <a:spLocks noChangeShapeType="1"/>
            </p:cNvSpPr>
            <p:nvPr/>
          </p:nvSpPr>
          <p:spPr bwMode="auto">
            <a:xfrm flipH="1" flipV="1">
              <a:off x="1656908" y="3535017"/>
              <a:ext cx="9525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343" name="Group 11"/>
            <p:cNvGrpSpPr>
              <a:grpSpLocks/>
            </p:cNvGrpSpPr>
            <p:nvPr/>
          </p:nvGrpSpPr>
          <p:grpSpPr bwMode="auto">
            <a:xfrm>
              <a:off x="1433071" y="3823942"/>
              <a:ext cx="508000" cy="117475"/>
              <a:chOff x="2788" y="3145"/>
              <a:chExt cx="221" cy="57"/>
            </a:xfrm>
          </p:grpSpPr>
          <p:sp>
            <p:nvSpPr>
              <p:cNvPr id="13376" name="Line 12"/>
              <p:cNvSpPr>
                <a:spLocks noChangeShapeType="1"/>
              </p:cNvSpPr>
              <p:nvPr/>
            </p:nvSpPr>
            <p:spPr bwMode="auto">
              <a:xfrm>
                <a:off x="2788" y="3145"/>
                <a:ext cx="2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7" name="Line 13"/>
              <p:cNvSpPr>
                <a:spLocks noChangeShapeType="1"/>
              </p:cNvSpPr>
              <p:nvPr/>
            </p:nvSpPr>
            <p:spPr bwMode="auto">
              <a:xfrm>
                <a:off x="2817" y="3169"/>
                <a:ext cx="15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8" name="Line 14"/>
              <p:cNvSpPr>
                <a:spLocks noChangeShapeType="1"/>
              </p:cNvSpPr>
              <p:nvPr/>
            </p:nvSpPr>
            <p:spPr bwMode="auto">
              <a:xfrm>
                <a:off x="2856" y="3202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344" name="Line 17"/>
            <p:cNvSpPr>
              <a:spLocks noChangeShapeType="1"/>
            </p:cNvSpPr>
            <p:nvPr/>
          </p:nvSpPr>
          <p:spPr bwMode="auto">
            <a:xfrm rot="2750648" flipH="1" flipV="1">
              <a:off x="1533083" y="2118967"/>
              <a:ext cx="696913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45" name="Line 39"/>
            <p:cNvSpPr>
              <a:spLocks noChangeShapeType="1"/>
            </p:cNvSpPr>
            <p:nvPr/>
          </p:nvSpPr>
          <p:spPr bwMode="auto">
            <a:xfrm rot="2750648" flipV="1">
              <a:off x="1961708" y="2523780"/>
              <a:ext cx="58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46" name="Line 41"/>
            <p:cNvSpPr>
              <a:spLocks noChangeShapeType="1"/>
            </p:cNvSpPr>
            <p:nvPr/>
          </p:nvSpPr>
          <p:spPr bwMode="auto">
            <a:xfrm rot="18850875" flipH="1" flipV="1">
              <a:off x="1223521" y="2071342"/>
              <a:ext cx="514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47" name="Line 42"/>
            <p:cNvSpPr>
              <a:spLocks noChangeShapeType="1"/>
            </p:cNvSpPr>
            <p:nvPr/>
          </p:nvSpPr>
          <p:spPr bwMode="auto">
            <a:xfrm rot="18850875" flipH="1" flipV="1">
              <a:off x="1302896" y="2050704"/>
              <a:ext cx="0" cy="4238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48" name="Line 61"/>
            <p:cNvSpPr>
              <a:spLocks noChangeShapeType="1"/>
            </p:cNvSpPr>
            <p:nvPr/>
          </p:nvSpPr>
          <p:spPr bwMode="auto">
            <a:xfrm rot="18850875" flipH="1" flipV="1">
              <a:off x="779021" y="2550767"/>
              <a:ext cx="544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49" name="Line 64"/>
            <p:cNvSpPr>
              <a:spLocks noChangeShapeType="1"/>
            </p:cNvSpPr>
            <p:nvPr/>
          </p:nvSpPr>
          <p:spPr bwMode="auto">
            <a:xfrm>
              <a:off x="877446" y="2749205"/>
              <a:ext cx="779463" cy="790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50" name="Line 65"/>
            <p:cNvSpPr>
              <a:spLocks noChangeShapeType="1"/>
            </p:cNvSpPr>
            <p:nvPr/>
          </p:nvSpPr>
          <p:spPr bwMode="auto">
            <a:xfrm flipH="1">
              <a:off x="1661671" y="2744442"/>
              <a:ext cx="779463" cy="790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51" name="AutoShape 68"/>
            <p:cNvSpPr>
              <a:spLocks noChangeArrowheads="1"/>
            </p:cNvSpPr>
            <p:nvPr/>
          </p:nvSpPr>
          <p:spPr bwMode="auto">
            <a:xfrm>
              <a:off x="1339408" y="1245842"/>
              <a:ext cx="641350" cy="4651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200">
                <a:solidFill>
                  <a:schemeClr val="bg1"/>
                </a:solidFill>
              </a:endParaRPr>
            </a:p>
          </p:txBody>
        </p:sp>
        <p:grpSp>
          <p:nvGrpSpPr>
            <p:cNvPr id="13352" name="Group 69"/>
            <p:cNvGrpSpPr>
              <a:grpSpLocks/>
            </p:cNvGrpSpPr>
            <p:nvPr/>
          </p:nvGrpSpPr>
          <p:grpSpPr bwMode="auto">
            <a:xfrm>
              <a:off x="1450533" y="1295055"/>
              <a:ext cx="417513" cy="369888"/>
              <a:chOff x="970" y="3158"/>
              <a:chExt cx="240" cy="221"/>
            </a:xfrm>
          </p:grpSpPr>
          <p:sp>
            <p:nvSpPr>
              <p:cNvPr id="13373" name="Oval 70"/>
              <p:cNvSpPr>
                <a:spLocks noChangeArrowheads="1"/>
              </p:cNvSpPr>
              <p:nvPr/>
            </p:nvSpPr>
            <p:spPr bwMode="auto">
              <a:xfrm>
                <a:off x="970" y="3158"/>
                <a:ext cx="240" cy="22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74" name="Line 71"/>
              <p:cNvSpPr>
                <a:spLocks noChangeShapeType="1"/>
              </p:cNvSpPr>
              <p:nvPr/>
            </p:nvSpPr>
            <p:spPr bwMode="auto">
              <a:xfrm>
                <a:off x="998" y="3273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5" name="Freeform 72"/>
              <p:cNvSpPr>
                <a:spLocks/>
              </p:cNvSpPr>
              <p:nvPr/>
            </p:nvSpPr>
            <p:spPr bwMode="auto">
              <a:xfrm>
                <a:off x="1034" y="3229"/>
                <a:ext cx="107" cy="90"/>
              </a:xfrm>
              <a:custGeom>
                <a:avLst/>
                <a:gdLst>
                  <a:gd name="T0" fmla="*/ 0 w 384"/>
                  <a:gd name="T1" fmla="*/ 0 h 282"/>
                  <a:gd name="T2" fmla="*/ 0 w 384"/>
                  <a:gd name="T3" fmla="*/ 0 h 282"/>
                  <a:gd name="T4" fmla="*/ 0 w 384"/>
                  <a:gd name="T5" fmla="*/ 0 h 282"/>
                  <a:gd name="T6" fmla="*/ 0 w 384"/>
                  <a:gd name="T7" fmla="*/ 0 h 2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282"/>
                  <a:gd name="T14" fmla="*/ 384 w 384"/>
                  <a:gd name="T15" fmla="*/ 282 h 2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282">
                    <a:moveTo>
                      <a:pt x="0" y="169"/>
                    </a:moveTo>
                    <a:cubicBezTo>
                      <a:pt x="39" y="84"/>
                      <a:pt x="79" y="0"/>
                      <a:pt x="124" y="16"/>
                    </a:cubicBezTo>
                    <a:cubicBezTo>
                      <a:pt x="169" y="32"/>
                      <a:pt x="225" y="248"/>
                      <a:pt x="268" y="265"/>
                    </a:cubicBezTo>
                    <a:cubicBezTo>
                      <a:pt x="311" y="282"/>
                      <a:pt x="365" y="146"/>
                      <a:pt x="384" y="121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353" name="Rectangle 73"/>
            <p:cNvSpPr>
              <a:spLocks noChangeArrowheads="1"/>
            </p:cNvSpPr>
            <p:nvPr/>
          </p:nvSpPr>
          <p:spPr bwMode="auto">
            <a:xfrm rot="2709269">
              <a:off x="1139383" y="3127029"/>
              <a:ext cx="331788" cy="11271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200">
                <a:solidFill>
                  <a:schemeClr val="bg1"/>
                </a:solidFill>
              </a:endParaRPr>
            </a:p>
          </p:txBody>
        </p:sp>
        <p:sp>
          <p:nvSpPr>
            <p:cNvPr id="13354" name="Line 75"/>
            <p:cNvSpPr>
              <a:spLocks noChangeShapeType="1"/>
            </p:cNvSpPr>
            <p:nvPr/>
          </p:nvSpPr>
          <p:spPr bwMode="auto">
            <a:xfrm>
              <a:off x="872683" y="2741267"/>
              <a:ext cx="525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55" name="Line 76"/>
            <p:cNvSpPr>
              <a:spLocks noChangeShapeType="1"/>
            </p:cNvSpPr>
            <p:nvPr/>
          </p:nvSpPr>
          <p:spPr bwMode="auto">
            <a:xfrm>
              <a:off x="1926783" y="2736505"/>
              <a:ext cx="527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56" name="Rectangle 73"/>
            <p:cNvSpPr>
              <a:spLocks noChangeArrowheads="1"/>
            </p:cNvSpPr>
            <p:nvPr/>
          </p:nvSpPr>
          <p:spPr bwMode="auto">
            <a:xfrm rot="18890731" flipH="1">
              <a:off x="1844233" y="3154017"/>
              <a:ext cx="306388" cy="8572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GB" sz="2200">
                <a:solidFill>
                  <a:schemeClr val="bg1"/>
                </a:solidFill>
              </a:endParaRPr>
            </a:p>
          </p:txBody>
        </p:sp>
        <p:sp>
          <p:nvSpPr>
            <p:cNvPr id="13357" name="Line 43"/>
            <p:cNvSpPr>
              <a:spLocks noChangeShapeType="1"/>
            </p:cNvSpPr>
            <p:nvPr/>
          </p:nvSpPr>
          <p:spPr bwMode="auto">
            <a:xfrm rot="18850875">
              <a:off x="1225108" y="2141192"/>
              <a:ext cx="0" cy="4222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58" name="Oval 7"/>
            <p:cNvSpPr>
              <a:spLocks noChangeArrowheads="1"/>
            </p:cNvSpPr>
            <p:nvPr/>
          </p:nvSpPr>
          <p:spPr bwMode="auto">
            <a:xfrm>
              <a:off x="1926783" y="2695230"/>
              <a:ext cx="88900" cy="825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200">
                <a:solidFill>
                  <a:schemeClr val="bg1"/>
                </a:solidFill>
              </a:endParaRPr>
            </a:p>
          </p:txBody>
        </p:sp>
        <p:sp>
          <p:nvSpPr>
            <p:cNvPr id="13359" name="Text Box 9"/>
            <p:cNvSpPr txBox="1">
              <a:spLocks noChangeArrowheads="1"/>
            </p:cNvSpPr>
            <p:nvPr/>
          </p:nvSpPr>
          <p:spPr bwMode="auto">
            <a:xfrm>
              <a:off x="1091758" y="3242917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600" b="1" i="1">
                  <a:solidFill>
                    <a:srgbClr val="008000"/>
                  </a:solidFill>
                </a:rPr>
                <a:t>r</a:t>
              </a:r>
              <a:r>
                <a:rPr lang="fr-FR" sz="1600" b="1" i="1" baseline="-2500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3360" name="Text Box 9"/>
            <p:cNvSpPr txBox="1">
              <a:spLocks noChangeArrowheads="1"/>
            </p:cNvSpPr>
            <p:nvPr/>
          </p:nvSpPr>
          <p:spPr bwMode="auto">
            <a:xfrm>
              <a:off x="107508" y="1726855"/>
              <a:ext cx="855663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500" b="1" i="1">
                  <a:solidFill>
                    <a:srgbClr val="FF3300"/>
                  </a:solidFill>
                </a:rPr>
                <a:t>Z</a:t>
              </a:r>
              <a:r>
                <a:rPr lang="fr-FR" sz="1500" b="1" i="1" baseline="-25000">
                  <a:solidFill>
                    <a:srgbClr val="FF3300"/>
                  </a:solidFill>
                </a:rPr>
                <a:t>2</a:t>
              </a:r>
              <a:r>
                <a:rPr lang="fr-FR" sz="1500" b="1" i="1">
                  <a:solidFill>
                    <a:srgbClr val="FF3300"/>
                  </a:solidFill>
                </a:rPr>
                <a:t> = thick</a:t>
              </a:r>
            </a:p>
            <a:p>
              <a:pPr eaLnBrk="1" hangingPunct="1"/>
              <a:r>
                <a:rPr lang="fr-FR" sz="1500" b="1" i="1">
                  <a:solidFill>
                    <a:srgbClr val="FF3300"/>
                  </a:solidFill>
                </a:rPr>
                <a:t>capacitor</a:t>
              </a:r>
            </a:p>
            <a:p>
              <a:pPr eaLnBrk="1" hangingPunct="1"/>
              <a:r>
                <a:rPr lang="fr-FR" sz="1500" b="1">
                  <a:solidFill>
                    <a:srgbClr val="FF3300"/>
                  </a:solidFill>
                </a:rPr>
                <a:t>(</a:t>
              </a:r>
              <a:r>
                <a:rPr lang="fr-FR" sz="1500" b="1" i="1">
                  <a:solidFill>
                    <a:srgbClr val="FF3300"/>
                  </a:solidFill>
                </a:rPr>
                <a:t>2</a:t>
              </a:r>
              <a:r>
                <a:rPr lang="fr-FR" sz="1500" b="1" i="1">
                  <a:solidFill>
                    <a:srgbClr val="FF3300"/>
                  </a:solidFill>
                  <a:cs typeface="Arial" charset="0"/>
                </a:rPr>
                <a:t>×thin</a:t>
              </a:r>
              <a:r>
                <a:rPr lang="fr-FR" sz="1500" b="1">
                  <a:solidFill>
                    <a:srgbClr val="FF3300"/>
                  </a:solidFill>
                  <a:cs typeface="Arial" charset="0"/>
                </a:rPr>
                <a:t>)</a:t>
              </a:r>
            </a:p>
          </p:txBody>
        </p:sp>
        <p:grpSp>
          <p:nvGrpSpPr>
            <p:cNvPr id="13361" name="Group 94"/>
            <p:cNvGrpSpPr>
              <a:grpSpLocks/>
            </p:cNvGrpSpPr>
            <p:nvPr/>
          </p:nvGrpSpPr>
          <p:grpSpPr bwMode="auto">
            <a:xfrm>
              <a:off x="1831533" y="2269780"/>
              <a:ext cx="473075" cy="100013"/>
              <a:chOff x="1280" y="2037"/>
              <a:chExt cx="395" cy="81"/>
            </a:xfrm>
          </p:grpSpPr>
          <p:sp>
            <p:nvSpPr>
              <p:cNvPr id="13370" name="Rectangle 91"/>
              <p:cNvSpPr>
                <a:spLocks noChangeArrowheads="1"/>
              </p:cNvSpPr>
              <p:nvPr/>
            </p:nvSpPr>
            <p:spPr bwMode="auto">
              <a:xfrm rot="19027747" flipH="1">
                <a:off x="1301" y="2037"/>
                <a:ext cx="356" cy="81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71" name="Line 20"/>
              <p:cNvSpPr>
                <a:spLocks noChangeShapeType="1"/>
              </p:cNvSpPr>
              <p:nvPr/>
            </p:nvSpPr>
            <p:spPr bwMode="auto">
              <a:xfrm rot="2750648" flipV="1">
                <a:off x="1457" y="1877"/>
                <a:ext cx="0" cy="35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2" name="Line 21"/>
              <p:cNvSpPr>
                <a:spLocks noChangeShapeType="1"/>
              </p:cNvSpPr>
              <p:nvPr/>
            </p:nvSpPr>
            <p:spPr bwMode="auto">
              <a:xfrm rot="2750648" flipV="1">
                <a:off x="1498" y="1920"/>
                <a:ext cx="0" cy="35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362" name="Text Box 9"/>
            <p:cNvSpPr txBox="1">
              <a:spLocks noChangeArrowheads="1"/>
            </p:cNvSpPr>
            <p:nvPr/>
          </p:nvSpPr>
          <p:spPr bwMode="auto">
            <a:xfrm>
              <a:off x="2285558" y="1869730"/>
              <a:ext cx="8556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500" b="1" i="1">
                  <a:solidFill>
                    <a:srgbClr val="FF3300"/>
                  </a:solidFill>
                </a:rPr>
                <a:t>Z</a:t>
              </a:r>
              <a:r>
                <a:rPr lang="fr-FR" sz="1500" b="1" i="1" baseline="-25000">
                  <a:solidFill>
                    <a:srgbClr val="FF3300"/>
                  </a:solidFill>
                </a:rPr>
                <a:t>1</a:t>
              </a:r>
              <a:r>
                <a:rPr lang="fr-FR" sz="1500" b="1" i="1">
                  <a:solidFill>
                    <a:srgbClr val="FF3300"/>
                  </a:solidFill>
                </a:rPr>
                <a:t> = thin</a:t>
              </a:r>
            </a:p>
            <a:p>
              <a:pPr eaLnBrk="1" hangingPunct="1"/>
              <a:r>
                <a:rPr lang="fr-FR" sz="1500" b="1" i="1">
                  <a:solidFill>
                    <a:srgbClr val="FF3300"/>
                  </a:solidFill>
                </a:rPr>
                <a:t>capacitor</a:t>
              </a:r>
            </a:p>
          </p:txBody>
        </p:sp>
        <p:sp>
          <p:nvSpPr>
            <p:cNvPr id="13363" name="Freeform 96"/>
            <p:cNvSpPr>
              <a:spLocks/>
            </p:cNvSpPr>
            <p:nvPr/>
          </p:nvSpPr>
          <p:spPr bwMode="auto">
            <a:xfrm>
              <a:off x="717108" y="2565055"/>
              <a:ext cx="250825" cy="423863"/>
            </a:xfrm>
            <a:custGeom>
              <a:avLst/>
              <a:gdLst>
                <a:gd name="T0" fmla="*/ 927816877 w 209"/>
                <a:gd name="T1" fmla="*/ 0 h 338"/>
                <a:gd name="T2" fmla="*/ 927816877 w 209"/>
                <a:gd name="T3" fmla="*/ 1058555294 h 338"/>
                <a:gd name="T4" fmla="*/ 927816877 w 209"/>
                <a:gd name="T5" fmla="*/ 1058555294 h 338"/>
                <a:gd name="T6" fmla="*/ 0 60000 65536"/>
                <a:gd name="T7" fmla="*/ 0 60000 65536"/>
                <a:gd name="T8" fmla="*/ 0 60000 65536"/>
                <a:gd name="T9" fmla="*/ 0 w 209"/>
                <a:gd name="T10" fmla="*/ 0 h 338"/>
                <a:gd name="T11" fmla="*/ 209 w 209"/>
                <a:gd name="T12" fmla="*/ 338 h 3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" h="338">
                  <a:moveTo>
                    <a:pt x="108" y="0"/>
                  </a:moveTo>
                  <a:cubicBezTo>
                    <a:pt x="54" y="27"/>
                    <a:pt x="0" y="54"/>
                    <a:pt x="17" y="110"/>
                  </a:cubicBezTo>
                  <a:cubicBezTo>
                    <a:pt x="34" y="166"/>
                    <a:pt x="121" y="252"/>
                    <a:pt x="209" y="3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64" name="Freeform 97"/>
            <p:cNvSpPr>
              <a:spLocks/>
            </p:cNvSpPr>
            <p:nvPr/>
          </p:nvSpPr>
          <p:spPr bwMode="auto">
            <a:xfrm flipH="1">
              <a:off x="2331596" y="2574580"/>
              <a:ext cx="249238" cy="422275"/>
            </a:xfrm>
            <a:custGeom>
              <a:avLst/>
              <a:gdLst>
                <a:gd name="T0" fmla="*/ 910311364 w 209"/>
                <a:gd name="T1" fmla="*/ 0 h 338"/>
                <a:gd name="T2" fmla="*/ 910311364 w 209"/>
                <a:gd name="T3" fmla="*/ 1046705905 h 338"/>
                <a:gd name="T4" fmla="*/ 910311364 w 209"/>
                <a:gd name="T5" fmla="*/ 1046705905 h 338"/>
                <a:gd name="T6" fmla="*/ 0 60000 65536"/>
                <a:gd name="T7" fmla="*/ 0 60000 65536"/>
                <a:gd name="T8" fmla="*/ 0 60000 65536"/>
                <a:gd name="T9" fmla="*/ 0 w 209"/>
                <a:gd name="T10" fmla="*/ 0 h 338"/>
                <a:gd name="T11" fmla="*/ 209 w 209"/>
                <a:gd name="T12" fmla="*/ 338 h 3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" h="338">
                  <a:moveTo>
                    <a:pt x="108" y="0"/>
                  </a:moveTo>
                  <a:cubicBezTo>
                    <a:pt x="54" y="27"/>
                    <a:pt x="0" y="54"/>
                    <a:pt x="17" y="110"/>
                  </a:cubicBezTo>
                  <a:cubicBezTo>
                    <a:pt x="34" y="166"/>
                    <a:pt x="121" y="252"/>
                    <a:pt x="209" y="3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68" name="Text Box 9"/>
            <p:cNvSpPr txBox="1">
              <a:spLocks noChangeArrowheads="1"/>
            </p:cNvSpPr>
            <p:nvPr/>
          </p:nvSpPr>
          <p:spPr bwMode="auto">
            <a:xfrm>
              <a:off x="2015683" y="3242917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600" b="1" i="1">
                  <a:solidFill>
                    <a:srgbClr val="008000"/>
                  </a:solidFill>
                </a:rPr>
                <a:t>r</a:t>
              </a:r>
              <a:r>
                <a:rPr lang="fr-FR" sz="1600" b="1" i="1" baseline="-2500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3369" name="Line 66"/>
            <p:cNvSpPr>
              <a:spLocks noChangeShapeType="1"/>
            </p:cNvSpPr>
            <p:nvPr/>
          </p:nvSpPr>
          <p:spPr bwMode="auto">
            <a:xfrm flipV="1">
              <a:off x="1661671" y="1653830"/>
              <a:ext cx="0" cy="227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8" name="Text Box 49"/>
            <p:cNvSpPr txBox="1">
              <a:spLocks noChangeArrowheads="1"/>
            </p:cNvSpPr>
            <p:nvPr/>
          </p:nvSpPr>
          <p:spPr bwMode="auto">
            <a:xfrm>
              <a:off x="1979716" y="1314869"/>
              <a:ext cx="2039937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fr-FR" b="1" dirty="0" err="1" smtClean="0"/>
                <a:t>V</a:t>
              </a:r>
              <a:r>
                <a:rPr lang="fr-FR" b="1" baseline="-25000" dirty="0" err="1" smtClean="0"/>
                <a:t>ac</a:t>
              </a:r>
              <a:r>
                <a:rPr lang="fr-FR" baseline="-25000" dirty="0" smtClean="0"/>
                <a:t> </a:t>
              </a:r>
              <a:r>
                <a:rPr lang="fr-FR" dirty="0" smtClean="0"/>
                <a:t>e </a:t>
              </a:r>
              <a:r>
                <a:rPr lang="fr-FR" baseline="30000" dirty="0"/>
                <a:t>j</a:t>
              </a:r>
              <a:r>
                <a:rPr lang="fr-FR" baseline="30000" dirty="0" smtClean="0"/>
                <a:t> </a:t>
              </a:r>
              <a:r>
                <a:rPr lang="fr-FR" baseline="30000" dirty="0">
                  <a:latin typeface="Symbol" pitchFamily="18" charset="2"/>
                </a:rPr>
                <a:t>w</a:t>
              </a:r>
              <a:r>
                <a:rPr lang="fr-FR" baseline="30000" dirty="0"/>
                <a:t> </a:t>
              </a:r>
              <a:r>
                <a:rPr lang="fr-FR" baseline="30000" dirty="0" smtClean="0"/>
                <a:t>t </a:t>
              </a:r>
              <a:r>
                <a:rPr lang="fr-FR" dirty="0" smtClean="0"/>
                <a:t>+ </a:t>
              </a:r>
              <a:r>
                <a:rPr lang="fr-FR" dirty="0" err="1" smtClean="0"/>
                <a:t>V</a:t>
              </a:r>
              <a:r>
                <a:rPr lang="fr-FR" baseline="-25000" dirty="0" err="1" smtClean="0"/>
                <a:t>st</a:t>
              </a:r>
              <a:endParaRPr lang="fr-FR" baseline="-25000" dirty="0"/>
            </a:p>
          </p:txBody>
        </p:sp>
      </p:grpSp>
      <p:sp>
        <p:nvSpPr>
          <p:cNvPr id="13319" name="Text Box 50"/>
          <p:cNvSpPr txBox="1">
            <a:spLocks noChangeArrowheads="1"/>
          </p:cNvSpPr>
          <p:nvPr/>
        </p:nvSpPr>
        <p:spPr bwMode="auto">
          <a:xfrm>
            <a:off x="0" y="384117"/>
            <a:ext cx="91440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1306BA"/>
                </a:solidFill>
              </a:rPr>
              <a:t>Either</a:t>
            </a:r>
            <a:r>
              <a:rPr lang="en-US" dirty="0" smtClean="0"/>
              <a:t> push E as high as possible </a:t>
            </a:r>
            <a:r>
              <a:rPr lang="en-US" dirty="0" smtClean="0">
                <a:solidFill>
                  <a:srgbClr val="1306BA"/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 use a bridge with 2 samples </a:t>
            </a:r>
            <a:r>
              <a:rPr lang="en-US" dirty="0">
                <a:solidFill>
                  <a:srgbClr val="FF0000"/>
                </a:solidFill>
              </a:rPr>
              <a:t>of different </a:t>
            </a:r>
            <a:r>
              <a:rPr lang="en-US" dirty="0" smtClean="0">
                <a:solidFill>
                  <a:srgbClr val="FF0000"/>
                </a:solidFill>
              </a:rPr>
              <a:t>thicknesses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3907" name="Text Box 207"/>
          <p:cNvSpPr txBox="1">
            <a:spLocks noChangeArrowheads="1"/>
          </p:cNvSpPr>
          <p:nvPr/>
        </p:nvSpPr>
        <p:spPr bwMode="auto">
          <a:xfrm>
            <a:off x="922726" y="6039473"/>
            <a:ext cx="186198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GB" sz="1400" dirty="0" smtClean="0">
                <a:latin typeface="Times New Roman" pitchFamily="18" charset="0"/>
              </a:rPr>
              <a:t>C</a:t>
            </a:r>
            <a:r>
              <a:rPr lang="en-GB" sz="1400" dirty="0">
                <a:latin typeface="Times New Roman" pitchFamily="18" charset="0"/>
              </a:rPr>
              <a:t>. </a:t>
            </a:r>
            <a:r>
              <a:rPr lang="en-GB" sz="1400" dirty="0" err="1" smtClean="0">
                <a:latin typeface="Times New Roman" pitchFamily="18" charset="0"/>
              </a:rPr>
              <a:t>Thibierge</a:t>
            </a:r>
            <a:r>
              <a:rPr lang="en-GB" sz="1400" dirty="0" smtClean="0">
                <a:latin typeface="Times New Roman" pitchFamily="18" charset="0"/>
              </a:rPr>
              <a:t> et al, RSI </a:t>
            </a:r>
            <a:r>
              <a:rPr lang="fr-FR" sz="1400" b="1" dirty="0">
                <a:latin typeface="Times New Roman" pitchFamily="18" charset="0"/>
              </a:rPr>
              <a:t>79</a:t>
            </a:r>
            <a:r>
              <a:rPr lang="fr-FR" sz="1400" dirty="0">
                <a:latin typeface="Times New Roman" pitchFamily="18" charset="0"/>
              </a:rPr>
              <a:t>, 103905 (2008))</a:t>
            </a:r>
          </a:p>
        </p:txBody>
      </p:sp>
      <p:sp>
        <p:nvSpPr>
          <p:cNvPr id="13329" name="AutoShape 84"/>
          <p:cNvSpPr>
            <a:spLocks noChangeArrowheads="1"/>
          </p:cNvSpPr>
          <p:nvPr/>
        </p:nvSpPr>
        <p:spPr bwMode="auto">
          <a:xfrm>
            <a:off x="3952253" y="5890007"/>
            <a:ext cx="5012235" cy="96063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30" name="Text Box 80"/>
          <p:cNvSpPr txBox="1">
            <a:spLocks noChangeArrowheads="1"/>
          </p:cNvSpPr>
          <p:nvPr/>
        </p:nvSpPr>
        <p:spPr bwMode="auto">
          <a:xfrm>
            <a:off x="4075564" y="5949282"/>
            <a:ext cx="2152621" cy="8771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V~ V</a:t>
            </a:r>
            <a:r>
              <a:rPr lang="en-US" sz="2000" baseline="-25000" dirty="0" smtClean="0">
                <a:solidFill>
                  <a:srgbClr val="FF0000"/>
                </a:solidFill>
              </a:rPr>
              <a:t>st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ac</a:t>
            </a:r>
            <a:endParaRPr lang="en-US" sz="2000" baseline="-25000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sym typeface="Symbol"/>
              </a:rPr>
              <a:t>Phase (</a:t>
            </a:r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) = </a:t>
            </a:r>
            <a:r>
              <a:rPr lang="en-US" sz="2000" dirty="0" err="1" smtClean="0">
                <a:solidFill>
                  <a:srgbClr val="FF0000"/>
                </a:solidFill>
                <a:sym typeface="Symbol"/>
              </a:rPr>
              <a:t>cte</a:t>
            </a: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13332" name="Object 79"/>
          <p:cNvGraphicFramePr>
            <a:graphicFrameLocks noChangeAspect="1"/>
          </p:cNvGraphicFramePr>
          <p:nvPr>
            <p:extLst/>
          </p:nvPr>
        </p:nvGraphicFramePr>
        <p:xfrm>
          <a:off x="6781803" y="5949951"/>
          <a:ext cx="1697039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09" name="Equation" r:id="rId4" imgW="927000" imgH="533160" progId="Equation.3">
                  <p:embed/>
                </p:oleObj>
              </mc:Choice>
              <mc:Fallback>
                <p:oleObj name="Equation" r:id="rId4" imgW="927000" imgH="533160" progId="Equation.3">
                  <p:embed/>
                  <p:pic>
                    <p:nvPicPr>
                      <p:cNvPr id="13332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3" y="5949951"/>
                        <a:ext cx="1697039" cy="94615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50"/>
          <p:cNvSpPr txBox="1">
            <a:spLocks noChangeArrowheads="1"/>
          </p:cNvSpPr>
          <p:nvPr/>
        </p:nvSpPr>
        <p:spPr bwMode="auto">
          <a:xfrm>
            <a:off x="168509" y="4828178"/>
            <a:ext cx="3370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ym typeface="Symbol"/>
              </a:rPr>
              <a:t> </a:t>
            </a:r>
            <a:r>
              <a:rPr lang="en-US" dirty="0"/>
              <a:t>when 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=r</a:t>
            </a:r>
            <a:r>
              <a:rPr lang="en-US" baseline="-25000" dirty="0" smtClean="0"/>
              <a:t>2</a:t>
            </a:r>
            <a:r>
              <a:rPr lang="en-US" dirty="0" smtClean="0"/>
              <a:t>Z</a:t>
            </a:r>
            <a:r>
              <a:rPr lang="en-US" baseline="-25000" dirty="0" smtClean="0"/>
              <a:t>2 </a:t>
            </a:r>
            <a:r>
              <a:rPr lang="en-US" dirty="0" smtClean="0"/>
              <a:t>: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lin</a:t>
            </a:r>
            <a:r>
              <a:rPr lang="en-US" baseline="-25000" dirty="0" smtClean="0"/>
              <a:t> </a:t>
            </a:r>
            <a:r>
              <a:rPr lang="en-US" dirty="0" smtClean="0"/>
              <a:t>cancels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3721461" y="2996952"/>
            <a:ext cx="461579" cy="391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340345" y="2996952"/>
            <a:ext cx="2976350" cy="1847192"/>
            <a:chOff x="340345" y="2996952"/>
            <a:chExt cx="2976350" cy="1847192"/>
          </a:xfrm>
        </p:grpSpPr>
        <p:sp>
          <p:nvSpPr>
            <p:cNvPr id="13365" name="Text Box 98"/>
            <p:cNvSpPr txBox="1">
              <a:spLocks noChangeArrowheads="1"/>
            </p:cNvSpPr>
            <p:nvPr/>
          </p:nvSpPr>
          <p:spPr bwMode="auto">
            <a:xfrm>
              <a:off x="340345" y="3048649"/>
              <a:ext cx="7032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600" i="1" dirty="0" err="1" smtClean="0"/>
                <a:t>I</a:t>
              </a:r>
              <a:r>
                <a:rPr lang="fr-FR" sz="1600" baseline="-25000" dirty="0" err="1" smtClean="0"/>
                <a:t>Lin</a:t>
              </a:r>
              <a:r>
                <a:rPr lang="fr-FR" sz="1600" baseline="-25000" dirty="0" smtClean="0"/>
                <a:t> </a:t>
              </a:r>
              <a:r>
                <a:rPr lang="fr-FR" sz="1600" dirty="0" smtClean="0"/>
                <a:t>+</a:t>
              </a:r>
              <a:endParaRPr lang="fr-FR" sz="1600" dirty="0"/>
            </a:p>
            <a:p>
              <a:pPr eaLnBrk="1" hangingPunct="1"/>
              <a:r>
                <a:rPr lang="fr-FR" sz="1600" i="1" dirty="0" err="1" smtClean="0"/>
                <a:t>I</a:t>
              </a:r>
              <a:r>
                <a:rPr lang="fr-FR" sz="1600" baseline="-25000" dirty="0" err="1" smtClean="0"/>
                <a:t>NonlLin</a:t>
              </a:r>
              <a:endParaRPr lang="fr-FR" sz="1600" dirty="0"/>
            </a:p>
          </p:txBody>
        </p:sp>
        <p:graphicFrame>
          <p:nvGraphicFramePr>
            <p:cNvPr id="2" name="Objet 1"/>
            <p:cNvGraphicFramePr>
              <a:graphicFrameLocks noChangeAspect="1"/>
            </p:cNvGraphicFramePr>
            <p:nvPr>
              <p:extLst/>
            </p:nvPr>
          </p:nvGraphicFramePr>
          <p:xfrm>
            <a:off x="343197" y="4101194"/>
            <a:ext cx="1749425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510" name="Equation" r:id="rId6" imgW="990360" imgH="393480" progId="Equation.3">
                    <p:embed/>
                  </p:oleObj>
                </mc:Choice>
                <mc:Fallback>
                  <p:oleObj name="Equation" r:id="rId6" imgW="990360" imgH="393480" progId="Equation.3">
                    <p:embed/>
                    <p:pic>
                      <p:nvPicPr>
                        <p:cNvPr id="2" name="Obje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197" y="4101194"/>
                          <a:ext cx="1749425" cy="74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Text Box 98"/>
            <p:cNvSpPr txBox="1">
              <a:spLocks noChangeArrowheads="1"/>
            </p:cNvSpPr>
            <p:nvPr/>
          </p:nvSpPr>
          <p:spPr bwMode="auto">
            <a:xfrm>
              <a:off x="2441134" y="2996952"/>
              <a:ext cx="8755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600" b="1" i="1" dirty="0" smtClean="0"/>
                <a:t>2 </a:t>
              </a:r>
              <a:r>
                <a:rPr lang="fr-FR" sz="1600" i="1" dirty="0" err="1" smtClean="0"/>
                <a:t>I</a:t>
              </a:r>
              <a:r>
                <a:rPr lang="fr-FR" sz="1600" baseline="-25000" dirty="0" err="1" smtClean="0"/>
                <a:t>Lin</a:t>
              </a:r>
              <a:r>
                <a:rPr lang="fr-FR" sz="1600" baseline="-25000" dirty="0" smtClean="0"/>
                <a:t> </a:t>
              </a:r>
              <a:r>
                <a:rPr lang="fr-FR" sz="1600" dirty="0" smtClean="0"/>
                <a:t>+</a:t>
              </a:r>
              <a:endParaRPr lang="fr-FR" sz="1600" dirty="0"/>
            </a:p>
            <a:p>
              <a:pPr eaLnBrk="1" hangingPunct="1"/>
              <a:r>
                <a:rPr lang="fr-FR" sz="1600" b="1" i="1" dirty="0" smtClean="0"/>
                <a:t>8</a:t>
              </a:r>
              <a:r>
                <a:rPr lang="fr-FR" sz="1600" i="1" dirty="0" smtClean="0"/>
                <a:t> </a:t>
              </a:r>
              <a:r>
                <a:rPr lang="fr-FR" sz="1600" i="1" dirty="0" err="1" smtClean="0"/>
                <a:t>I</a:t>
              </a:r>
              <a:r>
                <a:rPr lang="fr-FR" sz="1600" baseline="-25000" dirty="0" err="1" smtClean="0"/>
                <a:t>NonlLin</a:t>
              </a:r>
              <a:endParaRPr lang="fr-FR" sz="1600" dirty="0"/>
            </a:p>
          </p:txBody>
        </p:sp>
      </p:grpSp>
      <p:graphicFrame>
        <p:nvGraphicFramePr>
          <p:cNvPr id="4" name="Objet 3"/>
          <p:cNvGraphicFramePr>
            <a:graphicFrameLocks noChangeAspect="1"/>
          </p:cNvGraphicFramePr>
          <p:nvPr>
            <p:extLst/>
          </p:nvPr>
        </p:nvGraphicFramePr>
        <p:xfrm>
          <a:off x="4879949" y="1196754"/>
          <a:ext cx="1492251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11" name="Equation" r:id="rId8" imgW="977760" imgH="545760" progId="Equation.3">
                  <p:embed/>
                </p:oleObj>
              </mc:Choice>
              <mc:Fallback>
                <p:oleObj name="Equation" r:id="rId8" imgW="977760" imgH="545760" progId="Equation.3">
                  <p:embed/>
                  <p:pic>
                    <p:nvPicPr>
                      <p:cNvPr id="4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49" y="1196754"/>
                        <a:ext cx="1492251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/>
          </p:nvPr>
        </p:nvGraphicFramePr>
        <p:xfrm>
          <a:off x="6450017" y="1223963"/>
          <a:ext cx="20542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12" name="Equation" r:id="rId10" imgW="1396800" imgH="393480" progId="Equation.3">
                  <p:embed/>
                </p:oleObj>
              </mc:Choice>
              <mc:Fallback>
                <p:oleObj name="Equation" r:id="rId10" imgW="1396800" imgH="393480" progId="Equation.3">
                  <p:embed/>
                  <p:pic>
                    <p:nvPicPr>
                      <p:cNvPr id="5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7" y="1223963"/>
                        <a:ext cx="2054225" cy="620712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/>
          </p:nvPr>
        </p:nvGraphicFramePr>
        <p:xfrm>
          <a:off x="6424616" y="1933578"/>
          <a:ext cx="25606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13" name="Equation" r:id="rId12" imgW="1650960" imgH="253800" progId="Equation.3">
                  <p:embed/>
                </p:oleObj>
              </mc:Choice>
              <mc:Fallback>
                <p:oleObj name="Equation" r:id="rId12" imgW="1650960" imgH="253800" progId="Equation.3">
                  <p:embed/>
                  <p:pic>
                    <p:nvPicPr>
                      <p:cNvPr id="9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6" y="1933578"/>
                        <a:ext cx="2560637" cy="422275"/>
                      </a:xfrm>
                      <a:prstGeom prst="rect">
                        <a:avLst/>
                      </a:prstGeom>
                      <a:solidFill>
                        <a:srgbClr val="B9CDE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Flèche vers le bas 63"/>
          <p:cNvSpPr/>
          <p:nvPr/>
        </p:nvSpPr>
        <p:spPr>
          <a:xfrm>
            <a:off x="6175214" y="2491536"/>
            <a:ext cx="359991" cy="826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6588227" y="2574582"/>
            <a:ext cx="2231927" cy="647689"/>
            <a:chOff x="6588224" y="2574579"/>
            <a:chExt cx="2231926" cy="647689"/>
          </a:xfrm>
        </p:grpSpPr>
        <p:sp>
          <p:nvSpPr>
            <p:cNvPr id="63" name="Text Box 50"/>
            <p:cNvSpPr txBox="1">
              <a:spLocks noChangeArrowheads="1"/>
            </p:cNvSpPr>
            <p:nvPr/>
          </p:nvSpPr>
          <p:spPr bwMode="auto">
            <a:xfrm>
              <a:off x="6588224" y="2574579"/>
              <a:ext cx="223192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1306BA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1306BA"/>
                  </a:solidFill>
                </a:rPr>
                <a:t>V</a:t>
              </a:r>
              <a:r>
                <a:rPr lang="en-US" dirty="0"/>
                <a:t> </a:t>
              </a:r>
              <a:r>
                <a:rPr lang="en-US" dirty="0" smtClean="0"/>
                <a:t>=  </a:t>
              </a:r>
              <a:r>
                <a:rPr lang="en-US" dirty="0" err="1" smtClean="0"/>
                <a:t>V</a:t>
              </a:r>
              <a:r>
                <a:rPr lang="en-US" baseline="-25000" dirty="0" err="1" smtClean="0"/>
                <a:t>meas</a:t>
              </a:r>
              <a:r>
                <a:rPr lang="en-US" dirty="0" smtClean="0"/>
                <a:t>(</a:t>
              </a:r>
              <a:r>
                <a:rPr lang="en-US" dirty="0" err="1" smtClean="0"/>
                <a:t>V</a:t>
              </a:r>
              <a:r>
                <a:rPr lang="en-US" baseline="-25000" dirty="0" err="1" smtClean="0"/>
                <a:t>ac</a:t>
              </a:r>
              <a:r>
                <a:rPr lang="en-US" dirty="0" err="1" smtClean="0"/>
                <a:t>,V</a:t>
              </a:r>
              <a:r>
                <a:rPr lang="en-US" baseline="-25000" dirty="0" err="1" smtClean="0"/>
                <a:t>st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67" name="Text Box 50"/>
            <p:cNvSpPr txBox="1">
              <a:spLocks noChangeArrowheads="1"/>
            </p:cNvSpPr>
            <p:nvPr/>
          </p:nvSpPr>
          <p:spPr bwMode="auto">
            <a:xfrm>
              <a:off x="7092280" y="2852936"/>
              <a:ext cx="151216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smtClean="0"/>
                <a:t>- </a:t>
              </a:r>
              <a:r>
                <a:rPr lang="en-US" dirty="0" err="1" smtClean="0"/>
                <a:t>V</a:t>
              </a:r>
              <a:r>
                <a:rPr lang="en-US" baseline="-25000" dirty="0" err="1" smtClean="0"/>
                <a:t>meas</a:t>
              </a:r>
              <a:r>
                <a:rPr lang="en-US" dirty="0" smtClean="0"/>
                <a:t>(V</a:t>
              </a:r>
              <a:r>
                <a:rPr lang="en-US" baseline="-25000" dirty="0" smtClean="0"/>
                <a:t>ac</a:t>
              </a:r>
              <a:r>
                <a:rPr lang="en-US" dirty="0" smtClean="0"/>
                <a:t>,0)</a:t>
              </a:r>
              <a:endParaRPr lang="en-US" dirty="0"/>
            </a:p>
          </p:txBody>
        </p:sp>
      </p:grpSp>
      <p:sp>
        <p:nvSpPr>
          <p:cNvPr id="69" name="Flèche droite 68"/>
          <p:cNvSpPr/>
          <p:nvPr/>
        </p:nvSpPr>
        <p:spPr>
          <a:xfrm>
            <a:off x="6198653" y="6204680"/>
            <a:ext cx="461579" cy="391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3" y="2988917"/>
            <a:ext cx="4392167" cy="308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 Box 50"/>
          <p:cNvSpPr txBox="1">
            <a:spLocks noChangeArrowheads="1"/>
          </p:cNvSpPr>
          <p:nvPr/>
        </p:nvSpPr>
        <p:spPr bwMode="auto">
          <a:xfrm>
            <a:off x="2299959" y="5197510"/>
            <a:ext cx="13359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gives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NonLin</a:t>
            </a:r>
            <a:endParaRPr lang="en-US" baseline="-25000" dirty="0" smtClean="0"/>
          </a:p>
        </p:txBody>
      </p:sp>
      <p:sp>
        <p:nvSpPr>
          <p:cNvPr id="12" name="Parenthèse fermante 11"/>
          <p:cNvSpPr/>
          <p:nvPr/>
        </p:nvSpPr>
        <p:spPr>
          <a:xfrm>
            <a:off x="3485102" y="1124743"/>
            <a:ext cx="150794" cy="4442099"/>
          </a:xfrm>
          <a:prstGeom prst="rightBracket">
            <a:avLst>
              <a:gd name="adj" fmla="val 9999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lèche droite 67"/>
          <p:cNvSpPr/>
          <p:nvPr/>
        </p:nvSpPr>
        <p:spPr>
          <a:xfrm>
            <a:off x="2026798" y="5301208"/>
            <a:ext cx="24094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0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63907" grpId="0" animBg="1"/>
      <p:bldP spid="13329" grpId="0" animBg="1"/>
      <p:bldP spid="13330" grpId="0" animBg="1"/>
      <p:bldP spid="66" grpId="0"/>
      <p:bldP spid="8" grpId="0" animBg="1"/>
      <p:bldP spid="64" grpId="0" animBg="1"/>
      <p:bldP spid="69" grpId="0" animBg="1"/>
      <p:bldP spid="65" grpId="0"/>
      <p:bldP spid="12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6091" y="38013"/>
            <a:ext cx="613050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5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fr-FR" sz="2250" b="1" u="sng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rd</a:t>
            </a:r>
            <a:r>
              <a:rPr lang="fr-FR" sz="225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5</a:t>
            </a:r>
            <a:r>
              <a:rPr lang="fr-FR" sz="2250" b="1" u="sng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fr-FR" sz="225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25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order</a:t>
            </a:r>
            <a:r>
              <a:rPr lang="fr-FR" sz="225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fr-FR" sz="225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responses</a:t>
            </a:r>
            <a:r>
              <a:rPr lang="fr-FR" sz="225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glasses: a long story</a:t>
            </a:r>
            <a:endParaRPr lang="fr-FR" sz="225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237943" y="920016"/>
            <a:ext cx="8729852" cy="36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2209" tIns="31105" rIns="62209" bIns="31105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950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fr-FR" sz="1950" dirty="0">
                <a:solidFill>
                  <a:srgbClr val="1306BA"/>
                </a:solidFill>
              </a:rPr>
              <a:t> </a:t>
            </a:r>
            <a:r>
              <a:rPr lang="fr-FR" sz="1950" dirty="0" err="1"/>
              <a:t>contrarily</a:t>
            </a:r>
            <a:r>
              <a:rPr lang="fr-FR" sz="1950" dirty="0"/>
              <a:t> to </a:t>
            </a:r>
            <a:r>
              <a:rPr lang="fr-FR" sz="1950" dirty="0" smtClean="0">
                <a:latin typeface="Symbol" panose="05050102010706020507" pitchFamily="18" charset="2"/>
              </a:rPr>
              <a:t>c</a:t>
            </a:r>
            <a:r>
              <a:rPr lang="fr-FR" sz="1950" baseline="-25000" dirty="0" smtClean="0"/>
              <a:t>1</a:t>
            </a:r>
            <a:r>
              <a:rPr lang="fr-FR" sz="1950" dirty="0" smtClean="0"/>
              <a:t>,</a:t>
            </a:r>
            <a:r>
              <a:rPr lang="fr-FR" sz="1950" dirty="0" smtClean="0">
                <a:sym typeface="Symbol" panose="05050102010706020507" pitchFamily="18" charset="2"/>
              </a:rPr>
              <a:t> </a:t>
            </a:r>
            <a:r>
              <a:rPr lang="fr-FR" sz="1950" dirty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fr-FR" sz="1950" baseline="-25000" dirty="0">
                <a:solidFill>
                  <a:srgbClr val="FF0000"/>
                </a:solidFill>
              </a:rPr>
              <a:t>3 </a:t>
            </a:r>
            <a:r>
              <a:rPr lang="fr-FR" sz="1950" dirty="0">
                <a:solidFill>
                  <a:srgbClr val="FF0000"/>
                </a:solidFill>
              </a:rPr>
              <a:t>(and  </a:t>
            </a:r>
            <a:r>
              <a:rPr lang="fr-FR" sz="1950" dirty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fr-FR" sz="1950" baseline="-25000" dirty="0">
                <a:solidFill>
                  <a:srgbClr val="FF0000"/>
                </a:solidFill>
              </a:rPr>
              <a:t>5 </a:t>
            </a:r>
            <a:r>
              <a:rPr lang="fr-FR" sz="1950" dirty="0">
                <a:solidFill>
                  <a:srgbClr val="FF0000"/>
                </a:solidFill>
              </a:rPr>
              <a:t>…) are </a:t>
            </a:r>
            <a:r>
              <a:rPr lang="fr-FR" sz="1950" dirty="0" err="1">
                <a:solidFill>
                  <a:srgbClr val="FF0000"/>
                </a:solidFill>
              </a:rPr>
              <a:t>predicted</a:t>
            </a:r>
            <a:r>
              <a:rPr lang="fr-FR" sz="1950" dirty="0">
                <a:solidFill>
                  <a:srgbClr val="FF0000"/>
                </a:solidFill>
              </a:rPr>
              <a:t> to </a:t>
            </a:r>
            <a:r>
              <a:rPr lang="fr-FR" sz="1950" dirty="0" err="1" smtClean="0">
                <a:solidFill>
                  <a:srgbClr val="FF0000"/>
                </a:solidFill>
              </a:rPr>
              <a:t>reveal</a:t>
            </a:r>
            <a:r>
              <a:rPr lang="fr-FR" sz="1950" dirty="0" smtClean="0">
                <a:solidFill>
                  <a:srgbClr val="FF0000"/>
                </a:solidFill>
              </a:rPr>
              <a:t> collective </a:t>
            </a:r>
            <a:r>
              <a:rPr lang="fr-FR" sz="1950" dirty="0" err="1" smtClean="0">
                <a:solidFill>
                  <a:srgbClr val="FF0000"/>
                </a:solidFill>
              </a:rPr>
              <a:t>effects</a:t>
            </a:r>
            <a:r>
              <a:rPr lang="fr-FR" sz="1950" dirty="0" smtClean="0">
                <a:solidFill>
                  <a:srgbClr val="FF0000"/>
                </a:solidFill>
              </a:rPr>
              <a:t> in glasses</a:t>
            </a:r>
            <a:endParaRPr lang="fr-FR" sz="1950" baseline="-25000" dirty="0">
              <a:solidFill>
                <a:srgbClr val="1306BA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60265" y="2621639"/>
            <a:ext cx="1507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1306BA"/>
                </a:solidFill>
              </a:rPr>
              <a:t>Spin glasses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40539" y="2609140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1306BA"/>
                </a:solidFill>
              </a:rPr>
              <a:t>Molecular</a:t>
            </a:r>
            <a:r>
              <a:rPr lang="fr-FR" b="1" dirty="0">
                <a:solidFill>
                  <a:srgbClr val="1306BA"/>
                </a:solidFill>
              </a:rPr>
              <a:t> glasses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84559" y="2622934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1306BA"/>
                </a:solidFill>
              </a:rPr>
              <a:t>Colloïdal glasses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380601" y="2896490"/>
            <a:ext cx="8990475" cy="2764758"/>
            <a:chOff x="-1272738" y="2112697"/>
            <a:chExt cx="11987299" cy="3686343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5327" y="2500682"/>
              <a:ext cx="3059631" cy="3139719"/>
            </a:xfrm>
            <a:prstGeom prst="rect">
              <a:avLst/>
            </a:prstGeom>
          </p:spPr>
        </p:pic>
        <p:grpSp>
          <p:nvGrpSpPr>
            <p:cNvPr id="5" name="Groupe 4"/>
            <p:cNvGrpSpPr/>
            <p:nvPr/>
          </p:nvGrpSpPr>
          <p:grpSpPr>
            <a:xfrm>
              <a:off x="-1062871" y="2453750"/>
              <a:ext cx="3457601" cy="3279794"/>
              <a:chOff x="405408" y="2725498"/>
              <a:chExt cx="3686487" cy="3682662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405408" y="2725498"/>
                <a:ext cx="3686487" cy="3443615"/>
                <a:chOff x="4669232" y="1651735"/>
                <a:chExt cx="3686487" cy="3443615"/>
              </a:xfrm>
            </p:grpSpPr>
            <p:pic>
              <p:nvPicPr>
                <p:cNvPr id="9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1765"/>
                <a:stretch/>
              </p:blipFill>
              <p:spPr bwMode="auto">
                <a:xfrm>
                  <a:off x="4669232" y="1651735"/>
                  <a:ext cx="3686487" cy="34436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ZoneTexte 9"/>
                    <p:cNvSpPr txBox="1"/>
                    <p:nvPr/>
                  </p:nvSpPr>
                  <p:spPr>
                    <a:xfrm>
                      <a:off x="7220842" y="1854469"/>
                      <a:ext cx="984068" cy="88063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wrap="square" bIns="10800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ox>
                              <m:box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𝑇𝑐</m:t>
                                    </m:r>
                                  </m:num>
                                  <m:den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fr-FR" sz="2400" i="1" baseline="-25000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box>
                          </m:oMath>
                        </m:oMathPara>
                      </a14:m>
                      <a:endParaRPr lang="fr-FR" sz="2400" dirty="0"/>
                    </a:p>
                  </p:txBody>
                </p:sp>
              </mc:Choice>
              <mc:Fallback xmlns="">
                <p:sp>
                  <p:nvSpPr>
                    <p:cNvPr id="10" name="ZoneTexte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20842" y="1854469"/>
                      <a:ext cx="984068" cy="88063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" name="Flèche vers le bas 10"/>
                <p:cNvSpPr/>
                <p:nvPr/>
              </p:nvSpPr>
              <p:spPr>
                <a:xfrm>
                  <a:off x="7911268" y="2509312"/>
                  <a:ext cx="246032" cy="501298"/>
                </a:xfrm>
                <a:prstGeom prst="downArrow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</p:grpSp>
          <p:sp>
            <p:nvSpPr>
              <p:cNvPr id="8" name="ZoneTexte 7"/>
              <p:cNvSpPr txBox="1"/>
              <p:nvPr/>
            </p:nvSpPr>
            <p:spPr>
              <a:xfrm>
                <a:off x="1494879" y="5993462"/>
                <a:ext cx="2330797" cy="4146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tIns="0" bIns="0" rtlCol="0">
                <a:spAutoFit/>
              </a:bodyPr>
              <a:lstStyle/>
              <a:p>
                <a:r>
                  <a:rPr lang="fr-FR" dirty="0" err="1">
                    <a:latin typeface="Times New Roman" pitchFamily="18" charset="0"/>
                    <a:cs typeface="Times New Roman" pitchFamily="18" charset="0"/>
                  </a:rPr>
                  <a:t>Frequency</a:t>
                </a:r>
                <a:r>
                  <a:rPr lang="fr-FR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(Hz)</a:t>
                </a:r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>
              <a:off x="-1272738" y="3184013"/>
              <a:ext cx="467239" cy="129062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0" tIns="0" rIns="27000" bIns="0" rtlCol="0">
              <a:spAutoFit/>
            </a:bodyPr>
            <a:lstStyle/>
            <a:p>
              <a:r>
                <a:rPr lang="fr-FR" sz="2100" dirty="0">
                  <a:latin typeface="Symbol" pitchFamily="18" charset="2"/>
                </a:rPr>
                <a:t>c</a:t>
              </a:r>
              <a:r>
                <a:rPr lang="fr-FR" sz="2100" baseline="-25000" dirty="0"/>
                <a:t>3 </a:t>
              </a:r>
              <a:r>
                <a:rPr lang="fr-FR" sz="2100" dirty="0"/>
                <a:t>(</a:t>
              </a:r>
              <a:r>
                <a:rPr lang="fr-FR" sz="2100" dirty="0" err="1"/>
                <a:t>a.u</a:t>
              </a:r>
              <a:r>
                <a:rPr lang="fr-FR" sz="2100" dirty="0"/>
                <a:t>.)</a:t>
              </a: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5"/>
            <a:srcRect l="7596" r="-117" b="8707"/>
            <a:stretch/>
          </p:blipFill>
          <p:spPr>
            <a:xfrm>
              <a:off x="3281170" y="2489767"/>
              <a:ext cx="3164194" cy="2988714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3895403" y="5429708"/>
              <a:ext cx="21860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tIns="0" bIns="0" rtlCol="0">
              <a:spAutoFit/>
            </a:bodyPr>
            <a:lstStyle/>
            <a:p>
              <a:r>
                <a:rPr lang="fr-FR" dirty="0" err="1">
                  <a:latin typeface="Times New Roman" pitchFamily="18" charset="0"/>
                  <a:cs typeface="Times New Roman" pitchFamily="18" charset="0"/>
                </a:rPr>
                <a:t>Frequency</a:t>
              </a:r>
              <a:r>
                <a:rPr lang="fr-FR" dirty="0">
                  <a:latin typeface="Times New Roman" pitchFamily="18" charset="0"/>
                  <a:cs typeface="Times New Roman" pitchFamily="18" charset="0"/>
                </a:rPr>
                <a:t> (Hz)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698386" y="5377264"/>
              <a:ext cx="23788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tIns="0" bIns="0" rtlCol="0">
              <a:spAutoFit/>
            </a:bodyPr>
            <a:lstStyle/>
            <a:p>
              <a:r>
                <a:rPr lang="fr-FR" dirty="0" err="1">
                  <a:latin typeface="Times New Roman" pitchFamily="18" charset="0"/>
                  <a:cs typeface="Times New Roman" pitchFamily="18" charset="0"/>
                </a:rPr>
                <a:t>Frequency</a:t>
              </a:r>
              <a:r>
                <a:rPr lang="fr-FR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fr-FR" dirty="0" err="1">
                  <a:latin typeface="Times New Roman" pitchFamily="18" charset="0"/>
                  <a:cs typeface="Times New Roman" pitchFamily="18" charset="0"/>
                </a:rPr>
                <a:t>a.u</a:t>
              </a:r>
              <a:r>
                <a:rPr lang="fr-FR" dirty="0">
                  <a:latin typeface="Times New Roman" pitchFamily="18" charset="0"/>
                  <a:cs typeface="Times New Roman" pitchFamily="18" charset="0"/>
                </a:rPr>
                <a:t>.)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606691" y="2137825"/>
              <a:ext cx="1750907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350" dirty="0">
                  <a:solidFill>
                    <a:srgbClr val="0070C0"/>
                  </a:solidFill>
                </a:rPr>
                <a:t>Cu: Mn (1% at.),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24774" y="2126278"/>
              <a:ext cx="1723377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350" dirty="0"/>
                <a:t>Levy PRL (1986)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38277" y="2117237"/>
              <a:ext cx="2070311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350" dirty="0" err="1"/>
                <a:t>Crauste</a:t>
              </a:r>
              <a:r>
                <a:rPr lang="fr-FR" sz="1350" dirty="0"/>
                <a:t>, PRL (2010)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98571" y="2112697"/>
              <a:ext cx="2815990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350" dirty="0" err="1"/>
                <a:t>Seybolt</a:t>
              </a:r>
              <a:r>
                <a:rPr lang="fr-FR" sz="1350" dirty="0"/>
                <a:t>, Soft Mat. (2016)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63494" y="2131350"/>
              <a:ext cx="1070977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350" dirty="0" err="1">
                  <a:solidFill>
                    <a:srgbClr val="0070C0"/>
                  </a:solidFill>
                </a:rPr>
                <a:t>Glycerol</a:t>
              </a:r>
              <a:r>
                <a:rPr lang="fr-FR" sz="1350" dirty="0">
                  <a:solidFill>
                    <a:srgbClr val="0070C0"/>
                  </a:solidFill>
                </a:rPr>
                <a:t>,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21004" y="2140824"/>
              <a:ext cx="103920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350" dirty="0">
                  <a:solidFill>
                    <a:srgbClr val="0070C0"/>
                  </a:solidFill>
                </a:rPr>
                <a:t>PNIPAM,</a:t>
              </a:r>
            </a:p>
          </p:txBody>
        </p:sp>
      </p:grp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983488" y="5666663"/>
            <a:ext cx="2136707" cy="57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2209" tIns="31105" rIns="62209" bIns="3110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50" dirty="0" err="1">
                <a:solidFill>
                  <a:srgbClr val="00B050"/>
                </a:solidFill>
                <a:sym typeface="Symbol" panose="05050102010706020507" pitchFamily="18" charset="2"/>
              </a:rPr>
              <a:t>Frozen</a:t>
            </a:r>
            <a:r>
              <a:rPr lang="fr-FR" sz="165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fr-FR" sz="1650" dirty="0" err="1">
                <a:solidFill>
                  <a:srgbClr val="00B050"/>
                </a:solidFill>
                <a:sym typeface="Symbol" panose="05050102010706020507" pitchFamily="18" charset="2"/>
              </a:rPr>
              <a:t>disorder</a:t>
            </a:r>
            <a:r>
              <a:rPr lang="fr-FR" sz="1650" dirty="0">
                <a:solidFill>
                  <a:srgbClr val="00B050"/>
                </a:solidFill>
                <a:sym typeface="Symbol" panose="05050102010706020507" pitchFamily="18" charset="2"/>
              </a:rPr>
              <a:t> ? </a:t>
            </a:r>
            <a:r>
              <a:rPr lang="fr-FR" sz="1650" u="sng" dirty="0">
                <a:solidFill>
                  <a:srgbClr val="00B050"/>
                </a:solidFill>
                <a:sym typeface="Symbol" panose="05050102010706020507" pitchFamily="18" charset="2"/>
              </a:rPr>
              <a:t>YES</a:t>
            </a:r>
            <a:r>
              <a:rPr lang="fr-FR" sz="165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fr-FR" sz="1650" dirty="0" err="1">
                <a:solidFill>
                  <a:srgbClr val="00B050"/>
                </a:solidFill>
                <a:sym typeface="Symbol" panose="05050102010706020507" pitchFamily="18" charset="2"/>
              </a:rPr>
              <a:t>Detailed</a:t>
            </a:r>
            <a:r>
              <a:rPr lang="fr-FR" sz="1650" dirty="0">
                <a:solidFill>
                  <a:srgbClr val="00B050"/>
                </a:solidFill>
                <a:sym typeface="Symbol" panose="05050102010706020507" pitchFamily="18" charset="2"/>
              </a:rPr>
              <a:t> balance ? </a:t>
            </a:r>
            <a:r>
              <a:rPr lang="fr-FR" sz="1650" u="sng" dirty="0">
                <a:solidFill>
                  <a:srgbClr val="00B050"/>
                </a:solidFill>
                <a:sym typeface="Symbol" panose="05050102010706020507" pitchFamily="18" charset="2"/>
              </a:rPr>
              <a:t>YES</a:t>
            </a:r>
            <a:endParaRPr lang="fr-FR" sz="1650" u="sng" dirty="0">
              <a:solidFill>
                <a:srgbClr val="00B050"/>
              </a:solidFill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-3160" y="6494848"/>
            <a:ext cx="9143999" cy="33470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175" dirty="0" err="1">
                <a:solidFill>
                  <a:srgbClr val="FF0000"/>
                </a:solidFill>
              </a:rPr>
              <a:t>Even</a:t>
            </a:r>
            <a:r>
              <a:rPr lang="fr-FR" sz="2175" dirty="0">
                <a:solidFill>
                  <a:srgbClr val="FF0000"/>
                </a:solidFill>
              </a:rPr>
              <a:t> </a:t>
            </a:r>
            <a:r>
              <a:rPr lang="fr-FR" sz="2175" dirty="0" err="1">
                <a:solidFill>
                  <a:srgbClr val="FF0000"/>
                </a:solidFill>
              </a:rPr>
              <a:t>though</a:t>
            </a:r>
            <a:r>
              <a:rPr lang="fr-FR" sz="2175" dirty="0">
                <a:solidFill>
                  <a:srgbClr val="FF0000"/>
                </a:solidFill>
              </a:rPr>
              <a:t> </a:t>
            </a:r>
            <a:r>
              <a:rPr lang="fr-FR" sz="2175" dirty="0" err="1">
                <a:solidFill>
                  <a:srgbClr val="FF0000"/>
                </a:solidFill>
              </a:rPr>
              <a:t>these</a:t>
            </a:r>
            <a:r>
              <a:rPr lang="fr-FR" sz="2175" dirty="0">
                <a:solidFill>
                  <a:srgbClr val="FF0000"/>
                </a:solidFill>
              </a:rPr>
              <a:t> 3 glasses </a:t>
            </a:r>
            <a:r>
              <a:rPr lang="fr-FR" sz="2175" b="1" dirty="0">
                <a:solidFill>
                  <a:srgbClr val="FF0000"/>
                </a:solidFill>
              </a:rPr>
              <a:t>are</a:t>
            </a:r>
            <a:r>
              <a:rPr lang="fr-FR" sz="2175" dirty="0">
                <a:solidFill>
                  <a:srgbClr val="FF0000"/>
                </a:solidFill>
              </a:rPr>
              <a:t> </a:t>
            </a:r>
            <a:r>
              <a:rPr lang="fr-FR" sz="2175" dirty="0" err="1">
                <a:solidFill>
                  <a:srgbClr val="FF0000"/>
                </a:solidFill>
              </a:rPr>
              <a:t>different</a:t>
            </a:r>
            <a:r>
              <a:rPr lang="fr-FR" sz="2175" dirty="0">
                <a:solidFill>
                  <a:srgbClr val="FF0000"/>
                </a:solidFill>
              </a:rPr>
              <a:t>: </a:t>
            </a:r>
            <a:r>
              <a:rPr lang="fr-FR" sz="2175" dirty="0" err="1">
                <a:solidFill>
                  <a:srgbClr val="FF0000"/>
                </a:solidFill>
              </a:rPr>
              <a:t>a</a:t>
            </a:r>
            <a:r>
              <a:rPr lang="fr-FR" sz="2175" dirty="0" err="1">
                <a:solidFill>
                  <a:srgbClr val="FF0000"/>
                </a:solidFill>
                <a:sym typeface="Symbol" panose="05050102010706020507" pitchFamily="18" charset="2"/>
              </a:rPr>
              <a:t>nomalous</a:t>
            </a:r>
            <a:r>
              <a:rPr lang="fr-FR" sz="2175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2175" dirty="0" err="1">
                <a:solidFill>
                  <a:srgbClr val="FF0000"/>
                </a:solidFill>
                <a:sym typeface="Symbol" panose="05050102010706020507" pitchFamily="18" charset="2"/>
              </a:rPr>
              <a:t>features</a:t>
            </a:r>
            <a:r>
              <a:rPr lang="fr-FR" sz="2175" dirty="0">
                <a:solidFill>
                  <a:srgbClr val="FF0000"/>
                </a:solidFill>
                <a:sym typeface="Symbol" panose="05050102010706020507" pitchFamily="18" charset="2"/>
              </a:rPr>
              <a:t> in </a:t>
            </a:r>
            <a:r>
              <a:rPr lang="fr-FR" sz="2175" dirty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fr-FR" sz="2175" baseline="-25000" dirty="0">
                <a:solidFill>
                  <a:srgbClr val="FF0000"/>
                </a:solidFill>
              </a:rPr>
              <a:t>3</a:t>
            </a:r>
            <a:r>
              <a:rPr lang="fr-FR" sz="2175" dirty="0">
                <a:solidFill>
                  <a:srgbClr val="FF0000"/>
                </a:solidFill>
              </a:rPr>
              <a:t> </a:t>
            </a:r>
            <a:r>
              <a:rPr lang="fr-FR" sz="2175" dirty="0" err="1">
                <a:solidFill>
                  <a:srgbClr val="FF0000"/>
                </a:solidFill>
              </a:rPr>
              <a:t>reveal</a:t>
            </a:r>
            <a:r>
              <a:rPr lang="fr-FR" sz="2175" dirty="0">
                <a:solidFill>
                  <a:srgbClr val="FF0000"/>
                </a:solidFill>
              </a:rPr>
              <a:t> </a:t>
            </a:r>
            <a:r>
              <a:rPr lang="fr-FR" sz="2175" dirty="0" err="1" smtClean="0">
                <a:solidFill>
                  <a:srgbClr val="FF0000"/>
                </a:solidFill>
              </a:rPr>
              <a:t>L</a:t>
            </a:r>
            <a:r>
              <a:rPr lang="fr-FR" sz="2175" baseline="-25000" dirty="0" err="1" smtClean="0">
                <a:solidFill>
                  <a:srgbClr val="FF0000"/>
                </a:solidFill>
              </a:rPr>
              <a:t>glassy</a:t>
            </a:r>
            <a:endParaRPr lang="fr-FR" sz="2175" dirty="0">
              <a:solidFill>
                <a:srgbClr val="1306BA"/>
              </a:solidFill>
            </a:endParaRPr>
          </a:p>
        </p:txBody>
      </p:sp>
      <p:sp>
        <p:nvSpPr>
          <p:cNvPr id="32" name="AutoShape 35"/>
          <p:cNvSpPr>
            <a:spLocks noChangeArrowheads="1"/>
          </p:cNvSpPr>
          <p:nvPr/>
        </p:nvSpPr>
        <p:spPr bwMode="auto">
          <a:xfrm>
            <a:off x="4551827" y="6156649"/>
            <a:ext cx="308754" cy="433517"/>
          </a:xfrm>
          <a:prstGeom prst="downArrow">
            <a:avLst>
              <a:gd name="adj1" fmla="val 50000"/>
              <a:gd name="adj2" fmla="val 8722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 sz="1350"/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3879317" y="5648087"/>
            <a:ext cx="2136707" cy="57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2209" tIns="31105" rIns="62209" bIns="3110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50" dirty="0" err="1">
                <a:solidFill>
                  <a:srgbClr val="00B050"/>
                </a:solidFill>
                <a:sym typeface="Symbol" panose="05050102010706020507" pitchFamily="18" charset="2"/>
              </a:rPr>
              <a:t>Frozen</a:t>
            </a:r>
            <a:r>
              <a:rPr lang="fr-FR" sz="165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fr-FR" sz="1650" dirty="0" err="1">
                <a:solidFill>
                  <a:srgbClr val="00B050"/>
                </a:solidFill>
                <a:sym typeface="Symbol" panose="05050102010706020507" pitchFamily="18" charset="2"/>
              </a:rPr>
              <a:t>disorder</a:t>
            </a:r>
            <a:r>
              <a:rPr lang="fr-FR" sz="1650" dirty="0">
                <a:solidFill>
                  <a:srgbClr val="00B050"/>
                </a:solidFill>
                <a:sym typeface="Symbol" panose="05050102010706020507" pitchFamily="18" charset="2"/>
              </a:rPr>
              <a:t> ? </a:t>
            </a:r>
            <a:r>
              <a:rPr lang="fr-FR" sz="1650" b="1" dirty="0">
                <a:solidFill>
                  <a:srgbClr val="00B050"/>
                </a:solidFill>
                <a:sym typeface="Symbol" panose="05050102010706020507" pitchFamily="18" charset="2"/>
              </a:rPr>
              <a:t>NO</a:t>
            </a:r>
            <a:r>
              <a:rPr lang="fr-FR" sz="165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fr-FR" sz="1650" dirty="0" err="1">
                <a:solidFill>
                  <a:srgbClr val="00B050"/>
                </a:solidFill>
                <a:sym typeface="Symbol" panose="05050102010706020507" pitchFamily="18" charset="2"/>
              </a:rPr>
              <a:t>Detailed</a:t>
            </a:r>
            <a:r>
              <a:rPr lang="fr-FR" sz="1650" dirty="0">
                <a:solidFill>
                  <a:srgbClr val="00B050"/>
                </a:solidFill>
                <a:sym typeface="Symbol" panose="05050102010706020507" pitchFamily="18" charset="2"/>
              </a:rPr>
              <a:t> balance ? </a:t>
            </a:r>
            <a:r>
              <a:rPr lang="fr-FR" sz="1650" u="sng" dirty="0">
                <a:solidFill>
                  <a:srgbClr val="00B050"/>
                </a:solidFill>
                <a:sym typeface="Symbol" panose="05050102010706020507" pitchFamily="18" charset="2"/>
              </a:rPr>
              <a:t>YES</a:t>
            </a:r>
            <a:endParaRPr lang="fr-FR" sz="1650" u="sng" dirty="0">
              <a:solidFill>
                <a:srgbClr val="00B050"/>
              </a:solidFill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6756349" y="5601580"/>
            <a:ext cx="2136707" cy="57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2209" tIns="31105" rIns="62209" bIns="3110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50" dirty="0" err="1">
                <a:solidFill>
                  <a:srgbClr val="00B050"/>
                </a:solidFill>
                <a:sym typeface="Symbol" panose="05050102010706020507" pitchFamily="18" charset="2"/>
              </a:rPr>
              <a:t>Frozen</a:t>
            </a:r>
            <a:r>
              <a:rPr lang="fr-FR" sz="165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fr-FR" sz="1650" dirty="0" err="1">
                <a:solidFill>
                  <a:srgbClr val="00B050"/>
                </a:solidFill>
                <a:sym typeface="Symbol" panose="05050102010706020507" pitchFamily="18" charset="2"/>
              </a:rPr>
              <a:t>disorder</a:t>
            </a:r>
            <a:r>
              <a:rPr lang="fr-FR" sz="1650" dirty="0">
                <a:solidFill>
                  <a:srgbClr val="00B050"/>
                </a:solidFill>
                <a:sym typeface="Symbol" panose="05050102010706020507" pitchFamily="18" charset="2"/>
              </a:rPr>
              <a:t> ? </a:t>
            </a:r>
            <a:r>
              <a:rPr lang="fr-FR" sz="1650" b="1" dirty="0">
                <a:solidFill>
                  <a:srgbClr val="00B050"/>
                </a:solidFill>
                <a:sym typeface="Symbol" panose="05050102010706020507" pitchFamily="18" charset="2"/>
              </a:rPr>
              <a:t>NO</a:t>
            </a:r>
            <a:r>
              <a:rPr lang="fr-FR" sz="165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fr-FR" sz="1650" dirty="0" err="1">
                <a:solidFill>
                  <a:srgbClr val="00B050"/>
                </a:solidFill>
                <a:sym typeface="Symbol" panose="05050102010706020507" pitchFamily="18" charset="2"/>
              </a:rPr>
              <a:t>Detailed</a:t>
            </a:r>
            <a:r>
              <a:rPr lang="fr-FR" sz="1650" dirty="0">
                <a:solidFill>
                  <a:srgbClr val="00B050"/>
                </a:solidFill>
                <a:sym typeface="Symbol" panose="05050102010706020507" pitchFamily="18" charset="2"/>
              </a:rPr>
              <a:t> balance ? </a:t>
            </a:r>
            <a:r>
              <a:rPr lang="fr-FR" sz="1650" b="1" dirty="0">
                <a:solidFill>
                  <a:srgbClr val="00B050"/>
                </a:solidFill>
                <a:sym typeface="Symbol" panose="05050102010706020507" pitchFamily="18" charset="2"/>
              </a:rPr>
              <a:t>NO</a:t>
            </a:r>
            <a:endParaRPr lang="fr-FR" sz="1650" b="1" dirty="0">
              <a:solidFill>
                <a:srgbClr val="00B05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516139" y="1341042"/>
            <a:ext cx="2380130" cy="395165"/>
            <a:chOff x="3881211" y="1020208"/>
            <a:chExt cx="2457022" cy="526886"/>
          </a:xfrm>
        </p:grpSpPr>
        <p:sp>
          <p:nvSpPr>
            <p:cNvPr id="28" name="AutoShape 35"/>
            <p:cNvSpPr>
              <a:spLocks noChangeArrowheads="1"/>
            </p:cNvSpPr>
            <p:nvPr/>
          </p:nvSpPr>
          <p:spPr bwMode="auto">
            <a:xfrm>
              <a:off x="5981395" y="1050625"/>
              <a:ext cx="286321" cy="496469"/>
            </a:xfrm>
            <a:prstGeom prst="downArrow">
              <a:avLst>
                <a:gd name="adj1" fmla="val 50000"/>
                <a:gd name="adj2" fmla="val 87222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r-FR" sz="1350"/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3881211" y="1020208"/>
              <a:ext cx="2457022" cy="422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2209" tIns="31105" rIns="62209" bIns="31105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50" dirty="0"/>
                <a:t>Tests of </a:t>
              </a:r>
              <a:r>
                <a:rPr lang="fr-FR" sz="1650" dirty="0" err="1"/>
                <a:t>predictions</a:t>
              </a:r>
              <a:endParaRPr lang="fr-FR" sz="1650" dirty="0"/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3975583" y="1050625"/>
              <a:ext cx="286321" cy="496469"/>
            </a:xfrm>
            <a:prstGeom prst="downArrow">
              <a:avLst>
                <a:gd name="adj1" fmla="val 50000"/>
                <a:gd name="adj2" fmla="val 87222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r-FR" sz="1350"/>
            </a:p>
          </p:txBody>
        </p:sp>
      </p:grp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269336" y="511058"/>
            <a:ext cx="2633395" cy="36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2209" tIns="31105" rIns="62209" bIns="31105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950" b="1" dirty="0"/>
              <a:t>P = </a:t>
            </a:r>
            <a:r>
              <a:rPr lang="fr-FR" sz="1950" b="1" dirty="0" smtClean="0">
                <a:latin typeface="Symbol" panose="05050102010706020507" pitchFamily="18" charset="2"/>
              </a:rPr>
              <a:t>c</a:t>
            </a:r>
            <a:r>
              <a:rPr lang="fr-FR" sz="1950" b="1" baseline="-25000" dirty="0"/>
              <a:t>1</a:t>
            </a:r>
            <a:r>
              <a:rPr lang="fr-FR" sz="1950" b="1" dirty="0" smtClean="0"/>
              <a:t> </a:t>
            </a:r>
            <a:r>
              <a:rPr lang="fr-FR" sz="1950" b="1" dirty="0"/>
              <a:t>E</a:t>
            </a:r>
            <a:r>
              <a:rPr lang="fr-FR" sz="1950" b="1" dirty="0">
                <a:sym typeface="Symbol" panose="05050102010706020507" pitchFamily="18" charset="2"/>
              </a:rPr>
              <a:t>+ </a:t>
            </a:r>
            <a:r>
              <a:rPr lang="fr-FR" sz="1950" b="1" dirty="0">
                <a:latin typeface="Symbol" panose="05050102010706020507" pitchFamily="18" charset="2"/>
              </a:rPr>
              <a:t>c</a:t>
            </a:r>
            <a:r>
              <a:rPr lang="fr-FR" sz="1950" b="1" baseline="-25000" dirty="0"/>
              <a:t>3</a:t>
            </a:r>
            <a:r>
              <a:rPr lang="fr-FR" sz="1950" b="1" dirty="0"/>
              <a:t> E</a:t>
            </a:r>
            <a:r>
              <a:rPr lang="fr-FR" sz="1950" b="1" baseline="30000" dirty="0"/>
              <a:t>3</a:t>
            </a:r>
            <a:r>
              <a:rPr lang="fr-FR" sz="1950" b="1" dirty="0"/>
              <a:t>+ </a:t>
            </a:r>
            <a:r>
              <a:rPr lang="fr-FR" sz="1950" b="1" dirty="0">
                <a:latin typeface="Symbol" panose="05050102010706020507" pitchFamily="18" charset="2"/>
              </a:rPr>
              <a:t>c</a:t>
            </a:r>
            <a:r>
              <a:rPr lang="fr-FR" sz="1950" b="1" baseline="-25000" dirty="0"/>
              <a:t>5</a:t>
            </a:r>
            <a:r>
              <a:rPr lang="fr-FR" sz="1950" b="1" dirty="0"/>
              <a:t> E</a:t>
            </a:r>
            <a:r>
              <a:rPr lang="fr-FR" sz="1950" b="1" baseline="30000" dirty="0"/>
              <a:t>5 </a:t>
            </a:r>
            <a:r>
              <a:rPr lang="fr-FR" sz="1950" b="1" dirty="0"/>
              <a:t>+…</a:t>
            </a:r>
            <a:endParaRPr lang="fr-FR" sz="1950" b="1" baseline="-25000" dirty="0">
              <a:solidFill>
                <a:srgbClr val="1306BA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533193" y="1848069"/>
            <a:ext cx="6917746" cy="772440"/>
            <a:chOff x="1533193" y="1848069"/>
            <a:chExt cx="6917746" cy="772440"/>
          </a:xfrm>
        </p:grpSpPr>
        <p:pic>
          <p:nvPicPr>
            <p:cNvPr id="37" name="Picture 16" descr="night77 copi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18" r="72499" b="23810"/>
            <a:stretch>
              <a:fillRect/>
            </a:stretch>
          </p:blipFill>
          <p:spPr bwMode="auto">
            <a:xfrm>
              <a:off x="7441289" y="1849290"/>
              <a:ext cx="1009650" cy="771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168" y="1858596"/>
              <a:ext cx="1012825" cy="75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 rotWithShape="1">
            <a:blip r:embed="rId8"/>
            <a:srcRect l="30462" t="36141" r="12571" b="2412"/>
            <a:stretch/>
          </p:blipFill>
          <p:spPr>
            <a:xfrm>
              <a:off x="1533193" y="1848069"/>
              <a:ext cx="1012825" cy="757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70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30" grpId="0"/>
      <p:bldP spid="31" grpId="0" animBg="1"/>
      <p:bldP spid="32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66" name="Text Box 82"/>
          <p:cNvSpPr txBox="1">
            <a:spLocks noChangeArrowheads="1"/>
          </p:cNvSpPr>
          <p:nvPr/>
        </p:nvSpPr>
        <p:spPr bwMode="auto">
          <a:xfrm>
            <a:off x="22696" y="-6856"/>
            <a:ext cx="91440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sz="2250" dirty="0"/>
              <a:t> </a:t>
            </a:r>
            <a:r>
              <a:rPr lang="fr-FR" sz="2250" dirty="0" smtClean="0"/>
              <a:t>The </a:t>
            </a:r>
            <a:r>
              <a:rPr lang="fr-FR" sz="2250" dirty="0" err="1" smtClean="0"/>
              <a:t>interest</a:t>
            </a:r>
            <a:r>
              <a:rPr lang="fr-FR" sz="2250" dirty="0" smtClean="0"/>
              <a:t> of </a:t>
            </a:r>
            <a:r>
              <a:rPr lang="fr-FR" sz="2250" u="none" dirty="0" smtClean="0"/>
              <a:t>X</a:t>
            </a:r>
            <a:r>
              <a:rPr lang="fr-FR" sz="2250" u="none" baseline="-25000" dirty="0" smtClean="0"/>
              <a:t>3</a:t>
            </a:r>
            <a:r>
              <a:rPr lang="fr-FR" sz="2250" u="none" dirty="0" smtClean="0"/>
              <a:t> </a:t>
            </a:r>
            <a:r>
              <a:rPr lang="fr-FR" sz="2250" dirty="0" smtClean="0"/>
              <a:t>and </a:t>
            </a:r>
            <a:r>
              <a:rPr lang="fr-FR" sz="2250" u="none" dirty="0" smtClean="0"/>
              <a:t>X</a:t>
            </a:r>
            <a:r>
              <a:rPr lang="fr-FR" sz="2250" u="none" baseline="-25000" dirty="0" smtClean="0"/>
              <a:t>5</a:t>
            </a:r>
            <a:r>
              <a:rPr lang="fr-FR" sz="2250" dirty="0" smtClean="0"/>
              <a:t> in a </a:t>
            </a:r>
            <a:r>
              <a:rPr lang="fr-FR" sz="2250" dirty="0" err="1" smtClean="0"/>
              <a:t>nutshell</a:t>
            </a:r>
            <a:r>
              <a:rPr lang="fr-FR" sz="2250" dirty="0" smtClean="0"/>
              <a:t>: a </a:t>
            </a:r>
            <a:r>
              <a:rPr lang="fr-FR" sz="2250" dirty="0" err="1" smtClean="0">
                <a:solidFill>
                  <a:srgbClr val="FF0000"/>
                </a:solidFill>
              </a:rPr>
              <a:t>dimensional</a:t>
            </a:r>
            <a:r>
              <a:rPr lang="fr-FR" sz="2250" dirty="0" smtClean="0">
                <a:solidFill>
                  <a:srgbClr val="FF0000"/>
                </a:solidFill>
              </a:rPr>
              <a:t> </a:t>
            </a:r>
            <a:r>
              <a:rPr lang="fr-FR" sz="2250" dirty="0" err="1" smtClean="0">
                <a:solidFill>
                  <a:srgbClr val="FF0000"/>
                </a:solidFill>
              </a:rPr>
              <a:t>analysis</a:t>
            </a:r>
            <a:endParaRPr lang="fr-FR" sz="2250" dirty="0"/>
          </a:p>
        </p:txBody>
      </p:sp>
      <p:sp>
        <p:nvSpPr>
          <p:cNvPr id="170083" name="Text Box 99"/>
          <p:cNvSpPr txBox="1">
            <a:spLocks noChangeArrowheads="1"/>
          </p:cNvSpPr>
          <p:nvPr/>
        </p:nvSpPr>
        <p:spPr bwMode="auto">
          <a:xfrm>
            <a:off x="10937" y="2082165"/>
            <a:ext cx="20544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</a:rPr>
              <a:t>Amorphous ordering </a:t>
            </a:r>
            <a:r>
              <a:rPr lang="en-US" b="1" u="sng" dirty="0"/>
              <a:t>phase transition :</a:t>
            </a:r>
          </a:p>
        </p:txBody>
      </p:sp>
      <p:sp>
        <p:nvSpPr>
          <p:cNvPr id="170089" name="Text Box 105"/>
          <p:cNvSpPr txBox="1">
            <a:spLocks noChangeArrowheads="1"/>
          </p:cNvSpPr>
          <p:nvPr/>
        </p:nvSpPr>
        <p:spPr bwMode="auto">
          <a:xfrm>
            <a:off x="7062080" y="3620590"/>
            <a:ext cx="19941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1306BA"/>
                </a:solidFill>
              </a:rPr>
              <a:t>The </a:t>
            </a:r>
            <a:r>
              <a:rPr lang="fr-FR" b="1" dirty="0" err="1">
                <a:solidFill>
                  <a:srgbClr val="1306BA"/>
                </a:solidFill>
              </a:rPr>
              <a:t>higher</a:t>
            </a:r>
            <a:r>
              <a:rPr lang="fr-FR" b="1" dirty="0">
                <a:solidFill>
                  <a:srgbClr val="1306BA"/>
                </a:solidFill>
              </a:rPr>
              <a:t> the </a:t>
            </a:r>
            <a:r>
              <a:rPr lang="fr-FR" b="1" dirty="0" err="1">
                <a:solidFill>
                  <a:srgbClr val="1306BA"/>
                </a:solidFill>
              </a:rPr>
              <a:t>order</a:t>
            </a:r>
            <a:r>
              <a:rPr lang="fr-FR" b="1" dirty="0">
                <a:solidFill>
                  <a:srgbClr val="1306BA"/>
                </a:solidFill>
              </a:rPr>
              <a:t> k </a:t>
            </a:r>
            <a:r>
              <a:rPr lang="fr-FR" b="1" dirty="0">
                <a:solidFill>
                  <a:srgbClr val="FF0000"/>
                </a:solidFill>
              </a:rPr>
              <a:t>≥ 3</a:t>
            </a:r>
            <a:r>
              <a:rPr lang="fr-FR" b="1" dirty="0">
                <a:solidFill>
                  <a:srgbClr val="1306BA"/>
                </a:solidFill>
              </a:rPr>
              <a:t>, the </a:t>
            </a:r>
            <a:r>
              <a:rPr lang="fr-FR" b="1" dirty="0" err="1">
                <a:solidFill>
                  <a:srgbClr val="1306BA"/>
                </a:solidFill>
              </a:rPr>
              <a:t>stronger</a:t>
            </a:r>
            <a:r>
              <a:rPr lang="fr-FR" b="1" dirty="0">
                <a:solidFill>
                  <a:srgbClr val="1306BA"/>
                </a:solidFill>
              </a:rPr>
              <a:t> the divergence in </a:t>
            </a:r>
            <a:r>
              <a:rPr lang="fr-FR" b="1" dirty="0" smtClean="0">
                <a:solidFill>
                  <a:srgbClr val="1306BA"/>
                </a:solidFill>
              </a:rPr>
              <a:t>T.</a:t>
            </a:r>
            <a:endParaRPr lang="fr-FR" sz="1350" b="1" dirty="0">
              <a:solidFill>
                <a:srgbClr val="1306BA"/>
              </a:solidFill>
            </a:endParaRP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6498" y="512204"/>
            <a:ext cx="23728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 smtClean="0"/>
              <a:t>Thermodynamics of  </a:t>
            </a:r>
            <a:r>
              <a:rPr lang="en-US" b="1" u="sng" dirty="0" smtClean="0">
                <a:solidFill>
                  <a:srgbClr val="FF0000"/>
                </a:solidFill>
              </a:rPr>
              <a:t>independent</a:t>
            </a:r>
            <a:r>
              <a:rPr lang="en-US" u="sng" dirty="0" smtClean="0"/>
              <a:t> </a:t>
            </a:r>
            <a:r>
              <a:rPr lang="en-US" u="sng" dirty="0"/>
              <a:t>dipoles: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46571" y="1970838"/>
            <a:ext cx="30191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50" b="1" dirty="0" smtClean="0">
                <a:solidFill>
                  <a:srgbClr val="FF0000"/>
                </a:solidFill>
              </a:rPr>
              <a:t>Independent</a:t>
            </a:r>
            <a:r>
              <a:rPr lang="fr-FR" sz="1650" dirty="0" smtClean="0"/>
              <a:t> </a:t>
            </a:r>
            <a:r>
              <a:rPr lang="fr-FR" sz="1650" dirty="0"/>
              <a:t>« paquets » of </a:t>
            </a:r>
            <a:r>
              <a:rPr lang="fr-FR" sz="1650" dirty="0" err="1"/>
              <a:t>N</a:t>
            </a:r>
            <a:r>
              <a:rPr lang="fr-FR" sz="1650" baseline="-25000" dirty="0" err="1"/>
              <a:t>corr</a:t>
            </a:r>
            <a:r>
              <a:rPr lang="fr-FR" sz="1650" b="1" dirty="0">
                <a:sym typeface="Symbol" panose="05050102010706020507" pitchFamily="18" charset="2"/>
              </a:rPr>
              <a:t></a:t>
            </a:r>
            <a:r>
              <a:rPr lang="fr-FR" sz="1650" dirty="0"/>
              <a:t> </a:t>
            </a:r>
            <a:r>
              <a:rPr lang="fr-FR" sz="1650" dirty="0" err="1"/>
              <a:t>L</a:t>
            </a:r>
            <a:r>
              <a:rPr lang="fr-FR" sz="1650" baseline="30000" dirty="0" err="1"/>
              <a:t>d</a:t>
            </a:r>
            <a:r>
              <a:rPr lang="fr-FR" sz="1650" dirty="0"/>
              <a:t> </a:t>
            </a:r>
            <a:r>
              <a:rPr lang="fr-FR" sz="1650" dirty="0" err="1"/>
              <a:t>dipoles</a:t>
            </a:r>
            <a:endParaRPr lang="fr-FR" sz="1650" dirty="0"/>
          </a:p>
        </p:txBody>
      </p:sp>
      <p:grpSp>
        <p:nvGrpSpPr>
          <p:cNvPr id="23" name="Groupe 22"/>
          <p:cNvGrpSpPr/>
          <p:nvPr/>
        </p:nvGrpSpPr>
        <p:grpSpPr>
          <a:xfrm>
            <a:off x="2186902" y="3374667"/>
            <a:ext cx="4169622" cy="2021633"/>
            <a:chOff x="2185859" y="3294137"/>
            <a:chExt cx="5559496" cy="2695511"/>
          </a:xfrm>
        </p:grpSpPr>
        <p:grpSp>
          <p:nvGrpSpPr>
            <p:cNvPr id="20" name="Groupe 19"/>
            <p:cNvGrpSpPr/>
            <p:nvPr/>
          </p:nvGrpSpPr>
          <p:grpSpPr>
            <a:xfrm>
              <a:off x="2185859" y="3294137"/>
              <a:ext cx="4247532" cy="2695511"/>
              <a:chOff x="1835696" y="3212976"/>
              <a:chExt cx="4536504" cy="3141728"/>
            </a:xfrm>
          </p:grpSpPr>
          <p:cxnSp>
            <p:nvCxnSpPr>
              <p:cNvPr id="7" name="Connecteur droit avec flèche 6"/>
              <p:cNvCxnSpPr/>
              <p:nvPr/>
            </p:nvCxnSpPr>
            <p:spPr>
              <a:xfrm>
                <a:off x="1937163" y="5661248"/>
                <a:ext cx="4435037" cy="0"/>
              </a:xfrm>
              <a:prstGeom prst="straightConnector1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/>
              <p:cNvCxnSpPr/>
              <p:nvPr/>
            </p:nvCxnSpPr>
            <p:spPr>
              <a:xfrm flipV="1">
                <a:off x="2339752" y="3356992"/>
                <a:ext cx="0" cy="2304256"/>
              </a:xfrm>
              <a:prstGeom prst="straightConnector1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orme libre 10"/>
              <p:cNvSpPr/>
              <p:nvPr/>
            </p:nvSpPr>
            <p:spPr>
              <a:xfrm>
                <a:off x="2627783" y="5399024"/>
                <a:ext cx="2160241" cy="54304"/>
              </a:xfrm>
              <a:custGeom>
                <a:avLst/>
                <a:gdLst>
                  <a:gd name="connsiteX0" fmla="*/ 1774372 w 1774372"/>
                  <a:gd name="connsiteY0" fmla="*/ 1219200 h 1224436"/>
                  <a:gd name="connsiteX1" fmla="*/ 1360715 w 1774372"/>
                  <a:gd name="connsiteY1" fmla="*/ 1219200 h 1224436"/>
                  <a:gd name="connsiteX2" fmla="*/ 1012372 w 1774372"/>
                  <a:gd name="connsiteY2" fmla="*/ 1164772 h 1224436"/>
                  <a:gd name="connsiteX3" fmla="*/ 664029 w 1774372"/>
                  <a:gd name="connsiteY3" fmla="*/ 1045029 h 1224436"/>
                  <a:gd name="connsiteX4" fmla="*/ 402772 w 1774372"/>
                  <a:gd name="connsiteY4" fmla="*/ 849086 h 1224436"/>
                  <a:gd name="connsiteX5" fmla="*/ 163286 w 1774372"/>
                  <a:gd name="connsiteY5" fmla="*/ 555172 h 1224436"/>
                  <a:gd name="connsiteX6" fmla="*/ 21772 w 1774372"/>
                  <a:gd name="connsiteY6" fmla="*/ 195943 h 1224436"/>
                  <a:gd name="connsiteX7" fmla="*/ 10886 w 1774372"/>
                  <a:gd name="connsiteY7" fmla="*/ 54429 h 1224436"/>
                  <a:gd name="connsiteX8" fmla="*/ 0 w 1774372"/>
                  <a:gd name="connsiteY8" fmla="*/ 0 h 1224436"/>
                  <a:gd name="connsiteX0" fmla="*/ 1796457 w 1796457"/>
                  <a:gd name="connsiteY0" fmla="*/ 1219200 h 1224436"/>
                  <a:gd name="connsiteX1" fmla="*/ 1382800 w 1796457"/>
                  <a:gd name="connsiteY1" fmla="*/ 1219200 h 1224436"/>
                  <a:gd name="connsiteX2" fmla="*/ 1034457 w 1796457"/>
                  <a:gd name="connsiteY2" fmla="*/ 1164772 h 1224436"/>
                  <a:gd name="connsiteX3" fmla="*/ 686114 w 1796457"/>
                  <a:gd name="connsiteY3" fmla="*/ 1045029 h 1224436"/>
                  <a:gd name="connsiteX4" fmla="*/ 424857 w 1796457"/>
                  <a:gd name="connsiteY4" fmla="*/ 849086 h 1224436"/>
                  <a:gd name="connsiteX5" fmla="*/ 185371 w 1796457"/>
                  <a:gd name="connsiteY5" fmla="*/ 555172 h 1224436"/>
                  <a:gd name="connsiteX6" fmla="*/ 43857 w 1796457"/>
                  <a:gd name="connsiteY6" fmla="*/ 195943 h 1224436"/>
                  <a:gd name="connsiteX7" fmla="*/ 314 w 1796457"/>
                  <a:gd name="connsiteY7" fmla="*/ 87086 h 1224436"/>
                  <a:gd name="connsiteX8" fmla="*/ 22085 w 1796457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21772 w 1817915"/>
                  <a:gd name="connsiteY7" fmla="*/ 87086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266526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7915" h="1224436">
                    <a:moveTo>
                      <a:pt x="1817915" y="1219200"/>
                    </a:moveTo>
                    <a:cubicBezTo>
                      <a:pt x="1674586" y="1223735"/>
                      <a:pt x="1531258" y="1228271"/>
                      <a:pt x="1404258" y="1219200"/>
                    </a:cubicBezTo>
                    <a:cubicBezTo>
                      <a:pt x="1277258" y="1210129"/>
                      <a:pt x="1172029" y="1193800"/>
                      <a:pt x="1055915" y="1164772"/>
                    </a:cubicBezTo>
                    <a:cubicBezTo>
                      <a:pt x="939801" y="1135744"/>
                      <a:pt x="809172" y="1097643"/>
                      <a:pt x="707572" y="1045029"/>
                    </a:cubicBezTo>
                    <a:cubicBezTo>
                      <a:pt x="605972" y="992415"/>
                      <a:pt x="529772" y="930729"/>
                      <a:pt x="446315" y="849086"/>
                    </a:cubicBezTo>
                    <a:cubicBezTo>
                      <a:pt x="362858" y="767443"/>
                      <a:pt x="270329" y="652265"/>
                      <a:pt x="206829" y="555172"/>
                    </a:cubicBezTo>
                    <a:cubicBezTo>
                      <a:pt x="143329" y="458079"/>
                      <a:pt x="94631" y="337482"/>
                      <a:pt x="65315" y="266526"/>
                    </a:cubicBezTo>
                    <a:cubicBezTo>
                      <a:pt x="35999" y="195570"/>
                      <a:pt x="41819" y="173856"/>
                      <a:pt x="30933" y="129435"/>
                    </a:cubicBezTo>
                    <a:cubicBezTo>
                      <a:pt x="20047" y="85014"/>
                      <a:pt x="3628" y="10886"/>
                      <a:pt x="0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04" name="ZoneTexte 103"/>
              <p:cNvSpPr txBox="1"/>
              <p:nvPr/>
            </p:nvSpPr>
            <p:spPr>
              <a:xfrm>
                <a:off x="2166659" y="5678170"/>
                <a:ext cx="397549" cy="609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950" dirty="0"/>
                  <a:t>0</a:t>
                </a:r>
                <a:endParaRPr lang="fr-FR" sz="1950" baseline="-25000" dirty="0"/>
              </a:p>
            </p:txBody>
          </p:sp>
          <p:sp>
            <p:nvSpPr>
              <p:cNvPr id="108" name="ZoneTexte 107"/>
              <p:cNvSpPr txBox="1"/>
              <p:nvPr/>
            </p:nvSpPr>
            <p:spPr>
              <a:xfrm>
                <a:off x="4644007" y="5744870"/>
                <a:ext cx="361408" cy="609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950" dirty="0"/>
                  <a:t>1</a:t>
                </a:r>
                <a:endParaRPr lang="fr-FR" sz="1950" baseline="-25000" dirty="0"/>
              </a:p>
            </p:txBody>
          </p:sp>
          <p:sp>
            <p:nvSpPr>
              <p:cNvPr id="109" name="ZoneTexte 108"/>
              <p:cNvSpPr txBox="1"/>
              <p:nvPr/>
            </p:nvSpPr>
            <p:spPr>
              <a:xfrm>
                <a:off x="1835696" y="5168805"/>
                <a:ext cx="361408" cy="609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950" dirty="0"/>
                  <a:t>1</a:t>
                </a:r>
                <a:endParaRPr lang="fr-FR" sz="1950" baseline="-25000" dirty="0"/>
              </a:p>
            </p:txBody>
          </p:sp>
          <p:cxnSp>
            <p:nvCxnSpPr>
              <p:cNvPr id="17" name="Connecteur droit 16"/>
              <p:cNvCxnSpPr>
                <a:stCxn id="109" idx="3"/>
              </p:cNvCxnSpPr>
              <p:nvPr/>
            </p:nvCxnSpPr>
            <p:spPr>
              <a:xfrm flipV="1">
                <a:off x="2197105" y="5453328"/>
                <a:ext cx="287346" cy="2459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flipV="1">
                <a:off x="4788024" y="5559043"/>
                <a:ext cx="0" cy="246221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Forme libre 116"/>
              <p:cNvSpPr/>
              <p:nvPr/>
            </p:nvSpPr>
            <p:spPr>
              <a:xfrm>
                <a:off x="2627784" y="4133462"/>
                <a:ext cx="2160241" cy="1319866"/>
              </a:xfrm>
              <a:custGeom>
                <a:avLst/>
                <a:gdLst>
                  <a:gd name="connsiteX0" fmla="*/ 1774372 w 1774372"/>
                  <a:gd name="connsiteY0" fmla="*/ 1219200 h 1224436"/>
                  <a:gd name="connsiteX1" fmla="*/ 1360715 w 1774372"/>
                  <a:gd name="connsiteY1" fmla="*/ 1219200 h 1224436"/>
                  <a:gd name="connsiteX2" fmla="*/ 1012372 w 1774372"/>
                  <a:gd name="connsiteY2" fmla="*/ 1164772 h 1224436"/>
                  <a:gd name="connsiteX3" fmla="*/ 664029 w 1774372"/>
                  <a:gd name="connsiteY3" fmla="*/ 1045029 h 1224436"/>
                  <a:gd name="connsiteX4" fmla="*/ 402772 w 1774372"/>
                  <a:gd name="connsiteY4" fmla="*/ 849086 h 1224436"/>
                  <a:gd name="connsiteX5" fmla="*/ 163286 w 1774372"/>
                  <a:gd name="connsiteY5" fmla="*/ 555172 h 1224436"/>
                  <a:gd name="connsiteX6" fmla="*/ 21772 w 1774372"/>
                  <a:gd name="connsiteY6" fmla="*/ 195943 h 1224436"/>
                  <a:gd name="connsiteX7" fmla="*/ 10886 w 1774372"/>
                  <a:gd name="connsiteY7" fmla="*/ 54429 h 1224436"/>
                  <a:gd name="connsiteX8" fmla="*/ 0 w 1774372"/>
                  <a:gd name="connsiteY8" fmla="*/ 0 h 1224436"/>
                  <a:gd name="connsiteX0" fmla="*/ 1796457 w 1796457"/>
                  <a:gd name="connsiteY0" fmla="*/ 1219200 h 1224436"/>
                  <a:gd name="connsiteX1" fmla="*/ 1382800 w 1796457"/>
                  <a:gd name="connsiteY1" fmla="*/ 1219200 h 1224436"/>
                  <a:gd name="connsiteX2" fmla="*/ 1034457 w 1796457"/>
                  <a:gd name="connsiteY2" fmla="*/ 1164772 h 1224436"/>
                  <a:gd name="connsiteX3" fmla="*/ 686114 w 1796457"/>
                  <a:gd name="connsiteY3" fmla="*/ 1045029 h 1224436"/>
                  <a:gd name="connsiteX4" fmla="*/ 424857 w 1796457"/>
                  <a:gd name="connsiteY4" fmla="*/ 849086 h 1224436"/>
                  <a:gd name="connsiteX5" fmla="*/ 185371 w 1796457"/>
                  <a:gd name="connsiteY5" fmla="*/ 555172 h 1224436"/>
                  <a:gd name="connsiteX6" fmla="*/ 43857 w 1796457"/>
                  <a:gd name="connsiteY6" fmla="*/ 195943 h 1224436"/>
                  <a:gd name="connsiteX7" fmla="*/ 314 w 1796457"/>
                  <a:gd name="connsiteY7" fmla="*/ 87086 h 1224436"/>
                  <a:gd name="connsiteX8" fmla="*/ 22085 w 1796457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21772 w 1817915"/>
                  <a:gd name="connsiteY7" fmla="*/ 87086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266526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7915" h="1224436">
                    <a:moveTo>
                      <a:pt x="1817915" y="1219200"/>
                    </a:moveTo>
                    <a:cubicBezTo>
                      <a:pt x="1674586" y="1223735"/>
                      <a:pt x="1531258" y="1228271"/>
                      <a:pt x="1404258" y="1219200"/>
                    </a:cubicBezTo>
                    <a:cubicBezTo>
                      <a:pt x="1277258" y="1210129"/>
                      <a:pt x="1172029" y="1193800"/>
                      <a:pt x="1055915" y="1164772"/>
                    </a:cubicBezTo>
                    <a:cubicBezTo>
                      <a:pt x="939801" y="1135744"/>
                      <a:pt x="809172" y="1097643"/>
                      <a:pt x="707572" y="1045029"/>
                    </a:cubicBezTo>
                    <a:cubicBezTo>
                      <a:pt x="605972" y="992415"/>
                      <a:pt x="529772" y="930729"/>
                      <a:pt x="446315" y="849086"/>
                    </a:cubicBezTo>
                    <a:cubicBezTo>
                      <a:pt x="362858" y="767443"/>
                      <a:pt x="270329" y="652265"/>
                      <a:pt x="206829" y="555172"/>
                    </a:cubicBezTo>
                    <a:cubicBezTo>
                      <a:pt x="143329" y="458079"/>
                      <a:pt x="94631" y="337482"/>
                      <a:pt x="65315" y="266526"/>
                    </a:cubicBezTo>
                    <a:cubicBezTo>
                      <a:pt x="35999" y="195570"/>
                      <a:pt x="41819" y="173856"/>
                      <a:pt x="30933" y="129435"/>
                    </a:cubicBezTo>
                    <a:cubicBezTo>
                      <a:pt x="20047" y="85014"/>
                      <a:pt x="3628" y="10886"/>
                      <a:pt x="0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18" name="Forme libre 117"/>
              <p:cNvSpPr/>
              <p:nvPr/>
            </p:nvSpPr>
            <p:spPr>
              <a:xfrm>
                <a:off x="2627784" y="3212976"/>
                <a:ext cx="2160241" cy="2240352"/>
              </a:xfrm>
              <a:custGeom>
                <a:avLst/>
                <a:gdLst>
                  <a:gd name="connsiteX0" fmla="*/ 1774372 w 1774372"/>
                  <a:gd name="connsiteY0" fmla="*/ 1219200 h 1224436"/>
                  <a:gd name="connsiteX1" fmla="*/ 1360715 w 1774372"/>
                  <a:gd name="connsiteY1" fmla="*/ 1219200 h 1224436"/>
                  <a:gd name="connsiteX2" fmla="*/ 1012372 w 1774372"/>
                  <a:gd name="connsiteY2" fmla="*/ 1164772 h 1224436"/>
                  <a:gd name="connsiteX3" fmla="*/ 664029 w 1774372"/>
                  <a:gd name="connsiteY3" fmla="*/ 1045029 h 1224436"/>
                  <a:gd name="connsiteX4" fmla="*/ 402772 w 1774372"/>
                  <a:gd name="connsiteY4" fmla="*/ 849086 h 1224436"/>
                  <a:gd name="connsiteX5" fmla="*/ 163286 w 1774372"/>
                  <a:gd name="connsiteY5" fmla="*/ 555172 h 1224436"/>
                  <a:gd name="connsiteX6" fmla="*/ 21772 w 1774372"/>
                  <a:gd name="connsiteY6" fmla="*/ 195943 h 1224436"/>
                  <a:gd name="connsiteX7" fmla="*/ 10886 w 1774372"/>
                  <a:gd name="connsiteY7" fmla="*/ 54429 h 1224436"/>
                  <a:gd name="connsiteX8" fmla="*/ 0 w 1774372"/>
                  <a:gd name="connsiteY8" fmla="*/ 0 h 1224436"/>
                  <a:gd name="connsiteX0" fmla="*/ 1796457 w 1796457"/>
                  <a:gd name="connsiteY0" fmla="*/ 1219200 h 1224436"/>
                  <a:gd name="connsiteX1" fmla="*/ 1382800 w 1796457"/>
                  <a:gd name="connsiteY1" fmla="*/ 1219200 h 1224436"/>
                  <a:gd name="connsiteX2" fmla="*/ 1034457 w 1796457"/>
                  <a:gd name="connsiteY2" fmla="*/ 1164772 h 1224436"/>
                  <a:gd name="connsiteX3" fmla="*/ 686114 w 1796457"/>
                  <a:gd name="connsiteY3" fmla="*/ 1045029 h 1224436"/>
                  <a:gd name="connsiteX4" fmla="*/ 424857 w 1796457"/>
                  <a:gd name="connsiteY4" fmla="*/ 849086 h 1224436"/>
                  <a:gd name="connsiteX5" fmla="*/ 185371 w 1796457"/>
                  <a:gd name="connsiteY5" fmla="*/ 555172 h 1224436"/>
                  <a:gd name="connsiteX6" fmla="*/ 43857 w 1796457"/>
                  <a:gd name="connsiteY6" fmla="*/ 195943 h 1224436"/>
                  <a:gd name="connsiteX7" fmla="*/ 314 w 1796457"/>
                  <a:gd name="connsiteY7" fmla="*/ 87086 h 1224436"/>
                  <a:gd name="connsiteX8" fmla="*/ 22085 w 1796457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21772 w 1817915"/>
                  <a:gd name="connsiteY7" fmla="*/ 87086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195943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  <a:gd name="connsiteX0" fmla="*/ 1817915 w 1817915"/>
                  <a:gd name="connsiteY0" fmla="*/ 1219200 h 1224436"/>
                  <a:gd name="connsiteX1" fmla="*/ 1404258 w 1817915"/>
                  <a:gd name="connsiteY1" fmla="*/ 1219200 h 1224436"/>
                  <a:gd name="connsiteX2" fmla="*/ 1055915 w 1817915"/>
                  <a:gd name="connsiteY2" fmla="*/ 1164772 h 1224436"/>
                  <a:gd name="connsiteX3" fmla="*/ 707572 w 1817915"/>
                  <a:gd name="connsiteY3" fmla="*/ 1045029 h 1224436"/>
                  <a:gd name="connsiteX4" fmla="*/ 446315 w 1817915"/>
                  <a:gd name="connsiteY4" fmla="*/ 849086 h 1224436"/>
                  <a:gd name="connsiteX5" fmla="*/ 206829 w 1817915"/>
                  <a:gd name="connsiteY5" fmla="*/ 555172 h 1224436"/>
                  <a:gd name="connsiteX6" fmla="*/ 65315 w 1817915"/>
                  <a:gd name="connsiteY6" fmla="*/ 266526 h 1224436"/>
                  <a:gd name="connsiteX7" fmla="*/ 30933 w 1817915"/>
                  <a:gd name="connsiteY7" fmla="*/ 129435 h 1224436"/>
                  <a:gd name="connsiteX8" fmla="*/ 0 w 1817915"/>
                  <a:gd name="connsiteY8" fmla="*/ 0 h 122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7915" h="1224436">
                    <a:moveTo>
                      <a:pt x="1817915" y="1219200"/>
                    </a:moveTo>
                    <a:cubicBezTo>
                      <a:pt x="1674586" y="1223735"/>
                      <a:pt x="1531258" y="1228271"/>
                      <a:pt x="1404258" y="1219200"/>
                    </a:cubicBezTo>
                    <a:cubicBezTo>
                      <a:pt x="1277258" y="1210129"/>
                      <a:pt x="1172029" y="1193800"/>
                      <a:pt x="1055915" y="1164772"/>
                    </a:cubicBezTo>
                    <a:cubicBezTo>
                      <a:pt x="939801" y="1135744"/>
                      <a:pt x="809172" y="1097643"/>
                      <a:pt x="707572" y="1045029"/>
                    </a:cubicBezTo>
                    <a:cubicBezTo>
                      <a:pt x="605972" y="992415"/>
                      <a:pt x="529772" y="930729"/>
                      <a:pt x="446315" y="849086"/>
                    </a:cubicBezTo>
                    <a:cubicBezTo>
                      <a:pt x="362858" y="767443"/>
                      <a:pt x="270329" y="652265"/>
                      <a:pt x="206829" y="555172"/>
                    </a:cubicBezTo>
                    <a:cubicBezTo>
                      <a:pt x="143329" y="458079"/>
                      <a:pt x="94631" y="337482"/>
                      <a:pt x="65315" y="266526"/>
                    </a:cubicBezTo>
                    <a:cubicBezTo>
                      <a:pt x="35999" y="195570"/>
                      <a:pt x="41819" y="173856"/>
                      <a:pt x="30933" y="129435"/>
                    </a:cubicBezTo>
                    <a:cubicBezTo>
                      <a:pt x="20047" y="85014"/>
                      <a:pt x="3628" y="10886"/>
                      <a:pt x="0" y="0"/>
                    </a:cubicBezTo>
                  </a:path>
                </a:pathLst>
              </a:custGeom>
              <a:noFill/>
              <a:ln>
                <a:solidFill>
                  <a:srgbClr val="1306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4853511" y="4531758"/>
              <a:ext cx="28918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----- k=1 (</a:t>
              </a:r>
              <a:r>
                <a:rPr lang="fr-FR" dirty="0" err="1">
                  <a:solidFill>
                    <a:srgbClr val="00B050"/>
                  </a:solidFill>
                </a:rPr>
                <a:t>linear</a:t>
              </a:r>
              <a:r>
                <a:rPr lang="fr-FR" dirty="0">
                  <a:solidFill>
                    <a:srgbClr val="00B050"/>
                  </a:solidFill>
                </a:rPr>
                <a:t> </a:t>
              </a:r>
              <a:r>
                <a:rPr lang="fr-FR" dirty="0" err="1">
                  <a:solidFill>
                    <a:srgbClr val="00B050"/>
                  </a:solidFill>
                </a:rPr>
                <a:t>resp</a:t>
              </a:r>
              <a:r>
                <a:rPr lang="fr-FR" dirty="0">
                  <a:solidFill>
                    <a:srgbClr val="00B050"/>
                  </a:solidFill>
                </a:rPr>
                <a:t>.)</a:t>
              </a:r>
            </a:p>
          </p:txBody>
        </p:sp>
        <p:sp>
          <p:nvSpPr>
            <p:cNvPr id="121" name="ZoneTexte 120"/>
            <p:cNvSpPr txBox="1"/>
            <p:nvPr/>
          </p:nvSpPr>
          <p:spPr>
            <a:xfrm>
              <a:off x="4876568" y="4166545"/>
              <a:ext cx="13700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----- k=3</a:t>
              </a:r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4876568" y="3747846"/>
              <a:ext cx="20735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306BA"/>
                  </a:solidFill>
                </a:rPr>
                <a:t>----- k=5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81986" y="5809432"/>
            <a:ext cx="9054003" cy="1012921"/>
            <a:chOff x="-1448984" y="5637795"/>
            <a:chExt cx="12133706" cy="1350562"/>
          </a:xfrm>
        </p:grpSpPr>
        <p:sp>
          <p:nvSpPr>
            <p:cNvPr id="70" name="Text Box 105"/>
            <p:cNvSpPr txBox="1">
              <a:spLocks noChangeArrowheads="1"/>
            </p:cNvSpPr>
            <p:nvPr/>
          </p:nvSpPr>
          <p:spPr bwMode="auto">
            <a:xfrm>
              <a:off x="-1448984" y="6557470"/>
              <a:ext cx="12133706" cy="4308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fr-FR" sz="2200" b="1" u="sng" dirty="0" smtClean="0">
                  <a:solidFill>
                    <a:srgbClr val="1306BA"/>
                  </a:solidFill>
                </a:rPr>
                <a:t>If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2200" b="1" u="sng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 </a:t>
              </a:r>
              <a:r>
                <a:rPr lang="fr-FR" sz="2200" b="1" u="sng" dirty="0" err="1" smtClean="0">
                  <a:solidFill>
                    <a:srgbClr val="FF0000"/>
                  </a:solidFill>
                </a:rPr>
                <a:t>thermod</a:t>
              </a:r>
              <a:r>
                <a:rPr lang="fr-FR" sz="2200" b="1" u="sng" dirty="0" smtClean="0">
                  <a:solidFill>
                    <a:srgbClr val="FF0000"/>
                  </a:solidFill>
                </a:rPr>
                <a:t>. </a:t>
              </a:r>
              <a:r>
                <a:rPr lang="fr-FR" sz="2200" b="1" u="sng" dirty="0" err="1" smtClean="0">
                  <a:solidFill>
                    <a:srgbClr val="FF0000"/>
                  </a:solidFill>
                </a:rPr>
                <a:t>amorphous</a:t>
              </a:r>
              <a:r>
                <a:rPr lang="fr-FR" sz="2200" b="1" u="sng" dirty="0" smtClean="0">
                  <a:solidFill>
                    <a:srgbClr val="FF0000"/>
                  </a:solidFill>
                </a:rPr>
                <a:t> </a:t>
              </a:r>
              <a:r>
                <a:rPr lang="fr-FR" sz="2200" b="1" u="sng" dirty="0" err="1" smtClean="0">
                  <a:solidFill>
                    <a:srgbClr val="FF0000"/>
                  </a:solidFill>
                </a:rPr>
                <a:t>ordering</a:t>
              </a:r>
              <a:r>
                <a:rPr lang="fr-FR" sz="2200" b="1" u="sng" dirty="0" smtClean="0">
                  <a:solidFill>
                    <a:srgbClr val="FF0000"/>
                  </a:solidFill>
                </a:rPr>
                <a:t>: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22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c</a:t>
              </a:r>
              <a:r>
                <a:rPr lang="fr-FR" sz="2200" b="1" baseline="-25000" dirty="0" smtClean="0">
                  <a:solidFill>
                    <a:srgbClr val="FF0000"/>
                  </a:solidFill>
                </a:rPr>
                <a:t>1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2200" b="1" dirty="0" err="1" smtClean="0">
                  <a:solidFill>
                    <a:srgbClr val="FF0000"/>
                  </a:solidFill>
                </a:rPr>
                <a:t>is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2200" b="1" dirty="0" err="1" smtClean="0">
                  <a:solidFill>
                    <a:srgbClr val="FF0000"/>
                  </a:solidFill>
                </a:rPr>
                <a:t>blind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 to </a:t>
              </a:r>
              <a:r>
                <a:rPr lang="fr-FR" sz="2200" b="1" dirty="0" err="1" smtClean="0">
                  <a:solidFill>
                    <a:srgbClr val="FF0000"/>
                  </a:solidFill>
                </a:rPr>
                <a:t>it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, </a:t>
              </a:r>
              <a:r>
                <a:rPr lang="fr-FR" sz="2200" b="1" dirty="0" err="1" smtClean="0">
                  <a:solidFill>
                    <a:srgbClr val="FF0000"/>
                  </a:solidFill>
                </a:rPr>
                <a:t>contrarily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 to </a:t>
              </a:r>
              <a:r>
                <a:rPr lang="fr-FR" sz="22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c</a:t>
              </a:r>
              <a:r>
                <a:rPr lang="fr-FR" sz="2200" b="1" baseline="-25000" dirty="0" smtClean="0">
                  <a:solidFill>
                    <a:srgbClr val="FF0000"/>
                  </a:solidFill>
                </a:rPr>
                <a:t>3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, </a:t>
              </a:r>
              <a:r>
                <a:rPr lang="fr-FR" sz="22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c</a:t>
              </a:r>
              <a:r>
                <a:rPr lang="fr-FR" sz="2200" b="1" baseline="-25000" dirty="0" smtClean="0">
                  <a:solidFill>
                    <a:srgbClr val="FF0000"/>
                  </a:solidFill>
                </a:rPr>
                <a:t>5… </a:t>
              </a:r>
            </a:p>
          </p:txBody>
        </p:sp>
        <p:sp>
          <p:nvSpPr>
            <p:cNvPr id="71" name="AutoShape 37"/>
            <p:cNvSpPr>
              <a:spLocks noChangeArrowheads="1"/>
            </p:cNvSpPr>
            <p:nvPr/>
          </p:nvSpPr>
          <p:spPr bwMode="auto">
            <a:xfrm>
              <a:off x="7319484" y="5637795"/>
              <a:ext cx="300132" cy="883284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fr-FR" sz="2025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3946700" y="2532310"/>
                <a:ext cx="1889620" cy="6124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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fr-FR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</m:oMath>
                  </m:oMathPara>
                </a14:m>
                <a:endParaRPr lang="fr-FR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 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𝑁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𝑐𝑜𝑟𝑟</m:t>
                            </m:r>
                          </m:sub>
                        </m:sSub>
                      </m:e>
                    </m:rad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</m:oMath>
                </a14:m>
                <a:r>
                  <a:rPr lang="fr-FR" i="1" dirty="0">
                    <a:ea typeface="Cambria Math" panose="02040503050406030204" pitchFamily="18" charset="0"/>
                  </a:rPr>
                  <a:t>L</a:t>
                </a:r>
                <a:r>
                  <a:rPr lang="fr-FR" i="1" baseline="30000" dirty="0">
                    <a:ea typeface="Cambria Math" panose="02040503050406030204" pitchFamily="18" charset="0"/>
                  </a:rPr>
                  <a:t>d/2</a:t>
                </a:r>
                <a:r>
                  <a:rPr lang="fr-FR" i="1" dirty="0">
                    <a:ea typeface="Cambria Math" panose="02040503050406030204" pitchFamily="18" charset="0"/>
                  </a:rPr>
                  <a:t>p</a:t>
                </a:r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700" y="2532310"/>
                <a:ext cx="1889620" cy="612412"/>
              </a:xfrm>
              <a:prstGeom prst="rect">
                <a:avLst/>
              </a:prstGeom>
              <a:blipFill>
                <a:blip r:embed="rId3"/>
                <a:stretch>
                  <a:fillRect l="-4516" r="-7419" b="-198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/>
              <p:cNvSpPr txBox="1"/>
              <p:nvPr/>
            </p:nvSpPr>
            <p:spPr>
              <a:xfrm>
                <a:off x="7004815" y="2145981"/>
                <a:ext cx="2039165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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fr-FR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 1</m:t>
                      </m:r>
                    </m:oMath>
                  </m:oMathPara>
                </a14:m>
                <a:endParaRPr lang="fr-FR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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fr-FR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fr-FR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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𝑐𝑜𝑟𝑟</m:t>
                          </m:r>
                        </m:sub>
                      </m:sSub>
                    </m:oMath>
                  </m:oMathPara>
                </a14:m>
                <a:endParaRPr lang="fr-FR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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fr-FR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fr-FR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fr-FR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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𝑐𝑜𝑟𝑟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ZoneText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815" y="2145981"/>
                <a:ext cx="2039165" cy="830997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2761878" y="598799"/>
                <a:ext cx="6282102" cy="473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𝑝𝐸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den>
                    </m:f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den>
                    </m:f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den>
                    </m:f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945</m:t>
                        </m:r>
                      </m:den>
                    </m:f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den>
                    </m:f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 dirty="0" smtClean="0"/>
                  <a:t>+…</a:t>
                </a:r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878" y="598799"/>
                <a:ext cx="6282102" cy="473143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ccolade fermante 17"/>
          <p:cNvSpPr/>
          <p:nvPr/>
        </p:nvSpPr>
        <p:spPr>
          <a:xfrm>
            <a:off x="6244117" y="1986353"/>
            <a:ext cx="224815" cy="1193744"/>
          </a:xfrm>
          <a:prstGeom prst="rightBrace">
            <a:avLst>
              <a:gd name="adj1" fmla="val 44414"/>
              <a:gd name="adj2" fmla="val 50000"/>
            </a:avLst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4" name="AutoShape 37"/>
          <p:cNvSpPr>
            <a:spLocks noChangeArrowheads="1"/>
          </p:cNvSpPr>
          <p:nvPr/>
        </p:nvSpPr>
        <p:spPr bwMode="auto">
          <a:xfrm rot="16200000">
            <a:off x="6654086" y="2340533"/>
            <a:ext cx="165573" cy="470392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fr-FR" sz="202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760748" y="3248284"/>
                <a:ext cx="805413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748" y="3248284"/>
                <a:ext cx="805413" cy="669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5375418" y="4816284"/>
                <a:ext cx="916469" cy="519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i="1" dirty="0" smtClean="0">
                    <a:ea typeface="Cambria Math" panose="02040503050406030204" pitchFamily="18" charset="0"/>
                  </a:rPr>
                  <a:t>t</a:t>
                </a:r>
                <a:r>
                  <a:rPr lang="fr-FR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418" y="4816284"/>
                <a:ext cx="916469" cy="519886"/>
              </a:xfrm>
              <a:prstGeom prst="rect">
                <a:avLst/>
              </a:prstGeom>
              <a:blipFill>
                <a:blip r:embed="rId8"/>
                <a:stretch>
                  <a:fillRect l="-6000" b="-1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e 68"/>
          <p:cNvGrpSpPr/>
          <p:nvPr/>
        </p:nvGrpSpPr>
        <p:grpSpPr>
          <a:xfrm>
            <a:off x="2161093" y="2106927"/>
            <a:ext cx="1191169" cy="977409"/>
            <a:chOff x="368544" y="1810803"/>
            <a:chExt cx="1588225" cy="1303211"/>
          </a:xfrm>
        </p:grpSpPr>
        <p:cxnSp>
          <p:nvCxnSpPr>
            <p:cNvPr id="73" name="Connecteur droit avec flèche 72"/>
            <p:cNvCxnSpPr/>
            <p:nvPr/>
          </p:nvCxnSpPr>
          <p:spPr>
            <a:xfrm>
              <a:off x="414619" y="2575390"/>
              <a:ext cx="442798" cy="527730"/>
            </a:xfrm>
            <a:prstGeom prst="straightConnector1">
              <a:avLst/>
            </a:prstGeom>
            <a:ln w="25400">
              <a:solidFill>
                <a:srgbClr val="1306B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/>
            <p:cNvSpPr txBox="1"/>
            <p:nvPr/>
          </p:nvSpPr>
          <p:spPr>
            <a:xfrm>
              <a:off x="368544" y="2713905"/>
              <a:ext cx="2674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>
                  <a:solidFill>
                    <a:srgbClr val="1306BA"/>
                  </a:solidFill>
                </a:rPr>
                <a:t>L</a:t>
              </a:r>
            </a:p>
          </p:txBody>
        </p:sp>
        <p:grpSp>
          <p:nvGrpSpPr>
            <p:cNvPr id="77" name="Group 49"/>
            <p:cNvGrpSpPr>
              <a:grpSpLocks/>
            </p:cNvGrpSpPr>
            <p:nvPr/>
          </p:nvGrpSpPr>
          <p:grpSpPr bwMode="auto">
            <a:xfrm>
              <a:off x="443881" y="1810803"/>
              <a:ext cx="1512888" cy="1212850"/>
              <a:chOff x="0" y="3401"/>
              <a:chExt cx="1360" cy="1308"/>
            </a:xfrm>
          </p:grpSpPr>
          <p:sp>
            <p:nvSpPr>
              <p:cNvPr id="79" name="Line 50"/>
              <p:cNvSpPr>
                <a:spLocks noChangeShapeType="1"/>
              </p:cNvSpPr>
              <p:nvPr/>
            </p:nvSpPr>
            <p:spPr bwMode="auto">
              <a:xfrm rot="9644973" flipV="1">
                <a:off x="1051" y="3451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0" name="Line 51"/>
              <p:cNvSpPr>
                <a:spLocks noChangeShapeType="1"/>
              </p:cNvSpPr>
              <p:nvPr/>
            </p:nvSpPr>
            <p:spPr bwMode="auto">
              <a:xfrm rot="12077105" flipV="1">
                <a:off x="1059" y="3756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1" name="Line 52"/>
              <p:cNvSpPr>
                <a:spLocks noChangeShapeType="1"/>
              </p:cNvSpPr>
              <p:nvPr/>
            </p:nvSpPr>
            <p:spPr bwMode="auto">
              <a:xfrm rot="10691705" flipV="1">
                <a:off x="816" y="3766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2" name="Line 53"/>
              <p:cNvSpPr>
                <a:spLocks noChangeShapeType="1"/>
              </p:cNvSpPr>
              <p:nvPr/>
            </p:nvSpPr>
            <p:spPr bwMode="auto">
              <a:xfrm rot="11263914" flipV="1">
                <a:off x="1165" y="3579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3" name="Line 54"/>
              <p:cNvSpPr>
                <a:spLocks noChangeShapeType="1"/>
              </p:cNvSpPr>
              <p:nvPr/>
            </p:nvSpPr>
            <p:spPr bwMode="auto">
              <a:xfrm rot="17682063" flipV="1">
                <a:off x="931" y="3541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4" name="Line 55"/>
              <p:cNvSpPr>
                <a:spLocks noChangeShapeType="1"/>
              </p:cNvSpPr>
              <p:nvPr/>
            </p:nvSpPr>
            <p:spPr bwMode="auto">
              <a:xfrm rot="2688076" flipV="1">
                <a:off x="1106" y="3947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5" name="Line 56"/>
              <p:cNvSpPr>
                <a:spLocks noChangeShapeType="1"/>
              </p:cNvSpPr>
              <p:nvPr/>
            </p:nvSpPr>
            <p:spPr bwMode="auto">
              <a:xfrm rot="11482310" flipV="1">
                <a:off x="1298" y="3727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6" name="Line 57"/>
              <p:cNvSpPr>
                <a:spLocks noChangeShapeType="1"/>
              </p:cNvSpPr>
              <p:nvPr/>
            </p:nvSpPr>
            <p:spPr bwMode="auto">
              <a:xfrm rot="20521295" flipV="1">
                <a:off x="200" y="3537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7" name="Line 58"/>
              <p:cNvSpPr>
                <a:spLocks noChangeShapeType="1"/>
              </p:cNvSpPr>
              <p:nvPr/>
            </p:nvSpPr>
            <p:spPr bwMode="auto">
              <a:xfrm rot="16323554" flipV="1">
                <a:off x="506" y="3901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8" name="Line 59"/>
              <p:cNvSpPr>
                <a:spLocks noChangeShapeType="1"/>
              </p:cNvSpPr>
              <p:nvPr/>
            </p:nvSpPr>
            <p:spPr bwMode="auto">
              <a:xfrm rot="4321295" flipV="1">
                <a:off x="453" y="3709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9" name="Line 60"/>
              <p:cNvSpPr>
                <a:spLocks noChangeShapeType="1"/>
              </p:cNvSpPr>
              <p:nvPr/>
            </p:nvSpPr>
            <p:spPr bwMode="auto">
              <a:xfrm rot="3043618" flipV="1">
                <a:off x="319" y="3845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0" name="Line 61"/>
              <p:cNvSpPr>
                <a:spLocks noChangeShapeType="1"/>
              </p:cNvSpPr>
              <p:nvPr/>
            </p:nvSpPr>
            <p:spPr bwMode="auto">
              <a:xfrm rot="12176375" flipV="1">
                <a:off x="345" y="3492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1" name="Line 62"/>
              <p:cNvSpPr>
                <a:spLocks noChangeShapeType="1"/>
              </p:cNvSpPr>
              <p:nvPr/>
            </p:nvSpPr>
            <p:spPr bwMode="auto">
              <a:xfrm rot="7560647" flipV="1">
                <a:off x="204" y="3687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2" name="Line 63"/>
              <p:cNvSpPr>
                <a:spLocks noChangeShapeType="1"/>
              </p:cNvSpPr>
              <p:nvPr/>
            </p:nvSpPr>
            <p:spPr bwMode="auto">
              <a:xfrm rot="1815218" flipV="1">
                <a:off x="656" y="3716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3" name="Line 64"/>
              <p:cNvSpPr>
                <a:spLocks noChangeShapeType="1"/>
              </p:cNvSpPr>
              <p:nvPr/>
            </p:nvSpPr>
            <p:spPr bwMode="auto">
              <a:xfrm rot="7560647" flipV="1">
                <a:off x="569" y="3497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4" name="Line 65"/>
              <p:cNvSpPr>
                <a:spLocks noChangeShapeType="1"/>
              </p:cNvSpPr>
              <p:nvPr/>
            </p:nvSpPr>
            <p:spPr bwMode="auto">
              <a:xfrm rot="16036990" flipV="1">
                <a:off x="834" y="4301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5" name="Line 66"/>
              <p:cNvSpPr>
                <a:spLocks noChangeShapeType="1"/>
              </p:cNvSpPr>
              <p:nvPr/>
            </p:nvSpPr>
            <p:spPr bwMode="auto">
              <a:xfrm rot="6237680" flipV="1">
                <a:off x="427" y="4171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6" name="Line 67"/>
              <p:cNvSpPr>
                <a:spLocks noChangeShapeType="1"/>
              </p:cNvSpPr>
              <p:nvPr/>
            </p:nvSpPr>
            <p:spPr bwMode="auto">
              <a:xfrm rot="14542408" flipV="1">
                <a:off x="588" y="4288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7" name="Line 68"/>
              <p:cNvSpPr>
                <a:spLocks noChangeShapeType="1"/>
              </p:cNvSpPr>
              <p:nvPr/>
            </p:nvSpPr>
            <p:spPr bwMode="auto">
              <a:xfrm rot="16036990" flipV="1">
                <a:off x="552" y="4083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8" name="Line 69"/>
              <p:cNvSpPr>
                <a:spLocks noChangeShapeType="1"/>
              </p:cNvSpPr>
              <p:nvPr/>
            </p:nvSpPr>
            <p:spPr bwMode="auto">
              <a:xfrm rot="18936588" flipV="1">
                <a:off x="742" y="4427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9" name="Line 70"/>
              <p:cNvSpPr>
                <a:spLocks noChangeShapeType="1"/>
              </p:cNvSpPr>
              <p:nvPr/>
            </p:nvSpPr>
            <p:spPr bwMode="auto">
              <a:xfrm rot="18999816" flipV="1">
                <a:off x="796" y="4149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00" name="Line 71"/>
              <p:cNvSpPr>
                <a:spLocks noChangeShapeType="1"/>
              </p:cNvSpPr>
              <p:nvPr/>
            </p:nvSpPr>
            <p:spPr bwMode="auto">
              <a:xfrm rot="16036990" flipV="1">
                <a:off x="425" y="4409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01" name="Line 72"/>
              <p:cNvSpPr>
                <a:spLocks noChangeShapeType="1"/>
              </p:cNvSpPr>
              <p:nvPr/>
            </p:nvSpPr>
            <p:spPr bwMode="auto">
              <a:xfrm rot="12462841" flipV="1">
                <a:off x="564" y="4460"/>
                <a:ext cx="19" cy="23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02" name="Freeform 73"/>
              <p:cNvSpPr>
                <a:spLocks/>
              </p:cNvSpPr>
              <p:nvPr/>
            </p:nvSpPr>
            <p:spPr bwMode="auto">
              <a:xfrm>
                <a:off x="0" y="3401"/>
                <a:ext cx="766" cy="691"/>
              </a:xfrm>
              <a:custGeom>
                <a:avLst/>
                <a:gdLst>
                  <a:gd name="T0" fmla="*/ 145 w 766"/>
                  <a:gd name="T1" fmla="*/ 88 h 691"/>
                  <a:gd name="T2" fmla="*/ 43 w 766"/>
                  <a:gd name="T3" fmla="*/ 124 h 691"/>
                  <a:gd name="T4" fmla="*/ 28 w 766"/>
                  <a:gd name="T5" fmla="*/ 321 h 691"/>
                  <a:gd name="T6" fmla="*/ 65 w 766"/>
                  <a:gd name="T7" fmla="*/ 394 h 691"/>
                  <a:gd name="T8" fmla="*/ 101 w 766"/>
                  <a:gd name="T9" fmla="*/ 467 h 691"/>
                  <a:gd name="T10" fmla="*/ 167 w 766"/>
                  <a:gd name="T11" fmla="*/ 496 h 691"/>
                  <a:gd name="T12" fmla="*/ 240 w 766"/>
                  <a:gd name="T13" fmla="*/ 649 h 691"/>
                  <a:gd name="T14" fmla="*/ 298 w 766"/>
                  <a:gd name="T15" fmla="*/ 656 h 691"/>
                  <a:gd name="T16" fmla="*/ 437 w 766"/>
                  <a:gd name="T17" fmla="*/ 678 h 691"/>
                  <a:gd name="T18" fmla="*/ 604 w 766"/>
                  <a:gd name="T19" fmla="*/ 671 h 691"/>
                  <a:gd name="T20" fmla="*/ 648 w 766"/>
                  <a:gd name="T21" fmla="*/ 620 h 691"/>
                  <a:gd name="T22" fmla="*/ 714 w 766"/>
                  <a:gd name="T23" fmla="*/ 503 h 691"/>
                  <a:gd name="T24" fmla="*/ 692 w 766"/>
                  <a:gd name="T25" fmla="*/ 241 h 691"/>
                  <a:gd name="T26" fmla="*/ 633 w 766"/>
                  <a:gd name="T27" fmla="*/ 182 h 691"/>
                  <a:gd name="T28" fmla="*/ 597 w 766"/>
                  <a:gd name="T29" fmla="*/ 153 h 691"/>
                  <a:gd name="T30" fmla="*/ 553 w 766"/>
                  <a:gd name="T31" fmla="*/ 117 h 691"/>
                  <a:gd name="T32" fmla="*/ 539 w 766"/>
                  <a:gd name="T33" fmla="*/ 95 h 691"/>
                  <a:gd name="T34" fmla="*/ 517 w 766"/>
                  <a:gd name="T35" fmla="*/ 80 h 691"/>
                  <a:gd name="T36" fmla="*/ 488 w 766"/>
                  <a:gd name="T37" fmla="*/ 51 h 691"/>
                  <a:gd name="T38" fmla="*/ 429 w 766"/>
                  <a:gd name="T39" fmla="*/ 0 h 691"/>
                  <a:gd name="T40" fmla="*/ 334 w 766"/>
                  <a:gd name="T41" fmla="*/ 8 h 691"/>
                  <a:gd name="T42" fmla="*/ 313 w 766"/>
                  <a:gd name="T43" fmla="*/ 29 h 691"/>
                  <a:gd name="T44" fmla="*/ 203 w 766"/>
                  <a:gd name="T45" fmla="*/ 51 h 691"/>
                  <a:gd name="T46" fmla="*/ 145 w 766"/>
                  <a:gd name="T47" fmla="*/ 88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66" h="691">
                    <a:moveTo>
                      <a:pt x="145" y="88"/>
                    </a:moveTo>
                    <a:cubicBezTo>
                      <a:pt x="109" y="97"/>
                      <a:pt x="80" y="115"/>
                      <a:pt x="43" y="124"/>
                    </a:cubicBezTo>
                    <a:cubicBezTo>
                      <a:pt x="0" y="187"/>
                      <a:pt x="17" y="227"/>
                      <a:pt x="28" y="321"/>
                    </a:cubicBezTo>
                    <a:cubicBezTo>
                      <a:pt x="31" y="345"/>
                      <a:pt x="58" y="370"/>
                      <a:pt x="65" y="394"/>
                    </a:cubicBezTo>
                    <a:cubicBezTo>
                      <a:pt x="73" y="421"/>
                      <a:pt x="72" y="449"/>
                      <a:pt x="101" y="467"/>
                    </a:cubicBezTo>
                    <a:cubicBezTo>
                      <a:pt x="123" y="481"/>
                      <a:pt x="142" y="488"/>
                      <a:pt x="167" y="496"/>
                    </a:cubicBezTo>
                    <a:cubicBezTo>
                      <a:pt x="185" y="553"/>
                      <a:pt x="207" y="599"/>
                      <a:pt x="240" y="649"/>
                    </a:cubicBezTo>
                    <a:cubicBezTo>
                      <a:pt x="251" y="665"/>
                      <a:pt x="279" y="654"/>
                      <a:pt x="298" y="656"/>
                    </a:cubicBezTo>
                    <a:cubicBezTo>
                      <a:pt x="350" y="675"/>
                      <a:pt x="371" y="673"/>
                      <a:pt x="437" y="678"/>
                    </a:cubicBezTo>
                    <a:cubicBezTo>
                      <a:pt x="494" y="691"/>
                      <a:pt x="547" y="679"/>
                      <a:pt x="604" y="671"/>
                    </a:cubicBezTo>
                    <a:cubicBezTo>
                      <a:pt x="638" y="660"/>
                      <a:pt x="632" y="647"/>
                      <a:pt x="648" y="620"/>
                    </a:cubicBezTo>
                    <a:cubicBezTo>
                      <a:pt x="671" y="580"/>
                      <a:pt x="698" y="547"/>
                      <a:pt x="714" y="503"/>
                    </a:cubicBezTo>
                    <a:cubicBezTo>
                      <a:pt x="722" y="424"/>
                      <a:pt x="766" y="288"/>
                      <a:pt x="692" y="241"/>
                    </a:cubicBezTo>
                    <a:cubicBezTo>
                      <a:pt x="675" y="216"/>
                      <a:pt x="654" y="203"/>
                      <a:pt x="633" y="182"/>
                    </a:cubicBezTo>
                    <a:cubicBezTo>
                      <a:pt x="619" y="141"/>
                      <a:pt x="638" y="177"/>
                      <a:pt x="597" y="153"/>
                    </a:cubicBezTo>
                    <a:cubicBezTo>
                      <a:pt x="581" y="143"/>
                      <a:pt x="569" y="127"/>
                      <a:pt x="553" y="117"/>
                    </a:cubicBezTo>
                    <a:cubicBezTo>
                      <a:pt x="548" y="110"/>
                      <a:pt x="545" y="101"/>
                      <a:pt x="539" y="95"/>
                    </a:cubicBezTo>
                    <a:cubicBezTo>
                      <a:pt x="533" y="89"/>
                      <a:pt x="523" y="87"/>
                      <a:pt x="517" y="80"/>
                    </a:cubicBezTo>
                    <a:cubicBezTo>
                      <a:pt x="488" y="45"/>
                      <a:pt x="535" y="69"/>
                      <a:pt x="488" y="51"/>
                    </a:cubicBezTo>
                    <a:cubicBezTo>
                      <a:pt x="471" y="26"/>
                      <a:pt x="458" y="11"/>
                      <a:pt x="429" y="0"/>
                    </a:cubicBezTo>
                    <a:cubicBezTo>
                      <a:pt x="397" y="3"/>
                      <a:pt x="365" y="0"/>
                      <a:pt x="334" y="8"/>
                    </a:cubicBezTo>
                    <a:cubicBezTo>
                      <a:pt x="324" y="10"/>
                      <a:pt x="322" y="25"/>
                      <a:pt x="313" y="29"/>
                    </a:cubicBezTo>
                    <a:cubicBezTo>
                      <a:pt x="280" y="42"/>
                      <a:pt x="238" y="40"/>
                      <a:pt x="203" y="51"/>
                    </a:cubicBezTo>
                    <a:cubicBezTo>
                      <a:pt x="184" y="64"/>
                      <a:pt x="160" y="71"/>
                      <a:pt x="145" y="88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03" name="Freeform 74"/>
              <p:cNvSpPr>
                <a:spLocks/>
              </p:cNvSpPr>
              <p:nvPr/>
            </p:nvSpPr>
            <p:spPr bwMode="auto">
              <a:xfrm>
                <a:off x="769" y="3402"/>
                <a:ext cx="591" cy="802"/>
              </a:xfrm>
              <a:custGeom>
                <a:avLst/>
                <a:gdLst>
                  <a:gd name="T0" fmla="*/ 236 w 591"/>
                  <a:gd name="T1" fmla="*/ 52 h 802"/>
                  <a:gd name="T2" fmla="*/ 148 w 591"/>
                  <a:gd name="T3" fmla="*/ 103 h 802"/>
                  <a:gd name="T4" fmla="*/ 112 w 591"/>
                  <a:gd name="T5" fmla="*/ 146 h 802"/>
                  <a:gd name="T6" fmla="*/ 54 w 591"/>
                  <a:gd name="T7" fmla="*/ 234 h 802"/>
                  <a:gd name="T8" fmla="*/ 24 w 591"/>
                  <a:gd name="T9" fmla="*/ 299 h 802"/>
                  <a:gd name="T10" fmla="*/ 2 w 591"/>
                  <a:gd name="T11" fmla="*/ 540 h 802"/>
                  <a:gd name="T12" fmla="*/ 39 w 591"/>
                  <a:gd name="T13" fmla="*/ 657 h 802"/>
                  <a:gd name="T14" fmla="*/ 54 w 591"/>
                  <a:gd name="T15" fmla="*/ 679 h 802"/>
                  <a:gd name="T16" fmla="*/ 75 w 591"/>
                  <a:gd name="T17" fmla="*/ 693 h 802"/>
                  <a:gd name="T18" fmla="*/ 83 w 591"/>
                  <a:gd name="T19" fmla="*/ 715 h 802"/>
                  <a:gd name="T20" fmla="*/ 243 w 591"/>
                  <a:gd name="T21" fmla="*/ 759 h 802"/>
                  <a:gd name="T22" fmla="*/ 440 w 591"/>
                  <a:gd name="T23" fmla="*/ 773 h 802"/>
                  <a:gd name="T24" fmla="*/ 520 w 591"/>
                  <a:gd name="T25" fmla="*/ 686 h 802"/>
                  <a:gd name="T26" fmla="*/ 557 w 591"/>
                  <a:gd name="T27" fmla="*/ 598 h 802"/>
                  <a:gd name="T28" fmla="*/ 586 w 591"/>
                  <a:gd name="T29" fmla="*/ 453 h 802"/>
                  <a:gd name="T30" fmla="*/ 549 w 591"/>
                  <a:gd name="T31" fmla="*/ 256 h 802"/>
                  <a:gd name="T32" fmla="*/ 506 w 591"/>
                  <a:gd name="T33" fmla="*/ 183 h 802"/>
                  <a:gd name="T34" fmla="*/ 418 w 591"/>
                  <a:gd name="T35" fmla="*/ 103 h 802"/>
                  <a:gd name="T36" fmla="*/ 294 w 591"/>
                  <a:gd name="T37" fmla="*/ 0 h 802"/>
                  <a:gd name="T38" fmla="*/ 236 w 591"/>
                  <a:gd name="T39" fmla="*/ 5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1" h="802">
                    <a:moveTo>
                      <a:pt x="236" y="52"/>
                    </a:moveTo>
                    <a:cubicBezTo>
                      <a:pt x="165" y="62"/>
                      <a:pt x="192" y="59"/>
                      <a:pt x="148" y="103"/>
                    </a:cubicBezTo>
                    <a:cubicBezTo>
                      <a:pt x="110" y="182"/>
                      <a:pt x="160" y="92"/>
                      <a:pt x="112" y="146"/>
                    </a:cubicBezTo>
                    <a:cubicBezTo>
                      <a:pt x="85" y="176"/>
                      <a:pt x="81" y="206"/>
                      <a:pt x="54" y="234"/>
                    </a:cubicBezTo>
                    <a:cubicBezTo>
                      <a:pt x="46" y="257"/>
                      <a:pt x="33" y="276"/>
                      <a:pt x="24" y="299"/>
                    </a:cubicBezTo>
                    <a:cubicBezTo>
                      <a:pt x="16" y="386"/>
                      <a:pt x="7" y="449"/>
                      <a:pt x="2" y="540"/>
                    </a:cubicBezTo>
                    <a:cubicBezTo>
                      <a:pt x="8" y="585"/>
                      <a:pt x="0" y="630"/>
                      <a:pt x="39" y="657"/>
                    </a:cubicBezTo>
                    <a:cubicBezTo>
                      <a:pt x="44" y="664"/>
                      <a:pt x="48" y="673"/>
                      <a:pt x="54" y="679"/>
                    </a:cubicBezTo>
                    <a:cubicBezTo>
                      <a:pt x="60" y="685"/>
                      <a:pt x="70" y="686"/>
                      <a:pt x="75" y="693"/>
                    </a:cubicBezTo>
                    <a:cubicBezTo>
                      <a:pt x="80" y="699"/>
                      <a:pt x="77" y="709"/>
                      <a:pt x="83" y="715"/>
                    </a:cubicBezTo>
                    <a:cubicBezTo>
                      <a:pt x="123" y="755"/>
                      <a:pt x="195" y="755"/>
                      <a:pt x="243" y="759"/>
                    </a:cubicBezTo>
                    <a:cubicBezTo>
                      <a:pt x="311" y="802"/>
                      <a:pt x="330" y="779"/>
                      <a:pt x="440" y="773"/>
                    </a:cubicBezTo>
                    <a:cubicBezTo>
                      <a:pt x="469" y="744"/>
                      <a:pt x="501" y="725"/>
                      <a:pt x="520" y="686"/>
                    </a:cubicBezTo>
                    <a:cubicBezTo>
                      <a:pt x="534" y="656"/>
                      <a:pt x="538" y="626"/>
                      <a:pt x="557" y="598"/>
                    </a:cubicBezTo>
                    <a:cubicBezTo>
                      <a:pt x="562" y="543"/>
                      <a:pt x="567" y="503"/>
                      <a:pt x="586" y="453"/>
                    </a:cubicBezTo>
                    <a:cubicBezTo>
                      <a:pt x="577" y="363"/>
                      <a:pt x="591" y="318"/>
                      <a:pt x="549" y="256"/>
                    </a:cubicBezTo>
                    <a:cubicBezTo>
                      <a:pt x="540" y="219"/>
                      <a:pt x="528" y="212"/>
                      <a:pt x="506" y="183"/>
                    </a:cubicBezTo>
                    <a:cubicBezTo>
                      <a:pt x="473" y="141"/>
                      <a:pt x="467" y="127"/>
                      <a:pt x="418" y="103"/>
                    </a:cubicBezTo>
                    <a:cubicBezTo>
                      <a:pt x="403" y="54"/>
                      <a:pt x="338" y="23"/>
                      <a:pt x="294" y="0"/>
                    </a:cubicBezTo>
                    <a:cubicBezTo>
                      <a:pt x="267" y="6"/>
                      <a:pt x="218" y="14"/>
                      <a:pt x="236" y="52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05" name="Freeform 75"/>
              <p:cNvSpPr>
                <a:spLocks/>
              </p:cNvSpPr>
              <p:nvPr/>
            </p:nvSpPr>
            <p:spPr bwMode="auto">
              <a:xfrm>
                <a:off x="245" y="4095"/>
                <a:ext cx="823" cy="614"/>
              </a:xfrm>
              <a:custGeom>
                <a:avLst/>
                <a:gdLst>
                  <a:gd name="T0" fmla="*/ 148 w 823"/>
                  <a:gd name="T1" fmla="*/ 73 h 614"/>
                  <a:gd name="T2" fmla="*/ 53 w 823"/>
                  <a:gd name="T3" fmla="*/ 182 h 614"/>
                  <a:gd name="T4" fmla="*/ 89 w 823"/>
                  <a:gd name="T5" fmla="*/ 459 h 614"/>
                  <a:gd name="T6" fmla="*/ 97 w 823"/>
                  <a:gd name="T7" fmla="*/ 481 h 614"/>
                  <a:gd name="T8" fmla="*/ 111 w 823"/>
                  <a:gd name="T9" fmla="*/ 503 h 614"/>
                  <a:gd name="T10" fmla="*/ 141 w 823"/>
                  <a:gd name="T11" fmla="*/ 576 h 614"/>
                  <a:gd name="T12" fmla="*/ 243 w 823"/>
                  <a:gd name="T13" fmla="*/ 605 h 614"/>
                  <a:gd name="T14" fmla="*/ 571 w 823"/>
                  <a:gd name="T15" fmla="*/ 583 h 614"/>
                  <a:gd name="T16" fmla="*/ 607 w 823"/>
                  <a:gd name="T17" fmla="*/ 540 h 614"/>
                  <a:gd name="T18" fmla="*/ 651 w 823"/>
                  <a:gd name="T19" fmla="*/ 503 h 614"/>
                  <a:gd name="T20" fmla="*/ 665 w 823"/>
                  <a:gd name="T21" fmla="*/ 481 h 614"/>
                  <a:gd name="T22" fmla="*/ 709 w 823"/>
                  <a:gd name="T23" fmla="*/ 452 h 614"/>
                  <a:gd name="T24" fmla="*/ 789 w 823"/>
                  <a:gd name="T25" fmla="*/ 372 h 614"/>
                  <a:gd name="T26" fmla="*/ 753 w 823"/>
                  <a:gd name="T27" fmla="*/ 226 h 614"/>
                  <a:gd name="T28" fmla="*/ 702 w 823"/>
                  <a:gd name="T29" fmla="*/ 168 h 614"/>
                  <a:gd name="T30" fmla="*/ 636 w 823"/>
                  <a:gd name="T31" fmla="*/ 95 h 614"/>
                  <a:gd name="T32" fmla="*/ 593 w 823"/>
                  <a:gd name="T33" fmla="*/ 51 h 614"/>
                  <a:gd name="T34" fmla="*/ 563 w 823"/>
                  <a:gd name="T35" fmla="*/ 44 h 614"/>
                  <a:gd name="T36" fmla="*/ 447 w 823"/>
                  <a:gd name="T37" fmla="*/ 0 h 614"/>
                  <a:gd name="T38" fmla="*/ 184 w 823"/>
                  <a:gd name="T39" fmla="*/ 22 h 614"/>
                  <a:gd name="T40" fmla="*/ 148 w 823"/>
                  <a:gd name="T41" fmla="*/ 73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3" h="614">
                    <a:moveTo>
                      <a:pt x="148" y="73"/>
                    </a:moveTo>
                    <a:cubicBezTo>
                      <a:pt x="113" y="108"/>
                      <a:pt x="88" y="148"/>
                      <a:pt x="53" y="182"/>
                    </a:cubicBezTo>
                    <a:cubicBezTo>
                      <a:pt x="25" y="269"/>
                      <a:pt x="0" y="416"/>
                      <a:pt x="89" y="459"/>
                    </a:cubicBezTo>
                    <a:cubicBezTo>
                      <a:pt x="92" y="466"/>
                      <a:pt x="94" y="474"/>
                      <a:pt x="97" y="481"/>
                    </a:cubicBezTo>
                    <a:cubicBezTo>
                      <a:pt x="101" y="489"/>
                      <a:pt x="108" y="495"/>
                      <a:pt x="111" y="503"/>
                    </a:cubicBezTo>
                    <a:cubicBezTo>
                      <a:pt x="120" y="523"/>
                      <a:pt x="119" y="562"/>
                      <a:pt x="141" y="576"/>
                    </a:cubicBezTo>
                    <a:cubicBezTo>
                      <a:pt x="165" y="592"/>
                      <a:pt x="216" y="600"/>
                      <a:pt x="243" y="605"/>
                    </a:cubicBezTo>
                    <a:cubicBezTo>
                      <a:pt x="378" y="601"/>
                      <a:pt x="459" y="614"/>
                      <a:pt x="571" y="583"/>
                    </a:cubicBezTo>
                    <a:cubicBezTo>
                      <a:pt x="623" y="550"/>
                      <a:pt x="563" y="593"/>
                      <a:pt x="607" y="540"/>
                    </a:cubicBezTo>
                    <a:cubicBezTo>
                      <a:pt x="619" y="525"/>
                      <a:pt x="639" y="518"/>
                      <a:pt x="651" y="503"/>
                    </a:cubicBezTo>
                    <a:cubicBezTo>
                      <a:pt x="657" y="496"/>
                      <a:pt x="658" y="487"/>
                      <a:pt x="665" y="481"/>
                    </a:cubicBezTo>
                    <a:cubicBezTo>
                      <a:pt x="678" y="469"/>
                      <a:pt x="709" y="452"/>
                      <a:pt x="709" y="452"/>
                    </a:cubicBezTo>
                    <a:cubicBezTo>
                      <a:pt x="731" y="420"/>
                      <a:pt x="758" y="394"/>
                      <a:pt x="789" y="372"/>
                    </a:cubicBezTo>
                    <a:cubicBezTo>
                      <a:pt x="823" y="322"/>
                      <a:pt x="799" y="257"/>
                      <a:pt x="753" y="226"/>
                    </a:cubicBezTo>
                    <a:cubicBezTo>
                      <a:pt x="743" y="196"/>
                      <a:pt x="728" y="185"/>
                      <a:pt x="702" y="168"/>
                    </a:cubicBezTo>
                    <a:cubicBezTo>
                      <a:pt x="692" y="135"/>
                      <a:pt x="661" y="117"/>
                      <a:pt x="636" y="95"/>
                    </a:cubicBezTo>
                    <a:cubicBezTo>
                      <a:pt x="621" y="81"/>
                      <a:pt x="607" y="66"/>
                      <a:pt x="593" y="51"/>
                    </a:cubicBezTo>
                    <a:cubicBezTo>
                      <a:pt x="586" y="44"/>
                      <a:pt x="573" y="47"/>
                      <a:pt x="563" y="44"/>
                    </a:cubicBezTo>
                    <a:cubicBezTo>
                      <a:pt x="523" y="32"/>
                      <a:pt x="487" y="13"/>
                      <a:pt x="447" y="0"/>
                    </a:cubicBezTo>
                    <a:cubicBezTo>
                      <a:pt x="362" y="4"/>
                      <a:pt x="268" y="2"/>
                      <a:pt x="184" y="22"/>
                    </a:cubicBezTo>
                    <a:cubicBezTo>
                      <a:pt x="135" y="55"/>
                      <a:pt x="136" y="35"/>
                      <a:pt x="148" y="73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</p:grpSp>
      </p:grpSp>
      <p:sp>
        <p:nvSpPr>
          <p:cNvPr id="107" name="Double flèche horizontale 106"/>
          <p:cNvSpPr/>
          <p:nvPr/>
        </p:nvSpPr>
        <p:spPr>
          <a:xfrm>
            <a:off x="6526824" y="4001742"/>
            <a:ext cx="420098" cy="2372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2" name="Groupe 1"/>
          <p:cNvGrpSpPr/>
          <p:nvPr/>
        </p:nvGrpSpPr>
        <p:grpSpPr>
          <a:xfrm>
            <a:off x="7236296" y="3130222"/>
            <a:ext cx="1899693" cy="487154"/>
            <a:chOff x="7236296" y="3130222"/>
            <a:chExt cx="1899693" cy="487154"/>
          </a:xfrm>
        </p:grpSpPr>
        <p:sp>
          <p:nvSpPr>
            <p:cNvPr id="106" name="AutoShape 37"/>
            <p:cNvSpPr>
              <a:spLocks noChangeArrowheads="1"/>
            </p:cNvSpPr>
            <p:nvPr/>
          </p:nvSpPr>
          <p:spPr bwMode="auto">
            <a:xfrm>
              <a:off x="7236296" y="3130222"/>
              <a:ext cx="219664" cy="487154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fr-FR" sz="2025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7380312" y="3159222"/>
                  <a:ext cx="1755677" cy="323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1800"/>
                    </a:lnSpc>
                    <a:spcBef>
                      <a:spcPct val="50000"/>
                    </a:spcBef>
                  </a:pPr>
                  <a:r>
                    <a:rPr lang="fr-FR" sz="2200" b="1" u="sng" dirty="0" smtClean="0">
                      <a:solidFill>
                        <a:srgbClr val="1306BA"/>
                      </a:solidFill>
                    </a:rPr>
                    <a:t>If</a:t>
                  </a:r>
                  <a:r>
                    <a:rPr lang="fr-FR" sz="2200" b="1" dirty="0" smtClean="0">
                      <a:solidFill>
                        <a:srgbClr val="FF0000"/>
                      </a:solidFill>
                      <a:sym typeface="Wingdings" panose="05000000000000000000" pitchFamily="2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𝑳</m:t>
                      </m:r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𝑻𝒄</m:t>
                      </m:r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)→∞</m:t>
                      </m:r>
                    </m:oMath>
                  </a14:m>
                  <a:endParaRPr lang="fr-FR" sz="22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 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80312" y="3159222"/>
                  <a:ext cx="1755677" cy="323165"/>
                </a:xfrm>
                <a:prstGeom prst="rect">
                  <a:avLst/>
                </a:prstGeom>
                <a:blipFill>
                  <a:blip r:embed="rId9"/>
                  <a:stretch>
                    <a:fillRect l="-2778" t="-41509" b="-43396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943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0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0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0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83" grpId="0"/>
      <p:bldP spid="170089" grpId="0"/>
      <p:bldP spid="169991" grpId="0"/>
      <p:bldP spid="5" grpId="0"/>
      <p:bldP spid="4" grpId="0"/>
      <p:bldP spid="72" grpId="0" animBg="1"/>
      <p:bldP spid="10" grpId="0"/>
      <p:bldP spid="18" grpId="0" animBg="1"/>
      <p:bldP spid="74" grpId="0" animBg="1"/>
      <p:bldP spid="22" grpId="0"/>
      <p:bldP spid="78" grpId="0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66" name="Text Box 82"/>
          <p:cNvSpPr txBox="1">
            <a:spLocks noChangeArrowheads="1"/>
          </p:cNvSpPr>
          <p:nvPr/>
        </p:nvSpPr>
        <p:spPr bwMode="auto">
          <a:xfrm>
            <a:off x="0" y="0"/>
            <a:ext cx="9144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sz="2300" dirty="0" err="1" smtClean="0"/>
              <a:t>Bouchaud-Biroli’s</a:t>
            </a:r>
            <a:r>
              <a:rPr lang="fr-FR" sz="2300" dirty="0" smtClean="0"/>
              <a:t> </a:t>
            </a:r>
            <a:r>
              <a:rPr lang="fr-FR" sz="2300" dirty="0" err="1" smtClean="0"/>
              <a:t>prediction</a:t>
            </a:r>
            <a:r>
              <a:rPr lang="fr-FR" sz="2300" dirty="0" smtClean="0"/>
              <a:t> </a:t>
            </a:r>
            <a:r>
              <a:rPr lang="fr-FR" sz="2300" dirty="0"/>
              <a:t>[</a:t>
            </a:r>
            <a:r>
              <a:rPr lang="fr-FR" sz="2300" dirty="0" smtClean="0"/>
              <a:t>PRB, (</a:t>
            </a:r>
            <a:r>
              <a:rPr lang="fr-FR" sz="2300" dirty="0" smtClean="0">
                <a:effectLst/>
              </a:rPr>
              <a:t>2005</a:t>
            </a:r>
            <a:r>
              <a:rPr lang="fr-FR" sz="2300" dirty="0" smtClean="0"/>
              <a:t>)] for</a:t>
            </a:r>
            <a:r>
              <a:rPr lang="fr-FR" sz="2300" u="none" dirty="0" smtClean="0"/>
              <a:t> </a:t>
            </a:r>
            <a:r>
              <a:rPr lang="fr-FR" sz="2300" u="none" dirty="0" smtClean="0">
                <a:latin typeface="Symbol" panose="05050102010706020507" pitchFamily="18" charset="2"/>
              </a:rPr>
              <a:t>c</a:t>
            </a:r>
            <a:r>
              <a:rPr lang="fr-FR" sz="2300" u="none" baseline="-25000" dirty="0" smtClean="0"/>
              <a:t>3</a:t>
            </a:r>
            <a:r>
              <a:rPr lang="fr-FR" sz="2300" u="none" dirty="0" smtClean="0"/>
              <a:t>  </a:t>
            </a:r>
            <a:r>
              <a:rPr lang="fr-FR" sz="2300" dirty="0" smtClean="0"/>
              <a:t>at </a:t>
            </a:r>
            <a:r>
              <a:rPr lang="fr-FR" sz="2300" dirty="0" err="1" smtClean="0"/>
              <a:t>any</a:t>
            </a:r>
            <a:r>
              <a:rPr lang="fr-FR" sz="2300" dirty="0" smtClean="0"/>
              <a:t> </a:t>
            </a:r>
            <a:r>
              <a:rPr lang="fr-FR" sz="2300" dirty="0" err="1" smtClean="0"/>
              <a:t>frequency</a:t>
            </a:r>
            <a:r>
              <a:rPr lang="fr-FR" sz="2300" u="none" dirty="0" smtClean="0"/>
              <a:t>:</a:t>
            </a:r>
            <a:endParaRPr lang="fr-FR" sz="2300" u="non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994933" y="6486223"/>
            <a:ext cx="2133600" cy="365125"/>
          </a:xfrm>
        </p:spPr>
        <p:txBody>
          <a:bodyPr/>
          <a:lstStyle/>
          <a:p>
            <a:fld id="{406CFE91-40EE-4FD1-B0E6-D1F8CE703747}" type="slidenum">
              <a:rPr lang="fr-FR" smtClean="0"/>
              <a:t>8</a:t>
            </a:fld>
            <a:endParaRPr lang="fr-FR" dirty="0"/>
          </a:p>
        </p:txBody>
      </p:sp>
      <p:sp>
        <p:nvSpPr>
          <p:cNvPr id="70" name="Text Box 105"/>
          <p:cNvSpPr txBox="1">
            <a:spLocks noChangeArrowheads="1"/>
          </p:cNvSpPr>
          <p:nvPr/>
        </p:nvSpPr>
        <p:spPr bwMode="auto">
          <a:xfrm>
            <a:off x="0" y="2509051"/>
            <a:ext cx="9143999" cy="4154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50" b="1" dirty="0" err="1" smtClean="0">
                <a:solidFill>
                  <a:srgbClr val="FF0000"/>
                </a:solidFill>
              </a:rPr>
              <a:t>Because</a:t>
            </a:r>
            <a:r>
              <a:rPr lang="fr-FR" sz="2050" b="1" dirty="0" smtClean="0">
                <a:solidFill>
                  <a:srgbClr val="FF0000"/>
                </a:solidFill>
              </a:rPr>
              <a:t> of </a:t>
            </a:r>
            <a:r>
              <a:rPr lang="fr-FR" sz="2050" b="1" dirty="0" err="1" smtClean="0">
                <a:solidFill>
                  <a:srgbClr val="FF0000"/>
                </a:solidFill>
              </a:rPr>
              <a:t>S</a:t>
            </a:r>
            <a:r>
              <a:rPr lang="fr-FR" sz="2050" b="1" baseline="-25000" dirty="0" err="1" smtClean="0">
                <a:solidFill>
                  <a:srgbClr val="FF0000"/>
                </a:solidFill>
              </a:rPr>
              <a:t>c</a:t>
            </a:r>
            <a:r>
              <a:rPr lang="fr-FR" sz="2050" b="1" dirty="0" smtClean="0">
                <a:solidFill>
                  <a:srgbClr val="FF0000"/>
                </a:solidFill>
              </a:rPr>
              <a:t>, the spin glass (</a:t>
            </a:r>
            <a:r>
              <a:rPr lang="fr-FR" sz="2050" dirty="0" err="1" smtClean="0">
                <a:solidFill>
                  <a:srgbClr val="FF0000"/>
                </a:solidFill>
              </a:rPr>
              <a:t>increasing</a:t>
            </a:r>
            <a:r>
              <a:rPr lang="fr-FR" sz="2050" b="1" dirty="0" smtClean="0">
                <a:solidFill>
                  <a:srgbClr val="FF0000"/>
                </a:solidFill>
              </a:rPr>
              <a:t>) plateau of X</a:t>
            </a:r>
            <a:r>
              <a:rPr lang="fr-FR" sz="2050" b="1" baseline="-25000" dirty="0" smtClean="0">
                <a:solidFill>
                  <a:srgbClr val="FF0000"/>
                </a:solidFill>
              </a:rPr>
              <a:t>3</a:t>
            </a:r>
            <a:r>
              <a:rPr lang="fr-FR" sz="2050" b="1" dirty="0" smtClean="0">
                <a:solidFill>
                  <a:srgbClr val="FF0000"/>
                </a:solidFill>
              </a:rPr>
              <a:t> </a:t>
            </a:r>
            <a:r>
              <a:rPr lang="fr-FR" sz="2050" b="1" dirty="0" err="1" smtClean="0">
                <a:solidFill>
                  <a:srgbClr val="FF0000"/>
                </a:solidFill>
              </a:rPr>
              <a:t>becomes</a:t>
            </a:r>
            <a:r>
              <a:rPr lang="fr-FR" sz="2050" b="1" dirty="0" smtClean="0">
                <a:solidFill>
                  <a:srgbClr val="FF0000"/>
                </a:solidFill>
              </a:rPr>
              <a:t> an </a:t>
            </a:r>
            <a:r>
              <a:rPr lang="fr-FR" sz="2050" dirty="0" smtClean="0">
                <a:solidFill>
                  <a:srgbClr val="FF0000"/>
                </a:solidFill>
              </a:rPr>
              <a:t>(</a:t>
            </a:r>
            <a:r>
              <a:rPr lang="fr-FR" sz="2050" dirty="0" err="1" smtClean="0">
                <a:solidFill>
                  <a:srgbClr val="FF0000"/>
                </a:solidFill>
              </a:rPr>
              <a:t>increasing</a:t>
            </a:r>
            <a:r>
              <a:rPr lang="fr-FR" sz="2050" dirty="0" smtClean="0">
                <a:solidFill>
                  <a:srgbClr val="FF0000"/>
                </a:solidFill>
              </a:rPr>
              <a:t>)</a:t>
            </a:r>
            <a:r>
              <a:rPr lang="fr-FR" sz="2050" b="1" dirty="0" smtClean="0">
                <a:solidFill>
                  <a:srgbClr val="FF0000"/>
                </a:solidFill>
              </a:rPr>
              <a:t> </a:t>
            </a:r>
            <a:r>
              <a:rPr lang="fr-FR" sz="2050" b="1" dirty="0" err="1" smtClean="0">
                <a:solidFill>
                  <a:srgbClr val="FF0000"/>
                </a:solidFill>
              </a:rPr>
              <a:t>peak</a:t>
            </a:r>
            <a:endParaRPr lang="fr-FR" sz="2050" b="1" dirty="0">
              <a:solidFill>
                <a:srgbClr val="FF0000"/>
              </a:solidFill>
            </a:endParaRP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2321262" y="478188"/>
            <a:ext cx="3286866" cy="42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 dirty="0" smtClean="0">
                <a:sym typeface="Symbol" panose="05050102010706020507" pitchFamily="18" charset="2"/>
              </a:rPr>
              <a:t>If </a:t>
            </a:r>
            <a:r>
              <a:rPr lang="fr-FR" sz="2200" dirty="0" err="1" smtClean="0"/>
              <a:t>N</a:t>
            </a:r>
            <a:r>
              <a:rPr lang="fr-FR" sz="2200" baseline="-25000" dirty="0" err="1" smtClean="0"/>
              <a:t>corr</a:t>
            </a:r>
            <a:r>
              <a:rPr lang="fr-FR" sz="2200" dirty="0" smtClean="0"/>
              <a:t>~ </a:t>
            </a:r>
            <a:r>
              <a:rPr lang="fr-FR" sz="2200" dirty="0" err="1" smtClean="0"/>
              <a:t>L</a:t>
            </a:r>
            <a:r>
              <a:rPr lang="fr-FR" sz="2200" baseline="30000" dirty="0" err="1" smtClean="0"/>
              <a:t>df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large </a:t>
            </a:r>
            <a:r>
              <a:rPr lang="fr-FR" sz="2200" dirty="0" err="1" smtClean="0"/>
              <a:t>enough</a:t>
            </a:r>
            <a:endParaRPr lang="fr-FR" sz="2200" dirty="0" smtClean="0">
              <a:sym typeface="Wingdings" pitchFamily="2" charset="2"/>
            </a:endParaRPr>
          </a:p>
        </p:txBody>
      </p:sp>
      <p:sp>
        <p:nvSpPr>
          <p:cNvPr id="73" name="AutoShape 37"/>
          <p:cNvSpPr>
            <a:spLocks noChangeArrowheads="1"/>
          </p:cNvSpPr>
          <p:nvPr/>
        </p:nvSpPr>
        <p:spPr bwMode="auto">
          <a:xfrm>
            <a:off x="3932161" y="967365"/>
            <a:ext cx="256791" cy="583682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5580112" y="620688"/>
            <a:ext cx="3456384" cy="1913624"/>
            <a:chOff x="168116" y="1861292"/>
            <a:chExt cx="3456384" cy="1913624"/>
          </a:xfrm>
        </p:grpSpPr>
        <p:grpSp>
          <p:nvGrpSpPr>
            <p:cNvPr id="74" name="Group 70"/>
            <p:cNvGrpSpPr>
              <a:grpSpLocks/>
            </p:cNvGrpSpPr>
            <p:nvPr/>
          </p:nvGrpSpPr>
          <p:grpSpPr bwMode="auto">
            <a:xfrm>
              <a:off x="168116" y="2036187"/>
              <a:ext cx="2977545" cy="1738729"/>
              <a:chOff x="3999" y="2627"/>
              <a:chExt cx="1829" cy="1049"/>
            </a:xfrm>
          </p:grpSpPr>
          <p:sp>
            <p:nvSpPr>
              <p:cNvPr id="76" name="Text Box 32"/>
              <p:cNvSpPr txBox="1">
                <a:spLocks noChangeArrowheads="1"/>
              </p:cNvSpPr>
              <p:nvPr/>
            </p:nvSpPr>
            <p:spPr bwMode="auto">
              <a:xfrm>
                <a:off x="3999" y="2711"/>
                <a:ext cx="73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2400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X</a:t>
                </a:r>
                <a:r>
                  <a:rPr lang="fr-FR" sz="2400" baseline="-25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3, </a:t>
                </a:r>
                <a:r>
                  <a:rPr lang="fr-FR" sz="2400" baseline="-25000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sing</a:t>
                </a:r>
                <a:endParaRPr lang="fr-FR" sz="2400" baseline="-25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" name="Text Box 33"/>
              <p:cNvSpPr txBox="1">
                <a:spLocks noChangeArrowheads="1"/>
              </p:cNvSpPr>
              <p:nvPr/>
            </p:nvSpPr>
            <p:spPr bwMode="auto">
              <a:xfrm>
                <a:off x="5375" y="3339"/>
                <a:ext cx="4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2400" dirty="0" err="1" smtClean="0">
                    <a:latin typeface="Symbol" pitchFamily="18" charset="2"/>
                  </a:rPr>
                  <a:t>wt</a:t>
                </a:r>
                <a:r>
                  <a:rPr lang="fr-FR" sz="2400" baseline="-25000" dirty="0" err="1" smtClean="0">
                    <a:latin typeface="Symbol" pitchFamily="18" charset="2"/>
                  </a:rPr>
                  <a:t>a</a:t>
                </a:r>
                <a:endParaRPr lang="fr-FR" sz="2400" baseline="-25000" dirty="0">
                  <a:latin typeface="Times New Roman" pitchFamily="18" charset="0"/>
                </a:endParaRPr>
              </a:p>
            </p:txBody>
          </p:sp>
          <p:sp>
            <p:nvSpPr>
              <p:cNvPr id="108" name="Text Box 34"/>
              <p:cNvSpPr txBox="1">
                <a:spLocks noChangeArrowheads="1"/>
              </p:cNvSpPr>
              <p:nvPr/>
            </p:nvSpPr>
            <p:spPr bwMode="auto">
              <a:xfrm>
                <a:off x="4763" y="3385"/>
                <a:ext cx="49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2400" dirty="0">
                    <a:latin typeface="Times New Roman" pitchFamily="18" charset="0"/>
                  </a:rPr>
                  <a:t> « 1 »</a:t>
                </a:r>
              </a:p>
            </p:txBody>
          </p:sp>
          <p:sp>
            <p:nvSpPr>
              <p:cNvPr id="109" name="Line 30"/>
              <p:cNvSpPr>
                <a:spLocks noChangeShapeType="1"/>
              </p:cNvSpPr>
              <p:nvPr/>
            </p:nvSpPr>
            <p:spPr bwMode="auto">
              <a:xfrm flipV="1">
                <a:off x="4540" y="2627"/>
                <a:ext cx="1" cy="81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>
                <a:off x="4513" y="3385"/>
                <a:ext cx="109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Line 35"/>
              <p:cNvSpPr>
                <a:spLocks noChangeShapeType="1"/>
              </p:cNvSpPr>
              <p:nvPr/>
            </p:nvSpPr>
            <p:spPr bwMode="auto">
              <a:xfrm>
                <a:off x="4980" y="3353"/>
                <a:ext cx="0" cy="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Freeform 36"/>
              <p:cNvSpPr>
                <a:spLocks/>
              </p:cNvSpPr>
              <p:nvPr/>
            </p:nvSpPr>
            <p:spPr bwMode="auto">
              <a:xfrm>
                <a:off x="4551" y="2684"/>
                <a:ext cx="962" cy="695"/>
              </a:xfrm>
              <a:custGeom>
                <a:avLst/>
                <a:gdLst>
                  <a:gd name="T0" fmla="*/ 0 w 962"/>
                  <a:gd name="T1" fmla="*/ 686 h 695"/>
                  <a:gd name="T2" fmla="*/ 153 w 962"/>
                  <a:gd name="T3" fmla="*/ 622 h 695"/>
                  <a:gd name="T4" fmla="*/ 249 w 962"/>
                  <a:gd name="T5" fmla="*/ 412 h 695"/>
                  <a:gd name="T6" fmla="*/ 327 w 962"/>
                  <a:gd name="T7" fmla="*/ 130 h 695"/>
                  <a:gd name="T8" fmla="*/ 381 w 962"/>
                  <a:gd name="T9" fmla="*/ 22 h 695"/>
                  <a:gd name="T10" fmla="*/ 447 w 962"/>
                  <a:gd name="T11" fmla="*/ 16 h 695"/>
                  <a:gd name="T12" fmla="*/ 489 w 962"/>
                  <a:gd name="T13" fmla="*/ 118 h 695"/>
                  <a:gd name="T14" fmla="*/ 567 w 962"/>
                  <a:gd name="T15" fmla="*/ 370 h 695"/>
                  <a:gd name="T16" fmla="*/ 597 w 962"/>
                  <a:gd name="T17" fmla="*/ 454 h 695"/>
                  <a:gd name="T18" fmla="*/ 681 w 962"/>
                  <a:gd name="T19" fmla="*/ 586 h 695"/>
                  <a:gd name="T20" fmla="*/ 747 w 962"/>
                  <a:gd name="T21" fmla="*/ 640 h 695"/>
                  <a:gd name="T22" fmla="*/ 831 w 962"/>
                  <a:gd name="T23" fmla="*/ 686 h 695"/>
                  <a:gd name="T24" fmla="*/ 962 w 962"/>
                  <a:gd name="T25" fmla="*/ 686 h 6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62" h="695">
                    <a:moveTo>
                      <a:pt x="0" y="686"/>
                    </a:moveTo>
                    <a:cubicBezTo>
                      <a:pt x="49" y="695"/>
                      <a:pt x="112" y="668"/>
                      <a:pt x="153" y="622"/>
                    </a:cubicBezTo>
                    <a:cubicBezTo>
                      <a:pt x="194" y="576"/>
                      <a:pt x="220" y="494"/>
                      <a:pt x="249" y="412"/>
                    </a:cubicBezTo>
                    <a:cubicBezTo>
                      <a:pt x="278" y="330"/>
                      <a:pt x="305" y="195"/>
                      <a:pt x="327" y="130"/>
                    </a:cubicBezTo>
                    <a:cubicBezTo>
                      <a:pt x="349" y="65"/>
                      <a:pt x="361" y="41"/>
                      <a:pt x="381" y="22"/>
                    </a:cubicBezTo>
                    <a:cubicBezTo>
                      <a:pt x="401" y="3"/>
                      <a:pt x="429" y="0"/>
                      <a:pt x="447" y="16"/>
                    </a:cubicBezTo>
                    <a:cubicBezTo>
                      <a:pt x="465" y="32"/>
                      <a:pt x="469" y="59"/>
                      <a:pt x="489" y="118"/>
                    </a:cubicBezTo>
                    <a:cubicBezTo>
                      <a:pt x="509" y="177"/>
                      <a:pt x="549" y="314"/>
                      <a:pt x="567" y="370"/>
                    </a:cubicBezTo>
                    <a:cubicBezTo>
                      <a:pt x="585" y="426"/>
                      <a:pt x="578" y="418"/>
                      <a:pt x="597" y="454"/>
                    </a:cubicBezTo>
                    <a:cubicBezTo>
                      <a:pt x="616" y="490"/>
                      <a:pt x="656" y="555"/>
                      <a:pt x="681" y="586"/>
                    </a:cubicBezTo>
                    <a:cubicBezTo>
                      <a:pt x="706" y="617"/>
                      <a:pt x="722" y="623"/>
                      <a:pt x="747" y="640"/>
                    </a:cubicBezTo>
                    <a:cubicBezTo>
                      <a:pt x="772" y="657"/>
                      <a:pt x="795" y="678"/>
                      <a:pt x="831" y="686"/>
                    </a:cubicBezTo>
                    <a:cubicBezTo>
                      <a:pt x="867" y="694"/>
                      <a:pt x="916" y="686"/>
                      <a:pt x="962" y="68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1" name="Text Box 32"/>
            <p:cNvSpPr txBox="1">
              <a:spLocks noChangeArrowheads="1"/>
            </p:cNvSpPr>
            <p:nvPr/>
          </p:nvSpPr>
          <p:spPr bwMode="auto">
            <a:xfrm>
              <a:off x="405475" y="1861292"/>
              <a:ext cx="132255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 i="1" dirty="0" smtClean="0">
                  <a:solidFill>
                    <a:srgbClr val="002060"/>
                  </a:solidFill>
                  <a:latin typeface="Times New Roman" pitchFamily="18" charset="0"/>
                </a:rPr>
                <a:t>X</a:t>
              </a:r>
              <a:r>
                <a:rPr lang="fr-FR" sz="2400" baseline="-25000" dirty="0" smtClean="0">
                  <a:solidFill>
                    <a:srgbClr val="002060"/>
                  </a:solidFill>
                  <a:latin typeface="Times New Roman" pitchFamily="18" charset="0"/>
                </a:rPr>
                <a:t>3,</a:t>
              </a:r>
              <a:endParaRPr lang="fr-FR" sz="2400" baseline="-250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122" name="Freeform 36"/>
            <p:cNvSpPr>
              <a:spLocks/>
            </p:cNvSpPr>
            <p:nvPr/>
          </p:nvSpPr>
          <p:spPr bwMode="auto">
            <a:xfrm>
              <a:off x="1032774" y="2129843"/>
              <a:ext cx="1663603" cy="1176849"/>
            </a:xfrm>
            <a:custGeom>
              <a:avLst/>
              <a:gdLst>
                <a:gd name="T0" fmla="*/ 0 w 962"/>
                <a:gd name="T1" fmla="*/ 686 h 695"/>
                <a:gd name="T2" fmla="*/ 153 w 962"/>
                <a:gd name="T3" fmla="*/ 622 h 695"/>
                <a:gd name="T4" fmla="*/ 249 w 962"/>
                <a:gd name="T5" fmla="*/ 412 h 695"/>
                <a:gd name="T6" fmla="*/ 327 w 962"/>
                <a:gd name="T7" fmla="*/ 130 h 695"/>
                <a:gd name="T8" fmla="*/ 381 w 962"/>
                <a:gd name="T9" fmla="*/ 22 h 695"/>
                <a:gd name="T10" fmla="*/ 447 w 962"/>
                <a:gd name="T11" fmla="*/ 16 h 695"/>
                <a:gd name="T12" fmla="*/ 489 w 962"/>
                <a:gd name="T13" fmla="*/ 118 h 695"/>
                <a:gd name="T14" fmla="*/ 567 w 962"/>
                <a:gd name="T15" fmla="*/ 370 h 695"/>
                <a:gd name="T16" fmla="*/ 597 w 962"/>
                <a:gd name="T17" fmla="*/ 454 h 695"/>
                <a:gd name="T18" fmla="*/ 681 w 962"/>
                <a:gd name="T19" fmla="*/ 586 h 695"/>
                <a:gd name="T20" fmla="*/ 747 w 962"/>
                <a:gd name="T21" fmla="*/ 640 h 695"/>
                <a:gd name="T22" fmla="*/ 831 w 962"/>
                <a:gd name="T23" fmla="*/ 686 h 695"/>
                <a:gd name="T24" fmla="*/ 962 w 962"/>
                <a:gd name="T25" fmla="*/ 686 h 6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connsiteX0" fmla="*/ 0 w 10499"/>
                <a:gd name="connsiteY0" fmla="*/ 8150 h 9841"/>
                <a:gd name="connsiteX1" fmla="*/ 2089 w 10499"/>
                <a:gd name="connsiteY1" fmla="*/ 8869 h 9841"/>
                <a:gd name="connsiteX2" fmla="*/ 3087 w 10499"/>
                <a:gd name="connsiteY2" fmla="*/ 5847 h 9841"/>
                <a:gd name="connsiteX3" fmla="*/ 3898 w 10499"/>
                <a:gd name="connsiteY3" fmla="*/ 1790 h 9841"/>
                <a:gd name="connsiteX4" fmla="*/ 4459 w 10499"/>
                <a:gd name="connsiteY4" fmla="*/ 236 h 9841"/>
                <a:gd name="connsiteX5" fmla="*/ 5146 w 10499"/>
                <a:gd name="connsiteY5" fmla="*/ 149 h 9841"/>
                <a:gd name="connsiteX6" fmla="*/ 5582 w 10499"/>
                <a:gd name="connsiteY6" fmla="*/ 1617 h 9841"/>
                <a:gd name="connsiteX7" fmla="*/ 6393 w 10499"/>
                <a:gd name="connsiteY7" fmla="*/ 5243 h 9841"/>
                <a:gd name="connsiteX8" fmla="*/ 6705 w 10499"/>
                <a:gd name="connsiteY8" fmla="*/ 6451 h 9841"/>
                <a:gd name="connsiteX9" fmla="*/ 7578 w 10499"/>
                <a:gd name="connsiteY9" fmla="*/ 8351 h 9841"/>
                <a:gd name="connsiteX10" fmla="*/ 8264 w 10499"/>
                <a:gd name="connsiteY10" fmla="*/ 9128 h 9841"/>
                <a:gd name="connsiteX11" fmla="*/ 9137 w 10499"/>
                <a:gd name="connsiteY11" fmla="*/ 9790 h 9841"/>
                <a:gd name="connsiteX12" fmla="*/ 10499 w 10499"/>
                <a:gd name="connsiteY12" fmla="*/ 9790 h 9841"/>
                <a:gd name="connsiteX0" fmla="*/ 0 w 10000"/>
                <a:gd name="connsiteY0" fmla="*/ 8282 h 10000"/>
                <a:gd name="connsiteX1" fmla="*/ 1871 w 10000"/>
                <a:gd name="connsiteY1" fmla="*/ 8135 h 10000"/>
                <a:gd name="connsiteX2" fmla="*/ 2940 w 10000"/>
                <a:gd name="connsiteY2" fmla="*/ 5941 h 10000"/>
                <a:gd name="connsiteX3" fmla="*/ 3713 w 10000"/>
                <a:gd name="connsiteY3" fmla="*/ 1819 h 10000"/>
                <a:gd name="connsiteX4" fmla="*/ 4247 w 10000"/>
                <a:gd name="connsiteY4" fmla="*/ 240 h 10000"/>
                <a:gd name="connsiteX5" fmla="*/ 4901 w 10000"/>
                <a:gd name="connsiteY5" fmla="*/ 151 h 10000"/>
                <a:gd name="connsiteX6" fmla="*/ 5317 w 10000"/>
                <a:gd name="connsiteY6" fmla="*/ 1643 h 10000"/>
                <a:gd name="connsiteX7" fmla="*/ 6089 w 10000"/>
                <a:gd name="connsiteY7" fmla="*/ 5328 h 10000"/>
                <a:gd name="connsiteX8" fmla="*/ 6386 w 10000"/>
                <a:gd name="connsiteY8" fmla="*/ 6555 h 10000"/>
                <a:gd name="connsiteX9" fmla="*/ 7218 w 10000"/>
                <a:gd name="connsiteY9" fmla="*/ 8486 h 10000"/>
                <a:gd name="connsiteX10" fmla="*/ 7871 w 10000"/>
                <a:gd name="connsiteY10" fmla="*/ 9275 h 10000"/>
                <a:gd name="connsiteX11" fmla="*/ 8703 w 10000"/>
                <a:gd name="connsiteY11" fmla="*/ 9948 h 10000"/>
                <a:gd name="connsiteX12" fmla="*/ 10000 w 10000"/>
                <a:gd name="connsiteY12" fmla="*/ 9948 h 10000"/>
                <a:gd name="connsiteX0" fmla="*/ 0 w 9584"/>
                <a:gd name="connsiteY0" fmla="*/ 8457 h 10000"/>
                <a:gd name="connsiteX1" fmla="*/ 1455 w 9584"/>
                <a:gd name="connsiteY1" fmla="*/ 8135 h 10000"/>
                <a:gd name="connsiteX2" fmla="*/ 2524 w 9584"/>
                <a:gd name="connsiteY2" fmla="*/ 5941 h 10000"/>
                <a:gd name="connsiteX3" fmla="*/ 3297 w 9584"/>
                <a:gd name="connsiteY3" fmla="*/ 1819 h 10000"/>
                <a:gd name="connsiteX4" fmla="*/ 3831 w 9584"/>
                <a:gd name="connsiteY4" fmla="*/ 240 h 10000"/>
                <a:gd name="connsiteX5" fmla="*/ 4485 w 9584"/>
                <a:gd name="connsiteY5" fmla="*/ 151 h 10000"/>
                <a:gd name="connsiteX6" fmla="*/ 4901 w 9584"/>
                <a:gd name="connsiteY6" fmla="*/ 1643 h 10000"/>
                <a:gd name="connsiteX7" fmla="*/ 5673 w 9584"/>
                <a:gd name="connsiteY7" fmla="*/ 5328 h 10000"/>
                <a:gd name="connsiteX8" fmla="*/ 5970 w 9584"/>
                <a:gd name="connsiteY8" fmla="*/ 6555 h 10000"/>
                <a:gd name="connsiteX9" fmla="*/ 6802 w 9584"/>
                <a:gd name="connsiteY9" fmla="*/ 8486 h 10000"/>
                <a:gd name="connsiteX10" fmla="*/ 7455 w 9584"/>
                <a:gd name="connsiteY10" fmla="*/ 9275 h 10000"/>
                <a:gd name="connsiteX11" fmla="*/ 8287 w 9584"/>
                <a:gd name="connsiteY11" fmla="*/ 9948 h 10000"/>
                <a:gd name="connsiteX12" fmla="*/ 9584 w 9584"/>
                <a:gd name="connsiteY12" fmla="*/ 99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84" h="10000">
                  <a:moveTo>
                    <a:pt x="0" y="8457"/>
                  </a:moveTo>
                  <a:cubicBezTo>
                    <a:pt x="485" y="8588"/>
                    <a:pt x="1034" y="8554"/>
                    <a:pt x="1455" y="8135"/>
                  </a:cubicBezTo>
                  <a:cubicBezTo>
                    <a:pt x="1876" y="7716"/>
                    <a:pt x="2217" y="6994"/>
                    <a:pt x="2524" y="5941"/>
                  </a:cubicBezTo>
                  <a:cubicBezTo>
                    <a:pt x="2831" y="4888"/>
                    <a:pt x="3079" y="2769"/>
                    <a:pt x="3297" y="1819"/>
                  </a:cubicBezTo>
                  <a:cubicBezTo>
                    <a:pt x="3515" y="868"/>
                    <a:pt x="3634" y="517"/>
                    <a:pt x="3831" y="240"/>
                  </a:cubicBezTo>
                  <a:cubicBezTo>
                    <a:pt x="4029" y="-39"/>
                    <a:pt x="4306" y="-82"/>
                    <a:pt x="4485" y="151"/>
                  </a:cubicBezTo>
                  <a:cubicBezTo>
                    <a:pt x="4664" y="385"/>
                    <a:pt x="4703" y="780"/>
                    <a:pt x="4901" y="1643"/>
                  </a:cubicBezTo>
                  <a:cubicBezTo>
                    <a:pt x="5099" y="2506"/>
                    <a:pt x="5495" y="4509"/>
                    <a:pt x="5673" y="5328"/>
                  </a:cubicBezTo>
                  <a:cubicBezTo>
                    <a:pt x="5851" y="6146"/>
                    <a:pt x="5782" y="6029"/>
                    <a:pt x="5970" y="6555"/>
                  </a:cubicBezTo>
                  <a:cubicBezTo>
                    <a:pt x="6158" y="7082"/>
                    <a:pt x="6554" y="8033"/>
                    <a:pt x="6802" y="8486"/>
                  </a:cubicBezTo>
                  <a:cubicBezTo>
                    <a:pt x="7049" y="8939"/>
                    <a:pt x="7208" y="9027"/>
                    <a:pt x="7455" y="9275"/>
                  </a:cubicBezTo>
                  <a:cubicBezTo>
                    <a:pt x="7703" y="9523"/>
                    <a:pt x="7931" y="9830"/>
                    <a:pt x="8287" y="9948"/>
                  </a:cubicBezTo>
                  <a:cubicBezTo>
                    <a:pt x="8643" y="10065"/>
                    <a:pt x="9129" y="9948"/>
                    <a:pt x="9584" y="9948"/>
                  </a:cubicBezTo>
                </a:path>
              </a:pathLst>
            </a:custGeom>
            <a:noFill/>
            <a:ln w="254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Text Box 32"/>
            <p:cNvSpPr txBox="1">
              <a:spLocks noChangeArrowheads="1"/>
            </p:cNvSpPr>
            <p:nvPr/>
          </p:nvSpPr>
          <p:spPr bwMode="auto">
            <a:xfrm>
              <a:off x="1971545" y="2338338"/>
              <a:ext cx="16529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fr-FR" sz="2000" i="1" dirty="0" smtClean="0">
                  <a:solidFill>
                    <a:srgbClr val="002060"/>
                  </a:solidFill>
                  <a:latin typeface="Times New Roman" pitchFamily="18" charset="0"/>
                </a:rPr>
                <a:t>X</a:t>
              </a:r>
              <a:r>
                <a:rPr lang="fr-FR" sz="2000" baseline="-25000" dirty="0" smtClean="0">
                  <a:solidFill>
                    <a:srgbClr val="002060"/>
                  </a:solidFill>
                  <a:latin typeface="Times New Roman" pitchFamily="18" charset="0"/>
                </a:rPr>
                <a:t>3</a:t>
              </a:r>
              <a:r>
                <a:rPr lang="fr-FR" sz="2000" baseline="300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fr-FR" sz="2000" dirty="0" smtClean="0">
                  <a:solidFill>
                    <a:srgbClr val="002060"/>
                  </a:solidFill>
                  <a:latin typeface="Times New Roman" pitchFamily="18" charset="0"/>
                </a:rPr>
                <a:t>=  </a:t>
              </a:r>
              <a:r>
                <a:rPr lang="fr-FR" sz="2000" i="1" dirty="0" smtClean="0">
                  <a:solidFill>
                    <a:srgbClr val="FF0000"/>
                  </a:solidFill>
                  <a:latin typeface="Times New Roman" pitchFamily="18" charset="0"/>
                </a:rPr>
                <a:t>X</a:t>
              </a:r>
              <a:r>
                <a:rPr lang="fr-FR" sz="2000" baseline="-25000" dirty="0" smtClean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r>
                <a:rPr lang="fr-FR" sz="2000" baseline="-25000" dirty="0">
                  <a:solidFill>
                    <a:srgbClr val="FF0000"/>
                  </a:solidFill>
                  <a:latin typeface="Times New Roman" pitchFamily="18" charset="0"/>
                </a:rPr>
                <a:t>, </a:t>
              </a:r>
              <a:r>
                <a:rPr lang="fr-FR" sz="2000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sing</a:t>
              </a:r>
              <a:r>
                <a:rPr lang="fr-FR" sz="2000" dirty="0" smtClean="0">
                  <a:latin typeface="Times New Roman" pitchFamily="18" charset="0"/>
                </a:rPr>
                <a:t>+ </a:t>
              </a:r>
              <a:r>
                <a:rPr lang="fr-FR" sz="2000" i="1" dirty="0">
                  <a:latin typeface="Times New Roman" pitchFamily="18" charset="0"/>
                </a:rPr>
                <a:t>X</a:t>
              </a:r>
              <a:r>
                <a:rPr lang="fr-FR" sz="2000" baseline="-25000" dirty="0">
                  <a:latin typeface="Times New Roman" pitchFamily="18" charset="0"/>
                </a:rPr>
                <a:t>3, </a:t>
              </a:r>
              <a:r>
                <a:rPr lang="fr-FR" sz="2000" baseline="-25000" dirty="0" smtClean="0">
                  <a:latin typeface="Times New Roman" pitchFamily="18" charset="0"/>
                </a:rPr>
                <a:t>trivial</a:t>
              </a:r>
              <a:r>
                <a:rPr lang="fr-FR" sz="2000" baseline="30000" dirty="0" smtClean="0">
                  <a:latin typeface="Times New Roman" pitchFamily="18" charset="0"/>
                </a:rPr>
                <a:t> </a:t>
              </a:r>
              <a:endParaRPr lang="fr-FR" sz="2000" baseline="-25000" dirty="0"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ZoneTexte 136"/>
              <p:cNvSpPr txBox="1"/>
              <p:nvPr/>
            </p:nvSpPr>
            <p:spPr>
              <a:xfrm>
                <a:off x="1307497" y="1561668"/>
                <a:ext cx="4492515" cy="4586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𝑐𝑜𝑟𝑟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7" name="ZoneTexte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97" y="1561668"/>
                <a:ext cx="4492515" cy="45865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5"/>
          <p:cNvSpPr txBox="1">
            <a:spLocks noChangeArrowheads="1"/>
          </p:cNvSpPr>
          <p:nvPr/>
        </p:nvSpPr>
        <p:spPr bwMode="auto">
          <a:xfrm>
            <a:off x="107504" y="4005064"/>
            <a:ext cx="2304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1306BA"/>
                </a:solidFill>
              </a:rPr>
              <a:t>The </a:t>
            </a:r>
            <a:r>
              <a:rPr lang="fr-FR" b="1" dirty="0" err="1">
                <a:solidFill>
                  <a:srgbClr val="1306BA"/>
                </a:solidFill>
              </a:rPr>
              <a:t>higher</a:t>
            </a:r>
            <a:r>
              <a:rPr lang="fr-FR" b="1" dirty="0">
                <a:solidFill>
                  <a:srgbClr val="1306BA"/>
                </a:solidFill>
              </a:rPr>
              <a:t> the </a:t>
            </a:r>
            <a:r>
              <a:rPr lang="fr-FR" b="1" dirty="0" err="1">
                <a:solidFill>
                  <a:srgbClr val="1306BA"/>
                </a:solidFill>
              </a:rPr>
              <a:t>order</a:t>
            </a:r>
            <a:r>
              <a:rPr lang="fr-FR" b="1" dirty="0">
                <a:solidFill>
                  <a:srgbClr val="1306BA"/>
                </a:solidFill>
              </a:rPr>
              <a:t> k≥3, the more </a:t>
            </a:r>
            <a:r>
              <a:rPr lang="fr-FR" b="1" dirty="0" err="1">
                <a:solidFill>
                  <a:srgbClr val="1306BA"/>
                </a:solidFill>
              </a:rPr>
              <a:t>anomalous</a:t>
            </a:r>
            <a:r>
              <a:rPr lang="fr-FR" b="1" dirty="0">
                <a:solidFill>
                  <a:srgbClr val="1306BA"/>
                </a:solidFill>
              </a:rPr>
              <a:t> the </a:t>
            </a:r>
            <a:r>
              <a:rPr lang="fr-FR" b="1" dirty="0">
                <a:solidFill>
                  <a:srgbClr val="1306BA"/>
                </a:solidFill>
                <a:latin typeface="Symbol" panose="05050102010706020507" pitchFamily="18" charset="2"/>
              </a:rPr>
              <a:t>w</a:t>
            </a:r>
            <a:r>
              <a:rPr lang="fr-FR" b="1" dirty="0">
                <a:solidFill>
                  <a:srgbClr val="1306BA"/>
                </a:solidFill>
              </a:rPr>
              <a:t> and T </a:t>
            </a:r>
            <a:r>
              <a:rPr lang="fr-FR" b="1" dirty="0" err="1">
                <a:solidFill>
                  <a:srgbClr val="1306BA"/>
                </a:solidFill>
              </a:rPr>
              <a:t>dependences</a:t>
            </a:r>
            <a:r>
              <a:rPr lang="fr-FR" b="1" dirty="0">
                <a:solidFill>
                  <a:srgbClr val="1306BA"/>
                </a:solidFill>
              </a:rPr>
              <a:t>.</a:t>
            </a:r>
          </a:p>
        </p:txBody>
      </p:sp>
      <p:sp>
        <p:nvSpPr>
          <p:cNvPr id="68" name="AutoShape 37"/>
          <p:cNvSpPr>
            <a:spLocks noChangeArrowheads="1"/>
          </p:cNvSpPr>
          <p:nvPr/>
        </p:nvSpPr>
        <p:spPr bwMode="auto">
          <a:xfrm>
            <a:off x="3971644" y="2950982"/>
            <a:ext cx="231671" cy="57001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 sz="1350"/>
          </a:p>
        </p:txBody>
      </p:sp>
      <p:sp>
        <p:nvSpPr>
          <p:cNvPr id="139" name="Text Box 5"/>
          <p:cNvSpPr txBox="1">
            <a:spLocks noChangeArrowheads="1"/>
          </p:cNvSpPr>
          <p:nvPr/>
        </p:nvSpPr>
        <p:spPr bwMode="auto">
          <a:xfrm>
            <a:off x="4497542" y="2990326"/>
            <a:ext cx="4394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 smtClean="0">
                <a:solidFill>
                  <a:srgbClr val="0070C0"/>
                </a:solidFill>
              </a:rPr>
              <a:t>Generalizing</a:t>
            </a:r>
            <a:r>
              <a:rPr lang="fr-FR" dirty="0" smtClean="0">
                <a:solidFill>
                  <a:srgbClr val="0070C0"/>
                </a:solidFill>
              </a:rPr>
              <a:t> to </a:t>
            </a:r>
            <a:r>
              <a:rPr lang="fr-FR" dirty="0" smtClean="0">
                <a:solidFill>
                  <a:srgbClr val="0070C0"/>
                </a:solidFill>
                <a:latin typeface="Symbol" panose="05050102010706020507" pitchFamily="18" charset="2"/>
              </a:rPr>
              <a:t>c</a:t>
            </a:r>
            <a:r>
              <a:rPr lang="fr-FR" baseline="-25000" dirty="0" smtClean="0">
                <a:solidFill>
                  <a:srgbClr val="0070C0"/>
                </a:solidFill>
              </a:rPr>
              <a:t>5</a:t>
            </a:r>
            <a:r>
              <a:rPr lang="fr-FR" dirty="0" smtClean="0">
                <a:solidFill>
                  <a:srgbClr val="0070C0"/>
                </a:solidFill>
              </a:rPr>
              <a:t>: Albert et al. Science (2016)</a:t>
            </a:r>
            <a:endParaRPr lang="fr-FR" dirty="0">
              <a:solidFill>
                <a:srgbClr val="0070C0"/>
              </a:solidFill>
              <a:sym typeface="Wingdings" pitchFamily="2" charset="2"/>
            </a:endParaRPr>
          </a:p>
        </p:txBody>
      </p:sp>
      <p:grpSp>
        <p:nvGrpSpPr>
          <p:cNvPr id="140" name="Groupe 139"/>
          <p:cNvGrpSpPr/>
          <p:nvPr/>
        </p:nvGrpSpPr>
        <p:grpSpPr>
          <a:xfrm>
            <a:off x="2411760" y="3655461"/>
            <a:ext cx="3168352" cy="2437835"/>
            <a:chOff x="4057757" y="1319894"/>
            <a:chExt cx="3359538" cy="3250447"/>
          </a:xfrm>
        </p:grpSpPr>
        <p:grpSp>
          <p:nvGrpSpPr>
            <p:cNvPr id="141" name="Groupe 140"/>
            <p:cNvGrpSpPr/>
            <p:nvPr/>
          </p:nvGrpSpPr>
          <p:grpSpPr>
            <a:xfrm>
              <a:off x="4057757" y="1319894"/>
              <a:ext cx="3034524" cy="2695112"/>
              <a:chOff x="4252111" y="1239830"/>
              <a:chExt cx="3034524" cy="2695112"/>
            </a:xfrm>
          </p:grpSpPr>
          <p:grpSp>
            <p:nvGrpSpPr>
              <p:cNvPr id="143" name="Group 70"/>
              <p:cNvGrpSpPr>
                <a:grpSpLocks/>
              </p:cNvGrpSpPr>
              <p:nvPr/>
            </p:nvGrpSpPr>
            <p:grpSpPr bwMode="auto">
              <a:xfrm>
                <a:off x="4252111" y="1239830"/>
                <a:ext cx="3034524" cy="2695112"/>
                <a:chOff x="3964" y="2056"/>
                <a:chExt cx="1864" cy="1626"/>
              </a:xfrm>
            </p:grpSpPr>
            <p:sp>
              <p:nvSpPr>
                <p:cNvPr id="14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964" y="2056"/>
                  <a:ext cx="731" cy="2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i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X</a:t>
                  </a:r>
                  <a:r>
                    <a:rPr lang="fr-FR" baseline="-250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5, </a:t>
                  </a:r>
                  <a:r>
                    <a:rPr lang="fr-FR" baseline="-25000" dirty="0" err="1">
                      <a:solidFill>
                        <a:srgbClr val="FF0000"/>
                      </a:solidFill>
                      <a:latin typeface="Times New Roman" pitchFamily="18" charset="0"/>
                    </a:rPr>
                    <a:t>sing</a:t>
                  </a:r>
                  <a:endParaRPr lang="fr-FR" baseline="-25000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375" y="3339"/>
                  <a:ext cx="453" cy="2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dirty="0" err="1">
                      <a:latin typeface="Symbol" pitchFamily="18" charset="2"/>
                    </a:rPr>
                    <a:t>wt</a:t>
                  </a:r>
                  <a:r>
                    <a:rPr lang="fr-FR" baseline="-25000" dirty="0" err="1">
                      <a:latin typeface="Symbol" pitchFamily="18" charset="2"/>
                    </a:rPr>
                    <a:t>a</a:t>
                  </a:r>
                  <a:endParaRPr lang="fr-FR" baseline="-25000" dirty="0">
                    <a:latin typeface="Times New Roman" pitchFamily="18" charset="0"/>
                  </a:endParaRPr>
                </a:p>
              </p:txBody>
            </p:sp>
            <p:sp>
              <p:nvSpPr>
                <p:cNvPr id="14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763" y="3385"/>
                  <a:ext cx="499" cy="2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r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dirty="0">
                      <a:latin typeface="Times New Roman" pitchFamily="18" charset="0"/>
                    </a:rPr>
                    <a:t> « 1 »</a:t>
                  </a:r>
                </a:p>
              </p:txBody>
            </p:sp>
            <p:sp>
              <p:nvSpPr>
                <p:cNvPr id="149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4536" y="2137"/>
                  <a:ext cx="4" cy="130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1350"/>
                </a:p>
              </p:txBody>
            </p:sp>
            <p:sp>
              <p:nvSpPr>
                <p:cNvPr id="150" name="Line 31"/>
                <p:cNvSpPr>
                  <a:spLocks noChangeShapeType="1"/>
                </p:cNvSpPr>
                <p:nvPr/>
              </p:nvSpPr>
              <p:spPr bwMode="auto">
                <a:xfrm>
                  <a:off x="4513" y="3385"/>
                  <a:ext cx="1093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1350"/>
                </a:p>
              </p:txBody>
            </p:sp>
            <p:sp>
              <p:nvSpPr>
                <p:cNvPr id="151" name="Line 35"/>
                <p:cNvSpPr>
                  <a:spLocks noChangeShapeType="1"/>
                </p:cNvSpPr>
                <p:nvPr/>
              </p:nvSpPr>
              <p:spPr bwMode="auto">
                <a:xfrm>
                  <a:off x="4980" y="3353"/>
                  <a:ext cx="0" cy="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1350"/>
                </a:p>
              </p:txBody>
            </p:sp>
            <p:sp>
              <p:nvSpPr>
                <p:cNvPr id="152" name="Freeform 36"/>
                <p:cNvSpPr>
                  <a:spLocks/>
                </p:cNvSpPr>
                <p:nvPr/>
              </p:nvSpPr>
              <p:spPr bwMode="auto">
                <a:xfrm>
                  <a:off x="4551" y="2137"/>
                  <a:ext cx="962" cy="1242"/>
                </a:xfrm>
                <a:custGeom>
                  <a:avLst/>
                  <a:gdLst>
                    <a:gd name="T0" fmla="*/ 0 w 962"/>
                    <a:gd name="T1" fmla="*/ 686 h 695"/>
                    <a:gd name="T2" fmla="*/ 153 w 962"/>
                    <a:gd name="T3" fmla="*/ 622 h 695"/>
                    <a:gd name="T4" fmla="*/ 249 w 962"/>
                    <a:gd name="T5" fmla="*/ 412 h 695"/>
                    <a:gd name="T6" fmla="*/ 327 w 962"/>
                    <a:gd name="T7" fmla="*/ 130 h 695"/>
                    <a:gd name="T8" fmla="*/ 381 w 962"/>
                    <a:gd name="T9" fmla="*/ 22 h 695"/>
                    <a:gd name="T10" fmla="*/ 447 w 962"/>
                    <a:gd name="T11" fmla="*/ 16 h 695"/>
                    <a:gd name="T12" fmla="*/ 489 w 962"/>
                    <a:gd name="T13" fmla="*/ 118 h 695"/>
                    <a:gd name="T14" fmla="*/ 567 w 962"/>
                    <a:gd name="T15" fmla="*/ 370 h 695"/>
                    <a:gd name="T16" fmla="*/ 597 w 962"/>
                    <a:gd name="T17" fmla="*/ 454 h 695"/>
                    <a:gd name="T18" fmla="*/ 681 w 962"/>
                    <a:gd name="T19" fmla="*/ 586 h 695"/>
                    <a:gd name="T20" fmla="*/ 747 w 962"/>
                    <a:gd name="T21" fmla="*/ 640 h 695"/>
                    <a:gd name="T22" fmla="*/ 831 w 962"/>
                    <a:gd name="T23" fmla="*/ 686 h 695"/>
                    <a:gd name="T24" fmla="*/ 962 w 962"/>
                    <a:gd name="T25" fmla="*/ 686 h 69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62" h="695">
                      <a:moveTo>
                        <a:pt x="0" y="686"/>
                      </a:moveTo>
                      <a:cubicBezTo>
                        <a:pt x="49" y="695"/>
                        <a:pt x="112" y="668"/>
                        <a:pt x="153" y="622"/>
                      </a:cubicBezTo>
                      <a:cubicBezTo>
                        <a:pt x="194" y="576"/>
                        <a:pt x="220" y="494"/>
                        <a:pt x="249" y="412"/>
                      </a:cubicBezTo>
                      <a:cubicBezTo>
                        <a:pt x="278" y="330"/>
                        <a:pt x="305" y="195"/>
                        <a:pt x="327" y="130"/>
                      </a:cubicBezTo>
                      <a:cubicBezTo>
                        <a:pt x="349" y="65"/>
                        <a:pt x="361" y="41"/>
                        <a:pt x="381" y="22"/>
                      </a:cubicBezTo>
                      <a:cubicBezTo>
                        <a:pt x="401" y="3"/>
                        <a:pt x="429" y="0"/>
                        <a:pt x="447" y="16"/>
                      </a:cubicBezTo>
                      <a:cubicBezTo>
                        <a:pt x="465" y="32"/>
                        <a:pt x="469" y="59"/>
                        <a:pt x="489" y="118"/>
                      </a:cubicBezTo>
                      <a:cubicBezTo>
                        <a:pt x="509" y="177"/>
                        <a:pt x="549" y="314"/>
                        <a:pt x="567" y="370"/>
                      </a:cubicBezTo>
                      <a:cubicBezTo>
                        <a:pt x="585" y="426"/>
                        <a:pt x="578" y="418"/>
                        <a:pt x="597" y="454"/>
                      </a:cubicBezTo>
                      <a:cubicBezTo>
                        <a:pt x="616" y="490"/>
                        <a:pt x="656" y="555"/>
                        <a:pt x="681" y="586"/>
                      </a:cubicBezTo>
                      <a:cubicBezTo>
                        <a:pt x="706" y="617"/>
                        <a:pt x="722" y="623"/>
                        <a:pt x="747" y="640"/>
                      </a:cubicBezTo>
                      <a:cubicBezTo>
                        <a:pt x="772" y="657"/>
                        <a:pt x="795" y="678"/>
                        <a:pt x="831" y="686"/>
                      </a:cubicBezTo>
                      <a:cubicBezTo>
                        <a:pt x="867" y="694"/>
                        <a:pt x="916" y="686"/>
                        <a:pt x="962" y="686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1350"/>
                </a:p>
              </p:txBody>
            </p:sp>
          </p:grpSp>
          <p:sp>
            <p:nvSpPr>
              <p:cNvPr id="144" name="Text Box 32"/>
              <p:cNvSpPr txBox="1">
                <a:spLocks noChangeArrowheads="1"/>
              </p:cNvSpPr>
              <p:nvPr/>
            </p:nvSpPr>
            <p:spPr bwMode="auto">
              <a:xfrm>
                <a:off x="4488894" y="1630487"/>
                <a:ext cx="1322556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i="1" dirty="0">
                    <a:solidFill>
                      <a:srgbClr val="002060"/>
                    </a:solidFill>
                    <a:latin typeface="Times New Roman" pitchFamily="18" charset="0"/>
                  </a:rPr>
                  <a:t>X</a:t>
                </a:r>
                <a:r>
                  <a:rPr lang="fr-FR" baseline="-25000" dirty="0">
                    <a:solidFill>
                      <a:srgbClr val="002060"/>
                    </a:solidFill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145" name="Freeform 36"/>
              <p:cNvSpPr>
                <a:spLocks/>
              </p:cNvSpPr>
              <p:nvPr/>
            </p:nvSpPr>
            <p:spPr bwMode="auto">
              <a:xfrm>
                <a:off x="5184053" y="1379340"/>
                <a:ext cx="1663603" cy="2078260"/>
              </a:xfrm>
              <a:custGeom>
                <a:avLst/>
                <a:gdLst>
                  <a:gd name="T0" fmla="*/ 0 w 962"/>
                  <a:gd name="T1" fmla="*/ 686 h 695"/>
                  <a:gd name="T2" fmla="*/ 153 w 962"/>
                  <a:gd name="T3" fmla="*/ 622 h 695"/>
                  <a:gd name="T4" fmla="*/ 249 w 962"/>
                  <a:gd name="T5" fmla="*/ 412 h 695"/>
                  <a:gd name="T6" fmla="*/ 327 w 962"/>
                  <a:gd name="T7" fmla="*/ 130 h 695"/>
                  <a:gd name="T8" fmla="*/ 381 w 962"/>
                  <a:gd name="T9" fmla="*/ 22 h 695"/>
                  <a:gd name="T10" fmla="*/ 447 w 962"/>
                  <a:gd name="T11" fmla="*/ 16 h 695"/>
                  <a:gd name="T12" fmla="*/ 489 w 962"/>
                  <a:gd name="T13" fmla="*/ 118 h 695"/>
                  <a:gd name="T14" fmla="*/ 567 w 962"/>
                  <a:gd name="T15" fmla="*/ 370 h 695"/>
                  <a:gd name="T16" fmla="*/ 597 w 962"/>
                  <a:gd name="T17" fmla="*/ 454 h 695"/>
                  <a:gd name="T18" fmla="*/ 681 w 962"/>
                  <a:gd name="T19" fmla="*/ 586 h 695"/>
                  <a:gd name="T20" fmla="*/ 747 w 962"/>
                  <a:gd name="T21" fmla="*/ 640 h 695"/>
                  <a:gd name="T22" fmla="*/ 831 w 962"/>
                  <a:gd name="T23" fmla="*/ 686 h 695"/>
                  <a:gd name="T24" fmla="*/ 962 w 962"/>
                  <a:gd name="T25" fmla="*/ 686 h 6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connsiteX0" fmla="*/ 0 w 10499"/>
                  <a:gd name="connsiteY0" fmla="*/ 8150 h 9841"/>
                  <a:gd name="connsiteX1" fmla="*/ 2089 w 10499"/>
                  <a:gd name="connsiteY1" fmla="*/ 8869 h 9841"/>
                  <a:gd name="connsiteX2" fmla="*/ 3087 w 10499"/>
                  <a:gd name="connsiteY2" fmla="*/ 5847 h 9841"/>
                  <a:gd name="connsiteX3" fmla="*/ 3898 w 10499"/>
                  <a:gd name="connsiteY3" fmla="*/ 1790 h 9841"/>
                  <a:gd name="connsiteX4" fmla="*/ 4459 w 10499"/>
                  <a:gd name="connsiteY4" fmla="*/ 236 h 9841"/>
                  <a:gd name="connsiteX5" fmla="*/ 5146 w 10499"/>
                  <a:gd name="connsiteY5" fmla="*/ 149 h 9841"/>
                  <a:gd name="connsiteX6" fmla="*/ 5582 w 10499"/>
                  <a:gd name="connsiteY6" fmla="*/ 1617 h 9841"/>
                  <a:gd name="connsiteX7" fmla="*/ 6393 w 10499"/>
                  <a:gd name="connsiteY7" fmla="*/ 5243 h 9841"/>
                  <a:gd name="connsiteX8" fmla="*/ 6705 w 10499"/>
                  <a:gd name="connsiteY8" fmla="*/ 6451 h 9841"/>
                  <a:gd name="connsiteX9" fmla="*/ 7578 w 10499"/>
                  <a:gd name="connsiteY9" fmla="*/ 8351 h 9841"/>
                  <a:gd name="connsiteX10" fmla="*/ 8264 w 10499"/>
                  <a:gd name="connsiteY10" fmla="*/ 9128 h 9841"/>
                  <a:gd name="connsiteX11" fmla="*/ 9137 w 10499"/>
                  <a:gd name="connsiteY11" fmla="*/ 9790 h 9841"/>
                  <a:gd name="connsiteX12" fmla="*/ 10499 w 10499"/>
                  <a:gd name="connsiteY12" fmla="*/ 9790 h 9841"/>
                  <a:gd name="connsiteX0" fmla="*/ 0 w 10000"/>
                  <a:gd name="connsiteY0" fmla="*/ 8282 h 10000"/>
                  <a:gd name="connsiteX1" fmla="*/ 1871 w 10000"/>
                  <a:gd name="connsiteY1" fmla="*/ 8135 h 10000"/>
                  <a:gd name="connsiteX2" fmla="*/ 2940 w 10000"/>
                  <a:gd name="connsiteY2" fmla="*/ 5941 h 10000"/>
                  <a:gd name="connsiteX3" fmla="*/ 3713 w 10000"/>
                  <a:gd name="connsiteY3" fmla="*/ 1819 h 10000"/>
                  <a:gd name="connsiteX4" fmla="*/ 4247 w 10000"/>
                  <a:gd name="connsiteY4" fmla="*/ 240 h 10000"/>
                  <a:gd name="connsiteX5" fmla="*/ 4901 w 10000"/>
                  <a:gd name="connsiteY5" fmla="*/ 151 h 10000"/>
                  <a:gd name="connsiteX6" fmla="*/ 5317 w 10000"/>
                  <a:gd name="connsiteY6" fmla="*/ 1643 h 10000"/>
                  <a:gd name="connsiteX7" fmla="*/ 6089 w 10000"/>
                  <a:gd name="connsiteY7" fmla="*/ 5328 h 10000"/>
                  <a:gd name="connsiteX8" fmla="*/ 6386 w 10000"/>
                  <a:gd name="connsiteY8" fmla="*/ 6555 h 10000"/>
                  <a:gd name="connsiteX9" fmla="*/ 7218 w 10000"/>
                  <a:gd name="connsiteY9" fmla="*/ 8486 h 10000"/>
                  <a:gd name="connsiteX10" fmla="*/ 7871 w 10000"/>
                  <a:gd name="connsiteY10" fmla="*/ 9275 h 10000"/>
                  <a:gd name="connsiteX11" fmla="*/ 8703 w 10000"/>
                  <a:gd name="connsiteY11" fmla="*/ 9948 h 10000"/>
                  <a:gd name="connsiteX12" fmla="*/ 10000 w 10000"/>
                  <a:gd name="connsiteY12" fmla="*/ 9948 h 10000"/>
                  <a:gd name="connsiteX0" fmla="*/ 0 w 9584"/>
                  <a:gd name="connsiteY0" fmla="*/ 8457 h 10000"/>
                  <a:gd name="connsiteX1" fmla="*/ 1455 w 9584"/>
                  <a:gd name="connsiteY1" fmla="*/ 8135 h 10000"/>
                  <a:gd name="connsiteX2" fmla="*/ 2524 w 9584"/>
                  <a:gd name="connsiteY2" fmla="*/ 5941 h 10000"/>
                  <a:gd name="connsiteX3" fmla="*/ 3297 w 9584"/>
                  <a:gd name="connsiteY3" fmla="*/ 1819 h 10000"/>
                  <a:gd name="connsiteX4" fmla="*/ 3831 w 9584"/>
                  <a:gd name="connsiteY4" fmla="*/ 240 h 10000"/>
                  <a:gd name="connsiteX5" fmla="*/ 4485 w 9584"/>
                  <a:gd name="connsiteY5" fmla="*/ 151 h 10000"/>
                  <a:gd name="connsiteX6" fmla="*/ 4901 w 9584"/>
                  <a:gd name="connsiteY6" fmla="*/ 1643 h 10000"/>
                  <a:gd name="connsiteX7" fmla="*/ 5673 w 9584"/>
                  <a:gd name="connsiteY7" fmla="*/ 5328 h 10000"/>
                  <a:gd name="connsiteX8" fmla="*/ 5970 w 9584"/>
                  <a:gd name="connsiteY8" fmla="*/ 6555 h 10000"/>
                  <a:gd name="connsiteX9" fmla="*/ 6802 w 9584"/>
                  <a:gd name="connsiteY9" fmla="*/ 8486 h 10000"/>
                  <a:gd name="connsiteX10" fmla="*/ 7455 w 9584"/>
                  <a:gd name="connsiteY10" fmla="*/ 9275 h 10000"/>
                  <a:gd name="connsiteX11" fmla="*/ 8287 w 9584"/>
                  <a:gd name="connsiteY11" fmla="*/ 9948 h 10000"/>
                  <a:gd name="connsiteX12" fmla="*/ 9584 w 9584"/>
                  <a:gd name="connsiteY12" fmla="*/ 994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84" h="10000">
                    <a:moveTo>
                      <a:pt x="0" y="8457"/>
                    </a:moveTo>
                    <a:cubicBezTo>
                      <a:pt x="485" y="8588"/>
                      <a:pt x="1034" y="8554"/>
                      <a:pt x="1455" y="8135"/>
                    </a:cubicBezTo>
                    <a:cubicBezTo>
                      <a:pt x="1876" y="7716"/>
                      <a:pt x="2217" y="6994"/>
                      <a:pt x="2524" y="5941"/>
                    </a:cubicBezTo>
                    <a:cubicBezTo>
                      <a:pt x="2831" y="4888"/>
                      <a:pt x="3079" y="2769"/>
                      <a:pt x="3297" y="1819"/>
                    </a:cubicBezTo>
                    <a:cubicBezTo>
                      <a:pt x="3515" y="868"/>
                      <a:pt x="3634" y="517"/>
                      <a:pt x="3831" y="240"/>
                    </a:cubicBezTo>
                    <a:cubicBezTo>
                      <a:pt x="4029" y="-39"/>
                      <a:pt x="4306" y="-82"/>
                      <a:pt x="4485" y="151"/>
                    </a:cubicBezTo>
                    <a:cubicBezTo>
                      <a:pt x="4664" y="385"/>
                      <a:pt x="4703" y="780"/>
                      <a:pt x="4901" y="1643"/>
                    </a:cubicBezTo>
                    <a:cubicBezTo>
                      <a:pt x="5099" y="2506"/>
                      <a:pt x="5495" y="4509"/>
                      <a:pt x="5673" y="5328"/>
                    </a:cubicBezTo>
                    <a:cubicBezTo>
                      <a:pt x="5851" y="6146"/>
                      <a:pt x="5782" y="6029"/>
                      <a:pt x="5970" y="6555"/>
                    </a:cubicBezTo>
                    <a:cubicBezTo>
                      <a:pt x="6158" y="7082"/>
                      <a:pt x="6554" y="8033"/>
                      <a:pt x="6802" y="8486"/>
                    </a:cubicBezTo>
                    <a:cubicBezTo>
                      <a:pt x="7049" y="8939"/>
                      <a:pt x="7208" y="9027"/>
                      <a:pt x="7455" y="9275"/>
                    </a:cubicBezTo>
                    <a:cubicBezTo>
                      <a:pt x="7703" y="9523"/>
                      <a:pt x="7931" y="9830"/>
                      <a:pt x="8287" y="9948"/>
                    </a:cubicBezTo>
                    <a:cubicBezTo>
                      <a:pt x="8643" y="10065"/>
                      <a:pt x="9129" y="9948"/>
                      <a:pt x="9584" y="9948"/>
                    </a:cubicBezTo>
                  </a:path>
                </a:pathLst>
              </a:custGeom>
              <a:noFill/>
              <a:ln w="2540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</p:grpSp>
        <p:sp>
          <p:nvSpPr>
            <p:cNvPr id="142" name="Text Box 32"/>
            <p:cNvSpPr txBox="1">
              <a:spLocks noChangeArrowheads="1"/>
            </p:cNvSpPr>
            <p:nvPr/>
          </p:nvSpPr>
          <p:spPr bwMode="auto">
            <a:xfrm>
              <a:off x="4588325" y="4077898"/>
              <a:ext cx="282897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i="1" dirty="0">
                  <a:solidFill>
                    <a:srgbClr val="002060"/>
                  </a:solidFill>
                  <a:latin typeface="Times New Roman" pitchFamily="18" charset="0"/>
                </a:rPr>
                <a:t>X</a:t>
              </a:r>
              <a:r>
                <a:rPr lang="fr-FR" baseline="-25000" dirty="0">
                  <a:solidFill>
                    <a:srgbClr val="002060"/>
                  </a:solidFill>
                  <a:latin typeface="Times New Roman" pitchFamily="18" charset="0"/>
                </a:rPr>
                <a:t>5</a:t>
              </a:r>
              <a:r>
                <a:rPr lang="fr-FR" baseline="300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fr-FR" dirty="0">
                  <a:solidFill>
                    <a:srgbClr val="002060"/>
                  </a:solidFill>
                  <a:latin typeface="Times New Roman" pitchFamily="18" charset="0"/>
                </a:rPr>
                <a:t>=  </a:t>
              </a:r>
              <a:r>
                <a:rPr lang="fr-FR" i="1" dirty="0">
                  <a:solidFill>
                    <a:srgbClr val="FF0000"/>
                  </a:solidFill>
                  <a:latin typeface="Times New Roman" pitchFamily="18" charset="0"/>
                </a:rPr>
                <a:t>X</a:t>
              </a:r>
              <a:r>
                <a:rPr lang="fr-FR" baseline="-25000" dirty="0">
                  <a:solidFill>
                    <a:srgbClr val="FF0000"/>
                  </a:solidFill>
                  <a:latin typeface="Times New Roman" pitchFamily="18" charset="0"/>
                </a:rPr>
                <a:t>5, </a:t>
              </a:r>
              <a:r>
                <a:rPr lang="fr-FR" baseline="-25000" dirty="0" err="1">
                  <a:solidFill>
                    <a:srgbClr val="FF0000"/>
                  </a:solidFill>
                  <a:latin typeface="Times New Roman" pitchFamily="18" charset="0"/>
                </a:rPr>
                <a:t>sing</a:t>
              </a:r>
              <a:r>
                <a:rPr lang="fr-FR" dirty="0">
                  <a:latin typeface="Times New Roman" pitchFamily="18" charset="0"/>
                </a:rPr>
                <a:t>+ </a:t>
              </a:r>
              <a:r>
                <a:rPr lang="fr-FR" i="1" dirty="0">
                  <a:latin typeface="Times New Roman" pitchFamily="18" charset="0"/>
                </a:rPr>
                <a:t>X</a:t>
              </a:r>
              <a:r>
                <a:rPr lang="fr-FR" baseline="-25000" dirty="0">
                  <a:latin typeface="Times New Roman" pitchFamily="18" charset="0"/>
                </a:rPr>
                <a:t>5, trivial</a:t>
              </a:r>
              <a:r>
                <a:rPr lang="fr-FR" baseline="30000" dirty="0">
                  <a:latin typeface="Times New Roman" pitchFamily="18" charset="0"/>
                </a:rPr>
                <a:t> </a:t>
              </a:r>
              <a:endParaRPr lang="fr-FR" baseline="-25000" dirty="0">
                <a:latin typeface="Times New Roman" pitchFamily="18" charset="0"/>
              </a:endParaRPr>
            </a:p>
          </p:txBody>
        </p:sp>
      </p:grpSp>
      <p:sp>
        <p:nvSpPr>
          <p:cNvPr id="153" name="Accolade fermante 152"/>
          <p:cNvSpPr/>
          <p:nvPr/>
        </p:nvSpPr>
        <p:spPr>
          <a:xfrm>
            <a:off x="5436846" y="3735964"/>
            <a:ext cx="218061" cy="2294474"/>
          </a:xfrm>
          <a:prstGeom prst="rightBrace">
            <a:avLst>
              <a:gd name="adj1" fmla="val 90234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ZoneTexte 154"/>
              <p:cNvSpPr txBox="1"/>
              <p:nvPr/>
            </p:nvSpPr>
            <p:spPr>
              <a:xfrm>
                <a:off x="6299863" y="3948454"/>
                <a:ext cx="2317045" cy="1800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1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5,</m:t>
                          </m:r>
                          <m:r>
                            <a:rPr lang="fr-FR" sz="1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𝑠𝑖𝑛𝑔</m:t>
                          </m:r>
                        </m:sub>
                      </m:sSub>
                      <m:r>
                        <a:rPr lang="fr-FR" sz="19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∽</m:t>
                      </m:r>
                      <m:sSup>
                        <m:sSupPr>
                          <m:ctrlPr>
                            <a:rPr lang="fr-FR" sz="1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195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9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9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fr-FR" sz="19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3,</m:t>
                                  </m:r>
                                  <m:r>
                                    <a:rPr lang="fr-FR" sz="19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1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fr-FR" sz="1950" dirty="0"/>
              </a:p>
              <a:p>
                <a:pPr algn="ctr"/>
                <a:endParaRPr lang="fr-FR" sz="1950" dirty="0"/>
              </a:p>
              <a:p>
                <a:pPr algn="ctr"/>
                <a:r>
                  <a:rPr lang="fr-FR" sz="1950" dirty="0" err="1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where</a:t>
                </a:r>
                <a:r>
                  <a:rPr lang="fr-FR" sz="195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fr-FR" sz="19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fr-FR" sz="19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fr-FR" sz="1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fr-FR" sz="1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fr-FR" sz="1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FR" sz="1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fr-FR" sz="1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fr-FR" sz="1950" dirty="0">
                    <a:solidFill>
                      <a:srgbClr val="FF0000"/>
                    </a:solidFill>
                  </a:rPr>
                  <a:t>  </a:t>
                </a:r>
              </a:p>
              <a:p>
                <a:pPr algn="ctr"/>
                <a:endParaRPr lang="fr-FR" sz="1950" dirty="0"/>
              </a:p>
              <a:p>
                <a:pPr algn="ctr"/>
                <a:r>
                  <a:rPr lang="fr-FR" sz="1950" dirty="0">
                    <a:solidFill>
                      <a:srgbClr val="1306BA"/>
                    </a:solidFill>
                  </a:rPr>
                  <a:t>Peak at </a:t>
                </a:r>
                <a:r>
                  <a:rPr lang="fr-FR" sz="1950" dirty="0" err="1">
                    <a:solidFill>
                      <a:srgbClr val="1306BA"/>
                    </a:solidFill>
                  </a:rPr>
                  <a:t>similar</a:t>
                </a:r>
                <a:r>
                  <a:rPr lang="fr-FR" sz="1950" dirty="0">
                    <a:solidFill>
                      <a:srgbClr val="1306BA"/>
                    </a:solidFill>
                  </a:rPr>
                  <a:t> </a:t>
                </a:r>
                <a:r>
                  <a:rPr lang="fr-FR" sz="1950" dirty="0" err="1">
                    <a:solidFill>
                      <a:srgbClr val="1306BA"/>
                    </a:solidFill>
                    <a:latin typeface="Symbol" panose="05050102010706020507" pitchFamily="18" charset="2"/>
                  </a:rPr>
                  <a:t>wt</a:t>
                </a:r>
                <a:r>
                  <a:rPr lang="fr-FR" sz="1950" baseline="-25000" dirty="0" err="1">
                    <a:solidFill>
                      <a:srgbClr val="1306BA"/>
                    </a:solidFill>
                    <a:latin typeface="Symbol" panose="05050102010706020507" pitchFamily="18" charset="2"/>
                  </a:rPr>
                  <a:t>a</a:t>
                </a:r>
                <a:endParaRPr lang="fr-FR" sz="1950" baseline="-25000" dirty="0">
                  <a:solidFill>
                    <a:srgbClr val="1306BA"/>
                  </a:solidFill>
                </a:endParaRPr>
              </a:p>
            </p:txBody>
          </p:sp>
        </mc:Choice>
        <mc:Fallback xmlns="">
          <p:sp>
            <p:nvSpPr>
              <p:cNvPr id="155" name="ZoneTexte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863" y="3948454"/>
                <a:ext cx="2317045" cy="1800365"/>
              </a:xfrm>
              <a:prstGeom prst="rect">
                <a:avLst/>
              </a:prstGeom>
              <a:blipFill rotWithShape="0">
                <a:blip r:embed="rId18"/>
                <a:stretch>
                  <a:fillRect l="-262" t="-339" b="-77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Text Box 105"/>
          <p:cNvSpPr txBox="1">
            <a:spLocks noChangeArrowheads="1"/>
          </p:cNvSpPr>
          <p:nvPr/>
        </p:nvSpPr>
        <p:spPr bwMode="auto">
          <a:xfrm>
            <a:off x="-15313" y="6404734"/>
            <a:ext cx="9137080" cy="4154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100" b="1" dirty="0" err="1" smtClean="0">
                <a:solidFill>
                  <a:srgbClr val="FF0000"/>
                </a:solidFill>
              </a:rPr>
              <a:t>These</a:t>
            </a:r>
            <a:r>
              <a:rPr lang="fr-FR" sz="2100" b="1" dirty="0" smtClean="0">
                <a:solidFill>
                  <a:srgbClr val="FF0000"/>
                </a:solidFill>
              </a:rPr>
              <a:t> </a:t>
            </a:r>
            <a:r>
              <a:rPr lang="fr-FR" sz="2100" b="1" dirty="0" err="1">
                <a:solidFill>
                  <a:srgbClr val="FF0000"/>
                </a:solidFill>
              </a:rPr>
              <a:t>predictions</a:t>
            </a:r>
            <a:r>
              <a:rPr lang="fr-FR" sz="2100" b="1" dirty="0">
                <a:solidFill>
                  <a:srgbClr val="FF0000"/>
                </a:solidFill>
              </a:rPr>
              <a:t> </a:t>
            </a:r>
            <a:r>
              <a:rPr lang="fr-FR" sz="2100" b="1" dirty="0" err="1" smtClean="0">
                <a:solidFill>
                  <a:srgbClr val="FF0000"/>
                </a:solidFill>
              </a:rPr>
              <a:t>can</a:t>
            </a:r>
            <a:r>
              <a:rPr lang="fr-FR" sz="2100" b="1" dirty="0" smtClean="0">
                <a:solidFill>
                  <a:srgbClr val="FF0000"/>
                </a:solidFill>
              </a:rPr>
              <a:t> </a:t>
            </a:r>
            <a:r>
              <a:rPr lang="fr-FR" sz="2100" b="1" dirty="0" err="1" smtClean="0">
                <a:solidFill>
                  <a:srgbClr val="FF0000"/>
                </a:solidFill>
              </a:rPr>
              <a:t>be</a:t>
            </a:r>
            <a:r>
              <a:rPr lang="fr-FR" sz="2100" b="1" dirty="0" smtClean="0">
                <a:solidFill>
                  <a:srgbClr val="FF0000"/>
                </a:solidFill>
              </a:rPr>
              <a:t> </a:t>
            </a:r>
            <a:r>
              <a:rPr lang="fr-FR" sz="2100" b="1" dirty="0" err="1" smtClean="0">
                <a:solidFill>
                  <a:srgbClr val="FF0000"/>
                </a:solidFill>
              </a:rPr>
              <a:t>tested</a:t>
            </a:r>
            <a:r>
              <a:rPr lang="fr-FR" sz="2100" b="1" dirty="0" smtClean="0">
                <a:solidFill>
                  <a:srgbClr val="FF0000"/>
                </a:solidFill>
              </a:rPr>
              <a:t> </a:t>
            </a:r>
            <a:r>
              <a:rPr lang="fr-FR" sz="2100" b="1" dirty="0" err="1" smtClean="0">
                <a:solidFill>
                  <a:srgbClr val="FF0000"/>
                </a:solidFill>
              </a:rPr>
              <a:t>experimentally</a:t>
            </a:r>
            <a:r>
              <a:rPr lang="fr-FR" sz="2100" b="1" dirty="0" smtClean="0">
                <a:solidFill>
                  <a:srgbClr val="FF0000"/>
                </a:solidFill>
              </a:rPr>
              <a:t>…</a:t>
            </a:r>
            <a:endParaRPr lang="fr-FR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/>
      <p:bldP spid="73" grpId="0" animBg="1"/>
      <p:bldP spid="137" grpId="0"/>
      <p:bldP spid="67" grpId="0"/>
      <p:bldP spid="68" grpId="0" animBg="1"/>
      <p:bldP spid="139" grpId="0"/>
      <p:bldP spid="153" grpId="0" animBg="1"/>
      <p:bldP spid="155" grpId="0"/>
      <p:bldP spid="1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116632"/>
            <a:ext cx="8748464" cy="56323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800" dirty="0" err="1"/>
              <a:t>Outline</a:t>
            </a:r>
            <a:r>
              <a:rPr lang="fr-FR" sz="2800" dirty="0"/>
              <a:t>:</a:t>
            </a:r>
          </a:p>
          <a:p>
            <a:pPr marL="571500" indent="-571500">
              <a:buAutoNum type="romanUcParenR"/>
            </a:pP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Why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measuring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fr-FR" sz="2800" b="1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fr-FR" sz="2800" b="1" baseline="-250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in glasses.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A long </a:t>
            </a: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history</a:t>
            </a:r>
            <a:endParaRPr lang="fr-FR" sz="2200" baseline="30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Dimensional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analysis</a:t>
            </a:r>
            <a:endParaRPr lang="fr-F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Bouchaud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Biroli’s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predictions</a:t>
            </a:r>
            <a:endParaRPr lang="fr-F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571500" indent="-571500">
              <a:buAutoNum type="romanUcParenR" startAt="2"/>
            </a:pPr>
            <a:r>
              <a:rPr lang="fr-FR" sz="2600" b="1" dirty="0" err="1" smtClean="0"/>
              <a:t>Orders</a:t>
            </a:r>
            <a:r>
              <a:rPr lang="fr-FR" sz="2600" b="1" dirty="0" smtClean="0"/>
              <a:t> of magnitude.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err="1" smtClean="0"/>
              <a:t>Definition</a:t>
            </a:r>
            <a:r>
              <a:rPr lang="fr-FR" sz="2200" dirty="0" smtClean="0"/>
              <a:t> of </a:t>
            </a:r>
            <a:r>
              <a:rPr lang="fr-FR" sz="2400" dirty="0">
                <a:latin typeface="Symbol" panose="05050102010706020507" pitchFamily="18" charset="2"/>
              </a:rPr>
              <a:t>c</a:t>
            </a:r>
            <a:r>
              <a:rPr lang="fr-FR" sz="2400" baseline="-25000" dirty="0"/>
              <a:t>3</a:t>
            </a:r>
            <a:r>
              <a:rPr lang="fr-FR" sz="2400" dirty="0"/>
              <a:t> and </a:t>
            </a:r>
            <a:r>
              <a:rPr lang="fr-FR" sz="2400" dirty="0">
                <a:latin typeface="Symbol" panose="05050102010706020507" pitchFamily="18" charset="2"/>
              </a:rPr>
              <a:t>c</a:t>
            </a:r>
            <a:r>
              <a:rPr lang="fr-FR" sz="2400" baseline="-25000" dirty="0"/>
              <a:t>5</a:t>
            </a:r>
            <a:endParaRPr lang="fr-FR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err="1" smtClean="0"/>
              <a:t>Worst</a:t>
            </a:r>
            <a:r>
              <a:rPr lang="fr-FR" sz="2200" dirty="0" smtClean="0"/>
              <a:t> case </a:t>
            </a:r>
            <a:r>
              <a:rPr lang="fr-FR" sz="2200" dirty="0" err="1" smtClean="0"/>
              <a:t>analysis</a:t>
            </a:r>
            <a:endParaRPr lang="fr-FR" sz="2200" dirty="0" smtClean="0"/>
          </a:p>
          <a:p>
            <a:pPr lvl="1"/>
            <a:endParaRPr lang="fr-FR" sz="2200" dirty="0"/>
          </a:p>
          <a:p>
            <a:pPr marL="571500" indent="-571500">
              <a:buAutoNum type="romanUcParenR" startAt="2"/>
            </a:pPr>
            <a:r>
              <a:rPr lang="fr-FR" sz="2600" b="1" dirty="0" err="1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fr-FR" sz="2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600" b="1" dirty="0" smtClean="0">
                <a:solidFill>
                  <a:schemeClr val="bg1">
                    <a:lumMod val="50000"/>
                  </a:schemeClr>
                </a:solidFill>
              </a:rPr>
              <a:t>&amp; </a:t>
            </a:r>
            <a:r>
              <a:rPr lang="fr-FR" sz="2600" b="1" dirty="0" err="1" smtClean="0">
                <a:solidFill>
                  <a:schemeClr val="bg1">
                    <a:lumMod val="50000"/>
                  </a:schemeClr>
                </a:solidFill>
              </a:rPr>
              <a:t>interpretations</a:t>
            </a:r>
            <a:r>
              <a:rPr lang="fr-FR" sz="26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r-FR" sz="2600" b="1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w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 and T </a:t>
            </a: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behavior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fr-FR" sz="2000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fr-FR" sz="2000" baseline="-250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fr-FR" sz="2200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Discussion.</a:t>
            </a:r>
            <a:endParaRPr lang="fr-FR" sz="22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sz="2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and Perspectives.</a:t>
            </a:r>
            <a:endParaRPr lang="fr-FR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54659</TotalTime>
  <Words>3707</Words>
  <Application>Microsoft Office PowerPoint</Application>
  <PresentationFormat>Affichage à l'écran (4:3)</PresentationFormat>
  <Paragraphs>661</Paragraphs>
  <Slides>55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55</vt:i4>
      </vt:variant>
    </vt:vector>
  </HeadingPairs>
  <TitlesOfParts>
    <vt:vector size="68" baseType="lpstr">
      <vt:lpstr>SimSun</vt:lpstr>
      <vt:lpstr>Arial</vt:lpstr>
      <vt:lpstr>Blackadder ITC</vt:lpstr>
      <vt:lpstr>Calibri</vt:lpstr>
      <vt:lpstr>Cambria Math</vt:lpstr>
      <vt:lpstr>StempelGaramond Roman</vt:lpstr>
      <vt:lpstr>Symbol</vt:lpstr>
      <vt:lpstr>t1-gul-regular</vt:lpstr>
      <vt:lpstr>Times New Roman</vt:lpstr>
      <vt:lpstr>Wingdings</vt:lpstr>
      <vt:lpstr>Thème Office</vt:lpstr>
      <vt:lpstr>Equation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LADIEU François</dc:creator>
  <cp:lastModifiedBy>LADIEU François</cp:lastModifiedBy>
  <cp:revision>955</cp:revision>
  <dcterms:created xsi:type="dcterms:W3CDTF">2012-11-14T13:09:36Z</dcterms:created>
  <dcterms:modified xsi:type="dcterms:W3CDTF">2018-09-27T17:32:48Z</dcterms:modified>
</cp:coreProperties>
</file>