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94" r:id="rId3"/>
    <p:sldId id="705" r:id="rId4"/>
    <p:sldId id="703" r:id="rId5"/>
    <p:sldId id="706" r:id="rId6"/>
    <p:sldId id="708" r:id="rId7"/>
    <p:sldId id="649" r:id="rId8"/>
    <p:sldId id="503" r:id="rId9"/>
    <p:sldId id="698" r:id="rId10"/>
    <p:sldId id="707" r:id="rId11"/>
    <p:sldId id="699" r:id="rId12"/>
    <p:sldId id="700" r:id="rId13"/>
    <p:sldId id="664" r:id="rId14"/>
    <p:sldId id="665" r:id="rId15"/>
    <p:sldId id="666" r:id="rId16"/>
    <p:sldId id="667" r:id="rId17"/>
    <p:sldId id="711" r:id="rId18"/>
    <p:sldId id="668" r:id="rId19"/>
    <p:sldId id="669" r:id="rId20"/>
    <p:sldId id="531" r:id="rId21"/>
    <p:sldId id="685" r:id="rId22"/>
    <p:sldId id="686" r:id="rId23"/>
    <p:sldId id="687" r:id="rId24"/>
    <p:sldId id="688" r:id="rId25"/>
    <p:sldId id="691" r:id="rId26"/>
    <p:sldId id="689" r:id="rId27"/>
    <p:sldId id="710" r:id="rId28"/>
    <p:sldId id="712" r:id="rId29"/>
    <p:sldId id="690" r:id="rId30"/>
    <p:sldId id="697" r:id="rId31"/>
    <p:sldId id="694" r:id="rId32"/>
    <p:sldId id="445" r:id="rId33"/>
    <p:sldId id="272" r:id="rId34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5" autoAdjust="0"/>
  </p:normalViewPr>
  <p:slideViewPr>
    <p:cSldViewPr>
      <p:cViewPr varScale="1">
        <p:scale>
          <a:sx n="99" d="100"/>
          <a:sy n="99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8FBB-02AC-4DFA-A6EC-6AE22EBD3FC4}" type="datetimeFigureOut">
              <a:rPr lang="fr-FR" smtClean="0"/>
              <a:t>01/10/18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C380-BADE-4981-A752-8A8D7337B1B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5F4A4C-5FAD-437E-9B60-7FFDA40CD400}" type="datetimeFigureOut">
              <a:rPr lang="fr-FR"/>
              <a:pPr>
                <a:defRPr/>
              </a:pPr>
              <a:t>01/10/18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8"/>
          </a:xfrm>
          <a:prstGeom prst="rect">
            <a:avLst/>
          </a:prstGeom>
        </p:spPr>
        <p:txBody>
          <a:bodyPr vert="horz" lIns="94829" tIns="47414" rIns="94829" bIns="4741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B35B1-6CA0-4678-AD22-EB9D907F7B15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400" b="0" cap="sm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681B-F61A-4DE4-B4C7-2F688BC0B2D2}" type="datetime4">
              <a:rPr lang="fr-FR"/>
              <a:pPr>
                <a:defRPr/>
              </a:pPr>
              <a:t>ottobre 1, 2018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CEF596CC-36AA-4271-AB8C-6F26FCC96B73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819150" indent="-457200">
              <a:lnSpc>
                <a:spcPts val="2800"/>
              </a:lnSpc>
              <a:buFont typeface="+mj-lt"/>
              <a:buAutoNum type="arabicPeriod"/>
              <a:tabLst>
                <a:tab pos="8077200" algn="r"/>
              </a:tabLst>
              <a:defRPr sz="1800" b="1" baseline="0">
                <a:solidFill>
                  <a:schemeClr val="tx2">
                    <a:lumMod val="75000"/>
                  </a:schemeClr>
                </a:solidFill>
              </a:defRPr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1616075" indent="-276225">
              <a:lnSpc>
                <a:spcPts val="2800"/>
              </a:lnSpc>
              <a:buSzPct val="100000"/>
              <a:buFont typeface="Wingdings" pitchFamily="2" charset="2"/>
              <a:buChar char="Ø"/>
              <a:tabLst>
                <a:tab pos="8077200" algn="r"/>
              </a:tabLst>
              <a:defRPr sz="1800" baseline="0"/>
            </a:lvl4pPr>
            <a:lvl5pPr marL="1274763" indent="-285750">
              <a:lnSpc>
                <a:spcPts val="2800"/>
              </a:lnSpc>
              <a:buFont typeface="Arial" pitchFamily="34" charset="0"/>
              <a:buChar char="•"/>
              <a:tabLst>
                <a:tab pos="8077200" algn="r"/>
              </a:tabLst>
              <a:defRPr sz="1800" b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4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1411-F002-4CA2-8445-0604151D1D61}" type="datetime4">
              <a:rPr lang="fr-FR"/>
              <a:pPr>
                <a:defRPr/>
              </a:pPr>
              <a:t>ottobre 1,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65D83FB-48E8-447D-B72F-B4D637A0F8FA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CEA | 23 AOUT 2012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37B4-62F9-4FEB-9F6B-976E1BBD1093}" type="datetime4">
              <a:rPr lang="fr-FR"/>
              <a:pPr>
                <a:defRPr/>
              </a:pPr>
              <a:t>ottobre 1, 2018</a:t>
            </a:fld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F5DF20F-4AD8-4295-AFEE-4FB9BA8CAFA7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11C27-FDB3-409D-9120-ABF8FC7E5736}" type="datetime4">
              <a:rPr lang="fr-FR"/>
              <a:pPr>
                <a:defRPr/>
              </a:pPr>
              <a:t>ottobre 1,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CEA | 23 AOUT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F1920494-D7BE-48C1-AD66-C5DD3DE301C4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1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1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4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9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microsoft.com/office/2007/relationships/hdphoto" Target="../media/hdphoto1.wdp"/><Relationship Id="rId9" Type="http://schemas.openxmlformats.org/officeDocument/2006/relationships/image" Target="../media/image96.png"/><Relationship Id="rId10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8"/>
          <p:cNvSpPr>
            <a:spLocks noGrp="1"/>
          </p:cNvSpPr>
          <p:nvPr>
            <p:ph type="ctrTitle"/>
          </p:nvPr>
        </p:nvSpPr>
        <p:spPr bwMode="auto">
          <a:xfrm>
            <a:off x="3419872" y="1412776"/>
            <a:ext cx="5544616" cy="403244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spatial fluctuations of multiplying systems</a:t>
            </a:r>
            <a:br>
              <a:rPr lang="en-US" b="1" dirty="0" smtClean="0"/>
            </a:br>
            <a:r>
              <a:rPr lang="en-US" b="1" dirty="0" smtClean="0"/>
              <a:t>close to the critical </a:t>
            </a:r>
            <a:r>
              <a:rPr lang="en-US" b="1" dirty="0"/>
              <a:t>point:</a:t>
            </a:r>
            <a:br>
              <a:rPr lang="en-US" b="1" dirty="0"/>
            </a:br>
            <a:r>
              <a:rPr lang="en-US" b="1" dirty="0"/>
              <a:t>n</a:t>
            </a:r>
            <a:r>
              <a:rPr lang="en-US" b="1" dirty="0" smtClean="0"/>
              <a:t>eutron clustering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Andrea Zoia</a:t>
            </a:r>
            <a:r>
              <a:rPr lang="en-US" sz="1800" dirty="0"/>
              <a:t> </a:t>
            </a:r>
            <a:r>
              <a:rPr lang="en-US" sz="1800" dirty="0" smtClean="0"/>
              <a:t>(CEA/</a:t>
            </a:r>
            <a:r>
              <a:rPr lang="en-US" sz="1800" dirty="0" err="1" smtClean="0"/>
              <a:t>Saclay</a:t>
            </a:r>
            <a:r>
              <a:rPr lang="en-US" sz="1800" dirty="0" smtClean="0"/>
              <a:t>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dirty="0" smtClean="0"/>
              <a:t>Eric </a:t>
            </a:r>
            <a:r>
              <a:rPr lang="en-US" sz="2000" dirty="0" err="1" smtClean="0"/>
              <a:t>Dumonteil</a:t>
            </a:r>
            <a:r>
              <a:rPr lang="en-US" sz="2000" dirty="0" smtClean="0"/>
              <a:t> </a:t>
            </a:r>
            <a:r>
              <a:rPr lang="en-US" sz="1800" dirty="0" smtClean="0"/>
              <a:t>(IRSN)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b="1" dirty="0"/>
          </a:p>
        </p:txBody>
      </p:sp>
      <p:sp>
        <p:nvSpPr>
          <p:cNvPr id="13314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4789488" cy="503237"/>
          </a:xfrm>
        </p:spPr>
        <p:txBody>
          <a:bodyPr/>
          <a:lstStyle/>
          <a:p>
            <a:pPr eaLnBrk="1" hangingPunct="1"/>
            <a:r>
              <a:rPr lang="en-GB" sz="1500" cap="none" dirty="0" smtClean="0"/>
              <a:t>October 2</a:t>
            </a:r>
            <a:r>
              <a:rPr lang="en-GB" sz="1500" cap="none" baseline="30000" dirty="0" smtClean="0"/>
              <a:t>nd</a:t>
            </a:r>
            <a:r>
              <a:rPr lang="en-GB" sz="1500" cap="none" dirty="0" smtClean="0"/>
              <a:t> 2018</a:t>
            </a:r>
          </a:p>
        </p:txBody>
      </p:sp>
      <p:sp>
        <p:nvSpPr>
          <p:cNvPr id="13315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95936" y="5589240"/>
            <a:ext cx="4789488" cy="5760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800" dirty="0" smtClean="0"/>
              <a:t>Workshop </a:t>
            </a:r>
            <a:r>
              <a:rPr lang="fr-FR" sz="800" dirty="0" err="1" smtClean="0"/>
              <a:t>IPhT</a:t>
            </a:r>
            <a:r>
              <a:rPr lang="fr-FR" sz="800" dirty="0" smtClean="0"/>
              <a:t> – Phénomènes </a:t>
            </a:r>
            <a:r>
              <a:rPr lang="fr-FR" sz="800" dirty="0" smtClean="0"/>
              <a:t>hors d’équilibre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</a:p>
          <a:p>
            <a:pPr eaLnBrk="1" hangingPunct="1"/>
            <a:r>
              <a:rPr lang="fr-FR" sz="800" dirty="0" smtClean="0"/>
              <a:t>Andrea ZOIA</a:t>
            </a:r>
            <a:r>
              <a:rPr lang="fr-FR" sz="800" b="1" dirty="0" smtClean="0">
                <a:solidFill>
                  <a:schemeClr val="bg2"/>
                </a:solidFill>
              </a:rPr>
              <a:t>| </a:t>
            </a:r>
            <a:r>
              <a:rPr lang="fr-FR" sz="800" dirty="0" smtClean="0"/>
              <a:t>DEN/DANS/DM2S/SERMA/LTSD</a:t>
            </a:r>
            <a:endParaRPr lang="fr-FR" sz="800" dirty="0"/>
          </a:p>
          <a:p>
            <a:pPr eaLnBrk="1" hangingPunct="1"/>
            <a:endParaRPr lang="fr-FR" sz="8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ottobre 1, 2018</a:t>
            </a:fld>
            <a:endParaRPr lang="fr-FR" dirty="0"/>
          </a:p>
        </p:txBody>
      </p:sp>
      <p:sp>
        <p:nvSpPr>
          <p:cNvPr id="9222" name="Espace réservé du numéro de diapositive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584CF56E-ECCA-4AE3-8E7E-9D607AFC13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Pal-Bell equation</a:t>
            </a:r>
            <a:endParaRPr lang="en-GB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1" name="CasellaDiTesto 12"/>
          <p:cNvSpPr txBox="1"/>
          <p:nvPr/>
        </p:nvSpPr>
        <p:spPr>
          <a:xfrm>
            <a:off x="467544" y="1196752"/>
            <a:ext cx="684076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The P.G.F. </a:t>
            </a:r>
            <a:r>
              <a:rPr lang="en-GB" b="1" dirty="0" err="1" smtClean="0">
                <a:solidFill>
                  <a:srgbClr val="000090"/>
                </a:solidFill>
              </a:rPr>
              <a:t>W</a:t>
            </a:r>
            <a:r>
              <a:rPr lang="en-GB" baseline="-25000" dirty="0" err="1" smtClean="0">
                <a:solidFill>
                  <a:srgbClr val="000090"/>
                </a:solidFill>
              </a:rPr>
              <a:t>t</a:t>
            </a:r>
            <a:r>
              <a:rPr lang="en-GB" dirty="0" smtClean="0">
                <a:solidFill>
                  <a:srgbClr val="000090"/>
                </a:solidFill>
              </a:rPr>
              <a:t>(</a:t>
            </a:r>
            <a:r>
              <a:rPr lang="en-GB" dirty="0" err="1" smtClean="0">
                <a:solidFill>
                  <a:srgbClr val="000090"/>
                </a:solidFill>
              </a:rPr>
              <a:t>u,v</a:t>
            </a:r>
            <a:r>
              <a:rPr lang="en-GB" dirty="0" smtClean="0">
                <a:solidFill>
                  <a:srgbClr val="000090"/>
                </a:solidFill>
              </a:rPr>
              <a:t>) satisfies the (</a:t>
            </a:r>
            <a:r>
              <a:rPr lang="en-GB" i="1" dirty="0" smtClean="0">
                <a:solidFill>
                  <a:srgbClr val="000090"/>
                </a:solidFill>
              </a:rPr>
              <a:t>nonlinear</a:t>
            </a:r>
            <a:r>
              <a:rPr lang="en-GB" dirty="0" smtClean="0">
                <a:solidFill>
                  <a:srgbClr val="000090"/>
                </a:solidFill>
              </a:rPr>
              <a:t>) backward equation:</a:t>
            </a: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5012137" cy="7200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7" name="CasellaDiTesto 12"/>
          <p:cNvSpPr txBox="1"/>
          <p:nvPr/>
        </p:nvSpPr>
        <p:spPr>
          <a:xfrm>
            <a:off x="467544" y="2800236"/>
            <a:ext cx="93610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With: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864275"/>
            <a:ext cx="1872208" cy="441917"/>
          </a:xfrm>
          <a:prstGeom prst="rect">
            <a:avLst/>
          </a:prstGeom>
        </p:spPr>
      </p:pic>
      <p:sp>
        <p:nvSpPr>
          <p:cNvPr id="15" name="CasellaDiTesto 12"/>
          <p:cNvSpPr txBox="1"/>
          <p:nvPr/>
        </p:nvSpPr>
        <p:spPr>
          <a:xfrm>
            <a:off x="6156176" y="2023343"/>
            <a:ext cx="1944216" cy="397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000090"/>
                </a:solidFill>
              </a:rPr>
              <a:t>[L. Pal, G. Bell, 1965]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467544" y="3429000"/>
            <a:ext cx="8488436" cy="2808312"/>
            <a:chOff x="467544" y="3429000"/>
            <a:chExt cx="8488436" cy="2808312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0254" y="4641191"/>
              <a:ext cx="3240360" cy="732779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4596" y="5656304"/>
              <a:ext cx="2808312" cy="344288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2446" y="4797152"/>
              <a:ext cx="3332002" cy="432048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354230" y="4509120"/>
              <a:ext cx="3600400" cy="1728192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2"/>
            <p:cNvSpPr txBox="1"/>
            <p:nvPr/>
          </p:nvSpPr>
          <p:spPr>
            <a:xfrm>
              <a:off x="467544" y="3429000"/>
              <a:ext cx="8280920" cy="900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The </a:t>
              </a:r>
              <a:r>
                <a:rPr lang="en-GB" b="1" dirty="0" smtClean="0">
                  <a:solidFill>
                    <a:srgbClr val="000090"/>
                  </a:solidFill>
                </a:rPr>
                <a:t>moments</a:t>
              </a:r>
              <a:r>
                <a:rPr lang="en-GB" dirty="0" smtClean="0">
                  <a:solidFill>
                    <a:srgbClr val="000090"/>
                  </a:solidFill>
                </a:rPr>
                <a:t> </a:t>
              </a:r>
              <a:r>
                <a:rPr lang="en-GB" dirty="0" err="1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y</a:t>
              </a:r>
              <a:r>
                <a:rPr lang="en-GB" baseline="-25000" dirty="0" err="1" smtClean="0">
                  <a:solidFill>
                    <a:srgbClr val="000090"/>
                  </a:solidFill>
                  <a:latin typeface="Arial"/>
                  <a:cs typeface="Arial"/>
                </a:rPr>
                <a:t>t</a:t>
              </a:r>
              <a:r>
                <a:rPr lang="en-GB" dirty="0" smtClean="0">
                  <a:solidFill>
                    <a:srgbClr val="000090"/>
                  </a:solidFill>
                  <a:latin typeface="Arial"/>
                  <a:cs typeface="Arial"/>
                </a:rPr>
                <a:t>(x)</a:t>
              </a:r>
              <a:r>
                <a:rPr lang="en-GB" dirty="0" smtClean="0">
                  <a:solidFill>
                    <a:srgbClr val="000090"/>
                  </a:solidFill>
                </a:rPr>
                <a:t> and </a:t>
              </a:r>
              <a:r>
                <a:rPr lang="en-GB" dirty="0" err="1" smtClean="0">
                  <a:solidFill>
                    <a:srgbClr val="000090"/>
                  </a:solidFill>
                </a:rPr>
                <a:t>h</a:t>
              </a:r>
              <a:r>
                <a:rPr lang="en-GB" baseline="-25000" dirty="0" err="1" smtClean="0">
                  <a:solidFill>
                    <a:srgbClr val="000090"/>
                  </a:solidFill>
                </a:rPr>
                <a:t>t</a:t>
              </a:r>
              <a:r>
                <a:rPr lang="en-GB" dirty="0" smtClean="0">
                  <a:solidFill>
                    <a:srgbClr val="000090"/>
                  </a:solidFill>
                </a:rPr>
                <a:t>(</a:t>
              </a:r>
              <a:r>
                <a:rPr lang="en-GB" dirty="0" err="1" smtClean="0">
                  <a:solidFill>
                    <a:srgbClr val="000090"/>
                  </a:solidFill>
                </a:rPr>
                <a:t>x,y</a:t>
              </a:r>
              <a:r>
                <a:rPr lang="en-GB" dirty="0" smtClean="0">
                  <a:solidFill>
                    <a:srgbClr val="000090"/>
                  </a:solidFill>
                </a:rPr>
                <a:t>) satisfy </a:t>
              </a:r>
              <a:r>
                <a:rPr lang="en-GB" i="1" dirty="0" smtClean="0">
                  <a:solidFill>
                    <a:srgbClr val="000090"/>
                  </a:solidFill>
                </a:rPr>
                <a:t>linear</a:t>
              </a:r>
              <a:r>
                <a:rPr lang="en-GB" dirty="0" smtClean="0">
                  <a:solidFill>
                    <a:srgbClr val="000090"/>
                  </a:solidFill>
                </a:rPr>
                <a:t> equations</a:t>
              </a:r>
            </a:p>
            <a:p>
              <a:pPr marL="742950" lvl="1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dirty="0" smtClean="0">
                  <a:solidFill>
                    <a:srgbClr val="000090"/>
                  </a:solidFill>
                </a:rPr>
                <a:t>whose solutions can be expressed in terms of the </a:t>
              </a:r>
              <a:r>
                <a:rPr lang="en-GB" i="1" dirty="0" smtClean="0">
                  <a:solidFill>
                    <a:srgbClr val="000090"/>
                  </a:solidFill>
                </a:rPr>
                <a:t>Green’s function</a:t>
              </a:r>
              <a:r>
                <a:rPr lang="en-GB" dirty="0" smtClean="0">
                  <a:solidFill>
                    <a:srgbClr val="000090"/>
                  </a:solidFill>
                </a:rPr>
                <a:t>:</a:t>
              </a:r>
            </a:p>
          </p:txBody>
        </p:sp>
        <p:sp>
          <p:nvSpPr>
            <p:cNvPr id="3" name="Parentesi graffa aperta 2"/>
            <p:cNvSpPr/>
            <p:nvPr/>
          </p:nvSpPr>
          <p:spPr>
            <a:xfrm rot="16200000">
              <a:off x="6246185" y="5067183"/>
              <a:ext cx="252029" cy="576064"/>
            </a:xfrm>
            <a:prstGeom prst="leftBrac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3366FF"/>
                </a:solidFill>
              </a:endParaRPr>
            </a:p>
          </p:txBody>
        </p:sp>
        <p:sp>
          <p:nvSpPr>
            <p:cNvPr id="18" name="Parentesi graffa aperta 17"/>
            <p:cNvSpPr/>
            <p:nvPr/>
          </p:nvSpPr>
          <p:spPr>
            <a:xfrm rot="16200000">
              <a:off x="7362311" y="4815154"/>
              <a:ext cx="252028" cy="1080121"/>
            </a:xfrm>
            <a:prstGeom prst="leftBrac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Parentesi graffa aperta 19"/>
            <p:cNvSpPr/>
            <p:nvPr/>
          </p:nvSpPr>
          <p:spPr>
            <a:xfrm rot="16200000">
              <a:off x="8406425" y="5067183"/>
              <a:ext cx="252029" cy="57606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12"/>
            <p:cNvSpPr txBox="1"/>
            <p:nvPr/>
          </p:nvSpPr>
          <p:spPr>
            <a:xfrm>
              <a:off x="5830044" y="5491832"/>
              <a:ext cx="1080120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600" dirty="0" smtClean="0">
                  <a:solidFill>
                    <a:srgbClr val="3366FF"/>
                  </a:solidFill>
                </a:rPr>
                <a:t>Diffusion</a:t>
              </a:r>
            </a:p>
          </p:txBody>
        </p:sp>
        <p:sp>
          <p:nvSpPr>
            <p:cNvPr id="27" name="CasellaDiTesto 12"/>
            <p:cNvSpPr txBox="1"/>
            <p:nvPr/>
          </p:nvSpPr>
          <p:spPr>
            <a:xfrm>
              <a:off x="7058372" y="5518199"/>
              <a:ext cx="864096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Birth</a:t>
              </a:r>
            </a:p>
          </p:txBody>
        </p:sp>
        <p:sp>
          <p:nvSpPr>
            <p:cNvPr id="28" name="CasellaDiTesto 12"/>
            <p:cNvSpPr txBox="1"/>
            <p:nvPr/>
          </p:nvSpPr>
          <p:spPr>
            <a:xfrm>
              <a:off x="8091884" y="5517232"/>
              <a:ext cx="864096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600" dirty="0" smtClean="0">
                  <a:solidFill>
                    <a:srgbClr val="000000"/>
                  </a:solidFill>
                </a:rPr>
                <a:t>Death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97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733256"/>
            <a:ext cx="596900" cy="3016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average neutron density</a:t>
            </a:r>
            <a:endParaRPr lang="en-GB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259632" y="2708784"/>
            <a:ext cx="0" cy="302433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83568" y="5301072"/>
            <a:ext cx="4536504" cy="13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3491880" y="52290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563888" y="5176364"/>
            <a:ext cx="504056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0"/>
                </a:solidFill>
              </a:rPr>
              <a:t>x</a:t>
            </a:r>
            <a:r>
              <a:rPr lang="en-GB" b="1" baseline="-25000" dirty="0" smtClean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14" name="CasellaDiTesto 12"/>
          <p:cNvSpPr txBox="1"/>
          <p:nvPr/>
        </p:nvSpPr>
        <p:spPr>
          <a:xfrm>
            <a:off x="4716016" y="4653000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0090"/>
                </a:solidFill>
              </a:rPr>
              <a:t>x</a:t>
            </a:r>
            <a:endParaRPr lang="en-GB" sz="2400" b="1" baseline="-25000" dirty="0" smtClean="0">
              <a:solidFill>
                <a:srgbClr val="000090"/>
              </a:solidFill>
            </a:endParaRPr>
          </a:p>
        </p:txBody>
      </p:sp>
      <p:sp>
        <p:nvSpPr>
          <p:cNvPr id="15" name="CasellaDiTesto 12"/>
          <p:cNvSpPr txBox="1"/>
          <p:nvPr/>
        </p:nvSpPr>
        <p:spPr>
          <a:xfrm>
            <a:off x="827584" y="5373080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0090"/>
                </a:solidFill>
              </a:rPr>
              <a:t>t</a:t>
            </a:r>
            <a:endParaRPr lang="en-GB" sz="2400" b="1" baseline="-25000" dirty="0" smtClean="0">
              <a:solidFill>
                <a:srgbClr val="000090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827584" y="3068824"/>
            <a:ext cx="4392488" cy="136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398931" y="3068824"/>
            <a:ext cx="36004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398931" y="2924808"/>
            <a:ext cx="0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2496597" y="29968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758971" y="2924808"/>
            <a:ext cx="0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12"/>
          <p:cNvSpPr txBox="1"/>
          <p:nvPr/>
        </p:nvSpPr>
        <p:spPr>
          <a:xfrm>
            <a:off x="2398931" y="2310260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x</a:t>
            </a:r>
            <a:endParaRPr lang="en-GB" sz="2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52" name="Connettore 1 51"/>
          <p:cNvCxnSpPr/>
          <p:nvPr/>
        </p:nvCxnSpPr>
        <p:spPr>
          <a:xfrm>
            <a:off x="3399180" y="4869024"/>
            <a:ext cx="122312" cy="338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>
            <a:off x="3407043" y="4665828"/>
            <a:ext cx="360040" cy="202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3635896" y="4318616"/>
            <a:ext cx="122312" cy="338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347864" y="4030584"/>
            <a:ext cx="288032" cy="283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3275856" y="3788904"/>
            <a:ext cx="72008" cy="24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2797458" y="3539356"/>
            <a:ext cx="482352" cy="266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2568605" y="3140832"/>
            <a:ext cx="240670" cy="410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H="1">
            <a:off x="3287673" y="3467348"/>
            <a:ext cx="60191" cy="317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 flipV="1">
            <a:off x="3059832" y="5373080"/>
            <a:ext cx="432048" cy="360040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>
            <a:off x="3635897" y="4025624"/>
            <a:ext cx="360039" cy="317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H="1">
            <a:off x="3995936" y="3712192"/>
            <a:ext cx="60191" cy="317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717338" y="5568544"/>
            <a:ext cx="151216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Source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758971" y="2348880"/>
            <a:ext cx="180020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Detection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4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834446"/>
            <a:ext cx="1008112" cy="31463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40768"/>
            <a:ext cx="4051548" cy="774770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5724128" y="2636912"/>
            <a:ext cx="3240359" cy="2898108"/>
            <a:chOff x="5724128" y="2636912"/>
            <a:chExt cx="3240359" cy="2898108"/>
          </a:xfrm>
        </p:grpSpPr>
        <p:sp>
          <p:nvSpPr>
            <p:cNvPr id="42" name="CasellaDiTesto 41"/>
            <p:cNvSpPr txBox="1"/>
            <p:nvPr/>
          </p:nvSpPr>
          <p:spPr>
            <a:xfrm>
              <a:off x="5736956" y="2636912"/>
              <a:ext cx="3227531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For an </a:t>
              </a:r>
              <a:r>
                <a:rPr lang="en-GB" b="1" dirty="0" smtClean="0">
                  <a:solidFill>
                    <a:srgbClr val="000090"/>
                  </a:solidFill>
                </a:rPr>
                <a:t>equilibrium</a:t>
              </a:r>
              <a:r>
                <a:rPr lang="en-GB" dirty="0" smtClean="0">
                  <a:solidFill>
                    <a:srgbClr val="000090"/>
                  </a:solidFill>
                </a:rPr>
                <a:t> source</a:t>
              </a:r>
              <a:endParaRPr lang="en-GB" baseline="-250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736957" y="3779784"/>
              <a:ext cx="2880320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0090"/>
                  </a:solidFill>
                </a:rPr>
                <a:t>t</a:t>
              </a:r>
              <a:r>
                <a:rPr lang="en-GB" dirty="0" smtClean="0">
                  <a:solidFill>
                    <a:srgbClr val="000090"/>
                  </a:solidFill>
                </a:rPr>
                <a:t>he average density is </a:t>
              </a:r>
              <a:r>
                <a:rPr lang="en-GB" b="1" dirty="0" smtClean="0">
                  <a:solidFill>
                    <a:srgbClr val="000090"/>
                  </a:solidFill>
                </a:rPr>
                <a:t>flat</a:t>
              </a:r>
              <a:endParaRPr lang="en-GB" b="1" baseline="-250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5724128" y="5050272"/>
              <a:ext cx="3168352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rgbClr val="000090"/>
                  </a:solidFill>
                </a:rPr>
                <a:t>a</a:t>
              </a:r>
              <a:r>
                <a:rPr lang="en-GB" dirty="0" smtClean="0">
                  <a:solidFill>
                    <a:srgbClr val="000090"/>
                  </a:solidFill>
                </a:rPr>
                <a:t>nd </a:t>
              </a:r>
              <a:r>
                <a:rPr lang="en-GB" i="1" dirty="0" smtClean="0">
                  <a:solidFill>
                    <a:srgbClr val="000090"/>
                  </a:solidFill>
                </a:rPr>
                <a:t>insensitive</a:t>
              </a:r>
              <a:r>
                <a:rPr lang="en-GB" dirty="0" smtClean="0">
                  <a:solidFill>
                    <a:srgbClr val="000090"/>
                  </a:solidFill>
                </a:rPr>
                <a:t> to fluctuations</a:t>
              </a:r>
              <a:endParaRPr lang="en-GB" baseline="-25000" dirty="0" smtClean="0">
                <a:solidFill>
                  <a:srgbClr val="000090"/>
                </a:solidFill>
              </a:endParaRPr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8" y="4337725"/>
              <a:ext cx="2222624" cy="726763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6176" y="3140968"/>
              <a:ext cx="1368152" cy="667391"/>
            </a:xfrm>
            <a:prstGeom prst="rect">
              <a:avLst/>
            </a:prstGeom>
          </p:spPr>
        </p:pic>
      </p:grpSp>
      <p:sp>
        <p:nvSpPr>
          <p:cNvPr id="4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pair correlation function</a:t>
            </a:r>
            <a:endParaRPr lang="en-GB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043608" y="3081652"/>
            <a:ext cx="0" cy="302433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67544" y="5673940"/>
            <a:ext cx="5400600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3275856" y="5601932"/>
            <a:ext cx="144016" cy="144016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347864" y="5549232"/>
            <a:ext cx="504056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0"/>
                </a:solidFill>
              </a:rPr>
              <a:t>x</a:t>
            </a:r>
            <a:r>
              <a:rPr lang="en-GB" b="1" baseline="-25000" dirty="0" smtClean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14" name="CasellaDiTesto 12"/>
          <p:cNvSpPr txBox="1"/>
          <p:nvPr/>
        </p:nvSpPr>
        <p:spPr>
          <a:xfrm>
            <a:off x="5436096" y="5025868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0090"/>
                </a:solidFill>
              </a:rPr>
              <a:t>x</a:t>
            </a:r>
            <a:endParaRPr lang="en-GB" sz="2400" b="1" baseline="-25000" dirty="0" smtClean="0">
              <a:solidFill>
                <a:srgbClr val="000090"/>
              </a:solidFill>
            </a:endParaRPr>
          </a:p>
        </p:txBody>
      </p:sp>
      <p:sp>
        <p:nvSpPr>
          <p:cNvPr id="15" name="CasellaDiTesto 12"/>
          <p:cNvSpPr txBox="1"/>
          <p:nvPr/>
        </p:nvSpPr>
        <p:spPr>
          <a:xfrm>
            <a:off x="611560" y="5745948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0090"/>
                </a:solidFill>
              </a:rPr>
              <a:t>t</a:t>
            </a:r>
            <a:endParaRPr lang="en-GB" sz="2400" b="1" baseline="-25000" dirty="0" smtClean="0">
              <a:solidFill>
                <a:srgbClr val="000090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611560" y="3441692"/>
            <a:ext cx="3384376" cy="0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995936" y="3441692"/>
            <a:ext cx="288032" cy="0"/>
          </a:xfrm>
          <a:prstGeom prst="line">
            <a:avLst/>
          </a:prstGeom>
          <a:ln w="38100" cmpd="sng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995936" y="3297676"/>
            <a:ext cx="0" cy="288032"/>
          </a:xfrm>
          <a:prstGeom prst="line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12"/>
          <p:cNvSpPr txBox="1"/>
          <p:nvPr/>
        </p:nvSpPr>
        <p:spPr>
          <a:xfrm>
            <a:off x="3923928" y="2670300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66FF"/>
                </a:solidFill>
              </a:rPr>
              <a:t>y</a:t>
            </a:r>
            <a:endParaRPr lang="en-GB" sz="2400" b="1" baseline="-25000" dirty="0" smtClean="0">
              <a:solidFill>
                <a:srgbClr val="3366FF"/>
              </a:solidFill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4283968" y="3297676"/>
            <a:ext cx="0" cy="288032"/>
          </a:xfrm>
          <a:prstGeom prst="line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195736" y="3441692"/>
            <a:ext cx="36004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195736" y="3297676"/>
            <a:ext cx="0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2293402" y="33696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2555776" y="3297676"/>
            <a:ext cx="0" cy="2880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12"/>
          <p:cNvSpPr txBox="1"/>
          <p:nvPr/>
        </p:nvSpPr>
        <p:spPr>
          <a:xfrm>
            <a:off x="2195736" y="2683128"/>
            <a:ext cx="504056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x</a:t>
            </a:r>
            <a:endParaRPr lang="en-GB" sz="2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2" name="Ovale 41"/>
          <p:cNvSpPr/>
          <p:nvPr/>
        </p:nvSpPr>
        <p:spPr>
          <a:xfrm>
            <a:off x="4093602" y="3369684"/>
            <a:ext cx="144016" cy="144016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/>
          <p:nvPr/>
        </p:nvCxnSpPr>
        <p:spPr>
          <a:xfrm>
            <a:off x="4283968" y="3441692"/>
            <a:ext cx="1440160" cy="0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3183156" y="5241892"/>
            <a:ext cx="122312" cy="338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>
            <a:off x="3191019" y="5038696"/>
            <a:ext cx="360040" cy="202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3419872" y="4691484"/>
            <a:ext cx="122312" cy="338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131840" y="4403452"/>
            <a:ext cx="266328" cy="266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flipH="1">
            <a:off x="3398168" y="3987930"/>
            <a:ext cx="334888" cy="68185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3535512" y="3879512"/>
            <a:ext cx="194320" cy="12231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3729832" y="3786364"/>
            <a:ext cx="410120" cy="21546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139952" y="3488044"/>
            <a:ext cx="25658" cy="30872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3059832" y="4161772"/>
            <a:ext cx="72008" cy="24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2594263" y="3912224"/>
            <a:ext cx="482352" cy="266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2352581" y="3500872"/>
            <a:ext cx="240670" cy="410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H="1">
            <a:off x="3071649" y="3840216"/>
            <a:ext cx="60191" cy="317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539552" y="4665828"/>
            <a:ext cx="5256584" cy="0"/>
          </a:xfrm>
          <a:prstGeom prst="line">
            <a:avLst/>
          </a:prstGeom>
          <a:ln w="19050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Immagin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39312"/>
            <a:ext cx="190500" cy="292100"/>
          </a:xfrm>
          <a:prstGeom prst="rect">
            <a:avLst/>
          </a:prstGeom>
        </p:spPr>
      </p:pic>
      <p:cxnSp>
        <p:nvCxnSpPr>
          <p:cNvPr id="96" name="Connettore 2 95"/>
          <p:cNvCxnSpPr/>
          <p:nvPr/>
        </p:nvCxnSpPr>
        <p:spPr>
          <a:xfrm flipV="1">
            <a:off x="2843808" y="5745948"/>
            <a:ext cx="432048" cy="3600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e 97"/>
          <p:cNvSpPr/>
          <p:nvPr/>
        </p:nvSpPr>
        <p:spPr>
          <a:xfrm>
            <a:off x="3322206" y="45938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3402077" y="4593820"/>
            <a:ext cx="144016" cy="144016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12"/>
          <p:cNvSpPr txBox="1"/>
          <p:nvPr/>
        </p:nvSpPr>
        <p:spPr>
          <a:xfrm>
            <a:off x="6600537" y="1936140"/>
            <a:ext cx="93610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err="1">
                <a:solidFill>
                  <a:srgbClr val="0000FF"/>
                </a:solidFill>
                <a:sym typeface="Wingdings"/>
              </a:rPr>
              <a:t>y</a:t>
            </a:r>
            <a:r>
              <a:rPr lang="en-GB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GB" b="1" dirty="0" err="1">
                <a:solidFill>
                  <a:srgbClr val="0000FF"/>
                </a:solidFill>
                <a:sym typeface="Wingdings"/>
              </a:rPr>
              <a:t>x</a:t>
            </a:r>
            <a:r>
              <a:rPr lang="en-GB" b="1" dirty="0" smtClean="0">
                <a:solidFill>
                  <a:srgbClr val="0000FF"/>
                </a:solidFill>
                <a:sym typeface="Wingdings"/>
              </a:rPr>
              <a:t>’</a:t>
            </a:r>
            <a:endParaRPr lang="en-GB" b="1" dirty="0" smtClean="0">
              <a:solidFill>
                <a:srgbClr val="0000FF"/>
              </a:solidFill>
            </a:endParaRPr>
          </a:p>
        </p:txBody>
      </p:sp>
      <p:sp>
        <p:nvSpPr>
          <p:cNvPr id="51" name="Parentesi graffa aperta 50"/>
          <p:cNvSpPr/>
          <p:nvPr/>
        </p:nvSpPr>
        <p:spPr>
          <a:xfrm rot="16200000">
            <a:off x="6875016" y="1255784"/>
            <a:ext cx="362520" cy="1224136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12"/>
          <p:cNvSpPr txBox="1"/>
          <p:nvPr/>
        </p:nvSpPr>
        <p:spPr>
          <a:xfrm>
            <a:off x="5194414" y="1936140"/>
            <a:ext cx="93610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err="1">
                <a:solidFill>
                  <a:srgbClr val="FF0000"/>
                </a:solidFill>
                <a:sym typeface="Wingdings"/>
              </a:rPr>
              <a:t>x</a:t>
            </a:r>
            <a:r>
              <a:rPr lang="en-GB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GB" b="1" dirty="0" err="1">
                <a:solidFill>
                  <a:srgbClr val="FF0000"/>
                </a:solidFill>
                <a:sym typeface="Wingdings"/>
              </a:rPr>
              <a:t>x</a:t>
            </a:r>
            <a:r>
              <a:rPr lang="en-GB" b="1" dirty="0" smtClean="0">
                <a:solidFill>
                  <a:srgbClr val="FF0000"/>
                </a:solidFill>
                <a:sym typeface="Wingdings"/>
              </a:rPr>
              <a:t>’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4" name="Parentesi graffa aperta 53"/>
          <p:cNvSpPr/>
          <p:nvPr/>
        </p:nvSpPr>
        <p:spPr>
          <a:xfrm rot="16200000">
            <a:off x="5470860" y="1219780"/>
            <a:ext cx="362520" cy="1296144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1187624" y="2420888"/>
            <a:ext cx="244827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Correlated detection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3" name="CasellaDiTesto 12"/>
          <p:cNvSpPr txBox="1"/>
          <p:nvPr/>
        </p:nvSpPr>
        <p:spPr>
          <a:xfrm>
            <a:off x="3818399" y="1936140"/>
            <a:ext cx="93610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660066"/>
                </a:solidFill>
              </a:rPr>
              <a:t>x</a:t>
            </a:r>
            <a:r>
              <a:rPr lang="en-GB" dirty="0" smtClean="0">
                <a:solidFill>
                  <a:srgbClr val="660066"/>
                </a:solidFill>
              </a:rPr>
              <a:t>’</a:t>
            </a:r>
            <a:r>
              <a:rPr lang="en-GB" dirty="0" smtClean="0">
                <a:solidFill>
                  <a:srgbClr val="660066"/>
                </a:solidFill>
                <a:sym typeface="Wingdings"/>
              </a:rPr>
              <a:t></a:t>
            </a:r>
            <a:r>
              <a:rPr lang="en-GB" b="1" dirty="0">
                <a:solidFill>
                  <a:srgbClr val="660066"/>
                </a:solidFill>
                <a:sym typeface="Wingdings"/>
              </a:rPr>
              <a:t>x</a:t>
            </a:r>
            <a:r>
              <a:rPr lang="en-GB" b="1" baseline="-25000" dirty="0" smtClean="0">
                <a:solidFill>
                  <a:srgbClr val="660066"/>
                </a:solidFill>
                <a:sym typeface="Wingdings"/>
              </a:rPr>
              <a:t>0</a:t>
            </a:r>
            <a:endParaRPr lang="en-GB" b="1" baseline="-25000" dirty="0" smtClean="0">
              <a:solidFill>
                <a:srgbClr val="660066"/>
              </a:solidFill>
            </a:endParaRPr>
          </a:p>
        </p:txBody>
      </p:sp>
      <p:sp>
        <p:nvSpPr>
          <p:cNvPr id="69" name="Parentesi graffa aperta 68"/>
          <p:cNvSpPr/>
          <p:nvPr/>
        </p:nvSpPr>
        <p:spPr>
          <a:xfrm rot="16200000">
            <a:off x="4109816" y="1220408"/>
            <a:ext cx="348304" cy="1296144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218136"/>
            <a:ext cx="596900" cy="301659"/>
          </a:xfrm>
          <a:prstGeom prst="rect">
            <a:avLst/>
          </a:prstGeom>
        </p:spPr>
      </p:pic>
      <p:sp>
        <p:nvSpPr>
          <p:cNvPr id="72" name="CasellaDiTesto 71"/>
          <p:cNvSpPr txBox="1"/>
          <p:nvPr/>
        </p:nvSpPr>
        <p:spPr>
          <a:xfrm>
            <a:off x="1501314" y="6053424"/>
            <a:ext cx="151216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Source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64" y="3789040"/>
            <a:ext cx="1265004" cy="3600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789040"/>
            <a:ext cx="1296144" cy="3589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407024"/>
            <a:ext cx="216024" cy="22541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4725144"/>
            <a:ext cx="1142864" cy="359791"/>
          </a:xfrm>
          <a:prstGeom prst="rect">
            <a:avLst/>
          </a:prstGeom>
        </p:spPr>
      </p:pic>
      <p:sp>
        <p:nvSpPr>
          <p:cNvPr id="57" name="CasellaDiTesto 56"/>
          <p:cNvSpPr txBox="1"/>
          <p:nvPr/>
        </p:nvSpPr>
        <p:spPr>
          <a:xfrm>
            <a:off x="6300192" y="4244054"/>
            <a:ext cx="2376264" cy="10018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rate of </a:t>
            </a:r>
            <a:r>
              <a:rPr lang="en-GB" i="1" dirty="0" smtClean="0">
                <a:solidFill>
                  <a:srgbClr val="000090"/>
                </a:solidFill>
              </a:rPr>
              <a:t>particle pairs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from fission events</a:t>
            </a:r>
          </a:p>
        </p:txBody>
      </p:sp>
      <p:pic>
        <p:nvPicPr>
          <p:cNvPr id="64" name="Immagin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653" y="4604094"/>
            <a:ext cx="948811" cy="298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1240665"/>
            <a:ext cx="7168604" cy="493678"/>
          </a:xfrm>
          <a:prstGeom prst="rect">
            <a:avLst/>
          </a:prstGeom>
        </p:spPr>
      </p:pic>
      <p:sp>
        <p:nvSpPr>
          <p:cNvPr id="6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4674592" cy="2448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ideal particle gas</a:t>
            </a:r>
            <a:endParaRPr lang="en-GB" dirty="0"/>
          </a:p>
        </p:txBody>
      </p: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 smtClean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81385" y="1916832"/>
            <a:ext cx="446449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971600" y="2348880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2"/>
          <p:cNvSpPr txBox="1"/>
          <p:nvPr/>
        </p:nvSpPr>
        <p:spPr>
          <a:xfrm>
            <a:off x="1403648" y="1412776"/>
            <a:ext cx="1935832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Pure diffusion (ideal gas)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23928" y="1521844"/>
            <a:ext cx="1440160" cy="425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=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= 0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212976"/>
            <a:ext cx="4814416" cy="468660"/>
          </a:xfrm>
          <a:prstGeom prst="rect">
            <a:avLst/>
          </a:prstGeom>
        </p:spPr>
      </p:pic>
      <p:sp>
        <p:nvSpPr>
          <p:cNvPr id="15" name="CasellaDiTesto 12"/>
          <p:cNvSpPr txBox="1"/>
          <p:nvPr/>
        </p:nvSpPr>
        <p:spPr>
          <a:xfrm>
            <a:off x="5088885" y="3968914"/>
            <a:ext cx="17281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Independent trajectories 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19" name="Parentesi graffa aperta 18"/>
          <p:cNvSpPr/>
          <p:nvPr/>
        </p:nvSpPr>
        <p:spPr>
          <a:xfrm rot="16200000">
            <a:off x="5766000" y="3150408"/>
            <a:ext cx="348304" cy="1440160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sp>
        <p:nvSpPr>
          <p:cNvPr id="20" name="CasellaDiTesto 12"/>
          <p:cNvSpPr txBox="1"/>
          <p:nvPr/>
        </p:nvSpPr>
        <p:spPr>
          <a:xfrm>
            <a:off x="6809214" y="4022852"/>
            <a:ext cx="208823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Self-correlations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21" name="Parentesi graffa aperta 20"/>
          <p:cNvSpPr/>
          <p:nvPr/>
        </p:nvSpPr>
        <p:spPr>
          <a:xfrm rot="16200000">
            <a:off x="7674212" y="2991085"/>
            <a:ext cx="348304" cy="1800200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sp>
        <p:nvSpPr>
          <p:cNvPr id="2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4674592" cy="2448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</a:t>
            </a:r>
            <a:r>
              <a:rPr lang="en-GB" dirty="0"/>
              <a:t>ideal particle gas</a:t>
            </a:r>
          </a:p>
        </p:txBody>
      </p: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 smtClean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81385" y="1916832"/>
            <a:ext cx="446449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971600" y="22768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2339752" y="3284984"/>
            <a:ext cx="432048" cy="432048"/>
          </a:xfrm>
          <a:prstGeom prst="roundRect">
            <a:avLst/>
          </a:prstGeom>
          <a:solidFill>
            <a:srgbClr val="FF6600">
              <a:alpha val="35000"/>
            </a:srgb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2"/>
          <p:cNvSpPr txBox="1"/>
          <p:nvPr/>
        </p:nvSpPr>
        <p:spPr>
          <a:xfrm>
            <a:off x="2699792" y="1268760"/>
            <a:ext cx="165618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Fluctuations: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699792" y="1916832"/>
            <a:ext cx="576064" cy="1296144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24" y="1582192"/>
            <a:ext cx="1181100" cy="381000"/>
          </a:xfrm>
          <a:prstGeom prst="rect">
            <a:avLst/>
          </a:prstGeom>
        </p:spPr>
      </p:pic>
      <p:sp>
        <p:nvSpPr>
          <p:cNvPr id="20" name="CasellaDiTesto 12"/>
          <p:cNvSpPr txBox="1"/>
          <p:nvPr/>
        </p:nvSpPr>
        <p:spPr>
          <a:xfrm>
            <a:off x="5364088" y="1315112"/>
            <a:ext cx="2160240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M spatial meshes of size </a:t>
            </a:r>
            <a:r>
              <a:rPr lang="en-GB" dirty="0" err="1" smtClean="0">
                <a:solidFill>
                  <a:srgbClr val="000090"/>
                </a:solidFill>
              </a:rPr>
              <a:t>L</a:t>
            </a:r>
            <a:r>
              <a:rPr lang="en-GB" baseline="30000" dirty="0" err="1" smtClean="0">
                <a:solidFill>
                  <a:srgbClr val="000090"/>
                </a:solidFill>
              </a:rPr>
              <a:t>d</a:t>
            </a:r>
            <a:r>
              <a:rPr lang="en-GB" dirty="0" smtClean="0">
                <a:solidFill>
                  <a:srgbClr val="000090"/>
                </a:solidFill>
              </a:rPr>
              <a:t> / M</a:t>
            </a:r>
            <a:endParaRPr lang="en-GB" b="1" dirty="0">
              <a:solidFill>
                <a:srgbClr val="00009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271139" y="2637540"/>
            <a:ext cx="4261301" cy="3061312"/>
            <a:chOff x="4271139" y="2637540"/>
            <a:chExt cx="4261301" cy="3061312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5073" y="3053224"/>
              <a:ext cx="4127367" cy="936104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6993" y="4099904"/>
              <a:ext cx="1064020" cy="700696"/>
            </a:xfrm>
            <a:prstGeom prst="rect">
              <a:avLst/>
            </a:prstGeom>
          </p:spPr>
        </p:pic>
        <p:sp>
          <p:nvSpPr>
            <p:cNvPr id="21" name="CasellaDiTesto 12"/>
            <p:cNvSpPr txBox="1"/>
            <p:nvPr/>
          </p:nvSpPr>
          <p:spPr>
            <a:xfrm>
              <a:off x="4271139" y="2637540"/>
              <a:ext cx="33843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90"/>
                  </a:solidFill>
                </a:rPr>
                <a:t>Maxwell-Boltzmann distribution</a:t>
              </a:r>
              <a:endParaRPr lang="en-GB" b="1" dirty="0">
                <a:solidFill>
                  <a:srgbClr val="000090"/>
                </a:solidFill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6953" y="5001044"/>
              <a:ext cx="3007455" cy="697808"/>
            </a:xfrm>
            <a:prstGeom prst="rect">
              <a:avLst/>
            </a:prstGeom>
          </p:spPr>
        </p:pic>
      </p:grpSp>
      <p:sp>
        <p:nvSpPr>
          <p:cNvPr id="2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5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4674592" cy="2448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</a:t>
            </a:r>
            <a:r>
              <a:rPr lang="en-GB" dirty="0"/>
              <a:t>ideal particle gas</a:t>
            </a:r>
          </a:p>
        </p:txBody>
      </p: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 smtClean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971600" y="227687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/>
          <p:nvPr/>
        </p:nvCxnSpPr>
        <p:spPr>
          <a:xfrm>
            <a:off x="1475656" y="2204864"/>
            <a:ext cx="396044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12"/>
          <p:cNvSpPr txBox="1"/>
          <p:nvPr/>
        </p:nvSpPr>
        <p:spPr>
          <a:xfrm>
            <a:off x="1619672" y="1340768"/>
            <a:ext cx="1152128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66FF"/>
                </a:solidFill>
              </a:rPr>
              <a:t>Mixing time</a:t>
            </a:r>
            <a:endParaRPr lang="en-GB" b="1" dirty="0">
              <a:solidFill>
                <a:srgbClr val="3366FF"/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54" y="1497612"/>
            <a:ext cx="438158" cy="33884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604" y="1476916"/>
            <a:ext cx="1139209" cy="368052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3275856" y="1340768"/>
            <a:ext cx="1728192" cy="648072"/>
          </a:xfrm>
          <a:prstGeom prst="rect">
            <a:avLst/>
          </a:prstGeom>
          <a:solidFill>
            <a:schemeClr val="tx2">
              <a:alpha val="0"/>
            </a:schemeClr>
          </a:solidFill>
          <a:ln w="127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283968" y="4856332"/>
            <a:ext cx="3744416" cy="1702536"/>
            <a:chOff x="4283968" y="4856332"/>
            <a:chExt cx="3744416" cy="170253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9309" y="5496536"/>
              <a:ext cx="3129075" cy="573664"/>
            </a:xfrm>
            <a:prstGeom prst="rect">
              <a:avLst/>
            </a:prstGeom>
          </p:spPr>
        </p:pic>
        <p:sp>
          <p:nvSpPr>
            <p:cNvPr id="30" name="CasellaDiTesto 12"/>
            <p:cNvSpPr txBox="1"/>
            <p:nvPr/>
          </p:nvSpPr>
          <p:spPr>
            <a:xfrm>
              <a:off x="4283968" y="4856332"/>
              <a:ext cx="28803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90"/>
                  </a:solidFill>
                </a:rPr>
                <a:t>Probability </a:t>
              </a:r>
              <a:r>
                <a:rPr lang="en-GB" b="1" dirty="0" smtClean="0">
                  <a:solidFill>
                    <a:srgbClr val="000090"/>
                  </a:solidFill>
                </a:rPr>
                <a:t>R</a:t>
              </a:r>
              <a:r>
                <a:rPr lang="en-GB" dirty="0" smtClean="0">
                  <a:solidFill>
                    <a:srgbClr val="000090"/>
                  </a:solidFill>
                </a:rPr>
                <a:t> of having exactly </a:t>
              </a:r>
              <a:r>
                <a:rPr lang="en-GB" b="1" dirty="0" smtClean="0">
                  <a:solidFill>
                    <a:srgbClr val="000090"/>
                  </a:solidFill>
                </a:rPr>
                <a:t>s</a:t>
              </a:r>
              <a:r>
                <a:rPr lang="en-GB" dirty="0" smtClean="0">
                  <a:solidFill>
                    <a:srgbClr val="000090"/>
                  </a:solidFill>
                </a:rPr>
                <a:t> </a:t>
              </a:r>
              <a:r>
                <a:rPr lang="en-GB" b="1" dirty="0" smtClean="0">
                  <a:solidFill>
                    <a:srgbClr val="000090"/>
                  </a:solidFill>
                </a:rPr>
                <a:t>empty</a:t>
              </a:r>
              <a:r>
                <a:rPr lang="en-GB" dirty="0" smtClean="0">
                  <a:solidFill>
                    <a:srgbClr val="000090"/>
                  </a:solidFill>
                </a:rPr>
                <a:t> meshes:</a:t>
              </a:r>
              <a:endParaRPr lang="en-GB" b="1" dirty="0">
                <a:solidFill>
                  <a:srgbClr val="000090"/>
                </a:solidFill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95061" y="6142000"/>
              <a:ext cx="1621155" cy="416868"/>
            </a:xfrm>
            <a:prstGeom prst="rect">
              <a:avLst/>
            </a:prstGeom>
          </p:spPr>
        </p:pic>
      </p:grpSp>
      <p:grpSp>
        <p:nvGrpSpPr>
          <p:cNvPr id="5" name="Gruppo 4"/>
          <p:cNvGrpSpPr/>
          <p:nvPr/>
        </p:nvGrpSpPr>
        <p:grpSpPr>
          <a:xfrm>
            <a:off x="2339752" y="2276872"/>
            <a:ext cx="5711543" cy="1728192"/>
            <a:chOff x="2339752" y="2276872"/>
            <a:chExt cx="5711543" cy="1728192"/>
          </a:xfrm>
        </p:grpSpPr>
        <p:sp>
          <p:nvSpPr>
            <p:cNvPr id="11" name="Rettangolo arrotondato 10"/>
            <p:cNvSpPr/>
            <p:nvPr/>
          </p:nvSpPr>
          <p:spPr>
            <a:xfrm>
              <a:off x="2339752" y="3284984"/>
              <a:ext cx="432048" cy="432048"/>
            </a:xfrm>
            <a:prstGeom prst="roundRect">
              <a:avLst/>
            </a:prstGeom>
            <a:solidFill>
              <a:srgbClr val="FF6600">
                <a:alpha val="35000"/>
              </a:srgbClr>
            </a:solidFill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2"/>
            <p:cNvSpPr txBox="1"/>
            <p:nvPr/>
          </p:nvSpPr>
          <p:spPr>
            <a:xfrm>
              <a:off x="6228184" y="2276872"/>
              <a:ext cx="1656184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Fluctuations:</a:t>
              </a:r>
            </a:p>
            <a:p>
              <a:pPr algn="ctr"/>
              <a:endParaRPr lang="en-GB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Connettore 1 12"/>
            <p:cNvCxnSpPr/>
            <p:nvPr/>
          </p:nvCxnSpPr>
          <p:spPr>
            <a:xfrm flipV="1">
              <a:off x="2843808" y="2768100"/>
              <a:ext cx="3283813" cy="516884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7729" y="2598428"/>
              <a:ext cx="1181100" cy="381000"/>
            </a:xfrm>
            <a:prstGeom prst="rect">
              <a:avLst/>
            </a:prstGeom>
          </p:spPr>
        </p:pic>
        <p:sp>
          <p:nvSpPr>
            <p:cNvPr id="19" name="Rettangolo arrotondato 18"/>
            <p:cNvSpPr/>
            <p:nvPr/>
          </p:nvSpPr>
          <p:spPr>
            <a:xfrm>
              <a:off x="4677529" y="3284984"/>
              <a:ext cx="432048" cy="432048"/>
            </a:xfrm>
            <a:prstGeom prst="roundRect">
              <a:avLst/>
            </a:prstGeom>
            <a:solidFill>
              <a:srgbClr val="FF6600">
                <a:alpha val="35000"/>
              </a:srgbClr>
            </a:solidFill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1 19"/>
            <p:cNvCxnSpPr/>
            <p:nvPr/>
          </p:nvCxnSpPr>
          <p:spPr>
            <a:xfrm flipV="1">
              <a:off x="5076056" y="2780928"/>
              <a:ext cx="1080120" cy="504056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9"/>
            <a:srcRect l="-57520" r="57520"/>
            <a:stretch/>
          </p:blipFill>
          <p:spPr>
            <a:xfrm>
              <a:off x="3923928" y="3068960"/>
              <a:ext cx="4127367" cy="936104"/>
            </a:xfrm>
            <a:prstGeom prst="rect">
              <a:avLst/>
            </a:prstGeom>
          </p:spPr>
        </p:pic>
      </p:grpSp>
      <p:sp>
        <p:nvSpPr>
          <p:cNvPr id="3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5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critical </a:t>
            </a:r>
            <a:r>
              <a:rPr lang="en-GB" dirty="0"/>
              <a:t>particle gas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971600" y="2422252"/>
            <a:ext cx="6696744" cy="2374900"/>
            <a:chOff x="1979712" y="4365104"/>
            <a:chExt cx="6696744" cy="2374900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356" y="4365104"/>
              <a:ext cx="6642100" cy="2374900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979712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81385" y="1916832"/>
            <a:ext cx="446449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CasellaDiTesto 12"/>
          <p:cNvSpPr txBox="1"/>
          <p:nvPr/>
        </p:nvSpPr>
        <p:spPr>
          <a:xfrm>
            <a:off x="755576" y="1484784"/>
            <a:ext cx="3384376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Diffusion + fission + capture</a:t>
            </a:r>
          </a:p>
          <a:p>
            <a:pPr algn="ctr"/>
            <a:r>
              <a:rPr lang="en-GB" dirty="0" smtClean="0">
                <a:solidFill>
                  <a:srgbClr val="000090"/>
                </a:solidFill>
              </a:rPr>
              <a:t>(</a:t>
            </a:r>
            <a:r>
              <a:rPr lang="en-GB" b="1" dirty="0" smtClean="0">
                <a:solidFill>
                  <a:srgbClr val="000090"/>
                </a:solidFill>
              </a:rPr>
              <a:t>critical</a:t>
            </a:r>
            <a:r>
              <a:rPr lang="en-GB" dirty="0" smtClean="0">
                <a:solidFill>
                  <a:srgbClr val="000090"/>
                </a:solidFill>
              </a:rPr>
              <a:t> gas)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44620" y="2564904"/>
            <a:ext cx="338437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rate of particle pairs: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44620" y="3612649"/>
            <a:ext cx="230425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Correlation function: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668" y="4077072"/>
            <a:ext cx="4219608" cy="701469"/>
          </a:xfrm>
          <a:prstGeom prst="rect">
            <a:avLst/>
          </a:prstGeom>
        </p:spPr>
      </p:pic>
      <p:sp>
        <p:nvSpPr>
          <p:cNvPr id="21" name="CasellaDiTesto 12"/>
          <p:cNvSpPr txBox="1"/>
          <p:nvPr/>
        </p:nvSpPr>
        <p:spPr>
          <a:xfrm>
            <a:off x="6079202" y="4816460"/>
            <a:ext cx="17281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Bounded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Tent-shaped</a:t>
            </a:r>
          </a:p>
        </p:txBody>
      </p:sp>
      <p:sp>
        <p:nvSpPr>
          <p:cNvPr id="23" name="Parentesi graffa aperta 22"/>
          <p:cNvSpPr/>
          <p:nvPr/>
        </p:nvSpPr>
        <p:spPr>
          <a:xfrm rot="16200000">
            <a:off x="6841156" y="4276881"/>
            <a:ext cx="183592" cy="1080120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668" y="3068960"/>
            <a:ext cx="2160240" cy="485796"/>
          </a:xfrm>
          <a:prstGeom prst="rect">
            <a:avLst/>
          </a:prstGeom>
        </p:spPr>
      </p:pic>
      <p:sp>
        <p:nvSpPr>
          <p:cNvPr id="25" name="CasellaDiTesto 12"/>
          <p:cNvSpPr txBox="1"/>
          <p:nvPr/>
        </p:nvSpPr>
        <p:spPr>
          <a:xfrm>
            <a:off x="5364088" y="4867772"/>
            <a:ext cx="1008112" cy="697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rgbClr val="660066"/>
                </a:solidFill>
              </a:rPr>
              <a:t>Ideal gas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26" name="Parentesi graffa aperta 25"/>
          <p:cNvSpPr/>
          <p:nvPr/>
        </p:nvSpPr>
        <p:spPr>
          <a:xfrm rot="16200000">
            <a:off x="5773864" y="4505734"/>
            <a:ext cx="183593" cy="622414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sp>
        <p:nvSpPr>
          <p:cNvPr id="27" name="CasellaDiTesto 12"/>
          <p:cNvSpPr txBox="1"/>
          <p:nvPr/>
        </p:nvSpPr>
        <p:spPr>
          <a:xfrm>
            <a:off x="7570678" y="4816460"/>
            <a:ext cx="124979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Divergent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28" name="Parentesi graffa aperta 27"/>
          <p:cNvSpPr/>
          <p:nvPr/>
        </p:nvSpPr>
        <p:spPr>
          <a:xfrm rot="16200000">
            <a:off x="8090950" y="4276881"/>
            <a:ext cx="183592" cy="1080120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sp>
        <p:nvSpPr>
          <p:cNvPr id="2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9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pair correlation function</a:t>
            </a:r>
            <a:endParaRPr lang="en-GB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2959100" cy="415290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483768" y="1691516"/>
            <a:ext cx="3960440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66FF"/>
                </a:solidFill>
              </a:rPr>
              <a:t>Symbols: Monte Carlo; lines: theory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308" y="3626272"/>
            <a:ext cx="1282700" cy="7239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469332"/>
            <a:ext cx="673100" cy="33020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36" name="CasellaDiTesto 35"/>
          <p:cNvSpPr txBox="1"/>
          <p:nvPr/>
        </p:nvSpPr>
        <p:spPr>
          <a:xfrm>
            <a:off x="331912" y="1268760"/>
            <a:ext cx="1359768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Without </a:t>
            </a:r>
            <a:r>
              <a:rPr lang="en-GB" dirty="0" smtClean="0">
                <a:solidFill>
                  <a:srgbClr val="008000"/>
                </a:solidFill>
              </a:rPr>
              <a:t>population control</a:t>
            </a:r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</a:t>
            </a:r>
            <a:r>
              <a:rPr lang="en-GB" dirty="0"/>
              <a:t>critical particle gas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971600" y="2422252"/>
            <a:ext cx="6696744" cy="2374900"/>
            <a:chOff x="1979712" y="4365104"/>
            <a:chExt cx="6696744" cy="2374900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356" y="4365104"/>
              <a:ext cx="6642100" cy="2374900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979712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81385" y="1916832"/>
            <a:ext cx="446449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2339752" y="3284984"/>
            <a:ext cx="432048" cy="43204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2"/>
          <p:cNvSpPr txBox="1"/>
          <p:nvPr/>
        </p:nvSpPr>
        <p:spPr>
          <a:xfrm>
            <a:off x="2699792" y="1268760"/>
            <a:ext cx="165618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66FF"/>
                </a:solidFill>
              </a:rPr>
              <a:t>Fluctuations:</a:t>
            </a:r>
          </a:p>
          <a:p>
            <a:pPr algn="ctr"/>
            <a:endParaRPr lang="en-GB" sz="2400" dirty="0">
              <a:solidFill>
                <a:srgbClr val="3366FF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2699792" y="1916832"/>
            <a:ext cx="576064" cy="1296144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24" y="1582192"/>
            <a:ext cx="1181100" cy="381000"/>
          </a:xfrm>
          <a:prstGeom prst="rect">
            <a:avLst/>
          </a:prstGeom>
        </p:spPr>
      </p:pic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8" name="CasellaDiTesto 12"/>
          <p:cNvSpPr txBox="1"/>
          <p:nvPr/>
        </p:nvSpPr>
        <p:spPr>
          <a:xfrm>
            <a:off x="5364088" y="1315112"/>
            <a:ext cx="2160240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M spatial meshes of size </a:t>
            </a:r>
            <a:r>
              <a:rPr lang="en-GB" dirty="0" err="1" smtClean="0">
                <a:solidFill>
                  <a:srgbClr val="000090"/>
                </a:solidFill>
              </a:rPr>
              <a:t>L</a:t>
            </a:r>
            <a:r>
              <a:rPr lang="en-GB" baseline="30000" dirty="0" err="1" smtClean="0">
                <a:solidFill>
                  <a:srgbClr val="000090"/>
                </a:solidFill>
              </a:rPr>
              <a:t>d</a:t>
            </a:r>
            <a:r>
              <a:rPr lang="en-GB" dirty="0" smtClean="0">
                <a:solidFill>
                  <a:srgbClr val="000090"/>
                </a:solidFill>
              </a:rPr>
              <a:t> / M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7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</a:t>
            </a:r>
            <a:r>
              <a:rPr lang="en-GB" dirty="0"/>
              <a:t>critical particle gas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971600" y="2422252"/>
            <a:ext cx="6696744" cy="2374900"/>
            <a:chOff x="1979712" y="4365104"/>
            <a:chExt cx="6696744" cy="2374900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356" y="4365104"/>
              <a:ext cx="6642100" cy="2374900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979712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08104" y="2132856"/>
            <a:ext cx="237626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2699792" y="5517232"/>
            <a:ext cx="3600400" cy="945396"/>
            <a:chOff x="2699792" y="5723964"/>
            <a:chExt cx="3600400" cy="94539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2699792" y="6300028"/>
              <a:ext cx="129614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Capture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067944" y="6300028"/>
              <a:ext cx="1080120" cy="36933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Fission</a:t>
              </a:r>
              <a:endParaRPr lang="en-GB" b="1" dirty="0">
                <a:solidFill>
                  <a:srgbClr val="008000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220072" y="6300028"/>
              <a:ext cx="108012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Diffusion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Connettore 2 26"/>
            <p:cNvCxnSpPr>
              <a:stCxn id="26" idx="0"/>
            </p:cNvCxnSpPr>
            <p:nvPr/>
          </p:nvCxnSpPr>
          <p:spPr>
            <a:xfrm flipH="1" flipV="1">
              <a:off x="5076056" y="5723964"/>
              <a:ext cx="684076" cy="5760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>
              <a:stCxn id="25" idx="0"/>
            </p:cNvCxnSpPr>
            <p:nvPr/>
          </p:nvCxnSpPr>
          <p:spPr>
            <a:xfrm flipH="1" flipV="1">
              <a:off x="4605677" y="5810940"/>
              <a:ext cx="2327" cy="4890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V="1">
              <a:off x="3455876" y="5723964"/>
              <a:ext cx="684076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ttore 2 29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33" name="CasellaDiTesto 12"/>
          <p:cNvSpPr txBox="1"/>
          <p:nvPr/>
        </p:nvSpPr>
        <p:spPr>
          <a:xfrm>
            <a:off x="3851920" y="5135072"/>
            <a:ext cx="1503784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366FF"/>
                </a:solidFill>
              </a:rPr>
              <a:t>C</a:t>
            </a:r>
            <a:r>
              <a:rPr lang="en-GB" b="1" dirty="0" smtClean="0">
                <a:solidFill>
                  <a:srgbClr val="3366FF"/>
                </a:solidFill>
              </a:rPr>
              <a:t>lustering</a:t>
            </a:r>
            <a:endParaRPr lang="en-GB" b="1" dirty="0">
              <a:solidFill>
                <a:srgbClr val="3366FF"/>
              </a:solidFill>
            </a:endParaRPr>
          </a:p>
        </p:txBody>
      </p:sp>
      <p:sp>
        <p:nvSpPr>
          <p:cNvPr id="3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37" name="Connettore 2 36"/>
          <p:cNvCxnSpPr/>
          <p:nvPr/>
        </p:nvCxnSpPr>
        <p:spPr>
          <a:xfrm>
            <a:off x="1763688" y="1988840"/>
            <a:ext cx="396044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12"/>
          <p:cNvSpPr txBox="1"/>
          <p:nvPr/>
        </p:nvSpPr>
        <p:spPr>
          <a:xfrm>
            <a:off x="2195736" y="1124744"/>
            <a:ext cx="1152128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66FF"/>
                </a:solidFill>
              </a:rPr>
              <a:t>Mixing time</a:t>
            </a:r>
            <a:endParaRPr lang="en-GB" b="1" dirty="0">
              <a:solidFill>
                <a:srgbClr val="3366FF"/>
              </a:solidFill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18" y="1281588"/>
            <a:ext cx="438158" cy="338842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668" y="1260892"/>
            <a:ext cx="1139209" cy="368052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3851920" y="1124744"/>
            <a:ext cx="1728192" cy="648072"/>
          </a:xfrm>
          <a:prstGeom prst="rect">
            <a:avLst/>
          </a:prstGeom>
          <a:solidFill>
            <a:schemeClr val="tx2">
              <a:alpha val="0"/>
            </a:schemeClr>
          </a:solidFill>
          <a:ln w="127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4572000" y="1168876"/>
            <a:ext cx="4515812" cy="4716264"/>
            <a:chOff x="4572000" y="1168876"/>
            <a:chExt cx="4515812" cy="4716264"/>
          </a:xfrm>
        </p:grpSpPr>
        <p:sp>
          <p:nvSpPr>
            <p:cNvPr id="42" name="Rettangolo arrotondato 41"/>
            <p:cNvSpPr/>
            <p:nvPr/>
          </p:nvSpPr>
          <p:spPr>
            <a:xfrm>
              <a:off x="4572000" y="3284984"/>
              <a:ext cx="432048" cy="4320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solidFill>
                <a:srgbClr val="0000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CasellaDiTesto 12"/>
            <p:cNvSpPr txBox="1"/>
            <p:nvPr/>
          </p:nvSpPr>
          <p:spPr>
            <a:xfrm>
              <a:off x="6444208" y="1168876"/>
              <a:ext cx="2304256" cy="110799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3366FF"/>
                  </a:solidFill>
                </a:rPr>
                <a:t>Fluctuations:</a:t>
              </a:r>
            </a:p>
            <a:p>
              <a:pPr algn="ctr"/>
              <a:endParaRPr lang="en-GB" sz="2400" dirty="0" smtClean="0">
                <a:solidFill>
                  <a:srgbClr val="3366FF"/>
                </a:solidFill>
              </a:endParaRPr>
            </a:p>
            <a:p>
              <a:pPr algn="ctr"/>
              <a:endParaRPr lang="en-GB" sz="2400" dirty="0">
                <a:solidFill>
                  <a:srgbClr val="3366FF"/>
                </a:solidFill>
              </a:endParaRPr>
            </a:p>
          </p:txBody>
        </p:sp>
        <p:cxnSp>
          <p:nvCxnSpPr>
            <p:cNvPr id="44" name="Connettore 1 43"/>
            <p:cNvCxnSpPr/>
            <p:nvPr/>
          </p:nvCxnSpPr>
          <p:spPr>
            <a:xfrm flipV="1">
              <a:off x="4983356" y="1916832"/>
              <a:ext cx="1388844" cy="1380980"/>
            </a:xfrm>
            <a:prstGeom prst="line">
              <a:avLst/>
            </a:prstGeom>
            <a:ln w="38100">
              <a:solidFill>
                <a:srgbClr val="00009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o 51"/>
            <p:cNvGrpSpPr/>
            <p:nvPr/>
          </p:nvGrpSpPr>
          <p:grpSpPr>
            <a:xfrm>
              <a:off x="5533197" y="2420888"/>
              <a:ext cx="3554615" cy="3464252"/>
              <a:chOff x="5533197" y="2420888"/>
              <a:chExt cx="3554615" cy="3464252"/>
            </a:xfrm>
          </p:grpSpPr>
          <p:sp>
            <p:nvSpPr>
              <p:cNvPr id="47" name="CasellaDiTesto 12"/>
              <p:cNvSpPr txBox="1"/>
              <p:nvPr/>
            </p:nvSpPr>
            <p:spPr>
              <a:xfrm>
                <a:off x="5868144" y="2420888"/>
                <a:ext cx="288031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000090"/>
                    </a:solidFill>
                  </a:rPr>
                  <a:t>Probability </a:t>
                </a:r>
                <a:r>
                  <a:rPr lang="en-GB" b="1" dirty="0" smtClean="0">
                    <a:solidFill>
                      <a:srgbClr val="000090"/>
                    </a:solidFill>
                  </a:rPr>
                  <a:t>R</a:t>
                </a:r>
                <a:r>
                  <a:rPr lang="en-GB" dirty="0" smtClean="0">
                    <a:solidFill>
                      <a:srgbClr val="000090"/>
                    </a:solidFill>
                  </a:rPr>
                  <a:t> of having exactly </a:t>
                </a:r>
                <a:r>
                  <a:rPr lang="en-GB" b="1" dirty="0" smtClean="0">
                    <a:solidFill>
                      <a:srgbClr val="000090"/>
                    </a:solidFill>
                  </a:rPr>
                  <a:t>s</a:t>
                </a:r>
                <a:r>
                  <a:rPr lang="en-GB" dirty="0" smtClean="0">
                    <a:solidFill>
                      <a:srgbClr val="00009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0090"/>
                    </a:solidFill>
                  </a:rPr>
                  <a:t>empty</a:t>
                </a:r>
                <a:r>
                  <a:rPr lang="en-GB" dirty="0" smtClean="0">
                    <a:solidFill>
                      <a:srgbClr val="000090"/>
                    </a:solidFill>
                  </a:rPr>
                  <a:t> meshes:</a:t>
                </a:r>
                <a:endParaRPr lang="en-GB" b="1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48" name="Immagine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3197" y="3004820"/>
                <a:ext cx="3554615" cy="2880320"/>
              </a:xfrm>
              <a:prstGeom prst="rect">
                <a:avLst/>
              </a:prstGeom>
            </p:spPr>
          </p:pic>
          <p:pic>
            <p:nvPicPr>
              <p:cNvPr id="50" name="Immagine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2240" y="3312084"/>
                <a:ext cx="792088" cy="298097"/>
              </a:xfrm>
              <a:prstGeom prst="rect">
                <a:avLst/>
              </a:prstGeom>
            </p:spPr>
          </p:pic>
          <p:pic>
            <p:nvPicPr>
              <p:cNvPr id="51" name="Immagine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0312" y="4653136"/>
                <a:ext cx="936104" cy="286032"/>
              </a:xfrm>
              <a:prstGeom prst="rect">
                <a:avLst/>
              </a:prstGeom>
            </p:spPr>
          </p:pic>
        </p:grpSp>
        <p:pic>
          <p:nvPicPr>
            <p:cNvPr id="53" name="Immagin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82695" y="1551832"/>
              <a:ext cx="2232248" cy="715775"/>
            </a:xfrm>
            <a:prstGeom prst="rect">
              <a:avLst/>
            </a:prstGeom>
          </p:spPr>
        </p:pic>
      </p:grpSp>
      <p:sp>
        <p:nvSpPr>
          <p:cNvPr id="4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12" y="2492896"/>
            <a:ext cx="7933580" cy="24482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2000" dirty="0" smtClean="0"/>
              <a:t>  The emergence of spatial clustering</a:t>
            </a:r>
          </a:p>
          <a:p>
            <a:pPr lvl="3">
              <a:buFont typeface="Wingdings" charset="2"/>
              <a:buChar char="Ø"/>
            </a:pPr>
            <a:r>
              <a:rPr lang="en-GB" sz="2000" dirty="0" smtClean="0"/>
              <a:t> Physical origins and evolution equations</a:t>
            </a:r>
          </a:p>
          <a:p>
            <a:pPr lvl="3">
              <a:buFont typeface="Wingdings" charset="2"/>
              <a:buChar char="Ø"/>
            </a:pPr>
            <a:r>
              <a:rPr lang="en-GB" sz="2000" dirty="0" smtClean="0"/>
              <a:t> The impact of delayed neutrons</a:t>
            </a:r>
          </a:p>
          <a:p>
            <a:pPr lvl="3">
              <a:buFont typeface="Wingdings" charset="2"/>
              <a:buChar char="Ø"/>
            </a:pPr>
            <a:r>
              <a:rPr lang="en-GB" sz="2000" dirty="0" smtClean="0"/>
              <a:t> The role of population control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</a:t>
            </a:r>
            <a:r>
              <a:rPr lang="en-GB" sz="2000" dirty="0" smtClean="0"/>
              <a:t> Perspectives</a:t>
            </a:r>
            <a:endParaRPr lang="en-GB" sz="2000" dirty="0"/>
          </a:p>
        </p:txBody>
      </p:sp>
      <p:sp>
        <p:nvSpPr>
          <p:cNvPr id="7" name="Rettangolo 6"/>
          <p:cNvSpPr/>
          <p:nvPr/>
        </p:nvSpPr>
        <p:spPr>
          <a:xfrm>
            <a:off x="988521" y="1692300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GB" sz="2000" dirty="0" smtClean="0">
                <a:solidFill>
                  <a:srgbClr val="DC0528"/>
                </a:solidFill>
                <a:latin typeface="+mn-lt"/>
              </a:rPr>
              <a:t>Neutron fluctuations close to the critical point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fluctuations: </a:t>
            </a:r>
            <a:r>
              <a:rPr lang="en-GB" dirty="0"/>
              <a:t>critical particle gas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971600" y="2422252"/>
            <a:ext cx="6696744" cy="2374900"/>
            <a:chOff x="1979712" y="4365104"/>
            <a:chExt cx="6696744" cy="2374900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356" y="4365104"/>
              <a:ext cx="6642100" cy="2374900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979712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12"/>
          <p:cNvSpPr txBox="1"/>
          <p:nvPr/>
        </p:nvSpPr>
        <p:spPr>
          <a:xfrm>
            <a:off x="1475656" y="4869160"/>
            <a:ext cx="1935832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Initial condition: </a:t>
            </a:r>
            <a:r>
              <a:rPr lang="en-GB" b="1" dirty="0" smtClean="0">
                <a:solidFill>
                  <a:srgbClr val="000090"/>
                </a:solidFill>
              </a:rPr>
              <a:t>N</a:t>
            </a:r>
            <a:r>
              <a:rPr lang="en-GB" baseline="-25000" dirty="0">
                <a:solidFill>
                  <a:srgbClr val="000090"/>
                </a:solidFill>
              </a:rPr>
              <a:t>0</a:t>
            </a:r>
            <a:r>
              <a:rPr lang="en-GB" dirty="0" smtClean="0">
                <a:solidFill>
                  <a:srgbClr val="000090"/>
                </a:solidFill>
              </a:rPr>
              <a:t> particles with </a:t>
            </a:r>
            <a:r>
              <a:rPr lang="en-GB" b="1" dirty="0" smtClean="0">
                <a:solidFill>
                  <a:srgbClr val="000090"/>
                </a:solidFill>
              </a:rPr>
              <a:t>uniform</a:t>
            </a:r>
            <a:r>
              <a:rPr lang="en-GB" dirty="0" smtClean="0">
                <a:solidFill>
                  <a:srgbClr val="000090"/>
                </a:solidFill>
              </a:rPr>
              <a:t> density</a:t>
            </a:r>
            <a:endParaRPr lang="en-GB" b="1" dirty="0">
              <a:solidFill>
                <a:srgbClr val="000090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1691680" y="2276872"/>
            <a:ext cx="65527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940152" y="5014917"/>
            <a:ext cx="1656184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Critical </a:t>
            </a:r>
            <a:r>
              <a:rPr lang="en-GB" b="1" dirty="0" smtClean="0">
                <a:solidFill>
                  <a:srgbClr val="000090"/>
                </a:solidFill>
              </a:rPr>
              <a:t>catastrophe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28" name="CasellaDiTesto 12"/>
          <p:cNvSpPr txBox="1"/>
          <p:nvPr/>
        </p:nvSpPr>
        <p:spPr>
          <a:xfrm>
            <a:off x="5876007" y="1484784"/>
            <a:ext cx="14317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Extinction time</a:t>
            </a:r>
            <a:endParaRPr lang="en-GB" b="1" dirty="0"/>
          </a:p>
        </p:txBody>
      </p:sp>
      <p:cxnSp>
        <p:nvCxnSpPr>
          <p:cNvPr id="35" name="Connettore 2 34"/>
          <p:cNvCxnSpPr/>
          <p:nvPr/>
        </p:nvCxnSpPr>
        <p:spPr>
          <a:xfrm>
            <a:off x="899592" y="2636912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5" y="3356992"/>
            <a:ext cx="241300" cy="317500"/>
          </a:xfrm>
          <a:prstGeom prst="rect">
            <a:avLst/>
          </a:prstGeom>
        </p:spPr>
      </p:pic>
      <p:sp>
        <p:nvSpPr>
          <p:cNvPr id="26" name="CasellaDiTesto 12"/>
          <p:cNvSpPr txBox="1"/>
          <p:nvPr/>
        </p:nvSpPr>
        <p:spPr>
          <a:xfrm>
            <a:off x="3851920" y="5135072"/>
            <a:ext cx="1503784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366FF"/>
                </a:solidFill>
              </a:rPr>
              <a:t>C</a:t>
            </a:r>
            <a:r>
              <a:rPr lang="en-GB" b="1" dirty="0" smtClean="0">
                <a:solidFill>
                  <a:srgbClr val="3366FF"/>
                </a:solidFill>
              </a:rPr>
              <a:t>lustering</a:t>
            </a:r>
            <a:endParaRPr lang="en-GB" b="1" dirty="0">
              <a:solidFill>
                <a:srgbClr val="3366FF"/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2699792" y="5517232"/>
            <a:ext cx="3600400" cy="945396"/>
            <a:chOff x="2699792" y="5723964"/>
            <a:chExt cx="3600400" cy="945396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2699792" y="6300028"/>
              <a:ext cx="129614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Capture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067944" y="6300028"/>
              <a:ext cx="1080120" cy="36933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00"/>
                  </a:solidFill>
                </a:rPr>
                <a:t>Fission</a:t>
              </a:r>
              <a:endParaRPr lang="en-GB" b="1" dirty="0">
                <a:solidFill>
                  <a:srgbClr val="008000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220072" y="6300028"/>
              <a:ext cx="108012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Diffusion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Connettore 2 38"/>
            <p:cNvCxnSpPr>
              <a:stCxn id="38" idx="0"/>
            </p:cNvCxnSpPr>
            <p:nvPr/>
          </p:nvCxnSpPr>
          <p:spPr>
            <a:xfrm flipH="1" flipV="1">
              <a:off x="5076056" y="5723964"/>
              <a:ext cx="684076" cy="5760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>
              <a:stCxn id="37" idx="0"/>
            </p:cNvCxnSpPr>
            <p:nvPr/>
          </p:nvCxnSpPr>
          <p:spPr>
            <a:xfrm flipH="1" flipV="1">
              <a:off x="4605677" y="5810940"/>
              <a:ext cx="2327" cy="4890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 flipV="1">
              <a:off x="3455876" y="5723964"/>
              <a:ext cx="684076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07" y="1677028"/>
            <a:ext cx="369245" cy="3216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888" y="1629882"/>
            <a:ext cx="792088" cy="4228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855" y="1706588"/>
            <a:ext cx="256088" cy="250133"/>
          </a:xfrm>
          <a:prstGeom prst="rect">
            <a:avLst/>
          </a:prstGeom>
        </p:spPr>
      </p:pic>
      <p:grpSp>
        <p:nvGrpSpPr>
          <p:cNvPr id="50" name="Gruppo 49"/>
          <p:cNvGrpSpPr/>
          <p:nvPr/>
        </p:nvGrpSpPr>
        <p:grpSpPr>
          <a:xfrm>
            <a:off x="1763688" y="1124744"/>
            <a:ext cx="3960440" cy="864096"/>
            <a:chOff x="1979712" y="1124744"/>
            <a:chExt cx="3960440" cy="864096"/>
          </a:xfrm>
        </p:grpSpPr>
        <p:cxnSp>
          <p:nvCxnSpPr>
            <p:cNvPr id="51" name="Connettore 2 50"/>
            <p:cNvCxnSpPr/>
            <p:nvPr/>
          </p:nvCxnSpPr>
          <p:spPr>
            <a:xfrm>
              <a:off x="1979712" y="1988840"/>
              <a:ext cx="3960440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12"/>
            <p:cNvSpPr txBox="1"/>
            <p:nvPr/>
          </p:nvSpPr>
          <p:spPr>
            <a:xfrm>
              <a:off x="2411760" y="1124744"/>
              <a:ext cx="1152128" cy="646331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3366FF"/>
                  </a:solidFill>
                </a:rPr>
                <a:t>Mixing time</a:t>
              </a:r>
              <a:endParaRPr lang="en-GB" b="1" dirty="0">
                <a:solidFill>
                  <a:srgbClr val="3366FF"/>
                </a:solidFill>
              </a:endParaRPr>
            </a:p>
          </p:txBody>
        </p:sp>
        <p:pic>
          <p:nvPicPr>
            <p:cNvPr id="53" name="Immagine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3842" y="1281588"/>
              <a:ext cx="438158" cy="338842"/>
            </a:xfrm>
            <a:prstGeom prst="rect">
              <a:avLst/>
            </a:prstGeom>
          </p:spPr>
        </p:pic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92692" y="1260892"/>
              <a:ext cx="1139209" cy="368052"/>
            </a:xfrm>
            <a:prstGeom prst="rect">
              <a:avLst/>
            </a:prstGeom>
          </p:spPr>
        </p:pic>
        <p:sp>
          <p:nvSpPr>
            <p:cNvPr id="55" name="Rettangolo 54"/>
            <p:cNvSpPr/>
            <p:nvPr/>
          </p:nvSpPr>
          <p:spPr>
            <a:xfrm>
              <a:off x="4067944" y="1124744"/>
              <a:ext cx="1728192" cy="648072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 w="12700" cmpd="sng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6" name="Rettangolo 55"/>
          <p:cNvSpPr/>
          <p:nvPr/>
        </p:nvSpPr>
        <p:spPr>
          <a:xfrm>
            <a:off x="7380312" y="1492652"/>
            <a:ext cx="1728192" cy="648072"/>
          </a:xfrm>
          <a:prstGeom prst="rect">
            <a:avLst/>
          </a:prstGeom>
          <a:solidFill>
            <a:schemeClr val="tx2">
              <a:alpha val="0"/>
            </a:schemeClr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2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3073400" cy="2336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Fission with delayed neutrons</a:t>
            </a:r>
            <a:endParaRPr lang="en-GB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890331"/>
            <a:ext cx="2171700" cy="1981200"/>
          </a:xfrm>
          <a:prstGeom prst="rect">
            <a:avLst/>
          </a:prstGeom>
        </p:spPr>
      </p:pic>
      <p:sp>
        <p:nvSpPr>
          <p:cNvPr id="21" name="CasellaDiTesto 18"/>
          <p:cNvSpPr txBox="1"/>
          <p:nvPr/>
        </p:nvSpPr>
        <p:spPr>
          <a:xfrm>
            <a:off x="6773974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capture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22" name="Immagin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127687"/>
            <a:ext cx="282257" cy="33870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563888" y="21648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b="1" dirty="0" smtClean="0"/>
              <a:t>prompt</a:t>
            </a:r>
            <a:r>
              <a:rPr lang="en-US" dirty="0" smtClean="0"/>
              <a:t> neutrons</a:t>
            </a:r>
            <a:endParaRPr lang="en-US" dirty="0"/>
          </a:p>
        </p:txBody>
      </p:sp>
      <p:sp>
        <p:nvSpPr>
          <p:cNvPr id="35" name="Rettangolo 34"/>
          <p:cNvSpPr/>
          <p:nvPr/>
        </p:nvSpPr>
        <p:spPr>
          <a:xfrm>
            <a:off x="5652120" y="3330491"/>
            <a:ext cx="2880320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395536" y="3474507"/>
            <a:ext cx="2592288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27"/>
          <p:cNvSpPr txBox="1"/>
          <p:nvPr/>
        </p:nvSpPr>
        <p:spPr>
          <a:xfrm>
            <a:off x="1187624" y="17370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fission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144" y="2106355"/>
            <a:ext cx="482600" cy="4445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2327052" y="2852936"/>
            <a:ext cx="3096344" cy="60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1144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nucleus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31840" y="3978563"/>
            <a:ext cx="3240360" cy="1634698"/>
            <a:chOff x="3131840" y="3978563"/>
            <a:chExt cx="3240360" cy="1634698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3196" y="4509120"/>
              <a:ext cx="2088232" cy="524791"/>
            </a:xfrm>
            <a:prstGeom prst="rect">
              <a:avLst/>
            </a:prstGeom>
          </p:spPr>
        </p:pic>
        <p:sp>
          <p:nvSpPr>
            <p:cNvPr id="31" name="CasellaDiTesto 12"/>
            <p:cNvSpPr txBox="1"/>
            <p:nvPr/>
          </p:nvSpPr>
          <p:spPr>
            <a:xfrm>
              <a:off x="3131840" y="3978563"/>
              <a:ext cx="3240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90"/>
                  </a:solidFill>
                </a:rPr>
                <a:t>Equilibrium</a:t>
              </a:r>
              <a:r>
                <a:rPr lang="en-GB" dirty="0" smtClean="0">
                  <a:solidFill>
                    <a:srgbClr val="000090"/>
                  </a:solidFill>
                </a:rPr>
                <a:t> (critical reactor):</a:t>
              </a:r>
              <a:endParaRPr lang="en-GB" b="1" dirty="0">
                <a:solidFill>
                  <a:srgbClr val="000090"/>
                </a:solidFill>
              </a:endParaRPr>
            </a:p>
          </p:txBody>
        </p:sp>
        <p:sp>
          <p:nvSpPr>
            <p:cNvPr id="33" name="Parentesi graffa aperta 32"/>
            <p:cNvSpPr/>
            <p:nvPr/>
          </p:nvSpPr>
          <p:spPr>
            <a:xfrm rot="16200000">
              <a:off x="4178052" y="4410611"/>
              <a:ext cx="216024" cy="1368152"/>
            </a:xfrm>
            <a:prstGeom prst="leftBrac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Parentesi graffa aperta 36"/>
            <p:cNvSpPr/>
            <p:nvPr/>
          </p:nvSpPr>
          <p:spPr>
            <a:xfrm rot="16200000">
              <a:off x="5441062" y="4842659"/>
              <a:ext cx="216024" cy="50405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12"/>
            <p:cNvSpPr txBox="1"/>
            <p:nvPr/>
          </p:nvSpPr>
          <p:spPr>
            <a:xfrm>
              <a:off x="3614688" y="5274707"/>
              <a:ext cx="13597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3366FF"/>
                  </a:solidFill>
                </a:rPr>
                <a:t>Net gain rate</a:t>
              </a:r>
              <a:endParaRPr lang="en-GB" sz="1600" dirty="0">
                <a:solidFill>
                  <a:srgbClr val="3366FF"/>
                </a:solidFill>
              </a:endParaRPr>
            </a:p>
          </p:txBody>
        </p:sp>
        <p:sp>
          <p:nvSpPr>
            <p:cNvPr id="43" name="CasellaDiTesto 12"/>
            <p:cNvSpPr txBox="1"/>
            <p:nvPr/>
          </p:nvSpPr>
          <p:spPr>
            <a:xfrm>
              <a:off x="4979169" y="5274707"/>
              <a:ext cx="11437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660066"/>
                  </a:solidFill>
                </a:rPr>
                <a:t>Loss rate</a:t>
              </a:r>
              <a:endParaRPr lang="en-GB" sz="1600" dirty="0">
                <a:solidFill>
                  <a:srgbClr val="660066"/>
                </a:solidFill>
              </a:endParaRPr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1772816"/>
            <a:ext cx="1092448" cy="367651"/>
          </a:xfrm>
          <a:prstGeom prst="rect">
            <a:avLst/>
          </a:prstGeom>
        </p:spPr>
      </p:pic>
      <p:sp>
        <p:nvSpPr>
          <p:cNvPr id="2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1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3073400" cy="23368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852936"/>
            <a:ext cx="1152128" cy="3910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Fission with delayed neutrons</a:t>
            </a:r>
            <a:endParaRPr lang="en-GB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1144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nucleus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91880" y="325848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precursors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0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890331"/>
            <a:ext cx="2171700" cy="1981200"/>
          </a:xfrm>
          <a:prstGeom prst="rect">
            <a:avLst/>
          </a:prstGeom>
        </p:spPr>
      </p:pic>
      <p:sp>
        <p:nvSpPr>
          <p:cNvPr id="21" name="CasellaDiTesto 18"/>
          <p:cNvSpPr txBox="1"/>
          <p:nvPr/>
        </p:nvSpPr>
        <p:spPr>
          <a:xfrm>
            <a:off x="6773974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capture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22" name="Immagin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127687"/>
            <a:ext cx="282257" cy="33870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563888" y="21648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b="1" dirty="0" smtClean="0"/>
              <a:t>prompt</a:t>
            </a:r>
            <a:r>
              <a:rPr lang="en-US" dirty="0" smtClean="0"/>
              <a:t> neutrons</a:t>
            </a:r>
            <a:endParaRPr lang="en-US" dirty="0"/>
          </a:p>
        </p:txBody>
      </p:sp>
      <p:sp>
        <p:nvSpPr>
          <p:cNvPr id="38" name="Rettangolo 37"/>
          <p:cNvSpPr/>
          <p:nvPr/>
        </p:nvSpPr>
        <p:spPr>
          <a:xfrm>
            <a:off x="395536" y="3474507"/>
            <a:ext cx="2592288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27"/>
          <p:cNvSpPr txBox="1"/>
          <p:nvPr/>
        </p:nvSpPr>
        <p:spPr>
          <a:xfrm>
            <a:off x="1187624" y="17370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fission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144" y="2106355"/>
            <a:ext cx="482600" cy="4445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4507027"/>
            <a:ext cx="2679700" cy="17526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711050" y="5003884"/>
            <a:ext cx="21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delayed</a:t>
            </a:r>
            <a:r>
              <a:rPr lang="en-US" dirty="0" smtClean="0"/>
              <a:t> neutron</a:t>
            </a:r>
            <a:endParaRPr lang="en-US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347864" y="404127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i="1" dirty="0" smtClean="0">
                <a:solidFill>
                  <a:srgbClr val="008000"/>
                </a:solidFill>
              </a:rPr>
              <a:t>uclear decay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619672" y="5571123"/>
            <a:ext cx="2880320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2915816" y="4554627"/>
            <a:ext cx="567680" cy="37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145" y="4484712"/>
            <a:ext cx="2679700" cy="1752600"/>
          </a:xfrm>
          <a:prstGeom prst="rect">
            <a:avLst/>
          </a:prstGeom>
        </p:spPr>
      </p:pic>
      <p:sp>
        <p:nvSpPr>
          <p:cNvPr id="31" name="Rettangolo 37"/>
          <p:cNvSpPr/>
          <p:nvPr/>
        </p:nvSpPr>
        <p:spPr>
          <a:xfrm>
            <a:off x="2771800" y="4437112"/>
            <a:ext cx="776684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949337" y="5046700"/>
            <a:ext cx="360040" cy="36004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FF"/>
              </a:solidFill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3131840" y="3426907"/>
            <a:ext cx="0" cy="1415752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tangolo 37"/>
          <p:cNvSpPr/>
          <p:nvPr/>
        </p:nvSpPr>
        <p:spPr>
          <a:xfrm>
            <a:off x="2339752" y="5517232"/>
            <a:ext cx="1800200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0388" y="4077072"/>
            <a:ext cx="321692" cy="3320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1772816"/>
            <a:ext cx="1092448" cy="367651"/>
          </a:xfrm>
          <a:prstGeom prst="rect">
            <a:avLst/>
          </a:prstGeom>
        </p:spPr>
      </p:pic>
      <p:grpSp>
        <p:nvGrpSpPr>
          <p:cNvPr id="45" name="Gruppo 44"/>
          <p:cNvGrpSpPr/>
          <p:nvPr/>
        </p:nvGrpSpPr>
        <p:grpSpPr>
          <a:xfrm>
            <a:off x="683568" y="5704002"/>
            <a:ext cx="6048672" cy="461301"/>
            <a:chOff x="683568" y="5704002"/>
            <a:chExt cx="6048672" cy="461301"/>
          </a:xfrm>
        </p:grpSpPr>
        <p:sp>
          <p:nvSpPr>
            <p:cNvPr id="42" name="CasellaDiTesto 12"/>
            <p:cNvSpPr txBox="1"/>
            <p:nvPr/>
          </p:nvSpPr>
          <p:spPr>
            <a:xfrm>
              <a:off x="683568" y="5712748"/>
              <a:ext cx="3240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90"/>
                  </a:solidFill>
                </a:rPr>
                <a:t>Equilibrium</a:t>
              </a:r>
              <a:r>
                <a:rPr lang="en-GB" dirty="0" smtClean="0">
                  <a:solidFill>
                    <a:srgbClr val="000090"/>
                  </a:solidFill>
                </a:rPr>
                <a:t> (critical reactor):</a:t>
              </a:r>
              <a:endParaRPr lang="en-GB" b="1" dirty="0">
                <a:solidFill>
                  <a:srgbClr val="000090"/>
                </a:solidFill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1920" y="5704002"/>
              <a:ext cx="2880320" cy="461301"/>
            </a:xfrm>
            <a:prstGeom prst="rect">
              <a:avLst/>
            </a:prstGeom>
          </p:spPr>
        </p:pic>
      </p:grpSp>
      <p:sp>
        <p:nvSpPr>
          <p:cNvPr id="35" name="Rettangolo 34"/>
          <p:cNvSpPr/>
          <p:nvPr/>
        </p:nvSpPr>
        <p:spPr>
          <a:xfrm>
            <a:off x="5652120" y="3356992"/>
            <a:ext cx="2880320" cy="72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5796136" y="3527509"/>
            <a:ext cx="2736304" cy="1307627"/>
            <a:chOff x="5796136" y="3527509"/>
            <a:chExt cx="2736304" cy="1307627"/>
          </a:xfrm>
        </p:grpSpPr>
        <p:sp>
          <p:nvSpPr>
            <p:cNvPr id="43" name="CasellaDiTesto 27"/>
            <p:cNvSpPr txBox="1"/>
            <p:nvPr/>
          </p:nvSpPr>
          <p:spPr>
            <a:xfrm>
              <a:off x="5796136" y="352750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Precursor importance: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04860" y="3958712"/>
              <a:ext cx="2030944" cy="876424"/>
            </a:xfrm>
            <a:prstGeom prst="rect">
              <a:avLst/>
            </a:prstGeom>
            <a:ln>
              <a:solidFill>
                <a:srgbClr val="FF1114"/>
              </a:solidFill>
            </a:ln>
          </p:spPr>
        </p:pic>
      </p:grpSp>
      <p:sp>
        <p:nvSpPr>
          <p:cNvPr id="3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1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 with delayed neutrons</a:t>
            </a:r>
            <a:endParaRPr lang="en-GB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CasellaDiTesto 12"/>
          <p:cNvSpPr txBox="1"/>
          <p:nvPr/>
        </p:nvSpPr>
        <p:spPr>
          <a:xfrm>
            <a:off x="683568" y="1412776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</a:rPr>
              <a:t>C</a:t>
            </a:r>
            <a:r>
              <a:rPr lang="en-GB" dirty="0" smtClean="0">
                <a:solidFill>
                  <a:srgbClr val="000090"/>
                </a:solidFill>
              </a:rPr>
              <a:t>lose to the </a:t>
            </a:r>
            <a:r>
              <a:rPr lang="en-GB" b="1" dirty="0" smtClean="0">
                <a:solidFill>
                  <a:srgbClr val="000090"/>
                </a:solidFill>
              </a:rPr>
              <a:t>critical</a:t>
            </a:r>
            <a:r>
              <a:rPr lang="en-GB" dirty="0" smtClean="0">
                <a:solidFill>
                  <a:srgbClr val="000090"/>
                </a:solidFill>
              </a:rPr>
              <a:t> point:</a:t>
            </a:r>
            <a:endParaRPr lang="en-GB" dirty="0">
              <a:solidFill>
                <a:srgbClr val="000090"/>
              </a:solidFill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1344082" y="3921686"/>
            <a:ext cx="3778324" cy="443418"/>
            <a:chOff x="1369740" y="5157192"/>
            <a:chExt cx="3778324" cy="443418"/>
          </a:xfrm>
        </p:grpSpPr>
        <p:sp>
          <p:nvSpPr>
            <p:cNvPr id="11" name="CasellaDiTesto 12"/>
            <p:cNvSpPr txBox="1"/>
            <p:nvPr/>
          </p:nvSpPr>
          <p:spPr>
            <a:xfrm>
              <a:off x="1369740" y="5228920"/>
              <a:ext cx="25202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GB" dirty="0" smtClean="0">
                  <a:solidFill>
                    <a:srgbClr val="FF0000"/>
                  </a:solidFill>
                </a:rPr>
                <a:t>Extinction time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9872" y="5157192"/>
              <a:ext cx="1728192" cy="443418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</p:grpSp>
      <p:sp>
        <p:nvSpPr>
          <p:cNvPr id="7" name="CasellaDiTesto 12"/>
          <p:cNvSpPr txBox="1"/>
          <p:nvPr/>
        </p:nvSpPr>
        <p:spPr>
          <a:xfrm>
            <a:off x="1337574" y="3074176"/>
            <a:ext cx="37384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dirty="0" smtClean="0">
                <a:solidFill>
                  <a:srgbClr val="FF0000"/>
                </a:solidFill>
              </a:rPr>
              <a:t>Spatial correlations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CasellaDiTesto 12"/>
          <p:cNvSpPr txBox="1"/>
          <p:nvPr/>
        </p:nvSpPr>
        <p:spPr>
          <a:xfrm>
            <a:off x="683568" y="4869160"/>
            <a:ext cx="67687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90"/>
                </a:solidFill>
              </a:rPr>
              <a:t>Precursors </a:t>
            </a:r>
            <a:r>
              <a:rPr lang="en-GB" dirty="0" smtClean="0">
                <a:solidFill>
                  <a:srgbClr val="000090"/>
                </a:solidFill>
              </a:rPr>
              <a:t>are very effective in “</a:t>
            </a:r>
            <a:r>
              <a:rPr lang="en-GB" b="1" dirty="0" smtClean="0">
                <a:solidFill>
                  <a:srgbClr val="000090"/>
                </a:solidFill>
              </a:rPr>
              <a:t>quenching</a:t>
            </a:r>
            <a:r>
              <a:rPr lang="en-GB" dirty="0" smtClean="0">
                <a:solidFill>
                  <a:srgbClr val="000090"/>
                </a:solidFill>
              </a:rPr>
              <a:t>” clustering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9" name="CasellaDiTesto 12"/>
          <p:cNvSpPr txBox="1"/>
          <p:nvPr/>
        </p:nvSpPr>
        <p:spPr>
          <a:xfrm>
            <a:off x="683568" y="5579948"/>
            <a:ext cx="75608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90"/>
                </a:solidFill>
              </a:rPr>
              <a:t>Q</a:t>
            </a:r>
            <a:r>
              <a:rPr lang="en-GB" b="1" dirty="0" smtClean="0">
                <a:solidFill>
                  <a:srgbClr val="000090"/>
                </a:solidFill>
              </a:rPr>
              <a:t>ualitative</a:t>
            </a:r>
            <a:r>
              <a:rPr lang="en-GB" dirty="0" smtClean="0">
                <a:solidFill>
                  <a:srgbClr val="000090"/>
                </a:solidFill>
              </a:rPr>
              <a:t> picture unchanged: population is </a:t>
            </a:r>
            <a:r>
              <a:rPr lang="en-GB" b="1" dirty="0" smtClean="0">
                <a:solidFill>
                  <a:srgbClr val="000090"/>
                </a:solidFill>
              </a:rPr>
              <a:t>doomed to catastrophe</a:t>
            </a:r>
            <a:endParaRPr lang="en-GB" b="1" dirty="0">
              <a:solidFill>
                <a:srgbClr val="00009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808042"/>
            <a:ext cx="2880320" cy="832985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31640" y="2132856"/>
            <a:ext cx="37384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GB" dirty="0" smtClean="0">
                <a:solidFill>
                  <a:srgbClr val="FF0000"/>
                </a:solidFill>
              </a:rPr>
              <a:t>Neutron density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078908"/>
            <a:ext cx="2088232" cy="45184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82409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Enforcing Population control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50" y="1009883"/>
            <a:ext cx="6963434" cy="5371445"/>
          </a:xfrm>
          <a:prstGeom prst="rect">
            <a:avLst/>
          </a:prstGeom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683568" y="3789040"/>
            <a:ext cx="7704856" cy="2448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2"/>
          <p:cNvSpPr txBox="1"/>
          <p:nvPr/>
        </p:nvSpPr>
        <p:spPr>
          <a:xfrm>
            <a:off x="683568" y="4417511"/>
            <a:ext cx="7632848" cy="131574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Population control </a:t>
            </a:r>
            <a:r>
              <a:rPr lang="en-GB" dirty="0">
                <a:solidFill>
                  <a:srgbClr val="000090"/>
                </a:solidFill>
              </a:rPr>
              <a:t>:</a:t>
            </a:r>
            <a:endParaRPr lang="en-GB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90"/>
                </a:solidFill>
              </a:rPr>
              <a:t>	</a:t>
            </a:r>
            <a:r>
              <a:rPr lang="en-GB" dirty="0" smtClean="0">
                <a:solidFill>
                  <a:srgbClr val="0000FF"/>
                </a:solidFill>
              </a:rPr>
              <a:t>Imposing a </a:t>
            </a:r>
            <a:r>
              <a:rPr lang="en-GB" b="1" dirty="0" smtClean="0">
                <a:solidFill>
                  <a:srgbClr val="0000FF"/>
                </a:solidFill>
              </a:rPr>
              <a:t>constraint</a:t>
            </a:r>
            <a:r>
              <a:rPr lang="en-GB" dirty="0" smtClean="0">
                <a:solidFill>
                  <a:srgbClr val="0000FF"/>
                </a:solidFill>
              </a:rPr>
              <a:t> on the </a:t>
            </a:r>
            <a:r>
              <a:rPr lang="en-GB" b="1" dirty="0" smtClean="0">
                <a:solidFill>
                  <a:srgbClr val="0000FF"/>
                </a:solidFill>
              </a:rPr>
              <a:t>total</a:t>
            </a:r>
            <a:r>
              <a:rPr lang="en-GB" dirty="0" smtClean="0">
                <a:solidFill>
                  <a:srgbClr val="0000FF"/>
                </a:solidFill>
              </a:rPr>
              <a:t> number of neutrons N(t) = N</a:t>
            </a:r>
            <a:r>
              <a:rPr lang="en-GB" baseline="-25000" dirty="0" smtClean="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FF"/>
                </a:solidFill>
              </a:rPr>
              <a:t>	</a:t>
            </a:r>
            <a:r>
              <a:rPr lang="en-GB" dirty="0" smtClean="0">
                <a:solidFill>
                  <a:srgbClr val="0000FF"/>
                </a:solidFill>
              </a:rPr>
              <a:t>Each time that a particle is duplicated, another is killed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75" y="3789040"/>
            <a:ext cx="5125397" cy="358802"/>
          </a:xfrm>
          <a:prstGeom prst="rect">
            <a:avLst/>
          </a:prstGeom>
        </p:spPr>
      </p:pic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2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Enforcing population control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50" y="1009883"/>
            <a:ext cx="6963434" cy="5371445"/>
          </a:xfrm>
          <a:prstGeom prst="rect">
            <a:avLst/>
          </a:prstGeom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6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 with </a:t>
            </a:r>
            <a:r>
              <a:rPr lang="en-GB" dirty="0"/>
              <a:t>population control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24" y="1124744"/>
            <a:ext cx="6896100" cy="4699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95936" y="1052736"/>
            <a:ext cx="4824536" cy="482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12"/>
          <p:cNvSpPr txBox="1"/>
          <p:nvPr/>
        </p:nvSpPr>
        <p:spPr>
          <a:xfrm>
            <a:off x="2306231" y="5885284"/>
            <a:ext cx="1617697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Uniform initial condition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4572000" y="1988840"/>
            <a:ext cx="331100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rate of particle pairs: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72000" y="3036585"/>
            <a:ext cx="230425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Correlation function: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1" y="3429000"/>
            <a:ext cx="3238999" cy="576064"/>
          </a:xfrm>
          <a:prstGeom prst="rect">
            <a:avLst/>
          </a:prstGeom>
        </p:spPr>
      </p:pic>
      <p:sp>
        <p:nvSpPr>
          <p:cNvPr id="19" name="CasellaDiTesto 12"/>
          <p:cNvSpPr txBox="1"/>
          <p:nvPr/>
        </p:nvSpPr>
        <p:spPr>
          <a:xfrm>
            <a:off x="6946902" y="3991941"/>
            <a:ext cx="17281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Bounded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Tent-shaped</a:t>
            </a:r>
          </a:p>
        </p:txBody>
      </p:sp>
      <p:sp>
        <p:nvSpPr>
          <p:cNvPr id="20" name="Parentesi graffa aperta 19"/>
          <p:cNvSpPr/>
          <p:nvPr/>
        </p:nvSpPr>
        <p:spPr>
          <a:xfrm rot="16200000">
            <a:off x="7703890" y="3484793"/>
            <a:ext cx="183592" cy="1080120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sp>
        <p:nvSpPr>
          <p:cNvPr id="22" name="CasellaDiTesto 12"/>
          <p:cNvSpPr txBox="1"/>
          <p:nvPr/>
        </p:nvSpPr>
        <p:spPr>
          <a:xfrm>
            <a:off x="6298830" y="4083552"/>
            <a:ext cx="1008112" cy="697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rgbClr val="660066"/>
                </a:solidFill>
              </a:rPr>
              <a:t>Ideal gas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23" name="Parentesi graffa aperta 22"/>
          <p:cNvSpPr/>
          <p:nvPr/>
        </p:nvSpPr>
        <p:spPr>
          <a:xfrm rot="16200000">
            <a:off x="6708606" y="3721514"/>
            <a:ext cx="183593" cy="622414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539" y="2420888"/>
            <a:ext cx="3024336" cy="544152"/>
          </a:xfrm>
          <a:prstGeom prst="rect">
            <a:avLst/>
          </a:prstGeom>
        </p:spPr>
      </p:pic>
      <p:sp>
        <p:nvSpPr>
          <p:cNvPr id="2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pair correlation function</a:t>
            </a:r>
            <a:endParaRPr lang="en-GB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2959100" cy="41529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242964"/>
            <a:ext cx="2971800" cy="408940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483768" y="1691516"/>
            <a:ext cx="3960440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3366FF"/>
                </a:solidFill>
              </a:rPr>
              <a:t>Symbols: Monte Carlo; lines: theory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308" y="3626272"/>
            <a:ext cx="1282700" cy="7239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877424" y="3617788"/>
            <a:ext cx="1282700" cy="7239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469332"/>
            <a:ext cx="673100" cy="330200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068" y="2469332"/>
            <a:ext cx="673100" cy="33020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36" name="CasellaDiTesto 35"/>
          <p:cNvSpPr txBox="1"/>
          <p:nvPr/>
        </p:nvSpPr>
        <p:spPr>
          <a:xfrm>
            <a:off x="331912" y="1268760"/>
            <a:ext cx="1359768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Without </a:t>
            </a:r>
            <a:r>
              <a:rPr lang="en-GB" dirty="0" smtClean="0">
                <a:solidFill>
                  <a:srgbClr val="008000"/>
                </a:solidFill>
              </a:rPr>
              <a:t>population control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7308304" y="1268760"/>
            <a:ext cx="13597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With </a:t>
            </a:r>
            <a:r>
              <a:rPr lang="en-GB" dirty="0" smtClean="0">
                <a:solidFill>
                  <a:srgbClr val="FF0000"/>
                </a:solidFill>
              </a:rPr>
              <a:t>population control</a:t>
            </a:r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 with </a:t>
            </a:r>
            <a:r>
              <a:rPr lang="en-GB" dirty="0"/>
              <a:t>population control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24" y="1124744"/>
            <a:ext cx="6896100" cy="4699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95936" y="1052736"/>
            <a:ext cx="4824536" cy="482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12"/>
          <p:cNvSpPr txBox="1"/>
          <p:nvPr/>
        </p:nvSpPr>
        <p:spPr>
          <a:xfrm>
            <a:off x="2306231" y="5885284"/>
            <a:ext cx="1617697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90"/>
                </a:solidFill>
              </a:rPr>
              <a:t>Uniform initial condition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4572000" y="1988840"/>
            <a:ext cx="331100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rate of particle pairs: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72000" y="3036585"/>
            <a:ext cx="230425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Correlation function: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1" y="3429000"/>
            <a:ext cx="3238999" cy="5760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88840"/>
            <a:ext cx="1333500" cy="800100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195816"/>
            <a:ext cx="12700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CasellaDiTesto 17"/>
          <p:cNvSpPr txBox="1"/>
          <p:nvPr/>
        </p:nvSpPr>
        <p:spPr>
          <a:xfrm>
            <a:off x="4572000" y="5290537"/>
            <a:ext cx="230425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Key parameter:</a:t>
            </a:r>
            <a:endParaRPr lang="en-GB" b="1" baseline="-25000" dirty="0" smtClean="0">
              <a:solidFill>
                <a:srgbClr val="000090"/>
              </a:solidFill>
            </a:endParaRPr>
          </a:p>
        </p:txBody>
      </p:sp>
      <p:sp>
        <p:nvSpPr>
          <p:cNvPr id="19" name="CasellaDiTesto 12"/>
          <p:cNvSpPr txBox="1"/>
          <p:nvPr/>
        </p:nvSpPr>
        <p:spPr>
          <a:xfrm>
            <a:off x="6946902" y="3991941"/>
            <a:ext cx="172819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Bounded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</a:rPr>
              <a:t>Tent-shaped</a:t>
            </a:r>
          </a:p>
        </p:txBody>
      </p:sp>
      <p:sp>
        <p:nvSpPr>
          <p:cNvPr id="20" name="Parentesi graffa aperta 19"/>
          <p:cNvSpPr/>
          <p:nvPr/>
        </p:nvSpPr>
        <p:spPr>
          <a:xfrm rot="16200000">
            <a:off x="7703890" y="3484793"/>
            <a:ext cx="183592" cy="1080120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sp>
        <p:nvSpPr>
          <p:cNvPr id="22" name="CasellaDiTesto 12"/>
          <p:cNvSpPr txBox="1"/>
          <p:nvPr/>
        </p:nvSpPr>
        <p:spPr>
          <a:xfrm>
            <a:off x="6298830" y="4083552"/>
            <a:ext cx="1008112" cy="697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rgbClr val="660066"/>
                </a:solidFill>
              </a:rPr>
              <a:t>Ideal gas</a:t>
            </a:r>
            <a:endParaRPr lang="en-GB" baseline="-25000" dirty="0" smtClean="0">
              <a:solidFill>
                <a:srgbClr val="660066"/>
              </a:solidFill>
            </a:endParaRPr>
          </a:p>
        </p:txBody>
      </p:sp>
      <p:sp>
        <p:nvSpPr>
          <p:cNvPr id="23" name="Parentesi graffa aperta 22"/>
          <p:cNvSpPr/>
          <p:nvPr/>
        </p:nvSpPr>
        <p:spPr>
          <a:xfrm rot="16200000">
            <a:off x="6708606" y="3721514"/>
            <a:ext cx="183593" cy="622414"/>
          </a:xfrm>
          <a:prstGeom prst="leftBrace">
            <a:avLst>
              <a:gd name="adj1" fmla="val 33846"/>
              <a:gd name="adj2" fmla="val 50891"/>
            </a:avLst>
          </a:prstGeom>
          <a:ln w="381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60066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539" y="2420888"/>
            <a:ext cx="3024336" cy="544152"/>
          </a:xfrm>
          <a:prstGeom prst="rect">
            <a:avLst/>
          </a:prstGeom>
        </p:spPr>
      </p:pic>
      <p:sp>
        <p:nvSpPr>
          <p:cNvPr id="2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5063976"/>
            <a:ext cx="2400300" cy="8763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00825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</a:t>
            </a:r>
            <a:r>
              <a:rPr lang="en-GB" dirty="0"/>
              <a:t>Fluctuations with population control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24" y="1124744"/>
            <a:ext cx="6896100" cy="4699000"/>
          </a:xfrm>
          <a:prstGeom prst="rect">
            <a:avLst/>
          </a:prstGeom>
        </p:spPr>
      </p:pic>
      <p:sp>
        <p:nvSpPr>
          <p:cNvPr id="9" name="CasellaDiTesto 12"/>
          <p:cNvSpPr txBox="1"/>
          <p:nvPr/>
        </p:nvSpPr>
        <p:spPr>
          <a:xfrm>
            <a:off x="1043608" y="5977844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90"/>
                </a:solidFill>
              </a:rPr>
              <a:t>Bounded</a:t>
            </a:r>
            <a:r>
              <a:rPr lang="en-GB" dirty="0" smtClean="0">
                <a:solidFill>
                  <a:srgbClr val="000090"/>
                </a:solidFill>
              </a:rPr>
              <a:t> fluctuations: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8840"/>
            <a:ext cx="1333500" cy="80010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4" name="Rettangolo arrotondato 13"/>
          <p:cNvSpPr/>
          <p:nvPr/>
        </p:nvSpPr>
        <p:spPr>
          <a:xfrm>
            <a:off x="6804248" y="4581128"/>
            <a:ext cx="432048" cy="43204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6804248" y="2276872"/>
            <a:ext cx="432048" cy="43204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733256"/>
            <a:ext cx="2682190" cy="908720"/>
          </a:xfrm>
          <a:prstGeom prst="rect">
            <a:avLst/>
          </a:prstGeom>
          <a:ln>
            <a:solidFill>
              <a:srgbClr val="000090"/>
            </a:solidFill>
          </a:ln>
        </p:spPr>
      </p:pic>
      <p:cxnSp>
        <p:nvCxnSpPr>
          <p:cNvPr id="15" name="Connettore 1 14"/>
          <p:cNvCxnSpPr/>
          <p:nvPr/>
        </p:nvCxnSpPr>
        <p:spPr>
          <a:xfrm flipH="1">
            <a:off x="4788024" y="2708920"/>
            <a:ext cx="2054711" cy="3096344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4860032" y="4771496"/>
            <a:ext cx="1872208" cy="1033768"/>
          </a:xfrm>
          <a:prstGeom prst="line">
            <a:avLst/>
          </a:prstGeom>
          <a:ln w="38100"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195816"/>
            <a:ext cx="12700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Everything you always wanted to know … </a:t>
            </a:r>
            <a:endParaRPr lang="en-US"/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24" name="CasellaDiTesto 123"/>
          <p:cNvSpPr txBox="1"/>
          <p:nvPr/>
        </p:nvSpPr>
        <p:spPr>
          <a:xfrm>
            <a:off x="467544" y="1124744"/>
            <a:ext cx="5472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… about </a:t>
            </a:r>
            <a:r>
              <a:rPr lang="en-US" b="1" dirty="0" smtClean="0">
                <a:solidFill>
                  <a:srgbClr val="000090"/>
                </a:solidFill>
              </a:rPr>
              <a:t>nuclear reactors</a:t>
            </a:r>
            <a:r>
              <a:rPr lang="en-US" dirty="0" smtClean="0">
                <a:solidFill>
                  <a:srgbClr val="000090"/>
                </a:solidFill>
              </a:rPr>
              <a:t>, and were afraid to ask</a:t>
            </a:r>
          </a:p>
        </p:txBody>
      </p:sp>
      <p:sp>
        <p:nvSpPr>
          <p:cNvPr id="2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CEA | October 2</a:t>
            </a:r>
            <a:r>
              <a:rPr lang="en-US" baseline="30000" smtClean="0"/>
              <a:t>nd</a:t>
            </a:r>
            <a:r>
              <a:rPr lang="en-US" smtClean="0"/>
              <a:t> 2018</a:t>
            </a:r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3682476" cy="2448271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2051720" y="2251472"/>
            <a:ext cx="3731716" cy="1370608"/>
            <a:chOff x="2051720" y="2251472"/>
            <a:chExt cx="3731716" cy="1370608"/>
          </a:xfrm>
        </p:grpSpPr>
        <p:pic>
          <p:nvPicPr>
            <p:cNvPr id="7" name="Immagine 6" descr="lattic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11" y="2251472"/>
              <a:ext cx="1376225" cy="1370608"/>
            </a:xfrm>
            <a:prstGeom prst="rect">
              <a:avLst/>
            </a:prstGeom>
          </p:spPr>
        </p:pic>
        <p:sp>
          <p:nvSpPr>
            <p:cNvPr id="8" name="Rettangolo arrotondato 7"/>
            <p:cNvSpPr/>
            <p:nvPr/>
          </p:nvSpPr>
          <p:spPr>
            <a:xfrm>
              <a:off x="2051720" y="2996952"/>
              <a:ext cx="144016" cy="144016"/>
            </a:xfrm>
            <a:prstGeom prst="roundRect">
              <a:avLst/>
            </a:prstGeom>
            <a:gradFill flip="none" rotWithShape="1">
              <a:gsLst>
                <a:gs pos="100000">
                  <a:schemeClr val="tx2">
                    <a:alpha val="3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1 18"/>
            <p:cNvCxnSpPr>
              <a:stCxn id="8" idx="0"/>
            </p:cNvCxnSpPr>
            <p:nvPr/>
          </p:nvCxnSpPr>
          <p:spPr>
            <a:xfrm flipV="1">
              <a:off x="2123728" y="2276872"/>
              <a:ext cx="2304256" cy="72008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>
              <a:stCxn id="8" idx="2"/>
            </p:cNvCxnSpPr>
            <p:nvPr/>
          </p:nvCxnSpPr>
          <p:spPr>
            <a:xfrm>
              <a:off x="2123728" y="3140968"/>
              <a:ext cx="2304256" cy="43204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/>
          <p:cNvGrpSpPr/>
          <p:nvPr/>
        </p:nvGrpSpPr>
        <p:grpSpPr>
          <a:xfrm>
            <a:off x="4499992" y="1578000"/>
            <a:ext cx="4417888" cy="2583780"/>
            <a:chOff x="4499992" y="1578000"/>
            <a:chExt cx="4417888" cy="2583780"/>
          </a:xfrm>
        </p:grpSpPr>
        <p:pic>
          <p:nvPicPr>
            <p:cNvPr id="10" name="Immagine 9" descr="lattice.png"/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600" y="1589536"/>
              <a:ext cx="2520280" cy="2572244"/>
            </a:xfrm>
            <a:prstGeom prst="rect">
              <a:avLst/>
            </a:prstGeom>
          </p:spPr>
        </p:pic>
        <p:sp>
          <p:nvSpPr>
            <p:cNvPr id="25" name="Rettangolo arrotondato 24"/>
            <p:cNvSpPr/>
            <p:nvPr/>
          </p:nvSpPr>
          <p:spPr>
            <a:xfrm>
              <a:off x="4499992" y="2899544"/>
              <a:ext cx="360040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tx2">
                    <a:alpha val="3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nettore 1 29"/>
            <p:cNvCxnSpPr/>
            <p:nvPr/>
          </p:nvCxnSpPr>
          <p:spPr>
            <a:xfrm flipV="1">
              <a:off x="4499992" y="1578000"/>
              <a:ext cx="1872208" cy="136815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4644008" y="3284984"/>
              <a:ext cx="1728192" cy="86409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sellaDiTesto 75"/>
            <p:cNvSpPr txBox="1"/>
            <p:nvPr/>
          </p:nvSpPr>
          <p:spPr>
            <a:xfrm>
              <a:off x="7248996" y="2742828"/>
              <a:ext cx="8640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660066"/>
                  </a:solidFill>
                </a:rPr>
                <a:t>Uranium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706840" y="3356992"/>
              <a:ext cx="6480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Water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7452320" y="1760116"/>
            <a:ext cx="478656" cy="444748"/>
            <a:chOff x="7452320" y="1760116"/>
            <a:chExt cx="478656" cy="444748"/>
          </a:xfrm>
        </p:grpSpPr>
        <p:sp>
          <p:nvSpPr>
            <p:cNvPr id="33" name="Ovale 32"/>
            <p:cNvSpPr/>
            <p:nvPr/>
          </p:nvSpPr>
          <p:spPr>
            <a:xfrm>
              <a:off x="7786960" y="1760116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H="1">
              <a:off x="7596336" y="1844824"/>
              <a:ext cx="216024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 flipH="1">
              <a:off x="7668344" y="1844824"/>
              <a:ext cx="144016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 flipH="1">
              <a:off x="7452320" y="1844824"/>
              <a:ext cx="36004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0"/>
          <p:cNvGrpSpPr/>
          <p:nvPr/>
        </p:nvGrpSpPr>
        <p:grpSpPr>
          <a:xfrm rot="5400000">
            <a:off x="7932168" y="2903736"/>
            <a:ext cx="745480" cy="957312"/>
            <a:chOff x="7570936" y="4847952"/>
            <a:chExt cx="745480" cy="957312"/>
          </a:xfrm>
        </p:grpSpPr>
        <p:cxnSp>
          <p:nvCxnSpPr>
            <p:cNvPr id="41" name="Connettore 1 40"/>
            <p:cNvCxnSpPr/>
            <p:nvPr/>
          </p:nvCxnSpPr>
          <p:spPr>
            <a:xfrm flipV="1">
              <a:off x="7668344" y="5436716"/>
              <a:ext cx="72008" cy="288032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>
              <a:off x="7740352" y="5445100"/>
              <a:ext cx="135632" cy="636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7892752" y="5364708"/>
              <a:ext cx="63624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7956376" y="5364708"/>
              <a:ext cx="144016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flipH="1">
              <a:off x="8028384" y="5517108"/>
              <a:ext cx="80392" cy="636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8028384" y="5580732"/>
              <a:ext cx="72008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flipV="1">
              <a:off x="8100392" y="5652740"/>
              <a:ext cx="72008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>
              <a:off x="8172400" y="5652740"/>
              <a:ext cx="720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flipH="1">
              <a:off x="8244408" y="5436716"/>
              <a:ext cx="72008" cy="2160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/>
          </p:nvCxnSpPr>
          <p:spPr>
            <a:xfrm>
              <a:off x="8172400" y="5292700"/>
              <a:ext cx="144016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 flipH="1">
              <a:off x="8172400" y="5220692"/>
              <a:ext cx="14401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H="1" flipV="1">
              <a:off x="8244408" y="5076676"/>
              <a:ext cx="72008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H="1">
              <a:off x="8028384" y="5076676"/>
              <a:ext cx="220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 flipH="1" flipV="1">
              <a:off x="7956376" y="4932660"/>
              <a:ext cx="76200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e 64"/>
            <p:cNvSpPr/>
            <p:nvPr/>
          </p:nvSpPr>
          <p:spPr>
            <a:xfrm>
              <a:off x="7575128" y="5661248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7" name="Ovale 66"/>
            <p:cNvSpPr/>
            <p:nvPr/>
          </p:nvSpPr>
          <p:spPr>
            <a:xfrm>
              <a:off x="7570936" y="48479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64" name="Connettore 1 63"/>
            <p:cNvCxnSpPr/>
            <p:nvPr/>
          </p:nvCxnSpPr>
          <p:spPr>
            <a:xfrm flipH="1">
              <a:off x="7668344" y="4932660"/>
              <a:ext cx="292224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asellaDiTesto 68"/>
          <p:cNvSpPr txBox="1"/>
          <p:nvPr/>
        </p:nvSpPr>
        <p:spPr>
          <a:xfrm>
            <a:off x="323528" y="4437112"/>
            <a:ext cx="75608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Fission chain</a:t>
            </a:r>
            <a:r>
              <a:rPr lang="en-US" sz="1600" dirty="0" smtClean="0">
                <a:solidFill>
                  <a:srgbClr val="000090"/>
                </a:solidFill>
              </a:rPr>
              <a:t>: neutron 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fission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1600" dirty="0">
                <a:solidFill>
                  <a:srgbClr val="000090"/>
                </a:solidFill>
                <a:sym typeface="Wingdings"/>
              </a:rPr>
              <a:t>neutrons 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+ energy  capture or </a:t>
            </a:r>
            <a:r>
              <a:rPr lang="en-US" sz="1600" dirty="0" smtClean="0">
                <a:solidFill>
                  <a:srgbClr val="DF41C7"/>
                </a:solidFill>
                <a:sym typeface="Wingdings"/>
              </a:rPr>
              <a:t>fission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  </a:t>
            </a:r>
            <a:r>
              <a:rPr lang="is-IS" sz="1600" dirty="0" smtClean="0">
                <a:solidFill>
                  <a:srgbClr val="000090"/>
                </a:solidFill>
                <a:sym typeface="Wingdings"/>
              </a:rPr>
              <a:t>…</a:t>
            </a:r>
            <a:endParaRPr lang="en-US" sz="1600" dirty="0" smtClean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323528" y="4941168"/>
            <a:ext cx="74168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Goal: constant power, i.e., keep the fission chains </a:t>
            </a:r>
            <a:r>
              <a:rPr lang="en-US" sz="1600" b="1" dirty="0" smtClean="0">
                <a:solidFill>
                  <a:srgbClr val="000090"/>
                </a:solidFill>
              </a:rPr>
              <a:t>stable (critical regime)</a:t>
            </a:r>
          </a:p>
          <a:p>
            <a:endParaRPr lang="en-US" sz="1600" b="1" dirty="0">
              <a:solidFill>
                <a:srgbClr val="000090"/>
              </a:solidFill>
              <a:sym typeface="Wingdings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sz="1600" b="1" dirty="0" smtClean="0">
                <a:solidFill>
                  <a:srgbClr val="000090"/>
                </a:solidFill>
                <a:sym typeface="Wingdings"/>
              </a:rPr>
              <a:t>Balance 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between births and deaths, on </a:t>
            </a:r>
            <a:r>
              <a:rPr lang="en-US" sz="1600" b="1" dirty="0" smtClean="0">
                <a:solidFill>
                  <a:srgbClr val="000090"/>
                </a:solidFill>
                <a:sym typeface="Wingdings"/>
              </a:rPr>
              <a:t>average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323528" y="5970766"/>
            <a:ext cx="8064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Sources of </a:t>
            </a:r>
            <a:r>
              <a:rPr lang="en-US" sz="1600" b="1" dirty="0" smtClean="0">
                <a:solidFill>
                  <a:srgbClr val="000090"/>
                </a:solidFill>
              </a:rPr>
              <a:t>fluctuations</a:t>
            </a:r>
            <a:r>
              <a:rPr lang="en-US" sz="1600" dirty="0" smtClean="0">
                <a:solidFill>
                  <a:srgbClr val="000090"/>
                </a:solidFill>
              </a:rPr>
              <a:t> in the neutron population: spatial diffusion, fission </a:t>
            </a:r>
            <a:r>
              <a:rPr lang="en-US" sz="1600" dirty="0">
                <a:solidFill>
                  <a:srgbClr val="000090"/>
                </a:solidFill>
              </a:rPr>
              <a:t>&amp;</a:t>
            </a:r>
            <a:r>
              <a:rPr lang="en-US" sz="1600" dirty="0" smtClean="0">
                <a:solidFill>
                  <a:srgbClr val="000090"/>
                </a:solidFill>
              </a:rPr>
              <a:t> capture</a:t>
            </a:r>
            <a:endParaRPr lang="en-US" sz="1600" dirty="0" smtClean="0">
              <a:solidFill>
                <a:srgbClr val="000090"/>
              </a:solidFill>
              <a:sym typeface="Wingdings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7791152" y="1844824"/>
            <a:ext cx="741288" cy="872604"/>
            <a:chOff x="7791152" y="1844824"/>
            <a:chExt cx="741288" cy="872604"/>
          </a:xfrm>
        </p:grpSpPr>
        <p:cxnSp>
          <p:nvCxnSpPr>
            <p:cNvPr id="98" name="Connettore 1 97"/>
            <p:cNvCxnSpPr/>
            <p:nvPr/>
          </p:nvCxnSpPr>
          <p:spPr>
            <a:xfrm flipV="1">
              <a:off x="7884368" y="2348880"/>
              <a:ext cx="72008" cy="288032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7956376" y="2357264"/>
              <a:ext cx="135632" cy="636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8108776" y="2276872"/>
              <a:ext cx="63624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8172400" y="2276872"/>
              <a:ext cx="144016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H="1">
              <a:off x="8244408" y="2429272"/>
              <a:ext cx="80392" cy="636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8244408" y="2492896"/>
              <a:ext cx="72008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 flipV="1">
              <a:off x="8316416" y="2564904"/>
              <a:ext cx="72008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8388424" y="2564904"/>
              <a:ext cx="720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 flipH="1">
              <a:off x="8460432" y="2348880"/>
              <a:ext cx="72008" cy="2160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>
              <a:off x="8388424" y="2204864"/>
              <a:ext cx="144016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 flipH="1">
              <a:off x="8388424" y="2132856"/>
              <a:ext cx="144016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 flipH="1" flipV="1">
              <a:off x="8460432" y="1988840"/>
              <a:ext cx="72008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 flipH="1">
              <a:off x="8244408" y="1988840"/>
              <a:ext cx="220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flipH="1" flipV="1">
              <a:off x="8172400" y="1844824"/>
              <a:ext cx="76200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flipH="1">
              <a:off x="7884368" y="1844824"/>
              <a:ext cx="292224" cy="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e 74"/>
            <p:cNvSpPr/>
            <p:nvPr/>
          </p:nvSpPr>
          <p:spPr>
            <a:xfrm>
              <a:off x="7791152" y="2573412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72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Spatial moments</a:t>
            </a:r>
            <a:endParaRPr lang="en-GB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51" y="1916832"/>
            <a:ext cx="6425685" cy="446449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211960" y="3717032"/>
            <a:ext cx="3096344" cy="648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 rot="5400000">
            <a:off x="3455942" y="3668662"/>
            <a:ext cx="490700" cy="850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rot="7647686">
            <a:off x="3137674" y="3814469"/>
            <a:ext cx="490700" cy="4425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 rot="7974156">
            <a:off x="2672385" y="3370486"/>
            <a:ext cx="490700" cy="728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 rot="8429274">
            <a:off x="2413262" y="3321751"/>
            <a:ext cx="490700" cy="301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110996"/>
            <a:ext cx="3240360" cy="8350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474" y="4953997"/>
            <a:ext cx="3537390" cy="86409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23528" y="1147710"/>
            <a:ext cx="2808312" cy="6971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90"/>
                </a:solidFill>
              </a:rPr>
              <a:t>Average </a:t>
            </a:r>
            <a:r>
              <a:rPr lang="en-GB" dirty="0" smtClean="0">
                <a:solidFill>
                  <a:srgbClr val="FF0000"/>
                </a:solidFill>
              </a:rPr>
              <a:t>square distance </a:t>
            </a:r>
            <a:r>
              <a:rPr lang="en-GB" dirty="0" smtClean="0">
                <a:solidFill>
                  <a:srgbClr val="000090"/>
                </a:solidFill>
              </a:rPr>
              <a:t>between particle </a:t>
            </a:r>
            <a:r>
              <a:rPr lang="en-GB" dirty="0" smtClean="0">
                <a:solidFill>
                  <a:srgbClr val="FF0000"/>
                </a:solidFill>
              </a:rPr>
              <a:t>pairs</a:t>
            </a:r>
            <a:r>
              <a:rPr lang="en-GB" dirty="0" smtClean="0">
                <a:solidFill>
                  <a:srgbClr val="000090"/>
                </a:solidFill>
              </a:rPr>
              <a:t>:</a:t>
            </a:r>
            <a:endParaRPr lang="en-GB" baseline="-25000" dirty="0" smtClean="0">
              <a:solidFill>
                <a:srgbClr val="00009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132856"/>
            <a:ext cx="1260517" cy="54622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 rot="5400000">
            <a:off x="2231805" y="4080014"/>
            <a:ext cx="490700" cy="850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077378" y="2172670"/>
            <a:ext cx="1198478" cy="42575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=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= 0</a:t>
            </a:r>
            <a:endParaRPr lang="en-GB" sz="2000" dirty="0">
              <a:solidFill>
                <a:srgbClr val="0000FF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292080" y="2132856"/>
            <a:ext cx="3632688" cy="3290036"/>
            <a:chOff x="5292080" y="2132856"/>
            <a:chExt cx="3632688" cy="329003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2080" y="3394656"/>
              <a:ext cx="2277278" cy="826432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cxnSp>
          <p:nvCxnSpPr>
            <p:cNvPr id="11" name="Connettore 2 10"/>
            <p:cNvCxnSpPr/>
            <p:nvPr/>
          </p:nvCxnSpPr>
          <p:spPr>
            <a:xfrm>
              <a:off x="7668344" y="2708920"/>
              <a:ext cx="0" cy="2160240"/>
            </a:xfrm>
            <a:prstGeom prst="straightConnector1">
              <a:avLst/>
            </a:prstGeom>
            <a:ln>
              <a:solidFill>
                <a:srgbClr val="00009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326"/>
                      </a14:imgEffect>
                      <a14:imgEffect>
                        <a14:saturation sat="40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2113" y="4267440"/>
              <a:ext cx="1040367" cy="1155452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500"/>
                      </a14:imgEffect>
                      <a14:imgEffect>
                        <a14:brightnessContrast contrast="8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4368" y="2132856"/>
              <a:ext cx="1040400" cy="1160091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</p:grpSp>
      <p:sp>
        <p:nvSpPr>
          <p:cNvPr id="25" name="CasellaDiTesto 24"/>
          <p:cNvSpPr txBox="1"/>
          <p:nvPr/>
        </p:nvSpPr>
        <p:spPr>
          <a:xfrm>
            <a:off x="2771800" y="3140968"/>
            <a:ext cx="1008112" cy="76431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Critical gas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bright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05" y="2132856"/>
            <a:ext cx="1039827" cy="1152128"/>
          </a:xfrm>
          <a:prstGeom prst="rect">
            <a:avLst/>
          </a:prstGeom>
          <a:ln>
            <a:solidFill>
              <a:srgbClr val="000090"/>
            </a:solidFill>
          </a:ln>
        </p:spPr>
      </p:pic>
      <p:cxnSp>
        <p:nvCxnSpPr>
          <p:cNvPr id="17" name="Connettore 2 16"/>
          <p:cNvCxnSpPr/>
          <p:nvPr/>
        </p:nvCxnSpPr>
        <p:spPr>
          <a:xfrm>
            <a:off x="1259632" y="270892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12"/>
          <p:cNvSpPr txBox="1"/>
          <p:nvPr/>
        </p:nvSpPr>
        <p:spPr>
          <a:xfrm>
            <a:off x="117268" y="3318083"/>
            <a:ext cx="10496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90"/>
                </a:solidFill>
              </a:rPr>
              <a:t>Uniform initial condition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2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Clustering: past and future</a:t>
            </a:r>
            <a:endParaRPr lang="en-GB" dirty="0"/>
          </a:p>
        </p:txBody>
      </p:sp>
      <p:sp>
        <p:nvSpPr>
          <p:cNvPr id="7" name="CasellaDiTesto 12"/>
          <p:cNvSpPr txBox="1"/>
          <p:nvPr/>
        </p:nvSpPr>
        <p:spPr>
          <a:xfrm>
            <a:off x="683568" y="1124744"/>
            <a:ext cx="7848872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First works on clustering: 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heoretical ecology</a:t>
            </a:r>
            <a:r>
              <a:rPr lang="en-GB" dirty="0" smtClean="0">
                <a:solidFill>
                  <a:srgbClr val="000090"/>
                </a:solidFill>
              </a:rPr>
              <a:t> (Cox &amp; </a:t>
            </a:r>
            <a:r>
              <a:rPr lang="en-GB" dirty="0" err="1" smtClean="0">
                <a:solidFill>
                  <a:srgbClr val="000090"/>
                </a:solidFill>
              </a:rPr>
              <a:t>Griffeath</a:t>
            </a:r>
            <a:r>
              <a:rPr lang="en-GB" dirty="0" smtClean="0">
                <a:solidFill>
                  <a:srgbClr val="000090"/>
                </a:solidFill>
              </a:rPr>
              <a:t>, 1980)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>
                <a:solidFill>
                  <a:srgbClr val="000090"/>
                </a:solidFill>
              </a:rPr>
              <a:t>F</a:t>
            </a:r>
            <a:r>
              <a:rPr lang="en-GB" sz="1600" dirty="0" smtClean="0">
                <a:solidFill>
                  <a:srgbClr val="000090"/>
                </a:solidFill>
              </a:rPr>
              <a:t>luctuations of individuals subject to </a:t>
            </a:r>
            <a:r>
              <a:rPr lang="en-GB" sz="1600" dirty="0" smtClean="0">
                <a:solidFill>
                  <a:srgbClr val="FF0000"/>
                </a:solidFill>
              </a:rPr>
              <a:t>diffusion</a:t>
            </a:r>
            <a:r>
              <a:rPr lang="en-GB" sz="1600" dirty="0" smtClean="0">
                <a:solidFill>
                  <a:srgbClr val="000090"/>
                </a:solidFill>
              </a:rPr>
              <a:t>,</a:t>
            </a:r>
            <a:r>
              <a:rPr lang="en-GB" sz="1600" dirty="0" smtClean="0">
                <a:solidFill>
                  <a:srgbClr val="FF0000"/>
                </a:solidFill>
              </a:rPr>
              <a:t> reproduction </a:t>
            </a:r>
            <a:r>
              <a:rPr lang="en-GB" sz="1600" dirty="0" smtClean="0">
                <a:solidFill>
                  <a:srgbClr val="000090"/>
                </a:solidFill>
              </a:rPr>
              <a:t>and</a:t>
            </a:r>
            <a:r>
              <a:rPr lang="en-GB" sz="1600" dirty="0" smtClean="0">
                <a:solidFill>
                  <a:srgbClr val="FF0000"/>
                </a:solidFill>
              </a:rPr>
              <a:t> death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8479" y="2521595"/>
            <a:ext cx="3037705" cy="1584176"/>
          </a:xfrm>
          <a:prstGeom prst="rect">
            <a:avLst/>
          </a:prstGeom>
        </p:spPr>
      </p:pic>
      <p:sp>
        <p:nvSpPr>
          <p:cNvPr id="9" name="CasellaDiTesto 12"/>
          <p:cNvSpPr txBox="1"/>
          <p:nvPr/>
        </p:nvSpPr>
        <p:spPr>
          <a:xfrm>
            <a:off x="7160200" y="2953643"/>
            <a:ext cx="1656184" cy="720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err="1" smtClean="0">
                <a:solidFill>
                  <a:srgbClr val="000090"/>
                </a:solidFill>
              </a:rPr>
              <a:t>Houchmandzadeh</a:t>
            </a:r>
            <a:r>
              <a:rPr lang="en-GB" sz="1400" dirty="0" smtClean="0">
                <a:solidFill>
                  <a:srgbClr val="000090"/>
                </a:solidFill>
              </a:rPr>
              <a:t> &amp; </a:t>
            </a:r>
            <a:r>
              <a:rPr lang="en-GB" sz="1400" dirty="0" err="1" smtClean="0">
                <a:solidFill>
                  <a:srgbClr val="000090"/>
                </a:solidFill>
              </a:rPr>
              <a:t>Vallade</a:t>
            </a:r>
            <a:r>
              <a:rPr lang="en-GB" sz="1400" dirty="0">
                <a:solidFill>
                  <a:srgbClr val="000090"/>
                </a:solidFill>
              </a:rPr>
              <a:t> </a:t>
            </a:r>
            <a:r>
              <a:rPr lang="en-GB" sz="1400" dirty="0" smtClean="0">
                <a:solidFill>
                  <a:srgbClr val="000090"/>
                </a:solidFill>
              </a:rPr>
              <a:t>(2009)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21595"/>
            <a:ext cx="2862863" cy="1512168"/>
          </a:xfrm>
          <a:prstGeom prst="rect">
            <a:avLst/>
          </a:prstGeom>
        </p:spPr>
      </p:pic>
      <p:sp>
        <p:nvSpPr>
          <p:cNvPr id="12" name="CasellaDiTesto 12"/>
          <p:cNvSpPr txBox="1"/>
          <p:nvPr/>
        </p:nvSpPr>
        <p:spPr>
          <a:xfrm>
            <a:off x="1183536" y="2080449"/>
            <a:ext cx="2448272" cy="441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90"/>
                </a:solidFill>
              </a:rPr>
              <a:t>Monte Carlo simulations</a:t>
            </a:r>
          </a:p>
        </p:txBody>
      </p:sp>
      <p:sp>
        <p:nvSpPr>
          <p:cNvPr id="14" name="CasellaDiTesto 12"/>
          <p:cNvSpPr txBox="1"/>
          <p:nvPr/>
        </p:nvSpPr>
        <p:spPr>
          <a:xfrm>
            <a:off x="4855944" y="2089547"/>
            <a:ext cx="1368152" cy="441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90"/>
                </a:solidFill>
              </a:rPr>
              <a:t>Experiments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755576" y="4149080"/>
            <a:ext cx="6408712" cy="2515224"/>
            <a:chOff x="755576" y="4149080"/>
            <a:chExt cx="6408712" cy="2515224"/>
          </a:xfrm>
        </p:grpSpPr>
        <p:sp>
          <p:nvSpPr>
            <p:cNvPr id="18" name="CasellaDiTesto 12"/>
            <p:cNvSpPr txBox="1"/>
            <p:nvPr/>
          </p:nvSpPr>
          <p:spPr>
            <a:xfrm>
              <a:off x="755576" y="4149080"/>
              <a:ext cx="6408712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Neutron clustering in </a:t>
              </a:r>
              <a:r>
                <a:rPr lang="en-GB" dirty="0" smtClean="0">
                  <a:solidFill>
                    <a:srgbClr val="FF0000"/>
                  </a:solidFill>
                </a:rPr>
                <a:t>reactor physics</a:t>
              </a:r>
              <a:r>
                <a:rPr lang="en-GB" dirty="0" smtClean="0">
                  <a:solidFill>
                    <a:srgbClr val="000090"/>
                  </a:solidFill>
                </a:rPr>
                <a:t> (</a:t>
              </a:r>
              <a:r>
                <a:rPr lang="en-GB" dirty="0" err="1" smtClean="0">
                  <a:solidFill>
                    <a:srgbClr val="000090"/>
                  </a:solidFill>
                </a:rPr>
                <a:t>Dumonteil</a:t>
              </a:r>
              <a:r>
                <a:rPr lang="en-GB" dirty="0" smtClean="0">
                  <a:solidFill>
                    <a:srgbClr val="000090"/>
                  </a:solidFill>
                </a:rPr>
                <a:t> et al., 2013)</a:t>
              </a:r>
            </a:p>
          </p:txBody>
        </p:sp>
        <p:sp>
          <p:nvSpPr>
            <p:cNvPr id="20" name="CasellaDiTesto 12"/>
            <p:cNvSpPr txBox="1"/>
            <p:nvPr/>
          </p:nvSpPr>
          <p:spPr>
            <a:xfrm>
              <a:off x="1183536" y="4581128"/>
              <a:ext cx="2448272" cy="44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000090"/>
                  </a:solidFill>
                </a:rPr>
                <a:t>Monte Carlo simulations</a:t>
              </a:r>
            </a:p>
          </p:txBody>
        </p:sp>
        <p:sp>
          <p:nvSpPr>
            <p:cNvPr id="21" name="CasellaDiTesto 12"/>
            <p:cNvSpPr txBox="1"/>
            <p:nvPr/>
          </p:nvSpPr>
          <p:spPr>
            <a:xfrm>
              <a:off x="4855944" y="4590226"/>
              <a:ext cx="1368152" cy="44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rgbClr val="000090"/>
                  </a:solidFill>
                </a:rPr>
                <a:t>Experiments</a:t>
              </a: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2848" y="5026004"/>
              <a:ext cx="1651000" cy="16383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4048" y="5085184"/>
              <a:ext cx="1073379" cy="1412776"/>
            </a:xfrm>
            <a:prstGeom prst="rect">
              <a:avLst/>
            </a:prstGeom>
          </p:spPr>
        </p:pic>
      </p:grpSp>
      <p:sp>
        <p:nvSpPr>
          <p:cNvPr id="1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12"/>
          <p:cNvSpPr txBox="1"/>
          <p:nvPr/>
        </p:nvSpPr>
        <p:spPr>
          <a:xfrm>
            <a:off x="1763688" y="1700808"/>
            <a:ext cx="5688632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tx2"/>
                </a:solidFill>
                <a:latin typeface="+mn-lt"/>
              </a:rPr>
              <a:t>Thanks for your attention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CustomShape 2"/>
          <p:cNvSpPr/>
          <p:nvPr/>
        </p:nvSpPr>
        <p:spPr>
          <a:xfrm>
            <a:off x="441886" y="2840108"/>
            <a:ext cx="1368152" cy="35217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fr-FR" sz="1400" b="1" dirty="0" err="1" smtClean="0">
                <a:solidFill>
                  <a:srgbClr val="000090"/>
                </a:solidFill>
                <a:latin typeface="Arial"/>
              </a:rPr>
              <a:t>References</a:t>
            </a:r>
            <a:endParaRPr lang="fr-FR" sz="1400" b="1" dirty="0" smtClean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7" name="CasellaDiTesto 12"/>
          <p:cNvSpPr txBox="1"/>
          <p:nvPr/>
        </p:nvSpPr>
        <p:spPr>
          <a:xfrm>
            <a:off x="395536" y="3347029"/>
            <a:ext cx="8568952" cy="2882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err="1">
                <a:solidFill>
                  <a:srgbClr val="000090"/>
                </a:solidFill>
              </a:rPr>
              <a:t>F</a:t>
            </a:r>
            <a:r>
              <a:rPr lang="it-IT" sz="1400" dirty="0">
                <a:solidFill>
                  <a:srgbClr val="000090"/>
                </a:solidFill>
              </a:rPr>
              <a:t>. Malvagi, A. Zoia, A. Mazzolo, D. </a:t>
            </a:r>
            <a:r>
              <a:rPr lang="it-IT" sz="1400" dirty="0" err="1">
                <a:solidFill>
                  <a:srgbClr val="000090"/>
                </a:solidFill>
              </a:rPr>
              <a:t>Artusio</a:t>
            </a:r>
            <a:r>
              <a:rPr lang="it-IT" sz="1400" dirty="0">
                <a:solidFill>
                  <a:srgbClr val="000090"/>
                </a:solidFill>
              </a:rPr>
              <a:t>, C. </a:t>
            </a:r>
            <a:r>
              <a:rPr lang="it-IT" sz="1400" dirty="0" err="1">
                <a:solidFill>
                  <a:srgbClr val="000090"/>
                </a:solidFill>
              </a:rPr>
              <a:t>Dieudonné</a:t>
            </a:r>
            <a:r>
              <a:rPr lang="it-IT" sz="1400" dirty="0">
                <a:solidFill>
                  <a:srgbClr val="000090"/>
                </a:solidFill>
              </a:rPr>
              <a:t>, C. de </a:t>
            </a:r>
            <a:r>
              <a:rPr lang="it-IT" sz="1400" dirty="0" err="1">
                <a:solidFill>
                  <a:srgbClr val="000090"/>
                </a:solidFill>
              </a:rPr>
              <a:t>Mulatier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Proceedings</a:t>
            </a:r>
            <a:r>
              <a:rPr lang="it-IT" sz="1400" dirty="0" smtClean="0">
                <a:solidFill>
                  <a:srgbClr val="000090"/>
                </a:solidFill>
              </a:rPr>
              <a:t> of SNA+MC2013, Paris, France (2013).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 smtClean="0">
                <a:solidFill>
                  <a:srgbClr val="000090"/>
                </a:solidFill>
              </a:rPr>
              <a:t>E</a:t>
            </a:r>
            <a:r>
              <a:rPr lang="it-IT" sz="1400" dirty="0">
                <a:solidFill>
                  <a:srgbClr val="000090"/>
                </a:solidFill>
              </a:rPr>
              <a:t>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err="1">
                <a:solidFill>
                  <a:srgbClr val="000090"/>
                </a:solidFill>
              </a:rPr>
              <a:t>F</a:t>
            </a:r>
            <a:r>
              <a:rPr lang="it-IT" sz="1400" dirty="0">
                <a:solidFill>
                  <a:srgbClr val="000090"/>
                </a:solidFill>
              </a:rPr>
              <a:t>. Malvagi, A. Zoia, A. Mazzolo, D. </a:t>
            </a:r>
            <a:r>
              <a:rPr lang="it-IT" sz="1400" dirty="0" err="1">
                <a:solidFill>
                  <a:srgbClr val="000090"/>
                </a:solidFill>
              </a:rPr>
              <a:t>Artusio</a:t>
            </a:r>
            <a:r>
              <a:rPr lang="it-IT" sz="1400" dirty="0">
                <a:solidFill>
                  <a:srgbClr val="000090"/>
                </a:solidFill>
              </a:rPr>
              <a:t>, C. </a:t>
            </a:r>
            <a:r>
              <a:rPr lang="it-IT" sz="1400" dirty="0" err="1">
                <a:solidFill>
                  <a:srgbClr val="000090"/>
                </a:solidFill>
              </a:rPr>
              <a:t>Dieudonné</a:t>
            </a:r>
            <a:r>
              <a:rPr lang="it-IT" sz="1400" dirty="0">
                <a:solidFill>
                  <a:srgbClr val="000090"/>
                </a:solidFill>
              </a:rPr>
              <a:t>, C. de </a:t>
            </a:r>
            <a:r>
              <a:rPr lang="it-IT" sz="1400" dirty="0" err="1" smtClean="0">
                <a:solidFill>
                  <a:srgbClr val="000090"/>
                </a:solidFill>
              </a:rPr>
              <a:t>Mulatier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Ann</a:t>
            </a:r>
            <a:r>
              <a:rPr lang="it-IT" sz="1400" dirty="0" smtClean="0">
                <a:solidFill>
                  <a:srgbClr val="000090"/>
                </a:solidFill>
              </a:rPr>
              <a:t>. </a:t>
            </a:r>
            <a:r>
              <a:rPr lang="it-IT" sz="1400" dirty="0" err="1" smtClean="0">
                <a:solidFill>
                  <a:srgbClr val="000090"/>
                </a:solidFill>
              </a:rPr>
              <a:t>Nucl</a:t>
            </a:r>
            <a:r>
              <a:rPr lang="it-IT" sz="1400" dirty="0" smtClean="0">
                <a:solidFill>
                  <a:srgbClr val="000090"/>
                </a:solidFill>
              </a:rPr>
              <a:t>. </a:t>
            </a:r>
            <a:r>
              <a:rPr lang="it-IT" sz="1400" dirty="0">
                <a:solidFill>
                  <a:srgbClr val="000090"/>
                </a:solidFill>
              </a:rPr>
              <a:t>Energy</a:t>
            </a:r>
            <a:r>
              <a:rPr lang="it-IT" sz="1400" b="1" dirty="0">
                <a:solidFill>
                  <a:srgbClr val="000090"/>
                </a:solidFill>
              </a:rPr>
              <a:t> 63</a:t>
            </a:r>
            <a:r>
              <a:rPr lang="it-IT" sz="1400" dirty="0">
                <a:solidFill>
                  <a:srgbClr val="000090"/>
                </a:solidFill>
              </a:rPr>
              <a:t>, 612-618 (2014)</a:t>
            </a:r>
            <a:r>
              <a:rPr lang="it-IT" sz="14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A. Zoia, 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A. Mazzolo, C. de </a:t>
            </a:r>
            <a:r>
              <a:rPr lang="it-IT" sz="1400" dirty="0" err="1">
                <a:solidFill>
                  <a:srgbClr val="000090"/>
                </a:solidFill>
              </a:rPr>
              <a:t>Mulatier</a:t>
            </a:r>
            <a:r>
              <a:rPr lang="it-IT" sz="1400" dirty="0">
                <a:solidFill>
                  <a:srgbClr val="000090"/>
                </a:solidFill>
              </a:rPr>
              <a:t>, A. </a:t>
            </a:r>
            <a:r>
              <a:rPr lang="it-IT" sz="1400" dirty="0" smtClean="0">
                <a:solidFill>
                  <a:srgbClr val="000090"/>
                </a:solidFill>
              </a:rPr>
              <a:t>Rosso, </a:t>
            </a:r>
            <a:r>
              <a:rPr lang="it-IT" sz="1400" dirty="0" err="1">
                <a:solidFill>
                  <a:srgbClr val="000090"/>
                </a:solidFill>
              </a:rPr>
              <a:t>Phys</a:t>
            </a:r>
            <a:r>
              <a:rPr lang="it-IT" sz="1400" dirty="0">
                <a:solidFill>
                  <a:srgbClr val="000090"/>
                </a:solidFill>
              </a:rPr>
              <a:t>. Rev. </a:t>
            </a:r>
            <a:r>
              <a:rPr lang="it-IT" sz="1400" dirty="0" smtClean="0">
                <a:solidFill>
                  <a:srgbClr val="000090"/>
                </a:solidFill>
              </a:rPr>
              <a:t>E </a:t>
            </a:r>
            <a:r>
              <a:rPr lang="it-IT" sz="1400" b="1" dirty="0" smtClean="0">
                <a:solidFill>
                  <a:srgbClr val="000090"/>
                </a:solidFill>
              </a:rPr>
              <a:t>90</a:t>
            </a:r>
            <a:r>
              <a:rPr lang="it-IT" sz="1400" dirty="0">
                <a:solidFill>
                  <a:srgbClr val="000090"/>
                </a:solidFill>
              </a:rPr>
              <a:t>, 042118 (2014)</a:t>
            </a:r>
            <a:r>
              <a:rPr lang="it-IT" sz="14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C. de </a:t>
            </a:r>
            <a:r>
              <a:rPr lang="it-IT" sz="1400" dirty="0" err="1">
                <a:solidFill>
                  <a:srgbClr val="000090"/>
                </a:solidFill>
              </a:rPr>
              <a:t>Mulatier</a:t>
            </a:r>
            <a:r>
              <a:rPr lang="it-IT" sz="1400" dirty="0">
                <a:solidFill>
                  <a:srgbClr val="000090"/>
                </a:solidFill>
              </a:rPr>
              <a:t>, 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A. Rosso, A. Zoia, </a:t>
            </a:r>
            <a:r>
              <a:rPr lang="it-IT" sz="1400" dirty="0" err="1" smtClean="0">
                <a:solidFill>
                  <a:srgbClr val="000090"/>
                </a:solidFill>
              </a:rPr>
              <a:t>J</a:t>
            </a:r>
            <a:r>
              <a:rPr lang="it-IT" sz="1400" dirty="0">
                <a:solidFill>
                  <a:srgbClr val="000090"/>
                </a:solidFill>
              </a:rPr>
              <a:t>. Stat. Mech. P08021 (2015)</a:t>
            </a:r>
            <a:r>
              <a:rPr lang="it-IT" sz="1400" dirty="0" smtClean="0">
                <a:solidFill>
                  <a:srgbClr val="000090"/>
                </a:solidFill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>
                <a:solidFill>
                  <a:srgbClr val="000090"/>
                </a:solidFill>
              </a:rPr>
              <a:t>B. </a:t>
            </a:r>
            <a:r>
              <a:rPr lang="it-IT" sz="1400" dirty="0" err="1">
                <a:solidFill>
                  <a:srgbClr val="000090"/>
                </a:solidFill>
              </a:rPr>
              <a:t>Houchmandzadeh</a:t>
            </a:r>
            <a:r>
              <a:rPr lang="it-IT" sz="1400" dirty="0">
                <a:solidFill>
                  <a:srgbClr val="000090"/>
                </a:solidFill>
              </a:rPr>
              <a:t>, E. </a:t>
            </a:r>
            <a:r>
              <a:rPr lang="it-IT" sz="1400" dirty="0" err="1">
                <a:solidFill>
                  <a:srgbClr val="000090"/>
                </a:solidFill>
              </a:rPr>
              <a:t>Dumonteil</a:t>
            </a:r>
            <a:r>
              <a:rPr lang="it-IT" sz="1400" dirty="0">
                <a:solidFill>
                  <a:srgbClr val="000090"/>
                </a:solidFill>
              </a:rPr>
              <a:t>, A. Mazzolo, A. Zoia, </a:t>
            </a:r>
            <a:r>
              <a:rPr lang="it-IT" sz="1400" dirty="0" err="1" smtClean="0">
                <a:solidFill>
                  <a:srgbClr val="000090"/>
                </a:solidFill>
              </a:rPr>
              <a:t>Phys</a:t>
            </a:r>
            <a:r>
              <a:rPr lang="it-IT" sz="1400" dirty="0">
                <a:solidFill>
                  <a:srgbClr val="000090"/>
                </a:solidFill>
              </a:rPr>
              <a:t>. Rev. E </a:t>
            </a:r>
            <a:r>
              <a:rPr lang="it-IT" sz="1400" b="1" dirty="0">
                <a:solidFill>
                  <a:srgbClr val="000090"/>
                </a:solidFill>
              </a:rPr>
              <a:t>92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dirty="0" smtClean="0">
                <a:solidFill>
                  <a:srgbClr val="000090"/>
                </a:solidFill>
              </a:rPr>
              <a:t>052114 (</a:t>
            </a:r>
            <a:r>
              <a:rPr lang="it-IT" sz="1400" dirty="0">
                <a:solidFill>
                  <a:srgbClr val="000090"/>
                </a:solidFill>
              </a:rPr>
              <a:t>2015</a:t>
            </a:r>
            <a:r>
              <a:rPr lang="it-IT" sz="1400" dirty="0" smtClean="0">
                <a:solidFill>
                  <a:srgbClr val="000090"/>
                </a:solidFill>
              </a:rPr>
              <a:t>).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 smtClean="0">
                <a:solidFill>
                  <a:srgbClr val="000090"/>
                </a:solidFill>
              </a:rPr>
              <a:t>M. </a:t>
            </a:r>
            <a:r>
              <a:rPr lang="it-IT" sz="1400" dirty="0" err="1" smtClean="0">
                <a:solidFill>
                  <a:srgbClr val="000090"/>
                </a:solidFill>
              </a:rPr>
              <a:t>Nowak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J</a:t>
            </a:r>
            <a:r>
              <a:rPr lang="it-IT" sz="1400" dirty="0" smtClean="0">
                <a:solidFill>
                  <a:srgbClr val="000090"/>
                </a:solidFill>
              </a:rPr>
              <a:t>. Miao, E. </a:t>
            </a:r>
            <a:r>
              <a:rPr lang="it-IT" sz="1400" dirty="0" err="1" smtClean="0">
                <a:solidFill>
                  <a:srgbClr val="000090"/>
                </a:solidFill>
              </a:rPr>
              <a:t>Dumonteil</a:t>
            </a:r>
            <a:r>
              <a:rPr lang="it-IT" sz="1400" dirty="0" smtClean="0">
                <a:solidFill>
                  <a:srgbClr val="000090"/>
                </a:solidFill>
              </a:rPr>
              <a:t>, B. </a:t>
            </a:r>
            <a:r>
              <a:rPr lang="it-IT" sz="1400" dirty="0" err="1" smtClean="0">
                <a:solidFill>
                  <a:srgbClr val="000090"/>
                </a:solidFill>
              </a:rPr>
              <a:t>Forget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>
                <a:solidFill>
                  <a:srgbClr val="000090"/>
                </a:solidFill>
              </a:rPr>
              <a:t>A. </a:t>
            </a:r>
            <a:r>
              <a:rPr lang="it-IT" sz="1400" dirty="0" err="1" smtClean="0">
                <a:solidFill>
                  <a:srgbClr val="000090"/>
                </a:solidFill>
              </a:rPr>
              <a:t>Onillon</a:t>
            </a:r>
            <a:r>
              <a:rPr lang="it-IT" sz="1400" dirty="0" smtClean="0">
                <a:solidFill>
                  <a:srgbClr val="000090"/>
                </a:solidFill>
              </a:rPr>
              <a:t>, K. Smith, A. Zoia, </a:t>
            </a:r>
            <a:r>
              <a:rPr lang="it-IT" sz="1400" dirty="0" err="1" smtClean="0">
                <a:solidFill>
                  <a:srgbClr val="000090"/>
                </a:solidFill>
              </a:rPr>
              <a:t>Ann</a:t>
            </a:r>
            <a:r>
              <a:rPr lang="it-IT" sz="1400" dirty="0" smtClean="0">
                <a:solidFill>
                  <a:srgbClr val="000090"/>
                </a:solidFill>
              </a:rPr>
              <a:t>. </a:t>
            </a:r>
            <a:r>
              <a:rPr lang="it-IT" sz="1400" dirty="0" err="1" smtClean="0">
                <a:solidFill>
                  <a:srgbClr val="000090"/>
                </a:solidFill>
              </a:rPr>
              <a:t>Nucl</a:t>
            </a:r>
            <a:r>
              <a:rPr lang="it-IT" sz="1400" dirty="0" smtClean="0">
                <a:solidFill>
                  <a:srgbClr val="000090"/>
                </a:solidFill>
              </a:rPr>
              <a:t>. Energy </a:t>
            </a:r>
            <a:r>
              <a:rPr lang="it-IT" sz="1400" b="1" dirty="0" smtClean="0">
                <a:solidFill>
                  <a:srgbClr val="000090"/>
                </a:solidFill>
              </a:rPr>
              <a:t>94</a:t>
            </a:r>
            <a:r>
              <a:rPr lang="it-IT" sz="1400" dirty="0" smtClean="0">
                <a:solidFill>
                  <a:srgbClr val="000090"/>
                </a:solidFill>
              </a:rPr>
              <a:t> 856-868 (2016).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it-IT" sz="1400" dirty="0" smtClean="0">
                <a:solidFill>
                  <a:srgbClr val="000090"/>
                </a:solidFill>
              </a:rPr>
              <a:t>A. Zoia, E. </a:t>
            </a:r>
            <a:r>
              <a:rPr lang="it-IT" sz="1400" dirty="0" err="1" smtClean="0">
                <a:solidFill>
                  <a:srgbClr val="000090"/>
                </a:solidFill>
              </a:rPr>
              <a:t>Dumonteil</a:t>
            </a:r>
            <a:r>
              <a:rPr lang="it-IT" sz="1400" dirty="0" smtClean="0">
                <a:solidFill>
                  <a:srgbClr val="000090"/>
                </a:solidFill>
              </a:rPr>
              <a:t>, </a:t>
            </a:r>
            <a:r>
              <a:rPr lang="it-IT" sz="1400" dirty="0" err="1" smtClean="0">
                <a:solidFill>
                  <a:srgbClr val="000090"/>
                </a:solidFill>
              </a:rPr>
              <a:t>Proceedings</a:t>
            </a:r>
            <a:r>
              <a:rPr lang="it-IT" sz="1400" dirty="0" smtClean="0">
                <a:solidFill>
                  <a:srgbClr val="000090"/>
                </a:solidFill>
              </a:rPr>
              <a:t> of the M&amp;C2017 conference, </a:t>
            </a:r>
            <a:r>
              <a:rPr lang="it-IT" sz="1400" dirty="0" err="1" smtClean="0">
                <a:solidFill>
                  <a:srgbClr val="000090"/>
                </a:solidFill>
              </a:rPr>
              <a:t>Jeju</a:t>
            </a:r>
            <a:r>
              <a:rPr lang="it-IT" sz="1400" dirty="0" smtClean="0">
                <a:solidFill>
                  <a:srgbClr val="000090"/>
                </a:solidFill>
              </a:rPr>
              <a:t>, Korea (2017).</a:t>
            </a:r>
            <a:endParaRPr lang="en-GB" sz="1400" dirty="0" smtClean="0">
              <a:solidFill>
                <a:srgbClr val="000090"/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5"/>
          <p:cNvSpPr>
            <a:spLocks noGrp="1"/>
          </p:cNvSpPr>
          <p:nvPr>
            <p:ph type="title"/>
          </p:nvPr>
        </p:nvSpPr>
        <p:spPr bwMode="auto">
          <a:xfrm>
            <a:off x="7308304" y="5805264"/>
            <a:ext cx="1440160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800" dirty="0" smtClean="0"/>
              <a:t>DEN/DANS</a:t>
            </a:r>
            <a:br>
              <a:rPr lang="fr-FR" sz="800" dirty="0" smtClean="0"/>
            </a:br>
            <a:r>
              <a:rPr lang="fr-FR" sz="800" dirty="0" smtClean="0"/>
              <a:t>DM2S</a:t>
            </a:r>
            <a:br>
              <a:rPr lang="fr-FR" sz="800" dirty="0" smtClean="0"/>
            </a:br>
            <a:r>
              <a:rPr lang="fr-FR" sz="800" dirty="0" smtClean="0"/>
              <a:t>SERMA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ottobre 1, 2018</a:t>
            </a:fld>
            <a:endParaRPr lang="fr-FR" dirty="0"/>
          </a:p>
        </p:txBody>
      </p:sp>
      <p:sp>
        <p:nvSpPr>
          <p:cNvPr id="19461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D3A085E1-7DC8-4A79-9174-20D6D78BD12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/>
          </a:p>
        </p:txBody>
      </p:sp>
      <p:sp>
        <p:nvSpPr>
          <p:cNvPr id="19462" name="Espace réservé du pied de page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contenu 6"/>
          <p:cNvSpPr>
            <a:spLocks noGrp="1"/>
          </p:cNvSpPr>
          <p:nvPr>
            <p:ph idx="1"/>
          </p:nvPr>
        </p:nvSpPr>
        <p:spPr>
          <a:xfrm>
            <a:off x="3419873" y="5805264"/>
            <a:ext cx="3168352" cy="943200"/>
          </a:xfrm>
        </p:spPr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62 75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/>
              <a:t> </a:t>
            </a:r>
            <a:r>
              <a:rPr lang="fr-FR" dirty="0" err="1" smtClean="0"/>
              <a:t>Secr</a:t>
            </a:r>
            <a:r>
              <a:rPr lang="fr-FR" dirty="0" smtClean="0"/>
              <a:t> :+33 </a:t>
            </a:r>
            <a:r>
              <a:rPr lang="fr-FR" dirty="0"/>
              <a:t>(0)1 69 08 </a:t>
            </a:r>
            <a:r>
              <a:rPr lang="fr-FR" dirty="0" smtClean="0"/>
              <a:t>39 61</a:t>
            </a:r>
          </a:p>
          <a:p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861048"/>
            <a:ext cx="2592288" cy="18516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Neutron-Nuclei interactions as a random walk</a:t>
            </a:r>
            <a:endParaRPr lang="en-GB" dirty="0"/>
          </a:p>
        </p:txBody>
      </p:sp>
      <p:sp>
        <p:nvSpPr>
          <p:cNvPr id="126" name="CasellaDiTesto 12"/>
          <p:cNvSpPr txBox="1"/>
          <p:nvPr/>
        </p:nvSpPr>
        <p:spPr>
          <a:xfrm>
            <a:off x="4067944" y="1052736"/>
            <a:ext cx="4752528" cy="810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tx2"/>
                </a:solidFill>
              </a:rPr>
              <a:t>Neutrons</a:t>
            </a:r>
            <a:r>
              <a:rPr lang="en-GB" sz="1600" dirty="0" smtClean="0">
                <a:solidFill>
                  <a:schemeClr val="tx2"/>
                </a:solidFill>
              </a:rPr>
              <a:t> as a (</a:t>
            </a:r>
            <a:r>
              <a:rPr lang="en-GB" sz="1600" i="1" dirty="0" smtClean="0">
                <a:solidFill>
                  <a:schemeClr val="tx2"/>
                </a:solidFill>
              </a:rPr>
              <a:t>diluted</a:t>
            </a:r>
            <a:r>
              <a:rPr lang="en-GB" sz="1600" dirty="0" smtClean="0">
                <a:solidFill>
                  <a:schemeClr val="tx2"/>
                </a:solidFill>
              </a:rPr>
              <a:t>) </a:t>
            </a:r>
            <a:r>
              <a:rPr lang="en-GB" sz="1600" b="1" dirty="0" smtClean="0">
                <a:solidFill>
                  <a:schemeClr val="tx2"/>
                </a:solidFill>
              </a:rPr>
              <a:t>gas</a:t>
            </a:r>
            <a:r>
              <a:rPr lang="en-GB" sz="1600" dirty="0" smtClean="0">
                <a:solidFill>
                  <a:schemeClr val="tx2"/>
                </a:solidFill>
              </a:rPr>
              <a:t> of diffusing particles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>
                <a:solidFill>
                  <a:schemeClr val="tx2"/>
                </a:solidFill>
              </a:rPr>
              <a:t>with </a:t>
            </a:r>
            <a:r>
              <a:rPr lang="en-GB" sz="1600" dirty="0" smtClean="0">
                <a:solidFill>
                  <a:srgbClr val="3366FF"/>
                </a:solidFill>
              </a:rPr>
              <a:t>birth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and </a:t>
            </a:r>
            <a:r>
              <a:rPr lang="en-GB" sz="1600" dirty="0" smtClean="0">
                <a:solidFill>
                  <a:srgbClr val="3366FF"/>
                </a:solidFill>
              </a:rPr>
              <a:t>death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4" name="CasellaDiTesto 103"/>
          <p:cNvSpPr txBox="1"/>
          <p:nvPr/>
        </p:nvSpPr>
        <p:spPr>
          <a:xfrm>
            <a:off x="4067944" y="2080979"/>
            <a:ext cx="4176464" cy="810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0090"/>
                </a:solidFill>
              </a:rPr>
              <a:t>S</a:t>
            </a:r>
            <a:r>
              <a:rPr lang="en-GB" sz="1600" dirty="0" smtClean="0">
                <a:solidFill>
                  <a:srgbClr val="000090"/>
                </a:solidFill>
              </a:rPr>
              <a:t>tochastic </a:t>
            </a:r>
            <a:r>
              <a:rPr lang="en-GB" sz="1600" dirty="0">
                <a:solidFill>
                  <a:srgbClr val="000090"/>
                </a:solidFill>
              </a:rPr>
              <a:t>process </a:t>
            </a:r>
            <a:r>
              <a:rPr lang="en-GB" sz="1600" b="1" dirty="0" smtClean="0">
                <a:solidFill>
                  <a:srgbClr val="000090"/>
                </a:solidFill>
              </a:rPr>
              <a:t>z</a:t>
            </a:r>
            <a:r>
              <a:rPr lang="en-GB" sz="1600" dirty="0" smtClean="0">
                <a:solidFill>
                  <a:srgbClr val="000090"/>
                </a:solidFill>
              </a:rPr>
              <a:t>(t) = {</a:t>
            </a:r>
            <a:r>
              <a:rPr lang="en-GB" sz="1200" dirty="0" smtClean="0">
                <a:solidFill>
                  <a:srgbClr val="000090"/>
                </a:solidFill>
              </a:rPr>
              <a:t> </a:t>
            </a:r>
            <a:r>
              <a:rPr lang="en-GB" sz="1600" b="1" dirty="0" smtClean="0">
                <a:solidFill>
                  <a:srgbClr val="000090"/>
                </a:solidFill>
              </a:rPr>
              <a:t>r</a:t>
            </a:r>
            <a:r>
              <a:rPr lang="en-GB" sz="1600" dirty="0" smtClean="0">
                <a:solidFill>
                  <a:srgbClr val="000090"/>
                </a:solidFill>
              </a:rPr>
              <a:t>,</a:t>
            </a:r>
            <a:r>
              <a:rPr lang="en-GB" sz="1200" dirty="0" smtClean="0">
                <a:solidFill>
                  <a:srgbClr val="000090"/>
                </a:solidFill>
              </a:rPr>
              <a:t> </a:t>
            </a:r>
            <a:r>
              <a:rPr lang="en-GB" sz="16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W</a:t>
            </a:r>
            <a:r>
              <a:rPr lang="en-GB" sz="1600" b="1" dirty="0" smtClean="0">
                <a:solidFill>
                  <a:srgbClr val="000090"/>
                </a:solidFill>
              </a:rPr>
              <a:t>, </a:t>
            </a:r>
            <a:r>
              <a:rPr lang="en-GB" sz="1600" dirty="0" smtClean="0">
                <a:solidFill>
                  <a:srgbClr val="000090"/>
                </a:solidFill>
              </a:rPr>
              <a:t>E</a:t>
            </a:r>
            <a:r>
              <a:rPr lang="en-GB" sz="1200" b="1" dirty="0" smtClean="0">
                <a:solidFill>
                  <a:srgbClr val="000090"/>
                </a:solidFill>
              </a:rPr>
              <a:t> </a:t>
            </a:r>
            <a:r>
              <a:rPr lang="en-GB" sz="1600" dirty="0" smtClean="0">
                <a:solidFill>
                  <a:srgbClr val="000090"/>
                </a:solidFill>
              </a:rPr>
              <a:t>}(t):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 smtClean="0">
                <a:solidFill>
                  <a:srgbClr val="000090"/>
                </a:solidFill>
              </a:rPr>
              <a:t> </a:t>
            </a:r>
            <a:r>
              <a:rPr lang="en-GB" sz="1600" b="1" dirty="0" smtClean="0">
                <a:solidFill>
                  <a:srgbClr val="000090"/>
                </a:solidFill>
              </a:rPr>
              <a:t>branching</a:t>
            </a:r>
            <a:r>
              <a:rPr lang="en-GB" sz="1600" dirty="0" smtClean="0">
                <a:solidFill>
                  <a:srgbClr val="000090"/>
                </a:solidFill>
              </a:rPr>
              <a:t> exponential flights 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4088608" y="3265274"/>
            <a:ext cx="16355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90"/>
                </a:solidFill>
              </a:rPr>
              <a:t>Jump</a:t>
            </a:r>
            <a:r>
              <a:rPr lang="en-GB" sz="1600" dirty="0" smtClean="0">
                <a:solidFill>
                  <a:srgbClr val="000090"/>
                </a:solidFill>
              </a:rPr>
              <a:t> kernel: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4127252" y="3972932"/>
            <a:ext cx="21602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90"/>
                </a:solidFill>
              </a:rPr>
              <a:t>Collision</a:t>
            </a:r>
            <a:r>
              <a:rPr lang="en-GB" sz="1600" dirty="0" smtClean="0">
                <a:solidFill>
                  <a:srgbClr val="000090"/>
                </a:solidFill>
              </a:rPr>
              <a:t> densities:</a:t>
            </a:r>
          </a:p>
        </p:txBody>
      </p:sp>
      <p:sp>
        <p:nvSpPr>
          <p:cNvPr id="11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124" name="Immagin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238376"/>
            <a:ext cx="1497124" cy="347399"/>
          </a:xfrm>
          <a:prstGeom prst="rect">
            <a:avLst/>
          </a:prstGeom>
        </p:spPr>
      </p:pic>
      <p:pic>
        <p:nvPicPr>
          <p:cNvPr id="125" name="Immagin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11" y="3677614"/>
            <a:ext cx="3797425" cy="2775722"/>
          </a:xfrm>
          <a:prstGeom prst="rect">
            <a:avLst/>
          </a:prstGeom>
        </p:spPr>
      </p:pic>
      <p:sp>
        <p:nvSpPr>
          <p:cNvPr id="128" name="CasellaDiTesto 127"/>
          <p:cNvSpPr txBox="1"/>
          <p:nvPr/>
        </p:nvSpPr>
        <p:spPr>
          <a:xfrm>
            <a:off x="2746539" y="4458598"/>
            <a:ext cx="8173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GB" dirty="0" smtClean="0">
                <a:solidFill>
                  <a:srgbClr val="000090"/>
                </a:solidFill>
                <a:latin typeface="Arial"/>
                <a:cs typeface="Arial"/>
              </a:rPr>
              <a:t>(E)</a:t>
            </a:r>
          </a:p>
        </p:txBody>
      </p:sp>
      <p:sp>
        <p:nvSpPr>
          <p:cNvPr id="133" name="CasellaDiTesto 132"/>
          <p:cNvSpPr txBox="1"/>
          <p:nvPr/>
        </p:nvSpPr>
        <p:spPr>
          <a:xfrm>
            <a:off x="4139952" y="5837202"/>
            <a:ext cx="44178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 smtClean="0">
                <a:solidFill>
                  <a:srgbClr val="000090"/>
                </a:solidFill>
              </a:rPr>
              <a:t>The medium </a:t>
            </a:r>
            <a:r>
              <a:rPr lang="en-GB" sz="1600" dirty="0" smtClean="0">
                <a:solidFill>
                  <a:srgbClr val="000090"/>
                </a:solidFill>
              </a:rPr>
              <a:t>is spatially  </a:t>
            </a:r>
            <a:r>
              <a:rPr lang="en-GB" sz="1600" b="1" dirty="0" smtClean="0">
                <a:solidFill>
                  <a:srgbClr val="000090"/>
                </a:solidFill>
              </a:rPr>
              <a:t>heterogeneous</a:t>
            </a:r>
          </a:p>
        </p:txBody>
      </p:sp>
      <p:sp>
        <p:nvSpPr>
          <p:cNvPr id="6" name="Rettangolo 5"/>
          <p:cNvSpPr/>
          <p:nvPr/>
        </p:nvSpPr>
        <p:spPr>
          <a:xfrm>
            <a:off x="7740352" y="5157192"/>
            <a:ext cx="322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90"/>
                </a:solidFill>
                <a:latin typeface="Symbol" charset="2"/>
                <a:cs typeface="Symbol" charset="2"/>
              </a:rPr>
              <a:t>W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6177587" y="5483324"/>
            <a:ext cx="3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90"/>
                </a:solidFill>
              </a:rPr>
              <a:t>E</a:t>
            </a:r>
            <a:endParaRPr lang="it-IT" sz="1400" dirty="0"/>
          </a:p>
        </p:txBody>
      </p:sp>
      <p:sp>
        <p:nvSpPr>
          <p:cNvPr id="135" name="CasellaDiTesto 134"/>
          <p:cNvSpPr txBox="1"/>
          <p:nvPr/>
        </p:nvSpPr>
        <p:spPr>
          <a:xfrm>
            <a:off x="7452320" y="3181112"/>
            <a:ext cx="12596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GB" sz="1400" dirty="0">
                <a:solidFill>
                  <a:srgbClr val="000090"/>
                </a:solidFill>
                <a:latin typeface="Arial"/>
                <a:cs typeface="Arial"/>
              </a:rPr>
              <a:t>(E</a:t>
            </a:r>
            <a:r>
              <a:rPr lang="en-GB" sz="1400" dirty="0" smtClean="0">
                <a:solidFill>
                  <a:srgbClr val="000090"/>
                </a:solidFill>
                <a:latin typeface="Arial"/>
                <a:cs typeface="Arial"/>
              </a:rPr>
              <a:t>):</a:t>
            </a:r>
          </a:p>
          <a:p>
            <a:r>
              <a:rPr lang="en-GB" sz="1400" dirty="0" smtClean="0">
                <a:solidFill>
                  <a:srgbClr val="000090"/>
                </a:solidFill>
                <a:latin typeface="Arial"/>
                <a:cs typeface="Arial"/>
              </a:rPr>
              <a:t>cross section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95536" y="1196752"/>
            <a:ext cx="3600400" cy="2304256"/>
            <a:chOff x="395536" y="1196752"/>
            <a:chExt cx="3600400" cy="2304256"/>
          </a:xfrm>
        </p:grpSpPr>
        <p:cxnSp>
          <p:nvCxnSpPr>
            <p:cNvPr id="23" name="Connettore 1 22"/>
            <p:cNvCxnSpPr/>
            <p:nvPr/>
          </p:nvCxnSpPr>
          <p:spPr>
            <a:xfrm flipV="1">
              <a:off x="971600" y="2996952"/>
              <a:ext cx="360040" cy="14401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 flipH="1" flipV="1">
              <a:off x="1259632" y="2636912"/>
              <a:ext cx="72008" cy="36004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/>
          </p:nvCxnSpPr>
          <p:spPr>
            <a:xfrm flipV="1">
              <a:off x="1259632" y="2348880"/>
              <a:ext cx="360040" cy="28803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>
              <a:off x="1547664" y="1844824"/>
              <a:ext cx="80392" cy="51244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/>
          </p:nvCxnSpPr>
          <p:spPr>
            <a:xfrm flipV="1">
              <a:off x="1619672" y="2204864"/>
              <a:ext cx="432048" cy="14401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/>
          </p:nvCxnSpPr>
          <p:spPr>
            <a:xfrm flipV="1">
              <a:off x="2051720" y="1844824"/>
              <a:ext cx="72008" cy="36004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/>
          </p:nvCxnSpPr>
          <p:spPr>
            <a:xfrm flipH="1" flipV="1">
              <a:off x="1187624" y="1484784"/>
              <a:ext cx="360040" cy="36004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 flipV="1">
              <a:off x="1547664" y="1340768"/>
              <a:ext cx="288032" cy="50405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/>
          </p:nvCxnSpPr>
          <p:spPr>
            <a:xfrm flipV="1">
              <a:off x="2051720" y="2132856"/>
              <a:ext cx="720080" cy="7200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 flipV="1">
              <a:off x="611560" y="1268760"/>
              <a:ext cx="0" cy="2232248"/>
            </a:xfrm>
            <a:prstGeom prst="line">
              <a:avLst/>
            </a:prstGeom>
            <a:ln w="3175" cmpd="sng">
              <a:solidFill>
                <a:srgbClr val="000090"/>
              </a:solidFill>
              <a:prstDash val="sysDot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>
              <a:off x="395536" y="3356992"/>
              <a:ext cx="2736304" cy="0"/>
            </a:xfrm>
            <a:prstGeom prst="line">
              <a:avLst/>
            </a:prstGeom>
            <a:ln w="3175" cmpd="sng">
              <a:solidFill>
                <a:srgbClr val="000090"/>
              </a:solidFill>
              <a:prstDash val="sysDot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asellaDiTesto 12"/>
            <p:cNvSpPr txBox="1"/>
            <p:nvPr/>
          </p:nvSpPr>
          <p:spPr>
            <a:xfrm>
              <a:off x="2636168" y="2708920"/>
              <a:ext cx="639688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>
                  <a:solidFill>
                    <a:srgbClr val="000090"/>
                  </a:solidFill>
                </a:rPr>
                <a:t>z</a:t>
              </a:r>
              <a:endParaRPr lang="en-GB" sz="2400" b="1" baseline="-250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148" name="CasellaDiTesto 12"/>
            <p:cNvSpPr txBox="1"/>
            <p:nvPr/>
          </p:nvSpPr>
          <p:spPr>
            <a:xfrm>
              <a:off x="683568" y="1196752"/>
              <a:ext cx="639688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dirty="0" smtClean="0">
                  <a:solidFill>
                    <a:srgbClr val="000090"/>
                  </a:solidFill>
                </a:rPr>
                <a:t>t</a:t>
              </a:r>
              <a:endParaRPr lang="en-GB" sz="2400" baseline="-250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151" name="CasellaDiTesto 12"/>
            <p:cNvSpPr txBox="1"/>
            <p:nvPr/>
          </p:nvSpPr>
          <p:spPr>
            <a:xfrm>
              <a:off x="2123728" y="1196752"/>
              <a:ext cx="1872208" cy="528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 dirty="0">
                  <a:solidFill>
                    <a:srgbClr val="000090"/>
                  </a:solidFill>
                </a:rPr>
                <a:t>z</a:t>
              </a:r>
              <a:r>
                <a:rPr lang="en-GB" sz="2000" dirty="0" smtClean="0">
                  <a:solidFill>
                    <a:srgbClr val="000090"/>
                  </a:solidFill>
                </a:rPr>
                <a:t>(t)</a:t>
              </a:r>
              <a:r>
                <a:rPr lang="en-GB" sz="2000" b="1" dirty="0" smtClean="0">
                  <a:solidFill>
                    <a:srgbClr val="000090"/>
                  </a:solidFill>
                </a:rPr>
                <a:t> </a:t>
              </a:r>
              <a:r>
                <a:rPr lang="en-GB" sz="2000" dirty="0" smtClean="0">
                  <a:solidFill>
                    <a:srgbClr val="000090"/>
                  </a:solidFill>
                </a:rPr>
                <a:t>= {</a:t>
              </a:r>
              <a:r>
                <a:rPr lang="en-GB" sz="1200" dirty="0" smtClean="0">
                  <a:solidFill>
                    <a:srgbClr val="000090"/>
                  </a:solidFill>
                </a:rPr>
                <a:t> </a:t>
              </a:r>
              <a:r>
                <a:rPr lang="en-GB" sz="2000" b="1" dirty="0" smtClean="0">
                  <a:solidFill>
                    <a:srgbClr val="000090"/>
                  </a:solidFill>
                </a:rPr>
                <a:t>r</a:t>
              </a:r>
              <a:r>
                <a:rPr lang="en-GB" sz="2000" dirty="0" smtClean="0">
                  <a:solidFill>
                    <a:srgbClr val="000090"/>
                  </a:solidFill>
                </a:rPr>
                <a:t>,</a:t>
              </a:r>
              <a:r>
                <a:rPr lang="en-GB" sz="1200" dirty="0" smtClean="0">
                  <a:solidFill>
                    <a:srgbClr val="000090"/>
                  </a:solidFill>
                </a:rPr>
                <a:t> </a:t>
              </a:r>
              <a:r>
                <a:rPr lang="en-GB" sz="2000" b="1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W</a:t>
              </a:r>
              <a:r>
                <a:rPr lang="en-GB" sz="2000" b="1" dirty="0" smtClean="0">
                  <a:solidFill>
                    <a:srgbClr val="000090"/>
                  </a:solidFill>
                </a:rPr>
                <a:t>, </a:t>
              </a:r>
              <a:r>
                <a:rPr lang="en-GB" sz="2000" dirty="0" smtClean="0">
                  <a:solidFill>
                    <a:srgbClr val="000090"/>
                  </a:solidFill>
                </a:rPr>
                <a:t>E</a:t>
              </a:r>
              <a:r>
                <a:rPr lang="en-GB" sz="1200" b="1" dirty="0" smtClean="0">
                  <a:solidFill>
                    <a:srgbClr val="000090"/>
                  </a:solidFill>
                </a:rPr>
                <a:t> </a:t>
              </a:r>
              <a:r>
                <a:rPr lang="en-GB" sz="2000" dirty="0" smtClean="0">
                  <a:solidFill>
                    <a:srgbClr val="000090"/>
                  </a:solidFill>
                </a:rPr>
                <a:t>}</a:t>
              </a:r>
              <a:endParaRPr lang="en-GB" sz="2000" baseline="-250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91" name="CasellaDiTesto 12"/>
            <p:cNvSpPr txBox="1"/>
            <p:nvPr/>
          </p:nvSpPr>
          <p:spPr>
            <a:xfrm>
              <a:off x="1835696" y="2564904"/>
              <a:ext cx="792088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3366FF"/>
                  </a:solidFill>
                </a:rPr>
                <a:t>fission</a:t>
              </a:r>
              <a:endParaRPr lang="en-GB" sz="1400" baseline="-25000" dirty="0" smtClean="0">
                <a:solidFill>
                  <a:srgbClr val="3366FF"/>
                </a:solidFill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H="1" flipV="1">
              <a:off x="1619672" y="2348880"/>
              <a:ext cx="432048" cy="360040"/>
            </a:xfrm>
            <a:prstGeom prst="straightConnector1">
              <a:avLst/>
            </a:prstGeom>
            <a:ln>
              <a:solidFill>
                <a:srgbClr val="3366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asellaDiTesto 12"/>
            <p:cNvSpPr txBox="1"/>
            <p:nvPr/>
          </p:nvSpPr>
          <p:spPr>
            <a:xfrm>
              <a:off x="2555776" y="2383383"/>
              <a:ext cx="792088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FF0000"/>
                  </a:solidFill>
                </a:rPr>
                <a:t>capture</a:t>
              </a:r>
              <a:endParaRPr lang="en-GB" sz="14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93" name="Connettore 2 92"/>
            <p:cNvCxnSpPr/>
            <p:nvPr/>
          </p:nvCxnSpPr>
          <p:spPr>
            <a:xfrm flipH="1" flipV="1">
              <a:off x="2771800" y="2132856"/>
              <a:ext cx="144016" cy="36004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e 97"/>
            <p:cNvSpPr/>
            <p:nvPr/>
          </p:nvSpPr>
          <p:spPr>
            <a:xfrm>
              <a:off x="958771" y="3098405"/>
              <a:ext cx="49661" cy="553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0" name="CasellaDiTesto 12"/>
            <p:cNvSpPr txBox="1"/>
            <p:nvPr/>
          </p:nvSpPr>
          <p:spPr>
            <a:xfrm>
              <a:off x="611560" y="1916832"/>
              <a:ext cx="1008112" cy="397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008000"/>
                  </a:solidFill>
                </a:rPr>
                <a:t>scattering</a:t>
              </a:r>
              <a:endParaRPr lang="en-GB" sz="1400" baseline="-25000" dirty="0" smtClean="0">
                <a:solidFill>
                  <a:srgbClr val="008000"/>
                </a:solidFill>
              </a:endParaRPr>
            </a:p>
          </p:txBody>
        </p:sp>
        <p:cxnSp>
          <p:nvCxnSpPr>
            <p:cNvPr id="122" name="Connettore 2 121"/>
            <p:cNvCxnSpPr/>
            <p:nvPr/>
          </p:nvCxnSpPr>
          <p:spPr>
            <a:xfrm>
              <a:off x="971600" y="2276872"/>
              <a:ext cx="288032" cy="360040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e 38"/>
            <p:cNvSpPr/>
            <p:nvPr/>
          </p:nvSpPr>
          <p:spPr>
            <a:xfrm>
              <a:off x="2759100" y="2098948"/>
              <a:ext cx="49661" cy="553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1616619" y="2302272"/>
              <a:ext cx="49661" cy="553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1510703" y="1798216"/>
              <a:ext cx="49661" cy="553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2030512" y="2192164"/>
              <a:ext cx="49661" cy="553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8804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28" grpId="0"/>
      <p:bldP spid="133" grpId="0"/>
      <p:bldP spid="6" grpId="0"/>
      <p:bldP spid="9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simulations of a critical reactor</a:t>
            </a:r>
            <a:endParaRPr lang="en-GB" dirty="0"/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Immagine 5" descr="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152"/>
            <a:ext cx="5053584" cy="4517136"/>
          </a:xfrm>
          <a:prstGeom prst="rect">
            <a:avLst/>
          </a:prstGeom>
        </p:spPr>
      </p:pic>
      <p:sp>
        <p:nvSpPr>
          <p:cNvPr id="124" name="CasellaDiTesto 123"/>
          <p:cNvSpPr txBox="1"/>
          <p:nvPr/>
        </p:nvSpPr>
        <p:spPr>
          <a:xfrm>
            <a:off x="467544" y="1124744"/>
            <a:ext cx="66967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90"/>
                </a:solidFill>
              </a:rPr>
              <a:t>generations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395536" y="1412776"/>
            <a:ext cx="5256584" cy="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51520" y="2924944"/>
            <a:ext cx="5688632" cy="3168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CasellaDiTesto 127"/>
          <p:cNvSpPr txBox="1"/>
          <p:nvPr/>
        </p:nvSpPr>
        <p:spPr>
          <a:xfrm>
            <a:off x="645468" y="4509120"/>
            <a:ext cx="70228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90"/>
                </a:solidFill>
              </a:rPr>
              <a:t>Wide range of average neutron </a:t>
            </a:r>
            <a:r>
              <a:rPr lang="en-US" sz="1600" b="1" dirty="0" smtClean="0">
                <a:solidFill>
                  <a:srgbClr val="000090"/>
                </a:solidFill>
              </a:rPr>
              <a:t>densities</a:t>
            </a:r>
            <a:r>
              <a:rPr lang="en-US" sz="1600" dirty="0" smtClean="0">
                <a:solidFill>
                  <a:srgbClr val="000090"/>
                </a:solidFill>
              </a:rPr>
              <a:t> at criticality : 1 ÷ 10</a:t>
            </a:r>
            <a:r>
              <a:rPr lang="en-US" sz="1600" baseline="30000" dirty="0" smtClean="0">
                <a:solidFill>
                  <a:srgbClr val="000090"/>
                </a:solidFill>
              </a:rPr>
              <a:t>8</a:t>
            </a:r>
            <a:r>
              <a:rPr lang="en-US" sz="1600" dirty="0" smtClean="0">
                <a:solidFill>
                  <a:srgbClr val="000090"/>
                </a:solidFill>
              </a:rPr>
              <a:t> n/cm</a:t>
            </a:r>
            <a:r>
              <a:rPr lang="en-US" sz="1600" baseline="30000" dirty="0" smtClean="0">
                <a:solidFill>
                  <a:srgbClr val="000090"/>
                </a:solidFill>
              </a:rPr>
              <a:t>3</a:t>
            </a:r>
            <a:endParaRPr lang="en-US" sz="1600" baseline="30000" dirty="0" smtClean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999460" y="1857524"/>
            <a:ext cx="3024336" cy="72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</a:rPr>
              <a:t>Stationary distribution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</a:rPr>
              <a:t>Fluctuations around equilibrium</a:t>
            </a:r>
            <a:endParaRPr lang="en-US" sz="1600" baseline="30000" dirty="0" smtClean="0">
              <a:solidFill>
                <a:srgbClr val="000090"/>
              </a:solidFill>
              <a:sym typeface="Wingdings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5436096" y="220486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45468" y="3501008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</a:rPr>
              <a:t>Arbitrary source</a:t>
            </a:r>
            <a:endParaRPr lang="en-US" sz="1600" baseline="30000" dirty="0" smtClean="0">
              <a:solidFill>
                <a:srgbClr val="000090"/>
              </a:solidFill>
              <a:sym typeface="Wingdings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1475656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simulations of a critical reactor</a:t>
            </a:r>
            <a:endParaRPr lang="en-GB" dirty="0"/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Immagine 5" descr="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152"/>
            <a:ext cx="5053584" cy="4517136"/>
          </a:xfrm>
          <a:prstGeom prst="rect">
            <a:avLst/>
          </a:prstGeom>
        </p:spPr>
      </p:pic>
      <p:sp>
        <p:nvSpPr>
          <p:cNvPr id="124" name="CasellaDiTesto 123"/>
          <p:cNvSpPr txBox="1"/>
          <p:nvPr/>
        </p:nvSpPr>
        <p:spPr>
          <a:xfrm>
            <a:off x="467544" y="1124744"/>
            <a:ext cx="66967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90"/>
                </a:solidFill>
              </a:rPr>
              <a:t>generations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395536" y="1412776"/>
            <a:ext cx="5256584" cy="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5436096" y="3933056"/>
            <a:ext cx="3096344" cy="936104"/>
            <a:chOff x="5436096" y="3933056"/>
            <a:chExt cx="3096344" cy="936104"/>
          </a:xfrm>
        </p:grpSpPr>
        <p:sp>
          <p:nvSpPr>
            <p:cNvPr id="129" name="CasellaDiTesto 128"/>
            <p:cNvSpPr txBox="1"/>
            <p:nvPr/>
          </p:nvSpPr>
          <p:spPr>
            <a:xfrm>
              <a:off x="6300192" y="4005064"/>
              <a:ext cx="2232248" cy="720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 smtClean="0">
                  <a:solidFill>
                    <a:srgbClr val="000090"/>
                  </a:solidFill>
                </a:rPr>
                <a:t>Stationary distribution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sz="1600" dirty="0" smtClean="0">
                  <a:solidFill>
                    <a:srgbClr val="FF0000"/>
                  </a:solidFill>
                </a:rPr>
                <a:t>Neutron “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clustering</a:t>
              </a:r>
              <a:r>
                <a:rPr lang="en-US" sz="1600" dirty="0" smtClean="0">
                  <a:solidFill>
                    <a:srgbClr val="FF0000"/>
                  </a:solidFill>
                </a:rPr>
                <a:t>”</a:t>
              </a:r>
              <a:endParaRPr lang="en-US" sz="1600" baseline="30000" dirty="0" smtClean="0">
                <a:solidFill>
                  <a:srgbClr val="FF0000"/>
                </a:solidFill>
                <a:sym typeface="Wingdings"/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H="1" flipV="1">
              <a:off x="5436096" y="3933056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H="1">
              <a:off x="5436096" y="4365104"/>
              <a:ext cx="86409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14"/>
          <p:cNvSpPr txBox="1"/>
          <p:nvPr/>
        </p:nvSpPr>
        <p:spPr>
          <a:xfrm>
            <a:off x="5999460" y="1857524"/>
            <a:ext cx="3024336" cy="72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</a:rPr>
              <a:t>Stationary distribution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</a:rPr>
              <a:t>Fluctuations around equilibrium</a:t>
            </a:r>
            <a:endParaRPr lang="en-US" sz="1600" baseline="30000" dirty="0" smtClean="0">
              <a:solidFill>
                <a:srgbClr val="000090"/>
              </a:solidFill>
              <a:sym typeface="Wingdings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5436096" y="220486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2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prototype model of A nuclear reactor</a:t>
            </a:r>
            <a:endParaRPr lang="en-GB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755576" y="4410532"/>
            <a:ext cx="7560840" cy="1970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Key ingredients for the model:</a:t>
            </a:r>
          </a:p>
          <a:p>
            <a:endParaRPr lang="en-GB" sz="1000" dirty="0" smtClean="0">
              <a:solidFill>
                <a:srgbClr val="0000FF"/>
              </a:solidFill>
            </a:endParaRPr>
          </a:p>
          <a:p>
            <a:pPr marL="800100" lvl="1" indent="-342900">
              <a:lnSpc>
                <a:spcPct val="140000"/>
              </a:lnSpc>
              <a:buFont typeface="Wingdings" charset="2"/>
              <a:buChar char="q"/>
            </a:pPr>
            <a:r>
              <a:rPr lang="en-GB" sz="1700" b="1" dirty="0">
                <a:solidFill>
                  <a:srgbClr val="000090"/>
                </a:solidFill>
              </a:rPr>
              <a:t>D</a:t>
            </a:r>
            <a:r>
              <a:rPr lang="en-GB" sz="1700" b="1" dirty="0" smtClean="0">
                <a:solidFill>
                  <a:srgbClr val="000090"/>
                </a:solidFill>
              </a:rPr>
              <a:t>isplacements</a:t>
            </a:r>
            <a:r>
              <a:rPr lang="en-GB" sz="1700" dirty="0" smtClean="0">
                <a:solidFill>
                  <a:srgbClr val="000090"/>
                </a:solidFill>
              </a:rPr>
              <a:t>: Brownian motion with diffusion coefficient D [cm</a:t>
            </a:r>
            <a:r>
              <a:rPr lang="en-GB" sz="1700" baseline="30000" dirty="0" smtClean="0">
                <a:solidFill>
                  <a:srgbClr val="000090"/>
                </a:solidFill>
              </a:rPr>
              <a:t>2</a:t>
            </a:r>
            <a:r>
              <a:rPr lang="en-GB" sz="1700" dirty="0" smtClean="0">
                <a:solidFill>
                  <a:srgbClr val="000090"/>
                </a:solidFill>
              </a:rPr>
              <a:t>/s]</a:t>
            </a:r>
          </a:p>
          <a:p>
            <a:pPr marL="800100" lvl="1" indent="-342900">
              <a:lnSpc>
                <a:spcPct val="140000"/>
              </a:lnSpc>
              <a:buFont typeface="Wingdings" charset="2"/>
              <a:buChar char="q"/>
            </a:pPr>
            <a:r>
              <a:rPr lang="en-GB" sz="1700" b="1" dirty="0" smtClean="0">
                <a:solidFill>
                  <a:srgbClr val="000090"/>
                </a:solidFill>
              </a:rPr>
              <a:t>Fission</a:t>
            </a:r>
            <a:r>
              <a:rPr lang="en-GB" sz="1700" dirty="0" smtClean="0">
                <a:solidFill>
                  <a:srgbClr val="000090"/>
                </a:solidFill>
              </a:rPr>
              <a:t> </a:t>
            </a:r>
            <a:r>
              <a:rPr lang="en-GB" sz="1700" dirty="0">
                <a:solidFill>
                  <a:srgbClr val="000090"/>
                </a:solidFill>
              </a:rPr>
              <a:t>with </a:t>
            </a:r>
            <a:r>
              <a:rPr lang="en-GB" sz="1700" dirty="0" smtClean="0">
                <a:solidFill>
                  <a:srgbClr val="000090"/>
                </a:solidFill>
              </a:rPr>
              <a:t>rate </a:t>
            </a:r>
            <a:r>
              <a:rPr lang="en-GB" sz="17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b</a:t>
            </a:r>
            <a:r>
              <a:rPr lang="en-GB" sz="1700" dirty="0" smtClean="0">
                <a:solidFill>
                  <a:srgbClr val="000090"/>
                </a:solidFill>
              </a:rPr>
              <a:t> [1/s] and </a:t>
            </a:r>
            <a:r>
              <a:rPr lang="en-GB" sz="1700" b="1" dirty="0" smtClean="0">
                <a:solidFill>
                  <a:srgbClr val="000090"/>
                </a:solidFill>
              </a:rPr>
              <a:t>capture</a:t>
            </a:r>
            <a:r>
              <a:rPr lang="en-GB" sz="1700" dirty="0" smtClean="0">
                <a:solidFill>
                  <a:srgbClr val="000090"/>
                </a:solidFill>
              </a:rPr>
              <a:t> with rate </a:t>
            </a:r>
            <a:r>
              <a:rPr lang="en-GB" sz="17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GB" sz="1700" dirty="0" smtClean="0">
                <a:solidFill>
                  <a:srgbClr val="000090"/>
                </a:solidFill>
              </a:rPr>
              <a:t> </a:t>
            </a:r>
            <a:r>
              <a:rPr lang="en-GB" sz="1700" dirty="0">
                <a:solidFill>
                  <a:srgbClr val="000090"/>
                </a:solidFill>
              </a:rPr>
              <a:t>[1/s</a:t>
            </a:r>
            <a:r>
              <a:rPr lang="en-GB" sz="1700" dirty="0" smtClean="0">
                <a:solidFill>
                  <a:srgbClr val="000090"/>
                </a:solidFill>
              </a:rPr>
              <a:t>]</a:t>
            </a:r>
          </a:p>
          <a:p>
            <a:pPr marL="800100" lvl="1" indent="-342900">
              <a:lnSpc>
                <a:spcPct val="140000"/>
              </a:lnSpc>
              <a:buFont typeface="Wingdings" charset="2"/>
              <a:buChar char="q"/>
            </a:pPr>
            <a:r>
              <a:rPr lang="en-GB" sz="1700" dirty="0" smtClean="0">
                <a:solidFill>
                  <a:srgbClr val="000090"/>
                </a:solidFill>
              </a:rPr>
              <a:t>If fission, </a:t>
            </a:r>
            <a:r>
              <a:rPr lang="en-GB" sz="1700" i="1" dirty="0" smtClean="0">
                <a:solidFill>
                  <a:srgbClr val="000090"/>
                </a:solidFill>
              </a:rPr>
              <a:t>k</a:t>
            </a:r>
            <a:r>
              <a:rPr lang="en-GB" sz="1700" dirty="0" smtClean="0">
                <a:solidFill>
                  <a:srgbClr val="000090"/>
                </a:solidFill>
              </a:rPr>
              <a:t> descendants with probability </a:t>
            </a:r>
            <a:r>
              <a:rPr lang="en-GB" sz="1700" dirty="0" err="1" smtClean="0">
                <a:solidFill>
                  <a:srgbClr val="000090"/>
                </a:solidFill>
              </a:rPr>
              <a:t>p</a:t>
            </a:r>
            <a:r>
              <a:rPr lang="en-GB" sz="1700" baseline="-25000" dirty="0" err="1" smtClean="0">
                <a:solidFill>
                  <a:srgbClr val="000090"/>
                </a:solidFill>
              </a:rPr>
              <a:t>k</a:t>
            </a:r>
            <a:r>
              <a:rPr lang="en-GB" sz="1700" dirty="0" smtClean="0">
                <a:solidFill>
                  <a:srgbClr val="000090"/>
                </a:solidFill>
              </a:rPr>
              <a:t> and average </a:t>
            </a:r>
            <a:r>
              <a:rPr lang="en-GB" sz="17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n </a:t>
            </a:r>
            <a:r>
              <a:rPr lang="en-GB" sz="1700" dirty="0" smtClean="0">
                <a:solidFill>
                  <a:srgbClr val="000090"/>
                </a:solidFill>
                <a:latin typeface="Arial"/>
                <a:cs typeface="Arial"/>
              </a:rPr>
              <a:t>= </a:t>
            </a:r>
            <a:r>
              <a:rPr lang="en-GB" sz="17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GB" sz="1700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r>
              <a:rPr lang="en-GB" sz="1700" dirty="0" smtClean="0">
                <a:solidFill>
                  <a:srgbClr val="000090"/>
                </a:solidFill>
                <a:latin typeface="Arial"/>
                <a:cs typeface="Arial"/>
              </a:rPr>
              <a:t> k </a:t>
            </a:r>
            <a:r>
              <a:rPr lang="en-GB" sz="1700" dirty="0" err="1" smtClean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lang="en-GB" sz="1700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k</a:t>
            </a:r>
            <a:endParaRPr lang="en-GB" sz="1700" i="1" baseline="-25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40000"/>
              </a:lnSpc>
              <a:buFont typeface="Wingdings" charset="2"/>
              <a:buChar char="q"/>
            </a:pPr>
            <a:r>
              <a:rPr lang="en-GB" sz="1700" b="1" dirty="0" smtClean="0">
                <a:solidFill>
                  <a:srgbClr val="000090"/>
                </a:solidFill>
              </a:rPr>
              <a:t>Reflecting</a:t>
            </a:r>
            <a:r>
              <a:rPr lang="en-GB" sz="1700" dirty="0" smtClean="0">
                <a:solidFill>
                  <a:srgbClr val="000090"/>
                </a:solidFill>
              </a:rPr>
              <a:t> boundary conditions</a:t>
            </a:r>
          </a:p>
        </p:txBody>
      </p:sp>
      <p:sp>
        <p:nvSpPr>
          <p:cNvPr id="43" name="Cubo 42"/>
          <p:cNvSpPr/>
          <p:nvPr/>
        </p:nvSpPr>
        <p:spPr>
          <a:xfrm>
            <a:off x="984429" y="1781324"/>
            <a:ext cx="2376264" cy="2198340"/>
          </a:xfrm>
          <a:prstGeom prst="cube">
            <a:avLst/>
          </a:prstGeom>
          <a:gradFill flip="none" rotWithShape="1">
            <a:gsLst>
              <a:gs pos="50000">
                <a:srgbClr val="3366FF">
                  <a:alpha val="20000"/>
                </a:srgbClr>
              </a:gs>
              <a:gs pos="100000">
                <a:srgbClr val="FFFFFF">
                  <a:alpha val="11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28575" cmpd="sng">
            <a:solidFill>
              <a:srgbClr val="660066"/>
            </a:solidFill>
            <a:prstDash val="sysDash"/>
          </a:ln>
          <a:effectLst>
            <a:outerShdw dir="2700000" sx="0" sy="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1331640" y="285734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1452373" y="323385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1541149" y="325062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1618736" y="333579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2218083" y="281872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1835696" y="328939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1676781" y="324223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2290091" y="267470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2267744" y="332277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1366402" y="367428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2028437" y="325047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2218083" y="350556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2014474" y="361065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/>
          <p:cNvSpPr/>
          <p:nvPr/>
        </p:nvSpPr>
        <p:spPr>
          <a:xfrm>
            <a:off x="1956429" y="275479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>
            <a:off x="2362099" y="339463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1726442" y="379315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1022916" y="235329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>
            <a:off x="1388749" y="347996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1740405" y="308983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1330704" y="326379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/>
          <p:cNvSpPr/>
          <p:nvPr/>
        </p:nvSpPr>
        <p:spPr>
          <a:xfrm>
            <a:off x="1366402" y="368266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>
            <a:off x="1043608" y="382668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Ovale 65"/>
          <p:cNvSpPr/>
          <p:nvPr/>
        </p:nvSpPr>
        <p:spPr>
          <a:xfrm>
            <a:off x="1532765" y="340286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1740405" y="337786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1806834" y="353026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1956429" y="317846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1596389" y="308145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/>
          <p:cNvSpPr/>
          <p:nvPr/>
        </p:nvSpPr>
        <p:spPr>
          <a:xfrm>
            <a:off x="1668397" y="294582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/>
          <p:cNvSpPr/>
          <p:nvPr/>
        </p:nvSpPr>
        <p:spPr>
          <a:xfrm>
            <a:off x="1619672" y="375467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2339752" y="303474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1930051" y="265808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80"/>
          <p:cNvSpPr/>
          <p:nvPr/>
        </p:nvSpPr>
        <p:spPr>
          <a:xfrm>
            <a:off x="1403648" y="378820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Ovale 81"/>
          <p:cNvSpPr/>
          <p:nvPr/>
        </p:nvSpPr>
        <p:spPr>
          <a:xfrm>
            <a:off x="1294394" y="317022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82"/>
          <p:cNvSpPr/>
          <p:nvPr/>
        </p:nvSpPr>
        <p:spPr>
          <a:xfrm>
            <a:off x="1820797" y="312322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/>
          <p:cNvSpPr/>
          <p:nvPr/>
        </p:nvSpPr>
        <p:spPr>
          <a:xfrm>
            <a:off x="1474720" y="311483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/>
          <p:cNvSpPr/>
          <p:nvPr/>
        </p:nvSpPr>
        <p:spPr>
          <a:xfrm>
            <a:off x="1956429" y="289881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85"/>
          <p:cNvSpPr/>
          <p:nvPr/>
        </p:nvSpPr>
        <p:spPr>
          <a:xfrm>
            <a:off x="1475656" y="357742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/>
          <p:cNvSpPr/>
          <p:nvPr/>
        </p:nvSpPr>
        <p:spPr>
          <a:xfrm>
            <a:off x="1740405" y="339448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/>
          <p:nvPr/>
        </p:nvSpPr>
        <p:spPr>
          <a:xfrm>
            <a:off x="1316741" y="345826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/>
          <p:cNvSpPr/>
          <p:nvPr/>
        </p:nvSpPr>
        <p:spPr>
          <a:xfrm>
            <a:off x="1259632" y="292935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/>
          <p:cNvSpPr/>
          <p:nvPr/>
        </p:nvSpPr>
        <p:spPr>
          <a:xfrm>
            <a:off x="1956429" y="303444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/>
          <p:nvPr/>
        </p:nvSpPr>
        <p:spPr>
          <a:xfrm>
            <a:off x="2099182" y="290719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/>
          <p:nvPr/>
        </p:nvSpPr>
        <p:spPr>
          <a:xfrm>
            <a:off x="2146075" y="258608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/>
          <p:nvPr/>
        </p:nvSpPr>
        <p:spPr>
          <a:xfrm>
            <a:off x="2339752" y="281872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93"/>
          <p:cNvSpPr/>
          <p:nvPr/>
        </p:nvSpPr>
        <p:spPr>
          <a:xfrm>
            <a:off x="2180837" y="333924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/>
          <p:cNvSpPr/>
          <p:nvPr/>
        </p:nvSpPr>
        <p:spPr>
          <a:xfrm>
            <a:off x="2212504" y="303474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e 95"/>
          <p:cNvSpPr/>
          <p:nvPr/>
        </p:nvSpPr>
        <p:spPr>
          <a:xfrm>
            <a:off x="1187624" y="368266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/>
          <p:cNvSpPr/>
          <p:nvPr/>
        </p:nvSpPr>
        <p:spPr>
          <a:xfrm>
            <a:off x="2468869" y="361066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1726442" y="353865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1582426" y="361889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Ovale 99"/>
          <p:cNvSpPr/>
          <p:nvPr/>
        </p:nvSpPr>
        <p:spPr>
          <a:xfrm>
            <a:off x="1835696" y="367428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Ovale 100"/>
          <p:cNvSpPr/>
          <p:nvPr/>
        </p:nvSpPr>
        <p:spPr>
          <a:xfrm>
            <a:off x="1366402" y="302621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Ovale 101"/>
          <p:cNvSpPr/>
          <p:nvPr/>
        </p:nvSpPr>
        <p:spPr>
          <a:xfrm>
            <a:off x="1172725" y="325062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e 102"/>
          <p:cNvSpPr/>
          <p:nvPr/>
        </p:nvSpPr>
        <p:spPr>
          <a:xfrm>
            <a:off x="1956429" y="347487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Ovale 103"/>
          <p:cNvSpPr/>
          <p:nvPr/>
        </p:nvSpPr>
        <p:spPr>
          <a:xfrm>
            <a:off x="1654434" y="269117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Ovale 104"/>
          <p:cNvSpPr/>
          <p:nvPr/>
        </p:nvSpPr>
        <p:spPr>
          <a:xfrm>
            <a:off x="1259632" y="382668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Ovale 105"/>
          <p:cNvSpPr/>
          <p:nvPr/>
        </p:nvSpPr>
        <p:spPr>
          <a:xfrm>
            <a:off x="2107893" y="276811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Ovale 106"/>
          <p:cNvSpPr/>
          <p:nvPr/>
        </p:nvSpPr>
        <p:spPr>
          <a:xfrm>
            <a:off x="2085546" y="309822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e 107"/>
          <p:cNvSpPr/>
          <p:nvPr/>
        </p:nvSpPr>
        <p:spPr>
          <a:xfrm>
            <a:off x="2211568" y="302651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108"/>
          <p:cNvSpPr/>
          <p:nvPr/>
        </p:nvSpPr>
        <p:spPr>
          <a:xfrm>
            <a:off x="2289155" y="311169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Ovale 109"/>
          <p:cNvSpPr/>
          <p:nvPr/>
        </p:nvSpPr>
        <p:spPr>
          <a:xfrm>
            <a:off x="2923264" y="289073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Ovale 110"/>
          <p:cNvSpPr/>
          <p:nvPr/>
        </p:nvSpPr>
        <p:spPr>
          <a:xfrm>
            <a:off x="2626848" y="323415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Ovale 111"/>
          <p:cNvSpPr/>
          <p:nvPr/>
        </p:nvSpPr>
        <p:spPr>
          <a:xfrm>
            <a:off x="2468869" y="383666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Ovale 112"/>
          <p:cNvSpPr/>
          <p:nvPr/>
        </p:nvSpPr>
        <p:spPr>
          <a:xfrm>
            <a:off x="2995272" y="274671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Ovale 113"/>
          <p:cNvSpPr/>
          <p:nvPr/>
        </p:nvSpPr>
        <p:spPr>
          <a:xfrm>
            <a:off x="2900917" y="332277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Ovale 114"/>
          <p:cNvSpPr/>
          <p:nvPr/>
        </p:nvSpPr>
        <p:spPr>
          <a:xfrm>
            <a:off x="2036821" y="382668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Ovale 115"/>
          <p:cNvSpPr/>
          <p:nvPr/>
        </p:nvSpPr>
        <p:spPr>
          <a:xfrm>
            <a:off x="2698856" y="316199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/>
          <p:cNvSpPr/>
          <p:nvPr/>
        </p:nvSpPr>
        <p:spPr>
          <a:xfrm>
            <a:off x="2851256" y="350556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Ovale 117"/>
          <p:cNvSpPr/>
          <p:nvPr/>
        </p:nvSpPr>
        <p:spPr>
          <a:xfrm>
            <a:off x="2684893" y="352218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Ovale 118"/>
          <p:cNvSpPr/>
          <p:nvPr/>
        </p:nvSpPr>
        <p:spPr>
          <a:xfrm>
            <a:off x="2698856" y="273833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Ovale 119"/>
          <p:cNvSpPr/>
          <p:nvPr/>
        </p:nvSpPr>
        <p:spPr>
          <a:xfrm>
            <a:off x="2995272" y="325077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2396861" y="366620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e 121"/>
          <p:cNvSpPr/>
          <p:nvPr/>
        </p:nvSpPr>
        <p:spPr>
          <a:xfrm>
            <a:off x="2347200" y="259101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e 122"/>
          <p:cNvSpPr/>
          <p:nvPr/>
        </p:nvSpPr>
        <p:spPr>
          <a:xfrm>
            <a:off x="1043608" y="353865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Ovale 123"/>
          <p:cNvSpPr/>
          <p:nvPr/>
        </p:nvSpPr>
        <p:spPr>
          <a:xfrm>
            <a:off x="2410824" y="286573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Ovale 124"/>
          <p:cNvSpPr/>
          <p:nvPr/>
        </p:nvSpPr>
        <p:spPr>
          <a:xfrm>
            <a:off x="1963877" y="312815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125"/>
          <p:cNvSpPr/>
          <p:nvPr/>
        </p:nvSpPr>
        <p:spPr>
          <a:xfrm>
            <a:off x="2108829" y="368266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Ovale 126"/>
          <p:cNvSpPr/>
          <p:nvPr/>
        </p:nvSpPr>
        <p:spPr>
          <a:xfrm>
            <a:off x="1927567" y="375467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8" name="Ovale 127"/>
          <p:cNvSpPr/>
          <p:nvPr/>
        </p:nvSpPr>
        <p:spPr>
          <a:xfrm>
            <a:off x="2468869" y="325077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128"/>
          <p:cNvSpPr/>
          <p:nvPr/>
        </p:nvSpPr>
        <p:spPr>
          <a:xfrm>
            <a:off x="2410824" y="315376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Ovale 129"/>
          <p:cNvSpPr/>
          <p:nvPr/>
        </p:nvSpPr>
        <p:spPr>
          <a:xfrm>
            <a:off x="2549261" y="337816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130"/>
          <p:cNvSpPr/>
          <p:nvPr/>
        </p:nvSpPr>
        <p:spPr>
          <a:xfrm>
            <a:off x="2626848" y="308998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Ovale 131"/>
          <p:cNvSpPr/>
          <p:nvPr/>
        </p:nvSpPr>
        <p:spPr>
          <a:xfrm>
            <a:off x="3188949" y="271333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>
            <a:off x="2324853" y="375467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/>
          <p:cNvSpPr/>
          <p:nvPr/>
        </p:nvSpPr>
        <p:spPr>
          <a:xfrm>
            <a:off x="3044933" y="310675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/>
          <p:cNvSpPr/>
          <p:nvPr/>
        </p:nvSpPr>
        <p:spPr>
          <a:xfrm>
            <a:off x="2563224" y="265808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/>
          <p:cNvSpPr/>
          <p:nvPr/>
        </p:nvSpPr>
        <p:spPr>
          <a:xfrm>
            <a:off x="2266808" y="316214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Ovale 136"/>
          <p:cNvSpPr/>
          <p:nvPr/>
        </p:nvSpPr>
        <p:spPr>
          <a:xfrm>
            <a:off x="3235299" y="192124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Ovale 137"/>
          <p:cNvSpPr/>
          <p:nvPr/>
        </p:nvSpPr>
        <p:spPr>
          <a:xfrm>
            <a:off x="2419208" y="296273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Ovale 138"/>
          <p:cNvSpPr/>
          <p:nvPr/>
        </p:nvSpPr>
        <p:spPr>
          <a:xfrm>
            <a:off x="2107893" y="297920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Ovale 139"/>
          <p:cNvSpPr/>
          <p:nvPr/>
        </p:nvSpPr>
        <p:spPr>
          <a:xfrm>
            <a:off x="2324853" y="353865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Ovale 140"/>
          <p:cNvSpPr/>
          <p:nvPr/>
        </p:nvSpPr>
        <p:spPr>
          <a:xfrm>
            <a:off x="2698856" y="288234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e 141"/>
          <p:cNvSpPr/>
          <p:nvPr/>
        </p:nvSpPr>
        <p:spPr>
          <a:xfrm>
            <a:off x="2252845" y="296273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e 142"/>
          <p:cNvSpPr/>
          <p:nvPr/>
        </p:nvSpPr>
        <p:spPr>
          <a:xfrm>
            <a:off x="2410824" y="317037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Ovale 143"/>
          <p:cNvSpPr/>
          <p:nvPr/>
        </p:nvSpPr>
        <p:spPr>
          <a:xfrm>
            <a:off x="2021922" y="339463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Ovale 144"/>
          <p:cNvSpPr/>
          <p:nvPr/>
        </p:nvSpPr>
        <p:spPr>
          <a:xfrm>
            <a:off x="2165938" y="326394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Ovale 145"/>
          <p:cNvSpPr/>
          <p:nvPr/>
        </p:nvSpPr>
        <p:spPr>
          <a:xfrm>
            <a:off x="2626848" y="294597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Ovale 146"/>
          <p:cNvSpPr/>
          <p:nvPr/>
        </p:nvSpPr>
        <p:spPr>
          <a:xfrm>
            <a:off x="2841609" y="289073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Ovale 147"/>
          <p:cNvSpPr/>
          <p:nvPr/>
        </p:nvSpPr>
        <p:spPr>
          <a:xfrm>
            <a:off x="3203848" y="249730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9" name="Ovale 148"/>
          <p:cNvSpPr/>
          <p:nvPr/>
        </p:nvSpPr>
        <p:spPr>
          <a:xfrm>
            <a:off x="3044933" y="289073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Ovale 149"/>
          <p:cNvSpPr/>
          <p:nvPr/>
        </p:nvSpPr>
        <p:spPr>
          <a:xfrm>
            <a:off x="2851256" y="325077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Ovale 150"/>
          <p:cNvSpPr/>
          <p:nvPr/>
        </p:nvSpPr>
        <p:spPr>
          <a:xfrm>
            <a:off x="2917685" y="310675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Ovale 151"/>
          <p:cNvSpPr/>
          <p:nvPr/>
        </p:nvSpPr>
        <p:spPr>
          <a:xfrm>
            <a:off x="2093930" y="347502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Ovale 152"/>
          <p:cNvSpPr/>
          <p:nvPr/>
        </p:nvSpPr>
        <p:spPr>
          <a:xfrm>
            <a:off x="3214607" y="313255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Ovale 153"/>
          <p:cNvSpPr/>
          <p:nvPr/>
        </p:nvSpPr>
        <p:spPr>
          <a:xfrm>
            <a:off x="2468869" y="273009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Ovale 154"/>
          <p:cNvSpPr/>
          <p:nvPr/>
        </p:nvSpPr>
        <p:spPr>
          <a:xfrm>
            <a:off x="2468869" y="347662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Ovale 155"/>
          <p:cNvSpPr/>
          <p:nvPr/>
        </p:nvSpPr>
        <p:spPr>
          <a:xfrm>
            <a:off x="2828909" y="36494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Ovale 156"/>
          <p:cNvSpPr/>
          <p:nvPr/>
        </p:nvSpPr>
        <p:spPr>
          <a:xfrm>
            <a:off x="2612885" y="358580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Ovale 157"/>
          <p:cNvSpPr/>
          <p:nvPr/>
        </p:nvSpPr>
        <p:spPr>
          <a:xfrm>
            <a:off x="1999575" y="289058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Ovale 158"/>
          <p:cNvSpPr/>
          <p:nvPr/>
        </p:nvSpPr>
        <p:spPr>
          <a:xfrm>
            <a:off x="2698856" y="332277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0" name="Ovale 159"/>
          <p:cNvSpPr/>
          <p:nvPr/>
        </p:nvSpPr>
        <p:spPr>
          <a:xfrm>
            <a:off x="3188949" y="295435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" name="Ovale 160"/>
          <p:cNvSpPr/>
          <p:nvPr/>
        </p:nvSpPr>
        <p:spPr>
          <a:xfrm>
            <a:off x="2180837" y="358580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Ovale 161"/>
          <p:cNvSpPr/>
          <p:nvPr/>
        </p:nvSpPr>
        <p:spPr>
          <a:xfrm>
            <a:off x="1511966" y="211166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" name="Ovale 162"/>
          <p:cNvSpPr/>
          <p:nvPr/>
        </p:nvSpPr>
        <p:spPr>
          <a:xfrm>
            <a:off x="1489619" y="231451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4" name="Ovale 163"/>
          <p:cNvSpPr/>
          <p:nvPr/>
        </p:nvSpPr>
        <p:spPr>
          <a:xfrm>
            <a:off x="1578395" y="245853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5" name="Ovale 164"/>
          <p:cNvSpPr/>
          <p:nvPr/>
        </p:nvSpPr>
        <p:spPr>
          <a:xfrm>
            <a:off x="1655982" y="254371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6" name="Ovale 165"/>
          <p:cNvSpPr/>
          <p:nvPr/>
        </p:nvSpPr>
        <p:spPr>
          <a:xfrm>
            <a:off x="2900917" y="192124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7" name="Ovale 166"/>
          <p:cNvSpPr/>
          <p:nvPr/>
        </p:nvSpPr>
        <p:spPr>
          <a:xfrm>
            <a:off x="1921667" y="245853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8" name="Ovale 167"/>
          <p:cNvSpPr/>
          <p:nvPr/>
        </p:nvSpPr>
        <p:spPr>
          <a:xfrm>
            <a:off x="1714027" y="245014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9" name="Ovale 168"/>
          <p:cNvSpPr/>
          <p:nvPr/>
        </p:nvSpPr>
        <p:spPr>
          <a:xfrm>
            <a:off x="2218083" y="203471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0" name="Ovale 169"/>
          <p:cNvSpPr/>
          <p:nvPr/>
        </p:nvSpPr>
        <p:spPr>
          <a:xfrm>
            <a:off x="3116941" y="228128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1" name="Ovale 170"/>
          <p:cNvSpPr/>
          <p:nvPr/>
        </p:nvSpPr>
        <p:spPr>
          <a:xfrm>
            <a:off x="1460757" y="285734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2" name="Ovale 171"/>
          <p:cNvSpPr/>
          <p:nvPr/>
        </p:nvSpPr>
        <p:spPr>
          <a:xfrm>
            <a:off x="2036821" y="238637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Ovale 172"/>
          <p:cNvSpPr/>
          <p:nvPr/>
        </p:nvSpPr>
        <p:spPr>
          <a:xfrm>
            <a:off x="3116941" y="339463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" name="Ovale 173"/>
          <p:cNvSpPr/>
          <p:nvPr/>
        </p:nvSpPr>
        <p:spPr>
          <a:xfrm>
            <a:off x="1835696" y="277141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5" name="Ovale 174"/>
          <p:cNvSpPr/>
          <p:nvPr/>
        </p:nvSpPr>
        <p:spPr>
          <a:xfrm>
            <a:off x="1921667" y="20263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6" name="Ovale 175"/>
          <p:cNvSpPr/>
          <p:nvPr/>
        </p:nvSpPr>
        <p:spPr>
          <a:xfrm>
            <a:off x="2290091" y="247514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7" name="Ovale 176"/>
          <p:cNvSpPr/>
          <p:nvPr/>
        </p:nvSpPr>
        <p:spPr>
          <a:xfrm>
            <a:off x="1187624" y="311658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8" name="Ovale 177"/>
          <p:cNvSpPr/>
          <p:nvPr/>
        </p:nvSpPr>
        <p:spPr>
          <a:xfrm>
            <a:off x="1714027" y="202303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9" name="Ovale 178"/>
          <p:cNvSpPr/>
          <p:nvPr/>
        </p:nvSpPr>
        <p:spPr>
          <a:xfrm>
            <a:off x="1425995" y="268787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0" name="Ovale 179"/>
          <p:cNvSpPr/>
          <p:nvPr/>
        </p:nvSpPr>
        <p:spPr>
          <a:xfrm>
            <a:off x="1777651" y="229774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1" name="Ovale 180"/>
          <p:cNvSpPr/>
          <p:nvPr/>
        </p:nvSpPr>
        <p:spPr>
          <a:xfrm>
            <a:off x="1367950" y="247170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2" name="Ovale 181"/>
          <p:cNvSpPr/>
          <p:nvPr/>
        </p:nvSpPr>
        <p:spPr>
          <a:xfrm>
            <a:off x="1115616" y="297905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3" name="Ovale 182"/>
          <p:cNvSpPr/>
          <p:nvPr/>
        </p:nvSpPr>
        <p:spPr>
          <a:xfrm>
            <a:off x="1187624" y="346664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4" name="Ovale 183"/>
          <p:cNvSpPr/>
          <p:nvPr/>
        </p:nvSpPr>
        <p:spPr>
          <a:xfrm>
            <a:off x="1570011" y="261078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5" name="Ovale 184"/>
          <p:cNvSpPr/>
          <p:nvPr/>
        </p:nvSpPr>
        <p:spPr>
          <a:xfrm>
            <a:off x="1849659" y="252215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6" name="Ovale 185"/>
          <p:cNvSpPr/>
          <p:nvPr/>
        </p:nvSpPr>
        <p:spPr>
          <a:xfrm>
            <a:off x="1916088" y="267455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7" name="Ovale 186"/>
          <p:cNvSpPr/>
          <p:nvPr/>
        </p:nvSpPr>
        <p:spPr>
          <a:xfrm>
            <a:off x="1921667" y="231436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8" name="Ovale 187"/>
          <p:cNvSpPr/>
          <p:nvPr/>
        </p:nvSpPr>
        <p:spPr>
          <a:xfrm>
            <a:off x="1633635" y="213726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9" name="Ovale 188"/>
          <p:cNvSpPr/>
          <p:nvPr/>
        </p:nvSpPr>
        <p:spPr>
          <a:xfrm>
            <a:off x="1705643" y="215373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Ovale 189"/>
          <p:cNvSpPr/>
          <p:nvPr/>
        </p:nvSpPr>
        <p:spPr>
          <a:xfrm>
            <a:off x="1043608" y="321738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1" name="Ovale 190"/>
          <p:cNvSpPr/>
          <p:nvPr/>
        </p:nvSpPr>
        <p:spPr>
          <a:xfrm>
            <a:off x="2828909" y="274656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2" name="Ovale 191"/>
          <p:cNvSpPr/>
          <p:nvPr/>
        </p:nvSpPr>
        <p:spPr>
          <a:xfrm>
            <a:off x="1858043" y="201810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3" name="Ovale 192"/>
          <p:cNvSpPr/>
          <p:nvPr/>
        </p:nvSpPr>
        <p:spPr>
          <a:xfrm>
            <a:off x="1547664" y="274656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" name="Ovale 193"/>
          <p:cNvSpPr/>
          <p:nvPr/>
        </p:nvSpPr>
        <p:spPr>
          <a:xfrm>
            <a:off x="1331640" y="237814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Ovale 194"/>
          <p:cNvSpPr/>
          <p:nvPr/>
        </p:nvSpPr>
        <p:spPr>
          <a:xfrm>
            <a:off x="3131840" y="326060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Ovale 195"/>
          <p:cNvSpPr/>
          <p:nvPr/>
        </p:nvSpPr>
        <p:spPr>
          <a:xfrm>
            <a:off x="1331640" y="220927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Ovale 196"/>
          <p:cNvSpPr/>
          <p:nvPr/>
        </p:nvSpPr>
        <p:spPr>
          <a:xfrm>
            <a:off x="1633635" y="18492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8" name="Ovale 197"/>
          <p:cNvSpPr/>
          <p:nvPr/>
        </p:nvSpPr>
        <p:spPr>
          <a:xfrm>
            <a:off x="2627784" y="18492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Ovale 198"/>
          <p:cNvSpPr/>
          <p:nvPr/>
        </p:nvSpPr>
        <p:spPr>
          <a:xfrm>
            <a:off x="1619672" y="239475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" name="Ovale 199"/>
          <p:cNvSpPr/>
          <p:nvPr/>
        </p:nvSpPr>
        <p:spPr>
          <a:xfrm>
            <a:off x="1849659" y="253877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1" name="Ovale 200"/>
          <p:cNvSpPr/>
          <p:nvPr/>
        </p:nvSpPr>
        <p:spPr>
          <a:xfrm>
            <a:off x="1353987" y="266617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2" name="Ovale 201"/>
          <p:cNvSpPr/>
          <p:nvPr/>
        </p:nvSpPr>
        <p:spPr>
          <a:xfrm>
            <a:off x="1187624" y="260254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3" name="Ovale 202"/>
          <p:cNvSpPr/>
          <p:nvPr/>
        </p:nvSpPr>
        <p:spPr>
          <a:xfrm>
            <a:off x="1547664" y="20263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4" name="Ovale 203"/>
          <p:cNvSpPr/>
          <p:nvPr/>
        </p:nvSpPr>
        <p:spPr>
          <a:xfrm>
            <a:off x="2064420" y="217873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" name="Ovale 204"/>
          <p:cNvSpPr/>
          <p:nvPr/>
        </p:nvSpPr>
        <p:spPr>
          <a:xfrm>
            <a:off x="2074067" y="194609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" name="Ovale 205"/>
          <p:cNvSpPr/>
          <p:nvPr/>
        </p:nvSpPr>
        <p:spPr>
          <a:xfrm>
            <a:off x="2267744" y="217873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7" name="Ovale 206"/>
          <p:cNvSpPr/>
          <p:nvPr/>
        </p:nvSpPr>
        <p:spPr>
          <a:xfrm>
            <a:off x="3116941" y="260254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8" name="Ovale 207"/>
          <p:cNvSpPr/>
          <p:nvPr/>
        </p:nvSpPr>
        <p:spPr>
          <a:xfrm>
            <a:off x="2212504" y="233113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9" name="Ovale 208"/>
          <p:cNvSpPr/>
          <p:nvPr/>
        </p:nvSpPr>
        <p:spPr>
          <a:xfrm>
            <a:off x="1187624" y="281857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Ovale 209"/>
          <p:cNvSpPr/>
          <p:nvPr/>
        </p:nvSpPr>
        <p:spPr>
          <a:xfrm>
            <a:off x="1835696" y="216211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Ovale 210"/>
          <p:cNvSpPr/>
          <p:nvPr/>
        </p:nvSpPr>
        <p:spPr>
          <a:xfrm>
            <a:off x="1726442" y="283503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Ovale 211"/>
          <p:cNvSpPr/>
          <p:nvPr/>
        </p:nvSpPr>
        <p:spPr>
          <a:xfrm>
            <a:off x="1582426" y="291528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Ovale 212"/>
          <p:cNvSpPr/>
          <p:nvPr/>
        </p:nvSpPr>
        <p:spPr>
          <a:xfrm>
            <a:off x="2555776" y="375467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4" name="Ovale 213"/>
          <p:cNvSpPr/>
          <p:nvPr/>
        </p:nvSpPr>
        <p:spPr>
          <a:xfrm>
            <a:off x="1467793" y="187779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5" name="Ovale 214"/>
          <p:cNvSpPr/>
          <p:nvPr/>
        </p:nvSpPr>
        <p:spPr>
          <a:xfrm>
            <a:off x="1331640" y="206525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6" name="Ovale 215"/>
          <p:cNvSpPr/>
          <p:nvPr/>
        </p:nvSpPr>
        <p:spPr>
          <a:xfrm>
            <a:off x="1993675" y="254715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7" name="Ovale 216"/>
          <p:cNvSpPr/>
          <p:nvPr/>
        </p:nvSpPr>
        <p:spPr>
          <a:xfrm>
            <a:off x="1993675" y="224235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8" name="Ovale 217"/>
          <p:cNvSpPr/>
          <p:nvPr/>
        </p:nvSpPr>
        <p:spPr>
          <a:xfrm>
            <a:off x="1510418" y="297067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9" name="Ovale 218"/>
          <p:cNvSpPr/>
          <p:nvPr/>
        </p:nvSpPr>
        <p:spPr>
          <a:xfrm>
            <a:off x="2088030" y="195117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0" name="Ovale 219"/>
          <p:cNvSpPr/>
          <p:nvPr/>
        </p:nvSpPr>
        <p:spPr>
          <a:xfrm>
            <a:off x="1691680" y="20016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1" name="Ovale 220"/>
          <p:cNvSpPr/>
          <p:nvPr/>
        </p:nvSpPr>
        <p:spPr>
          <a:xfrm>
            <a:off x="2468869" y="238322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2" name="Ovale 221"/>
          <p:cNvSpPr/>
          <p:nvPr/>
        </p:nvSpPr>
        <p:spPr>
          <a:xfrm>
            <a:off x="2866155" y="216226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3" name="Ovale 222"/>
          <p:cNvSpPr/>
          <p:nvPr/>
        </p:nvSpPr>
        <p:spPr>
          <a:xfrm>
            <a:off x="2569739" y="250568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4" name="Ovale 223"/>
          <p:cNvSpPr/>
          <p:nvPr/>
        </p:nvSpPr>
        <p:spPr>
          <a:xfrm>
            <a:off x="1916088" y="201001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" name="Ovale 224"/>
          <p:cNvSpPr/>
          <p:nvPr/>
        </p:nvSpPr>
        <p:spPr>
          <a:xfrm>
            <a:off x="2938163" y="201825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6" name="Ovale 225"/>
          <p:cNvSpPr/>
          <p:nvPr/>
        </p:nvSpPr>
        <p:spPr>
          <a:xfrm>
            <a:off x="2843808" y="259431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7" name="Ovale 226"/>
          <p:cNvSpPr/>
          <p:nvPr/>
        </p:nvSpPr>
        <p:spPr>
          <a:xfrm>
            <a:off x="2641747" y="243353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8" name="Ovale 227"/>
          <p:cNvSpPr/>
          <p:nvPr/>
        </p:nvSpPr>
        <p:spPr>
          <a:xfrm>
            <a:off x="3116941" y="242529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9" name="Ovale 228"/>
          <p:cNvSpPr/>
          <p:nvPr/>
        </p:nvSpPr>
        <p:spPr>
          <a:xfrm>
            <a:off x="2699792" y="273009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0" name="Ovale 229"/>
          <p:cNvSpPr/>
          <p:nvPr/>
        </p:nvSpPr>
        <p:spPr>
          <a:xfrm>
            <a:off x="2641747" y="200986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1" name="Ovale 230"/>
          <p:cNvSpPr/>
          <p:nvPr/>
        </p:nvSpPr>
        <p:spPr>
          <a:xfrm>
            <a:off x="2938163" y="252230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2" name="Ovale 231"/>
          <p:cNvSpPr/>
          <p:nvPr/>
        </p:nvSpPr>
        <p:spPr>
          <a:xfrm>
            <a:off x="2290091" y="1862555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3" name="Ovale 232"/>
          <p:cNvSpPr/>
          <p:nvPr/>
        </p:nvSpPr>
        <p:spPr>
          <a:xfrm>
            <a:off x="2002059" y="252739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4" name="Ovale 233"/>
          <p:cNvSpPr/>
          <p:nvPr/>
        </p:nvSpPr>
        <p:spPr>
          <a:xfrm>
            <a:off x="2353715" y="213726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5" name="Ovale 234"/>
          <p:cNvSpPr/>
          <p:nvPr/>
        </p:nvSpPr>
        <p:spPr>
          <a:xfrm>
            <a:off x="1043608" y="271333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6" name="Ovale 235"/>
          <p:cNvSpPr/>
          <p:nvPr/>
        </p:nvSpPr>
        <p:spPr>
          <a:xfrm>
            <a:off x="1115616" y="253054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7" name="Ovale 236"/>
          <p:cNvSpPr/>
          <p:nvPr/>
        </p:nvSpPr>
        <p:spPr>
          <a:xfrm>
            <a:off x="1835696" y="296258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8" name="Ovale 237"/>
          <p:cNvSpPr/>
          <p:nvPr/>
        </p:nvSpPr>
        <p:spPr>
          <a:xfrm>
            <a:off x="1979712" y="181046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9" name="Ovale 238"/>
          <p:cNvSpPr/>
          <p:nvPr/>
        </p:nvSpPr>
        <p:spPr>
          <a:xfrm>
            <a:off x="2353715" y="242529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0" name="Ovale 239"/>
          <p:cNvSpPr/>
          <p:nvPr/>
        </p:nvSpPr>
        <p:spPr>
          <a:xfrm>
            <a:off x="2420144" y="257769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1" name="Ovale 240"/>
          <p:cNvSpPr/>
          <p:nvPr/>
        </p:nvSpPr>
        <p:spPr>
          <a:xfrm>
            <a:off x="2569739" y="236152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2" name="Ovale 241"/>
          <p:cNvSpPr/>
          <p:nvPr/>
        </p:nvSpPr>
        <p:spPr>
          <a:xfrm>
            <a:off x="1835696" y="18492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3" name="Ovale 242"/>
          <p:cNvSpPr/>
          <p:nvPr/>
        </p:nvSpPr>
        <p:spPr>
          <a:xfrm>
            <a:off x="2281707" y="199324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4" name="Ovale 243"/>
          <p:cNvSpPr/>
          <p:nvPr/>
        </p:nvSpPr>
        <p:spPr>
          <a:xfrm>
            <a:off x="2195736" y="375467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5" name="Ovale 244"/>
          <p:cNvSpPr/>
          <p:nvPr/>
        </p:nvSpPr>
        <p:spPr>
          <a:xfrm>
            <a:off x="2987824" y="237829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6" name="Ovale 245"/>
          <p:cNvSpPr/>
          <p:nvPr/>
        </p:nvSpPr>
        <p:spPr>
          <a:xfrm>
            <a:off x="2434107" y="185761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7" name="Ovale 246"/>
          <p:cNvSpPr/>
          <p:nvPr/>
        </p:nvSpPr>
        <p:spPr>
          <a:xfrm>
            <a:off x="2209699" y="243368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8" name="Ovale 247"/>
          <p:cNvSpPr/>
          <p:nvPr/>
        </p:nvSpPr>
        <p:spPr>
          <a:xfrm>
            <a:off x="3116941" y="199325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9" name="Ovale 248"/>
          <p:cNvSpPr/>
          <p:nvPr/>
        </p:nvSpPr>
        <p:spPr>
          <a:xfrm>
            <a:off x="3188949" y="213726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0" name="Ovale 249"/>
          <p:cNvSpPr/>
          <p:nvPr/>
        </p:nvSpPr>
        <p:spPr>
          <a:xfrm>
            <a:off x="2540877" y="206525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1" name="Ovale 250"/>
          <p:cNvSpPr/>
          <p:nvPr/>
        </p:nvSpPr>
        <p:spPr>
          <a:xfrm>
            <a:off x="2209699" y="18492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Ovale 251"/>
          <p:cNvSpPr/>
          <p:nvPr/>
        </p:nvSpPr>
        <p:spPr>
          <a:xfrm>
            <a:off x="2641747" y="215388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3" name="Ovale 252"/>
          <p:cNvSpPr/>
          <p:nvPr/>
        </p:nvSpPr>
        <p:spPr>
          <a:xfrm>
            <a:off x="3013482" y="179792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4" name="Ovale 253"/>
          <p:cNvSpPr/>
          <p:nvPr/>
        </p:nvSpPr>
        <p:spPr>
          <a:xfrm>
            <a:off x="2353715" y="244191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5" name="Ovale 254"/>
          <p:cNvSpPr/>
          <p:nvPr/>
        </p:nvSpPr>
        <p:spPr>
          <a:xfrm>
            <a:off x="1187624" y="224250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" name="Ovale 255"/>
          <p:cNvSpPr/>
          <p:nvPr/>
        </p:nvSpPr>
        <p:spPr>
          <a:xfrm>
            <a:off x="1187624" y="237499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7" name="Ovale 256"/>
          <p:cNvSpPr/>
          <p:nvPr/>
        </p:nvSpPr>
        <p:spPr>
          <a:xfrm>
            <a:off x="2569739" y="2217507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8" name="Ovale 257"/>
          <p:cNvSpPr/>
          <p:nvPr/>
        </p:nvSpPr>
        <p:spPr>
          <a:xfrm>
            <a:off x="2784500" y="206525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9" name="Ovale 258"/>
          <p:cNvSpPr/>
          <p:nvPr/>
        </p:nvSpPr>
        <p:spPr>
          <a:xfrm>
            <a:off x="2794147" y="184923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0" name="Ovale 259"/>
          <p:cNvSpPr/>
          <p:nvPr/>
        </p:nvSpPr>
        <p:spPr>
          <a:xfrm>
            <a:off x="2987824" y="216226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1" name="Ovale 260"/>
          <p:cNvSpPr/>
          <p:nvPr/>
        </p:nvSpPr>
        <p:spPr>
          <a:xfrm>
            <a:off x="2794147" y="2522306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2" name="Ovale 261"/>
          <p:cNvSpPr/>
          <p:nvPr/>
        </p:nvSpPr>
        <p:spPr>
          <a:xfrm>
            <a:off x="2860576" y="2378289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3" name="Ovale 262"/>
          <p:cNvSpPr/>
          <p:nvPr/>
        </p:nvSpPr>
        <p:spPr>
          <a:xfrm>
            <a:off x="2684893" y="3793450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4" name="Ovale 263"/>
          <p:cNvSpPr/>
          <p:nvPr/>
        </p:nvSpPr>
        <p:spPr>
          <a:xfrm>
            <a:off x="3116941" y="2818572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5" name="Ovale 264"/>
          <p:cNvSpPr/>
          <p:nvPr/>
        </p:nvSpPr>
        <p:spPr>
          <a:xfrm>
            <a:off x="2411760" y="2001633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" name="Ovale 265"/>
          <p:cNvSpPr/>
          <p:nvPr/>
        </p:nvSpPr>
        <p:spPr>
          <a:xfrm>
            <a:off x="2108829" y="238652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7" name="Ovale 266"/>
          <p:cNvSpPr/>
          <p:nvPr/>
        </p:nvSpPr>
        <p:spPr>
          <a:xfrm>
            <a:off x="2468869" y="310660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8" name="Ovale 267"/>
          <p:cNvSpPr/>
          <p:nvPr/>
        </p:nvSpPr>
        <p:spPr>
          <a:xfrm>
            <a:off x="2627784" y="279372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9" name="Ovale 268"/>
          <p:cNvSpPr/>
          <p:nvPr/>
        </p:nvSpPr>
        <p:spPr>
          <a:xfrm>
            <a:off x="2987824" y="346664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0" name="Ovale 269"/>
          <p:cNvSpPr/>
          <p:nvPr/>
        </p:nvSpPr>
        <p:spPr>
          <a:xfrm>
            <a:off x="2065683" y="2065258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1" name="Ovale 270"/>
          <p:cNvSpPr/>
          <p:nvPr/>
        </p:nvSpPr>
        <p:spPr>
          <a:xfrm>
            <a:off x="2641747" y="259431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2" name="Ovale 271"/>
          <p:cNvSpPr/>
          <p:nvPr/>
        </p:nvSpPr>
        <p:spPr>
          <a:xfrm>
            <a:off x="2713755" y="2225891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3" name="Ovale 272"/>
          <p:cNvSpPr/>
          <p:nvPr/>
        </p:nvSpPr>
        <p:spPr>
          <a:xfrm>
            <a:off x="1082095" y="2828554"/>
            <a:ext cx="86907" cy="96390"/>
          </a:xfrm>
          <a:prstGeom prst="ellipse">
            <a:avLst/>
          </a:prstGeom>
          <a:solidFill>
            <a:srgbClr val="3366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4" name="CasellaDiTesto 12"/>
          <p:cNvSpPr txBox="1"/>
          <p:nvPr/>
        </p:nvSpPr>
        <p:spPr>
          <a:xfrm>
            <a:off x="1403648" y="1124744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90"/>
                </a:solidFill>
              </a:rPr>
              <a:t>N</a:t>
            </a:r>
            <a:r>
              <a:rPr lang="en-GB" dirty="0" smtClean="0">
                <a:solidFill>
                  <a:srgbClr val="000090"/>
                </a:solidFill>
              </a:rPr>
              <a:t>eutrons in a box</a:t>
            </a:r>
          </a:p>
        </p:txBody>
      </p:sp>
      <p:sp>
        <p:nvSpPr>
          <p:cNvPr id="276" name="CasellaDiTesto 275"/>
          <p:cNvSpPr txBox="1"/>
          <p:nvPr/>
        </p:nvSpPr>
        <p:spPr>
          <a:xfrm>
            <a:off x="3851920" y="2126205"/>
            <a:ext cx="4824536" cy="115877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i="1" dirty="0" smtClean="0">
                <a:solidFill>
                  <a:srgbClr val="000090"/>
                </a:solidFill>
              </a:rPr>
              <a:t>Assumptions</a:t>
            </a:r>
            <a:r>
              <a:rPr lang="en-GB" dirty="0" smtClean="0">
                <a:solidFill>
                  <a:srgbClr val="000090"/>
                </a:solidFill>
              </a:rPr>
              <a:t>: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 reactor is </a:t>
            </a:r>
            <a:r>
              <a:rPr lang="en-GB" b="1" dirty="0" smtClean="0">
                <a:solidFill>
                  <a:srgbClr val="FF0000"/>
                </a:solidFill>
              </a:rPr>
              <a:t>critical</a:t>
            </a:r>
            <a:r>
              <a:rPr lang="en-GB" dirty="0" smtClean="0">
                <a:solidFill>
                  <a:srgbClr val="FF0000"/>
                </a:solidFill>
              </a:rPr>
              <a:t>, i.e., </a:t>
            </a:r>
            <a:r>
              <a:rPr lang="en-GB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- 1)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No population control</a:t>
            </a:r>
          </a:p>
        </p:txBody>
      </p:sp>
      <p:sp>
        <p:nvSpPr>
          <p:cNvPr id="27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278" name="Connettore 2 277"/>
          <p:cNvCxnSpPr/>
          <p:nvPr/>
        </p:nvCxnSpPr>
        <p:spPr>
          <a:xfrm>
            <a:off x="794063" y="2352483"/>
            <a:ext cx="0" cy="1652581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9" name="Immagine 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96952"/>
            <a:ext cx="241300" cy="317500"/>
          </a:xfrm>
          <a:prstGeom prst="rect">
            <a:avLst/>
          </a:prstGeom>
        </p:spPr>
      </p:pic>
      <p:sp>
        <p:nvSpPr>
          <p:cNvPr id="27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0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</a:t>
            </a:r>
            <a:r>
              <a:rPr lang="en-GB" dirty="0"/>
              <a:t>f</a:t>
            </a:r>
            <a:r>
              <a:rPr lang="en-GB" dirty="0" smtClean="0"/>
              <a:t>luctuations at criticality</a:t>
            </a:r>
            <a:endParaRPr lang="en-GB" dirty="0"/>
          </a:p>
        </p:txBody>
      </p:sp>
      <p:sp>
        <p:nvSpPr>
          <p:cNvPr id="149" name="CasellaDiTesto 12"/>
          <p:cNvSpPr txBox="1"/>
          <p:nvPr/>
        </p:nvSpPr>
        <p:spPr>
          <a:xfrm>
            <a:off x="395536" y="1340768"/>
            <a:ext cx="496855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366FF"/>
                </a:solidFill>
              </a:rPr>
              <a:t>At the </a:t>
            </a:r>
            <a:r>
              <a:rPr lang="en-GB" b="1" dirty="0" smtClean="0">
                <a:solidFill>
                  <a:srgbClr val="3366FF"/>
                </a:solidFill>
              </a:rPr>
              <a:t>critical</a:t>
            </a:r>
            <a:r>
              <a:rPr lang="en-GB" dirty="0" smtClean="0">
                <a:solidFill>
                  <a:srgbClr val="3366FF"/>
                </a:solidFill>
              </a:rPr>
              <a:t> point, </a:t>
            </a:r>
            <a:r>
              <a:rPr lang="en-GB" dirty="0">
                <a:solidFill>
                  <a:srgbClr val="3366FF"/>
                </a:solidFill>
              </a:rPr>
              <a:t>t</a:t>
            </a:r>
            <a:r>
              <a:rPr lang="en-GB" dirty="0" smtClean="0">
                <a:solidFill>
                  <a:srgbClr val="3366FF"/>
                </a:solidFill>
              </a:rPr>
              <a:t>he </a:t>
            </a:r>
            <a:r>
              <a:rPr lang="en-GB" b="1" dirty="0" smtClean="0">
                <a:solidFill>
                  <a:srgbClr val="3366FF"/>
                </a:solidFill>
              </a:rPr>
              <a:t>total</a:t>
            </a:r>
            <a:r>
              <a:rPr lang="en-GB" dirty="0" smtClean="0">
                <a:solidFill>
                  <a:srgbClr val="3366FF"/>
                </a:solidFill>
              </a:rPr>
              <a:t> population N(t):</a:t>
            </a:r>
          </a:p>
        </p:txBody>
      </p:sp>
      <p:sp>
        <p:nvSpPr>
          <p:cNvPr id="17" name="CasellaDiTesto 12"/>
          <p:cNvSpPr txBox="1"/>
          <p:nvPr/>
        </p:nvSpPr>
        <p:spPr>
          <a:xfrm>
            <a:off x="539552" y="5824572"/>
            <a:ext cx="6624736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What about the </a:t>
            </a:r>
            <a:r>
              <a:rPr lang="en-GB" b="1" dirty="0" smtClean="0">
                <a:solidFill>
                  <a:srgbClr val="000090"/>
                </a:solidFill>
              </a:rPr>
              <a:t>spatial</a:t>
            </a:r>
            <a:r>
              <a:rPr lang="en-GB" dirty="0" smtClean="0">
                <a:solidFill>
                  <a:srgbClr val="000090"/>
                </a:solidFill>
              </a:rPr>
              <a:t> behaviour of the neutron population 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27584" y="2158512"/>
            <a:ext cx="3960440" cy="119848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12"/>
          <p:cNvSpPr txBox="1"/>
          <p:nvPr/>
        </p:nvSpPr>
        <p:spPr>
          <a:xfrm>
            <a:off x="5817096" y="2564904"/>
            <a:ext cx="2499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/>
                <a:cs typeface="Arial"/>
              </a:rPr>
              <a:t>Non-</a:t>
            </a:r>
            <a:r>
              <a:rPr lang="en-GB" b="1" dirty="0" err="1" smtClean="0">
                <a:solidFill>
                  <a:schemeClr val="tx2"/>
                </a:solidFill>
                <a:latin typeface="Arial"/>
                <a:cs typeface="Arial"/>
              </a:rPr>
              <a:t>ergodic</a:t>
            </a:r>
            <a:r>
              <a:rPr lang="en-GB" dirty="0" smtClean="0">
                <a:solidFill>
                  <a:schemeClr val="tx2"/>
                </a:solidFill>
                <a:latin typeface="Arial"/>
                <a:cs typeface="Arial"/>
              </a:rPr>
              <a:t> system</a:t>
            </a: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6353"/>
            <a:ext cx="1825857" cy="3707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2852936"/>
            <a:ext cx="3600401" cy="36485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804644" y="1988840"/>
            <a:ext cx="2439764" cy="4206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1600" b="1" dirty="0" smtClean="0">
                <a:solidFill>
                  <a:srgbClr val="000090"/>
                </a:solidFill>
              </a:rPr>
              <a:t>Galton-Watson </a:t>
            </a:r>
            <a:r>
              <a:rPr lang="en-GB" sz="1600" dirty="0" smtClean="0">
                <a:solidFill>
                  <a:srgbClr val="000090"/>
                </a:solidFill>
              </a:rPr>
              <a:t>theory</a:t>
            </a:r>
          </a:p>
        </p:txBody>
      </p:sp>
      <p:sp>
        <p:nvSpPr>
          <p:cNvPr id="2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717089" y="3645024"/>
            <a:ext cx="7959367" cy="2016224"/>
            <a:chOff x="717089" y="3645024"/>
            <a:chExt cx="7959367" cy="2016224"/>
          </a:xfrm>
        </p:grpSpPr>
        <p:sp>
          <p:nvSpPr>
            <p:cNvPr id="6" name="CasellaDiTesto 12"/>
            <p:cNvSpPr txBox="1"/>
            <p:nvPr/>
          </p:nvSpPr>
          <p:spPr>
            <a:xfrm>
              <a:off x="717089" y="4467076"/>
              <a:ext cx="7848873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charset="2"/>
                <a:buChar char="q"/>
              </a:pPr>
              <a:r>
                <a:rPr lang="en-GB" dirty="0" smtClean="0">
                  <a:solidFill>
                    <a:srgbClr val="3366FF"/>
                  </a:solidFill>
                </a:rPr>
                <a:t>However,                                     within a “</a:t>
              </a:r>
              <a:r>
                <a:rPr lang="en-GB" b="1" dirty="0" smtClean="0">
                  <a:solidFill>
                    <a:srgbClr val="3366FF"/>
                  </a:solidFill>
                </a:rPr>
                <a:t>typical</a:t>
              </a:r>
              <a:r>
                <a:rPr lang="en-GB" dirty="0" smtClean="0">
                  <a:solidFill>
                    <a:srgbClr val="3366FF"/>
                  </a:solidFill>
                </a:rPr>
                <a:t>” time </a:t>
              </a:r>
              <a:endParaRPr lang="en-GB" dirty="0">
                <a:solidFill>
                  <a:srgbClr val="3366FF"/>
                </a:solidFill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2240" y="4613425"/>
              <a:ext cx="1385952" cy="309970"/>
            </a:xfrm>
            <a:prstGeom prst="rect">
              <a:avLst/>
            </a:prstGeom>
          </p:spPr>
        </p:pic>
        <p:sp>
          <p:nvSpPr>
            <p:cNvPr id="14" name="CasellaDiTesto 12"/>
            <p:cNvSpPr txBox="1"/>
            <p:nvPr/>
          </p:nvSpPr>
          <p:spPr>
            <a:xfrm>
              <a:off x="717090" y="5176500"/>
              <a:ext cx="7959366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42950" lvl="1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b="1" dirty="0" smtClean="0">
                  <a:solidFill>
                    <a:srgbClr val="3366FF"/>
                  </a:solidFill>
                </a:rPr>
                <a:t>“Critical catastrophe”</a:t>
              </a:r>
              <a:r>
                <a:rPr lang="en-GB" dirty="0" smtClean="0">
                  <a:solidFill>
                    <a:srgbClr val="3366FF"/>
                  </a:solidFill>
                </a:rPr>
                <a:t>: equilibrium is a </a:t>
              </a:r>
              <a:r>
                <a:rPr lang="en-GB" i="1" dirty="0" smtClean="0">
                  <a:solidFill>
                    <a:srgbClr val="FF0000"/>
                  </a:solidFill>
                </a:rPr>
                <a:t>mathematical fiction </a:t>
              </a:r>
              <a:r>
                <a:rPr lang="en-GB" dirty="0" smtClean="0">
                  <a:solidFill>
                    <a:srgbClr val="FF0000"/>
                  </a:solidFill>
                </a:rPr>
                <a:t>!</a:t>
              </a:r>
              <a:r>
                <a:rPr lang="en-GB" i="1" dirty="0" smtClean="0">
                  <a:solidFill>
                    <a:srgbClr val="FF0000"/>
                  </a:solidFill>
                </a:rPr>
                <a:t> </a:t>
              </a:r>
              <a:endParaRPr lang="en-GB" i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2200" y="3861048"/>
              <a:ext cx="1368152" cy="385734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5736" y="4579790"/>
              <a:ext cx="2067539" cy="371414"/>
            </a:xfrm>
            <a:prstGeom prst="rect">
              <a:avLst/>
            </a:prstGeom>
          </p:spPr>
        </p:pic>
        <p:sp>
          <p:nvSpPr>
            <p:cNvPr id="19" name="CasellaDiTesto 12"/>
            <p:cNvSpPr txBox="1"/>
            <p:nvPr/>
          </p:nvSpPr>
          <p:spPr>
            <a:xfrm>
              <a:off x="717091" y="3733024"/>
              <a:ext cx="2414749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charset="2"/>
                <a:buChar char="q"/>
              </a:pPr>
              <a:r>
                <a:rPr lang="en-GB" b="1" dirty="0" smtClean="0">
                  <a:solidFill>
                    <a:srgbClr val="3366FF"/>
                  </a:solidFill>
                </a:rPr>
                <a:t>Extinction time</a:t>
              </a:r>
              <a:r>
                <a:rPr lang="en-GB" dirty="0" smtClean="0">
                  <a:solidFill>
                    <a:srgbClr val="3366FF"/>
                  </a:solidFill>
                </a:rPr>
                <a:t>:</a:t>
              </a:r>
              <a:endParaRPr lang="en-GB" dirty="0">
                <a:solidFill>
                  <a:srgbClr val="3366FF"/>
                </a:solidFill>
              </a:endParaRP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5816" y="3645024"/>
              <a:ext cx="2686037" cy="817489"/>
            </a:xfrm>
            <a:prstGeom prst="rect">
              <a:avLst/>
            </a:prstGeom>
          </p:spPr>
        </p:pic>
        <p:cxnSp>
          <p:nvCxnSpPr>
            <p:cNvPr id="11" name="Connettore 2 10"/>
            <p:cNvCxnSpPr/>
            <p:nvPr/>
          </p:nvCxnSpPr>
          <p:spPr>
            <a:xfrm flipV="1">
              <a:off x="5796136" y="4051321"/>
              <a:ext cx="504056" cy="351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physical observables</a:t>
            </a:r>
            <a:endParaRPr lang="en-GB" dirty="0"/>
          </a:p>
        </p:txBody>
      </p:sp>
      <p:sp>
        <p:nvSpPr>
          <p:cNvPr id="7" name="CasellaDiTesto 12"/>
          <p:cNvSpPr txBox="1"/>
          <p:nvPr/>
        </p:nvSpPr>
        <p:spPr>
          <a:xfrm>
            <a:off x="755576" y="1133208"/>
            <a:ext cx="360040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Average </a:t>
            </a:r>
            <a:r>
              <a:rPr lang="en-GB" dirty="0">
                <a:solidFill>
                  <a:schemeClr val="tx2"/>
                </a:solidFill>
              </a:rPr>
              <a:t>n</a:t>
            </a:r>
            <a:r>
              <a:rPr lang="en-GB" dirty="0" smtClean="0">
                <a:solidFill>
                  <a:schemeClr val="tx2"/>
                </a:solidFill>
              </a:rPr>
              <a:t>eutron </a:t>
            </a:r>
            <a:r>
              <a:rPr lang="en-GB" b="1" dirty="0" smtClean="0">
                <a:solidFill>
                  <a:schemeClr val="tx2"/>
                </a:solidFill>
              </a:rPr>
              <a:t>density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1" name="CasellaDiTesto 12"/>
          <p:cNvSpPr txBox="1"/>
          <p:nvPr/>
        </p:nvSpPr>
        <p:spPr>
          <a:xfrm>
            <a:off x="755576" y="1845815"/>
            <a:ext cx="309634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3366FF"/>
                </a:solidFill>
              </a:rPr>
              <a:t>Pair correlation function</a:t>
            </a:r>
            <a:r>
              <a:rPr lang="en-GB" dirty="0" smtClean="0">
                <a:solidFill>
                  <a:srgbClr val="3366FF"/>
                </a:solidFill>
              </a:rPr>
              <a:t>: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92516"/>
            <a:ext cx="2160240" cy="5082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55923"/>
            <a:ext cx="3239244" cy="392957"/>
          </a:xfrm>
          <a:prstGeom prst="rect">
            <a:avLst/>
          </a:prstGeom>
        </p:spPr>
      </p:pic>
      <p:sp>
        <p:nvSpPr>
          <p:cNvPr id="1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55576" y="2708920"/>
            <a:ext cx="7183005" cy="900246"/>
            <a:chOff x="755576" y="2708920"/>
            <a:chExt cx="7183005" cy="900246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4165" y="2768100"/>
              <a:ext cx="3744416" cy="457111"/>
            </a:xfrm>
            <a:prstGeom prst="rect">
              <a:avLst/>
            </a:prstGeom>
          </p:spPr>
        </p:pic>
        <p:sp>
          <p:nvSpPr>
            <p:cNvPr id="17" name="CasellaDiTesto 12"/>
            <p:cNvSpPr txBox="1"/>
            <p:nvPr/>
          </p:nvSpPr>
          <p:spPr>
            <a:xfrm>
              <a:off x="755576" y="2708920"/>
              <a:ext cx="4608512" cy="900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Probability generating function:</a:t>
              </a:r>
            </a:p>
            <a:p>
              <a:pPr marL="742950" lvl="1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dirty="0" smtClean="0">
                  <a:solidFill>
                    <a:srgbClr val="000090"/>
                  </a:solidFill>
                </a:rPr>
                <a:t>For a single starting particle at </a:t>
              </a:r>
              <a:r>
                <a:rPr lang="en-GB" b="1" dirty="0" smtClean="0">
                  <a:solidFill>
                    <a:srgbClr val="000090"/>
                  </a:solidFill>
                </a:rPr>
                <a:t>x</a:t>
              </a:r>
              <a:r>
                <a:rPr lang="en-GB" baseline="-25000" dirty="0" smtClean="0">
                  <a:solidFill>
                    <a:srgbClr val="000090"/>
                  </a:solidFill>
                </a:rPr>
                <a:t>0</a:t>
              </a:r>
              <a:endParaRPr lang="en-GB" baseline="-250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755576" y="3802300"/>
            <a:ext cx="7691864" cy="994852"/>
            <a:chOff x="755576" y="3802300"/>
            <a:chExt cx="7691864" cy="99485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8270" y="3802300"/>
              <a:ext cx="4549170" cy="812352"/>
            </a:xfrm>
            <a:prstGeom prst="rect">
              <a:avLst/>
            </a:prstGeom>
          </p:spPr>
        </p:pic>
        <p:sp>
          <p:nvSpPr>
            <p:cNvPr id="18" name="CasellaDiTesto 12"/>
            <p:cNvSpPr txBox="1"/>
            <p:nvPr/>
          </p:nvSpPr>
          <p:spPr>
            <a:xfrm>
              <a:off x="755576" y="3896906"/>
              <a:ext cx="6480720" cy="900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Including </a:t>
              </a:r>
              <a:r>
                <a:rPr lang="en-GB" b="1" dirty="0" smtClean="0">
                  <a:solidFill>
                    <a:srgbClr val="000090"/>
                  </a:solidFill>
                </a:rPr>
                <a:t>N</a:t>
              </a:r>
              <a:r>
                <a:rPr lang="en-GB" dirty="0" smtClean="0">
                  <a:solidFill>
                    <a:srgbClr val="000090"/>
                  </a:solidFill>
                </a:rPr>
                <a:t> source particles:</a:t>
              </a:r>
            </a:p>
            <a:p>
              <a:pPr marL="742950" lvl="1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dirty="0" smtClean="0">
                  <a:solidFill>
                    <a:srgbClr val="000090"/>
                  </a:solidFill>
                </a:rPr>
                <a:t>Each distributed according to q(</a:t>
              </a:r>
              <a:r>
                <a:rPr lang="en-GB" b="1" dirty="0" smtClean="0">
                  <a:solidFill>
                    <a:srgbClr val="000090"/>
                  </a:solidFill>
                </a:rPr>
                <a:t>x</a:t>
              </a:r>
              <a:r>
                <a:rPr lang="en-GB" baseline="-25000" dirty="0" smtClean="0">
                  <a:solidFill>
                    <a:srgbClr val="000090"/>
                  </a:solidFill>
                </a:rPr>
                <a:t>0</a:t>
              </a:r>
              <a:r>
                <a:rPr lang="en-GB" dirty="0" smtClean="0">
                  <a:solidFill>
                    <a:srgbClr val="000090"/>
                  </a:solidFill>
                </a:rPr>
                <a:t>)</a:t>
              </a:r>
              <a:endParaRPr lang="en-GB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755576" y="4966568"/>
            <a:ext cx="7632848" cy="1414760"/>
            <a:chOff x="755576" y="4966568"/>
            <a:chExt cx="7632848" cy="1414760"/>
          </a:xfrm>
        </p:grpSpPr>
        <p:sp>
          <p:nvSpPr>
            <p:cNvPr id="20" name="CasellaDiTesto 12"/>
            <p:cNvSpPr txBox="1"/>
            <p:nvPr/>
          </p:nvSpPr>
          <p:spPr>
            <a:xfrm>
              <a:off x="755576" y="5326608"/>
              <a:ext cx="3888432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Obtain the </a:t>
              </a:r>
              <a:r>
                <a:rPr lang="en-GB" b="1" dirty="0" smtClean="0">
                  <a:solidFill>
                    <a:srgbClr val="000090"/>
                  </a:solidFill>
                </a:rPr>
                <a:t>moments</a:t>
              </a:r>
              <a:r>
                <a:rPr lang="en-GB" dirty="0" smtClean="0">
                  <a:solidFill>
                    <a:srgbClr val="000090"/>
                  </a:solidFill>
                </a:rPr>
                <a:t>:</a:t>
              </a:r>
              <a:endParaRPr lang="en-GB" dirty="0">
                <a:solidFill>
                  <a:srgbClr val="000090"/>
                </a:solidFill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5896" y="4966568"/>
              <a:ext cx="3773221" cy="72008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3899" y="5661248"/>
              <a:ext cx="4704525" cy="720080"/>
            </a:xfrm>
            <a:prstGeom prst="rect">
              <a:avLst/>
            </a:prstGeom>
          </p:spPr>
        </p:pic>
        <p:sp>
          <p:nvSpPr>
            <p:cNvPr id="12" name="Parentesi graffa aperta 11"/>
            <p:cNvSpPr/>
            <p:nvPr/>
          </p:nvSpPr>
          <p:spPr>
            <a:xfrm>
              <a:off x="3275856" y="5157192"/>
              <a:ext cx="288032" cy="1008112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0813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44198</TotalTime>
  <Words>1591</Words>
  <Application>Microsoft Macintosh PowerPoint</Application>
  <PresentationFormat>Presentazione su schermo (4:3)</PresentationFormat>
  <Paragraphs>307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cea</vt:lpstr>
      <vt:lpstr> spatial fluctuations of multiplying systems close to the critical point: neutron clustering   Andrea Zoia (CEA/Saclay) Eric Dumonteil (IRSN) </vt:lpstr>
      <vt:lpstr>Outline</vt:lpstr>
      <vt:lpstr>Everything you always wanted to know … </vt:lpstr>
      <vt:lpstr>Neutron-Nuclei interactions as a random walk</vt:lpstr>
      <vt:lpstr>Monte Carlo simulations of a critical reactor</vt:lpstr>
      <vt:lpstr>Monte Carlo simulations of a critical reactor</vt:lpstr>
      <vt:lpstr>A prototype model of A nuclear reactor</vt:lpstr>
      <vt:lpstr>Global fluctuations at criticality</vt:lpstr>
      <vt:lpstr>The physical observables</vt:lpstr>
      <vt:lpstr>The Pal-Bell equation</vt:lpstr>
      <vt:lpstr>The average neutron density</vt:lpstr>
      <vt:lpstr>The pair correlation function</vt:lpstr>
      <vt:lpstr>spatial fluctuations: ideal particle gas</vt:lpstr>
      <vt:lpstr>spatial fluctuations: ideal particle gas</vt:lpstr>
      <vt:lpstr>spatial fluctuations: ideal particle gas</vt:lpstr>
      <vt:lpstr>spatial fluctuations: critical particle gas</vt:lpstr>
      <vt:lpstr>The pair correlation function</vt:lpstr>
      <vt:lpstr>spatial fluctuations: critical particle gas</vt:lpstr>
      <vt:lpstr>spatial fluctuations: critical particle gas</vt:lpstr>
      <vt:lpstr>spatial fluctuations: critical particle gas</vt:lpstr>
      <vt:lpstr>Fission with delayed neutrons</vt:lpstr>
      <vt:lpstr>Fission with delayed neutrons</vt:lpstr>
      <vt:lpstr>Clustering with delayed neutrons</vt:lpstr>
      <vt:lpstr>Enforcing Population control</vt:lpstr>
      <vt:lpstr>Enforcing population control</vt:lpstr>
      <vt:lpstr>Correlations with population control</vt:lpstr>
      <vt:lpstr>The pair correlation function</vt:lpstr>
      <vt:lpstr>Correlations with population control</vt:lpstr>
      <vt:lpstr>spatial Fluctuations with population control</vt:lpstr>
      <vt:lpstr>Analysis of Spatial moments</vt:lpstr>
      <vt:lpstr>Clustering: past and future</vt:lpstr>
      <vt:lpstr>Presentazione di PowerPoint</vt:lpstr>
      <vt:lpstr>DEN/DANS DM2S SERMA</vt:lpstr>
    </vt:vector>
  </TitlesOfParts>
  <Manager/>
  <Company>CEA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</dc:title>
  <dc:subject/>
  <dc:creator>ZOIA Andrea</dc:creator>
  <cp:keywords/>
  <dc:description/>
  <cp:lastModifiedBy>Andrea Zoia</cp:lastModifiedBy>
  <cp:revision>3744</cp:revision>
  <cp:lastPrinted>2018-10-01T18:46:04Z</cp:lastPrinted>
  <dcterms:created xsi:type="dcterms:W3CDTF">2012-05-31T11:40:33Z</dcterms:created>
  <dcterms:modified xsi:type="dcterms:W3CDTF">2018-10-01T21:27:15Z</dcterms:modified>
  <cp:category/>
</cp:coreProperties>
</file>