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298" r:id="rId3"/>
    <p:sldId id="508" r:id="rId4"/>
    <p:sldId id="509" r:id="rId5"/>
    <p:sldId id="510" r:id="rId6"/>
    <p:sldId id="511" r:id="rId7"/>
    <p:sldId id="484" r:id="rId8"/>
    <p:sldId id="485" r:id="rId9"/>
    <p:sldId id="434" r:id="rId10"/>
    <p:sldId id="486" r:id="rId11"/>
    <p:sldId id="467" r:id="rId12"/>
    <p:sldId id="455" r:id="rId13"/>
    <p:sldId id="468" r:id="rId14"/>
    <p:sldId id="547" r:id="rId15"/>
    <p:sldId id="543" r:id="rId16"/>
    <p:sldId id="544" r:id="rId17"/>
    <p:sldId id="545" r:id="rId18"/>
    <p:sldId id="546" r:id="rId19"/>
    <p:sldId id="488" r:id="rId20"/>
    <p:sldId id="475" r:id="rId21"/>
    <p:sldId id="490" r:id="rId22"/>
    <p:sldId id="554" r:id="rId23"/>
    <p:sldId id="536" r:id="rId24"/>
    <p:sldId id="502" r:id="rId25"/>
    <p:sldId id="538" r:id="rId26"/>
    <p:sldId id="539" r:id="rId27"/>
    <p:sldId id="540" r:id="rId28"/>
    <p:sldId id="541" r:id="rId29"/>
    <p:sldId id="542" r:id="rId30"/>
    <p:sldId id="503" r:id="rId31"/>
    <p:sldId id="504" r:id="rId32"/>
    <p:sldId id="512" r:id="rId33"/>
    <p:sldId id="513" r:id="rId34"/>
    <p:sldId id="514" r:id="rId35"/>
    <p:sldId id="515" r:id="rId36"/>
    <p:sldId id="517" r:id="rId37"/>
    <p:sldId id="520" r:id="rId38"/>
    <p:sldId id="537" r:id="rId39"/>
    <p:sldId id="521" r:id="rId40"/>
    <p:sldId id="523" r:id="rId41"/>
    <p:sldId id="524" r:id="rId42"/>
    <p:sldId id="526" r:id="rId43"/>
    <p:sldId id="527" r:id="rId44"/>
    <p:sldId id="528" r:id="rId45"/>
    <p:sldId id="529" r:id="rId46"/>
    <p:sldId id="530" r:id="rId47"/>
    <p:sldId id="531" r:id="rId48"/>
    <p:sldId id="555" r:id="rId49"/>
    <p:sldId id="532" r:id="rId50"/>
    <p:sldId id="533" r:id="rId51"/>
    <p:sldId id="476" r:id="rId52"/>
    <p:sldId id="477" r:id="rId53"/>
    <p:sldId id="500" r:id="rId54"/>
    <p:sldId id="313" r:id="rId55"/>
    <p:sldId id="553" r:id="rId56"/>
    <p:sldId id="548" r:id="rId57"/>
    <p:sldId id="549" r:id="rId58"/>
    <p:sldId id="550" r:id="rId59"/>
    <p:sldId id="551" r:id="rId60"/>
    <p:sldId id="552" r:id="rId61"/>
    <p:sldId id="522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9" autoAdjust="0"/>
    <p:restoredTop sz="73976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-1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70F5-5FCD-6F42-AD4C-3DA87ACEA07E}" type="datetimeFigureOut">
              <a:rPr lang="en-US" smtClean="0"/>
              <a:pPr/>
              <a:t>02/07/18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8A-BD87-ED4E-BD15-BEFAF09E1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3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52B7-7624-6F46-87F2-2E74AE0AF8A8}" type="datetimeFigureOut">
              <a:rPr lang="en-US" smtClean="0"/>
              <a:pPr/>
              <a:t>02/07/18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B7E22-437D-7546-ACE8-CAF076CF7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2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B7E22-437D-7546-ACE8-CAF076CF7C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2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 a </a:t>
            </a:r>
            <a:r>
              <a:rPr lang="en-US" dirty="0" err="1" smtClean="0"/>
              <a:t>besoin</a:t>
            </a:r>
            <a:r>
              <a:rPr lang="en-US" dirty="0" smtClean="0"/>
              <a:t> de plus </a:t>
            </a:r>
            <a:r>
              <a:rPr lang="en-US" dirty="0" err="1" smtClean="0"/>
              <a:t>qu’un</a:t>
            </a:r>
            <a:r>
              <a:rPr lang="en-US" dirty="0" smtClean="0"/>
              <a:t> </a:t>
            </a:r>
            <a:r>
              <a:rPr lang="en-US" dirty="0" err="1" smtClean="0"/>
              <a:t>seul</a:t>
            </a:r>
            <a:r>
              <a:rPr lang="en-US" dirty="0" smtClean="0"/>
              <a:t> </a:t>
            </a:r>
            <a:r>
              <a:rPr lang="en-US" dirty="0" err="1" smtClean="0"/>
              <a:t>ordinateurs</a:t>
            </a:r>
            <a:r>
              <a:rPr lang="en-US" dirty="0" smtClean="0"/>
              <a:t> pour le travail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B7E22-437D-7546-ACE8-CAF076CF7C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6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928688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CA15008-670A-834C-9942-BBF0A6F31080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2D9F0-452F-47AC-A18A-154A5394A85A}" type="slidenum">
              <a:rPr lang="en-US">
                <a:solidFill>
                  <a:prstClr val="black"/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an introduction </a:t>
            </a:r>
            <a:r>
              <a:rPr lang="en-US" dirty="0" err="1" smtClean="0"/>
              <a:t>dans</a:t>
            </a:r>
            <a:r>
              <a:rPr lang="en-US" dirty="0" smtClean="0"/>
              <a:t> les grilles de </a:t>
            </a:r>
            <a:r>
              <a:rPr lang="en-US" dirty="0" err="1" smtClean="0"/>
              <a:t>calculs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B7E22-437D-7546-ACE8-CAF076CF7C3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7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fr-FR" smtClean="0"/>
              <a:t>DIRAC agents for Big Data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DIRAC agents for Big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82533" y="152400"/>
            <a:ext cx="8004267" cy="83256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DIRAC agents for Big Data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C5528E-F96B-914F-9CCC-3B92A89F83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4367" y="1143000"/>
            <a:ext cx="8235481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RAC_new_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00"/>
            <a:ext cx="2435651" cy="7641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Sansation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Sansation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IRACGrid" TargetMode="External"/><Relationship Id="rId4" Type="http://schemas.openxmlformats.org/officeDocument/2006/relationships/hyperlink" Target="http://dirac.readthedocs.io/en/latest/index.html" TargetMode="External"/><Relationship Id="rId5" Type="http://schemas.openxmlformats.org/officeDocument/2006/relationships/hyperlink" Target="https://groups.google.com/forum/%23!forum/diracgrid-forum" TargetMode="External"/><Relationship Id="rId6" Type="http://schemas.openxmlformats.org/officeDocument/2006/relationships/hyperlink" Target="https://indico.cern.ch/event/477578/overview" TargetMode="External"/><Relationship Id="rId7" Type="http://schemas.openxmlformats.org/officeDocument/2006/relationships/hyperlink" Target="http://indico.cern.ch/category/4205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6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jp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1" y="2396432"/>
            <a:ext cx="4545620" cy="2121635"/>
          </a:xfrm>
        </p:spPr>
        <p:txBody>
          <a:bodyPr>
            <a:normAutofit/>
          </a:bodyPr>
          <a:lstStyle/>
          <a:p>
            <a:r>
              <a:rPr lang="en-US" dirty="0" smtClean="0"/>
              <a:t>DIRAC Services for Grid and Cloud Infrastructures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" y="5285536"/>
            <a:ext cx="4539744" cy="1394664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latin typeface=" Sansation Light"/>
                <a:cs typeface=" Sansation Light"/>
              </a:rPr>
              <a:t>A.Tsaregorodtsev</a:t>
            </a:r>
            <a:r>
              <a:rPr lang="en-US" i="1" dirty="0" smtClean="0">
                <a:latin typeface=" Sansation Light"/>
                <a:cs typeface=" Sansation Light"/>
              </a:rPr>
              <a:t>,</a:t>
            </a:r>
          </a:p>
          <a:p>
            <a:r>
              <a:rPr lang="en-US" i="1" dirty="0" smtClean="0">
                <a:latin typeface=" Sansation Light"/>
                <a:cs typeface=" Sansation Light"/>
              </a:rPr>
              <a:t>CPPM-IN2P3-CNRS,</a:t>
            </a:r>
            <a:r>
              <a:rPr lang="ru-RU" i="1" dirty="0" smtClean="0">
                <a:latin typeface=" Sansation Light"/>
                <a:cs typeface=" Sansation Light"/>
              </a:rPr>
              <a:t> </a:t>
            </a:r>
            <a:r>
              <a:rPr lang="en-US" i="1" dirty="0" smtClean="0">
                <a:latin typeface=" Sansation Light"/>
                <a:cs typeface=" Sansation Light"/>
              </a:rPr>
              <a:t>Marseille,</a:t>
            </a:r>
          </a:p>
          <a:p>
            <a:r>
              <a:rPr lang="en-US" i="1" dirty="0" smtClean="0">
                <a:latin typeface=" Sansation Light"/>
                <a:cs typeface=" Sansation Light"/>
              </a:rPr>
              <a:t>3 July, EGO, </a:t>
            </a:r>
            <a:r>
              <a:rPr lang="en-US" i="1" dirty="0" err="1" smtClean="0">
                <a:latin typeface=" Sansation Light"/>
                <a:cs typeface=" Sansation Light"/>
              </a:rPr>
              <a:t>Cascina</a:t>
            </a:r>
            <a:endParaRPr lang="en-US" i="1" dirty="0"/>
          </a:p>
          <a:p>
            <a:endParaRPr lang="en-US" dirty="0" smtClean="0">
              <a:latin typeface=" Sansation Light"/>
              <a:cs typeface=" Sansation Light"/>
            </a:endParaRPr>
          </a:p>
          <a:p>
            <a:pPr marL="457200" indent="-457200">
              <a:buAutoNum type="alphaUcPeriod"/>
            </a:pPr>
            <a:endParaRPr lang="en-US" dirty="0" smtClean="0">
              <a:latin typeface=" Sansation Light"/>
              <a:cs typeface=" Sansation Light"/>
            </a:endParaRPr>
          </a:p>
          <a:p>
            <a:pPr marL="457200" indent="-457200">
              <a:buAutoNum type="alphaUcPeriod"/>
            </a:pPr>
            <a:endParaRPr lang="en-US" dirty="0" smtClean="0">
              <a:latin typeface=" Sansation Light"/>
              <a:cs typeface=" Sansation Light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58104" y="0"/>
            <a:ext cx="3194420" cy="4150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66628" y="5463387"/>
            <a:ext cx="3194420" cy="14116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Dirac_logo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16" y="4327505"/>
            <a:ext cx="3113348" cy="95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" charset="0"/>
                <a:ea typeface="ＭＳ Ｐゴシック" charset="0"/>
                <a:cs typeface="ＭＳ Ｐゴシック" charset="0"/>
              </a:rPr>
              <a:t>Community installations</a:t>
            </a:r>
            <a:endParaRPr lang="en-GB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005957E1-B4DC-B04E-A9BB-524E4D38C546}" type="slidenum">
              <a:rPr lang="en-US" sz="1400"/>
              <a:pPr eaLnBrk="1" hangingPunct="1"/>
              <a:t>10</a:t>
            </a:fld>
            <a:endParaRPr lang="en-US" sz="1400" dirty="0"/>
          </a:p>
        </p:txBody>
      </p:sp>
      <p:pic>
        <p:nvPicPr>
          <p:cNvPr id="7" name="Picture 92" descr="ILC_logo_white_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" y="2383773"/>
            <a:ext cx="882527" cy="57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3" descr="CLIC-Logo-Color-7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25" y="2334994"/>
            <a:ext cx="741401" cy="74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58213" y="1277168"/>
            <a:ext cx="6734579" cy="54449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Belle II Collaboration, KEK</a:t>
            </a:r>
          </a:p>
          <a:p>
            <a:pPr lvl="1"/>
            <a:r>
              <a:rPr lang="en-US" dirty="0" smtClean="0"/>
              <a:t>First use of clouds (Amazon) for data production</a:t>
            </a:r>
          </a:p>
          <a:p>
            <a:r>
              <a:rPr lang="en-US" dirty="0" smtClean="0"/>
              <a:t>ILC/CLIC detector Collaboration, </a:t>
            </a:r>
            <a:r>
              <a:rPr lang="en-US" dirty="0" err="1" smtClean="0"/>
              <a:t>Calice</a:t>
            </a:r>
            <a:r>
              <a:rPr lang="en-US" dirty="0" smtClean="0"/>
              <a:t> VO</a:t>
            </a:r>
          </a:p>
          <a:p>
            <a:pPr lvl="1"/>
            <a:r>
              <a:rPr lang="en-US" dirty="0" smtClean="0"/>
              <a:t>Dedicated installation at CERN, 10 servers, DB-OD MySQL server</a:t>
            </a:r>
          </a:p>
          <a:p>
            <a:pPr lvl="1"/>
            <a:r>
              <a:rPr lang="en-US" dirty="0" smtClean="0"/>
              <a:t>MC simulations</a:t>
            </a:r>
          </a:p>
          <a:p>
            <a:pPr lvl="1"/>
            <a:r>
              <a:rPr lang="en-US" dirty="0" smtClean="0"/>
              <a:t>DIRAC File Catalog was developed to meet the ILC/CLIC requirements</a:t>
            </a:r>
          </a:p>
          <a:p>
            <a:r>
              <a:rPr lang="en-US" dirty="0" smtClean="0"/>
              <a:t>BES III, IHEP, China</a:t>
            </a:r>
          </a:p>
          <a:p>
            <a:pPr lvl="1"/>
            <a:r>
              <a:rPr lang="en-US" dirty="0" smtClean="0"/>
              <a:t>Using DIRAC DMS: File Replica and Metadata Catalog, Transfer services</a:t>
            </a:r>
          </a:p>
          <a:p>
            <a:pPr lvl="1"/>
            <a:r>
              <a:rPr lang="en-US" dirty="0" smtClean="0"/>
              <a:t>Dataset management developed for the needs of BES III</a:t>
            </a:r>
          </a:p>
          <a:p>
            <a:r>
              <a:rPr lang="en-US" dirty="0" smtClean="0"/>
              <a:t>CTA</a:t>
            </a:r>
          </a:p>
          <a:p>
            <a:pPr lvl="1"/>
            <a:r>
              <a:rPr lang="en-US" dirty="0" smtClean="0"/>
              <a:t>CTA started as France-Grilles DIRAC service customer </a:t>
            </a:r>
          </a:p>
          <a:p>
            <a:pPr lvl="1"/>
            <a:r>
              <a:rPr lang="en-US" dirty="0" smtClean="0"/>
              <a:t>Now is using a dedicated installation at PIC, Barcelona</a:t>
            </a:r>
          </a:p>
          <a:p>
            <a:pPr lvl="1"/>
            <a:r>
              <a:rPr lang="en-US" dirty="0" smtClean="0"/>
              <a:t>Using complex workflows</a:t>
            </a:r>
            <a:endParaRPr lang="en-US" dirty="0"/>
          </a:p>
          <a:p>
            <a:r>
              <a:rPr lang="en-US" dirty="0" smtClean="0"/>
              <a:t>Geant4</a:t>
            </a:r>
          </a:p>
          <a:p>
            <a:pPr lvl="1"/>
            <a:r>
              <a:rPr lang="en-US" dirty="0" smtClean="0"/>
              <a:t>Dedicated installation at CERN</a:t>
            </a:r>
          </a:p>
          <a:p>
            <a:pPr lvl="1"/>
            <a:r>
              <a:rPr lang="en-US" dirty="0" smtClean="0"/>
              <a:t>Validation of MC simulation software releases</a:t>
            </a:r>
          </a:p>
          <a:p>
            <a:r>
              <a:rPr lang="en-US" dirty="0" smtClean="0"/>
              <a:t>DIRAC evaluations by other experiments</a:t>
            </a:r>
          </a:p>
          <a:p>
            <a:pPr lvl="1"/>
            <a:r>
              <a:rPr lang="en-US" dirty="0" smtClean="0"/>
              <a:t>LSST,  Auger,  TREND,  </a:t>
            </a:r>
            <a:r>
              <a:rPr lang="en-US" dirty="0" smtClean="0"/>
              <a:t>Juno</a:t>
            </a:r>
            <a:r>
              <a:rPr lang="en-US" dirty="0" smtClean="0"/>
              <a:t>, ELI, NICA, …</a:t>
            </a:r>
          </a:p>
          <a:p>
            <a:pPr lvl="1"/>
            <a:r>
              <a:rPr lang="en-US" dirty="0" smtClean="0"/>
              <a:t>Evaluations can be done with general purpose DIRAC services</a:t>
            </a:r>
          </a:p>
        </p:txBody>
      </p:sp>
      <p:pic>
        <p:nvPicPr>
          <p:cNvPr id="2" name="Picture 1" descr="Screen Shot 2013-03-21 at 10.05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" y="4568340"/>
            <a:ext cx="1810373" cy="1049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6" y="3363372"/>
            <a:ext cx="1792020" cy="699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48" y="1393651"/>
            <a:ext cx="881148" cy="7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9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Multi-community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Maintaining DIRAC services for small communities is not affordable</a:t>
            </a:r>
          </a:p>
          <a:p>
            <a:pPr lvl="1"/>
            <a:r>
              <a:rPr lang="en-US" dirty="0" smtClean="0"/>
              <a:t>Need for multi-VO installations</a:t>
            </a:r>
          </a:p>
          <a:p>
            <a:pPr lvl="1"/>
            <a:r>
              <a:rPr lang="en-US" dirty="0" smtClean="0"/>
              <a:t>DIRAC framework was updated to support this kind of installations</a:t>
            </a:r>
          </a:p>
          <a:p>
            <a:r>
              <a:rPr lang="en-US" dirty="0"/>
              <a:t> Several services provided by grid infrastructure projects</a:t>
            </a:r>
          </a:p>
          <a:p>
            <a:pPr lvl="1"/>
            <a:r>
              <a:rPr lang="en-US" dirty="0"/>
              <a:t>FG-DIRAC, France</a:t>
            </a:r>
          </a:p>
          <a:p>
            <a:pPr lvl="1"/>
            <a:r>
              <a:rPr lang="en-US" dirty="0" err="1"/>
              <a:t>GridPP</a:t>
            </a:r>
            <a:r>
              <a:rPr lang="en-US" dirty="0"/>
              <a:t>, UK</a:t>
            </a:r>
          </a:p>
          <a:p>
            <a:pPr lvl="1"/>
            <a:r>
              <a:rPr lang="en-US" dirty="0"/>
              <a:t>DIRAC4EGI</a:t>
            </a:r>
          </a:p>
          <a:p>
            <a:r>
              <a:rPr lang="en-US" dirty="0" smtClean="0"/>
              <a:t>Some dedicated installations evolved into multi-community services</a:t>
            </a:r>
          </a:p>
          <a:p>
            <a:pPr lvl="1"/>
            <a:r>
              <a:rPr lang="en-US" dirty="0" smtClean="0"/>
              <a:t>CERN: ILC, CALICE</a:t>
            </a:r>
          </a:p>
          <a:p>
            <a:pPr lvl="1"/>
            <a:r>
              <a:rPr lang="en-US" dirty="0" smtClean="0"/>
              <a:t>IHEP: BES III, Juno, CEPC</a:t>
            </a:r>
          </a:p>
          <a:p>
            <a:r>
              <a:rPr lang="en-US" dirty="0" smtClean="0"/>
              <a:t>Recently added services</a:t>
            </a:r>
          </a:p>
          <a:p>
            <a:pPr lvl="1"/>
            <a:r>
              <a:rPr lang="en-US" dirty="0" smtClean="0"/>
              <a:t>PNNL: Belle II, Project8, </a:t>
            </a:r>
            <a:r>
              <a:rPr lang="en-US" dirty="0" err="1" smtClean="0"/>
              <a:t>MiniCLEAN</a:t>
            </a:r>
            <a:r>
              <a:rPr lang="en-US" dirty="0" smtClean="0"/>
              <a:t>, </a:t>
            </a:r>
            <a:r>
              <a:rPr lang="en-US" dirty="0" err="1" smtClean="0"/>
              <a:t>SuperCDMS</a:t>
            </a:r>
            <a:r>
              <a:rPr lang="en-US" dirty="0" smtClean="0"/>
              <a:t>, </a:t>
            </a:r>
            <a:r>
              <a:rPr lang="en-US" dirty="0" err="1" smtClean="0"/>
              <a:t>nEXO</a:t>
            </a:r>
            <a:endParaRPr lang="en-US" dirty="0" smtClean="0"/>
          </a:p>
          <a:p>
            <a:pPr lvl="1"/>
            <a:r>
              <a:rPr lang="en-US" dirty="0" smtClean="0"/>
              <a:t>DIRAC@JINR: NICA, </a:t>
            </a:r>
            <a:r>
              <a:rPr lang="en-US" dirty="0" err="1" smtClean="0"/>
              <a:t>Dubna</a:t>
            </a:r>
            <a:r>
              <a:rPr lang="en-US" dirty="0" smtClean="0"/>
              <a:t> University </a:t>
            </a:r>
          </a:p>
        </p:txBody>
      </p:sp>
    </p:spTree>
    <p:extLst>
      <p:ext uri="{BB962C8B-B14F-4D97-AF65-F5344CB8AC3E}">
        <p14:creationId xmlns:p14="http://schemas.microsoft.com/office/powerpoint/2010/main" val="43413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DIRAC4EGI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0896" y="1251780"/>
            <a:ext cx="8778763" cy="53422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“best effort” production since 2014</a:t>
            </a:r>
          </a:p>
          <a:p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Operated by EGI</a:t>
            </a:r>
          </a:p>
          <a:p>
            <a:pPr lvl="1"/>
            <a:r>
              <a:rPr lang="en-US" dirty="0" smtClean="0"/>
              <a:t>Hosted by CYFRONET</a:t>
            </a:r>
          </a:p>
          <a:p>
            <a:pPr lvl="1"/>
            <a:r>
              <a:rPr lang="en-US" dirty="0" smtClean="0"/>
              <a:t>DIRAC Project providing software,</a:t>
            </a:r>
            <a:br>
              <a:rPr lang="en-US" dirty="0" smtClean="0"/>
            </a:br>
            <a:r>
              <a:rPr lang="en-US" dirty="0" smtClean="0"/>
              <a:t>consultancy</a:t>
            </a:r>
          </a:p>
          <a:p>
            <a:r>
              <a:rPr lang="en-US" dirty="0" smtClean="0"/>
              <a:t>10 Virtual Organizations</a:t>
            </a:r>
          </a:p>
          <a:p>
            <a:pPr lvl="1"/>
            <a:r>
              <a:rPr lang="en-US" dirty="0" err="1" smtClean="0"/>
              <a:t>enmr.eu</a:t>
            </a:r>
            <a:r>
              <a:rPr lang="en-US" dirty="0" smtClean="0"/>
              <a:t>, </a:t>
            </a:r>
            <a:r>
              <a:rPr lang="en-US" dirty="0" err="1" smtClean="0"/>
              <a:t>vlemed</a:t>
            </a:r>
            <a:r>
              <a:rPr lang="en-US" dirty="0" smtClean="0"/>
              <a:t>, </a:t>
            </a:r>
            <a:r>
              <a:rPr lang="en-US" dirty="0" err="1" smtClean="0"/>
              <a:t>eiscat.se</a:t>
            </a:r>
            <a:endParaRPr lang="en-US" dirty="0" smtClean="0"/>
          </a:p>
          <a:p>
            <a:pPr lvl="1"/>
            <a:r>
              <a:rPr lang="en-US" dirty="0" err="1" smtClean="0"/>
              <a:t>fedcloud.egi.eu</a:t>
            </a:r>
            <a:endParaRPr lang="en-US" dirty="0" smtClean="0"/>
          </a:p>
          <a:p>
            <a:pPr lvl="1"/>
            <a:r>
              <a:rPr lang="en-US" dirty="0" err="1" smtClean="0"/>
              <a:t>training.egi.eu</a:t>
            </a:r>
            <a:endParaRPr lang="en-US" dirty="0" smtClean="0"/>
          </a:p>
          <a:p>
            <a:r>
              <a:rPr lang="en-US" dirty="0" smtClean="0"/>
              <a:t>Usage</a:t>
            </a:r>
          </a:p>
          <a:p>
            <a:pPr lvl="1"/>
            <a:r>
              <a:rPr lang="en-US" dirty="0" smtClean="0"/>
              <a:t>Workload Management solution</a:t>
            </a:r>
          </a:p>
          <a:p>
            <a:pPr lvl="2"/>
            <a:r>
              <a:rPr lang="en-US" dirty="0" smtClean="0"/>
              <a:t>&gt; 6 </a:t>
            </a:r>
            <a:r>
              <a:rPr lang="en-US" dirty="0"/>
              <a:t>million jobs processed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last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Data Management solution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Eiscat</a:t>
            </a:r>
            <a:r>
              <a:rPr lang="en-US" dirty="0" smtClean="0"/>
              <a:t> 3D</a:t>
            </a:r>
            <a:endParaRPr lang="en-US" dirty="0"/>
          </a:p>
          <a:p>
            <a:r>
              <a:rPr lang="en-US" dirty="0" smtClean="0"/>
              <a:t>Starting from 2018 DIRAC</a:t>
            </a:r>
            <a:br>
              <a:rPr lang="en-US" dirty="0" smtClean="0"/>
            </a:br>
            <a:r>
              <a:rPr lang="en-US" dirty="0" smtClean="0"/>
              <a:t>becomes</a:t>
            </a:r>
            <a:r>
              <a:rPr lang="en-US" dirty="0"/>
              <a:t> </a:t>
            </a:r>
            <a:r>
              <a:rPr lang="en-US" dirty="0" smtClean="0"/>
              <a:t>a Core Service of EGI</a:t>
            </a:r>
          </a:p>
          <a:p>
            <a:pPr lvl="1"/>
            <a:r>
              <a:rPr lang="en-US" dirty="0" smtClean="0"/>
              <a:t>WMS replacement</a:t>
            </a:r>
          </a:p>
          <a:p>
            <a:pPr lvl="1"/>
            <a:r>
              <a:rPr lang="en-US" dirty="0" smtClean="0"/>
              <a:t>Serving both Grid and </a:t>
            </a:r>
            <a:r>
              <a:rPr lang="en-US" dirty="0" err="1" smtClean="0"/>
              <a:t>FedCloud</a:t>
            </a:r>
            <a:r>
              <a:rPr lang="en-US" dirty="0" smtClean="0"/>
              <a:t> resources</a:t>
            </a:r>
          </a:p>
          <a:p>
            <a:pPr lvl="2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39100" y="1501689"/>
            <a:ext cx="327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DIRAC4EGI activity snapshot</a:t>
            </a:r>
            <a:endParaRPr lang="en-US" dirty="0"/>
          </a:p>
        </p:txBody>
      </p:sp>
      <p:pic>
        <p:nvPicPr>
          <p:cNvPr id="8" name="Symbol zastępczy zawartości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76" y="1995541"/>
            <a:ext cx="4935483" cy="370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3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4470475"/>
            <a:ext cx="8229600" cy="20065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</a:t>
            </a:r>
            <a:r>
              <a:rPr lang="en-US" dirty="0" smtClean="0"/>
              <a:t> out of Top-10 EGI communities used heavily DIRAC for their payload management in the last year</a:t>
            </a:r>
          </a:p>
          <a:p>
            <a:pPr lvl="1"/>
            <a:r>
              <a:rPr lang="en-US" dirty="0" smtClean="0"/>
              <a:t>4 out of 6</a:t>
            </a:r>
            <a:r>
              <a:rPr lang="en-US" dirty="0"/>
              <a:t> </a:t>
            </a:r>
            <a:r>
              <a:rPr lang="en-US" dirty="0" smtClean="0"/>
              <a:t>top communities excluding LHC experiments</a:t>
            </a:r>
          </a:p>
          <a:p>
            <a:pPr lvl="2"/>
            <a:r>
              <a:rPr lang="en-US" dirty="0" smtClean="0"/>
              <a:t>belle, biomed, </a:t>
            </a:r>
            <a:r>
              <a:rPr lang="en-US" dirty="0" err="1" smtClean="0"/>
              <a:t>ilc</a:t>
            </a:r>
            <a:r>
              <a:rPr lang="en-US" dirty="0" smtClean="0"/>
              <a:t>, vo.cta.in2p3.fr </a:t>
            </a:r>
          </a:p>
          <a:p>
            <a:pPr lvl="1"/>
            <a:endParaRPr lang="en-US" dirty="0"/>
          </a:p>
        </p:txBody>
      </p:sp>
      <p:pic>
        <p:nvPicPr>
          <p:cNvPr id="5" name="Picture 4" descr="Screen Shot 2016-10-27 at 02.0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73" y="1378542"/>
            <a:ext cx="5067300" cy="495300"/>
          </a:xfrm>
          <a:prstGeom prst="rect">
            <a:avLst/>
          </a:prstGeom>
        </p:spPr>
      </p:pic>
      <p:pic>
        <p:nvPicPr>
          <p:cNvPr id="6" name="Picture 5" descr="Screen Shot 2016-10-27 at 02.08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0" y="1992530"/>
            <a:ext cx="9144000" cy="23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0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EGI </a:t>
            </a:r>
            <a:r>
              <a:rPr lang="fr-FR" dirty="0" err="1" smtClean="0"/>
              <a:t>Virgo</a:t>
            </a:r>
            <a:r>
              <a:rPr lang="fr-FR" dirty="0" smtClean="0"/>
              <a:t> support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VO </a:t>
            </a:r>
            <a:r>
              <a:rPr lang="fr-FR" dirty="0" err="1" smtClean="0"/>
              <a:t>virgo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configured</a:t>
            </a:r>
            <a:r>
              <a:rPr lang="fr-FR" dirty="0" smtClean="0"/>
              <a:t> in the DIRAC4EGI service</a:t>
            </a:r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automatic</a:t>
            </a:r>
            <a:r>
              <a:rPr lang="fr-FR" dirty="0" smtClean="0"/>
              <a:t> VOMS </a:t>
            </a:r>
            <a:r>
              <a:rPr lang="fr-FR" dirty="0" err="1" smtClean="0"/>
              <a:t>synchronization</a:t>
            </a:r>
            <a:r>
              <a:rPr lang="fr-FR" dirty="0" smtClean="0"/>
              <a:t> </a:t>
            </a:r>
            <a:r>
              <a:rPr lang="fr-FR" dirty="0" err="1" smtClean="0"/>
              <a:t>yet</a:t>
            </a:r>
            <a:endParaRPr lang="fr-FR" dirty="0" smtClean="0"/>
          </a:p>
          <a:p>
            <a:r>
              <a:rPr lang="fr-FR" dirty="0" smtClean="0"/>
              <a:t>Sites </a:t>
            </a:r>
            <a:r>
              <a:rPr lang="fr-FR" dirty="0" err="1" smtClean="0"/>
              <a:t>supporting</a:t>
            </a:r>
            <a:r>
              <a:rPr lang="fr-FR" dirty="0" smtClean="0"/>
              <a:t> </a:t>
            </a:r>
            <a:r>
              <a:rPr lang="fr-FR" dirty="0" err="1" smtClean="0"/>
              <a:t>virgo</a:t>
            </a:r>
            <a:r>
              <a:rPr lang="fr-FR" dirty="0" smtClean="0"/>
              <a:t> are </a:t>
            </a:r>
            <a:r>
              <a:rPr lang="fr-FR" dirty="0" err="1" smtClean="0"/>
              <a:t>added</a:t>
            </a:r>
            <a:endParaRPr lang="fr-FR" dirty="0" smtClean="0"/>
          </a:p>
          <a:p>
            <a:pPr lvl="1"/>
            <a:r>
              <a:rPr lang="fr-FR" dirty="0" err="1" smtClean="0"/>
              <a:t>Computing</a:t>
            </a:r>
            <a:r>
              <a:rPr lang="fr-FR" dirty="0" smtClean="0"/>
              <a:t> and Storage </a:t>
            </a:r>
            <a:r>
              <a:rPr lang="fr-FR" dirty="0" err="1" smtClean="0"/>
              <a:t>Elements</a:t>
            </a:r>
            <a:endParaRPr lang="fr-FR" dirty="0" smtClean="0"/>
          </a:p>
          <a:p>
            <a:r>
              <a:rPr lang="fr-FR" dirty="0" err="1" smtClean="0"/>
              <a:t>Dedicated</a:t>
            </a:r>
            <a:r>
              <a:rPr lang="fr-FR" dirty="0" smtClean="0"/>
              <a:t> File </a:t>
            </a:r>
            <a:r>
              <a:rPr lang="fr-FR" dirty="0" err="1" smtClean="0"/>
              <a:t>Catalog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deployed</a:t>
            </a:r>
            <a:r>
              <a:rPr lang="fr-FR" dirty="0" smtClean="0"/>
              <a:t> and </a:t>
            </a:r>
            <a:r>
              <a:rPr lang="fr-FR" dirty="0" err="1" smtClean="0"/>
              <a:t>maintained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CNAF</a:t>
            </a:r>
          </a:p>
          <a:p>
            <a:pPr lvl="1"/>
            <a:r>
              <a:rPr lang="fr-FR" dirty="0" err="1" smtClean="0"/>
              <a:t>Populated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~1M of entries</a:t>
            </a:r>
          </a:p>
          <a:p>
            <a:r>
              <a:rPr lang="fr-FR" dirty="0" err="1" smtClean="0"/>
              <a:t>Some</a:t>
            </a:r>
            <a:r>
              <a:rPr lang="fr-FR" dirty="0" smtClean="0"/>
              <a:t> basic tests are </a:t>
            </a:r>
            <a:r>
              <a:rPr lang="fr-FR" dirty="0" err="1" smtClean="0"/>
              <a:t>done</a:t>
            </a:r>
            <a:endParaRPr lang="fr-FR" dirty="0" smtClean="0"/>
          </a:p>
          <a:p>
            <a:r>
              <a:rPr lang="fr-FR" dirty="0" err="1" smtClean="0"/>
              <a:t>Ready</a:t>
            </a:r>
            <a:r>
              <a:rPr lang="fr-FR" dirty="0" smtClean="0"/>
              <a:t> to use test </a:t>
            </a:r>
            <a:r>
              <a:rPr lang="fr-FR" dirty="0" err="1" smtClean="0"/>
              <a:t>bench</a:t>
            </a:r>
            <a:r>
              <a:rPr lang="fr-FR" dirty="0" smtClean="0"/>
              <a:t> for </a:t>
            </a:r>
            <a:r>
              <a:rPr lang="fr-FR" dirty="0" err="1" smtClean="0"/>
              <a:t>experimenting</a:t>
            </a:r>
            <a:r>
              <a:rPr lang="fr-FR" dirty="0" smtClean="0"/>
              <a:t> </a:t>
            </a:r>
            <a:r>
              <a:rPr lang="fr-FR" dirty="0" err="1" smtClean="0"/>
              <a:t>virgo</a:t>
            </a:r>
            <a:r>
              <a:rPr lang="fr-FR" dirty="0" smtClean="0"/>
              <a:t> </a:t>
            </a:r>
            <a:r>
              <a:rPr lang="fr-FR" dirty="0" err="1" smtClean="0"/>
              <a:t>workflows</a:t>
            </a:r>
            <a:r>
              <a:rPr lang="fr-FR" dirty="0" smtClean="0"/>
              <a:t> (pipelines)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19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3" y="3442365"/>
            <a:ext cx="8004267" cy="832560"/>
          </a:xfrm>
        </p:spPr>
        <p:txBody>
          <a:bodyPr/>
          <a:lstStyle/>
          <a:p>
            <a:r>
              <a:rPr lang="en-US" dirty="0" smtClean="0"/>
              <a:t>DIRAC Framework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1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Framework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 2" charset="2"/>
              <a:buChar char="¿"/>
              <a:defRPr/>
            </a:pPr>
            <a:r>
              <a:rPr lang="en-US" dirty="0">
                <a:latin typeface="Helvetica"/>
                <a:cs typeface="Helvetica"/>
              </a:rPr>
              <a:t>DIRAC systems consist of well defined components with clear recipes for developing   </a:t>
            </a:r>
          </a:p>
          <a:p>
            <a:pPr lvl="1">
              <a:buClr>
                <a:schemeClr val="bg1"/>
              </a:buClr>
              <a:buFont typeface="Wingdings 2" charset="2"/>
              <a:buChar char="ö"/>
              <a:defRPr/>
            </a:pPr>
            <a:r>
              <a:rPr lang="en-US" sz="2800" i="1" dirty="0"/>
              <a:t>Services</a:t>
            </a:r>
          </a:p>
          <a:p>
            <a:pPr lvl="2">
              <a:buClr>
                <a:schemeClr val="bg1"/>
              </a:buClr>
              <a:defRPr/>
            </a:pPr>
            <a:r>
              <a:rPr lang="en-US" dirty="0"/>
              <a:t>passive components reacting to client request </a:t>
            </a:r>
          </a:p>
          <a:p>
            <a:pPr lvl="2">
              <a:buClr>
                <a:schemeClr val="bg1"/>
              </a:buClr>
              <a:defRPr/>
            </a:pPr>
            <a:r>
              <a:rPr lang="en-US" dirty="0"/>
              <a:t>Keep their state in a database</a:t>
            </a:r>
          </a:p>
          <a:p>
            <a:pPr lvl="1">
              <a:buClr>
                <a:schemeClr val="bg1"/>
              </a:buClr>
              <a:buFont typeface="Wingdings 2" charset="2"/>
              <a:buChar char="ö"/>
              <a:defRPr/>
            </a:pPr>
            <a:r>
              <a:rPr lang="en-US" sz="2800" i="1" dirty="0" smtClean="0"/>
              <a:t>Agents</a:t>
            </a:r>
            <a:endParaRPr lang="en-US" sz="2800" i="1" dirty="0"/>
          </a:p>
          <a:p>
            <a:pPr lvl="2">
              <a:buClr>
                <a:schemeClr val="bg1"/>
              </a:buClr>
              <a:defRPr/>
            </a:pPr>
            <a:r>
              <a:rPr lang="en-US" dirty="0"/>
              <a:t> </a:t>
            </a:r>
            <a:r>
              <a:rPr lang="en-US" dirty="0" smtClean="0"/>
              <a:t>Light permanently </a:t>
            </a:r>
            <a:r>
              <a:rPr lang="en-US" dirty="0"/>
              <a:t>running </a:t>
            </a:r>
            <a:r>
              <a:rPr lang="en-US" dirty="0" smtClean="0"/>
              <a:t>distributed components</a:t>
            </a:r>
            <a:r>
              <a:rPr lang="en-US" dirty="0"/>
              <a:t>, animating the whole system </a:t>
            </a:r>
          </a:p>
          <a:p>
            <a:pPr lvl="1">
              <a:buClr>
                <a:schemeClr val="bg1"/>
              </a:buClr>
              <a:buFont typeface="Wingdings 2" charset="2"/>
              <a:buChar char="ö"/>
              <a:defRPr/>
            </a:pPr>
            <a:r>
              <a:rPr lang="en-US" sz="2800" i="1" dirty="0"/>
              <a:t>Clients</a:t>
            </a:r>
          </a:p>
          <a:p>
            <a:pPr lvl="2">
              <a:buClr>
                <a:schemeClr val="bg1"/>
              </a:buClr>
              <a:defRPr/>
            </a:pPr>
            <a:r>
              <a:rPr lang="en-US" dirty="0" smtClean="0"/>
              <a:t>Used in user interfaces as well as in agent</a:t>
            </a:r>
            <a:r>
              <a:rPr lang="en-US" dirty="0"/>
              <a:t>-service, service-service </a:t>
            </a:r>
            <a:r>
              <a:rPr lang="en-US" dirty="0" smtClean="0"/>
              <a:t>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0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Framework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432863"/>
            <a:ext cx="8229600" cy="4923487"/>
          </a:xfrm>
        </p:spPr>
        <p:txBody>
          <a:bodyPr>
            <a:normAutofit/>
          </a:bodyPr>
          <a:lstStyle/>
          <a:p>
            <a:pPr>
              <a:buFont typeface="Wingdings 2" charset="2"/>
              <a:buChar char="¿"/>
              <a:defRPr/>
            </a:pPr>
            <a:r>
              <a:rPr lang="en-US" dirty="0" smtClean="0">
                <a:latin typeface="Helvetica"/>
                <a:ea typeface="ＭＳ Ｐゴシック" charset="0"/>
                <a:cs typeface="Helvetica"/>
              </a:rPr>
              <a:t>All </a:t>
            </a:r>
            <a:r>
              <a:rPr lang="en-US" dirty="0">
                <a:latin typeface="Helvetica"/>
                <a:ea typeface="ＭＳ Ｐゴシック" charset="0"/>
                <a:cs typeface="Helvetica"/>
              </a:rPr>
              <a:t>the communications between the distributed components are secure</a:t>
            </a:r>
          </a:p>
          <a:p>
            <a:pPr lvl="1"/>
            <a:r>
              <a:rPr lang="en-US" dirty="0">
                <a:latin typeface="Helvetica"/>
                <a:ea typeface="ＭＳ Ｐゴシック" charset="0"/>
                <a:cs typeface="Helvetica"/>
              </a:rPr>
              <a:t>DISET custom client/service protocol</a:t>
            </a:r>
          </a:p>
          <a:p>
            <a:pPr lvl="2"/>
            <a:r>
              <a:rPr lang="en-US" dirty="0">
                <a:latin typeface="Helvetica"/>
                <a:ea typeface="ヒラギノ角ゴ Pro W3" charset="0"/>
                <a:cs typeface="Helvetica"/>
              </a:rPr>
              <a:t>Focus on efficiency</a:t>
            </a:r>
          </a:p>
          <a:p>
            <a:pPr lvl="2"/>
            <a:r>
              <a:rPr lang="en-US" dirty="0">
                <a:latin typeface="Helvetica"/>
                <a:ea typeface="ヒラギノ角ゴ Pro W3" charset="0"/>
                <a:cs typeface="Helvetica"/>
              </a:rPr>
              <a:t>Control and </a:t>
            </a:r>
            <a:r>
              <a:rPr lang="en-US" dirty="0" smtClean="0">
                <a:latin typeface="Helvetica"/>
                <a:ea typeface="ヒラギノ角ゴ Pro W3" charset="0"/>
                <a:cs typeface="Helvetica"/>
              </a:rPr>
              <a:t>data transfer </a:t>
            </a:r>
            <a:r>
              <a:rPr lang="en-US" dirty="0">
                <a:latin typeface="Helvetica"/>
                <a:ea typeface="ヒラギノ角ゴ Pro W3" charset="0"/>
                <a:cs typeface="Helvetica"/>
              </a:rPr>
              <a:t>communications</a:t>
            </a:r>
          </a:p>
          <a:p>
            <a:pPr lvl="1"/>
            <a:r>
              <a:rPr lang="en-US" dirty="0">
                <a:latin typeface="Helvetica"/>
                <a:ea typeface="ＭＳ Ｐゴシック" charset="0"/>
                <a:cs typeface="Helvetica"/>
              </a:rPr>
              <a:t>X509, GSI security </a:t>
            </a:r>
            <a:r>
              <a:rPr lang="en-US" dirty="0" smtClean="0">
                <a:latin typeface="Helvetica"/>
                <a:ea typeface="ＭＳ Ｐゴシック" charset="0"/>
                <a:cs typeface="Helvetica"/>
              </a:rPr>
              <a:t>standards</a:t>
            </a:r>
          </a:p>
          <a:p>
            <a:pPr lvl="2"/>
            <a:r>
              <a:rPr lang="en-US" dirty="0" smtClean="0">
                <a:latin typeface="Helvetica"/>
                <a:ea typeface="ＭＳ Ｐゴシック" charset="0"/>
                <a:cs typeface="Helvetica"/>
              </a:rPr>
              <a:t>Users and services are provided with digital certificates</a:t>
            </a:r>
          </a:p>
          <a:p>
            <a:pPr lvl="2"/>
            <a:r>
              <a:rPr lang="en-US" dirty="0" smtClean="0">
                <a:latin typeface="Helvetica"/>
                <a:ea typeface="ＭＳ Ｐゴシック" charset="0"/>
                <a:cs typeface="Helvetica"/>
              </a:rPr>
              <a:t>User certificate proxies ( </a:t>
            </a:r>
            <a:r>
              <a:rPr lang="en-US" dirty="0" err="1" smtClean="0">
                <a:latin typeface="Helvetica"/>
                <a:ea typeface="ＭＳ Ｐゴシック" charset="0"/>
                <a:cs typeface="Helvetica"/>
              </a:rPr>
              <a:t>passwordless</a:t>
            </a:r>
            <a:r>
              <a:rPr lang="en-US" dirty="0" smtClean="0">
                <a:latin typeface="Helvetica"/>
                <a:ea typeface="ＭＳ Ｐゴシック" charset="0"/>
                <a:cs typeface="Helvetica"/>
              </a:rPr>
              <a:t>, time limited temporary certificate copies ) are used for distributed operations on the </a:t>
            </a:r>
            <a:r>
              <a:rPr lang="en-US" dirty="0" err="1" smtClean="0">
                <a:latin typeface="Helvetica"/>
                <a:ea typeface="ＭＳ Ｐゴシック" charset="0"/>
                <a:cs typeface="Helvetica"/>
              </a:rPr>
              <a:t>users’s</a:t>
            </a:r>
            <a:r>
              <a:rPr lang="en-US" dirty="0" smtClean="0">
                <a:latin typeface="Helvetica"/>
                <a:ea typeface="ＭＳ Ｐゴシック" charset="0"/>
                <a:cs typeface="Helvetica"/>
              </a:rPr>
              <a:t> behalf</a:t>
            </a:r>
            <a:endParaRPr lang="en-US" dirty="0">
              <a:latin typeface="Helvetica"/>
              <a:ea typeface="ＭＳ Ｐゴシック" charset="0"/>
              <a:cs typeface="Helvetica"/>
            </a:endParaRPr>
          </a:p>
          <a:p>
            <a:pPr lvl="1"/>
            <a:r>
              <a:rPr lang="en-US" dirty="0">
                <a:latin typeface="Helvetica"/>
                <a:ea typeface="ＭＳ Ｐゴシック" charset="0"/>
                <a:cs typeface="Helvetica"/>
              </a:rPr>
              <a:t>Fine grained </a:t>
            </a:r>
            <a:r>
              <a:rPr lang="en-US" dirty="0" smtClean="0">
                <a:latin typeface="Helvetica"/>
                <a:ea typeface="ＭＳ Ｐゴシック" charset="0"/>
                <a:cs typeface="Helvetica"/>
              </a:rPr>
              <a:t>service access authorization rules</a:t>
            </a:r>
            <a:endParaRPr lang="en-US" dirty="0">
              <a:latin typeface="Helvetica"/>
              <a:ea typeface="ＭＳ Ｐゴシック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6704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Framework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432863"/>
            <a:ext cx="8229600" cy="4923487"/>
          </a:xfrm>
        </p:spPr>
        <p:txBody>
          <a:bodyPr>
            <a:normAutofit/>
          </a:bodyPr>
          <a:lstStyle/>
          <a:p>
            <a:pPr>
              <a:buFont typeface="Wingdings 2" charset="2"/>
              <a:buChar char="¿"/>
              <a:defRPr/>
            </a:pPr>
            <a:r>
              <a:rPr lang="en-US" dirty="0" smtClean="0">
                <a:latin typeface="Helvetica"/>
                <a:cs typeface="Helvetica"/>
              </a:rPr>
              <a:t>Framework </a:t>
            </a:r>
            <a:r>
              <a:rPr lang="en-US" dirty="0">
                <a:latin typeface="Helvetica"/>
                <a:cs typeface="Helvetica"/>
              </a:rPr>
              <a:t>allows to easily build these components concentrating on the business logic of the applications </a:t>
            </a:r>
          </a:p>
          <a:p>
            <a:pPr lvl="1">
              <a:buFont typeface="Wingdings 2" charset="2"/>
              <a:buChar char="¿"/>
              <a:defRPr/>
            </a:pPr>
            <a:r>
              <a:rPr lang="en-US" dirty="0" smtClean="0">
                <a:latin typeface="Helvetica"/>
                <a:cs typeface="Helvetica"/>
              </a:rPr>
              <a:t>Development environment: Python</a:t>
            </a:r>
            <a:r>
              <a:rPr lang="en-US" dirty="0">
                <a:latin typeface="Helvetica"/>
                <a:cs typeface="Helvetica"/>
              </a:rPr>
              <a:t>, MySQL</a:t>
            </a:r>
          </a:p>
          <a:p>
            <a:pPr lvl="1">
              <a:buFont typeface="Wingdings 2" charset="2"/>
              <a:buChar char="¿"/>
              <a:defRPr/>
            </a:pPr>
            <a:r>
              <a:rPr lang="en-US" dirty="0">
                <a:latin typeface="Helvetica"/>
                <a:cs typeface="Helvetica"/>
              </a:rPr>
              <a:t>Using base services for configuration, monitoring, logging, </a:t>
            </a:r>
            <a:r>
              <a:rPr lang="en-US" dirty="0" err="1" smtClean="0">
                <a:latin typeface="Helvetica"/>
                <a:cs typeface="Helvetica"/>
              </a:rPr>
              <a:t>etc</a:t>
            </a:r>
            <a:endParaRPr lang="en-US" dirty="0" smtClean="0">
              <a:latin typeface="Helvetica"/>
              <a:cs typeface="Helvetica"/>
            </a:endParaRPr>
          </a:p>
          <a:p>
            <a:pPr lvl="1">
              <a:buFont typeface="Wingdings 2" charset="2"/>
              <a:buChar char="¿"/>
              <a:defRPr/>
            </a:pPr>
            <a:r>
              <a:rPr lang="en-US" dirty="0" smtClean="0">
                <a:latin typeface="Helvetica"/>
                <a:cs typeface="Helvetica"/>
              </a:rPr>
              <a:t>Specific functionality can be provided in many cases as plugin modules, e.g.</a:t>
            </a:r>
          </a:p>
          <a:p>
            <a:pPr lvl="2">
              <a:buFont typeface="Wingdings 2" charset="2"/>
              <a:buChar char="¿"/>
              <a:defRPr/>
            </a:pPr>
            <a:r>
              <a:rPr lang="en-US" dirty="0" smtClean="0">
                <a:latin typeface="Helvetica"/>
                <a:cs typeface="Helvetica"/>
              </a:rPr>
              <a:t>Data access policies</a:t>
            </a:r>
          </a:p>
          <a:p>
            <a:pPr lvl="2">
              <a:buFont typeface="Wingdings 2" charset="2"/>
              <a:buChar char="¿"/>
              <a:defRPr/>
            </a:pPr>
            <a:r>
              <a:rPr lang="en-US" dirty="0" smtClean="0">
                <a:latin typeface="Helvetica"/>
                <a:cs typeface="Helvetica"/>
              </a:rPr>
              <a:t>Job scheduling policies</a:t>
            </a:r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ea typeface="ＭＳ Ｐゴシック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4986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1721" y="1219200"/>
            <a:ext cx="8229600" cy="52405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is the DIRAC information index:</a:t>
            </a:r>
          </a:p>
          <a:p>
            <a:pPr lvl="1"/>
            <a:r>
              <a:rPr lang="en-US" dirty="0" smtClean="0"/>
              <a:t>All the static configuration information</a:t>
            </a:r>
          </a:p>
          <a:p>
            <a:pPr lvl="1"/>
            <a:r>
              <a:rPr lang="en-US" dirty="0" smtClean="0"/>
              <a:t>Services description for configuration </a:t>
            </a:r>
            <a:br>
              <a:rPr lang="en-US" dirty="0" smtClean="0"/>
            </a:br>
            <a:r>
              <a:rPr lang="en-US" dirty="0" smtClean="0"/>
              <a:t>and discovery</a:t>
            </a:r>
          </a:p>
          <a:p>
            <a:pPr lvl="1"/>
            <a:r>
              <a:rPr lang="en-US" dirty="0" smtClean="0"/>
              <a:t>Resources description</a:t>
            </a:r>
          </a:p>
          <a:p>
            <a:pPr lvl="2"/>
            <a:r>
              <a:rPr lang="en-US" dirty="0" smtClean="0"/>
              <a:t>Computing</a:t>
            </a:r>
          </a:p>
          <a:p>
            <a:pPr lvl="2"/>
            <a:r>
              <a:rPr lang="en-US" dirty="0" smtClean="0"/>
              <a:t>Storage</a:t>
            </a:r>
          </a:p>
          <a:p>
            <a:pPr lvl="2"/>
            <a:r>
              <a:rPr lang="en-US" dirty="0" smtClean="0"/>
              <a:t>Third party services (data transfer, </a:t>
            </a:r>
            <a:br>
              <a:rPr lang="en-US" dirty="0" smtClean="0"/>
            </a:br>
            <a:r>
              <a:rPr lang="en-US" dirty="0" smtClean="0"/>
              <a:t>catalogs, message queues,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User registry</a:t>
            </a:r>
          </a:p>
          <a:p>
            <a:pPr lvl="2"/>
            <a:r>
              <a:rPr lang="en-US" dirty="0" smtClean="0"/>
              <a:t>Including VO and group </a:t>
            </a:r>
            <a:r>
              <a:rPr lang="en-US" dirty="0" smtClean="0"/>
              <a:t>membership,</a:t>
            </a:r>
            <a:br>
              <a:rPr lang="en-US" dirty="0" smtClean="0"/>
            </a:br>
            <a:r>
              <a:rPr lang="en-US" dirty="0" smtClean="0"/>
              <a:t>access rights</a:t>
            </a:r>
            <a:endParaRPr lang="en-US" dirty="0" smtClean="0"/>
          </a:p>
          <a:p>
            <a:pPr lvl="1"/>
            <a:r>
              <a:rPr lang="en-US" dirty="0" smtClean="0"/>
              <a:t>Operational parameters</a:t>
            </a:r>
          </a:p>
          <a:p>
            <a:pPr lvl="2"/>
            <a:r>
              <a:rPr lang="en-US" dirty="0" smtClean="0"/>
              <a:t>For various activities </a:t>
            </a:r>
          </a:p>
          <a:p>
            <a:pPr lvl="2"/>
            <a:r>
              <a:rPr lang="en-US" dirty="0" smtClean="0"/>
              <a:t>For various communities</a:t>
            </a:r>
            <a:endParaRPr lang="en-US" dirty="0"/>
          </a:p>
        </p:txBody>
      </p:sp>
      <p:pic>
        <p:nvPicPr>
          <p:cNvPr id="5" name="Picture 4" descr="Screen Shot 2017-09-26 at 18.3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72" y="2102355"/>
            <a:ext cx="3430068" cy="43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6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47827"/>
            <a:ext cx="1981200" cy="365760"/>
          </a:xfrm>
        </p:spPr>
        <p:txBody>
          <a:bodyPr/>
          <a:lstStyle/>
          <a:p>
            <a:fld id="{78C5528E-F96B-914F-9CCC-3B92A89F83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251491" y="2086171"/>
            <a:ext cx="6984307" cy="3529333"/>
          </a:xfrm>
        </p:spPr>
        <p:txBody>
          <a:bodyPr>
            <a:normAutofit/>
          </a:bodyPr>
          <a:lstStyle/>
          <a:p>
            <a:r>
              <a:rPr lang="en-US" dirty="0" smtClean="0"/>
              <a:t>DIRAC in a nutshell</a:t>
            </a:r>
          </a:p>
          <a:p>
            <a:r>
              <a:rPr lang="en-US" dirty="0" smtClean="0"/>
              <a:t>DIRAC Communities </a:t>
            </a:r>
            <a:endParaRPr lang="en-US" dirty="0" smtClean="0"/>
          </a:p>
          <a:p>
            <a:r>
              <a:rPr lang="en-US" dirty="0" smtClean="0"/>
              <a:t>Framework </a:t>
            </a:r>
          </a:p>
          <a:p>
            <a:r>
              <a:rPr lang="en-US" dirty="0" smtClean="0"/>
              <a:t>Services</a:t>
            </a:r>
          </a:p>
          <a:p>
            <a:r>
              <a:rPr lang="en-US" dirty="0" smtClean="0"/>
              <a:t>Interfaces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33845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Configuration service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Content Placeholder 8"/>
          <p:cNvSpPr>
            <a:spLocks noGrp="1"/>
          </p:cNvSpPr>
          <p:nvPr>
            <p:ph idx="1"/>
          </p:nvPr>
        </p:nvSpPr>
        <p:spPr>
          <a:xfrm>
            <a:off x="261938" y="1928580"/>
            <a:ext cx="7772400" cy="552989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Redundant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highly available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service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latin typeface="Helvetica" charset="0"/>
                <a:ea typeface="ＭＳ Ｐゴシック" charset="0"/>
              </a:rPr>
              <a:t>Multiple distributed slaves </a:t>
            </a:r>
            <a:br>
              <a:rPr lang="en-US" sz="2000" dirty="0" smtClean="0">
                <a:latin typeface="Helvetica" charset="0"/>
                <a:ea typeface="ＭＳ Ｐゴシック" charset="0"/>
              </a:rPr>
            </a:br>
            <a:r>
              <a:rPr lang="en-US" sz="2000" dirty="0" smtClean="0">
                <a:latin typeface="Helvetica" charset="0"/>
                <a:ea typeface="ＭＳ Ｐゴシック" charset="0"/>
              </a:rPr>
              <a:t>synchronized with the master</a:t>
            </a:r>
            <a:endParaRPr lang="en-US" sz="2000" dirty="0">
              <a:latin typeface="Helvetica" charset="0"/>
              <a:ea typeface="ＭＳ Ｐゴシック" charset="0"/>
            </a:endParaRPr>
          </a:p>
          <a:p>
            <a:endParaRPr lang="en-US" sz="24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100" dirty="0" smtClean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4" name="Picture 5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21" y="1376078"/>
            <a:ext cx="3840338" cy="30498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Automatic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synchronization of resources description with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external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information services (BDII or …) </a:t>
            </a:r>
          </a:p>
          <a:p>
            <a:pPr lvl="1"/>
            <a:r>
              <a:rPr lang="en-US" sz="2100" dirty="0" smtClean="0">
                <a:latin typeface="Helvetica" charset="0"/>
                <a:ea typeface="ＭＳ Ｐゴシック" charset="0"/>
                <a:cs typeface="ＭＳ Ｐゴシック" charset="0"/>
              </a:rPr>
              <a:t>Resource access information</a:t>
            </a:r>
          </a:p>
          <a:p>
            <a:pPr lvl="1"/>
            <a:r>
              <a:rPr lang="en-US" sz="2100" dirty="0" smtClean="0">
                <a:latin typeface="Helvetica" charset="0"/>
                <a:ea typeface="ＭＳ Ｐゴシック" charset="0"/>
                <a:cs typeface="ＭＳ Ｐゴシック" charset="0"/>
              </a:rPr>
              <a:t>VO access rights</a:t>
            </a:r>
          </a:p>
          <a:p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Resource Monitoring Service</a:t>
            </a:r>
          </a:p>
          <a:p>
            <a:pPr lvl="1"/>
            <a:r>
              <a:rPr lang="en-US" sz="2100" dirty="0" smtClean="0">
                <a:latin typeface="Helvetica" charset="0"/>
                <a:ea typeface="ＭＳ Ｐゴシック" charset="0"/>
                <a:cs typeface="ＭＳ Ｐゴシック" charset="0"/>
              </a:rPr>
              <a:t>A framework to define and run various probes and update the resource status appropriately</a:t>
            </a:r>
          </a:p>
          <a:p>
            <a:pPr lvl="2"/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E.g. downtimes announced in the </a:t>
            </a:r>
            <a:r>
              <a:rPr lang="en-US" sz="1800" dirty="0" err="1" smtClean="0">
                <a:latin typeface="Helvetica" charset="0"/>
                <a:ea typeface="ＭＳ Ｐゴシック" charset="0"/>
                <a:cs typeface="ＭＳ Ｐゴシック" charset="0"/>
              </a:rPr>
              <a:t>GocDB</a:t>
            </a:r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, testing access to storage and computing resources, VOMS servers, </a:t>
            </a:r>
            <a:r>
              <a:rPr lang="en-US" sz="1800" dirty="0" err="1" smtClean="0">
                <a:latin typeface="Helvetica" charset="0"/>
                <a:ea typeface="ＭＳ Ｐゴシック" charset="0"/>
                <a:cs typeface="ＭＳ Ｐゴシック" charset="0"/>
              </a:rPr>
              <a:t>etc</a:t>
            </a:r>
            <a:r>
              <a:rPr lang="en-US" sz="18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Resource Status Service</a:t>
            </a:r>
          </a:p>
          <a:p>
            <a:pPr lvl="1"/>
            <a:r>
              <a:rPr lang="en-US" sz="2100" dirty="0" smtClean="0">
                <a:latin typeface="Helvetica" charset="0"/>
                <a:ea typeface="ＭＳ Ｐゴシック" charset="0"/>
                <a:cs typeface="ＭＳ Ｐゴシック" charset="0"/>
              </a:rPr>
              <a:t>Serve resource status information to interested clients</a:t>
            </a:r>
          </a:p>
          <a:p>
            <a:pPr lvl="1"/>
            <a:endParaRPr lang="en-US" sz="21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74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Other base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services</a:t>
            </a:r>
          </a:p>
        </p:txBody>
      </p:sp>
      <p:sp>
        <p:nvSpPr>
          <p:cNvPr id="25602" name="Content Placeholder 8"/>
          <p:cNvSpPr>
            <a:spLocks noGrp="1"/>
          </p:cNvSpPr>
          <p:nvPr>
            <p:ph idx="1"/>
          </p:nvPr>
        </p:nvSpPr>
        <p:spPr>
          <a:xfrm>
            <a:off x="1028093" y="1192213"/>
            <a:ext cx="7772400" cy="5236279"/>
          </a:xfrm>
        </p:spPr>
        <p:txBody>
          <a:bodyPr>
            <a:normAutofit/>
          </a:bodyPr>
          <a:lstStyle/>
          <a:p>
            <a:endParaRPr lang="en-US" sz="2000" dirty="0">
              <a:latin typeface="Helvetica" charset="0"/>
              <a:ea typeface="ＭＳ Ｐゴシック" charset="0"/>
            </a:endParaRPr>
          </a:p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Full featured proxy </a:t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management system</a:t>
            </a:r>
          </a:p>
          <a:p>
            <a:pPr lvl="1"/>
            <a:r>
              <a:rPr lang="en-US" sz="2000" dirty="0">
                <a:latin typeface="Helvetica" charset="0"/>
                <a:ea typeface="ＭＳ Ｐゴシック" charset="0"/>
              </a:rPr>
              <a:t>Proxy storage and renewal </a:t>
            </a:r>
            <a:br>
              <a:rPr lang="en-US" sz="2000" dirty="0">
                <a:latin typeface="Helvetica" charset="0"/>
                <a:ea typeface="ＭＳ Ｐゴシック" charset="0"/>
              </a:rPr>
            </a:br>
            <a:r>
              <a:rPr lang="en-US" sz="2000" dirty="0">
                <a:latin typeface="Helvetica" charset="0"/>
                <a:ea typeface="ＭＳ Ｐゴシック" charset="0"/>
              </a:rPr>
              <a:t>mechanism</a:t>
            </a:r>
          </a:p>
          <a:p>
            <a:pPr lvl="1"/>
            <a:r>
              <a:rPr lang="en-US" sz="2000" dirty="0">
                <a:latin typeface="Helvetica" charset="0"/>
                <a:ea typeface="ＭＳ Ｐゴシック" charset="0"/>
              </a:rPr>
              <a:t>Support for multiuser pilot jobs </a:t>
            </a:r>
          </a:p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System Logging service</a:t>
            </a:r>
          </a:p>
          <a:p>
            <a:pPr lvl="1"/>
            <a:r>
              <a:rPr lang="en-US" sz="2000" dirty="0">
                <a:latin typeface="Helvetica" charset="0"/>
                <a:ea typeface="ＭＳ Ｐゴシック" charset="0"/>
              </a:rPr>
              <a:t>Collect essential error messages from all the </a:t>
            </a:r>
            <a:r>
              <a:rPr lang="en-US" sz="2000" dirty="0" smtClean="0">
                <a:latin typeface="Helvetica" charset="0"/>
                <a:ea typeface="ＭＳ Ｐゴシック" charset="0"/>
              </a:rPr>
              <a:t>distributed components</a:t>
            </a:r>
            <a:endParaRPr lang="en-US" sz="2000" dirty="0">
              <a:latin typeface="Helvetica" charset="0"/>
              <a:ea typeface="ＭＳ Ｐゴシック" charset="0"/>
            </a:endParaRPr>
          </a:p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Monitoring service</a:t>
            </a:r>
          </a:p>
          <a:p>
            <a:pPr lvl="1"/>
            <a:r>
              <a:rPr lang="en-US" sz="2000" dirty="0">
                <a:latin typeface="Helvetica" charset="0"/>
                <a:ea typeface="ＭＳ Ｐゴシック" charset="0"/>
              </a:rPr>
              <a:t>Monitor the service and agents behavior </a:t>
            </a:r>
            <a:endParaRPr lang="en-US" sz="2000" dirty="0" smtClean="0">
              <a:latin typeface="Helvetica" charset="0"/>
              <a:ea typeface="ＭＳ Ｐゴシック" charset="0"/>
            </a:endParaRP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Security Logging service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Keep traces of all the service access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28" y="3442365"/>
            <a:ext cx="8004267" cy="832560"/>
          </a:xfrm>
        </p:spPr>
        <p:txBody>
          <a:bodyPr/>
          <a:lstStyle/>
          <a:p>
            <a:r>
              <a:rPr lang="en-US" dirty="0" smtClean="0"/>
              <a:t>DIRAC </a:t>
            </a:r>
            <a:r>
              <a:rPr lang="en-US" dirty="0" smtClean="0"/>
              <a:t>WMS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8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744663" y="334963"/>
            <a:ext cx="1998662" cy="1138237"/>
            <a:chOff x="1744131" y="334963"/>
            <a:chExt cx="1999549" cy="1138237"/>
          </a:xfrm>
        </p:grpSpPr>
        <p:pic>
          <p:nvPicPr>
            <p:cNvPr id="21564" name="Picture 373" descr="pers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030" y="334963"/>
              <a:ext cx="1136650" cy="113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5" name="TextBox 90"/>
            <p:cNvSpPr txBox="1">
              <a:spLocks noChangeArrowheads="1"/>
            </p:cNvSpPr>
            <p:nvPr/>
          </p:nvSpPr>
          <p:spPr bwMode="auto">
            <a:xfrm>
              <a:off x="1744131" y="377292"/>
              <a:ext cx="99448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90"/>
                  </a:solidFill>
                  <a:latin typeface="Helvetica"/>
                  <a:cs typeface="Helvetica"/>
                </a:rPr>
                <a:t>Physicist</a:t>
              </a:r>
            </a:p>
            <a:p>
              <a:pPr eaLnBrk="1" hangingPunct="1"/>
              <a:r>
                <a:rPr lang="en-US" sz="1600" dirty="0">
                  <a:solidFill>
                    <a:srgbClr val="000090"/>
                  </a:solidFill>
                  <a:latin typeface="Helvetica"/>
                  <a:cs typeface="Helvetica"/>
                </a:rPr>
                <a:t>User</a:t>
              </a:r>
            </a:p>
          </p:txBody>
        </p:sp>
      </p:grpSp>
      <p:pic>
        <p:nvPicPr>
          <p:cNvPr id="85" name="Picture 84" descr="Clou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048125"/>
            <a:ext cx="11334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 descr="Clou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4267200"/>
            <a:ext cx="12779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askQue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787525"/>
            <a:ext cx="4005262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41550" y="5664200"/>
            <a:ext cx="1079500" cy="960438"/>
            <a:chOff x="2237570" y="5565139"/>
            <a:chExt cx="1078994" cy="960122"/>
          </a:xfrm>
        </p:grpSpPr>
        <p:pic>
          <p:nvPicPr>
            <p:cNvPr id="21562" name="Picture 6" descr="Rectang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570" y="5565139"/>
              <a:ext cx="1078994" cy="960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3" name="TextBox 7"/>
            <p:cNvSpPr txBox="1">
              <a:spLocks noChangeArrowheads="1"/>
            </p:cNvSpPr>
            <p:nvPr/>
          </p:nvSpPr>
          <p:spPr bwMode="auto">
            <a:xfrm>
              <a:off x="2410667" y="5664199"/>
              <a:ext cx="7404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 dirty="0" smtClean="0">
                  <a:latin typeface="Helvetica"/>
                  <a:cs typeface="Helvetica"/>
                </a:rPr>
                <a:t>EGI</a:t>
              </a:r>
              <a:endParaRPr lang="en-US" sz="1200" dirty="0">
                <a:latin typeface="Helvetica"/>
                <a:cs typeface="Helvetica"/>
              </a:endParaRPr>
            </a:p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Pilot</a:t>
              </a:r>
            </a:p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Director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746250" y="4373563"/>
            <a:ext cx="1408113" cy="1060450"/>
            <a:chOff x="1746698" y="4373431"/>
            <a:chExt cx="1408179" cy="1060706"/>
          </a:xfrm>
        </p:grpSpPr>
        <p:pic>
          <p:nvPicPr>
            <p:cNvPr id="21560" name="Picture 9" descr="Clou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98" y="4373431"/>
              <a:ext cx="1408179" cy="1060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1" name="TextBox 10"/>
            <p:cNvSpPr txBox="1">
              <a:spLocks noChangeArrowheads="1"/>
            </p:cNvSpPr>
            <p:nvPr/>
          </p:nvSpPr>
          <p:spPr bwMode="auto">
            <a:xfrm>
              <a:off x="1976102" y="4656667"/>
              <a:ext cx="954228" cy="46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EGI/WLCG</a:t>
              </a:r>
            </a:p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Grid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857625" y="5664200"/>
            <a:ext cx="1079500" cy="960438"/>
            <a:chOff x="2237570" y="5565139"/>
            <a:chExt cx="1078994" cy="960122"/>
          </a:xfrm>
        </p:grpSpPr>
        <p:pic>
          <p:nvPicPr>
            <p:cNvPr id="21558" name="Picture 43" descr="Rectang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570" y="5565139"/>
              <a:ext cx="1078994" cy="960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9" name="TextBox 44"/>
            <p:cNvSpPr txBox="1">
              <a:spLocks noChangeArrowheads="1"/>
            </p:cNvSpPr>
            <p:nvPr/>
          </p:nvSpPr>
          <p:spPr bwMode="auto">
            <a:xfrm>
              <a:off x="2410667" y="5664199"/>
              <a:ext cx="7404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NDG</a:t>
              </a:r>
            </a:p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Pilot</a:t>
              </a:r>
            </a:p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Director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362325" y="4373563"/>
            <a:ext cx="1408113" cy="1060450"/>
            <a:chOff x="1746698" y="4373431"/>
            <a:chExt cx="1408179" cy="1060706"/>
          </a:xfrm>
        </p:grpSpPr>
        <p:pic>
          <p:nvPicPr>
            <p:cNvPr id="21556" name="Picture 46" descr="Clou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98" y="4373431"/>
              <a:ext cx="1408179" cy="1060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7" name="TextBox 47"/>
            <p:cNvSpPr txBox="1">
              <a:spLocks noChangeArrowheads="1"/>
            </p:cNvSpPr>
            <p:nvPr/>
          </p:nvSpPr>
          <p:spPr bwMode="auto">
            <a:xfrm>
              <a:off x="2181219" y="4656667"/>
              <a:ext cx="526632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NDG</a:t>
              </a:r>
            </a:p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Grid</a:t>
              </a:r>
            </a:p>
          </p:txBody>
        </p:sp>
      </p:grpSp>
      <p:cxnSp>
        <p:nvCxnSpPr>
          <p:cNvPr id="49" name="Curved Connector 14"/>
          <p:cNvCxnSpPr/>
          <p:nvPr/>
        </p:nvCxnSpPr>
        <p:spPr>
          <a:xfrm rot="5400000" flipH="1" flipV="1">
            <a:off x="3978276" y="5310187"/>
            <a:ext cx="874712" cy="30163"/>
          </a:xfrm>
          <a:prstGeom prst="curvedConnector4">
            <a:avLst>
              <a:gd name="adj1" fmla="val 25220"/>
              <a:gd name="adj2" fmla="val 1564433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5430838" y="5664200"/>
            <a:ext cx="1079500" cy="960438"/>
            <a:chOff x="2237570" y="5565139"/>
            <a:chExt cx="1078994" cy="960122"/>
          </a:xfrm>
        </p:grpSpPr>
        <p:pic>
          <p:nvPicPr>
            <p:cNvPr id="21554" name="Picture 51" descr="Rectang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570" y="5565139"/>
              <a:ext cx="1078994" cy="960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5" name="TextBox 52"/>
            <p:cNvSpPr txBox="1">
              <a:spLocks noChangeArrowheads="1"/>
            </p:cNvSpPr>
            <p:nvPr/>
          </p:nvSpPr>
          <p:spPr bwMode="auto">
            <a:xfrm>
              <a:off x="2410667" y="5664199"/>
              <a:ext cx="748848" cy="64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 dirty="0" smtClean="0">
                  <a:latin typeface="Helvetica"/>
                  <a:cs typeface="Helvetica"/>
                </a:rPr>
                <a:t>Amazon</a:t>
              </a:r>
              <a:endParaRPr lang="en-US" sz="1200" dirty="0">
                <a:latin typeface="Helvetica"/>
                <a:cs typeface="Helvetica"/>
              </a:endParaRPr>
            </a:p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Pilot</a:t>
              </a:r>
            </a:p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Director</a:t>
              </a:r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4937125" y="4373563"/>
            <a:ext cx="1408113" cy="1060450"/>
            <a:chOff x="1746698" y="4373431"/>
            <a:chExt cx="1408179" cy="1060706"/>
          </a:xfrm>
        </p:grpSpPr>
        <p:pic>
          <p:nvPicPr>
            <p:cNvPr id="21552" name="Picture 54" descr="Clou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98" y="4373431"/>
              <a:ext cx="1408179" cy="1060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3" name="TextBox 55"/>
            <p:cNvSpPr txBox="1">
              <a:spLocks noChangeArrowheads="1"/>
            </p:cNvSpPr>
            <p:nvPr/>
          </p:nvSpPr>
          <p:spPr bwMode="auto">
            <a:xfrm>
              <a:off x="2000266" y="4656667"/>
              <a:ext cx="928904" cy="46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latin typeface="Helvetica"/>
                  <a:cs typeface="Helvetica"/>
                </a:rPr>
                <a:t>Amazon</a:t>
              </a:r>
              <a:br>
                <a:rPr lang="en-US" sz="1200" dirty="0" smtClean="0">
                  <a:latin typeface="Helvetica"/>
                  <a:cs typeface="Helvetica"/>
                </a:rPr>
              </a:br>
              <a:r>
                <a:rPr lang="en-US" sz="1200" dirty="0" smtClean="0">
                  <a:latin typeface="Helvetica"/>
                  <a:cs typeface="Helvetica"/>
                </a:rPr>
                <a:t>EC2 Cloud</a:t>
              </a:r>
              <a:endParaRPr lang="en-US" sz="1200" dirty="0">
                <a:latin typeface="Helvetica"/>
                <a:cs typeface="Helvetica"/>
              </a:endParaRPr>
            </a:p>
          </p:txBody>
        </p:sp>
      </p:grpSp>
      <p:cxnSp>
        <p:nvCxnSpPr>
          <p:cNvPr id="57" name="Curved Connector 14"/>
          <p:cNvCxnSpPr/>
          <p:nvPr/>
        </p:nvCxnSpPr>
        <p:spPr>
          <a:xfrm rot="5400000" flipH="1" flipV="1">
            <a:off x="5551488" y="5310188"/>
            <a:ext cx="874712" cy="30162"/>
          </a:xfrm>
          <a:prstGeom prst="curvedConnector4">
            <a:avLst>
              <a:gd name="adj1" fmla="val 25220"/>
              <a:gd name="adj2" fmla="val 1564433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7004050" y="5664200"/>
            <a:ext cx="1079500" cy="960438"/>
            <a:chOff x="2237570" y="5565139"/>
            <a:chExt cx="1078994" cy="960122"/>
          </a:xfrm>
        </p:grpSpPr>
        <p:pic>
          <p:nvPicPr>
            <p:cNvPr id="21550" name="Picture 67" descr="Rectang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570" y="5565139"/>
              <a:ext cx="1078994" cy="960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1" name="TextBox 68"/>
            <p:cNvSpPr txBox="1">
              <a:spLocks noChangeArrowheads="1"/>
            </p:cNvSpPr>
            <p:nvPr/>
          </p:nvSpPr>
          <p:spPr bwMode="auto">
            <a:xfrm>
              <a:off x="2410667" y="5664199"/>
              <a:ext cx="7404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CREAM</a:t>
              </a:r>
            </a:p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Pilot</a:t>
              </a:r>
            </a:p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Director</a:t>
              </a:r>
            </a:p>
          </p:txBody>
        </p: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6510338" y="4373563"/>
            <a:ext cx="1408112" cy="1060450"/>
            <a:chOff x="1746698" y="4373431"/>
            <a:chExt cx="1408179" cy="1060706"/>
          </a:xfrm>
        </p:grpSpPr>
        <p:pic>
          <p:nvPicPr>
            <p:cNvPr id="21548" name="Picture 70" descr="Clou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98" y="4373431"/>
              <a:ext cx="1408179" cy="1060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9" name="TextBox 71"/>
            <p:cNvSpPr txBox="1">
              <a:spLocks noChangeArrowheads="1"/>
            </p:cNvSpPr>
            <p:nvPr/>
          </p:nvSpPr>
          <p:spPr bwMode="auto">
            <a:xfrm>
              <a:off x="2074331" y="4656667"/>
              <a:ext cx="740407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CREAM</a:t>
              </a:r>
            </a:p>
            <a:p>
              <a:pPr eaLnBrk="1" hangingPunct="1"/>
              <a:r>
                <a:rPr lang="en-US" sz="1200">
                  <a:latin typeface="Helvetica"/>
                  <a:cs typeface="Helvetica"/>
                </a:rPr>
                <a:t>CE</a:t>
              </a:r>
            </a:p>
          </p:txBody>
        </p:sp>
      </p:grpSp>
      <p:cxnSp>
        <p:nvCxnSpPr>
          <p:cNvPr id="73" name="Curved Connector 14"/>
          <p:cNvCxnSpPr/>
          <p:nvPr/>
        </p:nvCxnSpPr>
        <p:spPr>
          <a:xfrm rot="5400000" flipH="1" flipV="1">
            <a:off x="7126288" y="5310188"/>
            <a:ext cx="874712" cy="30162"/>
          </a:xfrm>
          <a:prstGeom prst="curvedConnector4">
            <a:avLst>
              <a:gd name="adj1" fmla="val 25220"/>
              <a:gd name="adj2" fmla="val 1564433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14"/>
          <p:cNvCxnSpPr/>
          <p:nvPr/>
        </p:nvCxnSpPr>
        <p:spPr>
          <a:xfrm rot="5400000" flipH="1" flipV="1">
            <a:off x="2361407" y="5325268"/>
            <a:ext cx="876300" cy="30163"/>
          </a:xfrm>
          <a:prstGeom prst="curvedConnector4">
            <a:avLst>
              <a:gd name="adj1" fmla="val 25220"/>
              <a:gd name="adj2" fmla="val 1564433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26"/>
          <p:cNvGrpSpPr>
            <a:grpSpLocks/>
          </p:cNvGrpSpPr>
          <p:nvPr/>
        </p:nvGrpSpPr>
        <p:grpSpPr bwMode="auto">
          <a:xfrm>
            <a:off x="4508500" y="3305175"/>
            <a:ext cx="1095375" cy="962025"/>
            <a:chOff x="4507721" y="3304574"/>
            <a:chExt cx="1096416" cy="961950"/>
          </a:xfrm>
        </p:grpSpPr>
        <p:pic>
          <p:nvPicPr>
            <p:cNvPr id="21546" name="Picture 86" descr="WhiteRectangl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721" y="3304574"/>
              <a:ext cx="1096416" cy="9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7" name="TextBox 87"/>
            <p:cNvSpPr txBox="1">
              <a:spLocks noChangeArrowheads="1"/>
            </p:cNvSpPr>
            <p:nvPr/>
          </p:nvSpPr>
          <p:spPr bwMode="auto">
            <a:xfrm>
              <a:off x="4698950" y="3488268"/>
              <a:ext cx="7405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Matcher</a:t>
              </a:r>
            </a:p>
            <a:p>
              <a:pPr eaLnBrk="1" hangingPunct="1"/>
              <a:r>
                <a:rPr lang="en-US" sz="1200" dirty="0">
                  <a:latin typeface="Helvetica"/>
                  <a:cs typeface="Helvetica"/>
                </a:rPr>
                <a:t>Service</a:t>
              </a:r>
            </a:p>
          </p:txBody>
        </p:sp>
      </p:grpSp>
      <p:grpSp>
        <p:nvGrpSpPr>
          <p:cNvPr id="14" name="Group 115"/>
          <p:cNvGrpSpPr>
            <a:grpSpLocks/>
          </p:cNvGrpSpPr>
          <p:nvPr/>
        </p:nvGrpSpPr>
        <p:grpSpPr bwMode="auto">
          <a:xfrm>
            <a:off x="6299200" y="334963"/>
            <a:ext cx="2201863" cy="1138237"/>
            <a:chOff x="6299729" y="334963"/>
            <a:chExt cx="2201286" cy="1138237"/>
          </a:xfrm>
        </p:grpSpPr>
        <p:pic>
          <p:nvPicPr>
            <p:cNvPr id="21544" name="Picture 373" descr="pers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729" y="334963"/>
              <a:ext cx="1136650" cy="113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5" name="TextBox 89"/>
            <p:cNvSpPr txBox="1">
              <a:spLocks noChangeArrowheads="1"/>
            </p:cNvSpPr>
            <p:nvPr/>
          </p:nvSpPr>
          <p:spPr bwMode="auto">
            <a:xfrm>
              <a:off x="7335411" y="334963"/>
              <a:ext cx="116560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90"/>
                  </a:solidFill>
                  <a:latin typeface="Helvetica"/>
                  <a:cs typeface="Helvetica"/>
                </a:rPr>
                <a:t>Production</a:t>
              </a:r>
            </a:p>
            <a:p>
              <a:pPr eaLnBrk="1" hangingPunct="1"/>
              <a:r>
                <a:rPr lang="en-US" sz="1600" dirty="0">
                  <a:solidFill>
                    <a:srgbClr val="000090"/>
                  </a:solidFill>
                  <a:latin typeface="Helvetica"/>
                  <a:cs typeface="Helvetica"/>
                </a:rPr>
                <a:t>Manager</a:t>
              </a:r>
            </a:p>
          </p:txBody>
        </p:sp>
      </p:grpSp>
      <p:cxnSp>
        <p:nvCxnSpPr>
          <p:cNvPr id="93" name="Straight Arrow Connector 92"/>
          <p:cNvCxnSpPr>
            <a:stCxn id="4" idx="2"/>
          </p:cNvCxnSpPr>
          <p:nvPr/>
        </p:nvCxnSpPr>
        <p:spPr>
          <a:xfrm rot="5400000">
            <a:off x="5677693" y="1139032"/>
            <a:ext cx="855663" cy="15240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3321050" y="1473200"/>
            <a:ext cx="1449388" cy="855663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2814638" y="3949700"/>
            <a:ext cx="1884362" cy="83343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 flipH="1" flipV="1">
            <a:off x="4273550" y="4205288"/>
            <a:ext cx="735013" cy="42068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6200000" flipV="1">
            <a:off x="5269706" y="4048919"/>
            <a:ext cx="735013" cy="73342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0800000">
            <a:off x="5430838" y="3949700"/>
            <a:ext cx="2198687" cy="83343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5" name="Picture 114" descr="ProdJo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193800"/>
            <a:ext cx="12176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ProdJo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071563"/>
            <a:ext cx="12160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UserJo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193800"/>
            <a:ext cx="12160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11" descr="UserJo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1071563"/>
            <a:ext cx="12160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lotJo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5484813"/>
            <a:ext cx="11795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PilotJo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5484813"/>
            <a:ext cx="11795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PilotJo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5484813"/>
            <a:ext cx="11795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PilotJo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4813"/>
            <a:ext cx="11795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nip Single Corner Rectangle 127"/>
          <p:cNvSpPr/>
          <p:nvPr/>
        </p:nvSpPr>
        <p:spPr>
          <a:xfrm>
            <a:off x="2360613" y="4189413"/>
            <a:ext cx="423862" cy="593725"/>
          </a:xfrm>
          <a:prstGeom prst="snip1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59" name="Snip Single Corner Rectangle 58"/>
          <p:cNvSpPr/>
          <p:nvPr/>
        </p:nvSpPr>
        <p:spPr>
          <a:xfrm>
            <a:off x="4006850" y="4189413"/>
            <a:ext cx="423863" cy="593725"/>
          </a:xfrm>
          <a:prstGeom prst="snip1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0" name="Snip Single Corner Rectangle 59"/>
          <p:cNvSpPr/>
          <p:nvPr/>
        </p:nvSpPr>
        <p:spPr>
          <a:xfrm>
            <a:off x="5603875" y="4189413"/>
            <a:ext cx="423863" cy="593725"/>
          </a:xfrm>
          <a:prstGeom prst="snip1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1" name="Snip Single Corner Rectangle 60"/>
          <p:cNvSpPr/>
          <p:nvPr/>
        </p:nvSpPr>
        <p:spPr>
          <a:xfrm>
            <a:off x="7124700" y="4189413"/>
            <a:ext cx="423863" cy="593725"/>
          </a:xfrm>
          <a:prstGeom prst="snip1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62" name="Picture 61" descr="DIRAC_new_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5774410"/>
            <a:ext cx="1744663" cy="54734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764 L -0.13507 0.1409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2535 0.1682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14965 0.1502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3698 0.17061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C 0.01701 -0.0301 0.0342 -0.06019 0.02864 -0.08149 C 0.02309 -0.10278 -0.02292 -0.12061 -0.03334 -0.12848 " pathEditMode="relative" ptsTypes="aaA"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55556E-6 C 0.01927 -0.02964 0.03854 -0.05903 0.03507 -0.08033 C 0.03159 -0.10163 -0.01129 -0.12038 -0.02049 -0.12848 " pathEditMode="relative" ptsTypes="aaA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C 0.02135 -0.02755 0.0427 -0.05486 0.03888 -0.07662 C 0.03507 -0.09838 0.0059 -0.11482 -0.02309 -0.13102 " pathEditMode="relative" ptsTypes="aaA">
                                      <p:cBhvr>
                                        <p:cTn id="1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2.22222E-6 C 0.01284 -0.02199 0.046 -0.04375 0.04375 -0.06505 C 0.04149 -0.08634 0.00416 -0.10741 -0.03316 -0.12847 " pathEditMode="relative" rAng="0" ptsTypes="aaA">
                                      <p:cBhvr>
                                        <p:cTn id="1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3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96 0.16829 C -0.15972 0.21875 -0.1493 0.26945 -0.18871 0.32199 C -0.22812 0.37477 -0.31736 0.4294 -0.40607 0.48426 " pathEditMode="relative" rAng="0" ptsTypes="aaA">
                                      <p:cBhvr>
                                        <p:cTn id="22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25 0.14097 C 0.1698 0.20602 0.17934 0.27153 0.16389 0.3287 C 0.14844 0.38611 0.10782 0.43495 0.06737 0.48426 " pathEditMode="relative" rAng="0" ptsTypes="aaA">
                                      <p:cBhvr>
                                        <p:cTn id="23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6 0.12315 C -0.15591 0.19538 -0.16181 0.26806 -0.14862 0.32524 C -0.13542 0.38264 -0.10244 0.42431 -0.06945 0.46644 " pathEditMode="relative" rAng="0" ptsTypes="aaA">
                                      <p:cBhvr>
                                        <p:cTn id="2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5 0.15047 C 0.11389 0.20556 0.0908 0.26088 0.13802 0.31366 C 0.18576 0.36621 0.30434 0.41621 0.42309 0.46644 " pathEditMode="relative" rAng="0" ptsTypes="aaA">
                                      <p:cBhvr>
                                        <p:cTn id="2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2859E-6 1.49143E-6 C -0.0014 -0.07295 -0.00261 -0.14567 0.01875 -0.19268 C 0.04011 -0.2397 0.10958 -0.26749 0.12782 -0.28231 " pathEditMode="relative" ptsTypes="aaA">
                                      <p:cBhvr>
                                        <p:cTn id="2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C 0.00034 -0.07083 0.00104 -0.14051 -0.00556 -0.18588 C -0.01164 -0.23125 -0.03195 -0.25787 -0.03698 -0.27176 " pathEditMode="relative" rAng="0" ptsTypes="aaA">
                                      <p:cBhvr>
                                        <p:cTn id="2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C 0.00208 -0.07662 0.00434 -0.15278 -0.03073 -0.20185 C -0.06528 -0.25139 -0.17847 -0.28032 -0.20799 -0.2956 " pathEditMode="relative" rAng="0" ptsTypes="aaA">
                                      <p:cBhvr>
                                        <p:cTn id="2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3.33333E-6 C 0.00034 -0.06968 0.00434 -0.13889 -0.05573 -0.18357 C -0.11476 -0.22848 -0.30851 -0.25486 -0.35886 -0.26852 " pathEditMode="relative" rAng="0" ptsTypes="aaA">
                                      <p:cBhvr>
                                        <p:cTn id="2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scheduling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5062" y="1436568"/>
            <a:ext cx="4617571" cy="4790296"/>
          </a:xfrm>
        </p:spPr>
        <p:txBody>
          <a:bodyPr>
            <a:normAutofit fontScale="62500" lnSpcReduction="20000"/>
          </a:bodyPr>
          <a:lstStyle/>
          <a:p>
            <a:r>
              <a:rPr lang="en-US" sz="2500" dirty="0" smtClean="0"/>
              <a:t>Pilot jobs are submitted to computing</a:t>
            </a:r>
            <a:br>
              <a:rPr lang="en-US" sz="2500" dirty="0" smtClean="0"/>
            </a:br>
            <a:r>
              <a:rPr lang="en-US" sz="2500" dirty="0" smtClean="0"/>
              <a:t>resources by specialized Pilot Directors</a:t>
            </a:r>
          </a:p>
          <a:p>
            <a:endParaRPr lang="en-US" sz="2500" dirty="0" smtClean="0"/>
          </a:p>
          <a:p>
            <a:r>
              <a:rPr lang="en-US" sz="2500" dirty="0" smtClean="0"/>
              <a:t>After the start, Pilots check the</a:t>
            </a:r>
            <a:br>
              <a:rPr lang="en-US" sz="2500" dirty="0" smtClean="0"/>
            </a:br>
            <a:r>
              <a:rPr lang="en-US" sz="2500" dirty="0" smtClean="0"/>
              <a:t>execution environment and</a:t>
            </a:r>
            <a:br>
              <a:rPr lang="en-US" sz="2500" dirty="0" smtClean="0"/>
            </a:br>
            <a:r>
              <a:rPr lang="en-US" sz="2500" dirty="0" smtClean="0"/>
              <a:t>form the resource description</a:t>
            </a:r>
          </a:p>
          <a:p>
            <a:pPr lvl="1"/>
            <a:r>
              <a:rPr lang="en-US" sz="2100" dirty="0" smtClean="0"/>
              <a:t>OS, capacity, disk space, software, </a:t>
            </a:r>
            <a:r>
              <a:rPr lang="en-US" sz="2100" dirty="0" err="1" smtClean="0"/>
              <a:t>etc</a:t>
            </a:r>
            <a:endParaRPr lang="en-US" sz="2100" dirty="0" smtClean="0"/>
          </a:p>
          <a:p>
            <a:pPr lvl="1"/>
            <a:endParaRPr lang="en-US" sz="2100" dirty="0"/>
          </a:p>
          <a:p>
            <a:r>
              <a:rPr lang="en-US" sz="2500" dirty="0" smtClean="0"/>
              <a:t>The resources description </a:t>
            </a:r>
            <a:r>
              <a:rPr lang="en-US" sz="2500" dirty="0"/>
              <a:t>i</a:t>
            </a:r>
            <a:r>
              <a:rPr lang="en-US" sz="2500" dirty="0" smtClean="0"/>
              <a:t>s presented to the Matcher service, which chooses the most appropriate user job from the Task Queue</a:t>
            </a:r>
          </a:p>
          <a:p>
            <a:endParaRPr lang="en-US" sz="2500" dirty="0" smtClean="0"/>
          </a:p>
          <a:p>
            <a:r>
              <a:rPr lang="en-US" sz="2500" dirty="0" smtClean="0"/>
              <a:t>The user job description is delivered to the pilot, which prepares its execution environment and executes the user application</a:t>
            </a:r>
          </a:p>
          <a:p>
            <a:endParaRPr lang="en-US" sz="2500" dirty="0" smtClean="0"/>
          </a:p>
          <a:p>
            <a:r>
              <a:rPr lang="en-US" sz="2500" dirty="0" smtClean="0"/>
              <a:t>In the end, the pilot is uploading the results and output data to a predefined destination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8" descr="DIRAC_WMS_Gene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45" y="1439268"/>
            <a:ext cx="4000462" cy="442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49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based WMS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One evident advantage is that the users’ payload is starting in an already verified environment</a:t>
            </a:r>
          </a:p>
          <a:p>
            <a:pPr lvl="1"/>
            <a:r>
              <a:rPr lang="en-US" dirty="0" smtClean="0"/>
              <a:t>In early days of the grid and even now users saw an important decreasing of their jobs failure rate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environment checks can be tailored for specific needs of a particular community by customizing the pilot operations</a:t>
            </a:r>
          </a:p>
        </p:txBody>
      </p:sp>
    </p:spTree>
    <p:extLst>
      <p:ext uri="{BB962C8B-B14F-4D97-AF65-F5344CB8AC3E}">
        <p14:creationId xmlns:p14="http://schemas.microsoft.com/office/powerpoint/2010/main" val="343273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based WMS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Site resources providers does not need to distinguish individual users</a:t>
            </a:r>
          </a:p>
          <a:p>
            <a:pPr lvl="1"/>
            <a:r>
              <a:rPr lang="en-US" dirty="0" smtClean="0"/>
              <a:t>One user identity represents the whole community to the sites</a:t>
            </a:r>
          </a:p>
          <a:p>
            <a:pPr lvl="1"/>
            <a:r>
              <a:rPr lang="en-US" dirty="0" smtClean="0"/>
              <a:t>Simplifies site management but needs special trust relation between the site and the community</a:t>
            </a:r>
          </a:p>
          <a:p>
            <a:r>
              <a:rPr lang="en-US" dirty="0" smtClean="0"/>
              <a:t>Sites does not need to organize local resources to meet the community requirements</a:t>
            </a:r>
          </a:p>
          <a:p>
            <a:pPr lvl="1"/>
            <a:r>
              <a:rPr lang="en-US" dirty="0" smtClean="0"/>
              <a:t>E.g. special queues per community groups with special fair sharing</a:t>
            </a:r>
          </a:p>
          <a:p>
            <a:r>
              <a:rPr lang="en-US" dirty="0" smtClean="0"/>
              <a:t>Adding new sites to the pool of DIRAC managed resources is considerably simpler</a:t>
            </a:r>
          </a:p>
          <a:p>
            <a:pPr lvl="1"/>
            <a:r>
              <a:rPr lang="en-US" dirty="0" smtClean="0"/>
              <a:t>DIRAC does not require special services to be deployed on sites</a:t>
            </a:r>
          </a:p>
          <a:p>
            <a:pPr lvl="2"/>
            <a:r>
              <a:rPr lang="en-US" dirty="0" smtClean="0"/>
              <a:t>There are exceptions (see the HPC case below)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5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based WMS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jobs submitted to the system are not passed immediately to a selected site but wait in the central repository – Task Queue</a:t>
            </a:r>
          </a:p>
          <a:p>
            <a:pPr lvl="1"/>
            <a:r>
              <a:rPr lang="en-US" dirty="0" smtClean="0"/>
              <a:t>Very efficient job matching to the site properties (see below)</a:t>
            </a:r>
          </a:p>
          <a:p>
            <a:pPr lvl="1"/>
            <a:r>
              <a:rPr lang="en-US" dirty="0" smtClean="0"/>
              <a:t>Possibility to apply community policies by dynamically adjusting the job priorities</a:t>
            </a:r>
          </a:p>
          <a:p>
            <a:pPr lvl="2"/>
            <a:r>
              <a:rPr lang="en-US" dirty="0" smtClean="0"/>
              <a:t>Similar mechanism to batch systems fair sharing mechanism</a:t>
            </a:r>
          </a:p>
          <a:p>
            <a:pPr lvl="2"/>
            <a:r>
              <a:rPr lang="en-US" dirty="0" smtClean="0"/>
              <a:t>Job priorities can be adjusted using community specific plugins</a:t>
            </a:r>
          </a:p>
          <a:p>
            <a:pPr lvl="2"/>
            <a:r>
              <a:rPr lang="en-US" dirty="0" smtClean="0"/>
              <a:t>Standard plugins include static group shares</a:t>
            </a:r>
          </a:p>
          <a:p>
            <a:pPr lvl="2"/>
            <a:r>
              <a:rPr lang="en-US" dirty="0" smtClean="0"/>
              <a:t>Job priorities of users in the same group are dynamically adjusted based on the recent history of the consumed resources as provided by the Accounting service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matching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makes job matching efficient</a:t>
            </a:r>
          </a:p>
          <a:p>
            <a:pPr lvl="1"/>
            <a:r>
              <a:rPr lang="en-US" dirty="0" smtClean="0"/>
              <a:t>Single central Task Queue serving requests from the army of pilots (&gt;100K simultaneous jobs demonstrated)</a:t>
            </a:r>
          </a:p>
          <a:p>
            <a:pPr lvl="1"/>
            <a:r>
              <a:rPr lang="en-US" dirty="0"/>
              <a:t>User jobs are classified in groups with identical requirements which reduces by orders of magnitude the number of entities to match </a:t>
            </a:r>
          </a:p>
          <a:p>
            <a:pPr lvl="1"/>
            <a:r>
              <a:rPr lang="en-US" dirty="0" smtClean="0"/>
              <a:t>Very efficient matching mechanism based on the MySQL databases engine</a:t>
            </a:r>
          </a:p>
          <a:p>
            <a:pPr lvl="2"/>
            <a:r>
              <a:rPr lang="en-US" dirty="0" smtClean="0"/>
              <a:t>No JDL matching operation</a:t>
            </a:r>
          </a:p>
          <a:p>
            <a:pPr lvl="1"/>
            <a:r>
              <a:rPr lang="en-US" dirty="0" smtClean="0"/>
              <a:t>Typical O(10</a:t>
            </a:r>
            <a:r>
              <a:rPr lang="en-US" baseline="30000" dirty="0" smtClean="0"/>
              <a:t>-1</a:t>
            </a:r>
            <a:r>
              <a:rPr lang="en-US" dirty="0" smtClean="0"/>
              <a:t>) sec matching time</a:t>
            </a:r>
          </a:p>
          <a:p>
            <a:pPr lvl="2"/>
            <a:r>
              <a:rPr lang="en-US" dirty="0" smtClean="0"/>
              <a:t>Even with O(10</a:t>
            </a:r>
            <a:r>
              <a:rPr lang="en-US" baseline="30000" dirty="0" smtClean="0"/>
              <a:t>5</a:t>
            </a:r>
            <a:r>
              <a:rPr lang="en-US" dirty="0" smtClean="0"/>
              <a:t>) jobs in the waiting queue</a:t>
            </a:r>
          </a:p>
        </p:txBody>
      </p:sp>
    </p:spTree>
    <p:extLst>
      <p:ext uri="{BB962C8B-B14F-4D97-AF65-F5344CB8AC3E}">
        <p14:creationId xmlns:p14="http://schemas.microsoft.com/office/powerpoint/2010/main" val="275168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593975" y="152400"/>
            <a:ext cx="6092700" cy="9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DIRAC: the interware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516252" cy="16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●"/>
            </a:pPr>
            <a:r>
              <a:rPr lang="en" sz="2500" dirty="0"/>
              <a:t>A software framework for distributed computing</a:t>
            </a:r>
            <a:endParaRPr sz="2500" dirty="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dirty="0"/>
              <a:t>A </a:t>
            </a:r>
            <a:r>
              <a:rPr lang="en" sz="2500" b="1" dirty="0"/>
              <a:t>complete</a:t>
            </a:r>
            <a:r>
              <a:rPr lang="en" sz="2500" dirty="0"/>
              <a:t> solution to one (or more) </a:t>
            </a:r>
            <a:r>
              <a:rPr lang="en" sz="2500" u="sng" dirty="0"/>
              <a:t>user community</a:t>
            </a:r>
            <a:endParaRPr sz="2500" u="sng" dirty="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 dirty="0"/>
              <a:t>Builds a layer between users and </a:t>
            </a:r>
            <a:r>
              <a:rPr lang="en" sz="2500" u="sng" dirty="0"/>
              <a:t>resources</a:t>
            </a:r>
            <a:r>
              <a:rPr lang="en" sz="2500" dirty="0"/>
              <a:t> </a:t>
            </a:r>
            <a:endParaRPr sz="3100" dirty="0"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1" y="2849400"/>
            <a:ext cx="7819780" cy="383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126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Grids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2319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DIRAC was initially developed with the focus on accessing conventional Grid computing resources</a:t>
            </a:r>
          </a:p>
          <a:p>
            <a:pPr lvl="1"/>
            <a:r>
              <a:rPr lang="en-US" dirty="0" smtClean="0"/>
              <a:t>WLCG grid resources for the </a:t>
            </a:r>
            <a:r>
              <a:rPr lang="en-US" dirty="0" err="1" smtClean="0"/>
              <a:t>LHCb</a:t>
            </a:r>
            <a:r>
              <a:rPr lang="en-US" dirty="0" smtClean="0"/>
              <a:t> Collaboration</a:t>
            </a:r>
          </a:p>
          <a:p>
            <a:endParaRPr lang="en-US" dirty="0" smtClean="0"/>
          </a:p>
          <a:p>
            <a:r>
              <a:rPr lang="en-US" dirty="0" smtClean="0"/>
              <a:t>It fully supports </a:t>
            </a:r>
            <a:r>
              <a:rPr lang="en-US" dirty="0" err="1" smtClean="0"/>
              <a:t>gLite</a:t>
            </a:r>
            <a:r>
              <a:rPr lang="en-US" dirty="0" smtClean="0"/>
              <a:t> middleware based grids</a:t>
            </a:r>
          </a:p>
          <a:p>
            <a:pPr lvl="1"/>
            <a:r>
              <a:rPr lang="en-US" dirty="0" smtClean="0"/>
              <a:t>European Grid Infrastructure (EGI), Latin America GISELA,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Using </a:t>
            </a:r>
            <a:r>
              <a:rPr lang="en-US" dirty="0" err="1" smtClean="0"/>
              <a:t>gLite</a:t>
            </a:r>
            <a:r>
              <a:rPr lang="en-US" dirty="0" smtClean="0"/>
              <a:t>/EMI middleware</a:t>
            </a:r>
          </a:p>
          <a:p>
            <a:pPr lvl="1"/>
            <a:r>
              <a:rPr lang="en-US" dirty="0" smtClean="0"/>
              <a:t>Northern American Open Science Grid (OSG)</a:t>
            </a:r>
          </a:p>
          <a:p>
            <a:pPr lvl="2"/>
            <a:r>
              <a:rPr lang="en-US" dirty="0" smtClean="0"/>
              <a:t>Using  VDT or </a:t>
            </a:r>
            <a:r>
              <a:rPr lang="en-US" smtClean="0"/>
              <a:t>HTCondor</a:t>
            </a:r>
            <a:r>
              <a:rPr lang="en-US" dirty="0" smtClean="0"/>
              <a:t> middleware</a:t>
            </a:r>
          </a:p>
          <a:p>
            <a:pPr lvl="1"/>
            <a:r>
              <a:rPr lang="en-US" dirty="0" smtClean="0"/>
              <a:t>Northern European Grid (NDGF)</a:t>
            </a:r>
          </a:p>
          <a:p>
            <a:pPr lvl="2"/>
            <a:r>
              <a:rPr lang="en-US" dirty="0" smtClean="0"/>
              <a:t>Using ARC middleware 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Other types of grids can be supported</a:t>
            </a:r>
          </a:p>
          <a:p>
            <a:pPr lvl="1"/>
            <a:r>
              <a:rPr lang="en-US" dirty="0" smtClean="0"/>
              <a:t>As long we have customers needing that</a:t>
            </a:r>
          </a:p>
        </p:txBody>
      </p:sp>
    </p:spTree>
    <p:extLst>
      <p:ext uri="{BB962C8B-B14F-4D97-AF65-F5344CB8AC3E}">
        <p14:creationId xmlns:p14="http://schemas.microsoft.com/office/powerpoint/2010/main" val="83589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372162" y="1583158"/>
            <a:ext cx="4145498" cy="461322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VM scheduler developed for Belle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MC production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Dynamic VM spawning taking </a:t>
            </a:r>
            <a:r>
              <a:rPr lang="en-US" dirty="0" smtClean="0">
                <a:latin typeface="Helvetica" charset="0"/>
                <a:ea typeface="ＭＳ Ｐゴシック" charset="0"/>
              </a:rPr>
              <a:t>Amazon EC2 spot </a:t>
            </a:r>
            <a:r>
              <a:rPr lang="en-US" dirty="0">
                <a:latin typeface="Helvetica" charset="0"/>
                <a:ea typeface="ＭＳ Ｐゴシック" charset="0"/>
              </a:rPr>
              <a:t>prices and </a:t>
            </a:r>
            <a:r>
              <a:rPr lang="en-US" dirty="0" smtClean="0">
                <a:latin typeface="Helvetica" charset="0"/>
                <a:ea typeface="ＭＳ Ｐゴシック" charset="0"/>
              </a:rPr>
              <a:t>Task Queue </a:t>
            </a:r>
            <a:r>
              <a:rPr lang="en-US" dirty="0">
                <a:latin typeface="Helvetica" charset="0"/>
                <a:ea typeface="ＭＳ Ｐゴシック" charset="0"/>
              </a:rPr>
              <a:t>state into </a:t>
            </a:r>
            <a:r>
              <a:rPr lang="en-US" dirty="0" smtClean="0">
                <a:latin typeface="Helvetica" charset="0"/>
                <a:ea typeface="ＭＳ Ｐゴシック" charset="0"/>
              </a:rPr>
              <a:t>account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Discarding VMs automatically when no more needed</a:t>
            </a:r>
          </a:p>
          <a:p>
            <a:pPr lvl="1"/>
            <a:endParaRPr lang="en-US" dirty="0" smtClean="0">
              <a:latin typeface="Helvetica" charset="0"/>
              <a:ea typeface="ＭＳ Ｐゴシック" charset="0"/>
            </a:endParaRP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The DIRAC VM scheduler by means of dedicated VM Directors is interfaced to 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OCCI compliant clouds:</a:t>
            </a:r>
          </a:p>
          <a:p>
            <a:pPr lvl="2"/>
            <a:r>
              <a:rPr lang="en-US" dirty="0" err="1" smtClean="0">
                <a:latin typeface="Helvetica" charset="0"/>
                <a:ea typeface="ＭＳ Ｐゴシック" charset="0"/>
              </a:rPr>
              <a:t>OpenStack</a:t>
            </a:r>
            <a:r>
              <a:rPr lang="en-US" dirty="0" smtClean="0">
                <a:latin typeface="Helvetica" charset="0"/>
                <a:ea typeface="ＭＳ Ｐゴシック" charset="0"/>
              </a:rPr>
              <a:t>, </a:t>
            </a:r>
            <a:r>
              <a:rPr lang="en-US" dirty="0" err="1" smtClean="0">
                <a:latin typeface="Helvetica" charset="0"/>
                <a:ea typeface="ＭＳ Ｐゴシック" charset="0"/>
              </a:rPr>
              <a:t>OpenNebula</a:t>
            </a:r>
            <a:r>
              <a:rPr lang="en-US" dirty="0" smtClean="0">
                <a:latin typeface="Helvetica" charset="0"/>
                <a:ea typeface="ＭＳ Ｐゴシック" charset="0"/>
              </a:rPr>
              <a:t> 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apache-</a:t>
            </a:r>
            <a:r>
              <a:rPr lang="en-US" dirty="0" err="1" smtClean="0">
                <a:latin typeface="Helvetica" charset="0"/>
                <a:ea typeface="ＭＳ Ｐゴシック" charset="0"/>
              </a:rPr>
              <a:t>libcloud</a:t>
            </a:r>
            <a:r>
              <a:rPr lang="en-US" dirty="0" smtClean="0">
                <a:latin typeface="Helvetica" charset="0"/>
                <a:ea typeface="ＭＳ Ｐゴシック" charset="0"/>
              </a:rPr>
              <a:t> drivers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Amazon EC2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pic>
        <p:nvPicPr>
          <p:cNvPr id="8" name="Picture 7" descr="DIRAC_WMS_Clou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12" y="1188566"/>
            <a:ext cx="4830887" cy="52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8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Standalone computing clusters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8589"/>
            <a:ext cx="4392892" cy="51034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Off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-site 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Pilot Director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70000"/>
              </a:lnSpc>
            </a:pPr>
            <a:r>
              <a:rPr lang="en-US" sz="1700" dirty="0" smtClean="0">
                <a:latin typeface="Helvetica" charset="0"/>
                <a:ea typeface="ＭＳ Ｐゴシック" charset="0"/>
              </a:rPr>
              <a:t>Site </a:t>
            </a:r>
            <a:r>
              <a:rPr lang="en-US" sz="1700" dirty="0">
                <a:latin typeface="Helvetica" charset="0"/>
                <a:ea typeface="ＭＳ Ｐゴシック" charset="0"/>
              </a:rPr>
              <a:t>must only define a dedicated local user account</a:t>
            </a:r>
          </a:p>
          <a:p>
            <a:pPr lvl="1">
              <a:lnSpc>
                <a:spcPct val="70000"/>
              </a:lnSpc>
            </a:pPr>
            <a:r>
              <a:rPr lang="en-US" sz="1700" dirty="0">
                <a:latin typeface="Helvetica" charset="0"/>
                <a:ea typeface="ＭＳ Ｐゴシック" charset="0"/>
              </a:rPr>
              <a:t>The payload submission through </a:t>
            </a:r>
            <a:r>
              <a:rPr lang="en-US" sz="1700" dirty="0" smtClean="0">
                <a:latin typeface="Helvetica" charset="0"/>
                <a:ea typeface="ＭＳ Ｐゴシック" charset="0"/>
              </a:rPr>
              <a:t>an SSH tunnel</a:t>
            </a:r>
          </a:p>
          <a:p>
            <a:pPr lvl="1">
              <a:lnSpc>
                <a:spcPct val="70000"/>
              </a:lnSpc>
            </a:pPr>
            <a:endParaRPr lang="en-US" sz="1700" dirty="0">
              <a:latin typeface="Helvetica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The site can be: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>
                <a:latin typeface="Helvetica" charset="0"/>
                <a:ea typeface="ＭＳ Ｐゴシック" charset="0"/>
                <a:cs typeface="ＭＳ Ｐゴシック" charset="0"/>
              </a:rPr>
              <a:t>a single computer or several computers without any batch system</a:t>
            </a:r>
            <a:r>
              <a:rPr lang="en-US" sz="1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>
                <a:latin typeface="Helvetica" charset="0"/>
                <a:ea typeface="ＭＳ Ｐゴシック" charset="0"/>
                <a:cs typeface="ＭＳ Ｐゴシック" charset="0"/>
              </a:rPr>
              <a:t>a computing cluster with a batch system</a:t>
            </a:r>
            <a:endParaRPr lang="en-US" sz="12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Pilots are sent as an executable self-extracting archive with the pilot proxy bundled in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The user payload is executed with the owner credentials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>
                <a:latin typeface="Helvetica" charset="0"/>
                <a:ea typeface="ＭＳ Ｐゴシック" charset="0"/>
                <a:cs typeface="ＭＳ Ｐゴシック" charset="0"/>
              </a:rPr>
              <a:t>No security compromises with respect to external services</a:t>
            </a:r>
            <a:endParaRPr lang="en-US" sz="17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DIRAC_Sit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33" y="1318681"/>
            <a:ext cx="3572468" cy="473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1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CE: simplest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9747" y="1219200"/>
            <a:ext cx="3840867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SSH CE simplest case:</a:t>
            </a:r>
          </a:p>
          <a:p>
            <a:pPr lvl="1"/>
            <a:r>
              <a:rPr lang="en-US" dirty="0" smtClean="0"/>
              <a:t>One host CE with one job slot</a:t>
            </a:r>
          </a:p>
          <a:p>
            <a:pPr lvl="1"/>
            <a:endParaRPr lang="en-US" dirty="0"/>
          </a:p>
          <a:p>
            <a:r>
              <a:rPr lang="en-US" dirty="0" err="1" smtClean="0"/>
              <a:t>SSHBatch</a:t>
            </a:r>
            <a:r>
              <a:rPr lang="en-US" dirty="0" smtClean="0"/>
              <a:t> CE</a:t>
            </a:r>
          </a:p>
          <a:p>
            <a:pPr lvl="1"/>
            <a:r>
              <a:rPr lang="en-US" dirty="0" smtClean="0"/>
              <a:t>Several hosts form a CE</a:t>
            </a:r>
          </a:p>
          <a:p>
            <a:pPr lvl="2"/>
            <a:r>
              <a:rPr lang="en-US" dirty="0" smtClean="0"/>
              <a:t>Same SSH login details</a:t>
            </a:r>
          </a:p>
          <a:p>
            <a:pPr lvl="2"/>
            <a:r>
              <a:rPr lang="en-US" dirty="0" smtClean="0"/>
              <a:t>Number of job slots per host can be specified</a:t>
            </a:r>
          </a:p>
          <a:p>
            <a:pPr lvl="2"/>
            <a:endParaRPr lang="en-US" dirty="0"/>
          </a:p>
          <a:p>
            <a:r>
              <a:rPr lang="en-US" dirty="0"/>
              <a:t>Pilots are sent as an executable self-extracting archive with the pilot proxy bundled in</a:t>
            </a:r>
          </a:p>
          <a:p>
            <a:endParaRPr lang="en-US" dirty="0"/>
          </a:p>
        </p:txBody>
      </p:sp>
      <p:pic>
        <p:nvPicPr>
          <p:cNvPr id="11" name="Picture 10" descr="Screen Shot 2018-05-22 at 23.59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01" y="1964895"/>
            <a:ext cx="5185445" cy="41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4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CE with a batch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157775" y="1219200"/>
            <a:ext cx="4594685" cy="49377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SSH login to the cluster interactive host</a:t>
            </a:r>
          </a:p>
          <a:p>
            <a:pPr lvl="1"/>
            <a:r>
              <a:rPr lang="en-US" dirty="0" smtClean="0"/>
              <a:t>Copy several tools, e.g. </a:t>
            </a:r>
            <a:r>
              <a:rPr lang="en-US" dirty="0" err="1" smtClean="0"/>
              <a:t>BatchSystem</a:t>
            </a:r>
            <a:r>
              <a:rPr lang="en-US" dirty="0" smtClean="0"/>
              <a:t> plugin at the first </a:t>
            </a:r>
            <a:br>
              <a:rPr lang="en-US" dirty="0" smtClean="0"/>
            </a:br>
            <a:r>
              <a:rPr lang="en-US" dirty="0" smtClean="0"/>
              <a:t>time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Submit pilots to the local cluster using a relevant </a:t>
            </a:r>
            <a:r>
              <a:rPr lang="en-US" dirty="0" err="1" smtClean="0"/>
              <a:t>BatchSystem</a:t>
            </a:r>
            <a:r>
              <a:rPr lang="en-US" dirty="0" smtClean="0"/>
              <a:t> plugin</a:t>
            </a:r>
          </a:p>
          <a:p>
            <a:pPr lvl="1"/>
            <a:r>
              <a:rPr lang="en-US" dirty="0" smtClean="0"/>
              <a:t>Condor, GE, LSF,  Torque</a:t>
            </a:r>
          </a:p>
          <a:p>
            <a:pPr lvl="1"/>
            <a:r>
              <a:rPr lang="en-US" dirty="0" smtClean="0"/>
              <a:t>SLURM, OAR</a:t>
            </a:r>
          </a:p>
          <a:p>
            <a:pPr lvl="1"/>
            <a:endParaRPr lang="en-US" dirty="0"/>
          </a:p>
          <a:p>
            <a:r>
              <a:rPr lang="en-US" dirty="0" smtClean="0"/>
              <a:t>Pilots are sent as an executable self-extracting archive with the pilot proxy bundled in</a:t>
            </a:r>
            <a:endParaRPr lang="en-US" dirty="0"/>
          </a:p>
        </p:txBody>
      </p:sp>
      <p:pic>
        <p:nvPicPr>
          <p:cNvPr id="9" name="Picture 8" descr="Screen Shot 2018-05-21 at 13.48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0" y="1672557"/>
            <a:ext cx="4459225" cy="34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78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Boinc</a:t>
            </a:r>
            <a:r>
              <a:rPr lang="en-US" dirty="0" smtClean="0"/>
              <a:t> resources: LHCb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Screen Shot 2018-05-21 at 10.2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17" y="1223434"/>
            <a:ext cx="6258483" cy="56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44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HPC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sz="25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500" dirty="0" smtClean="0">
                <a:latin typeface="Helvetica" charset="0"/>
                <a:ea typeface="ＭＳ Ｐゴシック" charset="0"/>
                <a:cs typeface="ＭＳ Ｐゴシック" charset="0"/>
              </a:rPr>
              <a:t>HPC </a:t>
            </a:r>
            <a:r>
              <a:rPr lang="en-US" sz="2500" dirty="0">
                <a:latin typeface="Helvetica" charset="0"/>
                <a:ea typeface="ＭＳ Ｐゴシック" charset="0"/>
                <a:cs typeface="ＭＳ Ｐゴシック" charset="0"/>
              </a:rPr>
              <a:t>clusters are usually not part of any distributed infrastructure 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 smtClean="0">
                <a:latin typeface="Helvetica" charset="0"/>
                <a:ea typeface="ＭＳ Ｐゴシック" charset="0"/>
              </a:rPr>
              <a:t>We have to agree that the HPC site </a:t>
            </a:r>
            <a:r>
              <a:rPr lang="en-US" dirty="0">
                <a:latin typeface="Helvetica" charset="0"/>
                <a:ea typeface="ＭＳ Ｐゴシック" charset="0"/>
              </a:rPr>
              <a:t>delegates control </a:t>
            </a:r>
            <a:r>
              <a:rPr lang="en-US" dirty="0" smtClean="0">
                <a:latin typeface="Helvetica" charset="0"/>
                <a:ea typeface="ＭＳ Ｐゴシック" charset="0"/>
              </a:rPr>
              <a:t>of user jobs to </a:t>
            </a:r>
            <a:r>
              <a:rPr lang="en-US" dirty="0">
                <a:latin typeface="Helvetica" charset="0"/>
                <a:ea typeface="ＭＳ Ｐゴシック" charset="0"/>
              </a:rPr>
              <a:t>the central </a:t>
            </a:r>
            <a:r>
              <a:rPr lang="en-US" dirty="0" smtClean="0">
                <a:latin typeface="Helvetica" charset="0"/>
                <a:ea typeface="ＭＳ Ｐゴシック" charset="0"/>
              </a:rPr>
              <a:t>DIRAC service</a:t>
            </a:r>
            <a:endParaRPr lang="en-US" sz="2300" dirty="0" smtClean="0"/>
          </a:p>
          <a:p>
            <a:r>
              <a:rPr lang="en-US" dirty="0" smtClean="0"/>
              <a:t>We can easily use HPC centers if:</a:t>
            </a:r>
          </a:p>
          <a:p>
            <a:pPr lvl="1"/>
            <a:r>
              <a:rPr lang="en-US" dirty="0" smtClean="0"/>
              <a:t>There is SSH login to the center interactive interface</a:t>
            </a:r>
          </a:p>
          <a:p>
            <a:pPr lvl="1"/>
            <a:r>
              <a:rPr lang="en-US" dirty="0" smtClean="0"/>
              <a:t>Worker nodes have world-wide outbound connectivity</a:t>
            </a:r>
          </a:p>
          <a:p>
            <a:pPr lvl="1"/>
            <a:r>
              <a:rPr lang="en-US" dirty="0" smtClean="0"/>
              <a:t>CVMFS available on worker nodes to deploy application software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payloads have no requirements to use HPC special </a:t>
            </a:r>
            <a:r>
              <a:rPr lang="en-US" dirty="0" smtClean="0"/>
              <a:t>features, e.g. MPI</a:t>
            </a:r>
            <a:r>
              <a:rPr lang="en-US" dirty="0"/>
              <a:t>, GPUs,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02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3" y="152400"/>
            <a:ext cx="8004267" cy="949708"/>
          </a:xfrm>
        </p:spPr>
        <p:txBody>
          <a:bodyPr/>
          <a:lstStyle/>
          <a:p>
            <a:r>
              <a:rPr lang="en-US" dirty="0" smtClean="0"/>
              <a:t>No WN connectivity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 solution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644474"/>
          </a:xfrm>
        </p:spPr>
        <p:txBody>
          <a:bodyPr>
            <a:normAutofit/>
          </a:bodyPr>
          <a:lstStyle/>
          <a:p>
            <a:r>
              <a:rPr lang="en-US" dirty="0" smtClean="0"/>
              <a:t>Pilot communicates with the DIRAC central services through the Gateway proxy service </a:t>
            </a:r>
          </a:p>
          <a:p>
            <a:r>
              <a:rPr lang="en-US" dirty="0" smtClean="0"/>
              <a:t>Download Input Data and upload output data to the target SE through the SE proxy</a:t>
            </a:r>
            <a:endParaRPr lang="en-US" dirty="0"/>
          </a:p>
        </p:txBody>
      </p:sp>
      <p:pic>
        <p:nvPicPr>
          <p:cNvPr id="7" name="Picture 6" descr="HPC_pilot_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72" y="3149558"/>
            <a:ext cx="6269567" cy="32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4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3" y="3442365"/>
            <a:ext cx="8004267" cy="832560"/>
          </a:xfrm>
        </p:spPr>
        <p:txBody>
          <a:bodyPr/>
          <a:lstStyle/>
          <a:p>
            <a:r>
              <a:rPr lang="en-US" dirty="0" smtClean="0"/>
              <a:t>DIRAC </a:t>
            </a:r>
            <a:r>
              <a:rPr lang="en-US" dirty="0" smtClean="0"/>
              <a:t>DMS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8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 Problem to solve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Data is partitioned in files</a:t>
            </a:r>
          </a:p>
          <a:p>
            <a:r>
              <a:rPr lang="en-US" dirty="0" smtClean="0"/>
              <a:t>File replicas are distributed over a number of Storage Elements world wide</a:t>
            </a:r>
          </a:p>
          <a:p>
            <a:endParaRPr lang="en-US" dirty="0" smtClean="0"/>
          </a:p>
          <a:p>
            <a:r>
              <a:rPr lang="en-US" dirty="0" smtClean="0"/>
              <a:t>Data Management tasks</a:t>
            </a:r>
          </a:p>
          <a:p>
            <a:pPr lvl="1"/>
            <a:r>
              <a:rPr lang="en-US" dirty="0"/>
              <a:t>Initial File upload</a:t>
            </a:r>
          </a:p>
          <a:p>
            <a:pPr lvl="1"/>
            <a:r>
              <a:rPr lang="en-US" dirty="0"/>
              <a:t>Catalog </a:t>
            </a:r>
            <a:r>
              <a:rPr lang="en-US" dirty="0" smtClean="0"/>
              <a:t>registration of replicas and metadata</a:t>
            </a:r>
            <a:endParaRPr lang="en-US" dirty="0"/>
          </a:p>
          <a:p>
            <a:pPr lvl="1"/>
            <a:r>
              <a:rPr lang="en-US" dirty="0"/>
              <a:t>File replication</a:t>
            </a:r>
          </a:p>
          <a:p>
            <a:pPr lvl="1"/>
            <a:r>
              <a:rPr lang="en-US" dirty="0"/>
              <a:t>File access/download</a:t>
            </a:r>
          </a:p>
          <a:p>
            <a:pPr lvl="1"/>
            <a:r>
              <a:rPr lang="en-US" dirty="0"/>
              <a:t>Integrity checking</a:t>
            </a:r>
          </a:p>
          <a:p>
            <a:pPr lvl="1"/>
            <a:r>
              <a:rPr lang="en-US" dirty="0"/>
              <a:t>File </a:t>
            </a:r>
            <a:r>
              <a:rPr lang="en-US" dirty="0" smtClean="0"/>
              <a:t>removal</a:t>
            </a:r>
          </a:p>
          <a:p>
            <a:pPr lvl="1"/>
            <a:endParaRPr lang="en-US" dirty="0"/>
          </a:p>
          <a:p>
            <a:r>
              <a:rPr lang="en-US" dirty="0" smtClean="0"/>
              <a:t>Need for transparent </a:t>
            </a:r>
            <a:r>
              <a:rPr lang="en-US" dirty="0"/>
              <a:t>file access for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Often working </a:t>
            </a:r>
            <a:r>
              <a:rPr lang="en-US" dirty="0"/>
              <a:t>with </a:t>
            </a:r>
            <a:r>
              <a:rPr lang="en-US" dirty="0" smtClean="0"/>
              <a:t>multiple ( tens of thousands ) files </a:t>
            </a:r>
            <a:r>
              <a:rPr lang="en-US" dirty="0"/>
              <a:t>at a time</a:t>
            </a:r>
          </a:p>
          <a:p>
            <a:pPr lvl="1"/>
            <a:r>
              <a:rPr lang="en-US" dirty="0"/>
              <a:t>Make sure that ALL the elementary operations are accomplished</a:t>
            </a:r>
          </a:p>
          <a:p>
            <a:pPr lvl="1"/>
            <a:r>
              <a:rPr lang="en-US" dirty="0"/>
              <a:t>Automate recurrent </a:t>
            </a:r>
            <a:r>
              <a:rPr lang="en-US" dirty="0" smtClean="0"/>
              <a:t>operations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3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93975" y="152400"/>
            <a:ext cx="6092700" cy="9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a few examples of what DIRAC can be used for</a:t>
            </a: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19199"/>
            <a:ext cx="8229600" cy="5024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sending jobs to “the Grid”</a:t>
            </a:r>
            <a:endParaRPr sz="18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the obvious one</a:t>
            </a:r>
            <a:endParaRPr sz="14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interfacing with different sites</a:t>
            </a:r>
            <a:endParaRPr sz="18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with different computing elements</a:t>
            </a:r>
            <a:endParaRPr sz="1400" dirty="0"/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 dirty="0"/>
              <a:t>and batch systems</a:t>
            </a:r>
            <a:endParaRPr sz="12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with different storage elements</a:t>
            </a:r>
            <a:endParaRPr sz="14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interfacing with different information systems</a:t>
            </a: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managing productions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managing dataset transfers</a:t>
            </a:r>
            <a:endParaRPr sz="18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and removals...</a:t>
            </a:r>
            <a:endParaRPr sz="14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providing a failover system</a:t>
            </a:r>
            <a:endParaRPr sz="1800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your jobs won’t fail because a certain SE is down, nor because of central service are down</a:t>
            </a:r>
            <a:endParaRPr sz="14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transfer data from the experiment to a Grid SE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… and more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271478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plugins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4374" y="1219200"/>
            <a:ext cx="8229600" cy="5343990"/>
          </a:xfrm>
        </p:spPr>
        <p:txBody>
          <a:bodyPr>
            <a:normAutofit/>
          </a:bodyPr>
          <a:lstStyle/>
          <a:p>
            <a:r>
              <a:rPr lang="en-US" dirty="0" smtClean="0"/>
              <a:t>Storage element abstraction with a client implementation for each access protocol </a:t>
            </a:r>
            <a:endParaRPr lang="en-US" dirty="0"/>
          </a:p>
          <a:p>
            <a:pPr lvl="1"/>
            <a:r>
              <a:rPr lang="en-US" dirty="0" smtClean="0"/>
              <a:t>DIPS, SRM, XROOTD, RFIO,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gfal2 based plugin gives access to all</a:t>
            </a:r>
            <a:br>
              <a:rPr lang="en-US" dirty="0" smtClean="0"/>
            </a:br>
            <a:r>
              <a:rPr lang="en-US" dirty="0" smtClean="0"/>
              <a:t>protocols supported by the library</a:t>
            </a:r>
          </a:p>
          <a:p>
            <a:pPr lvl="2"/>
            <a:r>
              <a:rPr lang="en-US" dirty="0" smtClean="0"/>
              <a:t>DCAP, WebDAV, S3, 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Each SE is seen by the clients as a </a:t>
            </a:r>
            <a:br>
              <a:rPr lang="en-US" dirty="0" smtClean="0"/>
            </a:br>
            <a:r>
              <a:rPr lang="en-US" dirty="0" smtClean="0"/>
              <a:t>logical entity</a:t>
            </a:r>
          </a:p>
          <a:p>
            <a:pPr lvl="1"/>
            <a:r>
              <a:rPr lang="en-US" sz="2000" dirty="0" smtClean="0"/>
              <a:t>With some specific operational properties</a:t>
            </a:r>
          </a:p>
          <a:p>
            <a:pPr lvl="1"/>
            <a:r>
              <a:rPr lang="en-US" sz="2000" dirty="0" smtClean="0"/>
              <a:t>SE’s can be configured with multiple protocols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 descr="DIRAC_SE_Cli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06" y="2198415"/>
            <a:ext cx="3269318" cy="37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77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Element Proxy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70100"/>
            <a:ext cx="7342717" cy="44179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 Proxy </a:t>
            </a:r>
            <a:r>
              <a:rPr lang="en-US" dirty="0"/>
              <a:t>S</a:t>
            </a:r>
            <a:r>
              <a:rPr lang="en-US" dirty="0" smtClean="0"/>
              <a:t>ervice translates the DIRAC data transfer protocol to a particular storage protocol</a:t>
            </a:r>
          </a:p>
          <a:p>
            <a:pPr lvl="1"/>
            <a:r>
              <a:rPr lang="en-US" dirty="0" smtClean="0"/>
              <a:t>Using DIRAC authentication</a:t>
            </a:r>
          </a:p>
          <a:p>
            <a:pPr lvl="1"/>
            <a:r>
              <a:rPr lang="en-US" dirty="0" smtClean="0"/>
              <a:t>Using credentials specific to the target</a:t>
            </a:r>
            <a:br>
              <a:rPr lang="en-US" dirty="0" smtClean="0"/>
            </a:br>
            <a:r>
              <a:rPr lang="en-US" dirty="0" smtClean="0"/>
              <a:t>storage system</a:t>
            </a:r>
          </a:p>
          <a:p>
            <a:pPr lvl="1"/>
            <a:r>
              <a:rPr lang="en-US" dirty="0" smtClean="0"/>
              <a:t>Example: access to </a:t>
            </a:r>
            <a:r>
              <a:rPr lang="en-US" dirty="0" err="1" smtClean="0"/>
              <a:t>iRods</a:t>
            </a:r>
            <a:r>
              <a:rPr lang="en-US" dirty="0" smtClean="0"/>
              <a:t> storage</a:t>
            </a:r>
          </a:p>
          <a:p>
            <a:pPr lvl="2"/>
            <a:r>
              <a:rPr lang="en-US" dirty="0" smtClean="0"/>
              <a:t>Using login/password authentication</a:t>
            </a:r>
          </a:p>
          <a:p>
            <a:endParaRPr lang="en-US" dirty="0"/>
          </a:p>
          <a:p>
            <a:r>
              <a:rPr lang="en-US" dirty="0" smtClean="0"/>
              <a:t>SE Proxy Service allows access to</a:t>
            </a:r>
            <a:br>
              <a:rPr lang="en-US" dirty="0" smtClean="0"/>
            </a:br>
            <a:r>
              <a:rPr lang="en-US" dirty="0" smtClean="0"/>
              <a:t>storages not having access libraries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 a given client machine</a:t>
            </a:r>
          </a:p>
          <a:p>
            <a:pPr lvl="1"/>
            <a:r>
              <a:rPr lang="en-US" dirty="0" smtClean="0"/>
              <a:t>DIRAC or HTTP protocol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DIRAC_SE_Prox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28" y="2189656"/>
            <a:ext cx="3364539" cy="40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03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Catalog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190501" y="1219200"/>
            <a:ext cx="8731248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Central File Catalog ( DFC, LFC, … ) is</a:t>
            </a:r>
            <a:br>
              <a:rPr lang="en-US" dirty="0"/>
            </a:br>
            <a:r>
              <a:rPr lang="en-US" dirty="0"/>
              <a:t>maintaining a single global logical name</a:t>
            </a:r>
            <a:br>
              <a:rPr lang="en-US" dirty="0"/>
            </a:br>
            <a:r>
              <a:rPr lang="en-US" dirty="0" smtClean="0"/>
              <a:t>space</a:t>
            </a:r>
          </a:p>
          <a:p>
            <a:endParaRPr lang="en-US" dirty="0"/>
          </a:p>
          <a:p>
            <a:r>
              <a:rPr lang="en-US" dirty="0" smtClean="0"/>
              <a:t>Several catalogs can be used together</a:t>
            </a:r>
          </a:p>
          <a:p>
            <a:pPr lvl="1"/>
            <a:r>
              <a:rPr lang="en-US" dirty="0" smtClean="0"/>
              <a:t>The mechanism is used to send</a:t>
            </a:r>
            <a:br>
              <a:rPr lang="en-US" dirty="0" smtClean="0"/>
            </a:br>
            <a:r>
              <a:rPr lang="en-US" dirty="0" smtClean="0"/>
              <a:t>messages to “</a:t>
            </a:r>
            <a:r>
              <a:rPr lang="en-US" dirty="0" err="1" smtClean="0"/>
              <a:t>pseudocatalog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services, e.g.</a:t>
            </a:r>
          </a:p>
          <a:p>
            <a:pPr lvl="2"/>
            <a:r>
              <a:rPr lang="en-US" dirty="0" smtClean="0"/>
              <a:t>Transformation service (see later)</a:t>
            </a:r>
          </a:p>
          <a:p>
            <a:pPr lvl="2"/>
            <a:r>
              <a:rPr lang="en-US" dirty="0" smtClean="0"/>
              <a:t>Bookkeeping service of LHCb</a:t>
            </a:r>
          </a:p>
          <a:p>
            <a:pPr lvl="1"/>
            <a:r>
              <a:rPr lang="en-US" dirty="0" smtClean="0"/>
              <a:t>A user sees it as a single catalog</a:t>
            </a:r>
            <a:br>
              <a:rPr lang="en-US" dirty="0" smtClean="0"/>
            </a:br>
            <a:r>
              <a:rPr lang="en-US" dirty="0" smtClean="0"/>
              <a:t>with additional features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DataManager</a:t>
            </a:r>
            <a:r>
              <a:rPr lang="en-US" dirty="0" smtClean="0"/>
              <a:t> is a single</a:t>
            </a:r>
            <a:br>
              <a:rPr lang="en-US" dirty="0" smtClean="0"/>
            </a:br>
            <a:r>
              <a:rPr lang="en-US" dirty="0" smtClean="0"/>
              <a:t>client interface for logical</a:t>
            </a:r>
            <a:br>
              <a:rPr lang="en-US" dirty="0" smtClean="0"/>
            </a:br>
            <a:r>
              <a:rPr lang="en-US" dirty="0" smtClean="0"/>
              <a:t>data operations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052" y="3005666"/>
            <a:ext cx="4577281" cy="27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65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Request Management System (RMS)</a:t>
            </a:r>
          </a:p>
          <a:p>
            <a:pPr lvl="1"/>
            <a:r>
              <a:rPr lang="en-US" dirty="0" smtClean="0"/>
              <a:t>Keeps the database of Requests</a:t>
            </a:r>
          </a:p>
          <a:p>
            <a:endParaRPr lang="en-US" dirty="0"/>
          </a:p>
          <a:p>
            <a:r>
              <a:rPr lang="en-US" dirty="0" smtClean="0"/>
              <a:t>Request is a sequence of Operations</a:t>
            </a:r>
            <a:br>
              <a:rPr lang="en-US" dirty="0" smtClean="0"/>
            </a:br>
            <a:r>
              <a:rPr lang="en-US" dirty="0" smtClean="0"/>
              <a:t>executed in a certain order</a:t>
            </a:r>
          </a:p>
          <a:p>
            <a:pPr lvl="1"/>
            <a:r>
              <a:rPr lang="en-US" dirty="0" smtClean="0"/>
              <a:t>Operations can have associated</a:t>
            </a:r>
            <a:br>
              <a:rPr lang="en-US" dirty="0" smtClean="0"/>
            </a:br>
            <a:r>
              <a:rPr lang="en-US" dirty="0" smtClean="0"/>
              <a:t>Files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Each Operation type has a </a:t>
            </a:r>
            <a:br>
              <a:rPr lang="en-US" dirty="0" smtClean="0"/>
            </a:br>
            <a:r>
              <a:rPr lang="en-US" dirty="0" smtClean="0"/>
              <a:t>dedicated</a:t>
            </a:r>
            <a:r>
              <a:rPr lang="en-US" dirty="0"/>
              <a:t> </a:t>
            </a:r>
            <a:r>
              <a:rPr lang="en-US" dirty="0" smtClean="0"/>
              <a:t>Executor</a:t>
            </a:r>
          </a:p>
          <a:p>
            <a:pPr lvl="1"/>
            <a:r>
              <a:rPr lang="en-US" dirty="0" smtClean="0"/>
              <a:t>Execution is done with the credentials</a:t>
            </a:r>
            <a:br>
              <a:rPr lang="en-US" dirty="0" smtClean="0"/>
            </a:br>
            <a:r>
              <a:rPr lang="en-US" dirty="0" smtClean="0"/>
              <a:t>of the Owner of the Request</a:t>
            </a:r>
          </a:p>
          <a:p>
            <a:pPr lvl="2"/>
            <a:r>
              <a:rPr lang="en-US" dirty="0" smtClean="0"/>
              <a:t>E.g. user defined operations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ForwardDISET</a:t>
            </a:r>
            <a:r>
              <a:rPr lang="en-US" dirty="0" smtClean="0"/>
              <a:t>, </a:t>
            </a:r>
            <a:r>
              <a:rPr lang="en-US" dirty="0" err="1" smtClean="0"/>
              <a:t>ReplicateFile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RemoveFile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Executors are invoked by an agent</a:t>
            </a:r>
            <a:br>
              <a:rPr lang="en-US" dirty="0" smtClean="0"/>
            </a:br>
            <a:r>
              <a:rPr lang="en-US" dirty="0" smtClean="0"/>
              <a:t>running in a background</a:t>
            </a:r>
          </a:p>
          <a:p>
            <a:pPr lvl="1"/>
            <a:r>
              <a:rPr lang="en-US" dirty="0" smtClean="0"/>
              <a:t>Retry logic in case of failures </a:t>
            </a:r>
            <a:endParaRPr lang="en-US" dirty="0"/>
          </a:p>
        </p:txBody>
      </p:sp>
      <p:pic>
        <p:nvPicPr>
          <p:cNvPr id="5" name="Picture 4" descr="RMS_Requ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17" y="1748314"/>
            <a:ext cx="4344718" cy="36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27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5487" y="1161401"/>
            <a:ext cx="8927196" cy="49875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driven workflows as chains of data transformations</a:t>
            </a:r>
          </a:p>
          <a:p>
            <a:pPr lvl="1"/>
            <a:r>
              <a:rPr lang="en-US" dirty="0" smtClean="0"/>
              <a:t>Transformation: input data filter + recipe to create tasks </a:t>
            </a:r>
          </a:p>
          <a:p>
            <a:pPr lvl="1"/>
            <a:r>
              <a:rPr lang="en-US" dirty="0" smtClean="0"/>
              <a:t>Tasks are created as soon as data with required properties is registered into the system</a:t>
            </a:r>
          </a:p>
          <a:p>
            <a:pPr lvl="1"/>
            <a:r>
              <a:rPr lang="en-US" dirty="0" smtClean="0"/>
              <a:t>Tasks: jobs, data operations, </a:t>
            </a:r>
            <a:br>
              <a:rPr lang="en-US" dirty="0" smtClean="0"/>
            </a:b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Transformations can be</a:t>
            </a:r>
            <a:br>
              <a:rPr lang="en-US" dirty="0" smtClean="0"/>
            </a:br>
            <a:r>
              <a:rPr lang="en-US" dirty="0" smtClean="0"/>
              <a:t>used for automatic data</a:t>
            </a:r>
            <a:br>
              <a:rPr lang="en-US" dirty="0" smtClean="0"/>
            </a:br>
            <a:r>
              <a:rPr lang="en-US" dirty="0" smtClean="0"/>
              <a:t>driven bulk data </a:t>
            </a:r>
            <a:br>
              <a:rPr lang="en-US" dirty="0" smtClean="0"/>
            </a:b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Scheduling RMS tasks</a:t>
            </a:r>
          </a:p>
          <a:p>
            <a:pPr lvl="1"/>
            <a:r>
              <a:rPr lang="en-US" dirty="0" smtClean="0"/>
              <a:t>Often as part of a more</a:t>
            </a:r>
            <a:br>
              <a:rPr lang="en-US" dirty="0" smtClean="0"/>
            </a:br>
            <a:r>
              <a:rPr lang="en-US" dirty="0" smtClean="0"/>
              <a:t>general workflow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TS_sche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90" y="2685100"/>
            <a:ext cx="5088382" cy="33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2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01083" y="1432560"/>
            <a:ext cx="4519084" cy="50126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Replication/Removal Requests with multiple files are stored in the RMS</a:t>
            </a:r>
          </a:p>
          <a:p>
            <a:pPr lvl="1"/>
            <a:r>
              <a:rPr lang="en-US" dirty="0" smtClean="0"/>
              <a:t>By users, data managers, Transformation System</a:t>
            </a:r>
          </a:p>
          <a:p>
            <a:r>
              <a:rPr lang="en-US" dirty="0" smtClean="0"/>
              <a:t>The Replication Operation executor</a:t>
            </a:r>
          </a:p>
          <a:p>
            <a:pPr lvl="1"/>
            <a:r>
              <a:rPr lang="en-US" dirty="0" smtClean="0"/>
              <a:t>Performs the replication itself or</a:t>
            </a:r>
          </a:p>
          <a:p>
            <a:pPr lvl="1"/>
            <a:r>
              <a:rPr lang="en-US" dirty="0" smtClean="0"/>
              <a:t>Delegates replication to an external service</a:t>
            </a:r>
          </a:p>
          <a:p>
            <a:pPr lvl="2"/>
            <a:r>
              <a:rPr lang="en-US" dirty="0" smtClean="0"/>
              <a:t>E.g. FTS</a:t>
            </a:r>
          </a:p>
          <a:p>
            <a:pPr lvl="1"/>
            <a:r>
              <a:rPr lang="en-US" dirty="0" smtClean="0"/>
              <a:t>A dedicated </a:t>
            </a:r>
            <a:r>
              <a:rPr lang="en-US" dirty="0" err="1" smtClean="0"/>
              <a:t>FTSManager</a:t>
            </a:r>
            <a:r>
              <a:rPr lang="en-US" dirty="0" smtClean="0"/>
              <a:t> service keeps track of the submitted FTS requests</a:t>
            </a:r>
          </a:p>
          <a:p>
            <a:pPr lvl="1"/>
            <a:r>
              <a:rPr lang="en-US" dirty="0" err="1" smtClean="0"/>
              <a:t>FTSMonitor</a:t>
            </a:r>
            <a:r>
              <a:rPr lang="en-US" dirty="0" smtClean="0"/>
              <a:t> Agent monitors the request progress, updates the </a:t>
            </a:r>
            <a:r>
              <a:rPr lang="en-US" dirty="0" err="1" smtClean="0"/>
              <a:t>FileCatalog</a:t>
            </a:r>
            <a:r>
              <a:rPr lang="en-US" dirty="0" smtClean="0"/>
              <a:t> with the new replicas</a:t>
            </a:r>
            <a:endParaRPr lang="en-US" dirty="0"/>
          </a:p>
        </p:txBody>
      </p:sp>
      <p:pic>
        <p:nvPicPr>
          <p:cNvPr id="5" name="Picture 4" descr="Data_Async_Transf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08" y="1255893"/>
            <a:ext cx="4599517" cy="54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2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Catalog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65534"/>
            <a:ext cx="8229600" cy="4937760"/>
          </a:xfrm>
        </p:spPr>
        <p:txBody>
          <a:bodyPr/>
          <a:lstStyle/>
          <a:p>
            <a:r>
              <a:rPr lang="en-US" dirty="0" smtClean="0"/>
              <a:t>DFC is the central component of the DIRAC Data Management system</a:t>
            </a:r>
          </a:p>
          <a:p>
            <a:endParaRPr lang="en-US" dirty="0" smtClean="0"/>
          </a:p>
          <a:p>
            <a:r>
              <a:rPr lang="en-US" dirty="0" smtClean="0"/>
              <a:t>Defines the single logical name space for all the data managed by DIRAC</a:t>
            </a:r>
          </a:p>
          <a:p>
            <a:endParaRPr lang="en-US" dirty="0" smtClean="0"/>
          </a:p>
          <a:p>
            <a:r>
              <a:rPr lang="en-US" dirty="0" smtClean="0"/>
              <a:t>Together with the data access components DFC allows to present data to users as single global file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61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Catalog: Replicas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2770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File standard metadata</a:t>
            </a:r>
          </a:p>
          <a:p>
            <a:pPr lvl="1"/>
            <a:r>
              <a:rPr lang="en-US" dirty="0"/>
              <a:t>Size, ownership, time stamps</a:t>
            </a:r>
            <a:r>
              <a:rPr lang="en-US" dirty="0" smtClean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ACL</a:t>
            </a:r>
            <a:r>
              <a:rPr lang="en-US" dirty="0"/>
              <a:t>, </a:t>
            </a:r>
            <a:r>
              <a:rPr lang="en-US" dirty="0" smtClean="0"/>
              <a:t>checksum</a:t>
            </a:r>
          </a:p>
          <a:p>
            <a:r>
              <a:rPr lang="en-US" dirty="0" smtClean="0"/>
              <a:t>Standard Replica </a:t>
            </a:r>
            <a:br>
              <a:rPr lang="en-US" dirty="0" smtClean="0"/>
            </a:br>
            <a:r>
              <a:rPr lang="en-US" dirty="0" smtClean="0"/>
              <a:t>Catalog functionality</a:t>
            </a:r>
          </a:p>
          <a:p>
            <a:pPr lvl="1"/>
            <a:r>
              <a:rPr lang="en-US" dirty="0" smtClean="0"/>
              <a:t>Optimized for bulk</a:t>
            </a:r>
            <a:br>
              <a:rPr lang="en-US" dirty="0" smtClean="0"/>
            </a:br>
            <a:r>
              <a:rPr lang="en-US" dirty="0" smtClean="0"/>
              <a:t>queries</a:t>
            </a:r>
          </a:p>
          <a:p>
            <a:r>
              <a:rPr lang="en-US" dirty="0" smtClean="0"/>
              <a:t>On the fly PFN</a:t>
            </a:r>
            <a:br>
              <a:rPr lang="en-US" dirty="0" smtClean="0"/>
            </a:br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Small database footprint</a:t>
            </a:r>
          </a:p>
          <a:p>
            <a:pPr lvl="1"/>
            <a:r>
              <a:rPr lang="en-US" dirty="0" smtClean="0"/>
              <a:t>Full PFN can be stored if</a:t>
            </a:r>
            <a:br>
              <a:rPr lang="en-US" dirty="0" smtClean="0"/>
            </a:br>
            <a:r>
              <a:rPr lang="en-US" dirty="0" smtClean="0"/>
              <a:t>necessary</a:t>
            </a:r>
          </a:p>
          <a:p>
            <a:r>
              <a:rPr lang="en-US" dirty="0" smtClean="0"/>
              <a:t>Ancestor-descendent relations</a:t>
            </a:r>
          </a:p>
          <a:p>
            <a:r>
              <a:rPr lang="en-US" dirty="0" smtClean="0"/>
              <a:t>Efficient storage usage reports</a:t>
            </a:r>
          </a:p>
        </p:txBody>
      </p:sp>
      <p:pic>
        <p:nvPicPr>
          <p:cNvPr id="6" name="Picture 43" descr="DIRAC_FC_Replic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68" y="2110766"/>
            <a:ext cx="5040132" cy="286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19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Usage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177328" y="4218168"/>
            <a:ext cx="7509471" cy="22342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Report of storage usage for any directory</a:t>
            </a:r>
          </a:p>
          <a:p>
            <a:pPr lvl="1"/>
            <a:r>
              <a:rPr lang="en-US" dirty="0" smtClean="0"/>
              <a:t>Whole community data</a:t>
            </a:r>
          </a:p>
          <a:p>
            <a:pPr lvl="1"/>
            <a:r>
              <a:rPr lang="en-US" dirty="0" smtClean="0"/>
              <a:t>Per user data</a:t>
            </a:r>
          </a:p>
          <a:p>
            <a:pPr lvl="1"/>
            <a:r>
              <a:rPr lang="en-US" dirty="0" smtClean="0"/>
              <a:t>“Logical” storage</a:t>
            </a:r>
          </a:p>
          <a:p>
            <a:pPr lvl="2"/>
            <a:r>
              <a:rPr lang="en-US" dirty="0" smtClean="0"/>
              <a:t>LFNs, sum of the LFN sizes</a:t>
            </a:r>
          </a:p>
          <a:p>
            <a:pPr lvl="1"/>
            <a:r>
              <a:rPr lang="en-US" dirty="0" smtClean="0"/>
              <a:t>“Physical” storage</a:t>
            </a:r>
          </a:p>
          <a:p>
            <a:pPr lvl="2"/>
            <a:r>
              <a:rPr lang="en-US" dirty="0" smtClean="0"/>
              <a:t>Physical replicas, total volume per Storage Element </a:t>
            </a:r>
            <a:endParaRPr lang="en-US" dirty="0"/>
          </a:p>
        </p:txBody>
      </p:sp>
      <p:pic>
        <p:nvPicPr>
          <p:cNvPr id="6" name="Picture 5" descr="Screen Shot 2012-10-28 at 10.3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47" y="1270777"/>
            <a:ext cx="6274602" cy="278051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65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Catalog: Metadata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DFC is Replica and </a:t>
            </a:r>
            <a:br>
              <a:rPr lang="en-US" dirty="0" smtClean="0"/>
            </a:br>
            <a:r>
              <a:rPr lang="en-US" dirty="0" smtClean="0"/>
              <a:t>Metadata Catalog</a:t>
            </a:r>
          </a:p>
          <a:p>
            <a:pPr lvl="1"/>
            <a:r>
              <a:rPr lang="en-US" dirty="0" smtClean="0"/>
              <a:t>User defined metadata</a:t>
            </a:r>
          </a:p>
          <a:p>
            <a:pPr lvl="1"/>
            <a:r>
              <a:rPr lang="en-US" dirty="0" smtClean="0"/>
              <a:t>The same hierarchy for</a:t>
            </a:r>
            <a:br>
              <a:rPr lang="en-US" dirty="0" smtClean="0"/>
            </a:br>
            <a:r>
              <a:rPr lang="en-US" dirty="0" smtClean="0"/>
              <a:t>metadata as for the </a:t>
            </a:r>
            <a:br>
              <a:rPr lang="en-US" dirty="0" smtClean="0"/>
            </a:br>
            <a:r>
              <a:rPr lang="en-US" dirty="0" smtClean="0"/>
              <a:t>logical name space</a:t>
            </a:r>
          </a:p>
          <a:p>
            <a:pPr lvl="2"/>
            <a:r>
              <a:rPr lang="en-US" dirty="0" smtClean="0"/>
              <a:t>Metadata associated</a:t>
            </a:r>
            <a:br>
              <a:rPr lang="en-US" dirty="0" smtClean="0"/>
            </a:br>
            <a:r>
              <a:rPr lang="en-US" dirty="0" smtClean="0"/>
              <a:t>with files and directories</a:t>
            </a:r>
          </a:p>
          <a:p>
            <a:pPr lvl="2"/>
            <a:r>
              <a:rPr lang="en-US" dirty="0" smtClean="0"/>
              <a:t>Allow for efficient searches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Example query:</a:t>
            </a:r>
          </a:p>
          <a:p>
            <a:pPr lvl="1"/>
            <a:r>
              <a:rPr lang="en-US" b="1" dirty="0" smtClean="0">
                <a:latin typeface="Courier"/>
                <a:cs typeface="Courier"/>
              </a:rPr>
              <a:t>find /</a:t>
            </a:r>
            <a:r>
              <a:rPr lang="en-US" b="1" dirty="0" err="1" smtClean="0">
                <a:latin typeface="Courier"/>
                <a:cs typeface="Courier"/>
              </a:rPr>
              <a:t>lhcb</a:t>
            </a:r>
            <a:r>
              <a:rPr lang="en-US" b="1" dirty="0" smtClean="0">
                <a:latin typeface="Courier"/>
                <a:cs typeface="Courier"/>
              </a:rPr>
              <a:t>/</a:t>
            </a:r>
            <a:r>
              <a:rPr lang="en-US" b="1" dirty="0" err="1" smtClean="0">
                <a:latin typeface="Courier"/>
                <a:cs typeface="Courier"/>
              </a:rPr>
              <a:t>mcdata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LastAccess</a:t>
            </a:r>
            <a:r>
              <a:rPr lang="en-US" b="1" dirty="0" smtClean="0">
                <a:latin typeface="Courier"/>
                <a:cs typeface="Courier"/>
              </a:rPr>
              <a:t> &lt; 01-01-2012 </a:t>
            </a:r>
            <a:r>
              <a:rPr lang="en-US" b="1" dirty="0" err="1" smtClean="0">
                <a:latin typeface="Courier"/>
                <a:cs typeface="Courier"/>
              </a:rPr>
              <a:t>GaussVersion</a:t>
            </a:r>
            <a:r>
              <a:rPr lang="en-US" b="1" dirty="0" smtClean="0">
                <a:latin typeface="Courier"/>
                <a:cs typeface="Courier"/>
              </a:rPr>
              <a:t>=v1,v2 SE=IN2P3,CERN Name=*.raw </a:t>
            </a:r>
            <a:endParaRPr lang="en-US" b="1" dirty="0">
              <a:latin typeface="Courier"/>
              <a:cs typeface="Courier"/>
            </a:endParaRPr>
          </a:p>
        </p:txBody>
      </p:sp>
      <p:pic>
        <p:nvPicPr>
          <p:cNvPr id="5" name="Picture 4" descr="FC_Meta_directo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00" y="1322539"/>
            <a:ext cx="4780759" cy="35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9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593975" y="152400"/>
            <a:ext cx="6092700" cy="9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open source project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486300"/>
            <a:ext cx="8229600" cy="49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Started as an LHCb project, became experiment-agnostic in 2009</a:t>
            </a:r>
            <a:endParaRPr sz="24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First users (after LHCb) end of 2009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Developed by communities, for communities</a:t>
            </a:r>
            <a:endParaRPr sz="24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Open source (GPL3+), 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GitHub</a:t>
            </a:r>
            <a:r>
              <a:rPr lang="en" sz="1800" dirty="0"/>
              <a:t> hosted, python 2.7</a:t>
            </a:r>
            <a:endParaRPr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No dedicated funding for the development of the “Vanilla” project</a:t>
            </a:r>
            <a:endParaRPr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Publicly </a:t>
            </a:r>
            <a:r>
              <a:rPr lang="en" sz="1800" u="sng" dirty="0">
                <a:solidFill>
                  <a:schemeClr val="hlink"/>
                </a:solidFill>
                <a:hlinkClick r:id="rId4"/>
              </a:rPr>
              <a:t>documented</a:t>
            </a:r>
            <a:r>
              <a:rPr lang="en" sz="1800" dirty="0"/>
              <a:t>, active </a:t>
            </a:r>
            <a:r>
              <a:rPr lang="en" sz="1800" u="sng" dirty="0">
                <a:solidFill>
                  <a:schemeClr val="hlink"/>
                </a:solidFill>
                <a:hlinkClick r:id="rId5"/>
              </a:rPr>
              <a:t>assistance forum</a:t>
            </a:r>
            <a:r>
              <a:rPr lang="en" sz="1800" dirty="0"/>
              <a:t>, yearly </a:t>
            </a:r>
            <a:r>
              <a:rPr lang="en" sz="1800" u="sng" dirty="0">
                <a:solidFill>
                  <a:schemeClr val="hlink"/>
                </a:solidFill>
                <a:hlinkClick r:id="rId6"/>
              </a:rPr>
              <a:t>users workshops</a:t>
            </a:r>
            <a:r>
              <a:rPr lang="en" sz="1800" dirty="0"/>
              <a:t>, open </a:t>
            </a:r>
            <a:r>
              <a:rPr lang="en" sz="1800" u="sng" dirty="0">
                <a:solidFill>
                  <a:schemeClr val="hlink"/>
                </a:solidFill>
                <a:hlinkClick r:id="rId7"/>
              </a:rPr>
              <a:t>developers meetings</a:t>
            </a:r>
            <a:endParaRPr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4 FTE as core developers, a dozen contributing developers</a:t>
            </a:r>
            <a:endParaRPr sz="18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The DIRAC </a:t>
            </a:r>
            <a:r>
              <a:rPr lang="en" sz="2400" u="sng" dirty="0"/>
              <a:t>consortium</a:t>
            </a:r>
            <a:r>
              <a:rPr lang="en" sz="2400" dirty="0"/>
              <a:t> as representing </a:t>
            </a:r>
            <a:r>
              <a:rPr lang="en" sz="2400" dirty="0" smtClean="0"/>
              <a:t>body</a:t>
            </a:r>
            <a:endParaRPr lang="en-US" sz="2400" dirty="0" smtClean="0"/>
          </a:p>
          <a:p>
            <a:pPr lvl="1">
              <a:spcBef>
                <a:spcPts val="0"/>
              </a:spcBef>
              <a:buChar char="●"/>
            </a:pPr>
            <a:r>
              <a:rPr lang="en-US" sz="1800" dirty="0" smtClean="0"/>
              <a:t>CNRS, CERN, University of Barcelona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sz="1800" dirty="0" smtClean="0"/>
              <a:t>IHEP, KEK, PNNL, University of Montpellier</a:t>
            </a:r>
            <a:endParaRPr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770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datasets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Datasets defined as a resulting list of files from a given </a:t>
            </a:r>
            <a:r>
              <a:rPr lang="en-US" dirty="0" err="1" smtClean="0"/>
              <a:t>metaquery</a:t>
            </a:r>
            <a:endParaRPr lang="en-US" dirty="0" smtClean="0"/>
          </a:p>
          <a:p>
            <a:pPr lvl="1"/>
            <a:r>
              <a:rPr lang="en-US" dirty="0" smtClean="0"/>
              <a:t>Particular case: all the files under a given directory</a:t>
            </a:r>
          </a:p>
          <a:p>
            <a:r>
              <a:rPr lang="en-US" dirty="0" smtClean="0"/>
              <a:t>Dataset objects are stored in the same directory hierarchy as files</a:t>
            </a:r>
          </a:p>
          <a:p>
            <a:pPr lvl="1"/>
            <a:r>
              <a:rPr lang="en-US" dirty="0" smtClean="0"/>
              <a:t>ACLs, ownership, show up in the output of </a:t>
            </a:r>
            <a:r>
              <a:rPr lang="en-US" b="1" i="1" dirty="0" err="1" smtClean="0"/>
              <a:t>ls</a:t>
            </a:r>
            <a:r>
              <a:rPr lang="en-US" dirty="0" smtClean="0"/>
              <a:t> command as for files</a:t>
            </a:r>
          </a:p>
          <a:p>
            <a:r>
              <a:rPr lang="en-US" dirty="0" smtClean="0"/>
              <a:t>Datasets can be frozen in order not to change from one query to another</a:t>
            </a:r>
          </a:p>
          <a:p>
            <a:pPr lvl="1"/>
            <a:r>
              <a:rPr lang="en-US" dirty="0" smtClean="0"/>
              <a:t>Can be refreshed by an explicit command, a quick check if changed since the last update</a:t>
            </a:r>
          </a:p>
          <a:p>
            <a:r>
              <a:rPr lang="en-US" dirty="0" smtClean="0"/>
              <a:t>Datasets can be annotated</a:t>
            </a:r>
          </a:p>
          <a:p>
            <a:r>
              <a:rPr lang="en-US" dirty="0" smtClean="0"/>
              <a:t>Operations on datasets</a:t>
            </a:r>
          </a:p>
          <a:p>
            <a:pPr lvl="1"/>
            <a:r>
              <a:rPr lang="en-US" dirty="0" smtClean="0"/>
              <a:t>Replica lookup for all the files in a dataset</a:t>
            </a:r>
          </a:p>
          <a:p>
            <a:pPr lvl="1"/>
            <a:r>
              <a:rPr lang="en-US" dirty="0" smtClean="0"/>
              <a:t>Total size, number of files report</a:t>
            </a:r>
          </a:p>
          <a:p>
            <a:pPr lvl="1"/>
            <a:r>
              <a:rPr lang="en-US" dirty="0" smtClean="0"/>
              <a:t>Replication, removal,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975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2614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Comprehensive accounting of all the operations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Using MySQL backend and custom plotting</a:t>
            </a:r>
          </a:p>
          <a:p>
            <a:r>
              <a:rPr lang="en-US" dirty="0" smtClean="0"/>
              <a:t>Work in progress: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ElasticSearch</a:t>
            </a:r>
            <a:r>
              <a:rPr lang="en-US" dirty="0" smtClean="0"/>
              <a:t>/</a:t>
            </a:r>
            <a:r>
              <a:rPr lang="en-US" dirty="0" err="1" smtClean="0"/>
              <a:t>Kibana</a:t>
            </a:r>
            <a:r>
              <a:rPr lang="en-US" dirty="0" smtClean="0"/>
              <a:t> set </a:t>
            </a:r>
            <a:r>
              <a:rPr lang="en-US" smtClean="0"/>
              <a:t>of </a:t>
            </a:r>
            <a:r>
              <a:rPr lang="en-US" smtClean="0"/>
              <a:t>tools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248202" y="1801141"/>
            <a:ext cx="6660417" cy="2979849"/>
            <a:chOff x="682533" y="1801141"/>
            <a:chExt cx="8004267" cy="35564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533" y="1801141"/>
              <a:ext cx="3703661" cy="277774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0927" y="3110638"/>
              <a:ext cx="2995992" cy="2246994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8415" y="1913760"/>
              <a:ext cx="3658385" cy="2494353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637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26600"/>
          </a:xfrm>
        </p:spPr>
        <p:txBody>
          <a:bodyPr>
            <a:normAutofit/>
          </a:bodyPr>
          <a:lstStyle/>
          <a:p>
            <a:r>
              <a:rPr lang="en-US" dirty="0" smtClean="0"/>
              <a:t>Command line for all the operations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gLite</a:t>
            </a:r>
            <a:r>
              <a:rPr lang="en-US" dirty="0" smtClean="0"/>
              <a:t>-style”</a:t>
            </a:r>
          </a:p>
          <a:p>
            <a:pPr lvl="2"/>
            <a:r>
              <a:rPr lang="en-US" i="1" dirty="0" err="1" smtClean="0"/>
              <a:t>dirac</a:t>
            </a:r>
            <a:r>
              <a:rPr lang="en-US" i="1" dirty="0" smtClean="0"/>
              <a:t>-</a:t>
            </a:r>
            <a:r>
              <a:rPr lang="en-US" i="1" dirty="0" err="1" smtClean="0"/>
              <a:t>wms</a:t>
            </a:r>
            <a:r>
              <a:rPr lang="en-US" i="1" dirty="0" smtClean="0"/>
              <a:t>-job-submit </a:t>
            </a:r>
            <a:r>
              <a:rPr lang="en-US" i="1" dirty="0" err="1" smtClean="0"/>
              <a:t>job.jdl</a:t>
            </a:r>
            <a:endParaRPr lang="en-US" i="1" dirty="0" smtClean="0"/>
          </a:p>
          <a:p>
            <a:pPr lvl="1"/>
            <a:r>
              <a:rPr lang="en-US" dirty="0" smtClean="0"/>
              <a:t>COMDIRAC style</a:t>
            </a:r>
          </a:p>
          <a:p>
            <a:pPr lvl="2"/>
            <a:r>
              <a:rPr lang="en-US" i="1" dirty="0" err="1" smtClean="0"/>
              <a:t>dsub</a:t>
            </a:r>
            <a:r>
              <a:rPr lang="en-US" i="1" dirty="0" smtClean="0"/>
              <a:t> echo Hello World </a:t>
            </a:r>
            <a:r>
              <a:rPr lang="en-US" i="1" dirty="0" smtClean="0"/>
              <a:t>!</a:t>
            </a:r>
          </a:p>
          <a:p>
            <a:pPr lvl="2"/>
            <a:r>
              <a:rPr lang="en-US" i="1" dirty="0" err="1" smtClean="0"/>
              <a:t>dls</a:t>
            </a:r>
            <a:r>
              <a:rPr lang="en-US" i="1" dirty="0" smtClean="0"/>
              <a:t>, </a:t>
            </a:r>
            <a:r>
              <a:rPr lang="en-US" i="1" dirty="0" err="1" smtClean="0"/>
              <a:t>dput</a:t>
            </a:r>
            <a:r>
              <a:rPr lang="en-US" i="1" dirty="0" smtClean="0"/>
              <a:t>, </a:t>
            </a:r>
            <a:r>
              <a:rPr lang="en-US" i="1" dirty="0" err="1" smtClean="0"/>
              <a:t>dget</a:t>
            </a:r>
            <a:r>
              <a:rPr lang="en-US" i="1" dirty="0" smtClean="0"/>
              <a:t>, … </a:t>
            </a:r>
            <a:endParaRPr lang="en-US" dirty="0" smtClean="0"/>
          </a:p>
          <a:p>
            <a:r>
              <a:rPr lang="en-US" dirty="0" smtClean="0"/>
              <a:t>Web Portal for the most common user and administrator operations</a:t>
            </a:r>
          </a:p>
          <a:p>
            <a:r>
              <a:rPr lang="en-US" dirty="0" smtClean="0"/>
              <a:t>Python API</a:t>
            </a:r>
          </a:p>
          <a:p>
            <a:r>
              <a:rPr lang="en-US" dirty="0" smtClean="0"/>
              <a:t>REST service interface for third party developments using DIRAC services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145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Portal examples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 descr="Screen shot 2013-10-16 at 8.2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5" y="1337672"/>
            <a:ext cx="8331916" cy="50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9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64130"/>
            <a:ext cx="8229600" cy="47613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DIRAC provides a framework for building distributed computing systems aggregating multiple types of computing and storage resources </a:t>
            </a:r>
          </a:p>
          <a:p>
            <a:endParaRPr lang="en-US" dirty="0" smtClean="0"/>
          </a:p>
          <a:p>
            <a:r>
              <a:rPr lang="en-US" dirty="0" smtClean="0"/>
              <a:t>The list of services available for users of multi-community DIRAC installations provided by grid and cloud infrastructure projects includes basic framework services, resources, workload and data management.   </a:t>
            </a:r>
          </a:p>
          <a:p>
            <a:endParaRPr lang="en-US" dirty="0" smtClean="0"/>
          </a:p>
          <a:p>
            <a:r>
              <a:rPr lang="en-US" dirty="0" smtClean="0"/>
              <a:t>High level services as well as customized services can be added on demand by interested user communities</a:t>
            </a:r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6645" y="6125517"/>
            <a:ext cx="2355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http://</a:t>
            </a:r>
            <a:r>
              <a:rPr lang="en-US" sz="2400" i="1" dirty="0" err="1" smtClean="0"/>
              <a:t>diracgrid.org</a:t>
            </a:r>
            <a:endParaRPr lang="en-US" sz="2400" i="1" dirty="0"/>
          </a:p>
        </p:txBody>
      </p:sp>
      <p:pic>
        <p:nvPicPr>
          <p:cNvPr id="6" name="Picture 5" descr="diracgrid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90" y="5980586"/>
            <a:ext cx="741524" cy="7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3" y="3442365"/>
            <a:ext cx="8004267" cy="83256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1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57C49161-1555-4DBA-A804-9EB42E758A37}" type="slidenum">
              <a:rPr lang="en-GB" smtClean="0">
                <a:solidFill>
                  <a:srgbClr val="E9E5DC"/>
                </a:solidFill>
                <a:latin typeface="Corbel"/>
              </a:rPr>
              <a:pPr>
                <a:defRPr/>
              </a:pPr>
              <a:t>56</a:t>
            </a:fld>
            <a:endParaRPr lang="en-GB" dirty="0">
              <a:solidFill>
                <a:srgbClr val="E9E5DC"/>
              </a:solidFill>
              <a:latin typeface="Corbel"/>
            </a:endParaRPr>
          </a:p>
        </p:txBody>
      </p:sp>
      <p:pic>
        <p:nvPicPr>
          <p:cNvPr id="25602" name="Picture 2" descr="C:\NSS_talk_material\Tier-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0" y="214953"/>
            <a:ext cx="9124130" cy="649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52961" y="4407330"/>
            <a:ext cx="151676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00-400 MB/sec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8735" y="2204225"/>
            <a:ext cx="390592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Data flow to permanent storage: 4-6 GB/sec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0333" y="5199066"/>
            <a:ext cx="135362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~ 4 GB/sec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504" y="4561218"/>
            <a:ext cx="134489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1-2 GB/sec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3987" y="5914303"/>
            <a:ext cx="134789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1-2 GB/sec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46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computations: HEP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163931"/>
            <a:ext cx="8229600" cy="51924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LHC experiments pioneered the massive use of computational grids as a solution to the High Energy Physics  Big Data problem</a:t>
            </a:r>
          </a:p>
          <a:p>
            <a:pPr lvl="1"/>
            <a:r>
              <a:rPr lang="en-US" sz="2400" dirty="0"/>
              <a:t>10s of </a:t>
            </a:r>
            <a:r>
              <a:rPr lang="en-US" sz="2400" dirty="0" err="1"/>
              <a:t>PBytes</a:t>
            </a:r>
            <a:r>
              <a:rPr lang="en-US" sz="2400" dirty="0"/>
              <a:t> of data per year</a:t>
            </a:r>
          </a:p>
          <a:p>
            <a:pPr lvl="1"/>
            <a:r>
              <a:rPr lang="en-US" sz="2400" dirty="0" smtClean="0"/>
              <a:t>100s </a:t>
            </a:r>
            <a:r>
              <a:rPr lang="en-US" sz="2400" dirty="0"/>
              <a:t>of thousands CPUs in 100s of </a:t>
            </a:r>
            <a:r>
              <a:rPr lang="en-US" sz="2400" dirty="0" smtClean="0"/>
              <a:t>centers</a:t>
            </a:r>
          </a:p>
          <a:p>
            <a:pPr lvl="1"/>
            <a:r>
              <a:rPr lang="en-US" sz="2400" dirty="0" smtClean="0"/>
              <a:t>10s of </a:t>
            </a:r>
            <a:r>
              <a:rPr lang="en-US" sz="2400" dirty="0" err="1" smtClean="0"/>
              <a:t>Gbyte</a:t>
            </a:r>
            <a:r>
              <a:rPr lang="en-US" sz="2400" dirty="0" smtClean="0"/>
              <a:t>/s data transfers</a:t>
            </a:r>
            <a:endParaRPr lang="en-US" sz="2400" dirty="0"/>
          </a:p>
          <a:p>
            <a:pPr lvl="1"/>
            <a:r>
              <a:rPr lang="en-US" sz="2400" dirty="0"/>
              <a:t>100s of users from 100s of institutions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CERN Director General Rolf </a:t>
            </a:r>
            <a:r>
              <a:rPr lang="en-US" dirty="0" err="1"/>
              <a:t>Heuer</a:t>
            </a:r>
            <a:r>
              <a:rPr lang="en-US" dirty="0"/>
              <a:t> about the Higgs discovery:</a:t>
            </a:r>
          </a:p>
          <a:p>
            <a:pPr marL="274320" lvl="1" indent="0">
              <a:buNone/>
            </a:pPr>
            <a:r>
              <a:rPr lang="en-US" dirty="0"/>
              <a:t>"It was a global effort and it is a global success. The results today are only possible because of the extraordinary performance of the accelerators, including the infrastructure, the experiments, and the </a:t>
            </a:r>
            <a:r>
              <a:rPr lang="en-US" i="1" dirty="0">
                <a:solidFill>
                  <a:srgbClr val="FF0000"/>
                </a:solidFill>
              </a:rPr>
              <a:t>Grid computing</a:t>
            </a:r>
            <a:r>
              <a:rPr lang="en-US" dirty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domains are catching up quickly with the HEP </a:t>
            </a:r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Life sciences, earth sciences, astrophysics, social sciences,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5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33" y="152400"/>
            <a:ext cx="8004267" cy="1061612"/>
          </a:xfrm>
        </p:spPr>
        <p:txBody>
          <a:bodyPr/>
          <a:lstStyle/>
          <a:p>
            <a:r>
              <a:rPr lang="en-US" dirty="0" smtClean="0"/>
              <a:t>Worldwide LHC Computing </a:t>
            </a:r>
            <a:br>
              <a:rPr lang="en-US" dirty="0" smtClean="0"/>
            </a:br>
            <a:r>
              <a:rPr lang="en-US" dirty="0" smtClean="0"/>
              <a:t>Grid Collaboration (WLCG)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4622" y="5248260"/>
            <a:ext cx="8229600" cy="1223353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Distributed infrastructure of 150 computing centers in 40 countries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300+ k CPU cores (~ 2M HEP-SPEC-06)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The biggest site with ~50k CPU cores, 12 T2 with 2-30k CPU cores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Distributed data, services and operation infrastructure</a:t>
            </a:r>
          </a:p>
          <a:p>
            <a:endParaRPr lang="en-US" dirty="0"/>
          </a:p>
        </p:txBody>
      </p:sp>
      <p:pic>
        <p:nvPicPr>
          <p:cNvPr id="6" name="Picture 5" descr="gri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6" y="1419457"/>
            <a:ext cx="7941137" cy="3765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Cloud resources</a:t>
            </a:r>
          </a:p>
          <a:p>
            <a:pPr lvl="1"/>
            <a:r>
              <a:rPr lang="en-US" dirty="0" smtClean="0"/>
              <a:t>Commercial clouds:  Amazon, Google, …</a:t>
            </a:r>
          </a:p>
          <a:p>
            <a:pPr lvl="1"/>
            <a:r>
              <a:rPr lang="en-US" dirty="0" smtClean="0"/>
              <a:t>Since recently computing centers started to provide their resources using cloud technologies</a:t>
            </a:r>
          </a:p>
          <a:p>
            <a:r>
              <a:rPr lang="en-US" dirty="0" smtClean="0"/>
              <a:t>Standalone clusters</a:t>
            </a:r>
          </a:p>
          <a:p>
            <a:pPr lvl="1"/>
            <a:r>
              <a:rPr lang="en-US" dirty="0" smtClean="0"/>
              <a:t>Different batch systems or </a:t>
            </a:r>
            <a:r>
              <a:rPr lang="en-US" i="1" dirty="0" smtClean="0"/>
              <a:t>ad hoc </a:t>
            </a:r>
            <a:r>
              <a:rPr lang="en-US" dirty="0" smtClean="0"/>
              <a:t>clusters</a:t>
            </a:r>
          </a:p>
          <a:p>
            <a:r>
              <a:rPr lang="en-US" dirty="0" smtClean="0"/>
              <a:t>Supercomputers</a:t>
            </a:r>
          </a:p>
          <a:p>
            <a:pPr lvl="1"/>
            <a:r>
              <a:rPr lang="en-US" dirty="0" smtClean="0"/>
              <a:t>Very different architectures, access restriction,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r>
              <a:rPr lang="en-US" dirty="0" smtClean="0"/>
              <a:t>Volunteer grids</a:t>
            </a:r>
          </a:p>
          <a:p>
            <a:pPr lvl="2"/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arge scientific collaborations can have access to multiple computational resources of different types</a:t>
            </a:r>
          </a:p>
          <a:p>
            <a:r>
              <a:rPr lang="en-US" dirty="0" smtClean="0"/>
              <a:t>Problem: how to integrate all those heterogeneous resources into a uniform infrastructure from the user perspective  </a:t>
            </a:r>
          </a:p>
        </p:txBody>
      </p:sp>
    </p:spTree>
    <p:extLst>
      <p:ext uri="{BB962C8B-B14F-4D97-AF65-F5344CB8AC3E}">
        <p14:creationId xmlns:p14="http://schemas.microsoft.com/office/powerpoint/2010/main" val="381475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593975" y="152400"/>
            <a:ext cx="6092700" cy="9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Users/communities/VOs</a:t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50" y="1300750"/>
            <a:ext cx="1232575" cy="84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400" y="1255766"/>
            <a:ext cx="964407" cy="70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251" y="2381499"/>
            <a:ext cx="964400" cy="78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8383" y="1291096"/>
            <a:ext cx="692950" cy="6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1575" y="1469590"/>
            <a:ext cx="764650" cy="33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89462" y="5945404"/>
            <a:ext cx="692944" cy="6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27050" y="3566414"/>
            <a:ext cx="764644" cy="62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288" y="4541675"/>
            <a:ext cx="1664494" cy="41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73425" y="4985313"/>
            <a:ext cx="1331643" cy="46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64225" y="5316632"/>
            <a:ext cx="625069" cy="62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44925" y="4398800"/>
            <a:ext cx="750094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05050" y="5837741"/>
            <a:ext cx="864300" cy="66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5801" y="3396698"/>
            <a:ext cx="964400" cy="107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56488" y="6136825"/>
            <a:ext cx="1955934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599300" y="2372200"/>
            <a:ext cx="1331650" cy="77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02_logo_ILC_white_bg.jpg"/>
          <p:cNvPicPr preferRelativeResize="0"/>
          <p:nvPr/>
        </p:nvPicPr>
        <p:blipFill rotWithShape="1">
          <a:blip r:embed="rId18">
            <a:alphaModFix/>
          </a:blip>
          <a:srcRect l="19300" t="18980" r="19368" b="20065"/>
          <a:stretch/>
        </p:blipFill>
        <p:spPr>
          <a:xfrm>
            <a:off x="5403890" y="1305850"/>
            <a:ext cx="908935" cy="6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599240" y="1414199"/>
            <a:ext cx="2331710" cy="6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236170" y="6016375"/>
            <a:ext cx="1232580" cy="4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725049" y="5584311"/>
            <a:ext cx="864300" cy="8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35847" y="5164068"/>
            <a:ext cx="692950" cy="648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2103750" y="2289100"/>
            <a:ext cx="5134200" cy="3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</a:t>
            </a:r>
            <a:r>
              <a:rPr lang="en" sz="2000" i="1"/>
              <a:t>framework</a:t>
            </a:r>
            <a:r>
              <a:rPr lang="en" sz="2000"/>
              <a:t> shared by multiple experiments/projects, both inside HEP, astronomy, and life science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Experiment agnostic</a:t>
            </a:r>
            <a:endParaRPr sz="20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Extensible</a:t>
            </a:r>
            <a:endParaRPr sz="2000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Flexible</a:t>
            </a:r>
            <a:endParaRPr sz="2000" u="sng"/>
          </a:p>
        </p:txBody>
      </p:sp>
    </p:spTree>
    <p:extLst>
      <p:ext uri="{BB962C8B-B14F-4D97-AF65-F5344CB8AC3E}">
        <p14:creationId xmlns:p14="http://schemas.microsoft.com/office/powerpoint/2010/main" val="33320736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70950" cy="914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DIRAC Grid Solution</a:t>
            </a:r>
            <a:endParaRPr lang="fr-FR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328738"/>
            <a:ext cx="7772400" cy="47723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LHC experiments, all developed their own middleware to address the above problems</a:t>
            </a:r>
          </a:p>
          <a:p>
            <a:pPr lvl="1"/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PanDA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AliEn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glideIn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WMS,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PhEDEx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, …</a:t>
            </a:r>
          </a:p>
          <a:p>
            <a:pPr lvl="1"/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DIRAC is developed originally for the LHCb experiment</a:t>
            </a:r>
          </a:p>
          <a:p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fr-FR" dirty="0">
                <a:latin typeface="Helvetica" charset="0"/>
                <a:ea typeface="ＭＳ Ｐゴシック" charset="0"/>
              </a:rPr>
              <a:t>The </a:t>
            </a:r>
            <a:r>
              <a:rPr lang="fr-FR" dirty="0" err="1">
                <a:latin typeface="Helvetica" charset="0"/>
                <a:ea typeface="ＭＳ Ｐゴシック" charset="0"/>
              </a:rPr>
              <a:t>experience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collected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with</a:t>
            </a:r>
            <a:r>
              <a:rPr lang="fr-FR" dirty="0">
                <a:latin typeface="Helvetica" charset="0"/>
                <a:ea typeface="ＭＳ Ｐゴシック" charset="0"/>
              </a:rPr>
              <a:t> a production </a:t>
            </a:r>
            <a:r>
              <a:rPr lang="fr-FR" dirty="0" err="1">
                <a:latin typeface="Helvetica" charset="0"/>
                <a:ea typeface="ＭＳ Ｐゴシック" charset="0"/>
              </a:rPr>
              <a:t>grid</a:t>
            </a:r>
            <a:r>
              <a:rPr lang="fr-FR" dirty="0">
                <a:latin typeface="Helvetica" charset="0"/>
                <a:ea typeface="ＭＳ Ｐゴシック" charset="0"/>
              </a:rPr>
              <a:t> system of a large HEP </a:t>
            </a:r>
            <a:r>
              <a:rPr lang="fr-FR" dirty="0" err="1">
                <a:latin typeface="Helvetica" charset="0"/>
                <a:ea typeface="ＭＳ Ｐゴシック" charset="0"/>
              </a:rPr>
              <a:t>experiment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is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very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valuable</a:t>
            </a:r>
            <a:endParaRPr lang="fr-FR" dirty="0">
              <a:latin typeface="Helvetica" charset="0"/>
              <a:ea typeface="ＭＳ Ｐゴシック" charset="0"/>
            </a:endParaRPr>
          </a:p>
          <a:p>
            <a:pPr lvl="1"/>
            <a:r>
              <a:rPr lang="fr-FR" dirty="0" err="1">
                <a:latin typeface="Helvetica" charset="0"/>
                <a:ea typeface="ＭＳ Ｐゴシック" charset="0"/>
              </a:rPr>
              <a:t>Several</a:t>
            </a:r>
            <a:r>
              <a:rPr lang="fr-FR" dirty="0">
                <a:latin typeface="Helvetica" charset="0"/>
                <a:ea typeface="ＭＳ Ｐゴシック" charset="0"/>
              </a:rPr>
              <a:t> new </a:t>
            </a:r>
            <a:r>
              <a:rPr lang="fr-FR" dirty="0" err="1">
                <a:latin typeface="Helvetica" charset="0"/>
                <a:ea typeface="ＭＳ Ｐゴシック" charset="0"/>
              </a:rPr>
              <a:t>experiments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expressed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interest</a:t>
            </a:r>
            <a:r>
              <a:rPr lang="fr-FR" dirty="0">
                <a:latin typeface="Helvetica" charset="0"/>
                <a:ea typeface="ＭＳ Ｐゴシック" charset="0"/>
              </a:rPr>
              <a:t> in </a:t>
            </a:r>
            <a:r>
              <a:rPr lang="fr-FR" dirty="0" err="1">
                <a:latin typeface="Helvetica" charset="0"/>
                <a:ea typeface="ＭＳ Ｐゴシック" charset="0"/>
              </a:rPr>
              <a:t>using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this</a:t>
            </a:r>
            <a:r>
              <a:rPr lang="fr-FR" dirty="0">
                <a:latin typeface="Helvetica" charset="0"/>
                <a:ea typeface="ＭＳ Ｐゴシック" charset="0"/>
              </a:rPr>
              <a:t> software </a:t>
            </a:r>
            <a:r>
              <a:rPr lang="fr-FR" dirty="0" err="1">
                <a:latin typeface="Helvetica" charset="0"/>
                <a:ea typeface="ＭＳ Ｐゴシック" charset="0"/>
              </a:rPr>
              <a:t>relying</a:t>
            </a:r>
            <a:r>
              <a:rPr lang="fr-FR" dirty="0">
                <a:latin typeface="Helvetica" charset="0"/>
                <a:ea typeface="ＭＳ Ｐゴシック" charset="0"/>
              </a:rPr>
              <a:t> on </a:t>
            </a:r>
            <a:r>
              <a:rPr lang="fr-FR" dirty="0" err="1">
                <a:latin typeface="Helvetica" charset="0"/>
                <a:ea typeface="ＭＳ Ｐゴシック" charset="0"/>
              </a:rPr>
              <a:t>its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proven</a:t>
            </a:r>
            <a:r>
              <a:rPr lang="fr-FR" dirty="0">
                <a:latin typeface="Helvetica" charset="0"/>
                <a:ea typeface="ＭＳ Ｐゴシック" charset="0"/>
              </a:rPr>
              <a:t> in practice utility</a:t>
            </a:r>
          </a:p>
          <a:p>
            <a:pPr lvl="1"/>
            <a:endParaRPr lang="fr-FR" dirty="0">
              <a:latin typeface="Helvetica" charset="0"/>
              <a:ea typeface="ＭＳ Ｐゴシック" charset="0"/>
            </a:endParaRPr>
          </a:p>
          <a:p>
            <a:r>
              <a:rPr lang="fr-FR" dirty="0">
                <a:latin typeface="Helvetica" charset="0"/>
                <a:ea typeface="ＭＳ Ｐゴシック" charset="0"/>
              </a:rPr>
              <a:t>In 2009 the </a:t>
            </a:r>
            <a:r>
              <a:rPr lang="fr-FR" dirty="0" err="1">
                <a:latin typeface="Helvetica" charset="0"/>
                <a:ea typeface="ＭＳ Ｐゴシック" charset="0"/>
              </a:rPr>
              <a:t>core</a:t>
            </a:r>
            <a:r>
              <a:rPr lang="fr-FR" dirty="0">
                <a:latin typeface="Helvetica" charset="0"/>
                <a:ea typeface="ＭＳ Ｐゴシック" charset="0"/>
              </a:rPr>
              <a:t> DIRAC </a:t>
            </a:r>
            <a:r>
              <a:rPr lang="fr-FR" dirty="0" err="1">
                <a:latin typeface="Helvetica" charset="0"/>
                <a:ea typeface="ＭＳ Ｐゴシック" charset="0"/>
              </a:rPr>
              <a:t>development</a:t>
            </a:r>
            <a:r>
              <a:rPr lang="fr-FR" dirty="0">
                <a:latin typeface="Helvetica" charset="0"/>
                <a:ea typeface="ＭＳ Ｐゴシック" charset="0"/>
              </a:rPr>
              <a:t> team </a:t>
            </a:r>
            <a:r>
              <a:rPr lang="fr-FR" dirty="0" err="1">
                <a:latin typeface="Helvetica" charset="0"/>
                <a:ea typeface="ＭＳ Ｐゴシック" charset="0"/>
              </a:rPr>
              <a:t>decided</a:t>
            </a:r>
            <a:r>
              <a:rPr lang="fr-FR" dirty="0">
                <a:latin typeface="Helvetica" charset="0"/>
                <a:ea typeface="ＭＳ Ｐゴシック" charset="0"/>
              </a:rPr>
              <a:t> to </a:t>
            </a:r>
            <a:r>
              <a:rPr lang="fr-FR" dirty="0" err="1">
                <a:latin typeface="Helvetica" charset="0"/>
                <a:ea typeface="ＭＳ Ｐゴシック" charset="0"/>
              </a:rPr>
              <a:t>generalize</a:t>
            </a:r>
            <a:r>
              <a:rPr lang="fr-FR" dirty="0">
                <a:latin typeface="Helvetica" charset="0"/>
                <a:ea typeface="ＭＳ Ｐゴシック" charset="0"/>
              </a:rPr>
              <a:t> the software to </a:t>
            </a:r>
            <a:r>
              <a:rPr lang="fr-FR" dirty="0" err="1">
                <a:latin typeface="Helvetica" charset="0"/>
                <a:ea typeface="ＭＳ Ｐゴシック" charset="0"/>
              </a:rPr>
              <a:t>make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it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suitable</a:t>
            </a:r>
            <a:r>
              <a:rPr lang="fr-FR" dirty="0">
                <a:latin typeface="Helvetica" charset="0"/>
                <a:ea typeface="ＭＳ Ｐゴシック" charset="0"/>
              </a:rPr>
              <a:t> for </a:t>
            </a:r>
            <a:r>
              <a:rPr lang="fr-FR" dirty="0" err="1">
                <a:latin typeface="Helvetica" charset="0"/>
                <a:ea typeface="ＭＳ Ｐゴシック" charset="0"/>
              </a:rPr>
              <a:t>any</a:t>
            </a:r>
            <a:r>
              <a:rPr lang="fr-FR" dirty="0">
                <a:latin typeface="Helvetica" charset="0"/>
                <a:ea typeface="ＭＳ Ｐゴシック" charset="0"/>
              </a:rPr>
              <a:t> user </a:t>
            </a:r>
            <a:r>
              <a:rPr lang="fr-FR" dirty="0" err="1">
                <a:latin typeface="Helvetica" charset="0"/>
                <a:ea typeface="ＭＳ Ｐゴシック" charset="0"/>
              </a:rPr>
              <a:t>community</a:t>
            </a:r>
            <a:r>
              <a:rPr lang="fr-FR" dirty="0">
                <a:latin typeface="Helvetica" charset="0"/>
                <a:ea typeface="ＭＳ Ｐゴシック" charset="0"/>
              </a:rPr>
              <a:t>. </a:t>
            </a:r>
            <a:endParaRPr lang="fr-FR" dirty="0" smtClean="0">
              <a:latin typeface="Helvetica" charset="0"/>
              <a:ea typeface="ＭＳ Ｐゴシック" charset="0"/>
            </a:endParaRPr>
          </a:p>
          <a:p>
            <a:pPr lvl="1"/>
            <a:r>
              <a:rPr lang="fr-FR" dirty="0" smtClean="0">
                <a:latin typeface="Helvetica" charset="0"/>
                <a:ea typeface="ＭＳ Ｐゴシック" charset="0"/>
              </a:rPr>
              <a:t>Consortium to </a:t>
            </a:r>
            <a:r>
              <a:rPr lang="fr-FR" dirty="0" err="1" smtClean="0">
                <a:latin typeface="Helvetica" charset="0"/>
                <a:ea typeface="ＭＳ Ｐゴシック" charset="0"/>
              </a:rPr>
              <a:t>develop</a:t>
            </a:r>
            <a:r>
              <a:rPr lang="fr-FR" dirty="0" smtClean="0">
                <a:latin typeface="Helvetica" charset="0"/>
                <a:ea typeface="ＭＳ Ｐゴシック" charset="0"/>
              </a:rPr>
              <a:t>, </a:t>
            </a:r>
            <a:r>
              <a:rPr lang="fr-FR" dirty="0" err="1" smtClean="0">
                <a:latin typeface="Helvetica" charset="0"/>
                <a:ea typeface="ＭＳ Ｐゴシック" charset="0"/>
              </a:rPr>
              <a:t>maintain</a:t>
            </a:r>
            <a:r>
              <a:rPr lang="fr-FR" dirty="0" smtClean="0">
                <a:latin typeface="Helvetica" charset="0"/>
                <a:ea typeface="ＭＳ Ｐゴシック" charset="0"/>
              </a:rPr>
              <a:t> and </a:t>
            </a:r>
            <a:r>
              <a:rPr lang="fr-FR" dirty="0" err="1" smtClean="0">
                <a:latin typeface="Helvetica" charset="0"/>
                <a:ea typeface="ＭＳ Ｐゴシック" charset="0"/>
              </a:rPr>
              <a:t>promote</a:t>
            </a:r>
            <a:r>
              <a:rPr lang="fr-FR" dirty="0" smtClean="0">
                <a:latin typeface="Helvetica" charset="0"/>
                <a:ea typeface="ＭＳ Ｐゴシック" charset="0"/>
              </a:rPr>
              <a:t> the DIRAC software</a:t>
            </a:r>
          </a:p>
          <a:p>
            <a:pPr lvl="2"/>
            <a:r>
              <a:rPr lang="fr-FR" dirty="0" smtClean="0">
                <a:latin typeface="Helvetica" charset="0"/>
                <a:ea typeface="ＭＳ Ｐゴシック" charset="0"/>
              </a:rPr>
              <a:t>CERN, CNRS, </a:t>
            </a:r>
            <a:r>
              <a:rPr lang="fr-FR" dirty="0" err="1" smtClean="0">
                <a:latin typeface="Helvetica" charset="0"/>
                <a:ea typeface="ＭＳ Ｐゴシック" charset="0"/>
              </a:rPr>
              <a:t>University</a:t>
            </a:r>
            <a:r>
              <a:rPr lang="fr-FR" dirty="0" smtClean="0">
                <a:latin typeface="Helvetica" charset="0"/>
                <a:ea typeface="ＭＳ Ｐゴシック" charset="0"/>
              </a:rPr>
              <a:t> of Barcelona, </a:t>
            </a:r>
            <a:r>
              <a:rPr lang="fr-FR" dirty="0" err="1" smtClean="0">
                <a:latin typeface="Helvetica" charset="0"/>
                <a:ea typeface="ＭＳ Ｐゴシック" charset="0"/>
              </a:rPr>
              <a:t>University</a:t>
            </a:r>
            <a:r>
              <a:rPr lang="fr-FR" dirty="0" smtClean="0">
                <a:latin typeface="Helvetica" charset="0"/>
                <a:ea typeface="ＭＳ Ｐゴシック" charset="0"/>
              </a:rPr>
              <a:t> of Montpellier, IHEP</a:t>
            </a:r>
            <a:endParaRPr lang="fr-FR" dirty="0">
              <a:latin typeface="Helvetica" charset="0"/>
              <a:ea typeface="ＭＳ Ｐゴシック" charset="0"/>
            </a:endParaRPr>
          </a:p>
          <a:p>
            <a:pPr lvl="1"/>
            <a:endParaRPr lang="fr-FR" dirty="0">
              <a:latin typeface="Helvetica" charset="0"/>
              <a:ea typeface="ＭＳ Ｐゴシック" charset="0"/>
            </a:endParaRPr>
          </a:p>
          <a:p>
            <a:r>
              <a:rPr lang="fr-FR" dirty="0">
                <a:latin typeface="Helvetica" charset="0"/>
                <a:ea typeface="ＭＳ Ｐゴシック" charset="0"/>
              </a:rPr>
              <a:t>The </a:t>
            </a:r>
            <a:r>
              <a:rPr lang="fr-FR" dirty="0" err="1">
                <a:latin typeface="Helvetica" charset="0"/>
                <a:ea typeface="ＭＳ Ｐゴシック" charset="0"/>
              </a:rPr>
              <a:t>results</a:t>
            </a:r>
            <a:r>
              <a:rPr lang="fr-FR" dirty="0">
                <a:latin typeface="Helvetica" charset="0"/>
                <a:ea typeface="ＭＳ Ｐゴシック" charset="0"/>
              </a:rPr>
              <a:t> of </a:t>
            </a:r>
            <a:r>
              <a:rPr lang="fr-FR" dirty="0" err="1">
                <a:latin typeface="Helvetica" charset="0"/>
                <a:ea typeface="ＭＳ Ｐゴシック" charset="0"/>
              </a:rPr>
              <a:t>this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work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allow</a:t>
            </a:r>
            <a:r>
              <a:rPr lang="fr-FR" dirty="0">
                <a:latin typeface="Helvetica" charset="0"/>
                <a:ea typeface="ＭＳ Ｐゴシック" charset="0"/>
              </a:rPr>
              <a:t> to </a:t>
            </a:r>
            <a:r>
              <a:rPr lang="fr-FR" dirty="0" err="1">
                <a:latin typeface="Helvetica" charset="0"/>
                <a:ea typeface="ＭＳ Ｐゴシック" charset="0"/>
              </a:rPr>
              <a:t>offer</a:t>
            </a:r>
            <a:r>
              <a:rPr lang="fr-FR" dirty="0">
                <a:latin typeface="Helvetica" charset="0"/>
                <a:ea typeface="ＭＳ Ｐゴシック" charset="0"/>
              </a:rPr>
              <a:t> DIRAC as a </a:t>
            </a:r>
            <a:r>
              <a:rPr lang="fr-FR" dirty="0" err="1">
                <a:latin typeface="Helvetica" charset="0"/>
                <a:ea typeface="ＭＳ Ｐゴシック" charset="0"/>
              </a:rPr>
              <a:t>general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purpose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distributed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computing</a:t>
            </a:r>
            <a:r>
              <a:rPr lang="fr-FR" dirty="0">
                <a:latin typeface="Helvetica" charset="0"/>
                <a:ea typeface="ＭＳ Ｐゴシック" charset="0"/>
              </a:rPr>
              <a:t> </a:t>
            </a:r>
            <a:r>
              <a:rPr lang="fr-FR" dirty="0" err="1">
                <a:latin typeface="Helvetica" charset="0"/>
                <a:ea typeface="ＭＳ Ｐゴシック" charset="0"/>
              </a:rPr>
              <a:t>framework</a:t>
            </a:r>
            <a:endParaRPr lang="fr-FR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6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 Software Stack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2" name="Picture 11" descr="DM_SW_st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76" y="1305513"/>
            <a:ext cx="6301752" cy="5206307"/>
          </a:xfrm>
          <a:prstGeom prst="rect">
            <a:avLst/>
          </a:prstGeom>
        </p:spPr>
      </p:pic>
      <p:pic>
        <p:nvPicPr>
          <p:cNvPr id="13" name="Picture 12" descr="DM_servi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6" y="1293302"/>
            <a:ext cx="1600200" cy="52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6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LHCb Computing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project was started in 2003 for the LHCb experiment at CERN</a:t>
            </a:r>
          </a:p>
          <a:p>
            <a:pPr lvl="1"/>
            <a:r>
              <a:rPr lang="en-US" dirty="0" smtClean="0"/>
              <a:t>First focusing on the workload management for the LHCb data production system</a:t>
            </a:r>
          </a:p>
          <a:p>
            <a:r>
              <a:rPr lang="en-US" dirty="0" smtClean="0"/>
              <a:t>Now DIRAC is the basis for almost all the aspects of the LHCb distributed computing</a:t>
            </a:r>
          </a:p>
          <a:p>
            <a:pPr lvl="1"/>
            <a:r>
              <a:rPr lang="en-US" dirty="0" smtClean="0"/>
              <a:t>Workload Management</a:t>
            </a:r>
          </a:p>
          <a:p>
            <a:pPr lvl="1"/>
            <a:r>
              <a:rPr lang="en-US" dirty="0" smtClean="0"/>
              <a:t>Data Management</a:t>
            </a:r>
          </a:p>
          <a:p>
            <a:pPr lvl="1"/>
            <a:r>
              <a:rPr lang="en-US" dirty="0" smtClean="0"/>
              <a:t>High level production services</a:t>
            </a:r>
          </a:p>
          <a:p>
            <a:pPr lvl="1"/>
            <a:r>
              <a:rPr lang="en-US" dirty="0" smtClean="0"/>
              <a:t>Monitoring of resources, activities and services</a:t>
            </a:r>
          </a:p>
          <a:p>
            <a:pPr lvl="1"/>
            <a:r>
              <a:rPr lang="en-US" dirty="0" smtClean="0"/>
              <a:t>Accounting</a:t>
            </a:r>
          </a:p>
          <a:p>
            <a:pPr lvl="1"/>
            <a:r>
              <a:rPr lang="en-US" dirty="0" smtClean="0"/>
              <a:t>Interfaces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LHCb Computing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Supporting various activities</a:t>
            </a:r>
          </a:p>
          <a:p>
            <a:pPr lvl="1"/>
            <a:r>
              <a:rPr lang="en-US" dirty="0" smtClean="0"/>
              <a:t>MC production</a:t>
            </a:r>
          </a:p>
          <a:p>
            <a:pPr lvl="1"/>
            <a:r>
              <a:rPr lang="en-US" dirty="0" smtClean="0"/>
              <a:t>Real data processing</a:t>
            </a:r>
          </a:p>
          <a:p>
            <a:pPr lvl="1"/>
            <a:r>
              <a:rPr lang="en-US" dirty="0" smtClean="0"/>
              <a:t>User analysis</a:t>
            </a:r>
          </a:p>
          <a:p>
            <a:r>
              <a:rPr lang="en-US" dirty="0" smtClean="0"/>
              <a:t>Accessing all the resources available to LHCb</a:t>
            </a:r>
          </a:p>
          <a:p>
            <a:pPr lvl="1"/>
            <a:r>
              <a:rPr lang="en-US" dirty="0" smtClean="0"/>
              <a:t>HTC/WLCG</a:t>
            </a:r>
          </a:p>
          <a:p>
            <a:pPr lvl="1"/>
            <a:r>
              <a:rPr lang="en-US" dirty="0" smtClean="0"/>
              <a:t>Cloud (running DIRAC pilots via </a:t>
            </a:r>
            <a:r>
              <a:rPr lang="en-US" dirty="0" err="1" smtClean="0"/>
              <a:t>Vac</a:t>
            </a:r>
            <a:r>
              <a:rPr lang="en-US" dirty="0" smtClean="0"/>
              <a:t>/</a:t>
            </a:r>
            <a:r>
              <a:rPr lang="en-US" dirty="0" err="1" smtClean="0"/>
              <a:t>VCycle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BOINC</a:t>
            </a:r>
          </a:p>
          <a:p>
            <a:pPr lvl="1"/>
            <a:r>
              <a:rPr lang="en-US" dirty="0" smtClean="0"/>
              <a:t>Standalone, e.g.</a:t>
            </a:r>
          </a:p>
          <a:p>
            <a:pPr lvl="2"/>
            <a:r>
              <a:rPr lang="en-US" dirty="0" smtClean="0"/>
              <a:t>Online HLT farm</a:t>
            </a:r>
          </a:p>
          <a:p>
            <a:pPr lvl="2"/>
            <a:r>
              <a:rPr lang="en-US" dirty="0" err="1" smtClean="0"/>
              <a:t>Yandex</a:t>
            </a:r>
            <a:r>
              <a:rPr lang="en-US" dirty="0" smtClean="0"/>
              <a:t> (container based) cloud</a:t>
            </a:r>
          </a:p>
          <a:p>
            <a:pPr lvl="2"/>
            <a:r>
              <a:rPr lang="en-US" dirty="0" smtClean="0"/>
              <a:t>Non-CE clusters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1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Helvetica" charset="0"/>
                <a:ea typeface="ＭＳ Ｐゴシック" charset="0"/>
                <a:cs typeface="ＭＳ Ｐゴシック" charset="0"/>
              </a:rPr>
              <a:t>LHCb</a:t>
            </a:r>
            <a:r>
              <a:rPr lang="en-GB" dirty="0" smtClean="0">
                <a:latin typeface="Helvetica" charset="0"/>
                <a:ea typeface="ＭＳ Ｐゴシック" charset="0"/>
                <a:cs typeface="ＭＳ Ｐゴシック" charset="0"/>
              </a:rPr>
              <a:t> Collaboration        </a:t>
            </a:r>
            <a:endParaRPr lang="en-GB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005957E1-B4DC-B04E-A9BB-524E4D38C546}" type="slidenum">
              <a:rPr lang="en-US" sz="1400"/>
              <a:pPr eaLnBrk="1" hangingPunct="1"/>
              <a:t>9</a:t>
            </a:fld>
            <a:endParaRPr lang="en-US" sz="1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999047" y="5101148"/>
            <a:ext cx="7772400" cy="16564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200" dirty="0" smtClean="0">
                <a:latin typeface="Helvetica" charset="0"/>
                <a:ea typeface="ＭＳ Ｐゴシック" charset="0"/>
                <a:cs typeface="ＭＳ Ｐゴシック" charset="0"/>
              </a:rPr>
              <a:t>More than</a:t>
            </a:r>
            <a:r>
              <a:rPr lang="fr-FR" sz="2200" dirty="0" smtClean="0">
                <a:latin typeface="Helvetica" charset="0"/>
                <a:ea typeface="ＭＳ Ｐゴシック" charset="0"/>
                <a:cs typeface="ＭＳ Ｐゴシック" charset="0"/>
              </a:rPr>
              <a:t> 100K </a:t>
            </a:r>
            <a:r>
              <a:rPr lang="fr-FR" sz="2200" dirty="0">
                <a:latin typeface="Helvetica" charset="0"/>
                <a:ea typeface="ＭＳ Ｐゴシック" charset="0"/>
                <a:cs typeface="ＭＳ Ｐゴシック" charset="0"/>
              </a:rPr>
              <a:t>concurrent jobs in ~120 distinct </a:t>
            </a:r>
            <a:r>
              <a:rPr lang="fr-FR" sz="2200" dirty="0" smtClean="0">
                <a:latin typeface="Helvetica" charset="0"/>
                <a:ea typeface="ＭＳ Ｐゴシック" charset="0"/>
                <a:cs typeface="ＭＳ Ｐゴシック" charset="0"/>
              </a:rPr>
              <a:t>sites</a:t>
            </a:r>
            <a:endParaRPr lang="ru-RU" sz="22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900" dirty="0" smtClean="0">
                <a:latin typeface="Helvetica" charset="0"/>
                <a:ea typeface="ＭＳ Ｐゴシック" charset="0"/>
                <a:cs typeface="ＭＳ Ｐゴシック" charset="0"/>
              </a:rPr>
              <a:t>Limited by available resources, not by the system capacity</a:t>
            </a:r>
            <a:endParaRPr lang="fr-FR" sz="19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2200" dirty="0" err="1" smtClean="0">
                <a:latin typeface="Helvetica" charset="0"/>
                <a:ea typeface="ＭＳ Ｐゴシック" charset="0"/>
                <a:cs typeface="ＭＳ Ｐゴシック" charset="0"/>
              </a:rPr>
              <a:t>Further</a:t>
            </a:r>
            <a:r>
              <a:rPr lang="fr-FR" sz="22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200" dirty="0" err="1">
                <a:latin typeface="Helvetica" charset="0"/>
                <a:ea typeface="ＭＳ Ｐゴシック" charset="0"/>
                <a:cs typeface="ＭＳ Ｐゴシック" charset="0"/>
              </a:rPr>
              <a:t>optimizations</a:t>
            </a:r>
            <a:r>
              <a:rPr lang="fr-FR" sz="2200" dirty="0">
                <a:latin typeface="Helvetica" charset="0"/>
                <a:ea typeface="ＭＳ Ｐゴシック" charset="0"/>
                <a:cs typeface="ＭＳ Ｐゴシック" charset="0"/>
              </a:rPr>
              <a:t> to </a:t>
            </a:r>
            <a:r>
              <a:rPr lang="fr-FR" sz="2200" dirty="0" err="1">
                <a:latin typeface="Helvetica" charset="0"/>
                <a:ea typeface="ＭＳ Ｐゴシック" charset="0"/>
                <a:cs typeface="ＭＳ Ｐゴシック" charset="0"/>
              </a:rPr>
              <a:t>increase</a:t>
            </a:r>
            <a:r>
              <a:rPr lang="fr-FR" sz="2200" dirty="0">
                <a:latin typeface="Helvetica" charset="0"/>
                <a:ea typeface="ＭＳ Ｐゴシック" charset="0"/>
                <a:cs typeface="ＭＳ Ｐゴシック" charset="0"/>
              </a:rPr>
              <a:t> the </a:t>
            </a:r>
            <a:r>
              <a:rPr lang="fr-FR" sz="2200" dirty="0" err="1">
                <a:latin typeface="Helvetica" charset="0"/>
                <a:ea typeface="ＭＳ Ｐゴシック" charset="0"/>
                <a:cs typeface="ＭＳ Ｐゴシック" charset="0"/>
              </a:rPr>
              <a:t>capacity</a:t>
            </a:r>
            <a:r>
              <a:rPr lang="fr-FR" sz="2200" dirty="0">
                <a:latin typeface="Helvetica" charset="0"/>
                <a:ea typeface="ＭＳ Ｐゴシック" charset="0"/>
                <a:cs typeface="ＭＳ Ｐゴシック" charset="0"/>
              </a:rPr>
              <a:t> are possible</a:t>
            </a:r>
          </a:p>
          <a:p>
            <a:pPr lvl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Lucida Grande" charset="0"/>
              <a:buChar char="●"/>
            </a:pPr>
            <a:r>
              <a:rPr lang="fr-FR" sz="1900" dirty="0">
                <a:latin typeface="Helvetica" charset="0"/>
                <a:ea typeface="ＭＳ Ｐゴシック" charset="0"/>
              </a:rPr>
              <a:t>Hardware, </a:t>
            </a:r>
            <a:r>
              <a:rPr lang="fr-FR" sz="1900" dirty="0" err="1">
                <a:latin typeface="Helvetica" charset="0"/>
                <a:ea typeface="ＭＳ Ｐゴシック" charset="0"/>
              </a:rPr>
              <a:t>database</a:t>
            </a:r>
            <a:r>
              <a:rPr lang="fr-FR" sz="1900" dirty="0">
                <a:latin typeface="Helvetica" charset="0"/>
                <a:ea typeface="ＭＳ Ｐゴシック" charset="0"/>
              </a:rPr>
              <a:t> </a:t>
            </a:r>
            <a:r>
              <a:rPr lang="fr-FR" sz="1900" dirty="0" err="1">
                <a:latin typeface="Helvetica" charset="0"/>
                <a:ea typeface="ＭＳ Ｐゴシック" charset="0"/>
              </a:rPr>
              <a:t>optimizations</a:t>
            </a:r>
            <a:r>
              <a:rPr lang="fr-FR" sz="1900" dirty="0">
                <a:latin typeface="Helvetica" charset="0"/>
                <a:ea typeface="ＭＳ Ｐゴシック" charset="0"/>
              </a:rPr>
              <a:t>, service </a:t>
            </a:r>
            <a:r>
              <a:rPr lang="fr-FR" sz="1900" dirty="0" err="1">
                <a:latin typeface="Helvetica" charset="0"/>
                <a:ea typeface="ＭＳ Ｐゴシック" charset="0"/>
              </a:rPr>
              <a:t>load</a:t>
            </a:r>
            <a:r>
              <a:rPr lang="fr-FR" sz="1900" dirty="0">
                <a:latin typeface="Helvetica" charset="0"/>
                <a:ea typeface="ＭＳ Ｐゴシック" charset="0"/>
              </a:rPr>
              <a:t> </a:t>
            </a:r>
            <a:r>
              <a:rPr lang="fr-FR" sz="1900" dirty="0" err="1">
                <a:latin typeface="Helvetica" charset="0"/>
                <a:ea typeface="ＭＳ Ｐゴシック" charset="0"/>
              </a:rPr>
              <a:t>balancing</a:t>
            </a:r>
            <a:r>
              <a:rPr lang="fr-FR" sz="1900" dirty="0">
                <a:latin typeface="Helvetica" charset="0"/>
                <a:ea typeface="ＭＳ Ｐゴシック" charset="0"/>
              </a:rPr>
              <a:t>, </a:t>
            </a:r>
            <a:r>
              <a:rPr lang="fr-FR" sz="1900" dirty="0" err="1" smtClean="0">
                <a:latin typeface="Helvetica" charset="0"/>
                <a:ea typeface="ＭＳ Ｐゴシック" charset="0"/>
              </a:rPr>
              <a:t>etc</a:t>
            </a:r>
            <a:endParaRPr lang="fr-FR" sz="1900" dirty="0">
              <a:latin typeface="Helvetica" charset="0"/>
              <a:ea typeface="ＭＳ Ｐゴシック" charset="0"/>
            </a:endParaRPr>
          </a:p>
          <a:p>
            <a:pPr lvl="1">
              <a:lnSpc>
                <a:spcPct val="70000"/>
              </a:lnSpc>
              <a:buFont typeface="Wingdings" charset="0"/>
              <a:buNone/>
            </a:pPr>
            <a:endParaRPr lang="fr-FR" sz="1900" dirty="0">
              <a:latin typeface="Helvetica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418" y="152400"/>
            <a:ext cx="1449990" cy="966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47" y="1206766"/>
            <a:ext cx="7453883" cy="373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7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41253</TotalTime>
  <Words>2938</Words>
  <Application>Microsoft Macintosh PowerPoint</Application>
  <PresentationFormat>On-screen Show (4:3)</PresentationFormat>
  <Paragraphs>617</Paragraphs>
  <Slides>61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Origin</vt:lpstr>
      <vt:lpstr>DIRAC Services for Grid and Cloud Infrastructures</vt:lpstr>
      <vt:lpstr>Plan</vt:lpstr>
      <vt:lpstr>DIRAC: the interware</vt:lpstr>
      <vt:lpstr>… a few examples of what DIRAC can be used for</vt:lpstr>
      <vt:lpstr>An open source project</vt:lpstr>
      <vt:lpstr>Users/communities/VOs</vt:lpstr>
      <vt:lpstr>LHCb Computing System</vt:lpstr>
      <vt:lpstr>LHCb Computing</vt:lpstr>
      <vt:lpstr>LHCb Collaboration        </vt:lpstr>
      <vt:lpstr>Community installations</vt:lpstr>
      <vt:lpstr>Multi-community services</vt:lpstr>
      <vt:lpstr>DIRAC4EGI service</vt:lpstr>
      <vt:lpstr>PowerPoint Presentation</vt:lpstr>
      <vt:lpstr>EGI Virgo support</vt:lpstr>
      <vt:lpstr>DIRAC Framework</vt:lpstr>
      <vt:lpstr>DIRAC Framework</vt:lpstr>
      <vt:lpstr>DIRAC Framework</vt:lpstr>
      <vt:lpstr>DIRAC Framework</vt:lpstr>
      <vt:lpstr>Configuration Service</vt:lpstr>
      <vt:lpstr>Configuration service</vt:lpstr>
      <vt:lpstr>Resources Management</vt:lpstr>
      <vt:lpstr>Other base services</vt:lpstr>
      <vt:lpstr>DIRAC WMS</vt:lpstr>
      <vt:lpstr>PowerPoint Presentation</vt:lpstr>
      <vt:lpstr>Job scheduling</vt:lpstr>
      <vt:lpstr>Pilot based WMS</vt:lpstr>
      <vt:lpstr>Pilot based WMS</vt:lpstr>
      <vt:lpstr>Pilot based WMS</vt:lpstr>
      <vt:lpstr>Job matching</vt:lpstr>
      <vt:lpstr>Computing Grids</vt:lpstr>
      <vt:lpstr>Clouds</vt:lpstr>
      <vt:lpstr>Standalone computing clusters</vt:lpstr>
      <vt:lpstr>SSH CE: simplest case</vt:lpstr>
      <vt:lpstr>SSH CE with a batch system</vt:lpstr>
      <vt:lpstr>Boinc resources: LHCb case</vt:lpstr>
      <vt:lpstr>The HPC case</vt:lpstr>
      <vt:lpstr>No WN connectivity  case solution</vt:lpstr>
      <vt:lpstr>DIRAC DMS</vt:lpstr>
      <vt:lpstr>DM Problem to solve</vt:lpstr>
      <vt:lpstr>Storage plugins</vt:lpstr>
      <vt:lpstr>Storage Element Proxy</vt:lpstr>
      <vt:lpstr>File Catalog</vt:lpstr>
      <vt:lpstr>Asynchronous operations</vt:lpstr>
      <vt:lpstr>Transformation System</vt:lpstr>
      <vt:lpstr>Bulk transfers</vt:lpstr>
      <vt:lpstr>File Catalog</vt:lpstr>
      <vt:lpstr>File Catalog: Replicas</vt:lpstr>
      <vt:lpstr>Storage Usage</vt:lpstr>
      <vt:lpstr>File Catalog: Metadata</vt:lpstr>
      <vt:lpstr>Support for datasets</vt:lpstr>
      <vt:lpstr>Accounting</vt:lpstr>
      <vt:lpstr>Interfaces</vt:lpstr>
      <vt:lpstr>Web Portal examples</vt:lpstr>
      <vt:lpstr>Conclusions</vt:lpstr>
      <vt:lpstr>Backup slides</vt:lpstr>
      <vt:lpstr>PowerPoint Presentation</vt:lpstr>
      <vt:lpstr>Massive computations: HEP</vt:lpstr>
      <vt:lpstr>Worldwide LHC Computing  Grid Collaboration (WLCG)</vt:lpstr>
      <vt:lpstr>Other resources</vt:lpstr>
      <vt:lpstr>DIRAC Grid Solution</vt:lpstr>
      <vt:lpstr>DM Software Stack</vt:lpstr>
    </vt:vector>
  </TitlesOfParts>
  <Company>Universidad de Los Andes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Management</dc:title>
  <dc:creator>Vanessa Hamar</dc:creator>
  <cp:lastModifiedBy>Andrei Tsaregorodtsev</cp:lastModifiedBy>
  <cp:revision>292</cp:revision>
  <cp:lastPrinted>2010-10-26T21:56:34Z</cp:lastPrinted>
  <dcterms:created xsi:type="dcterms:W3CDTF">2012-10-26T08:46:03Z</dcterms:created>
  <dcterms:modified xsi:type="dcterms:W3CDTF">2018-07-02T23:10:22Z</dcterms:modified>
</cp:coreProperties>
</file>