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_rels/presentation.xml.rels" ContentType="application/vnd.openxmlformats-package.relationships+xml"/>
  <Override PartName="/ppt/media/image14.png" ContentType="image/png"/>
  <Override PartName="/ppt/media/image13.png" ContentType="image/png"/>
  <Override PartName="/ppt/media/image12.wmf" ContentType="image/x-wmf"/>
  <Override PartName="/ppt/media/image11.png" ContentType="image/png"/>
  <Override PartName="/ppt/media/image1.jpeg" ContentType="image/jpeg"/>
  <Override PartName="/ppt/media/image2.jpeg" ContentType="image/jpeg"/>
  <Override PartName="/ppt/media/image3.jpeg" ContentType="image/jpeg"/>
  <Override PartName="/ppt/media/image5.jpeg" ContentType="image/jpeg"/>
  <Override PartName="/ppt/media/image4.jpeg" ContentType="image/jpeg"/>
  <Override PartName="/ppt/media/image6.wmf" ContentType="image/x-wmf"/>
  <Override PartName="/ppt/media/image7.jpeg" ContentType="image/jpeg"/>
  <Override PartName="/ppt/media/image8.png" ContentType="image/png"/>
  <Override PartName="/ppt/media/image10.png" ContentType="image/png"/>
  <Override PartName="/ppt/media/image9.png" ContentType="image/png"/>
  <Override PartName="/ppt/theme/theme1.xml" ContentType="application/vnd.openxmlformats-officedocument.theme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</p:sldIdLst>
  <p:sldSz cx="30279975" cy="42808525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833040" y="23202360"/>
            <a:ext cx="28613880" cy="1770336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83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1513800" y="10017000"/>
            <a:ext cx="27251280" cy="11842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600" spc="-1" strike="noStrike">
              <a:solidFill>
                <a:srgbClr val="01adf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1513800" y="22985280"/>
            <a:ext cx="27251280" cy="11842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600" spc="-1" strike="noStrike">
              <a:solidFill>
                <a:srgbClr val="01adf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3040" y="23202360"/>
            <a:ext cx="28613880" cy="1770336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83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1513800" y="10017000"/>
            <a:ext cx="13298400" cy="11842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600" spc="-1" strike="noStrike">
              <a:solidFill>
                <a:srgbClr val="01adf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15477480" y="10017000"/>
            <a:ext cx="13298400" cy="11842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600" spc="-1" strike="noStrike">
              <a:solidFill>
                <a:srgbClr val="01adf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15477480" y="22985280"/>
            <a:ext cx="13298400" cy="11842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600" spc="-1" strike="noStrike">
              <a:solidFill>
                <a:srgbClr val="01adf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1513800" y="22985280"/>
            <a:ext cx="13298400" cy="11842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600" spc="-1" strike="noStrike">
              <a:solidFill>
                <a:srgbClr val="01adf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833040" y="23202360"/>
            <a:ext cx="28613880" cy="1770336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83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1513800" y="10017000"/>
            <a:ext cx="8774640" cy="11842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600" spc="-1" strike="noStrike">
              <a:solidFill>
                <a:srgbClr val="01adf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10727640" y="10017000"/>
            <a:ext cx="8774640" cy="11842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600" spc="-1" strike="noStrike">
              <a:solidFill>
                <a:srgbClr val="01adf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19941480" y="10017000"/>
            <a:ext cx="8774640" cy="11842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600" spc="-1" strike="noStrike">
              <a:solidFill>
                <a:srgbClr val="01adf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19941480" y="22985280"/>
            <a:ext cx="8774640" cy="11842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600" spc="-1" strike="noStrike">
              <a:solidFill>
                <a:srgbClr val="01adf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10727640" y="22985280"/>
            <a:ext cx="8774640" cy="11842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600" spc="-1" strike="noStrike">
              <a:solidFill>
                <a:srgbClr val="01adf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1513800" y="22985280"/>
            <a:ext cx="8774640" cy="11842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600" spc="-1" strike="noStrike">
              <a:solidFill>
                <a:srgbClr val="01adf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833040" y="23202360"/>
            <a:ext cx="28613880" cy="1770336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83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1513800" y="10017000"/>
            <a:ext cx="27251280" cy="248284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833040" y="23202360"/>
            <a:ext cx="28613880" cy="1770336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83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1513800" y="10017000"/>
            <a:ext cx="27251280" cy="24828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600" spc="-1" strike="noStrike">
              <a:solidFill>
                <a:srgbClr val="01adf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833040" y="23202360"/>
            <a:ext cx="28613880" cy="1770336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83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1513800" y="10017000"/>
            <a:ext cx="13298400" cy="24828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600" spc="-1" strike="noStrike">
              <a:solidFill>
                <a:srgbClr val="01adf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15477480" y="10017000"/>
            <a:ext cx="13298400" cy="24828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600" spc="-1" strike="noStrike">
              <a:solidFill>
                <a:srgbClr val="01adf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3040" y="23202360"/>
            <a:ext cx="28613880" cy="1770336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83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833040" y="23202360"/>
            <a:ext cx="28613880" cy="82063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833040" y="23202360"/>
            <a:ext cx="28613880" cy="1770336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83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1513800" y="10017000"/>
            <a:ext cx="13298400" cy="11842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600" spc="-1" strike="noStrike">
              <a:solidFill>
                <a:srgbClr val="01adf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1513800" y="22985280"/>
            <a:ext cx="13298400" cy="11842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600" spc="-1" strike="noStrike">
              <a:solidFill>
                <a:srgbClr val="01adf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15477480" y="10017000"/>
            <a:ext cx="13298400" cy="24828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600" spc="-1" strike="noStrike">
              <a:solidFill>
                <a:srgbClr val="01adf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833040" y="23202360"/>
            <a:ext cx="28613880" cy="1770336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83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1513800" y="10017000"/>
            <a:ext cx="13298400" cy="24828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600" spc="-1" strike="noStrike">
              <a:solidFill>
                <a:srgbClr val="01adf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15477480" y="10017000"/>
            <a:ext cx="13298400" cy="11842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600" spc="-1" strike="noStrike">
              <a:solidFill>
                <a:srgbClr val="01adf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15477480" y="22985280"/>
            <a:ext cx="13298400" cy="11842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600" spc="-1" strike="noStrike">
              <a:solidFill>
                <a:srgbClr val="01adf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833040" y="23202360"/>
            <a:ext cx="28613880" cy="1770336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83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1513800" y="10017000"/>
            <a:ext cx="13298400" cy="11842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600" spc="-1" strike="noStrike">
              <a:solidFill>
                <a:srgbClr val="01adf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15477480" y="10017000"/>
            <a:ext cx="13298400" cy="11842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600" spc="-1" strike="noStrike">
              <a:solidFill>
                <a:srgbClr val="01adf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1513800" y="22985280"/>
            <a:ext cx="27251280" cy="11842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600" spc="-1" strike="noStrike">
              <a:solidFill>
                <a:srgbClr val="01adf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Image 6" descr=""/>
          <p:cNvPicPr/>
          <p:nvPr/>
        </p:nvPicPr>
        <p:blipFill>
          <a:blip r:embed="rId2"/>
          <a:stretch/>
        </p:blipFill>
        <p:spPr>
          <a:xfrm>
            <a:off x="0" y="41300280"/>
            <a:ext cx="30279600" cy="1515600"/>
          </a:xfrm>
          <a:prstGeom prst="rect">
            <a:avLst/>
          </a:prstGeom>
          <a:ln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833040" y="23202360"/>
            <a:ext cx="28613880" cy="17703360"/>
          </a:xfrm>
          <a:prstGeom prst="rect">
            <a:avLst/>
          </a:prstGeom>
        </p:spPr>
        <p:txBody>
          <a:bodyPr lIns="417600" rIns="417600" tIns="208800" bIns="208800" anchor="ctr"/>
          <a:p>
            <a:pPr algn="ctr">
              <a:lnSpc>
                <a:spcPct val="100000"/>
              </a:lnSpc>
            </a:pPr>
            <a:r>
              <a:rPr b="1" lang="fr-FR" sz="14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Modifiez le style du titre</a:t>
            </a:r>
            <a:endParaRPr b="0" lang="fr-FR" sz="14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wmf"/><Relationship Id="rId6" Type="http://schemas.openxmlformats.org/officeDocument/2006/relationships/image" Target="../media/image7.jpe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1" Type="http://schemas.openxmlformats.org/officeDocument/2006/relationships/image" Target="../media/image12.wmf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stomShape 1"/>
          <p:cNvSpPr/>
          <p:nvPr/>
        </p:nvSpPr>
        <p:spPr>
          <a:xfrm>
            <a:off x="17211600" y="6773760"/>
            <a:ext cx="12590280" cy="31251240"/>
          </a:xfrm>
          <a:prstGeom prst="roundRect">
            <a:avLst>
              <a:gd name="adj" fmla="val 8059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/>
          <a:p>
            <a:pPr lvl="1" marL="1486080" indent="-57132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Instance coordonnée par </a:t>
            </a:r>
            <a:r>
              <a:rPr b="1" lang="en-US" sz="44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France Grilles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1486080" indent="-57132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Hébergement au </a:t>
            </a:r>
            <a:r>
              <a:rPr b="1" lang="en-US" sz="44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Centre de Calcul de l’IN2P3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1486080" indent="-57132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Administration et surveillance distribuée entre 5 sites grille 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CustomShape 2"/>
          <p:cNvSpPr/>
          <p:nvPr/>
        </p:nvSpPr>
        <p:spPr>
          <a:xfrm>
            <a:off x="154080" y="41368680"/>
            <a:ext cx="24510600" cy="1309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L. Arrabito, D. Bouvet, Y. Cardenas, N. Clémentin, H. Cordier, S. Gallina , J. Garnier , P. Gay, T. Glatard, </a:t>
            </a:r>
            <a:endParaRPr b="0" lang="en-US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V. Hamar, C. Lavalley, G. Mathieu, S. Camarasu-Pop, M. Sapunov, R. Ferreira da Silva, A. Tsaregorodtsev</a:t>
            </a:r>
            <a:endParaRPr b="0" lang="en-US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CustomShape 3"/>
          <p:cNvSpPr/>
          <p:nvPr/>
        </p:nvSpPr>
        <p:spPr>
          <a:xfrm>
            <a:off x="26283960" y="41673600"/>
            <a:ext cx="3256560" cy="69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0" lang="en-US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Octobre 2012</a:t>
            </a:r>
            <a:endParaRPr b="0" lang="en-US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1" name="Picture 2" descr=""/>
          <p:cNvPicPr/>
          <p:nvPr/>
        </p:nvPicPr>
        <p:blipFill>
          <a:blip r:embed="rId1"/>
          <a:stretch/>
        </p:blipFill>
        <p:spPr>
          <a:xfrm>
            <a:off x="6064200" y="38686320"/>
            <a:ext cx="3425760" cy="1893960"/>
          </a:xfrm>
          <a:prstGeom prst="rect">
            <a:avLst/>
          </a:prstGeom>
          <a:ln>
            <a:noFill/>
          </a:ln>
        </p:spPr>
      </p:pic>
      <p:pic>
        <p:nvPicPr>
          <p:cNvPr id="42" name="Picture 3" descr=""/>
          <p:cNvPicPr/>
          <p:nvPr/>
        </p:nvPicPr>
        <p:blipFill>
          <a:blip r:embed="rId2"/>
          <a:stretch/>
        </p:blipFill>
        <p:spPr>
          <a:xfrm>
            <a:off x="0" y="3268800"/>
            <a:ext cx="30279600" cy="1752120"/>
          </a:xfrm>
          <a:prstGeom prst="rect">
            <a:avLst/>
          </a:prstGeom>
          <a:ln>
            <a:noFill/>
          </a:ln>
        </p:spPr>
      </p:pic>
      <p:sp>
        <p:nvSpPr>
          <p:cNvPr id="43" name="TextShape 4"/>
          <p:cNvSpPr txBox="1"/>
          <p:nvPr/>
        </p:nvSpPr>
        <p:spPr>
          <a:xfrm>
            <a:off x="23760" y="2735280"/>
            <a:ext cx="30279600" cy="2666520"/>
          </a:xfrm>
          <a:prstGeom prst="rect">
            <a:avLst/>
          </a:prstGeom>
          <a:noFill/>
          <a:ln>
            <a:noFill/>
          </a:ln>
        </p:spPr>
        <p:txBody>
          <a:bodyPr lIns="417600" rIns="417600" tIns="208800" bIns="208800" anchor="ctr"/>
          <a:p>
            <a:pPr algn="ctr">
              <a:lnSpc>
                <a:spcPct val="100000"/>
              </a:lnSpc>
            </a:pPr>
            <a:r>
              <a:rPr b="1" lang="fr-FR" sz="9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Instance nationale et multi-communautés de Dirac</a:t>
            </a:r>
            <a:endParaRPr b="0" lang="fr-FR" sz="9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4" name="Picture 4" descr=""/>
          <p:cNvPicPr/>
          <p:nvPr/>
        </p:nvPicPr>
        <p:blipFill>
          <a:blip r:embed="rId3"/>
          <a:stretch/>
        </p:blipFill>
        <p:spPr>
          <a:xfrm>
            <a:off x="18360" y="38326320"/>
            <a:ext cx="5943240" cy="2693520"/>
          </a:xfrm>
          <a:prstGeom prst="rect">
            <a:avLst/>
          </a:prstGeom>
          <a:ln>
            <a:noFill/>
          </a:ln>
        </p:spPr>
      </p:pic>
      <p:pic>
        <p:nvPicPr>
          <p:cNvPr id="45" name="Picture 5" descr=""/>
          <p:cNvPicPr/>
          <p:nvPr/>
        </p:nvPicPr>
        <p:blipFill>
          <a:blip r:embed="rId4"/>
          <a:stretch/>
        </p:blipFill>
        <p:spPr>
          <a:xfrm>
            <a:off x="102240" y="367200"/>
            <a:ext cx="11431440" cy="2520000"/>
          </a:xfrm>
          <a:prstGeom prst="rect">
            <a:avLst/>
          </a:prstGeom>
          <a:ln>
            <a:noFill/>
          </a:ln>
        </p:spPr>
      </p:pic>
      <p:sp>
        <p:nvSpPr>
          <p:cNvPr id="46" name="CustomShape 5"/>
          <p:cNvSpPr/>
          <p:nvPr/>
        </p:nvSpPr>
        <p:spPr>
          <a:xfrm>
            <a:off x="2631240" y="5097600"/>
            <a:ext cx="11986920" cy="1449000"/>
          </a:xfrm>
          <a:prstGeom prst="roundRect">
            <a:avLst>
              <a:gd name="adj" fmla="val 31793"/>
            </a:avLst>
          </a:prstGeom>
          <a:solidFill>
            <a:schemeClr val="accent1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US" sz="7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Qu’est-ce que DIRAC ?</a:t>
            </a:r>
            <a:endParaRPr b="0" lang="en-US" sz="7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CustomShape 6"/>
          <p:cNvSpPr/>
          <p:nvPr/>
        </p:nvSpPr>
        <p:spPr>
          <a:xfrm>
            <a:off x="17538840" y="5097600"/>
            <a:ext cx="12097080" cy="1449000"/>
          </a:xfrm>
          <a:prstGeom prst="roundRect">
            <a:avLst>
              <a:gd name="adj" fmla="val 31793"/>
            </a:avLst>
          </a:prstGeom>
          <a:solidFill>
            <a:schemeClr val="accent1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US" sz="7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Les intervenants</a:t>
            </a:r>
            <a:endParaRPr b="0" lang="en-US" sz="7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CustomShape 7"/>
          <p:cNvSpPr/>
          <p:nvPr/>
        </p:nvSpPr>
        <p:spPr>
          <a:xfrm>
            <a:off x="433440" y="6773760"/>
            <a:ext cx="16382520" cy="31317840"/>
          </a:xfrm>
          <a:prstGeom prst="roundRect">
            <a:avLst>
              <a:gd name="adj" fmla="val 8059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DIRAC est un framework destiné à fiabiliser et à simplifier l’accès aux ressources de calcul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7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</a:t>
            </a:r>
            <a:r>
              <a:rPr b="0" lang="en-US" sz="7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--------------------------------------------------</a:t>
            </a:r>
            <a:endParaRPr b="0" lang="en-US" sz="7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7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7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7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7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Pourquoi ?</a:t>
            </a:r>
            <a:endParaRPr b="0" lang="en-US" sz="7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1486080" indent="-571320">
              <a:lnSpc>
                <a:spcPct val="100000"/>
              </a:lnSpc>
              <a:buClr>
                <a:srgbClr val="1f497d"/>
              </a:buClr>
              <a:buFont typeface="Wingdings" charset="2"/>
              <a:buChar char=""/>
            </a:pPr>
            <a:r>
              <a:rPr b="1" lang="en-US" sz="44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Optimiser</a:t>
            </a:r>
            <a:r>
              <a:rPr b="0" lang="en-US" sz="44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les performances et l’utilisation des ressources DIRAC 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1486080" indent="-57132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Permettre aux petites communautés de </a:t>
            </a:r>
            <a:r>
              <a:rPr b="1" lang="en-US" sz="44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bénéficier d’une instance de production 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1486080" indent="-571320">
              <a:lnSpc>
                <a:spcPct val="100000"/>
              </a:lnSpc>
              <a:buClr>
                <a:srgbClr val="1f497d"/>
              </a:buClr>
              <a:buFont typeface="Wingdings" charset="2"/>
              <a:buChar char=""/>
            </a:pPr>
            <a:r>
              <a:rPr b="1" lang="en-US" sz="44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Faciliter l’accès à la grille </a:t>
            </a: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pour les nouvelles communautés 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1486080" indent="-571320">
              <a:lnSpc>
                <a:spcPct val="100000"/>
              </a:lnSpc>
              <a:buClr>
                <a:srgbClr val="1f497d"/>
              </a:buClr>
              <a:buFont typeface="Wingdings" charset="2"/>
              <a:buChar char=""/>
            </a:pPr>
            <a:r>
              <a:rPr b="1" lang="en-US" sz="44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Coordonner le support et la formation</a:t>
            </a:r>
            <a:r>
              <a:rPr b="1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autour de DIRAC 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1486080" indent="-57132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Construire et développer une </a:t>
            </a:r>
            <a:r>
              <a:rPr b="1" lang="en-US" sz="44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communauté d’experts </a:t>
            </a: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DIRAC 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1486080" indent="-57132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Fournir un </a:t>
            </a:r>
            <a:r>
              <a:rPr b="1" lang="en-US" sz="44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retour d'expérience </a:t>
            </a: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aux développeurs DIRAC 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1486080" indent="-571320">
              <a:lnSpc>
                <a:spcPct val="100000"/>
              </a:lnSpc>
              <a:buClr>
                <a:srgbClr val="1f497d"/>
              </a:buClr>
              <a:buFont typeface="Wingdings" charset="2"/>
              <a:buChar char=""/>
            </a:pPr>
            <a:r>
              <a:rPr b="1" lang="en-US" sz="44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Mutualiser les efforts </a:t>
            </a: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et les ressources déjà fournis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7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Pour qui ?</a:t>
            </a:r>
            <a:endParaRPr b="0" lang="en-US" sz="7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Ouverture progressive à différentes organisations virtuelles (VO) :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1486080" indent="-571320">
              <a:lnSpc>
                <a:spcPct val="100000"/>
              </a:lnSpc>
              <a:buClr>
                <a:srgbClr val="1f497d"/>
              </a:buClr>
              <a:buFont typeface="Wingdings" charset="2"/>
              <a:buChar char=""/>
            </a:pPr>
            <a:r>
              <a:rPr b="1" lang="en-US" sz="44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Multidisciplinaires</a:t>
            </a: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(vo.france-grilles.fr, vo.msfg.fr, vo.mcia.fr, euasia.euasiagrid.org, prod.vo.eu-eela.eu, vo.france-asia.org)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1486080" indent="-571320">
              <a:lnSpc>
                <a:spcPct val="100000"/>
              </a:lnSpc>
              <a:buClr>
                <a:srgbClr val="1f497d"/>
              </a:buClr>
              <a:buFont typeface="Wingdings" charset="2"/>
              <a:buChar char=""/>
            </a:pPr>
            <a:r>
              <a:rPr b="1" lang="en-US" sz="44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Dédiées à la formation </a:t>
            </a: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(vo.formation.idgrilles.fr, gilda)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1486080" indent="-571320">
              <a:lnSpc>
                <a:spcPct val="100000"/>
              </a:lnSpc>
              <a:buClr>
                <a:srgbClr val="1f497d"/>
              </a:buClr>
              <a:buFont typeface="Wingdings" charset="2"/>
              <a:buChar char=""/>
            </a:pPr>
            <a:r>
              <a:rPr b="1" lang="en-US" sz="44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Sciences de la vie </a:t>
            </a: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(biomed)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1486080" indent="-571320">
              <a:lnSpc>
                <a:spcPct val="100000"/>
              </a:lnSpc>
              <a:buClr>
                <a:srgbClr val="1f497d"/>
              </a:buClr>
              <a:buFont typeface="Wingdings" charset="2"/>
              <a:buChar char=""/>
            </a:pPr>
            <a:r>
              <a:rPr b="1" lang="en-US" sz="44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Astrophysique</a:t>
            </a: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(glast.org et astro.vo.eu-egee.org)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1486080" indent="-571320">
              <a:lnSpc>
                <a:spcPct val="100000"/>
              </a:lnSpc>
              <a:buClr>
                <a:srgbClr val="1f497d"/>
              </a:buClr>
              <a:buFont typeface="Wingdings" charset="2"/>
              <a:buChar char=""/>
            </a:pPr>
            <a:r>
              <a:rPr b="1" lang="en-US" sz="44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Sciences de la terre </a:t>
            </a: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(esr)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1486080" indent="-571320">
              <a:lnSpc>
                <a:spcPct val="100000"/>
              </a:lnSpc>
              <a:buClr>
                <a:srgbClr val="1f497d"/>
              </a:buClr>
              <a:buFont typeface="Wingdings" charset="2"/>
              <a:buChar char=""/>
            </a:pPr>
            <a:r>
              <a:rPr b="1" lang="en-US" sz="44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Physique des hautes énergies </a:t>
            </a: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(superbvo.org)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CustomShape 8"/>
          <p:cNvSpPr/>
          <p:nvPr/>
        </p:nvSpPr>
        <p:spPr>
          <a:xfrm>
            <a:off x="17593560" y="17443800"/>
            <a:ext cx="11986920" cy="1449000"/>
          </a:xfrm>
          <a:prstGeom prst="roundRect">
            <a:avLst>
              <a:gd name="adj" fmla="val 31793"/>
            </a:avLst>
          </a:prstGeom>
          <a:solidFill>
            <a:schemeClr val="accent1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US" sz="7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Résultats</a:t>
            </a:r>
            <a:endParaRPr b="0" lang="en-US" sz="7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CustomShape 9"/>
          <p:cNvSpPr/>
          <p:nvPr/>
        </p:nvSpPr>
        <p:spPr>
          <a:xfrm>
            <a:off x="0" y="0"/>
            <a:ext cx="30279600" cy="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51" name="Image 6" descr=""/>
          <p:cNvPicPr/>
          <p:nvPr/>
        </p:nvPicPr>
        <p:blipFill>
          <a:blip r:embed="rId5"/>
          <a:stretch/>
        </p:blipFill>
        <p:spPr>
          <a:xfrm>
            <a:off x="9738720" y="38758320"/>
            <a:ext cx="4647960" cy="1754640"/>
          </a:xfrm>
          <a:prstGeom prst="rect">
            <a:avLst/>
          </a:prstGeom>
          <a:ln>
            <a:noFill/>
          </a:ln>
        </p:spPr>
      </p:pic>
      <p:pic>
        <p:nvPicPr>
          <p:cNvPr id="52" name="Image 13" descr=""/>
          <p:cNvPicPr/>
          <p:nvPr/>
        </p:nvPicPr>
        <p:blipFill>
          <a:blip r:embed="rId6"/>
          <a:stretch/>
        </p:blipFill>
        <p:spPr>
          <a:xfrm>
            <a:off x="14430960" y="38109960"/>
            <a:ext cx="3123720" cy="3123720"/>
          </a:xfrm>
          <a:prstGeom prst="rect">
            <a:avLst/>
          </a:prstGeom>
          <a:ln>
            <a:noFill/>
          </a:ln>
        </p:spPr>
      </p:pic>
      <p:pic>
        <p:nvPicPr>
          <p:cNvPr id="53" name="Image 5" descr=""/>
          <p:cNvPicPr/>
          <p:nvPr/>
        </p:nvPicPr>
        <p:blipFill>
          <a:blip r:embed="rId7"/>
          <a:stretch/>
        </p:blipFill>
        <p:spPr>
          <a:xfrm>
            <a:off x="17769240" y="39118320"/>
            <a:ext cx="3962160" cy="1176120"/>
          </a:xfrm>
          <a:prstGeom prst="rect">
            <a:avLst/>
          </a:prstGeom>
          <a:ln>
            <a:noFill/>
          </a:ln>
        </p:spPr>
      </p:pic>
      <p:pic>
        <p:nvPicPr>
          <p:cNvPr id="54" name="Image 9" descr=""/>
          <p:cNvPicPr/>
          <p:nvPr/>
        </p:nvPicPr>
        <p:blipFill>
          <a:blip r:embed="rId8"/>
          <a:stretch/>
        </p:blipFill>
        <p:spPr>
          <a:xfrm>
            <a:off x="20450160" y="-126000"/>
            <a:ext cx="9829440" cy="3467520"/>
          </a:xfrm>
          <a:prstGeom prst="rect">
            <a:avLst/>
          </a:prstGeom>
          <a:ln>
            <a:noFill/>
          </a:ln>
        </p:spPr>
      </p:pic>
      <p:pic>
        <p:nvPicPr>
          <p:cNvPr id="55" name="Image 14" descr=""/>
          <p:cNvPicPr/>
          <p:nvPr/>
        </p:nvPicPr>
        <p:blipFill>
          <a:blip r:embed="rId9"/>
          <a:stretch/>
        </p:blipFill>
        <p:spPr>
          <a:xfrm>
            <a:off x="17868240" y="19293480"/>
            <a:ext cx="11437920" cy="7379280"/>
          </a:xfrm>
          <a:prstGeom prst="rect">
            <a:avLst/>
          </a:prstGeom>
          <a:ln>
            <a:noFill/>
          </a:ln>
        </p:spPr>
      </p:pic>
      <p:pic>
        <p:nvPicPr>
          <p:cNvPr id="56" name="Image 15" descr=""/>
          <p:cNvPicPr/>
          <p:nvPr/>
        </p:nvPicPr>
        <p:blipFill>
          <a:blip r:embed="rId10"/>
          <a:stretch/>
        </p:blipFill>
        <p:spPr>
          <a:xfrm>
            <a:off x="17792640" y="26857440"/>
            <a:ext cx="11589480" cy="7476840"/>
          </a:xfrm>
          <a:prstGeom prst="rect">
            <a:avLst/>
          </a:prstGeom>
          <a:ln>
            <a:noFill/>
          </a:ln>
        </p:spPr>
      </p:pic>
      <p:sp>
        <p:nvSpPr>
          <p:cNvPr id="57" name="CustomShape 10"/>
          <p:cNvSpPr/>
          <p:nvPr/>
        </p:nvSpPr>
        <p:spPr>
          <a:xfrm>
            <a:off x="22923720" y="12907800"/>
            <a:ext cx="1442880" cy="1127880"/>
          </a:xfrm>
          <a:prstGeom prst="rect">
            <a:avLst/>
          </a:prstGeom>
          <a:solidFill>
            <a:srgbClr val="4f81bd"/>
          </a:solidFill>
          <a:ln w="25560">
            <a:solidFill>
              <a:srgbClr val="385d8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S Mincho"/>
              </a:rPr>
              <a:t>France 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S Mincho"/>
              </a:rPr>
              <a:t>Grilles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CustomShape 11"/>
          <p:cNvSpPr/>
          <p:nvPr/>
        </p:nvSpPr>
        <p:spPr>
          <a:xfrm>
            <a:off x="22784400" y="14068080"/>
            <a:ext cx="1746720" cy="120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 Mincho"/>
              </a:rPr>
              <a:t>Coordination 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 Mincho"/>
              </a:rPr>
              <a:t>du projet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CustomShape 12"/>
          <p:cNvSpPr/>
          <p:nvPr/>
        </p:nvSpPr>
        <p:spPr>
          <a:xfrm>
            <a:off x="25993440" y="14243400"/>
            <a:ext cx="3099240" cy="2712960"/>
          </a:xfrm>
          <a:prstGeom prst="ellipse">
            <a:avLst/>
          </a:prstGeom>
          <a:solidFill>
            <a:srgbClr val="b9cde5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0" name="CustomShape 13"/>
          <p:cNvSpPr/>
          <p:nvPr/>
        </p:nvSpPr>
        <p:spPr>
          <a:xfrm>
            <a:off x="26482680" y="14812200"/>
            <a:ext cx="2107440" cy="1127880"/>
          </a:xfrm>
          <a:prstGeom prst="rect">
            <a:avLst/>
          </a:prstGeom>
          <a:solidFill>
            <a:srgbClr val="4f81bd"/>
          </a:solidFill>
          <a:ln w="25560">
            <a:solidFill>
              <a:srgbClr val="385d8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S Mincho"/>
              </a:rPr>
              <a:t>Projet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S Mincho"/>
              </a:rPr>
              <a:t>DIRAC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CustomShape 14"/>
          <p:cNvSpPr/>
          <p:nvPr/>
        </p:nvSpPr>
        <p:spPr>
          <a:xfrm>
            <a:off x="26482680" y="15999120"/>
            <a:ext cx="2107440" cy="77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 Mincho"/>
              </a:rPr>
              <a:t>Développement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CustomShape 15"/>
          <p:cNvSpPr/>
          <p:nvPr/>
        </p:nvSpPr>
        <p:spPr>
          <a:xfrm>
            <a:off x="26316720" y="10987560"/>
            <a:ext cx="2493360" cy="2466000"/>
          </a:xfrm>
          <a:prstGeom prst="ellipse">
            <a:avLst/>
          </a:prstGeom>
          <a:solidFill>
            <a:srgbClr val="b9cde5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3" name="CustomShape 16"/>
          <p:cNvSpPr/>
          <p:nvPr/>
        </p:nvSpPr>
        <p:spPr>
          <a:xfrm>
            <a:off x="26805960" y="11670120"/>
            <a:ext cx="1513800" cy="681840"/>
          </a:xfrm>
          <a:prstGeom prst="rect">
            <a:avLst/>
          </a:prstGeom>
          <a:solidFill>
            <a:srgbClr val="4f81bd"/>
          </a:solidFill>
          <a:ln w="25560">
            <a:solidFill>
              <a:srgbClr val="385d8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S Mincho"/>
              </a:rPr>
              <a:t>CC-IN2P3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CustomShape 17"/>
          <p:cNvSpPr/>
          <p:nvPr/>
        </p:nvSpPr>
        <p:spPr>
          <a:xfrm>
            <a:off x="26549640" y="12354120"/>
            <a:ext cx="2026440" cy="66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 Mincho"/>
              </a:rPr>
              <a:t>Hébergement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CustomShape 18"/>
          <p:cNvSpPr/>
          <p:nvPr/>
        </p:nvSpPr>
        <p:spPr>
          <a:xfrm>
            <a:off x="18081360" y="10736280"/>
            <a:ext cx="3006000" cy="6386040"/>
          </a:xfrm>
          <a:prstGeom prst="ellipse">
            <a:avLst/>
          </a:prstGeom>
          <a:solidFill>
            <a:srgbClr val="b9cde5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6" name="CustomShape 19"/>
          <p:cNvSpPr/>
          <p:nvPr/>
        </p:nvSpPr>
        <p:spPr>
          <a:xfrm>
            <a:off x="18524520" y="13204440"/>
            <a:ext cx="2107440" cy="680040"/>
          </a:xfrm>
          <a:prstGeom prst="rect">
            <a:avLst/>
          </a:prstGeom>
          <a:solidFill>
            <a:srgbClr val="4f81bd"/>
          </a:solidFill>
          <a:ln w="25560">
            <a:solidFill>
              <a:srgbClr val="385d8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S Mincho"/>
              </a:rPr>
              <a:t>IN2P3-CPPM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CustomShape 20"/>
          <p:cNvSpPr/>
          <p:nvPr/>
        </p:nvSpPr>
        <p:spPr>
          <a:xfrm>
            <a:off x="18828000" y="14186880"/>
            <a:ext cx="1519560" cy="680040"/>
          </a:xfrm>
          <a:prstGeom prst="rect">
            <a:avLst/>
          </a:prstGeom>
          <a:solidFill>
            <a:srgbClr val="4f81bd"/>
          </a:solidFill>
          <a:ln w="25560">
            <a:solidFill>
              <a:srgbClr val="385d8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S Mincho"/>
              </a:rPr>
              <a:t>CREATIS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CustomShape 21"/>
          <p:cNvSpPr/>
          <p:nvPr/>
        </p:nvSpPr>
        <p:spPr>
          <a:xfrm>
            <a:off x="18991080" y="15139440"/>
            <a:ext cx="1182240" cy="680040"/>
          </a:xfrm>
          <a:prstGeom prst="rect">
            <a:avLst/>
          </a:prstGeom>
          <a:solidFill>
            <a:srgbClr val="4f81bd"/>
          </a:solidFill>
          <a:ln w="25560">
            <a:solidFill>
              <a:srgbClr val="385d8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S Mincho"/>
              </a:rPr>
              <a:t>LUPM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CustomShape 22"/>
          <p:cNvSpPr/>
          <p:nvPr/>
        </p:nvSpPr>
        <p:spPr>
          <a:xfrm>
            <a:off x="18942480" y="11241000"/>
            <a:ext cx="1270080" cy="680040"/>
          </a:xfrm>
          <a:prstGeom prst="rect">
            <a:avLst/>
          </a:prstGeom>
          <a:solidFill>
            <a:srgbClr val="4f81bd"/>
          </a:solidFill>
          <a:ln w="25560">
            <a:solidFill>
              <a:srgbClr val="385d8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S Mincho"/>
              </a:rPr>
              <a:t>M3PEC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CustomShape 23"/>
          <p:cNvSpPr/>
          <p:nvPr/>
        </p:nvSpPr>
        <p:spPr>
          <a:xfrm>
            <a:off x="18733320" y="12193200"/>
            <a:ext cx="1696320" cy="680040"/>
          </a:xfrm>
          <a:prstGeom prst="rect">
            <a:avLst/>
          </a:prstGeom>
          <a:solidFill>
            <a:srgbClr val="4f81bd"/>
          </a:solidFill>
          <a:ln w="25560">
            <a:solidFill>
              <a:srgbClr val="385d8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S Mincho"/>
              </a:rPr>
              <a:t>CC-IN2P3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CustomShape 24"/>
          <p:cNvSpPr/>
          <p:nvPr/>
        </p:nvSpPr>
        <p:spPr>
          <a:xfrm>
            <a:off x="18475560" y="15912360"/>
            <a:ext cx="2195280" cy="120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 Mincho"/>
              </a:rPr>
              <a:t>Administration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 Mincho"/>
              </a:rPr>
              <a:t>du service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CustomShape 25"/>
          <p:cNvSpPr/>
          <p:nvPr/>
        </p:nvSpPr>
        <p:spPr>
          <a:xfrm>
            <a:off x="21087720" y="13176000"/>
            <a:ext cx="1743840" cy="815400"/>
          </a:xfrm>
          <a:prstGeom prst="leftRightArrow">
            <a:avLst>
              <a:gd name="adj1" fmla="val 50000"/>
              <a:gd name="adj2" fmla="val 50039"/>
            </a:avLst>
          </a:prstGeom>
          <a:solidFill>
            <a:srgbClr val="77933c"/>
          </a:solidFill>
          <a:ln w="25560">
            <a:solidFill>
              <a:srgbClr val="77933c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3" name="CustomShape 26"/>
          <p:cNvSpPr/>
          <p:nvPr/>
        </p:nvSpPr>
        <p:spPr>
          <a:xfrm rot="1299600">
            <a:off x="24553440" y="13861080"/>
            <a:ext cx="1669680" cy="825480"/>
          </a:xfrm>
          <a:prstGeom prst="leftRightArrow">
            <a:avLst>
              <a:gd name="adj1" fmla="val 50000"/>
              <a:gd name="adj2" fmla="val 50041"/>
            </a:avLst>
          </a:prstGeom>
          <a:solidFill>
            <a:srgbClr val="77933c"/>
          </a:solidFill>
          <a:ln w="25560">
            <a:solidFill>
              <a:srgbClr val="77933c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4" name="CustomShape 27"/>
          <p:cNvSpPr/>
          <p:nvPr/>
        </p:nvSpPr>
        <p:spPr>
          <a:xfrm>
            <a:off x="2159640" y="19383480"/>
            <a:ext cx="12929760" cy="1449000"/>
          </a:xfrm>
          <a:prstGeom prst="roundRect">
            <a:avLst>
              <a:gd name="adj" fmla="val 31793"/>
            </a:avLst>
          </a:prstGeom>
          <a:solidFill>
            <a:schemeClr val="accent1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US" sz="7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Une instance nationale…</a:t>
            </a:r>
            <a:endParaRPr b="0" lang="en-US" sz="7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5" name="Image 10" descr=""/>
          <p:cNvPicPr/>
          <p:nvPr/>
        </p:nvPicPr>
        <p:blipFill>
          <a:blip r:embed="rId11"/>
          <a:stretch/>
        </p:blipFill>
        <p:spPr>
          <a:xfrm>
            <a:off x="21803760" y="38686320"/>
            <a:ext cx="5997240" cy="2088000"/>
          </a:xfrm>
          <a:prstGeom prst="rect">
            <a:avLst/>
          </a:prstGeom>
          <a:ln>
            <a:noFill/>
          </a:ln>
        </p:spPr>
      </p:pic>
      <p:sp>
        <p:nvSpPr>
          <p:cNvPr id="76" name="CustomShape 28"/>
          <p:cNvSpPr/>
          <p:nvPr/>
        </p:nvSpPr>
        <p:spPr>
          <a:xfrm rot="20400000">
            <a:off x="24875640" y="12316680"/>
            <a:ext cx="1743120" cy="815400"/>
          </a:xfrm>
          <a:prstGeom prst="leftRightArrow">
            <a:avLst>
              <a:gd name="adj1" fmla="val 50000"/>
              <a:gd name="adj2" fmla="val 50043"/>
            </a:avLst>
          </a:prstGeom>
          <a:solidFill>
            <a:srgbClr val="77933c"/>
          </a:solidFill>
          <a:ln w="25560">
            <a:solidFill>
              <a:srgbClr val="77933c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7" name="CustomShape 29"/>
          <p:cNvSpPr/>
          <p:nvPr/>
        </p:nvSpPr>
        <p:spPr>
          <a:xfrm>
            <a:off x="11532240" y="1026000"/>
            <a:ext cx="8992800" cy="100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i="1" lang="en-US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http://dirac.france-grilles.fr</a:t>
            </a:r>
            <a:endParaRPr b="0" lang="en-US" sz="6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" name="CustomShape 30"/>
          <p:cNvSpPr/>
          <p:nvPr/>
        </p:nvSpPr>
        <p:spPr>
          <a:xfrm>
            <a:off x="17533080" y="34797600"/>
            <a:ext cx="12274200" cy="3015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just">
              <a:lnSpc>
                <a:spcPct val="100000"/>
              </a:lnSpc>
            </a:pPr>
            <a:r>
              <a:rPr b="0" lang="en-US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FG-DIRAC a permis de réaliser les simulations et </a:t>
            </a:r>
            <a:endParaRPr b="0" lang="en-US" sz="4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n-US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les analyses de données pour 2 projets de </a:t>
            </a:r>
            <a:endParaRPr b="0" lang="en-US" sz="4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n-US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génétique des populations menés au laboratoire </a:t>
            </a:r>
            <a:endParaRPr b="0" lang="en-US" sz="4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n-US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GEPV de l'université Lille1</a:t>
            </a:r>
            <a:endParaRPr b="0" lang="en-US" sz="4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9" name="Picture 2" descr=""/>
          <p:cNvPicPr/>
          <p:nvPr/>
        </p:nvPicPr>
        <p:blipFill>
          <a:blip r:embed="rId12"/>
          <a:stretch/>
        </p:blipFill>
        <p:spPr>
          <a:xfrm>
            <a:off x="954360" y="8874720"/>
            <a:ext cx="15481440" cy="9170280"/>
          </a:xfrm>
          <a:prstGeom prst="rect">
            <a:avLst/>
          </a:prstGeom>
          <a:ln>
            <a:noFill/>
          </a:ln>
        </p:spPr>
      </p:pic>
      <p:pic>
        <p:nvPicPr>
          <p:cNvPr id="80" name="Picture 8" descr=""/>
          <p:cNvPicPr/>
          <p:nvPr/>
        </p:nvPicPr>
        <p:blipFill>
          <a:blip r:embed="rId13"/>
          <a:stretch/>
        </p:blipFill>
        <p:spPr>
          <a:xfrm>
            <a:off x="28325520" y="38974320"/>
            <a:ext cx="1791720" cy="1791720"/>
          </a:xfrm>
          <a:prstGeom prst="rect">
            <a:avLst/>
          </a:prstGeom>
          <a:ln>
            <a:noFill/>
          </a:ln>
        </p:spPr>
      </p:pic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Thème1</Template>
  <TotalTime>17362</TotalTime>
  <Application>LibreOffice/5.3.6.1$Linux_X86_64 LibreOffice_project/30$Build-1</Application>
  <Words>245</Words>
  <Paragraphs>62</Paragraphs>
  <Company>CERN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2004-09-20T07:42:51Z</dcterms:created>
  <dc:creator>rosy</dc:creator>
  <dc:description/>
  <dc:language>en-US</dc:language>
  <cp:lastModifiedBy>Andrei Tsaregorodtsev</cp:lastModifiedBy>
  <cp:lastPrinted>2012-09-26T12:58:43Z</cp:lastPrinted>
  <dcterms:modified xsi:type="dcterms:W3CDTF">2012-09-27T13:01:01Z</dcterms:modified>
  <cp:revision>230</cp:revision>
  <dc:subject/>
  <dc:title>Slide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CERN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Custom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1</vt:i4>
  </property>
</Properties>
</file>