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02" d="100"/>
          <a:sy n="102" d="100"/>
        </p:scale>
        <p:origin x="-1088" y="-104"/>
      </p:cViewPr>
      <p:guideLst>
        <p:guide orient="horz" pos="4319"/>
        <p:guide pos="2512"/>
        <p:guide pos="21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E446C-5394-C448-B077-04E34E57A4F9}" type="datetimeFigureOut">
              <a:rPr lang="fr-FR" smtClean="0"/>
              <a:t>07/11/18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E1F0F-F858-1E49-A878-41F99496D9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25364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DC7C9-DD90-4543-998D-0253D86B2EF1}" type="datetimeFigureOut">
              <a:rPr lang="fr-FR" smtClean="0"/>
              <a:t>07/11/18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8082B-1E08-A14D-A9B2-7E38D7327F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1801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D1AB-7201-1E43-A2A9-FA31CD8254DA}" type="datetime1">
              <a:rPr lang="fr-FR" smtClean="0"/>
              <a:t>07/11/18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LSST-France, November 2018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B04B-2C25-3345-865A-4519D647322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90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D3C0-563E-8044-BD0D-964C67E3BE69}" type="datetime1">
              <a:rPr lang="fr-FR" smtClean="0"/>
              <a:t>07/11/18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LSST-France, November 2018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B04B-2C25-3345-865A-4519D647322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718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0C823-4F6F-D740-B256-2D68EBD9186E}" type="datetime1">
              <a:rPr lang="fr-FR" smtClean="0"/>
              <a:t>07/11/18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LSST-France, November 2018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B04B-2C25-3345-865A-4519D647322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70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E9CE-F97E-6A4E-826A-3E4C0648A45B}" type="datetime1">
              <a:rPr lang="fr-FR" smtClean="0"/>
              <a:t>07/11/18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LSST-France, November 2018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B04B-2C25-3345-865A-4519D647322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84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55EA-3D50-E848-B73C-B74522A7A434}" type="datetime1">
              <a:rPr lang="fr-FR" smtClean="0"/>
              <a:t>07/11/18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LSST-France, November 2018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B04B-2C25-3345-865A-4519D647322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04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B1D9-6568-7E45-9115-EF91D142D46C}" type="datetime1">
              <a:rPr lang="fr-FR" smtClean="0"/>
              <a:t>07/11/18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LSST-France, November 2018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B04B-2C25-3345-865A-4519D647322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42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DD28E-740E-6647-8E56-4FF28220A0C6}" type="datetime1">
              <a:rPr lang="fr-FR" smtClean="0"/>
              <a:t>07/11/18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LSST-France, November 2018 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B04B-2C25-3345-865A-4519D647322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271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49F6-F7F7-6B4E-812F-87207F427736}" type="datetime1">
              <a:rPr lang="fr-FR" smtClean="0"/>
              <a:t>07/11/18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LSST-France, November 2018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B04B-2C25-3345-865A-4519D647322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298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5B11-B08B-344C-B341-F1FF9A63C521}" type="datetime1">
              <a:rPr lang="fr-FR" smtClean="0"/>
              <a:t>07/11/18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LSST-France, November 2018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B04B-2C25-3345-865A-4519D647322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532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8BC5-72B7-A94C-94BE-6CED8B6AD51F}" type="datetime1">
              <a:rPr lang="fr-FR" smtClean="0"/>
              <a:t>07/11/18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LSST-France, November 2018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B04B-2C25-3345-865A-4519D647322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028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AF13-22C9-7841-AB6F-F0CBB9157F25}" type="datetime1">
              <a:rPr lang="fr-FR" smtClean="0"/>
              <a:t>07/11/18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LSST-France, November 2018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B04B-2C25-3345-865A-4519D647322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6460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4776B-C05F-6C45-BD9E-ABA7D32B24FA}" type="datetime1">
              <a:rPr lang="fr-FR" smtClean="0"/>
              <a:t>07/11/18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LSST-France, November 2018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2B04B-2C25-3345-865A-4519D647322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166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1868" y="947474"/>
            <a:ext cx="8828046" cy="2115745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Atmosphere parameters and Atmosphere Transmission at OHP in 2018 :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application to </a:t>
            </a:r>
            <a:r>
              <a:rPr lang="en-GB" dirty="0" err="1" smtClean="0">
                <a:solidFill>
                  <a:srgbClr val="FF0000"/>
                </a:solidFill>
              </a:rPr>
              <a:t>Stardice</a:t>
            </a:r>
            <a:r>
              <a:rPr lang="en-GB" dirty="0" smtClean="0">
                <a:solidFill>
                  <a:srgbClr val="FF0000"/>
                </a:solidFill>
              </a:rPr>
              <a:t> analysis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Sylvie Dagoret-Campagne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LAL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LSST-France, APC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LSST-France, November 2018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B04B-2C25-3345-865A-4519D647322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724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tm_transp_ohp_winter_allam_y_20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485" y="3613666"/>
            <a:ext cx="5647294" cy="3227025"/>
          </a:xfrm>
          <a:prstGeom prst="rect">
            <a:avLst/>
          </a:prstGeom>
        </p:spPr>
      </p:pic>
      <p:pic>
        <p:nvPicPr>
          <p:cNvPr id="3" name="Image 2" descr="atm_transp_ohp_summer_allam_y_20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4100"/>
            <a:ext cx="5709292" cy="326245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3191" y="10549"/>
            <a:ext cx="8557617" cy="1143000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Winter/</a:t>
            </a:r>
            <a:r>
              <a:rPr lang="fr-FR" sz="3200" dirty="0" err="1" smtClean="0">
                <a:solidFill>
                  <a:srgbClr val="FF0000"/>
                </a:solidFill>
              </a:rPr>
              <a:t>Summer</a:t>
            </a:r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</a:rPr>
              <a:t>Libradtran</a:t>
            </a:r>
            <a:r>
              <a:rPr lang="fr-FR" sz="3200" dirty="0" smtClean="0">
                <a:solidFill>
                  <a:srgbClr val="FF0000"/>
                </a:solidFill>
              </a:rPr>
              <a:t> Profiles </a:t>
            </a:r>
            <a:r>
              <a:rPr lang="fr-FR" sz="3200" dirty="0" err="1" smtClean="0">
                <a:solidFill>
                  <a:srgbClr val="FF0000"/>
                </a:solidFill>
              </a:rPr>
              <a:t>generated</a:t>
            </a:r>
            <a:r>
              <a:rPr lang="fr-FR" sz="3200" dirty="0" smtClean="0">
                <a:solidFill>
                  <a:srgbClr val="FF0000"/>
                </a:solidFill>
              </a:rPr>
              <a:t> for </a:t>
            </a:r>
            <a:r>
              <a:rPr lang="fr-FR" sz="3200" dirty="0" err="1" smtClean="0">
                <a:solidFill>
                  <a:srgbClr val="FF0000"/>
                </a:solidFill>
              </a:rPr>
              <a:t>Stardice</a:t>
            </a:r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</a:rPr>
              <a:t>analysis</a:t>
            </a:r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3200" u="sng" dirty="0" err="1" smtClean="0">
                <a:solidFill>
                  <a:srgbClr val="FF0000"/>
                </a:solidFill>
              </a:rPr>
              <a:t>at</a:t>
            </a:r>
            <a:r>
              <a:rPr lang="fr-FR" sz="3200" u="sng" dirty="0" smtClean="0">
                <a:solidFill>
                  <a:srgbClr val="FF0000"/>
                </a:solidFill>
              </a:rPr>
              <a:t> </a:t>
            </a:r>
            <a:r>
              <a:rPr lang="fr-FR" sz="3200" u="sng" dirty="0" err="1" smtClean="0">
                <a:solidFill>
                  <a:srgbClr val="FF0000"/>
                </a:solidFill>
              </a:rPr>
              <a:t>several</a:t>
            </a:r>
            <a:r>
              <a:rPr lang="fr-FR" sz="3200" u="sng" dirty="0" smtClean="0">
                <a:solidFill>
                  <a:srgbClr val="FF0000"/>
                </a:solidFill>
              </a:rPr>
              <a:t> </a:t>
            </a:r>
            <a:r>
              <a:rPr lang="fr-FR" sz="3200" u="sng" dirty="0" err="1" smtClean="0">
                <a:solidFill>
                  <a:srgbClr val="FF0000"/>
                </a:solidFill>
              </a:rPr>
              <a:t>airmass</a:t>
            </a:r>
            <a:endParaRPr lang="fr-FR" sz="3200" u="sng" dirty="0">
              <a:solidFill>
                <a:srgbClr val="FF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LSST-France, November 2018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B04B-2C25-3345-865A-4519D6473221}" type="slidenum">
              <a:rPr lang="fr-FR" smtClean="0"/>
              <a:t>10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444365" y="324433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Summer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481610" y="5961868"/>
            <a:ext cx="85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Winter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220237" y="4769158"/>
            <a:ext cx="141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Simulations</a:t>
            </a:r>
          </a:p>
          <a:p>
            <a:r>
              <a:rPr lang="fr-FR" dirty="0" err="1" smtClean="0"/>
              <a:t>Required</a:t>
            </a:r>
            <a:r>
              <a:rPr lang="fr-FR" dirty="0" smtClean="0"/>
              <a:t> for</a:t>
            </a:r>
          </a:p>
          <a:p>
            <a:r>
              <a:rPr lang="fr-FR" dirty="0" smtClean="0"/>
              <a:t>Data </a:t>
            </a:r>
            <a:r>
              <a:rPr lang="fr-FR" dirty="0" err="1" smtClean="0"/>
              <a:t>analysis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0235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24905"/>
            <a:ext cx="9002364" cy="1330473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Winter/</a:t>
            </a:r>
            <a:r>
              <a:rPr lang="fr-FR" sz="3200" b="1" dirty="0" err="1" smtClean="0">
                <a:solidFill>
                  <a:srgbClr val="FF0000"/>
                </a:solidFill>
              </a:rPr>
              <a:t>Summer</a:t>
            </a:r>
            <a:r>
              <a:rPr lang="fr-FR" sz="3200" b="1" dirty="0" smtClean="0">
                <a:solidFill>
                  <a:srgbClr val="FF0000"/>
                </a:solidFill>
              </a:rPr>
              <a:t> </a:t>
            </a:r>
            <a:r>
              <a:rPr lang="fr-FR" sz="3200" b="1" dirty="0" err="1" smtClean="0">
                <a:solidFill>
                  <a:srgbClr val="FF0000"/>
                </a:solidFill>
              </a:rPr>
              <a:t>Libradtran</a:t>
            </a:r>
            <a:r>
              <a:rPr lang="fr-FR" sz="3200" b="1" dirty="0" smtClean="0">
                <a:solidFill>
                  <a:srgbClr val="FF0000"/>
                </a:solidFill>
              </a:rPr>
              <a:t> transmission ratio </a:t>
            </a:r>
            <a:r>
              <a:rPr lang="fr-FR" sz="3200" dirty="0" err="1" smtClean="0">
                <a:solidFill>
                  <a:srgbClr val="FF0000"/>
                </a:solidFill>
              </a:rPr>
              <a:t>generated</a:t>
            </a:r>
            <a:r>
              <a:rPr lang="fr-FR" sz="3200" dirty="0" smtClean="0">
                <a:solidFill>
                  <a:srgbClr val="FF0000"/>
                </a:solidFill>
              </a:rPr>
              <a:t> for </a:t>
            </a:r>
            <a:r>
              <a:rPr lang="fr-FR" sz="3200" dirty="0" err="1" smtClean="0">
                <a:solidFill>
                  <a:srgbClr val="FF0000"/>
                </a:solidFill>
              </a:rPr>
              <a:t>Stardice</a:t>
            </a:r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</a:rPr>
              <a:t>analysis</a:t>
            </a:r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3200" u="sng" dirty="0" err="1" smtClean="0">
                <a:solidFill>
                  <a:srgbClr val="FF0000"/>
                </a:solidFill>
              </a:rPr>
              <a:t>at</a:t>
            </a:r>
            <a:r>
              <a:rPr lang="fr-FR" sz="3200" u="sng" dirty="0" smtClean="0">
                <a:solidFill>
                  <a:srgbClr val="FF0000"/>
                </a:solidFill>
              </a:rPr>
              <a:t> </a:t>
            </a:r>
            <a:r>
              <a:rPr lang="fr-FR" sz="3200" u="sng" dirty="0" err="1" smtClean="0">
                <a:solidFill>
                  <a:srgbClr val="FF0000"/>
                </a:solidFill>
              </a:rPr>
              <a:t>several</a:t>
            </a:r>
            <a:r>
              <a:rPr lang="fr-FR" sz="3200" u="sng" dirty="0" smtClean="0">
                <a:solidFill>
                  <a:srgbClr val="FF0000"/>
                </a:solidFill>
              </a:rPr>
              <a:t> </a:t>
            </a:r>
            <a:r>
              <a:rPr lang="fr-FR" sz="3200" u="sng" dirty="0" err="1" smtClean="0">
                <a:solidFill>
                  <a:srgbClr val="FF0000"/>
                </a:solidFill>
              </a:rPr>
              <a:t>airmass</a:t>
            </a:r>
            <a:endParaRPr lang="fr-FR" sz="3200" dirty="0"/>
          </a:p>
        </p:txBody>
      </p:sp>
      <p:pic>
        <p:nvPicPr>
          <p:cNvPr id="3" name="Image 2" descr="atm_transp_ratio_ohp_wintdivsum_allam_y_2018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225143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LSST-France, November 2018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B04B-2C25-3345-865A-4519D647322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451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0502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fr-FR" sz="3200" b="1" dirty="0" smtClean="0">
                <a:solidFill>
                  <a:srgbClr val="FF0000"/>
                </a:solidFill>
              </a:rPr>
              <a:t>Zoom</a:t>
            </a:r>
            <a:r>
              <a:rPr lang="fr-FR" sz="3200" dirty="0" smtClean="0">
                <a:solidFill>
                  <a:srgbClr val="FF0000"/>
                </a:solidFill>
              </a:rPr>
              <a:t> on Winter/</a:t>
            </a:r>
            <a:r>
              <a:rPr lang="fr-FR" sz="3200" dirty="0" err="1" smtClean="0">
                <a:solidFill>
                  <a:srgbClr val="FF0000"/>
                </a:solidFill>
              </a:rPr>
              <a:t>Summer</a:t>
            </a:r>
            <a:r>
              <a:rPr lang="fr-FR" sz="3200" dirty="0" smtClean="0">
                <a:solidFill>
                  <a:srgbClr val="FF0000"/>
                </a:solidFill>
              </a:rPr>
              <a:t> Profiles</a:t>
            </a:r>
            <a:r>
              <a:rPr lang="fr-FR" sz="3200" b="1" dirty="0" smtClean="0">
                <a:solidFill>
                  <a:srgbClr val="FF0000"/>
                </a:solidFill>
              </a:rPr>
              <a:t> ratio </a:t>
            </a:r>
            <a:r>
              <a:rPr lang="fr-FR" sz="3200" dirty="0" err="1" smtClean="0">
                <a:solidFill>
                  <a:srgbClr val="FF0000"/>
                </a:solidFill>
              </a:rPr>
              <a:t>generated</a:t>
            </a:r>
            <a:r>
              <a:rPr lang="fr-FR" sz="3200" dirty="0" smtClean="0">
                <a:solidFill>
                  <a:srgbClr val="FF0000"/>
                </a:solidFill>
              </a:rPr>
              <a:t> for </a:t>
            </a:r>
            <a:r>
              <a:rPr lang="fr-FR" sz="3200" dirty="0" err="1" smtClean="0">
                <a:solidFill>
                  <a:srgbClr val="FF0000"/>
                </a:solidFill>
              </a:rPr>
              <a:t>Stardice</a:t>
            </a:r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</a:rPr>
              <a:t>analysis</a:t>
            </a:r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3200" u="sng" dirty="0" err="1" smtClean="0">
                <a:solidFill>
                  <a:srgbClr val="FF0000"/>
                </a:solidFill>
              </a:rPr>
              <a:t>at</a:t>
            </a:r>
            <a:r>
              <a:rPr lang="fr-FR" sz="3200" u="sng" dirty="0" smtClean="0">
                <a:solidFill>
                  <a:srgbClr val="FF0000"/>
                </a:solidFill>
              </a:rPr>
              <a:t> </a:t>
            </a:r>
            <a:r>
              <a:rPr lang="fr-FR" sz="3200" u="sng" dirty="0" err="1" smtClean="0">
                <a:solidFill>
                  <a:srgbClr val="FF0000"/>
                </a:solidFill>
              </a:rPr>
              <a:t>several</a:t>
            </a:r>
            <a:r>
              <a:rPr lang="fr-FR" sz="3200" u="sng" dirty="0" smtClean="0">
                <a:solidFill>
                  <a:srgbClr val="FF0000"/>
                </a:solidFill>
              </a:rPr>
              <a:t> </a:t>
            </a:r>
            <a:r>
              <a:rPr lang="fr-FR" sz="3200" u="sng" dirty="0" err="1" smtClean="0">
                <a:solidFill>
                  <a:srgbClr val="FF0000"/>
                </a:solidFill>
              </a:rPr>
              <a:t>airmass</a:t>
            </a:r>
            <a:endParaRPr lang="fr-FR" sz="3200" dirty="0"/>
          </a:p>
        </p:txBody>
      </p:sp>
      <p:pic>
        <p:nvPicPr>
          <p:cNvPr id="3" name="Image 2" descr="atm_transp_ratio_ohp_wintdivsum_allam_y_2018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0" y="1419542"/>
            <a:ext cx="9075297" cy="5185884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LSST-France, November 2018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B04B-2C25-3345-865A-4519D6473221}" type="slidenum">
              <a:rPr lang="fr-FR" smtClean="0"/>
              <a:t>12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694507" y="2403257"/>
            <a:ext cx="1144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Pressure</a:t>
            </a:r>
          </a:p>
          <a:p>
            <a:r>
              <a:rPr lang="fr-FR" b="1" dirty="0" smtClean="0"/>
              <a:t>(Rayleigh)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3230770" y="4696563"/>
            <a:ext cx="1065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Ozone</a:t>
            </a:r>
          </a:p>
          <a:p>
            <a:r>
              <a:rPr lang="fr-FR" b="1" dirty="0" smtClean="0"/>
              <a:t>Chappuis</a:t>
            </a:r>
            <a:endParaRPr lang="fr-FR" b="1" dirty="0"/>
          </a:p>
        </p:txBody>
      </p:sp>
      <p:sp>
        <p:nvSpPr>
          <p:cNvPr id="8" name="Accolade fermante 7"/>
          <p:cNvSpPr/>
          <p:nvPr/>
        </p:nvSpPr>
        <p:spPr>
          <a:xfrm rot="16200000">
            <a:off x="2024497" y="2876445"/>
            <a:ext cx="298833" cy="958812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Accolade fermante 8"/>
          <p:cNvSpPr/>
          <p:nvPr/>
        </p:nvSpPr>
        <p:spPr>
          <a:xfrm rot="5400000" flipV="1">
            <a:off x="3560760" y="4052035"/>
            <a:ext cx="298833" cy="958812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4569666" y="4109197"/>
            <a:ext cx="1108175" cy="164367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 flipV="1">
            <a:off x="5266945" y="4109197"/>
            <a:ext cx="410897" cy="164367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5677841" y="4109197"/>
            <a:ext cx="473154" cy="164367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901975" y="546647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PWV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2141247" y="5312820"/>
            <a:ext cx="1609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Ozone Huggins</a:t>
            </a:r>
          </a:p>
          <a:p>
            <a:r>
              <a:rPr lang="fr-FR" b="1" dirty="0" err="1" smtClean="0"/>
              <a:t>cutoff</a:t>
            </a:r>
            <a:endParaRPr lang="fr-FR" b="1" dirty="0"/>
          </a:p>
        </p:txBody>
      </p:sp>
      <p:sp>
        <p:nvSpPr>
          <p:cNvPr id="15" name="Accolade fermante 14"/>
          <p:cNvSpPr/>
          <p:nvPr/>
        </p:nvSpPr>
        <p:spPr>
          <a:xfrm rot="10800000" flipH="1">
            <a:off x="1869415" y="4206696"/>
            <a:ext cx="271831" cy="1752455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1198321" y="4261596"/>
            <a:ext cx="7184460" cy="12452"/>
          </a:xfrm>
          <a:prstGeom prst="line">
            <a:avLst/>
          </a:prstGeom>
          <a:ln>
            <a:solidFill>
              <a:srgbClr val="7F7F7F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1198321" y="3716677"/>
            <a:ext cx="7184460" cy="12452"/>
          </a:xfrm>
          <a:prstGeom prst="line">
            <a:avLst/>
          </a:prstGeom>
          <a:ln>
            <a:solidFill>
              <a:srgbClr val="7F7F7F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2668620" y="255479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1.25%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3987800" y="480949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1.25%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9208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7906"/>
            <a:ext cx="8229600" cy="831697"/>
          </a:xfrm>
        </p:spPr>
        <p:txBody>
          <a:bodyPr>
            <a:normAutofit/>
          </a:bodyPr>
          <a:lstStyle/>
          <a:p>
            <a:r>
              <a:rPr lang="fr-FR" sz="3600" dirty="0" err="1" smtClean="0">
                <a:solidFill>
                  <a:srgbClr val="FF0000"/>
                </a:solidFill>
              </a:rPr>
              <a:t>Analytical</a:t>
            </a:r>
            <a:r>
              <a:rPr lang="fr-FR" sz="3600" dirty="0" smtClean="0">
                <a:solidFill>
                  <a:srgbClr val="FF0000"/>
                </a:solidFill>
              </a:rPr>
              <a:t> model for </a:t>
            </a:r>
            <a:r>
              <a:rPr lang="fr-FR" sz="3600" dirty="0" err="1" smtClean="0">
                <a:solidFill>
                  <a:srgbClr val="FF0000"/>
                </a:solidFill>
              </a:rPr>
              <a:t>Molecular</a:t>
            </a:r>
            <a:r>
              <a:rPr lang="fr-FR" sz="3600" dirty="0" smtClean="0">
                <a:solidFill>
                  <a:srgbClr val="FF0000"/>
                </a:solidFill>
              </a:rPr>
              <a:t> </a:t>
            </a:r>
            <a:r>
              <a:rPr lang="fr-FR" sz="3600" dirty="0" err="1" smtClean="0">
                <a:solidFill>
                  <a:srgbClr val="FF0000"/>
                </a:solidFill>
              </a:rPr>
              <a:t>scattering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LSST-France, November 2018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B04B-2C25-3345-865A-4519D6473221}" type="slidenum">
              <a:rPr lang="fr-FR" smtClean="0"/>
              <a:t>13</a:t>
            </a:fld>
            <a:endParaRPr lang="fr-FR"/>
          </a:p>
        </p:txBody>
      </p:sp>
      <p:pic>
        <p:nvPicPr>
          <p:cNvPr id="5" name="Image 4" descr="AtmMod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774"/>
            <a:ext cx="3987800" cy="5981701"/>
          </a:xfrm>
          <a:prstGeom prst="rect">
            <a:avLst/>
          </a:prstGeom>
        </p:spPr>
      </p:pic>
      <p:pic>
        <p:nvPicPr>
          <p:cNvPr id="6" name="Image 5" descr="sc_atm_transp_ohp_ws_am_10_y_20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721" y="770134"/>
            <a:ext cx="5363953" cy="3065116"/>
          </a:xfrm>
          <a:prstGeom prst="rect">
            <a:avLst/>
          </a:prstGeom>
        </p:spPr>
      </p:pic>
      <p:pic>
        <p:nvPicPr>
          <p:cNvPr id="7" name="Image 6" descr="sc_atm_transp_ratio_ohp_ws_am_10_y_20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071" y="3665754"/>
            <a:ext cx="5455685" cy="311753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24513" y="821043"/>
            <a:ext cx="386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Analytic</a:t>
            </a:r>
            <a:r>
              <a:rPr lang="fr-FR" b="1" dirty="0" smtClean="0"/>
              <a:t> model  : altitude vs pressure :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4955719" y="2373856"/>
            <a:ext cx="36343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Molecular</a:t>
            </a:r>
            <a:r>
              <a:rPr lang="fr-FR" b="1" dirty="0" smtClean="0"/>
              <a:t> </a:t>
            </a:r>
            <a:r>
              <a:rPr lang="fr-FR" b="1" dirty="0" err="1" smtClean="0"/>
              <a:t>transparency</a:t>
            </a:r>
            <a:r>
              <a:rPr lang="fr-FR" b="1" dirty="0" smtClean="0"/>
              <a:t> profiles</a:t>
            </a:r>
          </a:p>
          <a:p>
            <a:endParaRPr lang="fr-FR" dirty="0"/>
          </a:p>
          <a:p>
            <a:r>
              <a:rPr lang="fr-FR" b="1" dirty="0" err="1" smtClean="0">
                <a:solidFill>
                  <a:srgbClr val="FF0000"/>
                </a:solidFill>
              </a:rPr>
              <a:t>Libradtran</a:t>
            </a:r>
            <a:r>
              <a:rPr lang="fr-FR" b="1" dirty="0" smtClean="0">
                <a:solidFill>
                  <a:srgbClr val="FF0000"/>
                </a:solidFill>
              </a:rPr>
              <a:t> : absorption </a:t>
            </a:r>
            <a:r>
              <a:rPr lang="fr-FR" b="1" dirty="0" err="1" smtClean="0">
                <a:solidFill>
                  <a:srgbClr val="FF0000"/>
                </a:solidFill>
              </a:rPr>
              <a:t>switched</a:t>
            </a:r>
            <a:r>
              <a:rPr lang="fr-FR" b="1" dirty="0" smtClean="0">
                <a:solidFill>
                  <a:srgbClr val="FF0000"/>
                </a:solidFill>
              </a:rPr>
              <a:t> off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684711" y="4580853"/>
            <a:ext cx="39163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Ratio </a:t>
            </a:r>
            <a:r>
              <a:rPr lang="fr-FR" b="1" dirty="0" err="1" smtClean="0"/>
              <a:t>Molecular</a:t>
            </a:r>
            <a:r>
              <a:rPr lang="fr-FR" b="1" dirty="0" smtClean="0"/>
              <a:t> </a:t>
            </a:r>
            <a:r>
              <a:rPr lang="fr-FR" b="1" dirty="0" err="1" smtClean="0"/>
              <a:t>transparency</a:t>
            </a:r>
            <a:r>
              <a:rPr lang="fr-FR" b="1" dirty="0" smtClean="0"/>
              <a:t> profiles :</a:t>
            </a:r>
          </a:p>
          <a:p>
            <a:r>
              <a:rPr lang="fr-FR" b="1" dirty="0" err="1" smtClean="0"/>
              <a:t>Libradtran</a:t>
            </a:r>
            <a:r>
              <a:rPr lang="fr-FR" b="1" dirty="0" smtClean="0"/>
              <a:t>/</a:t>
            </a:r>
            <a:r>
              <a:rPr lang="fr-FR" b="1" dirty="0" err="1" smtClean="0"/>
              <a:t>analytical</a:t>
            </a:r>
            <a:r>
              <a:rPr lang="fr-FR" b="1" dirty="0" smtClean="0"/>
              <a:t> model</a:t>
            </a:r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054482" y="1556514"/>
            <a:ext cx="9669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OHP</a:t>
            </a:r>
          </a:p>
          <a:p>
            <a:r>
              <a:rPr lang="fr-FR" b="1" dirty="0" smtClean="0"/>
              <a:t>Altitude</a:t>
            </a:r>
          </a:p>
          <a:p>
            <a:r>
              <a:rPr lang="fr-FR" b="1" dirty="0" smtClean="0"/>
              <a:t>650m</a:t>
            </a:r>
            <a:endParaRPr lang="fr-FR" b="1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4809221" y="4022032"/>
            <a:ext cx="0" cy="23343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550114" y="5779895"/>
            <a:ext cx="1469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1%@(300nm)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88204" y="4627290"/>
            <a:ext cx="1989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Summer</a:t>
            </a:r>
            <a:r>
              <a:rPr lang="fr-FR" b="1" dirty="0" smtClean="0">
                <a:solidFill>
                  <a:srgbClr val="FF0000"/>
                </a:solidFill>
              </a:rPr>
              <a:t> : h</a:t>
            </a:r>
            <a:r>
              <a:rPr lang="fr-FR" b="1" dirty="0" smtClean="0">
                <a:solidFill>
                  <a:srgbClr val="FF0000"/>
                </a:solidFill>
              </a:rPr>
              <a:t>~</a:t>
            </a:r>
            <a:r>
              <a:rPr lang="fr-FR" b="1" dirty="0" smtClean="0">
                <a:solidFill>
                  <a:srgbClr val="FF0000"/>
                </a:solidFill>
              </a:rPr>
              <a:t>636 m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13106" y="4996622"/>
            <a:ext cx="185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Winter : h</a:t>
            </a:r>
            <a:r>
              <a:rPr lang="fr-FR" b="1" dirty="0" smtClean="0">
                <a:solidFill>
                  <a:srgbClr val="0000FF"/>
                </a:solidFill>
              </a:rPr>
              <a:t>~</a:t>
            </a:r>
            <a:r>
              <a:rPr lang="fr-FR" b="1" dirty="0" smtClean="0">
                <a:solidFill>
                  <a:srgbClr val="0000FF"/>
                </a:solidFill>
              </a:rPr>
              <a:t>690 m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823369" y="1371848"/>
            <a:ext cx="1159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Airmass</a:t>
            </a:r>
            <a:r>
              <a:rPr lang="fr-FR" dirty="0" smtClean="0"/>
              <a:t>=1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5816602" y="4060247"/>
            <a:ext cx="1159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Airmass</a:t>
            </a:r>
            <a:r>
              <a:rPr lang="fr-FR" dirty="0" smtClean="0"/>
              <a:t>=1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4141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361" y="2296886"/>
            <a:ext cx="2966936" cy="194928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2800" dirty="0" err="1"/>
              <a:t>L</a:t>
            </a:r>
            <a:r>
              <a:rPr lang="fr-FR" sz="2800" dirty="0" err="1" smtClean="0"/>
              <a:t>ibradtran</a:t>
            </a:r>
            <a:r>
              <a:rPr lang="fr-FR" sz="2800" dirty="0" smtClean="0"/>
              <a:t>/</a:t>
            </a:r>
            <a:r>
              <a:rPr lang="fr-FR" sz="2800" dirty="0" err="1" smtClean="0"/>
              <a:t>analytical</a:t>
            </a:r>
            <a:r>
              <a:rPr lang="fr-FR" sz="2800" dirty="0" smtClean="0"/>
              <a:t>-formula </a:t>
            </a:r>
            <a:r>
              <a:rPr lang="fr-FR" sz="2800" dirty="0" err="1" smtClean="0"/>
              <a:t>transparency</a:t>
            </a:r>
            <a:r>
              <a:rPr lang="fr-FR" sz="2800" dirty="0" smtClean="0"/>
              <a:t> ratio </a:t>
            </a:r>
            <a:r>
              <a:rPr lang="fr-FR" sz="2800" dirty="0" err="1" smtClean="0"/>
              <a:t>at</a:t>
            </a:r>
            <a:r>
              <a:rPr lang="fr-FR" sz="2800" dirty="0" smtClean="0"/>
              <a:t> all </a:t>
            </a:r>
            <a:r>
              <a:rPr lang="fr-FR" sz="2800" dirty="0" err="1" smtClean="0"/>
              <a:t>airmass</a:t>
            </a:r>
            <a:endParaRPr lang="fr-FR" sz="28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LSST-France, November 2018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B04B-2C25-3345-865A-4519D6473221}" type="slidenum">
              <a:rPr lang="fr-FR" smtClean="0"/>
              <a:t>14</a:t>
            </a:fld>
            <a:endParaRPr lang="fr-FR"/>
          </a:p>
        </p:txBody>
      </p:sp>
      <p:pic>
        <p:nvPicPr>
          <p:cNvPr id="5" name="Image 4" descr="sc_atm_transp_ohp_winter_allam_y_20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0"/>
            <a:ext cx="6019800" cy="3439886"/>
          </a:xfrm>
          <a:prstGeom prst="rect">
            <a:avLst/>
          </a:prstGeom>
        </p:spPr>
      </p:pic>
      <p:pic>
        <p:nvPicPr>
          <p:cNvPr id="6" name="Image 5" descr="sc_atm_transp_ohp_summer_allam_y_20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297" y="3281589"/>
            <a:ext cx="6019800" cy="343988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412473" y="659962"/>
            <a:ext cx="85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Winter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6056910" y="406150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Summer</a:t>
            </a:r>
            <a:endParaRPr lang="fr-FR" b="1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4311166" y="3673373"/>
            <a:ext cx="0" cy="26829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4336068" y="317983"/>
            <a:ext cx="0" cy="26829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4481871" y="5595229"/>
            <a:ext cx="3383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1%(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am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=1)-2%(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am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=2.5) @(300nm)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459957" y="2223713"/>
            <a:ext cx="3383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1%(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am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=1)-2%(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am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=2.5) @(300nm)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945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LSST-France, November 2018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B04B-2C25-3345-865A-4519D6473221}" type="slidenum">
              <a:rPr lang="fr-FR" smtClean="0"/>
              <a:t>15</a:t>
            </a:fld>
            <a:endParaRPr lang="fr-FR"/>
          </a:p>
        </p:txBody>
      </p:sp>
      <p:pic>
        <p:nvPicPr>
          <p:cNvPr id="5" name="Image 4" descr="sc_atm_transp_ratio_ohp_wintdivsum_allam_y_2018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74" y="173659"/>
            <a:ext cx="5613853" cy="3207916"/>
          </a:xfrm>
          <a:prstGeom prst="rect">
            <a:avLst/>
          </a:prstGeom>
        </p:spPr>
      </p:pic>
      <p:pic>
        <p:nvPicPr>
          <p:cNvPr id="6" name="Image 5" descr="sc_atm_transp_ratio_ratio_ohp_wintdivsum_allam_y_2018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225" y="3257055"/>
            <a:ext cx="5474702" cy="312840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272078" y="2440614"/>
            <a:ext cx="3577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Winter/</a:t>
            </a:r>
            <a:r>
              <a:rPr lang="fr-FR" b="1" dirty="0" err="1" smtClean="0"/>
              <a:t>Summer</a:t>
            </a:r>
            <a:r>
              <a:rPr lang="fr-FR" b="1" dirty="0" smtClean="0"/>
              <a:t> </a:t>
            </a:r>
            <a:r>
              <a:rPr lang="fr-FR" b="1" dirty="0" err="1" smtClean="0"/>
              <a:t>transparency</a:t>
            </a:r>
            <a:r>
              <a:rPr lang="fr-FR" b="1" dirty="0" smtClean="0"/>
              <a:t> ratio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3836231" y="5320026"/>
            <a:ext cx="4963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Winter/</a:t>
            </a:r>
            <a:r>
              <a:rPr lang="fr-FR" b="1" dirty="0" err="1" smtClean="0"/>
              <a:t>Summer</a:t>
            </a:r>
            <a:r>
              <a:rPr lang="fr-FR" b="1" dirty="0" smtClean="0"/>
              <a:t> </a:t>
            </a:r>
            <a:r>
              <a:rPr lang="fr-FR" b="1" dirty="0" err="1" smtClean="0"/>
              <a:t>transparency</a:t>
            </a:r>
            <a:r>
              <a:rPr lang="fr-FR" b="1" dirty="0" smtClean="0"/>
              <a:t> ratio </a:t>
            </a:r>
            <a:r>
              <a:rPr lang="fr-FR" b="1" dirty="0" err="1" smtClean="0"/>
              <a:t>normalized</a:t>
            </a:r>
            <a:r>
              <a:rPr lang="fr-FR" b="1" dirty="0" smtClean="0"/>
              <a:t> to</a:t>
            </a:r>
          </a:p>
          <a:p>
            <a:r>
              <a:rPr lang="fr-FR" b="1" dirty="0" err="1" smtClean="0"/>
              <a:t>Analytical</a:t>
            </a:r>
            <a:r>
              <a:rPr lang="fr-FR" b="1" dirty="0" smtClean="0"/>
              <a:t> </a:t>
            </a:r>
            <a:r>
              <a:rPr lang="fr-FR" b="1" dirty="0" err="1" smtClean="0"/>
              <a:t>transparency</a:t>
            </a:r>
            <a:r>
              <a:rPr lang="fr-FR" b="1" dirty="0" smtClean="0"/>
              <a:t> ratio</a:t>
            </a:r>
            <a:endParaRPr lang="fr-FR" b="1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233001" y="333129"/>
            <a:ext cx="2966936" cy="19492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/>
              <a:t>Winter/Summer transparency ratio at all </a:t>
            </a:r>
            <a:r>
              <a:rPr lang="en-GB" sz="2800" dirty="0" err="1" smtClean="0"/>
              <a:t>airmass</a:t>
            </a:r>
            <a:endParaRPr lang="en-GB" sz="2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18753" y="3872671"/>
            <a:ext cx="3193321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solidFill>
                  <a:srgbClr val="FF0000"/>
                </a:solidFill>
              </a:rPr>
              <a:t>Conclusion: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Better use analytical formula to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correct profile for Pressure variation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432067" y="639333"/>
            <a:ext cx="3383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1%(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am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=1)-2%(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am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=2.5) @(300nm)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4435045" y="639333"/>
            <a:ext cx="0" cy="23343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537641" y="3632039"/>
            <a:ext cx="0" cy="23343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584467" y="4004349"/>
            <a:ext cx="1812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&lt;0.5% @(300nm)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55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10549"/>
            <a:ext cx="8370846" cy="798838"/>
          </a:xfrm>
        </p:spPr>
        <p:txBody>
          <a:bodyPr/>
          <a:lstStyle/>
          <a:p>
            <a:r>
              <a:rPr lang="fr-FR" dirty="0" err="1" smtClean="0">
                <a:solidFill>
                  <a:srgbClr val="FF0000"/>
                </a:solidFill>
              </a:rPr>
              <a:t>Take</a:t>
            </a:r>
            <a:r>
              <a:rPr lang="fr-FR" dirty="0" smtClean="0">
                <a:solidFill>
                  <a:srgbClr val="FF0000"/>
                </a:solidFill>
              </a:rPr>
              <a:t> home message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002499"/>
            <a:ext cx="8229600" cy="5353851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rgbClr val="000090"/>
                </a:solidFill>
              </a:rPr>
              <a:t>Typical winter/summer atmospheric profiles at various </a:t>
            </a:r>
            <a:r>
              <a:rPr lang="en-GB" dirty="0" err="1" smtClean="0">
                <a:solidFill>
                  <a:srgbClr val="000090"/>
                </a:solidFill>
              </a:rPr>
              <a:t>airmass</a:t>
            </a:r>
            <a:r>
              <a:rPr lang="en-GB" dirty="0" smtClean="0">
                <a:solidFill>
                  <a:srgbClr val="000090"/>
                </a:solidFill>
              </a:rPr>
              <a:t> are provided for </a:t>
            </a:r>
            <a:r>
              <a:rPr lang="en-GB" dirty="0" err="1" smtClean="0">
                <a:solidFill>
                  <a:srgbClr val="000090"/>
                </a:solidFill>
              </a:rPr>
              <a:t>Stardice</a:t>
            </a:r>
            <a:r>
              <a:rPr lang="en-GB" dirty="0" smtClean="0">
                <a:solidFill>
                  <a:srgbClr val="000090"/>
                </a:solidFill>
              </a:rPr>
              <a:t>.</a:t>
            </a:r>
          </a:p>
          <a:p>
            <a:pPr lvl="1"/>
            <a:r>
              <a:rPr lang="en-GB" dirty="0" smtClean="0">
                <a:solidFill>
                  <a:srgbClr val="000090"/>
                </a:solidFill>
              </a:rPr>
              <a:t>Average pressure, </a:t>
            </a:r>
            <a:r>
              <a:rPr lang="en-GB" dirty="0" err="1" smtClean="0">
                <a:solidFill>
                  <a:srgbClr val="000090"/>
                </a:solidFill>
              </a:rPr>
              <a:t>precipitable</a:t>
            </a:r>
            <a:r>
              <a:rPr lang="en-GB" dirty="0" smtClean="0">
                <a:solidFill>
                  <a:srgbClr val="000090"/>
                </a:solidFill>
              </a:rPr>
              <a:t> water </a:t>
            </a:r>
            <a:r>
              <a:rPr lang="en-GB" dirty="0" err="1" smtClean="0">
                <a:solidFill>
                  <a:srgbClr val="000090"/>
                </a:solidFill>
              </a:rPr>
              <a:t>vapor,ozone</a:t>
            </a:r>
            <a:r>
              <a:rPr lang="en-GB" dirty="0" smtClean="0">
                <a:solidFill>
                  <a:srgbClr val="000090"/>
                </a:solidFill>
              </a:rPr>
              <a:t>.</a:t>
            </a:r>
          </a:p>
          <a:p>
            <a:pPr lvl="1"/>
            <a:r>
              <a:rPr lang="en-GB" dirty="0" smtClean="0">
                <a:solidFill>
                  <a:srgbClr val="000090"/>
                </a:solidFill>
              </a:rPr>
              <a:t>Simulated transparency</a:t>
            </a:r>
          </a:p>
          <a:p>
            <a:pPr marL="457200" lvl="1" indent="0">
              <a:buNone/>
            </a:pPr>
            <a:r>
              <a:rPr lang="en-GB" dirty="0" smtClean="0">
                <a:solidFill>
                  <a:srgbClr val="000090"/>
                </a:solidFill>
              </a:rPr>
              <a:t>data</a:t>
            </a:r>
          </a:p>
          <a:p>
            <a:pPr lvl="1"/>
            <a:endParaRPr lang="en-GB" dirty="0" smtClean="0">
              <a:solidFill>
                <a:srgbClr val="000090"/>
              </a:solidFill>
            </a:endParaRPr>
          </a:p>
          <a:p>
            <a:pPr marL="457200" lvl="1" indent="0">
              <a:buNone/>
            </a:pPr>
            <a:endParaRPr lang="en-GB" dirty="0" smtClean="0">
              <a:solidFill>
                <a:srgbClr val="000090"/>
              </a:solidFill>
            </a:endParaRPr>
          </a:p>
          <a:p>
            <a:endParaRPr lang="en-GB" dirty="0" smtClean="0">
              <a:solidFill>
                <a:srgbClr val="000090"/>
              </a:solidFill>
            </a:endParaRPr>
          </a:p>
          <a:p>
            <a:r>
              <a:rPr lang="en-GB" dirty="0" smtClean="0">
                <a:solidFill>
                  <a:srgbClr val="000090"/>
                </a:solidFill>
              </a:rPr>
              <a:t>A numerical</a:t>
            </a:r>
            <a:r>
              <a:rPr lang="en-GB" dirty="0" smtClean="0">
                <a:solidFill>
                  <a:srgbClr val="000090"/>
                </a:solidFill>
              </a:rPr>
              <a:t>-</a:t>
            </a:r>
            <a:r>
              <a:rPr lang="en-GB" dirty="0" smtClean="0">
                <a:solidFill>
                  <a:srgbClr val="000090"/>
                </a:solidFill>
              </a:rPr>
              <a:t>analytical formula for atmospheric transparency to correct for daily pressure variation (auxiliary data) lead to an accuracy better than 0.5% </a:t>
            </a:r>
            <a:r>
              <a:rPr lang="en-GB" dirty="0" smtClean="0">
                <a:solidFill>
                  <a:srgbClr val="000090"/>
                </a:solidFill>
              </a:rPr>
              <a:t>for</a:t>
            </a:r>
            <a:r>
              <a:rPr lang="en-GB" dirty="0" smtClean="0">
                <a:solidFill>
                  <a:srgbClr val="000090"/>
                </a:solidFill>
              </a:rPr>
              <a:t> </a:t>
            </a:r>
            <a:r>
              <a:rPr lang="en-GB" dirty="0" err="1" smtClean="0">
                <a:solidFill>
                  <a:srgbClr val="000090"/>
                </a:solidFill>
              </a:rPr>
              <a:t>λ</a:t>
            </a:r>
            <a:r>
              <a:rPr lang="en-GB" dirty="0" smtClean="0">
                <a:solidFill>
                  <a:srgbClr val="000090"/>
                </a:solidFill>
              </a:rPr>
              <a:t>&gt;300 nm</a:t>
            </a:r>
          </a:p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LSST-France, November 2018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B04B-2C25-3345-865A-4519D6473221}" type="slidenum">
              <a:rPr lang="fr-FR" smtClean="0"/>
              <a:t>16</a:t>
            </a:fld>
            <a:endParaRPr lang="fr-FR"/>
          </a:p>
        </p:txBody>
      </p:sp>
      <p:pic>
        <p:nvPicPr>
          <p:cNvPr id="7" name="Image 6" descr="atm_transp_ohp_summer_allam_y_20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847" y="2394453"/>
            <a:ext cx="3763491" cy="215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49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Goal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000090"/>
                </a:solidFill>
              </a:rPr>
              <a:t>Provide typical OHP atmospheric transmission </a:t>
            </a:r>
          </a:p>
          <a:p>
            <a:r>
              <a:rPr lang="en-AU" b="1" dirty="0" smtClean="0">
                <a:solidFill>
                  <a:srgbClr val="000090"/>
                </a:solidFill>
              </a:rPr>
              <a:t>Distinguish typical winter/summer</a:t>
            </a:r>
          </a:p>
          <a:p>
            <a:endParaRPr lang="en-AU" dirty="0" smtClean="0">
              <a:solidFill>
                <a:srgbClr val="000090"/>
              </a:solidFill>
            </a:endParaRPr>
          </a:p>
          <a:p>
            <a:pPr>
              <a:buFont typeface="Wingdings" charset="0"/>
              <a:buChar char="è"/>
            </a:pPr>
            <a:r>
              <a:rPr lang="en-AU" dirty="0" smtClean="0">
                <a:solidFill>
                  <a:srgbClr val="000090"/>
                </a:solidFill>
                <a:sym typeface="Wingdings"/>
              </a:rPr>
              <a:t>Need to collect relevant atmospheric parameters</a:t>
            </a:r>
          </a:p>
          <a:p>
            <a:pPr>
              <a:buFont typeface="Wingdings" charset="0"/>
              <a:buChar char="è"/>
            </a:pPr>
            <a:r>
              <a:rPr lang="en-AU" dirty="0" smtClean="0">
                <a:solidFill>
                  <a:srgbClr val="000090"/>
                </a:solidFill>
                <a:sym typeface="Wingdings"/>
              </a:rPr>
              <a:t>Use MERRA2 data in 2018 </a:t>
            </a:r>
            <a:r>
              <a:rPr lang="en-AU" dirty="0" smtClean="0">
                <a:solidFill>
                  <a:srgbClr val="000090"/>
                </a:solidFill>
                <a:sym typeface="Wingdings"/>
              </a:rPr>
              <a:t>(</a:t>
            </a:r>
            <a:r>
              <a:rPr lang="en-AU" dirty="0">
                <a:solidFill>
                  <a:srgbClr val="000090"/>
                </a:solidFill>
                <a:sym typeface="Wingdings"/>
              </a:rPr>
              <a:t>J</a:t>
            </a:r>
            <a:r>
              <a:rPr lang="en-AU" dirty="0" smtClean="0">
                <a:solidFill>
                  <a:srgbClr val="000090"/>
                </a:solidFill>
                <a:sym typeface="Wingdings"/>
              </a:rPr>
              <a:t>anuary-August</a:t>
            </a:r>
            <a:r>
              <a:rPr lang="en-AU" dirty="0" smtClean="0">
                <a:solidFill>
                  <a:srgbClr val="000090"/>
                </a:solidFill>
                <a:sym typeface="Wingdings"/>
              </a:rPr>
              <a:t>)</a:t>
            </a:r>
            <a:endParaRPr lang="en-AU" dirty="0">
              <a:solidFill>
                <a:srgbClr val="00009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LSST-France, November 2018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B04B-2C25-3345-865A-4519D647322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774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Pressure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5" name="Image 4" descr="GMAO_MERRA2_2018_inst1_2d_asm_Nx_M2I1NXASM_ohp_AllYear_p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4523"/>
            <a:ext cx="9144000" cy="2286000"/>
          </a:xfrm>
          <a:prstGeom prst="rect">
            <a:avLst/>
          </a:prstGeom>
        </p:spPr>
      </p:pic>
      <p:pic>
        <p:nvPicPr>
          <p:cNvPr id="6" name="Image 5" descr="Histo_PS_2018_WinterSumm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108" y="3576151"/>
            <a:ext cx="5179784" cy="2959877"/>
          </a:xfrm>
          <a:prstGeom prst="rect">
            <a:avLst/>
          </a:prstGeo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LSST-France, November 2018 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B04B-2C25-3345-865A-4519D6473221}" type="slidenum">
              <a:rPr lang="fr-FR" smtClean="0"/>
              <a:t>3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221816" y="3959771"/>
            <a:ext cx="1277513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Summer</a:t>
            </a:r>
            <a:endParaRPr lang="fr-FR" b="1" dirty="0" smtClean="0"/>
          </a:p>
          <a:p>
            <a:endParaRPr lang="fr-FR" dirty="0"/>
          </a:p>
          <a:p>
            <a:r>
              <a:rPr lang="fr-FR" dirty="0" smtClean="0"/>
              <a:t>P = 939 </a:t>
            </a:r>
            <a:r>
              <a:rPr lang="fr-FR" dirty="0" err="1" smtClean="0"/>
              <a:t>hPa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88199" y="4087266"/>
            <a:ext cx="1277513" cy="9233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/>
              <a:t>Winter</a:t>
            </a:r>
          </a:p>
          <a:p>
            <a:endParaRPr lang="fr-FR" dirty="0"/>
          </a:p>
          <a:p>
            <a:r>
              <a:rPr lang="fr-FR" dirty="0" smtClean="0"/>
              <a:t>P = 933 </a:t>
            </a:r>
            <a:r>
              <a:rPr lang="fr-FR" dirty="0" err="1" smtClean="0"/>
              <a:t>hPa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039025" y="5553641"/>
            <a:ext cx="1699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Higher</a:t>
            </a:r>
            <a:r>
              <a:rPr lang="fr-FR" b="1" dirty="0" smtClean="0"/>
              <a:t> pressure</a:t>
            </a:r>
          </a:p>
          <a:p>
            <a:r>
              <a:rPr lang="fr-FR" b="1" dirty="0" smtClean="0"/>
              <a:t>In </a:t>
            </a:r>
            <a:r>
              <a:rPr lang="fr-FR" b="1" dirty="0" err="1" smtClean="0"/>
              <a:t>summer</a:t>
            </a:r>
            <a:endParaRPr lang="fr-FR" b="1" dirty="0"/>
          </a:p>
        </p:txBody>
      </p:sp>
      <p:grpSp>
        <p:nvGrpSpPr>
          <p:cNvPr id="17" name="Grouper 16"/>
          <p:cNvGrpSpPr/>
          <p:nvPr/>
        </p:nvGrpSpPr>
        <p:grpSpPr>
          <a:xfrm>
            <a:off x="1481717" y="3093496"/>
            <a:ext cx="6440359" cy="388867"/>
            <a:chOff x="1481717" y="3093496"/>
            <a:chExt cx="6440359" cy="388867"/>
          </a:xfrm>
        </p:grpSpPr>
        <p:grpSp>
          <p:nvGrpSpPr>
            <p:cNvPr id="15" name="Grouper 14"/>
            <p:cNvGrpSpPr/>
            <p:nvPr/>
          </p:nvGrpSpPr>
          <p:grpSpPr>
            <a:xfrm>
              <a:off x="1481717" y="3113031"/>
              <a:ext cx="2403121" cy="369332"/>
              <a:chOff x="1481717" y="3113031"/>
              <a:chExt cx="2403121" cy="369332"/>
            </a:xfrm>
          </p:grpSpPr>
          <p:cxnSp>
            <p:nvCxnSpPr>
              <p:cNvPr id="3" name="Connecteur droit avec flèche 2"/>
              <p:cNvCxnSpPr/>
              <p:nvPr/>
            </p:nvCxnSpPr>
            <p:spPr>
              <a:xfrm>
                <a:off x="1481717" y="3152783"/>
                <a:ext cx="2403121" cy="0"/>
              </a:xfrm>
              <a:prstGeom prst="straightConnector1">
                <a:avLst/>
              </a:prstGeom>
              <a:ln w="76200" cmpd="sng">
                <a:solidFill>
                  <a:srgbClr val="CCFFCC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ZoneTexte 11"/>
              <p:cNvSpPr txBox="1"/>
              <p:nvPr/>
            </p:nvSpPr>
            <p:spPr>
              <a:xfrm>
                <a:off x="2241253" y="3113031"/>
                <a:ext cx="852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>
                    <a:solidFill>
                      <a:srgbClr val="008000"/>
                    </a:solidFill>
                  </a:rPr>
                  <a:t>W</a:t>
                </a:r>
                <a:r>
                  <a:rPr lang="fr-FR" b="1" dirty="0" smtClean="0">
                    <a:solidFill>
                      <a:srgbClr val="008000"/>
                    </a:solidFill>
                  </a:rPr>
                  <a:t>inter</a:t>
                </a:r>
                <a:endParaRPr lang="fr-FR" b="1" dirty="0">
                  <a:solidFill>
                    <a:srgbClr val="008000"/>
                  </a:solidFill>
                </a:endParaRPr>
              </a:p>
            </p:txBody>
          </p:sp>
        </p:grpSp>
        <p:grpSp>
          <p:nvGrpSpPr>
            <p:cNvPr id="16" name="Grouper 15"/>
            <p:cNvGrpSpPr/>
            <p:nvPr/>
          </p:nvGrpSpPr>
          <p:grpSpPr>
            <a:xfrm>
              <a:off x="5518955" y="3093496"/>
              <a:ext cx="2403121" cy="388867"/>
              <a:chOff x="5518955" y="3093496"/>
              <a:chExt cx="2403121" cy="388867"/>
            </a:xfrm>
          </p:grpSpPr>
          <p:cxnSp>
            <p:nvCxnSpPr>
              <p:cNvPr id="13" name="Connecteur droit avec flèche 12"/>
              <p:cNvCxnSpPr/>
              <p:nvPr/>
            </p:nvCxnSpPr>
            <p:spPr>
              <a:xfrm>
                <a:off x="5518955" y="3093496"/>
                <a:ext cx="2403121" cy="0"/>
              </a:xfrm>
              <a:prstGeom prst="straightConnector1">
                <a:avLst/>
              </a:prstGeom>
              <a:ln w="76200" cmpd="sng">
                <a:solidFill>
                  <a:srgbClr val="CCFFCC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ZoneTexte 13"/>
              <p:cNvSpPr txBox="1"/>
              <p:nvPr/>
            </p:nvSpPr>
            <p:spPr>
              <a:xfrm>
                <a:off x="6283045" y="3113031"/>
                <a:ext cx="992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err="1" smtClean="0">
                    <a:solidFill>
                      <a:srgbClr val="008000"/>
                    </a:solidFill>
                  </a:rPr>
                  <a:t>Summer</a:t>
                </a:r>
                <a:endParaRPr lang="fr-FR" b="1" dirty="0">
                  <a:solidFill>
                    <a:srgbClr val="008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065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598"/>
            <a:ext cx="8229600" cy="733981"/>
          </a:xfrm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Precipitable</a:t>
            </a:r>
            <a:r>
              <a:rPr lang="fr-FR" dirty="0" smtClean="0">
                <a:solidFill>
                  <a:srgbClr val="FF0000"/>
                </a:solidFill>
              </a:rPr>
              <a:t> water </a:t>
            </a:r>
            <a:r>
              <a:rPr lang="fr-FR" dirty="0" err="1" smtClean="0">
                <a:solidFill>
                  <a:srgbClr val="FF0000"/>
                </a:solidFill>
              </a:rPr>
              <a:t>vapor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3" name="Image 2" descr="GMAO_MERRA2_2018_inst1_2d_asm_Nx_M2I1NXASM_ohp_AllYear_tq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05" y="744536"/>
            <a:ext cx="9144000" cy="2286000"/>
          </a:xfrm>
          <a:prstGeom prst="rect">
            <a:avLst/>
          </a:prstGeom>
        </p:spPr>
      </p:pic>
      <p:pic>
        <p:nvPicPr>
          <p:cNvPr id="4" name="Image 3" descr="Histo_PWV_2018_WinterSumm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933" y="3807389"/>
            <a:ext cx="4731534" cy="2703734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LSST-France, November 2018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B04B-2C25-3345-865A-4519D6473221}" type="slidenum">
              <a:rPr lang="fr-FR" smtClean="0"/>
              <a:t>4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259169" y="4370691"/>
            <a:ext cx="146235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Summer</a:t>
            </a:r>
            <a:endParaRPr lang="fr-FR" b="1" dirty="0" smtClean="0"/>
          </a:p>
          <a:p>
            <a:endParaRPr lang="fr-FR" dirty="0"/>
          </a:p>
          <a:p>
            <a:r>
              <a:rPr lang="fr-FR" dirty="0" smtClean="0"/>
              <a:t>PWV = 25mm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89366" y="4370691"/>
            <a:ext cx="1462359" cy="9233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/>
              <a:t>Winter</a:t>
            </a:r>
          </a:p>
          <a:p>
            <a:endParaRPr lang="fr-FR" dirty="0"/>
          </a:p>
          <a:p>
            <a:r>
              <a:rPr lang="fr-FR" dirty="0" smtClean="0"/>
              <a:t>PWV = 10mm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159557" y="5721292"/>
            <a:ext cx="1339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Higher</a:t>
            </a:r>
            <a:r>
              <a:rPr lang="fr-FR" b="1" dirty="0" smtClean="0"/>
              <a:t> PWV </a:t>
            </a:r>
          </a:p>
          <a:p>
            <a:r>
              <a:rPr lang="fr-FR" b="1" dirty="0" smtClean="0"/>
              <a:t>in </a:t>
            </a:r>
            <a:r>
              <a:rPr lang="fr-FR" b="1" dirty="0" err="1" smtClean="0"/>
              <a:t>summer</a:t>
            </a:r>
            <a:endParaRPr lang="fr-FR" b="1" dirty="0"/>
          </a:p>
        </p:txBody>
      </p:sp>
      <p:grpSp>
        <p:nvGrpSpPr>
          <p:cNvPr id="10" name="Grouper 9"/>
          <p:cNvGrpSpPr/>
          <p:nvPr/>
        </p:nvGrpSpPr>
        <p:grpSpPr>
          <a:xfrm>
            <a:off x="1481717" y="3093496"/>
            <a:ext cx="6440359" cy="388867"/>
            <a:chOff x="1481717" y="3093496"/>
            <a:chExt cx="6440359" cy="388867"/>
          </a:xfrm>
        </p:grpSpPr>
        <p:grpSp>
          <p:nvGrpSpPr>
            <p:cNvPr id="11" name="Grouper 10"/>
            <p:cNvGrpSpPr/>
            <p:nvPr/>
          </p:nvGrpSpPr>
          <p:grpSpPr>
            <a:xfrm>
              <a:off x="1481717" y="3113031"/>
              <a:ext cx="2403121" cy="369332"/>
              <a:chOff x="1481717" y="3113031"/>
              <a:chExt cx="2403121" cy="369332"/>
            </a:xfrm>
          </p:grpSpPr>
          <p:cxnSp>
            <p:nvCxnSpPr>
              <p:cNvPr id="15" name="Connecteur droit avec flèche 14"/>
              <p:cNvCxnSpPr/>
              <p:nvPr/>
            </p:nvCxnSpPr>
            <p:spPr>
              <a:xfrm>
                <a:off x="1481717" y="3152783"/>
                <a:ext cx="2403121" cy="0"/>
              </a:xfrm>
              <a:prstGeom prst="straightConnector1">
                <a:avLst/>
              </a:prstGeom>
              <a:ln w="76200" cmpd="sng">
                <a:solidFill>
                  <a:srgbClr val="CCFFCC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ZoneTexte 15"/>
              <p:cNvSpPr txBox="1"/>
              <p:nvPr/>
            </p:nvSpPr>
            <p:spPr>
              <a:xfrm>
                <a:off x="2241253" y="3113031"/>
                <a:ext cx="852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>
                    <a:solidFill>
                      <a:srgbClr val="008000"/>
                    </a:solidFill>
                  </a:rPr>
                  <a:t>W</a:t>
                </a:r>
                <a:r>
                  <a:rPr lang="fr-FR" b="1" dirty="0" smtClean="0">
                    <a:solidFill>
                      <a:srgbClr val="008000"/>
                    </a:solidFill>
                  </a:rPr>
                  <a:t>inter</a:t>
                </a:r>
                <a:endParaRPr lang="fr-FR" b="1" dirty="0">
                  <a:solidFill>
                    <a:srgbClr val="008000"/>
                  </a:solidFill>
                </a:endParaRPr>
              </a:p>
            </p:txBody>
          </p:sp>
        </p:grpSp>
        <p:grpSp>
          <p:nvGrpSpPr>
            <p:cNvPr id="12" name="Grouper 11"/>
            <p:cNvGrpSpPr/>
            <p:nvPr/>
          </p:nvGrpSpPr>
          <p:grpSpPr>
            <a:xfrm>
              <a:off x="5518955" y="3093496"/>
              <a:ext cx="2403121" cy="388867"/>
              <a:chOff x="5518955" y="3093496"/>
              <a:chExt cx="2403121" cy="388867"/>
            </a:xfrm>
          </p:grpSpPr>
          <p:cxnSp>
            <p:nvCxnSpPr>
              <p:cNvPr id="13" name="Connecteur droit avec flèche 12"/>
              <p:cNvCxnSpPr/>
              <p:nvPr/>
            </p:nvCxnSpPr>
            <p:spPr>
              <a:xfrm>
                <a:off x="5518955" y="3093496"/>
                <a:ext cx="2403121" cy="0"/>
              </a:xfrm>
              <a:prstGeom prst="straightConnector1">
                <a:avLst/>
              </a:prstGeom>
              <a:ln w="76200" cmpd="sng">
                <a:solidFill>
                  <a:srgbClr val="CCFFCC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ZoneTexte 13"/>
              <p:cNvSpPr txBox="1"/>
              <p:nvPr/>
            </p:nvSpPr>
            <p:spPr>
              <a:xfrm>
                <a:off x="6283045" y="3113031"/>
                <a:ext cx="992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err="1" smtClean="0">
                    <a:solidFill>
                      <a:srgbClr val="008000"/>
                    </a:solidFill>
                  </a:rPr>
                  <a:t>Summer</a:t>
                </a:r>
                <a:endParaRPr lang="fr-FR" b="1" dirty="0">
                  <a:solidFill>
                    <a:srgbClr val="008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4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297" y="97023"/>
            <a:ext cx="8229600" cy="587843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Ozone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3" name="Image 2" descr="GMAO_MERRA2_2018_inst1_2d_asm_Nx_M2I1NXASM_ohp_AllYear_to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4866"/>
            <a:ext cx="9144000" cy="2286000"/>
          </a:xfrm>
          <a:prstGeom prst="rect">
            <a:avLst/>
          </a:prstGeom>
        </p:spPr>
      </p:pic>
      <p:pic>
        <p:nvPicPr>
          <p:cNvPr id="4" name="Image 3" descr="Histo_O3_2018_WinterSumm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975" y="3706016"/>
            <a:ext cx="5515972" cy="3151984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LSST-France, November 2018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B04B-2C25-3345-865A-4519D6473221}" type="slidenum">
              <a:rPr lang="fr-FR" smtClean="0"/>
              <a:t>5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39641" y="4058451"/>
            <a:ext cx="148839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Summer</a:t>
            </a:r>
            <a:endParaRPr lang="fr-FR" b="1" dirty="0" smtClean="0"/>
          </a:p>
          <a:p>
            <a:endParaRPr lang="fr-FR" dirty="0"/>
          </a:p>
          <a:p>
            <a:r>
              <a:rPr lang="fr-FR" dirty="0" smtClean="0"/>
              <a:t>O3 = 318 </a:t>
            </a:r>
            <a:r>
              <a:rPr lang="fr-FR" dirty="0" err="1" smtClean="0"/>
              <a:t>DbU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059947" y="4353609"/>
            <a:ext cx="1488396" cy="9233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/>
              <a:t>Winter</a:t>
            </a:r>
          </a:p>
          <a:p>
            <a:endParaRPr lang="fr-FR" dirty="0"/>
          </a:p>
          <a:p>
            <a:r>
              <a:rPr lang="fr-FR" dirty="0" smtClean="0"/>
              <a:t>O3 = 370 </a:t>
            </a:r>
            <a:r>
              <a:rPr lang="fr-FR" dirty="0" err="1" smtClean="0"/>
              <a:t>DbU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065583" y="5710019"/>
            <a:ext cx="1482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Higher</a:t>
            </a:r>
            <a:r>
              <a:rPr lang="fr-FR" b="1" dirty="0" smtClean="0"/>
              <a:t> Ozone </a:t>
            </a:r>
          </a:p>
          <a:p>
            <a:r>
              <a:rPr lang="fr-FR" b="1" dirty="0" smtClean="0"/>
              <a:t>in </a:t>
            </a:r>
            <a:r>
              <a:rPr lang="fr-FR" b="1" dirty="0" err="1" smtClean="0"/>
              <a:t>winter</a:t>
            </a:r>
            <a:endParaRPr lang="fr-FR" b="1" dirty="0"/>
          </a:p>
        </p:txBody>
      </p:sp>
      <p:grpSp>
        <p:nvGrpSpPr>
          <p:cNvPr id="10" name="Grouper 9"/>
          <p:cNvGrpSpPr/>
          <p:nvPr/>
        </p:nvGrpSpPr>
        <p:grpSpPr>
          <a:xfrm>
            <a:off x="1481717" y="3093496"/>
            <a:ext cx="6440359" cy="388867"/>
            <a:chOff x="1481717" y="3093496"/>
            <a:chExt cx="6440359" cy="388867"/>
          </a:xfrm>
        </p:grpSpPr>
        <p:grpSp>
          <p:nvGrpSpPr>
            <p:cNvPr id="11" name="Grouper 10"/>
            <p:cNvGrpSpPr/>
            <p:nvPr/>
          </p:nvGrpSpPr>
          <p:grpSpPr>
            <a:xfrm>
              <a:off x="1481717" y="3113031"/>
              <a:ext cx="2403121" cy="369332"/>
              <a:chOff x="1481717" y="3113031"/>
              <a:chExt cx="2403121" cy="369332"/>
            </a:xfrm>
          </p:grpSpPr>
          <p:cxnSp>
            <p:nvCxnSpPr>
              <p:cNvPr id="15" name="Connecteur droit avec flèche 14"/>
              <p:cNvCxnSpPr/>
              <p:nvPr/>
            </p:nvCxnSpPr>
            <p:spPr>
              <a:xfrm>
                <a:off x="1481717" y="3152783"/>
                <a:ext cx="2403121" cy="0"/>
              </a:xfrm>
              <a:prstGeom prst="straightConnector1">
                <a:avLst/>
              </a:prstGeom>
              <a:ln w="76200" cmpd="sng">
                <a:solidFill>
                  <a:srgbClr val="CCFFCC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ZoneTexte 15"/>
              <p:cNvSpPr txBox="1"/>
              <p:nvPr/>
            </p:nvSpPr>
            <p:spPr>
              <a:xfrm>
                <a:off x="2241253" y="3113031"/>
                <a:ext cx="852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>
                    <a:solidFill>
                      <a:srgbClr val="008000"/>
                    </a:solidFill>
                  </a:rPr>
                  <a:t>W</a:t>
                </a:r>
                <a:r>
                  <a:rPr lang="fr-FR" b="1" dirty="0" smtClean="0">
                    <a:solidFill>
                      <a:srgbClr val="008000"/>
                    </a:solidFill>
                  </a:rPr>
                  <a:t>inter</a:t>
                </a:r>
                <a:endParaRPr lang="fr-FR" b="1" dirty="0">
                  <a:solidFill>
                    <a:srgbClr val="008000"/>
                  </a:solidFill>
                </a:endParaRPr>
              </a:p>
            </p:txBody>
          </p:sp>
        </p:grpSp>
        <p:grpSp>
          <p:nvGrpSpPr>
            <p:cNvPr id="12" name="Grouper 11"/>
            <p:cNvGrpSpPr/>
            <p:nvPr/>
          </p:nvGrpSpPr>
          <p:grpSpPr>
            <a:xfrm>
              <a:off x="5518955" y="3093496"/>
              <a:ext cx="2403121" cy="388867"/>
              <a:chOff x="5518955" y="3093496"/>
              <a:chExt cx="2403121" cy="388867"/>
            </a:xfrm>
          </p:grpSpPr>
          <p:cxnSp>
            <p:nvCxnSpPr>
              <p:cNvPr id="13" name="Connecteur droit avec flèche 12"/>
              <p:cNvCxnSpPr/>
              <p:nvPr/>
            </p:nvCxnSpPr>
            <p:spPr>
              <a:xfrm>
                <a:off x="5518955" y="3093496"/>
                <a:ext cx="2403121" cy="0"/>
              </a:xfrm>
              <a:prstGeom prst="straightConnector1">
                <a:avLst/>
              </a:prstGeom>
              <a:ln w="76200" cmpd="sng">
                <a:solidFill>
                  <a:srgbClr val="CCFFCC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ZoneTexte 13"/>
              <p:cNvSpPr txBox="1"/>
              <p:nvPr/>
            </p:nvSpPr>
            <p:spPr>
              <a:xfrm>
                <a:off x="6283045" y="3113031"/>
                <a:ext cx="992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err="1" smtClean="0">
                    <a:solidFill>
                      <a:srgbClr val="008000"/>
                    </a:solidFill>
                  </a:rPr>
                  <a:t>Summer</a:t>
                </a:r>
                <a:endParaRPr lang="fr-FR" b="1" dirty="0">
                  <a:solidFill>
                    <a:srgbClr val="008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2643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75406"/>
            <a:ext cx="8229600" cy="870955"/>
          </a:xfrm>
        </p:spPr>
        <p:txBody>
          <a:bodyPr/>
          <a:lstStyle/>
          <a:p>
            <a:pPr algn="l"/>
            <a:r>
              <a:rPr lang="fr-FR" dirty="0" err="1" smtClean="0">
                <a:solidFill>
                  <a:srgbClr val="FF0000"/>
                </a:solidFill>
              </a:rPr>
              <a:t>Aerosols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optical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depth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3" name="Image 2" descr="GMAO_MERRA2_2018_tavg1_2d_aer_Nx_M2T1NXAER_ohp_AllYear_AllYear_aer_extin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440"/>
            <a:ext cx="9144000" cy="2286000"/>
          </a:xfrm>
          <a:prstGeom prst="rect">
            <a:avLst/>
          </a:prstGeom>
        </p:spPr>
      </p:pic>
      <p:pic>
        <p:nvPicPr>
          <p:cNvPr id="4" name="Image 3" descr="Histo_TOTEXTTAU_2018_WinterSumm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43" y="3537474"/>
            <a:ext cx="5615583" cy="3208905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LSST-France, November 2018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B04B-2C25-3345-865A-4519D6473221}" type="slidenum">
              <a:rPr lang="fr-FR" smtClean="0"/>
              <a:t>6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259169" y="4370691"/>
            <a:ext cx="1239417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Summer</a:t>
            </a:r>
            <a:endParaRPr lang="fr-FR" b="1" dirty="0" smtClean="0"/>
          </a:p>
          <a:p>
            <a:endParaRPr lang="fr-FR" dirty="0"/>
          </a:p>
          <a:p>
            <a:r>
              <a:rPr lang="fr-FR" dirty="0" smtClean="0"/>
              <a:t>tau</a:t>
            </a:r>
            <a:r>
              <a:rPr lang="fr-FR" baseline="-25000" dirty="0" smtClean="0"/>
              <a:t>0</a:t>
            </a:r>
            <a:r>
              <a:rPr lang="fr-FR" dirty="0" smtClean="0"/>
              <a:t> </a:t>
            </a:r>
            <a:r>
              <a:rPr lang="fr-FR" dirty="0" smtClean="0"/>
              <a:t>= 0.16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51623" y="4363087"/>
            <a:ext cx="1239417" cy="9233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/>
              <a:t>Winter</a:t>
            </a:r>
          </a:p>
          <a:p>
            <a:endParaRPr lang="fr-FR" dirty="0"/>
          </a:p>
          <a:p>
            <a:r>
              <a:rPr lang="fr-FR" dirty="0" smtClean="0"/>
              <a:t>tau</a:t>
            </a:r>
            <a:r>
              <a:rPr lang="fr-FR" baseline="-25000" dirty="0" smtClean="0"/>
              <a:t>0</a:t>
            </a:r>
            <a:r>
              <a:rPr lang="fr-FR" dirty="0" smtClean="0"/>
              <a:t> </a:t>
            </a:r>
            <a:r>
              <a:rPr lang="fr-FR" dirty="0" smtClean="0"/>
              <a:t>= 0.10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242826" y="5815136"/>
            <a:ext cx="1324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τ</a:t>
            </a:r>
            <a:r>
              <a:rPr lang="fr-FR" b="1" baseline="-25000" dirty="0" smtClean="0"/>
              <a:t>0</a:t>
            </a:r>
            <a:r>
              <a:rPr lang="fr-FR" b="1" dirty="0" smtClean="0"/>
              <a:t> </a:t>
            </a:r>
            <a:r>
              <a:rPr lang="fr-FR" b="1" dirty="0" err="1" smtClean="0"/>
              <a:t>Higher</a:t>
            </a:r>
            <a:r>
              <a:rPr lang="fr-FR" b="1" dirty="0" smtClean="0"/>
              <a:t>  in</a:t>
            </a:r>
          </a:p>
          <a:p>
            <a:r>
              <a:rPr lang="fr-FR" b="1" dirty="0" err="1" smtClean="0"/>
              <a:t>summer</a:t>
            </a:r>
            <a:endParaRPr lang="fr-FR" b="1" dirty="0"/>
          </a:p>
        </p:txBody>
      </p:sp>
      <p:grpSp>
        <p:nvGrpSpPr>
          <p:cNvPr id="10" name="Grouper 9"/>
          <p:cNvGrpSpPr/>
          <p:nvPr/>
        </p:nvGrpSpPr>
        <p:grpSpPr>
          <a:xfrm>
            <a:off x="1481717" y="3093496"/>
            <a:ext cx="6440359" cy="388867"/>
            <a:chOff x="1481717" y="3093496"/>
            <a:chExt cx="6440359" cy="388867"/>
          </a:xfrm>
        </p:grpSpPr>
        <p:grpSp>
          <p:nvGrpSpPr>
            <p:cNvPr id="11" name="Grouper 10"/>
            <p:cNvGrpSpPr/>
            <p:nvPr/>
          </p:nvGrpSpPr>
          <p:grpSpPr>
            <a:xfrm>
              <a:off x="1481717" y="3113031"/>
              <a:ext cx="2403121" cy="369332"/>
              <a:chOff x="1481717" y="3113031"/>
              <a:chExt cx="2403121" cy="369332"/>
            </a:xfrm>
          </p:grpSpPr>
          <p:cxnSp>
            <p:nvCxnSpPr>
              <p:cNvPr id="15" name="Connecteur droit avec flèche 14"/>
              <p:cNvCxnSpPr/>
              <p:nvPr/>
            </p:nvCxnSpPr>
            <p:spPr>
              <a:xfrm>
                <a:off x="1481717" y="3152783"/>
                <a:ext cx="2403121" cy="0"/>
              </a:xfrm>
              <a:prstGeom prst="straightConnector1">
                <a:avLst/>
              </a:prstGeom>
              <a:ln w="76200" cmpd="sng">
                <a:solidFill>
                  <a:srgbClr val="CCFFCC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ZoneTexte 15"/>
              <p:cNvSpPr txBox="1"/>
              <p:nvPr/>
            </p:nvSpPr>
            <p:spPr>
              <a:xfrm>
                <a:off x="2241253" y="3113031"/>
                <a:ext cx="852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>
                    <a:solidFill>
                      <a:srgbClr val="008000"/>
                    </a:solidFill>
                  </a:rPr>
                  <a:t>W</a:t>
                </a:r>
                <a:r>
                  <a:rPr lang="fr-FR" b="1" dirty="0" smtClean="0">
                    <a:solidFill>
                      <a:srgbClr val="008000"/>
                    </a:solidFill>
                  </a:rPr>
                  <a:t>inter</a:t>
                </a:r>
                <a:endParaRPr lang="fr-FR" b="1" dirty="0">
                  <a:solidFill>
                    <a:srgbClr val="008000"/>
                  </a:solidFill>
                </a:endParaRPr>
              </a:p>
            </p:txBody>
          </p:sp>
        </p:grpSp>
        <p:grpSp>
          <p:nvGrpSpPr>
            <p:cNvPr id="12" name="Grouper 11"/>
            <p:cNvGrpSpPr/>
            <p:nvPr/>
          </p:nvGrpSpPr>
          <p:grpSpPr>
            <a:xfrm>
              <a:off x="5518955" y="3093496"/>
              <a:ext cx="2403121" cy="388867"/>
              <a:chOff x="5518955" y="3093496"/>
              <a:chExt cx="2403121" cy="388867"/>
            </a:xfrm>
          </p:grpSpPr>
          <p:cxnSp>
            <p:nvCxnSpPr>
              <p:cNvPr id="13" name="Connecteur droit avec flèche 12"/>
              <p:cNvCxnSpPr/>
              <p:nvPr/>
            </p:nvCxnSpPr>
            <p:spPr>
              <a:xfrm>
                <a:off x="5518955" y="3093496"/>
                <a:ext cx="2403121" cy="0"/>
              </a:xfrm>
              <a:prstGeom prst="straightConnector1">
                <a:avLst/>
              </a:prstGeom>
              <a:ln w="76200" cmpd="sng">
                <a:solidFill>
                  <a:srgbClr val="CCFFCC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ZoneTexte 13"/>
              <p:cNvSpPr txBox="1"/>
              <p:nvPr/>
            </p:nvSpPr>
            <p:spPr>
              <a:xfrm>
                <a:off x="6283045" y="3113031"/>
                <a:ext cx="992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err="1" smtClean="0">
                    <a:solidFill>
                      <a:srgbClr val="008000"/>
                    </a:solidFill>
                  </a:rPr>
                  <a:t>Summer</a:t>
                </a:r>
                <a:endParaRPr lang="fr-FR" b="1" dirty="0">
                  <a:solidFill>
                    <a:srgbClr val="008000"/>
                  </a:solidFill>
                </a:endParaRPr>
              </a:p>
            </p:txBody>
          </p:sp>
        </p:grpSp>
      </p:grpSp>
      <p:sp>
        <p:nvSpPr>
          <p:cNvPr id="18" name="Ellipse 17"/>
          <p:cNvSpPr/>
          <p:nvPr/>
        </p:nvSpPr>
        <p:spPr>
          <a:xfrm>
            <a:off x="6686409" y="386015"/>
            <a:ext cx="452254" cy="485633"/>
          </a:xfrm>
          <a:prstGeom prst="ellipse">
            <a:avLst/>
          </a:prstGeom>
          <a:solidFill>
            <a:srgbClr val="FFFF00">
              <a:alpha val="30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500" y="100310"/>
            <a:ext cx="3873500" cy="11303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5030" y="4422432"/>
            <a:ext cx="3683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67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62570"/>
            <a:ext cx="8229600" cy="646817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>
                <a:solidFill>
                  <a:srgbClr val="FF0000"/>
                </a:solidFill>
              </a:rPr>
              <a:t>Angstrom coefficient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3" name="Image 2" descr="GMAO_MERRA2_2018_tavg1_2d_aer_Nx_M2T1NXAER_ohp_AllYear_AllYear_aer_angst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387"/>
            <a:ext cx="9144000" cy="2286000"/>
          </a:xfrm>
          <a:prstGeom prst="rect">
            <a:avLst/>
          </a:prstGeom>
        </p:spPr>
      </p:pic>
      <p:pic>
        <p:nvPicPr>
          <p:cNvPr id="4" name="Image 3" descr="Histo_TOTANGSTR_2018_WinterSumm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514" y="3426752"/>
            <a:ext cx="5964223" cy="3408128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LSST-France, November 2018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B04B-2C25-3345-865A-4519D6473221}" type="slidenum">
              <a:rPr lang="fr-FR" smtClean="0"/>
              <a:t>7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564377" y="4046939"/>
            <a:ext cx="1001145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Summer</a:t>
            </a:r>
            <a:endParaRPr lang="fr-FR" b="1" dirty="0" smtClean="0"/>
          </a:p>
          <a:p>
            <a:endParaRPr lang="fr-FR" dirty="0"/>
          </a:p>
          <a:p>
            <a:r>
              <a:rPr lang="fr-FR" dirty="0"/>
              <a:t>a</a:t>
            </a:r>
            <a:r>
              <a:rPr lang="fr-FR" dirty="0" smtClean="0"/>
              <a:t> = 1.25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57200" y="4011617"/>
            <a:ext cx="928459" cy="9233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/>
              <a:t>Winter</a:t>
            </a:r>
          </a:p>
          <a:p>
            <a:endParaRPr lang="fr-FR" dirty="0"/>
          </a:p>
          <a:p>
            <a:r>
              <a:rPr lang="fr-FR" dirty="0"/>
              <a:t>a</a:t>
            </a:r>
            <a:r>
              <a:rPr lang="fr-FR" dirty="0" smtClean="0"/>
              <a:t> = 1.14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495737" y="5603450"/>
            <a:ext cx="13471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Steeper</a:t>
            </a:r>
            <a:r>
              <a:rPr lang="fr-FR" b="1" dirty="0" smtClean="0"/>
              <a:t> </a:t>
            </a:r>
          </a:p>
          <a:p>
            <a:r>
              <a:rPr lang="fr-FR" b="1" dirty="0" err="1" smtClean="0"/>
              <a:t>Wavelength</a:t>
            </a:r>
            <a:endParaRPr lang="fr-FR" b="1" dirty="0" smtClean="0"/>
          </a:p>
          <a:p>
            <a:r>
              <a:rPr lang="fr-FR" b="1" dirty="0" err="1" smtClean="0"/>
              <a:t>Attenuation</a:t>
            </a:r>
            <a:endParaRPr lang="fr-FR" b="1" dirty="0" smtClean="0"/>
          </a:p>
          <a:p>
            <a:r>
              <a:rPr lang="fr-FR" b="1" dirty="0"/>
              <a:t>i</a:t>
            </a:r>
            <a:r>
              <a:rPr lang="fr-FR" b="1" dirty="0" smtClean="0"/>
              <a:t>n </a:t>
            </a:r>
            <a:r>
              <a:rPr lang="fr-FR" b="1" dirty="0" err="1" smtClean="0"/>
              <a:t>summer</a:t>
            </a:r>
            <a:endParaRPr lang="fr-FR" b="1" dirty="0"/>
          </a:p>
        </p:txBody>
      </p:sp>
      <p:grpSp>
        <p:nvGrpSpPr>
          <p:cNvPr id="10" name="Grouper 9"/>
          <p:cNvGrpSpPr/>
          <p:nvPr/>
        </p:nvGrpSpPr>
        <p:grpSpPr>
          <a:xfrm>
            <a:off x="1481717" y="3093496"/>
            <a:ext cx="6440359" cy="388867"/>
            <a:chOff x="1481717" y="3093496"/>
            <a:chExt cx="6440359" cy="388867"/>
          </a:xfrm>
        </p:grpSpPr>
        <p:grpSp>
          <p:nvGrpSpPr>
            <p:cNvPr id="11" name="Grouper 10"/>
            <p:cNvGrpSpPr/>
            <p:nvPr/>
          </p:nvGrpSpPr>
          <p:grpSpPr>
            <a:xfrm>
              <a:off x="1481717" y="3113031"/>
              <a:ext cx="2403121" cy="369332"/>
              <a:chOff x="1481717" y="3113031"/>
              <a:chExt cx="2403121" cy="369332"/>
            </a:xfrm>
          </p:grpSpPr>
          <p:cxnSp>
            <p:nvCxnSpPr>
              <p:cNvPr id="15" name="Connecteur droit avec flèche 14"/>
              <p:cNvCxnSpPr/>
              <p:nvPr/>
            </p:nvCxnSpPr>
            <p:spPr>
              <a:xfrm>
                <a:off x="1481717" y="3152783"/>
                <a:ext cx="2403121" cy="0"/>
              </a:xfrm>
              <a:prstGeom prst="straightConnector1">
                <a:avLst/>
              </a:prstGeom>
              <a:ln w="76200" cmpd="sng">
                <a:solidFill>
                  <a:srgbClr val="CCFFCC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ZoneTexte 15"/>
              <p:cNvSpPr txBox="1"/>
              <p:nvPr/>
            </p:nvSpPr>
            <p:spPr>
              <a:xfrm>
                <a:off x="2241253" y="3113031"/>
                <a:ext cx="852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>
                    <a:solidFill>
                      <a:srgbClr val="008000"/>
                    </a:solidFill>
                  </a:rPr>
                  <a:t>W</a:t>
                </a:r>
                <a:r>
                  <a:rPr lang="fr-FR" b="1" dirty="0" smtClean="0">
                    <a:solidFill>
                      <a:srgbClr val="008000"/>
                    </a:solidFill>
                  </a:rPr>
                  <a:t>inter</a:t>
                </a:r>
                <a:endParaRPr lang="fr-FR" b="1" dirty="0">
                  <a:solidFill>
                    <a:srgbClr val="008000"/>
                  </a:solidFill>
                </a:endParaRPr>
              </a:p>
            </p:txBody>
          </p:sp>
        </p:grpSp>
        <p:grpSp>
          <p:nvGrpSpPr>
            <p:cNvPr id="12" name="Grouper 11"/>
            <p:cNvGrpSpPr/>
            <p:nvPr/>
          </p:nvGrpSpPr>
          <p:grpSpPr>
            <a:xfrm>
              <a:off x="5518955" y="3093496"/>
              <a:ext cx="2403121" cy="388867"/>
              <a:chOff x="5518955" y="3093496"/>
              <a:chExt cx="2403121" cy="388867"/>
            </a:xfrm>
          </p:grpSpPr>
          <p:cxnSp>
            <p:nvCxnSpPr>
              <p:cNvPr id="13" name="Connecteur droit avec flèche 12"/>
              <p:cNvCxnSpPr/>
              <p:nvPr/>
            </p:nvCxnSpPr>
            <p:spPr>
              <a:xfrm>
                <a:off x="5518955" y="3093496"/>
                <a:ext cx="2403121" cy="0"/>
              </a:xfrm>
              <a:prstGeom prst="straightConnector1">
                <a:avLst/>
              </a:prstGeom>
              <a:ln w="76200" cmpd="sng">
                <a:solidFill>
                  <a:srgbClr val="CCFFCC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ZoneTexte 13"/>
              <p:cNvSpPr txBox="1"/>
              <p:nvPr/>
            </p:nvSpPr>
            <p:spPr>
              <a:xfrm>
                <a:off x="6283045" y="3113031"/>
                <a:ext cx="992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err="1" smtClean="0">
                    <a:solidFill>
                      <a:srgbClr val="008000"/>
                    </a:solidFill>
                  </a:rPr>
                  <a:t>Summer</a:t>
                </a:r>
                <a:endParaRPr lang="fr-FR" b="1" dirty="0">
                  <a:solidFill>
                    <a:srgbClr val="008000"/>
                  </a:solidFill>
                </a:endParaRPr>
              </a:p>
            </p:txBody>
          </p:sp>
        </p:grpSp>
      </p:grpSp>
      <p:sp>
        <p:nvSpPr>
          <p:cNvPr id="18" name="Ellipse 17"/>
          <p:cNvSpPr/>
          <p:nvPr/>
        </p:nvSpPr>
        <p:spPr>
          <a:xfrm>
            <a:off x="8390652" y="-12453"/>
            <a:ext cx="452254" cy="485633"/>
          </a:xfrm>
          <a:prstGeom prst="ellipse">
            <a:avLst/>
          </a:prstGeom>
          <a:solidFill>
            <a:srgbClr val="FFFF00">
              <a:alpha val="30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5554" y="90279"/>
            <a:ext cx="3421246" cy="998331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2726451" y="4034957"/>
            <a:ext cx="3872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a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3650200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160" y="35455"/>
            <a:ext cx="9056840" cy="948262"/>
          </a:xfrm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Average</a:t>
            </a:r>
            <a:r>
              <a:rPr lang="fr-FR" dirty="0" smtClean="0">
                <a:solidFill>
                  <a:srgbClr val="FF0000"/>
                </a:solidFill>
              </a:rPr>
              <a:t> transmission </a:t>
            </a:r>
            <a:r>
              <a:rPr lang="fr-FR" dirty="0" err="1" smtClean="0">
                <a:solidFill>
                  <a:srgbClr val="FF0000"/>
                </a:solidFill>
              </a:rPr>
              <a:t>Summer</a:t>
            </a:r>
            <a:r>
              <a:rPr lang="fr-FR" dirty="0" smtClean="0">
                <a:solidFill>
                  <a:srgbClr val="FF0000"/>
                </a:solidFill>
              </a:rPr>
              <a:t> &amp; Winter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3" name="Image 2" descr="atm_transp_ohp_ws_am_10.0_y_20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1207"/>
            <a:ext cx="9144000" cy="5225143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LSST-France, November 2018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B04B-2C25-3345-865A-4519D6473221}" type="slidenum">
              <a:rPr lang="fr-FR" smtClean="0"/>
              <a:t>8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419460" y="5018201"/>
            <a:ext cx="6552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Transmission </a:t>
            </a:r>
            <a:r>
              <a:rPr lang="fr-FR" sz="2400" b="1" dirty="0" err="1" smtClean="0"/>
              <a:t>calculated</a:t>
            </a:r>
            <a:r>
              <a:rPr lang="fr-FR" sz="2400" b="1" dirty="0" smtClean="0"/>
              <a:t> by </a:t>
            </a:r>
            <a:r>
              <a:rPr lang="fr-FR" sz="2400" b="1" dirty="0" err="1" smtClean="0"/>
              <a:t>LibRadTran</a:t>
            </a:r>
            <a:r>
              <a:rPr lang="fr-FR" sz="2400" b="1" dirty="0" smtClean="0"/>
              <a:t> </a:t>
            </a:r>
            <a:r>
              <a:rPr lang="fr-FR" sz="2400" b="1" dirty="0" smtClean="0"/>
              <a:t>simulation</a:t>
            </a: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3564374" y="900374"/>
            <a:ext cx="1623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solidFill>
                  <a:srgbClr val="FF0000"/>
                </a:solidFill>
              </a:rPr>
              <a:t>Airmass</a:t>
            </a:r>
            <a:r>
              <a:rPr lang="fr-FR" sz="2400" dirty="0" smtClean="0">
                <a:solidFill>
                  <a:srgbClr val="FF0000"/>
                </a:solidFill>
              </a:rPr>
              <a:t> = 1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52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417" y="38050"/>
            <a:ext cx="8828045" cy="1143000"/>
          </a:xfrm>
        </p:spPr>
        <p:txBody>
          <a:bodyPr>
            <a:normAutofit/>
          </a:bodyPr>
          <a:lstStyle/>
          <a:p>
            <a:r>
              <a:rPr lang="fr-FR" sz="3600" dirty="0" err="1" smtClean="0">
                <a:solidFill>
                  <a:srgbClr val="FF0000"/>
                </a:solidFill>
              </a:rPr>
              <a:t>Average</a:t>
            </a:r>
            <a:r>
              <a:rPr lang="fr-FR" sz="3600" dirty="0" smtClean="0">
                <a:solidFill>
                  <a:srgbClr val="FF0000"/>
                </a:solidFill>
              </a:rPr>
              <a:t> Transmission </a:t>
            </a:r>
            <a:r>
              <a:rPr lang="fr-FR" sz="3600" b="1" u="sng" dirty="0" smtClean="0">
                <a:solidFill>
                  <a:srgbClr val="FF0000"/>
                </a:solidFill>
              </a:rPr>
              <a:t>Winter/</a:t>
            </a:r>
            <a:r>
              <a:rPr lang="fr-FR" sz="3600" b="1" u="sng" dirty="0" err="1" smtClean="0">
                <a:solidFill>
                  <a:srgbClr val="FF0000"/>
                </a:solidFill>
              </a:rPr>
              <a:t>Summer</a:t>
            </a:r>
            <a:r>
              <a:rPr lang="fr-FR" sz="3600" b="1" u="sng" dirty="0" smtClean="0">
                <a:solidFill>
                  <a:srgbClr val="FF0000"/>
                </a:solidFill>
              </a:rPr>
              <a:t> ratio</a:t>
            </a:r>
            <a:endParaRPr lang="fr-FR" sz="3600" b="1" u="sng" dirty="0"/>
          </a:p>
        </p:txBody>
      </p:sp>
      <p:pic>
        <p:nvPicPr>
          <p:cNvPr id="3" name="Image 2" descr="atm_transp_ratio_ohp_ws_am_10.0_y_20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7" y="1510118"/>
            <a:ext cx="9144000" cy="5225143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LSST-France, November 2018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B04B-2C25-3345-865A-4519D6473221}" type="slidenum">
              <a:rPr lang="fr-FR" smtClean="0"/>
              <a:t>9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230770" y="4796179"/>
            <a:ext cx="1065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Ozone</a:t>
            </a:r>
          </a:p>
          <a:p>
            <a:r>
              <a:rPr lang="fr-FR" b="1" dirty="0" smtClean="0"/>
              <a:t>Chappuis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694507" y="2614943"/>
            <a:ext cx="1144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Pressure</a:t>
            </a:r>
          </a:p>
          <a:p>
            <a:r>
              <a:rPr lang="fr-FR" b="1" dirty="0" smtClean="0"/>
              <a:t>(Rayleigh)</a:t>
            </a:r>
            <a:endParaRPr lang="fr-FR" b="1" dirty="0"/>
          </a:p>
        </p:txBody>
      </p:sp>
      <p:sp>
        <p:nvSpPr>
          <p:cNvPr id="8" name="Accolade fermante 7"/>
          <p:cNvSpPr/>
          <p:nvPr/>
        </p:nvSpPr>
        <p:spPr>
          <a:xfrm rot="16200000">
            <a:off x="2181457" y="3025863"/>
            <a:ext cx="298833" cy="958812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Accolade fermante 8"/>
          <p:cNvSpPr/>
          <p:nvPr/>
        </p:nvSpPr>
        <p:spPr>
          <a:xfrm rot="5400000" flipV="1">
            <a:off x="3560760" y="4052035"/>
            <a:ext cx="298833" cy="958812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/>
          <p:cNvCxnSpPr/>
          <p:nvPr/>
        </p:nvCxnSpPr>
        <p:spPr>
          <a:xfrm flipH="1" flipV="1">
            <a:off x="4594568" y="4109197"/>
            <a:ext cx="1108175" cy="164367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5291847" y="4109197"/>
            <a:ext cx="410897" cy="164367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5702743" y="4109197"/>
            <a:ext cx="473154" cy="164367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5912956" y="542089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PWV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2141247" y="5312820"/>
            <a:ext cx="1609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Ozone Huggins</a:t>
            </a:r>
          </a:p>
          <a:p>
            <a:r>
              <a:rPr lang="fr-FR" b="1" dirty="0" err="1" smtClean="0"/>
              <a:t>cutoff</a:t>
            </a:r>
            <a:endParaRPr lang="fr-FR" b="1" dirty="0"/>
          </a:p>
        </p:txBody>
      </p:sp>
      <p:sp>
        <p:nvSpPr>
          <p:cNvPr id="15" name="Accolade fermante 14"/>
          <p:cNvSpPr/>
          <p:nvPr/>
        </p:nvSpPr>
        <p:spPr>
          <a:xfrm rot="10800000" flipH="1">
            <a:off x="1869415" y="4206696"/>
            <a:ext cx="271831" cy="1752455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1195333" y="3997128"/>
            <a:ext cx="7184460" cy="12452"/>
          </a:xfrm>
          <a:prstGeom prst="line">
            <a:avLst/>
          </a:prstGeom>
          <a:ln>
            <a:solidFill>
              <a:srgbClr val="7F7F7F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1198321" y="4224240"/>
            <a:ext cx="7184460" cy="12452"/>
          </a:xfrm>
          <a:prstGeom prst="line">
            <a:avLst/>
          </a:prstGeom>
          <a:ln>
            <a:solidFill>
              <a:srgbClr val="7F7F7F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763681" y="270422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0.5%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3948237" y="479617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0.6%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751145" y="1093886"/>
            <a:ext cx="1623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solidFill>
                  <a:srgbClr val="FF0000"/>
                </a:solidFill>
              </a:rPr>
              <a:t>Airmass</a:t>
            </a:r>
            <a:r>
              <a:rPr lang="fr-FR" sz="2400" dirty="0" smtClean="0">
                <a:solidFill>
                  <a:srgbClr val="FF0000"/>
                </a:solidFill>
              </a:rPr>
              <a:t> = 1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995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568</Words>
  <Application>Microsoft Macintosh PowerPoint</Application>
  <PresentationFormat>Présentation à l'écran (4:3)</PresentationFormat>
  <Paragraphs>169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Atmosphere parameters and Atmosphere Transmission at OHP in 2018 : application to Stardice analysis</vt:lpstr>
      <vt:lpstr>Goal</vt:lpstr>
      <vt:lpstr>Pressure</vt:lpstr>
      <vt:lpstr>Precipitable water vapor</vt:lpstr>
      <vt:lpstr>Ozone</vt:lpstr>
      <vt:lpstr>Aerosols optical depth</vt:lpstr>
      <vt:lpstr>Angstrom coefficient</vt:lpstr>
      <vt:lpstr>Average transmission Summer &amp; Winter</vt:lpstr>
      <vt:lpstr>Average Transmission Winter/Summer ratio</vt:lpstr>
      <vt:lpstr>Winter/Summer Libradtran Profiles generated for Stardice analysis at several airmass</vt:lpstr>
      <vt:lpstr>Winter/Summer Libradtran transmission ratio generated for Stardice analysis at several airmass</vt:lpstr>
      <vt:lpstr>Zoom on Winter/Summer Profiles ratio generated for Stardice analysis at several airmass</vt:lpstr>
      <vt:lpstr>Analytical model for Molecular scattering</vt:lpstr>
      <vt:lpstr>Libradtran/analytical-formula transparency ratio at all airmass</vt:lpstr>
      <vt:lpstr>Présentation PowerPoint</vt:lpstr>
      <vt:lpstr>Take home message</vt:lpstr>
    </vt:vector>
  </TitlesOfParts>
  <Company>Laboratoire de l'accélérateur linéaire, IN2P3,CNRS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Atmosphere and Atmosphere Transmission at OHP</dc:title>
  <dc:creator>Dagoret-Campagne Sylvie</dc:creator>
  <cp:lastModifiedBy>Dagoret-Campagne Sylvie</cp:lastModifiedBy>
  <cp:revision>108</cp:revision>
  <dcterms:created xsi:type="dcterms:W3CDTF">2018-11-06T15:12:30Z</dcterms:created>
  <dcterms:modified xsi:type="dcterms:W3CDTF">2018-11-07T09:37:25Z</dcterms:modified>
</cp:coreProperties>
</file>