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1" r:id="rId2"/>
    <p:sldId id="274" r:id="rId3"/>
    <p:sldId id="256" r:id="rId4"/>
    <p:sldId id="265" r:id="rId5"/>
    <p:sldId id="266" r:id="rId6"/>
    <p:sldId id="263" r:id="rId7"/>
    <p:sldId id="268" r:id="rId8"/>
    <p:sldId id="269" r:id="rId9"/>
    <p:sldId id="264" r:id="rId10"/>
    <p:sldId id="270" r:id="rId11"/>
    <p:sldId id="271" r:id="rId12"/>
    <p:sldId id="275" r:id="rId13"/>
    <p:sldId id="276" r:id="rId14"/>
    <p:sldId id="272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0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F1286-C819-1848-A3E6-61E0D8A292CF}" type="datetimeFigureOut">
              <a:rPr lang="fr-FR" smtClean="0"/>
              <a:t>06/11/18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6A205-2796-0949-A3CB-BE44C874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2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6A205-2796-0949-A3CB-BE44C874B3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9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1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97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48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7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1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5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8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49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95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40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DD6E-CF5B-624F-B16A-DDEF86084EC8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1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770667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902953"/>
            <a:ext cx="8229600" cy="2078204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News from raft construction and CCD optimization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7200" y="5897966"/>
            <a:ext cx="297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Claire Juramy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291264" y="5897966"/>
            <a:ext cx="4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LSST-France </a:t>
            </a:r>
            <a:r>
              <a:rPr lang="en-US" dirty="0" err="1" smtClean="0"/>
              <a:t>Novembre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9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E2V sensors: tearing</a:t>
            </a:r>
            <a:endParaRPr lang="en-US" dirty="0">
              <a:solidFill>
                <a:srgbClr val="FFE804"/>
              </a:solidFill>
            </a:endParaRPr>
          </a:p>
        </p:txBody>
      </p:sp>
      <p:pic>
        <p:nvPicPr>
          <p:cNvPr id="8" name="Image 7" descr="LCA-11021_RTM-019_8746_superflat_lo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9258" r="11327" b="7945"/>
          <a:stretch/>
        </p:blipFill>
        <p:spPr>
          <a:xfrm>
            <a:off x="3802347" y="1179838"/>
            <a:ext cx="5341653" cy="5678162"/>
          </a:xfrm>
          <a:prstGeom prst="rect">
            <a:avLst/>
          </a:prstGeom>
        </p:spPr>
      </p:pic>
      <p:pic>
        <p:nvPicPr>
          <p:cNvPr id="10" name="Image 9" descr="LCA-11021_RTM-019_8746_superflat_lo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24222" r="77205" b="66657"/>
          <a:stretch/>
        </p:blipFill>
        <p:spPr>
          <a:xfrm>
            <a:off x="744900" y="1179838"/>
            <a:ext cx="2622674" cy="2362199"/>
          </a:xfrm>
          <a:prstGeom prst="rect">
            <a:avLst/>
          </a:prstGeom>
        </p:spPr>
      </p:pic>
      <p:pic>
        <p:nvPicPr>
          <p:cNvPr id="12" name="Image 11" descr="LCA-11021_RTM-019_8746_superflat_lo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 t="42693" r="56582" b="43736"/>
          <a:stretch/>
        </p:blipFill>
        <p:spPr>
          <a:xfrm>
            <a:off x="846696" y="3683578"/>
            <a:ext cx="2296753" cy="30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1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E2V sensors: </a:t>
            </a:r>
            <a:r>
              <a:rPr lang="en-US" dirty="0" smtClean="0">
                <a:solidFill>
                  <a:srgbClr val="FFE804"/>
                </a:solidFill>
              </a:rPr>
              <a:t>segment edge pattern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8" name="Espace réservé du contenu 4"/>
          <p:cNvSpPr>
            <a:spLocks noGrp="1"/>
          </p:cNvSpPr>
          <p:nvPr>
            <p:ph idx="1"/>
          </p:nvPr>
        </p:nvSpPr>
        <p:spPr>
          <a:xfrm>
            <a:off x="124513" y="1170498"/>
            <a:ext cx="8927657" cy="149425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Lots of ad-hoc solutions to solve tearing: fast clear, decrease P-high, overlaps between clock phases</a:t>
            </a:r>
          </a:p>
          <a:p>
            <a:r>
              <a:rPr lang="en-US" sz="2400" dirty="0" smtClean="0"/>
              <a:t>Tearing pattern disappears, but </a:t>
            </a:r>
            <a:r>
              <a:rPr lang="en-US" sz="2400" dirty="0" smtClean="0"/>
              <a:t>“rabbit ears” pattern at </a:t>
            </a:r>
            <a:r>
              <a:rPr lang="en-US" sz="2400" dirty="0"/>
              <a:t>segment edge </a:t>
            </a:r>
            <a:r>
              <a:rPr lang="en-US" sz="2400" dirty="0" smtClean="0"/>
              <a:t> remains</a:t>
            </a:r>
            <a:endParaRPr lang="en-US" sz="2400" dirty="0" smtClean="0"/>
          </a:p>
        </p:txBody>
      </p:sp>
      <p:pic>
        <p:nvPicPr>
          <p:cNvPr id="10" name="Espace réservé du contenu 3" descr="fast_clear_defaul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-18867" b="-665"/>
          <a:stretch/>
        </p:blipFill>
        <p:spPr>
          <a:xfrm>
            <a:off x="298833" y="1766021"/>
            <a:ext cx="4546449" cy="5091979"/>
          </a:xfrm>
          <a:prstGeom prst="rect">
            <a:avLst/>
          </a:prstGeom>
        </p:spPr>
      </p:pic>
      <p:pic>
        <p:nvPicPr>
          <p:cNvPr id="2" name="Image 1" descr="profile-row50to550-2ndexp-ch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36" y="4278769"/>
            <a:ext cx="4298718" cy="2579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5033" y="2988506"/>
            <a:ext cx="249028" cy="31379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084061" y="3984675"/>
            <a:ext cx="1021015" cy="1182951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 12" descr="TearingCasesZoo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" r="51387" b="55117"/>
          <a:stretch/>
        </p:blipFill>
        <p:spPr>
          <a:xfrm>
            <a:off x="5105076" y="2502875"/>
            <a:ext cx="3822578" cy="18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E2V sensors: </a:t>
            </a:r>
            <a:r>
              <a:rPr lang="en-US" dirty="0" smtClean="0">
                <a:solidFill>
                  <a:srgbClr val="FFE804"/>
                </a:solidFill>
              </a:rPr>
              <a:t>segment edge pattern</a:t>
            </a:r>
            <a:endParaRPr lang="en-US" dirty="0">
              <a:solidFill>
                <a:srgbClr val="FFE804"/>
              </a:solidFill>
            </a:endParaRPr>
          </a:p>
        </p:txBody>
      </p:sp>
      <p:pic>
        <p:nvPicPr>
          <p:cNvPr id="5" name="Image 4" descr="TearingCases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24" y="2490422"/>
            <a:ext cx="7193288" cy="4367578"/>
          </a:xfrm>
          <a:prstGeom prst="rect">
            <a:avLst/>
          </a:prstGeom>
        </p:spPr>
      </p:pic>
      <p:sp>
        <p:nvSpPr>
          <p:cNvPr id="12" name="Espace réservé du contenu 4"/>
          <p:cNvSpPr txBox="1">
            <a:spLocks/>
          </p:cNvSpPr>
          <p:nvPr/>
        </p:nvSpPr>
        <p:spPr>
          <a:xfrm>
            <a:off x="361091" y="1161022"/>
            <a:ext cx="8666177" cy="132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Continuity between tearing patterns and segment edge pattern</a:t>
            </a:r>
          </a:p>
          <a:p>
            <a:r>
              <a:rPr lang="en-US" sz="2400" dirty="0" smtClean="0"/>
              <a:t>Shifting to bipolar readout with P-low ≤ -6.5 V removes the segment edge pattern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5918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E2V sensors: </a:t>
            </a:r>
            <a:r>
              <a:rPr lang="en-US" dirty="0" smtClean="0">
                <a:solidFill>
                  <a:srgbClr val="FFE804"/>
                </a:solidFill>
              </a:rPr>
              <a:t>tearing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124513" y="1161020"/>
            <a:ext cx="8562287" cy="2587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In most sensors, using parallel clocks with P-low = -7 V is sufficient to remove the patterns </a:t>
            </a:r>
          </a:p>
          <a:p>
            <a:r>
              <a:rPr lang="en-US" sz="2200" dirty="0" smtClean="0"/>
              <a:t>In some cases a purge right before each frame is required to get rid of holes </a:t>
            </a:r>
          </a:p>
          <a:p>
            <a:r>
              <a:rPr lang="en-US" sz="2200" dirty="0" smtClean="0"/>
              <a:t>Purge = put all parallel clocks to &lt; -7 V for </a:t>
            </a:r>
            <a:r>
              <a:rPr lang="en-US" sz="2200" dirty="0" smtClean="0"/>
              <a:t>~ 2 </a:t>
            </a:r>
            <a:r>
              <a:rPr lang="en-US" sz="2200" dirty="0" err="1" smtClean="0"/>
              <a:t>ms</a:t>
            </a:r>
            <a:r>
              <a:rPr lang="en-US" sz="2200" dirty="0" smtClean="0"/>
              <a:t> </a:t>
            </a:r>
            <a:r>
              <a:rPr lang="en-US" sz="2200" dirty="0" smtClean="0"/>
              <a:t>= put the sensor in inversion (front-side surface becomes conductive for holes)</a:t>
            </a:r>
          </a:p>
        </p:txBody>
      </p:sp>
      <p:pic>
        <p:nvPicPr>
          <p:cNvPr id="7" name="Espace réservé du contenu 4" descr="tearing_e2v_208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1074" r="16569" b="6564"/>
          <a:stretch/>
        </p:blipFill>
        <p:spPr>
          <a:xfrm>
            <a:off x="5540877" y="3431503"/>
            <a:ext cx="3556818" cy="3330360"/>
          </a:xfrm>
        </p:spPr>
      </p:pic>
      <p:pic>
        <p:nvPicPr>
          <p:cNvPr id="2" name="Image 1" descr="StackRabbitBip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6" y="3436782"/>
            <a:ext cx="5444640" cy="33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2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6965" y="274638"/>
            <a:ext cx="8840497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E2V sensors: </a:t>
            </a:r>
            <a:r>
              <a:rPr lang="en-US" dirty="0" smtClean="0">
                <a:solidFill>
                  <a:srgbClr val="FFE804"/>
                </a:solidFill>
              </a:rPr>
              <a:t>the case for bipolar clocking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24512" y="1106830"/>
            <a:ext cx="8852949" cy="1966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Running with bipolar clocks had the unexpected effect to remove traps and jumps in serial CTE </a:t>
            </a:r>
          </a:p>
          <a:p>
            <a:r>
              <a:rPr lang="en-US" sz="2400" dirty="0" smtClean="0"/>
              <a:t>Cost of running in bipolar clocking: lower voltage difference between front and back of sensor = weaker drift field -&gt; need to lower BSS</a:t>
            </a:r>
          </a:p>
        </p:txBody>
      </p:sp>
      <p:pic>
        <p:nvPicPr>
          <p:cNvPr id="7" name="Image 6" descr="cte_lab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7" y="3073400"/>
            <a:ext cx="5156200" cy="660400"/>
          </a:xfrm>
          <a:prstGeom prst="rect">
            <a:avLst/>
          </a:prstGeom>
        </p:spPr>
      </p:pic>
      <p:pic>
        <p:nvPicPr>
          <p:cNvPr id="8" name="Image 7" descr="cte_ch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4419600" cy="2942642"/>
          </a:xfrm>
          <a:prstGeom prst="rect">
            <a:avLst/>
          </a:prstGeom>
        </p:spPr>
      </p:pic>
      <p:pic>
        <p:nvPicPr>
          <p:cNvPr id="9" name="Image 8" descr="cte_ch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800"/>
            <a:ext cx="43713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1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6965" y="274638"/>
            <a:ext cx="8840497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E2V sensors: </a:t>
            </a:r>
            <a:r>
              <a:rPr lang="en-US" dirty="0" smtClean="0">
                <a:solidFill>
                  <a:srgbClr val="FFE804"/>
                </a:solidFill>
              </a:rPr>
              <a:t>optimizing bipolar voltages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336187" y="1161021"/>
            <a:ext cx="8579017" cy="240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For P-low = - 7 V, all other voltages on the sensor need to be adjusted: set of rules given by E2V </a:t>
            </a:r>
          </a:p>
          <a:p>
            <a:r>
              <a:rPr lang="en-US" sz="2200" dirty="0" smtClean="0"/>
              <a:t>Additional constraint: parallel clock used for reset of second stage in E2V CCD output</a:t>
            </a:r>
          </a:p>
          <a:p>
            <a:r>
              <a:rPr lang="en-US" sz="2200" dirty="0" smtClean="0"/>
              <a:t>Check with Photon Transfer Curves for multiple configurations: linearity, full well, blooming</a:t>
            </a:r>
          </a:p>
        </p:txBody>
      </p:sp>
      <p:pic>
        <p:nvPicPr>
          <p:cNvPr id="7" name="Espace réservé du contenu 3" descr="full_wee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" b="1436"/>
          <a:stretch/>
        </p:blipFill>
        <p:spPr>
          <a:xfrm>
            <a:off x="1323751" y="3449236"/>
            <a:ext cx="6196898" cy="3383364"/>
          </a:xfrm>
        </p:spPr>
      </p:pic>
    </p:spTree>
    <p:extLst>
      <p:ext uri="{BB962C8B-B14F-4D97-AF65-F5344CB8AC3E}">
        <p14:creationId xmlns:p14="http://schemas.microsoft.com/office/powerpoint/2010/main" val="361571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Dipoles in ITL sensors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738224" y="2764369"/>
            <a:ext cx="2405776" cy="36111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Solved by integrating with two parallel phases high (out of three) instead of one</a:t>
            </a:r>
            <a:endParaRPr lang="en-US" sz="2400" dirty="0" smtClean="0"/>
          </a:p>
        </p:txBody>
      </p:sp>
      <p:pic>
        <p:nvPicPr>
          <p:cNvPr id="11" name="Image 10" descr="sflat-high-5579D.tiff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7"/>
          <a:stretch/>
        </p:blipFill>
        <p:spPr>
          <a:xfrm>
            <a:off x="0" y="1081213"/>
            <a:ext cx="6667500" cy="2893410"/>
          </a:xfrm>
          <a:prstGeom prst="rect">
            <a:avLst/>
          </a:prstGeom>
        </p:spPr>
      </p:pic>
      <p:pic>
        <p:nvPicPr>
          <p:cNvPr id="12" name="Image 11" descr="sflat-high-5561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9"/>
          <a:stretch/>
        </p:blipFill>
        <p:spPr>
          <a:xfrm>
            <a:off x="-12700" y="3844163"/>
            <a:ext cx="6750924" cy="30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1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E804"/>
                </a:solidFill>
              </a:rPr>
              <a:t>Clock injection in ITL sensors</a:t>
            </a:r>
            <a:endParaRPr lang="en-US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45528" y="1270115"/>
            <a:ext cx="3925692" cy="25402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Issue: in some sensors, up to 5% of the serial clocks is injected right into the sensor output </a:t>
            </a:r>
          </a:p>
          <a:p>
            <a:r>
              <a:rPr lang="en-US" sz="2400" dirty="0" smtClean="0"/>
              <a:t>Creates a noise contribution up to 20 e-</a:t>
            </a:r>
          </a:p>
        </p:txBody>
      </p:sp>
      <p:pic>
        <p:nvPicPr>
          <p:cNvPr id="7" name="Image 6" descr="rtm8-model-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34" y="4120241"/>
            <a:ext cx="4131266" cy="252466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/>
          <a:stretch/>
        </p:blipFill>
        <p:spPr bwMode="auto">
          <a:xfrm>
            <a:off x="4305841" y="1094378"/>
            <a:ext cx="4838159" cy="30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E2E4E188-61E0-4DDF-8296-B82E48BA11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02" t="22989" r="18855"/>
          <a:stretch/>
        </p:blipFill>
        <p:spPr>
          <a:xfrm>
            <a:off x="336187" y="3918937"/>
            <a:ext cx="3835033" cy="27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4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E804"/>
                </a:solidFill>
              </a:rPr>
              <a:t>Clock injection in ITL sensors</a:t>
            </a:r>
            <a:endParaRPr lang="en-US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737" y="1158046"/>
            <a:ext cx="8363063" cy="22911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Attributed to bad grounding on the substrate below the output transistor</a:t>
            </a:r>
          </a:p>
          <a:p>
            <a:r>
              <a:rPr lang="en-US" sz="2400" dirty="0" smtClean="0"/>
              <a:t>Solution: grade sensors based on measurement on single-CCD test-stand at BNL</a:t>
            </a:r>
          </a:p>
          <a:p>
            <a:r>
              <a:rPr lang="en-US" sz="2400" dirty="0" smtClean="0"/>
              <a:t>Also a solution: read slower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" y="3623564"/>
            <a:ext cx="4094895" cy="29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 descr="RTM8-noise-set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81" y="3623564"/>
            <a:ext cx="4860716" cy="29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8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Noise issue in ITL rafts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0623" y="1332376"/>
            <a:ext cx="4822196" cy="2154214"/>
          </a:xfrm>
        </p:spPr>
        <p:txBody>
          <a:bodyPr>
            <a:normAutofit/>
          </a:bodyPr>
          <a:lstStyle/>
          <a:p>
            <a:r>
              <a:rPr lang="x-none" sz="2400" dirty="0" smtClean="0"/>
              <a:t>Appeared after shipping from BNL to SLAC</a:t>
            </a:r>
          </a:p>
          <a:p>
            <a:r>
              <a:rPr lang="x-none" sz="2400" dirty="0" smtClean="0"/>
              <a:t>All ITL rafts, only ITL rafts</a:t>
            </a:r>
          </a:p>
          <a:p>
            <a:r>
              <a:rPr lang="x-none" sz="2400" dirty="0" smtClean="0"/>
              <a:t>Correlates with ringing pattern in output</a:t>
            </a:r>
          </a:p>
        </p:txBody>
      </p:sp>
      <p:pic>
        <p:nvPicPr>
          <p:cNvPr id="3" name="Image 2" descr="multiscope-Bias_tm_scan_normal_0000_201810082034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b="4340"/>
          <a:stretch/>
        </p:blipFill>
        <p:spPr>
          <a:xfrm>
            <a:off x="0" y="3608000"/>
            <a:ext cx="4904130" cy="2979168"/>
          </a:xfrm>
          <a:prstGeom prst="rect">
            <a:avLst/>
          </a:prstGeom>
        </p:spPr>
      </p:pic>
      <p:pic>
        <p:nvPicPr>
          <p:cNvPr id="8" name="Image 7" descr="Screen Shot 2018-10-05 at 17.48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49" y="1158047"/>
            <a:ext cx="3540774" cy="2574474"/>
          </a:xfrm>
          <a:prstGeom prst="rect">
            <a:avLst/>
          </a:prstGeom>
        </p:spPr>
      </p:pic>
      <p:pic>
        <p:nvPicPr>
          <p:cNvPr id="9" name="Image 8" descr="Figure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45" y="3838216"/>
            <a:ext cx="4026378" cy="30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E804"/>
                </a:solidFill>
              </a:rPr>
              <a:t>CTE and reset issue in E2V rafts</a:t>
            </a:r>
            <a:endParaRPr lang="fr-FR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36577" y="1270114"/>
            <a:ext cx="4656824" cy="21791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Long tail after end of “flat” frame</a:t>
            </a:r>
            <a:endParaRPr lang="en-US" sz="2400" dirty="0"/>
          </a:p>
          <a:p>
            <a:r>
              <a:rPr lang="en-US" sz="2400" dirty="0" smtClean="0"/>
              <a:t>Seen in some channels at SLAC first</a:t>
            </a:r>
          </a:p>
          <a:p>
            <a:r>
              <a:rPr lang="en-US" sz="2400" dirty="0" smtClean="0"/>
              <a:t>Affected massively RTM-016 at BNL</a:t>
            </a:r>
          </a:p>
        </p:txBody>
      </p:sp>
      <p:pic>
        <p:nvPicPr>
          <p:cNvPr id="2" name="Image 1" descr="LCA-11021_RTM-016_8411_serial_c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24" y="3930918"/>
            <a:ext cx="3902776" cy="2927082"/>
          </a:xfrm>
          <a:prstGeom prst="rect">
            <a:avLst/>
          </a:prstGeom>
        </p:spPr>
      </p:pic>
      <p:pic>
        <p:nvPicPr>
          <p:cNvPr id="3" name="Image 2" descr="OutputSt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6" y="3449235"/>
            <a:ext cx="4784025" cy="3408765"/>
          </a:xfrm>
          <a:prstGeom prst="rect">
            <a:avLst/>
          </a:prstGeom>
        </p:spPr>
      </p:pic>
      <p:pic>
        <p:nvPicPr>
          <p:cNvPr id="7" name="Image 6" descr="E2V-CCD250-311_8404_serial_oscan_high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r="6226" b="6128"/>
          <a:stretch/>
        </p:blipFill>
        <p:spPr>
          <a:xfrm>
            <a:off x="5247526" y="1069474"/>
            <a:ext cx="3548651" cy="30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E804"/>
                </a:solidFill>
              </a:rPr>
              <a:t>CTE and reset issue in E2V rafts</a:t>
            </a:r>
            <a:endParaRPr lang="fr-FR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36576" y="1270115"/>
            <a:ext cx="8591469" cy="5354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Statistics on scan mode + ASPIC in transparent mode</a:t>
            </a:r>
          </a:p>
        </p:txBody>
      </p:sp>
      <p:pic>
        <p:nvPicPr>
          <p:cNvPr id="8" name="Image 7" descr="scanstats00_0_scan_20180701021633_T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" r="8494" b="4857"/>
          <a:stretch/>
        </p:blipFill>
        <p:spPr>
          <a:xfrm>
            <a:off x="351733" y="1805556"/>
            <a:ext cx="3844390" cy="4953238"/>
          </a:xfrm>
          <a:prstGeom prst="rect">
            <a:avLst/>
          </a:prstGeom>
        </p:spPr>
      </p:pic>
      <p:pic>
        <p:nvPicPr>
          <p:cNvPr id="9" name="Image 8" descr="scanstats02_2_scan_20180701021633_T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7081" r="8889" b="4858"/>
          <a:stretch/>
        </p:blipFill>
        <p:spPr>
          <a:xfrm>
            <a:off x="4856048" y="1818008"/>
            <a:ext cx="3830751" cy="50536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976675" y="5017611"/>
            <a:ext cx="139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kTC</a:t>
            </a:r>
            <a:r>
              <a:rPr lang="en-US" dirty="0" smtClean="0"/>
              <a:t> reset noise!</a:t>
            </a:r>
            <a:endParaRPr lang="en-US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437376" y="5567968"/>
            <a:ext cx="398445" cy="869773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835821" y="5567968"/>
            <a:ext cx="535411" cy="869773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9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E804"/>
                </a:solidFill>
              </a:rPr>
              <a:t>CTE and reset issue in E2V rafts</a:t>
            </a:r>
            <a:endParaRPr lang="fr-FR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1870" y="3636016"/>
            <a:ext cx="5017016" cy="322198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Zener</a:t>
            </a:r>
            <a:r>
              <a:rPr lang="en-US" sz="2000" dirty="0" smtClean="0"/>
              <a:t> diode for safety between clock rails, &lt;12 V amplitude nominally, threshold decreases with temperature:  10.7 V at -</a:t>
            </a:r>
            <a:r>
              <a:rPr lang="en-US" sz="2000" dirty="0" smtClean="0"/>
              <a:t>30C </a:t>
            </a:r>
            <a:r>
              <a:rPr lang="en-US" sz="2000" dirty="0" smtClean="0"/>
              <a:t>(REB temperature)</a:t>
            </a:r>
          </a:p>
          <a:p>
            <a:r>
              <a:rPr lang="en-US" sz="2000" dirty="0" smtClean="0"/>
              <a:t>Tested at LPNHE: </a:t>
            </a:r>
            <a:r>
              <a:rPr lang="en-US" sz="2000" dirty="0" smtClean="0"/>
              <a:t>CCD r</a:t>
            </a:r>
            <a:r>
              <a:rPr lang="en-US" sz="2000" dirty="0" smtClean="0"/>
              <a:t>eset </a:t>
            </a:r>
            <a:r>
              <a:rPr lang="en-US" sz="2000" dirty="0"/>
              <a:t>only happens if RG-high is close enough to RD (18 V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et </a:t>
            </a:r>
            <a:r>
              <a:rPr lang="en-US" sz="2000" dirty="0" smtClean="0"/>
              <a:t>RG-low to +1 V instead of 0 V, can increase RG-high to +11.7 V instead of +10.7 </a:t>
            </a:r>
            <a:r>
              <a:rPr lang="en-US" sz="2000" dirty="0" smtClean="0"/>
              <a:t>V</a:t>
            </a:r>
            <a:r>
              <a:rPr lang="en-US" sz="2000" dirty="0"/>
              <a:t> </a:t>
            </a:r>
            <a:r>
              <a:rPr lang="en-US" sz="2000" dirty="0" smtClean="0"/>
              <a:t>-&gt; fixed reset and CTE</a:t>
            </a:r>
            <a:endParaRPr lang="en-US" sz="2000" dirty="0" smtClean="0"/>
          </a:p>
        </p:txBody>
      </p:sp>
      <p:pic>
        <p:nvPicPr>
          <p:cNvPr id="2" name="Image 1" descr="LCA-11021_RTM-016_8553_serial_ct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859" r="6084" b="3767"/>
          <a:stretch/>
        </p:blipFill>
        <p:spPr>
          <a:xfrm>
            <a:off x="5228689" y="3636016"/>
            <a:ext cx="3915311" cy="2951151"/>
          </a:xfrm>
          <a:prstGeom prst="rect">
            <a:avLst/>
          </a:prstGeom>
        </p:spPr>
      </p:pic>
      <p:pic>
        <p:nvPicPr>
          <p:cNvPr id="3" name="Image 2" descr="overscanplot-10_CCD1_2018070511151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5425" r="1751"/>
          <a:stretch/>
        </p:blipFill>
        <p:spPr>
          <a:xfrm>
            <a:off x="357589" y="1109355"/>
            <a:ext cx="3452541" cy="2388407"/>
          </a:xfrm>
          <a:prstGeom prst="rect">
            <a:avLst/>
          </a:prstGeom>
        </p:spPr>
      </p:pic>
      <p:pic>
        <p:nvPicPr>
          <p:cNvPr id="11" name="Image 10" descr="overscanplot-10_CCD1_2018070515134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5006"/>
          <a:stretch/>
        </p:blipFill>
        <p:spPr>
          <a:xfrm>
            <a:off x="5354104" y="1109355"/>
            <a:ext cx="3449039" cy="236519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897290" y="1270115"/>
            <a:ext cx="123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 smtClean="0"/>
              <a:t> RG-high at 11.7 V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049690" y="2480944"/>
            <a:ext cx="123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RG-high at 11.0 V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4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E2V sensors: traps and CTE jumps 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261" y="1220307"/>
            <a:ext cx="6275504" cy="22026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Traps: electrons in serial register are captured as soon as they are available, and released in the first empty pixel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erial Charge Transfer Efficiency depends on flux in some channels</a:t>
            </a:r>
          </a:p>
          <a:p>
            <a:r>
              <a:rPr lang="en-US" sz="2400" dirty="0" smtClean="0"/>
              <a:t>Fine look at Photon Transfer Curves in E2V sensors</a:t>
            </a:r>
            <a:endParaRPr lang="en-US" sz="2400" dirty="0"/>
          </a:p>
        </p:txBody>
      </p:sp>
      <p:pic>
        <p:nvPicPr>
          <p:cNvPr id="2" name="Image 1" descr="cte-REB5-sig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1" y="3422913"/>
            <a:ext cx="5540874" cy="3385277"/>
          </a:xfrm>
          <a:prstGeom prst="rect">
            <a:avLst/>
          </a:prstGeom>
        </p:spPr>
      </p:pic>
      <p:pic>
        <p:nvPicPr>
          <p:cNvPr id="3" name="Image 2" descr="cti-bump-plot-pa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5" y="1119282"/>
            <a:ext cx="2869358" cy="57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34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c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BlancNoir.potx</Template>
  <TotalTime>517</TotalTime>
  <Words>597</Words>
  <Application>Microsoft Macintosh PowerPoint</Application>
  <PresentationFormat>Présentation à l'écran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BlancNoir</vt:lpstr>
      <vt:lpstr>News from raft construction and CCD optimization</vt:lpstr>
      <vt:lpstr>Dipoles in ITL sensors</vt:lpstr>
      <vt:lpstr>Clock injection in ITL sensors</vt:lpstr>
      <vt:lpstr>Clock injection in ITL sensors</vt:lpstr>
      <vt:lpstr>Noise issue in ITL rafts</vt:lpstr>
      <vt:lpstr>CTE and reset issue in E2V rafts</vt:lpstr>
      <vt:lpstr>CTE and reset issue in E2V rafts</vt:lpstr>
      <vt:lpstr>CTE and reset issue in E2V rafts</vt:lpstr>
      <vt:lpstr>E2V sensors: traps and CTE jumps </vt:lpstr>
      <vt:lpstr>E2V sensors: tearing</vt:lpstr>
      <vt:lpstr>E2V sensors: segment edge pattern</vt:lpstr>
      <vt:lpstr>E2V sensors: segment edge pattern</vt:lpstr>
      <vt:lpstr>E2V sensors: tearing</vt:lpstr>
      <vt:lpstr>E2V sensors: the case for bipolar clocking</vt:lpstr>
      <vt:lpstr>E2V sensors: optimizing bipolar voltages</vt:lpstr>
    </vt:vector>
  </TitlesOfParts>
  <Company>LPNHE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Caractérisation des CCD</dc:title>
  <dc:creator>Patrick Nayman</dc:creator>
  <cp:lastModifiedBy>Claire Juramy</cp:lastModifiedBy>
  <cp:revision>75</cp:revision>
  <dcterms:created xsi:type="dcterms:W3CDTF">2012-10-19T08:21:57Z</dcterms:created>
  <dcterms:modified xsi:type="dcterms:W3CDTF">2018-11-06T21:28:10Z</dcterms:modified>
</cp:coreProperties>
</file>