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7"/>
  </p:notesMasterIdLst>
  <p:sldIdLst>
    <p:sldId id="257" r:id="rId2"/>
    <p:sldId id="261" r:id="rId3"/>
    <p:sldId id="265" r:id="rId4"/>
    <p:sldId id="275" r:id="rId5"/>
    <p:sldId id="266" r:id="rId6"/>
    <p:sldId id="274" r:id="rId7"/>
    <p:sldId id="278" r:id="rId8"/>
    <p:sldId id="276" r:id="rId9"/>
    <p:sldId id="262" r:id="rId10"/>
    <p:sldId id="269" r:id="rId11"/>
    <p:sldId id="272" r:id="rId12"/>
    <p:sldId id="273" r:id="rId13"/>
    <p:sldId id="277" r:id="rId14"/>
    <p:sldId id="267" r:id="rId15"/>
    <p:sldId id="268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01" autoAdjust="0"/>
    <p:restoredTop sz="94660"/>
  </p:normalViewPr>
  <p:slideViewPr>
    <p:cSldViewPr>
      <p:cViewPr varScale="1">
        <p:scale>
          <a:sx n="150" d="100"/>
          <a:sy n="150" d="100"/>
        </p:scale>
        <p:origin x="-392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51CE6-D8FA-8B4F-9171-0E74411A18AB}" type="datetimeFigureOut">
              <a:rPr lang="en-US" smtClean="0"/>
              <a:t>06/11/18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797BD-0351-BA47-94F8-DCB2E288D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24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797BD-0351-BA47-94F8-DCB2E288DF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8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6ca378796_0_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Souligne le fait que l’on contribue financièrement à l’achat des CCD , mais aussi on participe activement à la validation de ce que fournissent les fabricants .</a:t>
            </a:r>
            <a:endParaRPr/>
          </a:p>
        </p:txBody>
      </p:sp>
      <p:sp>
        <p:nvSpPr>
          <p:cNvPr id="466" name="Google Shape;466;g26ca37879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0.tif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e11-201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886327"/>
            <a:ext cx="7772400" cy="2334872"/>
          </a:xfrm>
        </p:spPr>
        <p:txBody>
          <a:bodyPr/>
          <a:lstStyle>
            <a:lvl1pPr algn="r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Cliquez et modifiez le titre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877860"/>
            <a:ext cx="822960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 smtClean="0">
                <a:solidFill>
                  <a:schemeClr val="bg1"/>
                </a:solidFill>
                <a:latin typeface="Calibri" charset="0"/>
              </a:rPr>
              <a:t>LSST</a:t>
            </a:r>
            <a:r>
              <a:rPr lang="en-US" sz="1000" baseline="0" dirty="0" smtClean="0">
                <a:solidFill>
                  <a:schemeClr val="bg1"/>
                </a:solidFill>
                <a:latin typeface="Calibri" charset="0"/>
              </a:rPr>
              <a:t> France</a:t>
            </a:r>
            <a:r>
              <a:rPr lang="en-US" sz="1000" dirty="0" smtClean="0">
                <a:solidFill>
                  <a:schemeClr val="bg1"/>
                </a:solidFill>
                <a:latin typeface="Calibri" charset="0"/>
              </a:rPr>
              <a:t>• APC-Paris • </a:t>
            </a:r>
            <a:r>
              <a:rPr lang="en-US" sz="1000" baseline="0" dirty="0" smtClean="0">
                <a:solidFill>
                  <a:schemeClr val="bg1"/>
                </a:solidFill>
                <a:latin typeface="Calibri" charset="0"/>
              </a:rPr>
              <a:t>Nov 6-8</a:t>
            </a:r>
            <a:endParaRPr lang="en-US" sz="10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7" name="Picture 10" descr="LogoW-ShadowTransBack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7354214" y="-19050"/>
            <a:ext cx="1484986" cy="83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 rot="10800000">
            <a:off x="66676" y="606029"/>
            <a:ext cx="9028113" cy="119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" name="Group 9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1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33550" y="133350"/>
            <a:ext cx="5676900" cy="41791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152400" y="67516"/>
            <a:ext cx="810260" cy="62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8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90700" y="133350"/>
            <a:ext cx="5562600" cy="41791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04800" y="82296"/>
            <a:ext cx="1295400" cy="42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8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457200" y="133351"/>
            <a:ext cx="1143000" cy="39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0700" y="133350"/>
            <a:ext cx="5562600" cy="41791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00150"/>
            <a:ext cx="8839200" cy="85725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 dirty="0"/>
          </a:p>
        </p:txBody>
      </p:sp>
      <p:pic>
        <p:nvPicPr>
          <p:cNvPr id="5" name="Picture 4" descr="WEB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8596" y="238252"/>
            <a:ext cx="2821204" cy="1059520"/>
          </a:xfrm>
          <a:prstGeom prst="rect">
            <a:avLst/>
          </a:prstGeom>
        </p:spPr>
      </p:pic>
      <p:pic>
        <p:nvPicPr>
          <p:cNvPr id="6" name="Picture 5" descr="lsst_cutaway1200px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19400" y="2266950"/>
            <a:ext cx="3465806" cy="2487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1200150"/>
            <a:ext cx="8839200" cy="85725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 dirty="0"/>
          </a:p>
        </p:txBody>
      </p:sp>
      <p:pic>
        <p:nvPicPr>
          <p:cNvPr id="6" name="Picture 5" descr="WEB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8596" y="238252"/>
            <a:ext cx="2821204" cy="1059520"/>
          </a:xfrm>
          <a:prstGeom prst="rect">
            <a:avLst/>
          </a:prstGeom>
        </p:spPr>
      </p:pic>
      <p:pic>
        <p:nvPicPr>
          <p:cNvPr id="7" name="Picture 6" descr="Tel-45Tilt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09800" y="1657350"/>
            <a:ext cx="4657990" cy="35982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00150"/>
            <a:ext cx="8839200" cy="85725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 dirty="0"/>
          </a:p>
        </p:txBody>
      </p:sp>
      <p:pic>
        <p:nvPicPr>
          <p:cNvPr id="5" name="Picture 4" descr="WEB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8596" y="238252"/>
            <a:ext cx="2821204" cy="105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419350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8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1200150"/>
            <a:ext cx="8839200" cy="85725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 dirty="0"/>
          </a:p>
        </p:txBody>
      </p:sp>
      <p:pic>
        <p:nvPicPr>
          <p:cNvPr id="6" name="Picture 5" descr="WEB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8596" y="238252"/>
            <a:ext cx="2821204" cy="1059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23" y="2419350"/>
            <a:ext cx="3549950" cy="20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56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V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2281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60810"/>
            <a:ext cx="8229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9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Straight Connector 9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2" name="Picture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152400" y="67516"/>
            <a:ext cx="810260" cy="62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52600" y="133350"/>
            <a:ext cx="5638800" cy="417910"/>
          </a:xfrm>
        </p:spPr>
        <p:txBody>
          <a:bodyPr/>
          <a:lstStyle/>
          <a:p>
            <a:r>
              <a:rPr lang="fr-FR" noProof="0" smtClean="0"/>
              <a:t>Cliquez et modifiez le titre</a:t>
            </a:r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9016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133350"/>
            <a:ext cx="5562600" cy="41791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60810"/>
            <a:ext cx="8229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1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04800" y="82296"/>
            <a:ext cx="1295400" cy="42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016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60810"/>
            <a:ext cx="8229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rot="10800000">
            <a:off x="66676" y="606029"/>
            <a:ext cx="9028113" cy="119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" name="Group 8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0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90700" y="133350"/>
            <a:ext cx="5562600" cy="41791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457200" y="133351"/>
            <a:ext cx="1143000" cy="39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0161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760810"/>
            <a:ext cx="4038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 bwMode="auto">
          <a:xfrm>
            <a:off x="4724400" y="760810"/>
            <a:ext cx="3962400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0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152400" y="67516"/>
            <a:ext cx="810260" cy="62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95450" y="133350"/>
            <a:ext cx="5753100" cy="41791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8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760810"/>
            <a:ext cx="4038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 bwMode="auto">
          <a:xfrm>
            <a:off x="4724400" y="760810"/>
            <a:ext cx="3962400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4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Connector 14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584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760810"/>
            <a:ext cx="4038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 bwMode="auto">
          <a:xfrm>
            <a:off x="4724400" y="760810"/>
            <a:ext cx="3962400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1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04800" y="82296"/>
            <a:ext cx="1295400" cy="42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90700" y="133350"/>
            <a:ext cx="5562600" cy="41791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8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760810"/>
            <a:ext cx="4038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 bwMode="auto">
          <a:xfrm>
            <a:off x="4724400" y="760810"/>
            <a:ext cx="3962400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1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90700" y="133350"/>
            <a:ext cx="5562600" cy="41791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457200" y="133351"/>
            <a:ext cx="1143000" cy="39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8482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056" y="133350"/>
            <a:ext cx="5950744" cy="41791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7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7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16856" y="133350"/>
            <a:ext cx="6110288" cy="41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et modifiez le titre</a:t>
            </a:r>
            <a:endParaRPr lang="fr-FR" noProof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60810"/>
            <a:ext cx="8229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rot="10800000">
            <a:off x="66676" y="4873229"/>
            <a:ext cx="9028113" cy="119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8424864" y="4891087"/>
            <a:ext cx="566737" cy="276999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fld id="{A51F6B24-625B-6B48-B1AE-970688573CDB}" type="slidenum">
              <a:rPr lang="en-US" sz="1200">
                <a:solidFill>
                  <a:prstClr val="black"/>
                </a:solidFill>
              </a:rPr>
              <a:pPr defTabSz="45720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891088"/>
            <a:ext cx="8229600" cy="24622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defRPr/>
            </a:pPr>
            <a:r>
              <a:rPr lang="en-US" sz="1000" dirty="0" smtClean="0">
                <a:solidFill>
                  <a:prstClr val="white">
                    <a:lumMod val="65000"/>
                  </a:prstClr>
                </a:solidFill>
              </a:rPr>
              <a:t>LSST -France• APC-Paris • Nov 6-8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5" r:id="rId3"/>
    <p:sldLayoutId id="2147483666" r:id="rId4"/>
    <p:sldLayoutId id="2147483663" r:id="rId5"/>
    <p:sldLayoutId id="2147483669" r:id="rId6"/>
    <p:sldLayoutId id="2147483674" r:id="rId7"/>
    <p:sldLayoutId id="2147483670" r:id="rId8"/>
    <p:sldLayoutId id="2147483662" r:id="rId9"/>
    <p:sldLayoutId id="2147483672" r:id="rId10"/>
    <p:sldLayoutId id="2147483673" r:id="rId11"/>
    <p:sldLayoutId id="2147483671" r:id="rId12"/>
    <p:sldLayoutId id="2147483667" r:id="rId13"/>
    <p:sldLayoutId id="2147483668" r:id="rId14"/>
    <p:sldLayoutId id="2147483675" r:id="rId15"/>
    <p:sldLayoutId id="2147483676" r:id="rId16"/>
    <p:sldLayoutId id="2147483677" r:id="rId1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1F497D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Lucida Grande"/>
        <a:buChar char="-"/>
        <a:defRPr sz="2400" kern="1200">
          <a:solidFill>
            <a:srgbClr val="1F497D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200" kern="1200">
          <a:solidFill>
            <a:srgbClr val="1F497D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Lucida Grande"/>
        <a:buChar char="-"/>
        <a:defRPr sz="2000" kern="1200">
          <a:solidFill>
            <a:srgbClr val="1F497D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800" kern="1200">
          <a:solidFill>
            <a:srgbClr val="1F497D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Lucida Grande"/>
        <a:buChar char="-"/>
        <a:defRPr sz="1800" kern="1200">
          <a:solidFill>
            <a:srgbClr val="1F497D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Pierre Antilogus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Google Shape;284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16" y="-9787"/>
            <a:ext cx="9143994" cy="60966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1828800" y="209550"/>
            <a:ext cx="5941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LSST-IN2P3 : News </a:t>
            </a:r>
            <a:r>
              <a:rPr lang="en-US" dirty="0" err="1"/>
              <a:t>sur</a:t>
            </a:r>
            <a:r>
              <a:rPr lang="en-US" dirty="0"/>
              <a:t> la </a:t>
            </a:r>
            <a:r>
              <a:rPr lang="en-US" dirty="0" smtClean="0"/>
              <a:t>construction de la camera  </a:t>
            </a:r>
            <a:r>
              <a:rPr lang="en-US" dirty="0"/>
              <a:t>en France</a:t>
            </a:r>
            <a:br>
              <a:rPr lang="en-US" dirty="0"/>
            </a:b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7620000" y="819150"/>
            <a:ext cx="1242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P.Antilogus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0" y="590550"/>
            <a:ext cx="9144000" cy="1219200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 smtClean="0"/>
              <a:t>Très actif depuis l’été 2016 pour :</a:t>
            </a:r>
          </a:p>
          <a:p>
            <a:pPr lvl="1"/>
            <a:r>
              <a:rPr lang="fr-FR" sz="1600" dirty="0" smtClean="0"/>
              <a:t>Debugger des problème CCD/vendeur , et RAFT ( à BNL et SLAC )</a:t>
            </a:r>
          </a:p>
          <a:p>
            <a:pPr lvl="1"/>
            <a:r>
              <a:rPr lang="fr-FR" sz="1600" dirty="0" smtClean="0"/>
              <a:t> développer/tester/optimiser des méthodes de lecture</a:t>
            </a:r>
          </a:p>
          <a:p>
            <a:pPr marL="0" indent="0">
              <a:buNone/>
            </a:pPr>
            <a:r>
              <a:rPr lang="fr-FR" sz="1600" dirty="0" smtClean="0"/>
              <a:t>Banc de référence du projet  la lecture des CCD ( hors raft seul banc avec 1 CCD ITL et 1 CCD e2v lu par REB )  </a:t>
            </a:r>
            <a:endParaRPr lang="fr-FR" sz="16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Banc CCD LSST-IN2P3 au LPNHE</a:t>
            </a:r>
            <a:endParaRPr lang="en-US" dirty="0"/>
          </a:p>
        </p:txBody>
      </p:sp>
      <p:pic>
        <p:nvPicPr>
          <p:cNvPr id="5" name="Image 4" descr="IMG_00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790700"/>
            <a:ext cx="4470400" cy="3352800"/>
          </a:xfrm>
          <a:prstGeom prst="rect">
            <a:avLst/>
          </a:prstGeom>
        </p:spPr>
      </p:pic>
      <p:pic>
        <p:nvPicPr>
          <p:cNvPr id="6" name="Image 5" descr="IMG_065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1790700"/>
            <a:ext cx="4470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4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87"/>
          <p:cNvSpPr txBox="1"/>
          <p:nvPr/>
        </p:nvSpPr>
        <p:spPr>
          <a:xfrm>
            <a:off x="6679820" y="1984109"/>
            <a:ext cx="2007000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Lecture “Classique”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87"/>
          <p:cNvSpPr txBox="1">
            <a:spLocks noGrp="1"/>
          </p:cNvSpPr>
          <p:nvPr>
            <p:ph type="title" idx="4294967295"/>
          </p:nvPr>
        </p:nvSpPr>
        <p:spPr>
          <a:xfrm>
            <a:off x="457200" y="145866"/>
            <a:ext cx="82296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fr" sz="2400" b="1">
                <a:solidFill>
                  <a:schemeClr val="dk1"/>
                </a:solidFill>
              </a:rPr>
              <a:t>Optimisation de la réponse du plan focal </a:t>
            </a:r>
            <a:endParaRPr sz="2400" b="1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fr" sz="2400" b="1">
                <a:solidFill>
                  <a:schemeClr val="dk1"/>
                </a:solidFill>
              </a:rPr>
              <a:t>2018 highlights</a:t>
            </a:r>
            <a:r>
              <a:rPr lang="fr" sz="2400" b="1" i="0" u="none" strike="noStrike" cap="none">
                <a:solidFill>
                  <a:schemeClr val="dk1"/>
                </a:solidFill>
              </a:rPr>
              <a:t/>
            </a:r>
            <a:br>
              <a:rPr lang="fr" sz="2400" b="1" i="0" u="none" strike="noStrike" cap="none">
                <a:solidFill>
                  <a:schemeClr val="dk1"/>
                </a:solidFill>
              </a:rPr>
            </a:br>
            <a:endParaRPr sz="24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471" name="Google Shape;471;p87"/>
          <p:cNvSpPr txBox="1"/>
          <p:nvPr/>
        </p:nvSpPr>
        <p:spPr>
          <a:xfrm>
            <a:off x="25400" y="666750"/>
            <a:ext cx="5257800" cy="422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 smtClean="0">
                <a:solidFill>
                  <a:srgbClr val="666666"/>
                </a:solidFill>
              </a:rPr>
              <a:t>Exemple d’actions “ </a:t>
            </a:r>
            <a:r>
              <a:rPr lang="fr-FR" sz="1600" b="1" dirty="0" smtClean="0">
                <a:solidFill>
                  <a:srgbClr val="980000"/>
                </a:solidFill>
              </a:rPr>
              <a:t>expertise</a:t>
            </a:r>
            <a:r>
              <a:rPr lang="fr-FR" sz="1600" dirty="0" smtClean="0">
                <a:solidFill>
                  <a:srgbClr val="666666"/>
                </a:solidFill>
              </a:rPr>
              <a:t>” par l’IN2P3 :</a:t>
            </a:r>
          </a:p>
          <a:p>
            <a:pPr marL="285750" marR="0" lvl="0" indent="-2476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Arial"/>
              <a:buChar char="•"/>
            </a:pPr>
            <a:r>
              <a:rPr lang="fr-FR" sz="1600" dirty="0" smtClean="0">
                <a:solidFill>
                  <a:srgbClr val="666666"/>
                </a:solidFill>
              </a:rPr>
              <a:t>Configuration pour supprimer les défauts de réponse dans les flats pour les rafts ITL (</a:t>
            </a:r>
            <a:r>
              <a:rPr lang="fr-FR" sz="1600" dirty="0" err="1" smtClean="0">
                <a:solidFill>
                  <a:srgbClr val="666666"/>
                </a:solidFill>
              </a:rPr>
              <a:t>dipole</a:t>
            </a:r>
            <a:r>
              <a:rPr lang="fr-FR" sz="1600" dirty="0" smtClean="0">
                <a:solidFill>
                  <a:srgbClr val="666666"/>
                </a:solidFill>
              </a:rPr>
              <a:t>) </a:t>
            </a:r>
          </a:p>
          <a:p>
            <a:pPr marL="285750" marR="0" lvl="0" indent="-2476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Arial"/>
              <a:buChar char="•"/>
            </a:pPr>
            <a:r>
              <a:rPr lang="fr-FR" sz="1600" dirty="0" smtClean="0">
                <a:solidFill>
                  <a:srgbClr val="666666"/>
                </a:solidFill>
              </a:rPr>
              <a:t>Configuration pour supprimer les défauts de réponse dans les flats pour les RAFT e2v (</a:t>
            </a:r>
            <a:r>
              <a:rPr lang="fr-FR" sz="1600" dirty="0" err="1" smtClean="0">
                <a:solidFill>
                  <a:srgbClr val="666666"/>
                </a:solidFill>
              </a:rPr>
              <a:t>tearing</a:t>
            </a:r>
            <a:r>
              <a:rPr lang="fr-FR" sz="1600" dirty="0" smtClean="0">
                <a:solidFill>
                  <a:srgbClr val="666666"/>
                </a:solidFill>
              </a:rPr>
              <a:t>) + suppression de pièges (CTE meilleur)</a:t>
            </a:r>
          </a:p>
          <a:p>
            <a:pPr marL="285750" marR="0" lvl="0" indent="-2476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Arial"/>
              <a:buChar char="•"/>
            </a:pPr>
            <a:r>
              <a:rPr lang="fr-FR" sz="1600" dirty="0" smtClean="0">
                <a:solidFill>
                  <a:srgbClr val="666666"/>
                </a:solidFill>
              </a:rPr>
              <a:t>Configuration pour supprimer des </a:t>
            </a:r>
            <a:r>
              <a:rPr lang="fr-FR" sz="1600" i="1" dirty="0" smtClean="0">
                <a:solidFill>
                  <a:srgbClr val="FF0000"/>
                </a:solidFill>
              </a:rPr>
              <a:t>défauts de reset</a:t>
            </a:r>
            <a:r>
              <a:rPr lang="fr-FR" sz="1600" dirty="0" smtClean="0">
                <a:solidFill>
                  <a:srgbClr val="666666"/>
                </a:solidFill>
              </a:rPr>
              <a:t> (Pb des REB vs </a:t>
            </a:r>
            <a:r>
              <a:rPr lang="fr-FR" sz="1600" dirty="0" err="1" smtClean="0">
                <a:solidFill>
                  <a:srgbClr val="666666"/>
                </a:solidFill>
              </a:rPr>
              <a:t>T</a:t>
            </a:r>
            <a:r>
              <a:rPr lang="fr-FR" sz="1600" dirty="0" smtClean="0">
                <a:solidFill>
                  <a:srgbClr val="666666"/>
                </a:solidFill>
              </a:rPr>
              <a:t> ) </a:t>
            </a:r>
          </a:p>
          <a:p>
            <a:pPr marL="285750" marR="0" lvl="0" indent="-2476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Arial"/>
              <a:buChar char="•"/>
            </a:pPr>
            <a:r>
              <a:rPr lang="fr-FR" sz="1600" dirty="0" smtClean="0">
                <a:solidFill>
                  <a:srgbClr val="666666"/>
                </a:solidFill>
              </a:rPr>
              <a:t>Étude pour comprendre les problèmes  de bruit de certain ampli-ITL&amp;REB + identification des CCD à </a:t>
            </a:r>
            <a:r>
              <a:rPr lang="fr-FR" sz="1600" dirty="0" err="1" smtClean="0">
                <a:solidFill>
                  <a:srgbClr val="666666"/>
                </a:solidFill>
              </a:rPr>
              <a:t>pb</a:t>
            </a:r>
            <a:r>
              <a:rPr lang="fr-FR" sz="1600" dirty="0" smtClean="0">
                <a:solidFill>
                  <a:srgbClr val="666666"/>
                </a:solidFill>
              </a:rPr>
              <a:t> dans les données vendeur.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 smtClean="0">
                <a:solidFill>
                  <a:srgbClr val="00CC00"/>
                </a:solidFill>
              </a:rPr>
              <a:t>Achat des CCD transformé en expertise avec succès 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600" b="1" dirty="0" smtClean="0">
              <a:solidFill>
                <a:srgbClr val="00CC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 smtClean="0">
                <a:solidFill>
                  <a:srgbClr val="666666"/>
                </a:solidFill>
              </a:rPr>
              <a:t>Claire présentera quelques un de nos résultats demain dans la session </a:t>
            </a:r>
            <a:r>
              <a:rPr lang="fr-FR" sz="1600" dirty="0" err="1" smtClean="0">
                <a:solidFill>
                  <a:srgbClr val="666666"/>
                </a:solidFill>
              </a:rPr>
              <a:t>commissioning</a:t>
            </a:r>
            <a:r>
              <a:rPr lang="fr-FR" sz="1600" dirty="0" smtClean="0">
                <a:solidFill>
                  <a:srgbClr val="666666"/>
                </a:solidFill>
              </a:rPr>
              <a:t> … venez  !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 smtClean="0">
                <a:solidFill>
                  <a:srgbClr val="666666"/>
                </a:solidFill>
              </a:rPr>
              <a:t>Remarque : On a besoin de votre temps de cerveau disponible pour le </a:t>
            </a:r>
            <a:r>
              <a:rPr lang="fr-FR" sz="1600" dirty="0" err="1" smtClean="0">
                <a:solidFill>
                  <a:srgbClr val="666666"/>
                </a:solidFill>
              </a:rPr>
              <a:t>commissioning</a:t>
            </a:r>
            <a:r>
              <a:rPr lang="fr-FR" sz="1600" dirty="0" smtClean="0">
                <a:solidFill>
                  <a:srgbClr val="666666"/>
                </a:solidFill>
              </a:rPr>
              <a:t> !</a:t>
            </a: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fr-FR" sz="1600" dirty="0" smtClean="0">
              <a:solidFill>
                <a:srgbClr val="666666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600" dirty="0">
              <a:solidFill>
                <a:srgbClr val="666666"/>
              </a:solidFill>
            </a:endParaRPr>
          </a:p>
        </p:txBody>
      </p:sp>
      <p:sp>
        <p:nvSpPr>
          <p:cNvPr id="472" name="Google Shape;472;p87"/>
          <p:cNvSpPr txBox="1"/>
          <p:nvPr/>
        </p:nvSpPr>
        <p:spPr>
          <a:xfrm>
            <a:off x="6679820" y="4003228"/>
            <a:ext cx="2007000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Lecture optimisée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3" name="Google Shape;473;p87"/>
          <p:cNvPicPr preferRelativeResize="0"/>
          <p:nvPr/>
        </p:nvPicPr>
        <p:blipFill rotWithShape="1">
          <a:blip r:embed="rId3">
            <a:alphaModFix/>
          </a:blip>
          <a:srcRect t="15569"/>
          <a:stretch/>
        </p:blipFill>
        <p:spPr>
          <a:xfrm>
            <a:off x="5105400" y="3028950"/>
            <a:ext cx="2185645" cy="114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5600" y="2952750"/>
            <a:ext cx="2083800" cy="1178213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87"/>
          <p:cNvSpPr txBox="1"/>
          <p:nvPr/>
        </p:nvSpPr>
        <p:spPr>
          <a:xfrm>
            <a:off x="5410200" y="4171950"/>
            <a:ext cx="1752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FF0000"/>
                </a:solidFill>
              </a:rPr>
              <a:t>Avant </a:t>
            </a:r>
            <a:r>
              <a:rPr lang="fr" dirty="0"/>
              <a:t>correction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de reset </a:t>
            </a:r>
            <a:endParaRPr dirty="0"/>
          </a:p>
        </p:txBody>
      </p:sp>
      <p:sp>
        <p:nvSpPr>
          <p:cNvPr id="476" name="Google Shape;476;p87"/>
          <p:cNvSpPr txBox="1"/>
          <p:nvPr/>
        </p:nvSpPr>
        <p:spPr>
          <a:xfrm>
            <a:off x="7273458" y="4171950"/>
            <a:ext cx="1836675" cy="78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chemeClr val="accent2"/>
                </a:solidFill>
              </a:rPr>
              <a:t>Après</a:t>
            </a:r>
            <a:r>
              <a:rPr lang="fr" dirty="0"/>
              <a:t> correction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de reset </a:t>
            </a:r>
            <a:endParaRPr dirty="0"/>
          </a:p>
        </p:txBody>
      </p:sp>
      <p:sp>
        <p:nvSpPr>
          <p:cNvPr id="477" name="Google Shape;477;p87"/>
          <p:cNvSpPr txBox="1"/>
          <p:nvPr/>
        </p:nvSpPr>
        <p:spPr>
          <a:xfrm>
            <a:off x="5715000" y="2571750"/>
            <a:ext cx="2972100" cy="4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Charge Transfer Inefficiency</a:t>
            </a:r>
            <a:endParaRPr dirty="0"/>
          </a:p>
        </p:txBody>
      </p:sp>
      <p:pic>
        <p:nvPicPr>
          <p:cNvPr id="478" name="Google Shape;478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6475" y="666750"/>
            <a:ext cx="3627525" cy="2040487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87"/>
          <p:cNvSpPr txBox="1"/>
          <p:nvPr/>
        </p:nvSpPr>
        <p:spPr>
          <a:xfrm>
            <a:off x="6705600" y="438150"/>
            <a:ext cx="1225800" cy="39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Tearing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3393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du plan focal 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3400" y="666750"/>
            <a:ext cx="8229601" cy="4114800"/>
          </a:xfrm>
        </p:spPr>
        <p:txBody>
          <a:bodyPr/>
          <a:lstStyle/>
          <a:p>
            <a:r>
              <a:rPr lang="fr-FR" sz="1800" dirty="0" smtClean="0"/>
              <a:t>ITL a livré tous ses senseurs pour 2 rafts de tests dont </a:t>
            </a:r>
            <a:r>
              <a:rPr lang="fr-FR" sz="1800" dirty="0" err="1" smtClean="0"/>
              <a:t>comcam</a:t>
            </a:r>
            <a:r>
              <a:rPr lang="fr-FR" sz="1800" dirty="0" smtClean="0"/>
              <a:t> et 9 rafts pour le plan focal </a:t>
            </a:r>
          </a:p>
          <a:p>
            <a:r>
              <a:rPr lang="fr-FR" sz="1800" dirty="0" smtClean="0"/>
              <a:t>E2V aura livré d’ici 1 mois tous ses senseurs pour 13 rafts pour le plan focal </a:t>
            </a:r>
          </a:p>
          <a:p>
            <a:r>
              <a:rPr lang="fr-FR" sz="1800" dirty="0" smtClean="0"/>
              <a:t>20 rafts finaux construits à BNL , manque 2 raft e2v  ( = 21 </a:t>
            </a:r>
            <a:r>
              <a:rPr lang="fr-FR" sz="1800" dirty="0" err="1" smtClean="0"/>
              <a:t>RAFTs</a:t>
            </a:r>
            <a:r>
              <a:rPr lang="fr-FR" sz="1800" dirty="0" smtClean="0"/>
              <a:t> + 1 </a:t>
            </a:r>
            <a:r>
              <a:rPr lang="fr-FR" sz="1800" dirty="0" err="1" smtClean="0"/>
              <a:t>spare</a:t>
            </a:r>
            <a:r>
              <a:rPr lang="fr-FR" sz="1800" dirty="0" smtClean="0"/>
              <a:t> ) </a:t>
            </a:r>
            <a:endParaRPr lang="fr-FR" sz="1800" dirty="0" smtClean="0"/>
          </a:p>
          <a:p>
            <a:r>
              <a:rPr lang="fr-FR" sz="1800" dirty="0" smtClean="0"/>
              <a:t>Mais en pratique les 21 RAFTS pour le plan focal ne sont attendus qu’en F</a:t>
            </a:r>
            <a:r>
              <a:rPr lang="fr-FR" sz="1800" dirty="0" smtClean="0"/>
              <a:t>évrier 2019 :</a:t>
            </a:r>
            <a:endParaRPr lang="fr-FR" sz="1800" dirty="0" smtClean="0"/>
          </a:p>
          <a:p>
            <a:pPr lvl="1"/>
            <a:r>
              <a:rPr lang="fr-FR" sz="1600" dirty="0" smtClean="0"/>
              <a:t>4 rafts renvoyés récemment de SLAC à BNL pour « réparation »(ITL : RTM4, RTM14 </a:t>
            </a:r>
            <a:r>
              <a:rPr lang="fr-FR" sz="1600" dirty="0" err="1" smtClean="0"/>
              <a:t>dead</a:t>
            </a:r>
            <a:r>
              <a:rPr lang="fr-FR" sz="1600" dirty="0" smtClean="0"/>
              <a:t> </a:t>
            </a:r>
            <a:r>
              <a:rPr lang="fr-FR" sz="1600" dirty="0" err="1" smtClean="0"/>
              <a:t>channels</a:t>
            </a:r>
            <a:r>
              <a:rPr lang="fr-FR" sz="1600" dirty="0" smtClean="0"/>
              <a:t> , e2v : RTM9 ? &amp;  RTM 12 ,1 CCD : </a:t>
            </a:r>
            <a:r>
              <a:rPr lang="fr-FR" sz="1600" dirty="0" err="1" smtClean="0"/>
              <a:t>Glow</a:t>
            </a:r>
            <a:r>
              <a:rPr lang="fr-FR" sz="1600" dirty="0" smtClean="0"/>
              <a:t>/Dead diode/Si </a:t>
            </a:r>
            <a:r>
              <a:rPr lang="fr-FR" sz="1600" dirty="0" err="1" smtClean="0"/>
              <a:t>bulck</a:t>
            </a:r>
            <a:r>
              <a:rPr lang="fr-FR" sz="1600" dirty="0" smtClean="0"/>
              <a:t> ) </a:t>
            </a:r>
          </a:p>
          <a:p>
            <a:pPr lvl="1"/>
            <a:r>
              <a:rPr lang="fr-FR" sz="1600" dirty="0" smtClean="0"/>
              <a:t>Des problèmes de fiabilité dans les raft ( 1 revue spécifique le 16 Novembre) : </a:t>
            </a:r>
          </a:p>
          <a:p>
            <a:pPr lvl="2"/>
            <a:r>
              <a:rPr lang="fr-FR" sz="1600" dirty="0" smtClean="0"/>
              <a:t>Problème de rupture des </a:t>
            </a:r>
            <a:r>
              <a:rPr lang="fr-FR" sz="1600" dirty="0" err="1" smtClean="0"/>
              <a:t>flex</a:t>
            </a:r>
            <a:r>
              <a:rPr lang="fr-FR" sz="1600" dirty="0" smtClean="0"/>
              <a:t> ITL </a:t>
            </a:r>
          </a:p>
          <a:p>
            <a:pPr lvl="2"/>
            <a:r>
              <a:rPr lang="fr-FR" sz="1600" dirty="0" smtClean="0"/>
              <a:t>Problème de poussière métallique , qui a la mauvaise place tue des senseurs / canaux </a:t>
            </a:r>
          </a:p>
          <a:p>
            <a:pPr lvl="2"/>
            <a:r>
              <a:rPr lang="fr-FR" sz="1600" dirty="0" smtClean="0"/>
              <a:t>Quelques CCD ( ~2) </a:t>
            </a:r>
            <a:r>
              <a:rPr lang="fr-FR" sz="1600" dirty="0" smtClean="0"/>
              <a:t>sont</a:t>
            </a:r>
            <a:r>
              <a:rPr lang="fr-FR" sz="1600" dirty="0" smtClean="0"/>
              <a:t> </a:t>
            </a:r>
            <a:r>
              <a:rPr lang="fr-FR" sz="1600" dirty="0" smtClean="0"/>
              <a:t>« </a:t>
            </a:r>
            <a:r>
              <a:rPr lang="fr-FR" sz="1600" dirty="0" smtClean="0"/>
              <a:t>morts</a:t>
            </a:r>
            <a:r>
              <a:rPr lang="fr-FR" sz="1600" dirty="0" smtClean="0"/>
              <a:t> » rapidement ( </a:t>
            </a:r>
            <a:r>
              <a:rPr lang="fr-FR" sz="1600" dirty="0" err="1" smtClean="0"/>
              <a:t>glow</a:t>
            </a:r>
            <a:r>
              <a:rPr lang="fr-FR" sz="1600" dirty="0" smtClean="0"/>
              <a:t> … </a:t>
            </a:r>
            <a:r>
              <a:rPr lang="fr-FR" sz="1600" dirty="0" smtClean="0"/>
              <a:t>)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942160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Poussi</a:t>
            </a:r>
            <a:r>
              <a:rPr lang="fr-FR" dirty="0" smtClean="0"/>
              <a:t>ère de cuivre dans les RAFTS (SLAC)</a:t>
            </a:r>
            <a:endParaRPr lang="fr-FR" dirty="0"/>
          </a:p>
        </p:txBody>
      </p:sp>
      <p:pic>
        <p:nvPicPr>
          <p:cNvPr id="6" name="Image 5" descr="IMG_35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5" y="971550"/>
            <a:ext cx="5229225" cy="3486150"/>
          </a:xfrm>
          <a:prstGeom prst="rect">
            <a:avLst/>
          </a:prstGeom>
        </p:spPr>
      </p:pic>
      <p:pic>
        <p:nvPicPr>
          <p:cNvPr id="4" name="Image 3" descr="IMG_363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42950"/>
            <a:ext cx="5308600" cy="3539067"/>
          </a:xfrm>
          <a:prstGeom prst="rect">
            <a:avLst/>
          </a:prstGeom>
        </p:spPr>
      </p:pic>
      <p:pic>
        <p:nvPicPr>
          <p:cNvPr id="5" name="Image 4" descr="IMG_363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 t="48783" r="51429" b="46142"/>
          <a:stretch/>
        </p:blipFill>
        <p:spPr>
          <a:xfrm>
            <a:off x="990600" y="3638550"/>
            <a:ext cx="1443600" cy="1080000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 flipH="1">
            <a:off x="1752600" y="2647950"/>
            <a:ext cx="685800" cy="1295400"/>
          </a:xfrm>
          <a:prstGeom prst="straightConnector1">
            <a:avLst/>
          </a:prstGeom>
          <a:ln cap="rnd">
            <a:solidFill>
              <a:srgbClr val="FF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4572000" y="2571750"/>
            <a:ext cx="1143000" cy="762000"/>
          </a:xfrm>
          <a:prstGeom prst="straightConnector1">
            <a:avLst/>
          </a:prstGeom>
          <a:ln cap="rnd">
            <a:solidFill>
              <a:srgbClr val="FF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837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09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457201" y="760810"/>
            <a:ext cx="3429000" cy="3982640"/>
          </a:xfrm>
        </p:spPr>
        <p:txBody>
          <a:bodyPr/>
          <a:lstStyle/>
          <a:p>
            <a:r>
              <a:rPr lang="fr-FR" dirty="0" smtClean="0"/>
              <a:t>Le faisceau large est à SLAC                            </a:t>
            </a:r>
            <a:r>
              <a:rPr lang="fr-FR" dirty="0" smtClean="0">
                <a:sym typeface="Wingdings"/>
              </a:rPr>
              <a:t> </a:t>
            </a:r>
          </a:p>
          <a:p>
            <a:r>
              <a:rPr lang="fr-FR" dirty="0" smtClean="0">
                <a:sym typeface="Wingdings"/>
              </a:rPr>
              <a:t>Le faisceau fin est en cours de finalisation</a:t>
            </a:r>
          </a:p>
          <a:p>
            <a:endParaRPr lang="fr-FR" dirty="0" smtClean="0">
              <a:sym typeface="Wingdings"/>
            </a:endParaRPr>
          </a:p>
          <a:p>
            <a:pPr>
              <a:buFont typeface="Wingdings" charset="0"/>
              <a:buChar char="è"/>
            </a:pPr>
            <a:r>
              <a:rPr lang="fr-FR" dirty="0" smtClean="0">
                <a:sym typeface="Wingdings"/>
              </a:rPr>
              <a:t>Présentation de Céline</a:t>
            </a:r>
          </a:p>
          <a:p>
            <a:pPr marL="0" indent="0">
              <a:buNone/>
            </a:pPr>
            <a:r>
              <a:rPr lang="fr-FR" dirty="0" smtClean="0">
                <a:sym typeface="Wingdings"/>
              </a:rPr>
              <a:t>et Aurélien , demain matin dans le meeting </a:t>
            </a:r>
            <a:r>
              <a:rPr lang="fr-FR" dirty="0" err="1" smtClean="0">
                <a:sym typeface="Wingdings"/>
              </a:rPr>
              <a:t>commissioning</a:t>
            </a:r>
            <a:r>
              <a:rPr lang="fr-FR" dirty="0" smtClean="0">
                <a:sym typeface="Wingdings"/>
              </a:rPr>
              <a:t> . </a:t>
            </a:r>
          </a:p>
          <a:p>
            <a:pPr marL="0" indent="0">
              <a:buNone/>
            </a:pPr>
            <a:r>
              <a:rPr lang="fr-FR" dirty="0" smtClean="0">
                <a:sym typeface="Wingdings"/>
              </a:rPr>
              <a:t>Venez nombreux !!!! 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CCOB  (Grenoble) </a:t>
            </a:r>
            <a:endParaRPr lang="en-US" dirty="0"/>
          </a:p>
        </p:txBody>
      </p:sp>
      <p:pic>
        <p:nvPicPr>
          <p:cNvPr id="5" name="Image 4" descr="cco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819150"/>
            <a:ext cx="5207000" cy="38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Le Changeur de Filtre </a:t>
            </a:r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angeurDeFilt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4222" r="34272"/>
          <a:stretch/>
        </p:blipFill>
        <p:spPr>
          <a:xfrm>
            <a:off x="6264000" y="0"/>
            <a:ext cx="2880000" cy="5143500"/>
          </a:xfrm>
          <a:prstGeom prst="rect">
            <a:avLst/>
          </a:prstGeom>
          <a:noFill/>
        </p:spPr>
      </p:pic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-76200" y="514350"/>
            <a:ext cx="6324600" cy="4419600"/>
          </a:xfrm>
        </p:spPr>
        <p:txBody>
          <a:bodyPr/>
          <a:lstStyle/>
          <a:p>
            <a:r>
              <a:rPr lang="fr-FR" sz="1800" dirty="0" smtClean="0"/>
              <a:t>Le démonstrateur est en test dans le hall du LPNHE depuis Mai 2018.</a:t>
            </a:r>
          </a:p>
          <a:p>
            <a:r>
              <a:rPr lang="fr-FR" sz="1800" dirty="0" smtClean="0"/>
              <a:t>Chaque sous système ( Loader , Auto-Changer, carrousel ) y a été testé individuellement en chambre climatique ( jusqu’à -15 C) et tous ont eu des problèmes …qui ont été résolus . </a:t>
            </a:r>
          </a:p>
          <a:p>
            <a:r>
              <a:rPr lang="fr-FR" sz="1800" dirty="0" smtClean="0"/>
              <a:t>Les tests combinés sur le démonstrateur ont permis des avancés majeures que ce soit au niveau mécanique , contrôle et sécurité . </a:t>
            </a:r>
          </a:p>
          <a:p>
            <a:r>
              <a:rPr lang="fr-FR" sz="1800" dirty="0" smtClean="0"/>
              <a:t>Le changeur de filtre final est en cour de construction et les tests / qualifications des sous systèmes </a:t>
            </a:r>
            <a:r>
              <a:rPr lang="fr-FR" sz="1800" dirty="0"/>
              <a:t>a</a:t>
            </a:r>
            <a:r>
              <a:rPr lang="fr-FR" sz="1800" dirty="0" smtClean="0"/>
              <a:t> commencé , la validation de l’ensemble doit commencer début Janvier 2019, pour une expédition à SLAC début Mars 2019.  </a:t>
            </a:r>
          </a:p>
          <a:p>
            <a:r>
              <a:rPr lang="fr-FR" sz="1800" dirty="0" smtClean="0"/>
              <a:t>Le démonstrateur sera remis en fonction à la fin du printemps 2019 , afin d'effectuer un long test </a:t>
            </a:r>
            <a:r>
              <a:rPr lang="fr-FR" sz="1800" dirty="0" err="1" smtClean="0"/>
              <a:t>run</a:t>
            </a:r>
            <a:r>
              <a:rPr lang="fr-FR" sz="1800" dirty="0" smtClean="0"/>
              <a:t> et entre autre de tester en profondeur la sécurité / le CCS.  </a:t>
            </a:r>
            <a:endParaRPr lang="fr-FR" sz="18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démonstrateur</a:t>
            </a:r>
            <a:r>
              <a:rPr lang="en-US" dirty="0" smtClean="0"/>
              <a:t>  (1/2)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02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228600" y="760810"/>
            <a:ext cx="3124201" cy="402074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/>
              <a:t>Tous n’est pas encore Ok : le changement de filtre entre le carrousel et l’auto-changeur pose encore des problèmes dans </a:t>
            </a:r>
            <a:r>
              <a:rPr lang="fr-FR" sz="1800" dirty="0" smtClean="0"/>
              <a:t>certaines positions (ex:45 </a:t>
            </a:r>
            <a:r>
              <a:rPr lang="fr-FR" sz="1800" dirty="0" err="1"/>
              <a:t>deg</a:t>
            </a:r>
            <a:r>
              <a:rPr lang="fr-FR" sz="1800" dirty="0"/>
              <a:t>) </a:t>
            </a:r>
            <a:r>
              <a:rPr lang="fr-FR" sz="1800" dirty="0" smtClean="0"/>
              <a:t>,des modifications/réglages sont </a:t>
            </a:r>
            <a:r>
              <a:rPr lang="fr-FR" sz="1800" dirty="0"/>
              <a:t>en </a:t>
            </a:r>
            <a:r>
              <a:rPr lang="fr-FR" sz="1800" dirty="0" smtClean="0"/>
              <a:t>cours  .</a:t>
            </a:r>
          </a:p>
          <a:p>
            <a:pPr marL="0" indent="0">
              <a:buNone/>
            </a:pPr>
            <a:r>
              <a:rPr lang="fr-FR" sz="1800" dirty="0" smtClean="0"/>
              <a:t>L’ensemble </a:t>
            </a:r>
            <a:r>
              <a:rPr lang="fr-FR" sz="1800" dirty="0"/>
              <a:t>des fonctionnalités </a:t>
            </a:r>
            <a:r>
              <a:rPr lang="fr-FR" sz="1800" dirty="0" smtClean="0"/>
              <a:t>doivent être/seront validées </a:t>
            </a:r>
            <a:r>
              <a:rPr lang="fr-FR" sz="1800" dirty="0"/>
              <a:t>avant la fin du mois.  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 </a:t>
            </a:r>
            <a:r>
              <a:rPr lang="en-US" dirty="0" err="1"/>
              <a:t>démonstrateur</a:t>
            </a:r>
            <a:r>
              <a:rPr lang="en-US" dirty="0"/>
              <a:t>  </a:t>
            </a:r>
            <a:r>
              <a:rPr lang="en-US" dirty="0" smtClean="0"/>
              <a:t>(2/</a:t>
            </a:r>
            <a:r>
              <a:rPr lang="en-US" dirty="0"/>
              <a:t>2)</a:t>
            </a:r>
            <a:endParaRPr lang="fr-FR" dirty="0"/>
          </a:p>
        </p:txBody>
      </p:sp>
      <p:pic>
        <p:nvPicPr>
          <p:cNvPr id="4" name="Image 3" descr="IMG_066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666750"/>
            <a:ext cx="5588000" cy="4191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581400" y="1047750"/>
            <a:ext cx="175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26 Octobre 2018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3252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676400" y="-95250"/>
            <a:ext cx="5715000" cy="703660"/>
          </a:xfrm>
        </p:spPr>
        <p:txBody>
          <a:bodyPr/>
          <a:lstStyle/>
          <a:p>
            <a:r>
              <a:rPr lang="fr-FR" dirty="0" smtClean="0"/>
              <a:t>L’auto-changeur </a:t>
            </a:r>
            <a:r>
              <a:rPr lang="fr-FR" dirty="0" smtClean="0"/>
              <a:t>final (Marseille) : 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assemblé </a:t>
            </a:r>
            <a:r>
              <a:rPr lang="fr-FR" dirty="0"/>
              <a:t>mécaniquement à 80% </a:t>
            </a:r>
          </a:p>
        </p:txBody>
      </p:sp>
      <p:pic>
        <p:nvPicPr>
          <p:cNvPr id="5" name="Image 4" descr="AutoChang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66750"/>
            <a:ext cx="55626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7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Loader </a:t>
            </a:r>
            <a:r>
              <a:rPr lang="fr-FR" dirty="0" smtClean="0"/>
              <a:t>final (Grenoble) : 40% fait </a:t>
            </a:r>
            <a:endParaRPr lang="fr-FR" dirty="0"/>
          </a:p>
        </p:txBody>
      </p:sp>
      <p:pic>
        <p:nvPicPr>
          <p:cNvPr id="4" name="Image 3" descr="IMG_20181030_1545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350"/>
            <a:ext cx="4572000" cy="3429000"/>
          </a:xfrm>
          <a:prstGeom prst="rect">
            <a:avLst/>
          </a:prstGeom>
        </p:spPr>
      </p:pic>
      <p:pic>
        <p:nvPicPr>
          <p:cNvPr id="5" name="Image 4" descr="IMG_20181031_10352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83683"/>
            <a:ext cx="2362200" cy="419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72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52600" y="57150"/>
            <a:ext cx="5638800" cy="417910"/>
          </a:xfrm>
        </p:spPr>
        <p:txBody>
          <a:bodyPr/>
          <a:lstStyle/>
          <a:p>
            <a:r>
              <a:rPr lang="fr-FR" dirty="0" smtClean="0"/>
              <a:t>Storage Box</a:t>
            </a:r>
            <a:r>
              <a:rPr lang="fr-FR" dirty="0" smtClean="0"/>
              <a:t> (Grenoble) : </a:t>
            </a:r>
            <a:br>
              <a:rPr lang="fr-FR" dirty="0" smtClean="0"/>
            </a:br>
            <a:r>
              <a:rPr lang="fr-FR" dirty="0" smtClean="0"/>
              <a:t>la construction  </a:t>
            </a:r>
            <a:r>
              <a:rPr lang="fr-FR" dirty="0" smtClean="0"/>
              <a:t>à </a:t>
            </a:r>
            <a:r>
              <a:rPr lang="fr-FR" dirty="0" smtClean="0"/>
              <a:t>commenc</a:t>
            </a:r>
            <a:r>
              <a:rPr lang="fr-FR" dirty="0" smtClean="0"/>
              <a:t>é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2" name="Image 1" descr="2018-11-06_EnsembleStorageBo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42869"/>
            <a:ext cx="3657600" cy="423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87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295400" y="57150"/>
            <a:ext cx="6248400" cy="417910"/>
          </a:xfrm>
        </p:spPr>
        <p:txBody>
          <a:bodyPr/>
          <a:lstStyle/>
          <a:p>
            <a:r>
              <a:rPr lang="fr-FR" dirty="0" smtClean="0"/>
              <a:t>Le Carrousel Final </a:t>
            </a:r>
            <a:r>
              <a:rPr lang="fr-FR" dirty="0" smtClean="0"/>
              <a:t>(Paris) :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montage sur le back </a:t>
            </a:r>
            <a:r>
              <a:rPr lang="fr-FR" dirty="0" err="1" smtClean="0"/>
              <a:t>flange</a:t>
            </a:r>
            <a:r>
              <a:rPr lang="fr-FR" dirty="0" smtClean="0"/>
              <a:t> de la </a:t>
            </a:r>
            <a:r>
              <a:rPr lang="fr-FR" dirty="0" smtClean="0"/>
              <a:t>camera (10%)</a:t>
            </a:r>
            <a:endParaRPr lang="fr-FR" dirty="0"/>
          </a:p>
        </p:txBody>
      </p:sp>
      <p:pic>
        <p:nvPicPr>
          <p:cNvPr id="5" name="Image 4" descr="IMG_068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66750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21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Focal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egacy 169 LSST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7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accent2">
              <a:lumMod val="75000"/>
            </a:schemeClr>
          </a:solidFill>
          <a:prstDash val="solid"/>
          <a:headEnd type="none"/>
          <a:tailEnd type="triangle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Legacy 169 LSST2018" id="{F834B0B0-AAD6-42DA-9EF6-E7A0ACAEA0BF}" vid="{B8B447D5-528D-4F64-986D-EEF027B1B3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Legacy 169 LSST2018.potx</Template>
  <TotalTime>1213</TotalTime>
  <Words>649</Words>
  <Application>Microsoft Macintosh PowerPoint</Application>
  <PresentationFormat>Présentation à l'écran (16:9)</PresentationFormat>
  <Paragraphs>64</Paragraphs>
  <Slides>15</Slides>
  <Notes>2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Legacy 169 LSST2018</vt:lpstr>
      <vt:lpstr> Pierre Antilogus </vt:lpstr>
      <vt:lpstr>Le Changeur de Filtre </vt:lpstr>
      <vt:lpstr>Le démonstrateur  (1/2)</vt:lpstr>
      <vt:lpstr>Le démonstrateur  (2/2)</vt:lpstr>
      <vt:lpstr>L’auto-changeur final (Marseille) :  assemblé mécaniquement à 80% </vt:lpstr>
      <vt:lpstr>Loader final (Grenoble) : 40% fait </vt:lpstr>
      <vt:lpstr>Storage Box (Grenoble) :  la construction  à commencé </vt:lpstr>
      <vt:lpstr>Le Carrousel Final (Paris) :  montage sur le back flange de la camera (10%)</vt:lpstr>
      <vt:lpstr>Plan Focal </vt:lpstr>
      <vt:lpstr>Le Banc CCD LSST-IN2P3 au LPNHE</vt:lpstr>
      <vt:lpstr>Optimisation de la réponse du plan focal  2018 highlights </vt:lpstr>
      <vt:lpstr>Construction du plan focal </vt:lpstr>
      <vt:lpstr>Poussière de cuivre dans les RAFTS (SLAC)</vt:lpstr>
      <vt:lpstr>CCOB</vt:lpstr>
      <vt:lpstr>CCOB  (Grenoble)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 Name of Presenter Title of Presenter &amp; Affiliation  NSF/DOE Joint Status Review Date in long format</dc:title>
  <dc:creator>Ranpal Gill</dc:creator>
  <cp:lastModifiedBy>Pierre Antilogus</cp:lastModifiedBy>
  <cp:revision>25</cp:revision>
  <dcterms:created xsi:type="dcterms:W3CDTF">2018-04-26T20:33:17Z</dcterms:created>
  <dcterms:modified xsi:type="dcterms:W3CDTF">2018-11-06T13:07:02Z</dcterms:modified>
</cp:coreProperties>
</file>