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7" r:id="rId2"/>
    <p:sldId id="262" r:id="rId3"/>
    <p:sldId id="279" r:id="rId4"/>
    <p:sldId id="281" r:id="rId5"/>
    <p:sldId id="280" r:id="rId6"/>
    <p:sldId id="261" r:id="rId7"/>
    <p:sldId id="282" r:id="rId8"/>
    <p:sldId id="275" r:id="rId9"/>
    <p:sldId id="283" r:id="rId10"/>
    <p:sldId id="28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1" autoAdjust="0"/>
    <p:restoredTop sz="94660"/>
  </p:normalViewPr>
  <p:slideViewPr>
    <p:cSldViewPr>
      <p:cViewPr varScale="1">
        <p:scale>
          <a:sx n="104" d="100"/>
          <a:sy n="104" d="100"/>
        </p:scale>
        <p:origin x="-14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06/11/18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LSST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 France</a:t>
            </a: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• APC-Paris • 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Nov 6-8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fr-FR" noProof="0" smtClean="0"/>
              <a:t>Cliquez et modifiez le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et modifiez le titre</a:t>
            </a:r>
            <a:endParaRPr lang="fr-FR" noProof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LSST -France• APC-Paris • Nov 6-8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Pierre Antilogus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Google Shape;284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6" y="-9787"/>
            <a:ext cx="9143994" cy="609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828800" y="209550"/>
            <a:ext cx="282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LSST-IN2P3 : </a:t>
            </a:r>
            <a:r>
              <a:rPr lang="en-US" dirty="0" smtClean="0"/>
              <a:t>Commissioning 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20000" y="819150"/>
            <a:ext cx="124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P.Antilogus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22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Focal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7810" y="666750"/>
            <a:ext cx="8915400" cy="3982640"/>
          </a:xfrm>
        </p:spPr>
        <p:txBody>
          <a:bodyPr/>
          <a:lstStyle/>
          <a:p>
            <a:pPr marL="342900" lvl="1" indent="-342900">
              <a:buFont typeface="Lucida Grande"/>
              <a:buChar char="-"/>
            </a:pPr>
            <a:r>
              <a:rPr lang="fr-FR" dirty="0" smtClean="0"/>
              <a:t>CCD-vendeur : (</a:t>
            </a:r>
            <a:r>
              <a:rPr lang="fr-FR" dirty="0">
                <a:solidFill>
                  <a:srgbClr val="008000"/>
                </a:solidFill>
              </a:rPr>
              <a:t>2 personnes au </a:t>
            </a:r>
            <a:r>
              <a:rPr lang="fr-FR" dirty="0" smtClean="0">
                <a:solidFill>
                  <a:srgbClr val="008000"/>
                </a:solidFill>
              </a:rPr>
              <a:t>LPNHE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 cours ,fin : ~ décembre 2018  </a:t>
            </a:r>
          </a:p>
          <a:p>
            <a:pPr marL="342900" lvl="1" indent="-342900">
              <a:buFont typeface="Lucida Grande"/>
              <a:buChar char="-"/>
            </a:pPr>
            <a:r>
              <a:rPr lang="fr-FR" dirty="0" smtClean="0"/>
              <a:t>Raft individuel : </a:t>
            </a:r>
            <a:r>
              <a:rPr lang="fr-FR" dirty="0" smtClean="0">
                <a:solidFill>
                  <a:srgbClr val="008000"/>
                </a:solidFill>
              </a:rPr>
              <a:t>( </a:t>
            </a:r>
            <a:r>
              <a:rPr lang="fr-FR" dirty="0">
                <a:solidFill>
                  <a:srgbClr val="008000"/>
                </a:solidFill>
              </a:rPr>
              <a:t>3 personnes au </a:t>
            </a:r>
            <a:r>
              <a:rPr lang="fr-FR" dirty="0" smtClean="0">
                <a:solidFill>
                  <a:srgbClr val="008000"/>
                </a:solidFill>
              </a:rPr>
              <a:t>LPNHE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en cours , fin : ~ Février 2019 </a:t>
            </a:r>
          </a:p>
          <a:p>
            <a:pPr marL="342900" lvl="1" indent="-342900">
              <a:buFont typeface="Lucida Grande"/>
              <a:buChar char="-"/>
            </a:pPr>
            <a:r>
              <a:rPr lang="fr-FR" dirty="0" err="1" smtClean="0"/>
              <a:t>Auxtel</a:t>
            </a:r>
            <a:r>
              <a:rPr lang="fr-FR" dirty="0" smtClean="0"/>
              <a:t> : (</a:t>
            </a:r>
            <a:r>
              <a:rPr lang="fr-FR" dirty="0">
                <a:solidFill>
                  <a:srgbClr val="008000"/>
                </a:solidFill>
              </a:rPr>
              <a:t>2 personnes au </a:t>
            </a:r>
            <a:r>
              <a:rPr lang="fr-FR" dirty="0" smtClean="0">
                <a:solidFill>
                  <a:srgbClr val="008000"/>
                </a:solidFill>
              </a:rPr>
              <a:t>LPNHE+</a:t>
            </a:r>
            <a:r>
              <a:rPr lang="fr-FR" dirty="0" smtClean="0">
                <a:solidFill>
                  <a:srgbClr val="FF0000"/>
                </a:solidFill>
              </a:rPr>
              <a:t>X</a:t>
            </a:r>
            <a:r>
              <a:rPr lang="fr-FR" dirty="0" smtClean="0"/>
              <a:t>) 2019:1 </a:t>
            </a:r>
            <a:r>
              <a:rPr lang="fr-FR" dirty="0" smtClean="0"/>
              <a:t>ère image sur le ciel CCD ITL </a:t>
            </a:r>
            <a:endParaRPr lang="fr-FR" dirty="0"/>
          </a:p>
          <a:p>
            <a:pPr lvl="1"/>
            <a:r>
              <a:rPr lang="fr-FR" dirty="0" smtClean="0"/>
              <a:t>En cours </a:t>
            </a:r>
          </a:p>
          <a:p>
            <a:r>
              <a:rPr lang="fr-FR" dirty="0" smtClean="0"/>
              <a:t>COMCAM :  ( </a:t>
            </a:r>
            <a:r>
              <a:rPr lang="fr-FR" dirty="0" smtClean="0">
                <a:solidFill>
                  <a:srgbClr val="FF0000"/>
                </a:solidFill>
              </a:rPr>
              <a:t>xxx</a:t>
            </a:r>
            <a:r>
              <a:rPr lang="fr-FR" dirty="0" smtClean="0"/>
              <a:t> )</a:t>
            </a:r>
          </a:p>
          <a:p>
            <a:pPr lvl="1"/>
            <a:r>
              <a:rPr lang="fr-FR" dirty="0" smtClean="0"/>
              <a:t>D</a:t>
            </a:r>
            <a:r>
              <a:rPr lang="fr-FR" dirty="0" smtClean="0"/>
              <a:t>ébut : Décembre 2018 ( test à SLAC ) , fin (5-2019:SLAC) (</a:t>
            </a:r>
            <a:r>
              <a:rPr lang="fr-FR" dirty="0" err="1" smtClean="0"/>
              <a:t>fall</a:t>
            </a:r>
            <a:r>
              <a:rPr lang="fr-FR" dirty="0" smtClean="0"/>
              <a:t> 2019 Tucson) (</a:t>
            </a:r>
            <a:r>
              <a:rPr lang="fr-FR" dirty="0" err="1" smtClean="0"/>
              <a:t>fall</a:t>
            </a:r>
            <a:r>
              <a:rPr lang="fr-FR" dirty="0" smtClean="0"/>
              <a:t> 2020 ? Chili) </a:t>
            </a:r>
          </a:p>
          <a:p>
            <a:r>
              <a:rPr lang="fr-FR" dirty="0" smtClean="0"/>
              <a:t>Plan Focal : </a:t>
            </a:r>
            <a:r>
              <a:rPr lang="fr-FR" dirty="0"/>
              <a:t>( </a:t>
            </a:r>
            <a:r>
              <a:rPr lang="fr-FR" dirty="0">
                <a:solidFill>
                  <a:srgbClr val="FF0000"/>
                </a:solidFill>
              </a:rPr>
              <a:t>xxx</a:t>
            </a:r>
            <a:r>
              <a:rPr lang="fr-FR" dirty="0"/>
              <a:t> 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</a:t>
            </a:r>
            <a:r>
              <a:rPr lang="fr-FR" dirty="0" smtClean="0"/>
              <a:t>ébut : Décembre 2018 ( test à SLAC) 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focal </a:t>
            </a:r>
            <a:r>
              <a:rPr lang="fr-FR" dirty="0" err="1" smtClean="0"/>
              <a:t>commissioning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63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0" y="760810"/>
            <a:ext cx="9144000" cy="3982640"/>
          </a:xfrm>
        </p:spPr>
        <p:txBody>
          <a:bodyPr/>
          <a:lstStyle/>
          <a:p>
            <a:r>
              <a:rPr lang="pt-BR" dirty="0"/>
              <a:t>ITC31820 </a:t>
            </a:r>
            <a:r>
              <a:rPr lang="pt-BR" dirty="0" smtClean="0"/>
              <a:t>: 2 TEST </a:t>
            </a:r>
            <a:r>
              <a:rPr lang="pt-BR" dirty="0" err="1" smtClean="0"/>
              <a:t>rafts</a:t>
            </a:r>
            <a:r>
              <a:rPr lang="pt-BR" dirty="0" smtClean="0"/>
              <a:t> (ETU) </a:t>
            </a:r>
            <a:r>
              <a:rPr lang="pt-BR" dirty="0" err="1" smtClean="0"/>
              <a:t>testing</a:t>
            </a:r>
            <a:r>
              <a:rPr lang="pt-BR" dirty="0" smtClean="0"/>
              <a:t>  </a:t>
            </a:r>
            <a:r>
              <a:rPr lang="sk-SK" dirty="0" smtClean="0"/>
              <a:t>  </a:t>
            </a:r>
            <a:r>
              <a:rPr lang="mr-IN" sz="1800" dirty="0">
                <a:solidFill>
                  <a:srgbClr val="008000"/>
                </a:solidFill>
              </a:rPr>
              <a:t>25-Feb-19 </a:t>
            </a:r>
            <a:r>
              <a:rPr lang="en-US" sz="1800" dirty="0" smtClean="0">
                <a:solidFill>
                  <a:srgbClr val="008000"/>
                </a:solidFill>
              </a:rPr>
              <a:t>-</a:t>
            </a:r>
            <a:r>
              <a:rPr lang="mr-IN" sz="1800" dirty="0" smtClean="0">
                <a:solidFill>
                  <a:srgbClr val="008000"/>
                </a:solidFill>
              </a:rPr>
              <a:t>15</a:t>
            </a:r>
            <a:r>
              <a:rPr lang="mr-IN" sz="1800" dirty="0">
                <a:solidFill>
                  <a:srgbClr val="008000"/>
                </a:solidFill>
              </a:rPr>
              <a:t>-Mar-19 </a:t>
            </a:r>
            <a:endParaRPr lang="sk-SK" dirty="0" smtClean="0"/>
          </a:p>
          <a:p>
            <a:r>
              <a:rPr lang="sk-SK" dirty="0" smtClean="0"/>
              <a:t>ITC32140:</a:t>
            </a:r>
            <a:r>
              <a:rPr lang="en-US" dirty="0" smtClean="0"/>
              <a:t> </a:t>
            </a:r>
            <a:r>
              <a:rPr lang="en-US" dirty="0"/>
              <a:t>Testing with Raft Tower #1-9 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08</a:t>
            </a:r>
            <a:r>
              <a:rPr lang="en-US" sz="1800" dirty="0">
                <a:solidFill>
                  <a:srgbClr val="008000"/>
                </a:solidFill>
              </a:rPr>
              <a:t>-May-19 </a:t>
            </a:r>
            <a:r>
              <a:rPr lang="en-US" sz="1800" dirty="0" smtClean="0">
                <a:solidFill>
                  <a:srgbClr val="008000"/>
                </a:solidFill>
              </a:rPr>
              <a:t>- 28</a:t>
            </a:r>
            <a:r>
              <a:rPr lang="en-US" sz="1800" dirty="0">
                <a:solidFill>
                  <a:srgbClr val="008000"/>
                </a:solidFill>
              </a:rPr>
              <a:t>-Jun-19 </a:t>
            </a:r>
            <a:r>
              <a:rPr lang="en-US" sz="1800" dirty="0" smtClean="0"/>
              <a:t>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/>
              <a:t>days : cooling and setup</a:t>
            </a:r>
          </a:p>
          <a:p>
            <a:pPr lvl="1"/>
            <a:r>
              <a:rPr lang="en-US" dirty="0"/>
              <a:t>  </a:t>
            </a:r>
            <a:r>
              <a:rPr lang="en-US" dirty="0" smtClean="0"/>
              <a:t>12 </a:t>
            </a:r>
            <a:r>
              <a:rPr lang="en-US" dirty="0"/>
              <a:t>days : EOTEST</a:t>
            </a:r>
          </a:p>
          <a:p>
            <a:pPr lvl="1"/>
            <a:r>
              <a:rPr lang="en-US" dirty="0"/>
              <a:t>   6</a:t>
            </a:r>
            <a:r>
              <a:rPr lang="en-US" dirty="0" smtClean="0"/>
              <a:t> </a:t>
            </a:r>
            <a:r>
              <a:rPr lang="en-US" dirty="0"/>
              <a:t>days : “close</a:t>
            </a:r>
            <a:r>
              <a:rPr lang="en-US" dirty="0" smtClean="0"/>
              <a:t>”</a:t>
            </a:r>
          </a:p>
          <a:p>
            <a:r>
              <a:rPr lang="is-IS" dirty="0" smtClean="0"/>
              <a:t>ITC32420:</a:t>
            </a:r>
            <a:r>
              <a:rPr lang="en-US" dirty="0" smtClean="0"/>
              <a:t> </a:t>
            </a:r>
            <a:r>
              <a:rPr lang="en-US" dirty="0"/>
              <a:t>Testing with Raft Tower #1-21+4CR </a:t>
            </a:r>
            <a:r>
              <a:rPr lang="en-US" sz="1800" dirty="0" smtClean="0">
                <a:solidFill>
                  <a:srgbClr val="008000"/>
                </a:solidFill>
              </a:rPr>
              <a:t>29</a:t>
            </a:r>
            <a:r>
              <a:rPr lang="en-US" sz="1800" dirty="0">
                <a:solidFill>
                  <a:srgbClr val="008000"/>
                </a:solidFill>
              </a:rPr>
              <a:t>-Aug-19 </a:t>
            </a:r>
            <a:r>
              <a:rPr lang="en-US" sz="1800" dirty="0" smtClean="0">
                <a:solidFill>
                  <a:srgbClr val="008000"/>
                </a:solidFill>
              </a:rPr>
              <a:t>- 21</a:t>
            </a:r>
            <a:r>
              <a:rPr lang="en-US" sz="1800" dirty="0">
                <a:solidFill>
                  <a:srgbClr val="008000"/>
                </a:solidFill>
              </a:rPr>
              <a:t>-Oct-19 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pt-BR" dirty="0"/>
              <a:t>ITC20150 </a:t>
            </a:r>
            <a:r>
              <a:rPr lang="pt-BR" dirty="0"/>
              <a:t>: </a:t>
            </a:r>
            <a:r>
              <a:rPr lang="pt-BR" dirty="0" err="1"/>
              <a:t>Camera</a:t>
            </a:r>
            <a:r>
              <a:rPr lang="pt-BR" dirty="0"/>
              <a:t> </a:t>
            </a:r>
            <a:r>
              <a:rPr lang="pt-BR" dirty="0" err="1"/>
              <a:t>verification</a:t>
            </a:r>
            <a:r>
              <a:rPr lang="pt-BR" dirty="0"/>
              <a:t> </a:t>
            </a:r>
            <a:r>
              <a:rPr lang="pt-BR" dirty="0" err="1"/>
              <a:t>testing</a:t>
            </a:r>
            <a:r>
              <a:rPr lang="pt-BR" dirty="0"/>
              <a:t> </a:t>
            </a:r>
            <a:r>
              <a:rPr lang="pt-BR" sz="1800" dirty="0" smtClean="0">
                <a:solidFill>
                  <a:srgbClr val="008000"/>
                </a:solidFill>
              </a:rPr>
              <a:t>26-June</a:t>
            </a:r>
            <a:r>
              <a:rPr lang="pt-BR" sz="1800" dirty="0">
                <a:solidFill>
                  <a:srgbClr val="008000"/>
                </a:solidFill>
              </a:rPr>
              <a:t>-</a:t>
            </a:r>
            <a:r>
              <a:rPr lang="pt-BR" sz="1800" dirty="0" smtClean="0">
                <a:solidFill>
                  <a:srgbClr val="008000"/>
                </a:solidFill>
              </a:rPr>
              <a:t>20 </a:t>
            </a:r>
            <a:r>
              <a:rPr lang="mr-IN" sz="1800" dirty="0" smtClean="0">
                <a:solidFill>
                  <a:srgbClr val="008000"/>
                </a:solidFill>
              </a:rPr>
              <a:t>–</a:t>
            </a:r>
            <a:r>
              <a:rPr lang="pt-BR" sz="1800" dirty="0" smtClean="0">
                <a:solidFill>
                  <a:srgbClr val="008000"/>
                </a:solidFill>
              </a:rPr>
              <a:t> 28-August-20</a:t>
            </a:r>
            <a:endParaRPr lang="pt-BR" sz="1800" dirty="0">
              <a:solidFill>
                <a:srgbClr val="008000"/>
              </a:solidFill>
            </a:endParaRPr>
          </a:p>
          <a:p>
            <a:endParaRPr lang="en-US" sz="1800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focal </a:t>
            </a:r>
            <a:r>
              <a:rPr lang="fr-FR" dirty="0" err="1" smtClean="0"/>
              <a:t>commissioning</a:t>
            </a:r>
            <a:r>
              <a:rPr lang="fr-FR" dirty="0" smtClean="0"/>
              <a:t> (SLAC) </a:t>
            </a:r>
            <a:r>
              <a:rPr lang="fr-FR" dirty="0" err="1" smtClean="0"/>
              <a:t>key</a:t>
            </a:r>
            <a:r>
              <a:rPr lang="fr-FR" dirty="0" smtClean="0"/>
              <a:t> dates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46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52400" y="760810"/>
            <a:ext cx="8991600" cy="3982640"/>
          </a:xfrm>
        </p:spPr>
        <p:txBody>
          <a:bodyPr/>
          <a:lstStyle/>
          <a:p>
            <a:r>
              <a:rPr lang="fr-FR" dirty="0" smtClean="0"/>
              <a:t>Il manque cruellement de gens pour regarder les donn</a:t>
            </a:r>
            <a:r>
              <a:rPr lang="fr-FR" dirty="0" smtClean="0"/>
              <a:t>ées ( = simple notebook + DS9 )</a:t>
            </a:r>
          </a:p>
          <a:p>
            <a:r>
              <a:rPr lang="fr-FR" dirty="0" smtClean="0"/>
              <a:t>Pour accéder les données :  </a:t>
            </a:r>
          </a:p>
          <a:p>
            <a:pPr lvl="1"/>
            <a:r>
              <a:rPr lang="fr-FR" dirty="0" smtClean="0"/>
              <a:t>Sur la ferme à SLAC ( IR2 ) : </a:t>
            </a:r>
          </a:p>
          <a:p>
            <a:pPr lvl="2"/>
            <a:r>
              <a:rPr lang="fr-FR" dirty="0" smtClean="0"/>
              <a:t>Il faut un compte à SLAC , on a 1 TB de disque pour « nous » </a:t>
            </a:r>
          </a:p>
          <a:p>
            <a:pPr lvl="1"/>
            <a:r>
              <a:rPr lang="fr-FR" dirty="0" smtClean="0"/>
              <a:t>Sur NCSA : </a:t>
            </a:r>
          </a:p>
          <a:p>
            <a:pPr lvl="2"/>
            <a:r>
              <a:rPr lang="fr-FR" dirty="0" smtClean="0"/>
              <a:t>Pour l’instant pas de copie , 1 </a:t>
            </a:r>
            <a:r>
              <a:rPr lang="fr-FR" dirty="0" err="1" smtClean="0"/>
              <a:t>bootcamp</a:t>
            </a:r>
            <a:r>
              <a:rPr lang="fr-FR" dirty="0" smtClean="0"/>
              <a:t> la semaine prochaine à SLAC pour </a:t>
            </a:r>
          </a:p>
          <a:p>
            <a:pPr lvl="3"/>
            <a:r>
              <a:rPr lang="fr-FR" dirty="0" smtClean="0"/>
              <a:t>démarrer l’analyse au NCSA des données </a:t>
            </a:r>
            <a:r>
              <a:rPr lang="fr-FR" dirty="0" err="1" smtClean="0"/>
              <a:t>commissioning</a:t>
            </a:r>
            <a:endParaRPr lang="fr-FR" dirty="0" smtClean="0"/>
          </a:p>
          <a:p>
            <a:pPr lvl="3"/>
            <a:r>
              <a:rPr lang="fr-FR" dirty="0" smtClean="0"/>
              <a:t>Interaction camera </a:t>
            </a:r>
            <a:r>
              <a:rPr lang="mr-IN" dirty="0" smtClean="0"/>
              <a:t>–</a:t>
            </a:r>
            <a:r>
              <a:rPr lang="fr-FR" dirty="0"/>
              <a:t> </a:t>
            </a:r>
            <a:r>
              <a:rPr lang="fr-FR" dirty="0" smtClean="0"/>
              <a:t>DM </a:t>
            </a:r>
            <a:r>
              <a:rPr lang="mr-IN" dirty="0" smtClean="0"/>
              <a:t>–</a:t>
            </a:r>
            <a:r>
              <a:rPr lang="fr-FR" dirty="0" smtClean="0"/>
              <a:t> SAWG pour enlever les signatures exp</a:t>
            </a:r>
            <a:r>
              <a:rPr lang="fr-FR" dirty="0" smtClean="0"/>
              <a:t>érimentales dans DM 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I&amp;T </a:t>
            </a:r>
            <a:r>
              <a:rPr lang="fr-FR" dirty="0" smtClean="0"/>
              <a:t>à SLAC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Changeur de Filtre 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52400" y="742950"/>
            <a:ext cx="8991600" cy="3982640"/>
          </a:xfrm>
        </p:spPr>
        <p:txBody>
          <a:bodyPr/>
          <a:lstStyle/>
          <a:p>
            <a:r>
              <a:rPr lang="fr-FR" sz="2000" dirty="0" err="1" smtClean="0"/>
              <a:t>Combined</a:t>
            </a:r>
            <a:r>
              <a:rPr lang="fr-FR" sz="2000" dirty="0" smtClean="0"/>
              <a:t> test in Paris : </a:t>
            </a:r>
            <a:r>
              <a:rPr lang="fr-FR" sz="2000" dirty="0" smtClean="0">
                <a:solidFill>
                  <a:srgbClr val="008000"/>
                </a:solidFill>
              </a:rPr>
              <a:t>7-Jan-2019 </a:t>
            </a:r>
            <a:r>
              <a:rPr lang="mr-IN" sz="2000" dirty="0" smtClean="0">
                <a:solidFill>
                  <a:srgbClr val="008000"/>
                </a:solidFill>
              </a:rPr>
              <a:t>–</a:t>
            </a:r>
            <a:r>
              <a:rPr lang="fr-FR" sz="2000" dirty="0" smtClean="0">
                <a:solidFill>
                  <a:srgbClr val="008000"/>
                </a:solidFill>
              </a:rPr>
              <a:t> 22 </a:t>
            </a:r>
            <a:r>
              <a:rPr lang="fr-FR" sz="2000" dirty="0" err="1" smtClean="0">
                <a:solidFill>
                  <a:srgbClr val="008000"/>
                </a:solidFill>
              </a:rPr>
              <a:t>Feb</a:t>
            </a:r>
            <a:r>
              <a:rPr lang="fr-FR" sz="2000" dirty="0" smtClean="0">
                <a:solidFill>
                  <a:srgbClr val="008000"/>
                </a:solidFill>
              </a:rPr>
              <a:t> 2019</a:t>
            </a:r>
          </a:p>
          <a:p>
            <a:r>
              <a:rPr lang="fr-FR" sz="2000" dirty="0" err="1"/>
              <a:t>Fiter</a:t>
            </a:r>
            <a:r>
              <a:rPr lang="fr-FR" sz="2000" dirty="0"/>
              <a:t> exchange system </a:t>
            </a:r>
            <a:r>
              <a:rPr lang="fr-FR" sz="2000" dirty="0" err="1"/>
              <a:t>send</a:t>
            </a:r>
            <a:r>
              <a:rPr lang="fr-FR" sz="2000" dirty="0"/>
              <a:t> to SLAC : </a:t>
            </a:r>
            <a:r>
              <a:rPr lang="fr-FR" sz="2000" dirty="0" smtClean="0">
                <a:solidFill>
                  <a:srgbClr val="008000"/>
                </a:solidFill>
              </a:rPr>
              <a:t>4 March 2019 </a:t>
            </a:r>
            <a:endParaRPr lang="fr-FR" sz="2000" dirty="0">
              <a:solidFill>
                <a:srgbClr val="008000"/>
              </a:solidFill>
            </a:endParaRPr>
          </a:p>
          <a:p>
            <a:r>
              <a:rPr lang="fr-FR" sz="2000" dirty="0" smtClean="0"/>
              <a:t>TC19600 NEED</a:t>
            </a:r>
            <a:r>
              <a:rPr lang="fr-FR" sz="2000" dirty="0"/>
              <a:t>: </a:t>
            </a:r>
            <a:r>
              <a:rPr lang="fr-FR" sz="2000" dirty="0" err="1"/>
              <a:t>Carousel</a:t>
            </a:r>
            <a:r>
              <a:rPr lang="fr-FR" sz="2000" dirty="0"/>
              <a:t> (</a:t>
            </a:r>
            <a:r>
              <a:rPr lang="fr-FR" sz="2000" dirty="0" err="1"/>
              <a:t>with</a:t>
            </a:r>
            <a:r>
              <a:rPr lang="fr-FR" sz="2000" dirty="0"/>
              <a:t> back </a:t>
            </a:r>
            <a:r>
              <a:rPr lang="fr-FR" sz="2000" dirty="0" err="1"/>
              <a:t>flange</a:t>
            </a:r>
            <a:r>
              <a:rPr lang="fr-FR" sz="2000" dirty="0"/>
              <a:t> #1</a:t>
            </a:r>
            <a:r>
              <a:rPr lang="fr-FR" sz="2000" dirty="0" smtClean="0"/>
              <a:t>)</a:t>
            </a:r>
            <a:r>
              <a:rPr lang="fr-FR" sz="2000" dirty="0" smtClean="0">
                <a:solidFill>
                  <a:srgbClr val="008000"/>
                </a:solidFill>
              </a:rPr>
              <a:t>15</a:t>
            </a:r>
            <a:r>
              <a:rPr lang="fr-FR" sz="2000" dirty="0">
                <a:solidFill>
                  <a:srgbClr val="008000"/>
                </a:solidFill>
              </a:rPr>
              <a:t>-May-19 </a:t>
            </a:r>
            <a:endParaRPr lang="fr-FR" sz="2000" dirty="0">
              <a:solidFill>
                <a:srgbClr val="008000"/>
              </a:solidFill>
            </a:endParaRPr>
          </a:p>
          <a:p>
            <a:r>
              <a:rPr lang="fr-FR" sz="2000" dirty="0"/>
              <a:t>ITC19700 </a:t>
            </a:r>
            <a:r>
              <a:rPr lang="fr-FR" sz="2000" dirty="0" smtClean="0"/>
              <a:t> Mount </a:t>
            </a:r>
            <a:r>
              <a:rPr lang="fr-FR" sz="2000" dirty="0"/>
              <a:t>and check camera </a:t>
            </a:r>
            <a:r>
              <a:rPr lang="fr-FR" sz="2000" dirty="0" err="1"/>
              <a:t>housing</a:t>
            </a:r>
            <a:r>
              <a:rPr lang="fr-FR" sz="2000" dirty="0"/>
              <a:t> to back </a:t>
            </a:r>
            <a:r>
              <a:rPr lang="fr-FR" sz="2000" dirty="0" err="1"/>
              <a:t>flange</a:t>
            </a: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16-24-</a:t>
            </a:r>
            <a:r>
              <a:rPr lang="fr-FR" sz="2000" dirty="0">
                <a:solidFill>
                  <a:srgbClr val="008000"/>
                </a:solidFill>
              </a:rPr>
              <a:t>May-</a:t>
            </a:r>
            <a:r>
              <a:rPr lang="fr-FR" sz="2000" dirty="0" smtClean="0">
                <a:solidFill>
                  <a:srgbClr val="008000"/>
                </a:solidFill>
              </a:rPr>
              <a:t>19  </a:t>
            </a:r>
            <a:endParaRPr lang="fr-FR" sz="2000" dirty="0">
              <a:solidFill>
                <a:srgbClr val="008000"/>
              </a:solidFill>
            </a:endParaRPr>
          </a:p>
          <a:p>
            <a:r>
              <a:rPr lang="fr-FR" sz="2000" dirty="0" smtClean="0"/>
              <a:t>ITC19752 NEED</a:t>
            </a:r>
            <a:r>
              <a:rPr lang="fr-FR" sz="2000" dirty="0"/>
              <a:t>: Auto Changer </a:t>
            </a:r>
            <a:r>
              <a:rPr lang="fr-FR" sz="2000" dirty="0" smtClean="0">
                <a:solidFill>
                  <a:srgbClr val="008000"/>
                </a:solidFill>
              </a:rPr>
              <a:t>10</a:t>
            </a:r>
            <a:r>
              <a:rPr lang="fr-FR" sz="2000" dirty="0">
                <a:solidFill>
                  <a:srgbClr val="008000"/>
                </a:solidFill>
              </a:rPr>
              <a:t>-Jun-19 </a:t>
            </a:r>
            <a:endParaRPr lang="fr-FR" sz="2000" dirty="0">
              <a:solidFill>
                <a:srgbClr val="008000"/>
              </a:solidFill>
            </a:endParaRPr>
          </a:p>
          <a:p>
            <a:r>
              <a:rPr lang="fr-FR" sz="2000" dirty="0"/>
              <a:t>ITC19754 </a:t>
            </a:r>
            <a:r>
              <a:rPr lang="fr-FR" sz="2000" dirty="0" smtClean="0"/>
              <a:t> Camera </a:t>
            </a:r>
            <a:r>
              <a:rPr lang="fr-FR" sz="2000" dirty="0" err="1"/>
              <a:t>Assembly</a:t>
            </a:r>
            <a:r>
              <a:rPr lang="fr-FR" sz="2000" dirty="0"/>
              <a:t> </a:t>
            </a:r>
            <a:r>
              <a:rPr lang="mr-IN" sz="2000" dirty="0" smtClean="0"/>
              <a:t>–</a:t>
            </a:r>
            <a:r>
              <a:rPr lang="fr-FR" sz="2000" dirty="0" smtClean="0"/>
              <a:t> </a:t>
            </a:r>
            <a:r>
              <a:rPr lang="fr-FR" sz="2000" dirty="0" err="1"/>
              <a:t>Autochanger</a:t>
            </a: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11</a:t>
            </a:r>
            <a:r>
              <a:rPr lang="fr-FR" sz="2000" dirty="0">
                <a:solidFill>
                  <a:srgbClr val="008000"/>
                </a:solidFill>
              </a:rPr>
              <a:t>-Jun-19 </a:t>
            </a:r>
            <a:r>
              <a:rPr lang="fr-FR" sz="2000" dirty="0" smtClean="0">
                <a:solidFill>
                  <a:srgbClr val="008000"/>
                </a:solidFill>
              </a:rPr>
              <a:t>- 23</a:t>
            </a:r>
            <a:r>
              <a:rPr lang="fr-FR" sz="2000" dirty="0">
                <a:solidFill>
                  <a:srgbClr val="008000"/>
                </a:solidFill>
              </a:rPr>
              <a:t>-Jul-19 </a:t>
            </a:r>
            <a:endParaRPr lang="fr-FR" sz="2000" dirty="0">
              <a:solidFill>
                <a:srgbClr val="008000"/>
              </a:solidFill>
            </a:endParaRPr>
          </a:p>
          <a:p>
            <a:r>
              <a:rPr lang="fr-FR" sz="2000" dirty="0"/>
              <a:t>ITC19775 </a:t>
            </a:r>
            <a:r>
              <a:rPr lang="fr-FR" sz="2000" dirty="0" smtClean="0"/>
              <a:t>Camera </a:t>
            </a:r>
            <a:r>
              <a:rPr lang="fr-FR" sz="2000" dirty="0" err="1"/>
              <a:t>Assembly</a:t>
            </a:r>
            <a:r>
              <a:rPr lang="fr-FR" sz="2000" dirty="0"/>
              <a:t> - </a:t>
            </a:r>
            <a:r>
              <a:rPr lang="fr-FR" sz="2000" dirty="0" err="1"/>
              <a:t>Integrated</a:t>
            </a:r>
            <a:r>
              <a:rPr lang="fr-FR" sz="2000" dirty="0"/>
              <a:t> </a:t>
            </a:r>
            <a:r>
              <a:rPr lang="fr-FR" sz="2000" dirty="0" err="1"/>
              <a:t>Testing</a:t>
            </a: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30</a:t>
            </a:r>
            <a:r>
              <a:rPr lang="fr-FR" sz="2000" dirty="0">
                <a:solidFill>
                  <a:srgbClr val="008000"/>
                </a:solidFill>
              </a:rPr>
              <a:t>-Aug-19 </a:t>
            </a:r>
            <a:r>
              <a:rPr lang="fr-FR" sz="2000" dirty="0" smtClean="0">
                <a:solidFill>
                  <a:srgbClr val="008000"/>
                </a:solidFill>
              </a:rPr>
              <a:t>- 07</a:t>
            </a:r>
            <a:r>
              <a:rPr lang="fr-FR" sz="2000" dirty="0">
                <a:solidFill>
                  <a:srgbClr val="008000"/>
                </a:solidFill>
              </a:rPr>
              <a:t>-Oct-19 </a:t>
            </a:r>
            <a:endParaRPr lang="fr-FR" sz="2000" dirty="0">
              <a:solidFill>
                <a:srgbClr val="008000"/>
              </a:solidFill>
            </a:endParaRPr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Changeur de filtre </a:t>
            </a:r>
            <a:r>
              <a:rPr lang="fr-FR" dirty="0" err="1" smtClean="0"/>
              <a:t>commissioning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57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28600" y="760810"/>
            <a:ext cx="3124201" cy="4020740"/>
          </a:xfrm>
        </p:spPr>
        <p:txBody>
          <a:bodyPr/>
          <a:lstStyle/>
          <a:p>
            <a:r>
              <a:rPr lang="fr-FR" sz="1800" dirty="0" smtClean="0"/>
              <a:t>Construction et des sous-système dans les labo jusqu’à la fin de l’année </a:t>
            </a:r>
            <a:endParaRPr lang="fr-FR" sz="1800" dirty="0" smtClean="0"/>
          </a:p>
          <a:p>
            <a:r>
              <a:rPr lang="fr-FR" sz="1800" dirty="0" smtClean="0"/>
              <a:t>Test des sous systèmes en chambre climatique au LPNHE , </a:t>
            </a:r>
            <a:r>
              <a:rPr lang="fr-FR" sz="1800" dirty="0" smtClean="0"/>
              <a:t>D</a:t>
            </a:r>
            <a:r>
              <a:rPr lang="fr-FR" sz="1800" dirty="0" smtClean="0"/>
              <a:t>écembre 2018-Janvier 2019</a:t>
            </a:r>
          </a:p>
          <a:p>
            <a:pPr marL="0" indent="0">
              <a:buNone/>
            </a:pPr>
            <a:r>
              <a:rPr lang="fr-FR" sz="1800" dirty="0" smtClean="0">
                <a:sym typeface="Wingdings"/>
              </a:rPr>
              <a:t></a:t>
            </a:r>
            <a:r>
              <a:rPr lang="fr-FR" sz="1800" dirty="0" smtClean="0">
                <a:sym typeface="Wingdings"/>
              </a:rPr>
              <a:t> le bon moment pour voir / mesurer le système en action dans des conditions qui ne seront pas vu avant ~2021</a:t>
            </a:r>
          </a:p>
          <a:p>
            <a:pPr marL="0" indent="0">
              <a:buNone/>
            </a:pPr>
            <a:r>
              <a:rPr lang="fr-FR" sz="1800" dirty="0" smtClean="0">
                <a:sym typeface="Wingdings"/>
              </a:rPr>
              <a:t>C’est le bon moment pour intégrer les tests 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 smtClean="0"/>
              <a:t>changeur</a:t>
            </a:r>
            <a:r>
              <a:rPr lang="en-US" dirty="0" smtClean="0"/>
              <a:t> de </a:t>
            </a:r>
            <a:r>
              <a:rPr lang="en-US" dirty="0" err="1" smtClean="0"/>
              <a:t>filtre</a:t>
            </a:r>
            <a:endParaRPr lang="fr-FR" dirty="0"/>
          </a:p>
        </p:txBody>
      </p:sp>
      <p:pic>
        <p:nvPicPr>
          <p:cNvPr id="4" name="Image 3" descr="IMG_06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675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0" y="760810"/>
            <a:ext cx="8991600" cy="3982640"/>
          </a:xfrm>
        </p:spPr>
        <p:txBody>
          <a:bodyPr/>
          <a:lstStyle/>
          <a:p>
            <a:r>
              <a:rPr lang="fr-FR" smtClean="0"/>
              <a:t>Les tests en France seront les derniers tests serieux avant la mise en service au Chili …</a:t>
            </a:r>
          </a:p>
          <a:p>
            <a:r>
              <a:rPr lang="fr-FR" smtClean="0"/>
              <a:t>Au Chili , apr</a:t>
            </a:r>
            <a:r>
              <a:rPr lang="fr-FR" smtClean="0"/>
              <a:t>ès la mise en service par l’équipe de construction du changeur de filtre … seul les physiciens seront là pour faire le suivi … si on ne commence pas aujourd’hui à travailler sur le système changeur de filtre, il ne marchera pas .</a:t>
            </a:r>
          </a:p>
          <a:p>
            <a:r>
              <a:rPr lang="fr-FR" smtClean="0"/>
              <a:t>Il faut au moins 1 Physicien par sous système (=labo impliqué ?) qui intègre l’équipe de commissioning cet hivers.  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changeur de filtre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365546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LSST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egacy 169 LSST2018" id="{F834B0B0-AAD6-42DA-9EF6-E7A0ACAEA0BF}" vid="{B8B447D5-528D-4F64-986D-EEF027B1B3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Legacy 169 LSST2018.potx</Template>
  <TotalTime>1774</TotalTime>
  <Words>538</Words>
  <Application>Microsoft Macintosh PowerPoint</Application>
  <PresentationFormat>Présentation à l'écran (16:9)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Legacy 169 LSST2018</vt:lpstr>
      <vt:lpstr> Pierre Antilogus </vt:lpstr>
      <vt:lpstr>Plan Focal </vt:lpstr>
      <vt:lpstr>Plan focal commissioning</vt:lpstr>
      <vt:lpstr>Plan focal commissioning (SLAC) key dates </vt:lpstr>
      <vt:lpstr>I&amp;T à SLAC </vt:lpstr>
      <vt:lpstr>Le Changeur de Filtre </vt:lpstr>
      <vt:lpstr>Changeur de filtre commissioning</vt:lpstr>
      <vt:lpstr>Le changeur de filtre</vt:lpstr>
      <vt:lpstr>Le changeur de filtre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Pierre Antilogus</cp:lastModifiedBy>
  <cp:revision>38</cp:revision>
  <dcterms:created xsi:type="dcterms:W3CDTF">2018-04-26T20:33:17Z</dcterms:created>
  <dcterms:modified xsi:type="dcterms:W3CDTF">2018-11-06T22:27:56Z</dcterms:modified>
</cp:coreProperties>
</file>