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57" r:id="rId4"/>
    <p:sldId id="265" r:id="rId5"/>
    <p:sldId id="260" r:id="rId6"/>
    <p:sldId id="268" r:id="rId7"/>
    <p:sldId id="258" r:id="rId8"/>
    <p:sldId id="259" r:id="rId9"/>
    <p:sldId id="262" r:id="rId10"/>
    <p:sldId id="267" r:id="rId11"/>
    <p:sldId id="269" r:id="rId12"/>
    <p:sldId id="277" r:id="rId13"/>
    <p:sldId id="270" r:id="rId14"/>
    <p:sldId id="271" r:id="rId15"/>
    <p:sldId id="273" r:id="rId16"/>
    <p:sldId id="280" r:id="rId17"/>
    <p:sldId id="261" r:id="rId18"/>
    <p:sldId id="275" r:id="rId19"/>
    <p:sldId id="276" r:id="rId20"/>
    <p:sldId id="281" r:id="rId21"/>
    <p:sldId id="283" r:id="rId22"/>
    <p:sldId id="282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781"/>
    <a:srgbClr val="FAE0B0"/>
    <a:srgbClr val="FBE8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083A-4642-478F-AB53-9EE31C1D515A}" type="datetimeFigureOut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A6F3-62B5-42B8-8D99-1050A398EAF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A6F3-62B5-42B8-8D99-1050A398EAFB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A6F3-62B5-42B8-8D99-1050A398EAFB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3D9-19DC-4AD9-B017-3F8CFCB31F52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fld id="{1149AE23-0B2F-4287-B19A-3D9F32E79D04}" type="slidenum">
              <a:rPr lang="fr-FR" smtClean="0">
                <a:latin typeface="TF2 Build" pitchFamily="2" charset="0"/>
              </a:rPr>
              <a:pPr/>
              <a:t>‹N°›</a:t>
            </a:fld>
            <a:endParaRPr lang="fr-FR" dirty="0">
              <a:latin typeface="TF2 Build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4E1B-804D-4D60-8821-2CCFCFC00A1F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65C2-8416-4F77-B80C-F1392F8450C0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8242-EB58-492F-95B8-06CC93E49AA5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25B2-336B-432D-A8EC-6813061C2E42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0D0A-28F0-4D6C-BBC4-75F227A87FC0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3950-1B03-480A-84E3-F0D8EB6C5FC6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2CE-5B1E-4A27-A724-5F42043BCDE3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010D-6210-4D1C-9618-EC4119290F97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149-6DE1-455E-BDE8-EA325E862E59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D45-AAA7-4BEC-BFC1-DC2B4232670E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1259-F8B3-4D16-AA83-B3A8F0603918}" type="datetime1">
              <a:rPr lang="fr-FR" smtClean="0"/>
              <a:pPr/>
              <a:t>02/12/2009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JRJC 2009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AE23-0B2F-4287-B19A-3D9F32E79D0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32" y="3000372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0" y="1928802"/>
            <a:ext cx="9144000" cy="1428760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816434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867461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234725 h 1020543"/>
              <a:gd name="connsiteX1" fmla="*/ 9144000 w 9144000"/>
              <a:gd name="connsiteY1" fmla="*/ 0 h 1020543"/>
              <a:gd name="connsiteX2" fmla="*/ 9144000 w 9144000"/>
              <a:gd name="connsiteY2" fmla="*/ 816434 h 1020543"/>
              <a:gd name="connsiteX3" fmla="*/ 0 w 9144000"/>
              <a:gd name="connsiteY3" fmla="*/ 1020543 h 1020543"/>
              <a:gd name="connsiteX4" fmla="*/ 0 w 9144000"/>
              <a:gd name="connsiteY4" fmla="*/ 234725 h 10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20543">
                <a:moveTo>
                  <a:pt x="0" y="234725"/>
                </a:moveTo>
                <a:lnTo>
                  <a:pt x="9144000" y="0"/>
                </a:lnTo>
                <a:lnTo>
                  <a:pt x="9144000" y="816434"/>
                </a:lnTo>
                <a:lnTo>
                  <a:pt x="0" y="1020543"/>
                </a:lnTo>
                <a:lnTo>
                  <a:pt x="0" y="2347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661180" y="2010327"/>
            <a:ext cx="878684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Production de </a:t>
            </a:r>
            <a:r>
              <a:rPr lang="fr-FR" sz="3600" dirty="0" err="1" smtClean="0">
                <a:solidFill>
                  <a:schemeClr val="bg1"/>
                </a:solidFill>
                <a:latin typeface="TF2 Build" pitchFamily="2" charset="0"/>
              </a:rPr>
              <a:t>quarkonia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 dans l’expérience alice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709237" y="325033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Journées Rencontres Jeunes Chercheurs 2009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6116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 Build" pitchFamily="2" charset="0"/>
              </a:rPr>
              <a:t>29 Nov.- 05 Déc.</a:t>
            </a:r>
            <a:endParaRPr lang="fr-FR" dirty="0">
              <a:latin typeface="TF2 Buil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71868" y="414338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F2 Professor" pitchFamily="2" charset="0"/>
              </a:rPr>
              <a:t>Bruno </a:t>
            </a:r>
            <a:r>
              <a:rPr lang="fr-FR" sz="4400" dirty="0" smtClean="0">
                <a:latin typeface="TF2 Professor" pitchFamily="2" charset="0"/>
              </a:rPr>
              <a:t>BOYER</a:t>
            </a:r>
            <a:endParaRPr lang="fr-FR" sz="4000" dirty="0">
              <a:latin typeface="TF2 Professor" pitchFamily="2" charset="0"/>
            </a:endParaRPr>
          </a:p>
        </p:txBody>
      </p:sp>
      <p:pic>
        <p:nvPicPr>
          <p:cNvPr id="15" name="Image 14" descr="logo_al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571635" cy="148216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4182" y="5964237"/>
            <a:ext cx="1339850" cy="89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93207" y="635795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F2 Build" pitchFamily="2" charset="0"/>
              </a:rPr>
              <a:t>Relais du moulin neuf</a:t>
            </a:r>
            <a:endParaRPr lang="fr-FR" sz="2000" dirty="0">
              <a:latin typeface="TF2 Bui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5357826"/>
            <a:ext cx="4500562" cy="71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0905066_01-A4-at-144-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34" y="71439"/>
            <a:ext cx="5677526" cy="378618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0801015_01-A4-at-144-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3976715"/>
            <a:ext cx="4214810" cy="280987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muon-2007-008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71457"/>
            <a:ext cx="3214678" cy="428623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929322" y="4857760"/>
            <a:ext cx="2143140" cy="107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286776" y="4857760"/>
            <a:ext cx="35719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65252" y="587652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Partie centrale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(fig 1)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84845" y="5857892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Spectro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(fig 2 et 3)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47826" y="5019272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Faisceau LHC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Étoile à 12 branches 15"/>
          <p:cNvSpPr/>
          <p:nvPr/>
        </p:nvSpPr>
        <p:spPr>
          <a:xfrm>
            <a:off x="142844" y="71438"/>
            <a:ext cx="714380" cy="714380"/>
          </a:xfrm>
          <a:prstGeom prst="star12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17933" y="105463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  <a:cs typeface="Arial" pitchFamily="34" charset="0"/>
              </a:rPr>
              <a:t>1</a:t>
            </a:r>
            <a:endParaRPr lang="fr-FR" sz="3600" dirty="0">
              <a:solidFill>
                <a:schemeClr val="bg1"/>
              </a:solidFill>
              <a:latin typeface="TF2 Build" pitchFamily="2" charset="0"/>
              <a:cs typeface="Arial" pitchFamily="34" charset="0"/>
            </a:endParaRPr>
          </a:p>
        </p:txBody>
      </p:sp>
      <p:sp>
        <p:nvSpPr>
          <p:cNvPr id="17" name="Étoile à 12 branches 16"/>
          <p:cNvSpPr/>
          <p:nvPr/>
        </p:nvSpPr>
        <p:spPr>
          <a:xfrm>
            <a:off x="5968547" y="71402"/>
            <a:ext cx="714380" cy="714380"/>
          </a:xfrm>
          <a:prstGeom prst="star12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099553" y="10542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  <a:cs typeface="Arial" pitchFamily="34" charset="0"/>
              </a:rPr>
              <a:t>2</a:t>
            </a:r>
            <a:endParaRPr lang="fr-FR" sz="3600" dirty="0">
              <a:solidFill>
                <a:schemeClr val="bg1"/>
              </a:solidFill>
              <a:latin typeface="TF2 Build" pitchFamily="2" charset="0"/>
              <a:cs typeface="Arial" pitchFamily="34" charset="0"/>
            </a:endParaRPr>
          </a:p>
        </p:txBody>
      </p:sp>
      <p:sp>
        <p:nvSpPr>
          <p:cNvPr id="19" name="Étoile à 12 branches 18"/>
          <p:cNvSpPr/>
          <p:nvPr/>
        </p:nvSpPr>
        <p:spPr>
          <a:xfrm>
            <a:off x="142844" y="4071942"/>
            <a:ext cx="714380" cy="714380"/>
          </a:xfrm>
          <a:prstGeom prst="star12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73850" y="410596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  <a:cs typeface="Arial" pitchFamily="34" charset="0"/>
              </a:rPr>
              <a:t>3</a:t>
            </a:r>
            <a:endParaRPr lang="fr-FR" sz="3600" dirty="0">
              <a:solidFill>
                <a:schemeClr val="bg1"/>
              </a:solidFill>
              <a:latin typeface="TF2 Build" pitchFamily="2" charset="0"/>
              <a:cs typeface="Arial" pitchFamily="34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6643702" y="5000636"/>
            <a:ext cx="714380" cy="714356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xplosion 1 21"/>
          <p:cNvSpPr/>
          <p:nvPr/>
        </p:nvSpPr>
        <p:spPr>
          <a:xfrm>
            <a:off x="6786578" y="5143512"/>
            <a:ext cx="428642" cy="428628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286644" y="5000636"/>
            <a:ext cx="409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P.I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00562" y="6357958"/>
            <a:ext cx="2189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P.I : point d’interaction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6008" y="3571876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Spectromètre à muons d’alice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Performances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14282" y="1285860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err="1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Runs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 cosmiques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86314" y="1071546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Clusters associés au passage d’un muon</a:t>
            </a: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Gain des différentes chambres</a:t>
            </a: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Distribution des charges dans les chambres</a:t>
            </a: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Efficacité du logiciel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tracking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Alignement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4282" y="1714488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Recueil de données pendant la validation du détecteur</a:t>
            </a: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Utilisation des muons provenant des rayonnements cosmiques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1" name="Image 20" descr="gain_det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5" y="2857496"/>
            <a:ext cx="4500594" cy="3379841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 descr="st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857496"/>
            <a:ext cx="2955309" cy="3214710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event158Aug2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378109"/>
            <a:ext cx="6286544" cy="4479783"/>
          </a:xfrm>
          <a:prstGeom prst="rect">
            <a:avLst/>
          </a:prstGeom>
        </p:spPr>
      </p:pic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Spectromètre à muons d’alice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Performances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071670" y="4164191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St 1 &amp;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00694" y="4735695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St 4 &amp; 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4449943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St 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29454" y="5307199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Triggers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14612" y="5929330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Trace de muon cosmique reconstruite,  Aout 2009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Mesures du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(1/4)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Extraction de la section efficace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4748767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d²N</a:t>
            </a:r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J/</a:t>
            </a:r>
            <a:r>
              <a:rPr lang="fr-FR" sz="1600" baseline="-25000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dp</a:t>
            </a:r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dy: nombre de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Y,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analyse des données.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c (p</a:t>
            </a:r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,y) = correction efficacité et acceptance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int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: Luminosité intégrée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4282" y="135729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Motivations expérimentales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4282" y="329826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En pratique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4282" y="178592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Mesure de la section efficace différentielle du J/</a:t>
            </a:r>
            <a:r>
              <a:rPr lang="fr-FR" sz="1600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en collision proton/proton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Données de référence pour les futures collisions Pb/Pb.</a:t>
            </a: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Comparaisons avec les autres expériences et les modèles théoriques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43306" y="2714620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Mécanismes de production des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quarkonia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mal compris. Les différents modèles de la QCD ne décrivent pas parfaitement la section efficace et la polarisation.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à angle droit 22"/>
          <p:cNvSpPr/>
          <p:nvPr/>
        </p:nvSpPr>
        <p:spPr>
          <a:xfrm rot="5400000">
            <a:off x="2928926" y="2643182"/>
            <a:ext cx="642942" cy="64294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786190"/>
            <a:ext cx="3800475" cy="100012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Mesures du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(2/4)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Extraction du nombre de J/</a:t>
            </a:r>
            <a:r>
              <a:rPr lang="fr-FR" sz="2000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128586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Problématique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1571612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Extraire le signal du bruit de fond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Besoin de fonctions d’ajustement pour le signal et le bruit de fond.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357158" y="2857496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1538" y="278605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Connaître la physique du signal et du fond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5720" y="442913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Exemple: en fonction du Pt du J/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Y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5720" y="4857760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Signal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fonction Crystal Ball (cœur gaussien + pied exponentiel)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Fond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polynôme de Bernstein de degré 4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 descr="jrjcP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356686"/>
            <a:ext cx="3052764" cy="2929834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000892" y="380482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Symbol" pitchFamily="18" charset="2"/>
              </a:rPr>
              <a:t>c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²/nDOF = 0,8</a:t>
            </a:r>
            <a:endParaRPr lang="fr-FR" sz="1600" dirty="0">
              <a:latin typeface="Symbol" pitchFamily="18" charset="2"/>
            </a:endParaRPr>
          </a:p>
        </p:txBody>
      </p:sp>
      <p:pic>
        <p:nvPicPr>
          <p:cNvPr id="27" name="Image 26" descr="jrjcp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3061756" cy="2938464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6929454" y="732992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Symbol" pitchFamily="18" charset="2"/>
              </a:rPr>
              <a:t>c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²/nDOF = 1,08</a:t>
            </a:r>
            <a:endParaRPr lang="fr-FR" sz="1600" dirty="0">
              <a:latin typeface="Symbol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29388" y="285728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0 GeV/c &lt; Pt ≤1 GeV/c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00826" y="3304760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3 GeV/c &lt; Pt ≤ 4 GeV/c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00100" y="3357562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Signal: pertes  d’énergie des muons dans l’absorbeur frontal</a:t>
            </a: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Fond: les différentes contributions (étude en cours à l’aide de simulations 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Mesures du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(3/4)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Efficacité et acceptance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142873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Problématique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1857364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Acceptance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on ne reconstruit pas tout les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Efficacité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le détecteur n’est pas parfait, 95 % à haut Pt</a:t>
            </a:r>
          </a:p>
          <a:p>
            <a:pPr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500034" y="3000372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285852" y="299472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Nécessité de corrigé l’efficacité et l’acceptance pour connaitre le nombre réel de particules mesurées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5720" y="402902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Outils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4282" y="442913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Simulations Monte Carlo</a:t>
            </a:r>
          </a:p>
          <a:p>
            <a:pPr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Framework dédié: corrections multidimensionnelles</a:t>
            </a:r>
          </a:p>
        </p:txBody>
      </p:sp>
      <p:sp>
        <p:nvSpPr>
          <p:cNvPr id="21" name="Flèche à angle droit 20"/>
          <p:cNvSpPr/>
          <p:nvPr/>
        </p:nvSpPr>
        <p:spPr>
          <a:xfrm rot="5400000">
            <a:off x="1000100" y="5286388"/>
            <a:ext cx="642942" cy="64294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714480" y="542926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Matrice de correction 2D</a:t>
            </a:r>
          </a:p>
          <a:p>
            <a:pPr algn="just"/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Evt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rec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evt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bin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(Pt, y)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 descr="matri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7084" y="3786190"/>
            <a:ext cx="3662634" cy="2369139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ZoneTexte 23"/>
          <p:cNvSpPr txBox="1"/>
          <p:nvPr/>
        </p:nvSpPr>
        <p:spPr>
          <a:xfrm>
            <a:off x="8053166" y="5786454"/>
            <a:ext cx="42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Pt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95646" y="578645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Rapidité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3504" y="378619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Eff x Acc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 descr="acceptan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357298"/>
            <a:ext cx="3915574" cy="2178271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072066" y="292893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2° &lt; 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&lt; 9°</a:t>
            </a:r>
          </a:p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-4 &lt; Y &lt; -2,5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Mesures du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(4/4)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1438" y="1571612"/>
            <a:ext cx="3214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Résultats des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bins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en Pt avec moins de 1000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</a:p>
          <a:p>
            <a:pPr>
              <a:buBlip>
                <a:blip r:embed="rId3"/>
              </a:buBlip>
            </a:pPr>
            <a:endParaRPr lang="fr-FR" sz="1600" dirty="0" smtClean="0">
              <a:latin typeface="Symbol" pitchFamily="18" charset="2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Polarisation du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contribue à l’erreur systématique</a:t>
            </a:r>
            <a:endParaRPr lang="fr-FR" sz="1600" dirty="0" smtClean="0">
              <a:latin typeface="Symbol" pitchFamily="18" charset="2"/>
              <a:cs typeface="Arial" pitchFamily="34" charset="0"/>
            </a:endParaRPr>
          </a:p>
          <a:p>
            <a:endParaRPr lang="fr-FR" sz="1600" dirty="0" smtClean="0">
              <a:latin typeface="Symbol" pitchFamily="18" charset="2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10 000 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en 3 mois pourront être mesurés.</a:t>
            </a:r>
          </a:p>
          <a:p>
            <a:pPr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	Assez de statistiques pour analyser  jusqu’à un Pt de 10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/c</a:t>
            </a:r>
          </a:p>
          <a:p>
            <a:pPr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Refaire la même étude mais en 2D: Pt, y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Ajouter les corrections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Eff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Acc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5644860" cy="3500462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714744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LHC09a10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LHC09a11 </a:t>
            </a:r>
            <a:r>
              <a:rPr lang="en-US" b="1" dirty="0" smtClean="0"/>
              <a:t>et</a:t>
            </a:r>
            <a:r>
              <a:rPr lang="en-US" b="1" dirty="0" smtClean="0">
                <a:solidFill>
                  <a:srgbClr val="0070C0"/>
                </a:solidFill>
              </a:rPr>
              <a:t> LHC09a12 </a:t>
            </a:r>
            <a:r>
              <a:rPr lang="en-US" b="1" dirty="0" smtClean="0"/>
              <a:t>et</a:t>
            </a:r>
          </a:p>
          <a:p>
            <a:r>
              <a:rPr lang="fr-FR" b="1" dirty="0" smtClean="0"/>
              <a:t>comparés</a:t>
            </a:r>
            <a:r>
              <a:rPr lang="en-US" b="1" dirty="0" smtClean="0"/>
              <a:t> pour </a:t>
            </a:r>
            <a:r>
              <a:rPr lang="en-US" b="1" dirty="0" err="1" smtClean="0"/>
              <a:t>l’influence</a:t>
            </a:r>
            <a:r>
              <a:rPr lang="en-US" b="1" dirty="0" smtClean="0"/>
              <a:t> de la </a:t>
            </a:r>
            <a:r>
              <a:rPr lang="en-US" b="1" dirty="0" err="1" smtClean="0"/>
              <a:t>polarisation</a:t>
            </a:r>
            <a:r>
              <a:rPr lang="en-US" b="1" dirty="0" smtClean="0"/>
              <a:t>). Attention: bins non </a:t>
            </a:r>
            <a:r>
              <a:rPr lang="fr-FR" b="1" dirty="0" smtClean="0"/>
              <a:t>corrigés</a:t>
            </a:r>
            <a:r>
              <a:rPr lang="en-US" b="1" dirty="0" smtClean="0"/>
              <a:t>.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000760" y="1714488"/>
            <a:ext cx="2786082" cy="928694"/>
          </a:xfrm>
          <a:prstGeom prst="rect">
            <a:avLst/>
          </a:prstGeom>
          <a:solidFill>
            <a:srgbClr val="ECF78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72166" y="1714488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~ 720 J/</a:t>
            </a:r>
            <a:r>
              <a:rPr lang="fr-FR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(LHC09a10)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~ 708 J/</a:t>
            </a:r>
            <a:r>
              <a:rPr lang="fr-FR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(LHC09a11)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~ 716 J/</a:t>
            </a:r>
            <a:r>
              <a:rPr lang="fr-FR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(LHC09a12)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500034" y="3571876"/>
            <a:ext cx="428628" cy="428628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0" y="-24"/>
            <a:ext cx="9144000" cy="1071570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224546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Conclusion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2910" y="1500174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L’interaction forte confine les quarks et le gluons dans les hadrons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QCD sur réseau prédit un déconfinement pour une température critique entre 150 et 200 MeV: le Plasma de Quarks et de Gluons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spectromètre d’ALICE va étudier la désintégration du J/</a:t>
            </a:r>
            <a:r>
              <a:rPr lang="fr-FR" dirty="0" smtClean="0">
                <a:latin typeface="Symbol" pitchFamily="18" charset="2"/>
                <a:cs typeface="Arial" pitchFamily="34" charset="0"/>
              </a:rPr>
              <a:t>Y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et de l’</a:t>
            </a:r>
            <a:r>
              <a:rPr lang="fr-FR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en 2 muons comme signatures du PQG.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Mesure de la section efficace différentielle du J/</a:t>
            </a:r>
            <a:r>
              <a:rPr lang="fr-FR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en proton/proton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Important pour la QCD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Référence pour les données Pb/Pb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ALICE a commencé à prendre des données !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Et a publié le premier article du LHC ! (bien fait pour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LHCb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2439" y="5500702"/>
            <a:ext cx="417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Première collision dans  ALICE, le 23/11/09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ALICE-first-event-combi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0" y="120511"/>
            <a:ext cx="8501090" cy="5308753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57488" y="2428868"/>
            <a:ext cx="34756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BACKup</a:t>
            </a:r>
            <a:endParaRPr lang="fr-FR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0" y="52395"/>
            <a:ext cx="9144000" cy="1071570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224546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Au programme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1517113"/>
            <a:ext cx="84296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Un peu de théorie</a:t>
            </a:r>
          </a:p>
          <a:p>
            <a:pPr>
              <a:buSzPct val="150000"/>
            </a:pPr>
            <a:endParaRPr lang="fr-FR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en route pour le plasma !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solidFill>
                <a:schemeClr val="accent2">
                  <a:lumMod val="75000"/>
                </a:schemeClr>
              </a:solidFill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LE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>
                <a:latin typeface="TF2 Build" pitchFamily="2" charset="0"/>
              </a:rPr>
              <a:t> COMME SIGNATURE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Le grand collisionneur de hadrons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L’expérience alice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Le spectromètre à muons d’alice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TF2 Build" pitchFamily="2" charset="0"/>
              </a:rPr>
              <a:t> Mesures du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pPr>
              <a:buSzPct val="150000"/>
              <a:buBlip>
                <a:blip r:embed="rId3"/>
              </a:buBlip>
            </a:pPr>
            <a:endParaRPr lang="fr-FR" dirty="0" smtClean="0">
              <a:latin typeface="Symbol" pitchFamily="18" charset="2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fr-FR" dirty="0" smtClean="0">
                <a:latin typeface="Symbol" pitchFamily="18" charset="2"/>
              </a:rPr>
              <a:t>  </a:t>
            </a:r>
            <a:r>
              <a:rPr lang="fr-FR" dirty="0" smtClean="0">
                <a:latin typeface="TF2 Build" pitchFamily="2" charset="0"/>
              </a:rPr>
              <a:t>conclusion</a:t>
            </a:r>
            <a:endParaRPr lang="fr-FR" sz="2000" dirty="0" smtClean="0">
              <a:latin typeface="TF2 Build" pitchFamily="2" charset="0"/>
            </a:endParaRPr>
          </a:p>
          <a:p>
            <a:pPr>
              <a:buSzPct val="150000"/>
              <a:buBlip>
                <a:blip r:embed="rId4"/>
              </a:buBlip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TF2 Buil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85852" y="142852"/>
            <a:ext cx="6323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Liberté asymptotique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2" name="Image 11" descr="QCDAlpha_ProgPartNuclP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857232"/>
            <a:ext cx="4707966" cy="538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377329" y="-24"/>
            <a:ext cx="4389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LHC, RHIC, SPS…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14282" y="785794"/>
          <a:ext cx="8715436" cy="21322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715031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Collisions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 err="1" smtClean="0">
                          <a:latin typeface="Arial" pitchFamily="34" charset="0"/>
                          <a:cs typeface="Arial" pitchFamily="34" charset="0"/>
                        </a:rPr>
                        <a:t>Sqrt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fr-FR" sz="2100" dirty="0" err="1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2100" baseline="-25000" dirty="0" err="1" smtClean="0">
                          <a:latin typeface="Arial" pitchFamily="34" charset="0"/>
                          <a:cs typeface="Arial" pitchFamily="34" charset="0"/>
                        </a:rPr>
                        <a:t>NN</a:t>
                      </a:r>
                      <a:r>
                        <a:rPr lang="fr-FR" sz="2100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1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fr-FR" sz="21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fr-FR" sz="2100" baseline="-25000" dirty="0" err="1" smtClean="0">
                          <a:latin typeface="Arial" pitchFamily="34" charset="0"/>
                          <a:cs typeface="Arial" pitchFamily="34" charset="0"/>
                        </a:rPr>
                        <a:t>Bj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fr-FR" sz="21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/fm</a:t>
                      </a:r>
                      <a:r>
                        <a:rPr lang="fr-FR" sz="21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SPS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Pb+Pb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RHIC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Au+Au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LHC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Pb+Pb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5500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447" marR="79447" marT="39724" marB="39724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14282" y="3071810"/>
          <a:ext cx="8715435" cy="34936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905145"/>
                <a:gridCol w="2905145"/>
                <a:gridCol w="2905145"/>
              </a:tblGrid>
              <a:tr h="400772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LHC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Protons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>
                          <a:latin typeface="Arial" pitchFamily="34" charset="0"/>
                          <a:cs typeface="Arial" pitchFamily="34" charset="0"/>
                        </a:rPr>
                        <a:t>Ions</a:t>
                      </a:r>
                      <a:r>
                        <a:rPr lang="fr-FR" sz="2100" baseline="0" dirty="0" smtClean="0">
                          <a:latin typeface="Arial" pitchFamily="34" charset="0"/>
                          <a:cs typeface="Arial" pitchFamily="34" charset="0"/>
                        </a:rPr>
                        <a:t> plomb</a:t>
                      </a:r>
                      <a:endParaRPr lang="fr-FR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Energie (</a:t>
                      </a:r>
                      <a:r>
                        <a:rPr lang="fr-FR" sz="1600" dirty="0" err="1" smtClean="0">
                          <a:latin typeface="Arial" pitchFamily="34" charset="0"/>
                          <a:cs typeface="Arial" pitchFamily="34" charset="0"/>
                        </a:rPr>
                        <a:t>TeV</a:t>
                      </a: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/nucléon)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2,75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Energie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 dans le centre de masse (</a:t>
                      </a:r>
                      <a:r>
                        <a:rPr lang="fr-FR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TeV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Nombre de particules par paquet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fr-FR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Section efficace d’interaction (barn)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Période des paquets (ns)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Luminosité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 max (cm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.s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fr-FR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Luminosité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  ALICE (cm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.s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fr-FR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80154" marR="80154" marT="40077" marB="40077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142852"/>
            <a:ext cx="856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Chambres de trajectographie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34" y="100010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Mélange gazeux:  80 % argon, 20 % CO2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chamb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7833" y="1571612"/>
            <a:ext cx="4621885" cy="4555621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 descr="principe-chamb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10333"/>
            <a:ext cx="3773112" cy="2675923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46780" y="142852"/>
            <a:ext cx="465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Runs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 cosmiques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2" name="Image 11" descr="charge_distri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17148"/>
            <a:ext cx="7143800" cy="506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85852" y="142852"/>
            <a:ext cx="663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Correction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Build" pitchFamily="2" charset="0"/>
              </a:rPr>
              <a:t>framework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Build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10" name="Image 9" descr="corrfw_workfl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5715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000232" y="5786454"/>
            <a:ext cx="600079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fr-FR" sz="2400" dirty="0">
              <a:latin typeface="TF2 Build" pitchFamily="2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62532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Un peu de théorie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90831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Secondary" pitchFamily="2" charset="0"/>
              </a:rPr>
              <a:t>Juste un peu car je ne suis pas théoricien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Secondary" pitchFamily="2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85720" y="1357298"/>
            <a:ext cx="4429156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Les quarks et les gluons sont confinés à l’intérieur des hadrons par l’interaction forte</a:t>
            </a: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On ne peut pas observer un quark libre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Interaction décrite par la Chromodynamique Quantique</a:t>
            </a:r>
          </a:p>
          <a:p>
            <a:pPr algn="just"/>
            <a:endParaRPr lang="fr-FR" sz="1600" baseline="-25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Les calculs de QCD sur réseaux montrent que pour une température critique de 150 à 200 MeV une transition de phase se produit.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5720" y="392341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Au-dessus de la température critique Tc, les quarks et les gluons sont déconfinés.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Comportement de particules libres</a:t>
            </a:r>
          </a:p>
        </p:txBody>
      </p:sp>
      <p:pic>
        <p:nvPicPr>
          <p:cNvPr id="18" name="Image 17" descr="transition_Q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164208"/>
            <a:ext cx="3609966" cy="2550808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èche droite 14"/>
          <p:cNvSpPr/>
          <p:nvPr/>
        </p:nvSpPr>
        <p:spPr>
          <a:xfrm>
            <a:off x="285720" y="5072074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00100" y="5090710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Plasma de Quarks et de Gluons (PQG)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71670" y="585789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Comment atteindre la densité d’énergie nécessaire ?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7410320" y="416258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F.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Karsch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E.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Laermann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and A.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Peikert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Phys.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 B 478 (2000) 447.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6572264" y="2143116"/>
            <a:ext cx="642942" cy="21431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000628" y="1571612"/>
            <a:ext cx="1357322" cy="13573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429520" y="2071678"/>
            <a:ext cx="428628" cy="42862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43900" y="2321711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8001024" y="1483655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 rot="3840000">
            <a:off x="5595469" y="2103154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 rot="17760000" flipV="1">
            <a:off x="5281600" y="2113409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 flipV="1">
            <a:off x="5434000" y="2428868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500694" y="1714488"/>
            <a:ext cx="428628" cy="42862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786446" y="2285992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143504" y="2214554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 rot="3840000">
            <a:off x="7567616" y="1756219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 rot="-1620000" flipV="1">
            <a:off x="7506138" y="2606032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 flipV="1">
            <a:off x="8215338" y="2071678"/>
            <a:ext cx="500066" cy="14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8172105" y="230519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029229" y="146713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429520" y="203864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358082" y="10001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quark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6500826" y="11429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gluon</a:t>
            </a:r>
            <a:endParaRPr lang="fr-FR" dirty="0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7000892" y="150017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51" idx="3"/>
          </p:cNvCxnSpPr>
          <p:nvPr/>
        </p:nvCxnSpPr>
        <p:spPr>
          <a:xfrm>
            <a:off x="8081357" y="1184774"/>
            <a:ext cx="62543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En route pour le Plasma !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2 Secondary" pitchFamily="2" charset="0"/>
              </a:rPr>
              <a:t>Le diagramme de phase, le LHC et les ions lourds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2 Secondary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diagram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675" y="1285860"/>
            <a:ext cx="4296786" cy="2857520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0" y="4029022"/>
            <a:ext cx="514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 Fabriquer  et observer le PQG au LHC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142873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Le diagramme de phase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4282" y="259038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2 voies possibles pour atteindre le PQG: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4282" y="292328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Augmenter la densité baryonique nette: FAIR</a:t>
            </a:r>
          </a:p>
          <a:p>
            <a:pPr marL="342900" indent="-342900" algn="just">
              <a:buAutoNum type="arabicParenR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Augmenter la température: RHIC, LHC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4282" y="4500570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Utilisation de collisions d’ions lourds</a:t>
            </a:r>
          </a:p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Temps de vie trop court: 10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-23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s pour une observation directe</a:t>
            </a:r>
          </a:p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Mesures  avec des particules issues du PQG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4282" y="178592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Etat de la matière selon la température et la densité baryonique nette (baryons – antibaryons)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1428728" y="5715016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143108" y="5715016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Ce sont les signatures indirectes du PQG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57290" y="5572140"/>
            <a:ext cx="1500198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fr-FR" sz="2400" dirty="0">
              <a:latin typeface="TF2 Build" pitchFamily="2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COMME SIGNATURE (1/2)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Pourquoi ? Comment ?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14282" y="135729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Signature proposée par Matsui et Satz en 1986 [1]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4282" y="2461338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En présence du PQG, le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est dissocié par écrantage de Debye (écrantage de couleur).</a:t>
            </a:r>
          </a:p>
          <a:p>
            <a:pPr algn="just"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Il joue le rôle d’un thermomètre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Le grand nombre de quarks u et d présents  empêchent la recombinaison des quarks formant les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Y.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Formation de charme ouvert: mésons D</a:t>
            </a:r>
          </a:p>
          <a:p>
            <a:pPr algn="just"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Le J/</a:t>
            </a:r>
            <a:r>
              <a:rPr lang="fr-FR" sz="1600" b="1" dirty="0" smtClean="0">
                <a:latin typeface="Symbol" pitchFamily="18" charset="2"/>
                <a:cs typeface="Arial" pitchFamily="34" charset="0"/>
              </a:rPr>
              <a:t>Y 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est supprimé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4282" y="178592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méson composé d’un quarks charme et anti-charme, masse: 3,096 GeV/c²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500034" y="5143512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428728" y="554898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TF2 Build" pitchFamily="2" charset="0"/>
                <a:cs typeface="Arial" pitchFamily="34" charset="0"/>
              </a:rPr>
              <a:t>MAIS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5" name="Image 24" descr="deb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14422"/>
            <a:ext cx="3571868" cy="5051173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357290" y="6072206"/>
            <a:ext cx="600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[1] T.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Matsui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and H.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Satz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Phys.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 B 178, 416 (1986).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82051" y="2428868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F2 Build" pitchFamily="2" charset="0"/>
              </a:rPr>
              <a:t>PQG</a:t>
            </a:r>
            <a:endParaRPr lang="fr-FR" sz="2800" dirty="0">
              <a:latin typeface="TF2 Bui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214810" y="5000636"/>
            <a:ext cx="207170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fr-FR" sz="2400" dirty="0">
              <a:latin typeface="TF2 Build" pitchFamily="2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214810" y="3967467"/>
            <a:ext cx="207170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fr-FR" sz="2400" dirty="0">
              <a:latin typeface="TF2 Build" pitchFamily="2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J/</a:t>
            </a:r>
            <a:r>
              <a:rPr lang="fr-FR" sz="3600" dirty="0" smtClean="0">
                <a:solidFill>
                  <a:schemeClr val="bg1"/>
                </a:solidFill>
                <a:latin typeface="Symbol" pitchFamily="18" charset="2"/>
              </a:rPr>
              <a:t>Y </a:t>
            </a:r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COMME SIGNATURE (2/2)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Une signature suffisante ?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Image 21" descr="Suppres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214422"/>
            <a:ext cx="3143272" cy="2602095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ZoneTexte 23"/>
          <p:cNvSpPr txBox="1"/>
          <p:nvPr/>
        </p:nvSpPr>
        <p:spPr>
          <a:xfrm>
            <a:off x="5072066" y="452908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Qu’en est-il pour le LHC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2844" y="1357298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RHIC et SPS ont aussi observé la suppression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RHIC = 10x SPS en énergie disponible dans le centre de masse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La suppression observée au RHIC est la même qu’au SPS !</a:t>
            </a:r>
          </a:p>
          <a:p>
            <a:pPr algn="just"/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779692" y="3886208"/>
            <a:ext cx="76200" cy="533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1636692" y="3886208"/>
            <a:ext cx="457200" cy="76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>
            <a:off x="2779692" y="3886208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2249456" y="3671886"/>
            <a:ext cx="1676400" cy="762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pic>
        <p:nvPicPr>
          <p:cNvPr id="40" name="Picture 2" descr="hst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643314"/>
            <a:ext cx="3478212" cy="2438400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182656" y="3214686"/>
            <a:ext cx="73609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TF2 Build" pitchFamily="2" charset="0"/>
              </a:rPr>
              <a:t>SPS</a:t>
            </a:r>
            <a:endParaRPr lang="fr-FR" sz="2400" dirty="0">
              <a:latin typeface="TF2 Build" pitchFamily="2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241519" y="3214686"/>
            <a:ext cx="912812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TF2 Build" pitchFamily="2" charset="0"/>
              </a:rPr>
              <a:t>RHIC</a:t>
            </a:r>
            <a:endParaRPr lang="fr-FR" sz="2400" dirty="0">
              <a:latin typeface="TF2 Build" pitchFamily="2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970306" y="3214686"/>
            <a:ext cx="79375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latin typeface="TF2 Build" pitchFamily="2" charset="0"/>
              </a:rPr>
              <a:t>LHC</a:t>
            </a:r>
            <a:endParaRPr lang="fr-FR" sz="2400" dirty="0">
              <a:latin typeface="TF2 Build" pitchFamily="2" charset="0"/>
            </a:endParaRPr>
          </a:p>
        </p:txBody>
      </p:sp>
      <p:cxnSp>
        <p:nvCxnSpPr>
          <p:cNvPr id="47" name="Connecteur en arc 46"/>
          <p:cNvCxnSpPr/>
          <p:nvPr/>
        </p:nvCxnSpPr>
        <p:spPr>
          <a:xfrm flipV="1">
            <a:off x="3643306" y="4214818"/>
            <a:ext cx="535785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214810" y="400050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Régénération ?</a:t>
            </a:r>
          </a:p>
        </p:txBody>
      </p:sp>
      <p:cxnSp>
        <p:nvCxnSpPr>
          <p:cNvPr id="52" name="Connecteur en arc 51"/>
          <p:cNvCxnSpPr/>
          <p:nvPr/>
        </p:nvCxnSpPr>
        <p:spPr>
          <a:xfrm>
            <a:off x="3643306" y="4714884"/>
            <a:ext cx="535785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286248" y="502915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Suppression ?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929190" y="557863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Besoin d’autres signatures ?</a:t>
            </a:r>
          </a:p>
          <a:p>
            <a:pPr algn="just"/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, U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’’</a:t>
            </a:r>
            <a:endParaRPr lang="fr-FR" sz="2000" b="1" dirty="0" smtClean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63" name="Espace réservé du numéro de diapositive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929454" y="3786190"/>
            <a:ext cx="27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Highlights from QM2009 on 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Quarkonia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R.Arnaldi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. </a:t>
            </a:r>
            <a:endParaRPr lang="fr-FR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orme libre 14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large hadron collider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2844" y="1357298"/>
            <a:ext cx="35004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Plus grand accélérateur de particules du monde. Localisé au CERN.</a:t>
            </a:r>
          </a:p>
          <a:p>
            <a:pPr algn="just">
              <a:buSzPct val="11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27 km de circonférence.</a:t>
            </a:r>
          </a:p>
          <a:p>
            <a:pPr algn="just">
              <a:buSzPct val="11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Accélérateur supraconducteur maintenu à  -271 °C par de l'hélium liquide.</a:t>
            </a:r>
          </a:p>
          <a:p>
            <a:pPr algn="just">
              <a:buSzPct val="11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 TeV par faisceau de protons, 2,75 TeV par nucléons pour les ions plomb</a:t>
            </a:r>
          </a:p>
          <a:p>
            <a:pPr algn="just">
              <a:buSzPct val="11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 grandes expériences: ATLAS, ALICE, CMS, </a:t>
            </a:r>
            <a:r>
              <a:rPr lang="fr-FR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LHCb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Luminosité pour ALICE: 10</a:t>
            </a:r>
            <a:r>
              <a:rPr lang="fr-FR" sz="16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proton, 10</a:t>
            </a:r>
            <a:r>
              <a:rPr lang="fr-FR" sz="16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ions plomb</a:t>
            </a: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lhc_under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7373" y="1500174"/>
            <a:ext cx="5044592" cy="4071966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42 ?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L’expérience ALICE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A Large Ion Collider Experiment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ALICE-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1192" y="1285860"/>
            <a:ext cx="4578526" cy="3357586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4283" y="1285860"/>
            <a:ext cx="4000528" cy="32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9112" rIns="90000" bIns="45000"/>
          <a:lstStyle/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Seule expérience du LHC principalement consacrée à l'étude des collisions d'ions lourds et du PQG. </a:t>
            </a: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Dimensions: 26 m x 16 m x 16 m (H x L x l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Masse: 10 000 t (équivalent à la Tour Eiffel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r-F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 parties: une partie centrale à l’intérieur de l’aimant L3 (aimant d’ALEPH) et un spectromètre à muons</a:t>
            </a: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20" y="457200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La partie centrale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720" y="550070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Le spectromètre à muons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00100" y="492919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jets, augmentation de l’étrangeté, photons thermiques, quarks lourds…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Cf talk d’Antonin Maire pour plus de détails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00100" y="5805090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quarks lourds,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quarkonia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…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32" y="457268"/>
            <a:ext cx="9144000" cy="785818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  <a:gd name="connsiteX0" fmla="*/ 0 w 9144000"/>
              <a:gd name="connsiteY0" fmla="*/ 404815 h 1190633"/>
              <a:gd name="connsiteX1" fmla="*/ 9144000 w 9144000"/>
              <a:gd name="connsiteY1" fmla="*/ 0 h 1190633"/>
              <a:gd name="connsiteX2" fmla="*/ 9144000 w 9144000"/>
              <a:gd name="connsiteY2" fmla="*/ 904881 h 1190633"/>
              <a:gd name="connsiteX3" fmla="*/ 0 w 9144000"/>
              <a:gd name="connsiteY3" fmla="*/ 1190633 h 1190633"/>
              <a:gd name="connsiteX4" fmla="*/ 0 w 9144000"/>
              <a:gd name="connsiteY4" fmla="*/ 404815 h 1190633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4000 w 9144000"/>
              <a:gd name="connsiteY2" fmla="*/ 1023944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  <a:gd name="connsiteX0" fmla="*/ 0 w 9144000"/>
              <a:gd name="connsiteY0" fmla="*/ 523878 h 1309696"/>
              <a:gd name="connsiteX1" fmla="*/ 9144000 w 9144000"/>
              <a:gd name="connsiteY1" fmla="*/ 0 h 1309696"/>
              <a:gd name="connsiteX2" fmla="*/ 9143968 w 9144000"/>
              <a:gd name="connsiteY2" fmla="*/ 912671 h 1309696"/>
              <a:gd name="connsiteX3" fmla="*/ 0 w 9144000"/>
              <a:gd name="connsiteY3" fmla="*/ 1309696 h 1309696"/>
              <a:gd name="connsiteX4" fmla="*/ 0 w 9144000"/>
              <a:gd name="connsiteY4" fmla="*/ 523878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309696">
                <a:moveTo>
                  <a:pt x="0" y="523878"/>
                </a:moveTo>
                <a:lnTo>
                  <a:pt x="9144000" y="0"/>
                </a:lnTo>
                <a:cubicBezTo>
                  <a:pt x="9143989" y="304224"/>
                  <a:pt x="9143979" y="608447"/>
                  <a:pt x="9143968" y="912671"/>
                </a:cubicBezTo>
                <a:lnTo>
                  <a:pt x="0" y="1309696"/>
                </a:lnTo>
                <a:lnTo>
                  <a:pt x="0" y="5238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>
            <a:off x="0" y="4739"/>
            <a:ext cx="9144000" cy="838237"/>
          </a:xfrm>
          <a:custGeom>
            <a:avLst/>
            <a:gdLst>
              <a:gd name="connsiteX0" fmla="*/ 0 w 9144000"/>
              <a:gd name="connsiteY0" fmla="*/ 0 h 785818"/>
              <a:gd name="connsiteX1" fmla="*/ 9144000 w 9144000"/>
              <a:gd name="connsiteY1" fmla="*/ 0 h 785818"/>
              <a:gd name="connsiteX2" fmla="*/ 9144000 w 9144000"/>
              <a:gd name="connsiteY2" fmla="*/ 785818 h 785818"/>
              <a:gd name="connsiteX3" fmla="*/ 0 w 9144000"/>
              <a:gd name="connsiteY3" fmla="*/ 785818 h 785818"/>
              <a:gd name="connsiteX4" fmla="*/ 0 w 9144000"/>
              <a:gd name="connsiteY4" fmla="*/ 0 h 78581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357190 h 1143008"/>
              <a:gd name="connsiteX1" fmla="*/ 9144000 w 9144000"/>
              <a:gd name="connsiteY1" fmla="*/ 0 h 1143008"/>
              <a:gd name="connsiteX2" fmla="*/ 9144000 w 9144000"/>
              <a:gd name="connsiteY2" fmla="*/ 857256 h 1143008"/>
              <a:gd name="connsiteX3" fmla="*/ 0 w 9144000"/>
              <a:gd name="connsiteY3" fmla="*/ 1143008 h 1143008"/>
              <a:gd name="connsiteX4" fmla="*/ 0 w 9144000"/>
              <a:gd name="connsiteY4" fmla="*/ 357190 h 1143008"/>
              <a:gd name="connsiteX0" fmla="*/ 0 w 9144000"/>
              <a:gd name="connsiteY0" fmla="*/ 285752 h 1071570"/>
              <a:gd name="connsiteX1" fmla="*/ 9144000 w 9144000"/>
              <a:gd name="connsiteY1" fmla="*/ 0 h 1071570"/>
              <a:gd name="connsiteX2" fmla="*/ 9144000 w 9144000"/>
              <a:gd name="connsiteY2" fmla="*/ 785818 h 1071570"/>
              <a:gd name="connsiteX3" fmla="*/ 0 w 9144000"/>
              <a:gd name="connsiteY3" fmla="*/ 1071570 h 1071570"/>
              <a:gd name="connsiteX4" fmla="*/ 0 w 9144000"/>
              <a:gd name="connsiteY4" fmla="*/ 285752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71570">
                <a:moveTo>
                  <a:pt x="0" y="285752"/>
                </a:moveTo>
                <a:lnTo>
                  <a:pt x="9144000" y="0"/>
                </a:lnTo>
                <a:lnTo>
                  <a:pt x="9144000" y="785818"/>
                </a:lnTo>
                <a:lnTo>
                  <a:pt x="0" y="1071570"/>
                </a:lnTo>
                <a:lnTo>
                  <a:pt x="0" y="2857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>
            <a:spLocks/>
          </p:cNvSpPr>
          <p:nvPr/>
        </p:nvSpPr>
        <p:spPr>
          <a:xfrm rot="21480000">
            <a:off x="225022" y="81670"/>
            <a:ext cx="878684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F2 Build" pitchFamily="2" charset="0"/>
              </a:rPr>
              <a:t>Le Spectromètre à muons d’alice</a:t>
            </a:r>
            <a:endParaRPr lang="fr-FR" sz="3600" dirty="0">
              <a:solidFill>
                <a:schemeClr val="bg1"/>
              </a:solidFill>
              <a:latin typeface="TF2 Buil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480000">
            <a:off x="280609" y="75000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F2 Secondary" pitchFamily="2" charset="0"/>
              </a:rPr>
              <a:t>A Large Ion Collider Experiment</a:t>
            </a:r>
            <a:endParaRPr lang="fr-FR" sz="2000" dirty="0">
              <a:solidFill>
                <a:schemeClr val="bg1"/>
              </a:solidFill>
              <a:latin typeface="TF2 Secondary" pitchFamily="2" charset="0"/>
            </a:endParaRPr>
          </a:p>
        </p:txBody>
      </p:sp>
      <p:pic>
        <p:nvPicPr>
          <p:cNvPr id="8" name="Image 7" descr="spec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4540153" cy="2000264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1928794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F2" pitchFamily="2" charset="0"/>
              </a:rPr>
              <a:t>Journées Rencontres Jeunes Chercheurs 2009</a:t>
            </a:r>
            <a:endParaRPr lang="fr-FR" dirty="0">
              <a:latin typeface="TF2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2" y="6000768"/>
            <a:ext cx="1177992" cy="785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14446" y="6357958"/>
            <a:ext cx="7929586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2844" y="4286256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stations de trajectographie: 2 chambres à cathodes segmentées (CPC) par station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Plus d’un million de voies d’électroniques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Aimant dipolaire de 800 t, champ de 0,7 T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Absorbeurs:  frontal, filtre à muons (mur de fer d’1,2 m d’épaisseur), blindage du tube faisceau</a:t>
            </a:r>
          </a:p>
          <a:p>
            <a:pPr algn="just">
              <a:buSzPct val="117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Chambres de triggers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06" y="1285860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Objectif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2844" y="392906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TF2 Secondary" pitchFamily="2" charset="0"/>
              </a:rPr>
              <a:t>Composition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F2 Secondary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406" y="171448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Etude du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dans le canal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dimuons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Blip>
                <a:blip r:embed="rId4"/>
              </a:buBlip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Etude de la famille des Upsilons:</a:t>
            </a:r>
          </a:p>
          <a:p>
            <a:pPr algn="just"/>
            <a:r>
              <a:rPr lang="fr-FR" sz="1600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(9,460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/c²), 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’(10,02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/c²), 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’’ (10,35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/c²) dans le même canal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8662" y="328612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Résolution de 100 MeV/c² pour séparer les résonances 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et 70 MeV/c² pour J/</a:t>
            </a:r>
            <a:r>
              <a:rPr lang="fr-FR" sz="1600" dirty="0" smtClean="0">
                <a:latin typeface="Symbol" pitchFamily="18" charset="2"/>
                <a:cs typeface="Arial" pitchFamily="34" charset="0"/>
              </a:rPr>
              <a:t>Y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43636" y="337619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Résolution spatiale de 100 µm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3548090" cy="2109675"/>
          </a:xfrm>
          <a:prstGeom prst="rect">
            <a:avLst/>
          </a:prstGeom>
          <a:ln w="254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Flèche droite 20"/>
          <p:cNvSpPr/>
          <p:nvPr/>
        </p:nvSpPr>
        <p:spPr>
          <a:xfrm>
            <a:off x="214282" y="3357562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5429256" y="3357562"/>
            <a:ext cx="642942" cy="35719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E23-0B2F-4287-B19A-3D9F32E79D0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357950" y="42148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  <a:cs typeface="Arial" pitchFamily="34" charset="0"/>
              </a:rPr>
              <a:t>U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000892" y="498849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’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500958" y="521495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  <a:cs typeface="Arial" pitchFamily="34" charset="0"/>
              </a:rPr>
              <a:t>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’’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1641</Words>
  <Application>Microsoft Office PowerPoint</Application>
  <PresentationFormat>Affichage à l'écran (4:3)</PresentationFormat>
  <Paragraphs>332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Bruno</dc:creator>
  <cp:lastModifiedBy>Bruno</cp:lastModifiedBy>
  <cp:revision>642</cp:revision>
  <dcterms:created xsi:type="dcterms:W3CDTF">2009-10-30T16:49:03Z</dcterms:created>
  <dcterms:modified xsi:type="dcterms:W3CDTF">2009-12-02T22:00:48Z</dcterms:modified>
</cp:coreProperties>
</file>