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56" r:id="rId2"/>
    <p:sldId id="281" r:id="rId3"/>
    <p:sldId id="257" r:id="rId4"/>
    <p:sldId id="264" r:id="rId5"/>
    <p:sldId id="287" r:id="rId6"/>
    <p:sldId id="292" r:id="rId7"/>
    <p:sldId id="291" r:id="rId8"/>
    <p:sldId id="293" r:id="rId9"/>
    <p:sldId id="258" r:id="rId10"/>
    <p:sldId id="259" r:id="rId11"/>
    <p:sldId id="263" r:id="rId12"/>
    <p:sldId id="294" r:id="rId13"/>
    <p:sldId id="295" r:id="rId14"/>
    <p:sldId id="288" r:id="rId15"/>
    <p:sldId id="296" r:id="rId16"/>
    <p:sldId id="297" r:id="rId17"/>
    <p:sldId id="298" r:id="rId18"/>
    <p:sldId id="265" r:id="rId19"/>
    <p:sldId id="266" r:id="rId20"/>
    <p:sldId id="299" r:id="rId21"/>
    <p:sldId id="270" r:id="rId22"/>
    <p:sldId id="274" r:id="rId23"/>
    <p:sldId id="303" r:id="rId24"/>
    <p:sldId id="289" r:id="rId25"/>
    <p:sldId id="284" r:id="rId26"/>
    <p:sldId id="282" r:id="rId27"/>
    <p:sldId id="283" r:id="rId28"/>
    <p:sldId id="285" r:id="rId29"/>
    <p:sldId id="300" r:id="rId30"/>
    <p:sldId id="305" r:id="rId31"/>
    <p:sldId id="306" r:id="rId32"/>
    <p:sldId id="269" r:id="rId33"/>
    <p:sldId id="286" r:id="rId34"/>
    <p:sldId id="261" r:id="rId35"/>
    <p:sldId id="280" r:id="rId36"/>
    <p:sldId id="262"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1" d="100"/>
          <a:sy n="111" d="100"/>
        </p:scale>
        <p:origin x="45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image" Target="../media/image15.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image" Target="../media/image43.e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image" Target="../media/image45.e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image" Target="../media/image4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image" Target="../media/image3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image" Target="../media/image35.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image" Target="../media/image3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B3AC94-B5E9-4615-820A-950B09524C79}" type="datetimeFigureOut">
              <a:rPr lang="es-MX" smtClean="0"/>
              <a:t>04/10/2018</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D006C7-57D0-4E73-8995-57659FE8EDB8}" type="slidenum">
              <a:rPr lang="es-MX" smtClean="0"/>
              <a:t>‹Nº›</a:t>
            </a:fld>
            <a:endParaRPr lang="es-MX"/>
          </a:p>
        </p:txBody>
      </p:sp>
    </p:spTree>
    <p:extLst>
      <p:ext uri="{BB962C8B-B14F-4D97-AF65-F5344CB8AC3E}">
        <p14:creationId xmlns:p14="http://schemas.microsoft.com/office/powerpoint/2010/main" val="1779391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9D4E57A6-4A75-4EE5-B6F6-19DFBD00AA3D}" type="datetime1">
              <a:rPr lang="es-MX" smtClean="0"/>
              <a:t>04/10/2018</a:t>
            </a:fld>
            <a:endParaRPr lang="es-MX"/>
          </a:p>
        </p:txBody>
      </p:sp>
      <p:sp>
        <p:nvSpPr>
          <p:cNvPr id="5" name="Footer Placeholder 4"/>
          <p:cNvSpPr>
            <a:spLocks noGrp="1"/>
          </p:cNvSpPr>
          <p:nvPr>
            <p:ph type="ftr" sz="quarter" idx="11"/>
          </p:nvPr>
        </p:nvSpPr>
        <p:spPr/>
        <p:txBody>
          <a:bodyPr/>
          <a:lstStyle/>
          <a:p>
            <a:r>
              <a:rPr lang="es-MX"/>
              <a:t>Godos-Valencia, Mendoza-Torres, Tirado-Bueno,     Variaciones Discretas FRC</a:t>
            </a:r>
          </a:p>
        </p:txBody>
      </p:sp>
      <p:sp>
        <p:nvSpPr>
          <p:cNvPr id="6" name="Slide Number Placeholder 5"/>
          <p:cNvSpPr>
            <a:spLocks noGrp="1"/>
          </p:cNvSpPr>
          <p:nvPr>
            <p:ph type="sldNum" sz="quarter" idx="12"/>
          </p:nvPr>
        </p:nvSpPr>
        <p:spPr/>
        <p:txBody>
          <a:bodyPr/>
          <a:lstStyle/>
          <a:p>
            <a:fld id="{B503256A-7284-4F47-9396-5F67A697BE6C}" type="slidenum">
              <a:rPr lang="es-MX" smtClean="0"/>
              <a:t>‹Nº›</a:t>
            </a:fld>
            <a:endParaRPr lang="es-MX"/>
          </a:p>
        </p:txBody>
      </p:sp>
    </p:spTree>
    <p:extLst>
      <p:ext uri="{BB962C8B-B14F-4D97-AF65-F5344CB8AC3E}">
        <p14:creationId xmlns:p14="http://schemas.microsoft.com/office/powerpoint/2010/main" val="3603978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BF9654AC-C017-4171-86B1-07EE35591791}" type="datetime1">
              <a:rPr lang="es-MX" smtClean="0"/>
              <a:t>04/10/2018</a:t>
            </a:fld>
            <a:endParaRPr lang="es-MX"/>
          </a:p>
        </p:txBody>
      </p:sp>
      <p:sp>
        <p:nvSpPr>
          <p:cNvPr id="6" name="Footer Placeholder 5"/>
          <p:cNvSpPr>
            <a:spLocks noGrp="1"/>
          </p:cNvSpPr>
          <p:nvPr>
            <p:ph type="ftr" sz="quarter" idx="11"/>
          </p:nvPr>
        </p:nvSpPr>
        <p:spPr/>
        <p:txBody>
          <a:bodyPr/>
          <a:lstStyle/>
          <a:p>
            <a:r>
              <a:rPr lang="es-MX"/>
              <a:t>Godos-Valencia, Mendoza-Torres, Tirado-Bueno,     Variaciones Discretas FRC</a:t>
            </a:r>
          </a:p>
        </p:txBody>
      </p:sp>
      <p:sp>
        <p:nvSpPr>
          <p:cNvPr id="7" name="Slide Number Placeholder 6"/>
          <p:cNvSpPr>
            <a:spLocks noGrp="1"/>
          </p:cNvSpPr>
          <p:nvPr>
            <p:ph type="sldNum" sz="quarter" idx="12"/>
          </p:nvPr>
        </p:nvSpPr>
        <p:spPr/>
        <p:txBody>
          <a:bodyPr/>
          <a:lstStyle/>
          <a:p>
            <a:fld id="{B503256A-7284-4F47-9396-5F67A697BE6C}" type="slidenum">
              <a:rPr lang="es-MX" smtClean="0"/>
              <a:t>‹Nº›</a:t>
            </a:fld>
            <a:endParaRPr lang="es-MX"/>
          </a:p>
        </p:txBody>
      </p:sp>
    </p:spTree>
    <p:extLst>
      <p:ext uri="{BB962C8B-B14F-4D97-AF65-F5344CB8AC3E}">
        <p14:creationId xmlns:p14="http://schemas.microsoft.com/office/powerpoint/2010/main" val="3466701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60711C28-DA5B-47CC-8EA7-658354F728F0}" type="datetime1">
              <a:rPr lang="es-MX" smtClean="0"/>
              <a:t>04/10/2018</a:t>
            </a:fld>
            <a:endParaRPr lang="es-MX"/>
          </a:p>
        </p:txBody>
      </p:sp>
      <p:sp>
        <p:nvSpPr>
          <p:cNvPr id="6" name="Footer Placeholder 5"/>
          <p:cNvSpPr>
            <a:spLocks noGrp="1"/>
          </p:cNvSpPr>
          <p:nvPr>
            <p:ph type="ftr" sz="quarter" idx="11"/>
          </p:nvPr>
        </p:nvSpPr>
        <p:spPr/>
        <p:txBody>
          <a:bodyPr/>
          <a:lstStyle/>
          <a:p>
            <a:r>
              <a:rPr lang="es-MX"/>
              <a:t>Godos-Valencia, Mendoza-Torres, Tirado-Bueno,     Variaciones Discretas FRC</a:t>
            </a:r>
          </a:p>
        </p:txBody>
      </p:sp>
      <p:sp>
        <p:nvSpPr>
          <p:cNvPr id="7" name="Slide Number Placeholder 6"/>
          <p:cNvSpPr>
            <a:spLocks noGrp="1"/>
          </p:cNvSpPr>
          <p:nvPr>
            <p:ph type="sldNum" sz="quarter" idx="12"/>
          </p:nvPr>
        </p:nvSpPr>
        <p:spPr/>
        <p:txBody>
          <a:bodyPr/>
          <a:lstStyle/>
          <a:p>
            <a:fld id="{B503256A-7284-4F47-9396-5F67A697BE6C}" type="slidenum">
              <a:rPr lang="es-MX" smtClean="0"/>
              <a:t>‹Nº›</a:t>
            </a:fld>
            <a:endParaRPr lang="es-MX"/>
          </a:p>
        </p:txBody>
      </p:sp>
    </p:spTree>
    <p:extLst>
      <p:ext uri="{BB962C8B-B14F-4D97-AF65-F5344CB8AC3E}">
        <p14:creationId xmlns:p14="http://schemas.microsoft.com/office/powerpoint/2010/main" val="557671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39C55233-0C71-4676-A03A-31EE339715DE}" type="datetime1">
              <a:rPr lang="es-MX" smtClean="0"/>
              <a:t>04/10/2018</a:t>
            </a:fld>
            <a:endParaRPr lang="es-MX"/>
          </a:p>
        </p:txBody>
      </p:sp>
      <p:sp>
        <p:nvSpPr>
          <p:cNvPr id="6" name="Footer Placeholder 5"/>
          <p:cNvSpPr>
            <a:spLocks noGrp="1"/>
          </p:cNvSpPr>
          <p:nvPr>
            <p:ph type="ftr" sz="quarter" idx="11"/>
          </p:nvPr>
        </p:nvSpPr>
        <p:spPr/>
        <p:txBody>
          <a:bodyPr/>
          <a:lstStyle/>
          <a:p>
            <a:r>
              <a:rPr lang="es-MX"/>
              <a:t>Godos-Valencia, Mendoza-Torres, Tirado-Bueno,     Variaciones Discretas FRC</a:t>
            </a:r>
          </a:p>
        </p:txBody>
      </p:sp>
      <p:sp>
        <p:nvSpPr>
          <p:cNvPr id="7" name="Slide Number Placeholder 6"/>
          <p:cNvSpPr>
            <a:spLocks noGrp="1"/>
          </p:cNvSpPr>
          <p:nvPr>
            <p:ph type="sldNum" sz="quarter" idx="12"/>
          </p:nvPr>
        </p:nvSpPr>
        <p:spPr/>
        <p:txBody>
          <a:bodyPr/>
          <a:lstStyle/>
          <a:p>
            <a:fld id="{B503256A-7284-4F47-9396-5F67A697BE6C}" type="slidenum">
              <a:rPr lang="es-MX" smtClean="0"/>
              <a:t>‹Nº›</a:t>
            </a:fld>
            <a:endParaRPr lang="es-MX"/>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1897840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31B151E5-DC38-4B73-AB8B-2AC3C264DE94}" type="datetime1">
              <a:rPr lang="es-MX" smtClean="0"/>
              <a:t>04/10/2018</a:t>
            </a:fld>
            <a:endParaRPr lang="es-MX"/>
          </a:p>
        </p:txBody>
      </p:sp>
      <p:sp>
        <p:nvSpPr>
          <p:cNvPr id="6" name="Footer Placeholder 5"/>
          <p:cNvSpPr>
            <a:spLocks noGrp="1"/>
          </p:cNvSpPr>
          <p:nvPr>
            <p:ph type="ftr" sz="quarter" idx="11"/>
          </p:nvPr>
        </p:nvSpPr>
        <p:spPr/>
        <p:txBody>
          <a:bodyPr/>
          <a:lstStyle/>
          <a:p>
            <a:r>
              <a:rPr lang="es-MX"/>
              <a:t>Godos-Valencia, Mendoza-Torres, Tirado-Bueno,     Variaciones Discretas FRC</a:t>
            </a:r>
          </a:p>
        </p:txBody>
      </p:sp>
      <p:sp>
        <p:nvSpPr>
          <p:cNvPr id="7" name="Slide Number Placeholder 6"/>
          <p:cNvSpPr>
            <a:spLocks noGrp="1"/>
          </p:cNvSpPr>
          <p:nvPr>
            <p:ph type="sldNum" sz="quarter" idx="12"/>
          </p:nvPr>
        </p:nvSpPr>
        <p:spPr/>
        <p:txBody>
          <a:bodyPr/>
          <a:lstStyle/>
          <a:p>
            <a:fld id="{B503256A-7284-4F47-9396-5F67A697BE6C}" type="slidenum">
              <a:rPr lang="es-MX" smtClean="0"/>
              <a:t>‹Nº›</a:t>
            </a:fld>
            <a:endParaRPr lang="es-MX"/>
          </a:p>
        </p:txBody>
      </p:sp>
    </p:spTree>
    <p:extLst>
      <p:ext uri="{BB962C8B-B14F-4D97-AF65-F5344CB8AC3E}">
        <p14:creationId xmlns:p14="http://schemas.microsoft.com/office/powerpoint/2010/main" val="1981030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s-ES"/>
              <a:t>Haga clic para modificar el estilo de título del patrón</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3" name="Date Placeholder 2"/>
          <p:cNvSpPr>
            <a:spLocks noGrp="1"/>
          </p:cNvSpPr>
          <p:nvPr>
            <p:ph type="dt" sz="half" idx="10"/>
          </p:nvPr>
        </p:nvSpPr>
        <p:spPr/>
        <p:txBody>
          <a:bodyPr/>
          <a:lstStyle/>
          <a:p>
            <a:fld id="{8D7EEA28-4907-4EAC-899B-3E3CB3701827}" type="datetime1">
              <a:rPr lang="es-MX" smtClean="0"/>
              <a:t>04/10/2018</a:t>
            </a:fld>
            <a:endParaRPr lang="es-MX"/>
          </a:p>
        </p:txBody>
      </p:sp>
      <p:sp>
        <p:nvSpPr>
          <p:cNvPr id="4" name="Footer Placeholder 3"/>
          <p:cNvSpPr>
            <a:spLocks noGrp="1"/>
          </p:cNvSpPr>
          <p:nvPr>
            <p:ph type="ftr" sz="quarter" idx="11"/>
          </p:nvPr>
        </p:nvSpPr>
        <p:spPr/>
        <p:txBody>
          <a:bodyPr/>
          <a:lstStyle/>
          <a:p>
            <a:r>
              <a:rPr lang="es-MX"/>
              <a:t>Godos-Valencia, Mendoza-Torres, Tirado-Bueno,     Variaciones Discretas FRC</a:t>
            </a:r>
          </a:p>
        </p:txBody>
      </p:sp>
      <p:sp>
        <p:nvSpPr>
          <p:cNvPr id="5" name="Slide Number Placeholder 4"/>
          <p:cNvSpPr>
            <a:spLocks noGrp="1"/>
          </p:cNvSpPr>
          <p:nvPr>
            <p:ph type="sldNum" sz="quarter" idx="12"/>
          </p:nvPr>
        </p:nvSpPr>
        <p:spPr/>
        <p:txBody>
          <a:bodyPr/>
          <a:lstStyle/>
          <a:p>
            <a:fld id="{B503256A-7284-4F47-9396-5F67A697BE6C}" type="slidenum">
              <a:rPr lang="es-MX" smtClean="0"/>
              <a:t>‹Nº›</a:t>
            </a:fld>
            <a:endParaRPr lang="es-MX"/>
          </a:p>
        </p:txBody>
      </p:sp>
    </p:spTree>
    <p:extLst>
      <p:ext uri="{BB962C8B-B14F-4D97-AF65-F5344CB8AC3E}">
        <p14:creationId xmlns:p14="http://schemas.microsoft.com/office/powerpoint/2010/main" val="12435026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s-ES"/>
              <a:t>Haga clic para modificar el estilo de título del patrón</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3" name="Date Placeholder 2"/>
          <p:cNvSpPr>
            <a:spLocks noGrp="1"/>
          </p:cNvSpPr>
          <p:nvPr>
            <p:ph type="dt" sz="half" idx="10"/>
          </p:nvPr>
        </p:nvSpPr>
        <p:spPr/>
        <p:txBody>
          <a:bodyPr/>
          <a:lstStyle/>
          <a:p>
            <a:fld id="{6AFCC2F7-ABF0-4467-A90B-14160E421B18}" type="datetime1">
              <a:rPr lang="es-MX" smtClean="0"/>
              <a:t>04/10/2018</a:t>
            </a:fld>
            <a:endParaRPr lang="es-MX"/>
          </a:p>
        </p:txBody>
      </p:sp>
      <p:sp>
        <p:nvSpPr>
          <p:cNvPr id="4" name="Footer Placeholder 3"/>
          <p:cNvSpPr>
            <a:spLocks noGrp="1"/>
          </p:cNvSpPr>
          <p:nvPr>
            <p:ph type="ftr" sz="quarter" idx="11"/>
          </p:nvPr>
        </p:nvSpPr>
        <p:spPr/>
        <p:txBody>
          <a:bodyPr/>
          <a:lstStyle/>
          <a:p>
            <a:r>
              <a:rPr lang="es-MX"/>
              <a:t>Godos-Valencia, Mendoza-Torres, Tirado-Bueno,     Variaciones Discretas FRC</a:t>
            </a:r>
          </a:p>
        </p:txBody>
      </p:sp>
      <p:sp>
        <p:nvSpPr>
          <p:cNvPr id="5" name="Slide Number Placeholder 4"/>
          <p:cNvSpPr>
            <a:spLocks noGrp="1"/>
          </p:cNvSpPr>
          <p:nvPr>
            <p:ph type="sldNum" sz="quarter" idx="12"/>
          </p:nvPr>
        </p:nvSpPr>
        <p:spPr/>
        <p:txBody>
          <a:bodyPr/>
          <a:lstStyle/>
          <a:p>
            <a:fld id="{B503256A-7284-4F47-9396-5F67A697BE6C}" type="slidenum">
              <a:rPr lang="es-MX" smtClean="0"/>
              <a:t>‹Nº›</a:t>
            </a:fld>
            <a:endParaRPr lang="es-MX"/>
          </a:p>
        </p:txBody>
      </p:sp>
    </p:spTree>
    <p:extLst>
      <p:ext uri="{BB962C8B-B14F-4D97-AF65-F5344CB8AC3E}">
        <p14:creationId xmlns:p14="http://schemas.microsoft.com/office/powerpoint/2010/main" val="22348461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93E5140-74AB-4391-8F03-4997C9D67BDB}" type="datetime1">
              <a:rPr lang="es-MX" smtClean="0"/>
              <a:t>04/10/2018</a:t>
            </a:fld>
            <a:endParaRPr lang="es-MX"/>
          </a:p>
        </p:txBody>
      </p:sp>
      <p:sp>
        <p:nvSpPr>
          <p:cNvPr id="5" name="Footer Placeholder 4"/>
          <p:cNvSpPr>
            <a:spLocks noGrp="1"/>
          </p:cNvSpPr>
          <p:nvPr>
            <p:ph type="ftr" sz="quarter" idx="11"/>
          </p:nvPr>
        </p:nvSpPr>
        <p:spPr/>
        <p:txBody>
          <a:bodyPr/>
          <a:lstStyle/>
          <a:p>
            <a:r>
              <a:rPr lang="es-MX"/>
              <a:t>Godos-Valencia, Mendoza-Torres, Tirado-Bueno,     Variaciones Discretas FRC</a:t>
            </a:r>
          </a:p>
        </p:txBody>
      </p:sp>
      <p:sp>
        <p:nvSpPr>
          <p:cNvPr id="6" name="Slide Number Placeholder 5"/>
          <p:cNvSpPr>
            <a:spLocks noGrp="1"/>
          </p:cNvSpPr>
          <p:nvPr>
            <p:ph type="sldNum" sz="quarter" idx="12"/>
          </p:nvPr>
        </p:nvSpPr>
        <p:spPr/>
        <p:txBody>
          <a:bodyPr/>
          <a:lstStyle/>
          <a:p>
            <a:fld id="{B503256A-7284-4F47-9396-5F67A697BE6C}" type="slidenum">
              <a:rPr lang="es-MX" smtClean="0"/>
              <a:t>‹Nº›</a:t>
            </a:fld>
            <a:endParaRPr lang="es-MX"/>
          </a:p>
        </p:txBody>
      </p:sp>
    </p:spTree>
    <p:extLst>
      <p:ext uri="{BB962C8B-B14F-4D97-AF65-F5344CB8AC3E}">
        <p14:creationId xmlns:p14="http://schemas.microsoft.com/office/powerpoint/2010/main" val="1880788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9334011-4672-459C-8C3F-55959844EAA2}" type="datetime1">
              <a:rPr lang="es-MX" smtClean="0"/>
              <a:t>04/10/2018</a:t>
            </a:fld>
            <a:endParaRPr lang="es-MX"/>
          </a:p>
        </p:txBody>
      </p:sp>
      <p:sp>
        <p:nvSpPr>
          <p:cNvPr id="5" name="Footer Placeholder 4"/>
          <p:cNvSpPr>
            <a:spLocks noGrp="1"/>
          </p:cNvSpPr>
          <p:nvPr>
            <p:ph type="ftr" sz="quarter" idx="11"/>
          </p:nvPr>
        </p:nvSpPr>
        <p:spPr/>
        <p:txBody>
          <a:bodyPr/>
          <a:lstStyle/>
          <a:p>
            <a:r>
              <a:rPr lang="es-MX"/>
              <a:t>Godos-Valencia, Mendoza-Torres, Tirado-Bueno,     Variaciones Discretas FRC</a:t>
            </a:r>
          </a:p>
        </p:txBody>
      </p:sp>
      <p:sp>
        <p:nvSpPr>
          <p:cNvPr id="6" name="Slide Number Placeholder 5"/>
          <p:cNvSpPr>
            <a:spLocks noGrp="1"/>
          </p:cNvSpPr>
          <p:nvPr>
            <p:ph type="sldNum" sz="quarter" idx="12"/>
          </p:nvPr>
        </p:nvSpPr>
        <p:spPr/>
        <p:txBody>
          <a:bodyPr/>
          <a:lstStyle/>
          <a:p>
            <a:fld id="{B503256A-7284-4F47-9396-5F67A697BE6C}" type="slidenum">
              <a:rPr lang="es-MX" smtClean="0"/>
              <a:t>‹Nº›</a:t>
            </a:fld>
            <a:endParaRPr lang="es-MX"/>
          </a:p>
        </p:txBody>
      </p:sp>
    </p:spTree>
    <p:extLst>
      <p:ext uri="{BB962C8B-B14F-4D97-AF65-F5344CB8AC3E}">
        <p14:creationId xmlns:p14="http://schemas.microsoft.com/office/powerpoint/2010/main" val="1998638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6BDD18C-2B30-4197-BA91-78C48AA5B108}" type="datetime1">
              <a:rPr lang="es-MX" smtClean="0"/>
              <a:t>04/10/2018</a:t>
            </a:fld>
            <a:endParaRPr lang="es-MX"/>
          </a:p>
        </p:txBody>
      </p:sp>
      <p:sp>
        <p:nvSpPr>
          <p:cNvPr id="5" name="Footer Placeholder 4"/>
          <p:cNvSpPr>
            <a:spLocks noGrp="1"/>
          </p:cNvSpPr>
          <p:nvPr>
            <p:ph type="ftr" sz="quarter" idx="11"/>
          </p:nvPr>
        </p:nvSpPr>
        <p:spPr/>
        <p:txBody>
          <a:bodyPr/>
          <a:lstStyle/>
          <a:p>
            <a:r>
              <a:rPr lang="es-MX"/>
              <a:t>Godos-Valencia, Mendoza-Torres, Tirado-Bueno,     Variaciones Discretas FRC</a:t>
            </a:r>
          </a:p>
        </p:txBody>
      </p:sp>
      <p:sp>
        <p:nvSpPr>
          <p:cNvPr id="6" name="Slide Number Placeholder 5"/>
          <p:cNvSpPr>
            <a:spLocks noGrp="1"/>
          </p:cNvSpPr>
          <p:nvPr>
            <p:ph type="sldNum" sz="quarter" idx="12"/>
          </p:nvPr>
        </p:nvSpPr>
        <p:spPr/>
        <p:txBody>
          <a:bodyPr/>
          <a:lstStyle/>
          <a:p>
            <a:fld id="{B503256A-7284-4F47-9396-5F67A697BE6C}" type="slidenum">
              <a:rPr lang="es-MX" smtClean="0"/>
              <a:t>‹Nº›</a:t>
            </a:fld>
            <a:endParaRPr lang="es-MX"/>
          </a:p>
        </p:txBody>
      </p:sp>
    </p:spTree>
    <p:extLst>
      <p:ext uri="{BB962C8B-B14F-4D97-AF65-F5344CB8AC3E}">
        <p14:creationId xmlns:p14="http://schemas.microsoft.com/office/powerpoint/2010/main" val="316307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A4F0A465-58DB-47D0-957B-4B55FF48B5E9}" type="datetime1">
              <a:rPr lang="es-MX" smtClean="0"/>
              <a:t>04/10/2018</a:t>
            </a:fld>
            <a:endParaRPr lang="es-MX"/>
          </a:p>
        </p:txBody>
      </p:sp>
      <p:sp>
        <p:nvSpPr>
          <p:cNvPr id="5" name="Footer Placeholder 4"/>
          <p:cNvSpPr>
            <a:spLocks noGrp="1"/>
          </p:cNvSpPr>
          <p:nvPr>
            <p:ph type="ftr" sz="quarter" idx="11"/>
          </p:nvPr>
        </p:nvSpPr>
        <p:spPr/>
        <p:txBody>
          <a:bodyPr/>
          <a:lstStyle/>
          <a:p>
            <a:r>
              <a:rPr lang="es-MX"/>
              <a:t>Godos-Valencia, Mendoza-Torres, Tirado-Bueno,     Variaciones Discretas FRC</a:t>
            </a:r>
          </a:p>
        </p:txBody>
      </p:sp>
      <p:sp>
        <p:nvSpPr>
          <p:cNvPr id="6" name="Slide Number Placeholder 5"/>
          <p:cNvSpPr>
            <a:spLocks noGrp="1"/>
          </p:cNvSpPr>
          <p:nvPr>
            <p:ph type="sldNum" sz="quarter" idx="12"/>
          </p:nvPr>
        </p:nvSpPr>
        <p:spPr/>
        <p:txBody>
          <a:bodyPr/>
          <a:lstStyle/>
          <a:p>
            <a:fld id="{B503256A-7284-4F47-9396-5F67A697BE6C}" type="slidenum">
              <a:rPr lang="es-MX" smtClean="0"/>
              <a:t>‹Nº›</a:t>
            </a:fld>
            <a:endParaRPr lang="es-MX"/>
          </a:p>
        </p:txBody>
      </p:sp>
    </p:spTree>
    <p:extLst>
      <p:ext uri="{BB962C8B-B14F-4D97-AF65-F5344CB8AC3E}">
        <p14:creationId xmlns:p14="http://schemas.microsoft.com/office/powerpoint/2010/main" val="1286200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1D434D49-C027-482F-94E6-D8EEF2FC6477}" type="datetime1">
              <a:rPr lang="es-MX" smtClean="0"/>
              <a:t>04/10/2018</a:t>
            </a:fld>
            <a:endParaRPr lang="es-MX"/>
          </a:p>
        </p:txBody>
      </p:sp>
      <p:sp>
        <p:nvSpPr>
          <p:cNvPr id="6" name="Footer Placeholder 5"/>
          <p:cNvSpPr>
            <a:spLocks noGrp="1"/>
          </p:cNvSpPr>
          <p:nvPr>
            <p:ph type="ftr" sz="quarter" idx="11"/>
          </p:nvPr>
        </p:nvSpPr>
        <p:spPr/>
        <p:txBody>
          <a:bodyPr/>
          <a:lstStyle/>
          <a:p>
            <a:r>
              <a:rPr lang="es-MX"/>
              <a:t>Godos-Valencia, Mendoza-Torres, Tirado-Bueno,     Variaciones Discretas FRC</a:t>
            </a:r>
          </a:p>
        </p:txBody>
      </p:sp>
      <p:sp>
        <p:nvSpPr>
          <p:cNvPr id="7" name="Slide Number Placeholder 6"/>
          <p:cNvSpPr>
            <a:spLocks noGrp="1"/>
          </p:cNvSpPr>
          <p:nvPr>
            <p:ph type="sldNum" sz="quarter" idx="12"/>
          </p:nvPr>
        </p:nvSpPr>
        <p:spPr/>
        <p:txBody>
          <a:bodyPr/>
          <a:lstStyle/>
          <a:p>
            <a:fld id="{B503256A-7284-4F47-9396-5F67A697BE6C}" type="slidenum">
              <a:rPr lang="es-MX" smtClean="0"/>
              <a:t>‹Nº›</a:t>
            </a:fld>
            <a:endParaRPr lang="es-MX"/>
          </a:p>
        </p:txBody>
      </p:sp>
    </p:spTree>
    <p:extLst>
      <p:ext uri="{BB962C8B-B14F-4D97-AF65-F5344CB8AC3E}">
        <p14:creationId xmlns:p14="http://schemas.microsoft.com/office/powerpoint/2010/main" val="3224231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249C42EA-5FFA-43AC-AF9A-7A6851645FAA}" type="datetime1">
              <a:rPr lang="es-MX" smtClean="0"/>
              <a:t>04/10/2018</a:t>
            </a:fld>
            <a:endParaRPr lang="es-MX"/>
          </a:p>
        </p:txBody>
      </p:sp>
      <p:sp>
        <p:nvSpPr>
          <p:cNvPr id="8" name="Footer Placeholder 7"/>
          <p:cNvSpPr>
            <a:spLocks noGrp="1"/>
          </p:cNvSpPr>
          <p:nvPr>
            <p:ph type="ftr" sz="quarter" idx="11"/>
          </p:nvPr>
        </p:nvSpPr>
        <p:spPr/>
        <p:txBody>
          <a:bodyPr/>
          <a:lstStyle/>
          <a:p>
            <a:r>
              <a:rPr lang="es-MX"/>
              <a:t>Godos-Valencia, Mendoza-Torres, Tirado-Bueno,     Variaciones Discretas FRC</a:t>
            </a:r>
          </a:p>
        </p:txBody>
      </p:sp>
      <p:sp>
        <p:nvSpPr>
          <p:cNvPr id="9" name="Slide Number Placeholder 8"/>
          <p:cNvSpPr>
            <a:spLocks noGrp="1"/>
          </p:cNvSpPr>
          <p:nvPr>
            <p:ph type="sldNum" sz="quarter" idx="12"/>
          </p:nvPr>
        </p:nvSpPr>
        <p:spPr/>
        <p:txBody>
          <a:bodyPr/>
          <a:lstStyle/>
          <a:p>
            <a:fld id="{B503256A-7284-4F47-9396-5F67A697BE6C}" type="slidenum">
              <a:rPr lang="es-MX" smtClean="0"/>
              <a:t>‹Nº›</a:t>
            </a:fld>
            <a:endParaRPr lang="es-MX"/>
          </a:p>
        </p:txBody>
      </p:sp>
    </p:spTree>
    <p:extLst>
      <p:ext uri="{BB962C8B-B14F-4D97-AF65-F5344CB8AC3E}">
        <p14:creationId xmlns:p14="http://schemas.microsoft.com/office/powerpoint/2010/main" val="907995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38296614-5B6A-46FA-B208-07C207ECDCED}" type="datetime1">
              <a:rPr lang="es-MX" smtClean="0"/>
              <a:t>04/10/2018</a:t>
            </a:fld>
            <a:endParaRPr lang="es-MX"/>
          </a:p>
        </p:txBody>
      </p:sp>
      <p:sp>
        <p:nvSpPr>
          <p:cNvPr id="4" name="Footer Placeholder 3"/>
          <p:cNvSpPr>
            <a:spLocks noGrp="1"/>
          </p:cNvSpPr>
          <p:nvPr>
            <p:ph type="ftr" sz="quarter" idx="11"/>
          </p:nvPr>
        </p:nvSpPr>
        <p:spPr/>
        <p:txBody>
          <a:bodyPr/>
          <a:lstStyle/>
          <a:p>
            <a:r>
              <a:rPr lang="es-MX"/>
              <a:t>Godos-Valencia, Mendoza-Torres, Tirado-Bueno,     Variaciones Discretas FRC</a:t>
            </a:r>
          </a:p>
        </p:txBody>
      </p:sp>
      <p:sp>
        <p:nvSpPr>
          <p:cNvPr id="5" name="Slide Number Placeholder 4"/>
          <p:cNvSpPr>
            <a:spLocks noGrp="1"/>
          </p:cNvSpPr>
          <p:nvPr>
            <p:ph type="sldNum" sz="quarter" idx="12"/>
          </p:nvPr>
        </p:nvSpPr>
        <p:spPr/>
        <p:txBody>
          <a:bodyPr/>
          <a:lstStyle/>
          <a:p>
            <a:fld id="{B503256A-7284-4F47-9396-5F67A697BE6C}" type="slidenum">
              <a:rPr lang="es-MX" smtClean="0"/>
              <a:t>‹Nº›</a:t>
            </a:fld>
            <a:endParaRPr lang="es-MX"/>
          </a:p>
        </p:txBody>
      </p:sp>
    </p:spTree>
    <p:extLst>
      <p:ext uri="{BB962C8B-B14F-4D97-AF65-F5344CB8AC3E}">
        <p14:creationId xmlns:p14="http://schemas.microsoft.com/office/powerpoint/2010/main" val="164067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1B851E-8382-49BD-9667-2E8FA5C74A86}" type="datetime1">
              <a:rPr lang="es-MX" smtClean="0"/>
              <a:t>04/10/2018</a:t>
            </a:fld>
            <a:endParaRPr lang="es-MX"/>
          </a:p>
        </p:txBody>
      </p:sp>
      <p:sp>
        <p:nvSpPr>
          <p:cNvPr id="3" name="Footer Placeholder 2"/>
          <p:cNvSpPr>
            <a:spLocks noGrp="1"/>
          </p:cNvSpPr>
          <p:nvPr>
            <p:ph type="ftr" sz="quarter" idx="11"/>
          </p:nvPr>
        </p:nvSpPr>
        <p:spPr/>
        <p:txBody>
          <a:bodyPr/>
          <a:lstStyle/>
          <a:p>
            <a:r>
              <a:rPr lang="es-MX"/>
              <a:t>Godos-Valencia, Mendoza-Torres, Tirado-Bueno,     Variaciones Discretas FRC</a:t>
            </a:r>
          </a:p>
        </p:txBody>
      </p:sp>
      <p:sp>
        <p:nvSpPr>
          <p:cNvPr id="4" name="Slide Number Placeholder 3"/>
          <p:cNvSpPr>
            <a:spLocks noGrp="1"/>
          </p:cNvSpPr>
          <p:nvPr>
            <p:ph type="sldNum" sz="quarter" idx="12"/>
          </p:nvPr>
        </p:nvSpPr>
        <p:spPr/>
        <p:txBody>
          <a:bodyPr/>
          <a:lstStyle/>
          <a:p>
            <a:fld id="{B503256A-7284-4F47-9396-5F67A697BE6C}" type="slidenum">
              <a:rPr lang="es-MX" smtClean="0"/>
              <a:t>‹Nº›</a:t>
            </a:fld>
            <a:endParaRPr lang="es-MX"/>
          </a:p>
        </p:txBody>
      </p:sp>
    </p:spTree>
    <p:extLst>
      <p:ext uri="{BB962C8B-B14F-4D97-AF65-F5344CB8AC3E}">
        <p14:creationId xmlns:p14="http://schemas.microsoft.com/office/powerpoint/2010/main" val="1499723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A3272A0E-E35F-48C3-B535-498D292DFBB9}" type="datetime1">
              <a:rPr lang="es-MX" smtClean="0"/>
              <a:t>04/10/2018</a:t>
            </a:fld>
            <a:endParaRPr lang="es-MX"/>
          </a:p>
        </p:txBody>
      </p:sp>
      <p:sp>
        <p:nvSpPr>
          <p:cNvPr id="6" name="Footer Placeholder 5"/>
          <p:cNvSpPr>
            <a:spLocks noGrp="1"/>
          </p:cNvSpPr>
          <p:nvPr>
            <p:ph type="ftr" sz="quarter" idx="11"/>
          </p:nvPr>
        </p:nvSpPr>
        <p:spPr/>
        <p:txBody>
          <a:bodyPr/>
          <a:lstStyle/>
          <a:p>
            <a:r>
              <a:rPr lang="es-MX"/>
              <a:t>Godos-Valencia, Mendoza-Torres, Tirado-Bueno,     Variaciones Discretas FRC</a:t>
            </a:r>
          </a:p>
        </p:txBody>
      </p:sp>
      <p:sp>
        <p:nvSpPr>
          <p:cNvPr id="7" name="Slide Number Placeholder 6"/>
          <p:cNvSpPr>
            <a:spLocks noGrp="1"/>
          </p:cNvSpPr>
          <p:nvPr>
            <p:ph type="sldNum" sz="quarter" idx="12"/>
          </p:nvPr>
        </p:nvSpPr>
        <p:spPr/>
        <p:txBody>
          <a:bodyPr/>
          <a:lstStyle/>
          <a:p>
            <a:fld id="{B503256A-7284-4F47-9396-5F67A697BE6C}" type="slidenum">
              <a:rPr lang="es-MX" smtClean="0"/>
              <a:t>‹Nº›</a:t>
            </a:fld>
            <a:endParaRPr lang="es-MX"/>
          </a:p>
        </p:txBody>
      </p:sp>
    </p:spTree>
    <p:extLst>
      <p:ext uri="{BB962C8B-B14F-4D97-AF65-F5344CB8AC3E}">
        <p14:creationId xmlns:p14="http://schemas.microsoft.com/office/powerpoint/2010/main" val="2049801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CACFFA38-EB22-4424-81F4-A8DCDEC885DB}" type="datetime1">
              <a:rPr lang="es-MX" smtClean="0"/>
              <a:t>04/10/2018</a:t>
            </a:fld>
            <a:endParaRPr lang="es-MX"/>
          </a:p>
        </p:txBody>
      </p:sp>
      <p:sp>
        <p:nvSpPr>
          <p:cNvPr id="6" name="Footer Placeholder 5"/>
          <p:cNvSpPr>
            <a:spLocks noGrp="1"/>
          </p:cNvSpPr>
          <p:nvPr>
            <p:ph type="ftr" sz="quarter" idx="11"/>
          </p:nvPr>
        </p:nvSpPr>
        <p:spPr/>
        <p:txBody>
          <a:bodyPr/>
          <a:lstStyle/>
          <a:p>
            <a:r>
              <a:rPr lang="es-MX"/>
              <a:t>Godos-Valencia, Mendoza-Torres, Tirado-Bueno,     Variaciones Discretas FRC</a:t>
            </a:r>
          </a:p>
        </p:txBody>
      </p:sp>
      <p:sp>
        <p:nvSpPr>
          <p:cNvPr id="7" name="Slide Number Placeholder 6"/>
          <p:cNvSpPr>
            <a:spLocks noGrp="1"/>
          </p:cNvSpPr>
          <p:nvPr>
            <p:ph type="sldNum" sz="quarter" idx="12"/>
          </p:nvPr>
        </p:nvSpPr>
        <p:spPr/>
        <p:txBody>
          <a:bodyPr/>
          <a:lstStyle/>
          <a:p>
            <a:fld id="{B503256A-7284-4F47-9396-5F67A697BE6C}" type="slidenum">
              <a:rPr lang="es-MX" smtClean="0"/>
              <a:t>‹Nº›</a:t>
            </a:fld>
            <a:endParaRPr lang="es-MX"/>
          </a:p>
        </p:txBody>
      </p:sp>
    </p:spTree>
    <p:extLst>
      <p:ext uri="{BB962C8B-B14F-4D97-AF65-F5344CB8AC3E}">
        <p14:creationId xmlns:p14="http://schemas.microsoft.com/office/powerpoint/2010/main" val="1365084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F1DC2AD7-4389-4FBE-8A12-1CC6C3C5452C}" type="datetime1">
              <a:rPr lang="es-MX" smtClean="0"/>
              <a:t>04/10/2018</a:t>
            </a:fld>
            <a:endParaRPr lang="es-MX"/>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r>
              <a:rPr lang="es-MX"/>
              <a:t>Godos-Valencia, Mendoza-Torres, Tirado-Bueno,     Variaciones Discretas FRC</a:t>
            </a:r>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B503256A-7284-4F47-9396-5F67A697BE6C}" type="slidenum">
              <a:rPr lang="es-MX" smtClean="0"/>
              <a:t>‹Nº›</a:t>
            </a:fld>
            <a:endParaRPr lang="es-MX"/>
          </a:p>
        </p:txBody>
      </p:sp>
    </p:spTree>
    <p:extLst>
      <p:ext uri="{BB962C8B-B14F-4D97-AF65-F5344CB8AC3E}">
        <p14:creationId xmlns:p14="http://schemas.microsoft.com/office/powerpoint/2010/main" val="20815754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dt="0"/>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6.emf"/><Relationship Id="rId5" Type="http://schemas.openxmlformats.org/officeDocument/2006/relationships/oleObject" Target="../embeddings/oleObject2.bin"/><Relationship Id="rId4" Type="http://schemas.openxmlformats.org/officeDocument/2006/relationships/image" Target="../media/image15.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7.emf"/></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30.e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31.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33.emf"/><Relationship Id="rId5" Type="http://schemas.openxmlformats.org/officeDocument/2006/relationships/oleObject" Target="../embeddings/oleObject7.bin"/><Relationship Id="rId4" Type="http://schemas.openxmlformats.org/officeDocument/2006/relationships/image" Target="../media/image32.e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34.e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36.emf"/><Relationship Id="rId5" Type="http://schemas.openxmlformats.org/officeDocument/2006/relationships/oleObject" Target="../embeddings/oleObject10.bin"/><Relationship Id="rId4" Type="http://schemas.openxmlformats.org/officeDocument/2006/relationships/image" Target="../media/image35.e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38.emf"/><Relationship Id="rId5" Type="http://schemas.openxmlformats.org/officeDocument/2006/relationships/oleObject" Target="../embeddings/oleObject12.bin"/><Relationship Id="rId4" Type="http://schemas.openxmlformats.org/officeDocument/2006/relationships/image" Target="../media/image37.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39.e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40.e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image" Target="../media/image41.e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image" Target="../media/image42.e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44.emf"/><Relationship Id="rId5" Type="http://schemas.openxmlformats.org/officeDocument/2006/relationships/oleObject" Target="../embeddings/oleObject18.bin"/><Relationship Id="rId4" Type="http://schemas.openxmlformats.org/officeDocument/2006/relationships/image" Target="../media/image43.emf"/></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46.emf"/><Relationship Id="rId5" Type="http://schemas.openxmlformats.org/officeDocument/2006/relationships/oleObject" Target="../embeddings/oleObject20.bin"/><Relationship Id="rId4" Type="http://schemas.openxmlformats.org/officeDocument/2006/relationships/image" Target="../media/image45.e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48.emf"/><Relationship Id="rId5" Type="http://schemas.openxmlformats.org/officeDocument/2006/relationships/oleObject" Target="../embeddings/oleObject22.bin"/><Relationship Id="rId4" Type="http://schemas.openxmlformats.org/officeDocument/2006/relationships/image" Target="../media/image47.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esquinas redondeadas 3">
            <a:extLst>
              <a:ext uri="{FF2B5EF4-FFF2-40B4-BE49-F238E27FC236}">
                <a16:creationId xmlns:a16="http://schemas.microsoft.com/office/drawing/2014/main" id="{5928A99C-5440-4F60-8820-1B9DE672825E}"/>
              </a:ext>
            </a:extLst>
          </p:cNvPr>
          <p:cNvSpPr/>
          <p:nvPr/>
        </p:nvSpPr>
        <p:spPr>
          <a:xfrm>
            <a:off x="388648" y="689354"/>
            <a:ext cx="11576649" cy="1326838"/>
          </a:xfrm>
          <a:prstGeom prst="roundRect">
            <a:avLst/>
          </a:prstGeom>
          <a:solidFill>
            <a:schemeClr val="accent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ítulo 1">
            <a:extLst>
              <a:ext uri="{FF2B5EF4-FFF2-40B4-BE49-F238E27FC236}">
                <a16:creationId xmlns:a16="http://schemas.microsoft.com/office/drawing/2014/main" id="{A4E3F9C5-916B-4DDE-BA87-0BC0E639F9B0}"/>
              </a:ext>
            </a:extLst>
          </p:cNvPr>
          <p:cNvSpPr>
            <a:spLocks noGrp="1"/>
          </p:cNvSpPr>
          <p:nvPr>
            <p:ph type="ctrTitle"/>
          </p:nvPr>
        </p:nvSpPr>
        <p:spPr>
          <a:xfrm>
            <a:off x="821439" y="502573"/>
            <a:ext cx="10549122" cy="1531040"/>
          </a:xfrm>
        </p:spPr>
        <p:txBody>
          <a:bodyPr>
            <a:noAutofit/>
          </a:bodyPr>
          <a:lstStyle/>
          <a:p>
            <a:r>
              <a:rPr lang="es-MX" sz="44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Variaciones en Tiempos Cortos del Flujo de Rayos Cósmicos por Modulación Solar</a:t>
            </a:r>
          </a:p>
        </p:txBody>
      </p:sp>
      <p:sp>
        <p:nvSpPr>
          <p:cNvPr id="3" name="Subtítulo 2">
            <a:extLst>
              <a:ext uri="{FF2B5EF4-FFF2-40B4-BE49-F238E27FC236}">
                <a16:creationId xmlns:a16="http://schemas.microsoft.com/office/drawing/2014/main" id="{DCF6B591-4857-42DE-8ACA-5F328835DC87}"/>
              </a:ext>
            </a:extLst>
          </p:cNvPr>
          <p:cNvSpPr>
            <a:spLocks noGrp="1"/>
          </p:cNvSpPr>
          <p:nvPr>
            <p:ph type="subTitle" idx="1"/>
          </p:nvPr>
        </p:nvSpPr>
        <p:spPr>
          <a:xfrm>
            <a:off x="2048319" y="2629232"/>
            <a:ext cx="8257306" cy="2743199"/>
          </a:xfrm>
        </p:spPr>
        <p:txBody>
          <a:bodyPr>
            <a:normAutofit lnSpcReduction="10000"/>
          </a:bodyPr>
          <a:lstStyle/>
          <a:p>
            <a:r>
              <a:rPr lang="es-MX"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Godos-Valencia, D.</a:t>
            </a:r>
            <a:r>
              <a:rPr lang="es-MX" baseline="30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s-MX"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Mendoza-Torres, J.E.</a:t>
            </a:r>
            <a:r>
              <a:rPr lang="es-MX" baseline="30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r>
              <a:rPr lang="es-MX"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Tirado-Bueno, E.</a:t>
            </a:r>
            <a:r>
              <a:rPr lang="es-MX" baseline="30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p>
          <a:p>
            <a:endParaRPr lang="es-MX"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es-MX"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Facultad de Ciencias Físico Matemáticas, Benemérita Universidad Autónoma de Puebla (FCFM-BUAP)</a:t>
            </a:r>
          </a:p>
          <a:p>
            <a:r>
              <a:rPr lang="es-MX"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Instituto Nacional de Astrofísica Óptica y Electrónica (INAOE)</a:t>
            </a:r>
          </a:p>
          <a:p>
            <a:endParaRPr lang="es-MX"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es-MX"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 Octubre 2018</a:t>
            </a:r>
          </a:p>
        </p:txBody>
      </p:sp>
      <p:sp>
        <p:nvSpPr>
          <p:cNvPr id="8" name="Subtítulo 2">
            <a:extLst>
              <a:ext uri="{FF2B5EF4-FFF2-40B4-BE49-F238E27FC236}">
                <a16:creationId xmlns:a16="http://schemas.microsoft.com/office/drawing/2014/main" id="{B308FDCE-815A-4F5B-B633-ECCC31672EE3}"/>
              </a:ext>
            </a:extLst>
          </p:cNvPr>
          <p:cNvSpPr txBox="1">
            <a:spLocks/>
          </p:cNvSpPr>
          <p:nvPr/>
        </p:nvSpPr>
        <p:spPr>
          <a:xfrm>
            <a:off x="1456955" y="5656205"/>
            <a:ext cx="9440034" cy="761710"/>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r>
              <a:rPr lang="es-MX" sz="2400" dirty="0">
                <a:effectLst/>
              </a:rPr>
              <a:t>Reunión de la División de Rayos Cósmicos de la SMF</a:t>
            </a:r>
            <a:endParaRPr lang="es-MX" sz="3600" dirty="0">
              <a:effectLst>
                <a:outerShdw blurRad="38100" dist="38100" dir="2700000" algn="tl">
                  <a:srgbClr val="000000">
                    <a:alpha val="43137"/>
                  </a:srgbClr>
                </a:outerShdw>
              </a:effectLst>
            </a:endParaRPr>
          </a:p>
        </p:txBody>
      </p:sp>
      <p:sp>
        <p:nvSpPr>
          <p:cNvPr id="7" name="Rectángulo 6">
            <a:extLst>
              <a:ext uri="{FF2B5EF4-FFF2-40B4-BE49-F238E27FC236}">
                <a16:creationId xmlns:a16="http://schemas.microsoft.com/office/drawing/2014/main" id="{DFAFDBF3-6F9B-4420-BDD8-F5213734C36A}"/>
              </a:ext>
            </a:extLst>
          </p:cNvPr>
          <p:cNvSpPr/>
          <p:nvPr/>
        </p:nvSpPr>
        <p:spPr>
          <a:xfrm>
            <a:off x="0" y="6512943"/>
            <a:ext cx="12192000" cy="34505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11" name="Marcador de pie de página 10">
            <a:extLst>
              <a:ext uri="{FF2B5EF4-FFF2-40B4-BE49-F238E27FC236}">
                <a16:creationId xmlns:a16="http://schemas.microsoft.com/office/drawing/2014/main" id="{B076EE81-7658-4F2A-BABD-F8B6A4C34C28}"/>
              </a:ext>
            </a:extLst>
          </p:cNvPr>
          <p:cNvSpPr>
            <a:spLocks noGrp="1"/>
          </p:cNvSpPr>
          <p:nvPr>
            <p:ph type="ftr" sz="quarter" idx="11"/>
          </p:nvPr>
        </p:nvSpPr>
        <p:spPr>
          <a:xfrm>
            <a:off x="275441" y="6492875"/>
            <a:ext cx="9135978" cy="365125"/>
          </a:xfrm>
        </p:spPr>
        <p:txBody>
          <a:bodyPr/>
          <a:lstStyle/>
          <a:p>
            <a:r>
              <a:rPr lang="es-MX" dirty="0"/>
              <a:t>Godos-Valencia, Mendoza-Torres, Tirado-Bueno   							 Variaciones Discretas FRC</a:t>
            </a:r>
          </a:p>
        </p:txBody>
      </p:sp>
      <p:sp>
        <p:nvSpPr>
          <p:cNvPr id="12" name="Marcador de número de diapositiva 11">
            <a:extLst>
              <a:ext uri="{FF2B5EF4-FFF2-40B4-BE49-F238E27FC236}">
                <a16:creationId xmlns:a16="http://schemas.microsoft.com/office/drawing/2014/main" id="{C41E8A93-2739-4F61-9A6C-3C565521CCF2}"/>
              </a:ext>
            </a:extLst>
          </p:cNvPr>
          <p:cNvSpPr>
            <a:spLocks noGrp="1"/>
          </p:cNvSpPr>
          <p:nvPr>
            <p:ph type="sldNum" sz="quarter" idx="12"/>
          </p:nvPr>
        </p:nvSpPr>
        <p:spPr>
          <a:xfrm>
            <a:off x="11275158" y="6469871"/>
            <a:ext cx="753545" cy="365125"/>
          </a:xfrm>
        </p:spPr>
        <p:txBody>
          <a:bodyPr/>
          <a:lstStyle/>
          <a:p>
            <a:fld id="{B503256A-7284-4F47-9396-5F67A697BE6C}" type="slidenum">
              <a:rPr lang="es-MX" smtClean="0"/>
              <a:t>1</a:t>
            </a:fld>
            <a:endParaRPr lang="es-MX" dirty="0"/>
          </a:p>
        </p:txBody>
      </p:sp>
    </p:spTree>
    <p:extLst>
      <p:ext uri="{BB962C8B-B14F-4D97-AF65-F5344CB8AC3E}">
        <p14:creationId xmlns:p14="http://schemas.microsoft.com/office/powerpoint/2010/main" val="3447240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5442A300-395C-4D51-B87E-BEE06A7197B3}"/>
              </a:ext>
            </a:extLst>
          </p:cNvPr>
          <p:cNvSpPr/>
          <p:nvPr/>
        </p:nvSpPr>
        <p:spPr>
          <a:xfrm>
            <a:off x="0" y="6512943"/>
            <a:ext cx="12192000" cy="34505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13" name="Rectángulo 12">
            <a:extLst>
              <a:ext uri="{FF2B5EF4-FFF2-40B4-BE49-F238E27FC236}">
                <a16:creationId xmlns:a16="http://schemas.microsoft.com/office/drawing/2014/main" id="{3D9B01AE-B7F6-4FC4-9AF9-01AC684948C2}"/>
              </a:ext>
            </a:extLst>
          </p:cNvPr>
          <p:cNvSpPr/>
          <p:nvPr/>
        </p:nvSpPr>
        <p:spPr>
          <a:xfrm>
            <a:off x="0" y="0"/>
            <a:ext cx="12192000" cy="6096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2" name="Título 1">
            <a:extLst>
              <a:ext uri="{FF2B5EF4-FFF2-40B4-BE49-F238E27FC236}">
                <a16:creationId xmlns:a16="http://schemas.microsoft.com/office/drawing/2014/main" id="{78AC9BB0-C361-4E95-A6D0-9810C3FDF159}"/>
              </a:ext>
            </a:extLst>
          </p:cNvPr>
          <p:cNvSpPr>
            <a:spLocks noGrp="1"/>
          </p:cNvSpPr>
          <p:nvPr>
            <p:ph type="title"/>
          </p:nvPr>
        </p:nvSpPr>
        <p:spPr>
          <a:xfrm>
            <a:off x="0" y="4000"/>
            <a:ext cx="7910423" cy="702310"/>
          </a:xfrm>
        </p:spPr>
        <p:txBody>
          <a:bodyPr>
            <a:normAutofit/>
          </a:bodyPr>
          <a:lstStyle/>
          <a:p>
            <a:r>
              <a:rPr lang="es-MX" dirty="0"/>
              <a:t>Monitores de Neutrones de </a:t>
            </a:r>
            <a:r>
              <a:rPr lang="es-MX" dirty="0" err="1"/>
              <a:t>Bartol</a:t>
            </a:r>
            <a:endParaRPr lang="es-MX" dirty="0"/>
          </a:p>
        </p:txBody>
      </p:sp>
      <p:sp>
        <p:nvSpPr>
          <p:cNvPr id="3" name="Marcador de contenido 2">
            <a:extLst>
              <a:ext uri="{FF2B5EF4-FFF2-40B4-BE49-F238E27FC236}">
                <a16:creationId xmlns:a16="http://schemas.microsoft.com/office/drawing/2014/main" id="{0415E5E4-B25C-44DB-ADAC-3347CDA545D3}"/>
              </a:ext>
            </a:extLst>
          </p:cNvPr>
          <p:cNvSpPr>
            <a:spLocks noGrp="1"/>
          </p:cNvSpPr>
          <p:nvPr>
            <p:ph idx="1"/>
          </p:nvPr>
        </p:nvSpPr>
        <p:spPr>
          <a:xfrm>
            <a:off x="148577" y="1305242"/>
            <a:ext cx="5051467" cy="4642158"/>
          </a:xfrm>
        </p:spPr>
        <p:txBody>
          <a:bodyPr>
            <a:normAutofit/>
          </a:bodyPr>
          <a:lstStyle/>
          <a:p>
            <a:r>
              <a:rPr lang="es-MX" dirty="0">
                <a:latin typeface="Times New Roman" panose="02020603050405020304" pitchFamily="18" charset="0"/>
                <a:cs typeface="Times New Roman" panose="02020603050405020304" pitchFamily="18" charset="0"/>
              </a:rPr>
              <a:t>La universidad de Delaware cuenta actualmente con 8 monitores de neutrones distribuidos alrededor del mundo que toman datos los cuales son publicados cada hora.</a:t>
            </a:r>
          </a:p>
          <a:p>
            <a:endParaRPr lang="es-MX" dirty="0">
              <a:latin typeface="Times New Roman" panose="02020603050405020304" pitchFamily="18" charset="0"/>
              <a:cs typeface="Times New Roman" panose="02020603050405020304" pitchFamily="18" charset="0"/>
            </a:endParaRPr>
          </a:p>
          <a:p>
            <a:r>
              <a:rPr lang="es-MX" dirty="0">
                <a:latin typeface="Times New Roman" panose="02020603050405020304" pitchFamily="18" charset="0"/>
                <a:cs typeface="Times New Roman" panose="02020603050405020304" pitchFamily="18" charset="0"/>
              </a:rPr>
              <a:t>Ya que se encuentran a diferentes latitudes, tenemos datos que corresponden a diferentes valores de la rigidez magnética.</a:t>
            </a:r>
          </a:p>
          <a:p>
            <a:endParaRPr lang="es-MX" dirty="0">
              <a:latin typeface="Times New Roman" panose="02020603050405020304" pitchFamily="18" charset="0"/>
              <a:cs typeface="Times New Roman" panose="02020603050405020304" pitchFamily="18" charset="0"/>
            </a:endParaRPr>
          </a:p>
          <a:p>
            <a:r>
              <a:rPr lang="es-MX" dirty="0">
                <a:latin typeface="Times New Roman" panose="02020603050405020304" pitchFamily="18" charset="0"/>
                <a:cs typeface="Times New Roman" panose="02020603050405020304" pitchFamily="18" charset="0"/>
              </a:rPr>
              <a:t>Los primeros datos se remontan a mediados de 1957; por lo que cubren varios ciclos de actividad solar.</a:t>
            </a:r>
          </a:p>
          <a:p>
            <a:pPr marL="36900" indent="0">
              <a:buNone/>
            </a:pPr>
            <a:endParaRPr lang="es-MX" dirty="0">
              <a:latin typeface="Times New Roman" panose="02020603050405020304" pitchFamily="18" charset="0"/>
              <a:cs typeface="Times New Roman" panose="02020603050405020304" pitchFamily="18" charset="0"/>
            </a:endParaRPr>
          </a:p>
          <a:p>
            <a:endParaRPr lang="es-MX" dirty="0">
              <a:latin typeface="Times New Roman" panose="02020603050405020304" pitchFamily="18" charset="0"/>
              <a:cs typeface="Times New Roman" panose="02020603050405020304" pitchFamily="18" charset="0"/>
            </a:endParaRPr>
          </a:p>
        </p:txBody>
      </p:sp>
      <p:sp>
        <p:nvSpPr>
          <p:cNvPr id="7" name="Rectángulo: esquinas redondeadas 6">
            <a:extLst>
              <a:ext uri="{FF2B5EF4-FFF2-40B4-BE49-F238E27FC236}">
                <a16:creationId xmlns:a16="http://schemas.microsoft.com/office/drawing/2014/main" id="{8E7617FE-371A-49F5-A977-43922044CA53}"/>
              </a:ext>
            </a:extLst>
          </p:cNvPr>
          <p:cNvSpPr/>
          <p:nvPr/>
        </p:nvSpPr>
        <p:spPr>
          <a:xfrm rot="16200000">
            <a:off x="6897876" y="-769964"/>
            <a:ext cx="3462337" cy="6858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MX"/>
          </a:p>
        </p:txBody>
      </p:sp>
      <p:sp>
        <p:nvSpPr>
          <p:cNvPr id="8" name="Marcador de contenido 2">
            <a:extLst>
              <a:ext uri="{FF2B5EF4-FFF2-40B4-BE49-F238E27FC236}">
                <a16:creationId xmlns:a16="http://schemas.microsoft.com/office/drawing/2014/main" id="{CB3EB670-4324-4260-A16F-865BC83E890D}"/>
              </a:ext>
            </a:extLst>
          </p:cNvPr>
          <p:cNvSpPr txBox="1">
            <a:spLocks/>
          </p:cNvSpPr>
          <p:nvPr/>
        </p:nvSpPr>
        <p:spPr>
          <a:xfrm>
            <a:off x="5376406" y="4546437"/>
            <a:ext cx="6367315" cy="624651"/>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lang="es-MX" sz="1400" dirty="0">
                <a:latin typeface="Times New Roman" panose="02020603050405020304" pitchFamily="18" charset="0"/>
                <a:cs typeface="Times New Roman" panose="02020603050405020304" pitchFamily="18" charset="0"/>
              </a:rPr>
              <a:t>Fig. 8 Localización de los Detectores de Neutrones del Instituto </a:t>
            </a:r>
            <a:r>
              <a:rPr lang="es-MX" sz="1400" dirty="0" err="1">
                <a:latin typeface="Times New Roman" panose="02020603050405020304" pitchFamily="18" charset="0"/>
                <a:cs typeface="Times New Roman" panose="02020603050405020304" pitchFamily="18" charset="0"/>
              </a:rPr>
              <a:t>Bartol</a:t>
            </a:r>
            <a:r>
              <a:rPr lang="es-MX" sz="1400" dirty="0">
                <a:latin typeface="Times New Roman" panose="02020603050405020304" pitchFamily="18" charset="0"/>
                <a:cs typeface="Times New Roman" panose="02020603050405020304" pitchFamily="18" charset="0"/>
              </a:rPr>
              <a:t> en el mundo.</a:t>
            </a:r>
          </a:p>
          <a:p>
            <a:endParaRPr lang="es-MX" sz="1400" dirty="0">
              <a:latin typeface="Times New Roman" panose="02020603050405020304" pitchFamily="18" charset="0"/>
              <a:cs typeface="Times New Roman" panose="02020603050405020304" pitchFamily="18" charset="0"/>
            </a:endParaRPr>
          </a:p>
          <a:p>
            <a:endParaRPr lang="es-MX" sz="1400" dirty="0">
              <a:latin typeface="Times New Roman" panose="02020603050405020304" pitchFamily="18" charset="0"/>
              <a:cs typeface="Times New Roman" panose="02020603050405020304" pitchFamily="18" charset="0"/>
            </a:endParaRPr>
          </a:p>
        </p:txBody>
      </p:sp>
      <p:graphicFrame>
        <p:nvGraphicFramePr>
          <p:cNvPr id="4" name="Objeto 3">
            <a:extLst>
              <a:ext uri="{FF2B5EF4-FFF2-40B4-BE49-F238E27FC236}">
                <a16:creationId xmlns:a16="http://schemas.microsoft.com/office/drawing/2014/main" id="{DB5D7410-B0B1-4B37-89C1-B697B39FDECE}"/>
              </a:ext>
            </a:extLst>
          </p:cNvPr>
          <p:cNvGraphicFramePr>
            <a:graphicFrameLocks noChangeAspect="1"/>
          </p:cNvGraphicFramePr>
          <p:nvPr>
            <p:extLst>
              <p:ext uri="{D42A27DB-BD31-4B8C-83A1-F6EECF244321}">
                <p14:modId xmlns:p14="http://schemas.microsoft.com/office/powerpoint/2010/main" val="3030200212"/>
              </p:ext>
            </p:extLst>
          </p:nvPr>
        </p:nvGraphicFramePr>
        <p:xfrm>
          <a:off x="5376507" y="1009004"/>
          <a:ext cx="3266687" cy="3266687"/>
        </p:xfrm>
        <a:graphic>
          <a:graphicData uri="http://schemas.openxmlformats.org/presentationml/2006/ole">
            <mc:AlternateContent xmlns:mc="http://schemas.openxmlformats.org/markup-compatibility/2006">
              <mc:Choice xmlns:v="urn:schemas-microsoft-com:vml" Requires="v">
                <p:oleObj spid="_x0000_s1534" name="CorelDRAW Home &amp; Students" r:id="rId3" imgW="3271266" imgH="3271266" progId="CorelDRAWHome.Graphic.18">
                  <p:embed/>
                </p:oleObj>
              </mc:Choice>
              <mc:Fallback>
                <p:oleObj name="CorelDRAW Home &amp; Students" r:id="rId3" imgW="3271266" imgH="3271266" progId="CorelDRAWHome.Graphic.18">
                  <p:embed/>
                  <p:pic>
                    <p:nvPicPr>
                      <p:cNvPr id="0" name=""/>
                      <p:cNvPicPr/>
                      <p:nvPr/>
                    </p:nvPicPr>
                    <p:blipFill>
                      <a:blip r:embed="rId4"/>
                      <a:stretch>
                        <a:fillRect/>
                      </a:stretch>
                    </p:blipFill>
                    <p:spPr>
                      <a:xfrm>
                        <a:off x="5376507" y="1009004"/>
                        <a:ext cx="3266687" cy="3266687"/>
                      </a:xfrm>
                      <a:prstGeom prst="rect">
                        <a:avLst/>
                      </a:prstGeom>
                    </p:spPr>
                  </p:pic>
                </p:oleObj>
              </mc:Fallback>
            </mc:AlternateContent>
          </a:graphicData>
        </a:graphic>
      </p:graphicFrame>
      <p:graphicFrame>
        <p:nvGraphicFramePr>
          <p:cNvPr id="9" name="Objeto 8">
            <a:extLst>
              <a:ext uri="{FF2B5EF4-FFF2-40B4-BE49-F238E27FC236}">
                <a16:creationId xmlns:a16="http://schemas.microsoft.com/office/drawing/2014/main" id="{617D281C-CABB-402F-9B96-B59B2A25583B}"/>
              </a:ext>
            </a:extLst>
          </p:cNvPr>
          <p:cNvGraphicFramePr>
            <a:graphicFrameLocks noChangeAspect="1"/>
          </p:cNvGraphicFramePr>
          <p:nvPr>
            <p:extLst>
              <p:ext uri="{D42A27DB-BD31-4B8C-83A1-F6EECF244321}">
                <p14:modId xmlns:p14="http://schemas.microsoft.com/office/powerpoint/2010/main" val="1891734999"/>
              </p:ext>
            </p:extLst>
          </p:nvPr>
        </p:nvGraphicFramePr>
        <p:xfrm>
          <a:off x="8669875" y="1009004"/>
          <a:ext cx="3266686" cy="3266686"/>
        </p:xfrm>
        <a:graphic>
          <a:graphicData uri="http://schemas.openxmlformats.org/presentationml/2006/ole">
            <mc:AlternateContent xmlns:mc="http://schemas.openxmlformats.org/markup-compatibility/2006">
              <mc:Choice xmlns:v="urn:schemas-microsoft-com:vml" Requires="v">
                <p:oleObj spid="_x0000_s1535" name="CorelDRAW Home &amp; Students" r:id="rId5" imgW="3461766" imgH="3461766" progId="CorelDRAWHome.Graphic.18">
                  <p:embed/>
                </p:oleObj>
              </mc:Choice>
              <mc:Fallback>
                <p:oleObj name="CorelDRAW Home &amp; Students" r:id="rId5" imgW="3461766" imgH="3461766" progId="CorelDRAWHome.Graphic.18">
                  <p:embed/>
                  <p:pic>
                    <p:nvPicPr>
                      <p:cNvPr id="0" name=""/>
                      <p:cNvPicPr/>
                      <p:nvPr/>
                    </p:nvPicPr>
                    <p:blipFill>
                      <a:blip r:embed="rId6"/>
                      <a:stretch>
                        <a:fillRect/>
                      </a:stretch>
                    </p:blipFill>
                    <p:spPr>
                      <a:xfrm>
                        <a:off x="8669875" y="1009004"/>
                        <a:ext cx="3266686" cy="3266686"/>
                      </a:xfrm>
                      <a:prstGeom prst="rect">
                        <a:avLst/>
                      </a:prstGeom>
                    </p:spPr>
                  </p:pic>
                </p:oleObj>
              </mc:Fallback>
            </mc:AlternateContent>
          </a:graphicData>
        </a:graphic>
      </p:graphicFrame>
      <p:sp>
        <p:nvSpPr>
          <p:cNvPr id="10" name="Marcador de pie de página 9">
            <a:extLst>
              <a:ext uri="{FF2B5EF4-FFF2-40B4-BE49-F238E27FC236}">
                <a16:creationId xmlns:a16="http://schemas.microsoft.com/office/drawing/2014/main" id="{D0A49BD6-E535-4683-ABFE-DE707DEB4335}"/>
              </a:ext>
            </a:extLst>
          </p:cNvPr>
          <p:cNvSpPr>
            <a:spLocks noGrp="1"/>
          </p:cNvSpPr>
          <p:nvPr>
            <p:ph type="ftr" sz="quarter" idx="11"/>
          </p:nvPr>
        </p:nvSpPr>
        <p:spPr>
          <a:xfrm>
            <a:off x="413463" y="6502908"/>
            <a:ext cx="6672865" cy="365125"/>
          </a:xfrm>
        </p:spPr>
        <p:txBody>
          <a:bodyPr/>
          <a:lstStyle/>
          <a:p>
            <a:r>
              <a:rPr lang="es-MX" dirty="0"/>
              <a:t>Godos-Valencia, Mendoza-Torres, Tirado-Bueno,     				Variaciones Discretas FRC</a:t>
            </a:r>
          </a:p>
        </p:txBody>
      </p:sp>
      <p:sp>
        <p:nvSpPr>
          <p:cNvPr id="11" name="Marcador de número de diapositiva 10">
            <a:extLst>
              <a:ext uri="{FF2B5EF4-FFF2-40B4-BE49-F238E27FC236}">
                <a16:creationId xmlns:a16="http://schemas.microsoft.com/office/drawing/2014/main" id="{6A603DB6-EB96-4765-A408-FCBB7401635F}"/>
              </a:ext>
            </a:extLst>
          </p:cNvPr>
          <p:cNvSpPr>
            <a:spLocks noGrp="1"/>
          </p:cNvSpPr>
          <p:nvPr>
            <p:ph type="sldNum" sz="quarter" idx="12"/>
          </p:nvPr>
        </p:nvSpPr>
        <p:spPr>
          <a:xfrm>
            <a:off x="11199494" y="6492875"/>
            <a:ext cx="753545" cy="365125"/>
          </a:xfrm>
        </p:spPr>
        <p:txBody>
          <a:bodyPr/>
          <a:lstStyle/>
          <a:p>
            <a:fld id="{B503256A-7284-4F47-9396-5F67A697BE6C}" type="slidenum">
              <a:rPr lang="es-MX" smtClean="0"/>
              <a:t>10</a:t>
            </a:fld>
            <a:endParaRPr lang="es-MX"/>
          </a:p>
        </p:txBody>
      </p:sp>
    </p:spTree>
    <p:extLst>
      <p:ext uri="{BB962C8B-B14F-4D97-AF65-F5344CB8AC3E}">
        <p14:creationId xmlns:p14="http://schemas.microsoft.com/office/powerpoint/2010/main" val="2829567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13625F28-BB5C-4EB7-B741-3D265227D3DC}"/>
              </a:ext>
            </a:extLst>
          </p:cNvPr>
          <p:cNvSpPr/>
          <p:nvPr/>
        </p:nvSpPr>
        <p:spPr>
          <a:xfrm>
            <a:off x="0" y="6512943"/>
            <a:ext cx="12192000" cy="34505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13" name="Rectángulo 12">
            <a:extLst>
              <a:ext uri="{FF2B5EF4-FFF2-40B4-BE49-F238E27FC236}">
                <a16:creationId xmlns:a16="http://schemas.microsoft.com/office/drawing/2014/main" id="{C2742F67-19CE-4AB0-BE54-D8F9C4CACD0A}"/>
              </a:ext>
            </a:extLst>
          </p:cNvPr>
          <p:cNvSpPr/>
          <p:nvPr/>
        </p:nvSpPr>
        <p:spPr>
          <a:xfrm>
            <a:off x="0" y="0"/>
            <a:ext cx="12192000" cy="6096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5" name="Rectángulo: esquinas redondeadas 4">
            <a:extLst>
              <a:ext uri="{FF2B5EF4-FFF2-40B4-BE49-F238E27FC236}">
                <a16:creationId xmlns:a16="http://schemas.microsoft.com/office/drawing/2014/main" id="{F8D44831-F71E-4975-9856-5A1BE4F5E633}"/>
              </a:ext>
            </a:extLst>
          </p:cNvPr>
          <p:cNvSpPr/>
          <p:nvPr/>
        </p:nvSpPr>
        <p:spPr>
          <a:xfrm>
            <a:off x="171333" y="629668"/>
            <a:ext cx="5634049" cy="545337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MX"/>
          </a:p>
        </p:txBody>
      </p:sp>
      <p:sp>
        <p:nvSpPr>
          <p:cNvPr id="2" name="Título 1">
            <a:extLst>
              <a:ext uri="{FF2B5EF4-FFF2-40B4-BE49-F238E27FC236}">
                <a16:creationId xmlns:a16="http://schemas.microsoft.com/office/drawing/2014/main" id="{73EF8D1A-7211-4390-9F45-204DBC81F4CD}"/>
              </a:ext>
            </a:extLst>
          </p:cNvPr>
          <p:cNvSpPr>
            <a:spLocks noGrp="1"/>
          </p:cNvSpPr>
          <p:nvPr>
            <p:ph type="title"/>
          </p:nvPr>
        </p:nvSpPr>
        <p:spPr>
          <a:xfrm>
            <a:off x="-63574" y="-149294"/>
            <a:ext cx="7849824" cy="970450"/>
          </a:xfrm>
        </p:spPr>
        <p:txBody>
          <a:bodyPr>
            <a:normAutofit/>
          </a:bodyPr>
          <a:lstStyle/>
          <a:p>
            <a:r>
              <a:rPr lang="es-MX" dirty="0"/>
              <a:t>Decrementos </a:t>
            </a:r>
            <a:r>
              <a:rPr lang="es-MX" dirty="0" err="1"/>
              <a:t>Forbush</a:t>
            </a:r>
            <a:r>
              <a:rPr lang="es-MX" dirty="0"/>
              <a:t> en el FRC</a:t>
            </a:r>
          </a:p>
        </p:txBody>
      </p:sp>
      <p:sp>
        <p:nvSpPr>
          <p:cNvPr id="3" name="Marcador de contenido 2">
            <a:extLst>
              <a:ext uri="{FF2B5EF4-FFF2-40B4-BE49-F238E27FC236}">
                <a16:creationId xmlns:a16="http://schemas.microsoft.com/office/drawing/2014/main" id="{0C94FC60-DCB6-493A-9D57-7FCC797342F0}"/>
              </a:ext>
            </a:extLst>
          </p:cNvPr>
          <p:cNvSpPr>
            <a:spLocks noGrp="1"/>
          </p:cNvSpPr>
          <p:nvPr>
            <p:ph idx="1"/>
          </p:nvPr>
        </p:nvSpPr>
        <p:spPr>
          <a:xfrm>
            <a:off x="6294461" y="609600"/>
            <a:ext cx="5552174" cy="5866097"/>
          </a:xfrm>
        </p:spPr>
        <p:txBody>
          <a:bodyPr>
            <a:normAutofit/>
          </a:bodyPr>
          <a:lstStyle/>
          <a:p>
            <a:r>
              <a:rPr lang="es-MX" dirty="0">
                <a:effectLst/>
                <a:latin typeface="Times New Roman" panose="02020603050405020304" pitchFamily="18" charset="0"/>
                <a:cs typeface="Times New Roman" panose="02020603050405020304" pitchFamily="18" charset="0"/>
              </a:rPr>
              <a:t>En este trabajo, nosotros estudiamos la relación entre el ciclo solar y los “saltos” o decrementos cuasi discretos del FRC. </a:t>
            </a:r>
          </a:p>
          <a:p>
            <a:endParaRPr lang="es-MX" dirty="0">
              <a:effectLst/>
              <a:latin typeface="Times New Roman" panose="02020603050405020304" pitchFamily="18" charset="0"/>
              <a:cs typeface="Times New Roman" panose="02020603050405020304" pitchFamily="18" charset="0"/>
            </a:endParaRPr>
          </a:p>
          <a:p>
            <a:r>
              <a:rPr lang="es-MX" dirty="0">
                <a:effectLst/>
                <a:latin typeface="Times New Roman" panose="02020603050405020304" pitchFamily="18" charset="0"/>
                <a:cs typeface="Times New Roman" panose="02020603050405020304" pitchFamily="18" charset="0"/>
              </a:rPr>
              <a:t>Algunos de estos decrementos pueden ser FB, pero el criterio para seleccionar cada decremento de flujo no está basado en la ocurrencia de FB.</a:t>
            </a:r>
            <a:endParaRPr lang="es-MX" dirty="0">
              <a:latin typeface="Times New Roman" panose="02020603050405020304" pitchFamily="18" charset="0"/>
              <a:cs typeface="Times New Roman" panose="02020603050405020304" pitchFamily="18" charset="0"/>
            </a:endParaRPr>
          </a:p>
          <a:p>
            <a:endParaRPr lang="es-MX" dirty="0">
              <a:effectLst/>
              <a:latin typeface="Times New Roman" panose="02020603050405020304" pitchFamily="18" charset="0"/>
              <a:cs typeface="Times New Roman" panose="02020603050405020304" pitchFamily="18" charset="0"/>
            </a:endParaRPr>
          </a:p>
          <a:p>
            <a:r>
              <a:rPr lang="es-MX" dirty="0">
                <a:effectLst/>
                <a:latin typeface="Times New Roman" panose="02020603050405020304" pitchFamily="18" charset="0"/>
                <a:cs typeface="Times New Roman" panose="02020603050405020304" pitchFamily="18" charset="0"/>
              </a:rPr>
              <a:t>En decrementos </a:t>
            </a:r>
            <a:r>
              <a:rPr lang="es-MX" dirty="0" err="1">
                <a:effectLst/>
                <a:latin typeface="Times New Roman" panose="02020603050405020304" pitchFamily="18" charset="0"/>
                <a:cs typeface="Times New Roman" panose="02020603050405020304" pitchFamily="18" charset="0"/>
              </a:rPr>
              <a:t>Forbush</a:t>
            </a:r>
            <a:r>
              <a:rPr lang="es-MX" dirty="0">
                <a:effectLst/>
                <a:latin typeface="Times New Roman" panose="02020603050405020304" pitchFamily="18" charset="0"/>
                <a:cs typeface="Times New Roman" panose="02020603050405020304" pitchFamily="18" charset="0"/>
              </a:rPr>
              <a:t> (FB), el FRC experimenta un decremento en un periodo corto de tiempo (t ≤ 1 día) y después el flujo se recupera gradualmente (t ≥ 10 días), alcanzando un nivel similar al observado previo al decremento. </a:t>
            </a:r>
          </a:p>
          <a:p>
            <a:endParaRPr lang="es-MX" dirty="0">
              <a:effectLst/>
              <a:latin typeface="Times New Roman" panose="02020603050405020304" pitchFamily="18" charset="0"/>
              <a:cs typeface="Times New Roman" panose="02020603050405020304" pitchFamily="18" charset="0"/>
            </a:endParaRPr>
          </a:p>
          <a:p>
            <a:r>
              <a:rPr lang="es-MX" dirty="0">
                <a:effectLst/>
                <a:latin typeface="Times New Roman" panose="02020603050405020304" pitchFamily="18" charset="0"/>
                <a:cs typeface="Times New Roman" panose="02020603050405020304" pitchFamily="18" charset="0"/>
              </a:rPr>
              <a:t>El FB es el evento más visible y evidente.</a:t>
            </a:r>
          </a:p>
        </p:txBody>
      </p:sp>
      <p:sp>
        <p:nvSpPr>
          <p:cNvPr id="6" name="Marcador de contenido 2">
            <a:extLst>
              <a:ext uri="{FF2B5EF4-FFF2-40B4-BE49-F238E27FC236}">
                <a16:creationId xmlns:a16="http://schemas.microsoft.com/office/drawing/2014/main" id="{CBEBBB29-42DE-4CA3-8179-BC805027AF4E}"/>
              </a:ext>
            </a:extLst>
          </p:cNvPr>
          <p:cNvSpPr txBox="1">
            <a:spLocks/>
          </p:cNvSpPr>
          <p:nvPr/>
        </p:nvSpPr>
        <p:spPr>
          <a:xfrm>
            <a:off x="345365" y="6011852"/>
            <a:ext cx="5562951" cy="736923"/>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lang="es-MX" sz="1400" dirty="0"/>
              <a:t>Fig. 9 </a:t>
            </a:r>
            <a:r>
              <a:rPr lang="es-MX" sz="1400" dirty="0" err="1"/>
              <a:t>Forbush</a:t>
            </a:r>
            <a:r>
              <a:rPr lang="es-MX" sz="1400" dirty="0"/>
              <a:t> de mediados de Diciembre del 2006 visto por el monitor de neutrones de </a:t>
            </a:r>
            <a:r>
              <a:rPr lang="es-MX" sz="1400" dirty="0" err="1"/>
              <a:t>McMurdo</a:t>
            </a:r>
            <a:r>
              <a:rPr lang="es-MX" sz="1400" dirty="0"/>
              <a:t>.</a:t>
            </a:r>
          </a:p>
          <a:p>
            <a:endParaRPr lang="es-MX" sz="1400" dirty="0"/>
          </a:p>
          <a:p>
            <a:endParaRPr lang="es-MX" sz="1400" dirty="0"/>
          </a:p>
        </p:txBody>
      </p:sp>
      <p:graphicFrame>
        <p:nvGraphicFramePr>
          <p:cNvPr id="7" name="Objeto 6">
            <a:extLst>
              <a:ext uri="{FF2B5EF4-FFF2-40B4-BE49-F238E27FC236}">
                <a16:creationId xmlns:a16="http://schemas.microsoft.com/office/drawing/2014/main" id="{4DDE326C-4D34-4BAC-A832-8607B76C2973}"/>
              </a:ext>
            </a:extLst>
          </p:cNvPr>
          <p:cNvGraphicFramePr>
            <a:graphicFrameLocks noChangeAspect="1"/>
          </p:cNvGraphicFramePr>
          <p:nvPr>
            <p:extLst>
              <p:ext uri="{D42A27DB-BD31-4B8C-83A1-F6EECF244321}">
                <p14:modId xmlns:p14="http://schemas.microsoft.com/office/powerpoint/2010/main" val="1105753641"/>
              </p:ext>
            </p:extLst>
          </p:nvPr>
        </p:nvGraphicFramePr>
        <p:xfrm>
          <a:off x="240344" y="776660"/>
          <a:ext cx="5335961" cy="5325039"/>
        </p:xfrm>
        <a:graphic>
          <a:graphicData uri="http://schemas.openxmlformats.org/presentationml/2006/ole">
            <mc:AlternateContent xmlns:mc="http://schemas.openxmlformats.org/markup-compatibility/2006">
              <mc:Choice xmlns:v="urn:schemas-microsoft-com:vml" Requires="v">
                <p:oleObj spid="_x0000_s10464" name="CorelDRAW Home &amp; Students" r:id="rId3" imgW="7453800" imgH="7437748" progId="CorelDRAWHome.Graphic.18">
                  <p:embed/>
                </p:oleObj>
              </mc:Choice>
              <mc:Fallback>
                <p:oleObj name="CorelDRAW Home &amp; Students" r:id="rId3" imgW="7453800" imgH="7437748" progId="CorelDRAWHome.Graphic.18">
                  <p:embed/>
                  <p:pic>
                    <p:nvPicPr>
                      <p:cNvPr id="0" name=""/>
                      <p:cNvPicPr/>
                      <p:nvPr/>
                    </p:nvPicPr>
                    <p:blipFill>
                      <a:blip r:embed="rId4"/>
                      <a:stretch>
                        <a:fillRect/>
                      </a:stretch>
                    </p:blipFill>
                    <p:spPr>
                      <a:xfrm>
                        <a:off x="240344" y="776660"/>
                        <a:ext cx="5335961" cy="5325039"/>
                      </a:xfrm>
                      <a:prstGeom prst="rect">
                        <a:avLst/>
                      </a:prstGeom>
                    </p:spPr>
                  </p:pic>
                </p:oleObj>
              </mc:Fallback>
            </mc:AlternateContent>
          </a:graphicData>
        </a:graphic>
      </p:graphicFrame>
      <p:sp>
        <p:nvSpPr>
          <p:cNvPr id="10" name="Marcador de pie de página 9">
            <a:extLst>
              <a:ext uri="{FF2B5EF4-FFF2-40B4-BE49-F238E27FC236}">
                <a16:creationId xmlns:a16="http://schemas.microsoft.com/office/drawing/2014/main" id="{787A83D2-606B-46D6-B091-427D63B56D7F}"/>
              </a:ext>
            </a:extLst>
          </p:cNvPr>
          <p:cNvSpPr>
            <a:spLocks noGrp="1"/>
          </p:cNvSpPr>
          <p:nvPr>
            <p:ph type="ftr" sz="quarter" idx="11"/>
          </p:nvPr>
        </p:nvSpPr>
        <p:spPr>
          <a:xfrm>
            <a:off x="560112" y="6492875"/>
            <a:ext cx="7471080" cy="365125"/>
          </a:xfrm>
        </p:spPr>
        <p:txBody>
          <a:bodyPr/>
          <a:lstStyle/>
          <a:p>
            <a:r>
              <a:rPr lang="es-MX" dirty="0"/>
              <a:t>Godos-Valencia, Mendoza-Torres, Tirado-Bueno,     						Variaciones Discretas FRC</a:t>
            </a:r>
          </a:p>
        </p:txBody>
      </p:sp>
      <p:sp>
        <p:nvSpPr>
          <p:cNvPr id="11" name="Marcador de número de diapositiva 10">
            <a:extLst>
              <a:ext uri="{FF2B5EF4-FFF2-40B4-BE49-F238E27FC236}">
                <a16:creationId xmlns:a16="http://schemas.microsoft.com/office/drawing/2014/main" id="{ABB3DDD6-CB19-42EF-97F3-7F956BC77E7C}"/>
              </a:ext>
            </a:extLst>
          </p:cNvPr>
          <p:cNvSpPr>
            <a:spLocks noGrp="1"/>
          </p:cNvSpPr>
          <p:nvPr>
            <p:ph type="sldNum" sz="quarter" idx="12"/>
          </p:nvPr>
        </p:nvSpPr>
        <p:spPr>
          <a:xfrm>
            <a:off x="10878343" y="6484286"/>
            <a:ext cx="753545" cy="365125"/>
          </a:xfrm>
        </p:spPr>
        <p:txBody>
          <a:bodyPr/>
          <a:lstStyle/>
          <a:p>
            <a:fld id="{B503256A-7284-4F47-9396-5F67A697BE6C}" type="slidenum">
              <a:rPr lang="es-MX" smtClean="0"/>
              <a:t>11</a:t>
            </a:fld>
            <a:endParaRPr lang="es-MX" dirty="0"/>
          </a:p>
        </p:txBody>
      </p:sp>
      <p:cxnSp>
        <p:nvCxnSpPr>
          <p:cNvPr id="8" name="Conector recto 7">
            <a:extLst>
              <a:ext uri="{FF2B5EF4-FFF2-40B4-BE49-F238E27FC236}">
                <a16:creationId xmlns:a16="http://schemas.microsoft.com/office/drawing/2014/main" id="{85F21FF6-185F-4997-9C88-969782C6C6BE}"/>
              </a:ext>
            </a:extLst>
          </p:cNvPr>
          <p:cNvCxnSpPr>
            <a:cxnSpLocks/>
          </p:cNvCxnSpPr>
          <p:nvPr/>
        </p:nvCxnSpPr>
        <p:spPr>
          <a:xfrm>
            <a:off x="3296647" y="3598783"/>
            <a:ext cx="0" cy="2031571"/>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23B6F5F4-B4B8-4699-9D20-81F791150551}"/>
              </a:ext>
            </a:extLst>
          </p:cNvPr>
          <p:cNvCxnSpPr>
            <a:cxnSpLocks/>
          </p:cNvCxnSpPr>
          <p:nvPr/>
        </p:nvCxnSpPr>
        <p:spPr>
          <a:xfrm>
            <a:off x="3407211" y="4470400"/>
            <a:ext cx="0" cy="11599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9502AA6E-63EF-455E-BEBD-8A9FA27DFEA1}"/>
              </a:ext>
            </a:extLst>
          </p:cNvPr>
          <p:cNvCxnSpPr>
            <a:cxnSpLocks/>
          </p:cNvCxnSpPr>
          <p:nvPr/>
        </p:nvCxnSpPr>
        <p:spPr>
          <a:xfrm>
            <a:off x="4405282" y="3596527"/>
            <a:ext cx="0" cy="2031571"/>
          </a:xfrm>
          <a:prstGeom prst="line">
            <a:avLst/>
          </a:prstGeom>
        </p:spPr>
        <p:style>
          <a:lnRef idx="1">
            <a:schemeClr val="accent1"/>
          </a:lnRef>
          <a:fillRef idx="0">
            <a:schemeClr val="accent1"/>
          </a:fillRef>
          <a:effectRef idx="0">
            <a:schemeClr val="accent1"/>
          </a:effectRef>
          <a:fontRef idx="minor">
            <a:schemeClr val="tx1"/>
          </a:fontRef>
        </p:style>
      </p:cxnSp>
      <p:sp>
        <p:nvSpPr>
          <p:cNvPr id="18" name="CuadroTexto 17">
            <a:extLst>
              <a:ext uri="{FF2B5EF4-FFF2-40B4-BE49-F238E27FC236}">
                <a16:creationId xmlns:a16="http://schemas.microsoft.com/office/drawing/2014/main" id="{80BF1D5E-7801-4595-AC13-2D4E2AC9FCC5}"/>
              </a:ext>
            </a:extLst>
          </p:cNvPr>
          <p:cNvSpPr txBox="1"/>
          <p:nvPr/>
        </p:nvSpPr>
        <p:spPr>
          <a:xfrm>
            <a:off x="3618647" y="4612312"/>
            <a:ext cx="670376" cy="338554"/>
          </a:xfrm>
          <a:prstGeom prst="rect">
            <a:avLst/>
          </a:prstGeom>
          <a:noFill/>
        </p:spPr>
        <p:txBody>
          <a:bodyPr wrap="none" rtlCol="0">
            <a:spAutoFit/>
          </a:bodyPr>
          <a:lstStyle/>
          <a:p>
            <a:r>
              <a:rPr lang="es-MX" sz="1600" dirty="0">
                <a:solidFill>
                  <a:srgbClr val="0070C0"/>
                </a:solidFill>
                <a:latin typeface="Times New Roman" panose="02020603050405020304" pitchFamily="18" charset="0"/>
                <a:cs typeface="Times New Roman" panose="02020603050405020304" pitchFamily="18" charset="0"/>
              </a:rPr>
              <a:t>5 días</a:t>
            </a:r>
          </a:p>
        </p:txBody>
      </p:sp>
      <p:sp>
        <p:nvSpPr>
          <p:cNvPr id="19" name="CuadroTexto 18">
            <a:extLst>
              <a:ext uri="{FF2B5EF4-FFF2-40B4-BE49-F238E27FC236}">
                <a16:creationId xmlns:a16="http://schemas.microsoft.com/office/drawing/2014/main" id="{FE8FE185-E007-4856-8E8D-72B57CCF8901}"/>
              </a:ext>
            </a:extLst>
          </p:cNvPr>
          <p:cNvSpPr txBox="1"/>
          <p:nvPr/>
        </p:nvSpPr>
        <p:spPr>
          <a:xfrm>
            <a:off x="2606764" y="4612312"/>
            <a:ext cx="692818" cy="338554"/>
          </a:xfrm>
          <a:prstGeom prst="rect">
            <a:avLst/>
          </a:prstGeom>
          <a:noFill/>
        </p:spPr>
        <p:txBody>
          <a:bodyPr wrap="none" rtlCol="0">
            <a:spAutoFit/>
          </a:bodyPr>
          <a:lstStyle/>
          <a:p>
            <a:r>
              <a:rPr lang="es-MX" sz="1600" dirty="0">
                <a:solidFill>
                  <a:srgbClr val="0070C0"/>
                </a:solidFill>
                <a:latin typeface="Times New Roman" panose="02020603050405020304" pitchFamily="18" charset="0"/>
                <a:cs typeface="Times New Roman" panose="02020603050405020304" pitchFamily="18" charset="0"/>
              </a:rPr>
              <a:t>12 </a:t>
            </a:r>
            <a:r>
              <a:rPr lang="es-MX" sz="1600" dirty="0" err="1">
                <a:solidFill>
                  <a:srgbClr val="0070C0"/>
                </a:solidFill>
                <a:latin typeface="Times New Roman" panose="02020603050405020304" pitchFamily="18" charset="0"/>
                <a:cs typeface="Times New Roman" panose="02020603050405020304" pitchFamily="18" charset="0"/>
              </a:rPr>
              <a:t>hrs</a:t>
            </a:r>
            <a:endParaRPr lang="es-MX" sz="16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9728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13625F28-BB5C-4EB7-B741-3D265227D3DC}"/>
              </a:ext>
            </a:extLst>
          </p:cNvPr>
          <p:cNvSpPr/>
          <p:nvPr/>
        </p:nvSpPr>
        <p:spPr>
          <a:xfrm>
            <a:off x="0" y="6512943"/>
            <a:ext cx="12192000" cy="34505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13" name="Rectángulo 12">
            <a:extLst>
              <a:ext uri="{FF2B5EF4-FFF2-40B4-BE49-F238E27FC236}">
                <a16:creationId xmlns:a16="http://schemas.microsoft.com/office/drawing/2014/main" id="{C2742F67-19CE-4AB0-BE54-D8F9C4CACD0A}"/>
              </a:ext>
            </a:extLst>
          </p:cNvPr>
          <p:cNvSpPr/>
          <p:nvPr/>
        </p:nvSpPr>
        <p:spPr>
          <a:xfrm>
            <a:off x="0" y="0"/>
            <a:ext cx="12192000" cy="6096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2" name="Título 1">
            <a:extLst>
              <a:ext uri="{FF2B5EF4-FFF2-40B4-BE49-F238E27FC236}">
                <a16:creationId xmlns:a16="http://schemas.microsoft.com/office/drawing/2014/main" id="{73EF8D1A-7211-4390-9F45-204DBC81F4CD}"/>
              </a:ext>
            </a:extLst>
          </p:cNvPr>
          <p:cNvSpPr>
            <a:spLocks noGrp="1"/>
          </p:cNvSpPr>
          <p:nvPr>
            <p:ph type="title"/>
          </p:nvPr>
        </p:nvSpPr>
        <p:spPr>
          <a:xfrm>
            <a:off x="-63575" y="-149294"/>
            <a:ext cx="9417117" cy="970450"/>
          </a:xfrm>
        </p:spPr>
        <p:txBody>
          <a:bodyPr/>
          <a:lstStyle/>
          <a:p>
            <a:r>
              <a:rPr lang="es-MX" dirty="0"/>
              <a:t>Perfil en el tiempo de Decrementos FB</a:t>
            </a:r>
          </a:p>
        </p:txBody>
      </p:sp>
      <p:sp>
        <p:nvSpPr>
          <p:cNvPr id="10" name="Marcador de pie de página 9">
            <a:extLst>
              <a:ext uri="{FF2B5EF4-FFF2-40B4-BE49-F238E27FC236}">
                <a16:creationId xmlns:a16="http://schemas.microsoft.com/office/drawing/2014/main" id="{787A83D2-606B-46D6-B091-427D63B56D7F}"/>
              </a:ext>
            </a:extLst>
          </p:cNvPr>
          <p:cNvSpPr>
            <a:spLocks noGrp="1"/>
          </p:cNvSpPr>
          <p:nvPr>
            <p:ph type="ftr" sz="quarter" idx="11"/>
          </p:nvPr>
        </p:nvSpPr>
        <p:spPr>
          <a:xfrm>
            <a:off x="560112" y="6492875"/>
            <a:ext cx="7471080" cy="365125"/>
          </a:xfrm>
        </p:spPr>
        <p:txBody>
          <a:bodyPr/>
          <a:lstStyle/>
          <a:p>
            <a:r>
              <a:rPr lang="es-MX" dirty="0"/>
              <a:t>Godos-Valencia, Mendoza-Torres, Tirado-Bueno,     						Variaciones Discretas FRC</a:t>
            </a:r>
          </a:p>
        </p:txBody>
      </p:sp>
      <p:sp>
        <p:nvSpPr>
          <p:cNvPr id="11" name="Marcador de número de diapositiva 10">
            <a:extLst>
              <a:ext uri="{FF2B5EF4-FFF2-40B4-BE49-F238E27FC236}">
                <a16:creationId xmlns:a16="http://schemas.microsoft.com/office/drawing/2014/main" id="{ABB3DDD6-CB19-42EF-97F3-7F956BC77E7C}"/>
              </a:ext>
            </a:extLst>
          </p:cNvPr>
          <p:cNvSpPr>
            <a:spLocks noGrp="1"/>
          </p:cNvSpPr>
          <p:nvPr>
            <p:ph type="sldNum" sz="quarter" idx="12"/>
          </p:nvPr>
        </p:nvSpPr>
        <p:spPr>
          <a:xfrm>
            <a:off x="10878343" y="6484286"/>
            <a:ext cx="753545" cy="365125"/>
          </a:xfrm>
        </p:spPr>
        <p:txBody>
          <a:bodyPr/>
          <a:lstStyle/>
          <a:p>
            <a:fld id="{B503256A-7284-4F47-9396-5F67A697BE6C}" type="slidenum">
              <a:rPr lang="es-MX" smtClean="0"/>
              <a:t>12</a:t>
            </a:fld>
            <a:endParaRPr lang="es-MX" dirty="0"/>
          </a:p>
        </p:txBody>
      </p:sp>
      <p:pic>
        <p:nvPicPr>
          <p:cNvPr id="16" name="Picture 2">
            <a:extLst>
              <a:ext uri="{FF2B5EF4-FFF2-40B4-BE49-F238E27FC236}">
                <a16:creationId xmlns:a16="http://schemas.microsoft.com/office/drawing/2014/main" id="{0C646F47-D134-4F83-A292-50F4EF574569}"/>
              </a:ext>
            </a:extLst>
          </p:cNvPr>
          <p:cNvPicPr>
            <a:picLocks noChangeAspect="1" noChangeArrowheads="1"/>
          </p:cNvPicPr>
          <p:nvPr/>
        </p:nvPicPr>
        <p:blipFill>
          <a:blip r:embed="rId2" cstate="print"/>
          <a:srcRect l="6987" t="37344" r="55910" b="13703"/>
          <a:stretch>
            <a:fillRect/>
          </a:stretch>
        </p:blipFill>
        <p:spPr bwMode="auto">
          <a:xfrm>
            <a:off x="1412246" y="736703"/>
            <a:ext cx="5246616" cy="3803337"/>
          </a:xfrm>
          <a:prstGeom prst="rect">
            <a:avLst/>
          </a:prstGeom>
          <a:noFill/>
          <a:ln w="9525">
            <a:noFill/>
            <a:miter lim="800000"/>
            <a:headEnd/>
            <a:tailEnd/>
          </a:ln>
        </p:spPr>
      </p:pic>
      <p:pic>
        <p:nvPicPr>
          <p:cNvPr id="20" name="Picture 3">
            <a:extLst>
              <a:ext uri="{FF2B5EF4-FFF2-40B4-BE49-F238E27FC236}">
                <a16:creationId xmlns:a16="http://schemas.microsoft.com/office/drawing/2014/main" id="{FD09D8B7-4182-4C71-A52E-94DA46658ADD}"/>
              </a:ext>
            </a:extLst>
          </p:cNvPr>
          <p:cNvPicPr>
            <a:picLocks noChangeAspect="1" noChangeArrowheads="1"/>
          </p:cNvPicPr>
          <p:nvPr/>
        </p:nvPicPr>
        <p:blipFill>
          <a:blip r:embed="rId3" cstate="print"/>
          <a:srcRect l="6638" t="30431" r="56124" b="27154"/>
          <a:stretch>
            <a:fillRect/>
          </a:stretch>
        </p:blipFill>
        <p:spPr bwMode="auto">
          <a:xfrm>
            <a:off x="5012646" y="2896943"/>
            <a:ext cx="4975363" cy="3384376"/>
          </a:xfrm>
          <a:prstGeom prst="rect">
            <a:avLst/>
          </a:prstGeom>
          <a:noFill/>
          <a:ln w="9525">
            <a:noFill/>
            <a:miter lim="800000"/>
            <a:headEnd/>
            <a:tailEnd/>
          </a:ln>
        </p:spPr>
      </p:pic>
      <p:sp>
        <p:nvSpPr>
          <p:cNvPr id="21" name="4 Rectángulo">
            <a:extLst>
              <a:ext uri="{FF2B5EF4-FFF2-40B4-BE49-F238E27FC236}">
                <a16:creationId xmlns:a16="http://schemas.microsoft.com/office/drawing/2014/main" id="{4FBA2007-6EB9-4437-A8A2-CBE4CF4F881B}"/>
              </a:ext>
            </a:extLst>
          </p:cNvPr>
          <p:cNvSpPr/>
          <p:nvPr/>
        </p:nvSpPr>
        <p:spPr>
          <a:xfrm>
            <a:off x="6830620" y="952727"/>
            <a:ext cx="3258082" cy="1200329"/>
          </a:xfrm>
          <a:prstGeom prst="rect">
            <a:avLst/>
          </a:prstGeom>
        </p:spPr>
        <p:txBody>
          <a:bodyPr wrap="square">
            <a:spAutoFit/>
          </a:bodyPr>
          <a:lstStyle/>
          <a:p>
            <a:r>
              <a:rPr lang="en-US" sz="2400" b="1" dirty="0" err="1">
                <a:solidFill>
                  <a:srgbClr val="FF0000"/>
                </a:solidFill>
                <a:latin typeface="Century Gothic" charset="0"/>
              </a:rPr>
              <a:t>Decremento</a:t>
            </a:r>
            <a:r>
              <a:rPr lang="en-US" sz="2400" b="1" dirty="0">
                <a:solidFill>
                  <a:srgbClr val="FF0000"/>
                </a:solidFill>
                <a:latin typeface="Century Gothic" charset="0"/>
              </a:rPr>
              <a:t> del</a:t>
            </a:r>
          </a:p>
          <a:p>
            <a:r>
              <a:rPr lang="en-US" sz="2400" b="1" dirty="0" err="1">
                <a:solidFill>
                  <a:srgbClr val="FF0000"/>
                </a:solidFill>
                <a:latin typeface="Century Gothic" charset="0"/>
              </a:rPr>
              <a:t>Flujo</a:t>
            </a:r>
            <a:r>
              <a:rPr lang="en-US" sz="2400" b="1" dirty="0">
                <a:solidFill>
                  <a:srgbClr val="FF0000"/>
                </a:solidFill>
                <a:latin typeface="Century Gothic" charset="0"/>
              </a:rPr>
              <a:t> de </a:t>
            </a:r>
            <a:r>
              <a:rPr lang="en-US" sz="2400" b="1" dirty="0" err="1">
                <a:solidFill>
                  <a:srgbClr val="FF0000"/>
                </a:solidFill>
                <a:latin typeface="Century Gothic" charset="0"/>
              </a:rPr>
              <a:t>Rayos</a:t>
            </a:r>
            <a:endParaRPr lang="en-US" sz="2400" b="1" dirty="0">
              <a:solidFill>
                <a:srgbClr val="FF0000"/>
              </a:solidFill>
              <a:latin typeface="Century Gothic" charset="0"/>
            </a:endParaRPr>
          </a:p>
          <a:p>
            <a:r>
              <a:rPr lang="en-US" sz="2400" b="1" dirty="0" err="1">
                <a:solidFill>
                  <a:srgbClr val="FF0000"/>
                </a:solidFill>
                <a:latin typeface="Century Gothic" charset="0"/>
              </a:rPr>
              <a:t>Cósmicos</a:t>
            </a:r>
            <a:endParaRPr lang="es-MX" sz="2400" b="1" dirty="0">
              <a:solidFill>
                <a:srgbClr val="FF0000"/>
              </a:solidFill>
            </a:endParaRPr>
          </a:p>
        </p:txBody>
      </p:sp>
      <p:sp>
        <p:nvSpPr>
          <p:cNvPr id="22" name="20 Rectángulo">
            <a:extLst>
              <a:ext uri="{FF2B5EF4-FFF2-40B4-BE49-F238E27FC236}">
                <a16:creationId xmlns:a16="http://schemas.microsoft.com/office/drawing/2014/main" id="{AADB0412-233B-47F6-998C-7DBEAB09D9F5}"/>
              </a:ext>
            </a:extLst>
          </p:cNvPr>
          <p:cNvSpPr/>
          <p:nvPr/>
        </p:nvSpPr>
        <p:spPr>
          <a:xfrm>
            <a:off x="1916302" y="4802250"/>
            <a:ext cx="3042821" cy="830997"/>
          </a:xfrm>
          <a:prstGeom prst="rect">
            <a:avLst/>
          </a:prstGeom>
          <a:ln>
            <a:noFill/>
          </a:ln>
        </p:spPr>
        <p:txBody>
          <a:bodyPr wrap="none">
            <a:spAutoFit/>
          </a:bodyPr>
          <a:lstStyle/>
          <a:p>
            <a:r>
              <a:rPr lang="en-US" sz="2400" b="1" dirty="0" err="1">
                <a:solidFill>
                  <a:srgbClr val="FF0000"/>
                </a:solidFill>
                <a:latin typeface="Century Gothic" charset="0"/>
              </a:rPr>
              <a:t>Aumento</a:t>
            </a:r>
            <a:r>
              <a:rPr lang="en-US" sz="2400" b="1" dirty="0">
                <a:solidFill>
                  <a:srgbClr val="FF0000"/>
                </a:solidFill>
                <a:latin typeface="Century Gothic" charset="0"/>
              </a:rPr>
              <a:t> del</a:t>
            </a:r>
          </a:p>
          <a:p>
            <a:r>
              <a:rPr lang="en-US" sz="2400" b="1" dirty="0">
                <a:solidFill>
                  <a:srgbClr val="FF0000"/>
                </a:solidFill>
                <a:latin typeface="Century Gothic" charset="0"/>
              </a:rPr>
              <a:t>Campo </a:t>
            </a:r>
            <a:r>
              <a:rPr lang="en-US" sz="2400" b="1" dirty="0" err="1">
                <a:solidFill>
                  <a:srgbClr val="FF0000"/>
                </a:solidFill>
                <a:latin typeface="Century Gothic" charset="0"/>
              </a:rPr>
              <a:t>magnético</a:t>
            </a:r>
            <a:endParaRPr lang="es-MX" sz="2400" b="1" dirty="0">
              <a:solidFill>
                <a:srgbClr val="FF0000"/>
              </a:solidFill>
            </a:endParaRPr>
          </a:p>
        </p:txBody>
      </p:sp>
      <p:cxnSp>
        <p:nvCxnSpPr>
          <p:cNvPr id="14" name="AutoShape 9">
            <a:extLst>
              <a:ext uri="{FF2B5EF4-FFF2-40B4-BE49-F238E27FC236}">
                <a16:creationId xmlns:a16="http://schemas.microsoft.com/office/drawing/2014/main" id="{FC2B8362-3795-4FFD-92EA-BEF885E1468C}"/>
              </a:ext>
            </a:extLst>
          </p:cNvPr>
          <p:cNvCxnSpPr>
            <a:cxnSpLocks noChangeShapeType="1"/>
          </p:cNvCxnSpPr>
          <p:nvPr/>
        </p:nvCxnSpPr>
        <p:spPr bwMode="auto">
          <a:xfrm flipH="1">
            <a:off x="3670187" y="1833079"/>
            <a:ext cx="3168352" cy="432048"/>
          </a:xfrm>
          <a:prstGeom prst="straightConnector1">
            <a:avLst/>
          </a:prstGeom>
          <a:noFill/>
          <a:ln w="28440">
            <a:solidFill>
              <a:srgbClr val="FF0000"/>
            </a:solidFill>
            <a:round/>
            <a:headEnd/>
            <a:tailEnd type="triangle" w="lg" len="lg"/>
          </a:ln>
        </p:spPr>
      </p:cxnSp>
      <p:cxnSp>
        <p:nvCxnSpPr>
          <p:cNvPr id="15" name="AutoShape 9">
            <a:extLst>
              <a:ext uri="{FF2B5EF4-FFF2-40B4-BE49-F238E27FC236}">
                <a16:creationId xmlns:a16="http://schemas.microsoft.com/office/drawing/2014/main" id="{9A8EBD34-29D6-44C3-9FCD-34790F3750D2}"/>
              </a:ext>
            </a:extLst>
          </p:cNvPr>
          <p:cNvCxnSpPr>
            <a:cxnSpLocks noChangeShapeType="1"/>
          </p:cNvCxnSpPr>
          <p:nvPr/>
        </p:nvCxnSpPr>
        <p:spPr bwMode="auto">
          <a:xfrm>
            <a:off x="7918659" y="2265127"/>
            <a:ext cx="216024" cy="720080"/>
          </a:xfrm>
          <a:prstGeom prst="straightConnector1">
            <a:avLst/>
          </a:prstGeom>
          <a:noFill/>
          <a:ln w="28440">
            <a:solidFill>
              <a:srgbClr val="FF0000"/>
            </a:solidFill>
            <a:round/>
            <a:headEnd/>
            <a:tailEnd type="triangle" w="lg" len="lg"/>
          </a:ln>
        </p:spPr>
      </p:cxnSp>
      <p:cxnSp>
        <p:nvCxnSpPr>
          <p:cNvPr id="17" name="AutoShape 9">
            <a:extLst>
              <a:ext uri="{FF2B5EF4-FFF2-40B4-BE49-F238E27FC236}">
                <a16:creationId xmlns:a16="http://schemas.microsoft.com/office/drawing/2014/main" id="{A5511F1D-9170-43BF-AF05-521DC12640C0}"/>
              </a:ext>
            </a:extLst>
          </p:cNvPr>
          <p:cNvCxnSpPr>
            <a:cxnSpLocks noChangeShapeType="1"/>
          </p:cNvCxnSpPr>
          <p:nvPr/>
        </p:nvCxnSpPr>
        <p:spPr bwMode="auto">
          <a:xfrm flipV="1">
            <a:off x="3035660" y="3812891"/>
            <a:ext cx="0" cy="1080120"/>
          </a:xfrm>
          <a:prstGeom prst="straightConnector1">
            <a:avLst/>
          </a:prstGeom>
          <a:noFill/>
          <a:ln w="28440">
            <a:solidFill>
              <a:srgbClr val="00B050"/>
            </a:solidFill>
            <a:round/>
            <a:headEnd/>
            <a:tailEnd type="triangle" w="lg" len="lg"/>
          </a:ln>
        </p:spPr>
      </p:cxnSp>
      <p:cxnSp>
        <p:nvCxnSpPr>
          <p:cNvPr id="18" name="AutoShape 9">
            <a:extLst>
              <a:ext uri="{FF2B5EF4-FFF2-40B4-BE49-F238E27FC236}">
                <a16:creationId xmlns:a16="http://schemas.microsoft.com/office/drawing/2014/main" id="{22C3D116-3E49-4DBD-B6C7-ABC88F3EBA5B}"/>
              </a:ext>
            </a:extLst>
          </p:cNvPr>
          <p:cNvCxnSpPr>
            <a:cxnSpLocks noChangeShapeType="1"/>
          </p:cNvCxnSpPr>
          <p:nvPr/>
        </p:nvCxnSpPr>
        <p:spPr bwMode="auto">
          <a:xfrm flipV="1">
            <a:off x="4403812" y="5037027"/>
            <a:ext cx="3384376" cy="144016"/>
          </a:xfrm>
          <a:prstGeom prst="straightConnector1">
            <a:avLst/>
          </a:prstGeom>
          <a:noFill/>
          <a:ln w="28440">
            <a:solidFill>
              <a:srgbClr val="00B050"/>
            </a:solidFill>
            <a:round/>
            <a:headEnd/>
            <a:tailEnd type="triangle" w="lg" len="lg"/>
          </a:ln>
        </p:spPr>
      </p:cxnSp>
    </p:spTree>
    <p:extLst>
      <p:ext uri="{BB962C8B-B14F-4D97-AF65-F5344CB8AC3E}">
        <p14:creationId xmlns:p14="http://schemas.microsoft.com/office/powerpoint/2010/main" val="3487991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13625F28-BB5C-4EB7-B741-3D265227D3DC}"/>
              </a:ext>
            </a:extLst>
          </p:cNvPr>
          <p:cNvSpPr/>
          <p:nvPr/>
        </p:nvSpPr>
        <p:spPr>
          <a:xfrm>
            <a:off x="0" y="6512943"/>
            <a:ext cx="12192000" cy="34505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13" name="Rectángulo 12">
            <a:extLst>
              <a:ext uri="{FF2B5EF4-FFF2-40B4-BE49-F238E27FC236}">
                <a16:creationId xmlns:a16="http://schemas.microsoft.com/office/drawing/2014/main" id="{C2742F67-19CE-4AB0-BE54-D8F9C4CACD0A}"/>
              </a:ext>
            </a:extLst>
          </p:cNvPr>
          <p:cNvSpPr/>
          <p:nvPr/>
        </p:nvSpPr>
        <p:spPr>
          <a:xfrm>
            <a:off x="0" y="0"/>
            <a:ext cx="12192000" cy="6096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2" name="Título 1">
            <a:extLst>
              <a:ext uri="{FF2B5EF4-FFF2-40B4-BE49-F238E27FC236}">
                <a16:creationId xmlns:a16="http://schemas.microsoft.com/office/drawing/2014/main" id="{73EF8D1A-7211-4390-9F45-204DBC81F4CD}"/>
              </a:ext>
            </a:extLst>
          </p:cNvPr>
          <p:cNvSpPr>
            <a:spLocks noGrp="1"/>
          </p:cNvSpPr>
          <p:nvPr>
            <p:ph type="title"/>
          </p:nvPr>
        </p:nvSpPr>
        <p:spPr>
          <a:xfrm>
            <a:off x="-63575" y="-149294"/>
            <a:ext cx="9417117" cy="970450"/>
          </a:xfrm>
        </p:spPr>
        <p:txBody>
          <a:bodyPr/>
          <a:lstStyle/>
          <a:p>
            <a:r>
              <a:rPr lang="es-MX" dirty="0"/>
              <a:t>Número de FB y Ciclo de Actividad Solar</a:t>
            </a:r>
          </a:p>
        </p:txBody>
      </p:sp>
      <p:sp>
        <p:nvSpPr>
          <p:cNvPr id="10" name="Marcador de pie de página 9">
            <a:extLst>
              <a:ext uri="{FF2B5EF4-FFF2-40B4-BE49-F238E27FC236}">
                <a16:creationId xmlns:a16="http://schemas.microsoft.com/office/drawing/2014/main" id="{787A83D2-606B-46D6-B091-427D63B56D7F}"/>
              </a:ext>
            </a:extLst>
          </p:cNvPr>
          <p:cNvSpPr>
            <a:spLocks noGrp="1"/>
          </p:cNvSpPr>
          <p:nvPr>
            <p:ph type="ftr" sz="quarter" idx="11"/>
          </p:nvPr>
        </p:nvSpPr>
        <p:spPr>
          <a:xfrm>
            <a:off x="560112" y="6492875"/>
            <a:ext cx="7471080" cy="365125"/>
          </a:xfrm>
        </p:spPr>
        <p:txBody>
          <a:bodyPr/>
          <a:lstStyle/>
          <a:p>
            <a:r>
              <a:rPr lang="es-MX" dirty="0"/>
              <a:t>Godos-Valencia, Mendoza-Torres, Tirado-Bueno,     						Variaciones Discretas FRC</a:t>
            </a:r>
          </a:p>
        </p:txBody>
      </p:sp>
      <p:sp>
        <p:nvSpPr>
          <p:cNvPr id="11" name="Marcador de número de diapositiva 10">
            <a:extLst>
              <a:ext uri="{FF2B5EF4-FFF2-40B4-BE49-F238E27FC236}">
                <a16:creationId xmlns:a16="http://schemas.microsoft.com/office/drawing/2014/main" id="{ABB3DDD6-CB19-42EF-97F3-7F956BC77E7C}"/>
              </a:ext>
            </a:extLst>
          </p:cNvPr>
          <p:cNvSpPr>
            <a:spLocks noGrp="1"/>
          </p:cNvSpPr>
          <p:nvPr>
            <p:ph type="sldNum" sz="quarter" idx="12"/>
          </p:nvPr>
        </p:nvSpPr>
        <p:spPr>
          <a:xfrm>
            <a:off x="10878343" y="6484286"/>
            <a:ext cx="753545" cy="365125"/>
          </a:xfrm>
        </p:spPr>
        <p:txBody>
          <a:bodyPr/>
          <a:lstStyle/>
          <a:p>
            <a:fld id="{B503256A-7284-4F47-9396-5F67A697BE6C}" type="slidenum">
              <a:rPr lang="es-MX" smtClean="0"/>
              <a:t>13</a:t>
            </a:fld>
            <a:endParaRPr lang="es-MX" dirty="0"/>
          </a:p>
        </p:txBody>
      </p:sp>
      <p:sp>
        <p:nvSpPr>
          <p:cNvPr id="14" name="5 Rectángulo">
            <a:extLst>
              <a:ext uri="{FF2B5EF4-FFF2-40B4-BE49-F238E27FC236}">
                <a16:creationId xmlns:a16="http://schemas.microsoft.com/office/drawing/2014/main" id="{AAE3442E-86D7-42BC-961C-A10880BF19AE}"/>
              </a:ext>
            </a:extLst>
          </p:cNvPr>
          <p:cNvSpPr/>
          <p:nvPr/>
        </p:nvSpPr>
        <p:spPr>
          <a:xfrm>
            <a:off x="901502" y="1402498"/>
            <a:ext cx="2880320" cy="1200329"/>
          </a:xfrm>
          <a:prstGeom prst="rect">
            <a:avLst/>
          </a:prstGeom>
        </p:spPr>
        <p:txBody>
          <a:bodyPr wrap="square">
            <a:spAutoFit/>
          </a:bodyPr>
          <a:lstStyle/>
          <a:p>
            <a:pPr lvl="0">
              <a:spcBef>
                <a:spcPct val="0"/>
              </a:spcBef>
              <a:defRPr/>
            </a:pPr>
            <a:r>
              <a:rPr lang="en-US" sz="2400" b="1" dirty="0" err="1"/>
              <a:t>Número</a:t>
            </a:r>
            <a:r>
              <a:rPr lang="en-US" sz="2400" b="1" dirty="0"/>
              <a:t> de</a:t>
            </a:r>
          </a:p>
          <a:p>
            <a:pPr lvl="0">
              <a:spcBef>
                <a:spcPct val="0"/>
              </a:spcBef>
              <a:defRPr/>
            </a:pPr>
            <a:r>
              <a:rPr lang="en-US" sz="2400" b="1" dirty="0" err="1"/>
              <a:t>Manchas</a:t>
            </a:r>
            <a:r>
              <a:rPr lang="en-US" sz="2400" b="1" dirty="0"/>
              <a:t> (</a:t>
            </a:r>
            <a:r>
              <a:rPr lang="en-US" sz="2400" b="1" dirty="0" err="1"/>
              <a:t>indicador</a:t>
            </a:r>
            <a:r>
              <a:rPr lang="en-US" sz="2400" b="1" dirty="0"/>
              <a:t> de </a:t>
            </a:r>
            <a:r>
              <a:rPr lang="en-US" sz="2400" b="1" dirty="0" err="1"/>
              <a:t>Actividad</a:t>
            </a:r>
            <a:r>
              <a:rPr lang="en-US" sz="2400" b="1" dirty="0"/>
              <a:t> Solar)</a:t>
            </a:r>
          </a:p>
        </p:txBody>
      </p:sp>
      <p:sp>
        <p:nvSpPr>
          <p:cNvPr id="15" name="6 Rectángulo">
            <a:extLst>
              <a:ext uri="{FF2B5EF4-FFF2-40B4-BE49-F238E27FC236}">
                <a16:creationId xmlns:a16="http://schemas.microsoft.com/office/drawing/2014/main" id="{150F2F22-5235-4695-8333-00374EC087F5}"/>
              </a:ext>
            </a:extLst>
          </p:cNvPr>
          <p:cNvSpPr/>
          <p:nvPr/>
        </p:nvSpPr>
        <p:spPr>
          <a:xfrm>
            <a:off x="7279241" y="4282818"/>
            <a:ext cx="2226709" cy="1200329"/>
          </a:xfrm>
          <a:prstGeom prst="rect">
            <a:avLst/>
          </a:prstGeom>
        </p:spPr>
        <p:txBody>
          <a:bodyPr wrap="square">
            <a:spAutoFit/>
          </a:bodyPr>
          <a:lstStyle/>
          <a:p>
            <a:pPr lvl="0">
              <a:spcBef>
                <a:spcPct val="0"/>
              </a:spcBef>
              <a:defRPr/>
            </a:pPr>
            <a:r>
              <a:rPr lang="en-US" sz="2400" b="1" dirty="0" err="1"/>
              <a:t>Número</a:t>
            </a:r>
            <a:r>
              <a:rPr lang="en-US" sz="2400" b="1" dirty="0"/>
              <a:t> de</a:t>
            </a:r>
          </a:p>
          <a:p>
            <a:pPr lvl="0">
              <a:spcBef>
                <a:spcPct val="0"/>
              </a:spcBef>
              <a:defRPr/>
            </a:pPr>
            <a:r>
              <a:rPr lang="en-US" sz="2400" b="1" dirty="0" err="1"/>
              <a:t>Decrementos</a:t>
            </a:r>
            <a:endParaRPr lang="en-US" sz="2400" b="1" dirty="0"/>
          </a:p>
          <a:p>
            <a:pPr lvl="0">
              <a:spcBef>
                <a:spcPct val="0"/>
              </a:spcBef>
              <a:defRPr/>
            </a:pPr>
            <a:r>
              <a:rPr lang="en-US" sz="2400" b="1" dirty="0" err="1"/>
              <a:t>Forbush</a:t>
            </a:r>
            <a:r>
              <a:rPr lang="en-US" sz="2400" b="1" dirty="0"/>
              <a:t> </a:t>
            </a:r>
          </a:p>
        </p:txBody>
      </p:sp>
      <p:pic>
        <p:nvPicPr>
          <p:cNvPr id="17" name="Picture 3">
            <a:extLst>
              <a:ext uri="{FF2B5EF4-FFF2-40B4-BE49-F238E27FC236}">
                <a16:creationId xmlns:a16="http://schemas.microsoft.com/office/drawing/2014/main" id="{3C0AEE14-66BF-4957-9C46-FE06FB68B2DE}"/>
              </a:ext>
            </a:extLst>
          </p:cNvPr>
          <p:cNvPicPr>
            <a:picLocks noChangeAspect="1" noChangeArrowheads="1"/>
          </p:cNvPicPr>
          <p:nvPr/>
        </p:nvPicPr>
        <p:blipFill>
          <a:blip r:embed="rId2" cstate="print"/>
          <a:srcRect l="29813" t="58422" r="33544" b="12127"/>
          <a:stretch>
            <a:fillRect/>
          </a:stretch>
        </p:blipFill>
        <p:spPr bwMode="auto">
          <a:xfrm>
            <a:off x="4249366" y="970450"/>
            <a:ext cx="5256584" cy="2321302"/>
          </a:xfrm>
          <a:prstGeom prst="rect">
            <a:avLst/>
          </a:prstGeom>
          <a:noFill/>
          <a:ln w="9525">
            <a:noFill/>
            <a:miter lim="800000"/>
            <a:headEnd/>
            <a:tailEnd/>
          </a:ln>
        </p:spPr>
      </p:pic>
      <p:pic>
        <p:nvPicPr>
          <p:cNvPr id="18" name="Picture 3">
            <a:extLst>
              <a:ext uri="{FF2B5EF4-FFF2-40B4-BE49-F238E27FC236}">
                <a16:creationId xmlns:a16="http://schemas.microsoft.com/office/drawing/2014/main" id="{008C7A2A-293A-48E6-A0AD-20049AA87C07}"/>
              </a:ext>
            </a:extLst>
          </p:cNvPr>
          <p:cNvPicPr>
            <a:picLocks noChangeAspect="1" noChangeArrowheads="1"/>
          </p:cNvPicPr>
          <p:nvPr/>
        </p:nvPicPr>
        <p:blipFill>
          <a:blip r:embed="rId2" cstate="print"/>
          <a:srcRect l="28809" t="23489" r="31822" b="47434"/>
          <a:stretch>
            <a:fillRect/>
          </a:stretch>
        </p:blipFill>
        <p:spPr bwMode="auto">
          <a:xfrm>
            <a:off x="973510" y="3274706"/>
            <a:ext cx="5904656" cy="2861536"/>
          </a:xfrm>
          <a:prstGeom prst="rect">
            <a:avLst/>
          </a:prstGeom>
          <a:noFill/>
          <a:ln w="9525">
            <a:noFill/>
            <a:miter lim="800000"/>
            <a:headEnd/>
            <a:tailEnd/>
          </a:ln>
        </p:spPr>
      </p:pic>
      <p:cxnSp>
        <p:nvCxnSpPr>
          <p:cNvPr id="19" name="AutoShape 9">
            <a:extLst>
              <a:ext uri="{FF2B5EF4-FFF2-40B4-BE49-F238E27FC236}">
                <a16:creationId xmlns:a16="http://schemas.microsoft.com/office/drawing/2014/main" id="{3F3EE73E-BDF8-4DC5-9A10-66A06077F309}"/>
              </a:ext>
            </a:extLst>
          </p:cNvPr>
          <p:cNvCxnSpPr>
            <a:cxnSpLocks noChangeShapeType="1"/>
          </p:cNvCxnSpPr>
          <p:nvPr/>
        </p:nvCxnSpPr>
        <p:spPr bwMode="auto">
          <a:xfrm flipH="1" flipV="1">
            <a:off x="7886278" y="2986674"/>
            <a:ext cx="72008" cy="1296144"/>
          </a:xfrm>
          <a:prstGeom prst="straightConnector1">
            <a:avLst/>
          </a:prstGeom>
          <a:noFill/>
          <a:ln w="28440">
            <a:solidFill>
              <a:srgbClr val="FF0000"/>
            </a:solidFill>
            <a:round/>
            <a:headEnd/>
            <a:tailEnd type="triangle" w="lg" len="lg"/>
          </a:ln>
        </p:spPr>
      </p:cxnSp>
      <p:cxnSp>
        <p:nvCxnSpPr>
          <p:cNvPr id="23" name="AutoShape 9">
            <a:extLst>
              <a:ext uri="{FF2B5EF4-FFF2-40B4-BE49-F238E27FC236}">
                <a16:creationId xmlns:a16="http://schemas.microsoft.com/office/drawing/2014/main" id="{5D5776C1-8B33-464D-8BB5-577154D36E13}"/>
              </a:ext>
            </a:extLst>
          </p:cNvPr>
          <p:cNvCxnSpPr>
            <a:cxnSpLocks noChangeShapeType="1"/>
          </p:cNvCxnSpPr>
          <p:nvPr/>
        </p:nvCxnSpPr>
        <p:spPr bwMode="auto">
          <a:xfrm flipH="1" flipV="1">
            <a:off x="6158086" y="4922506"/>
            <a:ext cx="1080120" cy="8384"/>
          </a:xfrm>
          <a:prstGeom prst="straightConnector1">
            <a:avLst/>
          </a:prstGeom>
          <a:noFill/>
          <a:ln w="28440">
            <a:solidFill>
              <a:srgbClr val="FF0000"/>
            </a:solidFill>
            <a:round/>
            <a:headEnd/>
            <a:tailEnd type="triangle" w="lg" len="lg"/>
          </a:ln>
        </p:spPr>
      </p:cxnSp>
      <p:cxnSp>
        <p:nvCxnSpPr>
          <p:cNvPr id="24" name="AutoShape 9">
            <a:extLst>
              <a:ext uri="{FF2B5EF4-FFF2-40B4-BE49-F238E27FC236}">
                <a16:creationId xmlns:a16="http://schemas.microsoft.com/office/drawing/2014/main" id="{B1D138E5-B701-4887-8EC3-EAD6E329A43B}"/>
              </a:ext>
            </a:extLst>
          </p:cNvPr>
          <p:cNvCxnSpPr>
            <a:cxnSpLocks noChangeShapeType="1"/>
          </p:cNvCxnSpPr>
          <p:nvPr/>
        </p:nvCxnSpPr>
        <p:spPr bwMode="auto">
          <a:xfrm>
            <a:off x="2629694" y="1690530"/>
            <a:ext cx="1440160" cy="0"/>
          </a:xfrm>
          <a:prstGeom prst="straightConnector1">
            <a:avLst/>
          </a:prstGeom>
          <a:noFill/>
          <a:ln w="28440">
            <a:solidFill>
              <a:srgbClr val="0070C0"/>
            </a:solidFill>
            <a:round/>
            <a:headEnd/>
            <a:tailEnd type="triangle" w="lg" len="lg"/>
          </a:ln>
        </p:spPr>
      </p:cxnSp>
      <p:cxnSp>
        <p:nvCxnSpPr>
          <p:cNvPr id="25" name="AutoShape 9">
            <a:extLst>
              <a:ext uri="{FF2B5EF4-FFF2-40B4-BE49-F238E27FC236}">
                <a16:creationId xmlns:a16="http://schemas.microsoft.com/office/drawing/2014/main" id="{E37426AD-291C-4013-AFBD-1D24ACADC655}"/>
              </a:ext>
            </a:extLst>
          </p:cNvPr>
          <p:cNvCxnSpPr>
            <a:cxnSpLocks noChangeShapeType="1"/>
          </p:cNvCxnSpPr>
          <p:nvPr/>
        </p:nvCxnSpPr>
        <p:spPr bwMode="auto">
          <a:xfrm>
            <a:off x="2197646" y="2626634"/>
            <a:ext cx="72008" cy="1800200"/>
          </a:xfrm>
          <a:prstGeom prst="straightConnector1">
            <a:avLst/>
          </a:prstGeom>
          <a:noFill/>
          <a:ln w="28440">
            <a:solidFill>
              <a:srgbClr val="0070C0"/>
            </a:solidFill>
            <a:round/>
            <a:headEnd/>
            <a:tailEnd type="triangle" w="lg" len="lg"/>
          </a:ln>
        </p:spPr>
      </p:cxnSp>
    </p:spTree>
    <p:extLst>
      <p:ext uri="{BB962C8B-B14F-4D97-AF65-F5344CB8AC3E}">
        <p14:creationId xmlns:p14="http://schemas.microsoft.com/office/powerpoint/2010/main" val="8573380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13625F28-BB5C-4EB7-B741-3D265227D3DC}"/>
              </a:ext>
            </a:extLst>
          </p:cNvPr>
          <p:cNvSpPr/>
          <p:nvPr/>
        </p:nvSpPr>
        <p:spPr>
          <a:xfrm>
            <a:off x="0" y="6512943"/>
            <a:ext cx="12192000" cy="34505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13" name="Rectángulo 12">
            <a:extLst>
              <a:ext uri="{FF2B5EF4-FFF2-40B4-BE49-F238E27FC236}">
                <a16:creationId xmlns:a16="http://schemas.microsoft.com/office/drawing/2014/main" id="{C2742F67-19CE-4AB0-BE54-D8F9C4CACD0A}"/>
              </a:ext>
            </a:extLst>
          </p:cNvPr>
          <p:cNvSpPr/>
          <p:nvPr/>
        </p:nvSpPr>
        <p:spPr>
          <a:xfrm>
            <a:off x="0" y="0"/>
            <a:ext cx="12192000" cy="6096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2" name="Título 1">
            <a:extLst>
              <a:ext uri="{FF2B5EF4-FFF2-40B4-BE49-F238E27FC236}">
                <a16:creationId xmlns:a16="http://schemas.microsoft.com/office/drawing/2014/main" id="{73EF8D1A-7211-4390-9F45-204DBC81F4CD}"/>
              </a:ext>
            </a:extLst>
          </p:cNvPr>
          <p:cNvSpPr>
            <a:spLocks noGrp="1"/>
          </p:cNvSpPr>
          <p:nvPr>
            <p:ph type="title"/>
          </p:nvPr>
        </p:nvSpPr>
        <p:spPr>
          <a:xfrm>
            <a:off x="-63574" y="-149294"/>
            <a:ext cx="8094766" cy="970450"/>
          </a:xfrm>
        </p:spPr>
        <p:txBody>
          <a:bodyPr/>
          <a:lstStyle/>
          <a:p>
            <a:r>
              <a:rPr lang="es-MX" dirty="0"/>
              <a:t>Otros Eventos Solares Transitorios</a:t>
            </a:r>
          </a:p>
        </p:txBody>
      </p:sp>
      <p:sp>
        <p:nvSpPr>
          <p:cNvPr id="3" name="Marcador de contenido 2">
            <a:extLst>
              <a:ext uri="{FF2B5EF4-FFF2-40B4-BE49-F238E27FC236}">
                <a16:creationId xmlns:a16="http://schemas.microsoft.com/office/drawing/2014/main" id="{0C94FC60-DCB6-493A-9D57-7FCC797342F0}"/>
              </a:ext>
            </a:extLst>
          </p:cNvPr>
          <p:cNvSpPr>
            <a:spLocks noGrp="1"/>
          </p:cNvSpPr>
          <p:nvPr>
            <p:ph idx="1"/>
          </p:nvPr>
        </p:nvSpPr>
        <p:spPr>
          <a:xfrm>
            <a:off x="6294461" y="638257"/>
            <a:ext cx="5552174" cy="5874685"/>
          </a:xfrm>
        </p:spPr>
        <p:txBody>
          <a:bodyPr>
            <a:normAutofit fontScale="92500" lnSpcReduction="20000"/>
          </a:bodyPr>
          <a:lstStyle/>
          <a:p>
            <a:r>
              <a:rPr lang="es-MX" dirty="0">
                <a:effectLst/>
                <a:latin typeface="Times New Roman" panose="02020603050405020304" pitchFamily="18" charset="0"/>
                <a:cs typeface="Times New Roman" panose="02020603050405020304" pitchFamily="18" charset="0"/>
              </a:rPr>
              <a:t>Eventos solares menos energéticos y menos evidentes que las </a:t>
            </a:r>
            <a:r>
              <a:rPr lang="es-MX" dirty="0" err="1">
                <a:effectLst/>
                <a:latin typeface="Times New Roman" panose="02020603050405020304" pitchFamily="18" charset="0"/>
                <a:cs typeface="Times New Roman" panose="02020603050405020304" pitchFamily="18" charset="0"/>
              </a:rPr>
              <a:t>CME’s</a:t>
            </a:r>
            <a:r>
              <a:rPr lang="es-MX" dirty="0">
                <a:effectLst/>
                <a:latin typeface="Times New Roman" panose="02020603050405020304" pitchFamily="18" charset="0"/>
                <a:cs typeface="Times New Roman" panose="02020603050405020304" pitchFamily="18" charset="0"/>
              </a:rPr>
              <a:t>:</a:t>
            </a:r>
          </a:p>
          <a:p>
            <a:pPr lvl="1"/>
            <a:r>
              <a:rPr lang="es-MX" dirty="0">
                <a:effectLst/>
                <a:latin typeface="Times New Roman" panose="02020603050405020304" pitchFamily="18" charset="0"/>
                <a:cs typeface="Times New Roman" panose="02020603050405020304" pitchFamily="18" charset="0"/>
              </a:rPr>
              <a:t>Nano y </a:t>
            </a:r>
            <a:r>
              <a:rPr lang="es-MX" dirty="0" err="1">
                <a:effectLst/>
                <a:latin typeface="Times New Roman" panose="02020603050405020304" pitchFamily="18" charset="0"/>
                <a:cs typeface="Times New Roman" panose="02020603050405020304" pitchFamily="18" charset="0"/>
              </a:rPr>
              <a:t>Microflares</a:t>
            </a:r>
            <a:endParaRPr lang="es-MX" dirty="0">
              <a:effectLst/>
              <a:latin typeface="Times New Roman" panose="02020603050405020304" pitchFamily="18" charset="0"/>
              <a:cs typeface="Times New Roman" panose="02020603050405020304" pitchFamily="18" charset="0"/>
            </a:endParaRPr>
          </a:p>
          <a:p>
            <a:pPr lvl="1"/>
            <a:r>
              <a:rPr lang="es-MX" dirty="0">
                <a:effectLst/>
                <a:latin typeface="Times New Roman" panose="02020603050405020304" pitchFamily="18" charset="0"/>
                <a:cs typeface="Times New Roman" panose="02020603050405020304" pitchFamily="18" charset="0"/>
              </a:rPr>
              <a:t>Micro Coronal </a:t>
            </a:r>
            <a:r>
              <a:rPr lang="es-MX" dirty="0" err="1">
                <a:effectLst/>
                <a:latin typeface="Times New Roman" panose="02020603050405020304" pitchFamily="18" charset="0"/>
                <a:cs typeface="Times New Roman" panose="02020603050405020304" pitchFamily="18" charset="0"/>
              </a:rPr>
              <a:t>Mass</a:t>
            </a:r>
            <a:r>
              <a:rPr lang="es-MX" dirty="0">
                <a:effectLst/>
                <a:latin typeface="Times New Roman" panose="02020603050405020304" pitchFamily="18" charset="0"/>
                <a:cs typeface="Times New Roman" panose="02020603050405020304" pitchFamily="18" charset="0"/>
              </a:rPr>
              <a:t> </a:t>
            </a:r>
            <a:r>
              <a:rPr lang="es-MX" dirty="0" err="1">
                <a:effectLst/>
                <a:latin typeface="Times New Roman" panose="02020603050405020304" pitchFamily="18" charset="0"/>
                <a:cs typeface="Times New Roman" panose="02020603050405020304" pitchFamily="18" charset="0"/>
              </a:rPr>
              <a:t>Ejections</a:t>
            </a:r>
            <a:endParaRPr lang="es-MX" dirty="0">
              <a:effectLst/>
              <a:latin typeface="Times New Roman" panose="02020603050405020304" pitchFamily="18" charset="0"/>
              <a:cs typeface="Times New Roman" panose="02020603050405020304" pitchFamily="18" charset="0"/>
            </a:endParaRPr>
          </a:p>
          <a:p>
            <a:pPr lvl="1"/>
            <a:r>
              <a:rPr lang="es-MX" dirty="0">
                <a:effectLst/>
                <a:latin typeface="Times New Roman" panose="02020603050405020304" pitchFamily="18" charset="0"/>
                <a:cs typeface="Times New Roman" panose="02020603050405020304" pitchFamily="18" charset="0"/>
              </a:rPr>
              <a:t>X-</a:t>
            </a:r>
            <a:r>
              <a:rPr lang="es-MX" dirty="0" err="1">
                <a:effectLst/>
                <a:latin typeface="Times New Roman" panose="02020603050405020304" pitchFamily="18" charset="0"/>
                <a:cs typeface="Times New Roman" panose="02020603050405020304" pitchFamily="18" charset="0"/>
              </a:rPr>
              <a:t>ray</a:t>
            </a:r>
            <a:r>
              <a:rPr lang="es-MX" dirty="0">
                <a:effectLst/>
                <a:latin typeface="Times New Roman" panose="02020603050405020304" pitchFamily="18" charset="0"/>
                <a:cs typeface="Times New Roman" panose="02020603050405020304" pitchFamily="18" charset="0"/>
              </a:rPr>
              <a:t> Jets</a:t>
            </a:r>
          </a:p>
          <a:p>
            <a:pPr lvl="1"/>
            <a:r>
              <a:rPr lang="es-MX" dirty="0">
                <a:effectLst/>
                <a:latin typeface="Times New Roman" panose="02020603050405020304" pitchFamily="18" charset="0"/>
                <a:cs typeface="Times New Roman" panose="02020603050405020304" pitchFamily="18" charset="0"/>
              </a:rPr>
              <a:t>UV </a:t>
            </a:r>
            <a:r>
              <a:rPr lang="es-MX" dirty="0" err="1">
                <a:effectLst/>
                <a:latin typeface="Times New Roman" panose="02020603050405020304" pitchFamily="18" charset="0"/>
                <a:cs typeface="Times New Roman" panose="02020603050405020304" pitchFamily="18" charset="0"/>
              </a:rPr>
              <a:t>Explosive</a:t>
            </a:r>
            <a:r>
              <a:rPr lang="es-MX" dirty="0">
                <a:effectLst/>
                <a:latin typeface="Times New Roman" panose="02020603050405020304" pitchFamily="18" charset="0"/>
                <a:cs typeface="Times New Roman" panose="02020603050405020304" pitchFamily="18" charset="0"/>
              </a:rPr>
              <a:t> </a:t>
            </a:r>
            <a:r>
              <a:rPr lang="es-MX" dirty="0" err="1">
                <a:effectLst/>
                <a:latin typeface="Times New Roman" panose="02020603050405020304" pitchFamily="18" charset="0"/>
                <a:cs typeface="Times New Roman" panose="02020603050405020304" pitchFamily="18" charset="0"/>
              </a:rPr>
              <a:t>Events</a:t>
            </a:r>
            <a:r>
              <a:rPr lang="es-MX" dirty="0">
                <a:effectLst/>
                <a:latin typeface="Times New Roman" panose="02020603050405020304" pitchFamily="18" charset="0"/>
                <a:cs typeface="Times New Roman" panose="02020603050405020304" pitchFamily="18" charset="0"/>
              </a:rPr>
              <a:t> </a:t>
            </a:r>
          </a:p>
          <a:p>
            <a:endParaRPr lang="es-MX" dirty="0">
              <a:effectLst/>
              <a:latin typeface="Times New Roman" panose="02020603050405020304" pitchFamily="18" charset="0"/>
              <a:cs typeface="Times New Roman" panose="02020603050405020304" pitchFamily="18" charset="0"/>
            </a:endParaRPr>
          </a:p>
          <a:p>
            <a:r>
              <a:rPr lang="es-MX" dirty="0">
                <a:effectLst/>
                <a:latin typeface="Times New Roman" panose="02020603050405020304" pitchFamily="18" charset="0"/>
                <a:cs typeface="Times New Roman" panose="02020603050405020304" pitchFamily="18" charset="0"/>
              </a:rPr>
              <a:t>Escalas de tiempo son cortas ( </a:t>
            </a:r>
            <a:r>
              <a:rPr lang="es-MX" dirty="0">
                <a:effectLst/>
                <a:latin typeface="Calibri" panose="020F0502020204030204" pitchFamily="34" charset="0"/>
                <a:cs typeface="Calibri" panose="020F0502020204030204" pitchFamily="34" charset="0"/>
              </a:rPr>
              <a:t>~</a:t>
            </a:r>
            <a:r>
              <a:rPr lang="es-MX" dirty="0">
                <a:effectLst/>
                <a:latin typeface="Times New Roman" panose="02020603050405020304" pitchFamily="18" charset="0"/>
                <a:cs typeface="Times New Roman" panose="02020603050405020304" pitchFamily="18" charset="0"/>
              </a:rPr>
              <a:t>1 </a:t>
            </a:r>
            <a:r>
              <a:rPr lang="es-MX" dirty="0" err="1">
                <a:effectLst/>
                <a:latin typeface="Times New Roman" panose="02020603050405020304" pitchFamily="18" charset="0"/>
                <a:cs typeface="Times New Roman" panose="02020603050405020304" pitchFamily="18" charset="0"/>
              </a:rPr>
              <a:t>hr</a:t>
            </a:r>
            <a:r>
              <a:rPr lang="es-MX" dirty="0">
                <a:effectLst/>
                <a:latin typeface="Times New Roman" panose="02020603050405020304" pitchFamily="18" charset="0"/>
                <a:cs typeface="Times New Roman" panose="02020603050405020304" pitchFamily="18" charset="0"/>
              </a:rPr>
              <a:t>)</a:t>
            </a:r>
          </a:p>
          <a:p>
            <a:endParaRPr lang="es-MX" dirty="0">
              <a:effectLst/>
              <a:latin typeface="Times New Roman" panose="02020603050405020304" pitchFamily="18" charset="0"/>
              <a:cs typeface="Times New Roman" panose="02020603050405020304" pitchFamily="18" charset="0"/>
            </a:endParaRPr>
          </a:p>
          <a:p>
            <a:r>
              <a:rPr lang="es-MX" dirty="0">
                <a:effectLst/>
                <a:latin typeface="Times New Roman" panose="02020603050405020304" pitchFamily="18" charset="0"/>
                <a:cs typeface="Times New Roman" panose="02020603050405020304" pitchFamily="18" charset="0"/>
              </a:rPr>
              <a:t>También aceleran partículas y eyectan plasma (en menores cantidades). </a:t>
            </a:r>
          </a:p>
          <a:p>
            <a:endParaRPr lang="es-MX" dirty="0">
              <a:effectLst/>
              <a:latin typeface="Times New Roman" panose="02020603050405020304" pitchFamily="18" charset="0"/>
              <a:cs typeface="Times New Roman" panose="02020603050405020304" pitchFamily="18" charset="0"/>
            </a:endParaRPr>
          </a:p>
          <a:p>
            <a:r>
              <a:rPr lang="es-MX" dirty="0">
                <a:effectLst/>
                <a:latin typeface="Times New Roman" panose="02020603050405020304" pitchFamily="18" charset="0"/>
                <a:cs typeface="Times New Roman" panose="02020603050405020304" pitchFamily="18" charset="0"/>
              </a:rPr>
              <a:t>Su influencia podría llegar hasta la Tierra en escalas de tiempo menores que las de las CME.</a:t>
            </a:r>
          </a:p>
          <a:p>
            <a:endParaRPr lang="es-MX" dirty="0">
              <a:effectLst/>
              <a:latin typeface="Times New Roman" panose="02020603050405020304" pitchFamily="18" charset="0"/>
              <a:cs typeface="Times New Roman" panose="02020603050405020304" pitchFamily="18" charset="0"/>
            </a:endParaRPr>
          </a:p>
          <a:p>
            <a:r>
              <a:rPr lang="es-MX" dirty="0">
                <a:effectLst/>
                <a:latin typeface="Times New Roman" panose="02020603050405020304" pitchFamily="18" charset="0"/>
                <a:cs typeface="Times New Roman" panose="02020603050405020304" pitchFamily="18" charset="0"/>
              </a:rPr>
              <a:t>Podrían producir variaciones del FRC (también en escalas menores que las CME)</a:t>
            </a:r>
          </a:p>
        </p:txBody>
      </p:sp>
      <p:sp>
        <p:nvSpPr>
          <p:cNvPr id="6" name="Marcador de contenido 2">
            <a:extLst>
              <a:ext uri="{FF2B5EF4-FFF2-40B4-BE49-F238E27FC236}">
                <a16:creationId xmlns:a16="http://schemas.microsoft.com/office/drawing/2014/main" id="{CBEBBB29-42DE-4CA3-8179-BC805027AF4E}"/>
              </a:ext>
            </a:extLst>
          </p:cNvPr>
          <p:cNvSpPr txBox="1">
            <a:spLocks/>
          </p:cNvSpPr>
          <p:nvPr/>
        </p:nvSpPr>
        <p:spPr>
          <a:xfrm>
            <a:off x="258279" y="5669804"/>
            <a:ext cx="5562951" cy="736923"/>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None/>
            </a:pPr>
            <a:r>
              <a:rPr lang="es-MX" sz="1400" dirty="0"/>
              <a:t>Fig. 12 Izquierda: Ilustraciones esquemáticas asociadas con flujo emergente observado en diferentes escalas. Derecha: ejemplos de jets observados a diferentes escalas. Imagen obtenida de  Cheung (2014).</a:t>
            </a:r>
          </a:p>
          <a:p>
            <a:endParaRPr lang="es-MX" sz="1400" dirty="0"/>
          </a:p>
          <a:p>
            <a:endParaRPr lang="es-MX" sz="1400" dirty="0"/>
          </a:p>
        </p:txBody>
      </p:sp>
      <p:sp>
        <p:nvSpPr>
          <p:cNvPr id="10" name="Marcador de pie de página 9">
            <a:extLst>
              <a:ext uri="{FF2B5EF4-FFF2-40B4-BE49-F238E27FC236}">
                <a16:creationId xmlns:a16="http://schemas.microsoft.com/office/drawing/2014/main" id="{787A83D2-606B-46D6-B091-427D63B56D7F}"/>
              </a:ext>
            </a:extLst>
          </p:cNvPr>
          <p:cNvSpPr>
            <a:spLocks noGrp="1"/>
          </p:cNvSpPr>
          <p:nvPr>
            <p:ph type="ftr" sz="quarter" idx="11"/>
          </p:nvPr>
        </p:nvSpPr>
        <p:spPr>
          <a:xfrm>
            <a:off x="560112" y="6492875"/>
            <a:ext cx="7471080" cy="365125"/>
          </a:xfrm>
        </p:spPr>
        <p:txBody>
          <a:bodyPr/>
          <a:lstStyle/>
          <a:p>
            <a:r>
              <a:rPr lang="es-MX" dirty="0"/>
              <a:t>Godos-Valencia, Mendoza-Torres, Tirado-Bueno,     						Variaciones Discretas FRC</a:t>
            </a:r>
          </a:p>
        </p:txBody>
      </p:sp>
      <p:sp>
        <p:nvSpPr>
          <p:cNvPr id="11" name="Marcador de número de diapositiva 10">
            <a:extLst>
              <a:ext uri="{FF2B5EF4-FFF2-40B4-BE49-F238E27FC236}">
                <a16:creationId xmlns:a16="http://schemas.microsoft.com/office/drawing/2014/main" id="{ABB3DDD6-CB19-42EF-97F3-7F956BC77E7C}"/>
              </a:ext>
            </a:extLst>
          </p:cNvPr>
          <p:cNvSpPr>
            <a:spLocks noGrp="1"/>
          </p:cNvSpPr>
          <p:nvPr>
            <p:ph type="sldNum" sz="quarter" idx="12"/>
          </p:nvPr>
        </p:nvSpPr>
        <p:spPr>
          <a:xfrm>
            <a:off x="10878343" y="6484286"/>
            <a:ext cx="753545" cy="365125"/>
          </a:xfrm>
        </p:spPr>
        <p:txBody>
          <a:bodyPr/>
          <a:lstStyle/>
          <a:p>
            <a:fld id="{B503256A-7284-4F47-9396-5F67A697BE6C}" type="slidenum">
              <a:rPr lang="es-MX" smtClean="0"/>
              <a:t>14</a:t>
            </a:fld>
            <a:endParaRPr lang="es-MX" dirty="0"/>
          </a:p>
        </p:txBody>
      </p:sp>
      <p:pic>
        <p:nvPicPr>
          <p:cNvPr id="4" name="Imagen 3">
            <a:extLst>
              <a:ext uri="{FF2B5EF4-FFF2-40B4-BE49-F238E27FC236}">
                <a16:creationId xmlns:a16="http://schemas.microsoft.com/office/drawing/2014/main" id="{B087CD5D-65A6-4084-BB47-F19D2BB4E0C4}"/>
              </a:ext>
            </a:extLst>
          </p:cNvPr>
          <p:cNvPicPr>
            <a:picLocks noChangeAspect="1"/>
          </p:cNvPicPr>
          <p:nvPr/>
        </p:nvPicPr>
        <p:blipFill>
          <a:blip r:embed="rId2"/>
          <a:stretch>
            <a:fillRect/>
          </a:stretch>
        </p:blipFill>
        <p:spPr>
          <a:xfrm>
            <a:off x="646065" y="685190"/>
            <a:ext cx="4413613" cy="4970285"/>
          </a:xfrm>
          <a:prstGeom prst="rect">
            <a:avLst/>
          </a:prstGeom>
        </p:spPr>
      </p:pic>
    </p:spTree>
    <p:extLst>
      <p:ext uri="{BB962C8B-B14F-4D97-AF65-F5344CB8AC3E}">
        <p14:creationId xmlns:p14="http://schemas.microsoft.com/office/powerpoint/2010/main" val="29288123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13625F28-BB5C-4EB7-B741-3D265227D3DC}"/>
              </a:ext>
            </a:extLst>
          </p:cNvPr>
          <p:cNvSpPr/>
          <p:nvPr/>
        </p:nvSpPr>
        <p:spPr>
          <a:xfrm>
            <a:off x="0" y="6512943"/>
            <a:ext cx="12192000" cy="34505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13" name="Rectángulo 12">
            <a:extLst>
              <a:ext uri="{FF2B5EF4-FFF2-40B4-BE49-F238E27FC236}">
                <a16:creationId xmlns:a16="http://schemas.microsoft.com/office/drawing/2014/main" id="{C2742F67-19CE-4AB0-BE54-D8F9C4CACD0A}"/>
              </a:ext>
            </a:extLst>
          </p:cNvPr>
          <p:cNvSpPr/>
          <p:nvPr/>
        </p:nvSpPr>
        <p:spPr>
          <a:xfrm>
            <a:off x="0" y="0"/>
            <a:ext cx="12192000" cy="6096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2" name="Título 1">
            <a:extLst>
              <a:ext uri="{FF2B5EF4-FFF2-40B4-BE49-F238E27FC236}">
                <a16:creationId xmlns:a16="http://schemas.microsoft.com/office/drawing/2014/main" id="{73EF8D1A-7211-4390-9F45-204DBC81F4CD}"/>
              </a:ext>
            </a:extLst>
          </p:cNvPr>
          <p:cNvSpPr>
            <a:spLocks noGrp="1"/>
          </p:cNvSpPr>
          <p:nvPr>
            <p:ph type="title"/>
          </p:nvPr>
        </p:nvSpPr>
        <p:spPr>
          <a:xfrm>
            <a:off x="-63574" y="-149294"/>
            <a:ext cx="12427024" cy="970450"/>
          </a:xfrm>
        </p:spPr>
        <p:txBody>
          <a:bodyPr>
            <a:normAutofit fontScale="90000"/>
          </a:bodyPr>
          <a:lstStyle/>
          <a:p>
            <a:r>
              <a:rPr lang="es-MX" dirty="0"/>
              <a:t>Flujos de Plasma en </a:t>
            </a:r>
            <a:r>
              <a:rPr lang="es-MX" dirty="0" err="1"/>
              <a:t>Loops</a:t>
            </a:r>
            <a:r>
              <a:rPr lang="es-MX" dirty="0"/>
              <a:t> Magnéticos Cerrados y Abiertos</a:t>
            </a:r>
          </a:p>
        </p:txBody>
      </p:sp>
      <p:sp>
        <p:nvSpPr>
          <p:cNvPr id="6" name="Marcador de contenido 2">
            <a:extLst>
              <a:ext uri="{FF2B5EF4-FFF2-40B4-BE49-F238E27FC236}">
                <a16:creationId xmlns:a16="http://schemas.microsoft.com/office/drawing/2014/main" id="{CBEBBB29-42DE-4CA3-8179-BC805027AF4E}"/>
              </a:ext>
            </a:extLst>
          </p:cNvPr>
          <p:cNvSpPr txBox="1">
            <a:spLocks/>
          </p:cNvSpPr>
          <p:nvPr/>
        </p:nvSpPr>
        <p:spPr>
          <a:xfrm>
            <a:off x="1036128" y="6064714"/>
            <a:ext cx="5562951" cy="419572"/>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None/>
            </a:pPr>
            <a:r>
              <a:rPr lang="es-MX" sz="1400" dirty="0"/>
              <a:t>Fig. 13 Observación del Flujo del Plasma en el Sol (IRIS)</a:t>
            </a:r>
          </a:p>
          <a:p>
            <a:endParaRPr lang="es-MX" sz="1400" dirty="0"/>
          </a:p>
          <a:p>
            <a:endParaRPr lang="es-MX" sz="1400" dirty="0"/>
          </a:p>
        </p:txBody>
      </p:sp>
      <p:sp>
        <p:nvSpPr>
          <p:cNvPr id="10" name="Marcador de pie de página 9">
            <a:extLst>
              <a:ext uri="{FF2B5EF4-FFF2-40B4-BE49-F238E27FC236}">
                <a16:creationId xmlns:a16="http://schemas.microsoft.com/office/drawing/2014/main" id="{787A83D2-606B-46D6-B091-427D63B56D7F}"/>
              </a:ext>
            </a:extLst>
          </p:cNvPr>
          <p:cNvSpPr>
            <a:spLocks noGrp="1"/>
          </p:cNvSpPr>
          <p:nvPr>
            <p:ph type="ftr" sz="quarter" idx="11"/>
          </p:nvPr>
        </p:nvSpPr>
        <p:spPr>
          <a:xfrm>
            <a:off x="560112" y="6492875"/>
            <a:ext cx="7471080" cy="365125"/>
          </a:xfrm>
        </p:spPr>
        <p:txBody>
          <a:bodyPr/>
          <a:lstStyle/>
          <a:p>
            <a:r>
              <a:rPr lang="es-MX" dirty="0"/>
              <a:t>Godos-Valencia, Mendoza-Torres, Tirado-Bueno,     						Variaciones Discretas FRC</a:t>
            </a:r>
          </a:p>
        </p:txBody>
      </p:sp>
      <p:sp>
        <p:nvSpPr>
          <p:cNvPr id="11" name="Marcador de número de diapositiva 10">
            <a:extLst>
              <a:ext uri="{FF2B5EF4-FFF2-40B4-BE49-F238E27FC236}">
                <a16:creationId xmlns:a16="http://schemas.microsoft.com/office/drawing/2014/main" id="{ABB3DDD6-CB19-42EF-97F3-7F956BC77E7C}"/>
              </a:ext>
            </a:extLst>
          </p:cNvPr>
          <p:cNvSpPr>
            <a:spLocks noGrp="1"/>
          </p:cNvSpPr>
          <p:nvPr>
            <p:ph type="sldNum" sz="quarter" idx="12"/>
          </p:nvPr>
        </p:nvSpPr>
        <p:spPr>
          <a:xfrm>
            <a:off x="10878343" y="6484286"/>
            <a:ext cx="753545" cy="365125"/>
          </a:xfrm>
        </p:spPr>
        <p:txBody>
          <a:bodyPr/>
          <a:lstStyle/>
          <a:p>
            <a:fld id="{B503256A-7284-4F47-9396-5F67A697BE6C}" type="slidenum">
              <a:rPr lang="es-MX" smtClean="0"/>
              <a:t>15</a:t>
            </a:fld>
            <a:endParaRPr lang="es-MX" dirty="0"/>
          </a:p>
        </p:txBody>
      </p:sp>
      <p:pic>
        <p:nvPicPr>
          <p:cNvPr id="28" name="Picture 2">
            <a:extLst>
              <a:ext uri="{FF2B5EF4-FFF2-40B4-BE49-F238E27FC236}">
                <a16:creationId xmlns:a16="http://schemas.microsoft.com/office/drawing/2014/main" id="{F4013A35-3E56-4946-9455-9FF86C795EB0}"/>
              </a:ext>
            </a:extLst>
          </p:cNvPr>
          <p:cNvPicPr>
            <a:picLocks noChangeAspect="1" noChangeArrowheads="1"/>
          </p:cNvPicPr>
          <p:nvPr/>
        </p:nvPicPr>
        <p:blipFill>
          <a:blip r:embed="rId4" cstate="print"/>
          <a:srcRect l="55530" t="44202" r="19060" b="23690"/>
          <a:stretch>
            <a:fillRect/>
          </a:stretch>
        </p:blipFill>
        <p:spPr bwMode="auto">
          <a:xfrm>
            <a:off x="7551458" y="745030"/>
            <a:ext cx="4323052" cy="2952328"/>
          </a:xfrm>
          <a:prstGeom prst="rect">
            <a:avLst/>
          </a:prstGeom>
          <a:noFill/>
          <a:ln w="9525">
            <a:noFill/>
            <a:miter lim="800000"/>
            <a:headEnd/>
            <a:tailEnd/>
          </a:ln>
        </p:spPr>
      </p:pic>
      <p:sp>
        <p:nvSpPr>
          <p:cNvPr id="29" name="5 Rectángulo">
            <a:extLst>
              <a:ext uri="{FF2B5EF4-FFF2-40B4-BE49-F238E27FC236}">
                <a16:creationId xmlns:a16="http://schemas.microsoft.com/office/drawing/2014/main" id="{B0D2C88D-8598-43CF-B2FA-237C76F44087}"/>
              </a:ext>
            </a:extLst>
          </p:cNvPr>
          <p:cNvSpPr/>
          <p:nvPr/>
        </p:nvSpPr>
        <p:spPr>
          <a:xfrm>
            <a:off x="9169954" y="4035722"/>
            <a:ext cx="2605201" cy="400110"/>
          </a:xfrm>
          <a:prstGeom prst="rect">
            <a:avLst/>
          </a:prstGeom>
        </p:spPr>
        <p:txBody>
          <a:bodyPr wrap="none">
            <a:spAutoFit/>
          </a:bodyPr>
          <a:lstStyle/>
          <a:p>
            <a:pPr algn="ctr"/>
            <a:r>
              <a:rPr lang="en-US" sz="2000" b="1" dirty="0">
                <a:solidFill>
                  <a:srgbClr val="000000"/>
                </a:solidFill>
                <a:latin typeface="Century Gothic" charset="0"/>
              </a:rPr>
              <a:t>Jet </a:t>
            </a:r>
            <a:r>
              <a:rPr lang="en-US" sz="2000" b="1" dirty="0" err="1">
                <a:solidFill>
                  <a:srgbClr val="000000"/>
                </a:solidFill>
                <a:latin typeface="Century Gothic" charset="0"/>
              </a:rPr>
              <a:t>en</a:t>
            </a:r>
            <a:r>
              <a:rPr lang="en-US" sz="2000" b="1" dirty="0">
                <a:solidFill>
                  <a:srgbClr val="000000"/>
                </a:solidFill>
                <a:latin typeface="Century Gothic" charset="0"/>
              </a:rPr>
              <a:t> UV y </a:t>
            </a:r>
            <a:r>
              <a:rPr lang="en-US" sz="2000" b="1" dirty="0" err="1">
                <a:solidFill>
                  <a:srgbClr val="000000"/>
                </a:solidFill>
                <a:latin typeface="Century Gothic" charset="0"/>
              </a:rPr>
              <a:t>rayos</a:t>
            </a:r>
            <a:r>
              <a:rPr lang="en-US" sz="2000" b="1" dirty="0">
                <a:solidFill>
                  <a:srgbClr val="000000"/>
                </a:solidFill>
                <a:latin typeface="Century Gothic" charset="0"/>
              </a:rPr>
              <a:t>-X</a:t>
            </a:r>
            <a:endParaRPr lang="es-ES" sz="2000" b="1" dirty="0">
              <a:solidFill>
                <a:srgbClr val="000000"/>
              </a:solidFill>
              <a:latin typeface="Century Gothic" charset="0"/>
            </a:endParaRPr>
          </a:p>
        </p:txBody>
      </p:sp>
      <p:cxnSp>
        <p:nvCxnSpPr>
          <p:cNvPr id="30" name="AutoShape 9">
            <a:extLst>
              <a:ext uri="{FF2B5EF4-FFF2-40B4-BE49-F238E27FC236}">
                <a16:creationId xmlns:a16="http://schemas.microsoft.com/office/drawing/2014/main" id="{4AC56BEA-9A77-4BB3-BD95-B49802C8DB29}"/>
              </a:ext>
            </a:extLst>
          </p:cNvPr>
          <p:cNvCxnSpPr>
            <a:cxnSpLocks noChangeShapeType="1"/>
          </p:cNvCxnSpPr>
          <p:nvPr/>
        </p:nvCxnSpPr>
        <p:spPr bwMode="auto">
          <a:xfrm flipH="1" flipV="1">
            <a:off x="9964787" y="2235522"/>
            <a:ext cx="432048" cy="1800200"/>
          </a:xfrm>
          <a:prstGeom prst="straightConnector1">
            <a:avLst/>
          </a:prstGeom>
          <a:noFill/>
          <a:ln w="28440">
            <a:solidFill>
              <a:srgbClr val="0070C0"/>
            </a:solidFill>
            <a:round/>
            <a:headEnd/>
            <a:tailEnd type="triangle" w="lg" len="lg"/>
          </a:ln>
        </p:spPr>
      </p:cxnSp>
      <p:pic>
        <p:nvPicPr>
          <p:cNvPr id="33" name="Condensing Rain[1]">
            <a:hlinkClick r:id="" action="ppaction://media"/>
            <a:extLst>
              <a:ext uri="{FF2B5EF4-FFF2-40B4-BE49-F238E27FC236}">
                <a16:creationId xmlns:a16="http://schemas.microsoft.com/office/drawing/2014/main" id="{D764227B-A3A8-4794-8786-22AB4754546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22829" y="758894"/>
            <a:ext cx="6945646" cy="5209235"/>
          </a:xfrm>
          <a:prstGeom prst="rect">
            <a:avLst/>
          </a:prstGeom>
        </p:spPr>
      </p:pic>
    </p:spTree>
    <p:extLst>
      <p:ext uri="{BB962C8B-B14F-4D97-AF65-F5344CB8AC3E}">
        <p14:creationId xmlns:p14="http://schemas.microsoft.com/office/powerpoint/2010/main" val="333722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12"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3"/>
                </p:tgtEl>
              </p:cMediaNode>
            </p:video>
            <p:seq concurrent="1" nextAc="seek">
              <p:cTn id="8" restart="whenNotActive" fill="hold" evtFilter="cancelBubble" nodeType="interactiveSeq">
                <p:stCondLst>
                  <p:cond evt="onClick" delay="0">
                    <p:tgtEl>
                      <p:spTgt spid="3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3"/>
                                        </p:tgtEl>
                                      </p:cBhvr>
                                    </p:cmd>
                                  </p:childTnLst>
                                </p:cTn>
                              </p:par>
                            </p:childTnLst>
                          </p:cTn>
                        </p:par>
                      </p:childTnLst>
                    </p:cTn>
                  </p:par>
                </p:childTnLst>
              </p:cTn>
              <p:nextCondLst>
                <p:cond evt="onClick" delay="0">
                  <p:tgtEl>
                    <p:spTgt spid="3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4" descr="C:\Users\mend\Desktop\RT1PLATICAUNIVERSUM\Escanear0003.jpg">
            <a:extLst>
              <a:ext uri="{FF2B5EF4-FFF2-40B4-BE49-F238E27FC236}">
                <a16:creationId xmlns:a16="http://schemas.microsoft.com/office/drawing/2014/main" id="{F8041ECA-47C6-485D-8DB6-46D77171D13D}"/>
              </a:ext>
            </a:extLst>
          </p:cNvPr>
          <p:cNvPicPr>
            <a:picLocks noChangeAspect="1" noChangeArrowheads="1"/>
          </p:cNvPicPr>
          <p:nvPr/>
        </p:nvPicPr>
        <p:blipFill>
          <a:blip r:embed="rId2" cstate="print"/>
          <a:srcRect l="603" t="32263" b="15497"/>
          <a:stretch>
            <a:fillRect/>
          </a:stretch>
        </p:blipFill>
        <p:spPr bwMode="auto">
          <a:xfrm rot="16200000">
            <a:off x="10055605" y="3797058"/>
            <a:ext cx="2837442" cy="2304256"/>
          </a:xfrm>
          <a:prstGeom prst="rect">
            <a:avLst/>
          </a:prstGeom>
          <a:noFill/>
          <a:effectLst/>
        </p:spPr>
      </p:pic>
      <p:pic>
        <p:nvPicPr>
          <p:cNvPr id="27" name="Picture 2" descr="C:\Documents and Settings\Eduardo\My Documents\Descargas\Escanear0002.jpg">
            <a:extLst>
              <a:ext uri="{FF2B5EF4-FFF2-40B4-BE49-F238E27FC236}">
                <a16:creationId xmlns:a16="http://schemas.microsoft.com/office/drawing/2014/main" id="{ABB6D90C-20C6-42CF-9079-EF2C50FAAF50}"/>
              </a:ext>
            </a:extLst>
          </p:cNvPr>
          <p:cNvPicPr>
            <a:picLocks noChangeAspect="1" noChangeArrowheads="1"/>
          </p:cNvPicPr>
          <p:nvPr/>
        </p:nvPicPr>
        <p:blipFill>
          <a:blip r:embed="rId3" cstate="print"/>
          <a:srcRect l="2380" t="31448" r="42874" b="33389"/>
          <a:stretch>
            <a:fillRect/>
          </a:stretch>
        </p:blipFill>
        <p:spPr bwMode="auto">
          <a:xfrm rot="16200000">
            <a:off x="5611843" y="3976250"/>
            <a:ext cx="1944216" cy="3127652"/>
          </a:xfrm>
          <a:prstGeom prst="rect">
            <a:avLst/>
          </a:prstGeom>
          <a:noFill/>
          <a:effectLst/>
        </p:spPr>
      </p:pic>
      <p:sp>
        <p:nvSpPr>
          <p:cNvPr id="12" name="Rectángulo 11">
            <a:extLst>
              <a:ext uri="{FF2B5EF4-FFF2-40B4-BE49-F238E27FC236}">
                <a16:creationId xmlns:a16="http://schemas.microsoft.com/office/drawing/2014/main" id="{13625F28-BB5C-4EB7-B741-3D265227D3DC}"/>
              </a:ext>
            </a:extLst>
          </p:cNvPr>
          <p:cNvSpPr/>
          <p:nvPr/>
        </p:nvSpPr>
        <p:spPr>
          <a:xfrm>
            <a:off x="0" y="6512943"/>
            <a:ext cx="12192000" cy="34505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13" name="Rectángulo 12">
            <a:extLst>
              <a:ext uri="{FF2B5EF4-FFF2-40B4-BE49-F238E27FC236}">
                <a16:creationId xmlns:a16="http://schemas.microsoft.com/office/drawing/2014/main" id="{C2742F67-19CE-4AB0-BE54-D8F9C4CACD0A}"/>
              </a:ext>
            </a:extLst>
          </p:cNvPr>
          <p:cNvSpPr/>
          <p:nvPr/>
        </p:nvSpPr>
        <p:spPr>
          <a:xfrm>
            <a:off x="0" y="0"/>
            <a:ext cx="12192000" cy="6096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2" name="Título 1">
            <a:extLst>
              <a:ext uri="{FF2B5EF4-FFF2-40B4-BE49-F238E27FC236}">
                <a16:creationId xmlns:a16="http://schemas.microsoft.com/office/drawing/2014/main" id="{73EF8D1A-7211-4390-9F45-204DBC81F4CD}"/>
              </a:ext>
            </a:extLst>
          </p:cNvPr>
          <p:cNvSpPr>
            <a:spLocks noGrp="1"/>
          </p:cNvSpPr>
          <p:nvPr>
            <p:ph type="title"/>
          </p:nvPr>
        </p:nvSpPr>
        <p:spPr>
          <a:xfrm>
            <a:off x="-63574" y="-149294"/>
            <a:ext cx="8094766" cy="970450"/>
          </a:xfrm>
        </p:spPr>
        <p:txBody>
          <a:bodyPr/>
          <a:lstStyle/>
          <a:p>
            <a:r>
              <a:rPr lang="es-MX" dirty="0"/>
              <a:t>Otros Eventos Solares Transitorios</a:t>
            </a:r>
          </a:p>
        </p:txBody>
      </p:sp>
      <p:sp>
        <p:nvSpPr>
          <p:cNvPr id="3" name="Marcador de contenido 2">
            <a:extLst>
              <a:ext uri="{FF2B5EF4-FFF2-40B4-BE49-F238E27FC236}">
                <a16:creationId xmlns:a16="http://schemas.microsoft.com/office/drawing/2014/main" id="{0C94FC60-DCB6-493A-9D57-7FCC797342F0}"/>
              </a:ext>
            </a:extLst>
          </p:cNvPr>
          <p:cNvSpPr>
            <a:spLocks noGrp="1"/>
          </p:cNvSpPr>
          <p:nvPr>
            <p:ph idx="1"/>
          </p:nvPr>
        </p:nvSpPr>
        <p:spPr>
          <a:xfrm>
            <a:off x="7061889" y="758894"/>
            <a:ext cx="5044510" cy="3032056"/>
          </a:xfrm>
        </p:spPr>
        <p:txBody>
          <a:bodyPr>
            <a:normAutofit/>
          </a:bodyPr>
          <a:lstStyle/>
          <a:p>
            <a:pPr marL="36900" indent="0">
              <a:buNone/>
            </a:pPr>
            <a:r>
              <a:rPr lang="es-MX" b="1" dirty="0">
                <a:effectLst/>
                <a:latin typeface="Times New Roman" panose="02020603050405020304" pitchFamily="18" charset="0"/>
                <a:cs typeface="Times New Roman" panose="02020603050405020304" pitchFamily="18" charset="0"/>
              </a:rPr>
              <a:t>Micro Eyecciones de Masa Coronal (MEMC)</a:t>
            </a:r>
          </a:p>
          <a:p>
            <a:r>
              <a:rPr lang="es-MX" dirty="0">
                <a:effectLst/>
                <a:latin typeface="Times New Roman" panose="02020603050405020304" pitchFamily="18" charset="0"/>
                <a:cs typeface="Times New Roman" panose="02020603050405020304" pitchFamily="18" charset="0"/>
              </a:rPr>
              <a:t>Escalas de tiempo son cortas (1-2 horas)</a:t>
            </a:r>
          </a:p>
          <a:p>
            <a:r>
              <a:rPr lang="es-MX" dirty="0">
                <a:effectLst/>
                <a:latin typeface="Times New Roman" panose="02020603050405020304" pitchFamily="18" charset="0"/>
                <a:cs typeface="Times New Roman" panose="02020603050405020304" pitchFamily="18" charset="0"/>
              </a:rPr>
              <a:t>Escalas espaciales pequeñas (20-100 </a:t>
            </a:r>
            <a:r>
              <a:rPr lang="es-MX" dirty="0" err="1">
                <a:effectLst/>
                <a:latin typeface="Times New Roman" panose="02020603050405020304" pitchFamily="18" charset="0"/>
                <a:cs typeface="Times New Roman" panose="02020603050405020304" pitchFamily="18" charset="0"/>
              </a:rPr>
              <a:t>arcsec</a:t>
            </a:r>
            <a:r>
              <a:rPr lang="es-MX" dirty="0">
                <a:effectLst/>
                <a:latin typeface="Times New Roman" panose="02020603050405020304" pitchFamily="18" charset="0"/>
                <a:cs typeface="Times New Roman" panose="02020603050405020304" pitchFamily="18" charset="0"/>
              </a:rPr>
              <a:t>)</a:t>
            </a:r>
          </a:p>
          <a:p>
            <a:endParaRPr lang="es-MX" dirty="0">
              <a:effectLst/>
              <a:latin typeface="Times New Roman" panose="02020603050405020304" pitchFamily="18" charset="0"/>
              <a:cs typeface="Times New Roman" panose="02020603050405020304" pitchFamily="18" charset="0"/>
            </a:endParaRPr>
          </a:p>
        </p:txBody>
      </p:sp>
      <p:sp>
        <p:nvSpPr>
          <p:cNvPr id="6" name="Marcador de contenido 2">
            <a:extLst>
              <a:ext uri="{FF2B5EF4-FFF2-40B4-BE49-F238E27FC236}">
                <a16:creationId xmlns:a16="http://schemas.microsoft.com/office/drawing/2014/main" id="{CBEBBB29-42DE-4CA3-8179-BC805027AF4E}"/>
              </a:ext>
            </a:extLst>
          </p:cNvPr>
          <p:cNvSpPr txBox="1">
            <a:spLocks/>
          </p:cNvSpPr>
          <p:nvPr/>
        </p:nvSpPr>
        <p:spPr>
          <a:xfrm>
            <a:off x="152401" y="4211934"/>
            <a:ext cx="5562951" cy="419572"/>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None/>
            </a:pPr>
            <a:r>
              <a:rPr lang="es-MX" sz="1400" dirty="0"/>
              <a:t>Fig. 14 Micro Eyecciones de Masa Coronal (MEMC).</a:t>
            </a:r>
          </a:p>
          <a:p>
            <a:endParaRPr lang="es-MX" sz="1400" dirty="0"/>
          </a:p>
          <a:p>
            <a:endParaRPr lang="es-MX" sz="1400" dirty="0"/>
          </a:p>
        </p:txBody>
      </p:sp>
      <p:sp>
        <p:nvSpPr>
          <p:cNvPr id="10" name="Marcador de pie de página 9">
            <a:extLst>
              <a:ext uri="{FF2B5EF4-FFF2-40B4-BE49-F238E27FC236}">
                <a16:creationId xmlns:a16="http://schemas.microsoft.com/office/drawing/2014/main" id="{787A83D2-606B-46D6-B091-427D63B56D7F}"/>
              </a:ext>
            </a:extLst>
          </p:cNvPr>
          <p:cNvSpPr>
            <a:spLocks noGrp="1"/>
          </p:cNvSpPr>
          <p:nvPr>
            <p:ph type="ftr" sz="quarter" idx="11"/>
          </p:nvPr>
        </p:nvSpPr>
        <p:spPr>
          <a:xfrm>
            <a:off x="560112" y="6492875"/>
            <a:ext cx="7471080" cy="365125"/>
          </a:xfrm>
        </p:spPr>
        <p:txBody>
          <a:bodyPr/>
          <a:lstStyle/>
          <a:p>
            <a:r>
              <a:rPr lang="es-MX" dirty="0"/>
              <a:t>Godos-Valencia, Mendoza-Torres, Tirado-Bueno,     						Variaciones Discretas FRC</a:t>
            </a:r>
          </a:p>
        </p:txBody>
      </p:sp>
      <p:sp>
        <p:nvSpPr>
          <p:cNvPr id="11" name="Marcador de número de diapositiva 10">
            <a:extLst>
              <a:ext uri="{FF2B5EF4-FFF2-40B4-BE49-F238E27FC236}">
                <a16:creationId xmlns:a16="http://schemas.microsoft.com/office/drawing/2014/main" id="{ABB3DDD6-CB19-42EF-97F3-7F956BC77E7C}"/>
              </a:ext>
            </a:extLst>
          </p:cNvPr>
          <p:cNvSpPr>
            <a:spLocks noGrp="1"/>
          </p:cNvSpPr>
          <p:nvPr>
            <p:ph type="sldNum" sz="quarter" idx="12"/>
          </p:nvPr>
        </p:nvSpPr>
        <p:spPr>
          <a:xfrm>
            <a:off x="10878343" y="6484286"/>
            <a:ext cx="753545" cy="365125"/>
          </a:xfrm>
        </p:spPr>
        <p:txBody>
          <a:bodyPr/>
          <a:lstStyle/>
          <a:p>
            <a:fld id="{B503256A-7284-4F47-9396-5F67A697BE6C}" type="slidenum">
              <a:rPr lang="es-MX" smtClean="0"/>
              <a:t>16</a:t>
            </a:fld>
            <a:endParaRPr lang="es-MX" dirty="0"/>
          </a:p>
        </p:txBody>
      </p:sp>
      <p:pic>
        <p:nvPicPr>
          <p:cNvPr id="14" name="Picture 2">
            <a:extLst>
              <a:ext uri="{FF2B5EF4-FFF2-40B4-BE49-F238E27FC236}">
                <a16:creationId xmlns:a16="http://schemas.microsoft.com/office/drawing/2014/main" id="{4C4DA2AC-6CBA-4F22-A500-1A16F724C9E7}"/>
              </a:ext>
            </a:extLst>
          </p:cNvPr>
          <p:cNvPicPr>
            <a:picLocks noChangeAspect="1" noChangeArrowheads="1"/>
          </p:cNvPicPr>
          <p:nvPr/>
        </p:nvPicPr>
        <p:blipFill>
          <a:blip r:embed="rId4" cstate="print"/>
          <a:srcRect l="13568" t="35694" r="30411" b="14787"/>
          <a:stretch>
            <a:fillRect/>
          </a:stretch>
        </p:blipFill>
        <p:spPr bwMode="auto">
          <a:xfrm>
            <a:off x="0" y="931156"/>
            <a:ext cx="6835935" cy="3171310"/>
          </a:xfrm>
          <a:prstGeom prst="rect">
            <a:avLst/>
          </a:prstGeom>
          <a:noFill/>
          <a:ln w="9525">
            <a:noFill/>
            <a:miter lim="800000"/>
            <a:headEnd/>
            <a:tailEnd/>
          </a:ln>
        </p:spPr>
      </p:pic>
      <p:cxnSp>
        <p:nvCxnSpPr>
          <p:cNvPr id="15" name="AutoShape 9">
            <a:extLst>
              <a:ext uri="{FF2B5EF4-FFF2-40B4-BE49-F238E27FC236}">
                <a16:creationId xmlns:a16="http://schemas.microsoft.com/office/drawing/2014/main" id="{C57DE164-C776-45F2-8FE2-B5667FC39F2F}"/>
              </a:ext>
            </a:extLst>
          </p:cNvPr>
          <p:cNvCxnSpPr>
            <a:cxnSpLocks noChangeShapeType="1"/>
          </p:cNvCxnSpPr>
          <p:nvPr/>
        </p:nvCxnSpPr>
        <p:spPr bwMode="auto">
          <a:xfrm>
            <a:off x="2263292" y="774631"/>
            <a:ext cx="1849933" cy="1134881"/>
          </a:xfrm>
          <a:prstGeom prst="straightConnector1">
            <a:avLst/>
          </a:prstGeom>
          <a:noFill/>
          <a:ln w="28440">
            <a:solidFill>
              <a:srgbClr val="0070C0"/>
            </a:solidFill>
            <a:round/>
            <a:headEnd/>
            <a:tailEnd type="triangle" w="lg" len="lg"/>
          </a:ln>
        </p:spPr>
      </p:cxnSp>
      <p:sp>
        <p:nvSpPr>
          <p:cNvPr id="16" name="8 Rectángulo">
            <a:extLst>
              <a:ext uri="{FF2B5EF4-FFF2-40B4-BE49-F238E27FC236}">
                <a16:creationId xmlns:a16="http://schemas.microsoft.com/office/drawing/2014/main" id="{5557198F-0875-4EAC-B2B8-5758FEC51DFF}"/>
              </a:ext>
            </a:extLst>
          </p:cNvPr>
          <p:cNvSpPr/>
          <p:nvPr/>
        </p:nvSpPr>
        <p:spPr>
          <a:xfrm>
            <a:off x="1514657" y="578573"/>
            <a:ext cx="1789409" cy="369332"/>
          </a:xfrm>
          <a:prstGeom prst="rect">
            <a:avLst/>
          </a:prstGeom>
        </p:spPr>
        <p:txBody>
          <a:bodyPr wrap="square">
            <a:spAutoFit/>
          </a:bodyPr>
          <a:lstStyle/>
          <a:p>
            <a:r>
              <a:rPr lang="en-US" altLang="zh-CN" b="1" dirty="0"/>
              <a:t>MEMC</a:t>
            </a:r>
            <a:endParaRPr lang="es-MX" dirty="0"/>
          </a:p>
        </p:txBody>
      </p:sp>
      <p:cxnSp>
        <p:nvCxnSpPr>
          <p:cNvPr id="17" name="AutoShape 9">
            <a:extLst>
              <a:ext uri="{FF2B5EF4-FFF2-40B4-BE49-F238E27FC236}">
                <a16:creationId xmlns:a16="http://schemas.microsoft.com/office/drawing/2014/main" id="{83BD0AEB-C7C1-4CD4-B187-D9E6306AF75B}"/>
              </a:ext>
            </a:extLst>
          </p:cNvPr>
          <p:cNvCxnSpPr>
            <a:cxnSpLocks noChangeShapeType="1"/>
          </p:cNvCxnSpPr>
          <p:nvPr/>
        </p:nvCxnSpPr>
        <p:spPr bwMode="auto">
          <a:xfrm>
            <a:off x="1655008" y="810132"/>
            <a:ext cx="9947" cy="1891468"/>
          </a:xfrm>
          <a:prstGeom prst="straightConnector1">
            <a:avLst/>
          </a:prstGeom>
          <a:noFill/>
          <a:ln w="28440">
            <a:solidFill>
              <a:srgbClr val="0070C0"/>
            </a:solidFill>
            <a:round/>
            <a:headEnd/>
            <a:tailEnd type="triangle" w="lg" len="lg"/>
          </a:ln>
        </p:spPr>
      </p:cxnSp>
      <p:pic>
        <p:nvPicPr>
          <p:cNvPr id="23" name="Picture 2">
            <a:extLst>
              <a:ext uri="{FF2B5EF4-FFF2-40B4-BE49-F238E27FC236}">
                <a16:creationId xmlns:a16="http://schemas.microsoft.com/office/drawing/2014/main" id="{80ACE20A-E9B6-4FE8-8ECA-AE2E17FCF103}"/>
              </a:ext>
            </a:extLst>
          </p:cNvPr>
          <p:cNvPicPr>
            <a:picLocks noChangeAspect="1" noChangeArrowheads="1"/>
          </p:cNvPicPr>
          <p:nvPr/>
        </p:nvPicPr>
        <p:blipFill>
          <a:blip r:embed="rId5" cstate="print"/>
          <a:srcRect/>
          <a:stretch>
            <a:fillRect/>
          </a:stretch>
        </p:blipFill>
        <p:spPr bwMode="auto">
          <a:xfrm>
            <a:off x="6813802" y="2628038"/>
            <a:ext cx="4824536" cy="3224579"/>
          </a:xfrm>
          <a:prstGeom prst="rect">
            <a:avLst/>
          </a:prstGeom>
          <a:noFill/>
          <a:ln w="9525">
            <a:noFill/>
            <a:miter lim="800000"/>
            <a:headEnd/>
            <a:tailEnd/>
          </a:ln>
        </p:spPr>
      </p:pic>
      <p:sp>
        <p:nvSpPr>
          <p:cNvPr id="24" name="Marcador de contenido 2">
            <a:extLst>
              <a:ext uri="{FF2B5EF4-FFF2-40B4-BE49-F238E27FC236}">
                <a16:creationId xmlns:a16="http://schemas.microsoft.com/office/drawing/2014/main" id="{63741A5B-0778-4CA6-9A48-393DEC036D82}"/>
              </a:ext>
            </a:extLst>
          </p:cNvPr>
          <p:cNvSpPr txBox="1">
            <a:spLocks/>
          </p:cNvSpPr>
          <p:nvPr/>
        </p:nvSpPr>
        <p:spPr>
          <a:xfrm>
            <a:off x="7284758" y="5926179"/>
            <a:ext cx="5562951" cy="419572"/>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None/>
            </a:pPr>
            <a:r>
              <a:rPr lang="es-MX" sz="1400" dirty="0"/>
              <a:t>Fig. 7 Fulguraciones o ráfagas.</a:t>
            </a:r>
          </a:p>
          <a:p>
            <a:endParaRPr lang="es-MX" sz="1400" dirty="0"/>
          </a:p>
          <a:p>
            <a:endParaRPr lang="es-MX" sz="1400" dirty="0"/>
          </a:p>
        </p:txBody>
      </p:sp>
      <p:sp>
        <p:nvSpPr>
          <p:cNvPr id="25" name="Marcador de contenido 2">
            <a:extLst>
              <a:ext uri="{FF2B5EF4-FFF2-40B4-BE49-F238E27FC236}">
                <a16:creationId xmlns:a16="http://schemas.microsoft.com/office/drawing/2014/main" id="{F515F966-CC17-4775-986A-21237A1FFF96}"/>
              </a:ext>
            </a:extLst>
          </p:cNvPr>
          <p:cNvSpPr txBox="1">
            <a:spLocks/>
          </p:cNvSpPr>
          <p:nvPr/>
        </p:nvSpPr>
        <p:spPr>
          <a:xfrm>
            <a:off x="411621" y="4798697"/>
            <a:ext cx="5044510" cy="1610581"/>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None/>
            </a:pPr>
            <a:r>
              <a:rPr lang="es-MX" b="1" dirty="0">
                <a:effectLst/>
                <a:latin typeface="Times New Roman" panose="02020603050405020304" pitchFamily="18" charset="0"/>
                <a:cs typeface="Times New Roman" panose="02020603050405020304" pitchFamily="18" charset="0"/>
              </a:rPr>
              <a:t>Fulguraciones o ráfagas</a:t>
            </a:r>
          </a:p>
          <a:p>
            <a:r>
              <a:rPr lang="es-MX" dirty="0">
                <a:effectLst/>
                <a:latin typeface="Times New Roman" panose="02020603050405020304" pitchFamily="18" charset="0"/>
                <a:cs typeface="Times New Roman" panose="02020603050405020304" pitchFamily="18" charset="0"/>
              </a:rPr>
              <a:t>Ráfagas en radio (&lt;1 </a:t>
            </a:r>
            <a:r>
              <a:rPr lang="es-MX" dirty="0" err="1">
                <a:effectLst/>
                <a:latin typeface="Times New Roman" panose="02020603050405020304" pitchFamily="18" charset="0"/>
                <a:cs typeface="Times New Roman" panose="02020603050405020304" pitchFamily="18" charset="0"/>
              </a:rPr>
              <a:t>hr</a:t>
            </a:r>
            <a:r>
              <a:rPr lang="es-MX" dirty="0">
                <a:effectLst/>
                <a:latin typeface="Times New Roman" panose="02020603050405020304" pitchFamily="18" charset="0"/>
                <a:cs typeface="Times New Roman" panose="02020603050405020304" pitchFamily="18" charset="0"/>
              </a:rPr>
              <a:t>)</a:t>
            </a:r>
          </a:p>
          <a:p>
            <a:r>
              <a:rPr lang="es-MX" dirty="0">
                <a:effectLst/>
                <a:latin typeface="Times New Roman" panose="02020603050405020304" pitchFamily="18" charset="0"/>
                <a:cs typeface="Times New Roman" panose="02020603050405020304" pitchFamily="18" charset="0"/>
              </a:rPr>
              <a:t>Se da aceleración de partículas.</a:t>
            </a:r>
          </a:p>
          <a:p>
            <a:endParaRPr lang="es-MX" dirty="0">
              <a:effectLst/>
              <a:latin typeface="Times New Roman" panose="02020603050405020304" pitchFamily="18" charset="0"/>
              <a:cs typeface="Times New Roman" panose="02020603050405020304" pitchFamily="18" charset="0"/>
            </a:endParaRPr>
          </a:p>
        </p:txBody>
      </p:sp>
      <p:sp>
        <p:nvSpPr>
          <p:cNvPr id="4" name="Flecha: hacia la izquierda 3">
            <a:extLst>
              <a:ext uri="{FF2B5EF4-FFF2-40B4-BE49-F238E27FC236}">
                <a16:creationId xmlns:a16="http://schemas.microsoft.com/office/drawing/2014/main" id="{4E25A32B-347C-49FC-A81A-B01A0D98350F}"/>
              </a:ext>
            </a:extLst>
          </p:cNvPr>
          <p:cNvSpPr/>
          <p:nvPr/>
        </p:nvSpPr>
        <p:spPr>
          <a:xfrm>
            <a:off x="6096000" y="1075101"/>
            <a:ext cx="965889" cy="351917"/>
          </a:xfrm>
          <a:prstGeom prst="lef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9" name="Flecha: hacia la izquierda 18">
            <a:extLst>
              <a:ext uri="{FF2B5EF4-FFF2-40B4-BE49-F238E27FC236}">
                <a16:creationId xmlns:a16="http://schemas.microsoft.com/office/drawing/2014/main" id="{1D97E699-ABD2-4131-80E3-7CB83A50BDD6}"/>
              </a:ext>
            </a:extLst>
          </p:cNvPr>
          <p:cNvSpPr/>
          <p:nvPr/>
        </p:nvSpPr>
        <p:spPr>
          <a:xfrm rot="10800000">
            <a:off x="3983809" y="5292984"/>
            <a:ext cx="965889" cy="351917"/>
          </a:xfrm>
          <a:prstGeom prst="lef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9155776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9A9EFA0B-8C84-4E17-B07A-9BBACD4C6DD5}"/>
              </a:ext>
            </a:extLst>
          </p:cNvPr>
          <p:cNvSpPr/>
          <p:nvPr/>
        </p:nvSpPr>
        <p:spPr>
          <a:xfrm>
            <a:off x="7617125" y="3429000"/>
            <a:ext cx="3881886" cy="237045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MX"/>
          </a:p>
        </p:txBody>
      </p:sp>
      <p:sp>
        <p:nvSpPr>
          <p:cNvPr id="12" name="Rectángulo 11">
            <a:extLst>
              <a:ext uri="{FF2B5EF4-FFF2-40B4-BE49-F238E27FC236}">
                <a16:creationId xmlns:a16="http://schemas.microsoft.com/office/drawing/2014/main" id="{13625F28-BB5C-4EB7-B741-3D265227D3DC}"/>
              </a:ext>
            </a:extLst>
          </p:cNvPr>
          <p:cNvSpPr/>
          <p:nvPr/>
        </p:nvSpPr>
        <p:spPr>
          <a:xfrm>
            <a:off x="0" y="6512943"/>
            <a:ext cx="12192000" cy="34505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13" name="Rectángulo 12">
            <a:extLst>
              <a:ext uri="{FF2B5EF4-FFF2-40B4-BE49-F238E27FC236}">
                <a16:creationId xmlns:a16="http://schemas.microsoft.com/office/drawing/2014/main" id="{C2742F67-19CE-4AB0-BE54-D8F9C4CACD0A}"/>
              </a:ext>
            </a:extLst>
          </p:cNvPr>
          <p:cNvSpPr/>
          <p:nvPr/>
        </p:nvSpPr>
        <p:spPr>
          <a:xfrm>
            <a:off x="0" y="0"/>
            <a:ext cx="12192000" cy="6096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2" name="Título 1">
            <a:extLst>
              <a:ext uri="{FF2B5EF4-FFF2-40B4-BE49-F238E27FC236}">
                <a16:creationId xmlns:a16="http://schemas.microsoft.com/office/drawing/2014/main" id="{73EF8D1A-7211-4390-9F45-204DBC81F4CD}"/>
              </a:ext>
            </a:extLst>
          </p:cNvPr>
          <p:cNvSpPr>
            <a:spLocks noGrp="1"/>
          </p:cNvSpPr>
          <p:nvPr>
            <p:ph type="title"/>
          </p:nvPr>
        </p:nvSpPr>
        <p:spPr>
          <a:xfrm>
            <a:off x="-63574" y="-149294"/>
            <a:ext cx="9550474" cy="970450"/>
          </a:xfrm>
        </p:spPr>
        <p:txBody>
          <a:bodyPr>
            <a:normAutofit/>
          </a:bodyPr>
          <a:lstStyle/>
          <a:p>
            <a:r>
              <a:rPr lang="es-MX" dirty="0"/>
              <a:t>Jets pequeños y de corta duración (UV)</a:t>
            </a:r>
          </a:p>
        </p:txBody>
      </p:sp>
      <p:sp>
        <p:nvSpPr>
          <p:cNvPr id="3" name="Marcador de contenido 2">
            <a:extLst>
              <a:ext uri="{FF2B5EF4-FFF2-40B4-BE49-F238E27FC236}">
                <a16:creationId xmlns:a16="http://schemas.microsoft.com/office/drawing/2014/main" id="{0C94FC60-DCB6-493A-9D57-7FCC797342F0}"/>
              </a:ext>
            </a:extLst>
          </p:cNvPr>
          <p:cNvSpPr>
            <a:spLocks noGrp="1"/>
          </p:cNvSpPr>
          <p:nvPr>
            <p:ph idx="1"/>
          </p:nvPr>
        </p:nvSpPr>
        <p:spPr>
          <a:xfrm>
            <a:off x="7882513" y="758894"/>
            <a:ext cx="4223885" cy="5365506"/>
          </a:xfrm>
        </p:spPr>
        <p:txBody>
          <a:bodyPr>
            <a:normAutofit/>
          </a:bodyPr>
          <a:lstStyle/>
          <a:p>
            <a:pPr marL="36900" indent="0">
              <a:buNone/>
            </a:pPr>
            <a:r>
              <a:rPr lang="es-MX" b="1" dirty="0">
                <a:effectLst/>
                <a:latin typeface="Times New Roman" panose="02020603050405020304" pitchFamily="18" charset="0"/>
                <a:cs typeface="Times New Roman" panose="02020603050405020304" pitchFamily="18" charset="0"/>
              </a:rPr>
              <a:t>Jets pequeños</a:t>
            </a:r>
          </a:p>
          <a:p>
            <a:r>
              <a:rPr lang="es-MX" dirty="0">
                <a:effectLst/>
                <a:latin typeface="Times New Roman" panose="02020603050405020304" pitchFamily="18" charset="0"/>
                <a:cs typeface="Times New Roman" panose="02020603050405020304" pitchFamily="18" charset="0"/>
              </a:rPr>
              <a:t>Escalas de tiempo son de  1-5 minutos.</a:t>
            </a:r>
          </a:p>
          <a:p>
            <a:r>
              <a:rPr lang="es-MX" dirty="0">
                <a:effectLst/>
                <a:latin typeface="Times New Roman" panose="02020603050405020304" pitchFamily="18" charset="0"/>
                <a:cs typeface="Times New Roman" panose="02020603050405020304" pitchFamily="18" charset="0"/>
              </a:rPr>
              <a:t>Escalas espaciales de 2-4 </a:t>
            </a:r>
            <a:r>
              <a:rPr lang="es-MX" dirty="0" err="1">
                <a:effectLst/>
                <a:latin typeface="Times New Roman" panose="02020603050405020304" pitchFamily="18" charset="0"/>
                <a:cs typeface="Times New Roman" panose="02020603050405020304" pitchFamily="18" charset="0"/>
              </a:rPr>
              <a:t>arc</a:t>
            </a:r>
            <a:r>
              <a:rPr lang="es-MX" dirty="0">
                <a:effectLst/>
                <a:latin typeface="Times New Roman" panose="02020603050405020304" pitchFamily="18" charset="0"/>
                <a:cs typeface="Times New Roman" panose="02020603050405020304" pitchFamily="18" charset="0"/>
              </a:rPr>
              <a:t> </a:t>
            </a:r>
            <a:r>
              <a:rPr lang="es-MX" dirty="0" err="1">
                <a:effectLst/>
                <a:latin typeface="Times New Roman" panose="02020603050405020304" pitchFamily="18" charset="0"/>
                <a:cs typeface="Times New Roman" panose="02020603050405020304" pitchFamily="18" charset="0"/>
              </a:rPr>
              <a:t>sec</a:t>
            </a:r>
            <a:endParaRPr lang="es-MX" dirty="0">
              <a:effectLst/>
              <a:latin typeface="Times New Roman" panose="02020603050405020304" pitchFamily="18" charset="0"/>
              <a:cs typeface="Times New Roman" panose="02020603050405020304" pitchFamily="18" charset="0"/>
            </a:endParaRPr>
          </a:p>
          <a:p>
            <a:r>
              <a:rPr lang="es-MX" dirty="0">
                <a:effectLst/>
                <a:latin typeface="Times New Roman" panose="02020603050405020304" pitchFamily="18" charset="0"/>
                <a:cs typeface="Times New Roman" panose="02020603050405020304" pitchFamily="18" charset="0"/>
              </a:rPr>
              <a:t>Velocidades características de v=100-300 km/s</a:t>
            </a:r>
          </a:p>
          <a:p>
            <a:endParaRPr lang="es-MX" dirty="0">
              <a:effectLst/>
              <a:latin typeface="Times New Roman" panose="02020603050405020304" pitchFamily="18" charset="0"/>
              <a:cs typeface="Times New Roman" panose="02020603050405020304" pitchFamily="18" charset="0"/>
            </a:endParaRPr>
          </a:p>
          <a:p>
            <a:pPr marL="36900" indent="0">
              <a:buNone/>
            </a:pPr>
            <a:r>
              <a:rPr lang="es-MX" b="1" dirty="0">
                <a:effectLst/>
                <a:latin typeface="Times New Roman" panose="02020603050405020304" pitchFamily="18" charset="0"/>
                <a:cs typeface="Times New Roman" panose="02020603050405020304" pitchFamily="18" charset="0"/>
              </a:rPr>
              <a:t>Otras posibles causas:</a:t>
            </a:r>
          </a:p>
          <a:p>
            <a:pPr lvl="1"/>
            <a:r>
              <a:rPr lang="es-MX" dirty="0">
                <a:effectLst/>
                <a:latin typeface="Times New Roman" panose="02020603050405020304" pitchFamily="18" charset="0"/>
                <a:cs typeface="Times New Roman" panose="02020603050405020304" pitchFamily="18" charset="0"/>
              </a:rPr>
              <a:t>Variaciones magnéticas y electrostáticas locales</a:t>
            </a:r>
          </a:p>
          <a:p>
            <a:pPr lvl="1"/>
            <a:r>
              <a:rPr lang="es-MX" dirty="0">
                <a:effectLst/>
                <a:latin typeface="Times New Roman" panose="02020603050405020304" pitchFamily="18" charset="0"/>
                <a:cs typeface="Times New Roman" panose="02020603050405020304" pitchFamily="18" charset="0"/>
              </a:rPr>
              <a:t>Tormentas Eléctricas</a:t>
            </a:r>
          </a:p>
          <a:p>
            <a:pPr lvl="1"/>
            <a:r>
              <a:rPr lang="es-MX" dirty="0">
                <a:effectLst/>
                <a:latin typeface="Times New Roman" panose="02020603050405020304" pitchFamily="18" charset="0"/>
                <a:cs typeface="Times New Roman" panose="02020603050405020304" pitchFamily="18" charset="0"/>
              </a:rPr>
              <a:t>Tormentas de nieve</a:t>
            </a:r>
            <a:endParaRPr lang="es-MX" sz="2400" b="1" dirty="0"/>
          </a:p>
          <a:p>
            <a:endParaRPr lang="es-MX" dirty="0">
              <a:effectLst/>
              <a:latin typeface="Times New Roman" panose="02020603050405020304" pitchFamily="18" charset="0"/>
              <a:cs typeface="Times New Roman" panose="02020603050405020304" pitchFamily="18" charset="0"/>
            </a:endParaRPr>
          </a:p>
        </p:txBody>
      </p:sp>
      <p:sp>
        <p:nvSpPr>
          <p:cNvPr id="6" name="Marcador de contenido 2">
            <a:extLst>
              <a:ext uri="{FF2B5EF4-FFF2-40B4-BE49-F238E27FC236}">
                <a16:creationId xmlns:a16="http://schemas.microsoft.com/office/drawing/2014/main" id="{CBEBBB29-42DE-4CA3-8179-BC805027AF4E}"/>
              </a:ext>
            </a:extLst>
          </p:cNvPr>
          <p:cNvSpPr txBox="1">
            <a:spLocks/>
          </p:cNvSpPr>
          <p:nvPr/>
        </p:nvSpPr>
        <p:spPr>
          <a:xfrm>
            <a:off x="85602" y="5978567"/>
            <a:ext cx="4902033" cy="419572"/>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None/>
            </a:pPr>
            <a:r>
              <a:rPr lang="es-MX" sz="1400" dirty="0"/>
              <a:t>Fig. 15 Observaciones espectroscópicas de (SUMER </a:t>
            </a:r>
            <a:r>
              <a:rPr lang="es-MX" sz="1400" dirty="0" err="1"/>
              <a:t>SoHO</a:t>
            </a:r>
            <a:r>
              <a:rPr lang="es-MX" sz="1400" dirty="0"/>
              <a:t>)</a:t>
            </a:r>
          </a:p>
          <a:p>
            <a:endParaRPr lang="es-MX" sz="1400" dirty="0"/>
          </a:p>
          <a:p>
            <a:endParaRPr lang="es-MX" sz="1400" dirty="0"/>
          </a:p>
        </p:txBody>
      </p:sp>
      <p:sp>
        <p:nvSpPr>
          <p:cNvPr id="10" name="Marcador de pie de página 9">
            <a:extLst>
              <a:ext uri="{FF2B5EF4-FFF2-40B4-BE49-F238E27FC236}">
                <a16:creationId xmlns:a16="http://schemas.microsoft.com/office/drawing/2014/main" id="{787A83D2-606B-46D6-B091-427D63B56D7F}"/>
              </a:ext>
            </a:extLst>
          </p:cNvPr>
          <p:cNvSpPr>
            <a:spLocks noGrp="1"/>
          </p:cNvSpPr>
          <p:nvPr>
            <p:ph type="ftr" sz="quarter" idx="11"/>
          </p:nvPr>
        </p:nvSpPr>
        <p:spPr>
          <a:xfrm>
            <a:off x="560112" y="6492875"/>
            <a:ext cx="7471080" cy="365125"/>
          </a:xfrm>
        </p:spPr>
        <p:txBody>
          <a:bodyPr/>
          <a:lstStyle/>
          <a:p>
            <a:r>
              <a:rPr lang="es-MX" dirty="0"/>
              <a:t>Godos-Valencia, Mendoza-Torres, Tirado-Bueno,     						Variaciones Discretas FRC</a:t>
            </a:r>
          </a:p>
        </p:txBody>
      </p:sp>
      <p:sp>
        <p:nvSpPr>
          <p:cNvPr id="11" name="Marcador de número de diapositiva 10">
            <a:extLst>
              <a:ext uri="{FF2B5EF4-FFF2-40B4-BE49-F238E27FC236}">
                <a16:creationId xmlns:a16="http://schemas.microsoft.com/office/drawing/2014/main" id="{ABB3DDD6-CB19-42EF-97F3-7F956BC77E7C}"/>
              </a:ext>
            </a:extLst>
          </p:cNvPr>
          <p:cNvSpPr>
            <a:spLocks noGrp="1"/>
          </p:cNvSpPr>
          <p:nvPr>
            <p:ph type="sldNum" sz="quarter" idx="12"/>
          </p:nvPr>
        </p:nvSpPr>
        <p:spPr>
          <a:xfrm>
            <a:off x="10878343" y="6484286"/>
            <a:ext cx="753545" cy="365125"/>
          </a:xfrm>
        </p:spPr>
        <p:txBody>
          <a:bodyPr/>
          <a:lstStyle/>
          <a:p>
            <a:fld id="{B503256A-7284-4F47-9396-5F67A697BE6C}" type="slidenum">
              <a:rPr lang="es-MX" smtClean="0"/>
              <a:t>17</a:t>
            </a:fld>
            <a:endParaRPr lang="es-MX" dirty="0"/>
          </a:p>
        </p:txBody>
      </p:sp>
      <p:pic>
        <p:nvPicPr>
          <p:cNvPr id="18" name="Picture 3">
            <a:extLst>
              <a:ext uri="{FF2B5EF4-FFF2-40B4-BE49-F238E27FC236}">
                <a16:creationId xmlns:a16="http://schemas.microsoft.com/office/drawing/2014/main" id="{E550EC5D-64E1-40F2-8744-A926D6AA5A14}"/>
              </a:ext>
            </a:extLst>
          </p:cNvPr>
          <p:cNvPicPr>
            <a:picLocks noChangeAspect="1" noChangeArrowheads="1"/>
          </p:cNvPicPr>
          <p:nvPr/>
        </p:nvPicPr>
        <p:blipFill>
          <a:blip r:embed="rId2" cstate="print"/>
          <a:srcRect/>
          <a:stretch>
            <a:fillRect/>
          </a:stretch>
        </p:blipFill>
        <p:spPr bwMode="auto">
          <a:xfrm>
            <a:off x="238944" y="1771765"/>
            <a:ext cx="4642621" cy="4027690"/>
          </a:xfrm>
          <a:prstGeom prst="rect">
            <a:avLst/>
          </a:prstGeom>
          <a:noFill/>
          <a:ln w="9525">
            <a:noFill/>
            <a:miter lim="800000"/>
            <a:headEnd/>
            <a:tailEnd/>
          </a:ln>
        </p:spPr>
      </p:pic>
      <p:cxnSp>
        <p:nvCxnSpPr>
          <p:cNvPr id="19" name="AutoShape 9">
            <a:extLst>
              <a:ext uri="{FF2B5EF4-FFF2-40B4-BE49-F238E27FC236}">
                <a16:creationId xmlns:a16="http://schemas.microsoft.com/office/drawing/2014/main" id="{D469F858-23DE-4EF5-9D1D-5C71595B5ECB}"/>
              </a:ext>
            </a:extLst>
          </p:cNvPr>
          <p:cNvCxnSpPr>
            <a:cxnSpLocks noChangeShapeType="1"/>
          </p:cNvCxnSpPr>
          <p:nvPr/>
        </p:nvCxnSpPr>
        <p:spPr bwMode="auto">
          <a:xfrm>
            <a:off x="518272" y="1422251"/>
            <a:ext cx="288032" cy="792088"/>
          </a:xfrm>
          <a:prstGeom prst="straightConnector1">
            <a:avLst/>
          </a:prstGeom>
          <a:noFill/>
          <a:ln w="28440">
            <a:solidFill>
              <a:srgbClr val="0070C0"/>
            </a:solidFill>
            <a:round/>
            <a:headEnd/>
            <a:tailEnd type="triangle" w="lg" len="lg"/>
          </a:ln>
        </p:spPr>
      </p:cxnSp>
      <p:sp>
        <p:nvSpPr>
          <p:cNvPr id="20" name="22 Rectángulo">
            <a:extLst>
              <a:ext uri="{FF2B5EF4-FFF2-40B4-BE49-F238E27FC236}">
                <a16:creationId xmlns:a16="http://schemas.microsoft.com/office/drawing/2014/main" id="{07E657E6-47E1-4927-934D-19AC55EB0553}"/>
              </a:ext>
            </a:extLst>
          </p:cNvPr>
          <p:cNvSpPr/>
          <p:nvPr/>
        </p:nvSpPr>
        <p:spPr>
          <a:xfrm>
            <a:off x="224859" y="1006382"/>
            <a:ext cx="670506" cy="343036"/>
          </a:xfrm>
          <a:prstGeom prst="rect">
            <a:avLst/>
          </a:prstGeom>
        </p:spPr>
        <p:txBody>
          <a:bodyPr wrap="none">
            <a:spAutoFit/>
          </a:bodyPr>
          <a:lstStyle/>
          <a:p>
            <a:pPr algn="ctr"/>
            <a:r>
              <a:rPr lang="en-US" sz="2000" b="1" dirty="0">
                <a:solidFill>
                  <a:srgbClr val="000000"/>
                </a:solidFill>
                <a:latin typeface="Century Gothic" charset="0"/>
              </a:rPr>
              <a:t>Blue jet</a:t>
            </a:r>
            <a:endParaRPr lang="es-ES" sz="2000" b="1" dirty="0">
              <a:solidFill>
                <a:srgbClr val="000000"/>
              </a:solidFill>
              <a:latin typeface="Century Gothic" charset="0"/>
            </a:endParaRPr>
          </a:p>
        </p:txBody>
      </p:sp>
      <p:sp>
        <p:nvSpPr>
          <p:cNvPr id="21" name="25 Rectángulo">
            <a:extLst>
              <a:ext uri="{FF2B5EF4-FFF2-40B4-BE49-F238E27FC236}">
                <a16:creationId xmlns:a16="http://schemas.microsoft.com/office/drawing/2014/main" id="{5985C21F-2021-4F3B-93E7-538560F3EBB9}"/>
              </a:ext>
            </a:extLst>
          </p:cNvPr>
          <p:cNvSpPr/>
          <p:nvPr/>
        </p:nvSpPr>
        <p:spPr>
          <a:xfrm>
            <a:off x="1469266" y="1031947"/>
            <a:ext cx="642945" cy="343036"/>
          </a:xfrm>
          <a:prstGeom prst="rect">
            <a:avLst/>
          </a:prstGeom>
        </p:spPr>
        <p:txBody>
          <a:bodyPr wrap="none">
            <a:spAutoFit/>
          </a:bodyPr>
          <a:lstStyle/>
          <a:p>
            <a:pPr algn="ctr"/>
            <a:r>
              <a:rPr lang="en-US" sz="2000" b="1" dirty="0">
                <a:solidFill>
                  <a:srgbClr val="000000"/>
                </a:solidFill>
                <a:latin typeface="Century Gothic" charset="0"/>
              </a:rPr>
              <a:t>Red jet</a:t>
            </a:r>
            <a:endParaRPr lang="es-ES" sz="2000" b="1" dirty="0">
              <a:solidFill>
                <a:srgbClr val="000000"/>
              </a:solidFill>
              <a:latin typeface="Century Gothic" charset="0"/>
            </a:endParaRPr>
          </a:p>
        </p:txBody>
      </p:sp>
      <p:cxnSp>
        <p:nvCxnSpPr>
          <p:cNvPr id="22" name="AutoShape 9">
            <a:extLst>
              <a:ext uri="{FF2B5EF4-FFF2-40B4-BE49-F238E27FC236}">
                <a16:creationId xmlns:a16="http://schemas.microsoft.com/office/drawing/2014/main" id="{4CEA1116-AF8A-4D8A-9382-7551A71817F4}"/>
              </a:ext>
            </a:extLst>
          </p:cNvPr>
          <p:cNvCxnSpPr>
            <a:cxnSpLocks noChangeShapeType="1"/>
          </p:cNvCxnSpPr>
          <p:nvPr/>
        </p:nvCxnSpPr>
        <p:spPr bwMode="auto">
          <a:xfrm flipH="1">
            <a:off x="1451419" y="1362186"/>
            <a:ext cx="224866" cy="802679"/>
          </a:xfrm>
          <a:prstGeom prst="straightConnector1">
            <a:avLst/>
          </a:prstGeom>
          <a:noFill/>
          <a:ln w="28440">
            <a:solidFill>
              <a:srgbClr val="FF0000"/>
            </a:solidFill>
            <a:round/>
            <a:headEnd/>
            <a:tailEnd type="triangle" w="lg" len="lg"/>
          </a:ln>
        </p:spPr>
      </p:cxnSp>
      <p:grpSp>
        <p:nvGrpSpPr>
          <p:cNvPr id="28" name="30 Grupo">
            <a:extLst>
              <a:ext uri="{FF2B5EF4-FFF2-40B4-BE49-F238E27FC236}">
                <a16:creationId xmlns:a16="http://schemas.microsoft.com/office/drawing/2014/main" id="{8C08D0A9-F5CF-4994-AC62-F43180B274DD}"/>
              </a:ext>
            </a:extLst>
          </p:cNvPr>
          <p:cNvGrpSpPr/>
          <p:nvPr/>
        </p:nvGrpSpPr>
        <p:grpSpPr>
          <a:xfrm>
            <a:off x="5186367" y="733600"/>
            <a:ext cx="2844825" cy="2232248"/>
            <a:chOff x="5940152" y="3429000"/>
            <a:chExt cx="3233318" cy="2718212"/>
          </a:xfrm>
        </p:grpSpPr>
        <p:sp>
          <p:nvSpPr>
            <p:cNvPr id="29" name="31 Rectángulo">
              <a:extLst>
                <a:ext uri="{FF2B5EF4-FFF2-40B4-BE49-F238E27FC236}">
                  <a16:creationId xmlns:a16="http://schemas.microsoft.com/office/drawing/2014/main" id="{B606992A-5175-456E-AA5D-B455F0C05E9E}"/>
                </a:ext>
              </a:extLst>
            </p:cNvPr>
            <p:cNvSpPr/>
            <p:nvPr/>
          </p:nvSpPr>
          <p:spPr>
            <a:xfrm>
              <a:off x="6792297" y="3429000"/>
              <a:ext cx="2381173" cy="449736"/>
            </a:xfrm>
            <a:prstGeom prst="rect">
              <a:avLst/>
            </a:prstGeom>
          </p:spPr>
          <p:txBody>
            <a:bodyPr wrap="square">
              <a:spAutoFit/>
            </a:bodyPr>
            <a:lstStyle/>
            <a:p>
              <a:r>
                <a:rPr lang="en-US" dirty="0" err="1">
                  <a:solidFill>
                    <a:srgbClr val="000000"/>
                  </a:solidFill>
                  <a:latin typeface="Century Gothic" charset="0"/>
                </a:rPr>
                <a:t>observador</a:t>
              </a:r>
              <a:endParaRPr lang="es-ES" dirty="0"/>
            </a:p>
          </p:txBody>
        </p:sp>
        <p:cxnSp>
          <p:nvCxnSpPr>
            <p:cNvPr id="30" name="AutoShape 7">
              <a:extLst>
                <a:ext uri="{FF2B5EF4-FFF2-40B4-BE49-F238E27FC236}">
                  <a16:creationId xmlns:a16="http://schemas.microsoft.com/office/drawing/2014/main" id="{6A26103C-A52D-47B6-B2A9-DC54FC16AF0D}"/>
                </a:ext>
              </a:extLst>
            </p:cNvPr>
            <p:cNvCxnSpPr>
              <a:cxnSpLocks noChangeShapeType="1"/>
            </p:cNvCxnSpPr>
            <p:nvPr/>
          </p:nvCxnSpPr>
          <p:spPr bwMode="auto">
            <a:xfrm>
              <a:off x="7845955" y="4653136"/>
              <a:ext cx="0" cy="118344"/>
            </a:xfrm>
            <a:prstGeom prst="straightConnector1">
              <a:avLst/>
            </a:prstGeom>
            <a:noFill/>
            <a:ln w="28440">
              <a:solidFill>
                <a:srgbClr val="00B0F0"/>
              </a:solidFill>
              <a:round/>
              <a:headEnd/>
              <a:tailEnd type="triangle" w="lg" len="lg"/>
            </a:ln>
          </p:spPr>
        </p:cxnSp>
        <p:sp>
          <p:nvSpPr>
            <p:cNvPr id="31" name="33 Rectángulo">
              <a:extLst>
                <a:ext uri="{FF2B5EF4-FFF2-40B4-BE49-F238E27FC236}">
                  <a16:creationId xmlns:a16="http://schemas.microsoft.com/office/drawing/2014/main" id="{629F262F-7E35-4790-B327-9F0D6F6E8372}"/>
                </a:ext>
              </a:extLst>
            </p:cNvPr>
            <p:cNvSpPr/>
            <p:nvPr/>
          </p:nvSpPr>
          <p:spPr>
            <a:xfrm>
              <a:off x="7452320" y="5157192"/>
              <a:ext cx="432108" cy="369332"/>
            </a:xfrm>
            <a:prstGeom prst="rect">
              <a:avLst/>
            </a:prstGeom>
          </p:spPr>
          <p:txBody>
            <a:bodyPr wrap="square">
              <a:spAutoFit/>
            </a:bodyPr>
            <a:lstStyle/>
            <a:p>
              <a:r>
                <a:rPr lang="en-US" b="1" i="1" dirty="0">
                  <a:solidFill>
                    <a:srgbClr val="000000"/>
                  </a:solidFill>
                  <a:latin typeface="Century Gothic" charset="0"/>
                </a:rPr>
                <a:t>  </a:t>
              </a:r>
              <a:endParaRPr lang="es-MX" b="1" i="1" dirty="0"/>
            </a:p>
          </p:txBody>
        </p:sp>
        <p:sp>
          <p:nvSpPr>
            <p:cNvPr id="32" name="34 Arco">
              <a:extLst>
                <a:ext uri="{FF2B5EF4-FFF2-40B4-BE49-F238E27FC236}">
                  <a16:creationId xmlns:a16="http://schemas.microsoft.com/office/drawing/2014/main" id="{0DCDFFAD-466C-4545-8B10-56DA572AE8E1}"/>
                </a:ext>
              </a:extLst>
            </p:cNvPr>
            <p:cNvSpPr/>
            <p:nvPr/>
          </p:nvSpPr>
          <p:spPr bwMode="auto">
            <a:xfrm>
              <a:off x="5940152" y="4302388"/>
              <a:ext cx="1944216" cy="1844824"/>
            </a:xfrm>
            <a:prstGeom prst="arc">
              <a:avLst>
                <a:gd name="adj1" fmla="val 10927797"/>
                <a:gd name="adj2" fmla="val 0"/>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s-ES" sz="1800" b="0" i="0" u="none" strike="noStrike" cap="none" normalizeH="0" baseline="0">
                <a:ln>
                  <a:noFill/>
                </a:ln>
                <a:effectLst/>
                <a:latin typeface="Arial" charset="0"/>
              </a:endParaRPr>
            </a:p>
          </p:txBody>
        </p:sp>
        <p:cxnSp>
          <p:nvCxnSpPr>
            <p:cNvPr id="33" name="AutoShape 7">
              <a:extLst>
                <a:ext uri="{FF2B5EF4-FFF2-40B4-BE49-F238E27FC236}">
                  <a16:creationId xmlns:a16="http://schemas.microsoft.com/office/drawing/2014/main" id="{E60FAC02-0FA7-4B9E-B1E2-0038280E13D3}"/>
                </a:ext>
              </a:extLst>
            </p:cNvPr>
            <p:cNvCxnSpPr>
              <a:cxnSpLocks noChangeShapeType="1"/>
              <a:endCxn id="31" idx="3"/>
            </p:cNvCxnSpPr>
            <p:nvPr/>
          </p:nvCxnSpPr>
          <p:spPr bwMode="auto">
            <a:xfrm>
              <a:off x="7845955" y="4797152"/>
              <a:ext cx="38473" cy="544706"/>
            </a:xfrm>
            <a:prstGeom prst="straightConnector1">
              <a:avLst/>
            </a:prstGeom>
            <a:noFill/>
            <a:ln w="28440">
              <a:solidFill>
                <a:srgbClr val="FF0000"/>
              </a:solidFill>
              <a:round/>
              <a:headEnd/>
              <a:tailEnd type="triangle" w="lg" len="lg"/>
            </a:ln>
          </p:spPr>
        </p:cxnSp>
        <p:cxnSp>
          <p:nvCxnSpPr>
            <p:cNvPr id="34" name="AutoShape 7">
              <a:extLst>
                <a:ext uri="{FF2B5EF4-FFF2-40B4-BE49-F238E27FC236}">
                  <a16:creationId xmlns:a16="http://schemas.microsoft.com/office/drawing/2014/main" id="{19175381-492E-4CC3-9857-5E6D14A8B89F}"/>
                </a:ext>
              </a:extLst>
            </p:cNvPr>
            <p:cNvCxnSpPr>
              <a:cxnSpLocks noChangeShapeType="1"/>
            </p:cNvCxnSpPr>
            <p:nvPr/>
          </p:nvCxnSpPr>
          <p:spPr bwMode="auto">
            <a:xfrm flipH="1" flipV="1">
              <a:off x="7740352" y="3861048"/>
              <a:ext cx="80392" cy="800472"/>
            </a:xfrm>
            <a:prstGeom prst="straightConnector1">
              <a:avLst/>
            </a:prstGeom>
            <a:noFill/>
            <a:ln w="28440">
              <a:solidFill>
                <a:srgbClr val="00B0F0"/>
              </a:solidFill>
              <a:round/>
              <a:headEnd/>
              <a:tailEnd type="triangle" w="lg" len="lg"/>
            </a:ln>
          </p:spPr>
        </p:cxnSp>
        <p:sp>
          <p:nvSpPr>
            <p:cNvPr id="35" name="37 Estrella de 5 puntas">
              <a:extLst>
                <a:ext uri="{FF2B5EF4-FFF2-40B4-BE49-F238E27FC236}">
                  <a16:creationId xmlns:a16="http://schemas.microsoft.com/office/drawing/2014/main" id="{EB9233CC-1C80-461F-A36B-D06FC2694982}"/>
                </a:ext>
              </a:extLst>
            </p:cNvPr>
            <p:cNvSpPr/>
            <p:nvPr/>
          </p:nvSpPr>
          <p:spPr>
            <a:xfrm>
              <a:off x="7629931" y="4509120"/>
              <a:ext cx="397758" cy="403245"/>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pic>
        <p:nvPicPr>
          <p:cNvPr id="36" name="Picture 2">
            <a:extLst>
              <a:ext uri="{FF2B5EF4-FFF2-40B4-BE49-F238E27FC236}">
                <a16:creationId xmlns:a16="http://schemas.microsoft.com/office/drawing/2014/main" id="{B6D93184-C40A-42B4-B3EC-988D95740E47}"/>
              </a:ext>
            </a:extLst>
          </p:cNvPr>
          <p:cNvPicPr>
            <a:picLocks noChangeAspect="1" noChangeArrowheads="1"/>
          </p:cNvPicPr>
          <p:nvPr/>
        </p:nvPicPr>
        <p:blipFill>
          <a:blip r:embed="rId3" cstate="print"/>
          <a:srcRect l="25458" t="16360" r="43550" b="13751"/>
          <a:stretch>
            <a:fillRect/>
          </a:stretch>
        </p:blipFill>
        <p:spPr bwMode="auto">
          <a:xfrm>
            <a:off x="4754319" y="2317776"/>
            <a:ext cx="2448272" cy="3865692"/>
          </a:xfrm>
          <a:prstGeom prst="rect">
            <a:avLst/>
          </a:prstGeom>
          <a:noFill/>
          <a:ln w="9525">
            <a:noFill/>
            <a:miter lim="800000"/>
            <a:headEnd/>
            <a:tailEnd/>
          </a:ln>
        </p:spPr>
      </p:pic>
      <p:sp>
        <p:nvSpPr>
          <p:cNvPr id="53" name="19 Rectángulo">
            <a:extLst>
              <a:ext uri="{FF2B5EF4-FFF2-40B4-BE49-F238E27FC236}">
                <a16:creationId xmlns:a16="http://schemas.microsoft.com/office/drawing/2014/main" id="{F58D2789-1DC0-4EB3-BEB8-FA04F158B54F}"/>
              </a:ext>
            </a:extLst>
          </p:cNvPr>
          <p:cNvSpPr/>
          <p:nvPr/>
        </p:nvSpPr>
        <p:spPr>
          <a:xfrm rot="16200000">
            <a:off x="-466189" y="2461824"/>
            <a:ext cx="1353256" cy="338554"/>
          </a:xfrm>
          <a:prstGeom prst="rect">
            <a:avLst/>
          </a:prstGeom>
        </p:spPr>
        <p:txBody>
          <a:bodyPr wrap="none">
            <a:spAutoFit/>
          </a:bodyPr>
          <a:lstStyle/>
          <a:p>
            <a:r>
              <a:rPr lang="en-US" sz="1600" dirty="0">
                <a:solidFill>
                  <a:srgbClr val="000000"/>
                </a:solidFill>
                <a:latin typeface="Century Gothic" charset="0"/>
              </a:rPr>
              <a:t>North-South</a:t>
            </a:r>
            <a:endParaRPr lang="es-ES" sz="1600" dirty="0"/>
          </a:p>
        </p:txBody>
      </p:sp>
    </p:spTree>
    <p:extLst>
      <p:ext uri="{BB962C8B-B14F-4D97-AF65-F5344CB8AC3E}">
        <p14:creationId xmlns:p14="http://schemas.microsoft.com/office/powerpoint/2010/main" val="15075472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C481D909-8E41-4F4E-821D-ACBE7FC53648}"/>
              </a:ext>
            </a:extLst>
          </p:cNvPr>
          <p:cNvSpPr/>
          <p:nvPr/>
        </p:nvSpPr>
        <p:spPr>
          <a:xfrm>
            <a:off x="0" y="6512943"/>
            <a:ext cx="12192000" cy="34505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11" name="Rectángulo 10">
            <a:extLst>
              <a:ext uri="{FF2B5EF4-FFF2-40B4-BE49-F238E27FC236}">
                <a16:creationId xmlns:a16="http://schemas.microsoft.com/office/drawing/2014/main" id="{94E0CE57-8CA6-4124-820A-F475A81FC993}"/>
              </a:ext>
            </a:extLst>
          </p:cNvPr>
          <p:cNvSpPr/>
          <p:nvPr/>
        </p:nvSpPr>
        <p:spPr>
          <a:xfrm>
            <a:off x="0" y="0"/>
            <a:ext cx="12192000" cy="6096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2" name="Título 1">
            <a:extLst>
              <a:ext uri="{FF2B5EF4-FFF2-40B4-BE49-F238E27FC236}">
                <a16:creationId xmlns:a16="http://schemas.microsoft.com/office/drawing/2014/main" id="{A9CE0B5D-007C-4FE4-8321-86C79D1F3A09}"/>
              </a:ext>
            </a:extLst>
          </p:cNvPr>
          <p:cNvSpPr>
            <a:spLocks noGrp="1"/>
          </p:cNvSpPr>
          <p:nvPr>
            <p:ph type="title"/>
          </p:nvPr>
        </p:nvSpPr>
        <p:spPr>
          <a:xfrm>
            <a:off x="-1" y="-180425"/>
            <a:ext cx="8550443" cy="970450"/>
          </a:xfrm>
        </p:spPr>
        <p:txBody>
          <a:bodyPr/>
          <a:lstStyle/>
          <a:p>
            <a:r>
              <a:rPr lang="es-MX" dirty="0">
                <a:latin typeface="Times New Roman" panose="02020603050405020304" pitchFamily="18" charset="0"/>
                <a:cs typeface="Times New Roman" panose="02020603050405020304" pitchFamily="18" charset="0"/>
              </a:rPr>
              <a:t>Primer Método de Identificación (Saltos)</a:t>
            </a:r>
          </a:p>
        </p:txBody>
      </p:sp>
      <p:sp>
        <p:nvSpPr>
          <p:cNvPr id="3" name="Marcador de contenido 2">
            <a:extLst>
              <a:ext uri="{FF2B5EF4-FFF2-40B4-BE49-F238E27FC236}">
                <a16:creationId xmlns:a16="http://schemas.microsoft.com/office/drawing/2014/main" id="{4A5142B9-7525-48EC-8A79-033263CA5978}"/>
              </a:ext>
            </a:extLst>
          </p:cNvPr>
          <p:cNvSpPr>
            <a:spLocks noGrp="1"/>
          </p:cNvSpPr>
          <p:nvPr>
            <p:ph idx="1"/>
          </p:nvPr>
        </p:nvSpPr>
        <p:spPr>
          <a:xfrm>
            <a:off x="7061395" y="943922"/>
            <a:ext cx="4737652" cy="5478485"/>
          </a:xfrm>
        </p:spPr>
        <p:txBody>
          <a:bodyPr>
            <a:normAutofit/>
          </a:bodyPr>
          <a:lstStyle/>
          <a:p>
            <a:r>
              <a:rPr lang="es-MX" sz="2400" b="1" dirty="0"/>
              <a:t>Criterios de Selección:</a:t>
            </a:r>
          </a:p>
          <a:p>
            <a:pPr marL="792900" lvl="1" indent="-342900">
              <a:buFont typeface="+mj-lt"/>
              <a:buAutoNum type="arabicPeriod"/>
            </a:pPr>
            <a:r>
              <a:rPr lang="el-GR" sz="2400" dirty="0">
                <a:latin typeface="Calibri" panose="020F0502020204030204" pitchFamily="34" charset="0"/>
                <a:cs typeface="Calibri" panose="020F0502020204030204" pitchFamily="34" charset="0"/>
              </a:rPr>
              <a:t>Δ</a:t>
            </a:r>
            <a:r>
              <a:rPr lang="es-MX" sz="2400" dirty="0"/>
              <a:t> t &gt; 1 d, 2d, 3d, 4d, 5d</a:t>
            </a:r>
          </a:p>
          <a:p>
            <a:pPr marL="792900" lvl="1" indent="-342900">
              <a:buFont typeface="+mj-lt"/>
              <a:buAutoNum type="arabicPeriod"/>
            </a:pPr>
            <a:r>
              <a:rPr lang="el-GR" sz="2400" dirty="0">
                <a:latin typeface="Calibri" panose="020F0502020204030204" pitchFamily="34" charset="0"/>
                <a:cs typeface="Calibri" panose="020F0502020204030204" pitchFamily="34" charset="0"/>
              </a:rPr>
              <a:t>Δ </a:t>
            </a:r>
            <a:r>
              <a:rPr lang="es-MX" sz="2400" dirty="0"/>
              <a:t>FRC &gt; 3,5,10 </a:t>
            </a:r>
            <a:r>
              <a:rPr lang="el-GR" sz="2400" dirty="0">
                <a:latin typeface="Calibri" panose="020F0502020204030204" pitchFamily="34" charset="0"/>
                <a:cs typeface="Calibri" panose="020F0502020204030204" pitchFamily="34" charset="0"/>
              </a:rPr>
              <a:t>σ</a:t>
            </a:r>
            <a:r>
              <a:rPr lang="es-MX" sz="2400" dirty="0"/>
              <a:t> </a:t>
            </a:r>
          </a:p>
          <a:p>
            <a:endParaRPr lang="es-MX" dirty="0">
              <a:latin typeface="Times New Roman" panose="02020603050405020304" pitchFamily="18" charset="0"/>
              <a:cs typeface="Times New Roman" panose="02020603050405020304" pitchFamily="18" charset="0"/>
            </a:endParaRPr>
          </a:p>
          <a:p>
            <a:r>
              <a:rPr lang="es-MX" dirty="0">
                <a:latin typeface="Times New Roman" panose="02020603050405020304" pitchFamily="18" charset="0"/>
                <a:cs typeface="Times New Roman" panose="02020603050405020304" pitchFamily="18" charset="0"/>
              </a:rPr>
              <a:t>Una primera identificación de los tiempos en los que hubo saltos se obtuvo de una inspección visual.</a:t>
            </a:r>
          </a:p>
          <a:p>
            <a:endParaRPr lang="es-MX" dirty="0">
              <a:latin typeface="Times New Roman" panose="02020603050405020304" pitchFamily="18" charset="0"/>
              <a:cs typeface="Times New Roman" panose="02020603050405020304" pitchFamily="18" charset="0"/>
            </a:endParaRPr>
          </a:p>
          <a:p>
            <a:r>
              <a:rPr lang="es-MX" dirty="0">
                <a:latin typeface="Times New Roman" panose="02020603050405020304" pitchFamily="18" charset="0"/>
                <a:cs typeface="Times New Roman" panose="02020603050405020304" pitchFamily="18" charset="0"/>
              </a:rPr>
              <a:t>Posteriormente, con un programa de cómputo, se estimó el tiempo de cada salto y su amplitud.</a:t>
            </a:r>
          </a:p>
          <a:p>
            <a:endParaRPr lang="es-MX" dirty="0">
              <a:latin typeface="Times New Roman" panose="02020603050405020304" pitchFamily="18" charset="0"/>
              <a:cs typeface="Times New Roman" panose="02020603050405020304" pitchFamily="18" charset="0"/>
            </a:endParaRPr>
          </a:p>
          <a:p>
            <a:pPr marL="36900" indent="0">
              <a:buNone/>
            </a:pPr>
            <a:endParaRPr lang="es-MX" dirty="0">
              <a:latin typeface="Times New Roman" panose="02020603050405020304" pitchFamily="18" charset="0"/>
              <a:cs typeface="Times New Roman" panose="02020603050405020304" pitchFamily="18" charset="0"/>
            </a:endParaRPr>
          </a:p>
        </p:txBody>
      </p:sp>
      <p:sp>
        <p:nvSpPr>
          <p:cNvPr id="5" name="Marcador de contenido 2">
            <a:extLst>
              <a:ext uri="{FF2B5EF4-FFF2-40B4-BE49-F238E27FC236}">
                <a16:creationId xmlns:a16="http://schemas.microsoft.com/office/drawing/2014/main" id="{888DE193-B916-4DB5-8477-356BBE3B3276}"/>
              </a:ext>
            </a:extLst>
          </p:cNvPr>
          <p:cNvSpPr txBox="1">
            <a:spLocks/>
          </p:cNvSpPr>
          <p:nvPr/>
        </p:nvSpPr>
        <p:spPr>
          <a:xfrm>
            <a:off x="116908" y="5461209"/>
            <a:ext cx="7313894" cy="961198"/>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lang="es-MX" sz="1400" dirty="0">
                <a:latin typeface="Times New Roman" panose="02020603050405020304" pitchFamily="18" charset="0"/>
                <a:cs typeface="Times New Roman" panose="02020603050405020304" pitchFamily="18" charset="0"/>
              </a:rPr>
              <a:t>Fig. 16 Gráfica de la serie de datos. En esta gráfica se explica el cálculo de la desviación estándar </a:t>
            </a:r>
            <a:r>
              <a:rPr lang="el-GR" sz="1400" dirty="0">
                <a:latin typeface="Times New Roman" panose="02020603050405020304" pitchFamily="18" charset="0"/>
                <a:cs typeface="Times New Roman" panose="02020603050405020304" pitchFamily="18" charset="0"/>
              </a:rPr>
              <a:t>σ</a:t>
            </a:r>
            <a:r>
              <a:rPr lang="es-MX" sz="1400" dirty="0">
                <a:latin typeface="Times New Roman" panose="02020603050405020304" pitchFamily="18" charset="0"/>
                <a:cs typeface="Times New Roman" panose="02020603050405020304" pitchFamily="18" charset="0"/>
              </a:rPr>
              <a:t>. El promedio del fondo es calculado en cada decremento y se muestra en líneas rojas. La profundidad del decremento se muestra en azul claro. Para cada decremento se calcula el tiempo desde el </a:t>
            </a:r>
            <a:r>
              <a:rPr lang="es-MX" sz="1400" dirty="0" err="1">
                <a:latin typeface="Times New Roman" panose="02020603050405020304" pitchFamily="18" charset="0"/>
                <a:cs typeface="Times New Roman" panose="02020603050405020304" pitchFamily="18" charset="0"/>
              </a:rPr>
              <a:t>background</a:t>
            </a:r>
            <a:r>
              <a:rPr lang="es-MX" sz="1400" dirty="0">
                <a:latin typeface="Times New Roman" panose="02020603050405020304" pitchFamily="18" charset="0"/>
                <a:cs typeface="Times New Roman" panose="02020603050405020304" pitchFamily="18" charset="0"/>
              </a:rPr>
              <a:t> hasta donde ocurre el mínimo.</a:t>
            </a:r>
          </a:p>
        </p:txBody>
      </p:sp>
      <p:sp>
        <p:nvSpPr>
          <p:cNvPr id="7" name="Marcador de pie de página 6">
            <a:extLst>
              <a:ext uri="{FF2B5EF4-FFF2-40B4-BE49-F238E27FC236}">
                <a16:creationId xmlns:a16="http://schemas.microsoft.com/office/drawing/2014/main" id="{D3E19E49-3A50-4FC0-9B9C-C80F77003BB5}"/>
              </a:ext>
            </a:extLst>
          </p:cNvPr>
          <p:cNvSpPr>
            <a:spLocks noGrp="1"/>
          </p:cNvSpPr>
          <p:nvPr>
            <p:ph type="ftr" sz="quarter" idx="11"/>
          </p:nvPr>
        </p:nvSpPr>
        <p:spPr>
          <a:xfrm>
            <a:off x="629515" y="6492875"/>
            <a:ext cx="6672865" cy="365125"/>
          </a:xfrm>
        </p:spPr>
        <p:txBody>
          <a:bodyPr/>
          <a:lstStyle/>
          <a:p>
            <a:r>
              <a:rPr lang="es-MX" dirty="0"/>
              <a:t>Godos-Valencia, Mendoza-Torres, Tirado-Bueno,     					Variaciones Discretas FRC</a:t>
            </a:r>
          </a:p>
        </p:txBody>
      </p:sp>
      <p:sp>
        <p:nvSpPr>
          <p:cNvPr id="8" name="Marcador de número de diapositiva 7">
            <a:extLst>
              <a:ext uri="{FF2B5EF4-FFF2-40B4-BE49-F238E27FC236}">
                <a16:creationId xmlns:a16="http://schemas.microsoft.com/office/drawing/2014/main" id="{C0224DD9-B0EF-4385-93B5-014FE8625BA4}"/>
              </a:ext>
            </a:extLst>
          </p:cNvPr>
          <p:cNvSpPr>
            <a:spLocks noGrp="1"/>
          </p:cNvSpPr>
          <p:nvPr>
            <p:ph type="sldNum" sz="quarter" idx="12"/>
          </p:nvPr>
        </p:nvSpPr>
        <p:spPr>
          <a:xfrm>
            <a:off x="11129454" y="6457641"/>
            <a:ext cx="753545" cy="365125"/>
          </a:xfrm>
        </p:spPr>
        <p:txBody>
          <a:bodyPr/>
          <a:lstStyle/>
          <a:p>
            <a:fld id="{B503256A-7284-4F47-9396-5F67A697BE6C}" type="slidenum">
              <a:rPr lang="es-MX" smtClean="0"/>
              <a:t>18</a:t>
            </a:fld>
            <a:endParaRPr lang="es-MX"/>
          </a:p>
        </p:txBody>
      </p:sp>
      <p:graphicFrame>
        <p:nvGraphicFramePr>
          <p:cNvPr id="4" name="Objeto 3">
            <a:extLst>
              <a:ext uri="{FF2B5EF4-FFF2-40B4-BE49-F238E27FC236}">
                <a16:creationId xmlns:a16="http://schemas.microsoft.com/office/drawing/2014/main" id="{BD3FD4AC-1495-404A-9804-4A894DA176D9}"/>
              </a:ext>
            </a:extLst>
          </p:cNvPr>
          <p:cNvGraphicFramePr>
            <a:graphicFrameLocks noChangeAspect="1"/>
          </p:cNvGraphicFramePr>
          <p:nvPr>
            <p:extLst>
              <p:ext uri="{D42A27DB-BD31-4B8C-83A1-F6EECF244321}">
                <p14:modId xmlns:p14="http://schemas.microsoft.com/office/powerpoint/2010/main" val="268941083"/>
              </p:ext>
            </p:extLst>
          </p:nvPr>
        </p:nvGraphicFramePr>
        <p:xfrm>
          <a:off x="629515" y="700136"/>
          <a:ext cx="5012418" cy="4787960"/>
        </p:xfrm>
        <a:graphic>
          <a:graphicData uri="http://schemas.openxmlformats.org/presentationml/2006/ole">
            <mc:AlternateContent xmlns:mc="http://schemas.openxmlformats.org/markup-compatibility/2006">
              <mc:Choice xmlns:v="urn:schemas-microsoft-com:vml" Requires="v">
                <p:oleObj spid="_x0000_s27665" name="CorelDRAW Home &amp; Students" r:id="rId3" imgW="7867650" imgH="7515225" progId="CorelDRAWHome.Graphic.18">
                  <p:embed/>
                </p:oleObj>
              </mc:Choice>
              <mc:Fallback>
                <p:oleObj name="CorelDRAW Home &amp; Students" r:id="rId3" imgW="7867650" imgH="7515225" progId="CorelDRAWHome.Graphic.18">
                  <p:embed/>
                  <p:pic>
                    <p:nvPicPr>
                      <p:cNvPr id="0" name=""/>
                      <p:cNvPicPr/>
                      <p:nvPr/>
                    </p:nvPicPr>
                    <p:blipFill>
                      <a:blip r:embed="rId4"/>
                      <a:stretch>
                        <a:fillRect/>
                      </a:stretch>
                    </p:blipFill>
                    <p:spPr>
                      <a:xfrm>
                        <a:off x="629515" y="700136"/>
                        <a:ext cx="5012418" cy="4787960"/>
                      </a:xfrm>
                      <a:prstGeom prst="rect">
                        <a:avLst/>
                      </a:prstGeom>
                    </p:spPr>
                  </p:pic>
                </p:oleObj>
              </mc:Fallback>
            </mc:AlternateContent>
          </a:graphicData>
        </a:graphic>
      </p:graphicFrame>
    </p:spTree>
    <p:extLst>
      <p:ext uri="{BB962C8B-B14F-4D97-AF65-F5344CB8AC3E}">
        <p14:creationId xmlns:p14="http://schemas.microsoft.com/office/powerpoint/2010/main" val="24955875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B7D31E4A-1173-46E3-A2EE-4F5ADABAEC82}"/>
              </a:ext>
            </a:extLst>
          </p:cNvPr>
          <p:cNvSpPr/>
          <p:nvPr/>
        </p:nvSpPr>
        <p:spPr>
          <a:xfrm>
            <a:off x="0" y="6512943"/>
            <a:ext cx="12192000" cy="34505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12" name="Rectángulo 11">
            <a:extLst>
              <a:ext uri="{FF2B5EF4-FFF2-40B4-BE49-F238E27FC236}">
                <a16:creationId xmlns:a16="http://schemas.microsoft.com/office/drawing/2014/main" id="{A5173744-46DC-46BC-BE61-F8E80BE12DC8}"/>
              </a:ext>
            </a:extLst>
          </p:cNvPr>
          <p:cNvSpPr/>
          <p:nvPr/>
        </p:nvSpPr>
        <p:spPr>
          <a:xfrm>
            <a:off x="0" y="0"/>
            <a:ext cx="12192000" cy="6096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2" name="Título 1">
            <a:extLst>
              <a:ext uri="{FF2B5EF4-FFF2-40B4-BE49-F238E27FC236}">
                <a16:creationId xmlns:a16="http://schemas.microsoft.com/office/drawing/2014/main" id="{CE359750-0011-4CA5-88C6-2513D077F2EA}"/>
              </a:ext>
            </a:extLst>
          </p:cNvPr>
          <p:cNvSpPr>
            <a:spLocks noGrp="1"/>
          </p:cNvSpPr>
          <p:nvPr>
            <p:ph type="title"/>
          </p:nvPr>
        </p:nvSpPr>
        <p:spPr>
          <a:xfrm>
            <a:off x="0" y="-219075"/>
            <a:ext cx="5776956" cy="970450"/>
          </a:xfrm>
        </p:spPr>
        <p:txBody>
          <a:bodyPr/>
          <a:lstStyle/>
          <a:p>
            <a:r>
              <a:rPr lang="es-MX" dirty="0">
                <a:latin typeface="Times New Roman" panose="02020603050405020304" pitchFamily="18" charset="0"/>
                <a:cs typeface="Times New Roman" panose="02020603050405020304" pitchFamily="18" charset="0"/>
              </a:rPr>
              <a:t>Histograma Acumulativo</a:t>
            </a:r>
          </a:p>
        </p:txBody>
      </p:sp>
      <p:sp>
        <p:nvSpPr>
          <p:cNvPr id="3" name="Marcador de contenido 2">
            <a:extLst>
              <a:ext uri="{FF2B5EF4-FFF2-40B4-BE49-F238E27FC236}">
                <a16:creationId xmlns:a16="http://schemas.microsoft.com/office/drawing/2014/main" id="{D6968FCA-6A4B-4E91-BE14-96E4BD63DE9B}"/>
              </a:ext>
            </a:extLst>
          </p:cNvPr>
          <p:cNvSpPr>
            <a:spLocks noGrp="1"/>
          </p:cNvSpPr>
          <p:nvPr>
            <p:ph idx="1"/>
          </p:nvPr>
        </p:nvSpPr>
        <p:spPr>
          <a:xfrm>
            <a:off x="257175" y="970450"/>
            <a:ext cx="4972050" cy="5400675"/>
          </a:xfrm>
        </p:spPr>
        <p:txBody>
          <a:bodyPr>
            <a:normAutofit/>
          </a:bodyPr>
          <a:lstStyle/>
          <a:p>
            <a:r>
              <a:rPr lang="es-MX" dirty="0">
                <a:latin typeface="Times New Roman" panose="02020603050405020304" pitchFamily="18" charset="0"/>
                <a:cs typeface="Times New Roman" panose="02020603050405020304" pitchFamily="18" charset="0"/>
              </a:rPr>
              <a:t>Se realizó una distribución acumulativa para cada muestra, donde la amplitud del decremento se sumaba en el tiempo del mínimo. Produciendo el crecimiento de flujo en función del tiempo.</a:t>
            </a:r>
          </a:p>
          <a:p>
            <a:endParaRPr lang="es-MX" dirty="0">
              <a:latin typeface="Times New Roman" panose="02020603050405020304" pitchFamily="18" charset="0"/>
              <a:cs typeface="Times New Roman" panose="02020603050405020304" pitchFamily="18" charset="0"/>
            </a:endParaRPr>
          </a:p>
          <a:p>
            <a:r>
              <a:rPr lang="es-MX" dirty="0">
                <a:latin typeface="Times New Roman" panose="02020603050405020304" pitchFamily="18" charset="0"/>
                <a:cs typeface="Times New Roman" panose="02020603050405020304" pitchFamily="18" charset="0"/>
              </a:rPr>
              <a:t>Las partes abombadas en las curvas indican diferentes que la taza de acumulación de la amplitud de los decrementos aumentó y luego disminuyó.</a:t>
            </a:r>
          </a:p>
        </p:txBody>
      </p:sp>
      <p:sp>
        <p:nvSpPr>
          <p:cNvPr id="6" name="Rectángulo: esquinas redondeadas 5">
            <a:extLst>
              <a:ext uri="{FF2B5EF4-FFF2-40B4-BE49-F238E27FC236}">
                <a16:creationId xmlns:a16="http://schemas.microsoft.com/office/drawing/2014/main" id="{7E150BD1-2CFC-45B4-96C8-79CA3F20479E}"/>
              </a:ext>
            </a:extLst>
          </p:cNvPr>
          <p:cNvSpPr/>
          <p:nvPr/>
        </p:nvSpPr>
        <p:spPr>
          <a:xfrm>
            <a:off x="6547449" y="628131"/>
            <a:ext cx="5261932" cy="504090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graphicFrame>
        <p:nvGraphicFramePr>
          <p:cNvPr id="7" name="Objeto 6">
            <a:extLst>
              <a:ext uri="{FF2B5EF4-FFF2-40B4-BE49-F238E27FC236}">
                <a16:creationId xmlns:a16="http://schemas.microsoft.com/office/drawing/2014/main" id="{586727F0-754A-4A58-90EA-4B0323FCE6F6}"/>
              </a:ext>
            </a:extLst>
          </p:cNvPr>
          <p:cNvGraphicFramePr>
            <a:graphicFrameLocks noChangeAspect="1"/>
          </p:cNvGraphicFramePr>
          <p:nvPr>
            <p:extLst>
              <p:ext uri="{D42A27DB-BD31-4B8C-83A1-F6EECF244321}">
                <p14:modId xmlns:p14="http://schemas.microsoft.com/office/powerpoint/2010/main" val="2856446567"/>
              </p:ext>
            </p:extLst>
          </p:nvPr>
        </p:nvGraphicFramePr>
        <p:xfrm>
          <a:off x="6659592" y="790760"/>
          <a:ext cx="4859278" cy="4805770"/>
        </p:xfrm>
        <a:graphic>
          <a:graphicData uri="http://schemas.openxmlformats.org/presentationml/2006/ole">
            <mc:AlternateContent xmlns:mc="http://schemas.openxmlformats.org/markup-compatibility/2006">
              <mc:Choice xmlns:v="urn:schemas-microsoft-com:vml" Requires="v">
                <p:oleObj spid="_x0000_s4341" name="CorelDRAW Home &amp; Students" r:id="rId3" imgW="7546467" imgH="7463028" progId="CorelDRAWHome.Graphic.18">
                  <p:embed/>
                </p:oleObj>
              </mc:Choice>
              <mc:Fallback>
                <p:oleObj name="CorelDRAW Home &amp; Students" r:id="rId3" imgW="7546467" imgH="7463028" progId="CorelDRAWHome.Graphic.18">
                  <p:embed/>
                  <p:pic>
                    <p:nvPicPr>
                      <p:cNvPr id="0" name=""/>
                      <p:cNvPicPr/>
                      <p:nvPr/>
                    </p:nvPicPr>
                    <p:blipFill>
                      <a:blip r:embed="rId4"/>
                      <a:stretch>
                        <a:fillRect/>
                      </a:stretch>
                    </p:blipFill>
                    <p:spPr>
                      <a:xfrm>
                        <a:off x="6659592" y="790760"/>
                        <a:ext cx="4859278" cy="4805770"/>
                      </a:xfrm>
                      <a:prstGeom prst="rect">
                        <a:avLst/>
                      </a:prstGeom>
                    </p:spPr>
                  </p:pic>
                </p:oleObj>
              </mc:Fallback>
            </mc:AlternateContent>
          </a:graphicData>
        </a:graphic>
      </p:graphicFrame>
      <p:sp>
        <p:nvSpPr>
          <p:cNvPr id="8" name="Marcador de contenido 2">
            <a:extLst>
              <a:ext uri="{FF2B5EF4-FFF2-40B4-BE49-F238E27FC236}">
                <a16:creationId xmlns:a16="http://schemas.microsoft.com/office/drawing/2014/main" id="{80CE2F6D-4CA9-43AF-9649-FB19D6BEC115}"/>
              </a:ext>
            </a:extLst>
          </p:cNvPr>
          <p:cNvSpPr txBox="1">
            <a:spLocks/>
          </p:cNvSpPr>
          <p:nvPr/>
        </p:nvSpPr>
        <p:spPr>
          <a:xfrm>
            <a:off x="6261099" y="5598637"/>
            <a:ext cx="5673726" cy="956194"/>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None/>
            </a:pPr>
            <a:r>
              <a:rPr lang="es-MX" sz="1400" dirty="0" err="1">
                <a:latin typeface="Times New Roman" panose="02020603050405020304" pitchFamily="18" charset="0"/>
                <a:cs typeface="Times New Roman" panose="02020603050405020304" pitchFamily="18" charset="0"/>
              </a:rPr>
              <a:t>Fig</a:t>
            </a:r>
            <a:r>
              <a:rPr lang="es-MX" sz="1400" dirty="0">
                <a:latin typeface="Times New Roman" panose="02020603050405020304" pitchFamily="18" charset="0"/>
                <a:cs typeface="Times New Roman" panose="02020603050405020304" pitchFamily="18" charset="0"/>
              </a:rPr>
              <a:t> 17. En negro se muestra la distribución acumulativa para la muestra de 5 sigma de la estación de </a:t>
            </a:r>
            <a:r>
              <a:rPr lang="es-MX" sz="1400" dirty="0" err="1">
                <a:latin typeface="Times New Roman" panose="02020603050405020304" pitchFamily="18" charset="0"/>
                <a:cs typeface="Times New Roman" panose="02020603050405020304" pitchFamily="18" charset="0"/>
              </a:rPr>
              <a:t>Thule</a:t>
            </a:r>
            <a:r>
              <a:rPr lang="es-MX" sz="1400" dirty="0">
                <a:latin typeface="Times New Roman" panose="02020603050405020304" pitchFamily="18" charset="0"/>
                <a:cs typeface="Times New Roman" panose="02020603050405020304" pitchFamily="18" charset="0"/>
              </a:rPr>
              <a:t> y en rojo la distribución para 10 sigma. Se puede apreciar un ligero adelanto en el tiempo de las partes abombadas al cambiar la muestra.</a:t>
            </a:r>
          </a:p>
        </p:txBody>
      </p:sp>
      <p:sp>
        <p:nvSpPr>
          <p:cNvPr id="9" name="Marcador de pie de página 8">
            <a:extLst>
              <a:ext uri="{FF2B5EF4-FFF2-40B4-BE49-F238E27FC236}">
                <a16:creationId xmlns:a16="http://schemas.microsoft.com/office/drawing/2014/main" id="{3AD3EA9D-02A3-40DE-B9A8-A40C1189B6D3}"/>
              </a:ext>
            </a:extLst>
          </p:cNvPr>
          <p:cNvSpPr>
            <a:spLocks noGrp="1"/>
          </p:cNvSpPr>
          <p:nvPr>
            <p:ph type="ftr" sz="quarter" idx="11"/>
          </p:nvPr>
        </p:nvSpPr>
        <p:spPr>
          <a:xfrm>
            <a:off x="724014" y="6512943"/>
            <a:ext cx="6672865" cy="365125"/>
          </a:xfrm>
        </p:spPr>
        <p:txBody>
          <a:bodyPr/>
          <a:lstStyle/>
          <a:p>
            <a:r>
              <a:rPr lang="es-MX" dirty="0"/>
              <a:t>Godos-Valencia, Mendoza-Torres, Tirado-Bueno					     Variaciones Discretas FRC</a:t>
            </a:r>
          </a:p>
        </p:txBody>
      </p:sp>
      <p:sp>
        <p:nvSpPr>
          <p:cNvPr id="10" name="Marcador de número de diapositiva 9">
            <a:extLst>
              <a:ext uri="{FF2B5EF4-FFF2-40B4-BE49-F238E27FC236}">
                <a16:creationId xmlns:a16="http://schemas.microsoft.com/office/drawing/2014/main" id="{8B7C3B8D-8F50-4C89-A725-07479600A9B8}"/>
              </a:ext>
            </a:extLst>
          </p:cNvPr>
          <p:cNvSpPr>
            <a:spLocks noGrp="1"/>
          </p:cNvSpPr>
          <p:nvPr>
            <p:ph type="sldNum" sz="quarter" idx="12"/>
          </p:nvPr>
        </p:nvSpPr>
        <p:spPr>
          <a:xfrm>
            <a:off x="11055836" y="6485846"/>
            <a:ext cx="753545" cy="365125"/>
          </a:xfrm>
        </p:spPr>
        <p:txBody>
          <a:bodyPr/>
          <a:lstStyle/>
          <a:p>
            <a:fld id="{B503256A-7284-4F47-9396-5F67A697BE6C}" type="slidenum">
              <a:rPr lang="es-MX" smtClean="0"/>
              <a:t>19</a:t>
            </a:fld>
            <a:endParaRPr lang="es-MX" dirty="0"/>
          </a:p>
        </p:txBody>
      </p:sp>
    </p:spTree>
    <p:extLst>
      <p:ext uri="{BB962C8B-B14F-4D97-AF65-F5344CB8AC3E}">
        <p14:creationId xmlns:p14="http://schemas.microsoft.com/office/powerpoint/2010/main" val="251100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4CB9F281-3364-49C6-9F1F-75710A655028}"/>
              </a:ext>
            </a:extLst>
          </p:cNvPr>
          <p:cNvSpPr/>
          <p:nvPr/>
        </p:nvSpPr>
        <p:spPr>
          <a:xfrm>
            <a:off x="0" y="0"/>
            <a:ext cx="12192000" cy="6096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7" name="Rectángulo 6">
            <a:extLst>
              <a:ext uri="{FF2B5EF4-FFF2-40B4-BE49-F238E27FC236}">
                <a16:creationId xmlns:a16="http://schemas.microsoft.com/office/drawing/2014/main" id="{3ADD4ED2-3D13-4D28-84AE-840085926765}"/>
              </a:ext>
            </a:extLst>
          </p:cNvPr>
          <p:cNvSpPr/>
          <p:nvPr/>
        </p:nvSpPr>
        <p:spPr>
          <a:xfrm>
            <a:off x="0" y="6512943"/>
            <a:ext cx="12192000" cy="34505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2" name="Título 1">
            <a:extLst>
              <a:ext uri="{FF2B5EF4-FFF2-40B4-BE49-F238E27FC236}">
                <a16:creationId xmlns:a16="http://schemas.microsoft.com/office/drawing/2014/main" id="{C0B6ABA3-8768-4477-9D74-6298BD42944B}"/>
              </a:ext>
            </a:extLst>
          </p:cNvPr>
          <p:cNvSpPr>
            <a:spLocks noGrp="1"/>
          </p:cNvSpPr>
          <p:nvPr>
            <p:ph type="title"/>
          </p:nvPr>
        </p:nvSpPr>
        <p:spPr>
          <a:xfrm>
            <a:off x="5145566" y="-168193"/>
            <a:ext cx="3054356" cy="970450"/>
          </a:xfrm>
        </p:spPr>
        <p:txBody>
          <a:bodyPr/>
          <a:lstStyle/>
          <a:p>
            <a:r>
              <a:rPr lang="es-MX" dirty="0">
                <a:latin typeface="Times New Roman" panose="02020603050405020304" pitchFamily="18" charset="0"/>
                <a:cs typeface="Times New Roman" panose="02020603050405020304" pitchFamily="18" charset="0"/>
              </a:rPr>
              <a:t>Contenido</a:t>
            </a:r>
          </a:p>
        </p:txBody>
      </p:sp>
      <p:sp>
        <p:nvSpPr>
          <p:cNvPr id="3" name="Marcador de contenido 2">
            <a:extLst>
              <a:ext uri="{FF2B5EF4-FFF2-40B4-BE49-F238E27FC236}">
                <a16:creationId xmlns:a16="http://schemas.microsoft.com/office/drawing/2014/main" id="{AEF70828-77CD-4569-A016-470B963DB44A}"/>
              </a:ext>
            </a:extLst>
          </p:cNvPr>
          <p:cNvSpPr>
            <a:spLocks noGrp="1"/>
          </p:cNvSpPr>
          <p:nvPr>
            <p:ph idx="1"/>
          </p:nvPr>
        </p:nvSpPr>
        <p:spPr>
          <a:xfrm>
            <a:off x="6113251" y="975501"/>
            <a:ext cx="4173341" cy="5362068"/>
          </a:xfrm>
        </p:spPr>
        <p:txBody>
          <a:bodyPr>
            <a:normAutofit/>
          </a:bodyPr>
          <a:lstStyle/>
          <a:p>
            <a:pPr marL="494100" indent="-457200">
              <a:buFont typeface="+mj-lt"/>
              <a:buAutoNum type="arabicPeriod"/>
            </a:pPr>
            <a:r>
              <a:rPr lang="es-MX" sz="2400" dirty="0">
                <a:latin typeface="Times New Roman" panose="02020603050405020304" pitchFamily="18" charset="0"/>
                <a:cs typeface="Times New Roman" panose="02020603050405020304" pitchFamily="18" charset="0"/>
              </a:rPr>
              <a:t>Introducción</a:t>
            </a:r>
          </a:p>
          <a:p>
            <a:pPr marL="494100" indent="-457200">
              <a:buFont typeface="+mj-lt"/>
              <a:buAutoNum type="arabicPeriod"/>
            </a:pPr>
            <a:r>
              <a:rPr lang="es-MX" sz="2400" dirty="0">
                <a:latin typeface="Times New Roman" panose="02020603050405020304" pitchFamily="18" charset="0"/>
                <a:cs typeface="Times New Roman" panose="02020603050405020304" pitchFamily="18" charset="0"/>
              </a:rPr>
              <a:t>Análisis de Datos</a:t>
            </a:r>
          </a:p>
          <a:p>
            <a:pPr marL="928350" lvl="1" indent="-514350">
              <a:buFont typeface="+mj-lt"/>
              <a:buAutoNum type="romanLcPeriod"/>
            </a:pPr>
            <a:r>
              <a:rPr lang="es-MX" sz="2200" dirty="0">
                <a:latin typeface="Times New Roman" panose="02020603050405020304" pitchFamily="18" charset="0"/>
                <a:cs typeface="Times New Roman" panose="02020603050405020304" pitchFamily="18" charset="0"/>
              </a:rPr>
              <a:t>Perfiles en el Tiempo</a:t>
            </a:r>
          </a:p>
          <a:p>
            <a:pPr marL="928350" lvl="1" indent="-514350">
              <a:buFont typeface="+mj-lt"/>
              <a:buAutoNum type="romanLcPeriod"/>
            </a:pPr>
            <a:r>
              <a:rPr lang="es-MX" sz="2200" dirty="0">
                <a:latin typeface="Times New Roman" panose="02020603050405020304" pitchFamily="18" charset="0"/>
                <a:cs typeface="Times New Roman" panose="02020603050405020304" pitchFamily="18" charset="0"/>
              </a:rPr>
              <a:t>Criterios de Selección</a:t>
            </a:r>
          </a:p>
          <a:p>
            <a:pPr marL="928350" lvl="1" indent="-514350">
              <a:buFont typeface="+mj-lt"/>
              <a:buAutoNum type="romanLcPeriod"/>
            </a:pPr>
            <a:r>
              <a:rPr lang="es-MX" sz="2200" dirty="0">
                <a:latin typeface="Times New Roman" panose="02020603050405020304" pitchFamily="18" charset="0"/>
                <a:cs typeface="Times New Roman" panose="02020603050405020304" pitchFamily="18" charset="0"/>
              </a:rPr>
              <a:t>Muestra de Entrada</a:t>
            </a:r>
          </a:p>
          <a:p>
            <a:pPr marL="928350" lvl="1" indent="-514350">
              <a:buFont typeface="+mj-lt"/>
              <a:buAutoNum type="romanLcPeriod"/>
            </a:pPr>
            <a:r>
              <a:rPr lang="es-MX" sz="2200" dirty="0">
                <a:latin typeface="Times New Roman" panose="02020603050405020304" pitchFamily="18" charset="0"/>
                <a:cs typeface="Times New Roman" panose="02020603050405020304" pitchFamily="18" charset="0"/>
              </a:rPr>
              <a:t>Datos de Salida</a:t>
            </a:r>
          </a:p>
          <a:p>
            <a:pPr marL="494100" indent="-457200">
              <a:buFont typeface="+mj-lt"/>
              <a:buAutoNum type="arabicPeriod"/>
            </a:pPr>
            <a:r>
              <a:rPr lang="es-MX" sz="2400" dirty="0">
                <a:latin typeface="Times New Roman" panose="02020603050405020304" pitchFamily="18" charset="0"/>
                <a:cs typeface="Times New Roman" panose="02020603050405020304" pitchFamily="18" charset="0"/>
              </a:rPr>
              <a:t>Conclusiones</a:t>
            </a:r>
          </a:p>
          <a:p>
            <a:pPr marL="494100" indent="-457200">
              <a:buFont typeface="+mj-lt"/>
              <a:buAutoNum type="arabicPeriod"/>
            </a:pPr>
            <a:r>
              <a:rPr lang="es-MX" sz="2400" dirty="0">
                <a:latin typeface="Times New Roman" panose="02020603050405020304" pitchFamily="18" charset="0"/>
                <a:cs typeface="Times New Roman" panose="02020603050405020304" pitchFamily="18" charset="0"/>
              </a:rPr>
              <a:t>Trabajo a Futuro</a:t>
            </a:r>
          </a:p>
          <a:p>
            <a:pPr marL="494100" indent="-457200">
              <a:buFont typeface="+mj-lt"/>
              <a:buAutoNum type="arabicPeriod"/>
            </a:pPr>
            <a:r>
              <a:rPr lang="es-MX" sz="2400" dirty="0">
                <a:latin typeface="Times New Roman" panose="02020603050405020304" pitchFamily="18" charset="0"/>
                <a:cs typeface="Times New Roman" panose="02020603050405020304" pitchFamily="18" charset="0"/>
              </a:rPr>
              <a:t>Agradecimientos</a:t>
            </a:r>
          </a:p>
        </p:txBody>
      </p:sp>
      <p:sp>
        <p:nvSpPr>
          <p:cNvPr id="4" name="Marcador de pie de página 3">
            <a:extLst>
              <a:ext uri="{FF2B5EF4-FFF2-40B4-BE49-F238E27FC236}">
                <a16:creationId xmlns:a16="http://schemas.microsoft.com/office/drawing/2014/main" id="{6A60946B-2D7F-4EF6-851A-A63D629752FD}"/>
              </a:ext>
            </a:extLst>
          </p:cNvPr>
          <p:cNvSpPr>
            <a:spLocks noGrp="1"/>
          </p:cNvSpPr>
          <p:nvPr>
            <p:ph type="ftr" sz="quarter" idx="11"/>
          </p:nvPr>
        </p:nvSpPr>
        <p:spPr>
          <a:xfrm>
            <a:off x="396208" y="6492875"/>
            <a:ext cx="7333059" cy="365125"/>
          </a:xfrm>
        </p:spPr>
        <p:txBody>
          <a:bodyPr/>
          <a:lstStyle/>
          <a:p>
            <a:r>
              <a:rPr lang="es-MX" dirty="0"/>
              <a:t>Godos-Valencia, Mendoza-Torres, Tirado-Bueno     						Variaciones Discretas FRC</a:t>
            </a:r>
          </a:p>
        </p:txBody>
      </p:sp>
      <p:sp>
        <p:nvSpPr>
          <p:cNvPr id="5" name="Marcador de número de diapositiva 4">
            <a:extLst>
              <a:ext uri="{FF2B5EF4-FFF2-40B4-BE49-F238E27FC236}">
                <a16:creationId xmlns:a16="http://schemas.microsoft.com/office/drawing/2014/main" id="{DF4642E4-4994-4D73-A6D6-D81C8967C03B}"/>
              </a:ext>
            </a:extLst>
          </p:cNvPr>
          <p:cNvSpPr>
            <a:spLocks noGrp="1"/>
          </p:cNvSpPr>
          <p:nvPr>
            <p:ph type="sldNum" sz="quarter" idx="12"/>
          </p:nvPr>
        </p:nvSpPr>
        <p:spPr>
          <a:xfrm>
            <a:off x="10731695" y="6481313"/>
            <a:ext cx="753545" cy="365125"/>
          </a:xfrm>
        </p:spPr>
        <p:txBody>
          <a:bodyPr/>
          <a:lstStyle/>
          <a:p>
            <a:fld id="{B503256A-7284-4F47-9396-5F67A697BE6C}" type="slidenum">
              <a:rPr lang="es-MX" smtClean="0"/>
              <a:t>2</a:t>
            </a:fld>
            <a:endParaRPr lang="es-MX" dirty="0"/>
          </a:p>
        </p:txBody>
      </p:sp>
      <p:sp>
        <p:nvSpPr>
          <p:cNvPr id="9" name="Marcador de contenido 2">
            <a:extLst>
              <a:ext uri="{FF2B5EF4-FFF2-40B4-BE49-F238E27FC236}">
                <a16:creationId xmlns:a16="http://schemas.microsoft.com/office/drawing/2014/main" id="{8D3C783C-51A7-42A8-9CD6-21A42A053AA3}"/>
              </a:ext>
            </a:extLst>
          </p:cNvPr>
          <p:cNvSpPr txBox="1">
            <a:spLocks/>
          </p:cNvSpPr>
          <p:nvPr/>
        </p:nvSpPr>
        <p:spPr>
          <a:xfrm>
            <a:off x="514407" y="2587925"/>
            <a:ext cx="4173341" cy="1259456"/>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None/>
            </a:pPr>
            <a:r>
              <a:rPr lang="es-MX" sz="2400" dirty="0">
                <a:solidFill>
                  <a:srgbClr val="FF0000"/>
                </a:solidFill>
                <a:latin typeface="Times New Roman" panose="02020603050405020304" pitchFamily="18" charset="0"/>
                <a:cs typeface="Times New Roman" panose="02020603050405020304" pitchFamily="18" charset="0"/>
              </a:rPr>
              <a:t>¿Cuál es el efecto acumulativo de los “saltos” del Flujo de Rayos Cósmicos?</a:t>
            </a:r>
          </a:p>
        </p:txBody>
      </p:sp>
    </p:spTree>
    <p:extLst>
      <p:ext uri="{BB962C8B-B14F-4D97-AF65-F5344CB8AC3E}">
        <p14:creationId xmlns:p14="http://schemas.microsoft.com/office/powerpoint/2010/main" val="16562932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B7D31E4A-1173-46E3-A2EE-4F5ADABAEC82}"/>
              </a:ext>
            </a:extLst>
          </p:cNvPr>
          <p:cNvSpPr/>
          <p:nvPr/>
        </p:nvSpPr>
        <p:spPr>
          <a:xfrm>
            <a:off x="0" y="6512943"/>
            <a:ext cx="12192000" cy="34505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12" name="Rectángulo 11">
            <a:extLst>
              <a:ext uri="{FF2B5EF4-FFF2-40B4-BE49-F238E27FC236}">
                <a16:creationId xmlns:a16="http://schemas.microsoft.com/office/drawing/2014/main" id="{A5173744-46DC-46BC-BE61-F8E80BE12DC8}"/>
              </a:ext>
            </a:extLst>
          </p:cNvPr>
          <p:cNvSpPr/>
          <p:nvPr/>
        </p:nvSpPr>
        <p:spPr>
          <a:xfrm>
            <a:off x="0" y="0"/>
            <a:ext cx="12192000" cy="6096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2" name="Título 1">
            <a:extLst>
              <a:ext uri="{FF2B5EF4-FFF2-40B4-BE49-F238E27FC236}">
                <a16:creationId xmlns:a16="http://schemas.microsoft.com/office/drawing/2014/main" id="{CE359750-0011-4CA5-88C6-2513D077F2EA}"/>
              </a:ext>
            </a:extLst>
          </p:cNvPr>
          <p:cNvSpPr>
            <a:spLocks noGrp="1"/>
          </p:cNvSpPr>
          <p:nvPr>
            <p:ph type="title"/>
          </p:nvPr>
        </p:nvSpPr>
        <p:spPr>
          <a:xfrm>
            <a:off x="0" y="-219075"/>
            <a:ext cx="5776956" cy="970450"/>
          </a:xfrm>
        </p:spPr>
        <p:txBody>
          <a:bodyPr/>
          <a:lstStyle/>
          <a:p>
            <a:r>
              <a:rPr lang="es-MX" dirty="0">
                <a:latin typeface="Times New Roman" panose="02020603050405020304" pitchFamily="18" charset="0"/>
                <a:cs typeface="Times New Roman" panose="02020603050405020304" pitchFamily="18" charset="0"/>
              </a:rPr>
              <a:t>Histograma Acumulativo</a:t>
            </a:r>
          </a:p>
        </p:txBody>
      </p:sp>
      <p:sp>
        <p:nvSpPr>
          <p:cNvPr id="6" name="Rectángulo: esquinas redondeadas 5">
            <a:extLst>
              <a:ext uri="{FF2B5EF4-FFF2-40B4-BE49-F238E27FC236}">
                <a16:creationId xmlns:a16="http://schemas.microsoft.com/office/drawing/2014/main" id="{7E150BD1-2CFC-45B4-96C8-79CA3F20479E}"/>
              </a:ext>
            </a:extLst>
          </p:cNvPr>
          <p:cNvSpPr/>
          <p:nvPr/>
        </p:nvSpPr>
        <p:spPr>
          <a:xfrm>
            <a:off x="138022" y="628131"/>
            <a:ext cx="11913079" cy="504090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
        <p:nvSpPr>
          <p:cNvPr id="8" name="Marcador de contenido 2">
            <a:extLst>
              <a:ext uri="{FF2B5EF4-FFF2-40B4-BE49-F238E27FC236}">
                <a16:creationId xmlns:a16="http://schemas.microsoft.com/office/drawing/2014/main" id="{80CE2F6D-4CA9-43AF-9649-FB19D6BEC115}"/>
              </a:ext>
            </a:extLst>
          </p:cNvPr>
          <p:cNvSpPr txBox="1">
            <a:spLocks/>
          </p:cNvSpPr>
          <p:nvPr/>
        </p:nvSpPr>
        <p:spPr>
          <a:xfrm>
            <a:off x="448574" y="5763373"/>
            <a:ext cx="11486251" cy="791458"/>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None/>
            </a:pPr>
            <a:r>
              <a:rPr lang="es-MX" sz="1400" dirty="0" err="1">
                <a:latin typeface="Times New Roman" panose="02020603050405020304" pitchFamily="18" charset="0"/>
                <a:cs typeface="Times New Roman" panose="02020603050405020304" pitchFamily="18" charset="0"/>
              </a:rPr>
              <a:t>Fig</a:t>
            </a:r>
            <a:r>
              <a:rPr lang="es-MX" sz="1400" dirty="0">
                <a:latin typeface="Times New Roman" panose="02020603050405020304" pitchFamily="18" charset="0"/>
                <a:cs typeface="Times New Roman" panose="02020603050405020304" pitchFamily="18" charset="0"/>
              </a:rPr>
              <a:t> 18. Izquierda: histograma acumulativo de Newark. Derecha: histograma acumulativo de </a:t>
            </a:r>
            <a:r>
              <a:rPr lang="es-MX" sz="1400" dirty="0" err="1">
                <a:latin typeface="Times New Roman" panose="02020603050405020304" pitchFamily="18" charset="0"/>
                <a:cs typeface="Times New Roman" panose="02020603050405020304" pitchFamily="18" charset="0"/>
              </a:rPr>
              <a:t>McMurdo</a:t>
            </a:r>
            <a:r>
              <a:rPr lang="es-MX" sz="1400" dirty="0">
                <a:latin typeface="Times New Roman" panose="02020603050405020304" pitchFamily="18" charset="0"/>
                <a:cs typeface="Times New Roman" panose="02020603050405020304" pitchFamily="18" charset="0"/>
              </a:rPr>
              <a:t>. En negro se muestra la distribución acumulativa para la muestra de 5 sigma  y en rojo la distribución para 10 sigma. </a:t>
            </a:r>
          </a:p>
        </p:txBody>
      </p:sp>
      <p:sp>
        <p:nvSpPr>
          <p:cNvPr id="9" name="Marcador de pie de página 8">
            <a:extLst>
              <a:ext uri="{FF2B5EF4-FFF2-40B4-BE49-F238E27FC236}">
                <a16:creationId xmlns:a16="http://schemas.microsoft.com/office/drawing/2014/main" id="{3AD3EA9D-02A3-40DE-B9A8-A40C1189B6D3}"/>
              </a:ext>
            </a:extLst>
          </p:cNvPr>
          <p:cNvSpPr>
            <a:spLocks noGrp="1"/>
          </p:cNvSpPr>
          <p:nvPr>
            <p:ph type="ftr" sz="quarter" idx="11"/>
          </p:nvPr>
        </p:nvSpPr>
        <p:spPr>
          <a:xfrm>
            <a:off x="724014" y="6512943"/>
            <a:ext cx="6672865" cy="365125"/>
          </a:xfrm>
        </p:spPr>
        <p:txBody>
          <a:bodyPr/>
          <a:lstStyle/>
          <a:p>
            <a:r>
              <a:rPr lang="es-MX" dirty="0"/>
              <a:t>Godos-Valencia, Mendoza-Torres, Tirado-Bueno					     Variaciones Discretas FRC</a:t>
            </a:r>
          </a:p>
        </p:txBody>
      </p:sp>
      <p:sp>
        <p:nvSpPr>
          <p:cNvPr id="10" name="Marcador de número de diapositiva 9">
            <a:extLst>
              <a:ext uri="{FF2B5EF4-FFF2-40B4-BE49-F238E27FC236}">
                <a16:creationId xmlns:a16="http://schemas.microsoft.com/office/drawing/2014/main" id="{8B7C3B8D-8F50-4C89-A725-07479600A9B8}"/>
              </a:ext>
            </a:extLst>
          </p:cNvPr>
          <p:cNvSpPr>
            <a:spLocks noGrp="1"/>
          </p:cNvSpPr>
          <p:nvPr>
            <p:ph type="sldNum" sz="quarter" idx="12"/>
          </p:nvPr>
        </p:nvSpPr>
        <p:spPr>
          <a:xfrm>
            <a:off x="11055836" y="6485846"/>
            <a:ext cx="753545" cy="365125"/>
          </a:xfrm>
        </p:spPr>
        <p:txBody>
          <a:bodyPr/>
          <a:lstStyle/>
          <a:p>
            <a:fld id="{B503256A-7284-4F47-9396-5F67A697BE6C}" type="slidenum">
              <a:rPr lang="es-MX" smtClean="0"/>
              <a:t>20</a:t>
            </a:fld>
            <a:endParaRPr lang="es-MX" dirty="0"/>
          </a:p>
        </p:txBody>
      </p:sp>
      <p:graphicFrame>
        <p:nvGraphicFramePr>
          <p:cNvPr id="3" name="Objeto 2">
            <a:extLst>
              <a:ext uri="{FF2B5EF4-FFF2-40B4-BE49-F238E27FC236}">
                <a16:creationId xmlns:a16="http://schemas.microsoft.com/office/drawing/2014/main" id="{E5340E0F-B856-4336-9167-05AB4CF2CD54}"/>
              </a:ext>
            </a:extLst>
          </p:cNvPr>
          <p:cNvGraphicFramePr>
            <a:graphicFrameLocks noChangeAspect="1"/>
          </p:cNvGraphicFramePr>
          <p:nvPr>
            <p:extLst>
              <p:ext uri="{D42A27DB-BD31-4B8C-83A1-F6EECF244321}">
                <p14:modId xmlns:p14="http://schemas.microsoft.com/office/powerpoint/2010/main" val="2667735260"/>
              </p:ext>
            </p:extLst>
          </p:nvPr>
        </p:nvGraphicFramePr>
        <p:xfrm>
          <a:off x="655608" y="845711"/>
          <a:ext cx="4653513" cy="4788194"/>
        </p:xfrm>
        <a:graphic>
          <a:graphicData uri="http://schemas.openxmlformats.org/presentationml/2006/ole">
            <mc:AlternateContent xmlns:mc="http://schemas.openxmlformats.org/markup-compatibility/2006">
              <mc:Choice xmlns:v="urn:schemas-microsoft-com:vml" Requires="v">
                <p:oleObj spid="_x0000_s16470" name="CorelDRAW Home &amp; Students" r:id="rId3" imgW="7253097" imgH="7463028" progId="CorelDRAWHome.Graphic.18">
                  <p:embed/>
                </p:oleObj>
              </mc:Choice>
              <mc:Fallback>
                <p:oleObj name="CorelDRAW Home &amp; Students" r:id="rId3" imgW="7253097" imgH="7463028" progId="CorelDRAWHome.Graphic.18">
                  <p:embed/>
                  <p:pic>
                    <p:nvPicPr>
                      <p:cNvPr id="0" name=""/>
                      <p:cNvPicPr/>
                      <p:nvPr/>
                    </p:nvPicPr>
                    <p:blipFill>
                      <a:blip r:embed="rId4"/>
                      <a:stretch>
                        <a:fillRect/>
                      </a:stretch>
                    </p:blipFill>
                    <p:spPr>
                      <a:xfrm>
                        <a:off x="655608" y="845711"/>
                        <a:ext cx="4653513" cy="4788194"/>
                      </a:xfrm>
                      <a:prstGeom prst="rect">
                        <a:avLst/>
                      </a:prstGeom>
                    </p:spPr>
                  </p:pic>
                </p:oleObj>
              </mc:Fallback>
            </mc:AlternateContent>
          </a:graphicData>
        </a:graphic>
      </p:graphicFrame>
      <p:graphicFrame>
        <p:nvGraphicFramePr>
          <p:cNvPr id="4" name="Objeto 3">
            <a:extLst>
              <a:ext uri="{FF2B5EF4-FFF2-40B4-BE49-F238E27FC236}">
                <a16:creationId xmlns:a16="http://schemas.microsoft.com/office/drawing/2014/main" id="{CFAD5520-4422-4B54-A494-D3CB3F8B916F}"/>
              </a:ext>
            </a:extLst>
          </p:cNvPr>
          <p:cNvGraphicFramePr>
            <a:graphicFrameLocks noChangeAspect="1"/>
          </p:cNvGraphicFramePr>
          <p:nvPr>
            <p:extLst>
              <p:ext uri="{D42A27DB-BD31-4B8C-83A1-F6EECF244321}">
                <p14:modId xmlns:p14="http://schemas.microsoft.com/office/powerpoint/2010/main" val="893965757"/>
              </p:ext>
            </p:extLst>
          </p:nvPr>
        </p:nvGraphicFramePr>
        <p:xfrm>
          <a:off x="6191699" y="845712"/>
          <a:ext cx="4739091" cy="4788193"/>
        </p:xfrm>
        <a:graphic>
          <a:graphicData uri="http://schemas.openxmlformats.org/presentationml/2006/ole">
            <mc:AlternateContent xmlns:mc="http://schemas.openxmlformats.org/markup-compatibility/2006">
              <mc:Choice xmlns:v="urn:schemas-microsoft-com:vml" Requires="v">
                <p:oleObj spid="_x0000_s16471" name="CorelDRAW Home &amp; Students" r:id="rId5" imgW="7386447" imgH="7463028" progId="CorelDRAWHome.Graphic.18">
                  <p:embed/>
                </p:oleObj>
              </mc:Choice>
              <mc:Fallback>
                <p:oleObj name="CorelDRAW Home &amp; Students" r:id="rId5" imgW="7386447" imgH="7463028" progId="CorelDRAWHome.Graphic.18">
                  <p:embed/>
                  <p:pic>
                    <p:nvPicPr>
                      <p:cNvPr id="0" name=""/>
                      <p:cNvPicPr/>
                      <p:nvPr/>
                    </p:nvPicPr>
                    <p:blipFill>
                      <a:blip r:embed="rId6"/>
                      <a:stretch>
                        <a:fillRect/>
                      </a:stretch>
                    </p:blipFill>
                    <p:spPr>
                      <a:xfrm>
                        <a:off x="6191699" y="845712"/>
                        <a:ext cx="4739091" cy="4788193"/>
                      </a:xfrm>
                      <a:prstGeom prst="rect">
                        <a:avLst/>
                      </a:prstGeom>
                    </p:spPr>
                  </p:pic>
                </p:oleObj>
              </mc:Fallback>
            </mc:AlternateContent>
          </a:graphicData>
        </a:graphic>
      </p:graphicFrame>
    </p:spTree>
    <p:extLst>
      <p:ext uri="{BB962C8B-B14F-4D97-AF65-F5344CB8AC3E}">
        <p14:creationId xmlns:p14="http://schemas.microsoft.com/office/powerpoint/2010/main" val="27840318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49AC83DE-3CCB-4A98-B0AB-B144D245798A}"/>
              </a:ext>
            </a:extLst>
          </p:cNvPr>
          <p:cNvSpPr/>
          <p:nvPr/>
        </p:nvSpPr>
        <p:spPr>
          <a:xfrm>
            <a:off x="0" y="6512943"/>
            <a:ext cx="12192000" cy="34505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12" name="Rectángulo 11">
            <a:extLst>
              <a:ext uri="{FF2B5EF4-FFF2-40B4-BE49-F238E27FC236}">
                <a16:creationId xmlns:a16="http://schemas.microsoft.com/office/drawing/2014/main" id="{784DD185-C7EB-4C8E-A1CA-5081C9AF4EB4}"/>
              </a:ext>
            </a:extLst>
          </p:cNvPr>
          <p:cNvSpPr/>
          <p:nvPr/>
        </p:nvSpPr>
        <p:spPr>
          <a:xfrm>
            <a:off x="0" y="0"/>
            <a:ext cx="12192000" cy="6096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5" name="Rectángulo 4">
            <a:extLst>
              <a:ext uri="{FF2B5EF4-FFF2-40B4-BE49-F238E27FC236}">
                <a16:creationId xmlns:a16="http://schemas.microsoft.com/office/drawing/2014/main" id="{96333903-3C95-492D-AC22-B15F0AA5C493}"/>
              </a:ext>
            </a:extLst>
          </p:cNvPr>
          <p:cNvSpPr/>
          <p:nvPr/>
        </p:nvSpPr>
        <p:spPr>
          <a:xfrm>
            <a:off x="433388" y="635236"/>
            <a:ext cx="5679237" cy="546008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MX"/>
          </a:p>
        </p:txBody>
      </p:sp>
      <p:sp>
        <p:nvSpPr>
          <p:cNvPr id="2" name="Título 1">
            <a:extLst>
              <a:ext uri="{FF2B5EF4-FFF2-40B4-BE49-F238E27FC236}">
                <a16:creationId xmlns:a16="http://schemas.microsoft.com/office/drawing/2014/main" id="{F18FF77C-8441-4ECE-A425-5B9B4EC55860}"/>
              </a:ext>
            </a:extLst>
          </p:cNvPr>
          <p:cNvSpPr>
            <a:spLocks noGrp="1"/>
          </p:cNvSpPr>
          <p:nvPr>
            <p:ph type="title"/>
          </p:nvPr>
        </p:nvSpPr>
        <p:spPr>
          <a:xfrm>
            <a:off x="-16253" y="-160674"/>
            <a:ext cx="5579918" cy="970450"/>
          </a:xfrm>
        </p:spPr>
        <p:txBody>
          <a:bodyPr>
            <a:normAutofit/>
          </a:bodyPr>
          <a:lstStyle/>
          <a:p>
            <a:r>
              <a:rPr lang="es-MX" dirty="0">
                <a:latin typeface="Times New Roman" panose="02020603050405020304" pitchFamily="18" charset="0"/>
                <a:cs typeface="Times New Roman" panose="02020603050405020304" pitchFamily="18" charset="0"/>
              </a:rPr>
              <a:t>Derivada del Histograma</a:t>
            </a:r>
          </a:p>
        </p:txBody>
      </p:sp>
      <p:sp>
        <p:nvSpPr>
          <p:cNvPr id="3" name="Marcador de contenido 2">
            <a:extLst>
              <a:ext uri="{FF2B5EF4-FFF2-40B4-BE49-F238E27FC236}">
                <a16:creationId xmlns:a16="http://schemas.microsoft.com/office/drawing/2014/main" id="{E3361BF8-2805-46C1-A622-AB897C7225F1}"/>
              </a:ext>
            </a:extLst>
          </p:cNvPr>
          <p:cNvSpPr>
            <a:spLocks noGrp="1"/>
          </p:cNvSpPr>
          <p:nvPr>
            <p:ph idx="1"/>
          </p:nvPr>
        </p:nvSpPr>
        <p:spPr>
          <a:xfrm>
            <a:off x="6910387" y="818050"/>
            <a:ext cx="4848225" cy="5430350"/>
          </a:xfrm>
        </p:spPr>
        <p:txBody>
          <a:bodyPr>
            <a:normAutofit/>
          </a:bodyPr>
          <a:lstStyle/>
          <a:p>
            <a:r>
              <a:rPr lang="es-MX" dirty="0">
                <a:effectLst/>
                <a:latin typeface="Times New Roman" panose="02020603050405020304" pitchFamily="18" charset="0"/>
                <a:cs typeface="Times New Roman" panose="02020603050405020304" pitchFamily="18" charset="0"/>
              </a:rPr>
              <a:t>Para poder conocer más sobre el comportamiento de los histogramas acumulativos, nosotros calculamos su derivada. </a:t>
            </a:r>
          </a:p>
          <a:p>
            <a:endParaRPr lang="es-MX" dirty="0">
              <a:effectLst/>
              <a:latin typeface="Times New Roman" panose="02020603050405020304" pitchFamily="18" charset="0"/>
              <a:cs typeface="Times New Roman" panose="02020603050405020304" pitchFamily="18" charset="0"/>
            </a:endParaRPr>
          </a:p>
          <a:p>
            <a:r>
              <a:rPr lang="es-MX" dirty="0">
                <a:effectLst/>
                <a:latin typeface="Times New Roman" panose="02020603050405020304" pitchFamily="18" charset="0"/>
                <a:cs typeface="Times New Roman" panose="02020603050405020304" pitchFamily="18" charset="0"/>
              </a:rPr>
              <a:t>Con la derivada, nosotros podemos comparar el comportamiento de los CRFDD con la actividad solar.</a:t>
            </a:r>
          </a:p>
          <a:p>
            <a:endParaRPr lang="es-MX" dirty="0">
              <a:effectLst/>
              <a:latin typeface="Times New Roman" panose="02020603050405020304" pitchFamily="18" charset="0"/>
              <a:cs typeface="Times New Roman" panose="02020603050405020304" pitchFamily="18" charset="0"/>
            </a:endParaRPr>
          </a:p>
          <a:p>
            <a:r>
              <a:rPr lang="es-MX" dirty="0">
                <a:effectLst/>
                <a:latin typeface="Times New Roman" panose="02020603050405020304" pitchFamily="18" charset="0"/>
                <a:cs typeface="Times New Roman" panose="02020603050405020304" pitchFamily="18" charset="0"/>
              </a:rPr>
              <a:t> La Figura 7 muestra la derivada comparada con el SSN, un buen indicador para el ciclo de actividad solar. Hay una gran similitud entre las dos curvas. </a:t>
            </a:r>
          </a:p>
          <a:p>
            <a:endParaRPr lang="es-MX" dirty="0">
              <a:latin typeface="Times New Roman" panose="02020603050405020304" pitchFamily="18" charset="0"/>
              <a:cs typeface="Times New Roman" panose="02020603050405020304" pitchFamily="18" charset="0"/>
            </a:endParaRPr>
          </a:p>
        </p:txBody>
      </p:sp>
      <p:sp>
        <p:nvSpPr>
          <p:cNvPr id="6" name="Marcador de contenido 2">
            <a:extLst>
              <a:ext uri="{FF2B5EF4-FFF2-40B4-BE49-F238E27FC236}">
                <a16:creationId xmlns:a16="http://schemas.microsoft.com/office/drawing/2014/main" id="{CCA620E5-A4C6-4BA8-9A1E-B993D97BF4B1}"/>
              </a:ext>
            </a:extLst>
          </p:cNvPr>
          <p:cNvSpPr txBox="1">
            <a:spLocks/>
          </p:cNvSpPr>
          <p:nvPr/>
        </p:nvSpPr>
        <p:spPr>
          <a:xfrm>
            <a:off x="77639" y="6099430"/>
            <a:ext cx="6966702" cy="758570"/>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None/>
            </a:pPr>
            <a:r>
              <a:rPr lang="es-MX" sz="1200" dirty="0" err="1">
                <a:latin typeface="Times New Roman" panose="02020603050405020304" pitchFamily="18" charset="0"/>
                <a:cs typeface="Times New Roman" panose="02020603050405020304" pitchFamily="18" charset="0"/>
              </a:rPr>
              <a:t>Fig</a:t>
            </a:r>
            <a:r>
              <a:rPr lang="es-MX" sz="1200" dirty="0">
                <a:latin typeface="Times New Roman" panose="02020603050405020304" pitchFamily="18" charset="0"/>
                <a:cs typeface="Times New Roman" panose="02020603050405020304" pitchFamily="18" charset="0"/>
              </a:rPr>
              <a:t> 19. Derivada del Histograma Acumulativo en negro y en rojo el número de manchas solares normalizado. Se puede observar una similitud entre el comportamiento de ambas curvas.</a:t>
            </a:r>
          </a:p>
        </p:txBody>
      </p:sp>
      <p:graphicFrame>
        <p:nvGraphicFramePr>
          <p:cNvPr id="4" name="Objeto 3">
            <a:extLst>
              <a:ext uri="{FF2B5EF4-FFF2-40B4-BE49-F238E27FC236}">
                <a16:creationId xmlns:a16="http://schemas.microsoft.com/office/drawing/2014/main" id="{B0246318-67D7-4B5D-A304-188999FF802B}"/>
              </a:ext>
            </a:extLst>
          </p:cNvPr>
          <p:cNvGraphicFramePr>
            <a:graphicFrameLocks noChangeAspect="1"/>
          </p:cNvGraphicFramePr>
          <p:nvPr>
            <p:extLst>
              <p:ext uri="{D42A27DB-BD31-4B8C-83A1-F6EECF244321}">
                <p14:modId xmlns:p14="http://schemas.microsoft.com/office/powerpoint/2010/main" val="2993774900"/>
              </p:ext>
            </p:extLst>
          </p:nvPr>
        </p:nvGraphicFramePr>
        <p:xfrm>
          <a:off x="530370" y="776730"/>
          <a:ext cx="5438107" cy="5322700"/>
        </p:xfrm>
        <a:graphic>
          <a:graphicData uri="http://schemas.openxmlformats.org/presentationml/2006/ole">
            <mc:AlternateContent xmlns:mc="http://schemas.openxmlformats.org/markup-compatibility/2006">
              <mc:Choice xmlns:v="urn:schemas-microsoft-com:vml" Requires="v">
                <p:oleObj spid="_x0000_s8433" name="CorelDRAW Home &amp; Students" r:id="rId3" imgW="7574078" imgH="7413616" progId="CorelDRAWHome.Graphic.18">
                  <p:embed/>
                </p:oleObj>
              </mc:Choice>
              <mc:Fallback>
                <p:oleObj name="CorelDRAW Home &amp; Students" r:id="rId3" imgW="7574078" imgH="7413616" progId="CorelDRAWHome.Graphic.18">
                  <p:embed/>
                  <p:pic>
                    <p:nvPicPr>
                      <p:cNvPr id="0" name=""/>
                      <p:cNvPicPr/>
                      <p:nvPr/>
                    </p:nvPicPr>
                    <p:blipFill>
                      <a:blip r:embed="rId4"/>
                      <a:stretch>
                        <a:fillRect/>
                      </a:stretch>
                    </p:blipFill>
                    <p:spPr>
                      <a:xfrm>
                        <a:off x="530370" y="776730"/>
                        <a:ext cx="5438107" cy="5322700"/>
                      </a:xfrm>
                      <a:prstGeom prst="rect">
                        <a:avLst/>
                      </a:prstGeom>
                    </p:spPr>
                  </p:pic>
                </p:oleObj>
              </mc:Fallback>
            </mc:AlternateContent>
          </a:graphicData>
        </a:graphic>
      </p:graphicFrame>
      <p:sp>
        <p:nvSpPr>
          <p:cNvPr id="9" name="Marcador de pie de página 8">
            <a:extLst>
              <a:ext uri="{FF2B5EF4-FFF2-40B4-BE49-F238E27FC236}">
                <a16:creationId xmlns:a16="http://schemas.microsoft.com/office/drawing/2014/main" id="{D58D30FE-8759-4859-BEE4-8E9F83ED45C0}"/>
              </a:ext>
            </a:extLst>
          </p:cNvPr>
          <p:cNvSpPr>
            <a:spLocks noGrp="1"/>
          </p:cNvSpPr>
          <p:nvPr>
            <p:ph type="ftr" sz="quarter" idx="11"/>
          </p:nvPr>
        </p:nvSpPr>
        <p:spPr>
          <a:xfrm>
            <a:off x="363727" y="6492875"/>
            <a:ext cx="7132628" cy="365125"/>
          </a:xfrm>
        </p:spPr>
        <p:txBody>
          <a:bodyPr/>
          <a:lstStyle/>
          <a:p>
            <a:r>
              <a:rPr lang="es-MX" dirty="0"/>
              <a:t>Godos-Valencia, Mendoza-Torres, Tirado-Bueno,     					Variaciones Discretas FRC</a:t>
            </a:r>
          </a:p>
        </p:txBody>
      </p:sp>
      <p:sp>
        <p:nvSpPr>
          <p:cNvPr id="10" name="Marcador de número de diapositiva 9">
            <a:extLst>
              <a:ext uri="{FF2B5EF4-FFF2-40B4-BE49-F238E27FC236}">
                <a16:creationId xmlns:a16="http://schemas.microsoft.com/office/drawing/2014/main" id="{8307B7C9-772D-48D7-AD0F-817B39511EAB}"/>
              </a:ext>
            </a:extLst>
          </p:cNvPr>
          <p:cNvSpPr>
            <a:spLocks noGrp="1"/>
          </p:cNvSpPr>
          <p:nvPr>
            <p:ph type="sldNum" sz="quarter" idx="12"/>
          </p:nvPr>
        </p:nvSpPr>
        <p:spPr>
          <a:xfrm>
            <a:off x="11074728" y="6512943"/>
            <a:ext cx="753545" cy="365125"/>
          </a:xfrm>
        </p:spPr>
        <p:txBody>
          <a:bodyPr/>
          <a:lstStyle/>
          <a:p>
            <a:fld id="{B503256A-7284-4F47-9396-5F67A697BE6C}" type="slidenum">
              <a:rPr lang="es-MX" smtClean="0"/>
              <a:t>21</a:t>
            </a:fld>
            <a:endParaRPr lang="es-MX" dirty="0"/>
          </a:p>
        </p:txBody>
      </p:sp>
    </p:spTree>
    <p:extLst>
      <p:ext uri="{BB962C8B-B14F-4D97-AF65-F5344CB8AC3E}">
        <p14:creationId xmlns:p14="http://schemas.microsoft.com/office/powerpoint/2010/main" val="41024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5F66BADB-22EA-450F-8574-77BC39C2F045}"/>
              </a:ext>
            </a:extLst>
          </p:cNvPr>
          <p:cNvSpPr/>
          <p:nvPr/>
        </p:nvSpPr>
        <p:spPr>
          <a:xfrm>
            <a:off x="0" y="6512943"/>
            <a:ext cx="12192000" cy="34505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11" name="Rectángulo 10">
            <a:extLst>
              <a:ext uri="{FF2B5EF4-FFF2-40B4-BE49-F238E27FC236}">
                <a16:creationId xmlns:a16="http://schemas.microsoft.com/office/drawing/2014/main" id="{86EC69CB-83C3-4DCE-81FF-BDDDBFBAEB21}"/>
              </a:ext>
            </a:extLst>
          </p:cNvPr>
          <p:cNvSpPr/>
          <p:nvPr/>
        </p:nvSpPr>
        <p:spPr>
          <a:xfrm>
            <a:off x="0" y="0"/>
            <a:ext cx="12192000" cy="6096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5" name="Rectángulo 4">
            <a:extLst>
              <a:ext uri="{FF2B5EF4-FFF2-40B4-BE49-F238E27FC236}">
                <a16:creationId xmlns:a16="http://schemas.microsoft.com/office/drawing/2014/main" id="{71C87C20-4C31-401D-8036-BC02AF091212}"/>
              </a:ext>
            </a:extLst>
          </p:cNvPr>
          <p:cNvSpPr/>
          <p:nvPr/>
        </p:nvSpPr>
        <p:spPr>
          <a:xfrm>
            <a:off x="166256" y="110141"/>
            <a:ext cx="11845636" cy="579458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3" name="Marcador de contenido 2">
            <a:extLst>
              <a:ext uri="{FF2B5EF4-FFF2-40B4-BE49-F238E27FC236}">
                <a16:creationId xmlns:a16="http://schemas.microsoft.com/office/drawing/2014/main" id="{951752BF-E597-424C-BA4B-A2A46AC7E5AF}"/>
              </a:ext>
            </a:extLst>
          </p:cNvPr>
          <p:cNvSpPr>
            <a:spLocks noGrp="1"/>
          </p:cNvSpPr>
          <p:nvPr>
            <p:ph idx="1"/>
          </p:nvPr>
        </p:nvSpPr>
        <p:spPr>
          <a:xfrm>
            <a:off x="11933" y="5883897"/>
            <a:ext cx="11845636" cy="843139"/>
          </a:xfrm>
        </p:spPr>
        <p:txBody>
          <a:bodyPr>
            <a:normAutofit/>
          </a:bodyPr>
          <a:lstStyle/>
          <a:p>
            <a:pPr marL="36900" indent="0">
              <a:buNone/>
            </a:pPr>
            <a:r>
              <a:rPr lang="es-MX" sz="1600" dirty="0" err="1">
                <a:latin typeface="Times New Roman" panose="02020603050405020304" pitchFamily="18" charset="0"/>
                <a:cs typeface="Times New Roman" panose="02020603050405020304" pitchFamily="18" charset="0"/>
              </a:rPr>
              <a:t>Fig</a:t>
            </a:r>
            <a:r>
              <a:rPr lang="es-MX" sz="1600" dirty="0">
                <a:latin typeface="Times New Roman" panose="02020603050405020304" pitchFamily="18" charset="0"/>
                <a:cs typeface="Times New Roman" panose="02020603050405020304" pitchFamily="18" charset="0"/>
              </a:rPr>
              <a:t> 20. Izquierda: derivada del Histograma Acumulativo en negro y en rojo el número de manchas solares normalizado para </a:t>
            </a:r>
            <a:r>
              <a:rPr lang="es-MX" sz="1600" dirty="0" err="1">
                <a:latin typeface="Times New Roman" panose="02020603050405020304" pitchFamily="18" charset="0"/>
                <a:cs typeface="Times New Roman" panose="02020603050405020304" pitchFamily="18" charset="0"/>
              </a:rPr>
              <a:t>McMurdo</a:t>
            </a:r>
            <a:r>
              <a:rPr lang="es-MX" sz="1600" dirty="0">
                <a:latin typeface="Times New Roman" panose="02020603050405020304" pitchFamily="18" charset="0"/>
                <a:cs typeface="Times New Roman" panose="02020603050405020304" pitchFamily="18" charset="0"/>
              </a:rPr>
              <a:t>. Derecha: derivada para la estación de </a:t>
            </a:r>
            <a:r>
              <a:rPr lang="es-MX" sz="1600" dirty="0" err="1">
                <a:latin typeface="Times New Roman" panose="02020603050405020304" pitchFamily="18" charset="0"/>
                <a:cs typeface="Times New Roman" panose="02020603050405020304" pitchFamily="18" charset="0"/>
              </a:rPr>
              <a:t>Thule</a:t>
            </a:r>
            <a:r>
              <a:rPr lang="es-MX" sz="1600" dirty="0">
                <a:latin typeface="Times New Roman" panose="02020603050405020304" pitchFamily="18" charset="0"/>
                <a:cs typeface="Times New Roman" panose="02020603050405020304" pitchFamily="18" charset="0"/>
              </a:rPr>
              <a:t>. Se puede observar que para ambas estaciones se tiene el mismo comportamiento.</a:t>
            </a:r>
          </a:p>
          <a:p>
            <a:endParaRPr lang="es-MX" sz="1600" dirty="0">
              <a:latin typeface="Times New Roman" panose="02020603050405020304" pitchFamily="18" charset="0"/>
              <a:cs typeface="Times New Roman" panose="02020603050405020304" pitchFamily="18" charset="0"/>
            </a:endParaRPr>
          </a:p>
        </p:txBody>
      </p:sp>
      <p:graphicFrame>
        <p:nvGraphicFramePr>
          <p:cNvPr id="2" name="Objeto 1">
            <a:extLst>
              <a:ext uri="{FF2B5EF4-FFF2-40B4-BE49-F238E27FC236}">
                <a16:creationId xmlns:a16="http://schemas.microsoft.com/office/drawing/2014/main" id="{8B33E68A-E8AE-4280-825D-1FCDC958C336}"/>
              </a:ext>
            </a:extLst>
          </p:cNvPr>
          <p:cNvGraphicFramePr>
            <a:graphicFrameLocks noChangeAspect="1"/>
          </p:cNvGraphicFramePr>
          <p:nvPr>
            <p:extLst>
              <p:ext uri="{D42A27DB-BD31-4B8C-83A1-F6EECF244321}">
                <p14:modId xmlns:p14="http://schemas.microsoft.com/office/powerpoint/2010/main" val="3553037719"/>
              </p:ext>
            </p:extLst>
          </p:nvPr>
        </p:nvGraphicFramePr>
        <p:xfrm>
          <a:off x="174193" y="110141"/>
          <a:ext cx="5831932" cy="5794580"/>
        </p:xfrm>
        <a:graphic>
          <a:graphicData uri="http://schemas.openxmlformats.org/presentationml/2006/ole">
            <mc:AlternateContent xmlns:mc="http://schemas.openxmlformats.org/markup-compatibility/2006">
              <mc:Choice xmlns:v="urn:schemas-microsoft-com:vml" Requires="v">
                <p:oleObj spid="_x0000_s11697" name="CorelDRAW Home &amp; Students" r:id="rId3" imgW="7460987" imgH="7413616" progId="CorelDRAWHome.Graphic.18">
                  <p:embed/>
                </p:oleObj>
              </mc:Choice>
              <mc:Fallback>
                <p:oleObj name="CorelDRAW Home &amp; Students" r:id="rId3" imgW="7460987" imgH="7413616" progId="CorelDRAWHome.Graphic.18">
                  <p:embed/>
                  <p:pic>
                    <p:nvPicPr>
                      <p:cNvPr id="0" name=""/>
                      <p:cNvPicPr/>
                      <p:nvPr/>
                    </p:nvPicPr>
                    <p:blipFill>
                      <a:blip r:embed="rId4"/>
                      <a:stretch>
                        <a:fillRect/>
                      </a:stretch>
                    </p:blipFill>
                    <p:spPr>
                      <a:xfrm>
                        <a:off x="174193" y="110141"/>
                        <a:ext cx="5831932" cy="5794580"/>
                      </a:xfrm>
                      <a:prstGeom prst="rect">
                        <a:avLst/>
                      </a:prstGeom>
                    </p:spPr>
                  </p:pic>
                </p:oleObj>
              </mc:Fallback>
            </mc:AlternateContent>
          </a:graphicData>
        </a:graphic>
      </p:graphicFrame>
      <p:graphicFrame>
        <p:nvGraphicFramePr>
          <p:cNvPr id="7" name="Objeto 6">
            <a:extLst>
              <a:ext uri="{FF2B5EF4-FFF2-40B4-BE49-F238E27FC236}">
                <a16:creationId xmlns:a16="http://schemas.microsoft.com/office/drawing/2014/main" id="{29AB603F-DA68-40A8-A4BC-FFD59367DC46}"/>
              </a:ext>
            </a:extLst>
          </p:cNvPr>
          <p:cNvGraphicFramePr>
            <a:graphicFrameLocks noChangeAspect="1"/>
          </p:cNvGraphicFramePr>
          <p:nvPr>
            <p:extLst>
              <p:ext uri="{D42A27DB-BD31-4B8C-83A1-F6EECF244321}">
                <p14:modId xmlns:p14="http://schemas.microsoft.com/office/powerpoint/2010/main" val="1372573894"/>
              </p:ext>
            </p:extLst>
          </p:nvPr>
        </p:nvGraphicFramePr>
        <p:xfrm>
          <a:off x="6061364" y="110141"/>
          <a:ext cx="5831933" cy="5794581"/>
        </p:xfrm>
        <a:graphic>
          <a:graphicData uri="http://schemas.openxmlformats.org/presentationml/2006/ole">
            <mc:AlternateContent xmlns:mc="http://schemas.openxmlformats.org/markup-compatibility/2006">
              <mc:Choice xmlns:v="urn:schemas-microsoft-com:vml" Requires="v">
                <p:oleObj spid="_x0000_s11698" name="CorelDRAW Home &amp; Students" r:id="rId5" imgW="7460987" imgH="7413616" progId="CorelDRAWHome.Graphic.18">
                  <p:embed/>
                </p:oleObj>
              </mc:Choice>
              <mc:Fallback>
                <p:oleObj name="CorelDRAW Home &amp; Students" r:id="rId5" imgW="7460987" imgH="7413616" progId="CorelDRAWHome.Graphic.18">
                  <p:embed/>
                  <p:pic>
                    <p:nvPicPr>
                      <p:cNvPr id="0" name=""/>
                      <p:cNvPicPr/>
                      <p:nvPr/>
                    </p:nvPicPr>
                    <p:blipFill>
                      <a:blip r:embed="rId6"/>
                      <a:stretch>
                        <a:fillRect/>
                      </a:stretch>
                    </p:blipFill>
                    <p:spPr>
                      <a:xfrm>
                        <a:off x="6061364" y="110141"/>
                        <a:ext cx="5831933" cy="5794581"/>
                      </a:xfrm>
                      <a:prstGeom prst="rect">
                        <a:avLst/>
                      </a:prstGeom>
                    </p:spPr>
                  </p:pic>
                </p:oleObj>
              </mc:Fallback>
            </mc:AlternateContent>
          </a:graphicData>
        </a:graphic>
      </p:graphicFrame>
      <p:sp>
        <p:nvSpPr>
          <p:cNvPr id="8" name="Marcador de pie de página 7">
            <a:extLst>
              <a:ext uri="{FF2B5EF4-FFF2-40B4-BE49-F238E27FC236}">
                <a16:creationId xmlns:a16="http://schemas.microsoft.com/office/drawing/2014/main" id="{114A6A3E-72A9-44B7-9413-D940CB7D2AAE}"/>
              </a:ext>
            </a:extLst>
          </p:cNvPr>
          <p:cNvSpPr>
            <a:spLocks noGrp="1"/>
          </p:cNvSpPr>
          <p:nvPr>
            <p:ph type="ftr" sz="quarter" idx="11"/>
          </p:nvPr>
        </p:nvSpPr>
        <p:spPr>
          <a:xfrm>
            <a:off x="430715" y="6512943"/>
            <a:ext cx="6672865" cy="365125"/>
          </a:xfrm>
        </p:spPr>
        <p:txBody>
          <a:bodyPr/>
          <a:lstStyle/>
          <a:p>
            <a:r>
              <a:rPr lang="es-MX" dirty="0"/>
              <a:t>Godos-Valencia, Mendoza-Torres, Tirado-Bueno     					Variaciones Discretas FRC</a:t>
            </a:r>
          </a:p>
        </p:txBody>
      </p:sp>
      <p:sp>
        <p:nvSpPr>
          <p:cNvPr id="9" name="Marcador de número de diapositiva 8">
            <a:extLst>
              <a:ext uri="{FF2B5EF4-FFF2-40B4-BE49-F238E27FC236}">
                <a16:creationId xmlns:a16="http://schemas.microsoft.com/office/drawing/2014/main" id="{CAC4AE52-9F05-4DD1-9112-5A7BCE19BD0A}"/>
              </a:ext>
            </a:extLst>
          </p:cNvPr>
          <p:cNvSpPr>
            <a:spLocks noGrp="1"/>
          </p:cNvSpPr>
          <p:nvPr>
            <p:ph type="sldNum" sz="quarter" idx="12"/>
          </p:nvPr>
        </p:nvSpPr>
        <p:spPr>
          <a:xfrm>
            <a:off x="11007740" y="6485372"/>
            <a:ext cx="753545" cy="365125"/>
          </a:xfrm>
        </p:spPr>
        <p:txBody>
          <a:bodyPr/>
          <a:lstStyle/>
          <a:p>
            <a:fld id="{B503256A-7284-4F47-9396-5F67A697BE6C}" type="slidenum">
              <a:rPr lang="es-MX" smtClean="0"/>
              <a:t>22</a:t>
            </a:fld>
            <a:endParaRPr lang="es-MX" dirty="0"/>
          </a:p>
        </p:txBody>
      </p:sp>
    </p:spTree>
    <p:extLst>
      <p:ext uri="{BB962C8B-B14F-4D97-AF65-F5344CB8AC3E}">
        <p14:creationId xmlns:p14="http://schemas.microsoft.com/office/powerpoint/2010/main" val="28035967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5F66BADB-22EA-450F-8574-77BC39C2F045}"/>
              </a:ext>
            </a:extLst>
          </p:cNvPr>
          <p:cNvSpPr/>
          <p:nvPr/>
        </p:nvSpPr>
        <p:spPr>
          <a:xfrm>
            <a:off x="0" y="6512943"/>
            <a:ext cx="12192000" cy="34505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11" name="Rectángulo 10">
            <a:extLst>
              <a:ext uri="{FF2B5EF4-FFF2-40B4-BE49-F238E27FC236}">
                <a16:creationId xmlns:a16="http://schemas.microsoft.com/office/drawing/2014/main" id="{86EC69CB-83C3-4DCE-81FF-BDDDBFBAEB21}"/>
              </a:ext>
            </a:extLst>
          </p:cNvPr>
          <p:cNvSpPr/>
          <p:nvPr/>
        </p:nvSpPr>
        <p:spPr>
          <a:xfrm>
            <a:off x="0" y="0"/>
            <a:ext cx="12192000" cy="6096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3" name="Marcador de contenido 2">
            <a:extLst>
              <a:ext uri="{FF2B5EF4-FFF2-40B4-BE49-F238E27FC236}">
                <a16:creationId xmlns:a16="http://schemas.microsoft.com/office/drawing/2014/main" id="{951752BF-E597-424C-BA4B-A2A46AC7E5AF}"/>
              </a:ext>
            </a:extLst>
          </p:cNvPr>
          <p:cNvSpPr>
            <a:spLocks noGrp="1"/>
          </p:cNvSpPr>
          <p:nvPr>
            <p:ph idx="1"/>
          </p:nvPr>
        </p:nvSpPr>
        <p:spPr>
          <a:xfrm>
            <a:off x="401392" y="5765366"/>
            <a:ext cx="11845636" cy="843139"/>
          </a:xfrm>
        </p:spPr>
        <p:txBody>
          <a:bodyPr>
            <a:normAutofit/>
          </a:bodyPr>
          <a:lstStyle/>
          <a:p>
            <a:pPr marL="36900" indent="0">
              <a:buNone/>
            </a:pPr>
            <a:r>
              <a:rPr lang="es-MX" sz="1600" dirty="0" err="1">
                <a:latin typeface="Times New Roman" panose="02020603050405020304" pitchFamily="18" charset="0"/>
                <a:cs typeface="Times New Roman" panose="02020603050405020304" pitchFamily="18" charset="0"/>
              </a:rPr>
              <a:t>Fig</a:t>
            </a:r>
            <a:r>
              <a:rPr lang="es-MX" sz="1600" dirty="0">
                <a:latin typeface="Times New Roman" panose="02020603050405020304" pitchFamily="18" charset="0"/>
                <a:cs typeface="Times New Roman" panose="02020603050405020304" pitchFamily="18" charset="0"/>
              </a:rPr>
              <a:t> 21. </a:t>
            </a:r>
            <a:r>
              <a:rPr lang="es-MX" sz="1600" dirty="0"/>
              <a:t>A la izquierda se muestra el histograma de los decrementos respecto a su amplitud para el conjunto de muestras de la estación de Thule en 3 sigma. A la derecha la misma gráfica para el conjunto de muestras de 10 sigma. Las líneas azul claro representa el tiempo en que ocurre el mínimo en el flujo de 10.7 cm. Cada color representa una amplitud de decremento diferente.</a:t>
            </a:r>
            <a:endParaRPr lang="es-MX" sz="1600" dirty="0">
              <a:latin typeface="Times New Roman" panose="02020603050405020304" pitchFamily="18" charset="0"/>
              <a:cs typeface="Times New Roman" panose="02020603050405020304" pitchFamily="18" charset="0"/>
            </a:endParaRPr>
          </a:p>
        </p:txBody>
      </p:sp>
      <p:sp>
        <p:nvSpPr>
          <p:cNvPr id="8" name="Marcador de pie de página 7">
            <a:extLst>
              <a:ext uri="{FF2B5EF4-FFF2-40B4-BE49-F238E27FC236}">
                <a16:creationId xmlns:a16="http://schemas.microsoft.com/office/drawing/2014/main" id="{114A6A3E-72A9-44B7-9413-D940CB7D2AAE}"/>
              </a:ext>
            </a:extLst>
          </p:cNvPr>
          <p:cNvSpPr>
            <a:spLocks noGrp="1"/>
          </p:cNvSpPr>
          <p:nvPr>
            <p:ph type="ftr" sz="quarter" idx="11"/>
          </p:nvPr>
        </p:nvSpPr>
        <p:spPr>
          <a:xfrm>
            <a:off x="430715" y="6512943"/>
            <a:ext cx="6672865" cy="365125"/>
          </a:xfrm>
        </p:spPr>
        <p:txBody>
          <a:bodyPr/>
          <a:lstStyle/>
          <a:p>
            <a:r>
              <a:rPr lang="es-MX" dirty="0"/>
              <a:t>Godos-Valencia, Mendoza-Torres, Tirado-Bueno     					Variaciones Discretas FRC</a:t>
            </a:r>
          </a:p>
        </p:txBody>
      </p:sp>
      <p:sp>
        <p:nvSpPr>
          <p:cNvPr id="9" name="Marcador de número de diapositiva 8">
            <a:extLst>
              <a:ext uri="{FF2B5EF4-FFF2-40B4-BE49-F238E27FC236}">
                <a16:creationId xmlns:a16="http://schemas.microsoft.com/office/drawing/2014/main" id="{CAC4AE52-9F05-4DD1-9112-5A7BCE19BD0A}"/>
              </a:ext>
            </a:extLst>
          </p:cNvPr>
          <p:cNvSpPr>
            <a:spLocks noGrp="1"/>
          </p:cNvSpPr>
          <p:nvPr>
            <p:ph type="sldNum" sz="quarter" idx="12"/>
          </p:nvPr>
        </p:nvSpPr>
        <p:spPr>
          <a:xfrm>
            <a:off x="11007740" y="6485372"/>
            <a:ext cx="753545" cy="365125"/>
          </a:xfrm>
        </p:spPr>
        <p:txBody>
          <a:bodyPr/>
          <a:lstStyle/>
          <a:p>
            <a:fld id="{B503256A-7284-4F47-9396-5F67A697BE6C}" type="slidenum">
              <a:rPr lang="es-MX" smtClean="0"/>
              <a:t>23</a:t>
            </a:fld>
            <a:endParaRPr lang="es-MX" dirty="0"/>
          </a:p>
        </p:txBody>
      </p:sp>
      <p:sp>
        <p:nvSpPr>
          <p:cNvPr id="12" name="Rectángulo: esquinas redondeadas 11">
            <a:extLst>
              <a:ext uri="{FF2B5EF4-FFF2-40B4-BE49-F238E27FC236}">
                <a16:creationId xmlns:a16="http://schemas.microsoft.com/office/drawing/2014/main" id="{852E7751-228B-4D9E-A430-E0C449BD6BE5}"/>
              </a:ext>
            </a:extLst>
          </p:cNvPr>
          <p:cNvSpPr/>
          <p:nvPr/>
        </p:nvSpPr>
        <p:spPr>
          <a:xfrm>
            <a:off x="685800" y="-8465"/>
            <a:ext cx="11020425" cy="5819775"/>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MX"/>
          </a:p>
        </p:txBody>
      </p:sp>
      <p:graphicFrame>
        <p:nvGraphicFramePr>
          <p:cNvPr id="13" name="Objeto 12">
            <a:extLst>
              <a:ext uri="{FF2B5EF4-FFF2-40B4-BE49-F238E27FC236}">
                <a16:creationId xmlns:a16="http://schemas.microsoft.com/office/drawing/2014/main" id="{B52D5FF6-C0D1-4761-99B0-E146B607B5E6}"/>
              </a:ext>
            </a:extLst>
          </p:cNvPr>
          <p:cNvGraphicFramePr>
            <a:graphicFrameLocks noChangeAspect="1"/>
          </p:cNvGraphicFramePr>
          <p:nvPr>
            <p:extLst>
              <p:ext uri="{D42A27DB-BD31-4B8C-83A1-F6EECF244321}">
                <p14:modId xmlns:p14="http://schemas.microsoft.com/office/powerpoint/2010/main" val="3794681435"/>
              </p:ext>
            </p:extLst>
          </p:nvPr>
        </p:nvGraphicFramePr>
        <p:xfrm>
          <a:off x="908047" y="229661"/>
          <a:ext cx="5005387" cy="5418137"/>
        </p:xfrm>
        <a:graphic>
          <a:graphicData uri="http://schemas.openxmlformats.org/presentationml/2006/ole">
            <mc:AlternateContent xmlns:mc="http://schemas.openxmlformats.org/markup-compatibility/2006">
              <mc:Choice xmlns:v="urn:schemas-microsoft-com:vml" Requires="v">
                <p:oleObj spid="_x0000_s20564" name="CorelDRAW Home &amp; Students" r:id="rId3" imgW="6944323" imgH="7516934" progId="CorelDRAWHome.Graphic.18">
                  <p:embed/>
                </p:oleObj>
              </mc:Choice>
              <mc:Fallback>
                <p:oleObj name="CorelDRAW Home &amp; Students" r:id="rId3" imgW="6944323" imgH="7516934" progId="CorelDRAWHome.Graphic.18">
                  <p:embed/>
                  <p:pic>
                    <p:nvPicPr>
                      <p:cNvPr id="4" name="Objeto 3">
                        <a:extLst>
                          <a:ext uri="{FF2B5EF4-FFF2-40B4-BE49-F238E27FC236}">
                            <a16:creationId xmlns:a16="http://schemas.microsoft.com/office/drawing/2014/main" id="{14537635-F8EA-4154-A7BD-1630369FD2D8}"/>
                          </a:ext>
                        </a:extLst>
                      </p:cNvPr>
                      <p:cNvPicPr/>
                      <p:nvPr/>
                    </p:nvPicPr>
                    <p:blipFill>
                      <a:blip r:embed="rId4"/>
                      <a:stretch>
                        <a:fillRect/>
                      </a:stretch>
                    </p:blipFill>
                    <p:spPr>
                      <a:xfrm>
                        <a:off x="908047" y="229661"/>
                        <a:ext cx="5005387" cy="5418137"/>
                      </a:xfrm>
                      <a:prstGeom prst="rect">
                        <a:avLst/>
                      </a:prstGeom>
                    </p:spPr>
                  </p:pic>
                </p:oleObj>
              </mc:Fallback>
            </mc:AlternateContent>
          </a:graphicData>
        </a:graphic>
      </p:graphicFrame>
      <p:graphicFrame>
        <p:nvGraphicFramePr>
          <p:cNvPr id="14" name="Objeto 13">
            <a:extLst>
              <a:ext uri="{FF2B5EF4-FFF2-40B4-BE49-F238E27FC236}">
                <a16:creationId xmlns:a16="http://schemas.microsoft.com/office/drawing/2014/main" id="{9B2F4F02-9962-49C0-B64C-69A09CDECD99}"/>
              </a:ext>
            </a:extLst>
          </p:cNvPr>
          <p:cNvGraphicFramePr>
            <a:graphicFrameLocks noChangeAspect="1"/>
          </p:cNvGraphicFramePr>
          <p:nvPr>
            <p:extLst>
              <p:ext uri="{D42A27DB-BD31-4B8C-83A1-F6EECF244321}">
                <p14:modId xmlns:p14="http://schemas.microsoft.com/office/powerpoint/2010/main" val="3340782945"/>
              </p:ext>
            </p:extLst>
          </p:nvPr>
        </p:nvGraphicFramePr>
        <p:xfrm>
          <a:off x="6135681" y="229661"/>
          <a:ext cx="5005387" cy="5418137"/>
        </p:xfrm>
        <a:graphic>
          <a:graphicData uri="http://schemas.openxmlformats.org/presentationml/2006/ole">
            <mc:AlternateContent xmlns:mc="http://schemas.openxmlformats.org/markup-compatibility/2006">
              <mc:Choice xmlns:v="urn:schemas-microsoft-com:vml" Requires="v">
                <p:oleObj spid="_x0000_s20565" name="CorelDRAW Home &amp; Students" r:id="rId5" imgW="6944323" imgH="7516934" progId="CorelDRAWHome.Graphic.18">
                  <p:embed/>
                </p:oleObj>
              </mc:Choice>
              <mc:Fallback>
                <p:oleObj name="CorelDRAW Home &amp; Students" r:id="rId5" imgW="6944323" imgH="7516934" progId="CorelDRAWHome.Graphic.18">
                  <p:embed/>
                  <p:pic>
                    <p:nvPicPr>
                      <p:cNvPr id="5" name="Objeto 4">
                        <a:extLst>
                          <a:ext uri="{FF2B5EF4-FFF2-40B4-BE49-F238E27FC236}">
                            <a16:creationId xmlns:a16="http://schemas.microsoft.com/office/drawing/2014/main" id="{7AD9151F-DC8C-4E27-9657-375E999D8271}"/>
                          </a:ext>
                        </a:extLst>
                      </p:cNvPr>
                      <p:cNvPicPr/>
                      <p:nvPr/>
                    </p:nvPicPr>
                    <p:blipFill>
                      <a:blip r:embed="rId6"/>
                      <a:stretch>
                        <a:fillRect/>
                      </a:stretch>
                    </p:blipFill>
                    <p:spPr>
                      <a:xfrm>
                        <a:off x="6135681" y="229661"/>
                        <a:ext cx="5005387" cy="5418137"/>
                      </a:xfrm>
                      <a:prstGeom prst="rect">
                        <a:avLst/>
                      </a:prstGeom>
                    </p:spPr>
                  </p:pic>
                </p:oleObj>
              </mc:Fallback>
            </mc:AlternateContent>
          </a:graphicData>
        </a:graphic>
      </p:graphicFrame>
    </p:spTree>
    <p:extLst>
      <p:ext uri="{BB962C8B-B14F-4D97-AF65-F5344CB8AC3E}">
        <p14:creationId xmlns:p14="http://schemas.microsoft.com/office/powerpoint/2010/main" val="26582719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E9B368A9-8CB5-4AAE-B77E-290E86DB27C1}"/>
              </a:ext>
            </a:extLst>
          </p:cNvPr>
          <p:cNvSpPr/>
          <p:nvPr/>
        </p:nvSpPr>
        <p:spPr>
          <a:xfrm>
            <a:off x="0" y="0"/>
            <a:ext cx="12192000" cy="6096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7" name="Rectángulo 6">
            <a:extLst>
              <a:ext uri="{FF2B5EF4-FFF2-40B4-BE49-F238E27FC236}">
                <a16:creationId xmlns:a16="http://schemas.microsoft.com/office/drawing/2014/main" id="{577F8B45-0A29-4BF5-9AC2-3DD79AB499BB}"/>
              </a:ext>
            </a:extLst>
          </p:cNvPr>
          <p:cNvSpPr/>
          <p:nvPr/>
        </p:nvSpPr>
        <p:spPr>
          <a:xfrm>
            <a:off x="0" y="6512943"/>
            <a:ext cx="12192000" cy="34505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3" name="Marcador de contenido 2">
            <a:extLst>
              <a:ext uri="{FF2B5EF4-FFF2-40B4-BE49-F238E27FC236}">
                <a16:creationId xmlns:a16="http://schemas.microsoft.com/office/drawing/2014/main" id="{07AF573C-675D-4A9A-A21C-0207A75A9F03}"/>
              </a:ext>
            </a:extLst>
          </p:cNvPr>
          <p:cNvSpPr>
            <a:spLocks noGrp="1"/>
          </p:cNvSpPr>
          <p:nvPr>
            <p:ph idx="1"/>
          </p:nvPr>
        </p:nvSpPr>
        <p:spPr>
          <a:xfrm>
            <a:off x="558065" y="824977"/>
            <a:ext cx="10710826" cy="5447845"/>
          </a:xfrm>
        </p:spPr>
        <p:txBody>
          <a:bodyPr>
            <a:normAutofit/>
          </a:bodyPr>
          <a:lstStyle/>
          <a:p>
            <a:r>
              <a:rPr lang="es-MX" sz="2400" dirty="0"/>
              <a:t>El proceso de análisis que seguimos fue el siguiente:</a:t>
            </a:r>
          </a:p>
          <a:p>
            <a:endParaRPr lang="es-MX" sz="2400" dirty="0"/>
          </a:p>
          <a:p>
            <a:pPr marL="494100" indent="-457200">
              <a:buFont typeface="+mj-lt"/>
              <a:buAutoNum type="arabicPeriod"/>
            </a:pPr>
            <a:r>
              <a:rPr lang="es-MX" sz="2400" dirty="0"/>
              <a:t>Cálculo de la desviación estándar de la serie de tiempo de datos.</a:t>
            </a:r>
          </a:p>
          <a:p>
            <a:pPr marL="494100" indent="-457200">
              <a:buFont typeface="+mj-lt"/>
              <a:buAutoNum type="arabicPeriod"/>
            </a:pPr>
            <a:r>
              <a:rPr lang="es-MX" sz="2400" dirty="0"/>
              <a:t>Identificación de máximos locales en la curva de la desviación estándar que fueran más grandes que el valor </a:t>
            </a:r>
            <a:r>
              <a:rPr lang="es-MX" sz="2400" dirty="0" err="1"/>
              <a:t>threshold</a:t>
            </a:r>
            <a:r>
              <a:rPr lang="es-MX" sz="2400" dirty="0"/>
              <a:t> establecido.</a:t>
            </a:r>
          </a:p>
          <a:p>
            <a:pPr marL="494100" indent="-457200">
              <a:buFont typeface="+mj-lt"/>
              <a:buAutoNum type="arabicPeriod"/>
            </a:pPr>
            <a:r>
              <a:rPr lang="es-MX" sz="2400" dirty="0"/>
              <a:t>Identificación a través de la derivada de eventos tipo:</a:t>
            </a:r>
          </a:p>
          <a:p>
            <a:pPr marL="871200" lvl="1" indent="-457200">
              <a:buFont typeface="+mj-lt"/>
              <a:buAutoNum type="alphaLcParenR"/>
            </a:pPr>
            <a:r>
              <a:rPr lang="es-MX" sz="2000" dirty="0"/>
              <a:t>Incrementos</a:t>
            </a:r>
          </a:p>
          <a:p>
            <a:pPr marL="871200" lvl="1" indent="-457200">
              <a:buFont typeface="+mj-lt"/>
              <a:buAutoNum type="alphaLcParenR"/>
            </a:pPr>
            <a:r>
              <a:rPr lang="es-MX" sz="2000" dirty="0"/>
              <a:t>Decrementos</a:t>
            </a:r>
          </a:p>
          <a:p>
            <a:pPr marL="494100" indent="-457200">
              <a:buFont typeface="+mj-lt"/>
              <a:buAutoNum type="arabicPeriod"/>
            </a:pPr>
            <a:r>
              <a:rPr lang="es-MX" sz="2400" dirty="0"/>
              <a:t>Creación de Histogramas Acumulativos</a:t>
            </a:r>
          </a:p>
          <a:p>
            <a:pPr marL="494100" indent="-457200">
              <a:buFont typeface="+mj-lt"/>
              <a:buAutoNum type="arabicPeriod"/>
            </a:pPr>
            <a:r>
              <a:rPr lang="es-MX" sz="2400" dirty="0"/>
              <a:t>Cálculo de la derivada del Histograma Acumulativo y comparación con la actividad solar a través de la curva del número de manchas solares</a:t>
            </a:r>
          </a:p>
        </p:txBody>
      </p:sp>
      <p:sp>
        <p:nvSpPr>
          <p:cNvPr id="4" name="Marcador de pie de página 3">
            <a:extLst>
              <a:ext uri="{FF2B5EF4-FFF2-40B4-BE49-F238E27FC236}">
                <a16:creationId xmlns:a16="http://schemas.microsoft.com/office/drawing/2014/main" id="{D08FB525-BF6B-402D-ABB9-8D88D3561256}"/>
              </a:ext>
            </a:extLst>
          </p:cNvPr>
          <p:cNvSpPr>
            <a:spLocks noGrp="1"/>
          </p:cNvSpPr>
          <p:nvPr>
            <p:ph type="ftr" sz="quarter" idx="11"/>
          </p:nvPr>
        </p:nvSpPr>
        <p:spPr>
          <a:xfrm>
            <a:off x="442740" y="6492875"/>
            <a:ext cx="6672865" cy="365125"/>
          </a:xfrm>
        </p:spPr>
        <p:txBody>
          <a:bodyPr/>
          <a:lstStyle/>
          <a:p>
            <a:r>
              <a:rPr lang="es-MX" dirty="0"/>
              <a:t>Godos-Valencia, Mendoza-Torres, Tirado-Bueno					     Variaciones Discretas FRC</a:t>
            </a:r>
          </a:p>
        </p:txBody>
      </p:sp>
      <p:sp>
        <p:nvSpPr>
          <p:cNvPr id="5" name="Marcador de número de diapositiva 4">
            <a:extLst>
              <a:ext uri="{FF2B5EF4-FFF2-40B4-BE49-F238E27FC236}">
                <a16:creationId xmlns:a16="http://schemas.microsoft.com/office/drawing/2014/main" id="{318C2EA1-8734-4139-8D29-1E995F89A899}"/>
              </a:ext>
            </a:extLst>
          </p:cNvPr>
          <p:cNvSpPr>
            <a:spLocks noGrp="1"/>
          </p:cNvSpPr>
          <p:nvPr>
            <p:ph type="sldNum" sz="quarter" idx="12"/>
          </p:nvPr>
        </p:nvSpPr>
        <p:spPr>
          <a:xfrm>
            <a:off x="10890784" y="6492874"/>
            <a:ext cx="753545" cy="365125"/>
          </a:xfrm>
        </p:spPr>
        <p:txBody>
          <a:bodyPr/>
          <a:lstStyle/>
          <a:p>
            <a:fld id="{B503256A-7284-4F47-9396-5F67A697BE6C}" type="slidenum">
              <a:rPr lang="es-MX" smtClean="0"/>
              <a:t>24</a:t>
            </a:fld>
            <a:endParaRPr lang="es-MX"/>
          </a:p>
        </p:txBody>
      </p:sp>
      <p:sp>
        <p:nvSpPr>
          <p:cNvPr id="8" name="Título 1">
            <a:extLst>
              <a:ext uri="{FF2B5EF4-FFF2-40B4-BE49-F238E27FC236}">
                <a16:creationId xmlns:a16="http://schemas.microsoft.com/office/drawing/2014/main" id="{FF8E867E-B4B0-4C60-B90F-B29A892E643B}"/>
              </a:ext>
            </a:extLst>
          </p:cNvPr>
          <p:cNvSpPr txBox="1">
            <a:spLocks/>
          </p:cNvSpPr>
          <p:nvPr/>
        </p:nvSpPr>
        <p:spPr>
          <a:xfrm>
            <a:off x="96627" y="-180425"/>
            <a:ext cx="9111541"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a:latin typeface="Times New Roman" panose="02020603050405020304" pitchFamily="18" charset="0"/>
                <a:cs typeface="Times New Roman" panose="02020603050405020304" pitchFamily="18" charset="0"/>
              </a:rPr>
              <a:t>Segundo Método de Identificación (Saltos)</a:t>
            </a:r>
            <a:endParaRPr lang="es-MX"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43878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392F1557-EAED-41B8-837D-6B48A0C383B5}"/>
              </a:ext>
            </a:extLst>
          </p:cNvPr>
          <p:cNvSpPr/>
          <p:nvPr/>
        </p:nvSpPr>
        <p:spPr>
          <a:xfrm>
            <a:off x="4239003" y="672302"/>
            <a:ext cx="7808046" cy="573780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MX"/>
          </a:p>
        </p:txBody>
      </p:sp>
      <p:sp>
        <p:nvSpPr>
          <p:cNvPr id="6" name="Rectángulo 5">
            <a:extLst>
              <a:ext uri="{FF2B5EF4-FFF2-40B4-BE49-F238E27FC236}">
                <a16:creationId xmlns:a16="http://schemas.microsoft.com/office/drawing/2014/main" id="{E9B368A9-8CB5-4AAE-B77E-290E86DB27C1}"/>
              </a:ext>
            </a:extLst>
          </p:cNvPr>
          <p:cNvSpPr/>
          <p:nvPr/>
        </p:nvSpPr>
        <p:spPr>
          <a:xfrm>
            <a:off x="0" y="0"/>
            <a:ext cx="12192000" cy="6096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7" name="Rectángulo 6">
            <a:extLst>
              <a:ext uri="{FF2B5EF4-FFF2-40B4-BE49-F238E27FC236}">
                <a16:creationId xmlns:a16="http://schemas.microsoft.com/office/drawing/2014/main" id="{577F8B45-0A29-4BF5-9AC2-3DD79AB499BB}"/>
              </a:ext>
            </a:extLst>
          </p:cNvPr>
          <p:cNvSpPr/>
          <p:nvPr/>
        </p:nvSpPr>
        <p:spPr>
          <a:xfrm>
            <a:off x="0" y="6512943"/>
            <a:ext cx="12192000" cy="34505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2" name="Título 1">
            <a:extLst>
              <a:ext uri="{FF2B5EF4-FFF2-40B4-BE49-F238E27FC236}">
                <a16:creationId xmlns:a16="http://schemas.microsoft.com/office/drawing/2014/main" id="{4025582C-BEBD-461F-B44F-C73326D4C76E}"/>
              </a:ext>
            </a:extLst>
          </p:cNvPr>
          <p:cNvSpPr>
            <a:spLocks noGrp="1"/>
          </p:cNvSpPr>
          <p:nvPr>
            <p:ph type="title"/>
          </p:nvPr>
        </p:nvSpPr>
        <p:spPr>
          <a:xfrm>
            <a:off x="0" y="-215377"/>
            <a:ext cx="7115605" cy="970450"/>
          </a:xfrm>
        </p:spPr>
        <p:txBody>
          <a:bodyPr>
            <a:normAutofit/>
          </a:bodyPr>
          <a:lstStyle/>
          <a:p>
            <a:r>
              <a:rPr lang="es-MX" dirty="0">
                <a:latin typeface="Times New Roman" panose="02020603050405020304" pitchFamily="18" charset="0"/>
                <a:cs typeface="Times New Roman" panose="02020603050405020304" pitchFamily="18" charset="0"/>
              </a:rPr>
              <a:t>Criterios de Selección (Saltos)</a:t>
            </a:r>
          </a:p>
        </p:txBody>
      </p:sp>
      <p:sp>
        <p:nvSpPr>
          <p:cNvPr id="3" name="Marcador de contenido 2">
            <a:extLst>
              <a:ext uri="{FF2B5EF4-FFF2-40B4-BE49-F238E27FC236}">
                <a16:creationId xmlns:a16="http://schemas.microsoft.com/office/drawing/2014/main" id="{07AF573C-675D-4A9A-A21C-0207A75A9F03}"/>
              </a:ext>
            </a:extLst>
          </p:cNvPr>
          <p:cNvSpPr>
            <a:spLocks noGrp="1"/>
          </p:cNvSpPr>
          <p:nvPr>
            <p:ph idx="1"/>
          </p:nvPr>
        </p:nvSpPr>
        <p:spPr>
          <a:xfrm>
            <a:off x="-7992" y="609600"/>
            <a:ext cx="4170175" cy="5883274"/>
          </a:xfrm>
        </p:spPr>
        <p:txBody>
          <a:bodyPr>
            <a:normAutofit/>
          </a:bodyPr>
          <a:lstStyle/>
          <a:p>
            <a:endParaRPr lang="es-MX" sz="2400" b="1" dirty="0"/>
          </a:p>
          <a:p>
            <a:r>
              <a:rPr lang="es-MX" sz="2400" b="1" dirty="0"/>
              <a:t>Criterios de Selección:</a:t>
            </a:r>
          </a:p>
          <a:p>
            <a:pPr marL="792900" lvl="1" indent="-342900">
              <a:buFont typeface="+mj-lt"/>
              <a:buAutoNum type="arabicPeriod"/>
            </a:pPr>
            <a:r>
              <a:rPr lang="el-GR" sz="2400" dirty="0">
                <a:latin typeface="Calibri" panose="020F0502020204030204" pitchFamily="34" charset="0"/>
                <a:cs typeface="Calibri" panose="020F0502020204030204" pitchFamily="34" charset="0"/>
              </a:rPr>
              <a:t>Δ</a:t>
            </a:r>
            <a:r>
              <a:rPr lang="es-MX" sz="2400" dirty="0"/>
              <a:t> t &lt; 12 </a:t>
            </a:r>
            <a:r>
              <a:rPr lang="es-MX" sz="2400" dirty="0" err="1"/>
              <a:t>hrs</a:t>
            </a:r>
            <a:endParaRPr lang="es-MX" sz="2400" dirty="0"/>
          </a:p>
          <a:p>
            <a:pPr marL="792900" lvl="1" indent="-342900">
              <a:buFont typeface="+mj-lt"/>
              <a:buAutoNum type="arabicPeriod"/>
            </a:pPr>
            <a:r>
              <a:rPr lang="el-GR" sz="2400" dirty="0">
                <a:latin typeface="Calibri" panose="020F0502020204030204" pitchFamily="34" charset="0"/>
                <a:cs typeface="Calibri" panose="020F0502020204030204" pitchFamily="34" charset="0"/>
              </a:rPr>
              <a:t>Δ </a:t>
            </a:r>
            <a:r>
              <a:rPr lang="es-MX" sz="2400" dirty="0"/>
              <a:t>FRC &gt; 3,5,10 </a:t>
            </a:r>
            <a:r>
              <a:rPr lang="el-GR" sz="2400" dirty="0">
                <a:latin typeface="Calibri" panose="020F0502020204030204" pitchFamily="34" charset="0"/>
                <a:cs typeface="Calibri" panose="020F0502020204030204" pitchFamily="34" charset="0"/>
              </a:rPr>
              <a:t>σ</a:t>
            </a:r>
            <a:r>
              <a:rPr lang="es-MX" sz="2400" dirty="0"/>
              <a:t> </a:t>
            </a:r>
          </a:p>
          <a:p>
            <a:endParaRPr lang="es-MX" dirty="0"/>
          </a:p>
          <a:p>
            <a:r>
              <a:rPr lang="es-MX" dirty="0"/>
              <a:t>Ventanas grandes </a:t>
            </a:r>
            <a:r>
              <a:rPr lang="es-MX" dirty="0">
                <a:latin typeface="Calibri" panose="020F0502020204030204" pitchFamily="34" charset="0"/>
                <a:cs typeface="Calibri" panose="020F0502020204030204" pitchFamily="34" charset="0"/>
              </a:rPr>
              <a:t>→ </a:t>
            </a:r>
            <a:r>
              <a:rPr lang="es-MX" dirty="0"/>
              <a:t>el incremento inicia antes que en ventanas pequeñas.</a:t>
            </a:r>
          </a:p>
          <a:p>
            <a:endParaRPr lang="es-MX" dirty="0"/>
          </a:p>
          <a:p>
            <a:r>
              <a:rPr lang="es-MX" dirty="0"/>
              <a:t>Derivada </a:t>
            </a:r>
            <a:r>
              <a:rPr lang="es-MX" dirty="0">
                <a:latin typeface="Calibri" panose="020F0502020204030204" pitchFamily="34" charset="0"/>
                <a:cs typeface="Calibri" panose="020F0502020204030204" pitchFamily="34" charset="0"/>
              </a:rPr>
              <a:t>→  </a:t>
            </a:r>
            <a:r>
              <a:rPr lang="es-MX" dirty="0"/>
              <a:t>distinción entre decrementos e incrementos.</a:t>
            </a:r>
          </a:p>
        </p:txBody>
      </p:sp>
      <p:sp>
        <p:nvSpPr>
          <p:cNvPr id="4" name="Marcador de pie de página 3">
            <a:extLst>
              <a:ext uri="{FF2B5EF4-FFF2-40B4-BE49-F238E27FC236}">
                <a16:creationId xmlns:a16="http://schemas.microsoft.com/office/drawing/2014/main" id="{D08FB525-BF6B-402D-ABB9-8D88D3561256}"/>
              </a:ext>
            </a:extLst>
          </p:cNvPr>
          <p:cNvSpPr>
            <a:spLocks noGrp="1"/>
          </p:cNvSpPr>
          <p:nvPr>
            <p:ph type="ftr" sz="quarter" idx="11"/>
          </p:nvPr>
        </p:nvSpPr>
        <p:spPr>
          <a:xfrm>
            <a:off x="442740" y="6492875"/>
            <a:ext cx="6672865" cy="365125"/>
          </a:xfrm>
        </p:spPr>
        <p:txBody>
          <a:bodyPr/>
          <a:lstStyle/>
          <a:p>
            <a:r>
              <a:rPr lang="es-MX" dirty="0"/>
              <a:t>Godos-Valencia, Mendoza-Torres, Tirado-Bueno					     Variaciones Discretas FRC</a:t>
            </a:r>
          </a:p>
        </p:txBody>
      </p:sp>
      <p:sp>
        <p:nvSpPr>
          <p:cNvPr id="5" name="Marcador de número de diapositiva 4">
            <a:extLst>
              <a:ext uri="{FF2B5EF4-FFF2-40B4-BE49-F238E27FC236}">
                <a16:creationId xmlns:a16="http://schemas.microsoft.com/office/drawing/2014/main" id="{318C2EA1-8734-4139-8D29-1E995F89A899}"/>
              </a:ext>
            </a:extLst>
          </p:cNvPr>
          <p:cNvSpPr>
            <a:spLocks noGrp="1"/>
          </p:cNvSpPr>
          <p:nvPr>
            <p:ph type="sldNum" sz="quarter" idx="12"/>
          </p:nvPr>
        </p:nvSpPr>
        <p:spPr>
          <a:xfrm>
            <a:off x="10890784" y="6492874"/>
            <a:ext cx="753545" cy="365125"/>
          </a:xfrm>
        </p:spPr>
        <p:txBody>
          <a:bodyPr/>
          <a:lstStyle/>
          <a:p>
            <a:fld id="{B503256A-7284-4F47-9396-5F67A697BE6C}" type="slidenum">
              <a:rPr lang="es-MX" smtClean="0"/>
              <a:t>25</a:t>
            </a:fld>
            <a:endParaRPr lang="es-MX"/>
          </a:p>
        </p:txBody>
      </p:sp>
      <p:graphicFrame>
        <p:nvGraphicFramePr>
          <p:cNvPr id="8" name="Objeto 7">
            <a:extLst>
              <a:ext uri="{FF2B5EF4-FFF2-40B4-BE49-F238E27FC236}">
                <a16:creationId xmlns:a16="http://schemas.microsoft.com/office/drawing/2014/main" id="{5411B365-6227-4E81-A9D6-D5781D5C1C99}"/>
              </a:ext>
            </a:extLst>
          </p:cNvPr>
          <p:cNvGraphicFramePr>
            <a:graphicFrameLocks noChangeAspect="1"/>
          </p:cNvGraphicFramePr>
          <p:nvPr>
            <p:extLst>
              <p:ext uri="{D42A27DB-BD31-4B8C-83A1-F6EECF244321}">
                <p14:modId xmlns:p14="http://schemas.microsoft.com/office/powerpoint/2010/main" val="1949445909"/>
              </p:ext>
            </p:extLst>
          </p:nvPr>
        </p:nvGraphicFramePr>
        <p:xfrm>
          <a:off x="4258040" y="824977"/>
          <a:ext cx="7806752" cy="5446426"/>
        </p:xfrm>
        <a:graphic>
          <a:graphicData uri="http://schemas.openxmlformats.org/presentationml/2006/ole">
            <mc:AlternateContent xmlns:mc="http://schemas.openxmlformats.org/markup-compatibility/2006">
              <mc:Choice xmlns:v="urn:schemas-microsoft-com:vml" Requires="v">
                <p:oleObj spid="_x0000_s21545" name="CorelDRAW Home &amp; Students" r:id="rId3" imgW="7687818" imgH="4233291" progId="CorelDRAWHome.Graphic.18">
                  <p:embed/>
                </p:oleObj>
              </mc:Choice>
              <mc:Fallback>
                <p:oleObj name="CorelDRAW Home &amp; Students" r:id="rId3" imgW="7687818" imgH="4233291" progId="CorelDRAWHome.Graphic.18">
                  <p:embed/>
                  <p:pic>
                    <p:nvPicPr>
                      <p:cNvPr id="0" name=""/>
                      <p:cNvPicPr/>
                      <p:nvPr/>
                    </p:nvPicPr>
                    <p:blipFill>
                      <a:blip r:embed="rId4"/>
                      <a:stretch>
                        <a:fillRect/>
                      </a:stretch>
                    </p:blipFill>
                    <p:spPr>
                      <a:xfrm>
                        <a:off x="4258040" y="824977"/>
                        <a:ext cx="7806752" cy="5446426"/>
                      </a:xfrm>
                      <a:prstGeom prst="rect">
                        <a:avLst/>
                      </a:prstGeom>
                    </p:spPr>
                  </p:pic>
                </p:oleObj>
              </mc:Fallback>
            </mc:AlternateContent>
          </a:graphicData>
        </a:graphic>
      </p:graphicFrame>
    </p:spTree>
    <p:extLst>
      <p:ext uri="{BB962C8B-B14F-4D97-AF65-F5344CB8AC3E}">
        <p14:creationId xmlns:p14="http://schemas.microsoft.com/office/powerpoint/2010/main" val="25222600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esquinas redondeadas 8">
            <a:extLst>
              <a:ext uri="{FF2B5EF4-FFF2-40B4-BE49-F238E27FC236}">
                <a16:creationId xmlns:a16="http://schemas.microsoft.com/office/drawing/2014/main" id="{B16D7355-ED2C-4787-B488-898102BED9CC}"/>
              </a:ext>
            </a:extLst>
          </p:cNvPr>
          <p:cNvSpPr/>
          <p:nvPr/>
        </p:nvSpPr>
        <p:spPr>
          <a:xfrm>
            <a:off x="426186" y="667210"/>
            <a:ext cx="4547592" cy="4958296"/>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Rectángulo 6">
            <a:extLst>
              <a:ext uri="{FF2B5EF4-FFF2-40B4-BE49-F238E27FC236}">
                <a16:creationId xmlns:a16="http://schemas.microsoft.com/office/drawing/2014/main" id="{835D8F0F-42B2-4544-9112-241AA9D888FA}"/>
              </a:ext>
            </a:extLst>
          </p:cNvPr>
          <p:cNvSpPr/>
          <p:nvPr/>
        </p:nvSpPr>
        <p:spPr>
          <a:xfrm>
            <a:off x="0" y="6512943"/>
            <a:ext cx="12192000" cy="34505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6" name="Rectángulo 5">
            <a:extLst>
              <a:ext uri="{FF2B5EF4-FFF2-40B4-BE49-F238E27FC236}">
                <a16:creationId xmlns:a16="http://schemas.microsoft.com/office/drawing/2014/main" id="{06DD598F-A435-4C99-8732-09942EC7819C}"/>
              </a:ext>
            </a:extLst>
          </p:cNvPr>
          <p:cNvSpPr/>
          <p:nvPr/>
        </p:nvSpPr>
        <p:spPr>
          <a:xfrm>
            <a:off x="0" y="0"/>
            <a:ext cx="12192000" cy="6096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2" name="Título 1">
            <a:extLst>
              <a:ext uri="{FF2B5EF4-FFF2-40B4-BE49-F238E27FC236}">
                <a16:creationId xmlns:a16="http://schemas.microsoft.com/office/drawing/2014/main" id="{71EB5389-0D8F-4157-A340-58B64FD9919E}"/>
              </a:ext>
            </a:extLst>
          </p:cNvPr>
          <p:cNvSpPr>
            <a:spLocks noGrp="1"/>
          </p:cNvSpPr>
          <p:nvPr>
            <p:ph type="title"/>
          </p:nvPr>
        </p:nvSpPr>
        <p:spPr>
          <a:xfrm>
            <a:off x="96627" y="-180425"/>
            <a:ext cx="9111541" cy="970450"/>
          </a:xfrm>
        </p:spPr>
        <p:txBody>
          <a:bodyPr>
            <a:normAutofit/>
          </a:bodyPr>
          <a:lstStyle/>
          <a:p>
            <a:r>
              <a:rPr lang="es-MX" dirty="0">
                <a:latin typeface="Times New Roman" panose="02020603050405020304" pitchFamily="18" charset="0"/>
                <a:cs typeface="Times New Roman" panose="02020603050405020304" pitchFamily="18" charset="0"/>
              </a:rPr>
              <a:t>Curvas de Desviación Estándar en el FRC</a:t>
            </a:r>
          </a:p>
        </p:txBody>
      </p:sp>
      <p:sp>
        <p:nvSpPr>
          <p:cNvPr id="3" name="Marcador de contenido 2">
            <a:extLst>
              <a:ext uri="{FF2B5EF4-FFF2-40B4-BE49-F238E27FC236}">
                <a16:creationId xmlns:a16="http://schemas.microsoft.com/office/drawing/2014/main" id="{FA0C70B8-4F19-47D8-B37C-67F4D86B41FE}"/>
              </a:ext>
            </a:extLst>
          </p:cNvPr>
          <p:cNvSpPr>
            <a:spLocks noGrp="1"/>
          </p:cNvSpPr>
          <p:nvPr>
            <p:ph idx="1"/>
          </p:nvPr>
        </p:nvSpPr>
        <p:spPr>
          <a:xfrm>
            <a:off x="5791200" y="828438"/>
            <a:ext cx="5974614" cy="5646092"/>
          </a:xfrm>
        </p:spPr>
        <p:txBody>
          <a:bodyPr>
            <a:normAutofit/>
          </a:bodyPr>
          <a:lstStyle/>
          <a:p>
            <a:r>
              <a:rPr lang="es-MX" dirty="0"/>
              <a:t>Se calculó la desviación estándar del FRC con diversas ventanas de 12hrs, 24hrs, 36 </a:t>
            </a:r>
            <a:r>
              <a:rPr lang="es-MX" dirty="0" err="1"/>
              <a:t>hrs</a:t>
            </a:r>
            <a:r>
              <a:rPr lang="es-MX" dirty="0"/>
              <a:t>, 48hrs y 60 </a:t>
            </a:r>
            <a:r>
              <a:rPr lang="es-MX" dirty="0" err="1"/>
              <a:t>hrs</a:t>
            </a:r>
            <a:r>
              <a:rPr lang="es-MX" dirty="0"/>
              <a:t>.</a:t>
            </a:r>
          </a:p>
          <a:p>
            <a:endParaRPr lang="es-MX" dirty="0"/>
          </a:p>
          <a:p>
            <a:r>
              <a:rPr lang="es-MX" dirty="0"/>
              <a:t>Estas ventanas tienen la información de las variaciones durante el año del FRC. Cada ventana resalta diferentes aspectos de estas variaciones.</a:t>
            </a:r>
          </a:p>
          <a:p>
            <a:endParaRPr lang="es-MX" dirty="0"/>
          </a:p>
          <a:p>
            <a:r>
              <a:rPr lang="es-MX" dirty="0"/>
              <a:t>Se decidió utilizar la curva obtenida con la ventana de 12 </a:t>
            </a:r>
            <a:r>
              <a:rPr lang="es-MX" dirty="0" err="1"/>
              <a:t>hrs</a:t>
            </a:r>
            <a:r>
              <a:rPr lang="es-MX" dirty="0"/>
              <a:t> para seleccionar los eventos en el FRC.</a:t>
            </a:r>
          </a:p>
          <a:p>
            <a:endParaRPr lang="es-MX" dirty="0"/>
          </a:p>
          <a:p>
            <a:r>
              <a:rPr lang="es-MX" dirty="0"/>
              <a:t>Se utilizó como criterio de selección a </a:t>
            </a:r>
            <a:r>
              <a:rPr lang="es-MX" dirty="0">
                <a:effectLst/>
              </a:rPr>
              <a:t>σ definida como</a:t>
            </a:r>
            <a:r>
              <a:rPr lang="es-MX" dirty="0"/>
              <a:t> la variación mínima de la ventana de 24 </a:t>
            </a:r>
            <a:r>
              <a:rPr lang="es-MX" dirty="0" err="1"/>
              <a:t>hrs</a:t>
            </a:r>
            <a:r>
              <a:rPr lang="es-MX" dirty="0"/>
              <a:t>.</a:t>
            </a:r>
          </a:p>
        </p:txBody>
      </p:sp>
      <p:sp>
        <p:nvSpPr>
          <p:cNvPr id="4" name="Marcador de pie de página 3">
            <a:extLst>
              <a:ext uri="{FF2B5EF4-FFF2-40B4-BE49-F238E27FC236}">
                <a16:creationId xmlns:a16="http://schemas.microsoft.com/office/drawing/2014/main" id="{DCC5C8B2-1838-4242-AC49-F41BCF45EE39}"/>
              </a:ext>
            </a:extLst>
          </p:cNvPr>
          <p:cNvSpPr>
            <a:spLocks noGrp="1"/>
          </p:cNvSpPr>
          <p:nvPr>
            <p:ph type="ftr" sz="quarter" idx="11"/>
          </p:nvPr>
        </p:nvSpPr>
        <p:spPr>
          <a:xfrm>
            <a:off x="913795" y="6526798"/>
            <a:ext cx="6672865" cy="365125"/>
          </a:xfrm>
        </p:spPr>
        <p:txBody>
          <a:bodyPr/>
          <a:lstStyle/>
          <a:p>
            <a:r>
              <a:rPr lang="es-MX" dirty="0"/>
              <a:t>Godos-Valencia, Mendoza-Torres, Tirado-Bueno					     Variaciones Discretas FRC</a:t>
            </a:r>
          </a:p>
        </p:txBody>
      </p:sp>
      <p:sp>
        <p:nvSpPr>
          <p:cNvPr id="5" name="Marcador de número de diapositiva 4">
            <a:extLst>
              <a:ext uri="{FF2B5EF4-FFF2-40B4-BE49-F238E27FC236}">
                <a16:creationId xmlns:a16="http://schemas.microsoft.com/office/drawing/2014/main" id="{9AF81B1C-A0EE-4FEE-BAB7-F325828D3E79}"/>
              </a:ext>
            </a:extLst>
          </p:cNvPr>
          <p:cNvSpPr>
            <a:spLocks noGrp="1"/>
          </p:cNvSpPr>
          <p:nvPr>
            <p:ph type="sldNum" sz="quarter" idx="12"/>
          </p:nvPr>
        </p:nvSpPr>
        <p:spPr>
          <a:xfrm>
            <a:off x="10901432" y="6492875"/>
            <a:ext cx="753545" cy="365125"/>
          </a:xfrm>
        </p:spPr>
        <p:txBody>
          <a:bodyPr/>
          <a:lstStyle/>
          <a:p>
            <a:fld id="{B503256A-7284-4F47-9396-5F67A697BE6C}" type="slidenum">
              <a:rPr lang="es-MX" smtClean="0"/>
              <a:t>26</a:t>
            </a:fld>
            <a:endParaRPr lang="es-MX"/>
          </a:p>
        </p:txBody>
      </p:sp>
      <p:graphicFrame>
        <p:nvGraphicFramePr>
          <p:cNvPr id="8" name="Objeto 7">
            <a:extLst>
              <a:ext uri="{FF2B5EF4-FFF2-40B4-BE49-F238E27FC236}">
                <a16:creationId xmlns:a16="http://schemas.microsoft.com/office/drawing/2014/main" id="{2BA05B2B-B3FF-4327-B45B-9222A70E6597}"/>
              </a:ext>
            </a:extLst>
          </p:cNvPr>
          <p:cNvGraphicFramePr>
            <a:graphicFrameLocks noChangeAspect="1"/>
          </p:cNvGraphicFramePr>
          <p:nvPr>
            <p:extLst>
              <p:ext uri="{D42A27DB-BD31-4B8C-83A1-F6EECF244321}">
                <p14:modId xmlns:p14="http://schemas.microsoft.com/office/powerpoint/2010/main" val="3379610848"/>
              </p:ext>
            </p:extLst>
          </p:nvPr>
        </p:nvGraphicFramePr>
        <p:xfrm>
          <a:off x="453896" y="733934"/>
          <a:ext cx="4434158" cy="4795241"/>
        </p:xfrm>
        <a:graphic>
          <a:graphicData uri="http://schemas.openxmlformats.org/presentationml/2006/ole">
            <mc:AlternateContent xmlns:mc="http://schemas.openxmlformats.org/markup-compatibility/2006">
              <mc:Choice xmlns:v="urn:schemas-microsoft-com:vml" Requires="v">
                <p:oleObj spid="_x0000_s12463" name="CorelDRAW Home &amp; Students" r:id="rId3" imgW="6510114" imgH="7040314" progId="CorelDRAWHome.Graphic.18">
                  <p:embed/>
                </p:oleObj>
              </mc:Choice>
              <mc:Fallback>
                <p:oleObj name="CorelDRAW Home &amp; Students" r:id="rId3" imgW="6510114" imgH="7040314" progId="CorelDRAWHome.Graphic.18">
                  <p:embed/>
                  <p:pic>
                    <p:nvPicPr>
                      <p:cNvPr id="0" name=""/>
                      <p:cNvPicPr/>
                      <p:nvPr/>
                    </p:nvPicPr>
                    <p:blipFill>
                      <a:blip r:embed="rId4"/>
                      <a:stretch>
                        <a:fillRect/>
                      </a:stretch>
                    </p:blipFill>
                    <p:spPr>
                      <a:xfrm>
                        <a:off x="453896" y="733934"/>
                        <a:ext cx="4434158" cy="4795241"/>
                      </a:xfrm>
                      <a:prstGeom prst="rect">
                        <a:avLst/>
                      </a:prstGeom>
                    </p:spPr>
                  </p:pic>
                </p:oleObj>
              </mc:Fallback>
            </mc:AlternateContent>
          </a:graphicData>
        </a:graphic>
      </p:graphicFrame>
      <p:sp>
        <p:nvSpPr>
          <p:cNvPr id="10" name="Marcador de contenido 2">
            <a:extLst>
              <a:ext uri="{FF2B5EF4-FFF2-40B4-BE49-F238E27FC236}">
                <a16:creationId xmlns:a16="http://schemas.microsoft.com/office/drawing/2014/main" id="{6EAAE641-3EE0-44CF-A14E-141AB347C408}"/>
              </a:ext>
            </a:extLst>
          </p:cNvPr>
          <p:cNvSpPr txBox="1">
            <a:spLocks/>
          </p:cNvSpPr>
          <p:nvPr/>
        </p:nvSpPr>
        <p:spPr>
          <a:xfrm>
            <a:off x="96628" y="5623518"/>
            <a:ext cx="5558976" cy="851012"/>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lang="es-MX" sz="1400" dirty="0">
                <a:latin typeface="Times New Roman" panose="02020603050405020304" pitchFamily="18" charset="0"/>
                <a:cs typeface="Times New Roman" panose="02020603050405020304" pitchFamily="18" charset="0"/>
              </a:rPr>
              <a:t>Fig. 23 Gráfica de la desviación estándar a lo largo del año para la estación de Thule. Se calcula la desviación a diferentes ventanas de tiempo, desde 12 hasta 60 horas.</a:t>
            </a:r>
          </a:p>
        </p:txBody>
      </p:sp>
    </p:spTree>
    <p:extLst>
      <p:ext uri="{BB962C8B-B14F-4D97-AF65-F5344CB8AC3E}">
        <p14:creationId xmlns:p14="http://schemas.microsoft.com/office/powerpoint/2010/main" val="33107834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1B8B197B-E7B6-44B3-93B8-1487A58F25D1}"/>
              </a:ext>
            </a:extLst>
          </p:cNvPr>
          <p:cNvSpPr/>
          <p:nvPr/>
        </p:nvSpPr>
        <p:spPr>
          <a:xfrm>
            <a:off x="0" y="6512943"/>
            <a:ext cx="12192000" cy="34505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4" name="Marcador de pie de página 3">
            <a:extLst>
              <a:ext uri="{FF2B5EF4-FFF2-40B4-BE49-F238E27FC236}">
                <a16:creationId xmlns:a16="http://schemas.microsoft.com/office/drawing/2014/main" id="{E300E97A-A414-446B-B3EB-63F4EADB3A19}"/>
              </a:ext>
            </a:extLst>
          </p:cNvPr>
          <p:cNvSpPr>
            <a:spLocks noGrp="1"/>
          </p:cNvSpPr>
          <p:nvPr>
            <p:ph type="ftr" sz="quarter" idx="11"/>
          </p:nvPr>
        </p:nvSpPr>
        <p:spPr>
          <a:xfrm>
            <a:off x="913795" y="6520584"/>
            <a:ext cx="6672865" cy="365125"/>
          </a:xfrm>
        </p:spPr>
        <p:txBody>
          <a:bodyPr/>
          <a:lstStyle/>
          <a:p>
            <a:r>
              <a:rPr lang="es-MX" dirty="0"/>
              <a:t>Godos-Valencia, Mendoza-Torres, Tirado-Bueno					     Variaciones Discretas FRC</a:t>
            </a:r>
          </a:p>
        </p:txBody>
      </p:sp>
      <p:sp>
        <p:nvSpPr>
          <p:cNvPr id="6" name="Rectángulo 5">
            <a:extLst>
              <a:ext uri="{FF2B5EF4-FFF2-40B4-BE49-F238E27FC236}">
                <a16:creationId xmlns:a16="http://schemas.microsoft.com/office/drawing/2014/main" id="{F89C8E65-0165-4C94-8E1F-CAB9F9B76876}"/>
              </a:ext>
            </a:extLst>
          </p:cNvPr>
          <p:cNvSpPr/>
          <p:nvPr/>
        </p:nvSpPr>
        <p:spPr>
          <a:xfrm>
            <a:off x="0" y="0"/>
            <a:ext cx="12192000" cy="6096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9" name="Rectángulo 8">
            <a:extLst>
              <a:ext uri="{FF2B5EF4-FFF2-40B4-BE49-F238E27FC236}">
                <a16:creationId xmlns:a16="http://schemas.microsoft.com/office/drawing/2014/main" id="{D2AA3A96-4924-4DC8-9B9C-04768F15B227}"/>
              </a:ext>
            </a:extLst>
          </p:cNvPr>
          <p:cNvSpPr/>
          <p:nvPr/>
        </p:nvSpPr>
        <p:spPr>
          <a:xfrm>
            <a:off x="370503" y="104502"/>
            <a:ext cx="5673247" cy="5480135"/>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MX"/>
          </a:p>
        </p:txBody>
      </p:sp>
      <p:sp>
        <p:nvSpPr>
          <p:cNvPr id="2" name="Título 1">
            <a:extLst>
              <a:ext uri="{FF2B5EF4-FFF2-40B4-BE49-F238E27FC236}">
                <a16:creationId xmlns:a16="http://schemas.microsoft.com/office/drawing/2014/main" id="{32F0D7E5-44D0-41BB-AF60-528EC40F9E52}"/>
              </a:ext>
            </a:extLst>
          </p:cNvPr>
          <p:cNvSpPr>
            <a:spLocks noGrp="1"/>
          </p:cNvSpPr>
          <p:nvPr>
            <p:ph type="title"/>
          </p:nvPr>
        </p:nvSpPr>
        <p:spPr>
          <a:xfrm>
            <a:off x="6072349" y="-160950"/>
            <a:ext cx="5376169" cy="970450"/>
          </a:xfrm>
        </p:spPr>
        <p:txBody>
          <a:bodyPr/>
          <a:lstStyle/>
          <a:p>
            <a:r>
              <a:rPr lang="es-MX" dirty="0">
                <a:latin typeface="Times New Roman" panose="02020603050405020304" pitchFamily="18" charset="0"/>
                <a:cs typeface="Times New Roman" panose="02020603050405020304" pitchFamily="18" charset="0"/>
              </a:rPr>
              <a:t>Desviación Estándar</a:t>
            </a:r>
          </a:p>
        </p:txBody>
      </p:sp>
      <p:sp>
        <p:nvSpPr>
          <p:cNvPr id="3" name="Marcador de contenido 2">
            <a:extLst>
              <a:ext uri="{FF2B5EF4-FFF2-40B4-BE49-F238E27FC236}">
                <a16:creationId xmlns:a16="http://schemas.microsoft.com/office/drawing/2014/main" id="{A5CA7958-84CE-4D1E-B6C0-BA42813C8A6B}"/>
              </a:ext>
            </a:extLst>
          </p:cNvPr>
          <p:cNvSpPr>
            <a:spLocks noGrp="1"/>
          </p:cNvSpPr>
          <p:nvPr>
            <p:ph idx="1"/>
          </p:nvPr>
        </p:nvSpPr>
        <p:spPr>
          <a:xfrm>
            <a:off x="6544372" y="886353"/>
            <a:ext cx="5376169" cy="5472883"/>
          </a:xfrm>
        </p:spPr>
        <p:txBody>
          <a:bodyPr>
            <a:normAutofit/>
          </a:bodyPr>
          <a:lstStyle/>
          <a:p>
            <a:r>
              <a:rPr lang="es-MX" dirty="0"/>
              <a:t>La ventana de 12 </a:t>
            </a:r>
            <a:r>
              <a:rPr lang="es-MX" dirty="0" err="1"/>
              <a:t>hrs</a:t>
            </a:r>
            <a:r>
              <a:rPr lang="es-MX" dirty="0"/>
              <a:t> tiene una mayor resolución para separar los saltos a tiempos cuasi discretos.</a:t>
            </a:r>
          </a:p>
          <a:p>
            <a:endParaRPr lang="es-MX" dirty="0"/>
          </a:p>
          <a:p>
            <a:r>
              <a:rPr lang="es-MX" dirty="0"/>
              <a:t>Se guardaron las muestras para eventos mayores a 3</a:t>
            </a:r>
            <a:r>
              <a:rPr lang="es-MX" dirty="0">
                <a:effectLst/>
              </a:rPr>
              <a:t>σ, </a:t>
            </a:r>
            <a:r>
              <a:rPr lang="es-MX" dirty="0"/>
              <a:t>5</a:t>
            </a:r>
            <a:r>
              <a:rPr lang="es-MX" dirty="0">
                <a:effectLst/>
              </a:rPr>
              <a:t>σ y </a:t>
            </a:r>
            <a:r>
              <a:rPr lang="es-MX" dirty="0"/>
              <a:t>10</a:t>
            </a:r>
            <a:r>
              <a:rPr lang="es-MX" dirty="0">
                <a:effectLst/>
              </a:rPr>
              <a:t>σ de incrementos y decrementos.</a:t>
            </a:r>
          </a:p>
          <a:p>
            <a:endParaRPr lang="es-MX" dirty="0"/>
          </a:p>
          <a:p>
            <a:r>
              <a:rPr lang="es-MX" dirty="0"/>
              <a:t>Se realizó el análisis solamente para 3 estaciones de monitoreo de neutrones del Instituto </a:t>
            </a:r>
            <a:r>
              <a:rPr lang="es-MX" dirty="0" err="1"/>
              <a:t>Bartol</a:t>
            </a:r>
            <a:r>
              <a:rPr lang="es-MX" dirty="0"/>
              <a:t>:</a:t>
            </a:r>
          </a:p>
          <a:p>
            <a:pPr lvl="1"/>
            <a:r>
              <a:rPr lang="es-MX" dirty="0"/>
              <a:t>Thule</a:t>
            </a:r>
          </a:p>
          <a:p>
            <a:pPr lvl="1"/>
            <a:r>
              <a:rPr lang="es-MX" dirty="0" err="1"/>
              <a:t>McMurdo</a:t>
            </a:r>
            <a:endParaRPr lang="es-MX" dirty="0"/>
          </a:p>
          <a:p>
            <a:pPr lvl="1"/>
            <a:r>
              <a:rPr lang="es-MX" dirty="0"/>
              <a:t>Newark</a:t>
            </a:r>
          </a:p>
          <a:p>
            <a:endParaRPr lang="es-MX" dirty="0"/>
          </a:p>
        </p:txBody>
      </p:sp>
      <p:sp>
        <p:nvSpPr>
          <p:cNvPr id="5" name="Marcador de número de diapositiva 4">
            <a:extLst>
              <a:ext uri="{FF2B5EF4-FFF2-40B4-BE49-F238E27FC236}">
                <a16:creationId xmlns:a16="http://schemas.microsoft.com/office/drawing/2014/main" id="{511B5B0C-1B27-4A0D-AF88-30312AE4212A}"/>
              </a:ext>
            </a:extLst>
          </p:cNvPr>
          <p:cNvSpPr>
            <a:spLocks noGrp="1"/>
          </p:cNvSpPr>
          <p:nvPr>
            <p:ph type="sldNum" sz="quarter" idx="12"/>
          </p:nvPr>
        </p:nvSpPr>
        <p:spPr>
          <a:xfrm>
            <a:off x="10890784" y="6520584"/>
            <a:ext cx="753545" cy="365125"/>
          </a:xfrm>
        </p:spPr>
        <p:txBody>
          <a:bodyPr/>
          <a:lstStyle/>
          <a:p>
            <a:fld id="{B503256A-7284-4F47-9396-5F67A697BE6C}" type="slidenum">
              <a:rPr lang="es-MX" smtClean="0"/>
              <a:t>27</a:t>
            </a:fld>
            <a:endParaRPr lang="es-MX"/>
          </a:p>
        </p:txBody>
      </p:sp>
      <p:sp>
        <p:nvSpPr>
          <p:cNvPr id="10" name="Marcador de contenido 2">
            <a:extLst>
              <a:ext uri="{FF2B5EF4-FFF2-40B4-BE49-F238E27FC236}">
                <a16:creationId xmlns:a16="http://schemas.microsoft.com/office/drawing/2014/main" id="{34113801-DE23-45C6-98F6-4BFF7BDEF4AC}"/>
              </a:ext>
            </a:extLst>
          </p:cNvPr>
          <p:cNvSpPr txBox="1">
            <a:spLocks/>
          </p:cNvSpPr>
          <p:nvPr/>
        </p:nvSpPr>
        <p:spPr>
          <a:xfrm>
            <a:off x="96628" y="5689139"/>
            <a:ext cx="6330298" cy="785391"/>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lang="es-MX" sz="1400" dirty="0">
                <a:latin typeface="Times New Roman" panose="02020603050405020304" pitchFamily="18" charset="0"/>
                <a:cs typeface="Times New Roman" panose="02020603050405020304" pitchFamily="18" charset="0"/>
              </a:rPr>
              <a:t>Fig. 24 Gráfica de la desviación estándar a lo largo del año para la estación de Thule y del FRC. Con líneas verticales azules se marcan las ventanas que detectan un decremento y con naranja las que detectan un incremento.</a:t>
            </a:r>
          </a:p>
        </p:txBody>
      </p:sp>
      <p:graphicFrame>
        <p:nvGraphicFramePr>
          <p:cNvPr id="11" name="Objeto 10">
            <a:extLst>
              <a:ext uri="{FF2B5EF4-FFF2-40B4-BE49-F238E27FC236}">
                <a16:creationId xmlns:a16="http://schemas.microsoft.com/office/drawing/2014/main" id="{217D1E84-0AB6-4BA6-8C54-0306B440EE5B}"/>
              </a:ext>
            </a:extLst>
          </p:cNvPr>
          <p:cNvGraphicFramePr>
            <a:graphicFrameLocks noChangeAspect="1"/>
          </p:cNvGraphicFramePr>
          <p:nvPr>
            <p:extLst>
              <p:ext uri="{D42A27DB-BD31-4B8C-83A1-F6EECF244321}">
                <p14:modId xmlns:p14="http://schemas.microsoft.com/office/powerpoint/2010/main" val="3695676226"/>
              </p:ext>
            </p:extLst>
          </p:nvPr>
        </p:nvGraphicFramePr>
        <p:xfrm>
          <a:off x="426584" y="248792"/>
          <a:ext cx="5587042" cy="5191553"/>
        </p:xfrm>
        <a:graphic>
          <a:graphicData uri="http://schemas.openxmlformats.org/presentationml/2006/ole">
            <mc:AlternateContent xmlns:mc="http://schemas.openxmlformats.org/markup-compatibility/2006">
              <mc:Choice xmlns:v="urn:schemas-microsoft-com:vml" Requires="v">
                <p:oleObj spid="_x0000_s22568" name="CorelDRAW Home &amp; Students" r:id="rId3" imgW="7440549" imgH="6913626" progId="CorelDRAWHome.Graphic.18">
                  <p:embed/>
                </p:oleObj>
              </mc:Choice>
              <mc:Fallback>
                <p:oleObj name="CorelDRAW Home &amp; Students" r:id="rId3" imgW="7440549" imgH="6913626" progId="CorelDRAWHome.Graphic.18">
                  <p:embed/>
                  <p:pic>
                    <p:nvPicPr>
                      <p:cNvPr id="0" name=""/>
                      <p:cNvPicPr/>
                      <p:nvPr/>
                    </p:nvPicPr>
                    <p:blipFill>
                      <a:blip r:embed="rId4"/>
                      <a:stretch>
                        <a:fillRect/>
                      </a:stretch>
                    </p:blipFill>
                    <p:spPr>
                      <a:xfrm>
                        <a:off x="426584" y="248792"/>
                        <a:ext cx="5587042" cy="5191553"/>
                      </a:xfrm>
                      <a:prstGeom prst="rect">
                        <a:avLst/>
                      </a:prstGeom>
                    </p:spPr>
                  </p:pic>
                </p:oleObj>
              </mc:Fallback>
            </mc:AlternateContent>
          </a:graphicData>
        </a:graphic>
      </p:graphicFrame>
    </p:spTree>
    <p:extLst>
      <p:ext uri="{BB962C8B-B14F-4D97-AF65-F5344CB8AC3E}">
        <p14:creationId xmlns:p14="http://schemas.microsoft.com/office/powerpoint/2010/main" val="20681376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B7D31E4A-1173-46E3-A2EE-4F5ADABAEC82}"/>
              </a:ext>
            </a:extLst>
          </p:cNvPr>
          <p:cNvSpPr/>
          <p:nvPr/>
        </p:nvSpPr>
        <p:spPr>
          <a:xfrm>
            <a:off x="0" y="6512943"/>
            <a:ext cx="12192000" cy="34505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12" name="Rectángulo 11">
            <a:extLst>
              <a:ext uri="{FF2B5EF4-FFF2-40B4-BE49-F238E27FC236}">
                <a16:creationId xmlns:a16="http://schemas.microsoft.com/office/drawing/2014/main" id="{A5173744-46DC-46BC-BE61-F8E80BE12DC8}"/>
              </a:ext>
            </a:extLst>
          </p:cNvPr>
          <p:cNvSpPr/>
          <p:nvPr/>
        </p:nvSpPr>
        <p:spPr>
          <a:xfrm>
            <a:off x="0" y="0"/>
            <a:ext cx="12192000" cy="6096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2" name="Título 1">
            <a:extLst>
              <a:ext uri="{FF2B5EF4-FFF2-40B4-BE49-F238E27FC236}">
                <a16:creationId xmlns:a16="http://schemas.microsoft.com/office/drawing/2014/main" id="{CE359750-0011-4CA5-88C6-2513D077F2EA}"/>
              </a:ext>
            </a:extLst>
          </p:cNvPr>
          <p:cNvSpPr>
            <a:spLocks noGrp="1"/>
          </p:cNvSpPr>
          <p:nvPr>
            <p:ph type="title"/>
          </p:nvPr>
        </p:nvSpPr>
        <p:spPr>
          <a:xfrm>
            <a:off x="0" y="-219075"/>
            <a:ext cx="5776956" cy="970450"/>
          </a:xfrm>
        </p:spPr>
        <p:txBody>
          <a:bodyPr/>
          <a:lstStyle/>
          <a:p>
            <a:r>
              <a:rPr lang="es-MX" dirty="0">
                <a:latin typeface="Times New Roman" panose="02020603050405020304" pitchFamily="18" charset="0"/>
                <a:cs typeface="Times New Roman" panose="02020603050405020304" pitchFamily="18" charset="0"/>
              </a:rPr>
              <a:t>Histograma Acumulativo</a:t>
            </a:r>
          </a:p>
        </p:txBody>
      </p:sp>
      <p:sp>
        <p:nvSpPr>
          <p:cNvPr id="3" name="Marcador de contenido 2">
            <a:extLst>
              <a:ext uri="{FF2B5EF4-FFF2-40B4-BE49-F238E27FC236}">
                <a16:creationId xmlns:a16="http://schemas.microsoft.com/office/drawing/2014/main" id="{D6968FCA-6A4B-4E91-BE14-96E4BD63DE9B}"/>
              </a:ext>
            </a:extLst>
          </p:cNvPr>
          <p:cNvSpPr>
            <a:spLocks noGrp="1"/>
          </p:cNvSpPr>
          <p:nvPr>
            <p:ph idx="1"/>
          </p:nvPr>
        </p:nvSpPr>
        <p:spPr>
          <a:xfrm>
            <a:off x="257175" y="970450"/>
            <a:ext cx="4972050" cy="5400675"/>
          </a:xfrm>
        </p:spPr>
        <p:txBody>
          <a:bodyPr>
            <a:normAutofit/>
          </a:bodyPr>
          <a:lstStyle/>
          <a:p>
            <a:r>
              <a:rPr lang="es-MX" dirty="0">
                <a:latin typeface="Times New Roman" panose="02020603050405020304" pitchFamily="18" charset="0"/>
                <a:cs typeface="Times New Roman" panose="02020603050405020304" pitchFamily="18" charset="0"/>
              </a:rPr>
              <a:t>Se calculó nuevamente la distribución acumulativa para cada muestra. Al igual que en el análisis previo se produjo el crecimiento de flujo en función del tiempo.</a:t>
            </a:r>
          </a:p>
          <a:p>
            <a:endParaRPr lang="es-MX" dirty="0">
              <a:latin typeface="Times New Roman" panose="02020603050405020304" pitchFamily="18" charset="0"/>
              <a:cs typeface="Times New Roman" panose="02020603050405020304" pitchFamily="18" charset="0"/>
            </a:endParaRPr>
          </a:p>
          <a:p>
            <a:r>
              <a:rPr lang="es-MX" dirty="0">
                <a:latin typeface="Times New Roman" panose="02020603050405020304" pitchFamily="18" charset="0"/>
                <a:cs typeface="Times New Roman" panose="02020603050405020304" pitchFamily="18" charset="0"/>
              </a:rPr>
              <a:t>Las partes abombadas en las curvas indican diferencias en la taza de acumulación de la amplitud de los saltos.</a:t>
            </a:r>
          </a:p>
        </p:txBody>
      </p:sp>
      <p:sp>
        <p:nvSpPr>
          <p:cNvPr id="6" name="Rectángulo: esquinas redondeadas 5">
            <a:extLst>
              <a:ext uri="{FF2B5EF4-FFF2-40B4-BE49-F238E27FC236}">
                <a16:creationId xmlns:a16="http://schemas.microsoft.com/office/drawing/2014/main" id="{7E150BD1-2CFC-45B4-96C8-79CA3F20479E}"/>
              </a:ext>
            </a:extLst>
          </p:cNvPr>
          <p:cNvSpPr/>
          <p:nvPr/>
        </p:nvSpPr>
        <p:spPr>
          <a:xfrm>
            <a:off x="6547449" y="628131"/>
            <a:ext cx="5261932" cy="504090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
        <p:nvSpPr>
          <p:cNvPr id="8" name="Marcador de contenido 2">
            <a:extLst>
              <a:ext uri="{FF2B5EF4-FFF2-40B4-BE49-F238E27FC236}">
                <a16:creationId xmlns:a16="http://schemas.microsoft.com/office/drawing/2014/main" id="{80CE2F6D-4CA9-43AF-9649-FB19D6BEC115}"/>
              </a:ext>
            </a:extLst>
          </p:cNvPr>
          <p:cNvSpPr txBox="1">
            <a:spLocks/>
          </p:cNvSpPr>
          <p:nvPr/>
        </p:nvSpPr>
        <p:spPr>
          <a:xfrm>
            <a:off x="6261099" y="5737699"/>
            <a:ext cx="5673726" cy="817131"/>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None/>
            </a:pPr>
            <a:r>
              <a:rPr lang="es-MX" sz="1400" dirty="0" err="1">
                <a:latin typeface="Times New Roman" panose="02020603050405020304" pitchFamily="18" charset="0"/>
                <a:cs typeface="Times New Roman" panose="02020603050405020304" pitchFamily="18" charset="0"/>
              </a:rPr>
              <a:t>Fig</a:t>
            </a:r>
            <a:r>
              <a:rPr lang="es-MX" sz="1400" dirty="0">
                <a:latin typeface="Times New Roman" panose="02020603050405020304" pitchFamily="18" charset="0"/>
                <a:cs typeface="Times New Roman" panose="02020603050405020304" pitchFamily="18" charset="0"/>
              </a:rPr>
              <a:t> 25. En negro se muestra la distribución acumulativa para la muestra de decrementos mayores a 5 sigma de la estación de Thule y en rojo los incrementos mayores a 5 sigma.</a:t>
            </a:r>
          </a:p>
        </p:txBody>
      </p:sp>
      <p:sp>
        <p:nvSpPr>
          <p:cNvPr id="9" name="Marcador de pie de página 8">
            <a:extLst>
              <a:ext uri="{FF2B5EF4-FFF2-40B4-BE49-F238E27FC236}">
                <a16:creationId xmlns:a16="http://schemas.microsoft.com/office/drawing/2014/main" id="{3AD3EA9D-02A3-40DE-B9A8-A40C1189B6D3}"/>
              </a:ext>
            </a:extLst>
          </p:cNvPr>
          <p:cNvSpPr>
            <a:spLocks noGrp="1"/>
          </p:cNvSpPr>
          <p:nvPr>
            <p:ph type="ftr" sz="quarter" idx="11"/>
          </p:nvPr>
        </p:nvSpPr>
        <p:spPr>
          <a:xfrm>
            <a:off x="724014" y="6512943"/>
            <a:ext cx="6672865" cy="365125"/>
          </a:xfrm>
        </p:spPr>
        <p:txBody>
          <a:bodyPr/>
          <a:lstStyle/>
          <a:p>
            <a:r>
              <a:rPr lang="es-MX" dirty="0"/>
              <a:t>Godos-Valencia, Mendoza-Torres, Tirado-Bueno					     Variaciones Discretas FRC</a:t>
            </a:r>
          </a:p>
        </p:txBody>
      </p:sp>
      <p:sp>
        <p:nvSpPr>
          <p:cNvPr id="10" name="Marcador de número de diapositiva 9">
            <a:extLst>
              <a:ext uri="{FF2B5EF4-FFF2-40B4-BE49-F238E27FC236}">
                <a16:creationId xmlns:a16="http://schemas.microsoft.com/office/drawing/2014/main" id="{8B7C3B8D-8F50-4C89-A725-07479600A9B8}"/>
              </a:ext>
            </a:extLst>
          </p:cNvPr>
          <p:cNvSpPr>
            <a:spLocks noGrp="1"/>
          </p:cNvSpPr>
          <p:nvPr>
            <p:ph type="sldNum" sz="quarter" idx="12"/>
          </p:nvPr>
        </p:nvSpPr>
        <p:spPr>
          <a:xfrm>
            <a:off x="11055836" y="6485846"/>
            <a:ext cx="753545" cy="365125"/>
          </a:xfrm>
        </p:spPr>
        <p:txBody>
          <a:bodyPr/>
          <a:lstStyle/>
          <a:p>
            <a:fld id="{B503256A-7284-4F47-9396-5F67A697BE6C}" type="slidenum">
              <a:rPr lang="es-MX" smtClean="0"/>
              <a:t>28</a:t>
            </a:fld>
            <a:endParaRPr lang="es-MX" dirty="0"/>
          </a:p>
        </p:txBody>
      </p:sp>
      <p:graphicFrame>
        <p:nvGraphicFramePr>
          <p:cNvPr id="4" name="Objeto 3">
            <a:extLst>
              <a:ext uri="{FF2B5EF4-FFF2-40B4-BE49-F238E27FC236}">
                <a16:creationId xmlns:a16="http://schemas.microsoft.com/office/drawing/2014/main" id="{B317B600-81EE-4451-A44C-7C1EA52BF64E}"/>
              </a:ext>
            </a:extLst>
          </p:cNvPr>
          <p:cNvGraphicFramePr>
            <a:graphicFrameLocks noChangeAspect="1"/>
          </p:cNvGraphicFramePr>
          <p:nvPr>
            <p:extLst>
              <p:ext uri="{D42A27DB-BD31-4B8C-83A1-F6EECF244321}">
                <p14:modId xmlns:p14="http://schemas.microsoft.com/office/powerpoint/2010/main" val="2361856073"/>
              </p:ext>
            </p:extLst>
          </p:nvPr>
        </p:nvGraphicFramePr>
        <p:xfrm>
          <a:off x="6545865" y="678263"/>
          <a:ext cx="5005271" cy="5134652"/>
        </p:xfrm>
        <a:graphic>
          <a:graphicData uri="http://schemas.openxmlformats.org/presentationml/2006/ole">
            <mc:AlternateContent xmlns:mc="http://schemas.openxmlformats.org/markup-compatibility/2006">
              <mc:Choice xmlns:v="urn:schemas-microsoft-com:vml" Requires="v">
                <p:oleObj spid="_x0000_s15514" name="CorelDRAW Home &amp; Students" r:id="rId3" imgW="7200386" imgH="7386090" progId="CorelDRAWHome.Graphic.18">
                  <p:embed/>
                </p:oleObj>
              </mc:Choice>
              <mc:Fallback>
                <p:oleObj name="CorelDRAW Home &amp; Students" r:id="rId3" imgW="7200386" imgH="7386090" progId="CorelDRAWHome.Graphic.18">
                  <p:embed/>
                  <p:pic>
                    <p:nvPicPr>
                      <p:cNvPr id="0" name=""/>
                      <p:cNvPicPr/>
                      <p:nvPr/>
                    </p:nvPicPr>
                    <p:blipFill>
                      <a:blip r:embed="rId4"/>
                      <a:stretch>
                        <a:fillRect/>
                      </a:stretch>
                    </p:blipFill>
                    <p:spPr>
                      <a:xfrm>
                        <a:off x="6545865" y="678263"/>
                        <a:ext cx="5005271" cy="5134652"/>
                      </a:xfrm>
                      <a:prstGeom prst="rect">
                        <a:avLst/>
                      </a:prstGeom>
                    </p:spPr>
                  </p:pic>
                </p:oleObj>
              </mc:Fallback>
            </mc:AlternateContent>
          </a:graphicData>
        </a:graphic>
      </p:graphicFrame>
      <p:sp>
        <p:nvSpPr>
          <p:cNvPr id="5" name="Rectángulo 4">
            <a:extLst>
              <a:ext uri="{FF2B5EF4-FFF2-40B4-BE49-F238E27FC236}">
                <a16:creationId xmlns:a16="http://schemas.microsoft.com/office/drawing/2014/main" id="{0DE28EB7-8ACB-4378-BB42-023CEB676F71}"/>
              </a:ext>
            </a:extLst>
          </p:cNvPr>
          <p:cNvSpPr/>
          <p:nvPr/>
        </p:nvSpPr>
        <p:spPr>
          <a:xfrm>
            <a:off x="9900433" y="3965082"/>
            <a:ext cx="914032" cy="923330"/>
          </a:xfrm>
          <a:prstGeom prst="rect">
            <a:avLst/>
          </a:prstGeom>
          <a:noFill/>
        </p:spPr>
        <p:txBody>
          <a:bodyPr wrap="none" lIns="91440" tIns="45720" rIns="91440" bIns="45720">
            <a:spAutoFit/>
          </a:bodyPr>
          <a:lstStyle/>
          <a:p>
            <a:pPr algn="ctr"/>
            <a:r>
              <a:rPr lang="es-ES" sz="5400" b="1" cap="none" spc="0" dirty="0">
                <a:ln w="22225">
                  <a:solidFill>
                    <a:schemeClr val="accent2"/>
                  </a:solidFill>
                  <a:prstDash val="solid"/>
                </a:ln>
                <a:solidFill>
                  <a:schemeClr val="accent2">
                    <a:lumMod val="40000"/>
                    <a:lumOff val="60000"/>
                  </a:schemeClr>
                </a:solidFill>
                <a:effectLst/>
              </a:rPr>
              <a:t>5</a:t>
            </a:r>
            <a:r>
              <a:rPr lang="el-GR" sz="5400" b="1" cap="none" spc="0" dirty="0">
                <a:ln w="22225">
                  <a:solidFill>
                    <a:schemeClr val="accent2"/>
                  </a:solidFill>
                  <a:prstDash val="solid"/>
                </a:ln>
                <a:solidFill>
                  <a:schemeClr val="accent2">
                    <a:lumMod val="40000"/>
                    <a:lumOff val="60000"/>
                  </a:schemeClr>
                </a:solidFill>
                <a:effectLst/>
                <a:latin typeface="Calibri" panose="020F0502020204030204" pitchFamily="34" charset="0"/>
                <a:cs typeface="Calibri" panose="020F0502020204030204" pitchFamily="34" charset="0"/>
              </a:rPr>
              <a:t>σ</a:t>
            </a:r>
            <a:endParaRPr lang="es-ES" sz="5400" b="1" cap="none" spc="0" dirty="0">
              <a:ln w="22225">
                <a:solidFill>
                  <a:schemeClr val="accent2"/>
                </a:solidFill>
                <a:prstDash val="solid"/>
              </a:ln>
              <a:solidFill>
                <a:schemeClr val="accent2">
                  <a:lumMod val="40000"/>
                  <a:lumOff val="60000"/>
                </a:schemeClr>
              </a:solidFill>
              <a:effectLst/>
            </a:endParaRPr>
          </a:p>
        </p:txBody>
      </p:sp>
      <p:sp>
        <p:nvSpPr>
          <p:cNvPr id="13" name="Rectángulo 12">
            <a:extLst>
              <a:ext uri="{FF2B5EF4-FFF2-40B4-BE49-F238E27FC236}">
                <a16:creationId xmlns:a16="http://schemas.microsoft.com/office/drawing/2014/main" id="{68CA9DB2-FB13-4E6D-A361-82971F6F780F}"/>
              </a:ext>
            </a:extLst>
          </p:cNvPr>
          <p:cNvSpPr/>
          <p:nvPr/>
        </p:nvSpPr>
        <p:spPr>
          <a:xfrm>
            <a:off x="7684575" y="1795086"/>
            <a:ext cx="1463862" cy="707886"/>
          </a:xfrm>
          <a:prstGeom prst="rect">
            <a:avLst/>
          </a:prstGeom>
          <a:noFill/>
        </p:spPr>
        <p:txBody>
          <a:bodyPr wrap="none" lIns="91440" tIns="45720" rIns="91440" bIns="45720">
            <a:spAutoFit/>
          </a:bodyPr>
          <a:lstStyle/>
          <a:p>
            <a:pPr algn="ctr"/>
            <a:r>
              <a:rPr lang="es-ES" sz="4000" b="0" cap="none" spc="0" dirty="0">
                <a:ln w="0"/>
                <a:solidFill>
                  <a:schemeClr val="tx1"/>
                </a:solidFill>
                <a:effectLst>
                  <a:outerShdw blurRad="38100" dist="19050" dir="2700000" algn="tl" rotWithShape="0">
                    <a:schemeClr val="dk1">
                      <a:alpha val="40000"/>
                    </a:schemeClr>
                  </a:outerShdw>
                </a:effectLst>
              </a:rPr>
              <a:t>Thule</a:t>
            </a:r>
          </a:p>
        </p:txBody>
      </p:sp>
    </p:spTree>
    <p:extLst>
      <p:ext uri="{BB962C8B-B14F-4D97-AF65-F5344CB8AC3E}">
        <p14:creationId xmlns:p14="http://schemas.microsoft.com/office/powerpoint/2010/main" val="10362294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B7D31E4A-1173-46E3-A2EE-4F5ADABAEC82}"/>
              </a:ext>
            </a:extLst>
          </p:cNvPr>
          <p:cNvSpPr/>
          <p:nvPr/>
        </p:nvSpPr>
        <p:spPr>
          <a:xfrm>
            <a:off x="0" y="6512943"/>
            <a:ext cx="12192000" cy="34505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12" name="Rectángulo 11">
            <a:extLst>
              <a:ext uri="{FF2B5EF4-FFF2-40B4-BE49-F238E27FC236}">
                <a16:creationId xmlns:a16="http://schemas.microsoft.com/office/drawing/2014/main" id="{A5173744-46DC-46BC-BE61-F8E80BE12DC8}"/>
              </a:ext>
            </a:extLst>
          </p:cNvPr>
          <p:cNvSpPr/>
          <p:nvPr/>
        </p:nvSpPr>
        <p:spPr>
          <a:xfrm>
            <a:off x="0" y="0"/>
            <a:ext cx="12192000" cy="6096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2" name="Título 1">
            <a:extLst>
              <a:ext uri="{FF2B5EF4-FFF2-40B4-BE49-F238E27FC236}">
                <a16:creationId xmlns:a16="http://schemas.microsoft.com/office/drawing/2014/main" id="{CE359750-0011-4CA5-88C6-2513D077F2EA}"/>
              </a:ext>
            </a:extLst>
          </p:cNvPr>
          <p:cNvSpPr>
            <a:spLocks noGrp="1"/>
          </p:cNvSpPr>
          <p:nvPr>
            <p:ph type="title"/>
          </p:nvPr>
        </p:nvSpPr>
        <p:spPr>
          <a:xfrm>
            <a:off x="0" y="-219075"/>
            <a:ext cx="5776956" cy="970450"/>
          </a:xfrm>
        </p:spPr>
        <p:txBody>
          <a:bodyPr/>
          <a:lstStyle/>
          <a:p>
            <a:r>
              <a:rPr lang="es-MX" dirty="0">
                <a:latin typeface="Times New Roman" panose="02020603050405020304" pitchFamily="18" charset="0"/>
                <a:cs typeface="Times New Roman" panose="02020603050405020304" pitchFamily="18" charset="0"/>
              </a:rPr>
              <a:t>Histograma Acumulativo</a:t>
            </a:r>
          </a:p>
        </p:txBody>
      </p:sp>
      <p:sp>
        <p:nvSpPr>
          <p:cNvPr id="6" name="Rectángulo: esquinas redondeadas 5">
            <a:extLst>
              <a:ext uri="{FF2B5EF4-FFF2-40B4-BE49-F238E27FC236}">
                <a16:creationId xmlns:a16="http://schemas.microsoft.com/office/drawing/2014/main" id="{7E150BD1-2CFC-45B4-96C8-79CA3F20479E}"/>
              </a:ext>
            </a:extLst>
          </p:cNvPr>
          <p:cNvSpPr/>
          <p:nvPr/>
        </p:nvSpPr>
        <p:spPr>
          <a:xfrm>
            <a:off x="129396" y="628131"/>
            <a:ext cx="11921706" cy="504090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
        <p:nvSpPr>
          <p:cNvPr id="8" name="Marcador de contenido 2">
            <a:extLst>
              <a:ext uri="{FF2B5EF4-FFF2-40B4-BE49-F238E27FC236}">
                <a16:creationId xmlns:a16="http://schemas.microsoft.com/office/drawing/2014/main" id="{80CE2F6D-4CA9-43AF-9649-FB19D6BEC115}"/>
              </a:ext>
            </a:extLst>
          </p:cNvPr>
          <p:cNvSpPr txBox="1">
            <a:spLocks/>
          </p:cNvSpPr>
          <p:nvPr/>
        </p:nvSpPr>
        <p:spPr>
          <a:xfrm>
            <a:off x="1224951" y="5737699"/>
            <a:ext cx="10709874" cy="817131"/>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None/>
            </a:pPr>
            <a:r>
              <a:rPr lang="es-MX" sz="1400" dirty="0" err="1">
                <a:latin typeface="Times New Roman" panose="02020603050405020304" pitchFamily="18" charset="0"/>
                <a:cs typeface="Times New Roman" panose="02020603050405020304" pitchFamily="18" charset="0"/>
              </a:rPr>
              <a:t>Fig</a:t>
            </a:r>
            <a:r>
              <a:rPr lang="es-MX" sz="1400" dirty="0">
                <a:latin typeface="Times New Roman" panose="02020603050405020304" pitchFamily="18" charset="0"/>
                <a:cs typeface="Times New Roman" panose="02020603050405020304" pitchFamily="18" charset="0"/>
              </a:rPr>
              <a:t> 26. En negro se muestra la distribución acumulativa para la muestra de decrementos y en rojo los incrementos de la estación de Thule. Izquierda: muestra de eventos mayores a 10 sigma, Derecha: muestra de eventos mayores a 3 sigma.</a:t>
            </a:r>
          </a:p>
        </p:txBody>
      </p:sp>
      <p:sp>
        <p:nvSpPr>
          <p:cNvPr id="9" name="Marcador de pie de página 8">
            <a:extLst>
              <a:ext uri="{FF2B5EF4-FFF2-40B4-BE49-F238E27FC236}">
                <a16:creationId xmlns:a16="http://schemas.microsoft.com/office/drawing/2014/main" id="{3AD3EA9D-02A3-40DE-B9A8-A40C1189B6D3}"/>
              </a:ext>
            </a:extLst>
          </p:cNvPr>
          <p:cNvSpPr>
            <a:spLocks noGrp="1"/>
          </p:cNvSpPr>
          <p:nvPr>
            <p:ph type="ftr" sz="quarter" idx="11"/>
          </p:nvPr>
        </p:nvSpPr>
        <p:spPr>
          <a:xfrm>
            <a:off x="724014" y="6512943"/>
            <a:ext cx="6672865" cy="365125"/>
          </a:xfrm>
        </p:spPr>
        <p:txBody>
          <a:bodyPr/>
          <a:lstStyle/>
          <a:p>
            <a:r>
              <a:rPr lang="es-MX" dirty="0"/>
              <a:t>Godos-Valencia, Mendoza-Torres, Tirado-Bueno					     Variaciones Discretas FRC</a:t>
            </a:r>
          </a:p>
        </p:txBody>
      </p:sp>
      <p:sp>
        <p:nvSpPr>
          <p:cNvPr id="10" name="Marcador de número de diapositiva 9">
            <a:extLst>
              <a:ext uri="{FF2B5EF4-FFF2-40B4-BE49-F238E27FC236}">
                <a16:creationId xmlns:a16="http://schemas.microsoft.com/office/drawing/2014/main" id="{8B7C3B8D-8F50-4C89-A725-07479600A9B8}"/>
              </a:ext>
            </a:extLst>
          </p:cNvPr>
          <p:cNvSpPr>
            <a:spLocks noGrp="1"/>
          </p:cNvSpPr>
          <p:nvPr>
            <p:ph type="sldNum" sz="quarter" idx="12"/>
          </p:nvPr>
        </p:nvSpPr>
        <p:spPr>
          <a:xfrm>
            <a:off x="11055836" y="6485846"/>
            <a:ext cx="753545" cy="365125"/>
          </a:xfrm>
        </p:spPr>
        <p:txBody>
          <a:bodyPr/>
          <a:lstStyle/>
          <a:p>
            <a:fld id="{B503256A-7284-4F47-9396-5F67A697BE6C}" type="slidenum">
              <a:rPr lang="es-MX" smtClean="0"/>
              <a:t>29</a:t>
            </a:fld>
            <a:endParaRPr lang="es-MX" dirty="0"/>
          </a:p>
        </p:txBody>
      </p:sp>
      <p:sp>
        <p:nvSpPr>
          <p:cNvPr id="13" name="Rectángulo 12">
            <a:extLst>
              <a:ext uri="{FF2B5EF4-FFF2-40B4-BE49-F238E27FC236}">
                <a16:creationId xmlns:a16="http://schemas.microsoft.com/office/drawing/2014/main" id="{AD86FEDC-F478-4701-B3DB-8BCFE3DB0D67}"/>
              </a:ext>
            </a:extLst>
          </p:cNvPr>
          <p:cNvSpPr/>
          <p:nvPr/>
        </p:nvSpPr>
        <p:spPr>
          <a:xfrm>
            <a:off x="9900433" y="3930751"/>
            <a:ext cx="914032" cy="923330"/>
          </a:xfrm>
          <a:prstGeom prst="rect">
            <a:avLst/>
          </a:prstGeom>
          <a:noFill/>
        </p:spPr>
        <p:txBody>
          <a:bodyPr wrap="none" lIns="91440" tIns="45720" rIns="91440" bIns="45720">
            <a:spAutoFit/>
          </a:bodyPr>
          <a:lstStyle/>
          <a:p>
            <a:pPr algn="ctr"/>
            <a:r>
              <a:rPr lang="es-ES" sz="5400" b="1" cap="none" spc="0" dirty="0">
                <a:ln w="22225">
                  <a:solidFill>
                    <a:schemeClr val="accent2"/>
                  </a:solidFill>
                  <a:prstDash val="solid"/>
                </a:ln>
                <a:solidFill>
                  <a:schemeClr val="accent2">
                    <a:lumMod val="40000"/>
                    <a:lumOff val="60000"/>
                  </a:schemeClr>
                </a:solidFill>
                <a:effectLst/>
              </a:rPr>
              <a:t>5</a:t>
            </a:r>
            <a:r>
              <a:rPr lang="el-GR" sz="5400" b="1" cap="none" spc="0" dirty="0">
                <a:ln w="22225">
                  <a:solidFill>
                    <a:schemeClr val="accent2"/>
                  </a:solidFill>
                  <a:prstDash val="solid"/>
                </a:ln>
                <a:solidFill>
                  <a:schemeClr val="accent2">
                    <a:lumMod val="40000"/>
                    <a:lumOff val="60000"/>
                  </a:schemeClr>
                </a:solidFill>
                <a:effectLst/>
                <a:latin typeface="Calibri" panose="020F0502020204030204" pitchFamily="34" charset="0"/>
                <a:cs typeface="Calibri" panose="020F0502020204030204" pitchFamily="34" charset="0"/>
              </a:rPr>
              <a:t>σ</a:t>
            </a:r>
            <a:endParaRPr lang="es-ES" sz="5400" b="1" cap="none" spc="0" dirty="0">
              <a:ln w="22225">
                <a:solidFill>
                  <a:schemeClr val="accent2"/>
                </a:solidFill>
                <a:prstDash val="solid"/>
              </a:ln>
              <a:solidFill>
                <a:schemeClr val="accent2">
                  <a:lumMod val="40000"/>
                  <a:lumOff val="60000"/>
                </a:schemeClr>
              </a:solidFill>
              <a:effectLst/>
            </a:endParaRPr>
          </a:p>
        </p:txBody>
      </p:sp>
      <p:sp>
        <p:nvSpPr>
          <p:cNvPr id="14" name="Rectángulo 13">
            <a:extLst>
              <a:ext uri="{FF2B5EF4-FFF2-40B4-BE49-F238E27FC236}">
                <a16:creationId xmlns:a16="http://schemas.microsoft.com/office/drawing/2014/main" id="{E7F25CE5-9400-4D1C-A980-863F3C95D5E0}"/>
              </a:ext>
            </a:extLst>
          </p:cNvPr>
          <p:cNvSpPr/>
          <p:nvPr/>
        </p:nvSpPr>
        <p:spPr>
          <a:xfrm>
            <a:off x="3910825" y="4091603"/>
            <a:ext cx="914032" cy="923330"/>
          </a:xfrm>
          <a:prstGeom prst="rect">
            <a:avLst/>
          </a:prstGeom>
          <a:noFill/>
        </p:spPr>
        <p:txBody>
          <a:bodyPr wrap="none" lIns="91440" tIns="45720" rIns="91440" bIns="45720">
            <a:spAutoFit/>
          </a:bodyPr>
          <a:lstStyle/>
          <a:p>
            <a:pPr algn="ctr"/>
            <a:r>
              <a:rPr lang="es-ES" sz="5400" b="1" cap="none" spc="0" dirty="0">
                <a:ln w="22225">
                  <a:solidFill>
                    <a:schemeClr val="accent2"/>
                  </a:solidFill>
                  <a:prstDash val="solid"/>
                </a:ln>
                <a:solidFill>
                  <a:schemeClr val="accent2">
                    <a:lumMod val="40000"/>
                    <a:lumOff val="60000"/>
                  </a:schemeClr>
                </a:solidFill>
                <a:effectLst/>
              </a:rPr>
              <a:t>5</a:t>
            </a:r>
            <a:r>
              <a:rPr lang="el-GR" sz="5400" b="1" cap="none" spc="0" dirty="0">
                <a:ln w="22225">
                  <a:solidFill>
                    <a:schemeClr val="accent2"/>
                  </a:solidFill>
                  <a:prstDash val="solid"/>
                </a:ln>
                <a:solidFill>
                  <a:schemeClr val="accent2">
                    <a:lumMod val="40000"/>
                    <a:lumOff val="60000"/>
                  </a:schemeClr>
                </a:solidFill>
                <a:effectLst/>
                <a:latin typeface="Calibri" panose="020F0502020204030204" pitchFamily="34" charset="0"/>
                <a:cs typeface="Calibri" panose="020F0502020204030204" pitchFamily="34" charset="0"/>
              </a:rPr>
              <a:t>σ</a:t>
            </a:r>
            <a:endParaRPr lang="es-ES" sz="5400" b="1" cap="none" spc="0" dirty="0">
              <a:ln w="22225">
                <a:solidFill>
                  <a:schemeClr val="accent2"/>
                </a:solidFill>
                <a:prstDash val="solid"/>
              </a:ln>
              <a:solidFill>
                <a:schemeClr val="accent2">
                  <a:lumMod val="40000"/>
                  <a:lumOff val="60000"/>
                </a:schemeClr>
              </a:solidFill>
              <a:effectLst/>
            </a:endParaRPr>
          </a:p>
        </p:txBody>
      </p:sp>
      <p:graphicFrame>
        <p:nvGraphicFramePr>
          <p:cNvPr id="15" name="Objeto 14">
            <a:extLst>
              <a:ext uri="{FF2B5EF4-FFF2-40B4-BE49-F238E27FC236}">
                <a16:creationId xmlns:a16="http://schemas.microsoft.com/office/drawing/2014/main" id="{6514B526-4281-4015-A196-9F2BBAC019C6}"/>
              </a:ext>
            </a:extLst>
          </p:cNvPr>
          <p:cNvGraphicFramePr>
            <a:graphicFrameLocks noChangeAspect="1"/>
          </p:cNvGraphicFramePr>
          <p:nvPr>
            <p:extLst>
              <p:ext uri="{D42A27DB-BD31-4B8C-83A1-F6EECF244321}">
                <p14:modId xmlns:p14="http://schemas.microsoft.com/office/powerpoint/2010/main" val="4111486315"/>
              </p:ext>
            </p:extLst>
          </p:nvPr>
        </p:nvGraphicFramePr>
        <p:xfrm>
          <a:off x="577970" y="778472"/>
          <a:ext cx="4824690" cy="4857423"/>
        </p:xfrm>
        <a:graphic>
          <a:graphicData uri="http://schemas.openxmlformats.org/presentationml/2006/ole">
            <mc:AlternateContent xmlns:mc="http://schemas.openxmlformats.org/markup-compatibility/2006">
              <mc:Choice xmlns:v="urn:schemas-microsoft-com:vml" Requires="v">
                <p:oleObj spid="_x0000_s17493" name="CorelDRAW Home &amp; Students" r:id="rId3" imgW="7412736" imgH="7463028" progId="CorelDRAWHome.Graphic.18">
                  <p:embed/>
                </p:oleObj>
              </mc:Choice>
              <mc:Fallback>
                <p:oleObj name="CorelDRAW Home &amp; Students" r:id="rId3" imgW="7412736" imgH="7463028" progId="CorelDRAWHome.Graphic.18">
                  <p:embed/>
                  <p:pic>
                    <p:nvPicPr>
                      <p:cNvPr id="0" name=""/>
                      <p:cNvPicPr/>
                      <p:nvPr/>
                    </p:nvPicPr>
                    <p:blipFill>
                      <a:blip r:embed="rId4"/>
                      <a:stretch>
                        <a:fillRect/>
                      </a:stretch>
                    </p:blipFill>
                    <p:spPr>
                      <a:xfrm>
                        <a:off x="577970" y="778472"/>
                        <a:ext cx="4824690" cy="4857423"/>
                      </a:xfrm>
                      <a:prstGeom prst="rect">
                        <a:avLst/>
                      </a:prstGeom>
                    </p:spPr>
                  </p:pic>
                </p:oleObj>
              </mc:Fallback>
            </mc:AlternateContent>
          </a:graphicData>
        </a:graphic>
      </p:graphicFrame>
      <p:sp>
        <p:nvSpPr>
          <p:cNvPr id="16" name="Rectángulo 15">
            <a:extLst>
              <a:ext uri="{FF2B5EF4-FFF2-40B4-BE49-F238E27FC236}">
                <a16:creationId xmlns:a16="http://schemas.microsoft.com/office/drawing/2014/main" id="{72681EC2-E5D0-4D0E-A290-FEBBAD12A329}"/>
              </a:ext>
            </a:extLst>
          </p:cNvPr>
          <p:cNvSpPr/>
          <p:nvPr/>
        </p:nvSpPr>
        <p:spPr>
          <a:xfrm>
            <a:off x="2625736" y="1030901"/>
            <a:ext cx="1902700" cy="707886"/>
          </a:xfrm>
          <a:prstGeom prst="rect">
            <a:avLst/>
          </a:prstGeom>
          <a:noFill/>
        </p:spPr>
        <p:txBody>
          <a:bodyPr wrap="none" lIns="91440" tIns="45720" rIns="91440" bIns="45720">
            <a:spAutoFit/>
          </a:bodyPr>
          <a:lstStyle/>
          <a:p>
            <a:pPr algn="ctr"/>
            <a:r>
              <a:rPr lang="es-ES" sz="4000" b="0" cap="none" spc="0" dirty="0">
                <a:ln w="0"/>
                <a:solidFill>
                  <a:schemeClr val="tx1"/>
                </a:solidFill>
                <a:effectLst>
                  <a:outerShdw blurRad="38100" dist="19050" dir="2700000" algn="tl" rotWithShape="0">
                    <a:schemeClr val="dk1">
                      <a:alpha val="40000"/>
                    </a:schemeClr>
                  </a:outerShdw>
                </a:effectLst>
              </a:rPr>
              <a:t>Newark</a:t>
            </a:r>
          </a:p>
        </p:txBody>
      </p:sp>
      <p:graphicFrame>
        <p:nvGraphicFramePr>
          <p:cNvPr id="17" name="Objeto 16">
            <a:extLst>
              <a:ext uri="{FF2B5EF4-FFF2-40B4-BE49-F238E27FC236}">
                <a16:creationId xmlns:a16="http://schemas.microsoft.com/office/drawing/2014/main" id="{84460622-C02A-4071-9148-0F9D29EC1FE0}"/>
              </a:ext>
            </a:extLst>
          </p:cNvPr>
          <p:cNvGraphicFramePr>
            <a:graphicFrameLocks noChangeAspect="1"/>
          </p:cNvGraphicFramePr>
          <p:nvPr>
            <p:extLst>
              <p:ext uri="{D42A27DB-BD31-4B8C-83A1-F6EECF244321}">
                <p14:modId xmlns:p14="http://schemas.microsoft.com/office/powerpoint/2010/main" val="3751205368"/>
              </p:ext>
            </p:extLst>
          </p:nvPr>
        </p:nvGraphicFramePr>
        <p:xfrm>
          <a:off x="6386123" y="692930"/>
          <a:ext cx="4892276" cy="4942965"/>
        </p:xfrm>
        <a:graphic>
          <a:graphicData uri="http://schemas.openxmlformats.org/presentationml/2006/ole">
            <mc:AlternateContent xmlns:mc="http://schemas.openxmlformats.org/markup-compatibility/2006">
              <mc:Choice xmlns:v="urn:schemas-microsoft-com:vml" Requires="v">
                <p:oleObj spid="_x0000_s17494" name="CorelDRAW Home &amp; Students" r:id="rId5" imgW="7386447" imgH="7463028" progId="CorelDRAWHome.Graphic.18">
                  <p:embed/>
                </p:oleObj>
              </mc:Choice>
              <mc:Fallback>
                <p:oleObj name="CorelDRAW Home &amp; Students" r:id="rId5" imgW="7386447" imgH="7463028" progId="CorelDRAWHome.Graphic.18">
                  <p:embed/>
                  <p:pic>
                    <p:nvPicPr>
                      <p:cNvPr id="0" name=""/>
                      <p:cNvPicPr/>
                      <p:nvPr/>
                    </p:nvPicPr>
                    <p:blipFill>
                      <a:blip r:embed="rId6"/>
                      <a:stretch>
                        <a:fillRect/>
                      </a:stretch>
                    </p:blipFill>
                    <p:spPr>
                      <a:xfrm>
                        <a:off x="6386123" y="692930"/>
                        <a:ext cx="4892276" cy="4942965"/>
                      </a:xfrm>
                      <a:prstGeom prst="rect">
                        <a:avLst/>
                      </a:prstGeom>
                    </p:spPr>
                  </p:pic>
                </p:oleObj>
              </mc:Fallback>
            </mc:AlternateContent>
          </a:graphicData>
        </a:graphic>
      </p:graphicFrame>
      <p:sp>
        <p:nvSpPr>
          <p:cNvPr id="18" name="Rectángulo 17">
            <a:extLst>
              <a:ext uri="{FF2B5EF4-FFF2-40B4-BE49-F238E27FC236}">
                <a16:creationId xmlns:a16="http://schemas.microsoft.com/office/drawing/2014/main" id="{AF40B568-FCF3-4305-BD85-060A158AF5E4}"/>
              </a:ext>
            </a:extLst>
          </p:cNvPr>
          <p:cNvSpPr/>
          <p:nvPr/>
        </p:nvSpPr>
        <p:spPr>
          <a:xfrm>
            <a:off x="7198193" y="1035779"/>
            <a:ext cx="2427268" cy="707886"/>
          </a:xfrm>
          <a:prstGeom prst="rect">
            <a:avLst/>
          </a:prstGeom>
          <a:noFill/>
        </p:spPr>
        <p:txBody>
          <a:bodyPr wrap="none" lIns="91440" tIns="45720" rIns="91440" bIns="45720">
            <a:spAutoFit/>
          </a:bodyPr>
          <a:lstStyle/>
          <a:p>
            <a:pPr algn="ctr"/>
            <a:r>
              <a:rPr lang="es-ES" sz="4000" b="0" cap="none" spc="0" dirty="0" err="1">
                <a:ln w="0"/>
                <a:solidFill>
                  <a:schemeClr val="tx1"/>
                </a:solidFill>
                <a:effectLst>
                  <a:outerShdw blurRad="38100" dist="19050" dir="2700000" algn="tl" rotWithShape="0">
                    <a:schemeClr val="dk1">
                      <a:alpha val="40000"/>
                    </a:schemeClr>
                  </a:outerShdw>
                </a:effectLst>
              </a:rPr>
              <a:t>McMurdo</a:t>
            </a:r>
            <a:endParaRPr lang="es-ES" sz="40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785480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6D703C42-0E17-4974-859C-3714C26189A3}"/>
              </a:ext>
            </a:extLst>
          </p:cNvPr>
          <p:cNvSpPr/>
          <p:nvPr/>
        </p:nvSpPr>
        <p:spPr>
          <a:xfrm>
            <a:off x="0" y="6512943"/>
            <a:ext cx="12192000" cy="34505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11" name="Rectángulo 10">
            <a:extLst>
              <a:ext uri="{FF2B5EF4-FFF2-40B4-BE49-F238E27FC236}">
                <a16:creationId xmlns:a16="http://schemas.microsoft.com/office/drawing/2014/main" id="{E05805D8-B150-46BC-BE40-69549BADFD9E}"/>
              </a:ext>
            </a:extLst>
          </p:cNvPr>
          <p:cNvSpPr/>
          <p:nvPr/>
        </p:nvSpPr>
        <p:spPr>
          <a:xfrm>
            <a:off x="0" y="0"/>
            <a:ext cx="12192000" cy="6096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2" name="Título 1">
            <a:extLst>
              <a:ext uri="{FF2B5EF4-FFF2-40B4-BE49-F238E27FC236}">
                <a16:creationId xmlns:a16="http://schemas.microsoft.com/office/drawing/2014/main" id="{CDA0C533-D011-4309-A211-0A4B4006CA0C}"/>
              </a:ext>
            </a:extLst>
          </p:cNvPr>
          <p:cNvSpPr>
            <a:spLocks noGrp="1"/>
          </p:cNvSpPr>
          <p:nvPr>
            <p:ph type="title"/>
          </p:nvPr>
        </p:nvSpPr>
        <p:spPr>
          <a:xfrm>
            <a:off x="-62300" y="-145679"/>
            <a:ext cx="3754406" cy="970450"/>
          </a:xfrm>
        </p:spPr>
        <p:txBody>
          <a:bodyPr/>
          <a:lstStyle/>
          <a:p>
            <a:r>
              <a:rPr lang="es-MX" dirty="0"/>
              <a:t>Introducción</a:t>
            </a:r>
          </a:p>
        </p:txBody>
      </p:sp>
      <p:sp>
        <p:nvSpPr>
          <p:cNvPr id="3" name="Marcador de contenido 2">
            <a:extLst>
              <a:ext uri="{FF2B5EF4-FFF2-40B4-BE49-F238E27FC236}">
                <a16:creationId xmlns:a16="http://schemas.microsoft.com/office/drawing/2014/main" id="{015FD125-DD8F-435D-8576-76A4C4BB23F5}"/>
              </a:ext>
            </a:extLst>
          </p:cNvPr>
          <p:cNvSpPr>
            <a:spLocks noGrp="1"/>
          </p:cNvSpPr>
          <p:nvPr>
            <p:ph idx="1"/>
          </p:nvPr>
        </p:nvSpPr>
        <p:spPr>
          <a:xfrm>
            <a:off x="270559" y="1319619"/>
            <a:ext cx="7044642" cy="5463251"/>
          </a:xfrm>
        </p:spPr>
        <p:txBody>
          <a:bodyPr>
            <a:normAutofit/>
          </a:bodyPr>
          <a:lstStyle/>
          <a:p>
            <a:r>
              <a:rPr lang="es-MX" dirty="0">
                <a:effectLst/>
              </a:rPr>
              <a:t>El flujo de Rayos Cósmicos (FRC) se </a:t>
            </a:r>
            <a:r>
              <a:rPr lang="es-MX" dirty="0" err="1">
                <a:effectLst/>
              </a:rPr>
              <a:t>anti-correlaciona</a:t>
            </a:r>
            <a:r>
              <a:rPr lang="es-MX" dirty="0">
                <a:effectLst/>
              </a:rPr>
              <a:t> con la actividad solar (ciclo de 11 años) [Cliver &amp; Ling 2001]. </a:t>
            </a:r>
          </a:p>
          <a:p>
            <a:endParaRPr lang="es-MX" dirty="0">
              <a:effectLst/>
            </a:endParaRPr>
          </a:p>
          <a:p>
            <a:r>
              <a:rPr lang="es-MX" dirty="0">
                <a:effectLst/>
              </a:rPr>
              <a:t>Se han usado indicadores del FRC para comparar con la actividad solar:</a:t>
            </a:r>
          </a:p>
          <a:p>
            <a:pPr lvl="1"/>
            <a:r>
              <a:rPr lang="es-MX" dirty="0">
                <a:effectLst/>
              </a:rPr>
              <a:t>Promedios mensuales</a:t>
            </a:r>
          </a:p>
          <a:p>
            <a:pPr lvl="1"/>
            <a:r>
              <a:rPr lang="es-MX" dirty="0">
                <a:effectLst/>
              </a:rPr>
              <a:t>Promedio de periodo de rotación de 27 días</a:t>
            </a:r>
          </a:p>
          <a:p>
            <a:endParaRPr lang="es-MX" dirty="0">
              <a:effectLst/>
            </a:endParaRPr>
          </a:p>
          <a:p>
            <a:r>
              <a:rPr lang="es-MX" dirty="0">
                <a:effectLst/>
              </a:rPr>
              <a:t>Indicadores de la actividad solar:</a:t>
            </a:r>
          </a:p>
          <a:p>
            <a:pPr lvl="1"/>
            <a:r>
              <a:rPr lang="es-MX" dirty="0">
                <a:effectLst/>
              </a:rPr>
              <a:t>Número de Manchas Solares (NMS)</a:t>
            </a:r>
          </a:p>
          <a:p>
            <a:pPr lvl="1"/>
            <a:r>
              <a:rPr lang="es-MX" dirty="0">
                <a:effectLst/>
              </a:rPr>
              <a:t>Flujo de microondas a 10.7 cm [Mendoza-Torres, et. al. 2013]</a:t>
            </a:r>
          </a:p>
        </p:txBody>
      </p:sp>
      <p:pic>
        <p:nvPicPr>
          <p:cNvPr id="5" name="Imagen 4">
            <a:extLst>
              <a:ext uri="{FF2B5EF4-FFF2-40B4-BE49-F238E27FC236}">
                <a16:creationId xmlns:a16="http://schemas.microsoft.com/office/drawing/2014/main" id="{00550F54-9E5B-4FB2-9E62-3131BA6E2E99}"/>
              </a:ext>
            </a:extLst>
          </p:cNvPr>
          <p:cNvPicPr>
            <a:picLocks noChangeAspect="1"/>
          </p:cNvPicPr>
          <p:nvPr/>
        </p:nvPicPr>
        <p:blipFill>
          <a:blip r:embed="rId2"/>
          <a:stretch>
            <a:fillRect/>
          </a:stretch>
        </p:blipFill>
        <p:spPr>
          <a:xfrm>
            <a:off x="7248161" y="654503"/>
            <a:ext cx="4943839" cy="4600630"/>
          </a:xfrm>
          <a:prstGeom prst="rect">
            <a:avLst/>
          </a:prstGeom>
        </p:spPr>
      </p:pic>
      <p:sp>
        <p:nvSpPr>
          <p:cNvPr id="6" name="CuadroTexto 5">
            <a:extLst>
              <a:ext uri="{FF2B5EF4-FFF2-40B4-BE49-F238E27FC236}">
                <a16:creationId xmlns:a16="http://schemas.microsoft.com/office/drawing/2014/main" id="{E8A99C6D-C19F-49FC-AAA3-C1FC0D2EAC31}"/>
              </a:ext>
            </a:extLst>
          </p:cNvPr>
          <p:cNvSpPr txBox="1"/>
          <p:nvPr/>
        </p:nvSpPr>
        <p:spPr>
          <a:xfrm>
            <a:off x="7511970" y="5293368"/>
            <a:ext cx="4511542" cy="523220"/>
          </a:xfrm>
          <a:prstGeom prst="rect">
            <a:avLst/>
          </a:prstGeom>
          <a:noFill/>
        </p:spPr>
        <p:txBody>
          <a:bodyPr wrap="square" rtlCol="0">
            <a:spAutoFit/>
          </a:bodyPr>
          <a:lstStyle/>
          <a:p>
            <a:r>
              <a:rPr lang="es-MX" sz="1400" dirty="0" err="1"/>
              <a:t>Fig</a:t>
            </a:r>
            <a:r>
              <a:rPr lang="es-MX" sz="1400" dirty="0"/>
              <a:t> 1. FRC y Flujo a 10.7cm para los ciclos solares del 19 al 23.  (Mendoza-Torres et al. 2013). </a:t>
            </a:r>
          </a:p>
        </p:txBody>
      </p:sp>
      <p:sp>
        <p:nvSpPr>
          <p:cNvPr id="8" name="Marcador de pie de página 7">
            <a:extLst>
              <a:ext uri="{FF2B5EF4-FFF2-40B4-BE49-F238E27FC236}">
                <a16:creationId xmlns:a16="http://schemas.microsoft.com/office/drawing/2014/main" id="{AA0295CD-8C95-49F0-A8AF-B6B2DC132B73}"/>
              </a:ext>
            </a:extLst>
          </p:cNvPr>
          <p:cNvSpPr>
            <a:spLocks noGrp="1"/>
          </p:cNvSpPr>
          <p:nvPr>
            <p:ph type="ftr" sz="quarter" idx="11"/>
          </p:nvPr>
        </p:nvSpPr>
        <p:spPr>
          <a:xfrm>
            <a:off x="620497" y="6495750"/>
            <a:ext cx="7044642" cy="365125"/>
          </a:xfrm>
        </p:spPr>
        <p:txBody>
          <a:bodyPr/>
          <a:lstStyle/>
          <a:p>
            <a:r>
              <a:rPr lang="es-MX" dirty="0"/>
              <a:t>Godos-Valencia, Mendoza-Torres, Tirado-Bueno,     					Variaciones Discretas FRC</a:t>
            </a:r>
          </a:p>
        </p:txBody>
      </p:sp>
      <p:sp>
        <p:nvSpPr>
          <p:cNvPr id="9" name="Marcador de número de diapositiva 8">
            <a:extLst>
              <a:ext uri="{FF2B5EF4-FFF2-40B4-BE49-F238E27FC236}">
                <a16:creationId xmlns:a16="http://schemas.microsoft.com/office/drawing/2014/main" id="{7A074710-5CC4-44BA-8338-AE8A67D89B92}"/>
              </a:ext>
            </a:extLst>
          </p:cNvPr>
          <p:cNvSpPr>
            <a:spLocks noGrp="1"/>
          </p:cNvSpPr>
          <p:nvPr>
            <p:ph type="sldNum" sz="quarter" idx="12"/>
          </p:nvPr>
        </p:nvSpPr>
        <p:spPr>
          <a:xfrm>
            <a:off x="11066102" y="6502908"/>
            <a:ext cx="753545" cy="365125"/>
          </a:xfrm>
        </p:spPr>
        <p:txBody>
          <a:bodyPr/>
          <a:lstStyle/>
          <a:p>
            <a:fld id="{B503256A-7284-4F47-9396-5F67A697BE6C}" type="slidenum">
              <a:rPr lang="es-MX" smtClean="0"/>
              <a:t>3</a:t>
            </a:fld>
            <a:endParaRPr lang="es-MX" dirty="0"/>
          </a:p>
        </p:txBody>
      </p:sp>
      <p:sp>
        <p:nvSpPr>
          <p:cNvPr id="4" name="Rectángulo 3">
            <a:extLst>
              <a:ext uri="{FF2B5EF4-FFF2-40B4-BE49-F238E27FC236}">
                <a16:creationId xmlns:a16="http://schemas.microsoft.com/office/drawing/2014/main" id="{DD2A60A4-3E46-4584-9F15-6CA8A65D1DF8}"/>
              </a:ext>
            </a:extLst>
          </p:cNvPr>
          <p:cNvSpPr/>
          <p:nvPr/>
        </p:nvSpPr>
        <p:spPr>
          <a:xfrm>
            <a:off x="8687786" y="769351"/>
            <a:ext cx="2464136" cy="523220"/>
          </a:xfrm>
          <a:prstGeom prst="rect">
            <a:avLst/>
          </a:prstGeom>
          <a:noFill/>
        </p:spPr>
        <p:txBody>
          <a:bodyPr wrap="none" lIns="91440" tIns="45720" rIns="91440" bIns="45720">
            <a:spAutoFit/>
          </a:bodyPr>
          <a:lstStyle/>
          <a:p>
            <a:pPr algn="ctr"/>
            <a:r>
              <a:rPr lang="es-ES" sz="2800" b="0" cap="none" spc="0" dirty="0">
                <a:ln w="0"/>
                <a:solidFill>
                  <a:schemeClr val="accent1"/>
                </a:solidFill>
                <a:effectLst>
                  <a:outerShdw blurRad="38100" dist="25400" dir="5400000" algn="ctr" rotWithShape="0">
                    <a:srgbClr val="6E747A">
                      <a:alpha val="43000"/>
                    </a:srgbClr>
                  </a:outerShdw>
                </a:effectLst>
              </a:rPr>
              <a:t>Flujo a 10.7cm</a:t>
            </a:r>
          </a:p>
        </p:txBody>
      </p:sp>
      <p:sp>
        <p:nvSpPr>
          <p:cNvPr id="12" name="Rectángulo 11">
            <a:extLst>
              <a:ext uri="{FF2B5EF4-FFF2-40B4-BE49-F238E27FC236}">
                <a16:creationId xmlns:a16="http://schemas.microsoft.com/office/drawing/2014/main" id="{836C8890-2530-4F2F-A564-1895535D1164}"/>
              </a:ext>
            </a:extLst>
          </p:cNvPr>
          <p:cNvSpPr/>
          <p:nvPr/>
        </p:nvSpPr>
        <p:spPr>
          <a:xfrm>
            <a:off x="8801154" y="4160361"/>
            <a:ext cx="907364" cy="523220"/>
          </a:xfrm>
          <a:prstGeom prst="rect">
            <a:avLst/>
          </a:prstGeom>
          <a:noFill/>
        </p:spPr>
        <p:txBody>
          <a:bodyPr wrap="none" lIns="91440" tIns="45720" rIns="91440" bIns="45720">
            <a:spAutoFit/>
          </a:bodyPr>
          <a:lstStyle/>
          <a:p>
            <a:pPr algn="ctr"/>
            <a:r>
              <a:rPr lang="es-ES" sz="2800" b="0" cap="none" spc="0" dirty="0">
                <a:ln w="0"/>
                <a:solidFill>
                  <a:schemeClr val="accent1"/>
                </a:solidFill>
                <a:effectLst>
                  <a:outerShdw blurRad="38100" dist="25400" dir="5400000" algn="ctr" rotWithShape="0">
                    <a:srgbClr val="6E747A">
                      <a:alpha val="43000"/>
                    </a:srgbClr>
                  </a:outerShdw>
                </a:effectLst>
              </a:rPr>
              <a:t>FRC</a:t>
            </a:r>
          </a:p>
        </p:txBody>
      </p:sp>
    </p:spTree>
    <p:extLst>
      <p:ext uri="{BB962C8B-B14F-4D97-AF65-F5344CB8AC3E}">
        <p14:creationId xmlns:p14="http://schemas.microsoft.com/office/powerpoint/2010/main" val="61868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5F66BADB-22EA-450F-8574-77BC39C2F045}"/>
              </a:ext>
            </a:extLst>
          </p:cNvPr>
          <p:cNvSpPr/>
          <p:nvPr/>
        </p:nvSpPr>
        <p:spPr>
          <a:xfrm>
            <a:off x="0" y="6512943"/>
            <a:ext cx="12192000" cy="34505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11" name="Rectángulo 10">
            <a:extLst>
              <a:ext uri="{FF2B5EF4-FFF2-40B4-BE49-F238E27FC236}">
                <a16:creationId xmlns:a16="http://schemas.microsoft.com/office/drawing/2014/main" id="{86EC69CB-83C3-4DCE-81FF-BDDDBFBAEB21}"/>
              </a:ext>
            </a:extLst>
          </p:cNvPr>
          <p:cNvSpPr/>
          <p:nvPr/>
        </p:nvSpPr>
        <p:spPr>
          <a:xfrm>
            <a:off x="0" y="0"/>
            <a:ext cx="12192000" cy="6096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5" name="Rectángulo 4">
            <a:extLst>
              <a:ext uri="{FF2B5EF4-FFF2-40B4-BE49-F238E27FC236}">
                <a16:creationId xmlns:a16="http://schemas.microsoft.com/office/drawing/2014/main" id="{71C87C20-4C31-401D-8036-BC02AF091212}"/>
              </a:ext>
            </a:extLst>
          </p:cNvPr>
          <p:cNvSpPr/>
          <p:nvPr/>
        </p:nvSpPr>
        <p:spPr>
          <a:xfrm>
            <a:off x="166256" y="759125"/>
            <a:ext cx="11845636" cy="514559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3" name="Marcador de contenido 2">
            <a:extLst>
              <a:ext uri="{FF2B5EF4-FFF2-40B4-BE49-F238E27FC236}">
                <a16:creationId xmlns:a16="http://schemas.microsoft.com/office/drawing/2014/main" id="{951752BF-E597-424C-BA4B-A2A46AC7E5AF}"/>
              </a:ext>
            </a:extLst>
          </p:cNvPr>
          <p:cNvSpPr>
            <a:spLocks noGrp="1"/>
          </p:cNvSpPr>
          <p:nvPr>
            <p:ph idx="1"/>
          </p:nvPr>
        </p:nvSpPr>
        <p:spPr>
          <a:xfrm>
            <a:off x="11933" y="5883897"/>
            <a:ext cx="11845636" cy="843139"/>
          </a:xfrm>
        </p:spPr>
        <p:txBody>
          <a:bodyPr>
            <a:normAutofit/>
          </a:bodyPr>
          <a:lstStyle/>
          <a:p>
            <a:pPr marL="36900" indent="0">
              <a:buNone/>
            </a:pPr>
            <a:r>
              <a:rPr lang="es-MX" sz="1600" dirty="0" err="1">
                <a:latin typeface="Times New Roman" panose="02020603050405020304" pitchFamily="18" charset="0"/>
                <a:cs typeface="Times New Roman" panose="02020603050405020304" pitchFamily="18" charset="0"/>
              </a:rPr>
              <a:t>Fig</a:t>
            </a:r>
            <a:r>
              <a:rPr lang="es-MX" sz="1600" dirty="0">
                <a:latin typeface="Times New Roman" panose="02020603050405020304" pitchFamily="18" charset="0"/>
                <a:cs typeface="Times New Roman" panose="02020603050405020304" pitchFamily="18" charset="0"/>
              </a:rPr>
              <a:t> 27. Izquierda: derivada del Histograma Acumulativo de la Figura 6 en negro y en verde el número de manchas solares normalizado para </a:t>
            </a:r>
            <a:r>
              <a:rPr lang="es-MX" sz="1600" dirty="0" err="1">
                <a:latin typeface="Times New Roman" panose="02020603050405020304" pitchFamily="18" charset="0"/>
                <a:cs typeface="Times New Roman" panose="02020603050405020304" pitchFamily="18" charset="0"/>
              </a:rPr>
              <a:t>McMurdo</a:t>
            </a:r>
            <a:r>
              <a:rPr lang="es-MX" sz="1600" dirty="0">
                <a:latin typeface="Times New Roman" panose="02020603050405020304" pitchFamily="18" charset="0"/>
                <a:cs typeface="Times New Roman" panose="02020603050405020304" pitchFamily="18" charset="0"/>
              </a:rPr>
              <a:t>. Derecha: derivada para la estación de </a:t>
            </a:r>
            <a:r>
              <a:rPr lang="es-MX" sz="1600" dirty="0" err="1">
                <a:latin typeface="Times New Roman" panose="02020603050405020304" pitchFamily="18" charset="0"/>
                <a:cs typeface="Times New Roman" panose="02020603050405020304" pitchFamily="18" charset="0"/>
              </a:rPr>
              <a:t>Thule</a:t>
            </a:r>
            <a:r>
              <a:rPr lang="es-MX" sz="1600" dirty="0">
                <a:latin typeface="Times New Roman" panose="02020603050405020304" pitchFamily="18" charset="0"/>
                <a:cs typeface="Times New Roman" panose="02020603050405020304" pitchFamily="18" charset="0"/>
              </a:rPr>
              <a:t>. Se puede observar que para ambas estaciones se tiene el mismo comportamiento.</a:t>
            </a:r>
          </a:p>
          <a:p>
            <a:endParaRPr lang="es-MX" sz="1600" dirty="0">
              <a:latin typeface="Times New Roman" panose="02020603050405020304" pitchFamily="18" charset="0"/>
              <a:cs typeface="Times New Roman" panose="02020603050405020304" pitchFamily="18" charset="0"/>
            </a:endParaRPr>
          </a:p>
        </p:txBody>
      </p:sp>
      <p:sp>
        <p:nvSpPr>
          <p:cNvPr id="8" name="Marcador de pie de página 7">
            <a:extLst>
              <a:ext uri="{FF2B5EF4-FFF2-40B4-BE49-F238E27FC236}">
                <a16:creationId xmlns:a16="http://schemas.microsoft.com/office/drawing/2014/main" id="{114A6A3E-72A9-44B7-9413-D940CB7D2AAE}"/>
              </a:ext>
            </a:extLst>
          </p:cNvPr>
          <p:cNvSpPr>
            <a:spLocks noGrp="1"/>
          </p:cNvSpPr>
          <p:nvPr>
            <p:ph type="ftr" sz="quarter" idx="11"/>
          </p:nvPr>
        </p:nvSpPr>
        <p:spPr>
          <a:xfrm>
            <a:off x="430715" y="6512943"/>
            <a:ext cx="6672865" cy="365125"/>
          </a:xfrm>
        </p:spPr>
        <p:txBody>
          <a:bodyPr/>
          <a:lstStyle/>
          <a:p>
            <a:r>
              <a:rPr lang="es-MX" dirty="0"/>
              <a:t>Godos-Valencia, Mendoza-Torres, Tirado-Bueno     					Variaciones Discretas FRC</a:t>
            </a:r>
          </a:p>
        </p:txBody>
      </p:sp>
      <p:sp>
        <p:nvSpPr>
          <p:cNvPr id="9" name="Marcador de número de diapositiva 8">
            <a:extLst>
              <a:ext uri="{FF2B5EF4-FFF2-40B4-BE49-F238E27FC236}">
                <a16:creationId xmlns:a16="http://schemas.microsoft.com/office/drawing/2014/main" id="{CAC4AE52-9F05-4DD1-9112-5A7BCE19BD0A}"/>
              </a:ext>
            </a:extLst>
          </p:cNvPr>
          <p:cNvSpPr>
            <a:spLocks noGrp="1"/>
          </p:cNvSpPr>
          <p:nvPr>
            <p:ph type="sldNum" sz="quarter" idx="12"/>
          </p:nvPr>
        </p:nvSpPr>
        <p:spPr>
          <a:xfrm>
            <a:off x="11007740" y="6485372"/>
            <a:ext cx="753545" cy="365125"/>
          </a:xfrm>
        </p:spPr>
        <p:txBody>
          <a:bodyPr/>
          <a:lstStyle/>
          <a:p>
            <a:fld id="{B503256A-7284-4F47-9396-5F67A697BE6C}" type="slidenum">
              <a:rPr lang="es-MX" smtClean="0"/>
              <a:t>30</a:t>
            </a:fld>
            <a:endParaRPr lang="es-MX" dirty="0"/>
          </a:p>
        </p:txBody>
      </p:sp>
      <p:sp>
        <p:nvSpPr>
          <p:cNvPr id="12" name="Título 1">
            <a:extLst>
              <a:ext uri="{FF2B5EF4-FFF2-40B4-BE49-F238E27FC236}">
                <a16:creationId xmlns:a16="http://schemas.microsoft.com/office/drawing/2014/main" id="{4E36A304-8EAF-45BB-9B26-0835B181F7E9}"/>
              </a:ext>
            </a:extLst>
          </p:cNvPr>
          <p:cNvSpPr>
            <a:spLocks noGrp="1"/>
          </p:cNvSpPr>
          <p:nvPr>
            <p:ph type="title"/>
          </p:nvPr>
        </p:nvSpPr>
        <p:spPr>
          <a:xfrm>
            <a:off x="-16253" y="-160674"/>
            <a:ext cx="7892170" cy="970450"/>
          </a:xfrm>
        </p:spPr>
        <p:txBody>
          <a:bodyPr>
            <a:normAutofit/>
          </a:bodyPr>
          <a:lstStyle/>
          <a:p>
            <a:r>
              <a:rPr lang="es-MX" dirty="0">
                <a:latin typeface="Times New Roman" panose="02020603050405020304" pitchFamily="18" charset="0"/>
                <a:cs typeface="Times New Roman" panose="02020603050405020304" pitchFamily="18" charset="0"/>
              </a:rPr>
              <a:t>Derivada del Histograma </a:t>
            </a:r>
            <a:r>
              <a:rPr lang="es-MX" dirty="0" err="1">
                <a:latin typeface="Times New Roman" panose="02020603050405020304" pitchFamily="18" charset="0"/>
                <a:cs typeface="Times New Roman" panose="02020603050405020304" pitchFamily="18" charset="0"/>
              </a:rPr>
              <a:t>McMurdo</a:t>
            </a:r>
            <a:endParaRPr lang="es-MX" dirty="0">
              <a:latin typeface="Times New Roman" panose="02020603050405020304" pitchFamily="18" charset="0"/>
              <a:cs typeface="Times New Roman" panose="02020603050405020304" pitchFamily="18" charset="0"/>
            </a:endParaRPr>
          </a:p>
        </p:txBody>
      </p:sp>
      <p:sp>
        <p:nvSpPr>
          <p:cNvPr id="13" name="Rectángulo 12">
            <a:extLst>
              <a:ext uri="{FF2B5EF4-FFF2-40B4-BE49-F238E27FC236}">
                <a16:creationId xmlns:a16="http://schemas.microsoft.com/office/drawing/2014/main" id="{2E4D07A5-84F4-47CC-B9E1-4938576EE182}"/>
              </a:ext>
            </a:extLst>
          </p:cNvPr>
          <p:cNvSpPr/>
          <p:nvPr/>
        </p:nvSpPr>
        <p:spPr>
          <a:xfrm>
            <a:off x="2271882" y="809776"/>
            <a:ext cx="2488182" cy="584775"/>
          </a:xfrm>
          <a:prstGeom prst="rect">
            <a:avLst/>
          </a:prstGeom>
          <a:noFill/>
        </p:spPr>
        <p:txBody>
          <a:bodyPr wrap="none" lIns="91440" tIns="45720" rIns="91440" bIns="45720">
            <a:spAutoFit/>
          </a:bodyPr>
          <a:lstStyle/>
          <a:p>
            <a:pPr algn="ctr"/>
            <a:r>
              <a:rPr lang="es-ES" sz="3200" b="0" cap="none" spc="0" dirty="0">
                <a:ln w="0"/>
                <a:solidFill>
                  <a:schemeClr val="tx1"/>
                </a:solidFill>
                <a:effectLst>
                  <a:outerShdw blurRad="38100" dist="19050" dir="2700000" algn="tl" rotWithShape="0">
                    <a:schemeClr val="dk1">
                      <a:alpha val="40000"/>
                    </a:schemeClr>
                  </a:outerShdw>
                </a:effectLst>
              </a:rPr>
              <a:t>Decrementos</a:t>
            </a:r>
          </a:p>
        </p:txBody>
      </p:sp>
      <p:sp>
        <p:nvSpPr>
          <p:cNvPr id="14" name="Rectángulo 13">
            <a:extLst>
              <a:ext uri="{FF2B5EF4-FFF2-40B4-BE49-F238E27FC236}">
                <a16:creationId xmlns:a16="http://schemas.microsoft.com/office/drawing/2014/main" id="{87E75501-522F-446F-BC98-EBDAE8DE373A}"/>
              </a:ext>
            </a:extLst>
          </p:cNvPr>
          <p:cNvSpPr/>
          <p:nvPr/>
        </p:nvSpPr>
        <p:spPr>
          <a:xfrm>
            <a:off x="2601941" y="1670456"/>
            <a:ext cx="914032" cy="923330"/>
          </a:xfrm>
          <a:prstGeom prst="rect">
            <a:avLst/>
          </a:prstGeom>
          <a:noFill/>
        </p:spPr>
        <p:txBody>
          <a:bodyPr wrap="none" lIns="91440" tIns="45720" rIns="91440" bIns="45720">
            <a:spAutoFit/>
          </a:bodyPr>
          <a:lstStyle/>
          <a:p>
            <a:pPr algn="ctr"/>
            <a:r>
              <a:rPr lang="es-ES" sz="5400" b="1" cap="none" spc="0" dirty="0">
                <a:ln w="22225">
                  <a:solidFill>
                    <a:schemeClr val="accent2"/>
                  </a:solidFill>
                  <a:prstDash val="solid"/>
                </a:ln>
                <a:solidFill>
                  <a:schemeClr val="accent2">
                    <a:lumMod val="40000"/>
                    <a:lumOff val="60000"/>
                  </a:schemeClr>
                </a:solidFill>
                <a:effectLst/>
              </a:rPr>
              <a:t>5</a:t>
            </a:r>
            <a:r>
              <a:rPr lang="el-GR" sz="5400" b="1" cap="none" spc="0" dirty="0">
                <a:ln w="22225">
                  <a:solidFill>
                    <a:schemeClr val="accent2"/>
                  </a:solidFill>
                  <a:prstDash val="solid"/>
                </a:ln>
                <a:solidFill>
                  <a:schemeClr val="accent2">
                    <a:lumMod val="40000"/>
                    <a:lumOff val="60000"/>
                  </a:schemeClr>
                </a:solidFill>
                <a:effectLst/>
                <a:latin typeface="Calibri" panose="020F0502020204030204" pitchFamily="34" charset="0"/>
                <a:cs typeface="Calibri" panose="020F0502020204030204" pitchFamily="34" charset="0"/>
              </a:rPr>
              <a:t>σ</a:t>
            </a:r>
            <a:endParaRPr lang="es-ES" sz="5400" b="1" cap="none" spc="0" dirty="0">
              <a:ln w="22225">
                <a:solidFill>
                  <a:schemeClr val="accent2"/>
                </a:solidFill>
                <a:prstDash val="solid"/>
              </a:ln>
              <a:solidFill>
                <a:schemeClr val="accent2">
                  <a:lumMod val="40000"/>
                  <a:lumOff val="60000"/>
                </a:schemeClr>
              </a:solidFill>
              <a:effectLst/>
            </a:endParaRPr>
          </a:p>
        </p:txBody>
      </p:sp>
      <p:sp>
        <p:nvSpPr>
          <p:cNvPr id="15" name="Rectángulo 14">
            <a:extLst>
              <a:ext uri="{FF2B5EF4-FFF2-40B4-BE49-F238E27FC236}">
                <a16:creationId xmlns:a16="http://schemas.microsoft.com/office/drawing/2014/main" id="{6468366B-D711-40A6-9AF8-B90574EC13C0}"/>
              </a:ext>
            </a:extLst>
          </p:cNvPr>
          <p:cNvSpPr/>
          <p:nvPr/>
        </p:nvSpPr>
        <p:spPr>
          <a:xfrm>
            <a:off x="8231666" y="809776"/>
            <a:ext cx="2343911" cy="584775"/>
          </a:xfrm>
          <a:prstGeom prst="rect">
            <a:avLst/>
          </a:prstGeom>
          <a:noFill/>
        </p:spPr>
        <p:txBody>
          <a:bodyPr wrap="none" lIns="91440" tIns="45720" rIns="91440" bIns="45720">
            <a:spAutoFit/>
          </a:bodyPr>
          <a:lstStyle/>
          <a:p>
            <a:pPr algn="ctr"/>
            <a:r>
              <a:rPr lang="es-ES" sz="3200" b="0" cap="none" spc="0" dirty="0">
                <a:ln w="0"/>
                <a:solidFill>
                  <a:schemeClr val="tx1"/>
                </a:solidFill>
                <a:effectLst>
                  <a:outerShdw blurRad="38100" dist="19050" dir="2700000" algn="tl" rotWithShape="0">
                    <a:schemeClr val="dk1">
                      <a:alpha val="40000"/>
                    </a:schemeClr>
                  </a:outerShdw>
                </a:effectLst>
              </a:rPr>
              <a:t>Incrementos</a:t>
            </a:r>
          </a:p>
        </p:txBody>
      </p:sp>
      <p:sp>
        <p:nvSpPr>
          <p:cNvPr id="16" name="Rectángulo 15">
            <a:extLst>
              <a:ext uri="{FF2B5EF4-FFF2-40B4-BE49-F238E27FC236}">
                <a16:creationId xmlns:a16="http://schemas.microsoft.com/office/drawing/2014/main" id="{AA2EDBF4-2985-4368-BB17-8D534F3A7AB2}"/>
              </a:ext>
            </a:extLst>
          </p:cNvPr>
          <p:cNvSpPr/>
          <p:nvPr/>
        </p:nvSpPr>
        <p:spPr>
          <a:xfrm>
            <a:off x="8489590" y="1670456"/>
            <a:ext cx="914032" cy="923330"/>
          </a:xfrm>
          <a:prstGeom prst="rect">
            <a:avLst/>
          </a:prstGeom>
          <a:noFill/>
        </p:spPr>
        <p:txBody>
          <a:bodyPr wrap="none" lIns="91440" tIns="45720" rIns="91440" bIns="45720">
            <a:spAutoFit/>
          </a:bodyPr>
          <a:lstStyle/>
          <a:p>
            <a:pPr algn="ctr"/>
            <a:r>
              <a:rPr lang="es-ES" sz="5400" b="1" cap="none" spc="0" dirty="0">
                <a:ln w="22225">
                  <a:solidFill>
                    <a:schemeClr val="accent2"/>
                  </a:solidFill>
                  <a:prstDash val="solid"/>
                </a:ln>
                <a:solidFill>
                  <a:schemeClr val="accent2">
                    <a:lumMod val="40000"/>
                    <a:lumOff val="60000"/>
                  </a:schemeClr>
                </a:solidFill>
                <a:effectLst/>
              </a:rPr>
              <a:t>5</a:t>
            </a:r>
            <a:r>
              <a:rPr lang="el-GR" sz="5400" b="1" cap="none" spc="0" dirty="0">
                <a:ln w="22225">
                  <a:solidFill>
                    <a:schemeClr val="accent2"/>
                  </a:solidFill>
                  <a:prstDash val="solid"/>
                </a:ln>
                <a:solidFill>
                  <a:schemeClr val="accent2">
                    <a:lumMod val="40000"/>
                    <a:lumOff val="60000"/>
                  </a:schemeClr>
                </a:solidFill>
                <a:effectLst/>
                <a:latin typeface="Calibri" panose="020F0502020204030204" pitchFamily="34" charset="0"/>
                <a:cs typeface="Calibri" panose="020F0502020204030204" pitchFamily="34" charset="0"/>
              </a:rPr>
              <a:t>σ</a:t>
            </a:r>
            <a:endParaRPr lang="es-ES" sz="5400" b="1" cap="none" spc="0" dirty="0">
              <a:ln w="22225">
                <a:solidFill>
                  <a:schemeClr val="accent2"/>
                </a:solidFill>
                <a:prstDash val="solid"/>
              </a:ln>
              <a:solidFill>
                <a:schemeClr val="accent2">
                  <a:lumMod val="40000"/>
                  <a:lumOff val="60000"/>
                </a:schemeClr>
              </a:solidFill>
              <a:effectLst/>
            </a:endParaRPr>
          </a:p>
        </p:txBody>
      </p:sp>
      <p:graphicFrame>
        <p:nvGraphicFramePr>
          <p:cNvPr id="4" name="Objeto 3">
            <a:extLst>
              <a:ext uri="{FF2B5EF4-FFF2-40B4-BE49-F238E27FC236}">
                <a16:creationId xmlns:a16="http://schemas.microsoft.com/office/drawing/2014/main" id="{30B0B0B5-9755-453F-B9AA-1A0C06ABE003}"/>
              </a:ext>
            </a:extLst>
          </p:cNvPr>
          <p:cNvGraphicFramePr>
            <a:graphicFrameLocks noChangeAspect="1"/>
          </p:cNvGraphicFramePr>
          <p:nvPr>
            <p:extLst>
              <p:ext uri="{D42A27DB-BD31-4B8C-83A1-F6EECF244321}">
                <p14:modId xmlns:p14="http://schemas.microsoft.com/office/powerpoint/2010/main" val="3223458144"/>
              </p:ext>
            </p:extLst>
          </p:nvPr>
        </p:nvGraphicFramePr>
        <p:xfrm>
          <a:off x="336430" y="894536"/>
          <a:ext cx="5210355" cy="4991002"/>
        </p:xfrm>
        <a:graphic>
          <a:graphicData uri="http://schemas.openxmlformats.org/presentationml/2006/ole">
            <mc:AlternateContent xmlns:mc="http://schemas.openxmlformats.org/markup-compatibility/2006">
              <mc:Choice xmlns:v="urn:schemas-microsoft-com:vml" Requires="v">
                <p:oleObj spid="_x0000_s24638" name="CorelDRAW Home &amp; Students" r:id="rId3" imgW="7593330" imgH="7273671" progId="CorelDRAWHome.Graphic.18">
                  <p:embed/>
                </p:oleObj>
              </mc:Choice>
              <mc:Fallback>
                <p:oleObj name="CorelDRAW Home &amp; Students" r:id="rId3" imgW="7593330" imgH="7273671" progId="CorelDRAWHome.Graphic.18">
                  <p:embed/>
                  <p:pic>
                    <p:nvPicPr>
                      <p:cNvPr id="0" name=""/>
                      <p:cNvPicPr/>
                      <p:nvPr/>
                    </p:nvPicPr>
                    <p:blipFill>
                      <a:blip r:embed="rId4"/>
                      <a:stretch>
                        <a:fillRect/>
                      </a:stretch>
                    </p:blipFill>
                    <p:spPr>
                      <a:xfrm>
                        <a:off x="336430" y="894536"/>
                        <a:ext cx="5210355" cy="4991002"/>
                      </a:xfrm>
                      <a:prstGeom prst="rect">
                        <a:avLst/>
                      </a:prstGeom>
                    </p:spPr>
                  </p:pic>
                </p:oleObj>
              </mc:Fallback>
            </mc:AlternateContent>
          </a:graphicData>
        </a:graphic>
      </p:graphicFrame>
      <p:graphicFrame>
        <p:nvGraphicFramePr>
          <p:cNvPr id="6" name="Objeto 5">
            <a:extLst>
              <a:ext uri="{FF2B5EF4-FFF2-40B4-BE49-F238E27FC236}">
                <a16:creationId xmlns:a16="http://schemas.microsoft.com/office/drawing/2014/main" id="{B8D648FA-85B7-43AB-AC1C-E5DB6BCBB25A}"/>
              </a:ext>
            </a:extLst>
          </p:cNvPr>
          <p:cNvGraphicFramePr>
            <a:graphicFrameLocks noChangeAspect="1"/>
          </p:cNvGraphicFramePr>
          <p:nvPr>
            <p:extLst>
              <p:ext uri="{D42A27DB-BD31-4B8C-83A1-F6EECF244321}">
                <p14:modId xmlns:p14="http://schemas.microsoft.com/office/powerpoint/2010/main" val="1139735516"/>
              </p:ext>
            </p:extLst>
          </p:nvPr>
        </p:nvGraphicFramePr>
        <p:xfrm>
          <a:off x="6133997" y="841288"/>
          <a:ext cx="5290683" cy="4981269"/>
        </p:xfrm>
        <a:graphic>
          <a:graphicData uri="http://schemas.openxmlformats.org/presentationml/2006/ole">
            <mc:AlternateContent xmlns:mc="http://schemas.openxmlformats.org/markup-compatibility/2006">
              <mc:Choice xmlns:v="urn:schemas-microsoft-com:vml" Requires="v">
                <p:oleObj spid="_x0000_s24639" name="CorelDRAW Home &amp; Students" r:id="rId5" imgW="7724013" imgH="7273671" progId="CorelDRAWHome.Graphic.18">
                  <p:embed/>
                </p:oleObj>
              </mc:Choice>
              <mc:Fallback>
                <p:oleObj name="CorelDRAW Home &amp; Students" r:id="rId5" imgW="7724013" imgH="7273671" progId="CorelDRAWHome.Graphic.18">
                  <p:embed/>
                  <p:pic>
                    <p:nvPicPr>
                      <p:cNvPr id="0" name=""/>
                      <p:cNvPicPr/>
                      <p:nvPr/>
                    </p:nvPicPr>
                    <p:blipFill>
                      <a:blip r:embed="rId6"/>
                      <a:stretch>
                        <a:fillRect/>
                      </a:stretch>
                    </p:blipFill>
                    <p:spPr>
                      <a:xfrm>
                        <a:off x="6133997" y="841288"/>
                        <a:ext cx="5290683" cy="4981269"/>
                      </a:xfrm>
                      <a:prstGeom prst="rect">
                        <a:avLst/>
                      </a:prstGeom>
                    </p:spPr>
                  </p:pic>
                </p:oleObj>
              </mc:Fallback>
            </mc:AlternateContent>
          </a:graphicData>
        </a:graphic>
      </p:graphicFrame>
    </p:spTree>
    <p:extLst>
      <p:ext uri="{BB962C8B-B14F-4D97-AF65-F5344CB8AC3E}">
        <p14:creationId xmlns:p14="http://schemas.microsoft.com/office/powerpoint/2010/main" val="28425911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5F66BADB-22EA-450F-8574-77BC39C2F045}"/>
              </a:ext>
            </a:extLst>
          </p:cNvPr>
          <p:cNvSpPr/>
          <p:nvPr/>
        </p:nvSpPr>
        <p:spPr>
          <a:xfrm>
            <a:off x="0" y="6512943"/>
            <a:ext cx="12192000" cy="34505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11" name="Rectángulo 10">
            <a:extLst>
              <a:ext uri="{FF2B5EF4-FFF2-40B4-BE49-F238E27FC236}">
                <a16:creationId xmlns:a16="http://schemas.microsoft.com/office/drawing/2014/main" id="{86EC69CB-83C3-4DCE-81FF-BDDDBFBAEB21}"/>
              </a:ext>
            </a:extLst>
          </p:cNvPr>
          <p:cNvSpPr/>
          <p:nvPr/>
        </p:nvSpPr>
        <p:spPr>
          <a:xfrm>
            <a:off x="0" y="0"/>
            <a:ext cx="12192000" cy="6096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3" name="Marcador de contenido 2">
            <a:extLst>
              <a:ext uri="{FF2B5EF4-FFF2-40B4-BE49-F238E27FC236}">
                <a16:creationId xmlns:a16="http://schemas.microsoft.com/office/drawing/2014/main" id="{951752BF-E597-424C-BA4B-A2A46AC7E5AF}"/>
              </a:ext>
            </a:extLst>
          </p:cNvPr>
          <p:cNvSpPr>
            <a:spLocks noGrp="1"/>
          </p:cNvSpPr>
          <p:nvPr>
            <p:ph idx="1"/>
          </p:nvPr>
        </p:nvSpPr>
        <p:spPr>
          <a:xfrm>
            <a:off x="173182" y="5892503"/>
            <a:ext cx="11845636" cy="803002"/>
          </a:xfrm>
        </p:spPr>
        <p:txBody>
          <a:bodyPr>
            <a:normAutofit/>
          </a:bodyPr>
          <a:lstStyle/>
          <a:p>
            <a:r>
              <a:rPr lang="es-MX" sz="1600" dirty="0"/>
              <a:t>Fig. 28 Se muestra el histograma 2D para el conjunto de muestras de 5 sigma en la estación de Thule (izquierda) y  Newark (derecha). Las líneas verticales indican el mínimo de actividad solar.</a:t>
            </a:r>
          </a:p>
          <a:p>
            <a:pPr marL="36900" indent="0">
              <a:buNone/>
            </a:pPr>
            <a:endParaRPr lang="es-MX" sz="1600" dirty="0">
              <a:latin typeface="Times New Roman" panose="02020603050405020304" pitchFamily="18" charset="0"/>
              <a:cs typeface="Times New Roman" panose="02020603050405020304" pitchFamily="18" charset="0"/>
            </a:endParaRPr>
          </a:p>
        </p:txBody>
      </p:sp>
      <p:sp>
        <p:nvSpPr>
          <p:cNvPr id="8" name="Marcador de pie de página 7">
            <a:extLst>
              <a:ext uri="{FF2B5EF4-FFF2-40B4-BE49-F238E27FC236}">
                <a16:creationId xmlns:a16="http://schemas.microsoft.com/office/drawing/2014/main" id="{114A6A3E-72A9-44B7-9413-D940CB7D2AAE}"/>
              </a:ext>
            </a:extLst>
          </p:cNvPr>
          <p:cNvSpPr>
            <a:spLocks noGrp="1"/>
          </p:cNvSpPr>
          <p:nvPr>
            <p:ph type="ftr" sz="quarter" idx="11"/>
          </p:nvPr>
        </p:nvSpPr>
        <p:spPr>
          <a:xfrm>
            <a:off x="430715" y="6512943"/>
            <a:ext cx="6672865" cy="365125"/>
          </a:xfrm>
        </p:spPr>
        <p:txBody>
          <a:bodyPr/>
          <a:lstStyle/>
          <a:p>
            <a:r>
              <a:rPr lang="es-MX" dirty="0"/>
              <a:t>Godos-Valencia, Mendoza-Torres, Tirado-Bueno     					Variaciones Discretas FRC</a:t>
            </a:r>
          </a:p>
        </p:txBody>
      </p:sp>
      <p:sp>
        <p:nvSpPr>
          <p:cNvPr id="9" name="Marcador de número de diapositiva 8">
            <a:extLst>
              <a:ext uri="{FF2B5EF4-FFF2-40B4-BE49-F238E27FC236}">
                <a16:creationId xmlns:a16="http://schemas.microsoft.com/office/drawing/2014/main" id="{CAC4AE52-9F05-4DD1-9112-5A7BCE19BD0A}"/>
              </a:ext>
            </a:extLst>
          </p:cNvPr>
          <p:cNvSpPr>
            <a:spLocks noGrp="1"/>
          </p:cNvSpPr>
          <p:nvPr>
            <p:ph type="sldNum" sz="quarter" idx="12"/>
          </p:nvPr>
        </p:nvSpPr>
        <p:spPr>
          <a:xfrm>
            <a:off x="11007740" y="6485372"/>
            <a:ext cx="753545" cy="365125"/>
          </a:xfrm>
        </p:spPr>
        <p:txBody>
          <a:bodyPr/>
          <a:lstStyle/>
          <a:p>
            <a:fld id="{B503256A-7284-4F47-9396-5F67A697BE6C}" type="slidenum">
              <a:rPr lang="es-MX" smtClean="0"/>
              <a:t>31</a:t>
            </a:fld>
            <a:endParaRPr lang="es-MX" dirty="0"/>
          </a:p>
        </p:txBody>
      </p:sp>
      <p:sp>
        <p:nvSpPr>
          <p:cNvPr id="12" name="Rectángulo 11">
            <a:extLst>
              <a:ext uri="{FF2B5EF4-FFF2-40B4-BE49-F238E27FC236}">
                <a16:creationId xmlns:a16="http://schemas.microsoft.com/office/drawing/2014/main" id="{1AE47F8D-5147-4D23-9EF7-30B1C5CD1DA3}"/>
              </a:ext>
            </a:extLst>
          </p:cNvPr>
          <p:cNvSpPr/>
          <p:nvPr/>
        </p:nvSpPr>
        <p:spPr>
          <a:xfrm>
            <a:off x="646981" y="587913"/>
            <a:ext cx="11050438" cy="533046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MX"/>
          </a:p>
        </p:txBody>
      </p:sp>
      <p:graphicFrame>
        <p:nvGraphicFramePr>
          <p:cNvPr id="5" name="Objeto 4">
            <a:extLst>
              <a:ext uri="{FF2B5EF4-FFF2-40B4-BE49-F238E27FC236}">
                <a16:creationId xmlns:a16="http://schemas.microsoft.com/office/drawing/2014/main" id="{1D9FE97F-F31B-4EC6-B156-7675FF90EC89}"/>
              </a:ext>
            </a:extLst>
          </p:cNvPr>
          <p:cNvGraphicFramePr>
            <a:graphicFrameLocks noChangeAspect="1"/>
          </p:cNvGraphicFramePr>
          <p:nvPr>
            <p:extLst>
              <p:ext uri="{D42A27DB-BD31-4B8C-83A1-F6EECF244321}">
                <p14:modId xmlns:p14="http://schemas.microsoft.com/office/powerpoint/2010/main" val="26307569"/>
              </p:ext>
            </p:extLst>
          </p:nvPr>
        </p:nvGraphicFramePr>
        <p:xfrm>
          <a:off x="819509" y="640974"/>
          <a:ext cx="4974566" cy="5251529"/>
        </p:xfrm>
        <a:graphic>
          <a:graphicData uri="http://schemas.openxmlformats.org/presentationml/2006/ole">
            <mc:AlternateContent xmlns:mc="http://schemas.openxmlformats.org/markup-compatibility/2006">
              <mc:Choice xmlns:v="urn:schemas-microsoft-com:vml" Requires="v">
                <p:oleObj spid="_x0000_s25666" name="CorelDRAW Home &amp; Students" r:id="rId3" imgW="7195185" imgH="7595235" progId="CorelDRAWHome.Graphic.18">
                  <p:embed/>
                </p:oleObj>
              </mc:Choice>
              <mc:Fallback>
                <p:oleObj name="CorelDRAW Home &amp; Students" r:id="rId3" imgW="7195185" imgH="7595235" progId="CorelDRAWHome.Graphic.18">
                  <p:embed/>
                  <p:pic>
                    <p:nvPicPr>
                      <p:cNvPr id="0" name=""/>
                      <p:cNvPicPr/>
                      <p:nvPr/>
                    </p:nvPicPr>
                    <p:blipFill>
                      <a:blip r:embed="rId4"/>
                      <a:stretch>
                        <a:fillRect/>
                      </a:stretch>
                    </p:blipFill>
                    <p:spPr>
                      <a:xfrm>
                        <a:off x="819509" y="640974"/>
                        <a:ext cx="4974566" cy="5251529"/>
                      </a:xfrm>
                      <a:prstGeom prst="rect">
                        <a:avLst/>
                      </a:prstGeom>
                    </p:spPr>
                  </p:pic>
                </p:oleObj>
              </mc:Fallback>
            </mc:AlternateContent>
          </a:graphicData>
        </a:graphic>
      </p:graphicFrame>
      <p:graphicFrame>
        <p:nvGraphicFramePr>
          <p:cNvPr id="6" name="Objeto 5">
            <a:extLst>
              <a:ext uri="{FF2B5EF4-FFF2-40B4-BE49-F238E27FC236}">
                <a16:creationId xmlns:a16="http://schemas.microsoft.com/office/drawing/2014/main" id="{209E6B42-67A1-40EB-8479-D590A916D89C}"/>
              </a:ext>
            </a:extLst>
          </p:cNvPr>
          <p:cNvGraphicFramePr>
            <a:graphicFrameLocks noChangeAspect="1"/>
          </p:cNvGraphicFramePr>
          <p:nvPr>
            <p:extLst>
              <p:ext uri="{D42A27DB-BD31-4B8C-83A1-F6EECF244321}">
                <p14:modId xmlns:p14="http://schemas.microsoft.com/office/powerpoint/2010/main" val="241647838"/>
              </p:ext>
            </p:extLst>
          </p:nvPr>
        </p:nvGraphicFramePr>
        <p:xfrm>
          <a:off x="6172200" y="653351"/>
          <a:ext cx="4836085" cy="5251529"/>
        </p:xfrm>
        <a:graphic>
          <a:graphicData uri="http://schemas.openxmlformats.org/presentationml/2006/ole">
            <mc:AlternateContent xmlns:mc="http://schemas.openxmlformats.org/markup-compatibility/2006">
              <mc:Choice xmlns:v="urn:schemas-microsoft-com:vml" Requires="v">
                <p:oleObj spid="_x0000_s25667" name="CorelDRAW Home &amp; Students" r:id="rId5" imgW="6995160" imgH="7595235" progId="CorelDRAWHome.Graphic.18">
                  <p:embed/>
                </p:oleObj>
              </mc:Choice>
              <mc:Fallback>
                <p:oleObj name="CorelDRAW Home &amp; Students" r:id="rId5" imgW="6995160" imgH="7595235" progId="CorelDRAWHome.Graphic.18">
                  <p:embed/>
                  <p:pic>
                    <p:nvPicPr>
                      <p:cNvPr id="0" name=""/>
                      <p:cNvPicPr/>
                      <p:nvPr/>
                    </p:nvPicPr>
                    <p:blipFill>
                      <a:blip r:embed="rId6"/>
                      <a:stretch>
                        <a:fillRect/>
                      </a:stretch>
                    </p:blipFill>
                    <p:spPr>
                      <a:xfrm>
                        <a:off x="6172200" y="653351"/>
                        <a:ext cx="4836085" cy="5251529"/>
                      </a:xfrm>
                      <a:prstGeom prst="rect">
                        <a:avLst/>
                      </a:prstGeom>
                    </p:spPr>
                  </p:pic>
                </p:oleObj>
              </mc:Fallback>
            </mc:AlternateContent>
          </a:graphicData>
        </a:graphic>
      </p:graphicFrame>
    </p:spTree>
    <p:extLst>
      <p:ext uri="{BB962C8B-B14F-4D97-AF65-F5344CB8AC3E}">
        <p14:creationId xmlns:p14="http://schemas.microsoft.com/office/powerpoint/2010/main" val="25954225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ACDA4FC6-B459-4C4A-BCCB-499AEA78F95E}"/>
              </a:ext>
            </a:extLst>
          </p:cNvPr>
          <p:cNvSpPr/>
          <p:nvPr/>
        </p:nvSpPr>
        <p:spPr>
          <a:xfrm>
            <a:off x="0" y="6512943"/>
            <a:ext cx="12192000" cy="34505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9" name="Rectángulo 8">
            <a:extLst>
              <a:ext uri="{FF2B5EF4-FFF2-40B4-BE49-F238E27FC236}">
                <a16:creationId xmlns:a16="http://schemas.microsoft.com/office/drawing/2014/main" id="{C4A918FF-3770-4091-A2FB-FD330029191B}"/>
              </a:ext>
            </a:extLst>
          </p:cNvPr>
          <p:cNvSpPr/>
          <p:nvPr/>
        </p:nvSpPr>
        <p:spPr>
          <a:xfrm>
            <a:off x="0" y="0"/>
            <a:ext cx="12192000" cy="6096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2" name="Título 1">
            <a:extLst>
              <a:ext uri="{FF2B5EF4-FFF2-40B4-BE49-F238E27FC236}">
                <a16:creationId xmlns:a16="http://schemas.microsoft.com/office/drawing/2014/main" id="{C105FA1C-6D63-4918-8AD8-4271CB55F44C}"/>
              </a:ext>
            </a:extLst>
          </p:cNvPr>
          <p:cNvSpPr>
            <a:spLocks noGrp="1"/>
          </p:cNvSpPr>
          <p:nvPr>
            <p:ph type="title"/>
          </p:nvPr>
        </p:nvSpPr>
        <p:spPr>
          <a:xfrm>
            <a:off x="94891" y="-180425"/>
            <a:ext cx="3552229" cy="970450"/>
          </a:xfrm>
        </p:spPr>
        <p:txBody>
          <a:bodyPr/>
          <a:lstStyle/>
          <a:p>
            <a:r>
              <a:rPr lang="es-MX" dirty="0">
                <a:latin typeface="Times New Roman" panose="02020603050405020304" pitchFamily="18" charset="0"/>
                <a:cs typeface="Times New Roman" panose="02020603050405020304" pitchFamily="18" charset="0"/>
              </a:rPr>
              <a:t>Conclusiones</a:t>
            </a:r>
          </a:p>
        </p:txBody>
      </p:sp>
      <p:sp>
        <p:nvSpPr>
          <p:cNvPr id="3" name="Marcador de contenido 2">
            <a:extLst>
              <a:ext uri="{FF2B5EF4-FFF2-40B4-BE49-F238E27FC236}">
                <a16:creationId xmlns:a16="http://schemas.microsoft.com/office/drawing/2014/main" id="{B889AAB0-C8C5-4502-96BD-E75023DB8662}"/>
              </a:ext>
            </a:extLst>
          </p:cNvPr>
          <p:cNvSpPr>
            <a:spLocks noGrp="1"/>
          </p:cNvSpPr>
          <p:nvPr>
            <p:ph idx="1"/>
          </p:nvPr>
        </p:nvSpPr>
        <p:spPr>
          <a:xfrm>
            <a:off x="1169010" y="970450"/>
            <a:ext cx="10304122" cy="5249195"/>
          </a:xfrm>
        </p:spPr>
        <p:txBody>
          <a:bodyPr>
            <a:normAutofit/>
          </a:bodyPr>
          <a:lstStyle/>
          <a:p>
            <a:r>
              <a:rPr lang="es-MX" dirty="0">
                <a:effectLst/>
                <a:latin typeface="Times New Roman" panose="02020603050405020304" pitchFamily="18" charset="0"/>
                <a:cs typeface="Times New Roman" panose="02020603050405020304" pitchFamily="18" charset="0"/>
              </a:rPr>
              <a:t>El efecto acumulativo de los decrementos se parece mucho a la curva del número de manchas solares.</a:t>
            </a:r>
          </a:p>
          <a:p>
            <a:endParaRPr lang="es-MX" dirty="0">
              <a:effectLst/>
              <a:latin typeface="Times New Roman" panose="02020603050405020304" pitchFamily="18" charset="0"/>
              <a:cs typeface="Times New Roman" panose="02020603050405020304" pitchFamily="18" charset="0"/>
            </a:endParaRPr>
          </a:p>
          <a:p>
            <a:r>
              <a:rPr lang="es-MX" dirty="0">
                <a:effectLst/>
                <a:latin typeface="Times New Roman" panose="02020603050405020304" pitchFamily="18" charset="0"/>
                <a:cs typeface="Times New Roman" panose="02020603050405020304" pitchFamily="18" charset="0"/>
              </a:rPr>
              <a:t>El efecto acumulativo de los incrementos también se parece al SSN.</a:t>
            </a:r>
          </a:p>
          <a:p>
            <a:endParaRPr lang="es-MX" dirty="0">
              <a:effectLst/>
              <a:latin typeface="Times New Roman" panose="02020603050405020304" pitchFamily="18" charset="0"/>
              <a:cs typeface="Times New Roman" panose="02020603050405020304" pitchFamily="18" charset="0"/>
            </a:endParaRPr>
          </a:p>
          <a:p>
            <a:r>
              <a:rPr lang="es-MX" dirty="0">
                <a:effectLst/>
                <a:latin typeface="Times New Roman" panose="02020603050405020304" pitchFamily="18" charset="0"/>
                <a:cs typeface="Times New Roman" panose="02020603050405020304" pitchFamily="18" charset="0"/>
              </a:rPr>
              <a:t>Las derivadas antes mencionadas no muestran un retraso en tiempo respecto al SSN, como se observa en el caso de los valores promediados del FRC. Además de que muestran una correlación directa.</a:t>
            </a:r>
          </a:p>
          <a:p>
            <a:endParaRPr lang="es-MX" dirty="0">
              <a:effectLst/>
              <a:latin typeface="Times New Roman" panose="02020603050405020304" pitchFamily="18" charset="0"/>
              <a:cs typeface="Times New Roman" panose="02020603050405020304" pitchFamily="18" charset="0"/>
            </a:endParaRPr>
          </a:p>
          <a:p>
            <a:r>
              <a:rPr lang="es-MX" dirty="0">
                <a:effectLst/>
                <a:latin typeface="Times New Roman" panose="02020603050405020304" pitchFamily="18" charset="0"/>
                <a:cs typeface="Times New Roman" panose="02020603050405020304" pitchFamily="18" charset="0"/>
              </a:rPr>
              <a:t>El hecho de que la derivada sea muy similar al SSN, sin algún retraso, podría ser un indicio de una relación directa de los “saltos” discretos en el FRC con la actividad solar. </a:t>
            </a:r>
          </a:p>
          <a:p>
            <a:endParaRPr lang="es-MX" dirty="0">
              <a:effectLst/>
              <a:latin typeface="Times New Roman" panose="02020603050405020304" pitchFamily="18" charset="0"/>
              <a:cs typeface="Times New Roman" panose="02020603050405020304" pitchFamily="18" charset="0"/>
            </a:endParaRPr>
          </a:p>
        </p:txBody>
      </p:sp>
      <p:sp>
        <p:nvSpPr>
          <p:cNvPr id="6" name="Marcador de pie de página 5">
            <a:extLst>
              <a:ext uri="{FF2B5EF4-FFF2-40B4-BE49-F238E27FC236}">
                <a16:creationId xmlns:a16="http://schemas.microsoft.com/office/drawing/2014/main" id="{4D9D8420-93F4-4259-9576-80766589BD80}"/>
              </a:ext>
            </a:extLst>
          </p:cNvPr>
          <p:cNvSpPr>
            <a:spLocks noGrp="1"/>
          </p:cNvSpPr>
          <p:nvPr>
            <p:ph type="ftr" sz="quarter" idx="11"/>
          </p:nvPr>
        </p:nvSpPr>
        <p:spPr>
          <a:xfrm>
            <a:off x="493124" y="6512943"/>
            <a:ext cx="7281299" cy="365125"/>
          </a:xfrm>
        </p:spPr>
        <p:txBody>
          <a:bodyPr/>
          <a:lstStyle/>
          <a:p>
            <a:r>
              <a:rPr lang="es-MX" dirty="0"/>
              <a:t>Godos-Valencia, Mendoza-Torres, Tirado-Bueno   							  Variaciones Discretas FRC</a:t>
            </a:r>
          </a:p>
        </p:txBody>
      </p:sp>
      <p:sp>
        <p:nvSpPr>
          <p:cNvPr id="7" name="Marcador de número de diapositiva 6">
            <a:extLst>
              <a:ext uri="{FF2B5EF4-FFF2-40B4-BE49-F238E27FC236}">
                <a16:creationId xmlns:a16="http://schemas.microsoft.com/office/drawing/2014/main" id="{FC746D3A-44C3-483F-82C6-071EA1BDBA54}"/>
              </a:ext>
            </a:extLst>
          </p:cNvPr>
          <p:cNvSpPr>
            <a:spLocks noGrp="1"/>
          </p:cNvSpPr>
          <p:nvPr>
            <p:ph type="sldNum" sz="quarter" idx="12"/>
          </p:nvPr>
        </p:nvSpPr>
        <p:spPr>
          <a:xfrm>
            <a:off x="10945331" y="6492875"/>
            <a:ext cx="753545" cy="365125"/>
          </a:xfrm>
        </p:spPr>
        <p:txBody>
          <a:bodyPr/>
          <a:lstStyle/>
          <a:p>
            <a:fld id="{B503256A-7284-4F47-9396-5F67A697BE6C}" type="slidenum">
              <a:rPr lang="es-MX" smtClean="0"/>
              <a:t>32</a:t>
            </a:fld>
            <a:endParaRPr lang="es-MX" dirty="0"/>
          </a:p>
        </p:txBody>
      </p:sp>
    </p:spTree>
    <p:extLst>
      <p:ext uri="{BB962C8B-B14F-4D97-AF65-F5344CB8AC3E}">
        <p14:creationId xmlns:p14="http://schemas.microsoft.com/office/powerpoint/2010/main" val="34989198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ED74FA6-B553-4DA1-B2B1-56196CFC6CFD}"/>
              </a:ext>
            </a:extLst>
          </p:cNvPr>
          <p:cNvSpPr/>
          <p:nvPr/>
        </p:nvSpPr>
        <p:spPr>
          <a:xfrm>
            <a:off x="0" y="6512943"/>
            <a:ext cx="12192000" cy="34505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6" name="Rectángulo 5">
            <a:extLst>
              <a:ext uri="{FF2B5EF4-FFF2-40B4-BE49-F238E27FC236}">
                <a16:creationId xmlns:a16="http://schemas.microsoft.com/office/drawing/2014/main" id="{6BFF5F66-73C5-48B5-B40B-CFAB1A1C9D0D}"/>
              </a:ext>
            </a:extLst>
          </p:cNvPr>
          <p:cNvSpPr/>
          <p:nvPr/>
        </p:nvSpPr>
        <p:spPr>
          <a:xfrm>
            <a:off x="0" y="0"/>
            <a:ext cx="12192000" cy="6096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2" name="Título 1">
            <a:extLst>
              <a:ext uri="{FF2B5EF4-FFF2-40B4-BE49-F238E27FC236}">
                <a16:creationId xmlns:a16="http://schemas.microsoft.com/office/drawing/2014/main" id="{A68B0D7A-3857-4F1C-9957-5FACAE415B39}"/>
              </a:ext>
            </a:extLst>
          </p:cNvPr>
          <p:cNvSpPr>
            <a:spLocks noGrp="1"/>
          </p:cNvSpPr>
          <p:nvPr>
            <p:ph type="title"/>
          </p:nvPr>
        </p:nvSpPr>
        <p:spPr>
          <a:xfrm>
            <a:off x="248776" y="-180425"/>
            <a:ext cx="4849696" cy="970450"/>
          </a:xfrm>
        </p:spPr>
        <p:txBody>
          <a:bodyPr/>
          <a:lstStyle/>
          <a:p>
            <a:r>
              <a:rPr lang="es-MX" dirty="0">
                <a:latin typeface="Tahoma" panose="020B0604030504040204" pitchFamily="34" charset="0"/>
                <a:ea typeface="Tahoma" panose="020B0604030504040204" pitchFamily="34" charset="0"/>
                <a:cs typeface="Tahoma" panose="020B0604030504040204" pitchFamily="34" charset="0"/>
              </a:rPr>
              <a:t>Trabajo a Futuro</a:t>
            </a:r>
          </a:p>
        </p:txBody>
      </p:sp>
      <p:sp>
        <p:nvSpPr>
          <p:cNvPr id="3" name="Marcador de contenido 2">
            <a:extLst>
              <a:ext uri="{FF2B5EF4-FFF2-40B4-BE49-F238E27FC236}">
                <a16:creationId xmlns:a16="http://schemas.microsoft.com/office/drawing/2014/main" id="{61A7C6FF-F6D5-4DFD-8746-B089C465D500}"/>
              </a:ext>
            </a:extLst>
          </p:cNvPr>
          <p:cNvSpPr>
            <a:spLocks noGrp="1"/>
          </p:cNvSpPr>
          <p:nvPr>
            <p:ph idx="1"/>
          </p:nvPr>
        </p:nvSpPr>
        <p:spPr>
          <a:xfrm>
            <a:off x="913795" y="978662"/>
            <a:ext cx="10353762" cy="5353856"/>
          </a:xfrm>
        </p:spPr>
        <p:txBody>
          <a:bodyPr/>
          <a:lstStyle/>
          <a:p>
            <a:r>
              <a:rPr lang="es-MX" dirty="0">
                <a:latin typeface="Tahoma" panose="020B0604030504040204" pitchFamily="34" charset="0"/>
                <a:ea typeface="Tahoma" panose="020B0604030504040204" pitchFamily="34" charset="0"/>
                <a:cs typeface="Tahoma" panose="020B0604030504040204" pitchFamily="34" charset="0"/>
              </a:rPr>
              <a:t>Aplicar otros métodos estadísticos para distinguir entre incrementos y decrementos.</a:t>
            </a:r>
          </a:p>
          <a:p>
            <a:endParaRPr lang="es-MX" dirty="0">
              <a:latin typeface="Tahoma" panose="020B0604030504040204" pitchFamily="34" charset="0"/>
              <a:ea typeface="Tahoma" panose="020B0604030504040204" pitchFamily="34" charset="0"/>
              <a:cs typeface="Tahoma" panose="020B0604030504040204" pitchFamily="34" charset="0"/>
            </a:endParaRPr>
          </a:p>
          <a:p>
            <a:r>
              <a:rPr lang="es-MX" dirty="0">
                <a:latin typeface="Tahoma" panose="020B0604030504040204" pitchFamily="34" charset="0"/>
                <a:ea typeface="Tahoma" panose="020B0604030504040204" pitchFamily="34" charset="0"/>
                <a:cs typeface="Tahoma" panose="020B0604030504040204" pitchFamily="34" charset="0"/>
              </a:rPr>
              <a:t>Identificar una correlación entre la ocurrencia de los saltos y su profundidad con la fase del ciclo solar.</a:t>
            </a:r>
          </a:p>
          <a:p>
            <a:endParaRPr lang="es-MX" dirty="0">
              <a:latin typeface="Tahoma" panose="020B0604030504040204" pitchFamily="34" charset="0"/>
              <a:ea typeface="Tahoma" panose="020B0604030504040204" pitchFamily="34" charset="0"/>
              <a:cs typeface="Tahoma" panose="020B0604030504040204" pitchFamily="34" charset="0"/>
            </a:endParaRPr>
          </a:p>
          <a:p>
            <a:r>
              <a:rPr lang="es-MX" dirty="0">
                <a:latin typeface="Tahoma" panose="020B0604030504040204" pitchFamily="34" charset="0"/>
                <a:ea typeface="Tahoma" panose="020B0604030504040204" pitchFamily="34" charset="0"/>
                <a:cs typeface="Tahoma" panose="020B0604030504040204" pitchFamily="34" charset="0"/>
              </a:rPr>
              <a:t>Incluir más estaciones de monitoreo de neutrones en el análisis. En principio incluir todos los del NMDB.</a:t>
            </a:r>
          </a:p>
          <a:p>
            <a:endParaRPr lang="es-MX" dirty="0">
              <a:latin typeface="Tahoma" panose="020B0604030504040204" pitchFamily="34" charset="0"/>
              <a:ea typeface="Tahoma" panose="020B0604030504040204" pitchFamily="34" charset="0"/>
              <a:cs typeface="Tahoma" panose="020B0604030504040204" pitchFamily="34" charset="0"/>
            </a:endParaRPr>
          </a:p>
          <a:p>
            <a:r>
              <a:rPr lang="es-MX" dirty="0">
                <a:latin typeface="Tahoma" panose="020B0604030504040204" pitchFamily="34" charset="0"/>
                <a:ea typeface="Tahoma" panose="020B0604030504040204" pitchFamily="34" charset="0"/>
                <a:cs typeface="Tahoma" panose="020B0604030504040204" pitchFamily="34" charset="0"/>
              </a:rPr>
              <a:t>Depurar nuestros catálogos eliminando eventos </a:t>
            </a:r>
            <a:r>
              <a:rPr lang="es-MX" dirty="0" err="1">
                <a:latin typeface="Tahoma" panose="020B0604030504040204" pitchFamily="34" charset="0"/>
                <a:ea typeface="Tahoma" panose="020B0604030504040204" pitchFamily="34" charset="0"/>
                <a:cs typeface="Tahoma" panose="020B0604030504040204" pitchFamily="34" charset="0"/>
              </a:rPr>
              <a:t>Forbush</a:t>
            </a:r>
            <a:r>
              <a:rPr lang="es-MX" dirty="0">
                <a:latin typeface="Tahoma" panose="020B0604030504040204" pitchFamily="34" charset="0"/>
                <a:ea typeface="Tahoma" panose="020B0604030504040204" pitchFamily="34" charset="0"/>
                <a:cs typeface="Tahoma" panose="020B0604030504040204" pitchFamily="34" charset="0"/>
              </a:rPr>
              <a:t> </a:t>
            </a:r>
            <a:r>
              <a:rPr lang="es-MX" dirty="0" err="1">
                <a:latin typeface="Tahoma" panose="020B0604030504040204" pitchFamily="34" charset="0"/>
                <a:ea typeface="Tahoma" panose="020B0604030504040204" pitchFamily="34" charset="0"/>
                <a:cs typeface="Tahoma" panose="020B0604030504040204" pitchFamily="34" charset="0"/>
              </a:rPr>
              <a:t>Decrease</a:t>
            </a:r>
            <a:r>
              <a:rPr lang="es-MX" dirty="0">
                <a:latin typeface="Tahoma" panose="020B0604030504040204" pitchFamily="34" charset="0"/>
                <a:ea typeface="Tahoma" panose="020B0604030504040204" pitchFamily="34" charset="0"/>
                <a:cs typeface="Tahoma" panose="020B0604030504040204" pitchFamily="34" charset="0"/>
              </a:rPr>
              <a:t>.</a:t>
            </a:r>
          </a:p>
          <a:p>
            <a:endParaRPr lang="es-MX" dirty="0">
              <a:latin typeface="Tahoma" panose="020B0604030504040204" pitchFamily="34" charset="0"/>
              <a:ea typeface="Tahoma" panose="020B0604030504040204" pitchFamily="34" charset="0"/>
              <a:cs typeface="Tahoma" panose="020B0604030504040204" pitchFamily="34" charset="0"/>
            </a:endParaRPr>
          </a:p>
          <a:p>
            <a:r>
              <a:rPr lang="es-MX" dirty="0">
                <a:latin typeface="Tahoma" panose="020B0604030504040204" pitchFamily="34" charset="0"/>
                <a:ea typeface="Tahoma" panose="020B0604030504040204" pitchFamily="34" charset="0"/>
                <a:cs typeface="Tahoma" panose="020B0604030504040204" pitchFamily="34" charset="0"/>
              </a:rPr>
              <a:t>Analizar la relación de eventos como Micro y </a:t>
            </a:r>
            <a:r>
              <a:rPr lang="es-MX" dirty="0" err="1">
                <a:latin typeface="Tahoma" panose="020B0604030504040204" pitchFamily="34" charset="0"/>
                <a:ea typeface="Tahoma" panose="020B0604030504040204" pitchFamily="34" charset="0"/>
                <a:cs typeface="Tahoma" panose="020B0604030504040204" pitchFamily="34" charset="0"/>
              </a:rPr>
              <a:t>nanoflares</a:t>
            </a:r>
            <a:r>
              <a:rPr lang="es-MX" dirty="0">
                <a:latin typeface="Tahoma" panose="020B0604030504040204" pitchFamily="34" charset="0"/>
                <a:ea typeface="Tahoma" panose="020B0604030504040204" pitchFamily="34" charset="0"/>
                <a:cs typeface="Tahoma" panose="020B0604030504040204" pitchFamily="34" charset="0"/>
              </a:rPr>
              <a:t>, jets y micro eyecciones de masa coronal con los eventos de nuestros catálogos.</a:t>
            </a:r>
          </a:p>
          <a:p>
            <a:endParaRPr lang="es-MX" dirty="0">
              <a:latin typeface="Tahoma" panose="020B0604030504040204" pitchFamily="34" charset="0"/>
              <a:ea typeface="Tahoma" panose="020B0604030504040204" pitchFamily="34" charset="0"/>
              <a:cs typeface="Tahoma" panose="020B0604030504040204" pitchFamily="34" charset="0"/>
            </a:endParaRPr>
          </a:p>
          <a:p>
            <a:endParaRPr lang="es-MX" dirty="0">
              <a:latin typeface="Tahoma" panose="020B0604030504040204" pitchFamily="34" charset="0"/>
              <a:ea typeface="Tahoma" panose="020B0604030504040204" pitchFamily="34" charset="0"/>
              <a:cs typeface="Tahoma" panose="020B0604030504040204" pitchFamily="34" charset="0"/>
            </a:endParaRPr>
          </a:p>
          <a:p>
            <a:endParaRPr lang="es-MX" dirty="0">
              <a:latin typeface="Tahoma" panose="020B0604030504040204" pitchFamily="34" charset="0"/>
              <a:ea typeface="Tahoma" panose="020B0604030504040204" pitchFamily="34" charset="0"/>
              <a:cs typeface="Tahoma" panose="020B0604030504040204" pitchFamily="34" charset="0"/>
            </a:endParaRPr>
          </a:p>
          <a:p>
            <a:endParaRPr lang="es-MX" dirty="0">
              <a:latin typeface="Tahoma" panose="020B0604030504040204" pitchFamily="34" charset="0"/>
              <a:ea typeface="Tahoma" panose="020B0604030504040204" pitchFamily="34" charset="0"/>
              <a:cs typeface="Tahoma" panose="020B0604030504040204" pitchFamily="34" charset="0"/>
            </a:endParaRPr>
          </a:p>
        </p:txBody>
      </p:sp>
      <p:sp>
        <p:nvSpPr>
          <p:cNvPr id="4" name="Marcador de pie de página 3">
            <a:extLst>
              <a:ext uri="{FF2B5EF4-FFF2-40B4-BE49-F238E27FC236}">
                <a16:creationId xmlns:a16="http://schemas.microsoft.com/office/drawing/2014/main" id="{5CD9BFF3-DF85-4994-AD88-F391837CCC91}"/>
              </a:ext>
            </a:extLst>
          </p:cNvPr>
          <p:cNvSpPr>
            <a:spLocks noGrp="1"/>
          </p:cNvSpPr>
          <p:nvPr>
            <p:ph type="ftr" sz="quarter" idx="11"/>
          </p:nvPr>
        </p:nvSpPr>
        <p:spPr>
          <a:xfrm>
            <a:off x="913795" y="6512943"/>
            <a:ext cx="6672865" cy="365125"/>
          </a:xfrm>
        </p:spPr>
        <p:txBody>
          <a:bodyPr/>
          <a:lstStyle/>
          <a:p>
            <a:r>
              <a:rPr lang="es-MX" dirty="0"/>
              <a:t>Godos-Valencia, Mendoza-Torres, Tirado-Bueno					     Variaciones Discretas FRC</a:t>
            </a:r>
          </a:p>
        </p:txBody>
      </p:sp>
      <p:sp>
        <p:nvSpPr>
          <p:cNvPr id="5" name="Marcador de número de diapositiva 4">
            <a:extLst>
              <a:ext uri="{FF2B5EF4-FFF2-40B4-BE49-F238E27FC236}">
                <a16:creationId xmlns:a16="http://schemas.microsoft.com/office/drawing/2014/main" id="{EFE3F475-DF51-4834-A3A9-D9884F48EFF8}"/>
              </a:ext>
            </a:extLst>
          </p:cNvPr>
          <p:cNvSpPr>
            <a:spLocks noGrp="1"/>
          </p:cNvSpPr>
          <p:nvPr>
            <p:ph type="sldNum" sz="quarter" idx="12"/>
          </p:nvPr>
        </p:nvSpPr>
        <p:spPr>
          <a:xfrm>
            <a:off x="10624847" y="6526798"/>
            <a:ext cx="753545" cy="365125"/>
          </a:xfrm>
        </p:spPr>
        <p:txBody>
          <a:bodyPr/>
          <a:lstStyle/>
          <a:p>
            <a:fld id="{B503256A-7284-4F47-9396-5F67A697BE6C}" type="slidenum">
              <a:rPr lang="es-MX" smtClean="0"/>
              <a:t>33</a:t>
            </a:fld>
            <a:endParaRPr lang="es-MX"/>
          </a:p>
        </p:txBody>
      </p:sp>
    </p:spTree>
    <p:extLst>
      <p:ext uri="{BB962C8B-B14F-4D97-AF65-F5344CB8AC3E}">
        <p14:creationId xmlns:p14="http://schemas.microsoft.com/office/powerpoint/2010/main" val="42083240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258FC430-1E54-4C03-8C92-E128BA1D24E7}"/>
              </a:ext>
            </a:extLst>
          </p:cNvPr>
          <p:cNvSpPr/>
          <p:nvPr/>
        </p:nvSpPr>
        <p:spPr>
          <a:xfrm>
            <a:off x="0" y="6512943"/>
            <a:ext cx="12192000" cy="34505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9" name="Rectángulo 8">
            <a:extLst>
              <a:ext uri="{FF2B5EF4-FFF2-40B4-BE49-F238E27FC236}">
                <a16:creationId xmlns:a16="http://schemas.microsoft.com/office/drawing/2014/main" id="{60642A25-5CB7-4752-A546-9D256C962CE9}"/>
              </a:ext>
            </a:extLst>
          </p:cNvPr>
          <p:cNvSpPr/>
          <p:nvPr/>
        </p:nvSpPr>
        <p:spPr>
          <a:xfrm>
            <a:off x="0" y="0"/>
            <a:ext cx="12192000" cy="6096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2" name="Título 1">
            <a:extLst>
              <a:ext uri="{FF2B5EF4-FFF2-40B4-BE49-F238E27FC236}">
                <a16:creationId xmlns:a16="http://schemas.microsoft.com/office/drawing/2014/main" id="{FB849B70-5A50-48B5-9D88-4B9136808177}"/>
              </a:ext>
            </a:extLst>
          </p:cNvPr>
          <p:cNvSpPr>
            <a:spLocks noGrp="1"/>
          </p:cNvSpPr>
          <p:nvPr>
            <p:ph type="title"/>
          </p:nvPr>
        </p:nvSpPr>
        <p:spPr>
          <a:xfrm>
            <a:off x="0" y="-180425"/>
            <a:ext cx="4995300" cy="970450"/>
          </a:xfrm>
        </p:spPr>
        <p:txBody>
          <a:bodyPr/>
          <a:lstStyle/>
          <a:p>
            <a:r>
              <a:rPr lang="es-MX" dirty="0">
                <a:latin typeface="Times New Roman" panose="02020603050405020304" pitchFamily="18" charset="0"/>
                <a:cs typeface="Times New Roman" panose="02020603050405020304" pitchFamily="18" charset="0"/>
              </a:rPr>
              <a:t>Agradecimientos</a:t>
            </a:r>
          </a:p>
        </p:txBody>
      </p:sp>
      <p:sp>
        <p:nvSpPr>
          <p:cNvPr id="3" name="Marcador de contenido 2">
            <a:extLst>
              <a:ext uri="{FF2B5EF4-FFF2-40B4-BE49-F238E27FC236}">
                <a16:creationId xmlns:a16="http://schemas.microsoft.com/office/drawing/2014/main" id="{9CBE8B06-F2BD-471C-B646-57DDF4BA33A7}"/>
              </a:ext>
            </a:extLst>
          </p:cNvPr>
          <p:cNvSpPr>
            <a:spLocks noGrp="1"/>
          </p:cNvSpPr>
          <p:nvPr>
            <p:ph idx="1"/>
          </p:nvPr>
        </p:nvSpPr>
        <p:spPr>
          <a:xfrm>
            <a:off x="827531" y="1217062"/>
            <a:ext cx="10353762" cy="4058751"/>
          </a:xfrm>
        </p:spPr>
        <p:txBody>
          <a:bodyPr>
            <a:normAutofit lnSpcReduction="10000"/>
          </a:bodyPr>
          <a:lstStyle/>
          <a:p>
            <a:pPr marL="36900" indent="0">
              <a:buNone/>
            </a:pPr>
            <a:r>
              <a:rPr lang="en-US" dirty="0" err="1">
                <a:latin typeface="Times New Roman" panose="02020603050405020304" pitchFamily="18" charset="0"/>
                <a:cs typeface="Times New Roman" panose="02020603050405020304" pitchFamily="18" charset="0"/>
              </a:rPr>
              <a:t>Agradecemos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por</a:t>
            </a:r>
            <a:r>
              <a:rPr lang="en-US" dirty="0">
                <a:latin typeface="Times New Roman" panose="02020603050405020304" pitchFamily="18" charset="0"/>
                <a:cs typeface="Times New Roman" panose="02020603050405020304" pitchFamily="18" charset="0"/>
              </a:rPr>
              <a:t> el </a:t>
            </a:r>
            <a:r>
              <a:rPr lang="en-US" dirty="0" err="1">
                <a:latin typeface="Times New Roman" panose="02020603050405020304" pitchFamily="18" charset="0"/>
                <a:cs typeface="Times New Roman" panose="02020603050405020304" pitchFamily="18" charset="0"/>
              </a:rPr>
              <a:t>uso</a:t>
            </a:r>
            <a:r>
              <a:rPr lang="en-US" dirty="0">
                <a:latin typeface="Times New Roman" panose="02020603050405020304" pitchFamily="18" charset="0"/>
                <a:cs typeface="Times New Roman" panose="02020603050405020304" pitchFamily="18" charset="0"/>
              </a:rPr>
              <a:t> de </a:t>
            </a:r>
            <a:r>
              <a:rPr lang="en-US" dirty="0" err="1">
                <a:latin typeface="Times New Roman" panose="02020603050405020304" pitchFamily="18" charset="0"/>
                <a:cs typeface="Times New Roman" panose="02020603050405020304" pitchFamily="18" charset="0"/>
              </a:rPr>
              <a:t>los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datos</a:t>
            </a:r>
            <a:r>
              <a:rPr lang="en-US" dirty="0">
                <a:latin typeface="Times New Roman" panose="02020603050405020304" pitchFamily="18" charset="0"/>
                <a:cs typeface="Times New Roman" panose="02020603050405020304" pitchFamily="18" charset="0"/>
              </a:rPr>
              <a:t> a:</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a:t>
            </a:r>
            <a:r>
              <a:rPr lang="en-US" dirty="0" err="1">
                <a:latin typeface="Times New Roman" panose="02020603050405020304" pitchFamily="18" charset="0"/>
                <a:cs typeface="Times New Roman" panose="02020603050405020304" pitchFamily="18" charset="0"/>
              </a:rPr>
              <a:t>Bartol</a:t>
            </a:r>
            <a:r>
              <a:rPr lang="en-US" dirty="0">
                <a:latin typeface="Times New Roman" panose="02020603050405020304" pitchFamily="18" charset="0"/>
                <a:cs typeface="Times New Roman" panose="02020603050405020304" pitchFamily="18" charset="0"/>
              </a:rPr>
              <a:t> Research Institute neutron monitor program supported by the United States National Science Foundation under grants ANT-0739620 and ANT-0838839, for the use of Neutron Monitor data, </a:t>
            </a:r>
          </a:p>
          <a:p>
            <a:r>
              <a:rPr lang="en-US" dirty="0">
                <a:latin typeface="Times New Roman" panose="02020603050405020304" pitchFamily="18" charset="0"/>
                <a:cs typeface="Times New Roman" panose="02020603050405020304" pitchFamily="18" charset="0"/>
              </a:rPr>
              <a:t>The University of Delaware Department of Physics and Astronomy also, the New Hampshire University, National Science Foundation Grant ATM-0339527 also for the use of CLIMAX Neutron Monitor data and </a:t>
            </a:r>
          </a:p>
          <a:p>
            <a:r>
              <a:rPr lang="en-US" dirty="0">
                <a:latin typeface="Times New Roman" panose="02020603050405020304" pitchFamily="18" charset="0"/>
                <a:cs typeface="Times New Roman" panose="02020603050405020304" pitchFamily="18" charset="0"/>
              </a:rPr>
              <a:t>The SIDC-team, World Data Center for the Sunspot Index, the Royal Observatory of Belgium, </a:t>
            </a:r>
            <a:r>
              <a:rPr lang="en-US" dirty="0" err="1">
                <a:latin typeface="Times New Roman" panose="02020603050405020304" pitchFamily="18" charset="0"/>
                <a:cs typeface="Times New Roman" panose="02020603050405020304" pitchFamily="18" charset="0"/>
              </a:rPr>
              <a:t>Ringlaan</a:t>
            </a:r>
            <a:r>
              <a:rPr lang="en-US" dirty="0">
                <a:latin typeface="Times New Roman" panose="02020603050405020304" pitchFamily="18" charset="0"/>
                <a:cs typeface="Times New Roman" panose="02020603050405020304" pitchFamily="18" charset="0"/>
              </a:rPr>
              <a:t> 3, 1180 Brussel, Belgium, the International Sunspot Number, Monthly Report on the International Sunspot Number, online catalogue of the sunspot index: http://www.sidc.be/ sunspot-data/.</a:t>
            </a:r>
            <a:endParaRPr lang="es-MX" dirty="0">
              <a:latin typeface="Times New Roman" panose="02020603050405020304" pitchFamily="18" charset="0"/>
              <a:cs typeface="Times New Roman" panose="02020603050405020304" pitchFamily="18" charset="0"/>
            </a:endParaRPr>
          </a:p>
        </p:txBody>
      </p:sp>
      <p:sp>
        <p:nvSpPr>
          <p:cNvPr id="6" name="Marcador de pie de página 5">
            <a:extLst>
              <a:ext uri="{FF2B5EF4-FFF2-40B4-BE49-F238E27FC236}">
                <a16:creationId xmlns:a16="http://schemas.microsoft.com/office/drawing/2014/main" id="{FDC3AC6E-93E2-4963-A77D-71C707C8136C}"/>
              </a:ext>
            </a:extLst>
          </p:cNvPr>
          <p:cNvSpPr>
            <a:spLocks noGrp="1"/>
          </p:cNvSpPr>
          <p:nvPr>
            <p:ph type="ftr" sz="quarter" idx="11"/>
          </p:nvPr>
        </p:nvSpPr>
        <p:spPr>
          <a:xfrm>
            <a:off x="309946" y="6492875"/>
            <a:ext cx="7462454" cy="365125"/>
          </a:xfrm>
        </p:spPr>
        <p:txBody>
          <a:bodyPr/>
          <a:lstStyle/>
          <a:p>
            <a:r>
              <a:rPr lang="es-MX" dirty="0"/>
              <a:t>Godos-Valencia, Mendoza-Torres, Tirado-Bueno	   					 Variaciones Discretas FRC</a:t>
            </a:r>
          </a:p>
        </p:txBody>
      </p:sp>
      <p:sp>
        <p:nvSpPr>
          <p:cNvPr id="7" name="Marcador de número de diapositiva 6">
            <a:extLst>
              <a:ext uri="{FF2B5EF4-FFF2-40B4-BE49-F238E27FC236}">
                <a16:creationId xmlns:a16="http://schemas.microsoft.com/office/drawing/2014/main" id="{CAB7FB15-8690-4450-B3CB-1428B59EDA61}"/>
              </a:ext>
            </a:extLst>
          </p:cNvPr>
          <p:cNvSpPr>
            <a:spLocks noGrp="1"/>
          </p:cNvSpPr>
          <p:nvPr>
            <p:ph type="sldNum" sz="quarter" idx="12"/>
          </p:nvPr>
        </p:nvSpPr>
        <p:spPr>
          <a:xfrm>
            <a:off x="11128509" y="6492874"/>
            <a:ext cx="753545" cy="365125"/>
          </a:xfrm>
        </p:spPr>
        <p:txBody>
          <a:bodyPr/>
          <a:lstStyle/>
          <a:p>
            <a:fld id="{B503256A-7284-4F47-9396-5F67A697BE6C}" type="slidenum">
              <a:rPr lang="es-MX" smtClean="0"/>
              <a:t>34</a:t>
            </a:fld>
            <a:endParaRPr lang="es-MX" dirty="0"/>
          </a:p>
        </p:txBody>
      </p:sp>
    </p:spTree>
    <p:extLst>
      <p:ext uri="{BB962C8B-B14F-4D97-AF65-F5344CB8AC3E}">
        <p14:creationId xmlns:p14="http://schemas.microsoft.com/office/powerpoint/2010/main" val="3188764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2ACC3067-F0D6-461C-8656-F526F196FA3A}"/>
              </a:ext>
            </a:extLst>
          </p:cNvPr>
          <p:cNvSpPr/>
          <p:nvPr/>
        </p:nvSpPr>
        <p:spPr>
          <a:xfrm>
            <a:off x="0" y="0"/>
            <a:ext cx="12192000" cy="6096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pic>
        <p:nvPicPr>
          <p:cNvPr id="11" name="Imagen 10">
            <a:extLst>
              <a:ext uri="{FF2B5EF4-FFF2-40B4-BE49-F238E27FC236}">
                <a16:creationId xmlns:a16="http://schemas.microsoft.com/office/drawing/2014/main" id="{8342DD8E-F107-471C-98CA-E7B681DB34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77" y="388189"/>
            <a:ext cx="12177622" cy="6088811"/>
          </a:xfrm>
          <a:prstGeom prst="rect">
            <a:avLst/>
          </a:prstGeom>
        </p:spPr>
      </p:pic>
      <p:sp>
        <p:nvSpPr>
          <p:cNvPr id="8" name="Rectángulo 7">
            <a:extLst>
              <a:ext uri="{FF2B5EF4-FFF2-40B4-BE49-F238E27FC236}">
                <a16:creationId xmlns:a16="http://schemas.microsoft.com/office/drawing/2014/main" id="{754E6156-7065-45E9-883E-311312BC16E5}"/>
              </a:ext>
            </a:extLst>
          </p:cNvPr>
          <p:cNvSpPr/>
          <p:nvPr/>
        </p:nvSpPr>
        <p:spPr>
          <a:xfrm>
            <a:off x="0" y="6512943"/>
            <a:ext cx="12192000" cy="34505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2" name="Título 1"/>
          <p:cNvSpPr>
            <a:spLocks noGrp="1"/>
          </p:cNvSpPr>
          <p:nvPr>
            <p:ph type="title"/>
          </p:nvPr>
        </p:nvSpPr>
        <p:spPr>
          <a:xfrm>
            <a:off x="789723" y="465746"/>
            <a:ext cx="10353762" cy="970450"/>
          </a:xfrm>
        </p:spPr>
        <p:txBody>
          <a:bodyPr>
            <a:noAutofit/>
          </a:bodyPr>
          <a:lstStyle/>
          <a:p>
            <a:r>
              <a:rPr lang="es-MX" sz="7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¡Gracias por su Atención!</a:t>
            </a:r>
          </a:p>
        </p:txBody>
      </p:sp>
      <p:sp>
        <p:nvSpPr>
          <p:cNvPr id="6" name="Marcador de pie de página 5">
            <a:extLst>
              <a:ext uri="{FF2B5EF4-FFF2-40B4-BE49-F238E27FC236}">
                <a16:creationId xmlns:a16="http://schemas.microsoft.com/office/drawing/2014/main" id="{3DD71DB3-3F69-43FF-8C7B-41DDD1E9E2E3}"/>
              </a:ext>
            </a:extLst>
          </p:cNvPr>
          <p:cNvSpPr>
            <a:spLocks noGrp="1"/>
          </p:cNvSpPr>
          <p:nvPr>
            <p:ph type="ftr" sz="quarter" idx="11"/>
          </p:nvPr>
        </p:nvSpPr>
        <p:spPr>
          <a:xfrm>
            <a:off x="361704" y="6478498"/>
            <a:ext cx="6672865" cy="365125"/>
          </a:xfrm>
        </p:spPr>
        <p:txBody>
          <a:bodyPr/>
          <a:lstStyle/>
          <a:p>
            <a:r>
              <a:rPr lang="es-MX" dirty="0"/>
              <a:t>Godos-Valencia, Mendoza-Torres, Tirado-Bueno     					Variaciones Discretas FRC</a:t>
            </a:r>
          </a:p>
        </p:txBody>
      </p:sp>
      <p:sp>
        <p:nvSpPr>
          <p:cNvPr id="7" name="Marcador de número de diapositiva 6">
            <a:extLst>
              <a:ext uri="{FF2B5EF4-FFF2-40B4-BE49-F238E27FC236}">
                <a16:creationId xmlns:a16="http://schemas.microsoft.com/office/drawing/2014/main" id="{145514FE-8DD3-4D26-8DC1-E625FD6CB943}"/>
              </a:ext>
            </a:extLst>
          </p:cNvPr>
          <p:cNvSpPr>
            <a:spLocks noGrp="1"/>
          </p:cNvSpPr>
          <p:nvPr>
            <p:ph type="sldNum" sz="quarter" idx="12"/>
          </p:nvPr>
        </p:nvSpPr>
        <p:spPr>
          <a:xfrm>
            <a:off x="11076751" y="6478497"/>
            <a:ext cx="753545" cy="365125"/>
          </a:xfrm>
        </p:spPr>
        <p:txBody>
          <a:bodyPr/>
          <a:lstStyle/>
          <a:p>
            <a:fld id="{B503256A-7284-4F47-9396-5F67A697BE6C}" type="slidenum">
              <a:rPr lang="es-MX" smtClean="0"/>
              <a:t>35</a:t>
            </a:fld>
            <a:endParaRPr lang="es-MX" dirty="0"/>
          </a:p>
        </p:txBody>
      </p:sp>
    </p:spTree>
    <p:extLst>
      <p:ext uri="{BB962C8B-B14F-4D97-AF65-F5344CB8AC3E}">
        <p14:creationId xmlns:p14="http://schemas.microsoft.com/office/powerpoint/2010/main" val="16687126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BD223FA8-2DFA-4531-9130-FF8A7B9CEFDB}"/>
              </a:ext>
            </a:extLst>
          </p:cNvPr>
          <p:cNvSpPr/>
          <p:nvPr/>
        </p:nvSpPr>
        <p:spPr>
          <a:xfrm>
            <a:off x="0" y="6512943"/>
            <a:ext cx="12192000" cy="34505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9" name="Rectángulo 8">
            <a:extLst>
              <a:ext uri="{FF2B5EF4-FFF2-40B4-BE49-F238E27FC236}">
                <a16:creationId xmlns:a16="http://schemas.microsoft.com/office/drawing/2014/main" id="{8CD1838C-2CAE-41EE-B77B-BAFC11DAD525}"/>
              </a:ext>
            </a:extLst>
          </p:cNvPr>
          <p:cNvSpPr/>
          <p:nvPr/>
        </p:nvSpPr>
        <p:spPr>
          <a:xfrm>
            <a:off x="0" y="0"/>
            <a:ext cx="12192000" cy="6096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2" name="Título 1">
            <a:extLst>
              <a:ext uri="{FF2B5EF4-FFF2-40B4-BE49-F238E27FC236}">
                <a16:creationId xmlns:a16="http://schemas.microsoft.com/office/drawing/2014/main" id="{EA55C680-47A5-4CAF-B682-06535017F9BF}"/>
              </a:ext>
            </a:extLst>
          </p:cNvPr>
          <p:cNvSpPr>
            <a:spLocks noGrp="1"/>
          </p:cNvSpPr>
          <p:nvPr>
            <p:ph type="title"/>
          </p:nvPr>
        </p:nvSpPr>
        <p:spPr>
          <a:xfrm>
            <a:off x="137418" y="-140168"/>
            <a:ext cx="3709963" cy="970450"/>
          </a:xfrm>
        </p:spPr>
        <p:txBody>
          <a:bodyPr/>
          <a:lstStyle/>
          <a:p>
            <a:r>
              <a:rPr lang="es-MX" dirty="0">
                <a:latin typeface="Times New Roman" panose="02020603050405020304" pitchFamily="18" charset="0"/>
                <a:cs typeface="Times New Roman" panose="02020603050405020304" pitchFamily="18" charset="0"/>
              </a:rPr>
              <a:t>Referencias</a:t>
            </a:r>
          </a:p>
        </p:txBody>
      </p:sp>
      <p:sp>
        <p:nvSpPr>
          <p:cNvPr id="3" name="Marcador de contenido 2">
            <a:extLst>
              <a:ext uri="{FF2B5EF4-FFF2-40B4-BE49-F238E27FC236}">
                <a16:creationId xmlns:a16="http://schemas.microsoft.com/office/drawing/2014/main" id="{E0D2C0C5-C7C7-422C-A862-AD34A566B74C}"/>
              </a:ext>
            </a:extLst>
          </p:cNvPr>
          <p:cNvSpPr>
            <a:spLocks noGrp="1"/>
          </p:cNvSpPr>
          <p:nvPr>
            <p:ph idx="1"/>
          </p:nvPr>
        </p:nvSpPr>
        <p:spPr>
          <a:xfrm>
            <a:off x="919119" y="1036321"/>
            <a:ext cx="10353762" cy="4963886"/>
          </a:xfrm>
        </p:spPr>
        <p:txBody>
          <a:bodyPr>
            <a:normAutofit/>
          </a:bodyPr>
          <a:lstStyle/>
          <a:p>
            <a:r>
              <a:rPr lang="es-MX" dirty="0" err="1">
                <a:latin typeface="Times New Roman" panose="02020603050405020304" pitchFamily="18" charset="0"/>
                <a:cs typeface="Times New Roman" panose="02020603050405020304" pitchFamily="18" charset="0"/>
              </a:rPr>
              <a:t>Cliver</a:t>
            </a:r>
            <a:r>
              <a:rPr lang="es-MX" dirty="0">
                <a:latin typeface="Times New Roman" panose="02020603050405020304" pitchFamily="18" charset="0"/>
                <a:cs typeface="Times New Roman" panose="02020603050405020304" pitchFamily="18" charset="0"/>
              </a:rPr>
              <a:t>, E.W., </a:t>
            </a:r>
            <a:r>
              <a:rPr lang="es-MX" dirty="0" err="1">
                <a:latin typeface="Times New Roman" panose="02020603050405020304" pitchFamily="18" charset="0"/>
                <a:cs typeface="Times New Roman" panose="02020603050405020304" pitchFamily="18" charset="0"/>
              </a:rPr>
              <a:t>Ling</a:t>
            </a:r>
            <a:r>
              <a:rPr lang="es-MX" dirty="0">
                <a:latin typeface="Times New Roman" panose="02020603050405020304" pitchFamily="18" charset="0"/>
                <a:cs typeface="Times New Roman" panose="02020603050405020304" pitchFamily="18" charset="0"/>
              </a:rPr>
              <a:t>, A.G., 22 </a:t>
            </a:r>
            <a:r>
              <a:rPr lang="es-MX" dirty="0" err="1">
                <a:latin typeface="Times New Roman" panose="02020603050405020304" pitchFamily="18" charset="0"/>
                <a:cs typeface="Times New Roman" panose="02020603050405020304" pitchFamily="18" charset="0"/>
              </a:rPr>
              <a:t>Year</a:t>
            </a:r>
            <a:r>
              <a:rPr lang="es-MX" dirty="0">
                <a:latin typeface="Times New Roman" panose="02020603050405020304" pitchFamily="18" charset="0"/>
                <a:cs typeface="Times New Roman" panose="02020603050405020304" pitchFamily="18" charset="0"/>
              </a:rPr>
              <a:t> </a:t>
            </a:r>
            <a:r>
              <a:rPr lang="es-MX" dirty="0" err="1">
                <a:latin typeface="Times New Roman" panose="02020603050405020304" pitchFamily="18" charset="0"/>
                <a:cs typeface="Times New Roman" panose="02020603050405020304" pitchFamily="18" charset="0"/>
              </a:rPr>
              <a:t>patterns</a:t>
            </a:r>
            <a:r>
              <a:rPr lang="es-MX" dirty="0">
                <a:latin typeface="Times New Roman" panose="02020603050405020304" pitchFamily="18" charset="0"/>
                <a:cs typeface="Times New Roman" panose="02020603050405020304" pitchFamily="18" charset="0"/>
              </a:rPr>
              <a:t> in </a:t>
            </a:r>
            <a:r>
              <a:rPr lang="es-MX" dirty="0" err="1">
                <a:latin typeface="Times New Roman" panose="02020603050405020304" pitchFamily="18" charset="0"/>
                <a:cs typeface="Times New Roman" panose="02020603050405020304" pitchFamily="18" charset="0"/>
              </a:rPr>
              <a:t>the</a:t>
            </a:r>
            <a:r>
              <a:rPr lang="es-MX" dirty="0">
                <a:latin typeface="Times New Roman" panose="02020603050405020304" pitchFamily="18" charset="0"/>
                <a:cs typeface="Times New Roman" panose="02020603050405020304" pitchFamily="18" charset="0"/>
              </a:rPr>
              <a:t> </a:t>
            </a:r>
            <a:r>
              <a:rPr lang="es-MX" dirty="0" err="1">
                <a:latin typeface="Times New Roman" panose="02020603050405020304" pitchFamily="18" charset="0"/>
                <a:cs typeface="Times New Roman" panose="02020603050405020304" pitchFamily="18" charset="0"/>
              </a:rPr>
              <a:t>relationship</a:t>
            </a:r>
            <a:r>
              <a:rPr lang="es-MX" dirty="0">
                <a:latin typeface="Times New Roman" panose="02020603050405020304" pitchFamily="18" charset="0"/>
                <a:cs typeface="Times New Roman" panose="02020603050405020304" pitchFamily="18" charset="0"/>
              </a:rPr>
              <a:t> </a:t>
            </a:r>
            <a:r>
              <a:rPr lang="es-MX" dirty="0" err="1">
                <a:latin typeface="Times New Roman" panose="02020603050405020304" pitchFamily="18" charset="0"/>
                <a:cs typeface="Times New Roman" panose="02020603050405020304" pitchFamily="18" charset="0"/>
              </a:rPr>
              <a:t>of</a:t>
            </a:r>
            <a:r>
              <a:rPr lang="es-MX" dirty="0">
                <a:latin typeface="Times New Roman" panose="02020603050405020304" pitchFamily="18" charset="0"/>
                <a:cs typeface="Times New Roman" panose="02020603050405020304" pitchFamily="18" charset="0"/>
              </a:rPr>
              <a:t> </a:t>
            </a:r>
            <a:r>
              <a:rPr lang="es-MX" dirty="0" err="1">
                <a:latin typeface="Times New Roman" panose="02020603050405020304" pitchFamily="18" charset="0"/>
                <a:cs typeface="Times New Roman" panose="02020603050405020304" pitchFamily="18" charset="0"/>
              </a:rPr>
              <a:t>sunspot</a:t>
            </a:r>
            <a:r>
              <a:rPr lang="es-MX" dirty="0">
                <a:latin typeface="Times New Roman" panose="02020603050405020304" pitchFamily="18" charset="0"/>
                <a:cs typeface="Times New Roman" panose="02020603050405020304" pitchFamily="18" charset="0"/>
              </a:rPr>
              <a:t> </a:t>
            </a:r>
            <a:r>
              <a:rPr lang="es-MX" dirty="0" err="1">
                <a:latin typeface="Times New Roman" panose="02020603050405020304" pitchFamily="18" charset="0"/>
                <a:cs typeface="Times New Roman" panose="02020603050405020304" pitchFamily="18" charset="0"/>
              </a:rPr>
              <a:t>number</a:t>
            </a:r>
            <a:r>
              <a:rPr lang="es-MX" dirty="0">
                <a:latin typeface="Times New Roman" panose="02020603050405020304" pitchFamily="18" charset="0"/>
                <a:cs typeface="Times New Roman" panose="02020603050405020304" pitchFamily="18" charset="0"/>
              </a:rPr>
              <a:t> and tilt </a:t>
            </a:r>
            <a:r>
              <a:rPr lang="es-MX" dirty="0" err="1">
                <a:latin typeface="Times New Roman" panose="02020603050405020304" pitchFamily="18" charset="0"/>
                <a:cs typeface="Times New Roman" panose="02020603050405020304" pitchFamily="18" charset="0"/>
              </a:rPr>
              <a:t>angle</a:t>
            </a:r>
            <a:r>
              <a:rPr lang="es-MX" dirty="0">
                <a:latin typeface="Times New Roman" panose="02020603050405020304" pitchFamily="18" charset="0"/>
                <a:cs typeface="Times New Roman" panose="02020603050405020304" pitchFamily="18" charset="0"/>
              </a:rPr>
              <a:t> </a:t>
            </a:r>
            <a:r>
              <a:rPr lang="es-MX" dirty="0" err="1">
                <a:latin typeface="Times New Roman" panose="02020603050405020304" pitchFamily="18" charset="0"/>
                <a:cs typeface="Times New Roman" panose="02020603050405020304" pitchFamily="18" charset="0"/>
              </a:rPr>
              <a:t>to</a:t>
            </a:r>
            <a:r>
              <a:rPr lang="es-MX" dirty="0">
                <a:latin typeface="Times New Roman" panose="02020603050405020304" pitchFamily="18" charset="0"/>
                <a:cs typeface="Times New Roman" panose="02020603050405020304" pitchFamily="18" charset="0"/>
              </a:rPr>
              <a:t> </a:t>
            </a:r>
            <a:r>
              <a:rPr lang="es-MX" dirty="0" err="1">
                <a:latin typeface="Times New Roman" panose="02020603050405020304" pitchFamily="18" charset="0"/>
                <a:cs typeface="Times New Roman" panose="02020603050405020304" pitchFamily="18" charset="0"/>
              </a:rPr>
              <a:t>cosmic-ray</a:t>
            </a:r>
            <a:r>
              <a:rPr lang="es-MX" dirty="0">
                <a:latin typeface="Times New Roman" panose="02020603050405020304" pitchFamily="18" charset="0"/>
                <a:cs typeface="Times New Roman" panose="02020603050405020304" pitchFamily="18" charset="0"/>
              </a:rPr>
              <a:t> </a:t>
            </a:r>
            <a:r>
              <a:rPr lang="es-MX" dirty="0" err="1">
                <a:latin typeface="Times New Roman" panose="02020603050405020304" pitchFamily="18" charset="0"/>
                <a:cs typeface="Times New Roman" panose="02020603050405020304" pitchFamily="18" charset="0"/>
              </a:rPr>
              <a:t>intensity</a:t>
            </a:r>
            <a:r>
              <a:rPr lang="es-MX" dirty="0">
                <a:latin typeface="Times New Roman" panose="02020603050405020304" pitchFamily="18" charset="0"/>
                <a:cs typeface="Times New Roman" panose="02020603050405020304" pitchFamily="18" charset="0"/>
              </a:rPr>
              <a:t>, </a:t>
            </a:r>
            <a:r>
              <a:rPr lang="es-MX" dirty="0" err="1">
                <a:latin typeface="Times New Roman" panose="02020603050405020304" pitchFamily="18" charset="0"/>
                <a:cs typeface="Times New Roman" panose="02020603050405020304" pitchFamily="18" charset="0"/>
              </a:rPr>
              <a:t>The</a:t>
            </a:r>
            <a:r>
              <a:rPr lang="es-MX" dirty="0">
                <a:latin typeface="Times New Roman" panose="02020603050405020304" pitchFamily="18" charset="0"/>
                <a:cs typeface="Times New Roman" panose="02020603050405020304" pitchFamily="18" charset="0"/>
              </a:rPr>
              <a:t> </a:t>
            </a:r>
            <a:r>
              <a:rPr lang="es-MX" dirty="0" err="1">
                <a:latin typeface="Times New Roman" panose="02020603050405020304" pitchFamily="18" charset="0"/>
                <a:cs typeface="Times New Roman" panose="02020603050405020304" pitchFamily="18" charset="0"/>
              </a:rPr>
              <a:t>Astrophysical</a:t>
            </a:r>
            <a:r>
              <a:rPr lang="es-MX" dirty="0">
                <a:latin typeface="Times New Roman" panose="02020603050405020304" pitchFamily="18" charset="0"/>
                <a:cs typeface="Times New Roman" panose="02020603050405020304" pitchFamily="18" charset="0"/>
              </a:rPr>
              <a:t> </a:t>
            </a:r>
            <a:r>
              <a:rPr lang="es-MX" dirty="0" err="1">
                <a:latin typeface="Times New Roman" panose="02020603050405020304" pitchFamily="18" charset="0"/>
                <a:cs typeface="Times New Roman" panose="02020603050405020304" pitchFamily="18" charset="0"/>
              </a:rPr>
              <a:t>Journal</a:t>
            </a:r>
            <a:r>
              <a:rPr lang="es-MX" dirty="0">
                <a:latin typeface="Times New Roman" panose="02020603050405020304" pitchFamily="18" charset="0"/>
                <a:cs typeface="Times New Roman" panose="02020603050405020304" pitchFamily="18" charset="0"/>
              </a:rPr>
              <a:t>, 551:L189-L192, 2001 April 20, 2001</a:t>
            </a:r>
          </a:p>
          <a:p>
            <a:r>
              <a:rPr lang="es-MX" dirty="0" err="1">
                <a:latin typeface="Times New Roman" panose="02020603050405020304" pitchFamily="18" charset="0"/>
                <a:cs typeface="Times New Roman" panose="02020603050405020304" pitchFamily="18" charset="0"/>
              </a:rPr>
              <a:t>Usoskin</a:t>
            </a:r>
            <a:r>
              <a:rPr lang="es-MX" dirty="0">
                <a:latin typeface="Times New Roman" panose="02020603050405020304" pitchFamily="18" charset="0"/>
                <a:cs typeface="Times New Roman" panose="02020603050405020304" pitchFamily="18" charset="0"/>
              </a:rPr>
              <a:t>, I.G., </a:t>
            </a:r>
            <a:r>
              <a:rPr lang="es-MX" dirty="0" err="1">
                <a:latin typeface="Times New Roman" panose="02020603050405020304" pitchFamily="18" charset="0"/>
                <a:cs typeface="Times New Roman" panose="02020603050405020304" pitchFamily="18" charset="0"/>
              </a:rPr>
              <a:t>Alanko-Huotari</a:t>
            </a:r>
            <a:r>
              <a:rPr lang="es-MX" dirty="0">
                <a:latin typeface="Times New Roman" panose="02020603050405020304" pitchFamily="18" charset="0"/>
                <a:cs typeface="Times New Roman" panose="02020603050405020304" pitchFamily="18" charset="0"/>
              </a:rPr>
              <a:t>, K., </a:t>
            </a:r>
            <a:r>
              <a:rPr lang="es-MX" dirty="0" err="1">
                <a:latin typeface="Times New Roman" panose="02020603050405020304" pitchFamily="18" charset="0"/>
                <a:cs typeface="Times New Roman" panose="02020603050405020304" pitchFamily="18" charset="0"/>
              </a:rPr>
              <a:t>Kovaltsov</a:t>
            </a:r>
            <a:r>
              <a:rPr lang="es-MX" dirty="0">
                <a:latin typeface="Times New Roman" panose="02020603050405020304" pitchFamily="18" charset="0"/>
                <a:cs typeface="Times New Roman" panose="02020603050405020304" pitchFamily="18" charset="0"/>
              </a:rPr>
              <a:t>, G.A., </a:t>
            </a:r>
            <a:r>
              <a:rPr lang="es-MX" dirty="0" err="1">
                <a:latin typeface="Times New Roman" panose="02020603050405020304" pitchFamily="18" charset="0"/>
                <a:cs typeface="Times New Roman" panose="02020603050405020304" pitchFamily="18" charset="0"/>
              </a:rPr>
              <a:t>Mursula</a:t>
            </a:r>
            <a:r>
              <a:rPr lang="es-MX" dirty="0">
                <a:latin typeface="Times New Roman" panose="02020603050405020304" pitchFamily="18" charset="0"/>
                <a:cs typeface="Times New Roman" panose="02020603050405020304" pitchFamily="18" charset="0"/>
              </a:rPr>
              <a:t>, K., </a:t>
            </a:r>
            <a:r>
              <a:rPr lang="es-MX" dirty="0" err="1">
                <a:latin typeface="Times New Roman" panose="02020603050405020304" pitchFamily="18" charset="0"/>
                <a:cs typeface="Times New Roman" panose="02020603050405020304" pitchFamily="18" charset="0"/>
              </a:rPr>
              <a:t>Heliospheric</a:t>
            </a:r>
            <a:r>
              <a:rPr lang="es-MX" dirty="0">
                <a:latin typeface="Times New Roman" panose="02020603050405020304" pitchFamily="18" charset="0"/>
                <a:cs typeface="Times New Roman" panose="02020603050405020304" pitchFamily="18" charset="0"/>
              </a:rPr>
              <a:t> </a:t>
            </a:r>
            <a:r>
              <a:rPr lang="es-MX" dirty="0" err="1">
                <a:latin typeface="Times New Roman" panose="02020603050405020304" pitchFamily="18" charset="0"/>
                <a:cs typeface="Times New Roman" panose="02020603050405020304" pitchFamily="18" charset="0"/>
              </a:rPr>
              <a:t>modulation</a:t>
            </a:r>
            <a:r>
              <a:rPr lang="es-MX" dirty="0">
                <a:latin typeface="Times New Roman" panose="02020603050405020304" pitchFamily="18" charset="0"/>
                <a:cs typeface="Times New Roman" panose="02020603050405020304" pitchFamily="18" charset="0"/>
              </a:rPr>
              <a:t> </a:t>
            </a:r>
            <a:r>
              <a:rPr lang="es-MX" dirty="0" err="1">
                <a:latin typeface="Times New Roman" panose="02020603050405020304" pitchFamily="18" charset="0"/>
                <a:cs typeface="Times New Roman" panose="02020603050405020304" pitchFamily="18" charset="0"/>
              </a:rPr>
              <a:t>of</a:t>
            </a:r>
            <a:r>
              <a:rPr lang="es-MX" dirty="0">
                <a:latin typeface="Times New Roman" panose="02020603050405020304" pitchFamily="18" charset="0"/>
                <a:cs typeface="Times New Roman" panose="02020603050405020304" pitchFamily="18" charset="0"/>
              </a:rPr>
              <a:t> </a:t>
            </a:r>
            <a:r>
              <a:rPr lang="es-MX" dirty="0" err="1">
                <a:latin typeface="Times New Roman" panose="02020603050405020304" pitchFamily="18" charset="0"/>
                <a:cs typeface="Times New Roman" panose="02020603050405020304" pitchFamily="18" charset="0"/>
              </a:rPr>
              <a:t>cosmic</a:t>
            </a:r>
            <a:r>
              <a:rPr lang="es-MX" dirty="0">
                <a:latin typeface="Times New Roman" panose="02020603050405020304" pitchFamily="18" charset="0"/>
                <a:cs typeface="Times New Roman" panose="02020603050405020304" pitchFamily="18" charset="0"/>
              </a:rPr>
              <a:t> </a:t>
            </a:r>
            <a:r>
              <a:rPr lang="es-MX" dirty="0" err="1">
                <a:latin typeface="Times New Roman" panose="02020603050405020304" pitchFamily="18" charset="0"/>
                <a:cs typeface="Times New Roman" panose="02020603050405020304" pitchFamily="18" charset="0"/>
              </a:rPr>
              <a:t>rays</a:t>
            </a:r>
            <a:r>
              <a:rPr lang="es-MX" dirty="0">
                <a:latin typeface="Times New Roman" panose="02020603050405020304" pitchFamily="18" charset="0"/>
                <a:cs typeface="Times New Roman" panose="02020603050405020304" pitchFamily="18" charset="0"/>
              </a:rPr>
              <a:t>: </a:t>
            </a:r>
            <a:r>
              <a:rPr lang="es-MX" dirty="0" err="1">
                <a:latin typeface="Times New Roman" panose="02020603050405020304" pitchFamily="18" charset="0"/>
                <a:cs typeface="Times New Roman" panose="02020603050405020304" pitchFamily="18" charset="0"/>
              </a:rPr>
              <a:t>Monthly</a:t>
            </a:r>
            <a:r>
              <a:rPr lang="es-MX" dirty="0">
                <a:latin typeface="Times New Roman" panose="02020603050405020304" pitchFamily="18" charset="0"/>
                <a:cs typeface="Times New Roman" panose="02020603050405020304" pitchFamily="18" charset="0"/>
              </a:rPr>
              <a:t> </a:t>
            </a:r>
            <a:r>
              <a:rPr lang="es-MX" dirty="0" err="1">
                <a:latin typeface="Times New Roman" panose="02020603050405020304" pitchFamily="18" charset="0"/>
                <a:cs typeface="Times New Roman" panose="02020603050405020304" pitchFamily="18" charset="0"/>
              </a:rPr>
              <a:t>reconstruction</a:t>
            </a:r>
            <a:r>
              <a:rPr lang="es-MX" dirty="0">
                <a:latin typeface="Times New Roman" panose="02020603050405020304" pitchFamily="18" charset="0"/>
                <a:cs typeface="Times New Roman" panose="02020603050405020304" pitchFamily="18" charset="0"/>
              </a:rPr>
              <a:t> </a:t>
            </a:r>
            <a:r>
              <a:rPr lang="es-MX" dirty="0" err="1">
                <a:latin typeface="Times New Roman" panose="02020603050405020304" pitchFamily="18" charset="0"/>
                <a:cs typeface="Times New Roman" panose="02020603050405020304" pitchFamily="18" charset="0"/>
              </a:rPr>
              <a:t>for</a:t>
            </a:r>
            <a:r>
              <a:rPr lang="es-MX" dirty="0">
                <a:latin typeface="Times New Roman" panose="02020603050405020304" pitchFamily="18" charset="0"/>
                <a:cs typeface="Times New Roman" panose="02020603050405020304" pitchFamily="18" charset="0"/>
              </a:rPr>
              <a:t> 1951-2004, J. </a:t>
            </a:r>
            <a:r>
              <a:rPr lang="es-MX" dirty="0" err="1">
                <a:latin typeface="Times New Roman" panose="02020603050405020304" pitchFamily="18" charset="0"/>
                <a:cs typeface="Times New Roman" panose="02020603050405020304" pitchFamily="18" charset="0"/>
              </a:rPr>
              <a:t>Geophys</a:t>
            </a:r>
            <a:r>
              <a:rPr lang="es-MX" dirty="0">
                <a:latin typeface="Times New Roman" panose="02020603050405020304" pitchFamily="18" charset="0"/>
                <a:cs typeface="Times New Roman" panose="02020603050405020304" pitchFamily="18" charset="0"/>
              </a:rPr>
              <a:t>. Res., 11, A12108, 2005</a:t>
            </a:r>
          </a:p>
          <a:p>
            <a:r>
              <a:rPr lang="es-MX" dirty="0">
                <a:latin typeface="Times New Roman" panose="02020603050405020304" pitchFamily="18" charset="0"/>
                <a:cs typeface="Times New Roman" panose="02020603050405020304" pitchFamily="18" charset="0"/>
              </a:rPr>
              <a:t>J. E. Mendoza-Torres, X., </a:t>
            </a:r>
            <a:r>
              <a:rPr lang="es-MX" dirty="0" err="1">
                <a:latin typeface="Times New Roman" panose="02020603050405020304" pitchFamily="18" charset="0"/>
                <a:cs typeface="Times New Roman" panose="02020603050405020304" pitchFamily="18" charset="0"/>
              </a:rPr>
              <a:t>Luo</a:t>
            </a:r>
            <a:r>
              <a:rPr lang="es-MX" dirty="0">
                <a:latin typeface="Times New Roman" panose="02020603050405020304" pitchFamily="18" charset="0"/>
                <a:cs typeface="Times New Roman" panose="02020603050405020304" pitchFamily="18" charset="0"/>
              </a:rPr>
              <a:t>, H., Salazar, </a:t>
            </a:r>
            <a:r>
              <a:rPr lang="es-MX" dirty="0" err="1">
                <a:latin typeface="Times New Roman" panose="02020603050405020304" pitchFamily="18" charset="0"/>
                <a:cs typeface="Times New Roman" panose="02020603050405020304" pitchFamily="18" charset="0"/>
              </a:rPr>
              <a:t>The</a:t>
            </a:r>
            <a:r>
              <a:rPr lang="es-MX" dirty="0">
                <a:latin typeface="Times New Roman" panose="02020603050405020304" pitchFamily="18" charset="0"/>
                <a:cs typeface="Times New Roman" panose="02020603050405020304" pitchFamily="18" charset="0"/>
              </a:rPr>
              <a:t> </a:t>
            </a:r>
            <a:r>
              <a:rPr lang="es-MX" dirty="0" err="1">
                <a:latin typeface="Times New Roman" panose="02020603050405020304" pitchFamily="18" charset="0"/>
                <a:cs typeface="Times New Roman" panose="02020603050405020304" pitchFamily="18" charset="0"/>
              </a:rPr>
              <a:t>Cosmic</a:t>
            </a:r>
            <a:r>
              <a:rPr lang="es-MX" dirty="0">
                <a:latin typeface="Times New Roman" panose="02020603050405020304" pitchFamily="18" charset="0"/>
                <a:cs typeface="Times New Roman" panose="02020603050405020304" pitchFamily="18" charset="0"/>
              </a:rPr>
              <a:t> Ray and </a:t>
            </a:r>
            <a:r>
              <a:rPr lang="es-MX" dirty="0" err="1">
                <a:latin typeface="Times New Roman" panose="02020603050405020304" pitchFamily="18" charset="0"/>
                <a:cs typeface="Times New Roman" panose="02020603050405020304" pitchFamily="18" charset="0"/>
              </a:rPr>
              <a:t>the</a:t>
            </a:r>
            <a:r>
              <a:rPr lang="es-MX" dirty="0">
                <a:latin typeface="Times New Roman" panose="02020603050405020304" pitchFamily="18" charset="0"/>
                <a:cs typeface="Times New Roman" panose="02020603050405020304" pitchFamily="18" charset="0"/>
              </a:rPr>
              <a:t> 10.7 cm flux </a:t>
            </a:r>
            <a:r>
              <a:rPr lang="es-MX" dirty="0" err="1">
                <a:latin typeface="Times New Roman" panose="02020603050405020304" pitchFamily="18" charset="0"/>
                <a:cs typeface="Times New Roman" panose="02020603050405020304" pitchFamily="18" charset="0"/>
              </a:rPr>
              <a:t>variations</a:t>
            </a:r>
            <a:r>
              <a:rPr lang="es-MX" dirty="0">
                <a:latin typeface="Times New Roman" panose="02020603050405020304" pitchFamily="18" charset="0"/>
                <a:cs typeface="Times New Roman" panose="02020603050405020304" pitchFamily="18" charset="0"/>
              </a:rPr>
              <a:t> </a:t>
            </a:r>
            <a:r>
              <a:rPr lang="es-MX" dirty="0" err="1">
                <a:latin typeface="Times New Roman" panose="02020603050405020304" pitchFamily="18" charset="0"/>
                <a:cs typeface="Times New Roman" panose="02020603050405020304" pitchFamily="18" charset="0"/>
              </a:rPr>
              <a:t>during</a:t>
            </a:r>
            <a:r>
              <a:rPr lang="es-MX" dirty="0">
                <a:latin typeface="Times New Roman" panose="02020603050405020304" pitchFamily="18" charset="0"/>
                <a:cs typeface="Times New Roman" panose="02020603050405020304" pitchFamily="18" charset="0"/>
              </a:rPr>
              <a:t> solar </a:t>
            </a:r>
            <a:r>
              <a:rPr lang="es-MX" dirty="0" err="1">
                <a:latin typeface="Times New Roman" panose="02020603050405020304" pitchFamily="18" charset="0"/>
                <a:cs typeface="Times New Roman" panose="02020603050405020304" pitchFamily="18" charset="0"/>
              </a:rPr>
              <a:t>cycles</a:t>
            </a:r>
            <a:r>
              <a:rPr lang="es-MX" dirty="0">
                <a:latin typeface="Times New Roman" panose="02020603050405020304" pitchFamily="18" charset="0"/>
                <a:cs typeface="Times New Roman" panose="02020603050405020304" pitchFamily="18" charset="0"/>
              </a:rPr>
              <a:t> 19-23, Revista Mexicana de </a:t>
            </a:r>
            <a:r>
              <a:rPr lang="es-MX" dirty="0" err="1">
                <a:latin typeface="Times New Roman" panose="02020603050405020304" pitchFamily="18" charset="0"/>
                <a:cs typeface="Times New Roman" panose="02020603050405020304" pitchFamily="18" charset="0"/>
              </a:rPr>
              <a:t>Astronoma</a:t>
            </a:r>
            <a:r>
              <a:rPr lang="es-MX" dirty="0">
                <a:latin typeface="Times New Roman" panose="02020603050405020304" pitchFamily="18" charset="0"/>
                <a:cs typeface="Times New Roman" panose="02020603050405020304" pitchFamily="18" charset="0"/>
              </a:rPr>
              <a:t> y </a:t>
            </a:r>
            <a:r>
              <a:rPr lang="es-MX" dirty="0" err="1">
                <a:latin typeface="Times New Roman" panose="02020603050405020304" pitchFamily="18" charset="0"/>
                <a:cs typeface="Times New Roman" panose="02020603050405020304" pitchFamily="18" charset="0"/>
              </a:rPr>
              <a:t>Astrofsica</a:t>
            </a:r>
            <a:r>
              <a:rPr lang="es-MX" dirty="0">
                <a:latin typeface="Times New Roman" panose="02020603050405020304" pitchFamily="18" charset="0"/>
                <a:cs typeface="Times New Roman" panose="02020603050405020304" pitchFamily="18" charset="0"/>
              </a:rPr>
              <a:t>, 50, 245-253,  2014</a:t>
            </a:r>
          </a:p>
          <a:p>
            <a:r>
              <a:rPr lang="en-US" dirty="0">
                <a:latin typeface="Times New Roman" panose="02020603050405020304" pitchFamily="18" charset="0"/>
                <a:cs typeface="Times New Roman" panose="02020603050405020304" pitchFamily="18" charset="0"/>
              </a:rPr>
              <a:t>J. W. Bieber, Ground-Based Cosmic Ray Detectors for Space Weather Applications, North-West University, Potchefstroom, November 18, 2011</a:t>
            </a:r>
          </a:p>
          <a:p>
            <a:r>
              <a:rPr lang="en-US" dirty="0">
                <a:latin typeface="Times New Roman" panose="02020603050405020304" pitchFamily="18" charset="0"/>
                <a:cs typeface="Times New Roman" panose="02020603050405020304" pitchFamily="18" charset="0"/>
              </a:rPr>
              <a:t>J. Houseman, A. Fehr, Listening for Cosmic Rays, Report Number 5 of the Scientific Report Series of the Aurora Research Institute. Copyright Aurora College, April 1996. Used by permission.</a:t>
            </a:r>
          </a:p>
          <a:p>
            <a:r>
              <a:rPr lang="en-US" dirty="0">
                <a:effectLst/>
                <a:latin typeface="Times New Roman" panose="02020603050405020304" pitchFamily="18" charset="0"/>
                <a:cs typeface="Times New Roman" panose="02020603050405020304" pitchFamily="18" charset="0"/>
              </a:rPr>
              <a:t>Cheung, M. C., &amp; </a:t>
            </a:r>
            <a:r>
              <a:rPr lang="en-US" dirty="0" err="1">
                <a:effectLst/>
                <a:latin typeface="Times New Roman" panose="02020603050405020304" pitchFamily="18" charset="0"/>
                <a:cs typeface="Times New Roman" panose="02020603050405020304" pitchFamily="18" charset="0"/>
              </a:rPr>
              <a:t>Isobe</a:t>
            </a:r>
            <a:r>
              <a:rPr lang="en-US" dirty="0">
                <a:effectLst/>
                <a:latin typeface="Times New Roman" panose="02020603050405020304" pitchFamily="18" charset="0"/>
                <a:cs typeface="Times New Roman" panose="02020603050405020304" pitchFamily="18" charset="0"/>
              </a:rPr>
              <a:t>, H. (2014). Flux emergence (theory). </a:t>
            </a:r>
            <a:r>
              <a:rPr lang="en-US" i="1" dirty="0">
                <a:effectLst/>
                <a:latin typeface="Times New Roman" panose="02020603050405020304" pitchFamily="18" charset="0"/>
                <a:cs typeface="Times New Roman" panose="02020603050405020304" pitchFamily="18" charset="0"/>
              </a:rPr>
              <a:t>Living Reviews in Solar Physics</a:t>
            </a:r>
            <a:r>
              <a:rPr lang="en-US" dirty="0">
                <a:effectLst/>
                <a:latin typeface="Times New Roman" panose="02020603050405020304" pitchFamily="18" charset="0"/>
                <a:cs typeface="Times New Roman" panose="02020603050405020304" pitchFamily="18" charset="0"/>
              </a:rPr>
              <a:t>, </a:t>
            </a:r>
            <a:r>
              <a:rPr lang="en-US" i="1" dirty="0">
                <a:effectLst/>
                <a:latin typeface="Times New Roman" panose="02020603050405020304" pitchFamily="18" charset="0"/>
                <a:cs typeface="Times New Roman" panose="02020603050405020304" pitchFamily="18" charset="0"/>
              </a:rPr>
              <a:t>11</a:t>
            </a:r>
            <a:r>
              <a:rPr lang="en-US" dirty="0">
                <a:effectLst/>
                <a:latin typeface="Times New Roman" panose="02020603050405020304" pitchFamily="18" charset="0"/>
                <a:cs typeface="Times New Roman" panose="02020603050405020304" pitchFamily="18" charset="0"/>
              </a:rPr>
              <a:t>(1), 3.</a:t>
            </a:r>
            <a:endParaRPr lang="es-MX" dirty="0">
              <a:latin typeface="Times New Roman" panose="02020603050405020304" pitchFamily="18" charset="0"/>
              <a:cs typeface="Times New Roman" panose="02020603050405020304" pitchFamily="18" charset="0"/>
            </a:endParaRPr>
          </a:p>
        </p:txBody>
      </p:sp>
      <p:sp>
        <p:nvSpPr>
          <p:cNvPr id="6" name="Marcador de pie de página 5">
            <a:extLst>
              <a:ext uri="{FF2B5EF4-FFF2-40B4-BE49-F238E27FC236}">
                <a16:creationId xmlns:a16="http://schemas.microsoft.com/office/drawing/2014/main" id="{C4CF04E6-7AA2-4C42-9914-05960C6197FB}"/>
              </a:ext>
            </a:extLst>
          </p:cNvPr>
          <p:cNvSpPr>
            <a:spLocks noGrp="1"/>
          </p:cNvSpPr>
          <p:nvPr>
            <p:ph type="ftr" sz="quarter" idx="11"/>
          </p:nvPr>
        </p:nvSpPr>
        <p:spPr>
          <a:xfrm>
            <a:off x="344452" y="6479965"/>
            <a:ext cx="7246793" cy="365125"/>
          </a:xfrm>
        </p:spPr>
        <p:txBody>
          <a:bodyPr/>
          <a:lstStyle/>
          <a:p>
            <a:r>
              <a:rPr lang="es-MX" dirty="0"/>
              <a:t>Godos-Valencia, Mendoza-Torres, Tirado-Bueno    					 Variaciones Discretas FRC</a:t>
            </a:r>
          </a:p>
        </p:txBody>
      </p:sp>
      <p:sp>
        <p:nvSpPr>
          <p:cNvPr id="7" name="Marcador de número de diapositiva 6">
            <a:extLst>
              <a:ext uri="{FF2B5EF4-FFF2-40B4-BE49-F238E27FC236}">
                <a16:creationId xmlns:a16="http://schemas.microsoft.com/office/drawing/2014/main" id="{23DBA476-0FC9-423D-BD85-EAC04BA86C7F}"/>
              </a:ext>
            </a:extLst>
          </p:cNvPr>
          <p:cNvSpPr>
            <a:spLocks noGrp="1"/>
          </p:cNvSpPr>
          <p:nvPr>
            <p:ph type="sldNum" sz="quarter" idx="12"/>
          </p:nvPr>
        </p:nvSpPr>
        <p:spPr>
          <a:xfrm>
            <a:off x="10890783" y="6479964"/>
            <a:ext cx="753545" cy="365125"/>
          </a:xfrm>
        </p:spPr>
        <p:txBody>
          <a:bodyPr/>
          <a:lstStyle/>
          <a:p>
            <a:fld id="{B503256A-7284-4F47-9396-5F67A697BE6C}" type="slidenum">
              <a:rPr lang="es-MX" smtClean="0"/>
              <a:t>36</a:t>
            </a:fld>
            <a:endParaRPr lang="es-MX" dirty="0"/>
          </a:p>
        </p:txBody>
      </p:sp>
    </p:spTree>
    <p:extLst>
      <p:ext uri="{BB962C8B-B14F-4D97-AF65-F5344CB8AC3E}">
        <p14:creationId xmlns:p14="http://schemas.microsoft.com/office/powerpoint/2010/main" val="230900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2E3CA0C3-3AC7-4B74-9545-E8DFACFEA4C3}"/>
              </a:ext>
            </a:extLst>
          </p:cNvPr>
          <p:cNvSpPr/>
          <p:nvPr/>
        </p:nvSpPr>
        <p:spPr>
          <a:xfrm>
            <a:off x="0" y="6512943"/>
            <a:ext cx="12192000" cy="34505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9" name="Rectángulo 8">
            <a:extLst>
              <a:ext uri="{FF2B5EF4-FFF2-40B4-BE49-F238E27FC236}">
                <a16:creationId xmlns:a16="http://schemas.microsoft.com/office/drawing/2014/main" id="{CB63942A-2C35-4497-97FC-18137C12F8F1}"/>
              </a:ext>
            </a:extLst>
          </p:cNvPr>
          <p:cNvSpPr/>
          <p:nvPr/>
        </p:nvSpPr>
        <p:spPr>
          <a:xfrm>
            <a:off x="0" y="0"/>
            <a:ext cx="12192000" cy="6096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pic>
        <p:nvPicPr>
          <p:cNvPr id="5" name="Marcador de contenido 4">
            <a:extLst>
              <a:ext uri="{FF2B5EF4-FFF2-40B4-BE49-F238E27FC236}">
                <a16:creationId xmlns:a16="http://schemas.microsoft.com/office/drawing/2014/main" id="{A13EB730-379B-4D93-950E-19F18E8339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129" y="638234"/>
            <a:ext cx="8567015" cy="5705475"/>
          </a:xfrm>
        </p:spPr>
      </p:pic>
      <p:sp>
        <p:nvSpPr>
          <p:cNvPr id="6" name="CuadroTexto 5">
            <a:extLst>
              <a:ext uri="{FF2B5EF4-FFF2-40B4-BE49-F238E27FC236}">
                <a16:creationId xmlns:a16="http://schemas.microsoft.com/office/drawing/2014/main" id="{FD005262-647D-41FC-B2CD-AF923F947A92}"/>
              </a:ext>
            </a:extLst>
          </p:cNvPr>
          <p:cNvSpPr txBox="1"/>
          <p:nvPr/>
        </p:nvSpPr>
        <p:spPr>
          <a:xfrm>
            <a:off x="8990626" y="2336761"/>
            <a:ext cx="3072245" cy="1600438"/>
          </a:xfrm>
          <a:prstGeom prst="rect">
            <a:avLst/>
          </a:prstGeom>
          <a:noFill/>
        </p:spPr>
        <p:txBody>
          <a:bodyPr wrap="square" rtlCol="0">
            <a:spAutoFit/>
          </a:bodyPr>
          <a:lstStyle/>
          <a:p>
            <a:r>
              <a:rPr lang="es-MX" sz="1400" dirty="0" err="1">
                <a:latin typeface="Times New Roman" panose="02020603050405020304" pitchFamily="18" charset="0"/>
                <a:ea typeface="Tahoma" panose="020B0604030504040204" pitchFamily="34" charset="0"/>
                <a:cs typeface="Times New Roman" panose="02020603050405020304" pitchFamily="18" charset="0"/>
              </a:rPr>
              <a:t>Fig</a:t>
            </a:r>
            <a:r>
              <a:rPr lang="es-MX" sz="1400" dirty="0">
                <a:latin typeface="Times New Roman" panose="02020603050405020304" pitchFamily="18" charset="0"/>
                <a:ea typeface="Tahoma" panose="020B0604030504040204" pitchFamily="34" charset="0"/>
                <a:cs typeface="Times New Roman" panose="02020603050405020304" pitchFamily="18" charset="0"/>
              </a:rPr>
              <a:t> 2. Gráficas del </a:t>
            </a:r>
            <a:r>
              <a:rPr lang="es-MX" sz="1400" dirty="0" err="1">
                <a:latin typeface="Times New Roman" panose="02020603050405020304" pitchFamily="18" charset="0"/>
                <a:ea typeface="Tahoma" panose="020B0604030504040204" pitchFamily="34" charset="0"/>
                <a:cs typeface="Times New Roman" panose="02020603050405020304" pitchFamily="18" charset="0"/>
              </a:rPr>
              <a:t>Bartol</a:t>
            </a:r>
            <a:r>
              <a:rPr lang="es-MX" sz="1400" dirty="0">
                <a:latin typeface="Times New Roman" panose="02020603050405020304" pitchFamily="18" charset="0"/>
                <a:ea typeface="Tahoma" panose="020B0604030504040204" pitchFamily="34" charset="0"/>
                <a:cs typeface="Times New Roman" panose="02020603050405020304" pitchFamily="18" charset="0"/>
              </a:rPr>
              <a:t> </a:t>
            </a:r>
            <a:r>
              <a:rPr lang="es-MX" sz="1400" dirty="0" err="1">
                <a:latin typeface="Times New Roman" panose="02020603050405020304" pitchFamily="18" charset="0"/>
                <a:ea typeface="Tahoma" panose="020B0604030504040204" pitchFamily="34" charset="0"/>
                <a:cs typeface="Times New Roman" panose="02020603050405020304" pitchFamily="18" charset="0"/>
              </a:rPr>
              <a:t>Institute</a:t>
            </a:r>
            <a:r>
              <a:rPr lang="es-MX" sz="1400" dirty="0">
                <a:latin typeface="Times New Roman" panose="02020603050405020304" pitchFamily="18" charset="0"/>
                <a:ea typeface="Tahoma" panose="020B0604030504040204" pitchFamily="34" charset="0"/>
                <a:cs typeface="Times New Roman" panose="02020603050405020304" pitchFamily="18" charset="0"/>
              </a:rPr>
              <a:t>. Promedio mensual del NMS (panel superior). Cuentas por hora del monitor de neutrones de Thule, Groenlandia (panel inferior). </a:t>
            </a:r>
          </a:p>
          <a:p>
            <a:endParaRPr lang="es-MX" sz="1400" dirty="0">
              <a:latin typeface="Times New Roman" panose="02020603050405020304" pitchFamily="18" charset="0"/>
              <a:ea typeface="Tahoma" panose="020B0604030504040204" pitchFamily="34" charset="0"/>
              <a:cs typeface="Times New Roman" panose="02020603050405020304" pitchFamily="18" charset="0"/>
            </a:endParaRPr>
          </a:p>
          <a:p>
            <a:endParaRPr lang="es-MX" sz="14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Marcador de pie de página 3">
            <a:extLst>
              <a:ext uri="{FF2B5EF4-FFF2-40B4-BE49-F238E27FC236}">
                <a16:creationId xmlns:a16="http://schemas.microsoft.com/office/drawing/2014/main" id="{2983F05C-A399-4062-AF79-796BB3BAC533}"/>
              </a:ext>
            </a:extLst>
          </p:cNvPr>
          <p:cNvSpPr>
            <a:spLocks noGrp="1"/>
          </p:cNvSpPr>
          <p:nvPr>
            <p:ph type="ftr" sz="quarter" idx="11"/>
          </p:nvPr>
        </p:nvSpPr>
        <p:spPr>
          <a:xfrm>
            <a:off x="396210" y="6484309"/>
            <a:ext cx="7272673" cy="365125"/>
          </a:xfrm>
        </p:spPr>
        <p:txBody>
          <a:bodyPr/>
          <a:lstStyle/>
          <a:p>
            <a:r>
              <a:rPr lang="es-MX" dirty="0"/>
              <a:t>Godos-Valencia, Mendoza-Torres, Tirado-Bueno,     					Variaciones Discretas FRC</a:t>
            </a:r>
          </a:p>
        </p:txBody>
      </p:sp>
      <p:sp>
        <p:nvSpPr>
          <p:cNvPr id="7" name="Marcador de número de diapositiva 6">
            <a:extLst>
              <a:ext uri="{FF2B5EF4-FFF2-40B4-BE49-F238E27FC236}">
                <a16:creationId xmlns:a16="http://schemas.microsoft.com/office/drawing/2014/main" id="{31063CFC-4FF1-44ED-AA4E-D438D77435AF}"/>
              </a:ext>
            </a:extLst>
          </p:cNvPr>
          <p:cNvSpPr>
            <a:spLocks noGrp="1"/>
          </p:cNvSpPr>
          <p:nvPr>
            <p:ph type="sldNum" sz="quarter" idx="12"/>
          </p:nvPr>
        </p:nvSpPr>
        <p:spPr>
          <a:xfrm>
            <a:off x="10867694" y="6484308"/>
            <a:ext cx="753545" cy="365125"/>
          </a:xfrm>
        </p:spPr>
        <p:txBody>
          <a:bodyPr/>
          <a:lstStyle/>
          <a:p>
            <a:fld id="{B503256A-7284-4F47-9396-5F67A697BE6C}" type="slidenum">
              <a:rPr lang="es-MX" smtClean="0"/>
              <a:t>4</a:t>
            </a:fld>
            <a:endParaRPr lang="es-MX" dirty="0"/>
          </a:p>
        </p:txBody>
      </p:sp>
      <p:sp>
        <p:nvSpPr>
          <p:cNvPr id="10" name="Título 1">
            <a:extLst>
              <a:ext uri="{FF2B5EF4-FFF2-40B4-BE49-F238E27FC236}">
                <a16:creationId xmlns:a16="http://schemas.microsoft.com/office/drawing/2014/main" id="{4E710059-82B8-4694-8611-204BF0490C8E}"/>
              </a:ext>
            </a:extLst>
          </p:cNvPr>
          <p:cNvSpPr>
            <a:spLocks noGrp="1"/>
          </p:cNvSpPr>
          <p:nvPr>
            <p:ph type="title"/>
          </p:nvPr>
        </p:nvSpPr>
        <p:spPr>
          <a:xfrm>
            <a:off x="-62300" y="-145679"/>
            <a:ext cx="11215209" cy="970450"/>
          </a:xfrm>
        </p:spPr>
        <p:txBody>
          <a:bodyPr>
            <a:normAutofit/>
          </a:bodyPr>
          <a:lstStyle/>
          <a:p>
            <a:r>
              <a:rPr lang="es-MX" dirty="0" err="1">
                <a:latin typeface="Times New Roman" panose="02020603050405020304" pitchFamily="18" charset="0"/>
                <a:ea typeface="Tahoma" panose="020B0604030504040204" pitchFamily="34" charset="0"/>
                <a:cs typeface="Times New Roman" panose="02020603050405020304" pitchFamily="18" charset="0"/>
              </a:rPr>
              <a:t>Anticorrelación</a:t>
            </a:r>
            <a:r>
              <a:rPr lang="es-MX" dirty="0">
                <a:latin typeface="Times New Roman" panose="02020603050405020304" pitchFamily="18" charset="0"/>
                <a:ea typeface="Tahoma" panose="020B0604030504040204" pitchFamily="34" charset="0"/>
                <a:cs typeface="Times New Roman" panose="02020603050405020304" pitchFamily="18" charset="0"/>
              </a:rPr>
              <a:t> del FRC con el Número de Manchas</a:t>
            </a:r>
            <a:endParaRPr lang="es-MX" dirty="0"/>
          </a:p>
        </p:txBody>
      </p:sp>
    </p:spTree>
    <p:extLst>
      <p:ext uri="{BB962C8B-B14F-4D97-AF65-F5344CB8AC3E}">
        <p14:creationId xmlns:p14="http://schemas.microsoft.com/office/powerpoint/2010/main" val="3233752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2E3CA0C3-3AC7-4B74-9545-E8DFACFEA4C3}"/>
              </a:ext>
            </a:extLst>
          </p:cNvPr>
          <p:cNvSpPr/>
          <p:nvPr/>
        </p:nvSpPr>
        <p:spPr>
          <a:xfrm>
            <a:off x="0" y="6512943"/>
            <a:ext cx="12192000" cy="34505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9" name="Rectángulo 8">
            <a:extLst>
              <a:ext uri="{FF2B5EF4-FFF2-40B4-BE49-F238E27FC236}">
                <a16:creationId xmlns:a16="http://schemas.microsoft.com/office/drawing/2014/main" id="{CB63942A-2C35-4497-97FC-18137C12F8F1}"/>
              </a:ext>
            </a:extLst>
          </p:cNvPr>
          <p:cNvSpPr/>
          <p:nvPr/>
        </p:nvSpPr>
        <p:spPr>
          <a:xfrm>
            <a:off x="0" y="0"/>
            <a:ext cx="12192000" cy="6096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4" name="Marcador de pie de página 3">
            <a:extLst>
              <a:ext uri="{FF2B5EF4-FFF2-40B4-BE49-F238E27FC236}">
                <a16:creationId xmlns:a16="http://schemas.microsoft.com/office/drawing/2014/main" id="{2983F05C-A399-4062-AF79-796BB3BAC533}"/>
              </a:ext>
            </a:extLst>
          </p:cNvPr>
          <p:cNvSpPr>
            <a:spLocks noGrp="1"/>
          </p:cNvSpPr>
          <p:nvPr>
            <p:ph type="ftr" sz="quarter" idx="11"/>
          </p:nvPr>
        </p:nvSpPr>
        <p:spPr>
          <a:xfrm>
            <a:off x="396210" y="6484309"/>
            <a:ext cx="7272673" cy="365125"/>
          </a:xfrm>
        </p:spPr>
        <p:txBody>
          <a:bodyPr/>
          <a:lstStyle/>
          <a:p>
            <a:r>
              <a:rPr lang="es-MX" dirty="0"/>
              <a:t>Godos-Valencia, Mendoza-Torres, Tirado-Bueno,     					Variaciones Discretas FRC</a:t>
            </a:r>
          </a:p>
        </p:txBody>
      </p:sp>
      <p:sp>
        <p:nvSpPr>
          <p:cNvPr id="7" name="Marcador de número de diapositiva 6">
            <a:extLst>
              <a:ext uri="{FF2B5EF4-FFF2-40B4-BE49-F238E27FC236}">
                <a16:creationId xmlns:a16="http://schemas.microsoft.com/office/drawing/2014/main" id="{31063CFC-4FF1-44ED-AA4E-D438D77435AF}"/>
              </a:ext>
            </a:extLst>
          </p:cNvPr>
          <p:cNvSpPr>
            <a:spLocks noGrp="1"/>
          </p:cNvSpPr>
          <p:nvPr>
            <p:ph type="sldNum" sz="quarter" idx="12"/>
          </p:nvPr>
        </p:nvSpPr>
        <p:spPr>
          <a:xfrm>
            <a:off x="10867694" y="6484308"/>
            <a:ext cx="753545" cy="365125"/>
          </a:xfrm>
        </p:spPr>
        <p:txBody>
          <a:bodyPr/>
          <a:lstStyle/>
          <a:p>
            <a:fld id="{B503256A-7284-4F47-9396-5F67A697BE6C}" type="slidenum">
              <a:rPr lang="es-MX" smtClean="0"/>
              <a:t>5</a:t>
            </a:fld>
            <a:endParaRPr lang="es-MX" dirty="0"/>
          </a:p>
        </p:txBody>
      </p:sp>
      <p:sp>
        <p:nvSpPr>
          <p:cNvPr id="11" name="Marcador de contenido 2">
            <a:extLst>
              <a:ext uri="{FF2B5EF4-FFF2-40B4-BE49-F238E27FC236}">
                <a16:creationId xmlns:a16="http://schemas.microsoft.com/office/drawing/2014/main" id="{953A1171-4DFD-436A-86A2-D248ACDC3779}"/>
              </a:ext>
            </a:extLst>
          </p:cNvPr>
          <p:cNvSpPr txBox="1">
            <a:spLocks/>
          </p:cNvSpPr>
          <p:nvPr/>
        </p:nvSpPr>
        <p:spPr>
          <a:xfrm>
            <a:off x="310448" y="5271978"/>
            <a:ext cx="6081397" cy="398478"/>
          </a:xfrm>
          <a:prstGeom prst="rect">
            <a:avLst/>
          </a:prstGeom>
          <a:effectLst>
            <a:outerShdw blurRad="25400" dir="17880000">
              <a:srgbClr val="000000">
                <a:alpha val="46000"/>
              </a:srgbClr>
            </a:outerShdw>
          </a:effectLst>
        </p:spPr>
        <p:txBody>
          <a:bodyPr vert="horz" lIns="91440" tIns="45720" rIns="91440" bIns="45720" rtlCol="0" anchor="t">
            <a:normAutofit fontScale="92500"/>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None/>
            </a:pPr>
            <a:r>
              <a:rPr lang="es-MX" sz="1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Fig. 3 Representación de la Heliosfera. Tomado de NASA/IBEX/Adler Planetarium.</a:t>
            </a:r>
          </a:p>
        </p:txBody>
      </p:sp>
      <p:sp>
        <p:nvSpPr>
          <p:cNvPr id="12" name="Marcador de contenido 2">
            <a:extLst>
              <a:ext uri="{FF2B5EF4-FFF2-40B4-BE49-F238E27FC236}">
                <a16:creationId xmlns:a16="http://schemas.microsoft.com/office/drawing/2014/main" id="{1CDDB01A-8F68-43BD-8592-3E8A6A1C4F3C}"/>
              </a:ext>
            </a:extLst>
          </p:cNvPr>
          <p:cNvSpPr>
            <a:spLocks noGrp="1"/>
          </p:cNvSpPr>
          <p:nvPr>
            <p:ph idx="1"/>
          </p:nvPr>
        </p:nvSpPr>
        <p:spPr>
          <a:xfrm>
            <a:off x="6988815" y="1025236"/>
            <a:ext cx="5055080" cy="5284467"/>
          </a:xfrm>
        </p:spPr>
        <p:txBody>
          <a:bodyPr>
            <a:normAutofit/>
          </a:bodyPr>
          <a:lstStyle/>
          <a:p>
            <a:endParaRPr lang="es-MX" dirty="0">
              <a:latin typeface="Times New Roman" panose="02020603050405020304" pitchFamily="18" charset="0"/>
              <a:cs typeface="Times New Roman" panose="02020603050405020304" pitchFamily="18" charset="0"/>
            </a:endParaRPr>
          </a:p>
          <a:p>
            <a:r>
              <a:rPr lang="es-MX" dirty="0">
                <a:latin typeface="Times New Roman" panose="02020603050405020304" pitchFamily="18" charset="0"/>
                <a:cs typeface="Times New Roman" panose="02020603050405020304" pitchFamily="18" charset="0"/>
              </a:rPr>
              <a:t>Algunos de los RC, los menos energéticos, se originan en el Sol durante las Eyecciones de Masa Coronaria. Se conocen como Partículas Energéticas Solares (SEP)</a:t>
            </a:r>
          </a:p>
          <a:p>
            <a:endParaRPr lang="es-MX" dirty="0">
              <a:latin typeface="Times New Roman" panose="02020603050405020304" pitchFamily="18" charset="0"/>
              <a:cs typeface="Times New Roman" panose="02020603050405020304" pitchFamily="18" charset="0"/>
            </a:endParaRPr>
          </a:p>
          <a:p>
            <a:r>
              <a:rPr lang="es-MX" dirty="0">
                <a:latin typeface="Times New Roman" panose="02020603050405020304" pitchFamily="18" charset="0"/>
                <a:cs typeface="Times New Roman" panose="02020603050405020304" pitchFamily="18" charset="0"/>
              </a:rPr>
              <a:t>Algunos otros se originan en procesos violentos de nuestra galaxia como supernovas o agujeros negros. Rayos Cósmicos Galácticos (RCG).</a:t>
            </a:r>
          </a:p>
          <a:p>
            <a:endParaRPr lang="es-MX" dirty="0">
              <a:latin typeface="Times New Roman" panose="02020603050405020304" pitchFamily="18" charset="0"/>
              <a:cs typeface="Times New Roman" panose="02020603050405020304" pitchFamily="18" charset="0"/>
            </a:endParaRPr>
          </a:p>
        </p:txBody>
      </p:sp>
      <p:sp>
        <p:nvSpPr>
          <p:cNvPr id="13" name="Título 1">
            <a:extLst>
              <a:ext uri="{FF2B5EF4-FFF2-40B4-BE49-F238E27FC236}">
                <a16:creationId xmlns:a16="http://schemas.microsoft.com/office/drawing/2014/main" id="{15F14EF7-6A14-40B2-BDE3-BAFEE77F1932}"/>
              </a:ext>
            </a:extLst>
          </p:cNvPr>
          <p:cNvSpPr>
            <a:spLocks noGrp="1"/>
          </p:cNvSpPr>
          <p:nvPr>
            <p:ph type="title"/>
          </p:nvPr>
        </p:nvSpPr>
        <p:spPr>
          <a:xfrm>
            <a:off x="1" y="-157610"/>
            <a:ext cx="4170218" cy="970450"/>
          </a:xfrm>
        </p:spPr>
        <p:txBody>
          <a:bodyPr/>
          <a:lstStyle/>
          <a:p>
            <a:r>
              <a:rPr lang="es-MX" dirty="0">
                <a:latin typeface="Times New Roman" panose="02020603050405020304" pitchFamily="18" charset="0"/>
                <a:cs typeface="Times New Roman" panose="02020603050405020304" pitchFamily="18" charset="0"/>
              </a:rPr>
              <a:t>Heliosfera</a:t>
            </a:r>
          </a:p>
        </p:txBody>
      </p:sp>
      <p:pic>
        <p:nvPicPr>
          <p:cNvPr id="3" name="Imagen 2">
            <a:extLst>
              <a:ext uri="{FF2B5EF4-FFF2-40B4-BE49-F238E27FC236}">
                <a16:creationId xmlns:a16="http://schemas.microsoft.com/office/drawing/2014/main" id="{531CB51A-AAD8-4BBD-A877-717A713770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105" y="1209808"/>
            <a:ext cx="6704090" cy="3860439"/>
          </a:xfrm>
          <a:prstGeom prst="rect">
            <a:avLst/>
          </a:prstGeom>
        </p:spPr>
      </p:pic>
    </p:spTree>
    <p:extLst>
      <p:ext uri="{BB962C8B-B14F-4D97-AF65-F5344CB8AC3E}">
        <p14:creationId xmlns:p14="http://schemas.microsoft.com/office/powerpoint/2010/main" val="4146482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2E3CA0C3-3AC7-4B74-9545-E8DFACFEA4C3}"/>
              </a:ext>
            </a:extLst>
          </p:cNvPr>
          <p:cNvSpPr/>
          <p:nvPr/>
        </p:nvSpPr>
        <p:spPr>
          <a:xfrm>
            <a:off x="0" y="6512943"/>
            <a:ext cx="12192000" cy="34505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9" name="Rectángulo 8">
            <a:extLst>
              <a:ext uri="{FF2B5EF4-FFF2-40B4-BE49-F238E27FC236}">
                <a16:creationId xmlns:a16="http://schemas.microsoft.com/office/drawing/2014/main" id="{CB63942A-2C35-4497-97FC-18137C12F8F1}"/>
              </a:ext>
            </a:extLst>
          </p:cNvPr>
          <p:cNvSpPr/>
          <p:nvPr/>
        </p:nvSpPr>
        <p:spPr>
          <a:xfrm>
            <a:off x="0" y="0"/>
            <a:ext cx="12192000" cy="6096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4" name="Marcador de pie de página 3">
            <a:extLst>
              <a:ext uri="{FF2B5EF4-FFF2-40B4-BE49-F238E27FC236}">
                <a16:creationId xmlns:a16="http://schemas.microsoft.com/office/drawing/2014/main" id="{2983F05C-A399-4062-AF79-796BB3BAC533}"/>
              </a:ext>
            </a:extLst>
          </p:cNvPr>
          <p:cNvSpPr>
            <a:spLocks noGrp="1"/>
          </p:cNvSpPr>
          <p:nvPr>
            <p:ph type="ftr" sz="quarter" idx="11"/>
          </p:nvPr>
        </p:nvSpPr>
        <p:spPr>
          <a:xfrm>
            <a:off x="396210" y="6484309"/>
            <a:ext cx="7272673" cy="365125"/>
          </a:xfrm>
        </p:spPr>
        <p:txBody>
          <a:bodyPr/>
          <a:lstStyle/>
          <a:p>
            <a:r>
              <a:rPr lang="es-MX" dirty="0"/>
              <a:t>Godos-Valencia, Mendoza-Torres, Tirado-Bueno,     					Variaciones Discretas FRC</a:t>
            </a:r>
          </a:p>
        </p:txBody>
      </p:sp>
      <p:sp>
        <p:nvSpPr>
          <p:cNvPr id="7" name="Marcador de número de diapositiva 6">
            <a:extLst>
              <a:ext uri="{FF2B5EF4-FFF2-40B4-BE49-F238E27FC236}">
                <a16:creationId xmlns:a16="http://schemas.microsoft.com/office/drawing/2014/main" id="{31063CFC-4FF1-44ED-AA4E-D438D77435AF}"/>
              </a:ext>
            </a:extLst>
          </p:cNvPr>
          <p:cNvSpPr>
            <a:spLocks noGrp="1"/>
          </p:cNvSpPr>
          <p:nvPr>
            <p:ph type="sldNum" sz="quarter" idx="12"/>
          </p:nvPr>
        </p:nvSpPr>
        <p:spPr>
          <a:xfrm>
            <a:off x="10867694" y="6484308"/>
            <a:ext cx="753545" cy="365125"/>
          </a:xfrm>
        </p:spPr>
        <p:txBody>
          <a:bodyPr/>
          <a:lstStyle/>
          <a:p>
            <a:fld id="{B503256A-7284-4F47-9396-5F67A697BE6C}" type="slidenum">
              <a:rPr lang="es-MX" smtClean="0"/>
              <a:t>6</a:t>
            </a:fld>
            <a:endParaRPr lang="es-MX" dirty="0"/>
          </a:p>
        </p:txBody>
      </p:sp>
      <p:sp>
        <p:nvSpPr>
          <p:cNvPr id="11" name="Marcador de contenido 2">
            <a:extLst>
              <a:ext uri="{FF2B5EF4-FFF2-40B4-BE49-F238E27FC236}">
                <a16:creationId xmlns:a16="http://schemas.microsoft.com/office/drawing/2014/main" id="{953A1171-4DFD-436A-86A2-D248ACDC3779}"/>
              </a:ext>
            </a:extLst>
          </p:cNvPr>
          <p:cNvSpPr txBox="1">
            <a:spLocks/>
          </p:cNvSpPr>
          <p:nvPr/>
        </p:nvSpPr>
        <p:spPr>
          <a:xfrm>
            <a:off x="336657" y="6128648"/>
            <a:ext cx="6081397" cy="398478"/>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None/>
            </a:pPr>
            <a:r>
              <a:rPr lang="es-MX" sz="1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Fig. 4 Campo magnético de la Heliosfera.</a:t>
            </a:r>
          </a:p>
        </p:txBody>
      </p:sp>
      <p:sp>
        <p:nvSpPr>
          <p:cNvPr id="12" name="Marcador de contenido 2">
            <a:extLst>
              <a:ext uri="{FF2B5EF4-FFF2-40B4-BE49-F238E27FC236}">
                <a16:creationId xmlns:a16="http://schemas.microsoft.com/office/drawing/2014/main" id="{1CDDB01A-8F68-43BD-8592-3E8A6A1C4F3C}"/>
              </a:ext>
            </a:extLst>
          </p:cNvPr>
          <p:cNvSpPr>
            <a:spLocks noGrp="1"/>
          </p:cNvSpPr>
          <p:nvPr>
            <p:ph idx="1"/>
          </p:nvPr>
        </p:nvSpPr>
        <p:spPr>
          <a:xfrm>
            <a:off x="6754711" y="581764"/>
            <a:ext cx="5289184" cy="5727939"/>
          </a:xfrm>
        </p:spPr>
        <p:txBody>
          <a:bodyPr>
            <a:normAutofit/>
          </a:bodyPr>
          <a:lstStyle/>
          <a:p>
            <a:endParaRPr lang="es-MX" dirty="0">
              <a:latin typeface="Times New Roman" panose="02020603050405020304" pitchFamily="18" charset="0"/>
              <a:cs typeface="Times New Roman" panose="02020603050405020304" pitchFamily="18" charset="0"/>
            </a:endParaRPr>
          </a:p>
          <a:p>
            <a:r>
              <a:rPr lang="es-MX" dirty="0">
                <a:latin typeface="Times New Roman" panose="02020603050405020304" pitchFamily="18" charset="0"/>
                <a:cs typeface="Times New Roman" panose="02020603050405020304" pitchFamily="18" charset="0"/>
              </a:rPr>
              <a:t>El campo magnético de la Heliosfera inhibe la llegada de RCG provenientes de fuentes externas al sistema solar. </a:t>
            </a:r>
          </a:p>
          <a:p>
            <a:endParaRPr lang="es-MX" dirty="0">
              <a:latin typeface="Times New Roman" panose="02020603050405020304" pitchFamily="18" charset="0"/>
              <a:cs typeface="Times New Roman" panose="02020603050405020304" pitchFamily="18" charset="0"/>
            </a:endParaRPr>
          </a:p>
          <a:p>
            <a:r>
              <a:rPr lang="es-MX" dirty="0">
                <a:latin typeface="Times New Roman" panose="02020603050405020304" pitchFamily="18" charset="0"/>
                <a:cs typeface="Times New Roman" panose="02020603050405020304" pitchFamily="18" charset="0"/>
              </a:rPr>
              <a:t>Sólo los RCG más energéticos pueden llegar a la Tierra.</a:t>
            </a:r>
          </a:p>
          <a:p>
            <a:endParaRPr lang="es-MX" dirty="0">
              <a:latin typeface="Times New Roman" panose="02020603050405020304" pitchFamily="18" charset="0"/>
              <a:cs typeface="Times New Roman" panose="02020603050405020304" pitchFamily="18" charset="0"/>
            </a:endParaRPr>
          </a:p>
          <a:p>
            <a:r>
              <a:rPr lang="es-MX" dirty="0">
                <a:latin typeface="Times New Roman" panose="02020603050405020304" pitchFamily="18" charset="0"/>
                <a:cs typeface="Times New Roman" panose="02020603050405020304" pitchFamily="18" charset="0"/>
              </a:rPr>
              <a:t>El campo magnético varía con el ciclo de actividad solar.</a:t>
            </a:r>
          </a:p>
          <a:p>
            <a:endParaRPr lang="es-MX" dirty="0">
              <a:latin typeface="Times New Roman" panose="02020603050405020304" pitchFamily="18" charset="0"/>
              <a:cs typeface="Times New Roman" panose="02020603050405020304" pitchFamily="18" charset="0"/>
            </a:endParaRPr>
          </a:p>
          <a:p>
            <a:r>
              <a:rPr lang="es-MX" dirty="0">
                <a:latin typeface="Times New Roman" panose="02020603050405020304" pitchFamily="18" charset="0"/>
                <a:cs typeface="Times New Roman" panose="02020603050405020304" pitchFamily="18" charset="0"/>
              </a:rPr>
              <a:t>La variación del campo magnético resulta en una modulación del FRC.</a:t>
            </a:r>
          </a:p>
        </p:txBody>
      </p:sp>
      <p:pic>
        <p:nvPicPr>
          <p:cNvPr id="10" name="Picture 2">
            <a:extLst>
              <a:ext uri="{FF2B5EF4-FFF2-40B4-BE49-F238E27FC236}">
                <a16:creationId xmlns:a16="http://schemas.microsoft.com/office/drawing/2014/main" id="{CEC86EBC-E5CE-4DD4-89F0-71CD614DE4C3}"/>
              </a:ext>
            </a:extLst>
          </p:cNvPr>
          <p:cNvPicPr>
            <a:picLocks noChangeAspect="1" noChangeArrowheads="1"/>
          </p:cNvPicPr>
          <p:nvPr/>
        </p:nvPicPr>
        <p:blipFill>
          <a:blip r:embed="rId2" cstate="print"/>
          <a:srcRect l="25913" t="16220" r="26291" b="10050"/>
          <a:stretch>
            <a:fillRect/>
          </a:stretch>
        </p:blipFill>
        <p:spPr bwMode="auto">
          <a:xfrm>
            <a:off x="794862" y="841474"/>
            <a:ext cx="5112568" cy="5112568"/>
          </a:xfrm>
          <a:prstGeom prst="rect">
            <a:avLst/>
          </a:prstGeom>
          <a:noFill/>
          <a:ln w="9525">
            <a:noFill/>
            <a:miter lim="800000"/>
            <a:headEnd/>
            <a:tailEnd/>
          </a:ln>
        </p:spPr>
      </p:pic>
      <p:sp>
        <p:nvSpPr>
          <p:cNvPr id="14" name="Título 1">
            <a:extLst>
              <a:ext uri="{FF2B5EF4-FFF2-40B4-BE49-F238E27FC236}">
                <a16:creationId xmlns:a16="http://schemas.microsoft.com/office/drawing/2014/main" id="{70E46227-93AF-411E-B835-57FBC1EFA406}"/>
              </a:ext>
            </a:extLst>
          </p:cNvPr>
          <p:cNvSpPr txBox="1">
            <a:spLocks/>
          </p:cNvSpPr>
          <p:nvPr/>
        </p:nvSpPr>
        <p:spPr>
          <a:xfrm>
            <a:off x="148105" y="-180425"/>
            <a:ext cx="8646694" cy="970450"/>
          </a:xfrm>
          <a:prstGeom prst="rect">
            <a:avLst/>
          </a:prstGeom>
          <a:effectLst>
            <a:outerShdw blurRad="25400" dir="17880000">
              <a:srgbClr val="000000">
                <a:alpha val="46000"/>
              </a:srgbClr>
            </a:outerShdw>
          </a:effectLst>
        </p:spPr>
        <p:txBody>
          <a:bodyPr vert="horz" lIns="91440" tIns="45720" rIns="91440" bIns="45720" rtlCol="0" anchor="ctr">
            <a:normAutofit fontScale="97500"/>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dirty="0">
                <a:latin typeface="Times New Roman" panose="02020603050405020304" pitchFamily="18" charset="0"/>
                <a:cs typeface="Times New Roman" panose="02020603050405020304" pitchFamily="18" charset="0"/>
              </a:rPr>
              <a:t>Modulación del Flujo de Rayos Cósmicos</a:t>
            </a:r>
          </a:p>
        </p:txBody>
      </p:sp>
    </p:spTree>
    <p:extLst>
      <p:ext uri="{BB962C8B-B14F-4D97-AF65-F5344CB8AC3E}">
        <p14:creationId xmlns:p14="http://schemas.microsoft.com/office/powerpoint/2010/main" val="4110091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2E3CA0C3-3AC7-4B74-9545-E8DFACFEA4C3}"/>
              </a:ext>
            </a:extLst>
          </p:cNvPr>
          <p:cNvSpPr/>
          <p:nvPr/>
        </p:nvSpPr>
        <p:spPr>
          <a:xfrm>
            <a:off x="0" y="6512943"/>
            <a:ext cx="12192000" cy="34505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9" name="Rectángulo 8">
            <a:extLst>
              <a:ext uri="{FF2B5EF4-FFF2-40B4-BE49-F238E27FC236}">
                <a16:creationId xmlns:a16="http://schemas.microsoft.com/office/drawing/2014/main" id="{CB63942A-2C35-4497-97FC-18137C12F8F1}"/>
              </a:ext>
            </a:extLst>
          </p:cNvPr>
          <p:cNvSpPr/>
          <p:nvPr/>
        </p:nvSpPr>
        <p:spPr>
          <a:xfrm>
            <a:off x="0" y="0"/>
            <a:ext cx="12192000" cy="6096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4" name="Marcador de pie de página 3">
            <a:extLst>
              <a:ext uri="{FF2B5EF4-FFF2-40B4-BE49-F238E27FC236}">
                <a16:creationId xmlns:a16="http://schemas.microsoft.com/office/drawing/2014/main" id="{2983F05C-A399-4062-AF79-796BB3BAC533}"/>
              </a:ext>
            </a:extLst>
          </p:cNvPr>
          <p:cNvSpPr>
            <a:spLocks noGrp="1"/>
          </p:cNvSpPr>
          <p:nvPr>
            <p:ph type="ftr" sz="quarter" idx="11"/>
          </p:nvPr>
        </p:nvSpPr>
        <p:spPr>
          <a:xfrm>
            <a:off x="396210" y="6484309"/>
            <a:ext cx="7272673" cy="365125"/>
          </a:xfrm>
        </p:spPr>
        <p:txBody>
          <a:bodyPr/>
          <a:lstStyle/>
          <a:p>
            <a:r>
              <a:rPr lang="es-MX" dirty="0"/>
              <a:t>Godos-Valencia, Mendoza-Torres, Tirado-Bueno,     					Variaciones Discretas FRC</a:t>
            </a:r>
          </a:p>
        </p:txBody>
      </p:sp>
      <p:sp>
        <p:nvSpPr>
          <p:cNvPr id="7" name="Marcador de número de diapositiva 6">
            <a:extLst>
              <a:ext uri="{FF2B5EF4-FFF2-40B4-BE49-F238E27FC236}">
                <a16:creationId xmlns:a16="http://schemas.microsoft.com/office/drawing/2014/main" id="{31063CFC-4FF1-44ED-AA4E-D438D77435AF}"/>
              </a:ext>
            </a:extLst>
          </p:cNvPr>
          <p:cNvSpPr>
            <a:spLocks noGrp="1"/>
          </p:cNvSpPr>
          <p:nvPr>
            <p:ph type="sldNum" sz="quarter" idx="12"/>
          </p:nvPr>
        </p:nvSpPr>
        <p:spPr>
          <a:xfrm>
            <a:off x="10867694" y="6484308"/>
            <a:ext cx="753545" cy="365125"/>
          </a:xfrm>
        </p:spPr>
        <p:txBody>
          <a:bodyPr/>
          <a:lstStyle/>
          <a:p>
            <a:fld id="{B503256A-7284-4F47-9396-5F67A697BE6C}" type="slidenum">
              <a:rPr lang="es-MX" smtClean="0"/>
              <a:t>7</a:t>
            </a:fld>
            <a:endParaRPr lang="es-MX" dirty="0"/>
          </a:p>
        </p:txBody>
      </p:sp>
      <p:sp>
        <p:nvSpPr>
          <p:cNvPr id="11" name="Marcador de contenido 2">
            <a:extLst>
              <a:ext uri="{FF2B5EF4-FFF2-40B4-BE49-F238E27FC236}">
                <a16:creationId xmlns:a16="http://schemas.microsoft.com/office/drawing/2014/main" id="{953A1171-4DFD-436A-86A2-D248ACDC3779}"/>
              </a:ext>
            </a:extLst>
          </p:cNvPr>
          <p:cNvSpPr txBox="1">
            <a:spLocks/>
          </p:cNvSpPr>
          <p:nvPr/>
        </p:nvSpPr>
        <p:spPr>
          <a:xfrm>
            <a:off x="7555831" y="6098324"/>
            <a:ext cx="4636167" cy="398478"/>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None/>
            </a:pPr>
            <a:r>
              <a:rPr lang="es-MX" sz="1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Fig. 5 Representación de una Eyección de Masa Coronaria</a:t>
            </a:r>
          </a:p>
        </p:txBody>
      </p:sp>
      <p:sp>
        <p:nvSpPr>
          <p:cNvPr id="12" name="Marcador de contenido 2">
            <a:extLst>
              <a:ext uri="{FF2B5EF4-FFF2-40B4-BE49-F238E27FC236}">
                <a16:creationId xmlns:a16="http://schemas.microsoft.com/office/drawing/2014/main" id="{1CDDB01A-8F68-43BD-8592-3E8A6A1C4F3C}"/>
              </a:ext>
            </a:extLst>
          </p:cNvPr>
          <p:cNvSpPr>
            <a:spLocks noGrp="1"/>
          </p:cNvSpPr>
          <p:nvPr>
            <p:ph idx="1"/>
          </p:nvPr>
        </p:nvSpPr>
        <p:spPr>
          <a:xfrm>
            <a:off x="309950" y="609600"/>
            <a:ext cx="6962723" cy="5866143"/>
          </a:xfrm>
        </p:spPr>
        <p:txBody>
          <a:bodyPr>
            <a:normAutofit/>
          </a:bodyPr>
          <a:lstStyle/>
          <a:p>
            <a:endParaRPr lang="es-MX" dirty="0">
              <a:latin typeface="Times New Roman" panose="02020603050405020304" pitchFamily="18" charset="0"/>
              <a:cs typeface="Times New Roman" panose="02020603050405020304" pitchFamily="18" charset="0"/>
            </a:endParaRPr>
          </a:p>
          <a:p>
            <a:r>
              <a:rPr lang="es-MX" dirty="0">
                <a:latin typeface="Times New Roman" panose="02020603050405020304" pitchFamily="18" charset="0"/>
                <a:cs typeface="Times New Roman" panose="02020603050405020304" pitchFamily="18" charset="0"/>
              </a:rPr>
              <a:t>Las eyecciones de masa coronal (CME) (plasma, el campo magnético) se propagan en el medio interplanetario.</a:t>
            </a:r>
          </a:p>
          <a:p>
            <a:endParaRPr lang="es-MX" dirty="0">
              <a:latin typeface="Times New Roman" panose="02020603050405020304" pitchFamily="18" charset="0"/>
              <a:cs typeface="Times New Roman" panose="02020603050405020304" pitchFamily="18" charset="0"/>
            </a:endParaRPr>
          </a:p>
          <a:p>
            <a:r>
              <a:rPr lang="es-MX" dirty="0">
                <a:latin typeface="Times New Roman" panose="02020603050405020304" pitchFamily="18" charset="0"/>
                <a:cs typeface="Times New Roman" panose="02020603050405020304" pitchFamily="18" charset="0"/>
              </a:rPr>
              <a:t>En su camino las CME, al encontrarse con materia en el medio interestelar, son capaces de acelerar partículas a través del Mecanismo de Fermi.</a:t>
            </a:r>
          </a:p>
          <a:p>
            <a:endParaRPr lang="es-MX" dirty="0">
              <a:latin typeface="Times New Roman" panose="02020603050405020304" pitchFamily="18" charset="0"/>
              <a:cs typeface="Times New Roman" panose="02020603050405020304" pitchFamily="18" charset="0"/>
            </a:endParaRPr>
          </a:p>
          <a:p>
            <a:r>
              <a:rPr lang="es-MX" dirty="0">
                <a:latin typeface="Times New Roman" panose="02020603050405020304" pitchFamily="18" charset="0"/>
                <a:cs typeface="Times New Roman" panose="02020603050405020304" pitchFamily="18" charset="0"/>
              </a:rPr>
              <a:t>Es una de las fuentes de SEP detectadas en la Tierra y tiene un efecto muy claro en el FRC.</a:t>
            </a:r>
          </a:p>
        </p:txBody>
      </p:sp>
      <p:sp>
        <p:nvSpPr>
          <p:cNvPr id="14" name="Título 1">
            <a:extLst>
              <a:ext uri="{FF2B5EF4-FFF2-40B4-BE49-F238E27FC236}">
                <a16:creationId xmlns:a16="http://schemas.microsoft.com/office/drawing/2014/main" id="{9E65FA2C-D204-4C57-87C1-18FD5268581A}"/>
              </a:ext>
            </a:extLst>
          </p:cNvPr>
          <p:cNvSpPr txBox="1">
            <a:spLocks/>
          </p:cNvSpPr>
          <p:nvPr/>
        </p:nvSpPr>
        <p:spPr>
          <a:xfrm>
            <a:off x="1" y="-157610"/>
            <a:ext cx="7272673"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a:latin typeface="Times New Roman" panose="02020603050405020304" pitchFamily="18" charset="0"/>
                <a:cs typeface="Times New Roman" panose="02020603050405020304" pitchFamily="18" charset="0"/>
              </a:rPr>
              <a:t>Eyecciones de Masa Coronal</a:t>
            </a:r>
            <a:endParaRPr lang="es-MX" dirty="0">
              <a:latin typeface="Times New Roman" panose="02020603050405020304" pitchFamily="18" charset="0"/>
              <a:cs typeface="Times New Roman" panose="02020603050405020304" pitchFamily="18" charset="0"/>
            </a:endParaRPr>
          </a:p>
        </p:txBody>
      </p:sp>
      <p:pic>
        <p:nvPicPr>
          <p:cNvPr id="15" name="Picture 2" descr="Resultado de imagen para coronal mass ejection">
            <a:extLst>
              <a:ext uri="{FF2B5EF4-FFF2-40B4-BE49-F238E27FC236}">
                <a16:creationId xmlns:a16="http://schemas.microsoft.com/office/drawing/2014/main" id="{511B2649-2B29-456D-A58F-2BD6BFE418CC}"/>
              </a:ext>
            </a:extLst>
          </p:cNvPr>
          <p:cNvPicPr>
            <a:picLocks noChangeAspect="1" noChangeArrowheads="1"/>
          </p:cNvPicPr>
          <p:nvPr/>
        </p:nvPicPr>
        <p:blipFill>
          <a:blip r:embed="rId2" cstate="print"/>
          <a:srcRect r="2041"/>
          <a:stretch>
            <a:fillRect/>
          </a:stretch>
        </p:blipFill>
        <p:spPr bwMode="auto">
          <a:xfrm>
            <a:off x="7881753" y="0"/>
            <a:ext cx="4310246" cy="3075675"/>
          </a:xfrm>
          <a:prstGeom prst="rect">
            <a:avLst/>
          </a:prstGeom>
          <a:noFill/>
        </p:spPr>
      </p:pic>
      <p:pic>
        <p:nvPicPr>
          <p:cNvPr id="16" name="Picture 7">
            <a:extLst>
              <a:ext uri="{FF2B5EF4-FFF2-40B4-BE49-F238E27FC236}">
                <a16:creationId xmlns:a16="http://schemas.microsoft.com/office/drawing/2014/main" id="{36DEF6CB-35C7-4B16-928A-096419B6BA22}"/>
              </a:ext>
            </a:extLst>
          </p:cNvPr>
          <p:cNvPicPr>
            <a:picLocks noChangeAspect="1" noChangeArrowheads="1"/>
          </p:cNvPicPr>
          <p:nvPr/>
        </p:nvPicPr>
        <p:blipFill>
          <a:blip r:embed="rId3" cstate="print"/>
          <a:srcRect l="29380" t="26605" r="9000" b="13165"/>
          <a:stretch>
            <a:fillRect/>
          </a:stretch>
        </p:blipFill>
        <p:spPr bwMode="auto">
          <a:xfrm>
            <a:off x="7881753" y="3091816"/>
            <a:ext cx="4028536" cy="3052031"/>
          </a:xfrm>
          <a:prstGeom prst="rect">
            <a:avLst/>
          </a:prstGeom>
          <a:noFill/>
          <a:ln w="9525">
            <a:noFill/>
            <a:miter lim="800000"/>
            <a:headEnd/>
            <a:tailEnd/>
          </a:ln>
        </p:spPr>
      </p:pic>
    </p:spTree>
    <p:extLst>
      <p:ext uri="{BB962C8B-B14F-4D97-AF65-F5344CB8AC3E}">
        <p14:creationId xmlns:p14="http://schemas.microsoft.com/office/powerpoint/2010/main" val="40205001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2E3CA0C3-3AC7-4B74-9545-E8DFACFEA4C3}"/>
              </a:ext>
            </a:extLst>
          </p:cNvPr>
          <p:cNvSpPr/>
          <p:nvPr/>
        </p:nvSpPr>
        <p:spPr>
          <a:xfrm>
            <a:off x="0" y="6512943"/>
            <a:ext cx="12192000" cy="34505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9" name="Rectángulo 8">
            <a:extLst>
              <a:ext uri="{FF2B5EF4-FFF2-40B4-BE49-F238E27FC236}">
                <a16:creationId xmlns:a16="http://schemas.microsoft.com/office/drawing/2014/main" id="{CB63942A-2C35-4497-97FC-18137C12F8F1}"/>
              </a:ext>
            </a:extLst>
          </p:cNvPr>
          <p:cNvSpPr/>
          <p:nvPr/>
        </p:nvSpPr>
        <p:spPr>
          <a:xfrm>
            <a:off x="0" y="0"/>
            <a:ext cx="12192000" cy="6096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4" name="Marcador de pie de página 3">
            <a:extLst>
              <a:ext uri="{FF2B5EF4-FFF2-40B4-BE49-F238E27FC236}">
                <a16:creationId xmlns:a16="http://schemas.microsoft.com/office/drawing/2014/main" id="{2983F05C-A399-4062-AF79-796BB3BAC533}"/>
              </a:ext>
            </a:extLst>
          </p:cNvPr>
          <p:cNvSpPr>
            <a:spLocks noGrp="1"/>
          </p:cNvSpPr>
          <p:nvPr>
            <p:ph type="ftr" sz="quarter" idx="11"/>
          </p:nvPr>
        </p:nvSpPr>
        <p:spPr>
          <a:xfrm>
            <a:off x="396210" y="6484309"/>
            <a:ext cx="7272673" cy="365125"/>
          </a:xfrm>
        </p:spPr>
        <p:txBody>
          <a:bodyPr/>
          <a:lstStyle/>
          <a:p>
            <a:r>
              <a:rPr lang="es-MX" dirty="0"/>
              <a:t>Godos-Valencia, Mendoza-Torres, Tirado-Bueno,     					Variaciones Discretas FRC</a:t>
            </a:r>
          </a:p>
        </p:txBody>
      </p:sp>
      <p:sp>
        <p:nvSpPr>
          <p:cNvPr id="7" name="Marcador de número de diapositiva 6">
            <a:extLst>
              <a:ext uri="{FF2B5EF4-FFF2-40B4-BE49-F238E27FC236}">
                <a16:creationId xmlns:a16="http://schemas.microsoft.com/office/drawing/2014/main" id="{31063CFC-4FF1-44ED-AA4E-D438D77435AF}"/>
              </a:ext>
            </a:extLst>
          </p:cNvPr>
          <p:cNvSpPr>
            <a:spLocks noGrp="1"/>
          </p:cNvSpPr>
          <p:nvPr>
            <p:ph type="sldNum" sz="quarter" idx="12"/>
          </p:nvPr>
        </p:nvSpPr>
        <p:spPr>
          <a:xfrm>
            <a:off x="10867694" y="6484308"/>
            <a:ext cx="753545" cy="365125"/>
          </a:xfrm>
        </p:spPr>
        <p:txBody>
          <a:bodyPr/>
          <a:lstStyle/>
          <a:p>
            <a:fld id="{B503256A-7284-4F47-9396-5F67A697BE6C}" type="slidenum">
              <a:rPr lang="es-MX" smtClean="0"/>
              <a:t>8</a:t>
            </a:fld>
            <a:endParaRPr lang="es-MX" dirty="0"/>
          </a:p>
        </p:txBody>
      </p:sp>
      <p:sp>
        <p:nvSpPr>
          <p:cNvPr id="11" name="Marcador de contenido 2">
            <a:extLst>
              <a:ext uri="{FF2B5EF4-FFF2-40B4-BE49-F238E27FC236}">
                <a16:creationId xmlns:a16="http://schemas.microsoft.com/office/drawing/2014/main" id="{953A1171-4DFD-436A-86A2-D248ACDC3779}"/>
              </a:ext>
            </a:extLst>
          </p:cNvPr>
          <p:cNvSpPr txBox="1">
            <a:spLocks/>
          </p:cNvSpPr>
          <p:nvPr/>
        </p:nvSpPr>
        <p:spPr>
          <a:xfrm>
            <a:off x="5604732" y="5874053"/>
            <a:ext cx="6587268" cy="609600"/>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None/>
            </a:pPr>
            <a:r>
              <a:rPr lang="es-MX" sz="1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Fig. 6 Número de manchas solares y de Eyecciones de Masa Coronal en el tiempo. Las CME están divididas en High </a:t>
            </a:r>
            <a:r>
              <a:rPr lang="es-MX" sz="1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Latitude</a:t>
            </a:r>
            <a:r>
              <a:rPr lang="es-MX" sz="1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y Low </a:t>
            </a:r>
            <a:r>
              <a:rPr lang="es-MX" sz="1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Latitude</a:t>
            </a:r>
            <a:r>
              <a:rPr lang="es-MX" sz="1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12" name="Marcador de contenido 2">
            <a:extLst>
              <a:ext uri="{FF2B5EF4-FFF2-40B4-BE49-F238E27FC236}">
                <a16:creationId xmlns:a16="http://schemas.microsoft.com/office/drawing/2014/main" id="{1CDDB01A-8F68-43BD-8592-3E8A6A1C4F3C}"/>
              </a:ext>
            </a:extLst>
          </p:cNvPr>
          <p:cNvSpPr>
            <a:spLocks noGrp="1"/>
          </p:cNvSpPr>
          <p:nvPr>
            <p:ph idx="1"/>
          </p:nvPr>
        </p:nvSpPr>
        <p:spPr>
          <a:xfrm>
            <a:off x="0" y="725443"/>
            <a:ext cx="5294781" cy="4119273"/>
          </a:xfrm>
        </p:spPr>
        <p:txBody>
          <a:bodyPr>
            <a:normAutofit/>
          </a:bodyPr>
          <a:lstStyle/>
          <a:p>
            <a:r>
              <a:rPr lang="es-MX" dirty="0">
                <a:latin typeface="Times New Roman" panose="02020603050405020304" pitchFamily="18" charset="0"/>
                <a:cs typeface="Times New Roman" panose="02020603050405020304" pitchFamily="18" charset="0"/>
              </a:rPr>
              <a:t>El número de manchas solares es conocido por ser un indicador de la actividad solar.</a:t>
            </a:r>
          </a:p>
          <a:p>
            <a:endParaRPr lang="es-MX" dirty="0">
              <a:latin typeface="Times New Roman" panose="02020603050405020304" pitchFamily="18" charset="0"/>
              <a:cs typeface="Times New Roman" panose="02020603050405020304" pitchFamily="18" charset="0"/>
            </a:endParaRPr>
          </a:p>
          <a:p>
            <a:r>
              <a:rPr lang="es-MX" dirty="0">
                <a:latin typeface="Times New Roman" panose="02020603050405020304" pitchFamily="18" charset="0"/>
                <a:cs typeface="Times New Roman" panose="02020603050405020304" pitchFamily="18" charset="0"/>
              </a:rPr>
              <a:t>Se puede observar que el número de </a:t>
            </a:r>
            <a:r>
              <a:rPr lang="es-MX" dirty="0" err="1">
                <a:latin typeface="Times New Roman" panose="02020603050405020304" pitchFamily="18" charset="0"/>
                <a:cs typeface="Times New Roman" panose="02020603050405020304" pitchFamily="18" charset="0"/>
              </a:rPr>
              <a:t>CME’s</a:t>
            </a:r>
            <a:r>
              <a:rPr lang="es-MX" dirty="0">
                <a:latin typeface="Times New Roman" panose="02020603050405020304" pitchFamily="18" charset="0"/>
                <a:cs typeface="Times New Roman" panose="02020603050405020304" pitchFamily="18" charset="0"/>
              </a:rPr>
              <a:t> también son influenciados por la actividad solar.</a:t>
            </a:r>
          </a:p>
          <a:p>
            <a:endParaRPr lang="es-MX" dirty="0">
              <a:latin typeface="Times New Roman" panose="02020603050405020304" pitchFamily="18" charset="0"/>
              <a:cs typeface="Times New Roman" panose="02020603050405020304" pitchFamily="18" charset="0"/>
            </a:endParaRPr>
          </a:p>
          <a:p>
            <a:r>
              <a:rPr lang="es-MX" dirty="0">
                <a:latin typeface="Times New Roman" panose="02020603050405020304" pitchFamily="18" charset="0"/>
                <a:cs typeface="Times New Roman" panose="02020603050405020304" pitchFamily="18" charset="0"/>
              </a:rPr>
              <a:t>Las CME</a:t>
            </a:r>
          </a:p>
          <a:p>
            <a:pPr marL="36900" indent="0">
              <a:buNone/>
            </a:pPr>
            <a:r>
              <a:rPr lang="es-MX" dirty="0">
                <a:latin typeface="Times New Roman" panose="02020603050405020304" pitchFamily="18" charset="0"/>
                <a:cs typeface="Times New Roman" panose="02020603050405020304" pitchFamily="18" charset="0"/>
              </a:rPr>
              <a:t> disminuyen el</a:t>
            </a:r>
          </a:p>
          <a:p>
            <a:pPr marL="36900" indent="0">
              <a:buNone/>
            </a:pPr>
            <a:r>
              <a:rPr lang="es-MX" dirty="0">
                <a:latin typeface="Times New Roman" panose="02020603050405020304" pitchFamily="18" charset="0"/>
                <a:cs typeface="Times New Roman" panose="02020603050405020304" pitchFamily="18" charset="0"/>
              </a:rPr>
              <a:t> FRC.</a:t>
            </a:r>
          </a:p>
          <a:p>
            <a:endParaRPr lang="es-MX" dirty="0">
              <a:latin typeface="Times New Roman" panose="02020603050405020304" pitchFamily="18" charset="0"/>
              <a:cs typeface="Times New Roman" panose="02020603050405020304" pitchFamily="18" charset="0"/>
            </a:endParaRPr>
          </a:p>
        </p:txBody>
      </p:sp>
      <p:sp>
        <p:nvSpPr>
          <p:cNvPr id="14" name="Título 1">
            <a:extLst>
              <a:ext uri="{FF2B5EF4-FFF2-40B4-BE49-F238E27FC236}">
                <a16:creationId xmlns:a16="http://schemas.microsoft.com/office/drawing/2014/main" id="{9E65FA2C-D204-4C57-87C1-18FD5268581A}"/>
              </a:ext>
            </a:extLst>
          </p:cNvPr>
          <p:cNvSpPr txBox="1">
            <a:spLocks/>
          </p:cNvSpPr>
          <p:nvPr/>
        </p:nvSpPr>
        <p:spPr>
          <a:xfrm>
            <a:off x="1" y="-157610"/>
            <a:ext cx="6095999"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dirty="0">
                <a:latin typeface="Times New Roman" panose="02020603050405020304" pitchFamily="18" charset="0"/>
                <a:cs typeface="Times New Roman" panose="02020603050405020304" pitchFamily="18" charset="0"/>
              </a:rPr>
              <a:t>CME y Actividad Solar</a:t>
            </a:r>
          </a:p>
        </p:txBody>
      </p:sp>
      <p:pic>
        <p:nvPicPr>
          <p:cNvPr id="13" name="Picture 2">
            <a:extLst>
              <a:ext uri="{FF2B5EF4-FFF2-40B4-BE49-F238E27FC236}">
                <a16:creationId xmlns:a16="http://schemas.microsoft.com/office/drawing/2014/main" id="{7F778B45-9603-4BC9-8F0D-FA69C510FF56}"/>
              </a:ext>
            </a:extLst>
          </p:cNvPr>
          <p:cNvPicPr>
            <a:picLocks noChangeAspect="1" noChangeArrowheads="1"/>
          </p:cNvPicPr>
          <p:nvPr/>
        </p:nvPicPr>
        <p:blipFill>
          <a:blip r:embed="rId2" cstate="print"/>
          <a:srcRect l="33000" t="25791" r="17353" b="7084"/>
          <a:stretch>
            <a:fillRect/>
          </a:stretch>
        </p:blipFill>
        <p:spPr bwMode="auto">
          <a:xfrm>
            <a:off x="5594487" y="609600"/>
            <a:ext cx="6587268" cy="5024041"/>
          </a:xfrm>
          <a:prstGeom prst="rect">
            <a:avLst/>
          </a:prstGeom>
          <a:noFill/>
          <a:ln w="9525">
            <a:noFill/>
            <a:miter lim="800000"/>
            <a:headEnd/>
            <a:tailEnd/>
          </a:ln>
        </p:spPr>
      </p:pic>
      <p:pic>
        <p:nvPicPr>
          <p:cNvPr id="17" name="Picture 8">
            <a:extLst>
              <a:ext uri="{FF2B5EF4-FFF2-40B4-BE49-F238E27FC236}">
                <a16:creationId xmlns:a16="http://schemas.microsoft.com/office/drawing/2014/main" id="{52A1E6D2-6FCF-41C6-8C74-E9E158452C7C}"/>
              </a:ext>
            </a:extLst>
          </p:cNvPr>
          <p:cNvPicPr>
            <a:picLocks noChangeAspect="1" noChangeArrowheads="1"/>
          </p:cNvPicPr>
          <p:nvPr/>
        </p:nvPicPr>
        <p:blipFill>
          <a:blip r:embed="rId3" cstate="print"/>
          <a:srcRect l="35057" t="21453" r="30630" b="14563"/>
          <a:stretch>
            <a:fillRect/>
          </a:stretch>
        </p:blipFill>
        <p:spPr bwMode="auto">
          <a:xfrm>
            <a:off x="1842838" y="2783428"/>
            <a:ext cx="3553544" cy="3725489"/>
          </a:xfrm>
          <a:prstGeom prst="rect">
            <a:avLst/>
          </a:prstGeom>
          <a:noFill/>
          <a:ln w="9525">
            <a:noFill/>
            <a:miter lim="800000"/>
            <a:headEnd/>
            <a:tailEnd/>
          </a:ln>
        </p:spPr>
      </p:pic>
      <p:sp>
        <p:nvSpPr>
          <p:cNvPr id="15" name="8 Rectángulo">
            <a:extLst>
              <a:ext uri="{FF2B5EF4-FFF2-40B4-BE49-F238E27FC236}">
                <a16:creationId xmlns:a16="http://schemas.microsoft.com/office/drawing/2014/main" id="{2C5A3E29-F96D-46D6-9535-FCBB364833FA}"/>
              </a:ext>
            </a:extLst>
          </p:cNvPr>
          <p:cNvSpPr/>
          <p:nvPr/>
        </p:nvSpPr>
        <p:spPr>
          <a:xfrm>
            <a:off x="889604" y="2891068"/>
            <a:ext cx="4104456" cy="369332"/>
          </a:xfrm>
          <a:prstGeom prst="rect">
            <a:avLst/>
          </a:prstGeom>
        </p:spPr>
        <p:txBody>
          <a:bodyPr wrap="square">
            <a:spAutoFit/>
          </a:bodyPr>
          <a:lstStyle/>
          <a:p>
            <a:r>
              <a:rPr lang="en-US" b="1" dirty="0" err="1">
                <a:solidFill>
                  <a:srgbClr val="FF0000"/>
                </a:solidFill>
                <a:latin typeface="Century Gothic" charset="0"/>
              </a:rPr>
              <a:t>Flujo</a:t>
            </a:r>
            <a:r>
              <a:rPr lang="en-US" b="1" dirty="0">
                <a:solidFill>
                  <a:srgbClr val="FF0000"/>
                </a:solidFill>
                <a:latin typeface="Century Gothic" charset="0"/>
              </a:rPr>
              <a:t> de </a:t>
            </a:r>
            <a:r>
              <a:rPr lang="en-US" b="1" dirty="0" err="1">
                <a:solidFill>
                  <a:srgbClr val="FF0000"/>
                </a:solidFill>
                <a:latin typeface="Century Gothic" charset="0"/>
              </a:rPr>
              <a:t>rayos</a:t>
            </a:r>
            <a:r>
              <a:rPr lang="en-US" b="1" dirty="0">
                <a:solidFill>
                  <a:srgbClr val="FF0000"/>
                </a:solidFill>
                <a:latin typeface="Century Gothic" charset="0"/>
              </a:rPr>
              <a:t> </a:t>
            </a:r>
            <a:r>
              <a:rPr lang="en-US" b="1" dirty="0" err="1">
                <a:solidFill>
                  <a:srgbClr val="FF0000"/>
                </a:solidFill>
                <a:latin typeface="Century Gothic" charset="0"/>
              </a:rPr>
              <a:t>cósmicos</a:t>
            </a:r>
            <a:endParaRPr lang="es-MX" b="1" dirty="0">
              <a:solidFill>
                <a:srgbClr val="FF0000"/>
              </a:solidFill>
            </a:endParaRPr>
          </a:p>
        </p:txBody>
      </p:sp>
    </p:spTree>
    <p:extLst>
      <p:ext uri="{BB962C8B-B14F-4D97-AF65-F5344CB8AC3E}">
        <p14:creationId xmlns:p14="http://schemas.microsoft.com/office/powerpoint/2010/main" val="296456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666B76A7-FC43-4A69-A4F2-E532DF78A7ED}"/>
              </a:ext>
            </a:extLst>
          </p:cNvPr>
          <p:cNvSpPr/>
          <p:nvPr/>
        </p:nvSpPr>
        <p:spPr>
          <a:xfrm>
            <a:off x="0" y="6512943"/>
            <a:ext cx="12192000" cy="34505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11" name="Rectángulo 10">
            <a:extLst>
              <a:ext uri="{FF2B5EF4-FFF2-40B4-BE49-F238E27FC236}">
                <a16:creationId xmlns:a16="http://schemas.microsoft.com/office/drawing/2014/main" id="{700EED66-E266-46A5-A0F5-63840FA31A90}"/>
              </a:ext>
            </a:extLst>
          </p:cNvPr>
          <p:cNvSpPr/>
          <p:nvPr/>
        </p:nvSpPr>
        <p:spPr>
          <a:xfrm>
            <a:off x="0" y="0"/>
            <a:ext cx="12192000" cy="6096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p>
        </p:txBody>
      </p:sp>
      <p:sp>
        <p:nvSpPr>
          <p:cNvPr id="2" name="Título 1">
            <a:extLst>
              <a:ext uri="{FF2B5EF4-FFF2-40B4-BE49-F238E27FC236}">
                <a16:creationId xmlns:a16="http://schemas.microsoft.com/office/drawing/2014/main" id="{0A0749B6-DE99-44FA-B48C-026C5B634000}"/>
              </a:ext>
            </a:extLst>
          </p:cNvPr>
          <p:cNvSpPr>
            <a:spLocks noGrp="1"/>
          </p:cNvSpPr>
          <p:nvPr>
            <p:ph type="title"/>
          </p:nvPr>
        </p:nvSpPr>
        <p:spPr>
          <a:xfrm>
            <a:off x="0" y="-180425"/>
            <a:ext cx="5869003" cy="970450"/>
          </a:xfrm>
        </p:spPr>
        <p:txBody>
          <a:bodyPr>
            <a:normAutofit/>
          </a:bodyPr>
          <a:lstStyle/>
          <a:p>
            <a:r>
              <a:rPr lang="es-MX" dirty="0">
                <a:latin typeface="Times New Roman" panose="02020603050405020304" pitchFamily="18" charset="0"/>
                <a:cs typeface="Times New Roman" panose="02020603050405020304" pitchFamily="18" charset="0"/>
              </a:rPr>
              <a:t>Monitores de Neutrones</a:t>
            </a:r>
          </a:p>
        </p:txBody>
      </p:sp>
      <p:sp>
        <p:nvSpPr>
          <p:cNvPr id="3" name="Marcador de contenido 2">
            <a:extLst>
              <a:ext uri="{FF2B5EF4-FFF2-40B4-BE49-F238E27FC236}">
                <a16:creationId xmlns:a16="http://schemas.microsoft.com/office/drawing/2014/main" id="{F9D75788-3373-439F-8041-5723E5ABA018}"/>
              </a:ext>
            </a:extLst>
          </p:cNvPr>
          <p:cNvSpPr>
            <a:spLocks noGrp="1"/>
          </p:cNvSpPr>
          <p:nvPr>
            <p:ph idx="1"/>
          </p:nvPr>
        </p:nvSpPr>
        <p:spPr>
          <a:xfrm>
            <a:off x="220144" y="693359"/>
            <a:ext cx="5708072" cy="5555041"/>
          </a:xfrm>
        </p:spPr>
        <p:txBody>
          <a:bodyPr/>
          <a:lstStyle/>
          <a:p>
            <a:r>
              <a:rPr lang="es-MX" dirty="0">
                <a:latin typeface="Times New Roman" panose="02020603050405020304" pitchFamily="18" charset="0"/>
                <a:cs typeface="Times New Roman" panose="02020603050405020304" pitchFamily="18" charset="0"/>
              </a:rPr>
              <a:t>Los neutrones son partículas de segunda generación de Rayos Cósmicos.</a:t>
            </a:r>
          </a:p>
          <a:p>
            <a:endParaRPr lang="es-MX" dirty="0">
              <a:latin typeface="Times New Roman" panose="02020603050405020304" pitchFamily="18" charset="0"/>
              <a:cs typeface="Times New Roman" panose="02020603050405020304" pitchFamily="18" charset="0"/>
            </a:endParaRPr>
          </a:p>
          <a:p>
            <a:r>
              <a:rPr lang="es-MX" dirty="0">
                <a:latin typeface="Times New Roman" panose="02020603050405020304" pitchFamily="18" charset="0"/>
                <a:cs typeface="Times New Roman" panose="02020603050405020304" pitchFamily="18" charset="0"/>
              </a:rPr>
              <a:t>Los RC al impactarse con los átomos de la atmósfera se descomponen en otras partículas en las cuales se distribuye la energía de la primera partícula.</a:t>
            </a:r>
          </a:p>
          <a:p>
            <a:endParaRPr lang="es-MX" dirty="0">
              <a:latin typeface="Times New Roman" panose="02020603050405020304" pitchFamily="18" charset="0"/>
              <a:cs typeface="Times New Roman" panose="02020603050405020304" pitchFamily="18" charset="0"/>
            </a:endParaRPr>
          </a:p>
          <a:p>
            <a:r>
              <a:rPr lang="es-MX" dirty="0">
                <a:latin typeface="Times New Roman" panose="02020603050405020304" pitchFamily="18" charset="0"/>
                <a:cs typeface="Times New Roman" panose="02020603050405020304" pitchFamily="18" charset="0"/>
              </a:rPr>
              <a:t>Los Monitores de Neutrones detectan a estos neutrones generados en el chubasco de partículas a través de multiplicadores de voltaje.</a:t>
            </a:r>
          </a:p>
          <a:p>
            <a:endParaRPr lang="es-MX" dirty="0">
              <a:latin typeface="Times New Roman" panose="02020603050405020304" pitchFamily="18" charset="0"/>
              <a:cs typeface="Times New Roman" panose="02020603050405020304" pitchFamily="18" charset="0"/>
            </a:endParaRPr>
          </a:p>
          <a:p>
            <a:r>
              <a:rPr lang="es-MX" dirty="0">
                <a:latin typeface="Times New Roman" panose="02020603050405020304" pitchFamily="18" charset="0"/>
                <a:cs typeface="Times New Roman" panose="02020603050405020304" pitchFamily="18" charset="0"/>
              </a:rPr>
              <a:t>Cuentan cerca de un neutrón por cada RC primario entrando a la atmósfera a través de un área igual a la del monitor.</a:t>
            </a:r>
          </a:p>
        </p:txBody>
      </p:sp>
      <p:pic>
        <p:nvPicPr>
          <p:cNvPr id="10242" name="Picture 2" descr="http://cafpe.ugr.es/img/fisica_particulas/subatomico-rayos.jpg">
            <a:extLst>
              <a:ext uri="{FF2B5EF4-FFF2-40B4-BE49-F238E27FC236}">
                <a16:creationId xmlns:a16="http://schemas.microsoft.com/office/drawing/2014/main" id="{2B86B842-163A-475F-BADB-9237E866AC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0935" y="604462"/>
            <a:ext cx="5510920" cy="5461960"/>
          </a:xfrm>
          <a:prstGeom prst="rect">
            <a:avLst/>
          </a:prstGeom>
          <a:noFill/>
          <a:extLst>
            <a:ext uri="{909E8E84-426E-40DD-AFC4-6F175D3DCCD1}">
              <a14:hiddenFill xmlns:a14="http://schemas.microsoft.com/office/drawing/2010/main">
                <a:solidFill>
                  <a:srgbClr val="FFFFFF"/>
                </a:solidFill>
              </a14:hiddenFill>
            </a:ext>
          </a:extLst>
        </p:spPr>
      </p:pic>
      <p:sp>
        <p:nvSpPr>
          <p:cNvPr id="5" name="Marcador de contenido 2">
            <a:extLst>
              <a:ext uri="{FF2B5EF4-FFF2-40B4-BE49-F238E27FC236}">
                <a16:creationId xmlns:a16="http://schemas.microsoft.com/office/drawing/2014/main" id="{F4371712-A643-44AE-A45B-880899A5D202}"/>
              </a:ext>
            </a:extLst>
          </p:cNvPr>
          <p:cNvSpPr txBox="1">
            <a:spLocks/>
          </p:cNvSpPr>
          <p:nvPr/>
        </p:nvSpPr>
        <p:spPr>
          <a:xfrm>
            <a:off x="6088607" y="6061283"/>
            <a:ext cx="6341618" cy="609600"/>
          </a:xfrm>
          <a:prstGeom prst="rect">
            <a:avLst/>
          </a:prstGeom>
          <a:effectLst>
            <a:outerShdw blurRad="25400" dir="17880000">
              <a:srgbClr val="000000">
                <a:alpha val="46000"/>
              </a:srgbClr>
            </a:outerShdw>
          </a:effectLst>
        </p:spPr>
        <p:txBody>
          <a:bodyPr vert="horz" lIns="91440" tIns="45720" rIns="91440" bIns="45720" rtlCol="0" anchor="t">
            <a:normAutofit fontScale="92500"/>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None/>
            </a:pPr>
            <a:r>
              <a:rPr lang="es-MX" sz="1400" dirty="0" err="1">
                <a:solidFill>
                  <a:schemeClr val="tx1"/>
                </a:solidFill>
                <a:latin typeface="Times New Roman" panose="02020603050405020304" pitchFamily="18" charset="0"/>
                <a:cs typeface="Times New Roman" panose="02020603050405020304" pitchFamily="18" charset="0"/>
              </a:rPr>
              <a:t>Fig</a:t>
            </a:r>
            <a:r>
              <a:rPr lang="es-MX" sz="1400" dirty="0">
                <a:solidFill>
                  <a:schemeClr val="tx1"/>
                </a:solidFill>
                <a:latin typeface="Times New Roman" panose="02020603050405020304" pitchFamily="18" charset="0"/>
                <a:cs typeface="Times New Roman" panose="02020603050405020304" pitchFamily="18" charset="0"/>
              </a:rPr>
              <a:t> 7. Obtenida de: </a:t>
            </a:r>
            <a:r>
              <a:rPr lang="de-DE" sz="1400" b="1" i="1" dirty="0">
                <a:solidFill>
                  <a:schemeClr val="tx1"/>
                </a:solidFill>
                <a:effectLst/>
                <a:latin typeface="Times New Roman" panose="02020603050405020304" pitchFamily="18" charset="0"/>
                <a:cs typeface="Times New Roman" panose="02020603050405020304" pitchFamily="18" charset="0"/>
              </a:rPr>
              <a:t>Centro Andaluz de Partículas Elementales, Universidad de Granada</a:t>
            </a:r>
            <a:br>
              <a:rPr lang="de-DE" sz="1400" dirty="0">
                <a:solidFill>
                  <a:schemeClr val="tx1"/>
                </a:solidFill>
                <a:latin typeface="Times New Roman" panose="02020603050405020304" pitchFamily="18" charset="0"/>
                <a:cs typeface="Times New Roman" panose="02020603050405020304" pitchFamily="18" charset="0"/>
              </a:rPr>
            </a:br>
            <a:r>
              <a:rPr lang="de-DE" sz="1400" i="1" dirty="0">
                <a:solidFill>
                  <a:schemeClr val="tx1"/>
                </a:solidFill>
                <a:effectLst/>
                <a:latin typeface="Times New Roman" panose="02020603050405020304" pitchFamily="18" charset="0"/>
                <a:cs typeface="Times New Roman" panose="02020603050405020304" pitchFamily="18" charset="0"/>
              </a:rPr>
              <a:t>http://cafpe.ugr.es/index.php/pages/particles#side-tab6</a:t>
            </a:r>
            <a:endParaRPr lang="es-MX" sz="1400" dirty="0">
              <a:solidFill>
                <a:schemeClr val="tx1"/>
              </a:solidFill>
              <a:latin typeface="Times New Roman" panose="02020603050405020304" pitchFamily="18" charset="0"/>
              <a:cs typeface="Times New Roman" panose="02020603050405020304" pitchFamily="18" charset="0"/>
            </a:endParaRPr>
          </a:p>
        </p:txBody>
      </p:sp>
      <p:sp>
        <p:nvSpPr>
          <p:cNvPr id="7" name="Marcador de pie de página 6">
            <a:extLst>
              <a:ext uri="{FF2B5EF4-FFF2-40B4-BE49-F238E27FC236}">
                <a16:creationId xmlns:a16="http://schemas.microsoft.com/office/drawing/2014/main" id="{7266C179-9F97-4761-A405-5F1DE2EC2906}"/>
              </a:ext>
            </a:extLst>
          </p:cNvPr>
          <p:cNvSpPr>
            <a:spLocks noGrp="1"/>
          </p:cNvSpPr>
          <p:nvPr>
            <p:ph type="ftr" sz="quarter" idx="11"/>
          </p:nvPr>
        </p:nvSpPr>
        <p:spPr>
          <a:xfrm>
            <a:off x="325315" y="6517497"/>
            <a:ext cx="6672865" cy="365125"/>
          </a:xfrm>
        </p:spPr>
        <p:txBody>
          <a:bodyPr/>
          <a:lstStyle/>
          <a:p>
            <a:r>
              <a:rPr lang="es-MX" dirty="0"/>
              <a:t>Godos-Valencia, Mendoza-Torres, Tirado-Bueno					     Variaciones Discretas FRC</a:t>
            </a:r>
          </a:p>
        </p:txBody>
      </p:sp>
      <p:sp>
        <p:nvSpPr>
          <p:cNvPr id="8" name="Marcador de número de diapositiva 7">
            <a:extLst>
              <a:ext uri="{FF2B5EF4-FFF2-40B4-BE49-F238E27FC236}">
                <a16:creationId xmlns:a16="http://schemas.microsoft.com/office/drawing/2014/main" id="{84870747-1157-4156-9F6E-CBAD373154E2}"/>
              </a:ext>
            </a:extLst>
          </p:cNvPr>
          <p:cNvSpPr>
            <a:spLocks noGrp="1"/>
          </p:cNvSpPr>
          <p:nvPr>
            <p:ph type="sldNum" sz="quarter" idx="12"/>
          </p:nvPr>
        </p:nvSpPr>
        <p:spPr>
          <a:xfrm>
            <a:off x="11113140" y="6502908"/>
            <a:ext cx="753545" cy="365125"/>
          </a:xfrm>
        </p:spPr>
        <p:txBody>
          <a:bodyPr/>
          <a:lstStyle/>
          <a:p>
            <a:fld id="{B503256A-7284-4F47-9396-5F67A697BE6C}" type="slidenum">
              <a:rPr lang="es-MX" smtClean="0"/>
              <a:t>9</a:t>
            </a:fld>
            <a:endParaRPr lang="es-MX" dirty="0"/>
          </a:p>
        </p:txBody>
      </p:sp>
    </p:spTree>
    <p:extLst>
      <p:ext uri="{BB962C8B-B14F-4D97-AF65-F5344CB8AC3E}">
        <p14:creationId xmlns:p14="http://schemas.microsoft.com/office/powerpoint/2010/main" val="354418612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izarra">
  <a:themeElements>
    <a:clrScheme name="Pizarra">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Pizarra">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zarra">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TM04033929[[fn=Pizarra]]</Template>
  <TotalTime>1842</TotalTime>
  <Words>3034</Words>
  <Application>Microsoft Office PowerPoint</Application>
  <PresentationFormat>Panorámica</PresentationFormat>
  <Paragraphs>340</Paragraphs>
  <Slides>36</Slides>
  <Notes>0</Notes>
  <HiddenSlides>0</HiddenSlides>
  <MMClips>1</MMClips>
  <ScaleCrop>false</ScaleCrop>
  <HeadingPairs>
    <vt:vector size="8" baseType="variant">
      <vt:variant>
        <vt:lpstr>Fuentes usadas</vt:lpstr>
      </vt:variant>
      <vt:variant>
        <vt:i4>9</vt:i4>
      </vt:variant>
      <vt:variant>
        <vt:lpstr>Tema</vt:lpstr>
      </vt:variant>
      <vt:variant>
        <vt:i4>1</vt:i4>
      </vt:variant>
      <vt:variant>
        <vt:lpstr>Servidores OLE incrustados</vt:lpstr>
      </vt:variant>
      <vt:variant>
        <vt:i4>2</vt:i4>
      </vt:variant>
      <vt:variant>
        <vt:lpstr>Títulos de diapositiva</vt:lpstr>
      </vt:variant>
      <vt:variant>
        <vt:i4>36</vt:i4>
      </vt:variant>
    </vt:vector>
  </HeadingPairs>
  <TitlesOfParts>
    <vt:vector size="48" baseType="lpstr">
      <vt:lpstr>方正舒体</vt:lpstr>
      <vt:lpstr>Arial</vt:lpstr>
      <vt:lpstr>Calibri</vt:lpstr>
      <vt:lpstr>Calisto MT</vt:lpstr>
      <vt:lpstr>Century Gothic</vt:lpstr>
      <vt:lpstr>Tahoma</vt:lpstr>
      <vt:lpstr>Times New Roman</vt:lpstr>
      <vt:lpstr>Trebuchet MS</vt:lpstr>
      <vt:lpstr>Wingdings 2</vt:lpstr>
      <vt:lpstr>Pizarra</vt:lpstr>
      <vt:lpstr>CorelDRAW Home &amp; Students</vt:lpstr>
      <vt:lpstr>CorelDRAW Home &amp; Student X8 Graphic</vt:lpstr>
      <vt:lpstr>Variaciones en Tiempos Cortos del Flujo de Rayos Cósmicos por Modulación Solar</vt:lpstr>
      <vt:lpstr>Contenido</vt:lpstr>
      <vt:lpstr>Introducción</vt:lpstr>
      <vt:lpstr>Anticorrelación del FRC con el Número de Manchas</vt:lpstr>
      <vt:lpstr>Heliosfera</vt:lpstr>
      <vt:lpstr>Presentación de PowerPoint</vt:lpstr>
      <vt:lpstr>Presentación de PowerPoint</vt:lpstr>
      <vt:lpstr>Presentación de PowerPoint</vt:lpstr>
      <vt:lpstr>Monitores de Neutrones</vt:lpstr>
      <vt:lpstr>Monitores de Neutrones de Bartol</vt:lpstr>
      <vt:lpstr>Decrementos Forbush en el FRC</vt:lpstr>
      <vt:lpstr>Perfil en el tiempo de Decrementos FB</vt:lpstr>
      <vt:lpstr>Número de FB y Ciclo de Actividad Solar</vt:lpstr>
      <vt:lpstr>Otros Eventos Solares Transitorios</vt:lpstr>
      <vt:lpstr>Flujos de Plasma en Loops Magnéticos Cerrados y Abiertos</vt:lpstr>
      <vt:lpstr>Otros Eventos Solares Transitorios</vt:lpstr>
      <vt:lpstr>Jets pequeños y de corta duración (UV)</vt:lpstr>
      <vt:lpstr>Primer Método de Identificación (Saltos)</vt:lpstr>
      <vt:lpstr>Histograma Acumulativo</vt:lpstr>
      <vt:lpstr>Histograma Acumulativo</vt:lpstr>
      <vt:lpstr>Derivada del Histograma</vt:lpstr>
      <vt:lpstr>Presentación de PowerPoint</vt:lpstr>
      <vt:lpstr>Presentación de PowerPoint</vt:lpstr>
      <vt:lpstr>Presentación de PowerPoint</vt:lpstr>
      <vt:lpstr>Criterios de Selección (Saltos)</vt:lpstr>
      <vt:lpstr>Curvas de Desviación Estándar en el FRC</vt:lpstr>
      <vt:lpstr>Desviación Estándar</vt:lpstr>
      <vt:lpstr>Histograma Acumulativo</vt:lpstr>
      <vt:lpstr>Histograma Acumulativo</vt:lpstr>
      <vt:lpstr>Derivada del Histograma McMurdo</vt:lpstr>
      <vt:lpstr>Presentación de PowerPoint</vt:lpstr>
      <vt:lpstr>Conclusiones</vt:lpstr>
      <vt:lpstr>Trabajo a Futuro</vt:lpstr>
      <vt:lpstr>Agradecimientos</vt:lpstr>
      <vt:lpstr>¡Gracias por su Atención!</vt:lpstr>
      <vt:lpstr>Referencias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Número de Variaciones Discretas en Tiempo del Flujo de Rayos Cósmicos de Diferentes Amplitudes</dc:title>
  <dc:creator>DAVID GODOS VALENCIA</dc:creator>
  <cp:lastModifiedBy>David Godos Valencia</cp:lastModifiedBy>
  <cp:revision>252</cp:revision>
  <dcterms:created xsi:type="dcterms:W3CDTF">2017-08-07T12:32:54Z</dcterms:created>
  <dcterms:modified xsi:type="dcterms:W3CDTF">2018-10-05T05:33:49Z</dcterms:modified>
</cp:coreProperties>
</file>