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sldIdLst>
    <p:sldId id="256" r:id="rId2"/>
    <p:sldId id="298" r:id="rId3"/>
    <p:sldId id="284" r:id="rId4"/>
    <p:sldId id="283" r:id="rId5"/>
    <p:sldId id="285" r:id="rId6"/>
    <p:sldId id="286" r:id="rId7"/>
    <p:sldId id="258" r:id="rId8"/>
    <p:sldId id="259" r:id="rId9"/>
    <p:sldId id="260" r:id="rId10"/>
    <p:sldId id="282" r:id="rId11"/>
    <p:sldId id="264" r:id="rId12"/>
    <p:sldId id="287" r:id="rId13"/>
    <p:sldId id="261" r:id="rId14"/>
    <p:sldId id="270" r:id="rId15"/>
    <p:sldId id="271" r:id="rId16"/>
    <p:sldId id="272" r:id="rId17"/>
    <p:sldId id="273" r:id="rId18"/>
    <p:sldId id="288" r:id="rId19"/>
    <p:sldId id="290" r:id="rId20"/>
    <p:sldId id="266" r:id="rId21"/>
    <p:sldId id="257" r:id="rId22"/>
    <p:sldId id="274" r:id="rId23"/>
    <p:sldId id="295" r:id="rId24"/>
    <p:sldId id="276" r:id="rId25"/>
    <p:sldId id="275" r:id="rId26"/>
    <p:sldId id="277" r:id="rId27"/>
    <p:sldId id="296" r:id="rId28"/>
    <p:sldId id="278" r:id="rId29"/>
    <p:sldId id="279" r:id="rId30"/>
    <p:sldId id="269" r:id="rId31"/>
    <p:sldId id="291" r:id="rId32"/>
    <p:sldId id="293" r:id="rId33"/>
    <p:sldId id="299" r:id="rId34"/>
    <p:sldId id="297" r:id="rId35"/>
    <p:sldId id="294" r:id="rId36"/>
    <p:sldId id="292" r:id="rId37"/>
    <p:sldId id="281" r:id="rId38"/>
    <p:sldId id="289" r:id="rId39"/>
    <p:sldId id="28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9" autoAdjust="0"/>
    <p:restoredTop sz="94660"/>
  </p:normalViewPr>
  <p:slideViewPr>
    <p:cSldViewPr snapToGrid="0">
      <p:cViewPr varScale="1">
        <p:scale>
          <a:sx n="61" d="100"/>
          <a:sy n="61" d="100"/>
        </p:scale>
        <p:origin x="30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904E75-CCE9-43E1-88FE-F75ECE71D09C}"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D2CE5FB-1AAD-4C7F-9F07-0A88EEB1E23A}" type="pres">
      <dgm:prSet presAssocID="{81904E75-CCE9-43E1-88FE-F75ECE71D09C}" presName="cycle" presStyleCnt="0">
        <dgm:presLayoutVars>
          <dgm:dir/>
          <dgm:resizeHandles val="exact"/>
        </dgm:presLayoutVars>
      </dgm:prSet>
      <dgm:spPr/>
    </dgm:pt>
  </dgm:ptLst>
  <dgm:cxnLst>
    <dgm:cxn modelId="{23673DBA-1726-4AD0-AE8C-C4BDBE4C6EFF}" type="presOf" srcId="{81904E75-CCE9-43E1-88FE-F75ECE71D09C}" destId="{CD2CE5FB-1AAD-4C7F-9F07-0A88EEB1E23A}"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04913-9DA2-4990-9225-034E85EB1CCC}" type="datetimeFigureOut">
              <a:rPr lang="en-GB" smtClean="0"/>
              <a:t>05/10/2018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A3BAD-AABC-4186-AD10-33881F392896}" type="slidenum">
              <a:rPr lang="en-GB" smtClean="0"/>
              <a:t>‹#›</a:t>
            </a:fld>
            <a:endParaRPr lang="en-GB"/>
          </a:p>
        </p:txBody>
      </p:sp>
    </p:spTree>
    <p:extLst>
      <p:ext uri="{BB962C8B-B14F-4D97-AF65-F5344CB8AC3E}">
        <p14:creationId xmlns:p14="http://schemas.microsoft.com/office/powerpoint/2010/main" val="2410947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E20EE8-2FEC-4825-9961-DDB6945EDE75}" type="slidenum">
              <a:rPr lang="en-US" altLang="en-US"/>
              <a:pPr/>
              <a:t>6</a:t>
            </a:fld>
            <a:endParaRPr lang="en-US" altLang="en-US"/>
          </a:p>
        </p:txBody>
      </p:sp>
      <p:sp>
        <p:nvSpPr>
          <p:cNvPr id="36866" name="Rectangle 2"/>
          <p:cNvSpPr>
            <a:spLocks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19490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90D8F1-3F03-40F3-B55C-631F57CCF529}" type="slidenum">
              <a:rPr lang="en-US" altLang="en-US"/>
              <a:pPr/>
              <a:t>38</a:t>
            </a:fld>
            <a:endParaRPr lang="en-US" altLang="en-US"/>
          </a:p>
        </p:txBody>
      </p:sp>
      <p:sp>
        <p:nvSpPr>
          <p:cNvPr id="61442" name="Rectangle 2"/>
          <p:cNvSpPr>
            <a:spLocks noRot="1" noChangeArrowheads="1" noTextEdit="1"/>
          </p:cNvSpPr>
          <p:nvPr>
            <p:ph type="sldImg"/>
          </p:nvPr>
        </p:nvSpPr>
        <p:spPr>
          <a:ln/>
        </p:spPr>
      </p:sp>
      <p:sp>
        <p:nvSpPr>
          <p:cNvPr id="61443" name="Rectangle 3"/>
          <p:cNvSpPr>
            <a:spLocks noGrp="1" noChangeArrowheads="1"/>
          </p:cNvSpPr>
          <p:nvPr>
            <p:ph type="body" idx="1"/>
          </p:nvPr>
        </p:nvSpPr>
        <p:spPr/>
        <p:txBody>
          <a:bodyPr/>
          <a:lstStyle/>
          <a:p>
            <a:pPr marL="228600" indent="-228600"/>
            <a:r>
              <a:rPr lang="en-US" altLang="en-US"/>
              <a:t>Standard model-The </a:t>
            </a:r>
            <a:r>
              <a:rPr lang="en-US" altLang="en-US" b="1"/>
              <a:t>Standard Model</a:t>
            </a:r>
            <a:r>
              <a:rPr lang="en-US" altLang="en-US"/>
              <a:t> of particle physics is a theory that describes three of the four known fundamental interactions between the elementary particles that make up all matter. </a:t>
            </a:r>
          </a:p>
          <a:p>
            <a:pPr marL="228600" indent="-228600"/>
            <a:endParaRPr lang="en-US" altLang="en-US"/>
          </a:p>
          <a:p>
            <a:pPr marL="228600" indent="-228600"/>
            <a:r>
              <a:rPr lang="en-US" altLang="en-US"/>
              <a:t>What can we expect to learn at the LHC?</a:t>
            </a:r>
          </a:p>
          <a:p>
            <a:pPr marL="228600" indent="-228600"/>
            <a:endParaRPr lang="en-US" altLang="en-US"/>
          </a:p>
          <a:p>
            <a:pPr marL="228600" indent="-228600">
              <a:buFontTx/>
              <a:buAutoNum type="arabicPeriod"/>
            </a:pPr>
            <a:r>
              <a:rPr lang="en-US" altLang="en-US"/>
              <a:t>What gives particles their mass.</a:t>
            </a:r>
          </a:p>
          <a:p>
            <a:pPr marL="228600" indent="-228600">
              <a:buFontTx/>
              <a:buAutoNum type="arabicPeriod"/>
            </a:pPr>
            <a:r>
              <a:rPr lang="en-US" altLang="en-US"/>
              <a:t>What dark matter is</a:t>
            </a:r>
          </a:p>
          <a:p>
            <a:pPr marL="228600" indent="-228600">
              <a:buFontTx/>
              <a:buAutoNum type="arabicPeriod"/>
            </a:pPr>
            <a:r>
              <a:rPr lang="en-US" altLang="en-US"/>
              <a:t>Solving the Hierarchy problem.  Or how does gravity fit into the Standard Model</a:t>
            </a:r>
          </a:p>
          <a:p>
            <a:pPr marL="228600" indent="-228600">
              <a:buFontTx/>
              <a:buAutoNum type="arabicPeriod"/>
            </a:pPr>
            <a:r>
              <a:rPr lang="en-US" altLang="en-US"/>
              <a:t>Why there more matter than antimatter in the universe</a:t>
            </a:r>
          </a:p>
          <a:p>
            <a:pPr marL="228600" indent="-228600"/>
            <a:endParaRPr lang="en-US" altLang="en-US"/>
          </a:p>
          <a:p>
            <a:pPr marL="228600" indent="-228600"/>
            <a:r>
              <a:rPr lang="en-US" altLang="en-US"/>
              <a:t>Each of these topics will be discussed in this lecture</a:t>
            </a:r>
          </a:p>
        </p:txBody>
      </p:sp>
    </p:spTree>
    <p:extLst>
      <p:ext uri="{BB962C8B-B14F-4D97-AF65-F5344CB8AC3E}">
        <p14:creationId xmlns:p14="http://schemas.microsoft.com/office/powerpoint/2010/main" val="409170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C5DD7031-07C2-4251-8E44-147491FDA782}" type="slidenum">
              <a:rPr lang="es-ES" smtClean="0"/>
              <a:pPr/>
              <a:t>7</a:t>
            </a:fld>
            <a:endParaRPr lang="es-ES"/>
          </a:p>
        </p:txBody>
      </p:sp>
    </p:spTree>
    <p:extLst>
      <p:ext uri="{BB962C8B-B14F-4D97-AF65-F5344CB8AC3E}">
        <p14:creationId xmlns:p14="http://schemas.microsoft.com/office/powerpoint/2010/main" val="3118660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99BD647F-D695-4B69-A317-C0E0C4759E2D}" type="slidenum">
              <a:rPr lang="en-US" smtClean="0"/>
              <a:pPr/>
              <a:t>8</a:t>
            </a:fld>
            <a:endParaRPr lang="en-US"/>
          </a:p>
        </p:txBody>
      </p:sp>
    </p:spTree>
    <p:extLst>
      <p:ext uri="{BB962C8B-B14F-4D97-AF65-F5344CB8AC3E}">
        <p14:creationId xmlns:p14="http://schemas.microsoft.com/office/powerpoint/2010/main" val="3037507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99BD647F-D695-4B69-A317-C0E0C4759E2D}" type="slidenum">
              <a:rPr lang="en-US" smtClean="0"/>
              <a:pPr/>
              <a:t>9</a:t>
            </a:fld>
            <a:endParaRPr lang="en-US"/>
          </a:p>
        </p:txBody>
      </p:sp>
    </p:spTree>
    <p:extLst>
      <p:ext uri="{BB962C8B-B14F-4D97-AF65-F5344CB8AC3E}">
        <p14:creationId xmlns:p14="http://schemas.microsoft.com/office/powerpoint/2010/main" val="3148963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0"/>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F4C2270B-4669-4C55-B9F2-12480EC20B76}" type="slidenum">
              <a:rPr lang="en-US" altLang="en-US">
                <a:latin typeface="Arial" panose="020B0604020202020204" pitchFamily="34" charset="0"/>
              </a:rPr>
              <a:pPr>
                <a:spcBef>
                  <a:spcPct val="0"/>
                </a:spcBef>
                <a:buClrTx/>
                <a:buFontTx/>
                <a:buNone/>
              </a:pPr>
              <a:t>10</a:t>
            </a:fld>
            <a:endParaRPr lang="en-US" altLang="en-US">
              <a:latin typeface="Arial" panose="020B0604020202020204" pitchFamily="34" charset="0"/>
            </a:endParaRPr>
          </a:p>
        </p:txBody>
      </p:sp>
      <p:sp>
        <p:nvSpPr>
          <p:cNvPr id="17411"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Text Box 2"/>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extLst>
      <p:ext uri="{BB962C8B-B14F-4D97-AF65-F5344CB8AC3E}">
        <p14:creationId xmlns:p14="http://schemas.microsoft.com/office/powerpoint/2010/main" val="2652038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34CF58-FCC5-4BEA-BCA6-42C920C3A539}" type="slidenum">
              <a:rPr lang="en-US" altLang="fr-FR"/>
              <a:pPr/>
              <a:t>11</a:t>
            </a:fld>
            <a:endParaRPr lang="en-US" altLang="fr-FR"/>
          </a:p>
        </p:txBody>
      </p:sp>
      <p:sp>
        <p:nvSpPr>
          <p:cNvPr id="206850" name="Rectangle 2"/>
          <p:cNvSpPr>
            <a:spLocks noChangeArrowheads="1" noTextEdit="1"/>
          </p:cNvSpPr>
          <p:nvPr>
            <p:ph type="sldImg"/>
          </p:nvPr>
        </p:nvSpPr>
        <p:spPr>
          <a:xfrm>
            <a:off x="381000" y="685800"/>
            <a:ext cx="6097588" cy="3430588"/>
          </a:xfrm>
          <a:ln/>
        </p:spPr>
      </p:sp>
      <p:sp>
        <p:nvSpPr>
          <p:cNvPr id="206851" name="Rectangle 3"/>
          <p:cNvSpPr>
            <a:spLocks noGrp="1" noChangeArrowheads="1"/>
          </p:cNvSpPr>
          <p:nvPr>
            <p:ph type="body" idx="1"/>
          </p:nvPr>
        </p:nvSpPr>
        <p:spPr>
          <a:xfrm>
            <a:off x="914400" y="4344988"/>
            <a:ext cx="5029200" cy="4113212"/>
          </a:xfrm>
        </p:spPr>
        <p:txBody>
          <a:bodyPr/>
          <a:lstStyle/>
          <a:p>
            <a:r>
              <a:rPr lang="en-US" altLang="en-US"/>
              <a:t>Principle of the accelerators. collisions and experiments, many collision to look at rare things, high energy to look at small things and go back to conditions far back in the development of the universe</a:t>
            </a:r>
          </a:p>
          <a:p>
            <a:r>
              <a:rPr lang="en-US" altLang="en-US"/>
              <a:t>Need better slide - </a:t>
            </a:r>
          </a:p>
        </p:txBody>
      </p:sp>
    </p:spTree>
    <p:extLst>
      <p:ext uri="{BB962C8B-B14F-4D97-AF65-F5344CB8AC3E}">
        <p14:creationId xmlns:p14="http://schemas.microsoft.com/office/powerpoint/2010/main" val="80964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99BD647F-D695-4B69-A317-C0E0C4759E2D}" type="slidenum">
              <a:rPr lang="en-US" smtClean="0"/>
              <a:pPr/>
              <a:t>13</a:t>
            </a:fld>
            <a:endParaRPr lang="en-US"/>
          </a:p>
        </p:txBody>
      </p:sp>
    </p:spTree>
    <p:extLst>
      <p:ext uri="{BB962C8B-B14F-4D97-AF65-F5344CB8AC3E}">
        <p14:creationId xmlns:p14="http://schemas.microsoft.com/office/powerpoint/2010/main" val="3987221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9BCEB1-6A78-48DE-ADD9-160EABAF486F}" type="slidenum">
              <a:rPr lang="en-US" altLang="en-US"/>
              <a:pPr/>
              <a:t>19</a:t>
            </a:fld>
            <a:endParaRPr lang="en-US" altLang="en-US"/>
          </a:p>
        </p:txBody>
      </p:sp>
      <p:sp>
        <p:nvSpPr>
          <p:cNvPr id="89090" name="Rectangle 2"/>
          <p:cNvSpPr>
            <a:spLocks noRot="1" noChangeArrowheads="1" noTextEdit="1"/>
          </p:cNvSpPr>
          <p:nvPr>
            <p:ph type="sldImg"/>
          </p:nvPr>
        </p:nvSpPr>
        <p:spPr>
          <a:ln/>
        </p:spPr>
      </p:sp>
      <p:sp>
        <p:nvSpPr>
          <p:cNvPr id="89091" name="Rectangle 3"/>
          <p:cNvSpPr>
            <a:spLocks noGrp="1" noChangeArrowheads="1"/>
          </p:cNvSpPr>
          <p:nvPr>
            <p:ph type="body" idx="1"/>
          </p:nvPr>
        </p:nvSpPr>
        <p:spPr/>
        <p:txBody>
          <a:bodyPr/>
          <a:lstStyle/>
          <a:p>
            <a:pPr marL="228600" indent="-228600"/>
            <a:r>
              <a:rPr lang="en-US" altLang="en-US"/>
              <a:t>Last topic, What is dark matter, and how can we find some. Bottom line is we know it is out there, but don’t know what it is…</a:t>
            </a:r>
          </a:p>
          <a:p>
            <a:pPr marL="228600" indent="-228600"/>
            <a:r>
              <a:rPr lang="en-US" altLang="en-US"/>
              <a:t>Based on a lecture by James Wells</a:t>
            </a:r>
          </a:p>
          <a:p>
            <a:pPr marL="228600" indent="-228600">
              <a:buFontTx/>
              <a:buAutoNum type="arabicPeriod"/>
            </a:pPr>
            <a:endParaRPr lang="en-US" altLang="en-US"/>
          </a:p>
          <a:p>
            <a:pPr marL="228600" indent="-228600">
              <a:buFontTx/>
              <a:buAutoNum type="arabicPeriod"/>
            </a:pPr>
            <a:r>
              <a:rPr lang="en-US" altLang="en-US"/>
              <a:t>Dark matter does not interact with electromagnetic force but does with gravity.</a:t>
            </a:r>
          </a:p>
          <a:p>
            <a:pPr marL="228600" indent="-228600">
              <a:buFontTx/>
              <a:buAutoNum type="arabicPeriod"/>
            </a:pPr>
            <a:r>
              <a:rPr lang="en-US" altLang="en-US"/>
              <a:t> Below are some reasons why we think there is dark matter.</a:t>
            </a:r>
          </a:p>
          <a:p>
            <a:pPr marL="685800" lvl="1" indent="-228600"/>
            <a:r>
              <a:rPr lang="en-US" altLang="en-US"/>
              <a:t>a. Galactic rotation curves</a:t>
            </a:r>
          </a:p>
          <a:p>
            <a:pPr marL="685800" lvl="1" indent="-228600"/>
            <a:r>
              <a:rPr lang="en-US" altLang="en-US"/>
              <a:t>b. CMB-Cosmic Microwave Background temperature fluctuations</a:t>
            </a:r>
          </a:p>
          <a:p>
            <a:pPr marL="685800" lvl="1" indent="-228600">
              <a:buFontTx/>
              <a:buAutoNum type="alphaLcPeriod" startAt="3"/>
            </a:pPr>
            <a:r>
              <a:rPr lang="en-US" altLang="en-US"/>
              <a:t>Collision of two galaxies</a:t>
            </a:r>
          </a:p>
          <a:p>
            <a:pPr marL="685800" lvl="1" indent="-228600"/>
            <a:r>
              <a:rPr lang="en-US" altLang="en-US"/>
              <a:t>3. The next slides will talk a little about Galactic Rotation and collision of cluster galaxies as related to dark matter.</a:t>
            </a:r>
          </a:p>
        </p:txBody>
      </p:sp>
    </p:spTree>
    <p:extLst>
      <p:ext uri="{BB962C8B-B14F-4D97-AF65-F5344CB8AC3E}">
        <p14:creationId xmlns:p14="http://schemas.microsoft.com/office/powerpoint/2010/main" val="951567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224894-28EC-412A-B4C5-24A0C067D6E9}" type="slidenum">
              <a:rPr lang="en-US" altLang="en-US"/>
              <a:pPr/>
              <a:t>20</a:t>
            </a:fld>
            <a:endParaRPr lang="en-US" altLang="en-US"/>
          </a:p>
        </p:txBody>
      </p:sp>
      <p:sp>
        <p:nvSpPr>
          <p:cNvPr id="130050" name="Rectangle 2"/>
          <p:cNvSpPr>
            <a:spLocks noRot="1" noChangeArrowheads="1" noTextEdit="1"/>
          </p:cNvSpPr>
          <p:nvPr>
            <p:ph type="sldImg"/>
          </p:nvPr>
        </p:nvSpPr>
        <p:spPr>
          <a:ln/>
        </p:spPr>
      </p:sp>
      <p:sp>
        <p:nvSpPr>
          <p:cNvPr id="130051" name="Rectangle 3"/>
          <p:cNvSpPr>
            <a:spLocks noGrp="1" noChangeArrowheads="1"/>
          </p:cNvSpPr>
          <p:nvPr>
            <p:ph type="body" idx="1"/>
          </p:nvPr>
        </p:nvSpPr>
        <p:spPr/>
        <p:txBody>
          <a:bodyPr/>
          <a:lstStyle/>
          <a:p>
            <a:pPr marL="228600" indent="-228600"/>
            <a:r>
              <a:rPr lang="en-US" altLang="en-US"/>
              <a:t>In the search for dark matter, we feel that dark matter must possess some of the following properties.  If you want to talk more about these properties I have made a few notes below.  I don’t think it is necessary…</a:t>
            </a:r>
          </a:p>
          <a:p>
            <a:pPr marL="228600" indent="-228600"/>
            <a:r>
              <a:rPr lang="en-US" altLang="en-US"/>
              <a:t>Important points is that dark matter must be stable…</a:t>
            </a:r>
          </a:p>
          <a:p>
            <a:pPr marL="228600" indent="-228600"/>
            <a:endParaRPr lang="en-US" altLang="en-US"/>
          </a:p>
          <a:p>
            <a:pPr marL="228600" indent="-228600"/>
            <a:r>
              <a:rPr lang="en-US" altLang="en-US"/>
              <a:t>Picture above shows how dark matter may reside in outer regions of a galaxy.  More on this in the next slide.  LSP and WIMPS are the only two types of dark matter candidates discussed in this talk.</a:t>
            </a:r>
          </a:p>
          <a:p>
            <a:pPr marL="228600" indent="-228600"/>
            <a:endParaRPr lang="en-US" altLang="en-US"/>
          </a:p>
          <a:p>
            <a:pPr marL="228600" indent="-228600"/>
            <a:r>
              <a:rPr lang="en-US" altLang="en-US"/>
              <a:t>Lighest Supersymmetric Particle or LSP is the most celebrated candidate for dark matter (more in a couple slides)</a:t>
            </a:r>
          </a:p>
          <a:p>
            <a:pPr marL="228600" indent="-228600"/>
            <a:r>
              <a:rPr lang="en-US" altLang="en-US"/>
              <a:t>WIMPs are another candidate and will be discussed in a later slides</a:t>
            </a:r>
          </a:p>
          <a:p>
            <a:pPr marL="228600" indent="-228600"/>
            <a:endParaRPr lang="en-US" altLang="en-US"/>
          </a:p>
          <a:p>
            <a:pPr marL="228600" indent="-228600"/>
            <a:r>
              <a:rPr lang="en-US" altLang="en-US"/>
              <a:t>1. Dark matter must possess, Z</a:t>
            </a:r>
            <a:r>
              <a:rPr lang="en-US" altLang="en-US" baseline="-25000"/>
              <a:t>2</a:t>
            </a:r>
            <a:r>
              <a:rPr lang="en-US" altLang="en-US"/>
              <a:t> charge invariance.</a:t>
            </a:r>
          </a:p>
          <a:p>
            <a:pPr marL="228600" indent="-228600"/>
            <a:r>
              <a:rPr lang="en-US" altLang="en-US"/>
              <a:t>     a.  Z</a:t>
            </a:r>
            <a:r>
              <a:rPr lang="en-US" altLang="en-US" baseline="-25000"/>
              <a:t>2</a:t>
            </a:r>
            <a:r>
              <a:rPr lang="en-US" altLang="en-US"/>
              <a:t> is a quantum numbers where the product is conserved*. This is also referred to as  parity.</a:t>
            </a:r>
          </a:p>
          <a:p>
            <a:pPr marL="228600" indent="-228600"/>
            <a:r>
              <a:rPr lang="en-US" altLang="en-US"/>
              <a:t>     *Most conserved quantum numbers are additive. Thus, in an elementary particle reaction, the sum of the quantum numbers should be the same before and after the reaction.</a:t>
            </a:r>
          </a:p>
          <a:p>
            <a:pPr marL="228600" indent="-228600"/>
            <a:r>
              <a:rPr lang="en-US" altLang="en-US"/>
              <a:t>     Source:http://en.wikipedia.org/wiki/Quantum_number</a:t>
            </a:r>
          </a:p>
          <a:p>
            <a:pPr marL="228600" indent="-228600"/>
            <a:r>
              <a:rPr lang="en-US" altLang="en-US"/>
              <a:t>     b. For dark matter Z</a:t>
            </a:r>
            <a:r>
              <a:rPr lang="en-US" altLang="en-US" baseline="-25000"/>
              <a:t>2</a:t>
            </a:r>
            <a:r>
              <a:rPr lang="en-US" altLang="en-US"/>
              <a:t> is odd.  Odd implies stable</a:t>
            </a:r>
          </a:p>
          <a:p>
            <a:pPr marL="228600" indent="-228600"/>
            <a:r>
              <a:rPr lang="en-US" altLang="en-US"/>
              <a:t>2.Dark matter has the property of R-parity. </a:t>
            </a:r>
          </a:p>
          <a:p>
            <a:pPr marL="228600" indent="-228600"/>
            <a:r>
              <a:rPr lang="en-US" altLang="en-US"/>
              <a:t>     a.  R-parity is a conserved quantity of supersymmetry theory (hypothesized) This is a Z</a:t>
            </a:r>
            <a:r>
              <a:rPr lang="en-US" altLang="en-US" baseline="-25000"/>
              <a:t>2</a:t>
            </a:r>
            <a:r>
              <a:rPr lang="en-US" altLang="en-US"/>
              <a:t> symmetry.</a:t>
            </a:r>
          </a:p>
          <a:p>
            <a:pPr marL="228600" indent="-228600"/>
            <a:r>
              <a:rPr lang="en-US" altLang="en-US"/>
              <a:t>Source:http://en.wikipedia.org/wiki/R-parity</a:t>
            </a:r>
          </a:p>
          <a:p>
            <a:pPr marL="228600" indent="-228600"/>
            <a:r>
              <a:rPr lang="en-US" altLang="en-US"/>
              <a:t>     b.  With R-parity being preserved, the lightest supersymmetric particle (LSP) can not decay. This lightest particle (if it exists) may therefore account for the observed missing mass of the universe that is generally called dark matter.</a:t>
            </a:r>
          </a:p>
          <a:p>
            <a:pPr marL="228600" indent="-228600"/>
            <a:endParaRPr lang="en-US" altLang="en-US"/>
          </a:p>
          <a:p>
            <a:pPr marL="228600" indent="-228600">
              <a:buFontTx/>
              <a:buChar char="•"/>
            </a:pPr>
            <a:endParaRPr lang="en-US" altLang="en-US"/>
          </a:p>
        </p:txBody>
      </p:sp>
    </p:spTree>
    <p:extLst>
      <p:ext uri="{BB962C8B-B14F-4D97-AF65-F5344CB8AC3E}">
        <p14:creationId xmlns:p14="http://schemas.microsoft.com/office/powerpoint/2010/main" val="144583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GB" smtClean="0"/>
              <a:t>10/10/2018</a:t>
            </a:r>
            <a:endParaRPr lang="en-GB"/>
          </a:p>
        </p:txBody>
      </p:sp>
      <p:sp>
        <p:nvSpPr>
          <p:cNvPr id="5" name="Footer Placeholder 4"/>
          <p:cNvSpPr>
            <a:spLocks noGrp="1"/>
          </p:cNvSpPr>
          <p:nvPr>
            <p:ph type="ftr" sz="quarter" idx="11"/>
          </p:nvPr>
        </p:nvSpPr>
        <p:spPr/>
        <p:txBody>
          <a:bodyPr/>
          <a:lstStyle/>
          <a:p>
            <a:r>
              <a:rPr lang="es-ES" smtClean="0"/>
              <a:t>Guy Paic CLF Puebla 2018</a:t>
            </a:r>
            <a:endParaRPr lang="en-GB"/>
          </a:p>
        </p:txBody>
      </p:sp>
      <p:sp>
        <p:nvSpPr>
          <p:cNvPr id="6" name="Slide Number Placeholder 5"/>
          <p:cNvSpPr>
            <a:spLocks noGrp="1"/>
          </p:cNvSpPr>
          <p:nvPr>
            <p:ph type="sldNum" sz="quarter" idx="12"/>
          </p:nvPr>
        </p:nvSpPr>
        <p:spPr/>
        <p:txBody>
          <a:bodyPr/>
          <a:lstStyle/>
          <a:p>
            <a:fld id="{3EF341A1-97FD-4B40-815C-4A2FD2A5C204}" type="slidenum">
              <a:rPr lang="en-GB" smtClean="0"/>
              <a:t>‹#›</a:t>
            </a:fld>
            <a:endParaRPr lang="en-GB"/>
          </a:p>
        </p:txBody>
      </p:sp>
    </p:spTree>
    <p:extLst>
      <p:ext uri="{BB962C8B-B14F-4D97-AF65-F5344CB8AC3E}">
        <p14:creationId xmlns:p14="http://schemas.microsoft.com/office/powerpoint/2010/main" val="1080051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GB" smtClean="0"/>
              <a:t>10/10/2018</a:t>
            </a:r>
            <a:endParaRPr lang="en-GB"/>
          </a:p>
        </p:txBody>
      </p:sp>
      <p:sp>
        <p:nvSpPr>
          <p:cNvPr id="5" name="Footer Placeholder 4"/>
          <p:cNvSpPr>
            <a:spLocks noGrp="1"/>
          </p:cNvSpPr>
          <p:nvPr>
            <p:ph type="ftr" sz="quarter" idx="11"/>
          </p:nvPr>
        </p:nvSpPr>
        <p:spPr/>
        <p:txBody>
          <a:bodyPr/>
          <a:lstStyle/>
          <a:p>
            <a:r>
              <a:rPr lang="es-ES" smtClean="0"/>
              <a:t>Guy Paic CLF Puebla 2018</a:t>
            </a:r>
            <a:endParaRPr lang="en-GB"/>
          </a:p>
        </p:txBody>
      </p:sp>
      <p:sp>
        <p:nvSpPr>
          <p:cNvPr id="6" name="Slide Number Placeholder 5"/>
          <p:cNvSpPr>
            <a:spLocks noGrp="1"/>
          </p:cNvSpPr>
          <p:nvPr>
            <p:ph type="sldNum" sz="quarter" idx="12"/>
          </p:nvPr>
        </p:nvSpPr>
        <p:spPr/>
        <p:txBody>
          <a:bodyPr/>
          <a:lstStyle/>
          <a:p>
            <a:fld id="{3EF341A1-97FD-4B40-815C-4A2FD2A5C204}" type="slidenum">
              <a:rPr lang="en-GB" smtClean="0"/>
              <a:t>‹#›</a:t>
            </a:fld>
            <a:endParaRPr lang="en-GB"/>
          </a:p>
        </p:txBody>
      </p:sp>
    </p:spTree>
    <p:extLst>
      <p:ext uri="{BB962C8B-B14F-4D97-AF65-F5344CB8AC3E}">
        <p14:creationId xmlns:p14="http://schemas.microsoft.com/office/powerpoint/2010/main" val="609264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GB" smtClean="0"/>
              <a:t>10/10/2018</a:t>
            </a:r>
            <a:endParaRPr lang="en-GB"/>
          </a:p>
        </p:txBody>
      </p:sp>
      <p:sp>
        <p:nvSpPr>
          <p:cNvPr id="5" name="Footer Placeholder 4"/>
          <p:cNvSpPr>
            <a:spLocks noGrp="1"/>
          </p:cNvSpPr>
          <p:nvPr>
            <p:ph type="ftr" sz="quarter" idx="11"/>
          </p:nvPr>
        </p:nvSpPr>
        <p:spPr/>
        <p:txBody>
          <a:bodyPr/>
          <a:lstStyle/>
          <a:p>
            <a:r>
              <a:rPr lang="es-ES" smtClean="0"/>
              <a:t>Guy Paic CLF Puebla 2018</a:t>
            </a:r>
            <a:endParaRPr lang="en-GB"/>
          </a:p>
        </p:txBody>
      </p:sp>
      <p:sp>
        <p:nvSpPr>
          <p:cNvPr id="6" name="Slide Number Placeholder 5"/>
          <p:cNvSpPr>
            <a:spLocks noGrp="1"/>
          </p:cNvSpPr>
          <p:nvPr>
            <p:ph type="sldNum" sz="quarter" idx="12"/>
          </p:nvPr>
        </p:nvSpPr>
        <p:spPr/>
        <p:txBody>
          <a:bodyPr/>
          <a:lstStyle/>
          <a:p>
            <a:fld id="{3EF341A1-97FD-4B40-815C-4A2FD2A5C204}" type="slidenum">
              <a:rPr lang="en-GB" smtClean="0"/>
              <a:t>‹#›</a:t>
            </a:fld>
            <a:endParaRPr lang="en-GB"/>
          </a:p>
        </p:txBody>
      </p:sp>
    </p:spTree>
    <p:extLst>
      <p:ext uri="{BB962C8B-B14F-4D97-AF65-F5344CB8AC3E}">
        <p14:creationId xmlns:p14="http://schemas.microsoft.com/office/powerpoint/2010/main" val="176524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609600" y="6245225"/>
            <a:ext cx="2844800" cy="476250"/>
          </a:xfrm>
        </p:spPr>
        <p:txBody>
          <a:bodyPr/>
          <a:lstStyle>
            <a:lvl1pPr>
              <a:defRPr/>
            </a:lvl1pPr>
          </a:lstStyle>
          <a:p>
            <a:r>
              <a:rPr lang="en-GB" altLang="en-US" smtClean="0"/>
              <a:t>10/10/2018</a:t>
            </a:r>
            <a:endParaRPr lang="en-US" altLang="en-US"/>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r>
              <a:rPr lang="es-ES" altLang="en-US" smtClean="0"/>
              <a:t>Guy Paic CLF Puebla 2018</a:t>
            </a:r>
            <a:endParaRPr lang="en-US" altLang="en-US"/>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AC974294-9369-4876-BC3B-0FD664A5D8BC}" type="slidenum">
              <a:rPr lang="en-US" altLang="en-US"/>
              <a:pPr/>
              <a:t>‹#›</a:t>
            </a:fld>
            <a:endParaRPr lang="en-US" altLang="en-US"/>
          </a:p>
        </p:txBody>
      </p:sp>
    </p:spTree>
    <p:extLst>
      <p:ext uri="{BB962C8B-B14F-4D97-AF65-F5344CB8AC3E}">
        <p14:creationId xmlns:p14="http://schemas.microsoft.com/office/powerpoint/2010/main" val="3191290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09600" y="6245225"/>
            <a:ext cx="2844800" cy="476250"/>
          </a:xfrm>
        </p:spPr>
        <p:txBody>
          <a:bodyPr/>
          <a:lstStyle>
            <a:lvl1pPr>
              <a:defRPr/>
            </a:lvl1pPr>
          </a:lstStyle>
          <a:p>
            <a:r>
              <a:rPr lang="en-GB" altLang="en-US" smtClean="0"/>
              <a:t>10/10/2018</a:t>
            </a:r>
            <a:endParaRPr lang="en-US" alt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r>
              <a:rPr lang="es-ES" altLang="en-US" smtClean="0"/>
              <a:t>Guy Paic CLF Puebla 2018</a:t>
            </a:r>
            <a:endParaRPr lang="en-US" alt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A7CAD1F9-EF8C-4827-81FA-55D82ADA06C4}" type="slidenum">
              <a:rPr lang="en-US" altLang="en-US"/>
              <a:pPr/>
              <a:t>‹#›</a:t>
            </a:fld>
            <a:endParaRPr lang="en-US" altLang="en-US"/>
          </a:p>
        </p:txBody>
      </p:sp>
    </p:spTree>
    <p:extLst>
      <p:ext uri="{BB962C8B-B14F-4D97-AF65-F5344CB8AC3E}">
        <p14:creationId xmlns:p14="http://schemas.microsoft.com/office/powerpoint/2010/main" val="2404434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GB" smtClean="0"/>
              <a:t>10/10/2018</a:t>
            </a:r>
            <a:endParaRPr lang="en-GB"/>
          </a:p>
        </p:txBody>
      </p:sp>
      <p:sp>
        <p:nvSpPr>
          <p:cNvPr id="5" name="Footer Placeholder 4"/>
          <p:cNvSpPr>
            <a:spLocks noGrp="1"/>
          </p:cNvSpPr>
          <p:nvPr>
            <p:ph type="ftr" sz="quarter" idx="11"/>
          </p:nvPr>
        </p:nvSpPr>
        <p:spPr/>
        <p:txBody>
          <a:bodyPr/>
          <a:lstStyle/>
          <a:p>
            <a:r>
              <a:rPr lang="es-ES" smtClean="0"/>
              <a:t>Guy Paic CLF Puebla 2018</a:t>
            </a:r>
            <a:endParaRPr lang="en-GB"/>
          </a:p>
        </p:txBody>
      </p:sp>
      <p:sp>
        <p:nvSpPr>
          <p:cNvPr id="6" name="Slide Number Placeholder 5"/>
          <p:cNvSpPr>
            <a:spLocks noGrp="1"/>
          </p:cNvSpPr>
          <p:nvPr>
            <p:ph type="sldNum" sz="quarter" idx="12"/>
          </p:nvPr>
        </p:nvSpPr>
        <p:spPr/>
        <p:txBody>
          <a:bodyPr/>
          <a:lstStyle/>
          <a:p>
            <a:fld id="{3EF341A1-97FD-4B40-815C-4A2FD2A5C204}" type="slidenum">
              <a:rPr lang="en-GB" smtClean="0"/>
              <a:t>‹#›</a:t>
            </a:fld>
            <a:endParaRPr lang="en-GB"/>
          </a:p>
        </p:txBody>
      </p:sp>
    </p:spTree>
    <p:extLst>
      <p:ext uri="{BB962C8B-B14F-4D97-AF65-F5344CB8AC3E}">
        <p14:creationId xmlns:p14="http://schemas.microsoft.com/office/powerpoint/2010/main" val="643031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GB" smtClean="0"/>
              <a:t>10/10/2018</a:t>
            </a:r>
            <a:endParaRPr lang="en-GB"/>
          </a:p>
        </p:txBody>
      </p:sp>
      <p:sp>
        <p:nvSpPr>
          <p:cNvPr id="5" name="Footer Placeholder 4"/>
          <p:cNvSpPr>
            <a:spLocks noGrp="1"/>
          </p:cNvSpPr>
          <p:nvPr>
            <p:ph type="ftr" sz="quarter" idx="11"/>
          </p:nvPr>
        </p:nvSpPr>
        <p:spPr/>
        <p:txBody>
          <a:bodyPr/>
          <a:lstStyle/>
          <a:p>
            <a:r>
              <a:rPr lang="es-ES" smtClean="0"/>
              <a:t>Guy Paic CLF Puebla 2018</a:t>
            </a:r>
            <a:endParaRPr lang="en-GB"/>
          </a:p>
        </p:txBody>
      </p:sp>
      <p:sp>
        <p:nvSpPr>
          <p:cNvPr id="6" name="Slide Number Placeholder 5"/>
          <p:cNvSpPr>
            <a:spLocks noGrp="1"/>
          </p:cNvSpPr>
          <p:nvPr>
            <p:ph type="sldNum" sz="quarter" idx="12"/>
          </p:nvPr>
        </p:nvSpPr>
        <p:spPr/>
        <p:txBody>
          <a:bodyPr/>
          <a:lstStyle/>
          <a:p>
            <a:fld id="{3EF341A1-97FD-4B40-815C-4A2FD2A5C204}" type="slidenum">
              <a:rPr lang="en-GB" smtClean="0"/>
              <a:t>‹#›</a:t>
            </a:fld>
            <a:endParaRPr lang="en-GB"/>
          </a:p>
        </p:txBody>
      </p:sp>
    </p:spTree>
    <p:extLst>
      <p:ext uri="{BB962C8B-B14F-4D97-AF65-F5344CB8AC3E}">
        <p14:creationId xmlns:p14="http://schemas.microsoft.com/office/powerpoint/2010/main" val="3233873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GB" smtClean="0"/>
              <a:t>10/10/2018</a:t>
            </a:r>
            <a:endParaRPr lang="en-GB"/>
          </a:p>
        </p:txBody>
      </p:sp>
      <p:sp>
        <p:nvSpPr>
          <p:cNvPr id="6" name="Footer Placeholder 5"/>
          <p:cNvSpPr>
            <a:spLocks noGrp="1"/>
          </p:cNvSpPr>
          <p:nvPr>
            <p:ph type="ftr" sz="quarter" idx="11"/>
          </p:nvPr>
        </p:nvSpPr>
        <p:spPr/>
        <p:txBody>
          <a:bodyPr/>
          <a:lstStyle/>
          <a:p>
            <a:r>
              <a:rPr lang="es-ES" smtClean="0"/>
              <a:t>Guy Paic CLF Puebla 2018</a:t>
            </a:r>
            <a:endParaRPr lang="en-GB"/>
          </a:p>
        </p:txBody>
      </p:sp>
      <p:sp>
        <p:nvSpPr>
          <p:cNvPr id="7" name="Slide Number Placeholder 6"/>
          <p:cNvSpPr>
            <a:spLocks noGrp="1"/>
          </p:cNvSpPr>
          <p:nvPr>
            <p:ph type="sldNum" sz="quarter" idx="12"/>
          </p:nvPr>
        </p:nvSpPr>
        <p:spPr/>
        <p:txBody>
          <a:bodyPr/>
          <a:lstStyle/>
          <a:p>
            <a:fld id="{3EF341A1-97FD-4B40-815C-4A2FD2A5C204}" type="slidenum">
              <a:rPr lang="en-GB" smtClean="0"/>
              <a:t>‹#›</a:t>
            </a:fld>
            <a:endParaRPr lang="en-GB"/>
          </a:p>
        </p:txBody>
      </p:sp>
    </p:spTree>
    <p:extLst>
      <p:ext uri="{BB962C8B-B14F-4D97-AF65-F5344CB8AC3E}">
        <p14:creationId xmlns:p14="http://schemas.microsoft.com/office/powerpoint/2010/main" val="3603626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GB" smtClean="0"/>
              <a:t>10/10/2018</a:t>
            </a:r>
            <a:endParaRPr lang="en-GB"/>
          </a:p>
        </p:txBody>
      </p:sp>
      <p:sp>
        <p:nvSpPr>
          <p:cNvPr id="8" name="Footer Placeholder 7"/>
          <p:cNvSpPr>
            <a:spLocks noGrp="1"/>
          </p:cNvSpPr>
          <p:nvPr>
            <p:ph type="ftr" sz="quarter" idx="11"/>
          </p:nvPr>
        </p:nvSpPr>
        <p:spPr/>
        <p:txBody>
          <a:bodyPr/>
          <a:lstStyle/>
          <a:p>
            <a:r>
              <a:rPr lang="es-ES" smtClean="0"/>
              <a:t>Guy Paic CLF Puebla 2018</a:t>
            </a:r>
            <a:endParaRPr lang="en-GB"/>
          </a:p>
        </p:txBody>
      </p:sp>
      <p:sp>
        <p:nvSpPr>
          <p:cNvPr id="9" name="Slide Number Placeholder 8"/>
          <p:cNvSpPr>
            <a:spLocks noGrp="1"/>
          </p:cNvSpPr>
          <p:nvPr>
            <p:ph type="sldNum" sz="quarter" idx="12"/>
          </p:nvPr>
        </p:nvSpPr>
        <p:spPr/>
        <p:txBody>
          <a:bodyPr/>
          <a:lstStyle/>
          <a:p>
            <a:fld id="{3EF341A1-97FD-4B40-815C-4A2FD2A5C204}" type="slidenum">
              <a:rPr lang="en-GB" smtClean="0"/>
              <a:t>‹#›</a:t>
            </a:fld>
            <a:endParaRPr lang="en-GB"/>
          </a:p>
        </p:txBody>
      </p:sp>
    </p:spTree>
    <p:extLst>
      <p:ext uri="{BB962C8B-B14F-4D97-AF65-F5344CB8AC3E}">
        <p14:creationId xmlns:p14="http://schemas.microsoft.com/office/powerpoint/2010/main" val="3307198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GB" smtClean="0"/>
              <a:t>10/10/2018</a:t>
            </a:r>
            <a:endParaRPr lang="en-GB"/>
          </a:p>
        </p:txBody>
      </p:sp>
      <p:sp>
        <p:nvSpPr>
          <p:cNvPr id="4" name="Footer Placeholder 3"/>
          <p:cNvSpPr>
            <a:spLocks noGrp="1"/>
          </p:cNvSpPr>
          <p:nvPr>
            <p:ph type="ftr" sz="quarter" idx="11"/>
          </p:nvPr>
        </p:nvSpPr>
        <p:spPr/>
        <p:txBody>
          <a:bodyPr/>
          <a:lstStyle/>
          <a:p>
            <a:r>
              <a:rPr lang="es-ES" smtClean="0"/>
              <a:t>Guy Paic CLF Puebla 2018</a:t>
            </a:r>
            <a:endParaRPr lang="en-GB"/>
          </a:p>
        </p:txBody>
      </p:sp>
      <p:sp>
        <p:nvSpPr>
          <p:cNvPr id="5" name="Slide Number Placeholder 4"/>
          <p:cNvSpPr>
            <a:spLocks noGrp="1"/>
          </p:cNvSpPr>
          <p:nvPr>
            <p:ph type="sldNum" sz="quarter" idx="12"/>
          </p:nvPr>
        </p:nvSpPr>
        <p:spPr/>
        <p:txBody>
          <a:bodyPr/>
          <a:lstStyle/>
          <a:p>
            <a:fld id="{3EF341A1-97FD-4B40-815C-4A2FD2A5C204}" type="slidenum">
              <a:rPr lang="en-GB" smtClean="0"/>
              <a:t>‹#›</a:t>
            </a:fld>
            <a:endParaRPr lang="en-GB"/>
          </a:p>
        </p:txBody>
      </p:sp>
    </p:spTree>
    <p:extLst>
      <p:ext uri="{BB962C8B-B14F-4D97-AF65-F5344CB8AC3E}">
        <p14:creationId xmlns:p14="http://schemas.microsoft.com/office/powerpoint/2010/main" val="2015245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10/10/2018</a:t>
            </a:r>
            <a:endParaRPr lang="en-GB"/>
          </a:p>
        </p:txBody>
      </p:sp>
      <p:sp>
        <p:nvSpPr>
          <p:cNvPr id="3" name="Footer Placeholder 2"/>
          <p:cNvSpPr>
            <a:spLocks noGrp="1"/>
          </p:cNvSpPr>
          <p:nvPr>
            <p:ph type="ftr" sz="quarter" idx="11"/>
          </p:nvPr>
        </p:nvSpPr>
        <p:spPr/>
        <p:txBody>
          <a:bodyPr/>
          <a:lstStyle/>
          <a:p>
            <a:r>
              <a:rPr lang="es-ES" smtClean="0"/>
              <a:t>Guy Paic CLF Puebla 2018</a:t>
            </a:r>
            <a:endParaRPr lang="en-GB"/>
          </a:p>
        </p:txBody>
      </p:sp>
      <p:sp>
        <p:nvSpPr>
          <p:cNvPr id="4" name="Slide Number Placeholder 3"/>
          <p:cNvSpPr>
            <a:spLocks noGrp="1"/>
          </p:cNvSpPr>
          <p:nvPr>
            <p:ph type="sldNum" sz="quarter" idx="12"/>
          </p:nvPr>
        </p:nvSpPr>
        <p:spPr/>
        <p:txBody>
          <a:bodyPr/>
          <a:lstStyle/>
          <a:p>
            <a:fld id="{3EF341A1-97FD-4B40-815C-4A2FD2A5C204}" type="slidenum">
              <a:rPr lang="en-GB" smtClean="0"/>
              <a:t>‹#›</a:t>
            </a:fld>
            <a:endParaRPr lang="en-GB"/>
          </a:p>
        </p:txBody>
      </p:sp>
    </p:spTree>
    <p:extLst>
      <p:ext uri="{BB962C8B-B14F-4D97-AF65-F5344CB8AC3E}">
        <p14:creationId xmlns:p14="http://schemas.microsoft.com/office/powerpoint/2010/main" val="382749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GB" smtClean="0"/>
              <a:t>10/10/2018</a:t>
            </a:r>
            <a:endParaRPr lang="en-GB"/>
          </a:p>
        </p:txBody>
      </p:sp>
      <p:sp>
        <p:nvSpPr>
          <p:cNvPr id="6" name="Footer Placeholder 5"/>
          <p:cNvSpPr>
            <a:spLocks noGrp="1"/>
          </p:cNvSpPr>
          <p:nvPr>
            <p:ph type="ftr" sz="quarter" idx="11"/>
          </p:nvPr>
        </p:nvSpPr>
        <p:spPr/>
        <p:txBody>
          <a:bodyPr/>
          <a:lstStyle/>
          <a:p>
            <a:r>
              <a:rPr lang="es-ES" smtClean="0"/>
              <a:t>Guy Paic CLF Puebla 2018</a:t>
            </a:r>
            <a:endParaRPr lang="en-GB"/>
          </a:p>
        </p:txBody>
      </p:sp>
      <p:sp>
        <p:nvSpPr>
          <p:cNvPr id="7" name="Slide Number Placeholder 6"/>
          <p:cNvSpPr>
            <a:spLocks noGrp="1"/>
          </p:cNvSpPr>
          <p:nvPr>
            <p:ph type="sldNum" sz="quarter" idx="12"/>
          </p:nvPr>
        </p:nvSpPr>
        <p:spPr/>
        <p:txBody>
          <a:bodyPr/>
          <a:lstStyle/>
          <a:p>
            <a:fld id="{3EF341A1-97FD-4B40-815C-4A2FD2A5C204}" type="slidenum">
              <a:rPr lang="en-GB" smtClean="0"/>
              <a:t>‹#›</a:t>
            </a:fld>
            <a:endParaRPr lang="en-GB"/>
          </a:p>
        </p:txBody>
      </p:sp>
    </p:spTree>
    <p:extLst>
      <p:ext uri="{BB962C8B-B14F-4D97-AF65-F5344CB8AC3E}">
        <p14:creationId xmlns:p14="http://schemas.microsoft.com/office/powerpoint/2010/main" val="2500733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GB" smtClean="0"/>
              <a:t>10/10/2018</a:t>
            </a:r>
            <a:endParaRPr lang="en-GB"/>
          </a:p>
        </p:txBody>
      </p:sp>
      <p:sp>
        <p:nvSpPr>
          <p:cNvPr id="6" name="Footer Placeholder 5"/>
          <p:cNvSpPr>
            <a:spLocks noGrp="1"/>
          </p:cNvSpPr>
          <p:nvPr>
            <p:ph type="ftr" sz="quarter" idx="11"/>
          </p:nvPr>
        </p:nvSpPr>
        <p:spPr/>
        <p:txBody>
          <a:bodyPr/>
          <a:lstStyle/>
          <a:p>
            <a:r>
              <a:rPr lang="es-ES" smtClean="0"/>
              <a:t>Guy Paic CLF Puebla 2018</a:t>
            </a:r>
            <a:endParaRPr lang="en-GB"/>
          </a:p>
        </p:txBody>
      </p:sp>
      <p:sp>
        <p:nvSpPr>
          <p:cNvPr id="7" name="Slide Number Placeholder 6"/>
          <p:cNvSpPr>
            <a:spLocks noGrp="1"/>
          </p:cNvSpPr>
          <p:nvPr>
            <p:ph type="sldNum" sz="quarter" idx="12"/>
          </p:nvPr>
        </p:nvSpPr>
        <p:spPr/>
        <p:txBody>
          <a:bodyPr/>
          <a:lstStyle/>
          <a:p>
            <a:fld id="{3EF341A1-97FD-4B40-815C-4A2FD2A5C204}" type="slidenum">
              <a:rPr lang="en-GB" smtClean="0"/>
              <a:t>‹#›</a:t>
            </a:fld>
            <a:endParaRPr lang="en-GB"/>
          </a:p>
        </p:txBody>
      </p:sp>
    </p:spTree>
    <p:extLst>
      <p:ext uri="{BB962C8B-B14F-4D97-AF65-F5344CB8AC3E}">
        <p14:creationId xmlns:p14="http://schemas.microsoft.com/office/powerpoint/2010/main" val="2731204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smtClean="0"/>
              <a:t>10/10/2018</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smtClean="0"/>
              <a:t>Guy Paic CLF Puebla 2018</a:t>
            </a: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F341A1-97FD-4B40-815C-4A2FD2A5C204}" type="slidenum">
              <a:rPr lang="en-GB" smtClean="0"/>
              <a:t>‹#›</a:t>
            </a:fld>
            <a:endParaRPr lang="en-GB"/>
          </a:p>
        </p:txBody>
      </p:sp>
    </p:spTree>
    <p:extLst>
      <p:ext uri="{BB962C8B-B14F-4D97-AF65-F5344CB8AC3E}">
        <p14:creationId xmlns:p14="http://schemas.microsoft.com/office/powerpoint/2010/main" val="3009020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bruno_ales_user1\Desktop\bruno_alice\Foto&amp;Film\fotoPRES\a_1_0711029_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8"/>
            <a:ext cx="12191999" cy="694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r>
              <a:rPr lang="en-GB" b="1" dirty="0" smtClean="0">
                <a:solidFill>
                  <a:schemeClr val="bg1"/>
                </a:solidFill>
              </a:rPr>
              <a:t>CERN between science and Technology </a:t>
            </a:r>
            <a:endParaRPr lang="en-GB" b="1" dirty="0">
              <a:solidFill>
                <a:schemeClr val="bg1"/>
              </a:solidFill>
            </a:endParaRPr>
          </a:p>
        </p:txBody>
      </p:sp>
      <p:sp>
        <p:nvSpPr>
          <p:cNvPr id="3" name="Subtitle 2"/>
          <p:cNvSpPr>
            <a:spLocks noGrp="1"/>
          </p:cNvSpPr>
          <p:nvPr>
            <p:ph type="subTitle" idx="1"/>
          </p:nvPr>
        </p:nvSpPr>
        <p:spPr/>
        <p:txBody>
          <a:bodyPr/>
          <a:lstStyle/>
          <a:p>
            <a:r>
              <a:rPr lang="en-GB" sz="3200" dirty="0" smtClean="0">
                <a:solidFill>
                  <a:schemeClr val="bg1"/>
                </a:solidFill>
              </a:rPr>
              <a:t>Guy Paic</a:t>
            </a:r>
          </a:p>
          <a:p>
            <a:r>
              <a:rPr lang="en-GB" sz="2800" b="1" dirty="0" err="1" smtClean="0">
                <a:solidFill>
                  <a:schemeClr val="bg1"/>
                </a:solidFill>
              </a:rPr>
              <a:t>Instituto</a:t>
            </a:r>
            <a:r>
              <a:rPr lang="en-GB" sz="2800" b="1" dirty="0" smtClean="0">
                <a:solidFill>
                  <a:schemeClr val="bg1"/>
                </a:solidFill>
              </a:rPr>
              <a:t> de </a:t>
            </a:r>
            <a:r>
              <a:rPr lang="en-GB" sz="2800" b="1" dirty="0" err="1">
                <a:solidFill>
                  <a:schemeClr val="bg1"/>
                </a:solidFill>
              </a:rPr>
              <a:t>C</a:t>
            </a:r>
            <a:r>
              <a:rPr lang="en-GB" sz="2800" b="1" dirty="0" err="1" smtClean="0">
                <a:solidFill>
                  <a:schemeClr val="bg1"/>
                </a:solidFill>
              </a:rPr>
              <a:t>iencias</a:t>
            </a:r>
            <a:r>
              <a:rPr lang="en-GB" sz="2800" b="1" dirty="0" smtClean="0">
                <a:solidFill>
                  <a:schemeClr val="bg1"/>
                </a:solidFill>
              </a:rPr>
              <a:t> , UNAM</a:t>
            </a:r>
            <a:endParaRPr lang="en-GB" sz="2800" b="1" dirty="0">
              <a:solidFill>
                <a:schemeClr val="bg1"/>
              </a:solidFill>
            </a:endParaRPr>
          </a:p>
        </p:txBody>
      </p:sp>
    </p:spTree>
    <p:extLst>
      <p:ext uri="{BB962C8B-B14F-4D97-AF65-F5344CB8AC3E}">
        <p14:creationId xmlns:p14="http://schemas.microsoft.com/office/powerpoint/2010/main" val="42356835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2"/>
          <p:cNvSpPr txBox="1">
            <a:spLocks noChangeArrowheads="1"/>
          </p:cNvSpPr>
          <p:nvPr/>
        </p:nvSpPr>
        <p:spPr bwMode="auto">
          <a:xfrm>
            <a:off x="9410700" y="6400801"/>
            <a:ext cx="914400"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Droid Sans Fallback" charset="0"/>
              </a:defRPr>
            </a:lvl9pPr>
          </a:lstStyle>
          <a:p>
            <a:pPr eaLnBrk="1" hangingPunct="1">
              <a:lnSpc>
                <a:spcPct val="100000"/>
              </a:lnSpc>
              <a:spcAft>
                <a:spcPct val="0"/>
              </a:spcAft>
              <a:buClrTx/>
              <a:buFontTx/>
              <a:buNone/>
            </a:pPr>
            <a:fld id="{DD07D104-1C36-4352-B247-F0CC78E77E08}" type="slidenum">
              <a:rPr lang="en-US" altLang="en-US" sz="1400">
                <a:cs typeface="DejaVu Sans" charset="0"/>
              </a:rPr>
              <a:pPr eaLnBrk="1" hangingPunct="1">
                <a:lnSpc>
                  <a:spcPct val="100000"/>
                </a:lnSpc>
                <a:spcAft>
                  <a:spcPct val="0"/>
                </a:spcAft>
                <a:buClrTx/>
                <a:buFontTx/>
                <a:buNone/>
              </a:pPr>
              <a:t>10</a:t>
            </a:fld>
            <a:endParaRPr lang="en-US" altLang="en-US" sz="1400">
              <a:cs typeface="DejaVu Sans" charset="0"/>
            </a:endParaRPr>
          </a:p>
        </p:txBody>
      </p:sp>
      <p:sp>
        <p:nvSpPr>
          <p:cNvPr id="16386" name="TextBox 4"/>
          <p:cNvSpPr txBox="1">
            <a:spLocks noChangeArrowheads="1"/>
          </p:cNvSpPr>
          <p:nvPr/>
        </p:nvSpPr>
        <p:spPr bwMode="auto">
          <a:xfrm>
            <a:off x="1524240" y="458651"/>
            <a:ext cx="47095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800" dirty="0" smtClean="0">
                <a:solidFill>
                  <a:srgbClr val="FF0000"/>
                </a:solidFill>
                <a:latin typeface="Arial Black" panose="020B0A04020102020204" pitchFamily="34" charset="0"/>
              </a:rPr>
              <a:t>CERN is not only LHC!</a:t>
            </a:r>
            <a:endParaRPr lang="en-US" altLang="en-US" sz="2800" dirty="0">
              <a:solidFill>
                <a:srgbClr val="FF0000"/>
              </a:solidFill>
              <a:latin typeface="Arial Black" panose="020B0A04020102020204" pitchFamily="34" charset="0"/>
            </a:endParaRPr>
          </a:p>
        </p:txBody>
      </p:sp>
      <p:pic>
        <p:nvPicPr>
          <p:cNvPr id="16387" name="Picture 5"/>
          <p:cNvPicPr preferRelativeResize="0">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0326" y="1052514"/>
            <a:ext cx="6035675"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285039" y="549275"/>
            <a:ext cx="3348037" cy="6186488"/>
          </a:xfrm>
          <a:prstGeom prst="rect">
            <a:avLst/>
          </a:prstGeom>
          <a:solidFill>
            <a:schemeClr val="accent5">
              <a:lumMod val="20000"/>
              <a:lumOff val="80000"/>
            </a:schemeClr>
          </a:solidFill>
          <a:ln>
            <a:solidFill>
              <a:schemeClr val="tx1"/>
            </a:solidFill>
          </a:ln>
          <a:effectLst/>
        </p:spPr>
        <p:txBody>
          <a:bodyPr>
            <a:spAutoFit/>
          </a:bodyPr>
          <a:lstStyle/>
          <a:p>
            <a:pPr>
              <a:spcAft>
                <a:spcPts val="600"/>
              </a:spcAft>
            </a:pPr>
            <a:r>
              <a:rPr lang="en-US" altLang="en-US" sz="1600" b="1" dirty="0"/>
              <a:t>AD:</a:t>
            </a:r>
            <a:r>
              <a:rPr lang="en-US" altLang="en-US" sz="1600" b="1" dirty="0">
                <a:solidFill>
                  <a:srgbClr val="000000"/>
                </a:solidFill>
              </a:rPr>
              <a:t> </a:t>
            </a:r>
            <a:r>
              <a:rPr lang="en-US" altLang="en-US" sz="1600" dirty="0">
                <a:solidFill>
                  <a:srgbClr val="000000"/>
                </a:solidFill>
              </a:rPr>
              <a:t>Antiproton Decelerator for antimatter studies </a:t>
            </a:r>
          </a:p>
          <a:p>
            <a:pPr>
              <a:spcAft>
                <a:spcPts val="600"/>
              </a:spcAft>
            </a:pPr>
            <a:r>
              <a:rPr lang="en-US" altLang="en-US" sz="1600" b="1" dirty="0">
                <a:solidFill>
                  <a:srgbClr val="000000"/>
                </a:solidFill>
              </a:rPr>
              <a:t>AWAKE</a:t>
            </a:r>
            <a:r>
              <a:rPr lang="en-US" altLang="en-US" sz="1600" dirty="0">
                <a:solidFill>
                  <a:srgbClr val="000000"/>
                </a:solidFill>
              </a:rPr>
              <a:t>: proton-induced plasma </a:t>
            </a:r>
            <a:r>
              <a:rPr lang="en-US" altLang="en-US" sz="1600" dirty="0" err="1">
                <a:solidFill>
                  <a:srgbClr val="000000"/>
                </a:solidFill>
              </a:rPr>
              <a:t>wakefield</a:t>
            </a:r>
            <a:r>
              <a:rPr lang="en-US" altLang="en-US" sz="1600" dirty="0">
                <a:solidFill>
                  <a:srgbClr val="000000"/>
                </a:solidFill>
              </a:rPr>
              <a:t> acceleration</a:t>
            </a:r>
            <a:endParaRPr lang="en-US" altLang="en-US" sz="1600" dirty="0"/>
          </a:p>
          <a:p>
            <a:pPr>
              <a:spcAft>
                <a:spcPts val="600"/>
              </a:spcAft>
            </a:pPr>
            <a:r>
              <a:rPr lang="en-US" altLang="en-US" sz="1600" b="1" dirty="0"/>
              <a:t>CAST, OSQAR</a:t>
            </a:r>
            <a:r>
              <a:rPr lang="en-US" altLang="en-US" sz="1600" dirty="0"/>
              <a:t>: </a:t>
            </a:r>
            <a:r>
              <a:rPr lang="en-US" altLang="en-US" sz="1600" dirty="0" err="1"/>
              <a:t>axions</a:t>
            </a:r>
            <a:endParaRPr lang="en-US" altLang="en-US" sz="1600" dirty="0"/>
          </a:p>
          <a:p>
            <a:pPr>
              <a:spcAft>
                <a:spcPts val="600"/>
              </a:spcAft>
            </a:pPr>
            <a:r>
              <a:rPr lang="en-US" altLang="en-US" sz="1600" b="1" dirty="0"/>
              <a:t>CLOUD</a:t>
            </a:r>
            <a:r>
              <a:rPr lang="en-US" altLang="en-US" sz="1600" dirty="0"/>
              <a:t>: impact of cosmic rays on </a:t>
            </a:r>
            <a:r>
              <a:rPr lang="en-US" altLang="en-US" sz="1600" dirty="0" err="1"/>
              <a:t>aeorosols</a:t>
            </a:r>
            <a:r>
              <a:rPr lang="en-US" altLang="en-US" sz="1600" dirty="0"/>
              <a:t> and clouds </a:t>
            </a:r>
            <a:r>
              <a:rPr lang="en-US" altLang="en-US" sz="1600" dirty="0">
                <a:sym typeface="Wingdings" panose="05000000000000000000" pitchFamily="2" charset="2"/>
              </a:rPr>
              <a:t> implications on climate</a:t>
            </a:r>
          </a:p>
          <a:p>
            <a:pPr>
              <a:spcAft>
                <a:spcPts val="600"/>
              </a:spcAft>
            </a:pPr>
            <a:r>
              <a:rPr lang="en-US" altLang="en-US" sz="1600" b="1" dirty="0">
                <a:sym typeface="Wingdings" panose="05000000000000000000" pitchFamily="2" charset="2"/>
              </a:rPr>
              <a:t>COMPASS</a:t>
            </a:r>
            <a:r>
              <a:rPr lang="en-US" altLang="en-US" sz="1600" dirty="0">
                <a:sym typeface="Wingdings" panose="05000000000000000000" pitchFamily="2" charset="2"/>
              </a:rPr>
              <a:t>: hadron structure and spectroscopy  </a:t>
            </a:r>
          </a:p>
          <a:p>
            <a:pPr>
              <a:spcAft>
                <a:spcPts val="600"/>
              </a:spcAft>
            </a:pPr>
            <a:r>
              <a:rPr lang="en-US" altLang="en-US" sz="1600" b="1" dirty="0">
                <a:solidFill>
                  <a:srgbClr val="000000"/>
                </a:solidFill>
                <a:sym typeface="Wingdings" panose="05000000000000000000" pitchFamily="2" charset="2"/>
              </a:rPr>
              <a:t>ISOLDE</a:t>
            </a:r>
            <a:r>
              <a:rPr lang="en-US" altLang="en-US" sz="1600" dirty="0">
                <a:solidFill>
                  <a:srgbClr val="000000"/>
                </a:solidFill>
                <a:sym typeface="Wingdings" panose="05000000000000000000" pitchFamily="2" charset="2"/>
              </a:rPr>
              <a:t>:</a:t>
            </a:r>
            <a:r>
              <a:rPr lang="en-US" altLang="en-US" sz="1500" dirty="0">
                <a:solidFill>
                  <a:srgbClr val="000000"/>
                </a:solidFill>
                <a:sym typeface="Wingdings" panose="05000000000000000000" pitchFamily="2" charset="2"/>
              </a:rPr>
              <a:t> </a:t>
            </a:r>
            <a:r>
              <a:rPr lang="en-US" altLang="en-US" sz="1600" dirty="0">
                <a:solidFill>
                  <a:srgbClr val="000000"/>
                </a:solidFill>
                <a:sym typeface="Wingdings" panose="05000000000000000000" pitchFamily="2" charset="2"/>
              </a:rPr>
              <a:t>radioactive nuclei facility</a:t>
            </a:r>
          </a:p>
          <a:p>
            <a:pPr>
              <a:spcAft>
                <a:spcPts val="600"/>
              </a:spcAft>
            </a:pPr>
            <a:r>
              <a:rPr lang="en-US" altLang="en-US" sz="1600" b="1" dirty="0">
                <a:sym typeface="Wingdings" panose="05000000000000000000" pitchFamily="2" charset="2"/>
              </a:rPr>
              <a:t>NA61/Shine</a:t>
            </a:r>
            <a:r>
              <a:rPr lang="en-US" altLang="en-US" sz="1600" dirty="0">
                <a:sym typeface="Wingdings" panose="05000000000000000000" pitchFamily="2" charset="2"/>
              </a:rPr>
              <a:t>: heavy ions and neutrino targets</a:t>
            </a:r>
          </a:p>
          <a:p>
            <a:pPr>
              <a:spcAft>
                <a:spcPts val="600"/>
              </a:spcAft>
            </a:pPr>
            <a:r>
              <a:rPr lang="en-US" altLang="en-US" sz="1600" b="1" dirty="0">
                <a:solidFill>
                  <a:srgbClr val="000000"/>
                </a:solidFill>
                <a:sym typeface="Wingdings" panose="05000000000000000000" pitchFamily="2" charset="2"/>
              </a:rPr>
              <a:t>NA62</a:t>
            </a:r>
            <a:r>
              <a:rPr lang="en-US" altLang="en-US" sz="1600" dirty="0">
                <a:solidFill>
                  <a:srgbClr val="000000"/>
                </a:solidFill>
                <a:sym typeface="Wingdings" panose="05000000000000000000" pitchFamily="2" charset="2"/>
              </a:rPr>
              <a:t>: rare kaon decays</a:t>
            </a:r>
            <a:endParaRPr lang="en-US" altLang="en-US" sz="1600" dirty="0">
              <a:sym typeface="Wingdings" panose="05000000000000000000" pitchFamily="2" charset="2"/>
            </a:endParaRPr>
          </a:p>
          <a:p>
            <a:pPr>
              <a:spcAft>
                <a:spcPts val="600"/>
              </a:spcAft>
            </a:pPr>
            <a:r>
              <a:rPr lang="en-US" altLang="en-US" sz="1600" b="1" dirty="0">
                <a:sym typeface="Wingdings" panose="05000000000000000000" pitchFamily="2" charset="2"/>
              </a:rPr>
              <a:t>NA63</a:t>
            </a:r>
            <a:r>
              <a:rPr lang="en-US" altLang="en-US" sz="1600" dirty="0">
                <a:sym typeface="Wingdings" panose="05000000000000000000" pitchFamily="2" charset="2"/>
              </a:rPr>
              <a:t>: radiation processes in strong EM fields</a:t>
            </a:r>
          </a:p>
          <a:p>
            <a:pPr>
              <a:spcAft>
                <a:spcPts val="600"/>
              </a:spcAft>
            </a:pPr>
            <a:r>
              <a:rPr lang="en-US" altLang="en-US" sz="1600" b="1" dirty="0">
                <a:sym typeface="Wingdings" panose="05000000000000000000" pitchFamily="2" charset="2"/>
              </a:rPr>
              <a:t>NA64</a:t>
            </a:r>
            <a:r>
              <a:rPr lang="en-US" altLang="en-US" sz="1600" dirty="0">
                <a:sym typeface="Wingdings" panose="05000000000000000000" pitchFamily="2" charset="2"/>
              </a:rPr>
              <a:t>: search for dark photons </a:t>
            </a:r>
          </a:p>
          <a:p>
            <a:pPr>
              <a:spcAft>
                <a:spcPts val="600"/>
              </a:spcAft>
            </a:pPr>
            <a:r>
              <a:rPr lang="en-US" altLang="en-US" sz="1600" b="1" dirty="0">
                <a:sym typeface="Wingdings" panose="05000000000000000000" pitchFamily="2" charset="2"/>
              </a:rPr>
              <a:t>Neutrino Platform:  </a:t>
            </a:r>
            <a:r>
              <a:rPr lang="en-US" altLang="en-US" sz="1600" dirty="0">
                <a:sym typeface="Wingdings" panose="05000000000000000000" pitchFamily="2" charset="2"/>
              </a:rPr>
              <a:t>𝛎</a:t>
            </a:r>
            <a:r>
              <a:rPr lang="en-US" altLang="en-US" sz="1600" dirty="0">
                <a:solidFill>
                  <a:srgbClr val="000000"/>
                </a:solidFill>
                <a:sym typeface="Wingdings" panose="05000000000000000000" pitchFamily="2" charset="2"/>
              </a:rPr>
              <a:t> detectors R&amp;D for experiments in US, Japan</a:t>
            </a:r>
            <a:endParaRPr lang="en-US" altLang="en-US" sz="1600" dirty="0">
              <a:sym typeface="Wingdings" panose="05000000000000000000" pitchFamily="2" charset="2"/>
            </a:endParaRPr>
          </a:p>
          <a:p>
            <a:pPr>
              <a:spcAft>
                <a:spcPts val="600"/>
              </a:spcAft>
            </a:pPr>
            <a:r>
              <a:rPr lang="en-US" altLang="en-US" sz="1600" b="1" dirty="0">
                <a:sym typeface="Wingdings" panose="05000000000000000000" pitchFamily="2" charset="2"/>
              </a:rPr>
              <a:t>n-TOF</a:t>
            </a:r>
            <a:r>
              <a:rPr lang="en-US" altLang="en-US" sz="1500" b="1" dirty="0">
                <a:sym typeface="Wingdings" panose="05000000000000000000" pitchFamily="2" charset="2"/>
              </a:rPr>
              <a:t>:</a:t>
            </a:r>
            <a:r>
              <a:rPr lang="en-US" altLang="en-US" sz="1500" dirty="0">
                <a:sym typeface="Wingdings" panose="05000000000000000000" pitchFamily="2" charset="2"/>
              </a:rPr>
              <a:t> </a:t>
            </a:r>
            <a:r>
              <a:rPr lang="en-US" altLang="en-US" sz="1600" dirty="0">
                <a:sym typeface="Wingdings" panose="05000000000000000000" pitchFamily="2" charset="2"/>
              </a:rPr>
              <a:t>n-induced cross-sections</a:t>
            </a:r>
          </a:p>
          <a:p>
            <a:pPr>
              <a:spcAft>
                <a:spcPts val="600"/>
              </a:spcAft>
            </a:pPr>
            <a:r>
              <a:rPr lang="en-US" altLang="en-US" sz="1600" b="1" dirty="0">
                <a:sym typeface="Wingdings" panose="05000000000000000000" pitchFamily="2" charset="2"/>
              </a:rPr>
              <a:t>UA9</a:t>
            </a:r>
            <a:r>
              <a:rPr lang="en-US" altLang="en-US" sz="1600" dirty="0">
                <a:sym typeface="Wingdings" panose="05000000000000000000" pitchFamily="2" charset="2"/>
              </a:rPr>
              <a:t>:</a:t>
            </a:r>
            <a:r>
              <a:rPr lang="en-US" altLang="en-US" sz="1500" dirty="0">
                <a:sym typeface="Wingdings" panose="05000000000000000000" pitchFamily="2" charset="2"/>
              </a:rPr>
              <a:t> </a:t>
            </a:r>
            <a:r>
              <a:rPr lang="en-US" altLang="en-US" sz="1600" dirty="0">
                <a:sym typeface="Wingdings" panose="05000000000000000000" pitchFamily="2" charset="2"/>
              </a:rPr>
              <a:t>crystal collimation</a:t>
            </a:r>
          </a:p>
        </p:txBody>
      </p:sp>
      <p:sp>
        <p:nvSpPr>
          <p:cNvPr id="6" name="TextBox 5"/>
          <p:cNvSpPr txBox="1"/>
          <p:nvPr/>
        </p:nvSpPr>
        <p:spPr>
          <a:xfrm>
            <a:off x="2351088" y="5876925"/>
            <a:ext cx="3460750" cy="338138"/>
          </a:xfrm>
          <a:prstGeom prst="rect">
            <a:avLst/>
          </a:prstGeom>
          <a:solidFill>
            <a:schemeClr val="accent5">
              <a:lumMod val="20000"/>
              <a:lumOff val="80000"/>
            </a:schemeClr>
          </a:solidFill>
          <a:ln>
            <a:solidFill>
              <a:schemeClr val="tx1"/>
            </a:solidFill>
          </a:ln>
        </p:spPr>
        <p:txBody>
          <a:bodyPr wrap="none">
            <a:spAutoFit/>
          </a:bodyPr>
          <a:lstStyle/>
          <a:p>
            <a:pPr>
              <a:defRPr/>
            </a:pPr>
            <a:r>
              <a:rPr lang="en-US" sz="1600" dirty="0">
                <a:latin typeface="Arial" charset="0"/>
              </a:rPr>
              <a:t>~</a:t>
            </a:r>
            <a:r>
              <a:rPr lang="en-US" sz="1600">
                <a:latin typeface="Arial" charset="0"/>
              </a:rPr>
              <a:t>20 experiments, </a:t>
            </a:r>
            <a:r>
              <a:rPr lang="en-US" sz="1600" dirty="0">
                <a:latin typeface="Arial" charset="0"/>
              </a:rPr>
              <a:t>&gt; 1200 physicists </a:t>
            </a:r>
          </a:p>
        </p:txBody>
      </p:sp>
      <p:sp>
        <p:nvSpPr>
          <p:cNvPr id="2" name="Date Placeholder 1"/>
          <p:cNvSpPr>
            <a:spLocks noGrp="1"/>
          </p:cNvSpPr>
          <p:nvPr>
            <p:ph type="dt" sz="half" idx="10"/>
          </p:nvPr>
        </p:nvSpPr>
        <p:spPr/>
        <p:txBody>
          <a:bodyPr/>
          <a:lstStyle/>
          <a:p>
            <a:r>
              <a:rPr lang="en-GB" smtClean="0"/>
              <a:t>10/10/2018</a:t>
            </a:r>
            <a:endParaRPr lang="en-GB"/>
          </a:p>
        </p:txBody>
      </p:sp>
      <p:sp>
        <p:nvSpPr>
          <p:cNvPr id="3" name="Footer Placeholder 2"/>
          <p:cNvSpPr>
            <a:spLocks noGrp="1"/>
          </p:cNvSpPr>
          <p:nvPr>
            <p:ph type="ftr" sz="quarter" idx="11"/>
          </p:nvPr>
        </p:nvSpPr>
        <p:spPr/>
        <p:txBody>
          <a:bodyPr/>
          <a:lstStyle/>
          <a:p>
            <a:r>
              <a:rPr lang="es-ES" smtClean="0"/>
              <a:t>Guy Paic CLF Puebla 2018</a:t>
            </a:r>
            <a:endParaRPr lang="en-GB"/>
          </a:p>
        </p:txBody>
      </p:sp>
      <p:sp>
        <p:nvSpPr>
          <p:cNvPr id="4" name="Slide Number Placeholder 3"/>
          <p:cNvSpPr>
            <a:spLocks noGrp="1"/>
          </p:cNvSpPr>
          <p:nvPr>
            <p:ph type="sldNum" sz="quarter" idx="12"/>
          </p:nvPr>
        </p:nvSpPr>
        <p:spPr/>
        <p:txBody>
          <a:bodyPr/>
          <a:lstStyle/>
          <a:p>
            <a:fld id="{3EF341A1-97FD-4B40-815C-4A2FD2A5C204}" type="slidenum">
              <a:rPr lang="en-GB" smtClean="0"/>
              <a:t>10</a:t>
            </a:fld>
            <a:endParaRPr lang="en-GB"/>
          </a:p>
        </p:txBody>
      </p:sp>
    </p:spTree>
    <p:extLst>
      <p:ext uri="{BB962C8B-B14F-4D97-AF65-F5344CB8AC3E}">
        <p14:creationId xmlns:p14="http://schemas.microsoft.com/office/powerpoint/2010/main" val="1721904448"/>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fld id="{50261718-EB97-4C0B-A191-5E2A6F1AD74D}" type="slidenum">
              <a:rPr lang="en-US" altLang="fr-FR"/>
              <a:pPr/>
              <a:t>11</a:t>
            </a:fld>
            <a:endParaRPr lang="en-US" altLang="fr-FR"/>
          </a:p>
        </p:txBody>
      </p:sp>
      <p:sp>
        <p:nvSpPr>
          <p:cNvPr id="205826" name="Rectangle 2"/>
          <p:cNvSpPr>
            <a:spLocks noGrp="1" noChangeArrowheads="1"/>
          </p:cNvSpPr>
          <p:nvPr>
            <p:ph type="body" idx="1"/>
          </p:nvPr>
        </p:nvSpPr>
        <p:spPr>
          <a:xfrm>
            <a:off x="2063750" y="1501775"/>
            <a:ext cx="7988300" cy="4711700"/>
          </a:xfrm>
        </p:spPr>
        <p:txBody>
          <a:bodyPr/>
          <a:lstStyle/>
          <a:p>
            <a:endParaRPr lang="en-GB" altLang="en-US"/>
          </a:p>
        </p:txBody>
      </p:sp>
      <p:pic>
        <p:nvPicPr>
          <p:cNvPr id="205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410325"/>
          </a:xfrm>
          <a:prstGeom prst="rect">
            <a:avLst/>
          </a:prstGeom>
          <a:noFill/>
          <a:extLst>
            <a:ext uri="{909E8E84-426E-40DD-AFC4-6F175D3DCCD1}">
              <a14:hiddenFill xmlns:a14="http://schemas.microsoft.com/office/drawing/2010/main">
                <a:solidFill>
                  <a:srgbClr val="FFFFFF"/>
                </a:solidFill>
              </a14:hiddenFill>
            </a:ext>
          </a:extLst>
        </p:spPr>
      </p:pic>
      <p:sp>
        <p:nvSpPr>
          <p:cNvPr id="205828" name="Rectangle 4"/>
          <p:cNvSpPr>
            <a:spLocks noChangeArrowheads="1"/>
          </p:cNvSpPr>
          <p:nvPr/>
        </p:nvSpPr>
        <p:spPr bwMode="auto">
          <a:xfrm>
            <a:off x="6111876" y="2285484"/>
            <a:ext cx="3336925" cy="369332"/>
          </a:xfrm>
          <a:prstGeom prst="rect">
            <a:avLst/>
          </a:prstGeom>
          <a:noFill/>
          <a:ln w="38100" cap="sq">
            <a:solidFill>
              <a:schemeClr val="accent2"/>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en-GB"/>
          </a:p>
        </p:txBody>
      </p:sp>
      <p:sp>
        <p:nvSpPr>
          <p:cNvPr id="205830" name="Text Box 6"/>
          <p:cNvSpPr txBox="1">
            <a:spLocks noChangeAspect="1" noChangeArrowheads="1"/>
          </p:cNvSpPr>
          <p:nvPr/>
        </p:nvSpPr>
        <p:spPr bwMode="auto">
          <a:xfrm rot="20400000">
            <a:off x="5334001" y="1676400"/>
            <a:ext cx="785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a:solidFill>
                  <a:srgbClr val="009900"/>
                </a:solidFill>
                <a:latin typeface="Comic Sans MS" panose="030F0702030302020204" pitchFamily="66" charset="0"/>
              </a:rPr>
              <a:t>25 ns</a:t>
            </a:r>
          </a:p>
        </p:txBody>
      </p:sp>
      <p:sp>
        <p:nvSpPr>
          <p:cNvPr id="205831" name="Line 7"/>
          <p:cNvSpPr>
            <a:spLocks noChangeAspect="1" noChangeShapeType="1"/>
          </p:cNvSpPr>
          <p:nvPr/>
        </p:nvSpPr>
        <p:spPr bwMode="auto">
          <a:xfrm rot="19500000">
            <a:off x="5257800" y="1676400"/>
            <a:ext cx="668338" cy="166688"/>
          </a:xfrm>
          <a:prstGeom prst="line">
            <a:avLst/>
          </a:prstGeom>
          <a:noFill/>
          <a:ln w="9525">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832" name="Rectangle 8"/>
          <p:cNvSpPr>
            <a:spLocks noChangeArrowheads="1"/>
          </p:cNvSpPr>
          <p:nvPr/>
        </p:nvSpPr>
        <p:spPr bwMode="auto">
          <a:xfrm>
            <a:off x="6019800" y="2101850"/>
            <a:ext cx="4648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833" name="Line 9"/>
          <p:cNvSpPr>
            <a:spLocks noChangeShapeType="1"/>
          </p:cNvSpPr>
          <p:nvPr/>
        </p:nvSpPr>
        <p:spPr bwMode="auto">
          <a:xfrm flipH="1">
            <a:off x="4876800" y="4343400"/>
            <a:ext cx="1066800" cy="0"/>
          </a:xfrm>
          <a:prstGeom prst="line">
            <a:avLst/>
          </a:prstGeom>
          <a:noFill/>
          <a:ln w="38100">
            <a:solidFill>
              <a:srgbClr val="99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5834" name="Text Box 10"/>
          <p:cNvSpPr txBox="1">
            <a:spLocks noChangeArrowheads="1"/>
          </p:cNvSpPr>
          <p:nvPr/>
        </p:nvSpPr>
        <p:spPr bwMode="auto">
          <a:xfrm rot="16200000">
            <a:off x="-2134443" y="3582863"/>
            <a:ext cx="5464958" cy="369332"/>
          </a:xfrm>
          <a:prstGeom prst="rect">
            <a:avLst/>
          </a:prstGeom>
          <a:noFill/>
          <a:ln>
            <a:noFill/>
          </a:ln>
          <a:effectLst/>
          <a:extLst>
            <a:ext uri="{909E8E84-426E-40DD-AFC4-6F175D3DCCD1}">
              <a14:hiddenFill xmlns:a14="http://schemas.microsoft.com/office/drawing/2010/main">
                <a:solidFill>
                  <a:srgbClr val="CCC70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dirty="0">
                <a:latin typeface="Arial" panose="020B0604020202020204" pitchFamily="34" charset="0"/>
                <a:sym typeface="Wingdings" panose="05000000000000000000" pitchFamily="2" charset="2"/>
              </a:rPr>
              <a:t> very powerful detectors needed </a:t>
            </a:r>
            <a:r>
              <a:rPr lang="en-US" altLang="en-US" b="1" dirty="0" smtClean="0">
                <a:latin typeface="Arial" panose="020B0604020202020204" pitchFamily="34" charset="0"/>
                <a:sym typeface="Wingdings" panose="05000000000000000000" pitchFamily="2" charset="2"/>
              </a:rPr>
              <a:t> </a:t>
            </a:r>
            <a:endParaRPr lang="en-US" altLang="en-US" b="1" dirty="0">
              <a:latin typeface="Arial" panose="020B0604020202020204" pitchFamily="34" charset="0"/>
              <a:sym typeface="Wingdings" panose="05000000000000000000" pitchFamily="2" charset="2"/>
            </a:endParaRPr>
          </a:p>
        </p:txBody>
      </p:sp>
      <p:sp>
        <p:nvSpPr>
          <p:cNvPr id="205836" name="Rectangle 12"/>
          <p:cNvSpPr>
            <a:spLocks noChangeArrowheads="1"/>
          </p:cNvSpPr>
          <p:nvPr/>
        </p:nvSpPr>
        <p:spPr bwMode="auto">
          <a:xfrm>
            <a:off x="6781800" y="1035050"/>
            <a:ext cx="3276600" cy="15875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smtClean="0">
                <a:latin typeface="Arial" panose="020B0604020202020204" pitchFamily="34" charset="0"/>
              </a:rPr>
              <a:t> </a:t>
            </a:r>
            <a:endParaRPr lang="en-US" altLang="en-US" sz="2000" dirty="0">
              <a:latin typeface="Arial" panose="020B0604020202020204" pitchFamily="34" charset="0"/>
            </a:endParaRPr>
          </a:p>
          <a:p>
            <a:pPr>
              <a:spcBef>
                <a:spcPct val="50000"/>
              </a:spcBef>
            </a:pPr>
            <a:r>
              <a:rPr lang="en-US" altLang="en-US" sz="2000" dirty="0" smtClean="0">
                <a:latin typeface="Arial" panose="020B0604020202020204" pitchFamily="34" charset="0"/>
              </a:rPr>
              <a:t> </a:t>
            </a:r>
            <a:endParaRPr lang="en-US" altLang="en-US" sz="1600" dirty="0">
              <a:solidFill>
                <a:srgbClr val="000000"/>
              </a:solidFill>
              <a:latin typeface="Arial" panose="020B0604020202020204" pitchFamily="34" charset="0"/>
            </a:endParaRPr>
          </a:p>
          <a:p>
            <a:pPr>
              <a:spcBef>
                <a:spcPct val="50000"/>
              </a:spcBef>
            </a:pPr>
            <a:endParaRPr lang="en-US" altLang="en-US" sz="1600" dirty="0">
              <a:latin typeface="Arial" panose="020B0604020202020204" pitchFamily="34" charset="0"/>
            </a:endParaRPr>
          </a:p>
          <a:p>
            <a:pPr>
              <a:spcBef>
                <a:spcPct val="50000"/>
              </a:spcBef>
            </a:pPr>
            <a:endParaRPr lang="en-US" altLang="en-US" sz="1600" dirty="0">
              <a:solidFill>
                <a:srgbClr val="000000"/>
              </a:solidFill>
              <a:latin typeface="Arial" panose="020B0604020202020204" pitchFamily="34" charset="0"/>
            </a:endParaRPr>
          </a:p>
        </p:txBody>
      </p:sp>
      <p:sp>
        <p:nvSpPr>
          <p:cNvPr id="205838" name="Rectangle 14"/>
          <p:cNvSpPr>
            <a:spLocks noChangeArrowheads="1"/>
          </p:cNvSpPr>
          <p:nvPr/>
        </p:nvSpPr>
        <p:spPr bwMode="auto">
          <a:xfrm>
            <a:off x="6477000" y="3043238"/>
            <a:ext cx="3657600" cy="16049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smtClean="0">
                <a:latin typeface="Arial" panose="020B0604020202020204" pitchFamily="34" charset="0"/>
              </a:rPr>
              <a:t> : </a:t>
            </a:r>
            <a:endParaRPr lang="en-US" altLang="en-US" dirty="0">
              <a:latin typeface="Arial" panose="020B0604020202020204" pitchFamily="34" charset="0"/>
            </a:endParaRPr>
          </a:p>
          <a:p>
            <a:pPr>
              <a:spcBef>
                <a:spcPct val="50000"/>
              </a:spcBef>
            </a:pPr>
            <a:r>
              <a:rPr lang="en-US" altLang="en-US" dirty="0">
                <a:latin typeface="Arial" panose="020B0604020202020204" pitchFamily="34" charset="0"/>
              </a:rPr>
              <a:t>N </a:t>
            </a:r>
            <a:r>
              <a:rPr lang="en-US" altLang="en-US" dirty="0">
                <a:latin typeface="Arial" panose="020B0604020202020204" pitchFamily="34" charset="0"/>
                <a:sym typeface="Symbol" panose="05050102010706020507" pitchFamily="18" charset="2"/>
              </a:rPr>
              <a:t>  1,000,000,000 interactions/s </a:t>
            </a:r>
          </a:p>
          <a:p>
            <a:pPr>
              <a:spcBef>
                <a:spcPct val="50000"/>
              </a:spcBef>
              <a:buFont typeface="Symbol" panose="05050102010706020507" pitchFamily="18" charset="2"/>
              <a:buNone/>
            </a:pPr>
            <a:r>
              <a:rPr lang="en-US" altLang="en-US" dirty="0">
                <a:latin typeface="Arial" panose="020B0604020202020204" pitchFamily="34" charset="0"/>
              </a:rPr>
              <a:t>Interesting hard events are rare</a:t>
            </a:r>
            <a:endParaRPr lang="en-US" altLang="en-US" dirty="0">
              <a:latin typeface="Arial" panose="020B0604020202020204" pitchFamily="34" charset="0"/>
              <a:sym typeface="Symbol" panose="05050102010706020507" pitchFamily="18" charset="2"/>
            </a:endParaRPr>
          </a:p>
          <a:p>
            <a:pPr>
              <a:spcBef>
                <a:spcPct val="50000"/>
              </a:spcBef>
              <a:buFont typeface="Symbol" panose="05050102010706020507" pitchFamily="18" charset="2"/>
              <a:buNone/>
            </a:pPr>
            <a:endParaRPr lang="en-US" altLang="en-US" dirty="0">
              <a:latin typeface="Arial" panose="020B0604020202020204" pitchFamily="34" charset="0"/>
              <a:sym typeface="Symbol" panose="05050102010706020507" pitchFamily="18" charset="2"/>
            </a:endParaRPr>
          </a:p>
        </p:txBody>
      </p:sp>
      <p:sp>
        <p:nvSpPr>
          <p:cNvPr id="205839" name="Rectangle 15"/>
          <p:cNvSpPr>
            <a:spLocks noChangeArrowheads="1"/>
          </p:cNvSpPr>
          <p:nvPr/>
        </p:nvSpPr>
        <p:spPr bwMode="auto">
          <a:xfrm>
            <a:off x="7086600" y="4724400"/>
            <a:ext cx="3429000" cy="1524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altLang="en-US">
              <a:latin typeface="Arial" panose="020B0604020202020204" pitchFamily="34" charset="0"/>
            </a:endParaRPr>
          </a:p>
        </p:txBody>
      </p:sp>
      <p:grpSp>
        <p:nvGrpSpPr>
          <p:cNvPr id="7" name="Group 6"/>
          <p:cNvGrpSpPr/>
          <p:nvPr/>
        </p:nvGrpSpPr>
        <p:grpSpPr>
          <a:xfrm>
            <a:off x="7623175" y="4586288"/>
            <a:ext cx="3276600" cy="1747837"/>
            <a:chOff x="7085807" y="4653757"/>
            <a:chExt cx="3276600" cy="1747837"/>
          </a:xfrm>
        </p:grpSpPr>
        <p:sp>
          <p:nvSpPr>
            <p:cNvPr id="205841" name="AutoShape 17"/>
            <p:cNvSpPr>
              <a:spLocks noChangeArrowheads="1"/>
            </p:cNvSpPr>
            <p:nvPr/>
          </p:nvSpPr>
          <p:spPr bwMode="auto">
            <a:xfrm rot="5400000">
              <a:off x="7850188" y="3889376"/>
              <a:ext cx="1747837" cy="3276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s>
                <a:gs pos="5000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842" name="Rectangle 18"/>
            <p:cNvSpPr>
              <a:spLocks noChangeArrowheads="1"/>
            </p:cNvSpPr>
            <p:nvPr/>
          </p:nvSpPr>
          <p:spPr bwMode="auto">
            <a:xfrm>
              <a:off x="7543800" y="5110164"/>
              <a:ext cx="2803525" cy="8540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solidFill>
                    <a:schemeClr val="bg1"/>
                  </a:solidFill>
                  <a:latin typeface="Arial" panose="020B0604020202020204" pitchFamily="34" charset="0"/>
                </a:rPr>
                <a:t>Selection of 1 in</a:t>
              </a:r>
            </a:p>
            <a:p>
              <a:pPr>
                <a:spcBef>
                  <a:spcPct val="50000"/>
                </a:spcBef>
              </a:pPr>
              <a:r>
                <a:rPr lang="en-US" altLang="en-US" sz="2000" dirty="0">
                  <a:solidFill>
                    <a:schemeClr val="bg1"/>
                  </a:solidFill>
                  <a:latin typeface="Arial" panose="020B0604020202020204" pitchFamily="34" charset="0"/>
                </a:rPr>
                <a:t>10,000,000,000,000</a:t>
              </a:r>
              <a:endParaRPr lang="en-US" altLang="en-US" sz="1600" dirty="0">
                <a:solidFill>
                  <a:schemeClr val="bg1"/>
                </a:solidFill>
                <a:latin typeface="Arial" panose="020B0604020202020204" pitchFamily="34" charset="0"/>
              </a:endParaRPr>
            </a:p>
          </p:txBody>
        </p:sp>
      </p:grpSp>
      <p:sp>
        <p:nvSpPr>
          <p:cNvPr id="3" name="Date Placeholder 2"/>
          <p:cNvSpPr>
            <a:spLocks noGrp="1"/>
          </p:cNvSpPr>
          <p:nvPr>
            <p:ph type="dt" sz="half" idx="10"/>
          </p:nvPr>
        </p:nvSpPr>
        <p:spPr>
          <a:xfrm>
            <a:off x="838200" y="6356350"/>
            <a:ext cx="2743200" cy="365125"/>
          </a:xfrm>
        </p:spPr>
        <p:txBody>
          <a:bodyPr/>
          <a:lstStyle/>
          <a:p>
            <a:r>
              <a:rPr lang="en-GB" smtClean="0"/>
              <a:t>10/10/2018</a:t>
            </a:r>
            <a:endParaRPr lang="en-GB"/>
          </a:p>
        </p:txBody>
      </p:sp>
      <p:sp>
        <p:nvSpPr>
          <p:cNvPr id="4" name="Footer Placeholder 3"/>
          <p:cNvSpPr>
            <a:spLocks noGrp="1"/>
          </p:cNvSpPr>
          <p:nvPr>
            <p:ph type="ftr" sz="quarter" idx="11"/>
          </p:nvPr>
        </p:nvSpPr>
        <p:spPr/>
        <p:txBody>
          <a:bodyPr/>
          <a:lstStyle/>
          <a:p>
            <a:r>
              <a:rPr lang="es-ES" dirty="0" smtClean="0"/>
              <a:t>Guy Paic CLF Puebla 2018</a:t>
            </a:r>
            <a:endParaRPr lang="en-GB" dirty="0"/>
          </a:p>
        </p:txBody>
      </p:sp>
    </p:spTree>
    <p:extLst>
      <p:ext uri="{BB962C8B-B14F-4D97-AF65-F5344CB8AC3E}">
        <p14:creationId xmlns:p14="http://schemas.microsoft.com/office/powerpoint/2010/main" val="42574139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solidFill>
                  <a:srgbClr val="FF0000"/>
                </a:solidFill>
                <a:latin typeface="Comic Sans MS" panose="030F0702030302020204" pitchFamily="66" charset="0"/>
              </a:rPr>
              <a:t>The Agenda!</a:t>
            </a:r>
            <a:endParaRPr lang="en-GB" dirty="0">
              <a:solidFill>
                <a:srgbClr val="FF0000"/>
              </a:solidFill>
              <a:latin typeface="Comic Sans MS" panose="030F0702030302020204" pitchFamily="66" charset="0"/>
            </a:endParaRPr>
          </a:p>
        </p:txBody>
      </p:sp>
      <p:pic>
        <p:nvPicPr>
          <p:cNvPr id="4" name="Content Placeholder 3"/>
          <p:cNvPicPr>
            <a:picLocks noGrp="1" noChangeAspect="1"/>
          </p:cNvPicPr>
          <p:nvPr>
            <p:ph idx="1"/>
          </p:nvPr>
        </p:nvPicPr>
        <p:blipFill>
          <a:blip r:embed="rId2"/>
          <a:stretch>
            <a:fillRect/>
          </a:stretch>
        </p:blipFill>
        <p:spPr>
          <a:xfrm>
            <a:off x="2104121" y="1825625"/>
            <a:ext cx="7983758" cy="4351338"/>
          </a:xfrm>
          <a:prstGeom prst="rect">
            <a:avLst/>
          </a:prstGeom>
        </p:spPr>
      </p:pic>
      <p:sp>
        <p:nvSpPr>
          <p:cNvPr id="5" name="Date Placeholder 4"/>
          <p:cNvSpPr>
            <a:spLocks noGrp="1"/>
          </p:cNvSpPr>
          <p:nvPr>
            <p:ph type="dt" sz="half" idx="10"/>
          </p:nvPr>
        </p:nvSpPr>
        <p:spPr/>
        <p:txBody>
          <a:bodyPr/>
          <a:lstStyle/>
          <a:p>
            <a:r>
              <a:rPr lang="en-GB" smtClean="0"/>
              <a:t>10/10/2018</a:t>
            </a:r>
            <a:endParaRPr lang="en-GB"/>
          </a:p>
        </p:txBody>
      </p:sp>
      <p:sp>
        <p:nvSpPr>
          <p:cNvPr id="6" name="Footer Placeholder 5"/>
          <p:cNvSpPr>
            <a:spLocks noGrp="1"/>
          </p:cNvSpPr>
          <p:nvPr>
            <p:ph type="ftr" sz="quarter" idx="11"/>
          </p:nvPr>
        </p:nvSpPr>
        <p:spPr/>
        <p:txBody>
          <a:bodyPr/>
          <a:lstStyle/>
          <a:p>
            <a:r>
              <a:rPr lang="es-ES" smtClean="0"/>
              <a:t>Guy Paic CLF Puebla 2018</a:t>
            </a:r>
            <a:endParaRPr lang="en-GB"/>
          </a:p>
        </p:txBody>
      </p:sp>
      <p:sp>
        <p:nvSpPr>
          <p:cNvPr id="7" name="Slide Number Placeholder 6"/>
          <p:cNvSpPr>
            <a:spLocks noGrp="1"/>
          </p:cNvSpPr>
          <p:nvPr>
            <p:ph type="sldNum" sz="quarter" idx="12"/>
          </p:nvPr>
        </p:nvSpPr>
        <p:spPr/>
        <p:txBody>
          <a:bodyPr/>
          <a:lstStyle/>
          <a:p>
            <a:fld id="{3EF341A1-97FD-4B40-815C-4A2FD2A5C204}" type="slidenum">
              <a:rPr lang="en-GB" smtClean="0"/>
              <a:t>12</a:t>
            </a:fld>
            <a:endParaRPr lang="en-GB"/>
          </a:p>
        </p:txBody>
      </p:sp>
    </p:spTree>
    <p:extLst>
      <p:ext uri="{BB962C8B-B14F-4D97-AF65-F5344CB8AC3E}">
        <p14:creationId xmlns:p14="http://schemas.microsoft.com/office/powerpoint/2010/main" val="31903845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Comic Sans MS" panose="030F0702030302020204" pitchFamily="66" charset="0"/>
              </a:rPr>
              <a:t>And Now the experiments</a:t>
            </a:r>
            <a:endParaRPr lang="en-US" dirty="0">
              <a:solidFill>
                <a:srgbClr val="FF0000"/>
              </a:solidFill>
              <a:latin typeface="Comic Sans MS" panose="030F0702030302020204" pitchFamily="66"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4007" y="2221485"/>
            <a:ext cx="4262671" cy="378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GB" smtClean="0"/>
              <a:t>10/10/2018</a:t>
            </a:r>
            <a:endParaRPr lang="en-US"/>
          </a:p>
        </p:txBody>
      </p:sp>
      <p:sp>
        <p:nvSpPr>
          <p:cNvPr id="4" name="Footer Placeholder 3"/>
          <p:cNvSpPr>
            <a:spLocks noGrp="1"/>
          </p:cNvSpPr>
          <p:nvPr>
            <p:ph type="ftr" sz="quarter" idx="11"/>
          </p:nvPr>
        </p:nvSpPr>
        <p:spPr/>
        <p:txBody>
          <a:bodyPr/>
          <a:lstStyle/>
          <a:p>
            <a:r>
              <a:rPr lang="es-ES" smtClean="0"/>
              <a:t>Guy Paic CLF Puebla 2018</a:t>
            </a:r>
            <a:endParaRPr lang="en-US"/>
          </a:p>
        </p:txBody>
      </p:sp>
      <p:sp>
        <p:nvSpPr>
          <p:cNvPr id="5" name="Slide Number Placeholder 4"/>
          <p:cNvSpPr>
            <a:spLocks noGrp="1"/>
          </p:cNvSpPr>
          <p:nvPr>
            <p:ph type="sldNum" sz="quarter" idx="12"/>
          </p:nvPr>
        </p:nvSpPr>
        <p:spPr/>
        <p:txBody>
          <a:bodyPr/>
          <a:lstStyle/>
          <a:p>
            <a:fld id="{D4001ED5-F514-4D3C-9443-C2A8E94D0377}" type="slidenum">
              <a:rPr lang="en-US" smtClean="0"/>
              <a:pPr/>
              <a:t>13</a:t>
            </a:fld>
            <a:endParaRPr lang="en-US"/>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908" y="2221486"/>
            <a:ext cx="4236699" cy="3767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06325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8104" y="3137448"/>
            <a:ext cx="9415792" cy="583103"/>
          </a:xfrm>
          <a:prstGeom prst="rect">
            <a:avLst/>
          </a:prstGeom>
        </p:spPr>
      </p:pic>
      <p:sp>
        <p:nvSpPr>
          <p:cNvPr id="3" name="TextBox 2"/>
          <p:cNvSpPr txBox="1"/>
          <p:nvPr/>
        </p:nvSpPr>
        <p:spPr>
          <a:xfrm>
            <a:off x="4641090" y="2204581"/>
            <a:ext cx="6162806" cy="584775"/>
          </a:xfrm>
          <a:prstGeom prst="rect">
            <a:avLst/>
          </a:prstGeom>
          <a:noFill/>
        </p:spPr>
        <p:txBody>
          <a:bodyPr wrap="square" rtlCol="0">
            <a:spAutoFit/>
          </a:bodyPr>
          <a:lstStyle/>
          <a:p>
            <a:r>
              <a:rPr lang="en-GB" sz="3200" b="1" dirty="0" smtClean="0">
                <a:solidFill>
                  <a:srgbClr val="FF0000"/>
                </a:solidFill>
              </a:rPr>
              <a:t>THE Higgs</a:t>
            </a:r>
            <a:endParaRPr lang="en-GB" sz="3200" b="1" dirty="0">
              <a:solidFill>
                <a:srgbClr val="FF0000"/>
              </a:solidFill>
            </a:endParaRPr>
          </a:p>
        </p:txBody>
      </p:sp>
      <p:sp>
        <p:nvSpPr>
          <p:cNvPr id="4" name="Date Placeholder 3"/>
          <p:cNvSpPr>
            <a:spLocks noGrp="1"/>
          </p:cNvSpPr>
          <p:nvPr>
            <p:ph type="dt" sz="half" idx="10"/>
          </p:nvPr>
        </p:nvSpPr>
        <p:spPr/>
        <p:txBody>
          <a:bodyPr/>
          <a:lstStyle/>
          <a:p>
            <a:r>
              <a:rPr lang="en-GB" smtClean="0"/>
              <a:t>10/10/2018</a:t>
            </a:r>
            <a:endParaRPr lang="en-GB"/>
          </a:p>
        </p:txBody>
      </p:sp>
      <p:sp>
        <p:nvSpPr>
          <p:cNvPr id="5" name="Footer Placeholder 4"/>
          <p:cNvSpPr>
            <a:spLocks noGrp="1"/>
          </p:cNvSpPr>
          <p:nvPr>
            <p:ph type="ftr" sz="quarter" idx="11"/>
          </p:nvPr>
        </p:nvSpPr>
        <p:spPr/>
        <p:txBody>
          <a:bodyPr/>
          <a:lstStyle/>
          <a:p>
            <a:r>
              <a:rPr lang="es-ES" smtClean="0"/>
              <a:t>Guy Paic CLF Puebla 2018</a:t>
            </a:r>
            <a:endParaRPr lang="en-GB"/>
          </a:p>
        </p:txBody>
      </p:sp>
      <p:sp>
        <p:nvSpPr>
          <p:cNvPr id="6" name="Slide Number Placeholder 5"/>
          <p:cNvSpPr>
            <a:spLocks noGrp="1"/>
          </p:cNvSpPr>
          <p:nvPr>
            <p:ph type="sldNum" sz="quarter" idx="12"/>
          </p:nvPr>
        </p:nvSpPr>
        <p:spPr/>
        <p:txBody>
          <a:bodyPr/>
          <a:lstStyle/>
          <a:p>
            <a:fld id="{3EF341A1-97FD-4B40-815C-4A2FD2A5C204}" type="slidenum">
              <a:rPr lang="en-GB" smtClean="0"/>
              <a:t>14</a:t>
            </a:fld>
            <a:endParaRPr lang="en-GB"/>
          </a:p>
        </p:txBody>
      </p:sp>
    </p:spTree>
    <p:extLst>
      <p:ext uri="{BB962C8B-B14F-4D97-AF65-F5344CB8AC3E}">
        <p14:creationId xmlns:p14="http://schemas.microsoft.com/office/powerpoint/2010/main" val="40386010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4361" y="1327864"/>
            <a:ext cx="7590471" cy="4989241"/>
          </a:xfrm>
          <a:prstGeom prst="rect">
            <a:avLst/>
          </a:prstGeom>
        </p:spPr>
      </p:pic>
      <p:sp>
        <p:nvSpPr>
          <p:cNvPr id="3" name="Title 2"/>
          <p:cNvSpPr>
            <a:spLocks noGrp="1"/>
          </p:cNvSpPr>
          <p:nvPr>
            <p:ph type="title"/>
          </p:nvPr>
        </p:nvSpPr>
        <p:spPr/>
        <p:txBody>
          <a:bodyPr/>
          <a:lstStyle/>
          <a:p>
            <a:r>
              <a:rPr lang="en-GB" dirty="0" smtClean="0"/>
              <a:t>The good/bad news</a:t>
            </a:r>
            <a:endParaRPr lang="en-GB" dirty="0"/>
          </a:p>
        </p:txBody>
      </p:sp>
      <p:sp>
        <p:nvSpPr>
          <p:cNvPr id="4" name="Content Placeholder 3"/>
          <p:cNvSpPr>
            <a:spLocks noGrp="1"/>
          </p:cNvSpPr>
          <p:nvPr>
            <p:ph idx="1"/>
          </p:nvPr>
        </p:nvSpPr>
        <p:spPr/>
        <p:txBody>
          <a:bodyPr/>
          <a:lstStyle/>
          <a:p>
            <a:endParaRPr lang="en-GB"/>
          </a:p>
        </p:txBody>
      </p:sp>
      <p:sp>
        <p:nvSpPr>
          <p:cNvPr id="5" name="Date Placeholder 4"/>
          <p:cNvSpPr>
            <a:spLocks noGrp="1"/>
          </p:cNvSpPr>
          <p:nvPr>
            <p:ph type="dt" sz="half" idx="10"/>
          </p:nvPr>
        </p:nvSpPr>
        <p:spPr/>
        <p:txBody>
          <a:bodyPr/>
          <a:lstStyle/>
          <a:p>
            <a:r>
              <a:rPr lang="en-GB" smtClean="0"/>
              <a:t>10/10/2018</a:t>
            </a:r>
            <a:endParaRPr lang="en-GB"/>
          </a:p>
        </p:txBody>
      </p:sp>
      <p:sp>
        <p:nvSpPr>
          <p:cNvPr id="6" name="Footer Placeholder 5"/>
          <p:cNvSpPr>
            <a:spLocks noGrp="1"/>
          </p:cNvSpPr>
          <p:nvPr>
            <p:ph type="ftr" sz="quarter" idx="11"/>
          </p:nvPr>
        </p:nvSpPr>
        <p:spPr/>
        <p:txBody>
          <a:bodyPr/>
          <a:lstStyle/>
          <a:p>
            <a:r>
              <a:rPr lang="es-ES" smtClean="0"/>
              <a:t>Guy Paic CLF Puebla 2018</a:t>
            </a:r>
            <a:endParaRPr lang="en-GB"/>
          </a:p>
        </p:txBody>
      </p:sp>
      <p:sp>
        <p:nvSpPr>
          <p:cNvPr id="7" name="Slide Number Placeholder 6"/>
          <p:cNvSpPr>
            <a:spLocks noGrp="1"/>
          </p:cNvSpPr>
          <p:nvPr>
            <p:ph type="sldNum" sz="quarter" idx="12"/>
          </p:nvPr>
        </p:nvSpPr>
        <p:spPr/>
        <p:txBody>
          <a:bodyPr/>
          <a:lstStyle/>
          <a:p>
            <a:fld id="{3EF341A1-97FD-4B40-815C-4A2FD2A5C204}" type="slidenum">
              <a:rPr lang="en-GB" smtClean="0"/>
              <a:t>15</a:t>
            </a:fld>
            <a:endParaRPr lang="en-GB"/>
          </a:p>
        </p:txBody>
      </p:sp>
    </p:spTree>
    <p:extLst>
      <p:ext uri="{BB962C8B-B14F-4D97-AF65-F5344CB8AC3E}">
        <p14:creationId xmlns:p14="http://schemas.microsoft.com/office/powerpoint/2010/main" val="30088995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84" t="16479"/>
          <a:stretch/>
        </p:blipFill>
        <p:spPr>
          <a:xfrm>
            <a:off x="1453019" y="1402915"/>
            <a:ext cx="9340666" cy="4111927"/>
          </a:xfrm>
          <a:prstGeom prst="rect">
            <a:avLst/>
          </a:prstGeom>
        </p:spPr>
      </p:pic>
      <p:sp>
        <p:nvSpPr>
          <p:cNvPr id="4" name="TextBox 3"/>
          <p:cNvSpPr txBox="1"/>
          <p:nvPr/>
        </p:nvSpPr>
        <p:spPr>
          <a:xfrm>
            <a:off x="1139868" y="175365"/>
            <a:ext cx="9845458" cy="1200329"/>
          </a:xfrm>
          <a:prstGeom prst="rect">
            <a:avLst/>
          </a:prstGeom>
          <a:noFill/>
        </p:spPr>
        <p:txBody>
          <a:bodyPr wrap="square" rtlCol="0">
            <a:spAutoFit/>
          </a:bodyPr>
          <a:lstStyle/>
          <a:p>
            <a:pPr algn="ctr"/>
            <a:r>
              <a:rPr lang="en-GB" sz="3600" dirty="0" smtClean="0">
                <a:solidFill>
                  <a:srgbClr val="FF0000"/>
                </a:solidFill>
                <a:latin typeface="Comic Sans MS" panose="030F0702030302020204" pitchFamily="66" charset="0"/>
              </a:rPr>
              <a:t>The Standard model has come out triumphant until 13 </a:t>
            </a:r>
            <a:r>
              <a:rPr lang="en-GB" sz="3600" dirty="0" err="1" smtClean="0">
                <a:solidFill>
                  <a:srgbClr val="FF0000"/>
                </a:solidFill>
                <a:latin typeface="Comic Sans MS" panose="030F0702030302020204" pitchFamily="66" charset="0"/>
              </a:rPr>
              <a:t>TeV</a:t>
            </a:r>
            <a:endParaRPr lang="en-GB" sz="3600" dirty="0">
              <a:solidFill>
                <a:srgbClr val="FF0000"/>
              </a:solidFill>
              <a:latin typeface="Comic Sans MS" panose="030F0702030302020204" pitchFamily="66" charset="0"/>
            </a:endParaRPr>
          </a:p>
        </p:txBody>
      </p:sp>
      <p:sp>
        <p:nvSpPr>
          <p:cNvPr id="5" name="Date Placeholder 4"/>
          <p:cNvSpPr>
            <a:spLocks noGrp="1"/>
          </p:cNvSpPr>
          <p:nvPr>
            <p:ph type="dt" sz="half" idx="10"/>
          </p:nvPr>
        </p:nvSpPr>
        <p:spPr/>
        <p:txBody>
          <a:bodyPr/>
          <a:lstStyle/>
          <a:p>
            <a:r>
              <a:rPr lang="en-GB" smtClean="0"/>
              <a:t>10/10/2018</a:t>
            </a:r>
            <a:endParaRPr lang="en-GB"/>
          </a:p>
        </p:txBody>
      </p:sp>
      <p:sp>
        <p:nvSpPr>
          <p:cNvPr id="6" name="Footer Placeholder 5"/>
          <p:cNvSpPr>
            <a:spLocks noGrp="1"/>
          </p:cNvSpPr>
          <p:nvPr>
            <p:ph type="ftr" sz="quarter" idx="11"/>
          </p:nvPr>
        </p:nvSpPr>
        <p:spPr/>
        <p:txBody>
          <a:bodyPr/>
          <a:lstStyle/>
          <a:p>
            <a:r>
              <a:rPr lang="es-ES" smtClean="0"/>
              <a:t>Guy Paic CLF Puebla 2018</a:t>
            </a:r>
            <a:endParaRPr lang="en-GB"/>
          </a:p>
        </p:txBody>
      </p:sp>
      <p:sp>
        <p:nvSpPr>
          <p:cNvPr id="7" name="Slide Number Placeholder 6"/>
          <p:cNvSpPr>
            <a:spLocks noGrp="1"/>
          </p:cNvSpPr>
          <p:nvPr>
            <p:ph type="sldNum" sz="quarter" idx="12"/>
          </p:nvPr>
        </p:nvSpPr>
        <p:spPr/>
        <p:txBody>
          <a:bodyPr/>
          <a:lstStyle/>
          <a:p>
            <a:fld id="{3EF341A1-97FD-4B40-815C-4A2FD2A5C204}" type="slidenum">
              <a:rPr lang="en-GB" smtClean="0"/>
              <a:t>16</a:t>
            </a:fld>
            <a:endParaRPr lang="en-GB"/>
          </a:p>
        </p:txBody>
      </p:sp>
    </p:spTree>
    <p:extLst>
      <p:ext uri="{BB962C8B-B14F-4D97-AF65-F5344CB8AC3E}">
        <p14:creationId xmlns:p14="http://schemas.microsoft.com/office/powerpoint/2010/main" val="33682737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046" r="939"/>
          <a:stretch/>
        </p:blipFill>
        <p:spPr>
          <a:xfrm>
            <a:off x="2098278" y="1941533"/>
            <a:ext cx="7634446" cy="4788847"/>
          </a:xfrm>
          <a:prstGeom prst="rect">
            <a:avLst/>
          </a:prstGeom>
        </p:spPr>
      </p:pic>
      <p:sp>
        <p:nvSpPr>
          <p:cNvPr id="6" name="TextBox 5"/>
          <p:cNvSpPr txBox="1"/>
          <p:nvPr/>
        </p:nvSpPr>
        <p:spPr>
          <a:xfrm>
            <a:off x="3451089" y="601250"/>
            <a:ext cx="8855902" cy="584775"/>
          </a:xfrm>
          <a:prstGeom prst="rect">
            <a:avLst/>
          </a:prstGeom>
          <a:noFill/>
        </p:spPr>
        <p:txBody>
          <a:bodyPr wrap="square" rtlCol="0">
            <a:spAutoFit/>
          </a:bodyPr>
          <a:lstStyle/>
          <a:p>
            <a:r>
              <a:rPr lang="en-GB" sz="3200" dirty="0" smtClean="0">
                <a:solidFill>
                  <a:srgbClr val="FF0000"/>
                </a:solidFill>
                <a:latin typeface="Comic Sans MS" panose="030F0702030302020204" pitchFamily="66" charset="0"/>
              </a:rPr>
              <a:t>The  aims of the future investigations</a:t>
            </a:r>
            <a:endParaRPr lang="en-GB" sz="3200" dirty="0">
              <a:solidFill>
                <a:srgbClr val="FF0000"/>
              </a:solidFill>
              <a:latin typeface="Comic Sans MS" panose="030F0702030302020204" pitchFamily="66" charset="0"/>
            </a:endParaRPr>
          </a:p>
        </p:txBody>
      </p:sp>
      <p:sp>
        <p:nvSpPr>
          <p:cNvPr id="7" name="Date Placeholder 6"/>
          <p:cNvSpPr>
            <a:spLocks noGrp="1"/>
          </p:cNvSpPr>
          <p:nvPr>
            <p:ph type="dt" sz="half" idx="10"/>
          </p:nvPr>
        </p:nvSpPr>
        <p:spPr/>
        <p:txBody>
          <a:bodyPr/>
          <a:lstStyle/>
          <a:p>
            <a:r>
              <a:rPr lang="en-GB" smtClean="0"/>
              <a:t>10/10/2018</a:t>
            </a:r>
            <a:endParaRPr lang="en-GB"/>
          </a:p>
        </p:txBody>
      </p:sp>
      <p:sp>
        <p:nvSpPr>
          <p:cNvPr id="8" name="Footer Placeholder 7"/>
          <p:cNvSpPr>
            <a:spLocks noGrp="1"/>
          </p:cNvSpPr>
          <p:nvPr>
            <p:ph type="ftr" sz="quarter" idx="11"/>
          </p:nvPr>
        </p:nvSpPr>
        <p:spPr/>
        <p:txBody>
          <a:bodyPr/>
          <a:lstStyle/>
          <a:p>
            <a:r>
              <a:rPr lang="es-ES" smtClean="0"/>
              <a:t>Guy Paic CLF Puebla 2018</a:t>
            </a:r>
            <a:endParaRPr lang="en-GB"/>
          </a:p>
        </p:txBody>
      </p:sp>
      <p:sp>
        <p:nvSpPr>
          <p:cNvPr id="9" name="Slide Number Placeholder 8"/>
          <p:cNvSpPr>
            <a:spLocks noGrp="1"/>
          </p:cNvSpPr>
          <p:nvPr>
            <p:ph type="sldNum" sz="quarter" idx="12"/>
          </p:nvPr>
        </p:nvSpPr>
        <p:spPr/>
        <p:txBody>
          <a:bodyPr/>
          <a:lstStyle/>
          <a:p>
            <a:fld id="{3EF341A1-97FD-4B40-815C-4A2FD2A5C204}" type="slidenum">
              <a:rPr lang="en-GB" smtClean="0"/>
              <a:t>17</a:t>
            </a:fld>
            <a:endParaRPr lang="en-GB"/>
          </a:p>
        </p:txBody>
      </p:sp>
    </p:spTree>
    <p:extLst>
      <p:ext uri="{BB962C8B-B14F-4D97-AF65-F5344CB8AC3E}">
        <p14:creationId xmlns:p14="http://schemas.microsoft.com/office/powerpoint/2010/main" val="2813335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solidFill>
                  <a:srgbClr val="FF0000"/>
                </a:solidFill>
                <a:latin typeface="Comic Sans MS" panose="030F0702030302020204" pitchFamily="66" charset="0"/>
              </a:rPr>
              <a:t>The next stage 2025-2035</a:t>
            </a:r>
            <a:endParaRPr lang="en-GB" dirty="0">
              <a:solidFill>
                <a:srgbClr val="FF0000"/>
              </a:solidFill>
              <a:latin typeface="Comic Sans MS" panose="030F0702030302020204" pitchFamily="66" charset="0"/>
            </a:endParaRPr>
          </a:p>
        </p:txBody>
      </p:sp>
      <p:pic>
        <p:nvPicPr>
          <p:cNvPr id="4" name="Content Placeholder 3"/>
          <p:cNvPicPr>
            <a:picLocks noGrp="1" noChangeAspect="1"/>
          </p:cNvPicPr>
          <p:nvPr>
            <p:ph idx="1"/>
          </p:nvPr>
        </p:nvPicPr>
        <p:blipFill>
          <a:blip r:embed="rId2"/>
          <a:stretch>
            <a:fillRect/>
          </a:stretch>
        </p:blipFill>
        <p:spPr>
          <a:xfrm>
            <a:off x="1550767" y="2416942"/>
            <a:ext cx="9090465" cy="3168704"/>
          </a:xfrm>
          <a:prstGeom prst="rect">
            <a:avLst/>
          </a:prstGeom>
        </p:spPr>
      </p:pic>
      <p:sp>
        <p:nvSpPr>
          <p:cNvPr id="5" name="Date Placeholder 4"/>
          <p:cNvSpPr>
            <a:spLocks noGrp="1"/>
          </p:cNvSpPr>
          <p:nvPr>
            <p:ph type="dt" sz="half" idx="10"/>
          </p:nvPr>
        </p:nvSpPr>
        <p:spPr/>
        <p:txBody>
          <a:bodyPr/>
          <a:lstStyle/>
          <a:p>
            <a:r>
              <a:rPr lang="en-GB" smtClean="0"/>
              <a:t>10/10/2018</a:t>
            </a:r>
            <a:endParaRPr lang="en-GB"/>
          </a:p>
        </p:txBody>
      </p:sp>
      <p:sp>
        <p:nvSpPr>
          <p:cNvPr id="6" name="Footer Placeholder 5"/>
          <p:cNvSpPr>
            <a:spLocks noGrp="1"/>
          </p:cNvSpPr>
          <p:nvPr>
            <p:ph type="ftr" sz="quarter" idx="11"/>
          </p:nvPr>
        </p:nvSpPr>
        <p:spPr/>
        <p:txBody>
          <a:bodyPr/>
          <a:lstStyle/>
          <a:p>
            <a:r>
              <a:rPr lang="es-ES" smtClean="0"/>
              <a:t>Guy Paic CLF Puebla 2018</a:t>
            </a:r>
            <a:endParaRPr lang="en-GB"/>
          </a:p>
        </p:txBody>
      </p:sp>
      <p:sp>
        <p:nvSpPr>
          <p:cNvPr id="7" name="Slide Number Placeholder 6"/>
          <p:cNvSpPr>
            <a:spLocks noGrp="1"/>
          </p:cNvSpPr>
          <p:nvPr>
            <p:ph type="sldNum" sz="quarter" idx="12"/>
          </p:nvPr>
        </p:nvSpPr>
        <p:spPr/>
        <p:txBody>
          <a:bodyPr/>
          <a:lstStyle/>
          <a:p>
            <a:fld id="{3EF341A1-97FD-4B40-815C-4A2FD2A5C204}" type="slidenum">
              <a:rPr lang="en-GB" smtClean="0"/>
              <a:t>18</a:t>
            </a:fld>
            <a:endParaRPr lang="en-GB"/>
          </a:p>
        </p:txBody>
      </p:sp>
    </p:spTree>
    <p:extLst>
      <p:ext uri="{BB962C8B-B14F-4D97-AF65-F5344CB8AC3E}">
        <p14:creationId xmlns:p14="http://schemas.microsoft.com/office/powerpoint/2010/main" val="34674134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dirty="0">
                <a:solidFill>
                  <a:srgbClr val="FF0000"/>
                </a:solidFill>
                <a:latin typeface="Comic Sans MS" panose="030F0702030302020204" pitchFamily="66" charset="0"/>
              </a:rPr>
              <a:t>The search for Dark Matter</a:t>
            </a:r>
          </a:p>
        </p:txBody>
      </p:sp>
      <p:sp>
        <p:nvSpPr>
          <p:cNvPr id="39939" name="Rectangle 3"/>
          <p:cNvSpPr>
            <a:spLocks noGrp="1" noChangeArrowheads="1"/>
          </p:cNvSpPr>
          <p:nvPr>
            <p:ph type="body" sz="half" idx="1"/>
          </p:nvPr>
        </p:nvSpPr>
        <p:spPr>
          <a:xfrm>
            <a:off x="1981201" y="1600201"/>
            <a:ext cx="4035425" cy="4525963"/>
          </a:xfrm>
        </p:spPr>
        <p:txBody>
          <a:bodyPr/>
          <a:lstStyle/>
          <a:p>
            <a:r>
              <a:rPr lang="en-US" altLang="en-US"/>
              <a:t>Cosmology requires the existence of dark matter</a:t>
            </a:r>
          </a:p>
          <a:p>
            <a:r>
              <a:rPr lang="en-US" altLang="en-US"/>
              <a:t>How do we know this?</a:t>
            </a:r>
          </a:p>
          <a:p>
            <a:pPr lvl="1"/>
            <a:r>
              <a:rPr lang="en-US" altLang="en-US" sz="2000"/>
              <a:t>Galactic rotation curves</a:t>
            </a:r>
          </a:p>
          <a:p>
            <a:pPr lvl="1"/>
            <a:r>
              <a:rPr lang="en-US" altLang="en-US" sz="2000"/>
              <a:t>Collision of cluster galaxies</a:t>
            </a:r>
          </a:p>
          <a:p>
            <a:pPr lvl="1"/>
            <a:r>
              <a:rPr lang="en-US" altLang="en-US" sz="2000"/>
              <a:t>Cosmic microwave background temperature fluctuations</a:t>
            </a:r>
          </a:p>
        </p:txBody>
      </p:sp>
      <p:pic>
        <p:nvPicPr>
          <p:cNvPr id="39941" name="Picture 5" descr="DarkMatterPie"/>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229350" y="1600200"/>
            <a:ext cx="3917950" cy="2185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5" name="Picture 9" descr="cmb"/>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175376" y="4017964"/>
            <a:ext cx="4035425" cy="2027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r>
              <a:rPr lang="en-GB" altLang="en-US" smtClean="0"/>
              <a:t>10/10/2018</a:t>
            </a:r>
            <a:endParaRPr lang="en-US" altLang="en-US"/>
          </a:p>
        </p:txBody>
      </p:sp>
      <p:sp>
        <p:nvSpPr>
          <p:cNvPr id="3" name="Footer Placeholder 2"/>
          <p:cNvSpPr>
            <a:spLocks noGrp="1"/>
          </p:cNvSpPr>
          <p:nvPr>
            <p:ph type="ftr" sz="quarter" idx="11"/>
          </p:nvPr>
        </p:nvSpPr>
        <p:spPr/>
        <p:txBody>
          <a:bodyPr/>
          <a:lstStyle/>
          <a:p>
            <a:r>
              <a:rPr lang="es-ES" altLang="en-US" smtClean="0"/>
              <a:t>Guy Paic CLF Puebla 2018</a:t>
            </a:r>
            <a:endParaRPr lang="en-US" altLang="en-US"/>
          </a:p>
        </p:txBody>
      </p:sp>
      <p:sp>
        <p:nvSpPr>
          <p:cNvPr id="4" name="Slide Number Placeholder 3"/>
          <p:cNvSpPr>
            <a:spLocks noGrp="1"/>
          </p:cNvSpPr>
          <p:nvPr>
            <p:ph type="sldNum" sz="quarter" idx="12"/>
          </p:nvPr>
        </p:nvSpPr>
        <p:spPr/>
        <p:txBody>
          <a:bodyPr/>
          <a:lstStyle/>
          <a:p>
            <a:fld id="{AC974294-9369-4876-BC3B-0FD664A5D8BC}" type="slidenum">
              <a:rPr lang="en-US" altLang="en-US" smtClean="0"/>
              <a:pPr/>
              <a:t>19</a:t>
            </a:fld>
            <a:endParaRPr lang="en-US" altLang="en-US"/>
          </a:p>
        </p:txBody>
      </p:sp>
    </p:spTree>
    <p:extLst>
      <p:ext uri="{BB962C8B-B14F-4D97-AF65-F5344CB8AC3E}">
        <p14:creationId xmlns:p14="http://schemas.microsoft.com/office/powerpoint/2010/main" val="423750028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0368"/>
            <a:ext cx="10515600" cy="1325563"/>
          </a:xfrm>
        </p:spPr>
        <p:txBody>
          <a:bodyPr>
            <a:normAutofit/>
          </a:bodyPr>
          <a:lstStyle/>
          <a:p>
            <a:pPr algn="ctr"/>
            <a:r>
              <a:rPr lang="en-GB" sz="4000" dirty="0" smtClean="0">
                <a:solidFill>
                  <a:srgbClr val="FF0000"/>
                </a:solidFill>
                <a:latin typeface="Comic Sans MS" panose="030F0702030302020204" pitchFamily="66" charset="0"/>
              </a:rPr>
              <a:t>CERN a scientific, sociological and technological showpiece</a:t>
            </a:r>
            <a:endParaRPr lang="en-GB" sz="4000" dirty="0">
              <a:solidFill>
                <a:srgbClr val="FF0000"/>
              </a:solidFill>
              <a:latin typeface="Comic Sans MS" panose="030F0702030302020204" pitchFamily="66" charset="0"/>
            </a:endParaRPr>
          </a:p>
        </p:txBody>
      </p:sp>
      <p:sp>
        <p:nvSpPr>
          <p:cNvPr id="3" name="Content Placeholder 2"/>
          <p:cNvSpPr>
            <a:spLocks noGrp="1"/>
          </p:cNvSpPr>
          <p:nvPr>
            <p:ph idx="1"/>
          </p:nvPr>
        </p:nvSpPr>
        <p:spPr/>
        <p:txBody>
          <a:bodyPr/>
          <a:lstStyle/>
          <a:p>
            <a:r>
              <a:rPr lang="en-GB" dirty="0" smtClean="0"/>
              <a:t>Going to the extreme frontier of knowledge</a:t>
            </a:r>
          </a:p>
          <a:p>
            <a:r>
              <a:rPr lang="en-GB" dirty="0" smtClean="0"/>
              <a:t>Achieving remarkable results with an unconventional management style based on cooperation and collaboration and a universal coverage</a:t>
            </a:r>
          </a:p>
          <a:p>
            <a:r>
              <a:rPr lang="en-GB" dirty="0" smtClean="0"/>
              <a:t>Undoubtedly a pioneer in innovation and breaking the technological barriers </a:t>
            </a:r>
            <a:endParaRPr lang="en-GB" dirty="0"/>
          </a:p>
        </p:txBody>
      </p:sp>
      <p:sp>
        <p:nvSpPr>
          <p:cNvPr id="4" name="Date Placeholder 3"/>
          <p:cNvSpPr>
            <a:spLocks noGrp="1"/>
          </p:cNvSpPr>
          <p:nvPr>
            <p:ph type="dt" sz="half" idx="10"/>
          </p:nvPr>
        </p:nvSpPr>
        <p:spPr/>
        <p:txBody>
          <a:bodyPr/>
          <a:lstStyle/>
          <a:p>
            <a:r>
              <a:rPr lang="en-GB" smtClean="0"/>
              <a:t>10/10/2018</a:t>
            </a:r>
            <a:endParaRPr lang="en-GB"/>
          </a:p>
        </p:txBody>
      </p:sp>
      <p:sp>
        <p:nvSpPr>
          <p:cNvPr id="5" name="Footer Placeholder 4"/>
          <p:cNvSpPr>
            <a:spLocks noGrp="1"/>
          </p:cNvSpPr>
          <p:nvPr>
            <p:ph type="ftr" sz="quarter" idx="11"/>
          </p:nvPr>
        </p:nvSpPr>
        <p:spPr/>
        <p:txBody>
          <a:bodyPr/>
          <a:lstStyle/>
          <a:p>
            <a:r>
              <a:rPr lang="es-ES" smtClean="0"/>
              <a:t>Guy Paic CLF Puebla 2018</a:t>
            </a:r>
            <a:endParaRPr lang="en-GB"/>
          </a:p>
        </p:txBody>
      </p:sp>
      <p:sp>
        <p:nvSpPr>
          <p:cNvPr id="6" name="Slide Number Placeholder 5"/>
          <p:cNvSpPr>
            <a:spLocks noGrp="1"/>
          </p:cNvSpPr>
          <p:nvPr>
            <p:ph type="sldNum" sz="quarter" idx="12"/>
          </p:nvPr>
        </p:nvSpPr>
        <p:spPr/>
        <p:txBody>
          <a:bodyPr/>
          <a:lstStyle/>
          <a:p>
            <a:fld id="{3EF341A1-97FD-4B40-815C-4A2FD2A5C204}" type="slidenum">
              <a:rPr lang="en-GB" smtClean="0"/>
              <a:t>2</a:t>
            </a:fld>
            <a:endParaRPr lang="en-GB"/>
          </a:p>
        </p:txBody>
      </p:sp>
    </p:spTree>
    <p:extLst>
      <p:ext uri="{BB962C8B-B14F-4D97-AF65-F5344CB8AC3E}">
        <p14:creationId xmlns:p14="http://schemas.microsoft.com/office/powerpoint/2010/main" val="15051840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ctr"/>
            <a:r>
              <a:rPr lang="en-US" altLang="en-US" dirty="0">
                <a:solidFill>
                  <a:srgbClr val="FF0000"/>
                </a:solidFill>
                <a:latin typeface="Comic Sans MS" panose="030F0702030302020204" pitchFamily="66" charset="0"/>
              </a:rPr>
              <a:t>What is Dark Matter?</a:t>
            </a:r>
          </a:p>
        </p:txBody>
      </p:sp>
      <p:sp>
        <p:nvSpPr>
          <p:cNvPr id="41987" name="Rectangle 3"/>
          <p:cNvSpPr>
            <a:spLocks noGrp="1" noChangeArrowheads="1"/>
          </p:cNvSpPr>
          <p:nvPr>
            <p:ph type="body" sz="half" idx="1"/>
          </p:nvPr>
        </p:nvSpPr>
        <p:spPr>
          <a:xfrm>
            <a:off x="1981201" y="1600201"/>
            <a:ext cx="4035425" cy="4525963"/>
          </a:xfrm>
        </p:spPr>
        <p:txBody>
          <a:bodyPr/>
          <a:lstStyle/>
          <a:p>
            <a:pPr>
              <a:lnSpc>
                <a:spcPct val="80000"/>
              </a:lnSpc>
            </a:pPr>
            <a:r>
              <a:rPr lang="en-US" altLang="en-US" sz="2000"/>
              <a:t>Properties of simplest Dark Matter</a:t>
            </a:r>
          </a:p>
          <a:p>
            <a:pPr lvl="1">
              <a:lnSpc>
                <a:spcPct val="80000"/>
              </a:lnSpc>
            </a:pPr>
            <a:r>
              <a:rPr lang="en-US" altLang="en-US" sz="2000"/>
              <a:t>Must be stable (have immutable qualities)</a:t>
            </a:r>
          </a:p>
          <a:p>
            <a:pPr lvl="1">
              <a:lnSpc>
                <a:spcPct val="80000"/>
              </a:lnSpc>
            </a:pPr>
            <a:r>
              <a:rPr lang="en-US" altLang="en-US" sz="2000"/>
              <a:t>Density 1 particle per hand </a:t>
            </a:r>
          </a:p>
          <a:p>
            <a:pPr lvl="1">
              <a:lnSpc>
                <a:spcPct val="80000"/>
              </a:lnSpc>
            </a:pPr>
            <a:r>
              <a:rPr lang="en-US" altLang="en-US" sz="2000"/>
              <a:t>Z</a:t>
            </a:r>
            <a:r>
              <a:rPr lang="en-US" altLang="en-US" sz="2000" baseline="-25000"/>
              <a:t>2</a:t>
            </a:r>
            <a:r>
              <a:rPr lang="en-US" altLang="en-US" sz="2000"/>
              <a:t> charge invariance with an odd charge</a:t>
            </a:r>
          </a:p>
          <a:p>
            <a:pPr lvl="1">
              <a:lnSpc>
                <a:spcPct val="80000"/>
              </a:lnSpc>
            </a:pPr>
            <a:r>
              <a:rPr lang="en-US" altLang="en-US" sz="2000"/>
              <a:t>R-parity</a:t>
            </a:r>
          </a:p>
          <a:p>
            <a:pPr>
              <a:lnSpc>
                <a:spcPct val="80000"/>
              </a:lnSpc>
            </a:pPr>
            <a:r>
              <a:rPr lang="en-US" altLang="en-US" sz="2000"/>
              <a:t>Possible Candidates</a:t>
            </a:r>
          </a:p>
          <a:p>
            <a:pPr lvl="1">
              <a:lnSpc>
                <a:spcPct val="80000"/>
              </a:lnSpc>
            </a:pPr>
            <a:r>
              <a:rPr lang="en-US" altLang="en-US" sz="2000"/>
              <a:t>Lightest Supersymmetric Particle (LSP)</a:t>
            </a:r>
          </a:p>
          <a:p>
            <a:pPr lvl="1">
              <a:lnSpc>
                <a:spcPct val="80000"/>
              </a:lnSpc>
            </a:pPr>
            <a:r>
              <a:rPr lang="en-US" altLang="en-US" sz="2000"/>
              <a:t>Lightest Kaluza-Klein</a:t>
            </a:r>
          </a:p>
          <a:p>
            <a:pPr lvl="1">
              <a:lnSpc>
                <a:spcPct val="80000"/>
              </a:lnSpc>
            </a:pPr>
            <a:r>
              <a:rPr lang="en-US" altLang="en-US" sz="2000"/>
              <a:t>Technibaryons</a:t>
            </a:r>
          </a:p>
          <a:p>
            <a:pPr lvl="1">
              <a:lnSpc>
                <a:spcPct val="80000"/>
              </a:lnSpc>
            </a:pPr>
            <a:r>
              <a:rPr lang="en-US" altLang="en-US" sz="2000"/>
              <a:t>Singlet Fermion</a:t>
            </a:r>
          </a:p>
          <a:p>
            <a:pPr lvl="1">
              <a:lnSpc>
                <a:spcPct val="80000"/>
              </a:lnSpc>
            </a:pPr>
            <a:r>
              <a:rPr lang="en-US" altLang="en-US" sz="2000"/>
              <a:t>Gravitons</a:t>
            </a:r>
          </a:p>
          <a:p>
            <a:pPr lvl="1">
              <a:lnSpc>
                <a:spcPct val="80000"/>
              </a:lnSpc>
            </a:pPr>
            <a:r>
              <a:rPr lang="en-US" altLang="en-US" sz="2000"/>
              <a:t>WIMP</a:t>
            </a:r>
          </a:p>
        </p:txBody>
      </p:sp>
      <p:pic>
        <p:nvPicPr>
          <p:cNvPr id="41989" name="Picture 5" descr="21-1-DarkMatte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5376" y="1770064"/>
            <a:ext cx="4035425" cy="4186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r>
              <a:rPr lang="en-GB" altLang="en-US" smtClean="0"/>
              <a:t>10/10/2018</a:t>
            </a:r>
            <a:endParaRPr lang="en-US" altLang="en-US"/>
          </a:p>
        </p:txBody>
      </p:sp>
      <p:sp>
        <p:nvSpPr>
          <p:cNvPr id="3" name="Footer Placeholder 2"/>
          <p:cNvSpPr>
            <a:spLocks noGrp="1"/>
          </p:cNvSpPr>
          <p:nvPr>
            <p:ph type="ftr" sz="quarter" idx="11"/>
          </p:nvPr>
        </p:nvSpPr>
        <p:spPr/>
        <p:txBody>
          <a:bodyPr/>
          <a:lstStyle/>
          <a:p>
            <a:r>
              <a:rPr lang="es-ES" altLang="en-US" smtClean="0"/>
              <a:t>Guy Paic CLF Puebla 2018</a:t>
            </a:r>
            <a:endParaRPr lang="en-US" altLang="en-US"/>
          </a:p>
        </p:txBody>
      </p:sp>
      <p:sp>
        <p:nvSpPr>
          <p:cNvPr id="4" name="Slide Number Placeholder 3"/>
          <p:cNvSpPr>
            <a:spLocks noGrp="1"/>
          </p:cNvSpPr>
          <p:nvPr>
            <p:ph type="sldNum" sz="quarter" idx="12"/>
          </p:nvPr>
        </p:nvSpPr>
        <p:spPr/>
        <p:txBody>
          <a:bodyPr/>
          <a:lstStyle/>
          <a:p>
            <a:fld id="{A7CAD1F9-EF8C-4827-81FA-55D82ADA06C4}" type="slidenum">
              <a:rPr lang="en-US" altLang="en-US" smtClean="0"/>
              <a:pPr/>
              <a:t>20</a:t>
            </a:fld>
            <a:endParaRPr lang="en-US" altLang="en-US"/>
          </a:p>
        </p:txBody>
      </p:sp>
    </p:spTree>
    <p:extLst>
      <p:ext uri="{BB962C8B-B14F-4D97-AF65-F5344CB8AC3E}">
        <p14:creationId xmlns:p14="http://schemas.microsoft.com/office/powerpoint/2010/main" val="218312761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652" t="10824" r="1260" b="812"/>
          <a:stretch/>
        </p:blipFill>
        <p:spPr>
          <a:xfrm>
            <a:off x="2680570" y="1415093"/>
            <a:ext cx="7916450" cy="5123819"/>
          </a:xfrm>
          <a:prstGeom prst="rect">
            <a:avLst/>
          </a:prstGeom>
        </p:spPr>
      </p:pic>
      <p:sp>
        <p:nvSpPr>
          <p:cNvPr id="8" name="Title 7"/>
          <p:cNvSpPr>
            <a:spLocks noGrp="1"/>
          </p:cNvSpPr>
          <p:nvPr>
            <p:ph type="title"/>
          </p:nvPr>
        </p:nvSpPr>
        <p:spPr/>
        <p:txBody>
          <a:bodyPr/>
          <a:lstStyle/>
          <a:p>
            <a:pPr algn="ctr"/>
            <a:r>
              <a:rPr lang="en-GB" dirty="0" smtClean="0">
                <a:solidFill>
                  <a:srgbClr val="FF0000"/>
                </a:solidFill>
                <a:latin typeface="Comic Sans MS" panose="030F0702030302020204" pitchFamily="66" charset="0"/>
              </a:rPr>
              <a:t>Many improvements to the facility needed</a:t>
            </a:r>
            <a:endParaRPr lang="en-GB" dirty="0">
              <a:solidFill>
                <a:srgbClr val="FF0000"/>
              </a:solidFill>
              <a:latin typeface="Comic Sans MS" panose="030F0702030302020204" pitchFamily="66" charset="0"/>
            </a:endParaRPr>
          </a:p>
        </p:txBody>
      </p:sp>
      <p:sp>
        <p:nvSpPr>
          <p:cNvPr id="5" name="Date Placeholder 4"/>
          <p:cNvSpPr>
            <a:spLocks noGrp="1"/>
          </p:cNvSpPr>
          <p:nvPr>
            <p:ph type="dt" sz="half" idx="10"/>
          </p:nvPr>
        </p:nvSpPr>
        <p:spPr/>
        <p:txBody>
          <a:bodyPr/>
          <a:lstStyle/>
          <a:p>
            <a:r>
              <a:rPr lang="en-GB" smtClean="0"/>
              <a:t>10/10/2018</a:t>
            </a:r>
            <a:endParaRPr lang="en-GB"/>
          </a:p>
        </p:txBody>
      </p:sp>
      <p:sp>
        <p:nvSpPr>
          <p:cNvPr id="6" name="Footer Placeholder 5"/>
          <p:cNvSpPr>
            <a:spLocks noGrp="1"/>
          </p:cNvSpPr>
          <p:nvPr>
            <p:ph type="ftr" sz="quarter" idx="11"/>
          </p:nvPr>
        </p:nvSpPr>
        <p:spPr/>
        <p:txBody>
          <a:bodyPr/>
          <a:lstStyle/>
          <a:p>
            <a:r>
              <a:rPr lang="es-ES" smtClean="0"/>
              <a:t>Guy Paic CLF Puebla 2018</a:t>
            </a:r>
            <a:endParaRPr lang="en-GB"/>
          </a:p>
        </p:txBody>
      </p:sp>
      <p:sp>
        <p:nvSpPr>
          <p:cNvPr id="7" name="Slide Number Placeholder 6"/>
          <p:cNvSpPr>
            <a:spLocks noGrp="1"/>
          </p:cNvSpPr>
          <p:nvPr>
            <p:ph type="sldNum" sz="quarter" idx="12"/>
          </p:nvPr>
        </p:nvSpPr>
        <p:spPr/>
        <p:txBody>
          <a:bodyPr/>
          <a:lstStyle/>
          <a:p>
            <a:fld id="{3EF341A1-97FD-4B40-815C-4A2FD2A5C204}" type="slidenum">
              <a:rPr lang="en-GB" smtClean="0"/>
              <a:t>21</a:t>
            </a:fld>
            <a:endParaRPr lang="en-GB"/>
          </a:p>
        </p:txBody>
      </p:sp>
    </p:spTree>
    <p:extLst>
      <p:ext uri="{BB962C8B-B14F-4D97-AF65-F5344CB8AC3E}">
        <p14:creationId xmlns:p14="http://schemas.microsoft.com/office/powerpoint/2010/main" val="10715234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628"/>
          <a:stretch/>
        </p:blipFill>
        <p:spPr>
          <a:xfrm>
            <a:off x="1871446" y="864295"/>
            <a:ext cx="7936434" cy="5286751"/>
          </a:xfrm>
          <a:prstGeom prst="rect">
            <a:avLst/>
          </a:prstGeom>
        </p:spPr>
      </p:pic>
      <p:sp>
        <p:nvSpPr>
          <p:cNvPr id="3" name="Date Placeholder 2"/>
          <p:cNvSpPr>
            <a:spLocks noGrp="1"/>
          </p:cNvSpPr>
          <p:nvPr>
            <p:ph type="dt" sz="half" idx="10"/>
          </p:nvPr>
        </p:nvSpPr>
        <p:spPr/>
        <p:txBody>
          <a:bodyPr/>
          <a:lstStyle/>
          <a:p>
            <a:r>
              <a:rPr lang="en-GB" smtClean="0"/>
              <a:t>10/10/2018</a:t>
            </a:r>
            <a:endParaRPr lang="en-GB"/>
          </a:p>
        </p:txBody>
      </p:sp>
      <p:sp>
        <p:nvSpPr>
          <p:cNvPr id="4" name="Footer Placeholder 3"/>
          <p:cNvSpPr>
            <a:spLocks noGrp="1"/>
          </p:cNvSpPr>
          <p:nvPr>
            <p:ph type="ftr" sz="quarter" idx="11"/>
          </p:nvPr>
        </p:nvSpPr>
        <p:spPr/>
        <p:txBody>
          <a:bodyPr/>
          <a:lstStyle/>
          <a:p>
            <a:r>
              <a:rPr lang="es-ES" smtClean="0"/>
              <a:t>Guy Paic CLF Puebla 2018</a:t>
            </a:r>
            <a:endParaRPr lang="en-GB"/>
          </a:p>
        </p:txBody>
      </p:sp>
      <p:sp>
        <p:nvSpPr>
          <p:cNvPr id="5" name="Slide Number Placeholder 4"/>
          <p:cNvSpPr>
            <a:spLocks noGrp="1"/>
          </p:cNvSpPr>
          <p:nvPr>
            <p:ph type="sldNum" sz="quarter" idx="12"/>
          </p:nvPr>
        </p:nvSpPr>
        <p:spPr/>
        <p:txBody>
          <a:bodyPr/>
          <a:lstStyle/>
          <a:p>
            <a:fld id="{3EF341A1-97FD-4B40-815C-4A2FD2A5C204}" type="slidenum">
              <a:rPr lang="en-GB" smtClean="0"/>
              <a:t>22</a:t>
            </a:fld>
            <a:endParaRPr lang="en-GB"/>
          </a:p>
        </p:txBody>
      </p:sp>
    </p:spTree>
    <p:extLst>
      <p:ext uri="{BB962C8B-B14F-4D97-AF65-F5344CB8AC3E}">
        <p14:creationId xmlns:p14="http://schemas.microsoft.com/office/powerpoint/2010/main" val="9539744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635641" cy="1325563"/>
          </a:xfrm>
        </p:spPr>
        <p:txBody>
          <a:bodyPr/>
          <a:lstStyle/>
          <a:p>
            <a:pPr algn="ctr"/>
            <a:r>
              <a:rPr lang="en-GB" dirty="0" smtClean="0">
                <a:solidFill>
                  <a:srgbClr val="FF0000"/>
                </a:solidFill>
                <a:latin typeface="Comic Sans MS" panose="030F0702030302020204" pitchFamily="66" charset="0"/>
              </a:rPr>
              <a:t>Detectors – almost all are renewed (upgraded)</a:t>
            </a:r>
            <a:endParaRPr lang="en-GB" dirty="0">
              <a:solidFill>
                <a:srgbClr val="FF0000"/>
              </a:solidFill>
              <a:latin typeface="Comic Sans MS" panose="030F0702030302020204" pitchFamily="66" charset="0"/>
            </a:endParaRPr>
          </a:p>
        </p:txBody>
      </p:sp>
      <p:sp>
        <p:nvSpPr>
          <p:cNvPr id="3" name="Content Placeholder 2"/>
          <p:cNvSpPr>
            <a:spLocks noGrp="1"/>
          </p:cNvSpPr>
          <p:nvPr>
            <p:ph idx="1"/>
          </p:nvPr>
        </p:nvSpPr>
        <p:spPr/>
        <p:txBody>
          <a:bodyPr/>
          <a:lstStyle/>
          <a:p>
            <a:r>
              <a:rPr lang="en-GB" dirty="0" smtClean="0"/>
              <a:t>Impossible to review all the innovations in the upgrade!</a:t>
            </a:r>
            <a:endParaRPr lang="en-GB" dirty="0"/>
          </a:p>
        </p:txBody>
      </p:sp>
      <p:sp>
        <p:nvSpPr>
          <p:cNvPr id="4" name="Date Placeholder 3"/>
          <p:cNvSpPr>
            <a:spLocks noGrp="1"/>
          </p:cNvSpPr>
          <p:nvPr>
            <p:ph type="dt" sz="half" idx="10"/>
          </p:nvPr>
        </p:nvSpPr>
        <p:spPr/>
        <p:txBody>
          <a:bodyPr/>
          <a:lstStyle/>
          <a:p>
            <a:r>
              <a:rPr lang="en-GB" smtClean="0"/>
              <a:t>10/10/2018</a:t>
            </a:r>
            <a:endParaRPr lang="en-GB"/>
          </a:p>
        </p:txBody>
      </p:sp>
      <p:sp>
        <p:nvSpPr>
          <p:cNvPr id="5" name="Footer Placeholder 4"/>
          <p:cNvSpPr>
            <a:spLocks noGrp="1"/>
          </p:cNvSpPr>
          <p:nvPr>
            <p:ph type="ftr" sz="quarter" idx="11"/>
          </p:nvPr>
        </p:nvSpPr>
        <p:spPr/>
        <p:txBody>
          <a:bodyPr/>
          <a:lstStyle/>
          <a:p>
            <a:r>
              <a:rPr lang="es-ES" smtClean="0"/>
              <a:t>Guy Paic CLF Puebla 2018</a:t>
            </a:r>
            <a:endParaRPr lang="en-GB"/>
          </a:p>
        </p:txBody>
      </p:sp>
      <p:sp>
        <p:nvSpPr>
          <p:cNvPr id="6" name="Slide Number Placeholder 5"/>
          <p:cNvSpPr>
            <a:spLocks noGrp="1"/>
          </p:cNvSpPr>
          <p:nvPr>
            <p:ph type="sldNum" sz="quarter" idx="12"/>
          </p:nvPr>
        </p:nvSpPr>
        <p:spPr/>
        <p:txBody>
          <a:bodyPr/>
          <a:lstStyle/>
          <a:p>
            <a:fld id="{3EF341A1-97FD-4B40-815C-4A2FD2A5C204}" type="slidenum">
              <a:rPr lang="en-GB" smtClean="0"/>
              <a:t>23</a:t>
            </a:fld>
            <a:endParaRPr lang="en-GB"/>
          </a:p>
        </p:txBody>
      </p:sp>
    </p:spTree>
    <p:extLst>
      <p:ext uri="{BB962C8B-B14F-4D97-AF65-F5344CB8AC3E}">
        <p14:creationId xmlns:p14="http://schemas.microsoft.com/office/powerpoint/2010/main" val="1982480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C00000"/>
                </a:solidFill>
                <a:latin typeface="Comic Sans MS" panose="030F0702030302020204" pitchFamily="66" charset="0"/>
                <a:cs typeface="Aharoni" panose="02010803020104030203" pitchFamily="2" charset="-79"/>
              </a:rPr>
              <a:t>From </a:t>
            </a:r>
            <a:r>
              <a:rPr lang="en-GB" dirty="0">
                <a:solidFill>
                  <a:srgbClr val="C00000"/>
                </a:solidFill>
                <a:latin typeface="Comic Sans MS" panose="030F0702030302020204" pitchFamily="66" charset="0"/>
                <a:cs typeface="Aharoni" panose="02010803020104030203" pitchFamily="2" charset="-79"/>
              </a:rPr>
              <a:t>F</a:t>
            </a:r>
            <a:r>
              <a:rPr lang="en-GB" dirty="0" smtClean="0">
                <a:solidFill>
                  <a:srgbClr val="C00000"/>
                </a:solidFill>
                <a:latin typeface="Comic Sans MS" panose="030F0702030302020204" pitchFamily="66" charset="0"/>
                <a:cs typeface="Aharoni" panose="02010803020104030203" pitchFamily="2" charset="-79"/>
              </a:rPr>
              <a:t>reeman Dyson</a:t>
            </a:r>
            <a:r>
              <a:rPr lang="en-GB" dirty="0" smtClean="0">
                <a:solidFill>
                  <a:srgbClr val="C00000"/>
                </a:solidFill>
                <a:latin typeface="Aharoni" panose="02010803020104030203" pitchFamily="2" charset="-79"/>
                <a:cs typeface="Aharoni" panose="02010803020104030203" pitchFamily="2" charset="-79"/>
              </a:rPr>
              <a:t>: </a:t>
            </a:r>
            <a:endParaRPr lang="en-GB" dirty="0">
              <a:solidFill>
                <a:srgbClr val="C00000"/>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838200" y="1825625"/>
            <a:ext cx="10515600" cy="3684221"/>
          </a:xfrm>
        </p:spPr>
        <p:txBody>
          <a:bodyPr>
            <a:noAutofit/>
          </a:bodyPr>
          <a:lstStyle/>
          <a:p>
            <a:r>
              <a:rPr lang="en-GB" sz="4000" dirty="0">
                <a:solidFill>
                  <a:srgbClr val="C00000"/>
                </a:solidFill>
              </a:rPr>
              <a:t>New directions in science are launched by </a:t>
            </a:r>
            <a:r>
              <a:rPr lang="en-GB" sz="4400" b="1" dirty="0">
                <a:solidFill>
                  <a:srgbClr val="C00000"/>
                </a:solidFill>
              </a:rPr>
              <a:t>new tools</a:t>
            </a:r>
            <a:r>
              <a:rPr lang="en-GB" sz="4000" dirty="0">
                <a:solidFill>
                  <a:srgbClr val="C00000"/>
                </a:solidFill>
              </a:rPr>
              <a:t> much more often than by new concepts</a:t>
            </a:r>
            <a:r>
              <a:rPr lang="en-GB" sz="4000" dirty="0" smtClean="0">
                <a:solidFill>
                  <a:srgbClr val="C00000"/>
                </a:solidFill>
              </a:rPr>
              <a:t>.</a:t>
            </a:r>
            <a:endParaRPr lang="en-GB" sz="4000" dirty="0">
              <a:solidFill>
                <a:srgbClr val="C00000"/>
              </a:solidFill>
            </a:endParaRPr>
          </a:p>
          <a:p>
            <a:r>
              <a:rPr lang="en-GB" sz="4000" dirty="0">
                <a:solidFill>
                  <a:srgbClr val="C00000"/>
                </a:solidFill>
              </a:rPr>
              <a:t>The effect of a concept-driven revolution is to explain old things in new ways.</a:t>
            </a:r>
          </a:p>
          <a:p>
            <a:r>
              <a:rPr lang="en-GB" sz="4000" dirty="0">
                <a:solidFill>
                  <a:srgbClr val="C00000"/>
                </a:solidFill>
              </a:rPr>
              <a:t> </a:t>
            </a:r>
            <a:r>
              <a:rPr lang="en-GB" sz="4000" dirty="0" smtClean="0">
                <a:solidFill>
                  <a:srgbClr val="C00000"/>
                </a:solidFill>
              </a:rPr>
              <a:t>The </a:t>
            </a:r>
            <a:r>
              <a:rPr lang="en-GB" sz="4000" dirty="0">
                <a:solidFill>
                  <a:srgbClr val="C00000"/>
                </a:solidFill>
              </a:rPr>
              <a:t>effect of a tool-driven revolution is to </a:t>
            </a:r>
            <a:r>
              <a:rPr lang="en-GB" sz="4000" b="1" dirty="0">
                <a:solidFill>
                  <a:srgbClr val="FF0000"/>
                </a:solidFill>
              </a:rPr>
              <a:t>discover new things that have to be explained</a:t>
            </a:r>
          </a:p>
        </p:txBody>
      </p:sp>
      <p:sp>
        <p:nvSpPr>
          <p:cNvPr id="4" name="Date Placeholder 3"/>
          <p:cNvSpPr>
            <a:spLocks noGrp="1"/>
          </p:cNvSpPr>
          <p:nvPr>
            <p:ph type="dt" sz="half" idx="10"/>
          </p:nvPr>
        </p:nvSpPr>
        <p:spPr/>
        <p:txBody>
          <a:bodyPr/>
          <a:lstStyle/>
          <a:p>
            <a:r>
              <a:rPr lang="en-GB" smtClean="0"/>
              <a:t>10/10/2018</a:t>
            </a:r>
            <a:endParaRPr lang="en-GB"/>
          </a:p>
        </p:txBody>
      </p:sp>
      <p:sp>
        <p:nvSpPr>
          <p:cNvPr id="5" name="Footer Placeholder 4"/>
          <p:cNvSpPr>
            <a:spLocks noGrp="1"/>
          </p:cNvSpPr>
          <p:nvPr>
            <p:ph type="ftr" sz="quarter" idx="11"/>
          </p:nvPr>
        </p:nvSpPr>
        <p:spPr/>
        <p:txBody>
          <a:bodyPr/>
          <a:lstStyle/>
          <a:p>
            <a:r>
              <a:rPr lang="es-ES" smtClean="0"/>
              <a:t>Guy Paic CLF Puebla 2018</a:t>
            </a:r>
            <a:endParaRPr lang="en-GB"/>
          </a:p>
        </p:txBody>
      </p:sp>
      <p:sp>
        <p:nvSpPr>
          <p:cNvPr id="6" name="Slide Number Placeholder 5"/>
          <p:cNvSpPr>
            <a:spLocks noGrp="1"/>
          </p:cNvSpPr>
          <p:nvPr>
            <p:ph type="sldNum" sz="quarter" idx="12"/>
          </p:nvPr>
        </p:nvSpPr>
        <p:spPr/>
        <p:txBody>
          <a:bodyPr/>
          <a:lstStyle/>
          <a:p>
            <a:fld id="{8E7DCD1C-1093-4642-9DAC-8079F36D10EC}" type="slidenum">
              <a:rPr lang="en-GB" smtClean="0"/>
              <a:t>24</a:t>
            </a:fld>
            <a:endParaRPr lang="en-GB"/>
          </a:p>
        </p:txBody>
      </p:sp>
    </p:spTree>
    <p:extLst>
      <p:ext uri="{BB962C8B-B14F-4D97-AF65-F5344CB8AC3E}">
        <p14:creationId xmlns:p14="http://schemas.microsoft.com/office/powerpoint/2010/main" val="4444305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3060" r="1039"/>
          <a:stretch/>
        </p:blipFill>
        <p:spPr>
          <a:xfrm>
            <a:off x="1371538" y="1515649"/>
            <a:ext cx="9350741" cy="4977956"/>
          </a:xfrm>
          <a:prstGeom prst="rect">
            <a:avLst/>
          </a:prstGeom>
        </p:spPr>
      </p:pic>
      <p:sp>
        <p:nvSpPr>
          <p:cNvPr id="3" name="Title 2"/>
          <p:cNvSpPr>
            <a:spLocks noGrp="1"/>
          </p:cNvSpPr>
          <p:nvPr>
            <p:ph type="title"/>
          </p:nvPr>
        </p:nvSpPr>
        <p:spPr/>
        <p:txBody>
          <a:bodyPr/>
          <a:lstStyle/>
          <a:p>
            <a:r>
              <a:rPr lang="en-GB" dirty="0" smtClean="0">
                <a:solidFill>
                  <a:srgbClr val="FF0000"/>
                </a:solidFill>
                <a:latin typeface="Comic Sans MS" panose="030F0702030302020204" pitchFamily="66" charset="0"/>
              </a:rPr>
              <a:t>Computational challenges!</a:t>
            </a:r>
            <a:endParaRPr lang="en-GB" dirty="0">
              <a:solidFill>
                <a:srgbClr val="FF0000"/>
              </a:solidFill>
              <a:latin typeface="Comic Sans MS" panose="030F0702030302020204" pitchFamily="66" charset="0"/>
            </a:endParaRPr>
          </a:p>
        </p:txBody>
      </p:sp>
      <p:sp>
        <p:nvSpPr>
          <p:cNvPr id="4" name="Date Placeholder 3"/>
          <p:cNvSpPr>
            <a:spLocks noGrp="1"/>
          </p:cNvSpPr>
          <p:nvPr>
            <p:ph type="dt" sz="half" idx="10"/>
          </p:nvPr>
        </p:nvSpPr>
        <p:spPr/>
        <p:txBody>
          <a:bodyPr/>
          <a:lstStyle/>
          <a:p>
            <a:r>
              <a:rPr lang="en-GB" smtClean="0"/>
              <a:t>10/10/2018</a:t>
            </a:r>
            <a:endParaRPr lang="en-GB"/>
          </a:p>
        </p:txBody>
      </p:sp>
      <p:sp>
        <p:nvSpPr>
          <p:cNvPr id="5" name="Footer Placeholder 4"/>
          <p:cNvSpPr>
            <a:spLocks noGrp="1"/>
          </p:cNvSpPr>
          <p:nvPr>
            <p:ph type="ftr" sz="quarter" idx="11"/>
          </p:nvPr>
        </p:nvSpPr>
        <p:spPr/>
        <p:txBody>
          <a:bodyPr/>
          <a:lstStyle/>
          <a:p>
            <a:r>
              <a:rPr lang="es-ES" smtClean="0"/>
              <a:t>Guy Paic CLF Puebla 2018</a:t>
            </a:r>
            <a:endParaRPr lang="en-GB"/>
          </a:p>
        </p:txBody>
      </p:sp>
      <p:sp>
        <p:nvSpPr>
          <p:cNvPr id="6" name="Slide Number Placeholder 5"/>
          <p:cNvSpPr>
            <a:spLocks noGrp="1"/>
          </p:cNvSpPr>
          <p:nvPr>
            <p:ph type="sldNum" sz="quarter" idx="12"/>
          </p:nvPr>
        </p:nvSpPr>
        <p:spPr/>
        <p:txBody>
          <a:bodyPr/>
          <a:lstStyle/>
          <a:p>
            <a:fld id="{3EF341A1-97FD-4B40-815C-4A2FD2A5C204}" type="slidenum">
              <a:rPr lang="en-GB" smtClean="0"/>
              <a:t>25</a:t>
            </a:fld>
            <a:endParaRPr lang="en-GB"/>
          </a:p>
        </p:txBody>
      </p:sp>
    </p:spTree>
    <p:extLst>
      <p:ext uri="{BB962C8B-B14F-4D97-AF65-F5344CB8AC3E}">
        <p14:creationId xmlns:p14="http://schemas.microsoft.com/office/powerpoint/2010/main" val="19083456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2C15F9-2AD0-044F-BB80-F9D71DAC45B9}" type="slidenum">
              <a:rPr lang="en-US" smtClean="0"/>
              <a:t>26</a:t>
            </a:fld>
            <a:endParaRPr lang="en-US"/>
          </a:p>
        </p:txBody>
      </p:sp>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171" r="10673"/>
          <a:stretch/>
        </p:blipFill>
        <p:spPr>
          <a:xfrm>
            <a:off x="1036077" y="1108693"/>
            <a:ext cx="4512191" cy="2847428"/>
          </a:xfrm>
          <a:prstGeom prst="rect">
            <a:avLst/>
          </a:prstGeom>
        </p:spPr>
      </p:pic>
      <p:cxnSp>
        <p:nvCxnSpPr>
          <p:cNvPr id="4" name="Straight Arrow Connector 3"/>
          <p:cNvCxnSpPr/>
          <p:nvPr/>
        </p:nvCxnSpPr>
        <p:spPr>
          <a:xfrm flipV="1">
            <a:off x="3314700" y="2654300"/>
            <a:ext cx="2095500" cy="1212922"/>
          </a:xfrm>
          <a:prstGeom prst="straightConnector1">
            <a:avLst/>
          </a:prstGeom>
          <a:ln w="12700" cmpd="sng">
            <a:solidFill>
              <a:srgbClr val="40404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rot="19823060">
            <a:off x="3994726" y="3317566"/>
            <a:ext cx="641447" cy="276999"/>
          </a:xfrm>
          <a:prstGeom prst="rect">
            <a:avLst/>
          </a:prstGeom>
          <a:noFill/>
        </p:spPr>
        <p:txBody>
          <a:bodyPr wrap="none" rtlCol="0">
            <a:spAutoFit/>
          </a:bodyPr>
          <a:lstStyle/>
          <a:p>
            <a:r>
              <a:rPr lang="en-US" sz="1200" dirty="0" smtClean="0">
                <a:solidFill>
                  <a:srgbClr val="404040"/>
                </a:solidFill>
              </a:rPr>
              <a:t>147 cm</a:t>
            </a:r>
            <a:endParaRPr lang="en-US" sz="1200" dirty="0">
              <a:solidFill>
                <a:srgbClr val="404040"/>
              </a:solidFill>
            </a:endParaRPr>
          </a:p>
        </p:txBody>
      </p:sp>
      <p:cxnSp>
        <p:nvCxnSpPr>
          <p:cNvPr id="6" name="Straight Arrow Connector 5"/>
          <p:cNvCxnSpPr/>
          <p:nvPr/>
        </p:nvCxnSpPr>
        <p:spPr>
          <a:xfrm flipH="1" flipV="1">
            <a:off x="1917700" y="1092648"/>
            <a:ext cx="723900" cy="1307652"/>
          </a:xfrm>
          <a:prstGeom prst="straightConnector1">
            <a:avLst/>
          </a:prstGeom>
          <a:ln w="12700" cmpd="sng">
            <a:solidFill>
              <a:schemeClr val="tx1">
                <a:lumMod val="85000"/>
                <a:lumOff val="15000"/>
              </a:schemeClr>
            </a:solidFill>
            <a:prstDash val="dash"/>
            <a:headEnd type="diamond"/>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763840" y="1748313"/>
            <a:ext cx="562624" cy="276999"/>
          </a:xfrm>
          <a:prstGeom prst="rect">
            <a:avLst/>
          </a:prstGeom>
          <a:noFill/>
        </p:spPr>
        <p:txBody>
          <a:bodyPr wrap="none" rtlCol="0">
            <a:spAutoFit/>
          </a:bodyPr>
          <a:lstStyle/>
          <a:p>
            <a:r>
              <a:rPr lang="en-US" sz="1200" dirty="0" smtClean="0">
                <a:latin typeface="Calibri Light"/>
                <a:cs typeface="Calibri Light"/>
              </a:rPr>
              <a:t>40 cm</a:t>
            </a:r>
            <a:endParaRPr lang="en-US" sz="1200" dirty="0">
              <a:latin typeface="Calibri Light"/>
              <a:cs typeface="Calibri Light"/>
            </a:endParaRPr>
          </a:p>
        </p:txBody>
      </p:sp>
      <p:sp>
        <p:nvSpPr>
          <p:cNvPr id="8" name="TextBox 7"/>
          <p:cNvSpPr txBox="1"/>
          <p:nvPr/>
        </p:nvSpPr>
        <p:spPr>
          <a:xfrm>
            <a:off x="661483" y="1108693"/>
            <a:ext cx="578366" cy="369332"/>
          </a:xfrm>
          <a:prstGeom prst="rect">
            <a:avLst/>
          </a:prstGeom>
          <a:solidFill>
            <a:srgbClr val="F2F2F2"/>
          </a:solidFill>
          <a:ln>
            <a:solidFill>
              <a:srgbClr val="7F7F7F"/>
            </a:solidFill>
          </a:ln>
          <a:effectLst>
            <a:outerShdw blurRad="50800" dist="38100" dir="2700000" algn="tl" rotWithShape="0">
              <a:prstClr val="black">
                <a:alpha val="40000"/>
              </a:prstClr>
            </a:outerShdw>
          </a:effectLst>
        </p:spPr>
        <p:txBody>
          <a:bodyPr wrap="none" rtlCol="0">
            <a:spAutoFit/>
          </a:bodyPr>
          <a:lstStyle/>
          <a:p>
            <a:r>
              <a:rPr lang="en-US" dirty="0" smtClean="0"/>
              <a:t>ITS2</a:t>
            </a:r>
            <a:endParaRPr lang="en-US" dirty="0"/>
          </a:p>
        </p:txBody>
      </p:sp>
      <p:sp>
        <p:nvSpPr>
          <p:cNvPr id="20" name="Text Box 4"/>
          <p:cNvSpPr txBox="1">
            <a:spLocks noChangeArrowheads="1"/>
          </p:cNvSpPr>
          <p:nvPr/>
        </p:nvSpPr>
        <p:spPr bwMode="auto">
          <a:xfrm>
            <a:off x="346778" y="44262"/>
            <a:ext cx="266420" cy="523220"/>
          </a:xfrm>
          <a:prstGeom prst="rect">
            <a:avLst/>
          </a:prstGeom>
          <a:noFill/>
          <a:ln>
            <a:noFill/>
          </a:ln>
          <a:effectLst/>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FFFFFF"/>
                </a:solidFill>
                <a:latin typeface="Calibri" charset="0"/>
                <a:cs typeface="Calibri" charset="0"/>
              </a:rPr>
              <a:t> </a:t>
            </a:r>
            <a:endParaRPr lang="en-US" sz="2800" b="0" dirty="0">
              <a:solidFill>
                <a:srgbClr val="FFFFFF"/>
              </a:solidFill>
              <a:latin typeface="Calibri" charset="0"/>
              <a:cs typeface="Calibri" charset="0"/>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471" y="11728"/>
            <a:ext cx="782705" cy="1056652"/>
          </a:xfrm>
          <a:prstGeom prst="rect">
            <a:avLst/>
          </a:prstGeom>
          <a:effectLst>
            <a:outerShdw blurRad="127000" dist="127000" dir="2700000" algn="tl" rotWithShape="0">
              <a:srgbClr val="000000">
                <a:alpha val="43000"/>
              </a:srgbClr>
            </a:outerShdw>
          </a:effectLst>
        </p:spPr>
      </p:pic>
      <p:grpSp>
        <p:nvGrpSpPr>
          <p:cNvPr id="10" name="Group 9"/>
          <p:cNvGrpSpPr/>
          <p:nvPr/>
        </p:nvGrpSpPr>
        <p:grpSpPr>
          <a:xfrm>
            <a:off x="7052191" y="1340285"/>
            <a:ext cx="3698016" cy="2135228"/>
            <a:chOff x="6535320" y="970877"/>
            <a:chExt cx="4202187" cy="2593536"/>
          </a:xfrm>
        </p:grpSpPr>
        <p:pic>
          <p:nvPicPr>
            <p:cNvPr id="28" name="Picture 27" descr="stave_no_bonds.pdf"/>
            <p:cNvPicPr>
              <a:picLocks noChangeAspect="1"/>
            </p:cNvPicPr>
            <p:nvPr/>
          </p:nvPicPr>
          <p:blipFill rotWithShape="1">
            <a:blip r:embed="rId4" cstate="print">
              <a:extLst>
                <a:ext uri="{28A0092B-C50C-407E-A947-70E740481C1C}">
                  <a14:useLocalDpi xmlns:a14="http://schemas.microsoft.com/office/drawing/2010/main" val="0"/>
                </a:ext>
              </a:extLst>
            </a:blip>
            <a:srcRect l="33122" t="11725" r="3761" b="6028"/>
            <a:stretch/>
          </p:blipFill>
          <p:spPr>
            <a:xfrm flipV="1">
              <a:off x="6763486" y="970877"/>
              <a:ext cx="3528267" cy="2593536"/>
            </a:xfrm>
            <a:prstGeom prst="rect">
              <a:avLst/>
            </a:prstGeom>
            <a:effectLst/>
          </p:spPr>
        </p:pic>
        <p:sp>
          <p:nvSpPr>
            <p:cNvPr id="29" name="TextBox 28"/>
            <p:cNvSpPr txBox="1"/>
            <p:nvPr/>
          </p:nvSpPr>
          <p:spPr>
            <a:xfrm>
              <a:off x="6535320" y="3054053"/>
              <a:ext cx="954420" cy="246221"/>
            </a:xfrm>
            <a:prstGeom prst="rect">
              <a:avLst/>
            </a:prstGeom>
            <a:noFill/>
          </p:spPr>
          <p:txBody>
            <a:bodyPr wrap="none" rtlCol="0">
              <a:spAutoFit/>
            </a:bodyPr>
            <a:lstStyle/>
            <a:p>
              <a:r>
                <a:rPr lang="en-US" sz="1000" dirty="0" smtClean="0">
                  <a:latin typeface="Helvetica"/>
                  <a:cs typeface="Helvetica"/>
                </a:rPr>
                <a:t>Space Frame </a:t>
              </a:r>
              <a:endParaRPr lang="en-US" sz="1000" dirty="0">
                <a:latin typeface="Helvetica"/>
                <a:cs typeface="Helvetica"/>
              </a:endParaRPr>
            </a:p>
          </p:txBody>
        </p:sp>
        <p:sp>
          <p:nvSpPr>
            <p:cNvPr id="30" name="TextBox 29"/>
            <p:cNvSpPr txBox="1"/>
            <p:nvPr/>
          </p:nvSpPr>
          <p:spPr>
            <a:xfrm>
              <a:off x="8080717" y="2556589"/>
              <a:ext cx="776337" cy="246221"/>
            </a:xfrm>
            <a:prstGeom prst="rect">
              <a:avLst/>
            </a:prstGeom>
            <a:noFill/>
          </p:spPr>
          <p:txBody>
            <a:bodyPr wrap="none" rtlCol="0">
              <a:spAutoFit/>
            </a:bodyPr>
            <a:lstStyle/>
            <a:p>
              <a:r>
                <a:rPr lang="en-US" sz="1000" dirty="0" smtClean="0">
                  <a:latin typeface="Helvetica"/>
                  <a:cs typeface="Helvetica"/>
                </a:rPr>
                <a:t>Cold Plate </a:t>
              </a:r>
              <a:endParaRPr lang="en-US" sz="1000" dirty="0">
                <a:latin typeface="Helvetica"/>
                <a:cs typeface="Helvetica"/>
              </a:endParaRPr>
            </a:p>
          </p:txBody>
        </p:sp>
        <p:sp>
          <p:nvSpPr>
            <p:cNvPr id="31" name="TextBox 30"/>
            <p:cNvSpPr txBox="1"/>
            <p:nvPr/>
          </p:nvSpPr>
          <p:spPr>
            <a:xfrm>
              <a:off x="9825666" y="2930942"/>
              <a:ext cx="911841" cy="246221"/>
            </a:xfrm>
            <a:prstGeom prst="rect">
              <a:avLst/>
            </a:prstGeom>
            <a:noFill/>
          </p:spPr>
          <p:txBody>
            <a:bodyPr wrap="none" rtlCol="0">
              <a:spAutoFit/>
            </a:bodyPr>
            <a:lstStyle/>
            <a:p>
              <a:r>
                <a:rPr lang="en-US" sz="1000" dirty="0" smtClean="0">
                  <a:latin typeface="Helvetica"/>
                  <a:cs typeface="Helvetica"/>
                </a:rPr>
                <a:t>Cooling Pipe </a:t>
              </a:r>
              <a:endParaRPr lang="en-US" sz="1000" dirty="0">
                <a:latin typeface="Helvetica"/>
                <a:cs typeface="Helvetica"/>
              </a:endParaRPr>
            </a:p>
          </p:txBody>
        </p:sp>
        <p:sp>
          <p:nvSpPr>
            <p:cNvPr id="32" name="TextBox 31"/>
            <p:cNvSpPr txBox="1"/>
            <p:nvPr/>
          </p:nvSpPr>
          <p:spPr>
            <a:xfrm>
              <a:off x="8327338" y="1974453"/>
              <a:ext cx="1075648" cy="246221"/>
            </a:xfrm>
            <a:prstGeom prst="rect">
              <a:avLst/>
            </a:prstGeom>
            <a:noFill/>
          </p:spPr>
          <p:txBody>
            <a:bodyPr wrap="none" rtlCol="0">
              <a:spAutoFit/>
            </a:bodyPr>
            <a:lstStyle/>
            <a:p>
              <a:r>
                <a:rPr lang="en-US" sz="1000" dirty="0" smtClean="0">
                  <a:latin typeface="Helvetica"/>
                  <a:cs typeface="Helvetica"/>
                </a:rPr>
                <a:t>9 Pixel Sensors</a:t>
              </a:r>
              <a:endParaRPr lang="en-US" sz="1000" dirty="0">
                <a:latin typeface="Helvetica"/>
                <a:cs typeface="Helvetica"/>
              </a:endParaRPr>
            </a:p>
          </p:txBody>
        </p:sp>
        <p:sp>
          <p:nvSpPr>
            <p:cNvPr id="33" name="TextBox 32"/>
            <p:cNvSpPr txBox="1"/>
            <p:nvPr/>
          </p:nvSpPr>
          <p:spPr>
            <a:xfrm>
              <a:off x="8737601" y="1425892"/>
              <a:ext cx="1274708" cy="246221"/>
            </a:xfrm>
            <a:prstGeom prst="rect">
              <a:avLst/>
            </a:prstGeom>
            <a:noFill/>
          </p:spPr>
          <p:txBody>
            <a:bodyPr wrap="none" rtlCol="0">
              <a:spAutoFit/>
            </a:bodyPr>
            <a:lstStyle/>
            <a:p>
              <a:r>
                <a:rPr lang="en-US" sz="1000" dirty="0" smtClean="0">
                  <a:latin typeface="Helvetica"/>
                  <a:cs typeface="Helvetica"/>
                </a:rPr>
                <a:t>Flex Printed Circuit </a:t>
              </a:r>
              <a:endParaRPr lang="en-US" sz="1000" dirty="0">
                <a:latin typeface="Helvetica"/>
                <a:cs typeface="Helvetica"/>
              </a:endParaRPr>
            </a:p>
          </p:txBody>
        </p:sp>
      </p:grpSp>
      <p:pic>
        <p:nvPicPr>
          <p:cNvPr id="34" name="Picture 33" descr="ib2_layer0_material_budg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7726" y="3476294"/>
            <a:ext cx="3708574" cy="2524719"/>
          </a:xfrm>
          <a:prstGeom prst="rect">
            <a:avLst/>
          </a:prstGeom>
        </p:spPr>
      </p:pic>
      <p:pic>
        <p:nvPicPr>
          <p:cNvPr id="35" name="Picture 34" descr="Layer2_32.jpg"/>
          <p:cNvPicPr>
            <a:picLocks noChangeAspect="1"/>
          </p:cNvPicPr>
          <p:nvPr/>
        </p:nvPicPr>
        <p:blipFill rotWithShape="1">
          <a:blip r:embed="rId6" cstate="print">
            <a:extLst>
              <a:ext uri="{28A0092B-C50C-407E-A947-70E740481C1C}">
                <a14:useLocalDpi xmlns:a14="http://schemas.microsoft.com/office/drawing/2010/main" val="0"/>
              </a:ext>
            </a:extLst>
          </a:blip>
          <a:srcRect l="28764" t="30882" r="32591" b="32521"/>
          <a:stretch/>
        </p:blipFill>
        <p:spPr>
          <a:xfrm>
            <a:off x="1946489" y="4122458"/>
            <a:ext cx="3133511" cy="1669162"/>
          </a:xfrm>
          <a:prstGeom prst="rect">
            <a:avLst/>
          </a:prstGeom>
          <a:ln>
            <a:solidFill>
              <a:srgbClr val="1F497D"/>
            </a:solidFill>
          </a:ln>
          <a:effectLst>
            <a:outerShdw blurRad="50800" dist="38100" dir="2700000" algn="tl" rotWithShape="0">
              <a:prstClr val="black">
                <a:alpha val="40000"/>
              </a:prstClr>
            </a:outerShdw>
          </a:effectLst>
        </p:spPr>
      </p:pic>
      <p:sp>
        <p:nvSpPr>
          <p:cNvPr id="36" name="TextBox 35"/>
          <p:cNvSpPr txBox="1"/>
          <p:nvPr/>
        </p:nvSpPr>
        <p:spPr>
          <a:xfrm>
            <a:off x="3822701" y="3980912"/>
            <a:ext cx="1719454" cy="369332"/>
          </a:xfrm>
          <a:prstGeom prst="rect">
            <a:avLst/>
          </a:prstGeom>
          <a:solidFill>
            <a:srgbClr val="4F81BD"/>
          </a:solidFill>
        </p:spPr>
        <p:txBody>
          <a:bodyPr wrap="none" rtlCol="0">
            <a:spAutoFit/>
          </a:bodyPr>
          <a:lstStyle/>
          <a:p>
            <a:r>
              <a:rPr lang="en-US" dirty="0" smtClean="0">
                <a:solidFill>
                  <a:schemeClr val="bg1"/>
                </a:solidFill>
              </a:rPr>
              <a:t>Inner half-barrel</a:t>
            </a:r>
            <a:endParaRPr lang="en-US" dirty="0">
              <a:solidFill>
                <a:schemeClr val="bg1"/>
              </a:solidFill>
            </a:endParaRPr>
          </a:p>
        </p:txBody>
      </p:sp>
      <p:sp>
        <p:nvSpPr>
          <p:cNvPr id="9" name="TextBox 8"/>
          <p:cNvSpPr txBox="1"/>
          <p:nvPr/>
        </p:nvSpPr>
        <p:spPr>
          <a:xfrm>
            <a:off x="3620932" y="6074433"/>
            <a:ext cx="6523347" cy="400110"/>
          </a:xfrm>
          <a:prstGeom prst="rect">
            <a:avLst/>
          </a:prstGeom>
          <a:solidFill>
            <a:srgbClr val="FFFFFF"/>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spcBef>
                <a:spcPts val="600"/>
              </a:spcBef>
            </a:pPr>
            <a:r>
              <a:rPr lang="en-US" sz="2000" dirty="0" smtClean="0">
                <a:solidFill>
                  <a:schemeClr val="accent2"/>
                </a:solidFill>
              </a:rPr>
              <a:t>Silicon pixel sensor</a:t>
            </a:r>
            <a:r>
              <a:rPr lang="en-US" sz="2000" dirty="0" smtClean="0">
                <a:solidFill>
                  <a:srgbClr val="4F81BD"/>
                </a:solidFill>
              </a:rPr>
              <a:t> </a:t>
            </a:r>
            <a:r>
              <a:rPr lang="en-US" sz="2000" dirty="0" smtClean="0">
                <a:solidFill>
                  <a:srgbClr val="4F81BD"/>
                </a:solidFill>
                <a:latin typeface="Wingdings 3" charset="2"/>
                <a:cs typeface="Wingdings 3" charset="2"/>
              </a:rPr>
              <a:t>a</a:t>
            </a:r>
            <a:r>
              <a:rPr lang="en-US" sz="2000" dirty="0" smtClean="0">
                <a:solidFill>
                  <a:srgbClr val="4F81BD"/>
                </a:solidFill>
              </a:rPr>
              <a:t> only 15% of the total material budget</a:t>
            </a:r>
            <a:endParaRPr lang="en-US" sz="2000" dirty="0" smtClean="0">
              <a:solidFill>
                <a:schemeClr val="accent2"/>
              </a:solidFill>
            </a:endParaRPr>
          </a:p>
        </p:txBody>
      </p:sp>
      <p:sp>
        <p:nvSpPr>
          <p:cNvPr id="11" name="Trapezoid 10"/>
          <p:cNvSpPr/>
          <p:nvPr/>
        </p:nvSpPr>
        <p:spPr>
          <a:xfrm>
            <a:off x="2908300" y="5118100"/>
            <a:ext cx="762000" cy="571500"/>
          </a:xfrm>
          <a:prstGeom prst="trapezoid">
            <a:avLst>
              <a:gd name="adj" fmla="val 36111"/>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Arrow Connector 40"/>
          <p:cNvCxnSpPr/>
          <p:nvPr/>
        </p:nvCxnSpPr>
        <p:spPr>
          <a:xfrm>
            <a:off x="3581400" y="5372100"/>
            <a:ext cx="1960755" cy="0"/>
          </a:xfrm>
          <a:prstGeom prst="straightConnector1">
            <a:avLst/>
          </a:prstGeom>
          <a:ln w="28575" cmpd="sng">
            <a:solidFill>
              <a:srgbClr val="FF0000"/>
            </a:solidFill>
            <a:prstDash val="solid"/>
            <a:headEnd type="diamond"/>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2540000" y="2235200"/>
            <a:ext cx="1047514" cy="1887258"/>
          </a:xfrm>
          <a:prstGeom prst="straightConnector1">
            <a:avLst/>
          </a:prstGeom>
          <a:ln w="28575" cmpd="sng">
            <a:solidFill>
              <a:schemeClr val="accent1"/>
            </a:solidFill>
            <a:prstDash val="solid"/>
            <a:headEnd type="diamond"/>
            <a:tailEnd type="triangle"/>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356565" y="6444528"/>
            <a:ext cx="2901105" cy="276999"/>
          </a:xfrm>
          <a:prstGeom prst="rect">
            <a:avLst/>
          </a:prstGeom>
          <a:noFill/>
        </p:spPr>
        <p:txBody>
          <a:bodyPr wrap="none" rtlCol="0">
            <a:spAutoFit/>
          </a:bodyPr>
          <a:lstStyle/>
          <a:p>
            <a:r>
              <a:rPr lang="en-US" sz="1200" i="1" dirty="0" smtClean="0">
                <a:solidFill>
                  <a:schemeClr val="tx1">
                    <a:lumMod val="50000"/>
                    <a:lumOff val="50000"/>
                  </a:schemeClr>
                </a:solidFill>
              </a:rPr>
              <a:t>L. Musa (CERN) – ALICE Week, 17 July 2017</a:t>
            </a:r>
            <a:endParaRPr lang="en-US" sz="1200" i="1" dirty="0">
              <a:solidFill>
                <a:schemeClr val="tx1">
                  <a:lumMod val="50000"/>
                  <a:lumOff val="50000"/>
                </a:schemeClr>
              </a:solidFill>
            </a:endParaRPr>
          </a:p>
        </p:txBody>
      </p:sp>
      <p:sp>
        <p:nvSpPr>
          <p:cNvPr id="12" name="TextBox 11"/>
          <p:cNvSpPr txBox="1"/>
          <p:nvPr/>
        </p:nvSpPr>
        <p:spPr>
          <a:xfrm>
            <a:off x="1590805" y="305872"/>
            <a:ext cx="8242127" cy="1077218"/>
          </a:xfrm>
          <a:prstGeom prst="rect">
            <a:avLst/>
          </a:prstGeom>
          <a:noFill/>
        </p:spPr>
        <p:txBody>
          <a:bodyPr wrap="square" rtlCol="0">
            <a:spAutoFit/>
          </a:bodyPr>
          <a:lstStyle/>
          <a:p>
            <a:pPr algn="ctr"/>
            <a:r>
              <a:rPr lang="en-GB" sz="3200" dirty="0" smtClean="0">
                <a:solidFill>
                  <a:srgbClr val="FF0000"/>
                </a:solidFill>
                <a:latin typeface="Comic Sans MS" panose="030F0702030302020204" pitchFamily="66" charset="0"/>
              </a:rPr>
              <a:t>The new Internal Tracker System for ALICE</a:t>
            </a:r>
            <a:endParaRPr lang="en-GB" sz="3200" dirty="0">
              <a:solidFill>
                <a:srgbClr val="FF0000"/>
              </a:solidFill>
              <a:latin typeface="Comic Sans MS" panose="030F0702030302020204" pitchFamily="66" charset="0"/>
            </a:endParaRPr>
          </a:p>
        </p:txBody>
      </p:sp>
      <p:sp>
        <p:nvSpPr>
          <p:cNvPr id="13" name="Date Placeholder 12"/>
          <p:cNvSpPr>
            <a:spLocks noGrp="1"/>
          </p:cNvSpPr>
          <p:nvPr>
            <p:ph type="dt" sz="half" idx="10"/>
          </p:nvPr>
        </p:nvSpPr>
        <p:spPr/>
        <p:txBody>
          <a:bodyPr/>
          <a:lstStyle/>
          <a:p>
            <a:r>
              <a:rPr lang="en-GB" smtClean="0"/>
              <a:t>10/10/2018</a:t>
            </a:r>
            <a:endParaRPr lang="en-GB"/>
          </a:p>
        </p:txBody>
      </p:sp>
      <p:sp>
        <p:nvSpPr>
          <p:cNvPr id="14" name="Footer Placeholder 13"/>
          <p:cNvSpPr>
            <a:spLocks noGrp="1"/>
          </p:cNvSpPr>
          <p:nvPr>
            <p:ph type="ftr" sz="quarter" idx="11"/>
          </p:nvPr>
        </p:nvSpPr>
        <p:spPr/>
        <p:txBody>
          <a:bodyPr/>
          <a:lstStyle/>
          <a:p>
            <a:r>
              <a:rPr lang="es-ES" smtClean="0"/>
              <a:t>Guy Paic CLF Puebla 2018</a:t>
            </a:r>
            <a:endParaRPr lang="en-GB"/>
          </a:p>
        </p:txBody>
      </p:sp>
    </p:spTree>
    <p:extLst>
      <p:ext uri="{BB962C8B-B14F-4D97-AF65-F5344CB8AC3E}">
        <p14:creationId xmlns:p14="http://schemas.microsoft.com/office/powerpoint/2010/main" val="219743849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xmlns:p14="http://schemas.microsoft.com/office/powerpoint/2010/main" spd="slow" advTm="2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latin typeface="Comic Sans MS" panose="030F0702030302020204" pitchFamily="66" charset="0"/>
              </a:rPr>
              <a:t>Mexico is not sleeping (some Examples) </a:t>
            </a:r>
            <a:endParaRPr lang="en-GB" dirty="0">
              <a:solidFill>
                <a:srgbClr val="FF0000"/>
              </a:solidFill>
              <a:latin typeface="Comic Sans MS" panose="030F0702030302020204" pitchFamily="66" charset="0"/>
            </a:endParaRPr>
          </a:p>
        </p:txBody>
      </p:sp>
      <p:sp>
        <p:nvSpPr>
          <p:cNvPr id="3" name="Content Placeholder 2"/>
          <p:cNvSpPr>
            <a:spLocks noGrp="1"/>
          </p:cNvSpPr>
          <p:nvPr>
            <p:ph idx="1"/>
          </p:nvPr>
        </p:nvSpPr>
        <p:spPr/>
        <p:txBody>
          <a:bodyPr/>
          <a:lstStyle/>
          <a:p>
            <a:r>
              <a:rPr lang="en-GB" dirty="0" smtClean="0"/>
              <a:t>Pico ammeter for the readout of GEMs in the ALICE TPC upgrade (BUAP –ICNUNAM)</a:t>
            </a:r>
          </a:p>
          <a:p>
            <a:r>
              <a:rPr lang="en-GB" dirty="0" smtClean="0"/>
              <a:t>Development of a completely new concept of a large area scintillator of excellent time resolution (IF UNAM)</a:t>
            </a:r>
            <a:endParaRPr lang="en-GB" dirty="0"/>
          </a:p>
        </p:txBody>
      </p:sp>
      <p:pic>
        <p:nvPicPr>
          <p:cNvPr id="4" name="Picture 3"/>
          <p:cNvPicPr>
            <a:picLocks noChangeAspect="1"/>
          </p:cNvPicPr>
          <p:nvPr/>
        </p:nvPicPr>
        <p:blipFill>
          <a:blip r:embed="rId2"/>
          <a:stretch>
            <a:fillRect/>
          </a:stretch>
        </p:blipFill>
        <p:spPr>
          <a:xfrm>
            <a:off x="1274481" y="3678584"/>
            <a:ext cx="3372675" cy="235273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7858" y="3678584"/>
            <a:ext cx="3407079" cy="2532779"/>
          </a:xfrm>
          <a:prstGeom prst="rect">
            <a:avLst/>
          </a:prstGeom>
        </p:spPr>
      </p:pic>
      <p:sp>
        <p:nvSpPr>
          <p:cNvPr id="6" name="Date Placeholder 5"/>
          <p:cNvSpPr>
            <a:spLocks noGrp="1"/>
          </p:cNvSpPr>
          <p:nvPr>
            <p:ph type="dt" sz="half" idx="10"/>
          </p:nvPr>
        </p:nvSpPr>
        <p:spPr/>
        <p:txBody>
          <a:bodyPr/>
          <a:lstStyle/>
          <a:p>
            <a:r>
              <a:rPr lang="en-GB" smtClean="0"/>
              <a:t>10/10/2018</a:t>
            </a:r>
            <a:endParaRPr lang="en-GB"/>
          </a:p>
        </p:txBody>
      </p:sp>
      <p:sp>
        <p:nvSpPr>
          <p:cNvPr id="7" name="Footer Placeholder 6"/>
          <p:cNvSpPr>
            <a:spLocks noGrp="1"/>
          </p:cNvSpPr>
          <p:nvPr>
            <p:ph type="ftr" sz="quarter" idx="11"/>
          </p:nvPr>
        </p:nvSpPr>
        <p:spPr/>
        <p:txBody>
          <a:bodyPr/>
          <a:lstStyle/>
          <a:p>
            <a:r>
              <a:rPr lang="es-ES" smtClean="0"/>
              <a:t>Guy Paic CLF Puebla 2018</a:t>
            </a:r>
            <a:endParaRPr lang="en-GB"/>
          </a:p>
        </p:txBody>
      </p:sp>
      <p:sp>
        <p:nvSpPr>
          <p:cNvPr id="8" name="Slide Number Placeholder 7"/>
          <p:cNvSpPr>
            <a:spLocks noGrp="1"/>
          </p:cNvSpPr>
          <p:nvPr>
            <p:ph type="sldNum" sz="quarter" idx="12"/>
          </p:nvPr>
        </p:nvSpPr>
        <p:spPr/>
        <p:txBody>
          <a:bodyPr/>
          <a:lstStyle/>
          <a:p>
            <a:fld id="{3EF341A1-97FD-4B40-815C-4A2FD2A5C204}" type="slidenum">
              <a:rPr lang="en-GB" smtClean="0"/>
              <a:t>27</a:t>
            </a:fld>
            <a:endParaRPr lang="en-GB"/>
          </a:p>
        </p:txBody>
      </p:sp>
    </p:spTree>
    <p:extLst>
      <p:ext uri="{BB962C8B-B14F-4D97-AF65-F5344CB8AC3E}">
        <p14:creationId xmlns:p14="http://schemas.microsoft.com/office/powerpoint/2010/main" val="1379639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latin typeface="Comic Sans MS" panose="030F0702030302020204" pitchFamily="66" charset="0"/>
              </a:rPr>
              <a:t>And even more outlandish for the LS3!</a:t>
            </a:r>
            <a:endParaRPr lang="en-GB" dirty="0">
              <a:solidFill>
                <a:srgbClr val="FF0000"/>
              </a:solidFill>
              <a:latin typeface="Comic Sans MS" panose="030F0702030302020204" pitchFamily="66" charset="0"/>
            </a:endParaRPr>
          </a:p>
        </p:txBody>
      </p:sp>
      <p:sp>
        <p:nvSpPr>
          <p:cNvPr id="3" name="Date Placeholder 2"/>
          <p:cNvSpPr>
            <a:spLocks noGrp="1"/>
          </p:cNvSpPr>
          <p:nvPr>
            <p:ph type="dt" sz="half" idx="10"/>
          </p:nvPr>
        </p:nvSpPr>
        <p:spPr/>
        <p:txBody>
          <a:bodyPr/>
          <a:lstStyle/>
          <a:p>
            <a:r>
              <a:rPr lang="en-GB" smtClean="0"/>
              <a:t>10/10/2018</a:t>
            </a:r>
            <a:endParaRPr lang="en-GB"/>
          </a:p>
        </p:txBody>
      </p:sp>
      <p:sp>
        <p:nvSpPr>
          <p:cNvPr id="4" name="Footer Placeholder 3"/>
          <p:cNvSpPr>
            <a:spLocks noGrp="1"/>
          </p:cNvSpPr>
          <p:nvPr>
            <p:ph type="ftr" sz="quarter" idx="11"/>
          </p:nvPr>
        </p:nvSpPr>
        <p:spPr/>
        <p:txBody>
          <a:bodyPr/>
          <a:lstStyle/>
          <a:p>
            <a:r>
              <a:rPr lang="es-ES" smtClean="0"/>
              <a:t>Guy Paic CLF Puebla 2018</a:t>
            </a:r>
            <a:endParaRPr lang="en-GB"/>
          </a:p>
        </p:txBody>
      </p:sp>
      <p:sp>
        <p:nvSpPr>
          <p:cNvPr id="5" name="Slide Number Placeholder 4"/>
          <p:cNvSpPr>
            <a:spLocks noGrp="1"/>
          </p:cNvSpPr>
          <p:nvPr>
            <p:ph type="sldNum" sz="quarter" idx="12"/>
          </p:nvPr>
        </p:nvSpPr>
        <p:spPr/>
        <p:txBody>
          <a:bodyPr/>
          <a:lstStyle/>
          <a:p>
            <a:fld id="{3EF341A1-97FD-4B40-815C-4A2FD2A5C204}" type="slidenum">
              <a:rPr lang="en-GB" smtClean="0"/>
              <a:t>28</a:t>
            </a:fld>
            <a:endParaRPr lang="en-GB"/>
          </a:p>
        </p:txBody>
      </p:sp>
    </p:spTree>
    <p:extLst>
      <p:ext uri="{BB962C8B-B14F-4D97-AF65-F5344CB8AC3E}">
        <p14:creationId xmlns:p14="http://schemas.microsoft.com/office/powerpoint/2010/main" val="23208569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Paper-15.7-Philippe-Fig-3a-1024x754.jpg"/>
          <p:cNvPicPr>
            <a:picLocks noChangeAspect="1"/>
          </p:cNvPicPr>
          <p:nvPr/>
        </p:nvPicPr>
        <p:blipFill rotWithShape="1">
          <a:blip r:embed="rId2">
            <a:extLst>
              <a:ext uri="{28A0092B-C50C-407E-A947-70E740481C1C}">
                <a14:useLocalDpi xmlns:a14="http://schemas.microsoft.com/office/drawing/2010/main" val="0"/>
              </a:ext>
            </a:extLst>
          </a:blip>
          <a:srcRect l="3842" t="18065" r="261" b="-90"/>
          <a:stretch/>
        </p:blipFill>
        <p:spPr>
          <a:xfrm>
            <a:off x="611262" y="2800933"/>
            <a:ext cx="4622800" cy="2911474"/>
          </a:xfrm>
          <a:prstGeom prst="rect">
            <a:avLst/>
          </a:prstGeom>
        </p:spPr>
      </p:pic>
      <p:sp>
        <p:nvSpPr>
          <p:cNvPr id="2" name="Slide Number Placeholder 1"/>
          <p:cNvSpPr>
            <a:spLocks noGrp="1"/>
          </p:cNvSpPr>
          <p:nvPr>
            <p:ph type="sldNum" sz="quarter" idx="12"/>
          </p:nvPr>
        </p:nvSpPr>
        <p:spPr/>
        <p:txBody>
          <a:bodyPr/>
          <a:lstStyle/>
          <a:p>
            <a:fld id="{872C15F9-2AD0-044F-BB80-F9D71DAC45B9}" type="slidenum">
              <a:rPr lang="en-US" smtClean="0"/>
              <a:t>29</a:t>
            </a:fld>
            <a:endParaRPr lang="en-US"/>
          </a:p>
        </p:txBody>
      </p:sp>
      <p:pic>
        <p:nvPicPr>
          <p:cNvPr id="16" name="Picture 15" descr="silicon_genesis_20_micrometer_wafer.jpg"/>
          <p:cNvPicPr>
            <a:picLocks noChangeAspect="1"/>
          </p:cNvPicPr>
          <p:nvPr/>
        </p:nvPicPr>
        <p:blipFill rotWithShape="1">
          <a:blip r:embed="rId3">
            <a:extLst>
              <a:ext uri="{28A0092B-C50C-407E-A947-70E740481C1C}">
                <a14:useLocalDpi xmlns:a14="http://schemas.microsoft.com/office/drawing/2010/main" val="0"/>
              </a:ext>
            </a:extLst>
          </a:blip>
          <a:srcRect l="10524" t="26676" r="250" b="25495"/>
          <a:stretch/>
        </p:blipFill>
        <p:spPr>
          <a:xfrm>
            <a:off x="6146834" y="2800933"/>
            <a:ext cx="4611062" cy="2904983"/>
          </a:xfrm>
          <a:prstGeom prst="rect">
            <a:avLst/>
          </a:prstGeom>
        </p:spPr>
      </p:pic>
      <p:sp>
        <p:nvSpPr>
          <p:cNvPr id="17" name="Footer Placeholder 9"/>
          <p:cNvSpPr txBox="1">
            <a:spLocks/>
          </p:cNvSpPr>
          <p:nvPr/>
        </p:nvSpPr>
        <p:spPr>
          <a:xfrm>
            <a:off x="7367902" y="1015325"/>
            <a:ext cx="3312184" cy="365125"/>
          </a:xfrm>
          <a:prstGeom prst="rect">
            <a:avLst/>
          </a:prstGeom>
          <a:noFill/>
          <a:ln>
            <a:noFill/>
          </a:ln>
        </p:spPr>
        <p:txBody>
          <a:bodyP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600" i="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schemeClr val="bg1"/>
                </a:solidFill>
              </a:rPr>
              <a:t>Silicon Genesis: 20 micron thick wafer</a:t>
            </a:r>
            <a:endParaRPr lang="en-US" dirty="0">
              <a:solidFill>
                <a:schemeClr val="bg1"/>
              </a:solidFill>
            </a:endParaRPr>
          </a:p>
        </p:txBody>
      </p:sp>
      <p:sp>
        <p:nvSpPr>
          <p:cNvPr id="18" name="Footer Placeholder 9"/>
          <p:cNvSpPr txBox="1">
            <a:spLocks/>
          </p:cNvSpPr>
          <p:nvPr/>
        </p:nvSpPr>
        <p:spPr>
          <a:xfrm>
            <a:off x="444500" y="956447"/>
            <a:ext cx="4787900" cy="365125"/>
          </a:xfrm>
          <a:prstGeom prst="rect">
            <a:avLst/>
          </a:prstGeom>
        </p:spPr>
        <p:txBody>
          <a:bodyP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600" i="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dirty="0" smtClean="0">
                <a:solidFill>
                  <a:schemeClr val="bg1"/>
                </a:solidFill>
                <a:latin typeface="Bradley Hand ITC" pitchFamily="66" charset="0"/>
              </a:rPr>
              <a:t>Can we exploit flexible nature of thin silicon ?</a:t>
            </a:r>
          </a:p>
          <a:p>
            <a:pPr>
              <a:defRPr/>
            </a:pPr>
            <a:endParaRPr lang="en-US" sz="1800" dirty="0">
              <a:solidFill>
                <a:schemeClr val="bg1"/>
              </a:solidFill>
              <a:latin typeface="Bradley Hand ITC" pitchFamily="66" charset="0"/>
            </a:endParaRPr>
          </a:p>
          <a:p>
            <a:pPr>
              <a:defRPr/>
            </a:pPr>
            <a:endParaRPr lang="en-US" sz="1800" dirty="0" smtClean="0">
              <a:solidFill>
                <a:schemeClr val="bg1"/>
              </a:solidFill>
              <a:latin typeface="Bradley Hand ITC" pitchFamily="66" charset="0"/>
            </a:endParaRPr>
          </a:p>
          <a:p>
            <a:pPr>
              <a:defRPr/>
            </a:pPr>
            <a:endParaRPr lang="en-US" sz="1800" dirty="0">
              <a:solidFill>
                <a:schemeClr val="bg1"/>
              </a:solidFill>
            </a:endParaRPr>
          </a:p>
        </p:txBody>
      </p:sp>
      <p:sp>
        <p:nvSpPr>
          <p:cNvPr id="20" name="Footer Placeholder 9"/>
          <p:cNvSpPr txBox="1">
            <a:spLocks/>
          </p:cNvSpPr>
          <p:nvPr/>
        </p:nvSpPr>
        <p:spPr>
          <a:xfrm>
            <a:off x="611262" y="3417886"/>
            <a:ext cx="3400976" cy="365125"/>
          </a:xfrm>
          <a:prstGeom prst="rect">
            <a:avLst/>
          </a:prstGeom>
          <a:solidFill>
            <a:srgbClr val="FFFFFF"/>
          </a:solidFill>
          <a:ln>
            <a:solidFill>
              <a:schemeClr val="accent1"/>
            </a:solidFill>
          </a:ln>
        </p:spPr>
        <p:txBody>
          <a:bodyP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600" i="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err="1" smtClean="0">
                <a:solidFill>
                  <a:schemeClr val="accent1"/>
                </a:solidFill>
              </a:rPr>
              <a:t>Chipworks</a:t>
            </a:r>
            <a:r>
              <a:rPr lang="en-US" dirty="0" smtClean="0">
                <a:solidFill>
                  <a:schemeClr val="accent1"/>
                </a:solidFill>
              </a:rPr>
              <a:t>: 30µm</a:t>
            </a:r>
            <a:r>
              <a:rPr lang="en-US" dirty="0">
                <a:solidFill>
                  <a:schemeClr val="accent1"/>
                </a:solidFill>
              </a:rPr>
              <a:t>-thick RF-SOI </a:t>
            </a:r>
            <a:r>
              <a:rPr lang="en-US" dirty="0" smtClean="0">
                <a:solidFill>
                  <a:schemeClr val="accent1"/>
                </a:solidFill>
              </a:rPr>
              <a:t>CMOS</a:t>
            </a:r>
            <a:endParaRPr lang="en-US" dirty="0">
              <a:solidFill>
                <a:schemeClr val="accent1"/>
              </a:solidFill>
            </a:endParaRPr>
          </a:p>
        </p:txBody>
      </p:sp>
      <p:sp>
        <p:nvSpPr>
          <p:cNvPr id="21" name="TextBox 20"/>
          <p:cNvSpPr txBox="1"/>
          <p:nvPr/>
        </p:nvSpPr>
        <p:spPr>
          <a:xfrm>
            <a:off x="5941533" y="3611045"/>
            <a:ext cx="5021664" cy="369332"/>
          </a:xfrm>
          <a:prstGeom prst="rect">
            <a:avLst/>
          </a:prstGeom>
          <a:solidFill>
            <a:srgbClr val="FFFFFF"/>
          </a:solidFill>
          <a:ln>
            <a:noFill/>
          </a:ln>
          <a:effectLst/>
        </p:spPr>
        <p:txBody>
          <a:bodyPr wrap="none" rtlCol="0">
            <a:spAutoFit/>
          </a:bodyPr>
          <a:lstStyle/>
          <a:p>
            <a:r>
              <a:rPr lang="en-US" dirty="0" smtClean="0">
                <a:solidFill>
                  <a:schemeClr val="accent1"/>
                </a:solidFill>
              </a:rPr>
              <a:t>Ultra-thin chip (&lt;50 um): flexible with good stability</a:t>
            </a:r>
            <a:endParaRPr lang="en-US" dirty="0">
              <a:solidFill>
                <a:schemeClr val="accent1"/>
              </a:solidFill>
            </a:endParaRPr>
          </a:p>
        </p:txBody>
      </p:sp>
      <p:sp>
        <p:nvSpPr>
          <p:cNvPr id="14" name="TextBox 13"/>
          <p:cNvSpPr txBox="1"/>
          <p:nvPr/>
        </p:nvSpPr>
        <p:spPr>
          <a:xfrm>
            <a:off x="356565" y="6444528"/>
            <a:ext cx="2901105" cy="276999"/>
          </a:xfrm>
          <a:prstGeom prst="rect">
            <a:avLst/>
          </a:prstGeom>
          <a:noFill/>
        </p:spPr>
        <p:txBody>
          <a:bodyPr wrap="none" rtlCol="0">
            <a:spAutoFit/>
          </a:bodyPr>
          <a:lstStyle/>
          <a:p>
            <a:r>
              <a:rPr lang="en-US" sz="1200" i="1" dirty="0" smtClean="0">
                <a:solidFill>
                  <a:schemeClr val="tx1">
                    <a:lumMod val="50000"/>
                    <a:lumOff val="50000"/>
                  </a:schemeClr>
                </a:solidFill>
              </a:rPr>
              <a:t>L. Musa (CERN) – ALICE Week, 17 July 2017</a:t>
            </a:r>
            <a:endParaRPr lang="en-US" sz="1200" i="1" dirty="0">
              <a:solidFill>
                <a:schemeClr val="tx1">
                  <a:lumMod val="50000"/>
                  <a:lumOff val="50000"/>
                </a:schemeClr>
              </a:solidFill>
            </a:endParaRPr>
          </a:p>
        </p:txBody>
      </p:sp>
      <p:sp>
        <p:nvSpPr>
          <p:cNvPr id="7" name="TextBox 6"/>
          <p:cNvSpPr txBox="1"/>
          <p:nvPr/>
        </p:nvSpPr>
        <p:spPr>
          <a:xfrm>
            <a:off x="573162" y="5967124"/>
            <a:ext cx="9523403" cy="276999"/>
          </a:xfrm>
          <a:prstGeom prst="rect">
            <a:avLst/>
          </a:prstGeom>
          <a:solidFill>
            <a:srgbClr val="FFFFFF"/>
          </a:solidFill>
        </p:spPr>
        <p:txBody>
          <a:bodyPr wrap="square" rtlCol="0">
            <a:spAutoFit/>
          </a:bodyPr>
          <a:lstStyle/>
          <a:p>
            <a:endParaRPr lang="en-US" sz="1200" dirty="0"/>
          </a:p>
        </p:txBody>
      </p:sp>
      <p:sp>
        <p:nvSpPr>
          <p:cNvPr id="23" name="Text Box 4"/>
          <p:cNvSpPr txBox="1">
            <a:spLocks noChangeArrowheads="1"/>
          </p:cNvSpPr>
          <p:nvPr/>
        </p:nvSpPr>
        <p:spPr bwMode="auto">
          <a:xfrm>
            <a:off x="2094082" y="893019"/>
            <a:ext cx="7053406" cy="523220"/>
          </a:xfrm>
          <a:prstGeom prst="rect">
            <a:avLst/>
          </a:prstGeom>
          <a:noFill/>
          <a:ln>
            <a:noFill/>
          </a:ln>
          <a:effectLst/>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800" b="0" dirty="0" smtClean="0">
                <a:solidFill>
                  <a:srgbClr val="FF0000"/>
                </a:solidFill>
                <a:latin typeface="Comic Sans MS" panose="030F0702030302020204" pitchFamily="66" charset="0"/>
                <a:cs typeface="Calibri" charset="0"/>
              </a:rPr>
              <a:t>Ultra thin curved silicon </a:t>
            </a:r>
            <a:r>
              <a:rPr lang="en-US" sz="2800" b="0" dirty="0" err="1" smtClean="0">
                <a:solidFill>
                  <a:srgbClr val="FF0000"/>
                </a:solidFill>
                <a:latin typeface="Comic Sans MS" panose="030F0702030302020204" pitchFamily="66" charset="0"/>
                <a:cs typeface="Calibri" charset="0"/>
              </a:rPr>
              <a:t>foilssilicon</a:t>
            </a:r>
            <a:r>
              <a:rPr lang="en-US" sz="2800" b="0" dirty="0" smtClean="0">
                <a:solidFill>
                  <a:srgbClr val="FF0000"/>
                </a:solidFill>
                <a:latin typeface="Comic Sans MS" panose="030F0702030302020204" pitchFamily="66" charset="0"/>
                <a:cs typeface="Calibri" charset="0"/>
              </a:rPr>
              <a:t> </a:t>
            </a:r>
            <a:r>
              <a:rPr lang="en-US" sz="2800" b="0" dirty="0" smtClean="0">
                <a:solidFill>
                  <a:srgbClr val="FFFFFF"/>
                </a:solidFill>
                <a:latin typeface="Calibri" charset="0"/>
                <a:cs typeface="Calibri" charset="0"/>
              </a:rPr>
              <a:t>chips </a:t>
            </a:r>
            <a:endParaRPr lang="en-US" sz="2800" b="0" dirty="0">
              <a:solidFill>
                <a:srgbClr val="FFFFFF"/>
              </a:solidFill>
              <a:latin typeface="Calibri" charset="0"/>
              <a:cs typeface="Calibri"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8471" y="11728"/>
            <a:ext cx="782705" cy="1056652"/>
          </a:xfrm>
          <a:prstGeom prst="rect">
            <a:avLst/>
          </a:prstGeom>
          <a:effectLst>
            <a:outerShdw blurRad="127000" dist="127000" dir="2700000" algn="tl" rotWithShape="0">
              <a:srgbClr val="000000">
                <a:alpha val="43000"/>
              </a:srgbClr>
            </a:outerShdw>
          </a:effectLst>
        </p:spPr>
      </p:pic>
      <p:sp>
        <p:nvSpPr>
          <p:cNvPr id="4" name="Date Placeholder 3"/>
          <p:cNvSpPr>
            <a:spLocks noGrp="1"/>
          </p:cNvSpPr>
          <p:nvPr>
            <p:ph type="dt" sz="half" idx="10"/>
          </p:nvPr>
        </p:nvSpPr>
        <p:spPr/>
        <p:txBody>
          <a:bodyPr/>
          <a:lstStyle/>
          <a:p>
            <a:r>
              <a:rPr lang="en-GB" smtClean="0"/>
              <a:t>10/10/2018</a:t>
            </a:r>
            <a:endParaRPr lang="en-GB"/>
          </a:p>
        </p:txBody>
      </p:sp>
      <p:sp>
        <p:nvSpPr>
          <p:cNvPr id="5" name="Footer Placeholder 4"/>
          <p:cNvSpPr>
            <a:spLocks noGrp="1"/>
          </p:cNvSpPr>
          <p:nvPr>
            <p:ph type="ftr" sz="quarter" idx="11"/>
          </p:nvPr>
        </p:nvSpPr>
        <p:spPr/>
        <p:txBody>
          <a:bodyPr/>
          <a:lstStyle/>
          <a:p>
            <a:r>
              <a:rPr lang="es-ES" smtClean="0"/>
              <a:t>Guy Paic CLF Puebla 2018</a:t>
            </a:r>
            <a:endParaRPr lang="en-GB"/>
          </a:p>
        </p:txBody>
      </p:sp>
    </p:spTree>
    <p:extLst>
      <p:ext uri="{BB962C8B-B14F-4D97-AF65-F5344CB8AC3E}">
        <p14:creationId xmlns:p14="http://schemas.microsoft.com/office/powerpoint/2010/main" val="4110627474"/>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xmlns:p14="http://schemas.microsoft.com/office/powerpoint/2010/main" spd="slow" advTm="2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solidFill>
                  <a:srgbClr val="FF0000"/>
                </a:solidFill>
                <a:latin typeface="Comic Sans MS" panose="030F0702030302020204" pitchFamily="66" charset="0"/>
              </a:rPr>
              <a:t>The apparent contradiction</a:t>
            </a:r>
            <a:endParaRPr lang="en-GB" dirty="0">
              <a:solidFill>
                <a:srgbClr val="FF0000"/>
              </a:solidFill>
              <a:latin typeface="Comic Sans MS" panose="030F0702030302020204" pitchFamily="66" charset="0"/>
            </a:endParaRPr>
          </a:p>
        </p:txBody>
      </p:sp>
      <p:sp>
        <p:nvSpPr>
          <p:cNvPr id="3" name="Content Placeholder 2"/>
          <p:cNvSpPr>
            <a:spLocks noGrp="1"/>
          </p:cNvSpPr>
          <p:nvPr>
            <p:ph idx="1"/>
          </p:nvPr>
        </p:nvSpPr>
        <p:spPr/>
        <p:txBody>
          <a:bodyPr/>
          <a:lstStyle/>
          <a:p>
            <a:pPr>
              <a:buNone/>
            </a:pPr>
            <a:r>
              <a:rPr lang="en-US" altLang="en-US" dirty="0"/>
              <a:t>"Particle physics is the unbelievable in pursuit of the unimaginable. To pinpoint the smallest fragments of the universe you have to build the biggest machine in the world. To recreate the first millionths of a second of creation you have to focus energy on an awesome scale.”</a:t>
            </a:r>
          </a:p>
          <a:p>
            <a:pPr>
              <a:buNone/>
            </a:pPr>
            <a:endParaRPr lang="en-US" altLang="en-US" dirty="0"/>
          </a:p>
          <a:p>
            <a:pPr>
              <a:buNone/>
            </a:pPr>
            <a:r>
              <a:rPr lang="en-US" altLang="en-US" dirty="0"/>
              <a:t>The Guardian</a:t>
            </a:r>
          </a:p>
          <a:p>
            <a:r>
              <a:rPr lang="en-US" altLang="en-US" sz="800" dirty="0" err="1" smtClean="0"/>
              <a:t>lhc</a:t>
            </a:r>
            <a:r>
              <a:rPr lang="en-US" altLang="en-US" sz="800" dirty="0" smtClean="0"/>
              <a:t>-machine-</a:t>
            </a:r>
            <a:r>
              <a:rPr lang="en-US" altLang="en-US" sz="800" dirty="0" err="1" smtClean="0"/>
              <a:t>outreach.web</a:t>
            </a:r>
            <a:r>
              <a:rPr lang="en-US" altLang="en-US" sz="800" dirty="0" smtClean="0"/>
              <a:t>.</a:t>
            </a:r>
            <a:endParaRPr lang="en-US" altLang="en-US" dirty="0"/>
          </a:p>
          <a:p>
            <a:pPr>
              <a:buNone/>
            </a:pPr>
            <a:r>
              <a:rPr lang="en-US" altLang="en-US" sz="800" dirty="0" smtClean="0"/>
              <a:t>cern.ch/</a:t>
            </a:r>
            <a:r>
              <a:rPr lang="en-US" altLang="en-US" sz="800" dirty="0" err="1" smtClean="0"/>
              <a:t>lhc</a:t>
            </a:r>
            <a:r>
              <a:rPr lang="en-US" altLang="en-US" sz="800" dirty="0" smtClean="0"/>
              <a:t>-machine-outreach/</a:t>
            </a:r>
            <a:endParaRPr lang="en-US" altLang="en-US" sz="800" dirty="0"/>
          </a:p>
        </p:txBody>
      </p:sp>
      <p:sp>
        <p:nvSpPr>
          <p:cNvPr id="4" name="Date Placeholder 3"/>
          <p:cNvSpPr>
            <a:spLocks noGrp="1"/>
          </p:cNvSpPr>
          <p:nvPr>
            <p:ph type="dt" sz="half" idx="10"/>
          </p:nvPr>
        </p:nvSpPr>
        <p:spPr/>
        <p:txBody>
          <a:bodyPr/>
          <a:lstStyle/>
          <a:p>
            <a:r>
              <a:rPr lang="en-GB" smtClean="0"/>
              <a:t>10/10/2018</a:t>
            </a:r>
            <a:endParaRPr lang="en-GB"/>
          </a:p>
        </p:txBody>
      </p:sp>
      <p:sp>
        <p:nvSpPr>
          <p:cNvPr id="5" name="Footer Placeholder 4"/>
          <p:cNvSpPr>
            <a:spLocks noGrp="1"/>
          </p:cNvSpPr>
          <p:nvPr>
            <p:ph type="ftr" sz="quarter" idx="11"/>
          </p:nvPr>
        </p:nvSpPr>
        <p:spPr/>
        <p:txBody>
          <a:bodyPr/>
          <a:lstStyle/>
          <a:p>
            <a:r>
              <a:rPr lang="es-ES" smtClean="0"/>
              <a:t>Guy Paic CLF Puebla 2018</a:t>
            </a:r>
            <a:endParaRPr lang="en-GB"/>
          </a:p>
        </p:txBody>
      </p:sp>
      <p:sp>
        <p:nvSpPr>
          <p:cNvPr id="6" name="Slide Number Placeholder 5"/>
          <p:cNvSpPr>
            <a:spLocks noGrp="1"/>
          </p:cNvSpPr>
          <p:nvPr>
            <p:ph type="sldNum" sz="quarter" idx="12"/>
          </p:nvPr>
        </p:nvSpPr>
        <p:spPr/>
        <p:txBody>
          <a:bodyPr/>
          <a:lstStyle/>
          <a:p>
            <a:fld id="{3EF341A1-97FD-4B40-815C-4A2FD2A5C204}" type="slidenum">
              <a:rPr lang="en-GB" smtClean="0"/>
              <a:t>3</a:t>
            </a:fld>
            <a:endParaRPr lang="en-GB"/>
          </a:p>
        </p:txBody>
      </p:sp>
    </p:spTree>
    <p:extLst>
      <p:ext uri="{BB962C8B-B14F-4D97-AF65-F5344CB8AC3E}">
        <p14:creationId xmlns:p14="http://schemas.microsoft.com/office/powerpoint/2010/main" val="26247605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smtClean="0">
                <a:solidFill>
                  <a:srgbClr val="FF0000"/>
                </a:solidFill>
                <a:latin typeface="Comic Sans MS" panose="030F0702030302020204" pitchFamily="66" charset="0"/>
              </a:rPr>
              <a:t>Planning for the next generation!</a:t>
            </a:r>
            <a:endParaRPr lang="en-GB" b="1" dirty="0">
              <a:solidFill>
                <a:srgbClr val="FF0000"/>
              </a:solidFill>
              <a:latin typeface="Comic Sans MS" panose="030F0702030302020204" pitchFamily="66" charset="0"/>
            </a:endParaRPr>
          </a:p>
        </p:txBody>
      </p:sp>
      <p:sp>
        <p:nvSpPr>
          <p:cNvPr id="7" name="Date Placeholder 6"/>
          <p:cNvSpPr>
            <a:spLocks noGrp="1"/>
          </p:cNvSpPr>
          <p:nvPr>
            <p:ph type="dt" sz="half" idx="10"/>
          </p:nvPr>
        </p:nvSpPr>
        <p:spPr/>
        <p:txBody>
          <a:bodyPr/>
          <a:lstStyle/>
          <a:p>
            <a:r>
              <a:rPr lang="en-GB" smtClean="0"/>
              <a:t>10/10/2018</a:t>
            </a:r>
            <a:endParaRPr lang="en-GB"/>
          </a:p>
        </p:txBody>
      </p:sp>
      <p:sp>
        <p:nvSpPr>
          <p:cNvPr id="8" name="Footer Placeholder 7"/>
          <p:cNvSpPr>
            <a:spLocks noGrp="1"/>
          </p:cNvSpPr>
          <p:nvPr>
            <p:ph type="ftr" sz="quarter" idx="11"/>
          </p:nvPr>
        </p:nvSpPr>
        <p:spPr/>
        <p:txBody>
          <a:bodyPr/>
          <a:lstStyle/>
          <a:p>
            <a:r>
              <a:rPr lang="es-ES" smtClean="0"/>
              <a:t>Guy Paic CLF Puebla 2018</a:t>
            </a:r>
            <a:endParaRPr lang="en-GB"/>
          </a:p>
        </p:txBody>
      </p:sp>
      <p:sp>
        <p:nvSpPr>
          <p:cNvPr id="9" name="Slide Number Placeholder 8"/>
          <p:cNvSpPr>
            <a:spLocks noGrp="1"/>
          </p:cNvSpPr>
          <p:nvPr>
            <p:ph type="sldNum" sz="quarter" idx="12"/>
          </p:nvPr>
        </p:nvSpPr>
        <p:spPr/>
        <p:txBody>
          <a:bodyPr/>
          <a:lstStyle/>
          <a:p>
            <a:fld id="{3EF341A1-97FD-4B40-815C-4A2FD2A5C204}" type="slidenum">
              <a:rPr lang="en-GB" smtClean="0"/>
              <a:t>30</a:t>
            </a:fld>
            <a:endParaRPr lang="en-GB"/>
          </a:p>
        </p:txBody>
      </p:sp>
    </p:spTree>
    <p:extLst>
      <p:ext uri="{BB962C8B-B14F-4D97-AF65-F5344CB8AC3E}">
        <p14:creationId xmlns:p14="http://schemas.microsoft.com/office/powerpoint/2010/main" val="23496380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Oval 3"/>
          <p:cNvSpPr>
            <a:spLocks/>
          </p:cNvSpPr>
          <p:nvPr/>
        </p:nvSpPr>
        <p:spPr bwMode="auto">
          <a:xfrm>
            <a:off x="2605088" y="4027488"/>
            <a:ext cx="106362" cy="106362"/>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8674" name="Oval 4"/>
          <p:cNvSpPr>
            <a:spLocks/>
          </p:cNvSpPr>
          <p:nvPr/>
        </p:nvSpPr>
        <p:spPr bwMode="auto">
          <a:xfrm>
            <a:off x="2605088" y="4179888"/>
            <a:ext cx="106362" cy="106362"/>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8675" name="Oval 5"/>
          <p:cNvSpPr>
            <a:spLocks/>
          </p:cNvSpPr>
          <p:nvPr/>
        </p:nvSpPr>
        <p:spPr bwMode="auto">
          <a:xfrm>
            <a:off x="2863851" y="4205288"/>
            <a:ext cx="106363"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8676" name="Oval 6"/>
          <p:cNvSpPr>
            <a:spLocks/>
          </p:cNvSpPr>
          <p:nvPr/>
        </p:nvSpPr>
        <p:spPr bwMode="auto">
          <a:xfrm>
            <a:off x="3255963" y="4205288"/>
            <a:ext cx="107950"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8677" name="Oval 7"/>
          <p:cNvSpPr>
            <a:spLocks/>
          </p:cNvSpPr>
          <p:nvPr/>
        </p:nvSpPr>
        <p:spPr bwMode="auto">
          <a:xfrm>
            <a:off x="3105151" y="4187825"/>
            <a:ext cx="106363"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8678" name="Oval 8"/>
          <p:cNvSpPr>
            <a:spLocks/>
          </p:cNvSpPr>
          <p:nvPr/>
        </p:nvSpPr>
        <p:spPr bwMode="auto">
          <a:xfrm>
            <a:off x="3408363" y="4187825"/>
            <a:ext cx="106362"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8679" name="Oval 9"/>
          <p:cNvSpPr>
            <a:spLocks/>
          </p:cNvSpPr>
          <p:nvPr/>
        </p:nvSpPr>
        <p:spPr bwMode="auto">
          <a:xfrm>
            <a:off x="3560763" y="4187825"/>
            <a:ext cx="106362"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8680" name="Oval 10"/>
          <p:cNvSpPr>
            <a:spLocks/>
          </p:cNvSpPr>
          <p:nvPr/>
        </p:nvSpPr>
        <p:spPr bwMode="auto">
          <a:xfrm>
            <a:off x="3711575" y="4170363"/>
            <a:ext cx="107950" cy="106362"/>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8681" name="Rectangle 13"/>
          <p:cNvSpPr>
            <a:spLocks/>
          </p:cNvSpPr>
          <p:nvPr/>
        </p:nvSpPr>
        <p:spPr bwMode="auto">
          <a:xfrm>
            <a:off x="2068513" y="4679950"/>
            <a:ext cx="893762" cy="490538"/>
          </a:xfrm>
          <a:prstGeom prst="rect">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8682" name="TextBox 16"/>
          <p:cNvSpPr txBox="1">
            <a:spLocks noChangeArrowheads="1"/>
          </p:cNvSpPr>
          <p:nvPr/>
        </p:nvSpPr>
        <p:spPr bwMode="auto">
          <a:xfrm>
            <a:off x="3581400" y="115889"/>
            <a:ext cx="47541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b="1" dirty="0">
                <a:solidFill>
                  <a:srgbClr val="FF0000"/>
                </a:solidFill>
                <a:latin typeface="Comic Sans MS" panose="030F0702030302020204" pitchFamily="66" charset="0"/>
              </a:rPr>
              <a:t>Compact Linear Collider (CLIC) </a:t>
            </a:r>
          </a:p>
        </p:txBody>
      </p:sp>
      <p:pic>
        <p:nvPicPr>
          <p:cNvPr id="28683" name="Picture 21"/>
          <p:cNvPicPr preferRelativeResize="0">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8666" y="592651"/>
            <a:ext cx="4575412" cy="310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1590090" y="2734146"/>
            <a:ext cx="3884613" cy="1923604"/>
          </a:xfrm>
          <a:prstGeom prst="rect">
            <a:avLst/>
          </a:prstGeom>
          <a:solidFill>
            <a:schemeClr val="accent6">
              <a:lumMod val="20000"/>
              <a:lumOff val="80000"/>
            </a:schemeClr>
          </a:solidFill>
          <a:ln>
            <a:solidFill>
              <a:srgbClr val="000000"/>
            </a:solidFill>
          </a:ln>
        </p:spPr>
        <p:txBody>
          <a:bodyPr>
            <a:spAutoFit/>
          </a:bodyPr>
          <a:lstStyle>
            <a:lvl1pPr marL="285750" indent="-285750">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defTabSz="4572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defTabSz="4572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defTabSz="4572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defTabSz="4572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a:buFont typeface="Wingdings" panose="05000000000000000000" pitchFamily="2" charset="2"/>
              <a:buChar char="q"/>
            </a:pPr>
            <a:r>
              <a:rPr lang="en-US" altLang="en-US" sz="1700" dirty="0">
                <a:solidFill>
                  <a:schemeClr val="tx1"/>
                </a:solidFill>
              </a:rPr>
              <a:t>Direct discovery potential and </a:t>
            </a:r>
          </a:p>
          <a:p>
            <a:r>
              <a:rPr lang="en-US" altLang="en-US" sz="1700" dirty="0">
                <a:solidFill>
                  <a:schemeClr val="tx1"/>
                </a:solidFill>
              </a:rPr>
              <a:t>     precise measurements of new </a:t>
            </a:r>
          </a:p>
          <a:p>
            <a:r>
              <a:rPr lang="en-US" altLang="en-US" sz="1700" dirty="0">
                <a:solidFill>
                  <a:schemeClr val="tx1"/>
                </a:solidFill>
              </a:rPr>
              <a:t>     particles (</a:t>
            </a:r>
            <a:r>
              <a:rPr lang="en-US" altLang="en-US" sz="1500" dirty="0">
                <a:solidFill>
                  <a:schemeClr val="tx1"/>
                </a:solidFill>
              </a:rPr>
              <a:t>couplings to Z/γ*) </a:t>
            </a:r>
            <a:r>
              <a:rPr lang="en-US" altLang="en-US" sz="1700" dirty="0">
                <a:solidFill>
                  <a:schemeClr val="tx1"/>
                </a:solidFill>
              </a:rPr>
              <a:t>up </a:t>
            </a:r>
          </a:p>
          <a:p>
            <a:r>
              <a:rPr lang="en-US" altLang="en-US" sz="1700" dirty="0">
                <a:solidFill>
                  <a:schemeClr val="tx1"/>
                </a:solidFill>
              </a:rPr>
              <a:t>     to m~ 1.5 </a:t>
            </a:r>
            <a:r>
              <a:rPr lang="en-US" altLang="en-US" sz="1700" dirty="0" err="1">
                <a:solidFill>
                  <a:schemeClr val="tx1"/>
                </a:solidFill>
              </a:rPr>
              <a:t>TeV</a:t>
            </a:r>
            <a:endParaRPr lang="en-US" altLang="en-US" sz="1700" dirty="0">
              <a:solidFill>
                <a:schemeClr val="tx1"/>
              </a:solidFill>
            </a:endParaRPr>
          </a:p>
          <a:p>
            <a:pPr marL="0" indent="0"/>
            <a:endParaRPr lang="en-US" altLang="en-US" sz="1700" dirty="0">
              <a:solidFill>
                <a:schemeClr val="tx1"/>
              </a:solidFill>
            </a:endParaRPr>
          </a:p>
          <a:p>
            <a:pPr>
              <a:buFont typeface="Wingdings" panose="05000000000000000000" pitchFamily="2" charset="2"/>
              <a:buChar char="q"/>
            </a:pPr>
            <a:r>
              <a:rPr lang="en-US" altLang="en-US" sz="1700" dirty="0">
                <a:solidFill>
                  <a:schemeClr val="tx1"/>
                </a:solidFill>
              </a:rPr>
              <a:t>Measurements of “heavy” Higgs </a:t>
            </a:r>
          </a:p>
          <a:p>
            <a:r>
              <a:rPr lang="en-US" altLang="en-US" sz="1700" dirty="0">
                <a:solidFill>
                  <a:schemeClr val="tx1"/>
                </a:solidFill>
              </a:rPr>
              <a:t>     couplings: </a:t>
            </a:r>
            <a:r>
              <a:rPr lang="en-US" altLang="en-US" sz="1700" dirty="0" err="1">
                <a:solidFill>
                  <a:schemeClr val="tx1"/>
                </a:solidFill>
              </a:rPr>
              <a:t>ttH</a:t>
            </a:r>
            <a:r>
              <a:rPr lang="en-US" altLang="en-US" sz="1700" dirty="0">
                <a:solidFill>
                  <a:schemeClr val="tx1"/>
                </a:solidFill>
              </a:rPr>
              <a:t> to ~ 4%, HH ~ 10% </a:t>
            </a:r>
          </a:p>
        </p:txBody>
      </p:sp>
      <p:graphicFrame>
        <p:nvGraphicFramePr>
          <p:cNvPr id="19" name="Table 18"/>
          <p:cNvGraphicFramePr>
            <a:graphicFrameLocks noGrp="1"/>
          </p:cNvGraphicFramePr>
          <p:nvPr>
            <p:extLst>
              <p:ext uri="{D42A27DB-BD31-4B8C-83A1-F6EECF244321}">
                <p14:modId xmlns:p14="http://schemas.microsoft.com/office/powerpoint/2010/main" val="2778888043"/>
              </p:ext>
            </p:extLst>
          </p:nvPr>
        </p:nvGraphicFramePr>
        <p:xfrm>
          <a:off x="5581090" y="3695948"/>
          <a:ext cx="5080000" cy="2722880"/>
        </p:xfrm>
        <a:graphic>
          <a:graphicData uri="http://schemas.openxmlformats.org/drawingml/2006/table">
            <a:tbl>
              <a:tblPr/>
              <a:tblGrid>
                <a:gridCol w="2428009">
                  <a:extLst>
                    <a:ext uri="{9D8B030D-6E8A-4147-A177-3AD203B41FA5}">
                      <a16:colId xmlns:a16="http://schemas.microsoft.com/office/drawing/2014/main" val="98405660"/>
                    </a:ext>
                  </a:extLst>
                </a:gridCol>
                <a:gridCol w="1046798">
                  <a:extLst>
                    <a:ext uri="{9D8B030D-6E8A-4147-A177-3AD203B41FA5}">
                      <a16:colId xmlns:a16="http://schemas.microsoft.com/office/drawing/2014/main" val="190812835"/>
                    </a:ext>
                  </a:extLst>
                </a:gridCol>
                <a:gridCol w="895922">
                  <a:extLst>
                    <a:ext uri="{9D8B030D-6E8A-4147-A177-3AD203B41FA5}">
                      <a16:colId xmlns:a16="http://schemas.microsoft.com/office/drawing/2014/main" val="558911625"/>
                    </a:ext>
                  </a:extLst>
                </a:gridCol>
                <a:gridCol w="709271">
                  <a:extLst>
                    <a:ext uri="{9D8B030D-6E8A-4147-A177-3AD203B41FA5}">
                      <a16:colId xmlns:a16="http://schemas.microsoft.com/office/drawing/2014/main" val="435182209"/>
                    </a:ext>
                  </a:extLst>
                </a:gridCol>
              </a:tblGrid>
              <a:tr h="295744">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Droid Sans Fallback" charset="0"/>
                        </a:rPr>
                        <a:t>Parameter</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254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Droid Sans Fallback" charset="0"/>
                        </a:rPr>
                        <a:t>Unit</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254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Droid Sans Fallback" charset="0"/>
                        </a:rPr>
                        <a:t>380 GeV</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254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Droid Sans Fallback" charset="0"/>
                        </a:rPr>
                        <a:t>3 TeV</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25400" cap="flat" cmpd="sng" algn="ctr">
                      <a:solidFill>
                        <a:srgbClr val="8064A2"/>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555018806"/>
                  </a:ext>
                </a:extLst>
              </a:tr>
              <a:tr h="295744">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Centre-of-mass energy</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54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TeV</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54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0.38</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54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3</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54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904124750"/>
                  </a:ext>
                </a:extLst>
              </a:tr>
              <a:tr h="295744">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cs typeface="Droid Sans Fallback" charset="0"/>
                        </a:rPr>
                        <a:t>Total luminosity</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10</a:t>
                      </a:r>
                      <a:r>
                        <a:rPr kumimoji="0" lang="en-US" altLang="en-US" sz="1400" b="0" i="0" u="none" strike="noStrike" cap="none" normalizeH="0" baseline="30000" smtClean="0">
                          <a:ln>
                            <a:noFill/>
                          </a:ln>
                          <a:solidFill>
                            <a:schemeClr val="tx1"/>
                          </a:solidFill>
                          <a:effectLst/>
                          <a:latin typeface="Arial" panose="020B0604020202020204" pitchFamily="34" charset="0"/>
                          <a:cs typeface="Droid Sans Fallback" charset="0"/>
                        </a:rPr>
                        <a:t>34</a:t>
                      </a: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cm</a:t>
                      </a:r>
                      <a:r>
                        <a:rPr kumimoji="0" lang="en-US" altLang="en-US" sz="1400" b="0" i="0" u="none" strike="noStrike" cap="none" normalizeH="0" baseline="30000" smtClean="0">
                          <a:ln>
                            <a:noFill/>
                          </a:ln>
                          <a:solidFill>
                            <a:schemeClr val="tx1"/>
                          </a:solidFill>
                          <a:effectLst/>
                          <a:latin typeface="Arial" panose="020B0604020202020204" pitchFamily="34" charset="0"/>
                          <a:cs typeface="Droid Sans Fallback" charset="0"/>
                        </a:rPr>
                        <a:t>-2</a:t>
                      </a: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s</a:t>
                      </a:r>
                      <a:r>
                        <a:rPr kumimoji="0" lang="en-US" altLang="en-US" sz="1400" b="0" i="0" u="none" strike="noStrike" cap="none" normalizeH="0" baseline="30000" smtClean="0">
                          <a:ln>
                            <a:noFill/>
                          </a:ln>
                          <a:solidFill>
                            <a:schemeClr val="tx1"/>
                          </a:solidFill>
                          <a:effectLst/>
                          <a:latin typeface="Arial" panose="020B0604020202020204" pitchFamily="34" charset="0"/>
                          <a:cs typeface="Droid Sans Fallback" charset="0"/>
                        </a:rPr>
                        <a:t>-1</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1.5</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5.9</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940259184"/>
                  </a:ext>
                </a:extLst>
              </a:tr>
              <a:tr h="295744">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Luminosity above 99% of √s</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10</a:t>
                      </a:r>
                      <a:r>
                        <a:rPr kumimoji="0" lang="en-US" altLang="en-US" sz="1400" b="0" i="0" u="none" strike="noStrike" cap="none" normalizeH="0" baseline="30000" smtClean="0">
                          <a:ln>
                            <a:noFill/>
                          </a:ln>
                          <a:solidFill>
                            <a:schemeClr val="tx1"/>
                          </a:solidFill>
                          <a:effectLst/>
                          <a:latin typeface="Arial" panose="020B0604020202020204" pitchFamily="34" charset="0"/>
                          <a:cs typeface="Droid Sans Fallback" charset="0"/>
                        </a:rPr>
                        <a:t>34</a:t>
                      </a: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cm</a:t>
                      </a:r>
                      <a:r>
                        <a:rPr kumimoji="0" lang="en-US" altLang="en-US" sz="1400" b="0" i="0" u="none" strike="noStrike" cap="none" normalizeH="0" baseline="30000" smtClean="0">
                          <a:ln>
                            <a:noFill/>
                          </a:ln>
                          <a:solidFill>
                            <a:schemeClr val="tx1"/>
                          </a:solidFill>
                          <a:effectLst/>
                          <a:latin typeface="Arial" panose="020B0604020202020204" pitchFamily="34" charset="0"/>
                          <a:cs typeface="Droid Sans Fallback" charset="0"/>
                        </a:rPr>
                        <a:t>-2</a:t>
                      </a: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s</a:t>
                      </a:r>
                      <a:r>
                        <a:rPr kumimoji="0" lang="en-US" altLang="en-US" sz="1400" b="0" i="0" u="none" strike="noStrike" cap="none" normalizeH="0" baseline="30000" smtClean="0">
                          <a:ln>
                            <a:noFill/>
                          </a:ln>
                          <a:solidFill>
                            <a:schemeClr val="tx1"/>
                          </a:solidFill>
                          <a:effectLst/>
                          <a:latin typeface="Arial" panose="020B0604020202020204" pitchFamily="34" charset="0"/>
                          <a:cs typeface="Droid Sans Fallback" charset="0"/>
                        </a:rPr>
                        <a:t>-1</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0.9</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2.0</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812081113"/>
                  </a:ext>
                </a:extLst>
              </a:tr>
              <a:tr h="295744">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Repetition frequency</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Hz</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50</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50</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909211801"/>
                  </a:ext>
                </a:extLst>
              </a:tr>
              <a:tr h="295744">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Number of bunches per train</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endParaRP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352</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312</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566623557"/>
                  </a:ext>
                </a:extLst>
              </a:tr>
              <a:tr h="295744">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Bunch separation</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ns</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0.5</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0.5</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598395632"/>
                  </a:ext>
                </a:extLst>
              </a:tr>
              <a:tr h="295744">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Acceleration gradient</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MV/m</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cs typeface="Droid Sans Fallback" charset="0"/>
                        </a:rPr>
                        <a:t>72</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cs typeface="Droid Sans Fallback" charset="0"/>
                        </a:rPr>
                        <a:t>100</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148481655"/>
                  </a:ext>
                </a:extLst>
              </a:tr>
            </a:tbl>
          </a:graphicData>
        </a:graphic>
      </p:graphicFrame>
      <p:sp>
        <p:nvSpPr>
          <p:cNvPr id="20" name="TextBox 19"/>
          <p:cNvSpPr txBox="1"/>
          <p:nvPr/>
        </p:nvSpPr>
        <p:spPr>
          <a:xfrm>
            <a:off x="1799197" y="4922274"/>
            <a:ext cx="3324693" cy="584775"/>
          </a:xfrm>
          <a:prstGeom prst="rect">
            <a:avLst/>
          </a:prstGeom>
          <a:solidFill>
            <a:schemeClr val="accent1">
              <a:lumMod val="20000"/>
              <a:lumOff val="80000"/>
            </a:schemeClr>
          </a:solidFill>
          <a:ln>
            <a:solidFill>
              <a:schemeClr val="tx1"/>
            </a:solidFill>
          </a:ln>
          <a:effectLst/>
        </p:spPr>
        <p:txBody>
          <a:bodyPr wrap="none">
            <a:spAutoFit/>
          </a:bodyPr>
          <a:lstStyle/>
          <a:p>
            <a:r>
              <a:rPr lang="en-US" altLang="en-US" sz="1600">
                <a:sym typeface="Wingdings" panose="05000000000000000000" pitchFamily="2" charset="2"/>
              </a:rPr>
              <a:t>Most recent operating scenario: start </a:t>
            </a:r>
          </a:p>
          <a:p>
            <a:r>
              <a:rPr lang="en-US" altLang="en-US" sz="1600">
                <a:sym typeface="Wingdings" panose="05000000000000000000" pitchFamily="2" charset="2"/>
              </a:rPr>
              <a:t>at √s=380 GeV for H and top physics</a:t>
            </a:r>
            <a:endParaRPr lang="en-US" altLang="en-US" sz="1600"/>
          </a:p>
        </p:txBody>
      </p:sp>
      <p:sp>
        <p:nvSpPr>
          <p:cNvPr id="3" name="TextBox 2"/>
          <p:cNvSpPr txBox="1"/>
          <p:nvPr/>
        </p:nvSpPr>
        <p:spPr>
          <a:xfrm>
            <a:off x="1859546" y="623592"/>
            <a:ext cx="3615157" cy="1877437"/>
          </a:xfrm>
          <a:prstGeom prst="rect">
            <a:avLst/>
          </a:prstGeom>
          <a:solidFill>
            <a:schemeClr val="accent3">
              <a:lumMod val="20000"/>
              <a:lumOff val="80000"/>
            </a:schemeClr>
          </a:solidFill>
          <a:ln>
            <a:solidFill>
              <a:schemeClr val="tx1"/>
            </a:solidFill>
          </a:ln>
          <a:effectLst/>
        </p:spPr>
        <p:txBody>
          <a:bodyPr wrap="none">
            <a:spAutoFit/>
          </a:bodyPr>
          <a:lstStyle/>
          <a:p>
            <a:r>
              <a:rPr lang="en-US" altLang="en-US" sz="1700" dirty="0"/>
              <a:t>Linear </a:t>
            </a:r>
            <a:r>
              <a:rPr lang="en-US" altLang="en-US" sz="1700" dirty="0" err="1"/>
              <a:t>e</a:t>
            </a:r>
            <a:r>
              <a:rPr lang="en-US" altLang="en-US" sz="1700" baseline="30000" dirty="0" err="1"/>
              <a:t>+</a:t>
            </a:r>
            <a:r>
              <a:rPr lang="en-US" altLang="en-US" sz="1700" dirty="0" err="1"/>
              <a:t>e</a:t>
            </a:r>
            <a:r>
              <a:rPr lang="en-US" altLang="en-US" sz="1700" baseline="30000" dirty="0"/>
              <a:t>-</a:t>
            </a:r>
            <a:r>
              <a:rPr lang="en-US" altLang="en-US" sz="1700" dirty="0"/>
              <a:t> collider √s </a:t>
            </a:r>
            <a:r>
              <a:rPr lang="en-US" altLang="en-US" sz="1700" dirty="0">
                <a:sym typeface="Wingdings" panose="05000000000000000000" pitchFamily="2" charset="2"/>
              </a:rPr>
              <a:t>up to 3 </a:t>
            </a:r>
            <a:r>
              <a:rPr lang="en-US" altLang="en-US" sz="1700" dirty="0" err="1">
                <a:sym typeface="Wingdings" panose="05000000000000000000" pitchFamily="2" charset="2"/>
              </a:rPr>
              <a:t>TeV</a:t>
            </a:r>
            <a:endParaRPr lang="en-US" altLang="en-US" sz="1700" dirty="0">
              <a:sym typeface="Wingdings" panose="05000000000000000000" pitchFamily="2" charset="2"/>
            </a:endParaRPr>
          </a:p>
          <a:p>
            <a:endParaRPr lang="en-US" altLang="en-US" sz="1700" dirty="0"/>
          </a:p>
          <a:p>
            <a:r>
              <a:rPr lang="en-US" altLang="en-US" sz="1700" dirty="0"/>
              <a:t>100 MV/m accelerating gradient </a:t>
            </a:r>
          </a:p>
          <a:p>
            <a:r>
              <a:rPr lang="en-US" altLang="en-US" sz="1700" dirty="0"/>
              <a:t>needed for compact (~50 km) machine</a:t>
            </a:r>
          </a:p>
          <a:p>
            <a:pPr>
              <a:buFont typeface="Wingdings" panose="05000000000000000000" pitchFamily="2" charset="2"/>
              <a:buChar char="à"/>
            </a:pPr>
            <a:r>
              <a:rPr lang="en-US" altLang="en-US" sz="1600" dirty="0">
                <a:sym typeface="Wingdings" panose="05000000000000000000" pitchFamily="2" charset="2"/>
              </a:rPr>
              <a:t> b</a:t>
            </a:r>
            <a:r>
              <a:rPr lang="en-US" altLang="en-US" sz="1600" dirty="0"/>
              <a:t>ased on normal-conducting </a:t>
            </a:r>
          </a:p>
          <a:p>
            <a:r>
              <a:rPr lang="en-US" altLang="en-US" sz="1600" dirty="0"/>
              <a:t>     accelerating structures and a </a:t>
            </a:r>
          </a:p>
          <a:p>
            <a:r>
              <a:rPr lang="en-US" altLang="en-US" sz="1600" dirty="0"/>
              <a:t>     two-beam acceleration scheme</a:t>
            </a:r>
          </a:p>
        </p:txBody>
      </p:sp>
      <p:sp>
        <p:nvSpPr>
          <p:cNvPr id="2" name="Date Placeholder 1"/>
          <p:cNvSpPr>
            <a:spLocks noGrp="1"/>
          </p:cNvSpPr>
          <p:nvPr>
            <p:ph type="dt" sz="half" idx="10"/>
          </p:nvPr>
        </p:nvSpPr>
        <p:spPr/>
        <p:txBody>
          <a:bodyPr/>
          <a:lstStyle/>
          <a:p>
            <a:r>
              <a:rPr lang="en-GB" smtClean="0"/>
              <a:t>10/10/2018</a:t>
            </a:r>
            <a:endParaRPr lang="en-GB"/>
          </a:p>
        </p:txBody>
      </p:sp>
      <p:sp>
        <p:nvSpPr>
          <p:cNvPr id="4" name="Footer Placeholder 3"/>
          <p:cNvSpPr>
            <a:spLocks noGrp="1"/>
          </p:cNvSpPr>
          <p:nvPr>
            <p:ph type="ftr" sz="quarter" idx="11"/>
          </p:nvPr>
        </p:nvSpPr>
        <p:spPr/>
        <p:txBody>
          <a:bodyPr/>
          <a:lstStyle/>
          <a:p>
            <a:r>
              <a:rPr lang="es-ES" smtClean="0"/>
              <a:t>Guy Paic CLF Puebla 2018</a:t>
            </a:r>
            <a:endParaRPr lang="en-GB"/>
          </a:p>
        </p:txBody>
      </p:sp>
      <p:sp>
        <p:nvSpPr>
          <p:cNvPr id="5" name="Slide Number Placeholder 4"/>
          <p:cNvSpPr>
            <a:spLocks noGrp="1"/>
          </p:cNvSpPr>
          <p:nvPr>
            <p:ph type="sldNum" sz="quarter" idx="12"/>
          </p:nvPr>
        </p:nvSpPr>
        <p:spPr/>
        <p:txBody>
          <a:bodyPr/>
          <a:lstStyle/>
          <a:p>
            <a:fld id="{3EF341A1-97FD-4B40-815C-4A2FD2A5C204}" type="slidenum">
              <a:rPr lang="en-GB" smtClean="0"/>
              <a:t>31</a:t>
            </a:fld>
            <a:endParaRPr lang="en-GB"/>
          </a:p>
        </p:txBody>
      </p:sp>
    </p:spTree>
    <p:extLst>
      <p:ext uri="{BB962C8B-B14F-4D97-AF65-F5344CB8AC3E}">
        <p14:creationId xmlns:p14="http://schemas.microsoft.com/office/powerpoint/2010/main" val="312647560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Oval 3"/>
          <p:cNvSpPr>
            <a:spLocks/>
          </p:cNvSpPr>
          <p:nvPr/>
        </p:nvSpPr>
        <p:spPr bwMode="auto">
          <a:xfrm>
            <a:off x="2605088" y="4027488"/>
            <a:ext cx="106362" cy="106362"/>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30722" name="Oval 4"/>
          <p:cNvSpPr>
            <a:spLocks/>
          </p:cNvSpPr>
          <p:nvPr/>
        </p:nvSpPr>
        <p:spPr bwMode="auto">
          <a:xfrm>
            <a:off x="2605088" y="4179888"/>
            <a:ext cx="106362" cy="106362"/>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30723" name="Oval 5"/>
          <p:cNvSpPr>
            <a:spLocks/>
          </p:cNvSpPr>
          <p:nvPr/>
        </p:nvSpPr>
        <p:spPr bwMode="auto">
          <a:xfrm>
            <a:off x="2863851" y="4205288"/>
            <a:ext cx="106363"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30724" name="Oval 6"/>
          <p:cNvSpPr>
            <a:spLocks/>
          </p:cNvSpPr>
          <p:nvPr/>
        </p:nvSpPr>
        <p:spPr bwMode="auto">
          <a:xfrm>
            <a:off x="3255963" y="4205288"/>
            <a:ext cx="107950"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30725" name="Oval 7"/>
          <p:cNvSpPr>
            <a:spLocks/>
          </p:cNvSpPr>
          <p:nvPr/>
        </p:nvSpPr>
        <p:spPr bwMode="auto">
          <a:xfrm>
            <a:off x="3105151" y="4187825"/>
            <a:ext cx="106363"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30726" name="Oval 8"/>
          <p:cNvSpPr>
            <a:spLocks/>
          </p:cNvSpPr>
          <p:nvPr/>
        </p:nvSpPr>
        <p:spPr bwMode="auto">
          <a:xfrm>
            <a:off x="3408363" y="4187825"/>
            <a:ext cx="106362"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30727" name="Oval 9"/>
          <p:cNvSpPr>
            <a:spLocks/>
          </p:cNvSpPr>
          <p:nvPr/>
        </p:nvSpPr>
        <p:spPr bwMode="auto">
          <a:xfrm>
            <a:off x="3560763" y="4187825"/>
            <a:ext cx="106362"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30728" name="Oval 10"/>
          <p:cNvSpPr>
            <a:spLocks/>
          </p:cNvSpPr>
          <p:nvPr/>
        </p:nvSpPr>
        <p:spPr bwMode="auto">
          <a:xfrm>
            <a:off x="3711575" y="4170363"/>
            <a:ext cx="107950" cy="106362"/>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30729" name="TextBox 16"/>
          <p:cNvSpPr txBox="1">
            <a:spLocks noChangeArrowheads="1"/>
          </p:cNvSpPr>
          <p:nvPr/>
        </p:nvSpPr>
        <p:spPr bwMode="auto">
          <a:xfrm>
            <a:off x="2970214" y="14128"/>
            <a:ext cx="81403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3200" dirty="0" smtClean="0">
                <a:solidFill>
                  <a:srgbClr val="FF0000"/>
                </a:solidFill>
                <a:latin typeface="Comic Sans MS" panose="030F0702030302020204" pitchFamily="66" charset="0"/>
              </a:rPr>
              <a:t>(not so ) Future </a:t>
            </a:r>
            <a:r>
              <a:rPr lang="en-US" altLang="en-US" sz="3200" dirty="0">
                <a:solidFill>
                  <a:srgbClr val="FF0000"/>
                </a:solidFill>
                <a:latin typeface="Comic Sans MS" panose="030F0702030302020204" pitchFamily="66" charset="0"/>
              </a:rPr>
              <a:t>Circular </a:t>
            </a:r>
            <a:r>
              <a:rPr lang="en-US" altLang="en-US" sz="3200" dirty="0" smtClean="0">
                <a:solidFill>
                  <a:srgbClr val="FF0000"/>
                </a:solidFill>
                <a:latin typeface="Comic Sans MS" panose="030F0702030302020204" pitchFamily="66" charset="0"/>
              </a:rPr>
              <a:t>Collider </a:t>
            </a:r>
            <a:r>
              <a:rPr lang="en-US" altLang="en-US" sz="3200" dirty="0">
                <a:solidFill>
                  <a:srgbClr val="FF0000"/>
                </a:solidFill>
                <a:latin typeface="Comic Sans MS" panose="030F0702030302020204" pitchFamily="66" charset="0"/>
              </a:rPr>
              <a:t>(FCC)  </a:t>
            </a:r>
            <a:r>
              <a:rPr lang="en-US" altLang="en-US" sz="3200" dirty="0" smtClean="0">
                <a:solidFill>
                  <a:srgbClr val="FF0000"/>
                </a:solidFill>
                <a:latin typeface="Comic Sans MS" panose="030F0702030302020204" pitchFamily="66" charset="0"/>
              </a:rPr>
              <a:t> </a:t>
            </a:r>
            <a:endParaRPr lang="en-US" altLang="en-US" sz="3200" dirty="0">
              <a:solidFill>
                <a:srgbClr val="FF0000"/>
              </a:solidFill>
              <a:latin typeface="Comic Sans MS" panose="030F0702030302020204" pitchFamily="66" charset="0"/>
            </a:endParaRPr>
          </a:p>
        </p:txBody>
      </p:sp>
      <p:pic>
        <p:nvPicPr>
          <p:cNvPr id="30730" name="Picture 14"/>
          <p:cNvPicPr preferRelativeResize="0">
            <a:picLocks noChangeAspect="1"/>
          </p:cNvPicPr>
          <p:nvPr/>
        </p:nvPicPr>
        <p:blipFill>
          <a:blip r:embed="rId2" cstate="print">
            <a:extLst>
              <a:ext uri="{28A0092B-C50C-407E-A947-70E740481C1C}">
                <a14:useLocalDpi xmlns:a14="http://schemas.microsoft.com/office/drawing/2010/main" val="0"/>
              </a:ext>
            </a:extLst>
          </a:blip>
          <a:srcRect l="9045" r="-172"/>
          <a:stretch>
            <a:fillRect/>
          </a:stretch>
        </p:blipFill>
        <p:spPr bwMode="auto">
          <a:xfrm>
            <a:off x="7039886" y="769636"/>
            <a:ext cx="3496718" cy="373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595438" y="892175"/>
            <a:ext cx="4716462" cy="3124200"/>
          </a:xfrm>
          <a:prstGeom prst="rect">
            <a:avLst/>
          </a:prstGeom>
          <a:solidFill>
            <a:schemeClr val="accent3">
              <a:lumMod val="20000"/>
              <a:lumOff val="80000"/>
            </a:schemeClr>
          </a:solidFill>
          <a:ln>
            <a:solidFill>
              <a:schemeClr val="tx1"/>
            </a:solidFill>
          </a:ln>
        </p:spPr>
        <p:txBody>
          <a:bodyPr>
            <a:spAutoFit/>
          </a:bodyPr>
          <a:lstStyle/>
          <a:p>
            <a:pPr>
              <a:spcBef>
                <a:spcPts val="1200"/>
              </a:spcBef>
            </a:pPr>
            <a:r>
              <a:rPr lang="en-US" altLang="en-US"/>
              <a:t>Conceptual design study of a ~100 km ring:</a:t>
            </a:r>
          </a:p>
          <a:p>
            <a:pPr>
              <a:spcBef>
                <a:spcPts val="1200"/>
              </a:spcBef>
              <a:buFont typeface="Wingdings" panose="05000000000000000000" pitchFamily="2" charset="2"/>
              <a:buChar char="q"/>
            </a:pPr>
            <a:r>
              <a:rPr lang="en-US" altLang="en-US" sz="1700">
                <a:latin typeface="Arial "/>
              </a:rPr>
              <a:t> pp collider (FCC-hh): </a:t>
            </a:r>
            <a:r>
              <a:rPr lang="en-US" altLang="en-US" sz="1700">
                <a:latin typeface="Arial "/>
                <a:sym typeface="Wingdings" panose="05000000000000000000" pitchFamily="2" charset="2"/>
              </a:rPr>
              <a:t>ultimate goal    </a:t>
            </a:r>
            <a:r>
              <a:rPr lang="en-US" altLang="en-US" sz="1700">
                <a:latin typeface="Arial "/>
              </a:rPr>
              <a:t>defines infrastructure requirements </a:t>
            </a:r>
          </a:p>
          <a:p>
            <a:pPr>
              <a:spcBef>
                <a:spcPts val="1200"/>
              </a:spcBef>
            </a:pPr>
            <a:r>
              <a:rPr lang="en-US" altLang="en-US" sz="1700">
                <a:latin typeface="Arial "/>
              </a:rPr>
              <a:t>      √s ~ 100 TeV,  L~2x10</a:t>
            </a:r>
            <a:r>
              <a:rPr lang="en-US" altLang="en-US" sz="1700" baseline="30000">
                <a:latin typeface="Arial "/>
              </a:rPr>
              <a:t>35</a:t>
            </a:r>
            <a:r>
              <a:rPr lang="en-US" altLang="en-US" sz="1700">
                <a:latin typeface="Arial "/>
              </a:rPr>
              <a:t>; 4 IP, ~20 ab</a:t>
            </a:r>
            <a:r>
              <a:rPr lang="en-US" altLang="en-US" sz="1700" baseline="30000">
                <a:latin typeface="Arial "/>
              </a:rPr>
              <a:t>-1</a:t>
            </a:r>
            <a:r>
              <a:rPr lang="en-US" altLang="en-US" sz="1700">
                <a:latin typeface="Arial "/>
              </a:rPr>
              <a:t>/expt</a:t>
            </a:r>
          </a:p>
          <a:p>
            <a:pPr>
              <a:spcBef>
                <a:spcPts val="1200"/>
              </a:spcBef>
              <a:buFont typeface="Wingdings" panose="05000000000000000000" pitchFamily="2" charset="2"/>
              <a:buChar char="q"/>
            </a:pPr>
            <a:r>
              <a:rPr lang="en-US" altLang="en-US" sz="1700">
                <a:latin typeface="Arial "/>
              </a:rPr>
              <a:t> e</a:t>
            </a:r>
            <a:r>
              <a:rPr lang="en-US" altLang="en-US" sz="1700" baseline="30000">
                <a:latin typeface="Arial "/>
              </a:rPr>
              <a:t>+</a:t>
            </a:r>
            <a:r>
              <a:rPr lang="en-US" altLang="en-US" sz="1700">
                <a:latin typeface="Arial "/>
              </a:rPr>
              <a:t>e</a:t>
            </a:r>
            <a:r>
              <a:rPr lang="en-US" altLang="en-US" sz="1700" baseline="30000">
                <a:latin typeface="Arial "/>
              </a:rPr>
              <a:t>-</a:t>
            </a:r>
            <a:r>
              <a:rPr lang="en-US" altLang="en-US" sz="1700">
                <a:latin typeface="Arial "/>
              </a:rPr>
              <a:t> collider (FCC-ee): possible first step </a:t>
            </a:r>
          </a:p>
          <a:p>
            <a:pPr>
              <a:spcBef>
                <a:spcPts val="1200"/>
              </a:spcBef>
            </a:pPr>
            <a:r>
              <a:rPr lang="en-US" altLang="en-US" sz="1700">
                <a:latin typeface="Arial "/>
              </a:rPr>
              <a:t>     √s = 90-350 GeV,  L~200-2 x 10</a:t>
            </a:r>
            <a:r>
              <a:rPr lang="en-US" altLang="en-US" sz="1700" baseline="30000">
                <a:latin typeface="Arial "/>
              </a:rPr>
              <a:t>34</a:t>
            </a:r>
            <a:r>
              <a:rPr lang="en-US" altLang="en-US" sz="1700">
                <a:latin typeface="Arial "/>
              </a:rPr>
              <a:t>; 2 IP</a:t>
            </a:r>
          </a:p>
          <a:p>
            <a:pPr>
              <a:spcBef>
                <a:spcPts val="1200"/>
              </a:spcBef>
              <a:buFont typeface="Wingdings" panose="05000000000000000000" pitchFamily="2" charset="2"/>
              <a:buChar char="q"/>
            </a:pPr>
            <a:r>
              <a:rPr lang="en-US" altLang="en-US" sz="1700">
                <a:latin typeface="Arial "/>
              </a:rPr>
              <a:t> pe collider (FCC-he): option </a:t>
            </a:r>
          </a:p>
          <a:p>
            <a:pPr>
              <a:spcBef>
                <a:spcPts val="1200"/>
              </a:spcBef>
            </a:pPr>
            <a:r>
              <a:rPr lang="en-US" altLang="en-US" sz="1700">
                <a:latin typeface="Arial "/>
              </a:rPr>
              <a:t>     √s ~ 3.5 TeV, L~10</a:t>
            </a:r>
            <a:r>
              <a:rPr lang="en-US" altLang="en-US" sz="1700" baseline="30000">
                <a:latin typeface="Arial "/>
              </a:rPr>
              <a:t>34</a:t>
            </a:r>
            <a:endParaRPr lang="en-US" altLang="en-US" sz="1700">
              <a:latin typeface="Arial "/>
            </a:endParaRPr>
          </a:p>
        </p:txBody>
      </p:sp>
      <p:sp>
        <p:nvSpPr>
          <p:cNvPr id="3" name="TextBox 2"/>
          <p:cNvSpPr txBox="1"/>
          <p:nvPr/>
        </p:nvSpPr>
        <p:spPr>
          <a:xfrm>
            <a:off x="1639889" y="4652964"/>
            <a:ext cx="4600575" cy="585787"/>
          </a:xfrm>
          <a:prstGeom prst="rect">
            <a:avLst/>
          </a:prstGeom>
          <a:solidFill>
            <a:schemeClr val="accent3">
              <a:lumMod val="40000"/>
              <a:lumOff val="60000"/>
            </a:schemeClr>
          </a:solidFill>
          <a:ln w="28575">
            <a:solidFill>
              <a:srgbClr val="C00000"/>
            </a:solidFill>
          </a:ln>
          <a:effectLst/>
        </p:spPr>
        <p:txBody>
          <a:bodyPr wrap="none">
            <a:spAutoFit/>
          </a:bodyPr>
          <a:lstStyle/>
          <a:p>
            <a:r>
              <a:rPr lang="en-US" altLang="en-US" sz="1600">
                <a:latin typeface="Arial "/>
              </a:rPr>
              <a:t>Also part of the study: HE-LHC</a:t>
            </a:r>
            <a:r>
              <a:rPr lang="en-US" altLang="en-US" sz="1600" b="1">
                <a:latin typeface="Arial "/>
              </a:rPr>
              <a:t>: </a:t>
            </a:r>
            <a:r>
              <a:rPr lang="en-US" altLang="en-US" sz="1600">
                <a:latin typeface="Arial "/>
              </a:rPr>
              <a:t> FCC-hh dipole</a:t>
            </a:r>
            <a:r>
              <a:rPr lang="en-US" altLang="en-US" sz="1600" i="1">
                <a:latin typeface="Arial "/>
              </a:rPr>
              <a:t> </a:t>
            </a:r>
          </a:p>
          <a:p>
            <a:r>
              <a:rPr lang="en-US" altLang="en-US" sz="1600">
                <a:latin typeface="Arial "/>
              </a:rPr>
              <a:t>technology (~16 T) in LHC tunnel </a:t>
            </a:r>
            <a:r>
              <a:rPr lang="en-US" altLang="en-US" sz="1600">
                <a:latin typeface="Arial "/>
                <a:sym typeface="Wingdings" panose="05000000000000000000" pitchFamily="2" charset="2"/>
              </a:rPr>
              <a:t> </a:t>
            </a:r>
            <a:r>
              <a:rPr lang="en-US" altLang="en-US" sz="1600">
                <a:latin typeface="Arial "/>
              </a:rPr>
              <a:t>√s ~ 30 TeV</a:t>
            </a:r>
          </a:p>
        </p:txBody>
      </p:sp>
      <p:pic>
        <p:nvPicPr>
          <p:cNvPr id="30733" name="Picture 19" descr="Untitled.png"/>
          <p:cNvPicPr preferRelativeResize="0">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1900" y="4652964"/>
            <a:ext cx="5229225" cy="1584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34" name="TextBox 20"/>
          <p:cNvSpPr txBox="1">
            <a:spLocks noChangeArrowheads="1"/>
          </p:cNvSpPr>
          <p:nvPr/>
        </p:nvSpPr>
        <p:spPr bwMode="auto">
          <a:xfrm>
            <a:off x="7755654" y="4791013"/>
            <a:ext cx="2065181" cy="292388"/>
          </a:xfrm>
          <a:prstGeom prst="rect">
            <a:avLst/>
          </a:prstGeom>
          <a:solidFill>
            <a:schemeClr val="bg1"/>
          </a:solidFill>
          <a:ln w="9525">
            <a:solidFill>
              <a:srgbClr val="000000"/>
            </a:solidFill>
            <a:miter lim="800000"/>
            <a:headEnd/>
            <a:tailEnd/>
          </a:ln>
        </p:spPr>
        <p:txBody>
          <a:bodyPr wrap="none">
            <a:spAutoFit/>
          </a:bodyPr>
          <a:lstStyle/>
          <a:p>
            <a:r>
              <a:rPr lang="en-US" altLang="en-US" sz="1300" dirty="0"/>
              <a:t>90-100 km ring fits geology </a:t>
            </a:r>
          </a:p>
        </p:txBody>
      </p:sp>
      <p:sp>
        <p:nvSpPr>
          <p:cNvPr id="5" name="Rectangle 4"/>
          <p:cNvSpPr/>
          <p:nvPr/>
        </p:nvSpPr>
        <p:spPr>
          <a:xfrm>
            <a:off x="1631951" y="5324852"/>
            <a:ext cx="3816350" cy="1077912"/>
          </a:xfrm>
          <a:prstGeom prst="rect">
            <a:avLst/>
          </a:prstGeom>
          <a:solidFill>
            <a:schemeClr val="bg1">
              <a:lumMod val="85000"/>
            </a:schemeClr>
          </a:solidFill>
          <a:ln>
            <a:solidFill>
              <a:schemeClr val="tx1"/>
            </a:solidFill>
          </a:ln>
        </p:spPr>
        <p:txBody>
          <a:bodyPr>
            <a:spAutoFit/>
          </a:bodyPr>
          <a:lstStyle/>
          <a:p>
            <a:pPr>
              <a:defRPr/>
            </a:pPr>
            <a:r>
              <a:rPr lang="en-US" sz="1600" dirty="0">
                <a:latin typeface="Arial" charset="0"/>
              </a:rPr>
              <a:t>Machine studies are site-neutral. </a:t>
            </a:r>
          </a:p>
          <a:p>
            <a:pPr>
              <a:defRPr/>
            </a:pPr>
            <a:r>
              <a:rPr lang="en-US" sz="1600" dirty="0">
                <a:latin typeface="Arial" charset="0"/>
              </a:rPr>
              <a:t>However, FCC at CERN would greatly </a:t>
            </a:r>
          </a:p>
          <a:p>
            <a:pPr>
              <a:defRPr/>
            </a:pPr>
            <a:r>
              <a:rPr lang="en-US" sz="1600" dirty="0">
                <a:latin typeface="Arial" charset="0"/>
              </a:rPr>
              <a:t>benefit from existing laboratory infrastructure and accelerator complex</a:t>
            </a:r>
          </a:p>
        </p:txBody>
      </p:sp>
      <p:sp>
        <p:nvSpPr>
          <p:cNvPr id="30736" name="TextBox 16"/>
          <p:cNvSpPr txBox="1">
            <a:spLocks noChangeArrowheads="1"/>
          </p:cNvSpPr>
          <p:nvPr/>
        </p:nvSpPr>
        <p:spPr bwMode="auto">
          <a:xfrm>
            <a:off x="1631951" y="4170363"/>
            <a:ext cx="2581989" cy="338554"/>
          </a:xfrm>
          <a:prstGeom prst="rect">
            <a:avLst/>
          </a:prstGeom>
          <a:solidFill>
            <a:srgbClr val="007600"/>
          </a:solidFill>
          <a:ln w="9525">
            <a:solidFill>
              <a:schemeClr val="tx1"/>
            </a:solidFill>
            <a:miter lim="800000"/>
            <a:headEnd/>
            <a:tailEnd/>
          </a:ln>
        </p:spPr>
        <p:txBody>
          <a:bodyPr wrap="none">
            <a:spAutoFit/>
          </a:bodyPr>
          <a:lstStyle/>
          <a:p>
            <a:r>
              <a:rPr lang="en-GB" altLang="en-US" sz="1600"/>
              <a:t>Goal: CDR in time for next ES</a:t>
            </a:r>
            <a:endParaRPr lang="en-GB" altLang="en-US" sz="1600" i="1"/>
          </a:p>
        </p:txBody>
      </p:sp>
      <p:sp>
        <p:nvSpPr>
          <p:cNvPr id="2" name="Date Placeholder 1"/>
          <p:cNvSpPr>
            <a:spLocks noGrp="1"/>
          </p:cNvSpPr>
          <p:nvPr>
            <p:ph type="dt" sz="half" idx="10"/>
          </p:nvPr>
        </p:nvSpPr>
        <p:spPr/>
        <p:txBody>
          <a:bodyPr/>
          <a:lstStyle/>
          <a:p>
            <a:r>
              <a:rPr lang="en-GB" smtClean="0"/>
              <a:t>10/10/2018</a:t>
            </a:r>
            <a:endParaRPr lang="en-GB"/>
          </a:p>
        </p:txBody>
      </p:sp>
      <p:sp>
        <p:nvSpPr>
          <p:cNvPr id="4" name="Footer Placeholder 3"/>
          <p:cNvSpPr>
            <a:spLocks noGrp="1"/>
          </p:cNvSpPr>
          <p:nvPr>
            <p:ph type="ftr" sz="quarter" idx="11"/>
          </p:nvPr>
        </p:nvSpPr>
        <p:spPr/>
        <p:txBody>
          <a:bodyPr/>
          <a:lstStyle/>
          <a:p>
            <a:r>
              <a:rPr lang="es-ES" smtClean="0"/>
              <a:t>Guy Paic CLF Puebla 2018</a:t>
            </a:r>
            <a:endParaRPr lang="en-GB"/>
          </a:p>
        </p:txBody>
      </p:sp>
      <p:sp>
        <p:nvSpPr>
          <p:cNvPr id="6" name="Slide Number Placeholder 5"/>
          <p:cNvSpPr>
            <a:spLocks noGrp="1"/>
          </p:cNvSpPr>
          <p:nvPr>
            <p:ph type="sldNum" sz="quarter" idx="12"/>
          </p:nvPr>
        </p:nvSpPr>
        <p:spPr/>
        <p:txBody>
          <a:bodyPr/>
          <a:lstStyle/>
          <a:p>
            <a:fld id="{3EF341A1-97FD-4B40-815C-4A2FD2A5C204}" type="slidenum">
              <a:rPr lang="en-GB" smtClean="0"/>
              <a:t>32</a:t>
            </a:fld>
            <a:endParaRPr lang="en-GB"/>
          </a:p>
        </p:txBody>
      </p:sp>
    </p:spTree>
    <p:extLst>
      <p:ext uri="{BB962C8B-B14F-4D97-AF65-F5344CB8AC3E}">
        <p14:creationId xmlns:p14="http://schemas.microsoft.com/office/powerpoint/2010/main" val="267599376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322797311"/>
              </p:ext>
            </p:extLst>
          </p:nvPr>
        </p:nvGraphicFramePr>
        <p:xfrm>
          <a:off x="1376819" y="764088"/>
          <a:ext cx="9976981" cy="4822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r>
              <a:rPr lang="en-GB" smtClean="0"/>
              <a:t>10/10/2018</a:t>
            </a:r>
            <a:endParaRPr lang="en-GB"/>
          </a:p>
        </p:txBody>
      </p:sp>
      <p:sp>
        <p:nvSpPr>
          <p:cNvPr id="5" name="Footer Placeholder 4"/>
          <p:cNvSpPr>
            <a:spLocks noGrp="1"/>
          </p:cNvSpPr>
          <p:nvPr>
            <p:ph type="ftr" sz="quarter" idx="11"/>
          </p:nvPr>
        </p:nvSpPr>
        <p:spPr/>
        <p:txBody>
          <a:bodyPr/>
          <a:lstStyle/>
          <a:p>
            <a:r>
              <a:rPr lang="es-ES" smtClean="0"/>
              <a:t>Guy Paic CLF Puebla 2018</a:t>
            </a:r>
            <a:endParaRPr lang="en-GB"/>
          </a:p>
        </p:txBody>
      </p:sp>
      <p:sp>
        <p:nvSpPr>
          <p:cNvPr id="6" name="Slide Number Placeholder 5"/>
          <p:cNvSpPr>
            <a:spLocks noGrp="1"/>
          </p:cNvSpPr>
          <p:nvPr>
            <p:ph type="sldNum" sz="quarter" idx="12"/>
          </p:nvPr>
        </p:nvSpPr>
        <p:spPr/>
        <p:txBody>
          <a:bodyPr/>
          <a:lstStyle/>
          <a:p>
            <a:fld id="{3EF341A1-97FD-4B40-815C-4A2FD2A5C204}" type="slidenum">
              <a:rPr lang="en-GB" smtClean="0"/>
              <a:t>33</a:t>
            </a:fld>
            <a:endParaRPr lang="en-GB"/>
          </a:p>
        </p:txBody>
      </p:sp>
      <p:sp>
        <p:nvSpPr>
          <p:cNvPr id="9" name="Rectangle 8"/>
          <p:cNvSpPr/>
          <p:nvPr/>
        </p:nvSpPr>
        <p:spPr>
          <a:xfrm>
            <a:off x="3139939" y="1765552"/>
            <a:ext cx="6450740" cy="3416320"/>
          </a:xfrm>
          <a:prstGeom prst="rect">
            <a:avLst/>
          </a:prstGeom>
          <a:noFill/>
        </p:spPr>
        <p:txBody>
          <a:bodyPr wrap="none" lIns="91440" tIns="45720" rIns="91440" bIns="45720">
            <a:spAutoFit/>
          </a:bodyPr>
          <a:lstStyle/>
          <a:p>
            <a:pPr algn="ctr"/>
            <a:r>
              <a:rPr lang="en-GB" sz="5400" b="1" dirty="0" smtClean="0">
                <a:ln w="22225">
                  <a:solidFill>
                    <a:schemeClr val="accent2"/>
                  </a:solidFill>
                  <a:prstDash val="solid"/>
                </a:ln>
                <a:solidFill>
                  <a:schemeClr val="accent2">
                    <a:lumMod val="40000"/>
                    <a:lumOff val="60000"/>
                  </a:schemeClr>
                </a:solidFill>
              </a:rPr>
              <a:t>There is a lot to learn,</a:t>
            </a:r>
          </a:p>
          <a:p>
            <a:pPr algn="ctr"/>
            <a:r>
              <a:rPr lang="en-GB" sz="5400" b="1" dirty="0" smtClean="0">
                <a:ln w="22225">
                  <a:solidFill>
                    <a:schemeClr val="accent2"/>
                  </a:solidFill>
                  <a:prstDash val="solid"/>
                </a:ln>
                <a:solidFill>
                  <a:schemeClr val="accent2">
                    <a:lumMod val="40000"/>
                    <a:lumOff val="60000"/>
                  </a:schemeClr>
                </a:solidFill>
              </a:rPr>
              <a:t> lots to achieve,</a:t>
            </a:r>
          </a:p>
          <a:p>
            <a:pPr algn="ctr"/>
            <a:r>
              <a:rPr lang="en-GB" sz="5400" b="1" dirty="0" smtClean="0">
                <a:ln w="22225">
                  <a:solidFill>
                    <a:schemeClr val="accent2"/>
                  </a:solidFill>
                  <a:prstDash val="solid"/>
                </a:ln>
                <a:solidFill>
                  <a:schemeClr val="accent2">
                    <a:lumMod val="40000"/>
                    <a:lumOff val="60000"/>
                  </a:schemeClr>
                </a:solidFill>
              </a:rPr>
              <a:t> a lot of challenges</a:t>
            </a:r>
          </a:p>
          <a:p>
            <a:pPr algn="ctr"/>
            <a:r>
              <a:rPr lang="en-US" sz="5400" b="1" dirty="0" smtClean="0">
                <a:ln w="22225">
                  <a:solidFill>
                    <a:schemeClr val="accent2"/>
                  </a:solidFill>
                  <a:prstDash val="solid"/>
                </a:ln>
                <a:solidFill>
                  <a:schemeClr val="accent2">
                    <a:lumMod val="40000"/>
                    <a:lumOff val="60000"/>
                  </a:schemeClr>
                </a:solidFill>
              </a:rPr>
              <a:t>….. </a:t>
            </a:r>
            <a:endParaRPr lang="en-US" sz="5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5611841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Backups </a:t>
            </a:r>
            <a:endParaRPr lang="en-GB" dirty="0"/>
          </a:p>
        </p:txBody>
      </p:sp>
      <p:sp>
        <p:nvSpPr>
          <p:cNvPr id="3" name="Content Placeholder 2"/>
          <p:cNvSpPr>
            <a:spLocks noGrp="1"/>
          </p:cNvSpPr>
          <p:nvPr>
            <p:ph idx="1"/>
          </p:nvPr>
        </p:nvSpPr>
        <p:spPr/>
        <p:txBody>
          <a:bodyPr/>
          <a:lstStyle/>
          <a:p>
            <a:endParaRPr lang="en-GB"/>
          </a:p>
        </p:txBody>
      </p:sp>
      <p:sp>
        <p:nvSpPr>
          <p:cNvPr id="4" name="Date Placeholder 3"/>
          <p:cNvSpPr>
            <a:spLocks noGrp="1"/>
          </p:cNvSpPr>
          <p:nvPr>
            <p:ph type="dt" sz="half" idx="10"/>
          </p:nvPr>
        </p:nvSpPr>
        <p:spPr/>
        <p:txBody>
          <a:bodyPr/>
          <a:lstStyle/>
          <a:p>
            <a:r>
              <a:rPr lang="en-GB" smtClean="0"/>
              <a:t>10/10/2018</a:t>
            </a:r>
            <a:endParaRPr lang="en-GB"/>
          </a:p>
        </p:txBody>
      </p:sp>
      <p:sp>
        <p:nvSpPr>
          <p:cNvPr id="5" name="Footer Placeholder 4"/>
          <p:cNvSpPr>
            <a:spLocks noGrp="1"/>
          </p:cNvSpPr>
          <p:nvPr>
            <p:ph type="ftr" sz="quarter" idx="11"/>
          </p:nvPr>
        </p:nvSpPr>
        <p:spPr/>
        <p:txBody>
          <a:bodyPr/>
          <a:lstStyle/>
          <a:p>
            <a:r>
              <a:rPr lang="es-ES" smtClean="0"/>
              <a:t>Guy Paic CLF Puebla 2018</a:t>
            </a:r>
            <a:endParaRPr lang="en-GB"/>
          </a:p>
        </p:txBody>
      </p:sp>
      <p:sp>
        <p:nvSpPr>
          <p:cNvPr id="6" name="Slide Number Placeholder 5"/>
          <p:cNvSpPr>
            <a:spLocks noGrp="1"/>
          </p:cNvSpPr>
          <p:nvPr>
            <p:ph type="sldNum" sz="quarter" idx="12"/>
          </p:nvPr>
        </p:nvSpPr>
        <p:spPr/>
        <p:txBody>
          <a:bodyPr/>
          <a:lstStyle/>
          <a:p>
            <a:fld id="{3EF341A1-97FD-4B40-815C-4A2FD2A5C204}" type="slidenum">
              <a:rPr lang="en-GB" smtClean="0"/>
              <a:t>34</a:t>
            </a:fld>
            <a:endParaRPr lang="en-GB"/>
          </a:p>
        </p:txBody>
      </p:sp>
    </p:spTree>
    <p:extLst>
      <p:ext uri="{BB962C8B-B14F-4D97-AF65-F5344CB8AC3E}">
        <p14:creationId xmlns:p14="http://schemas.microsoft.com/office/powerpoint/2010/main" val="408541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5"/>
          <p:cNvSpPr txBox="1">
            <a:spLocks noChangeArrowheads="1"/>
          </p:cNvSpPr>
          <p:nvPr/>
        </p:nvSpPr>
        <p:spPr bwMode="auto">
          <a:xfrm>
            <a:off x="4503739" y="160339"/>
            <a:ext cx="7189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a:t>FCC </a:t>
            </a:r>
          </a:p>
        </p:txBody>
      </p:sp>
      <p:sp>
        <p:nvSpPr>
          <p:cNvPr id="31746" name="TextBox 8"/>
          <p:cNvSpPr txBox="1">
            <a:spLocks noChangeArrowheads="1"/>
          </p:cNvSpPr>
          <p:nvPr/>
        </p:nvSpPr>
        <p:spPr bwMode="auto">
          <a:xfrm>
            <a:off x="1919289" y="836614"/>
            <a:ext cx="8713787" cy="2447925"/>
          </a:xfrm>
          <a:prstGeom prst="rect">
            <a:avLst/>
          </a:prstGeom>
          <a:solidFill>
            <a:schemeClr val="bg1"/>
          </a:solidFill>
          <a:ln w="9525">
            <a:solidFill>
              <a:srgbClr val="002060"/>
            </a:solidFill>
            <a:miter lim="800000"/>
            <a:headEnd/>
            <a:tailEnd/>
          </a:ln>
        </p:spPr>
        <p:txBody>
          <a:bodyPr>
            <a:spAutoFit/>
          </a:bodyPr>
          <a:lstStyle/>
          <a:p>
            <a:r>
              <a:rPr lang="en-US" altLang="en-US" sz="1700"/>
              <a:t>FCC-hh: ~100 TeV pp collider is expected to: </a:t>
            </a:r>
          </a:p>
          <a:p>
            <a:pPr>
              <a:buFont typeface="Wingdings" panose="05000000000000000000" pitchFamily="2" charset="2"/>
              <a:buChar char="q"/>
            </a:pPr>
            <a:r>
              <a:rPr lang="en-US" altLang="en-US" sz="1700">
                <a:solidFill>
                  <a:srgbClr val="001279"/>
                </a:solidFill>
              </a:rPr>
              <a:t> explore directly the 10-50 TeV E-scale</a:t>
            </a:r>
          </a:p>
          <a:p>
            <a:pPr>
              <a:buFont typeface="Wingdings" panose="05000000000000000000" pitchFamily="2" charset="2"/>
              <a:buChar char="q"/>
            </a:pPr>
            <a:r>
              <a:rPr lang="en-US" altLang="en-US" sz="1700">
                <a:solidFill>
                  <a:srgbClr val="001279"/>
                </a:solidFill>
              </a:rPr>
              <a:t> conclusive exploration of EWSB  dynamics</a:t>
            </a:r>
          </a:p>
          <a:p>
            <a:pPr>
              <a:buFont typeface="Wingdings" panose="05000000000000000000" pitchFamily="2" charset="2"/>
              <a:buChar char="q"/>
            </a:pPr>
            <a:r>
              <a:rPr lang="en-US" altLang="en-US" sz="1700">
                <a:solidFill>
                  <a:srgbClr val="001279"/>
                </a:solidFill>
              </a:rPr>
              <a:t> say the final word about heavy WIMP dark matter </a:t>
            </a:r>
          </a:p>
          <a:p>
            <a:pPr>
              <a:buFont typeface="Wingdings" panose="05000000000000000000" pitchFamily="2" charset="2"/>
              <a:buChar char="q"/>
            </a:pPr>
            <a:endParaRPr lang="en-US" altLang="en-US" sz="1700">
              <a:solidFill>
                <a:srgbClr val="4249AA"/>
              </a:solidFill>
            </a:endParaRPr>
          </a:p>
          <a:p>
            <a:r>
              <a:rPr lang="en-US" altLang="en-US" sz="1700"/>
              <a:t>FCC-ee: 90-350 GeV</a:t>
            </a:r>
          </a:p>
          <a:p>
            <a:pPr>
              <a:buFont typeface="Wingdings" panose="05000000000000000000" pitchFamily="2" charset="2"/>
              <a:buChar char="q"/>
            </a:pPr>
            <a:r>
              <a:rPr lang="en-US" altLang="en-US" sz="1700">
                <a:solidFill>
                  <a:srgbClr val="001279"/>
                </a:solidFill>
              </a:rPr>
              <a:t> measure many Higgs couplings to few permill</a:t>
            </a:r>
          </a:p>
          <a:p>
            <a:pPr>
              <a:buFont typeface="Wingdings" panose="05000000000000000000" pitchFamily="2" charset="2"/>
              <a:buChar char="q"/>
            </a:pPr>
            <a:r>
              <a:rPr lang="en-US" altLang="en-US" sz="1700">
                <a:solidFill>
                  <a:srgbClr val="001279"/>
                </a:solidFill>
              </a:rPr>
              <a:t> indirect sensitivity to E-scale up to O(100 TeV) by improving by ~20-200 times </a:t>
            </a:r>
          </a:p>
          <a:p>
            <a:r>
              <a:rPr lang="en-US" altLang="en-US" sz="1700">
                <a:solidFill>
                  <a:srgbClr val="001279"/>
                </a:solidFill>
              </a:rPr>
              <a:t>    the precision of EW parameters measurements, ΔM</a:t>
            </a:r>
            <a:r>
              <a:rPr lang="en-US" altLang="en-US" sz="1700" baseline="-25000">
                <a:solidFill>
                  <a:srgbClr val="001279"/>
                </a:solidFill>
              </a:rPr>
              <a:t>W</a:t>
            </a:r>
            <a:r>
              <a:rPr lang="en-US" altLang="en-US" sz="1700">
                <a:solidFill>
                  <a:srgbClr val="001279"/>
                </a:solidFill>
              </a:rPr>
              <a:t> &lt; 1 MeV, Δm</a:t>
            </a:r>
            <a:r>
              <a:rPr lang="en-US" altLang="en-US" sz="1700" baseline="-25000">
                <a:solidFill>
                  <a:srgbClr val="001279"/>
                </a:solidFill>
              </a:rPr>
              <a:t>top </a:t>
            </a:r>
            <a:r>
              <a:rPr lang="en-US" altLang="en-US" sz="1700">
                <a:solidFill>
                  <a:srgbClr val="001279"/>
                </a:solidFill>
              </a:rPr>
              <a:t>~ 10 MeV</a:t>
            </a:r>
          </a:p>
        </p:txBody>
      </p:sp>
      <p:sp>
        <p:nvSpPr>
          <p:cNvPr id="56" name="TextBox 55"/>
          <p:cNvSpPr txBox="1"/>
          <p:nvPr/>
        </p:nvSpPr>
        <p:spPr>
          <a:xfrm>
            <a:off x="8069263" y="1444625"/>
            <a:ext cx="2203450" cy="831850"/>
          </a:xfrm>
          <a:prstGeom prst="rect">
            <a:avLst/>
          </a:prstGeom>
          <a:solidFill>
            <a:schemeClr val="accent1">
              <a:lumMod val="20000"/>
              <a:lumOff val="80000"/>
            </a:schemeClr>
          </a:solidFill>
          <a:ln>
            <a:solidFill>
              <a:schemeClr val="tx1"/>
            </a:solidFill>
          </a:ln>
          <a:effectLst/>
        </p:spPr>
        <p:txBody>
          <a:bodyPr wrap="none">
            <a:spAutoFit/>
          </a:bodyPr>
          <a:lstStyle/>
          <a:p>
            <a:pPr>
              <a:defRPr/>
            </a:pPr>
            <a:r>
              <a:rPr lang="en-US" sz="1600" dirty="0">
                <a:latin typeface="Arial" charset="0"/>
              </a:rPr>
              <a:t>The two machines are</a:t>
            </a:r>
          </a:p>
          <a:p>
            <a:pPr>
              <a:defRPr/>
            </a:pPr>
            <a:r>
              <a:rPr lang="en-US" sz="1600" dirty="0">
                <a:latin typeface="Arial" charset="0"/>
              </a:rPr>
              <a:t>complementary and </a:t>
            </a:r>
          </a:p>
          <a:p>
            <a:pPr>
              <a:defRPr/>
            </a:pPr>
            <a:r>
              <a:rPr lang="en-US" sz="1600" dirty="0">
                <a:latin typeface="Arial" charset="0"/>
              </a:rPr>
              <a:t>synergetic</a:t>
            </a:r>
          </a:p>
        </p:txBody>
      </p:sp>
      <p:grpSp>
        <p:nvGrpSpPr>
          <p:cNvPr id="2" name="Group 1"/>
          <p:cNvGrpSpPr>
            <a:grpSpLocks/>
          </p:cNvGrpSpPr>
          <p:nvPr/>
        </p:nvGrpSpPr>
        <p:grpSpPr bwMode="auto">
          <a:xfrm>
            <a:off x="1558925" y="3579814"/>
            <a:ext cx="9074150" cy="3305175"/>
            <a:chOff x="34927" y="3579044"/>
            <a:chExt cx="9073577" cy="3306340"/>
          </a:xfrm>
        </p:grpSpPr>
        <p:sp>
          <p:nvSpPr>
            <p:cNvPr id="8" name="TextBox 7"/>
            <p:cNvSpPr txBox="1"/>
            <p:nvPr/>
          </p:nvSpPr>
          <p:spPr>
            <a:xfrm>
              <a:off x="34927" y="4193623"/>
              <a:ext cx="6336900" cy="1322854"/>
            </a:xfrm>
            <a:prstGeom prst="rect">
              <a:avLst/>
            </a:prstGeom>
            <a:solidFill>
              <a:schemeClr val="accent3">
                <a:lumMod val="20000"/>
                <a:lumOff val="80000"/>
              </a:schemeClr>
            </a:solidFill>
            <a:ln>
              <a:solidFill>
                <a:srgbClr val="000000"/>
              </a:solidFill>
            </a:ln>
          </p:spPr>
          <p:txBody>
            <a:bodyPr>
              <a:spAutoFit/>
            </a:bodyPr>
            <a:lstStyle>
              <a:lvl1pPr>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r>
                <a:rPr lang="en-US" altLang="en-US" sz="1600">
                  <a:solidFill>
                    <a:srgbClr val="000000"/>
                  </a:solidFill>
                </a:rPr>
                <a:t>“Natural” continuation of LHC and HL-LHC programmes: step-wise </a:t>
              </a:r>
            </a:p>
            <a:p>
              <a:r>
                <a:rPr lang="en-US" altLang="en-US" sz="1600">
                  <a:solidFill>
                    <a:srgbClr val="000000"/>
                  </a:solidFill>
                </a:rPr>
                <a:t>approach, </a:t>
              </a:r>
              <a:r>
                <a:rPr lang="en-US" altLang="en-US" sz="1600">
                  <a:solidFill>
                    <a:srgbClr val="000000"/>
                  </a:solidFill>
                  <a:sym typeface="Wingdings" panose="05000000000000000000" pitchFamily="2" charset="2"/>
                </a:rPr>
                <a:t>each step deployed and operated in a (big) accelerator:</a:t>
              </a:r>
            </a:p>
            <a:p>
              <a:pPr>
                <a:buFont typeface="Wingdings" panose="05000000000000000000" pitchFamily="2" charset="2"/>
                <a:buChar char="q"/>
              </a:pPr>
              <a:r>
                <a:rPr lang="en-US" altLang="en-US" sz="1600">
                  <a:solidFill>
                    <a:srgbClr val="000000"/>
                  </a:solidFill>
                </a:rPr>
                <a:t> LHC: Nb Ti technology: 8.3 T </a:t>
              </a:r>
            </a:p>
            <a:p>
              <a:pPr>
                <a:buFont typeface="Wingdings" panose="05000000000000000000" pitchFamily="2" charset="2"/>
                <a:buChar char="q"/>
              </a:pPr>
              <a:r>
                <a:rPr lang="en-US" altLang="en-US" sz="1600">
                  <a:solidFill>
                    <a:srgbClr val="000000"/>
                  </a:solidFill>
                </a:rPr>
                <a:t> HL-LHC: Nb</a:t>
              </a:r>
              <a:r>
                <a:rPr lang="en-US" altLang="en-US" sz="1600" baseline="-25000">
                  <a:solidFill>
                    <a:srgbClr val="000000"/>
                  </a:solidFill>
                </a:rPr>
                <a:t>3</a:t>
              </a:r>
              <a:r>
                <a:rPr lang="en-US" altLang="en-US" sz="1600">
                  <a:solidFill>
                    <a:srgbClr val="000000"/>
                  </a:solidFill>
                </a:rPr>
                <a:t>Sn technology </a:t>
              </a:r>
            </a:p>
            <a:p>
              <a:r>
                <a:rPr lang="en-US" altLang="en-US" sz="1600">
                  <a:solidFill>
                    <a:srgbClr val="000000"/>
                  </a:solidFill>
                </a:rPr>
                <a:t>     (11 T dipoles in IR7, 12-13 T peak field low-𝛽 quads in IR1, IR5)</a:t>
              </a:r>
            </a:p>
          </p:txBody>
        </p:sp>
        <p:pic>
          <p:nvPicPr>
            <p:cNvPr id="31750" name="Picture 8"/>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71350" y="3596175"/>
              <a:ext cx="2537154" cy="328920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4927" y="5811856"/>
              <a:ext cx="6492465" cy="786089"/>
            </a:xfrm>
            <a:prstGeom prst="rect">
              <a:avLst/>
            </a:prstGeom>
            <a:solidFill>
              <a:schemeClr val="accent3">
                <a:lumMod val="20000"/>
                <a:lumOff val="80000"/>
              </a:schemeClr>
            </a:solidFill>
            <a:ln>
              <a:solidFill>
                <a:srgbClr val="000000"/>
              </a:solidFill>
            </a:ln>
          </p:spPr>
          <p:txBody>
            <a:bodyPr wrap="none">
              <a:spAutoFit/>
            </a:bodyPr>
            <a:lstStyle/>
            <a:p>
              <a:pPr>
                <a:defRPr/>
              </a:pPr>
              <a:r>
                <a:rPr lang="en-US" sz="1500" dirty="0">
                  <a:solidFill>
                    <a:srgbClr val="000000"/>
                  </a:solidFill>
                  <a:latin typeface="Arial"/>
                  <a:ea typeface=""/>
                  <a:cs typeface=""/>
                </a:rPr>
                <a:t>End 2015: Nb</a:t>
              </a:r>
              <a:r>
                <a:rPr lang="en-US" sz="1500" baseline="-25000" dirty="0">
                  <a:solidFill>
                    <a:srgbClr val="000000"/>
                  </a:solidFill>
                  <a:latin typeface="Arial"/>
                  <a:ea typeface=""/>
                  <a:cs typeface=""/>
                </a:rPr>
                <a:t>3</a:t>
              </a:r>
              <a:r>
                <a:rPr lang="en-US" sz="1500" dirty="0">
                  <a:solidFill>
                    <a:srgbClr val="000000"/>
                  </a:solidFill>
                  <a:latin typeface="Arial"/>
                  <a:ea typeface=""/>
                  <a:cs typeface=""/>
                </a:rPr>
                <a:t>Sn dipole (1.8 m) reached 11.3 T (&gt; nominal) w/o quenches</a:t>
              </a:r>
            </a:p>
            <a:p>
              <a:pPr>
                <a:defRPr/>
              </a:pPr>
              <a:r>
                <a:rPr lang="en-US" sz="1500" dirty="0">
                  <a:solidFill>
                    <a:srgbClr val="000000"/>
                  </a:solidFill>
                  <a:latin typeface="Arial"/>
                  <a:ea typeface=""/>
                  <a:cs typeface=""/>
                </a:rPr>
                <a:t>March 2016: Nb</a:t>
              </a:r>
              <a:r>
                <a:rPr lang="en-US" sz="1500" baseline="-25000" dirty="0">
                  <a:solidFill>
                    <a:srgbClr val="000000"/>
                  </a:solidFill>
                  <a:latin typeface="Arial"/>
                  <a:ea typeface=""/>
                  <a:cs typeface=""/>
                </a:rPr>
                <a:t>3</a:t>
              </a:r>
              <a:r>
                <a:rPr lang="en-US" sz="1500" dirty="0">
                  <a:solidFill>
                    <a:srgbClr val="000000"/>
                  </a:solidFill>
                  <a:latin typeface="Arial"/>
                  <a:ea typeface=""/>
                  <a:cs typeface=""/>
                </a:rPr>
                <a:t>Sn quadrupole (1.5 m long, aperture =150 mm) reached </a:t>
              </a:r>
            </a:p>
            <a:p>
              <a:pPr>
                <a:defRPr/>
              </a:pPr>
              <a:r>
                <a:rPr lang="en-US" sz="1500" dirty="0">
                  <a:solidFill>
                    <a:srgbClr val="000000"/>
                  </a:solidFill>
                  <a:latin typeface="Arial"/>
                  <a:ea typeface=""/>
                  <a:cs typeface=""/>
                </a:rPr>
                <a:t>18 kA (nominal: 16.5 kA). 2 coils from CERN + 2 coils from US</a:t>
              </a:r>
            </a:p>
          </p:txBody>
        </p:sp>
        <p:sp>
          <p:nvSpPr>
            <p:cNvPr id="3" name="TextBox 2"/>
            <p:cNvSpPr txBox="1"/>
            <p:nvPr/>
          </p:nvSpPr>
          <p:spPr>
            <a:xfrm>
              <a:off x="107947" y="3579044"/>
              <a:ext cx="8784670" cy="354137"/>
            </a:xfrm>
            <a:prstGeom prst="rect">
              <a:avLst/>
            </a:prstGeom>
            <a:solidFill>
              <a:schemeClr val="accent3">
                <a:lumMod val="40000"/>
                <a:lumOff val="60000"/>
              </a:schemeClr>
            </a:solidFill>
            <a:ln>
              <a:solidFill>
                <a:schemeClr val="tx1"/>
              </a:solidFill>
            </a:ln>
          </p:spPr>
          <p:txBody>
            <a:bodyPr>
              <a:spAutoFit/>
            </a:bodyPr>
            <a:lstStyle/>
            <a:p>
              <a:pPr>
                <a:defRPr/>
              </a:pPr>
              <a:r>
                <a:rPr lang="en-US" altLang="en-US" sz="1700" dirty="0">
                  <a:latin typeface="Arial" charset="0"/>
                </a:rPr>
                <a:t>Many huge technological, design and operational challenges: e.g. ~16 T Nb</a:t>
              </a:r>
              <a:r>
                <a:rPr lang="en-US" altLang="en-US" sz="1700" baseline="-25000" dirty="0">
                  <a:latin typeface="Arial" charset="0"/>
                </a:rPr>
                <a:t>3</a:t>
              </a:r>
              <a:r>
                <a:rPr lang="en-US" altLang="en-US" sz="1700" dirty="0">
                  <a:latin typeface="Arial" charset="0"/>
                </a:rPr>
                <a:t>Sn magnets</a:t>
              </a:r>
            </a:p>
          </p:txBody>
        </p:sp>
      </p:grpSp>
      <p:sp>
        <p:nvSpPr>
          <p:cNvPr id="4" name="Date Placeholder 3"/>
          <p:cNvSpPr>
            <a:spLocks noGrp="1"/>
          </p:cNvSpPr>
          <p:nvPr>
            <p:ph type="dt" sz="half" idx="10"/>
          </p:nvPr>
        </p:nvSpPr>
        <p:spPr/>
        <p:txBody>
          <a:bodyPr/>
          <a:lstStyle/>
          <a:p>
            <a:r>
              <a:rPr lang="en-GB" smtClean="0"/>
              <a:t>10/10/2018</a:t>
            </a:r>
            <a:endParaRPr lang="en-GB"/>
          </a:p>
        </p:txBody>
      </p:sp>
      <p:sp>
        <p:nvSpPr>
          <p:cNvPr id="5" name="Footer Placeholder 4"/>
          <p:cNvSpPr>
            <a:spLocks noGrp="1"/>
          </p:cNvSpPr>
          <p:nvPr>
            <p:ph type="ftr" sz="quarter" idx="11"/>
          </p:nvPr>
        </p:nvSpPr>
        <p:spPr/>
        <p:txBody>
          <a:bodyPr/>
          <a:lstStyle/>
          <a:p>
            <a:r>
              <a:rPr lang="es-ES" smtClean="0"/>
              <a:t>Guy Paic CLF Puebla 2018</a:t>
            </a:r>
            <a:endParaRPr lang="en-GB"/>
          </a:p>
        </p:txBody>
      </p:sp>
      <p:sp>
        <p:nvSpPr>
          <p:cNvPr id="6" name="Slide Number Placeholder 5"/>
          <p:cNvSpPr>
            <a:spLocks noGrp="1"/>
          </p:cNvSpPr>
          <p:nvPr>
            <p:ph type="sldNum" sz="quarter" idx="12"/>
          </p:nvPr>
        </p:nvSpPr>
        <p:spPr/>
        <p:txBody>
          <a:bodyPr/>
          <a:lstStyle/>
          <a:p>
            <a:fld id="{3EF341A1-97FD-4B40-815C-4A2FD2A5C204}" type="slidenum">
              <a:rPr lang="en-GB" smtClean="0"/>
              <a:t>35</a:t>
            </a:fld>
            <a:endParaRPr lang="en-GB"/>
          </a:p>
        </p:txBody>
      </p:sp>
    </p:spTree>
    <p:extLst>
      <p:ext uri="{BB962C8B-B14F-4D97-AF65-F5344CB8AC3E}">
        <p14:creationId xmlns:p14="http://schemas.microsoft.com/office/powerpoint/2010/main" val="3352506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16"/>
          <p:cNvSpPr txBox="1">
            <a:spLocks noChangeArrowheads="1"/>
          </p:cNvSpPr>
          <p:nvPr/>
        </p:nvSpPr>
        <p:spPr bwMode="auto">
          <a:xfrm>
            <a:off x="4941889" y="115888"/>
            <a:ext cx="763351"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300"/>
              <a:t>CLIC </a:t>
            </a:r>
          </a:p>
        </p:txBody>
      </p:sp>
      <p:sp>
        <p:nvSpPr>
          <p:cNvPr id="3" name="TextBox 2"/>
          <p:cNvSpPr txBox="1"/>
          <p:nvPr/>
        </p:nvSpPr>
        <p:spPr>
          <a:xfrm>
            <a:off x="1676401" y="2420938"/>
            <a:ext cx="8380413" cy="830262"/>
          </a:xfrm>
          <a:prstGeom prst="rect">
            <a:avLst/>
          </a:prstGeom>
          <a:solidFill>
            <a:schemeClr val="accent3">
              <a:lumMod val="20000"/>
              <a:lumOff val="80000"/>
            </a:schemeClr>
          </a:solidFill>
          <a:ln>
            <a:solidFill>
              <a:schemeClr val="tx1"/>
            </a:solidFill>
          </a:ln>
          <a:effectLst/>
        </p:spPr>
        <p:txBody>
          <a:bodyPr wrap="none">
            <a:spAutoFit/>
          </a:bodyPr>
          <a:lstStyle/>
          <a:p>
            <a:pPr>
              <a:defRPr/>
            </a:pPr>
            <a:r>
              <a:rPr lang="en-US" sz="1600" dirty="0">
                <a:latin typeface="Arial" charset="0"/>
              </a:rPr>
              <a:t>CTF3 facility: testing two-beam acceleration concept:  efficient power transfer from </a:t>
            </a:r>
          </a:p>
          <a:p>
            <a:pPr>
              <a:defRPr/>
            </a:pPr>
            <a:r>
              <a:rPr lang="en-US" sz="1600" dirty="0">
                <a:latin typeface="Arial" charset="0"/>
              </a:rPr>
              <a:t>high-intensity low-E “drive” beam to the accelerating structure of the main (“probe”) beam. </a:t>
            </a:r>
          </a:p>
          <a:p>
            <a:pPr>
              <a:defRPr/>
            </a:pPr>
            <a:r>
              <a:rPr lang="en-US" sz="1600" dirty="0">
                <a:latin typeface="Arial" charset="0"/>
                <a:sym typeface="Wingdings"/>
              </a:rPr>
              <a:t> </a:t>
            </a:r>
            <a:r>
              <a:rPr lang="en-US" sz="1600" dirty="0">
                <a:latin typeface="Arial" charset="0"/>
              </a:rPr>
              <a:t>to be completed in 2016</a:t>
            </a:r>
          </a:p>
        </p:txBody>
      </p:sp>
      <p:grpSp>
        <p:nvGrpSpPr>
          <p:cNvPr id="29699" name="Group 3"/>
          <p:cNvGrpSpPr>
            <a:grpSpLocks/>
          </p:cNvGrpSpPr>
          <p:nvPr/>
        </p:nvGrpSpPr>
        <p:grpSpPr bwMode="auto">
          <a:xfrm>
            <a:off x="1698626" y="3573464"/>
            <a:ext cx="3749675" cy="3024187"/>
            <a:chOff x="107504" y="2204864"/>
            <a:chExt cx="3749040" cy="3024336"/>
          </a:xfrm>
        </p:grpSpPr>
        <p:sp>
          <p:nvSpPr>
            <p:cNvPr id="29712" name="Oval 3"/>
            <p:cNvSpPr>
              <a:spLocks/>
            </p:cNvSpPr>
            <p:nvPr/>
          </p:nvSpPr>
          <p:spPr bwMode="auto">
            <a:xfrm>
              <a:off x="1081088" y="4027488"/>
              <a:ext cx="106362" cy="106362"/>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9713" name="Oval 4"/>
            <p:cNvSpPr>
              <a:spLocks/>
            </p:cNvSpPr>
            <p:nvPr/>
          </p:nvSpPr>
          <p:spPr bwMode="auto">
            <a:xfrm>
              <a:off x="1081088" y="4179888"/>
              <a:ext cx="106362" cy="106362"/>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9714" name="Oval 5"/>
            <p:cNvSpPr>
              <a:spLocks/>
            </p:cNvSpPr>
            <p:nvPr/>
          </p:nvSpPr>
          <p:spPr bwMode="auto">
            <a:xfrm>
              <a:off x="1339850" y="4205288"/>
              <a:ext cx="106363"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9715" name="Oval 6"/>
            <p:cNvSpPr>
              <a:spLocks/>
            </p:cNvSpPr>
            <p:nvPr/>
          </p:nvSpPr>
          <p:spPr bwMode="auto">
            <a:xfrm>
              <a:off x="1731963" y="4205288"/>
              <a:ext cx="107950"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9716" name="Oval 7"/>
            <p:cNvSpPr>
              <a:spLocks/>
            </p:cNvSpPr>
            <p:nvPr/>
          </p:nvSpPr>
          <p:spPr bwMode="auto">
            <a:xfrm>
              <a:off x="1581150" y="4187825"/>
              <a:ext cx="106363"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9717" name="Oval 8"/>
            <p:cNvSpPr>
              <a:spLocks/>
            </p:cNvSpPr>
            <p:nvPr/>
          </p:nvSpPr>
          <p:spPr bwMode="auto">
            <a:xfrm>
              <a:off x="1884363" y="4187825"/>
              <a:ext cx="106362"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9718" name="Oval 9"/>
            <p:cNvSpPr>
              <a:spLocks/>
            </p:cNvSpPr>
            <p:nvPr/>
          </p:nvSpPr>
          <p:spPr bwMode="auto">
            <a:xfrm>
              <a:off x="2036763" y="4187825"/>
              <a:ext cx="106362"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9719" name="Oval 10"/>
            <p:cNvSpPr>
              <a:spLocks/>
            </p:cNvSpPr>
            <p:nvPr/>
          </p:nvSpPr>
          <p:spPr bwMode="auto">
            <a:xfrm>
              <a:off x="2187575" y="4170363"/>
              <a:ext cx="107950" cy="106362"/>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9720" name="Rectangle 13"/>
            <p:cNvSpPr>
              <a:spLocks/>
            </p:cNvSpPr>
            <p:nvPr/>
          </p:nvSpPr>
          <p:spPr bwMode="auto">
            <a:xfrm>
              <a:off x="544513" y="4679950"/>
              <a:ext cx="893762" cy="490538"/>
            </a:xfrm>
            <a:prstGeom prst="rect">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pic>
          <p:nvPicPr>
            <p:cNvPr id="29721" name="Picture 18" descr="P1010973.JPG"/>
            <p:cNvPicPr preferRelativeResize="0">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204864"/>
              <a:ext cx="3749040" cy="281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2" name="Rectangle 17"/>
            <p:cNvSpPr>
              <a:spLocks noChangeArrowheads="1"/>
            </p:cNvSpPr>
            <p:nvPr/>
          </p:nvSpPr>
          <p:spPr bwMode="auto">
            <a:xfrm>
              <a:off x="179512" y="4921423"/>
              <a:ext cx="3672408" cy="307777"/>
            </a:xfrm>
            <a:prstGeom prst="rect">
              <a:avLst/>
            </a:prstGeom>
            <a:solidFill>
              <a:schemeClr val="bg1"/>
            </a:solidFill>
            <a:ln w="9525">
              <a:solidFill>
                <a:schemeClr val="tx1"/>
              </a:solidFill>
              <a:miter lim="800000"/>
              <a:headEnd/>
              <a:tailEnd/>
            </a:ln>
          </p:spPr>
          <p:txBody>
            <a:bodyPr>
              <a:spAutoFit/>
            </a:bodyPr>
            <a:lstStyle/>
            <a:p>
              <a:r>
                <a:rPr lang="en-US" altLang="en-US" sz="1400">
                  <a:solidFill>
                    <a:srgbClr val="000000"/>
                  </a:solidFill>
                  <a:ea typeface="MS PGothic" panose="020B0600070205080204" pitchFamily="34" charset="-128"/>
                  <a:cs typeface="Century Gothic" panose="020B0502020202020204" pitchFamily="34" charset="0"/>
                </a:rPr>
                <a:t>CLIC two-beam module under test in CTF3</a:t>
              </a:r>
            </a:p>
          </p:txBody>
        </p:sp>
      </p:grpSp>
      <p:sp>
        <p:nvSpPr>
          <p:cNvPr id="27" name="TextBox 26"/>
          <p:cNvSpPr txBox="1"/>
          <p:nvPr/>
        </p:nvSpPr>
        <p:spPr>
          <a:xfrm>
            <a:off x="5694364" y="5981701"/>
            <a:ext cx="4300729" cy="830997"/>
          </a:xfrm>
          <a:prstGeom prst="rect">
            <a:avLst/>
          </a:prstGeom>
          <a:solidFill>
            <a:schemeClr val="bg1"/>
          </a:solidFill>
          <a:ln>
            <a:solidFill>
              <a:schemeClr val="tx2">
                <a:lumMod val="50000"/>
              </a:schemeClr>
            </a:solidFill>
          </a:ln>
        </p:spPr>
        <p:txBody>
          <a:bodyPr wrap="none">
            <a:spAutoFit/>
          </a:bodyPr>
          <a:lstStyle/>
          <a:p>
            <a:r>
              <a:rPr lang="en-US" altLang="en-US" sz="1600">
                <a:solidFill>
                  <a:srgbClr val="0048AA"/>
                </a:solidFill>
              </a:rPr>
              <a:t>CLIC construction could technically start ~2025, </a:t>
            </a:r>
          </a:p>
          <a:p>
            <a:r>
              <a:rPr lang="en-US" altLang="en-US" sz="1600">
                <a:solidFill>
                  <a:srgbClr val="0048AA"/>
                </a:solidFill>
              </a:rPr>
              <a:t>duration ~6 years for √s ~ 380 GeV (11 km Linac)  </a:t>
            </a:r>
          </a:p>
          <a:p>
            <a:r>
              <a:rPr lang="en-US" altLang="en-US" sz="1600">
                <a:solidFill>
                  <a:srgbClr val="0048AA"/>
                </a:solidFill>
                <a:sym typeface="Wingdings" panose="05000000000000000000" pitchFamily="2" charset="2"/>
              </a:rPr>
              <a:t> physics could start by ~2035</a:t>
            </a:r>
          </a:p>
        </p:txBody>
      </p:sp>
      <p:sp>
        <p:nvSpPr>
          <p:cNvPr id="29701" name="Oval 3"/>
          <p:cNvSpPr>
            <a:spLocks/>
          </p:cNvSpPr>
          <p:nvPr/>
        </p:nvSpPr>
        <p:spPr bwMode="auto">
          <a:xfrm>
            <a:off x="2605088" y="4027488"/>
            <a:ext cx="106362" cy="106362"/>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9702" name="Oval 4"/>
          <p:cNvSpPr>
            <a:spLocks/>
          </p:cNvSpPr>
          <p:nvPr/>
        </p:nvSpPr>
        <p:spPr bwMode="auto">
          <a:xfrm>
            <a:off x="2605088" y="4179888"/>
            <a:ext cx="106362" cy="106362"/>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9703" name="Oval 5"/>
          <p:cNvSpPr>
            <a:spLocks/>
          </p:cNvSpPr>
          <p:nvPr/>
        </p:nvSpPr>
        <p:spPr bwMode="auto">
          <a:xfrm>
            <a:off x="2863851" y="4205288"/>
            <a:ext cx="106363"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9704" name="Oval 6"/>
          <p:cNvSpPr>
            <a:spLocks/>
          </p:cNvSpPr>
          <p:nvPr/>
        </p:nvSpPr>
        <p:spPr bwMode="auto">
          <a:xfrm>
            <a:off x="3255963" y="4205288"/>
            <a:ext cx="107950"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9705" name="Oval 7"/>
          <p:cNvSpPr>
            <a:spLocks/>
          </p:cNvSpPr>
          <p:nvPr/>
        </p:nvSpPr>
        <p:spPr bwMode="auto">
          <a:xfrm>
            <a:off x="3105151" y="4187825"/>
            <a:ext cx="106363"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9706" name="Oval 8"/>
          <p:cNvSpPr>
            <a:spLocks/>
          </p:cNvSpPr>
          <p:nvPr/>
        </p:nvSpPr>
        <p:spPr bwMode="auto">
          <a:xfrm>
            <a:off x="3408363" y="4187825"/>
            <a:ext cx="106362"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9707" name="Oval 9"/>
          <p:cNvSpPr>
            <a:spLocks/>
          </p:cNvSpPr>
          <p:nvPr/>
        </p:nvSpPr>
        <p:spPr bwMode="auto">
          <a:xfrm>
            <a:off x="3560763" y="4187825"/>
            <a:ext cx="106362"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9708" name="Oval 10"/>
          <p:cNvSpPr>
            <a:spLocks/>
          </p:cNvSpPr>
          <p:nvPr/>
        </p:nvSpPr>
        <p:spPr bwMode="auto">
          <a:xfrm>
            <a:off x="3711575" y="4170363"/>
            <a:ext cx="107950" cy="106362"/>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31" name="TextBox 30"/>
          <p:cNvSpPr txBox="1"/>
          <p:nvPr/>
        </p:nvSpPr>
        <p:spPr>
          <a:xfrm>
            <a:off x="5808663" y="798513"/>
            <a:ext cx="4908550" cy="1477962"/>
          </a:xfrm>
          <a:prstGeom prst="rect">
            <a:avLst/>
          </a:prstGeom>
          <a:solidFill>
            <a:schemeClr val="accent1">
              <a:lumMod val="20000"/>
              <a:lumOff val="80000"/>
            </a:schemeClr>
          </a:solidFill>
          <a:ln>
            <a:solidFill>
              <a:schemeClr val="tx1"/>
            </a:solidFill>
          </a:ln>
          <a:effectLst/>
        </p:spPr>
        <p:txBody>
          <a:bodyPr wrap="none">
            <a:spAutoFit/>
          </a:bodyPr>
          <a:lstStyle/>
          <a:p>
            <a:pPr>
              <a:defRPr/>
            </a:pPr>
            <a:r>
              <a:rPr lang="en-US" sz="1500" dirty="0">
                <a:latin typeface="Arial" charset="0"/>
                <a:sym typeface="Wingdings"/>
              </a:rPr>
              <a:t>Challenges: </a:t>
            </a:r>
          </a:p>
          <a:p>
            <a:pPr marL="285750" indent="-285750">
              <a:buFont typeface="Wingdings" charset="2"/>
              <a:buChar char="q"/>
              <a:defRPr/>
            </a:pPr>
            <a:r>
              <a:rPr lang="en-US" sz="1500" dirty="0" err="1">
                <a:latin typeface="Arial" charset="0"/>
                <a:sym typeface="Wingdings"/>
              </a:rPr>
              <a:t>minimise</a:t>
            </a:r>
            <a:r>
              <a:rPr lang="en-US" sz="1500" dirty="0">
                <a:latin typeface="Arial" charset="0"/>
                <a:sym typeface="Wingdings"/>
              </a:rPr>
              <a:t> RF breakdown rate in cavities</a:t>
            </a:r>
          </a:p>
          <a:p>
            <a:pPr marL="285750" indent="-285750">
              <a:buFont typeface="Wingdings" charset="2"/>
              <a:buChar char="q"/>
              <a:defRPr/>
            </a:pPr>
            <a:r>
              <a:rPr lang="en-US" sz="1500" dirty="0">
                <a:latin typeface="Arial" charset="0"/>
                <a:sym typeface="Wingdings"/>
              </a:rPr>
              <a:t>efficient RF power transfer from drive to main beam </a:t>
            </a:r>
          </a:p>
          <a:p>
            <a:pPr marL="285750" indent="-285750">
              <a:buFont typeface="Wingdings" charset="2"/>
              <a:buChar char="q"/>
              <a:defRPr/>
            </a:pPr>
            <a:r>
              <a:rPr lang="en-US" sz="1500" dirty="0">
                <a:latin typeface="Arial" charset="0"/>
                <a:sym typeface="Wingdings"/>
              </a:rPr>
              <a:t>reduce power consumption (600 MW at 3 </a:t>
            </a:r>
            <a:r>
              <a:rPr lang="en-US" sz="1500" dirty="0" err="1">
                <a:latin typeface="Arial" charset="0"/>
                <a:sym typeface="Wingdings"/>
              </a:rPr>
              <a:t>TeV</a:t>
            </a:r>
            <a:r>
              <a:rPr lang="en-US" sz="1500" dirty="0">
                <a:latin typeface="Arial" charset="0"/>
                <a:sym typeface="Wingdings"/>
              </a:rPr>
              <a:t>)</a:t>
            </a:r>
          </a:p>
          <a:p>
            <a:pPr marL="285750" indent="-285750">
              <a:buFont typeface="Wingdings" charset="2"/>
              <a:buChar char="q"/>
              <a:defRPr/>
            </a:pPr>
            <a:r>
              <a:rPr lang="en-US" sz="1500" dirty="0">
                <a:latin typeface="Arial" charset="0"/>
                <a:sym typeface="Wingdings"/>
              </a:rPr>
              <a:t>nm size beams, final focus</a:t>
            </a:r>
          </a:p>
          <a:p>
            <a:pPr marL="285750" indent="-285750">
              <a:buFont typeface="Wingdings" charset="2"/>
              <a:buChar char="q"/>
              <a:defRPr/>
            </a:pPr>
            <a:r>
              <a:rPr lang="en-US" sz="1500" dirty="0">
                <a:latin typeface="Arial" charset="0"/>
                <a:sym typeface="Wingdings"/>
              </a:rPr>
              <a:t>huge </a:t>
            </a:r>
            <a:r>
              <a:rPr lang="en-US" sz="1500" dirty="0" err="1">
                <a:latin typeface="Arial" charset="0"/>
                <a:sym typeface="Wingdings"/>
              </a:rPr>
              <a:t>beamstrahlung</a:t>
            </a:r>
            <a:r>
              <a:rPr lang="en-US" sz="1500" dirty="0">
                <a:latin typeface="Arial" charset="0"/>
                <a:sym typeface="Wingdings"/>
              </a:rPr>
              <a:t> in detectors</a:t>
            </a:r>
          </a:p>
        </p:txBody>
      </p:sp>
      <p:sp>
        <p:nvSpPr>
          <p:cNvPr id="32" name="TextBox 31"/>
          <p:cNvSpPr txBox="1"/>
          <p:nvPr/>
        </p:nvSpPr>
        <p:spPr>
          <a:xfrm>
            <a:off x="1566863" y="984251"/>
            <a:ext cx="4159250" cy="1076325"/>
          </a:xfrm>
          <a:prstGeom prst="rect">
            <a:avLst/>
          </a:prstGeom>
          <a:solidFill>
            <a:schemeClr val="accent5">
              <a:lumMod val="40000"/>
              <a:lumOff val="60000"/>
            </a:schemeClr>
          </a:solidFill>
          <a:ln>
            <a:solidFill>
              <a:srgbClr val="000000"/>
            </a:solidFill>
          </a:ln>
        </p:spPr>
        <p:txBody>
          <a:bodyPr wrap="none">
            <a:spAutoFit/>
          </a:bodyPr>
          <a:lstStyle/>
          <a:p>
            <a:pPr>
              <a:defRPr/>
            </a:pPr>
            <a:r>
              <a:rPr lang="en-US" sz="1600" dirty="0">
                <a:latin typeface="Arial" charset="0"/>
              </a:rPr>
              <a:t>CDR completed end 2012 </a:t>
            </a:r>
            <a:r>
              <a:rPr lang="en-US" sz="1600" dirty="0" smtClean="0">
                <a:latin typeface="Arial" charset="0"/>
                <a:sym typeface="Wingdings"/>
              </a:rPr>
              <a:t> </a:t>
            </a:r>
            <a:r>
              <a:rPr lang="en-US" sz="1600" dirty="0" smtClean="0">
                <a:latin typeface="Arial" charset="0"/>
              </a:rPr>
              <a:t>:</a:t>
            </a:r>
            <a:endParaRPr lang="en-US" sz="1600" dirty="0">
              <a:latin typeface="Arial" charset="0"/>
            </a:endParaRPr>
          </a:p>
          <a:p>
            <a:pPr marL="285750" indent="-285750">
              <a:buFont typeface="Wingdings" charset="2"/>
              <a:buChar char="q"/>
              <a:defRPr/>
            </a:pPr>
            <a:r>
              <a:rPr lang="en-US" sz="1600" dirty="0">
                <a:latin typeface="Arial" charset="0"/>
              </a:rPr>
              <a:t>develop plan for staged implementation</a:t>
            </a:r>
          </a:p>
          <a:p>
            <a:pPr marL="285750" indent="-285750">
              <a:buFont typeface="Wingdings" charset="2"/>
              <a:buChar char="q"/>
              <a:defRPr/>
            </a:pPr>
            <a:r>
              <a:rPr lang="en-US" sz="1600" dirty="0">
                <a:latin typeface="Arial" charset="0"/>
              </a:rPr>
              <a:t>complete key R&amp;D studies</a:t>
            </a:r>
          </a:p>
          <a:p>
            <a:pPr marL="285750" indent="-285750">
              <a:buFont typeface="Wingdings" charset="2"/>
              <a:buChar char="q"/>
              <a:defRPr/>
            </a:pPr>
            <a:r>
              <a:rPr lang="en-US" sz="1600" dirty="0">
                <a:latin typeface="Arial" charset="0"/>
              </a:rPr>
              <a:t>review cost and schedule</a:t>
            </a:r>
          </a:p>
        </p:txBody>
      </p:sp>
      <p:pic>
        <p:nvPicPr>
          <p:cNvPr id="29711" name="Picture 32"/>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4200" y="3357564"/>
            <a:ext cx="4559300" cy="2505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GB" smtClean="0"/>
              <a:t>10/10/2018</a:t>
            </a:r>
            <a:endParaRPr lang="en-GB"/>
          </a:p>
        </p:txBody>
      </p:sp>
      <p:sp>
        <p:nvSpPr>
          <p:cNvPr id="4" name="Footer Placeholder 3"/>
          <p:cNvSpPr>
            <a:spLocks noGrp="1"/>
          </p:cNvSpPr>
          <p:nvPr>
            <p:ph type="ftr" sz="quarter" idx="11"/>
          </p:nvPr>
        </p:nvSpPr>
        <p:spPr/>
        <p:txBody>
          <a:bodyPr/>
          <a:lstStyle/>
          <a:p>
            <a:r>
              <a:rPr lang="es-ES" smtClean="0"/>
              <a:t>Guy Paic CLF Puebla 2018</a:t>
            </a:r>
            <a:endParaRPr lang="en-GB"/>
          </a:p>
        </p:txBody>
      </p:sp>
      <p:sp>
        <p:nvSpPr>
          <p:cNvPr id="5" name="Slide Number Placeholder 4"/>
          <p:cNvSpPr>
            <a:spLocks noGrp="1"/>
          </p:cNvSpPr>
          <p:nvPr>
            <p:ph type="sldNum" sz="quarter" idx="12"/>
          </p:nvPr>
        </p:nvSpPr>
        <p:spPr/>
        <p:txBody>
          <a:bodyPr/>
          <a:lstStyle/>
          <a:p>
            <a:fld id="{3EF341A1-97FD-4B40-815C-4A2FD2A5C204}" type="slidenum">
              <a:rPr lang="en-GB" smtClean="0"/>
              <a:t>36</a:t>
            </a:fld>
            <a:endParaRPr lang="en-GB"/>
          </a:p>
        </p:txBody>
      </p:sp>
    </p:spTree>
    <p:extLst>
      <p:ext uri="{BB962C8B-B14F-4D97-AF65-F5344CB8AC3E}">
        <p14:creationId xmlns:p14="http://schemas.microsoft.com/office/powerpoint/2010/main" val="309857089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2C15F9-2AD0-044F-BB80-F9D71DAC45B9}" type="slidenum">
              <a:rPr lang="en-US" smtClean="0"/>
              <a:t>37</a:t>
            </a:fld>
            <a:endParaRPr lang="en-US"/>
          </a:p>
        </p:txBody>
      </p:sp>
      <p:pic>
        <p:nvPicPr>
          <p:cNvPr id="3" name="Picture 2" descr="ITS3_Mech_Int_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060" y="722034"/>
            <a:ext cx="7681264" cy="5362392"/>
          </a:xfrm>
          <a:prstGeom prst="rect">
            <a:avLst/>
          </a:prstGeom>
        </p:spPr>
      </p:pic>
      <p:sp>
        <p:nvSpPr>
          <p:cNvPr id="4" name="Rectangle 3"/>
          <p:cNvSpPr/>
          <p:nvPr/>
        </p:nvSpPr>
        <p:spPr>
          <a:xfrm>
            <a:off x="45028" y="175236"/>
            <a:ext cx="11983948" cy="429764"/>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Box 4"/>
          <p:cNvSpPr txBox="1">
            <a:spLocks noChangeArrowheads="1"/>
          </p:cNvSpPr>
          <p:nvPr/>
        </p:nvSpPr>
        <p:spPr bwMode="auto">
          <a:xfrm>
            <a:off x="352892" y="93600"/>
            <a:ext cx="3618649" cy="523220"/>
          </a:xfrm>
          <a:prstGeom prst="rect">
            <a:avLst/>
          </a:prstGeom>
          <a:noFill/>
          <a:ln>
            <a:noFill/>
          </a:ln>
          <a:effectLst/>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FFFFFF"/>
                </a:solidFill>
                <a:latin typeface="Calibri" charset="0"/>
                <a:cs typeface="Calibri" charset="0"/>
              </a:rPr>
              <a:t>ITS3 Mechanical Layout </a:t>
            </a:r>
            <a:endParaRPr lang="en-US" sz="2800" b="0" dirty="0">
              <a:solidFill>
                <a:srgbClr val="FFFFFF"/>
              </a:solidFill>
              <a:latin typeface="Calibri" charset="0"/>
              <a:cs typeface="Calibri"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471" y="11728"/>
            <a:ext cx="782705" cy="1056652"/>
          </a:xfrm>
          <a:prstGeom prst="rect">
            <a:avLst/>
          </a:prstGeom>
          <a:effectLst>
            <a:outerShdw blurRad="127000" dist="127000" dir="2700000" algn="tl" rotWithShape="0">
              <a:srgbClr val="000000">
                <a:alpha val="43000"/>
              </a:srgbClr>
            </a:outerShdw>
          </a:effectLst>
        </p:spPr>
      </p:pic>
      <p:sp>
        <p:nvSpPr>
          <p:cNvPr id="7" name="TextBox 6"/>
          <p:cNvSpPr txBox="1"/>
          <p:nvPr/>
        </p:nvSpPr>
        <p:spPr>
          <a:xfrm>
            <a:off x="356565" y="6444528"/>
            <a:ext cx="2901105" cy="276999"/>
          </a:xfrm>
          <a:prstGeom prst="rect">
            <a:avLst/>
          </a:prstGeom>
          <a:noFill/>
        </p:spPr>
        <p:txBody>
          <a:bodyPr wrap="none" rtlCol="0">
            <a:spAutoFit/>
          </a:bodyPr>
          <a:lstStyle/>
          <a:p>
            <a:r>
              <a:rPr lang="en-US" sz="1200" i="1" dirty="0" smtClean="0">
                <a:solidFill>
                  <a:schemeClr val="tx1">
                    <a:lumMod val="50000"/>
                    <a:lumOff val="50000"/>
                  </a:schemeClr>
                </a:solidFill>
              </a:rPr>
              <a:t>L. Musa (CERN) – ALICE Week, 17 July 2017</a:t>
            </a:r>
            <a:endParaRPr lang="en-US" sz="1200" i="1" dirty="0">
              <a:solidFill>
                <a:schemeClr val="tx1">
                  <a:lumMod val="50000"/>
                  <a:lumOff val="50000"/>
                </a:schemeClr>
              </a:solidFill>
            </a:endParaRPr>
          </a:p>
        </p:txBody>
      </p:sp>
      <p:pic>
        <p:nvPicPr>
          <p:cNvPr id="9" name="Picture 2"/>
          <p:cNvPicPr>
            <a:picLocks noChangeAspect="1" noChangeArrowheads="1"/>
          </p:cNvPicPr>
          <p:nvPr/>
        </p:nvPicPr>
        <p:blipFill>
          <a:blip r:embed="rId4" cstate="print"/>
          <a:srcRect l="32231" t="39995" r="17439" b="39957"/>
          <a:stretch>
            <a:fillRect/>
          </a:stretch>
        </p:blipFill>
        <p:spPr bwMode="auto">
          <a:xfrm rot="19842313">
            <a:off x="5934404" y="5284683"/>
            <a:ext cx="2245270" cy="841976"/>
          </a:xfrm>
          <a:prstGeom prst="rect">
            <a:avLst/>
          </a:prstGeom>
          <a:noFill/>
          <a:ln w="9525">
            <a:noFill/>
            <a:miter lim="800000"/>
            <a:headEnd/>
            <a:tailEnd/>
          </a:ln>
          <a:effectLst/>
        </p:spPr>
      </p:pic>
      <p:grpSp>
        <p:nvGrpSpPr>
          <p:cNvPr id="13" name="Group 12"/>
          <p:cNvGrpSpPr/>
          <p:nvPr/>
        </p:nvGrpSpPr>
        <p:grpSpPr>
          <a:xfrm>
            <a:off x="6754080" y="3945560"/>
            <a:ext cx="5437920" cy="2048840"/>
            <a:chOff x="6413256" y="3361360"/>
            <a:chExt cx="5437920" cy="2048840"/>
          </a:xfrm>
        </p:grpSpPr>
        <p:pic>
          <p:nvPicPr>
            <p:cNvPr id="8" name="Immagine 2" descr="j.jpg"/>
            <p:cNvPicPr>
              <a:picLocks noChangeAspect="1"/>
            </p:cNvPicPr>
            <p:nvPr/>
          </p:nvPicPr>
          <p:blipFill rotWithShape="1">
            <a:blip r:embed="rId5" cstate="print">
              <a:clrChange>
                <a:clrFrom>
                  <a:srgbClr val="FFFFFF"/>
                </a:clrFrom>
                <a:clrTo>
                  <a:srgbClr val="FFFFFF">
                    <a:alpha val="0"/>
                  </a:srgbClr>
                </a:clrTo>
              </a:clrChange>
            </a:blip>
            <a:srcRect l="25588" r="15350" b="51364"/>
            <a:stretch/>
          </p:blipFill>
          <p:spPr>
            <a:xfrm>
              <a:off x="6413256" y="3361360"/>
              <a:ext cx="5437920" cy="2023440"/>
            </a:xfrm>
            <a:prstGeom prst="rect">
              <a:avLst/>
            </a:prstGeom>
          </p:spPr>
        </p:pic>
        <p:cxnSp>
          <p:nvCxnSpPr>
            <p:cNvPr id="10" name="Connettore 2 8"/>
            <p:cNvCxnSpPr/>
            <p:nvPr/>
          </p:nvCxnSpPr>
          <p:spPr>
            <a:xfrm flipV="1">
              <a:off x="7485408" y="4645968"/>
              <a:ext cx="936104" cy="360040"/>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flipV="1">
              <a:off x="7485408" y="4573960"/>
              <a:ext cx="1584176" cy="432048"/>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839200" y="5321300"/>
              <a:ext cx="355600" cy="88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CasellaDiTesto 6"/>
          <p:cNvSpPr txBox="1"/>
          <p:nvPr/>
        </p:nvSpPr>
        <p:spPr>
          <a:xfrm>
            <a:off x="7320184" y="5881798"/>
            <a:ext cx="1440160" cy="584775"/>
          </a:xfrm>
          <a:prstGeom prst="rect">
            <a:avLst/>
          </a:prstGeom>
          <a:noFill/>
        </p:spPr>
        <p:txBody>
          <a:bodyPr wrap="square" rtlCol="0">
            <a:spAutoFit/>
          </a:bodyPr>
          <a:lstStyle/>
          <a:p>
            <a:r>
              <a:rPr lang="it-IT" sz="1600" i="1" dirty="0" smtClean="0"/>
              <a:t>Open </a:t>
            </a:r>
            <a:r>
              <a:rPr lang="it-IT" sz="1600" i="1" dirty="0" err="1" smtClean="0"/>
              <a:t>cell</a:t>
            </a:r>
            <a:r>
              <a:rPr lang="it-IT" sz="1600" i="1" dirty="0" smtClean="0"/>
              <a:t> carbon </a:t>
            </a:r>
            <a:r>
              <a:rPr lang="it-IT" sz="1600" i="1" dirty="0" err="1" smtClean="0"/>
              <a:t>foam</a:t>
            </a:r>
            <a:endParaRPr lang="it-IT" sz="1600" i="1" dirty="0"/>
          </a:p>
        </p:txBody>
      </p:sp>
      <p:sp>
        <p:nvSpPr>
          <p:cNvPr id="18" name="CasellaDiTesto 4"/>
          <p:cNvSpPr txBox="1"/>
          <p:nvPr/>
        </p:nvSpPr>
        <p:spPr>
          <a:xfrm>
            <a:off x="7981390" y="3403230"/>
            <a:ext cx="3704686" cy="646331"/>
          </a:xfrm>
          <a:prstGeom prst="rect">
            <a:avLst/>
          </a:prstGeom>
          <a:noFill/>
        </p:spPr>
        <p:txBody>
          <a:bodyPr wrap="square" rtlCol="0">
            <a:spAutoFit/>
          </a:bodyPr>
          <a:lstStyle/>
          <a:p>
            <a:pPr algn="just"/>
            <a:r>
              <a:rPr lang="en-GB" dirty="0" smtClean="0">
                <a:solidFill>
                  <a:srgbClr val="4F81BD"/>
                </a:solidFill>
              </a:rPr>
              <a:t>Layers supported by high-thermal conductive carbon foam (half-ring)</a:t>
            </a:r>
          </a:p>
        </p:txBody>
      </p:sp>
      <p:sp>
        <p:nvSpPr>
          <p:cNvPr id="14" name="Date Placeholder 13"/>
          <p:cNvSpPr>
            <a:spLocks noGrp="1"/>
          </p:cNvSpPr>
          <p:nvPr>
            <p:ph type="dt" sz="half" idx="10"/>
          </p:nvPr>
        </p:nvSpPr>
        <p:spPr/>
        <p:txBody>
          <a:bodyPr/>
          <a:lstStyle/>
          <a:p>
            <a:r>
              <a:rPr lang="en-GB" smtClean="0"/>
              <a:t>10/10/2018</a:t>
            </a:r>
            <a:endParaRPr lang="en-GB"/>
          </a:p>
        </p:txBody>
      </p:sp>
      <p:sp>
        <p:nvSpPr>
          <p:cNvPr id="15" name="Footer Placeholder 14"/>
          <p:cNvSpPr>
            <a:spLocks noGrp="1"/>
          </p:cNvSpPr>
          <p:nvPr>
            <p:ph type="ftr" sz="quarter" idx="11"/>
          </p:nvPr>
        </p:nvSpPr>
        <p:spPr/>
        <p:txBody>
          <a:bodyPr/>
          <a:lstStyle/>
          <a:p>
            <a:r>
              <a:rPr lang="es-ES" smtClean="0"/>
              <a:t>Guy Paic CLF Puebla 2018</a:t>
            </a:r>
            <a:endParaRPr lang="en-GB"/>
          </a:p>
        </p:txBody>
      </p:sp>
    </p:spTree>
    <p:extLst>
      <p:ext uri="{BB962C8B-B14F-4D97-AF65-F5344CB8AC3E}">
        <p14:creationId xmlns:p14="http://schemas.microsoft.com/office/powerpoint/2010/main" val="182725068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xmlns:p14="http://schemas.microsoft.com/office/powerpoint/2010/main" spd="slow" advTm="2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a:t> Solved and Unsolved</a:t>
            </a:r>
          </a:p>
        </p:txBody>
      </p:sp>
      <p:sp>
        <p:nvSpPr>
          <p:cNvPr id="29699" name="Rectangle 3"/>
          <p:cNvSpPr>
            <a:spLocks noGrp="1" noChangeArrowheads="1"/>
          </p:cNvSpPr>
          <p:nvPr>
            <p:ph type="body" sz="half" idx="1"/>
          </p:nvPr>
        </p:nvSpPr>
        <p:spPr>
          <a:xfrm>
            <a:off x="1981201" y="1600201"/>
            <a:ext cx="4035425" cy="4525963"/>
          </a:xfrm>
        </p:spPr>
        <p:txBody>
          <a:bodyPr/>
          <a:lstStyle/>
          <a:p>
            <a:pPr>
              <a:lnSpc>
                <a:spcPct val="80000"/>
              </a:lnSpc>
              <a:buFontTx/>
              <a:buNone/>
            </a:pPr>
            <a:r>
              <a:rPr lang="en-US" altLang="en-US" sz="2000"/>
              <a:t>The Standard Model answers many of the questions about the structure and stability of matter, but???</a:t>
            </a:r>
          </a:p>
          <a:p>
            <a:pPr lvl="1">
              <a:lnSpc>
                <a:spcPct val="80000"/>
              </a:lnSpc>
            </a:pPr>
            <a:r>
              <a:rPr lang="en-US" altLang="en-US" sz="1800" b="1"/>
              <a:t>Are quarks and leptons actually fundamental, or are they made up of even more fundamental particles?</a:t>
            </a:r>
            <a:endParaRPr lang="en-US" altLang="en-US" sz="1800"/>
          </a:p>
          <a:p>
            <a:pPr lvl="1">
              <a:lnSpc>
                <a:spcPct val="80000"/>
              </a:lnSpc>
            </a:pPr>
            <a:r>
              <a:rPr lang="en-US" altLang="en-US" sz="1800" b="1"/>
              <a:t>Why can't the Standard Model predict a particle's mass?</a:t>
            </a:r>
            <a:r>
              <a:rPr lang="en-US" altLang="en-US" sz="1800"/>
              <a:t> </a:t>
            </a:r>
          </a:p>
          <a:p>
            <a:pPr lvl="1">
              <a:lnSpc>
                <a:spcPct val="80000"/>
              </a:lnSpc>
            </a:pPr>
            <a:r>
              <a:rPr lang="en-US" altLang="en-US" sz="1800" b="1"/>
              <a:t>How does gravity fit into all of this?</a:t>
            </a:r>
          </a:p>
          <a:p>
            <a:pPr lvl="1">
              <a:lnSpc>
                <a:spcPct val="80000"/>
              </a:lnSpc>
            </a:pPr>
            <a:r>
              <a:rPr lang="en-US" altLang="en-US" sz="1800" b="1"/>
              <a:t>Why is there more matter than antimatter in the universe</a:t>
            </a:r>
          </a:p>
          <a:p>
            <a:pPr lvl="1">
              <a:lnSpc>
                <a:spcPct val="80000"/>
              </a:lnSpc>
            </a:pPr>
            <a:r>
              <a:rPr lang="en-US" altLang="en-US" sz="1800" b="1"/>
              <a:t>What is this "dark matter“?</a:t>
            </a:r>
          </a:p>
          <a:p>
            <a:pPr lvl="1">
              <a:lnSpc>
                <a:spcPct val="80000"/>
              </a:lnSpc>
            </a:pPr>
            <a:endParaRPr lang="en-US" altLang="en-US" sz="1800"/>
          </a:p>
        </p:txBody>
      </p:sp>
      <p:pic>
        <p:nvPicPr>
          <p:cNvPr id="29707" name="Picture 11" descr="Particle"/>
          <p:cNvPicPr>
            <a:picLocks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6629400" y="4114800"/>
            <a:ext cx="3130550" cy="181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10" name="Picture 14" descr="sherlock holmes"/>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031039" y="1371601"/>
            <a:ext cx="2168525"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r>
              <a:rPr lang="en-GB" altLang="en-US" smtClean="0"/>
              <a:t>10/10/2018</a:t>
            </a:r>
            <a:endParaRPr lang="en-US" altLang="en-US"/>
          </a:p>
        </p:txBody>
      </p:sp>
      <p:sp>
        <p:nvSpPr>
          <p:cNvPr id="3" name="Footer Placeholder 2"/>
          <p:cNvSpPr>
            <a:spLocks noGrp="1"/>
          </p:cNvSpPr>
          <p:nvPr>
            <p:ph type="ftr" sz="quarter" idx="11"/>
          </p:nvPr>
        </p:nvSpPr>
        <p:spPr/>
        <p:txBody>
          <a:bodyPr/>
          <a:lstStyle/>
          <a:p>
            <a:r>
              <a:rPr lang="es-ES" altLang="en-US" smtClean="0"/>
              <a:t>Guy Paic CLF Puebla 2018</a:t>
            </a:r>
            <a:endParaRPr lang="en-US" altLang="en-US"/>
          </a:p>
        </p:txBody>
      </p:sp>
      <p:sp>
        <p:nvSpPr>
          <p:cNvPr id="4" name="Slide Number Placeholder 3"/>
          <p:cNvSpPr>
            <a:spLocks noGrp="1"/>
          </p:cNvSpPr>
          <p:nvPr>
            <p:ph type="sldNum" sz="quarter" idx="12"/>
          </p:nvPr>
        </p:nvSpPr>
        <p:spPr/>
        <p:txBody>
          <a:bodyPr/>
          <a:lstStyle/>
          <a:p>
            <a:fld id="{AC974294-9369-4876-BC3B-0FD664A5D8BC}" type="slidenum">
              <a:rPr lang="en-US" altLang="en-US" smtClean="0"/>
              <a:pPr/>
              <a:t>38</a:t>
            </a:fld>
            <a:endParaRPr lang="en-US" altLang="en-US"/>
          </a:p>
        </p:txBody>
      </p:sp>
    </p:spTree>
    <p:extLst>
      <p:ext uri="{BB962C8B-B14F-4D97-AF65-F5344CB8AC3E}">
        <p14:creationId xmlns:p14="http://schemas.microsoft.com/office/powerpoint/2010/main" val="304313944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3" descr="opt1a.jpg"/>
          <p:cNvPicPr>
            <a:picLocks noChangeAspect="1"/>
          </p:cNvPicPr>
          <p:nvPr/>
        </p:nvPicPr>
        <p:blipFill>
          <a:blip r:embed="rId2" cstate="print">
            <a:clrChange>
              <a:clrFrom>
                <a:srgbClr val="FFFFFF"/>
              </a:clrFrom>
              <a:clrTo>
                <a:srgbClr val="FFFFFF">
                  <a:alpha val="0"/>
                </a:srgbClr>
              </a:clrTo>
            </a:clrChange>
          </a:blip>
          <a:stretch>
            <a:fillRect/>
          </a:stretch>
        </p:blipFill>
        <p:spPr>
          <a:xfrm>
            <a:off x="830839" y="1798107"/>
            <a:ext cx="10287362" cy="4131826"/>
          </a:xfrm>
          <a:prstGeom prst="rect">
            <a:avLst/>
          </a:prstGeom>
        </p:spPr>
      </p:pic>
      <p:sp>
        <p:nvSpPr>
          <p:cNvPr id="2" name="Slide Number Placeholder 1"/>
          <p:cNvSpPr>
            <a:spLocks noGrp="1"/>
          </p:cNvSpPr>
          <p:nvPr>
            <p:ph type="sldNum" sz="quarter" idx="12"/>
          </p:nvPr>
        </p:nvSpPr>
        <p:spPr/>
        <p:txBody>
          <a:bodyPr/>
          <a:lstStyle/>
          <a:p>
            <a:fld id="{872C15F9-2AD0-044F-BB80-F9D71DAC45B9}" type="slidenum">
              <a:rPr lang="en-US" smtClean="0"/>
              <a:t>39</a:t>
            </a:fld>
            <a:endParaRPr lang="en-US"/>
          </a:p>
        </p:txBody>
      </p:sp>
      <p:pic>
        <p:nvPicPr>
          <p:cNvPr id="3" name="Picture 2"/>
          <p:cNvPicPr>
            <a:picLocks noChangeAspect="1"/>
          </p:cNvPicPr>
          <p:nvPr/>
        </p:nvPicPr>
        <p:blipFill>
          <a:blip r:embed="rId3"/>
          <a:stretch>
            <a:fillRect/>
          </a:stretch>
        </p:blipFill>
        <p:spPr>
          <a:xfrm>
            <a:off x="7023100" y="3864020"/>
            <a:ext cx="4725475" cy="2819401"/>
          </a:xfrm>
          <a:prstGeom prst="rect">
            <a:avLst/>
          </a:prstGeom>
        </p:spPr>
      </p:pic>
      <p:sp>
        <p:nvSpPr>
          <p:cNvPr id="4" name="Rectangle 3"/>
          <p:cNvSpPr/>
          <p:nvPr/>
        </p:nvSpPr>
        <p:spPr>
          <a:xfrm>
            <a:off x="45028" y="175236"/>
            <a:ext cx="11983948" cy="429764"/>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Box 4"/>
          <p:cNvSpPr txBox="1">
            <a:spLocks noChangeArrowheads="1"/>
          </p:cNvSpPr>
          <p:nvPr/>
        </p:nvSpPr>
        <p:spPr bwMode="auto">
          <a:xfrm>
            <a:off x="352892" y="93600"/>
            <a:ext cx="4818421" cy="523220"/>
          </a:xfrm>
          <a:prstGeom prst="rect">
            <a:avLst/>
          </a:prstGeom>
          <a:noFill/>
          <a:ln>
            <a:noFill/>
          </a:ln>
          <a:effectLst/>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FFFFFF"/>
                </a:solidFill>
                <a:latin typeface="Calibri" charset="0"/>
                <a:cs typeface="Calibri" charset="0"/>
              </a:rPr>
              <a:t>Geometrical Parameters of ITS3 </a:t>
            </a:r>
            <a:endParaRPr lang="en-US" sz="2800" b="0" dirty="0">
              <a:solidFill>
                <a:srgbClr val="FFFFFF"/>
              </a:solidFill>
              <a:latin typeface="Calibri" charset="0"/>
              <a:cs typeface="Calibri"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8471" y="11728"/>
            <a:ext cx="782705" cy="1056652"/>
          </a:xfrm>
          <a:prstGeom prst="rect">
            <a:avLst/>
          </a:prstGeom>
          <a:effectLst>
            <a:outerShdw blurRad="127000" dist="127000" dir="2700000" algn="tl" rotWithShape="0">
              <a:srgbClr val="000000">
                <a:alpha val="43000"/>
              </a:srgbClr>
            </a:outerShdw>
          </a:effectLst>
        </p:spPr>
      </p:pic>
      <p:sp>
        <p:nvSpPr>
          <p:cNvPr id="8" name="CasellaDiTesto 5"/>
          <p:cNvSpPr txBox="1"/>
          <p:nvPr/>
        </p:nvSpPr>
        <p:spPr>
          <a:xfrm>
            <a:off x="1121405" y="4166997"/>
            <a:ext cx="1723395" cy="830997"/>
          </a:xfrm>
          <a:prstGeom prst="rect">
            <a:avLst/>
          </a:prstGeom>
          <a:noFill/>
        </p:spPr>
        <p:txBody>
          <a:bodyPr wrap="square" rtlCol="0">
            <a:spAutoFit/>
          </a:bodyPr>
          <a:lstStyle/>
          <a:p>
            <a:r>
              <a:rPr lang="it-IT" sz="1600" dirty="0" err="1" smtClean="0">
                <a:latin typeface="Calibri Light"/>
                <a:cs typeface="Calibri Light"/>
              </a:rPr>
              <a:t>Beampipe</a:t>
            </a:r>
            <a:r>
              <a:rPr lang="it-IT" sz="1600" dirty="0" smtClean="0">
                <a:latin typeface="Calibri Light"/>
                <a:cs typeface="Calibri Light"/>
              </a:rPr>
              <a:t>       </a:t>
            </a:r>
          </a:p>
          <a:p>
            <a:r>
              <a:rPr lang="it-IT" sz="1600" dirty="0" smtClean="0">
                <a:latin typeface="Calibri Light"/>
                <a:cs typeface="Calibri Light"/>
              </a:rPr>
              <a:t>IR   16 mm</a:t>
            </a:r>
          </a:p>
          <a:p>
            <a:r>
              <a:rPr lang="it-IT" sz="1600" dirty="0" smtClean="0">
                <a:latin typeface="Symbol" charset="2"/>
                <a:cs typeface="Symbol" charset="2"/>
              </a:rPr>
              <a:t>D</a:t>
            </a:r>
            <a:r>
              <a:rPr lang="it-IT" sz="1600" dirty="0" smtClean="0">
                <a:latin typeface="Calibri Light"/>
                <a:cs typeface="Calibri Light"/>
              </a:rPr>
              <a:t>R  0.5mm </a:t>
            </a:r>
            <a:endParaRPr lang="it-IT" sz="1600" dirty="0">
              <a:latin typeface="Calibri Light"/>
              <a:cs typeface="Calibri Light"/>
            </a:endParaRPr>
          </a:p>
        </p:txBody>
      </p:sp>
      <p:cxnSp>
        <p:nvCxnSpPr>
          <p:cNvPr id="9" name="Straight Arrow Connector 8"/>
          <p:cNvCxnSpPr/>
          <p:nvPr/>
        </p:nvCxnSpPr>
        <p:spPr>
          <a:xfrm flipV="1">
            <a:off x="3381203" y="2235200"/>
            <a:ext cx="3857797" cy="546100"/>
          </a:xfrm>
          <a:prstGeom prst="straightConnector1">
            <a:avLst/>
          </a:prstGeom>
          <a:ln w="12700" cmpd="sng">
            <a:solidFill>
              <a:srgbClr val="1F497D"/>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rot="21102002">
            <a:off x="5207579" y="2142123"/>
            <a:ext cx="744414" cy="338554"/>
          </a:xfrm>
          <a:prstGeom prst="rect">
            <a:avLst/>
          </a:prstGeom>
          <a:noFill/>
        </p:spPr>
        <p:txBody>
          <a:bodyPr wrap="none" rtlCol="0">
            <a:spAutoFit/>
          </a:bodyPr>
          <a:lstStyle/>
          <a:p>
            <a:r>
              <a:rPr lang="en-US" sz="1600" dirty="0" smtClean="0">
                <a:latin typeface="Calibri Light"/>
                <a:cs typeface="Calibri Light"/>
              </a:rPr>
              <a:t>~14cm</a:t>
            </a:r>
            <a:endParaRPr lang="en-US" sz="1600" dirty="0">
              <a:latin typeface="Calibri Light"/>
              <a:cs typeface="Calibri Light"/>
            </a:endParaRPr>
          </a:p>
        </p:txBody>
      </p:sp>
      <p:pic>
        <p:nvPicPr>
          <p:cNvPr id="13" name="Immagine 6" descr="5.jpg"/>
          <p:cNvPicPr>
            <a:picLocks noChangeAspect="1"/>
          </p:cNvPicPr>
          <p:nvPr/>
        </p:nvPicPr>
        <p:blipFill>
          <a:blip r:embed="rId5" cstate="print">
            <a:clrChange>
              <a:clrFrom>
                <a:srgbClr val="FEFEFE"/>
              </a:clrFrom>
              <a:clrTo>
                <a:srgbClr val="FEFEFE">
                  <a:alpha val="0"/>
                </a:srgbClr>
              </a:clrTo>
            </a:clrChange>
          </a:blip>
          <a:srcRect l="26375" r="28738"/>
          <a:stretch>
            <a:fillRect/>
          </a:stretch>
        </p:blipFill>
        <p:spPr>
          <a:xfrm>
            <a:off x="568837" y="898318"/>
            <a:ext cx="2275963" cy="2186369"/>
          </a:xfrm>
          <a:prstGeom prst="rect">
            <a:avLst/>
          </a:prstGeom>
        </p:spPr>
      </p:pic>
      <p:sp>
        <p:nvSpPr>
          <p:cNvPr id="14" name="CasellaDiTesto 6"/>
          <p:cNvSpPr txBox="1"/>
          <p:nvPr/>
        </p:nvSpPr>
        <p:spPr>
          <a:xfrm>
            <a:off x="1924650" y="5579599"/>
            <a:ext cx="4679350" cy="761747"/>
          </a:xfrm>
          <a:prstGeom prst="rect">
            <a:avLst/>
          </a:prstGeom>
          <a:noFill/>
        </p:spPr>
        <p:txBody>
          <a:bodyPr wrap="square" rtlCol="0">
            <a:spAutoFit/>
          </a:bodyPr>
          <a:lstStyle/>
          <a:p>
            <a:pPr>
              <a:spcBef>
                <a:spcPts val="900"/>
              </a:spcBef>
            </a:pPr>
            <a:r>
              <a:rPr lang="it-IT" dirty="0" err="1" smtClean="0">
                <a:solidFill>
                  <a:srgbClr val="4F81BD"/>
                </a:solidFill>
              </a:rPr>
              <a:t>Beam</a:t>
            </a:r>
            <a:r>
              <a:rPr lang="it-IT" dirty="0" smtClean="0">
                <a:solidFill>
                  <a:srgbClr val="4F81BD"/>
                </a:solidFill>
              </a:rPr>
              <a:t> pipe </a:t>
            </a:r>
            <a:r>
              <a:rPr lang="it-IT" dirty="0" err="1" smtClean="0">
                <a:solidFill>
                  <a:srgbClr val="4F81BD"/>
                </a:solidFill>
              </a:rPr>
              <a:t>thickness</a:t>
            </a:r>
            <a:r>
              <a:rPr lang="it-IT" dirty="0" smtClean="0">
                <a:solidFill>
                  <a:srgbClr val="4F81BD"/>
                </a:solidFill>
              </a:rPr>
              <a:t>:</a:t>
            </a:r>
            <a:r>
              <a:rPr lang="it-IT" dirty="0" smtClean="0">
                <a:solidFill>
                  <a:srgbClr val="000000"/>
                </a:solidFill>
              </a:rPr>
              <a:t> 500</a:t>
            </a:r>
            <a:r>
              <a:rPr lang="it-IT" dirty="0" smtClean="0">
                <a:solidFill>
                  <a:srgbClr val="000000"/>
                </a:solidFill>
                <a:latin typeface="Symbol" charset="2"/>
                <a:cs typeface="Symbol" charset="2"/>
              </a:rPr>
              <a:t>m</a:t>
            </a:r>
            <a:r>
              <a:rPr lang="it-IT" dirty="0" smtClean="0">
                <a:solidFill>
                  <a:srgbClr val="000000"/>
                </a:solidFill>
              </a:rPr>
              <a:t>m (</a:t>
            </a:r>
            <a:r>
              <a:rPr lang="it-IT" dirty="0" smtClean="0">
                <a:solidFill>
                  <a:schemeClr val="accent2"/>
                </a:solidFill>
              </a:rPr>
              <a:t>0.14% X</a:t>
            </a:r>
            <a:r>
              <a:rPr lang="it-IT" baseline="-25000" dirty="0" smtClean="0">
                <a:solidFill>
                  <a:schemeClr val="accent2"/>
                </a:solidFill>
              </a:rPr>
              <a:t>0</a:t>
            </a:r>
            <a:r>
              <a:rPr lang="it-IT" dirty="0" smtClean="0">
                <a:solidFill>
                  <a:srgbClr val="000000"/>
                </a:solidFill>
              </a:rPr>
              <a:t>)</a:t>
            </a:r>
          </a:p>
          <a:p>
            <a:pPr>
              <a:spcBef>
                <a:spcPts val="900"/>
              </a:spcBef>
            </a:pPr>
            <a:r>
              <a:rPr lang="it-IT" dirty="0" smtClean="0">
                <a:solidFill>
                  <a:schemeClr val="accent1"/>
                </a:solidFill>
              </a:rPr>
              <a:t>Sensor </a:t>
            </a:r>
            <a:r>
              <a:rPr lang="it-IT" dirty="0" err="1" smtClean="0">
                <a:solidFill>
                  <a:schemeClr val="accent1"/>
                </a:solidFill>
              </a:rPr>
              <a:t>thickness</a:t>
            </a:r>
            <a:r>
              <a:rPr lang="it-IT" dirty="0" smtClean="0">
                <a:solidFill>
                  <a:schemeClr val="accent1"/>
                </a:solidFill>
              </a:rPr>
              <a:t>:</a:t>
            </a:r>
            <a:r>
              <a:rPr lang="it-IT" dirty="0" smtClean="0">
                <a:solidFill>
                  <a:srgbClr val="000000"/>
                </a:solidFill>
              </a:rPr>
              <a:t>  20 − 40</a:t>
            </a:r>
            <a:r>
              <a:rPr lang="it-IT" dirty="0" smtClean="0">
                <a:solidFill>
                  <a:srgbClr val="000000"/>
                </a:solidFill>
                <a:latin typeface="Symbol" charset="2"/>
                <a:cs typeface="Symbol" charset="2"/>
              </a:rPr>
              <a:t>m</a:t>
            </a:r>
            <a:r>
              <a:rPr lang="it-IT" dirty="0" smtClean="0">
                <a:solidFill>
                  <a:srgbClr val="000000"/>
                </a:solidFill>
              </a:rPr>
              <a:t>m (</a:t>
            </a:r>
            <a:r>
              <a:rPr lang="it-IT" dirty="0" smtClean="0">
                <a:solidFill>
                  <a:srgbClr val="008000"/>
                </a:solidFill>
              </a:rPr>
              <a:t>0.03 - 0.05% X</a:t>
            </a:r>
            <a:r>
              <a:rPr lang="it-IT" baseline="-25000" dirty="0" smtClean="0">
                <a:solidFill>
                  <a:srgbClr val="008000"/>
                </a:solidFill>
              </a:rPr>
              <a:t>0</a:t>
            </a:r>
            <a:r>
              <a:rPr lang="it-IT" dirty="0" smtClean="0">
                <a:solidFill>
                  <a:srgbClr val="000000"/>
                </a:solidFill>
              </a:rPr>
              <a:t>)</a:t>
            </a:r>
          </a:p>
        </p:txBody>
      </p:sp>
      <p:sp>
        <p:nvSpPr>
          <p:cNvPr id="15" name="TextBox 14"/>
          <p:cNvSpPr txBox="1"/>
          <p:nvPr/>
        </p:nvSpPr>
        <p:spPr>
          <a:xfrm>
            <a:off x="2971800" y="1263675"/>
            <a:ext cx="4201015" cy="723275"/>
          </a:xfrm>
          <a:prstGeom prst="rect">
            <a:avLst/>
          </a:prstGeom>
          <a:noFill/>
        </p:spPr>
        <p:txBody>
          <a:bodyPr wrap="none" rtlCol="0">
            <a:spAutoFit/>
          </a:bodyPr>
          <a:lstStyle/>
          <a:p>
            <a:pPr>
              <a:spcBef>
                <a:spcPts val="600"/>
              </a:spcBef>
            </a:pPr>
            <a:r>
              <a:rPr lang="en-US" dirty="0" smtClean="0">
                <a:solidFill>
                  <a:srgbClr val="E4A10A"/>
                </a:solidFill>
              </a:rPr>
              <a:t>Pipe: </a:t>
            </a:r>
            <a:r>
              <a:rPr lang="en-US" dirty="0" smtClean="0"/>
              <a:t>r</a:t>
            </a:r>
            <a:r>
              <a:rPr lang="en-US" dirty="0" smtClean="0">
                <a:solidFill>
                  <a:srgbClr val="E4A10A"/>
                </a:solidFill>
              </a:rPr>
              <a:t> </a:t>
            </a:r>
            <a:r>
              <a:rPr lang="en-US" dirty="0"/>
              <a:t>≈ </a:t>
            </a:r>
            <a:r>
              <a:rPr lang="en-US" dirty="0" smtClean="0"/>
              <a:t>16mm </a:t>
            </a:r>
            <a:r>
              <a:rPr lang="en-US" dirty="0" smtClean="0">
                <a:solidFill>
                  <a:srgbClr val="E4A10A"/>
                </a:solidFill>
              </a:rPr>
              <a:t>, </a:t>
            </a:r>
            <a:r>
              <a:rPr lang="en-US" dirty="0" smtClean="0">
                <a:latin typeface="Symbol" charset="2"/>
                <a:cs typeface="Symbol" charset="2"/>
              </a:rPr>
              <a:t>D</a:t>
            </a:r>
            <a:r>
              <a:rPr lang="en-US" dirty="0" smtClean="0"/>
              <a:t>R = 0.5mm</a:t>
            </a:r>
          </a:p>
          <a:p>
            <a:pPr>
              <a:spcBef>
                <a:spcPts val="600"/>
              </a:spcBef>
            </a:pPr>
            <a:r>
              <a:rPr lang="en-US" dirty="0" smtClean="0">
                <a:solidFill>
                  <a:srgbClr val="008000"/>
                </a:solidFill>
              </a:rPr>
              <a:t>L0</a:t>
            </a:r>
            <a:r>
              <a:rPr lang="en-US" dirty="0" smtClean="0"/>
              <a:t>: r ≈ 18mm , </a:t>
            </a:r>
            <a:r>
              <a:rPr lang="en-US" dirty="0" smtClean="0">
                <a:solidFill>
                  <a:srgbClr val="FF0000"/>
                </a:solidFill>
              </a:rPr>
              <a:t>L1</a:t>
            </a:r>
            <a:r>
              <a:rPr lang="en-US" dirty="0" smtClean="0"/>
              <a:t>: r ≈ 24mm. </a:t>
            </a:r>
            <a:r>
              <a:rPr lang="en-US" dirty="0" smtClean="0">
                <a:solidFill>
                  <a:schemeClr val="accent1"/>
                </a:solidFill>
              </a:rPr>
              <a:t>L2</a:t>
            </a:r>
            <a:r>
              <a:rPr lang="en-US" dirty="0" smtClean="0"/>
              <a:t>: r ≈ 30 mm</a:t>
            </a:r>
            <a:endParaRPr lang="en-US" dirty="0"/>
          </a:p>
        </p:txBody>
      </p:sp>
      <p:sp>
        <p:nvSpPr>
          <p:cNvPr id="16" name="TextBox 15"/>
          <p:cNvSpPr txBox="1"/>
          <p:nvPr/>
        </p:nvSpPr>
        <p:spPr>
          <a:xfrm>
            <a:off x="356565" y="6444528"/>
            <a:ext cx="2901105" cy="276999"/>
          </a:xfrm>
          <a:prstGeom prst="rect">
            <a:avLst/>
          </a:prstGeom>
          <a:noFill/>
        </p:spPr>
        <p:txBody>
          <a:bodyPr wrap="none" rtlCol="0">
            <a:spAutoFit/>
          </a:bodyPr>
          <a:lstStyle/>
          <a:p>
            <a:r>
              <a:rPr lang="en-US" sz="1200" i="1" dirty="0" smtClean="0">
                <a:solidFill>
                  <a:schemeClr val="tx1">
                    <a:lumMod val="50000"/>
                    <a:lumOff val="50000"/>
                  </a:schemeClr>
                </a:solidFill>
              </a:rPr>
              <a:t>L. Musa (CERN) – ALICE Week, 17 July 2017</a:t>
            </a:r>
            <a:endParaRPr lang="en-US" sz="1200" i="1" dirty="0">
              <a:solidFill>
                <a:schemeClr val="tx1">
                  <a:lumMod val="50000"/>
                  <a:lumOff val="50000"/>
                </a:schemeClr>
              </a:solidFill>
            </a:endParaRPr>
          </a:p>
        </p:txBody>
      </p:sp>
      <p:sp>
        <p:nvSpPr>
          <p:cNvPr id="7" name="Date Placeholder 6"/>
          <p:cNvSpPr>
            <a:spLocks noGrp="1"/>
          </p:cNvSpPr>
          <p:nvPr>
            <p:ph type="dt" sz="half" idx="10"/>
          </p:nvPr>
        </p:nvSpPr>
        <p:spPr/>
        <p:txBody>
          <a:bodyPr/>
          <a:lstStyle/>
          <a:p>
            <a:r>
              <a:rPr lang="en-GB" smtClean="0"/>
              <a:t>10/10/2018</a:t>
            </a:r>
            <a:endParaRPr lang="en-GB"/>
          </a:p>
        </p:txBody>
      </p:sp>
      <p:sp>
        <p:nvSpPr>
          <p:cNvPr id="11" name="Footer Placeholder 10"/>
          <p:cNvSpPr>
            <a:spLocks noGrp="1"/>
          </p:cNvSpPr>
          <p:nvPr>
            <p:ph type="ftr" sz="quarter" idx="11"/>
          </p:nvPr>
        </p:nvSpPr>
        <p:spPr/>
        <p:txBody>
          <a:bodyPr/>
          <a:lstStyle/>
          <a:p>
            <a:r>
              <a:rPr lang="es-ES" smtClean="0"/>
              <a:t>Guy Paic CLF Puebla 2018</a:t>
            </a:r>
            <a:endParaRPr lang="en-GB"/>
          </a:p>
        </p:txBody>
      </p:sp>
    </p:spTree>
    <p:extLst>
      <p:ext uri="{BB962C8B-B14F-4D97-AF65-F5344CB8AC3E}">
        <p14:creationId xmlns:p14="http://schemas.microsoft.com/office/powerpoint/2010/main" val="239342129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xmlns:p14="http://schemas.microsoft.com/office/powerpoint/2010/main" spd="slow" advTm="2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solidFill>
                  <a:srgbClr val="FF0000"/>
                </a:solidFill>
                <a:latin typeface="Comic Sans MS" panose="030F0702030302020204" pitchFamily="66" charset="0"/>
              </a:rPr>
              <a:t>The question is why all that?</a:t>
            </a:r>
            <a:endParaRPr lang="en-GB" dirty="0">
              <a:solidFill>
                <a:srgbClr val="FF0000"/>
              </a:solidFill>
              <a:latin typeface="Comic Sans MS" panose="030F0702030302020204" pitchFamily="66" charset="0"/>
            </a:endParaRPr>
          </a:p>
        </p:txBody>
      </p:sp>
      <p:sp>
        <p:nvSpPr>
          <p:cNvPr id="3" name="Content Placeholder 2"/>
          <p:cNvSpPr>
            <a:spLocks noGrp="1"/>
          </p:cNvSpPr>
          <p:nvPr>
            <p:ph idx="1"/>
          </p:nvPr>
        </p:nvSpPr>
        <p:spPr>
          <a:xfrm>
            <a:off x="838200" y="1825625"/>
            <a:ext cx="5484223" cy="4351338"/>
          </a:xfrm>
        </p:spPr>
        <p:txBody>
          <a:bodyPr/>
          <a:lstStyle/>
          <a:p>
            <a:r>
              <a:rPr lang="en-GB" dirty="0" smtClean="0"/>
              <a:t>The origin of the world is central to all cultures</a:t>
            </a:r>
          </a:p>
          <a:p>
            <a:r>
              <a:rPr lang="en-GB" dirty="0" smtClean="0"/>
              <a:t>The answers are central to the science and are pursued for centuries</a:t>
            </a:r>
          </a:p>
          <a:p>
            <a:r>
              <a:rPr lang="en-GB" dirty="0" smtClean="0"/>
              <a:t>In the latest interpretation of our origin it is linked to the understanding of the first moment of the evolution of the Universe</a:t>
            </a:r>
            <a:endParaRPr lang="en-GB" dirty="0"/>
          </a:p>
        </p:txBody>
      </p:sp>
      <p:pic>
        <p:nvPicPr>
          <p:cNvPr id="4" name="Picture 3" descr="History-of-the-Universe-BICEP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3145" y="1973608"/>
            <a:ext cx="5121425" cy="3957465"/>
          </a:xfrm>
          <a:prstGeom prst="rect">
            <a:avLst/>
          </a:prstGeom>
        </p:spPr>
      </p:pic>
      <p:sp>
        <p:nvSpPr>
          <p:cNvPr id="5" name="Date Placeholder 4"/>
          <p:cNvSpPr>
            <a:spLocks noGrp="1"/>
          </p:cNvSpPr>
          <p:nvPr>
            <p:ph type="dt" sz="half" idx="10"/>
          </p:nvPr>
        </p:nvSpPr>
        <p:spPr/>
        <p:txBody>
          <a:bodyPr/>
          <a:lstStyle/>
          <a:p>
            <a:r>
              <a:rPr lang="en-GB" smtClean="0"/>
              <a:t>10/10/2018</a:t>
            </a:r>
            <a:endParaRPr lang="en-GB"/>
          </a:p>
        </p:txBody>
      </p:sp>
      <p:sp>
        <p:nvSpPr>
          <p:cNvPr id="6" name="Footer Placeholder 5"/>
          <p:cNvSpPr>
            <a:spLocks noGrp="1"/>
          </p:cNvSpPr>
          <p:nvPr>
            <p:ph type="ftr" sz="quarter" idx="11"/>
          </p:nvPr>
        </p:nvSpPr>
        <p:spPr/>
        <p:txBody>
          <a:bodyPr/>
          <a:lstStyle/>
          <a:p>
            <a:r>
              <a:rPr lang="es-ES" smtClean="0"/>
              <a:t>Guy Paic CLF Puebla 2018</a:t>
            </a:r>
            <a:endParaRPr lang="en-GB"/>
          </a:p>
        </p:txBody>
      </p:sp>
      <p:sp>
        <p:nvSpPr>
          <p:cNvPr id="7" name="Slide Number Placeholder 6"/>
          <p:cNvSpPr>
            <a:spLocks noGrp="1"/>
          </p:cNvSpPr>
          <p:nvPr>
            <p:ph type="sldNum" sz="quarter" idx="12"/>
          </p:nvPr>
        </p:nvSpPr>
        <p:spPr/>
        <p:txBody>
          <a:bodyPr/>
          <a:lstStyle/>
          <a:p>
            <a:fld id="{3EF341A1-97FD-4B40-815C-4A2FD2A5C204}" type="slidenum">
              <a:rPr lang="en-GB" smtClean="0"/>
              <a:t>4</a:t>
            </a:fld>
            <a:endParaRPr lang="en-GB"/>
          </a:p>
        </p:txBody>
      </p:sp>
    </p:spTree>
    <p:extLst>
      <p:ext uri="{BB962C8B-B14F-4D97-AF65-F5344CB8AC3E}">
        <p14:creationId xmlns:p14="http://schemas.microsoft.com/office/powerpoint/2010/main" val="1445733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dirty="0" smtClean="0">
                <a:solidFill>
                  <a:srgbClr val="FF0000"/>
                </a:solidFill>
                <a:latin typeface="Comic Sans MS" panose="030F0702030302020204" pitchFamily="66" charset="0"/>
              </a:rPr>
              <a:t>The central tool of the present search - LHC</a:t>
            </a:r>
            <a:endParaRPr lang="en-GB" sz="4000" dirty="0">
              <a:solidFill>
                <a:srgbClr val="FF0000"/>
              </a:solidFill>
              <a:latin typeface="Comic Sans MS" panose="030F0702030302020204" pitchFamily="66" charset="0"/>
            </a:endParaRPr>
          </a:p>
        </p:txBody>
      </p:sp>
      <p:sp>
        <p:nvSpPr>
          <p:cNvPr id="3" name="Content Placeholder 2"/>
          <p:cNvSpPr>
            <a:spLocks noGrp="1"/>
          </p:cNvSpPr>
          <p:nvPr>
            <p:ph idx="1"/>
          </p:nvPr>
        </p:nvSpPr>
        <p:spPr/>
        <p:txBody>
          <a:bodyPr/>
          <a:lstStyle/>
          <a:p>
            <a:endParaRPr lang="en-GB" dirty="0"/>
          </a:p>
        </p:txBody>
      </p:sp>
      <p:sp>
        <p:nvSpPr>
          <p:cNvPr id="4" name="Date Placeholder 3"/>
          <p:cNvSpPr>
            <a:spLocks noGrp="1"/>
          </p:cNvSpPr>
          <p:nvPr>
            <p:ph type="dt" sz="half" idx="10"/>
          </p:nvPr>
        </p:nvSpPr>
        <p:spPr/>
        <p:txBody>
          <a:bodyPr/>
          <a:lstStyle/>
          <a:p>
            <a:r>
              <a:rPr lang="en-GB" smtClean="0"/>
              <a:t>10/10/2018</a:t>
            </a:r>
            <a:endParaRPr lang="en-GB"/>
          </a:p>
        </p:txBody>
      </p:sp>
      <p:sp>
        <p:nvSpPr>
          <p:cNvPr id="5" name="Footer Placeholder 4"/>
          <p:cNvSpPr>
            <a:spLocks noGrp="1"/>
          </p:cNvSpPr>
          <p:nvPr>
            <p:ph type="ftr" sz="quarter" idx="11"/>
          </p:nvPr>
        </p:nvSpPr>
        <p:spPr/>
        <p:txBody>
          <a:bodyPr/>
          <a:lstStyle/>
          <a:p>
            <a:r>
              <a:rPr lang="es-ES" smtClean="0"/>
              <a:t>Guy Paic CLF Puebla 2018</a:t>
            </a:r>
            <a:endParaRPr lang="en-GB"/>
          </a:p>
        </p:txBody>
      </p:sp>
      <p:sp>
        <p:nvSpPr>
          <p:cNvPr id="6" name="Slide Number Placeholder 5"/>
          <p:cNvSpPr>
            <a:spLocks noGrp="1"/>
          </p:cNvSpPr>
          <p:nvPr>
            <p:ph type="sldNum" sz="quarter" idx="12"/>
          </p:nvPr>
        </p:nvSpPr>
        <p:spPr/>
        <p:txBody>
          <a:bodyPr/>
          <a:lstStyle/>
          <a:p>
            <a:fld id="{3EF341A1-97FD-4B40-815C-4A2FD2A5C204}" type="slidenum">
              <a:rPr lang="en-GB" smtClean="0"/>
              <a:t>5</a:t>
            </a:fld>
            <a:endParaRPr lang="en-GB"/>
          </a:p>
        </p:txBody>
      </p:sp>
    </p:spTree>
    <p:extLst>
      <p:ext uri="{BB962C8B-B14F-4D97-AF65-F5344CB8AC3E}">
        <p14:creationId xmlns:p14="http://schemas.microsoft.com/office/powerpoint/2010/main" val="22734489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0F0F9383-430F-4C31-8B96-E24EC624258F}" type="slidenum">
              <a:rPr lang="en-US" altLang="en-US"/>
              <a:pPr/>
              <a:t>6</a:t>
            </a:fld>
            <a:endParaRPr lang="en-US" altLang="en-US"/>
          </a:p>
        </p:txBody>
      </p:sp>
      <p:sp>
        <p:nvSpPr>
          <p:cNvPr id="32770" name="Rectangle 2"/>
          <p:cNvSpPr>
            <a:spLocks noGrp="1" noChangeArrowheads="1"/>
          </p:cNvSpPr>
          <p:nvPr>
            <p:ph type="title"/>
          </p:nvPr>
        </p:nvSpPr>
        <p:spPr/>
        <p:txBody>
          <a:bodyPr/>
          <a:lstStyle/>
          <a:p>
            <a:pPr algn="just"/>
            <a:r>
              <a:rPr lang="en-US" altLang="en-US" sz="2800" dirty="0" smtClean="0">
                <a:solidFill>
                  <a:srgbClr val="FF0000"/>
                </a:solidFill>
                <a:latin typeface="Comic Sans MS" panose="030F0702030302020204" pitchFamily="66" charset="0"/>
              </a:rPr>
              <a:t>THE   STRUCTURE OF </a:t>
            </a:r>
            <a:r>
              <a:rPr lang="en-US" altLang="en-US" sz="2800" dirty="0">
                <a:solidFill>
                  <a:srgbClr val="FF0000"/>
                </a:solidFill>
                <a:latin typeface="Comic Sans MS" panose="030F0702030302020204" pitchFamily="66" charset="0"/>
              </a:rPr>
              <a:t>THE LHC </a:t>
            </a:r>
            <a:r>
              <a:rPr lang="en-US" altLang="en-US" sz="2800" dirty="0"/>
              <a:t/>
            </a:r>
            <a:br>
              <a:rPr lang="en-US" altLang="en-US" sz="2800" dirty="0"/>
            </a:br>
            <a:r>
              <a:rPr lang="en-US" altLang="en-US" sz="2800" dirty="0" smtClean="0"/>
              <a:t> </a:t>
            </a:r>
            <a:endParaRPr lang="en-US" altLang="en-US" sz="2800" dirty="0"/>
          </a:p>
        </p:txBody>
      </p:sp>
      <p:sp>
        <p:nvSpPr>
          <p:cNvPr id="32771" name="Rectangle 3"/>
          <p:cNvSpPr>
            <a:spLocks noGrp="1" noChangeArrowheads="1"/>
          </p:cNvSpPr>
          <p:nvPr>
            <p:ph type="body" idx="1"/>
          </p:nvPr>
        </p:nvSpPr>
        <p:spPr/>
        <p:txBody>
          <a:bodyPr/>
          <a:lstStyle/>
          <a:p>
            <a:pPr>
              <a:buFontTx/>
              <a:buNone/>
            </a:pPr>
            <a:r>
              <a:rPr lang="en-US" altLang="en-US" sz="2400"/>
              <a:t>The Large Hadron Collider (LHC)  is located in a circular tunnel 27 km (17 miles) in circumference. The tunnel is buried around 100 m (about the size of a football field) underground. </a:t>
            </a:r>
          </a:p>
          <a:p>
            <a:pPr>
              <a:buFontTx/>
              <a:buNone/>
            </a:pPr>
            <a:endParaRPr lang="en-US" altLang="en-US" sz="900"/>
          </a:p>
          <a:p>
            <a:pPr>
              <a:buFontTx/>
              <a:buNone/>
            </a:pPr>
            <a:r>
              <a:rPr lang="en-US" altLang="en-US" sz="900"/>
              <a:t>	</a:t>
            </a:r>
            <a:endParaRPr lang="en-US" altLang="en-US" sz="2400"/>
          </a:p>
        </p:txBody>
      </p:sp>
      <p:sp>
        <p:nvSpPr>
          <p:cNvPr id="32773" name="Text Box 5"/>
          <p:cNvSpPr txBox="1">
            <a:spLocks noChangeArrowheads="1"/>
          </p:cNvSpPr>
          <p:nvPr/>
        </p:nvSpPr>
        <p:spPr bwMode="auto">
          <a:xfrm>
            <a:off x="2286000" y="3810000"/>
            <a:ext cx="1905000" cy="1892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a:t>It straddles the Swiss and French borders on the outskirts of Geneva..</a:t>
            </a:r>
          </a:p>
          <a:p>
            <a:r>
              <a:rPr lang="en-US" altLang="en-US" sz="900"/>
              <a:t>lhc-machine-outreach.web.cern.ch/lhc-machine-outreach/</a:t>
            </a:r>
          </a:p>
        </p:txBody>
      </p:sp>
      <p:pic>
        <p:nvPicPr>
          <p:cNvPr id="8" name="Picture 2" descr="C:\Users\paic\AppData\Local\Microsoft\Windows\Temporary Internet Files\Content.IE5\HXXPKO5D\0107014_01o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9657" y="2532367"/>
            <a:ext cx="4445696" cy="400654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GB" smtClean="0"/>
              <a:t>10/10/2018</a:t>
            </a:r>
            <a:endParaRPr lang="en-GB"/>
          </a:p>
        </p:txBody>
      </p:sp>
      <p:sp>
        <p:nvSpPr>
          <p:cNvPr id="3" name="Footer Placeholder 2"/>
          <p:cNvSpPr>
            <a:spLocks noGrp="1"/>
          </p:cNvSpPr>
          <p:nvPr>
            <p:ph type="ftr" sz="quarter" idx="11"/>
          </p:nvPr>
        </p:nvSpPr>
        <p:spPr/>
        <p:txBody>
          <a:bodyPr/>
          <a:lstStyle/>
          <a:p>
            <a:r>
              <a:rPr lang="es-ES" smtClean="0"/>
              <a:t>Guy Paic CLF Puebla 2018</a:t>
            </a:r>
            <a:endParaRPr lang="en-GB"/>
          </a:p>
        </p:txBody>
      </p:sp>
    </p:spTree>
    <p:extLst>
      <p:ext uri="{BB962C8B-B14F-4D97-AF65-F5344CB8AC3E}">
        <p14:creationId xmlns:p14="http://schemas.microsoft.com/office/powerpoint/2010/main" val="13820825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Marcador de número de diapositiva"/>
          <p:cNvSpPr>
            <a:spLocks noGrp="1"/>
          </p:cNvSpPr>
          <p:nvPr>
            <p:ph type="sldNum" sz="quarter" idx="12"/>
          </p:nvPr>
        </p:nvSpPr>
        <p:spPr/>
        <p:txBody>
          <a:bodyPr/>
          <a:lstStyle/>
          <a:p>
            <a:fld id="{8C6A6CCC-F42A-42D7-B2D0-D6546CAF0C9A}" type="slidenum">
              <a:rPr lang="en-US"/>
              <a:pPr/>
              <a:t>7</a:t>
            </a:fld>
            <a:endParaRPr lang="en-US"/>
          </a:p>
        </p:txBody>
      </p:sp>
      <p:sp>
        <p:nvSpPr>
          <p:cNvPr id="69636" name="Rectangle 4"/>
          <p:cNvSpPr>
            <a:spLocks noGrp="1" noChangeArrowheads="1"/>
          </p:cNvSpPr>
          <p:nvPr>
            <p:ph type="title"/>
          </p:nvPr>
        </p:nvSpPr>
        <p:spPr>
          <a:xfrm>
            <a:off x="1981200" y="-381000"/>
            <a:ext cx="8229600" cy="1798638"/>
          </a:xfrm>
        </p:spPr>
        <p:txBody>
          <a:bodyPr/>
          <a:lstStyle/>
          <a:p>
            <a:r>
              <a:rPr lang="es-ES_tradnl" dirty="0">
                <a:solidFill>
                  <a:srgbClr val="FF0000"/>
                </a:solidFill>
                <a:latin typeface="Comic Sans MS" pitchFamily="66" charset="0"/>
              </a:rPr>
              <a:t>LHC </a:t>
            </a:r>
            <a:r>
              <a:rPr lang="es-ES_tradnl" dirty="0" smtClean="0">
                <a:solidFill>
                  <a:srgbClr val="FF0000"/>
                </a:solidFill>
                <a:latin typeface="Comic Sans MS" pitchFamily="66" charset="0"/>
              </a:rPr>
              <a:t>(in </a:t>
            </a:r>
            <a:r>
              <a:rPr lang="es-ES_tradnl" dirty="0" err="1" smtClean="0">
                <a:solidFill>
                  <a:srgbClr val="FF0000"/>
                </a:solidFill>
                <a:latin typeface="Comic Sans MS" pitchFamily="66" charset="0"/>
              </a:rPr>
              <a:t>big</a:t>
            </a:r>
            <a:r>
              <a:rPr lang="es-ES_tradnl" dirty="0" smtClean="0">
                <a:solidFill>
                  <a:srgbClr val="FF0000"/>
                </a:solidFill>
                <a:latin typeface="Comic Sans MS" pitchFamily="66" charset="0"/>
              </a:rPr>
              <a:t> </a:t>
            </a:r>
            <a:r>
              <a:rPr lang="es-ES_tradnl" dirty="0" err="1" smtClean="0">
                <a:solidFill>
                  <a:srgbClr val="FF0000"/>
                </a:solidFill>
                <a:latin typeface="Comic Sans MS" pitchFamily="66" charset="0"/>
              </a:rPr>
              <a:t>numbers</a:t>
            </a:r>
            <a:r>
              <a:rPr lang="es-ES_tradnl" dirty="0" smtClean="0">
                <a:solidFill>
                  <a:srgbClr val="FF0000"/>
                </a:solidFill>
                <a:latin typeface="Comic Sans MS" pitchFamily="66" charset="0"/>
              </a:rPr>
              <a:t>)</a:t>
            </a:r>
            <a:endParaRPr lang="es-ES_tradnl" dirty="0">
              <a:solidFill>
                <a:srgbClr val="FF0000"/>
              </a:solidFill>
              <a:latin typeface="Comic Sans MS" pitchFamily="66" charset="0"/>
            </a:endParaRPr>
          </a:p>
        </p:txBody>
      </p:sp>
      <p:sp>
        <p:nvSpPr>
          <p:cNvPr id="69637" name="Text Box 5"/>
          <p:cNvSpPr txBox="1">
            <a:spLocks noChangeArrowheads="1"/>
          </p:cNvSpPr>
          <p:nvPr/>
        </p:nvSpPr>
        <p:spPr bwMode="auto">
          <a:xfrm>
            <a:off x="1524000" y="765175"/>
            <a:ext cx="4787900" cy="1619250"/>
          </a:xfrm>
          <a:prstGeom prst="rect">
            <a:avLst/>
          </a:prstGeom>
          <a:noFill/>
          <a:ln w="9525" algn="ctr">
            <a:noFill/>
            <a:miter lim="800000"/>
            <a:headEnd/>
            <a:tailEnd/>
          </a:ln>
          <a:effectLst/>
        </p:spPr>
        <p:txBody>
          <a:bodyPr>
            <a:spAutoFit/>
          </a:bodyPr>
          <a:lstStyle/>
          <a:p>
            <a:pPr eaLnBrk="1" hangingPunct="1"/>
            <a:r>
              <a:rPr lang="es-ES_tradnl" sz="2000" b="1" u="sng" dirty="0" err="1">
                <a:solidFill>
                  <a:schemeClr val="accent1"/>
                </a:solidFill>
                <a:latin typeface="Arial" charset="0"/>
              </a:rPr>
              <a:t>Proton</a:t>
            </a:r>
            <a:r>
              <a:rPr lang="es-ES_tradnl" sz="2000" b="1" u="sng" dirty="0">
                <a:solidFill>
                  <a:schemeClr val="accent1"/>
                </a:solidFill>
                <a:latin typeface="Arial" charset="0"/>
              </a:rPr>
              <a:t> </a:t>
            </a:r>
            <a:r>
              <a:rPr lang="es-ES_tradnl" sz="2000" b="1" u="sng" dirty="0" err="1">
                <a:solidFill>
                  <a:schemeClr val="accent1"/>
                </a:solidFill>
                <a:latin typeface="Arial" charset="0"/>
              </a:rPr>
              <a:t>parameters</a:t>
            </a:r>
            <a:endParaRPr lang="es-ES_tradnl" sz="2000" b="1" u="sng" dirty="0">
              <a:solidFill>
                <a:srgbClr val="FF3300"/>
              </a:solidFill>
              <a:latin typeface="Arial" charset="0"/>
            </a:endParaRPr>
          </a:p>
          <a:p>
            <a:pPr eaLnBrk="1" hangingPunct="1">
              <a:buFontTx/>
              <a:buChar char="•"/>
            </a:pPr>
            <a:r>
              <a:rPr lang="es-ES_tradnl" sz="1600" dirty="0">
                <a:solidFill>
                  <a:schemeClr val="tx2"/>
                </a:solidFill>
                <a:latin typeface="Arial" charset="0"/>
              </a:rPr>
              <a:t> </a:t>
            </a:r>
            <a:r>
              <a:rPr lang="es-ES_tradnl" sz="1600" dirty="0" err="1">
                <a:solidFill>
                  <a:schemeClr val="tx2"/>
                </a:solidFill>
                <a:latin typeface="Arial" charset="0"/>
              </a:rPr>
              <a:t>Energy</a:t>
            </a:r>
            <a:r>
              <a:rPr lang="es-ES_tradnl" sz="1600" dirty="0">
                <a:solidFill>
                  <a:schemeClr val="tx2"/>
                </a:solidFill>
                <a:latin typeface="Arial" charset="0"/>
              </a:rPr>
              <a:t>: </a:t>
            </a:r>
            <a:r>
              <a:rPr lang="es-ES_tradnl" sz="1600" b="1" dirty="0">
                <a:solidFill>
                  <a:srgbClr val="FF0000"/>
                </a:solidFill>
                <a:latin typeface="Arial" charset="0"/>
              </a:rPr>
              <a:t>7 </a:t>
            </a:r>
            <a:r>
              <a:rPr lang="es-ES_tradnl" sz="1600" b="1" dirty="0" err="1">
                <a:solidFill>
                  <a:srgbClr val="FF0000"/>
                </a:solidFill>
                <a:latin typeface="Arial" charset="0"/>
              </a:rPr>
              <a:t>TeV</a:t>
            </a:r>
            <a:r>
              <a:rPr lang="es-ES_tradnl" sz="1600" dirty="0">
                <a:solidFill>
                  <a:schemeClr val="tx2"/>
                </a:solidFill>
                <a:latin typeface="Arial" charset="0"/>
              </a:rPr>
              <a:t> </a:t>
            </a:r>
          </a:p>
          <a:p>
            <a:pPr eaLnBrk="1" hangingPunct="1">
              <a:buFontTx/>
              <a:buChar char="•"/>
            </a:pPr>
            <a:r>
              <a:rPr lang="es-ES_tradnl" sz="1600" dirty="0" err="1">
                <a:solidFill>
                  <a:schemeClr val="tx2"/>
                </a:solidFill>
                <a:latin typeface="Arial" charset="0"/>
              </a:rPr>
              <a:t>Magnetic</a:t>
            </a:r>
            <a:r>
              <a:rPr lang="es-ES_tradnl" sz="1600" dirty="0">
                <a:solidFill>
                  <a:schemeClr val="tx2"/>
                </a:solidFill>
                <a:latin typeface="Arial" charset="0"/>
              </a:rPr>
              <a:t> </a:t>
            </a:r>
            <a:r>
              <a:rPr lang="es-ES_tradnl" sz="1600" dirty="0" err="1">
                <a:solidFill>
                  <a:schemeClr val="tx2"/>
                </a:solidFill>
                <a:latin typeface="Arial" charset="0"/>
              </a:rPr>
              <a:t>field</a:t>
            </a:r>
            <a:r>
              <a:rPr lang="es-ES_tradnl" sz="1600" dirty="0">
                <a:solidFill>
                  <a:schemeClr val="tx2"/>
                </a:solidFill>
                <a:latin typeface="Arial" charset="0"/>
              </a:rPr>
              <a:t> 7 </a:t>
            </a:r>
            <a:r>
              <a:rPr lang="es-ES_tradnl" sz="1600" dirty="0" err="1">
                <a:solidFill>
                  <a:schemeClr val="tx2"/>
                </a:solidFill>
                <a:latin typeface="Arial" charset="0"/>
              </a:rPr>
              <a:t>TeV</a:t>
            </a:r>
            <a:r>
              <a:rPr lang="es-ES_tradnl" sz="1600" dirty="0">
                <a:solidFill>
                  <a:schemeClr val="tx2"/>
                </a:solidFill>
                <a:latin typeface="Arial" charset="0"/>
              </a:rPr>
              <a:t>: </a:t>
            </a:r>
            <a:r>
              <a:rPr lang="es-ES_tradnl" sz="1600" b="1" dirty="0">
                <a:solidFill>
                  <a:srgbClr val="FF0000"/>
                </a:solidFill>
                <a:latin typeface="Arial" charset="0"/>
              </a:rPr>
              <a:t>8.3 T</a:t>
            </a:r>
          </a:p>
          <a:p>
            <a:pPr eaLnBrk="1" hangingPunct="1">
              <a:buFontTx/>
              <a:buChar char="•"/>
            </a:pPr>
            <a:r>
              <a:rPr lang="es-ES_tradnl" sz="1600" b="1" dirty="0">
                <a:solidFill>
                  <a:srgbClr val="FF0000"/>
                </a:solidFill>
              </a:rPr>
              <a:t>3*10</a:t>
            </a:r>
            <a:r>
              <a:rPr lang="es-ES_tradnl" sz="1600" b="1" baseline="30000" dirty="0">
                <a:solidFill>
                  <a:srgbClr val="FF0000"/>
                </a:solidFill>
              </a:rPr>
              <a:t>14</a:t>
            </a:r>
            <a:r>
              <a:rPr lang="es-ES_tradnl" sz="1600" b="1" dirty="0">
                <a:solidFill>
                  <a:srgbClr val="FF0000"/>
                </a:solidFill>
              </a:rPr>
              <a:t> </a:t>
            </a:r>
            <a:r>
              <a:rPr lang="es-ES_tradnl" sz="1600" b="1" dirty="0" err="1">
                <a:solidFill>
                  <a:srgbClr val="FF0000"/>
                </a:solidFill>
              </a:rPr>
              <a:t>Protons</a:t>
            </a:r>
            <a:r>
              <a:rPr lang="es-ES_tradnl" sz="1600" b="1" dirty="0">
                <a:solidFill>
                  <a:srgbClr val="FF0000"/>
                </a:solidFill>
              </a:rPr>
              <a:t> </a:t>
            </a:r>
            <a:r>
              <a:rPr lang="es-ES_tradnl" sz="1600" b="1" dirty="0">
                <a:solidFill>
                  <a:srgbClr val="FF0000"/>
                </a:solidFill>
              </a:rPr>
              <a:t>/ </a:t>
            </a:r>
            <a:r>
              <a:rPr lang="es-ES_tradnl" sz="1600" b="1" dirty="0" err="1">
                <a:solidFill>
                  <a:srgbClr val="FF0000"/>
                </a:solidFill>
              </a:rPr>
              <a:t>beam</a:t>
            </a:r>
            <a:r>
              <a:rPr lang="es-ES_tradnl" sz="1600" b="1" dirty="0">
                <a:solidFill>
                  <a:srgbClr val="FF0000"/>
                </a:solidFill>
              </a:rPr>
              <a:t> </a:t>
            </a:r>
            <a:r>
              <a:rPr lang="es-ES_tradnl" sz="1600" dirty="0"/>
              <a:t>( 3000 </a:t>
            </a:r>
            <a:r>
              <a:rPr lang="es-ES_tradnl" sz="1600" dirty="0" err="1"/>
              <a:t>bunches</a:t>
            </a:r>
            <a:r>
              <a:rPr lang="es-ES_tradnl" sz="1600" dirty="0"/>
              <a:t>)</a:t>
            </a:r>
            <a:endParaRPr lang="es-ES_tradnl" sz="1600" dirty="0">
              <a:latin typeface="Arial" charset="0"/>
            </a:endParaRPr>
          </a:p>
          <a:p>
            <a:pPr eaLnBrk="1" hangingPunct="1">
              <a:buFontTx/>
              <a:buChar char="•"/>
            </a:pPr>
            <a:r>
              <a:rPr lang="es-ES_tradnl" sz="1600" dirty="0" err="1">
                <a:solidFill>
                  <a:schemeClr val="tx2"/>
                </a:solidFill>
                <a:latin typeface="Arial" charset="0"/>
              </a:rPr>
              <a:t>Current</a:t>
            </a:r>
            <a:r>
              <a:rPr lang="es-ES_tradnl" sz="1600" dirty="0">
                <a:solidFill>
                  <a:schemeClr val="tx2"/>
                </a:solidFill>
                <a:latin typeface="Arial" charset="0"/>
              </a:rPr>
              <a:t>: </a:t>
            </a:r>
            <a:r>
              <a:rPr lang="es-ES_tradnl" sz="1600" dirty="0">
                <a:solidFill>
                  <a:schemeClr val="tx2"/>
                </a:solidFill>
                <a:latin typeface="Arial" charset="0"/>
              </a:rPr>
              <a:t>0.56 A</a:t>
            </a:r>
          </a:p>
          <a:p>
            <a:pPr eaLnBrk="1" hangingPunct="1">
              <a:buFontTx/>
              <a:buChar char="•"/>
            </a:pPr>
            <a:r>
              <a:rPr lang="es-ES_tradnl" sz="1600" dirty="0" err="1">
                <a:solidFill>
                  <a:schemeClr val="tx2"/>
                </a:solidFill>
                <a:latin typeface="Arial" charset="0"/>
              </a:rPr>
              <a:t>Luminosity</a:t>
            </a:r>
            <a:r>
              <a:rPr lang="es-ES_tradnl" sz="1600" dirty="0">
                <a:solidFill>
                  <a:schemeClr val="tx2"/>
                </a:solidFill>
                <a:latin typeface="Arial" charset="0"/>
              </a:rPr>
              <a:t>: </a:t>
            </a:r>
            <a:r>
              <a:rPr lang="es-ES_tradnl" sz="1600" dirty="0">
                <a:solidFill>
                  <a:schemeClr val="tx2"/>
                </a:solidFill>
                <a:latin typeface="Arial" charset="0"/>
              </a:rPr>
              <a:t>10</a:t>
            </a:r>
            <a:r>
              <a:rPr lang="es-ES_tradnl" sz="1600" baseline="30000" dirty="0">
                <a:solidFill>
                  <a:schemeClr val="tx2"/>
                </a:solidFill>
                <a:latin typeface="Arial" charset="0"/>
              </a:rPr>
              <a:t>34</a:t>
            </a:r>
            <a:r>
              <a:rPr lang="es-ES_tradnl" sz="1600" dirty="0">
                <a:solidFill>
                  <a:schemeClr val="tx2"/>
                </a:solidFill>
                <a:latin typeface="Arial" charset="0"/>
              </a:rPr>
              <a:t> cm</a:t>
            </a:r>
            <a:r>
              <a:rPr lang="es-ES_tradnl" sz="1600" baseline="30000" dirty="0">
                <a:solidFill>
                  <a:schemeClr val="tx2"/>
                </a:solidFill>
                <a:latin typeface="Arial" charset="0"/>
              </a:rPr>
              <a:t>2</a:t>
            </a:r>
            <a:r>
              <a:rPr lang="es-ES_tradnl" sz="1600" dirty="0">
                <a:solidFill>
                  <a:schemeClr val="tx2"/>
                </a:solidFill>
                <a:latin typeface="Arial" charset="0"/>
              </a:rPr>
              <a:t>/s</a:t>
            </a:r>
          </a:p>
        </p:txBody>
      </p:sp>
      <p:grpSp>
        <p:nvGrpSpPr>
          <p:cNvPr id="2" name="Group 23"/>
          <p:cNvGrpSpPr>
            <a:grpSpLocks/>
          </p:cNvGrpSpPr>
          <p:nvPr/>
        </p:nvGrpSpPr>
        <p:grpSpPr bwMode="auto">
          <a:xfrm>
            <a:off x="4656139" y="3716338"/>
            <a:ext cx="2900362" cy="1489074"/>
            <a:chOff x="930" y="2296"/>
            <a:chExt cx="1694" cy="1261"/>
          </a:xfrm>
        </p:grpSpPr>
        <p:pic>
          <p:nvPicPr>
            <p:cNvPr id="69638" name="Picture 6"/>
            <p:cNvPicPr>
              <a:picLocks noChangeAspect="1" noChangeArrowheads="1"/>
            </p:cNvPicPr>
            <p:nvPr/>
          </p:nvPicPr>
          <p:blipFill>
            <a:blip r:embed="rId4" cstate="print"/>
            <a:srcRect/>
            <a:stretch>
              <a:fillRect/>
            </a:stretch>
          </p:blipFill>
          <p:spPr bwMode="auto">
            <a:xfrm>
              <a:off x="930" y="2296"/>
              <a:ext cx="1694" cy="1261"/>
            </a:xfrm>
            <a:prstGeom prst="rect">
              <a:avLst/>
            </a:prstGeom>
            <a:noFill/>
            <a:ln w="9525" algn="ctr">
              <a:noFill/>
              <a:miter lim="800000"/>
              <a:headEnd/>
              <a:tailEnd/>
            </a:ln>
            <a:effectLst/>
          </p:spPr>
        </p:pic>
        <p:sp>
          <p:nvSpPr>
            <p:cNvPr id="69639" name="Text Box 7"/>
            <p:cNvSpPr txBox="1">
              <a:spLocks noChangeArrowheads="1"/>
            </p:cNvSpPr>
            <p:nvPr/>
          </p:nvSpPr>
          <p:spPr bwMode="auto">
            <a:xfrm>
              <a:off x="1679" y="2341"/>
              <a:ext cx="700" cy="313"/>
            </a:xfrm>
            <a:prstGeom prst="rect">
              <a:avLst/>
            </a:prstGeom>
            <a:noFill/>
            <a:ln w="9525" algn="ctr">
              <a:noFill/>
              <a:miter lim="800000"/>
              <a:headEnd/>
              <a:tailEnd/>
            </a:ln>
            <a:effectLst/>
          </p:spPr>
          <p:txBody>
            <a:bodyPr wrap="none">
              <a:spAutoFit/>
            </a:bodyPr>
            <a:lstStyle/>
            <a:p>
              <a:pPr algn="ctr" eaLnBrk="1" hangingPunct="1"/>
              <a:r>
                <a:rPr lang="ca-ES">
                  <a:solidFill>
                    <a:schemeClr val="tx2"/>
                  </a:solidFill>
                  <a:latin typeface="Arial" charset="0"/>
                </a:rPr>
                <a:t>a 40 km/h</a:t>
              </a:r>
            </a:p>
          </p:txBody>
        </p:sp>
      </p:grpSp>
      <p:sp>
        <p:nvSpPr>
          <p:cNvPr id="69640" name="Text Box 8"/>
          <p:cNvSpPr txBox="1">
            <a:spLocks noChangeArrowheads="1"/>
          </p:cNvSpPr>
          <p:nvPr/>
        </p:nvSpPr>
        <p:spPr bwMode="auto">
          <a:xfrm>
            <a:off x="1524001" y="6021388"/>
            <a:ext cx="9396413" cy="369332"/>
          </a:xfrm>
          <a:prstGeom prst="rect">
            <a:avLst/>
          </a:prstGeom>
          <a:noFill/>
          <a:ln w="9525" algn="ctr">
            <a:noFill/>
            <a:miter lim="800000"/>
            <a:headEnd/>
            <a:tailEnd/>
          </a:ln>
          <a:effectLst/>
        </p:spPr>
        <p:txBody>
          <a:bodyPr>
            <a:spAutoFit/>
          </a:bodyPr>
          <a:lstStyle/>
          <a:p>
            <a:pPr>
              <a:spcBef>
                <a:spcPct val="50000"/>
              </a:spcBef>
            </a:pPr>
            <a:r>
              <a:rPr lang="en-GB"/>
              <a:t>at nominal beam current the two LHC beams together could melt nearly one tonne of copper</a:t>
            </a:r>
            <a:endParaRPr lang="es-ES_tradnl" dirty="0"/>
          </a:p>
        </p:txBody>
      </p:sp>
      <p:sp>
        <p:nvSpPr>
          <p:cNvPr id="69641" name="Text Box 9"/>
          <p:cNvSpPr txBox="1">
            <a:spLocks noChangeArrowheads="1"/>
          </p:cNvSpPr>
          <p:nvPr/>
        </p:nvSpPr>
        <p:spPr bwMode="auto">
          <a:xfrm>
            <a:off x="6240464" y="765175"/>
            <a:ext cx="4465637" cy="1754326"/>
          </a:xfrm>
          <a:prstGeom prst="rect">
            <a:avLst/>
          </a:prstGeom>
          <a:noFill/>
          <a:ln w="9525">
            <a:noFill/>
            <a:miter lim="800000"/>
            <a:headEnd/>
            <a:tailEnd/>
          </a:ln>
          <a:effectLst/>
        </p:spPr>
        <p:txBody>
          <a:bodyPr>
            <a:spAutoFit/>
          </a:bodyPr>
          <a:lstStyle/>
          <a:p>
            <a:r>
              <a:rPr lang="es-ES_tradnl" b="1" u="sng" dirty="0" err="1">
                <a:solidFill>
                  <a:schemeClr val="accent1"/>
                </a:solidFill>
              </a:rPr>
              <a:t>Superconducting</a:t>
            </a:r>
            <a:r>
              <a:rPr lang="es-ES_tradnl" b="1" u="sng" dirty="0">
                <a:solidFill>
                  <a:schemeClr val="accent1"/>
                </a:solidFill>
              </a:rPr>
              <a:t> </a:t>
            </a:r>
            <a:r>
              <a:rPr lang="es-ES_tradnl" b="1" u="sng" dirty="0" err="1">
                <a:solidFill>
                  <a:schemeClr val="accent1"/>
                </a:solidFill>
              </a:rPr>
              <a:t>magnets</a:t>
            </a:r>
            <a:r>
              <a:rPr lang="es-ES_tradnl" b="1" u="sng" dirty="0">
                <a:solidFill>
                  <a:schemeClr val="accent1"/>
                </a:solidFill>
              </a:rPr>
              <a:t>. </a:t>
            </a:r>
            <a:r>
              <a:rPr lang="es-ES_tradnl" b="1" u="sng" dirty="0" err="1">
                <a:solidFill>
                  <a:schemeClr val="accent1"/>
                </a:solidFill>
              </a:rPr>
              <a:t>Criogenics</a:t>
            </a:r>
            <a:r>
              <a:rPr lang="es-ES_tradnl" b="1" u="sng" dirty="0">
                <a:solidFill>
                  <a:schemeClr val="accent1"/>
                </a:solidFill>
              </a:rPr>
              <a:t>:</a:t>
            </a:r>
            <a:r>
              <a:rPr lang="es-ES_tradnl" b="1" u="sng" dirty="0">
                <a:solidFill>
                  <a:srgbClr val="FF0000"/>
                </a:solidFill>
              </a:rPr>
              <a:t> </a:t>
            </a:r>
            <a:endParaRPr lang="es-ES_tradnl" b="1" u="sng" dirty="0">
              <a:solidFill>
                <a:srgbClr val="FF0000"/>
              </a:solidFill>
            </a:endParaRPr>
          </a:p>
          <a:p>
            <a:r>
              <a:rPr lang="es-ES_tradnl" dirty="0"/>
              <a:t>12 </a:t>
            </a:r>
            <a:r>
              <a:rPr lang="es-ES_tradnl" dirty="0" err="1"/>
              <a:t>million</a:t>
            </a:r>
            <a:r>
              <a:rPr lang="es-ES_tradnl" dirty="0"/>
              <a:t> litres of </a:t>
            </a:r>
            <a:r>
              <a:rPr lang="es-ES_tradnl" dirty="0" err="1"/>
              <a:t>liquid</a:t>
            </a:r>
            <a:r>
              <a:rPr lang="es-ES_tradnl" dirty="0"/>
              <a:t> </a:t>
            </a:r>
            <a:r>
              <a:rPr lang="es-ES_tradnl" dirty="0" err="1"/>
              <a:t>nitrogen</a:t>
            </a:r>
            <a:r>
              <a:rPr lang="es-ES_tradnl" dirty="0"/>
              <a:t> are </a:t>
            </a:r>
            <a:r>
              <a:rPr lang="es-ES_tradnl" dirty="0" err="1"/>
              <a:t>evaporated</a:t>
            </a:r>
            <a:r>
              <a:rPr lang="es-ES_tradnl" dirty="0"/>
              <a:t> </a:t>
            </a:r>
            <a:r>
              <a:rPr lang="es-ES_tradnl" dirty="0" err="1"/>
              <a:t>during</a:t>
            </a:r>
            <a:r>
              <a:rPr lang="es-ES_tradnl" dirty="0"/>
              <a:t> </a:t>
            </a:r>
            <a:r>
              <a:rPr lang="es-ES_tradnl" dirty="0" err="1"/>
              <a:t>the</a:t>
            </a:r>
            <a:r>
              <a:rPr lang="es-ES_tradnl" dirty="0"/>
              <a:t> </a:t>
            </a:r>
            <a:r>
              <a:rPr lang="es-ES_tradnl" dirty="0" err="1"/>
              <a:t>cooling</a:t>
            </a:r>
            <a:r>
              <a:rPr lang="es-ES_tradnl" dirty="0"/>
              <a:t> </a:t>
            </a:r>
            <a:r>
              <a:rPr lang="es-ES_tradnl" dirty="0" err="1"/>
              <a:t>process</a:t>
            </a:r>
            <a:r>
              <a:rPr lang="es-ES_tradnl" dirty="0"/>
              <a:t> of 31000 </a:t>
            </a:r>
            <a:r>
              <a:rPr lang="es-ES_tradnl" dirty="0" err="1"/>
              <a:t>tons</a:t>
            </a:r>
            <a:r>
              <a:rPr lang="es-ES_tradnl" dirty="0"/>
              <a:t> of   </a:t>
            </a:r>
            <a:r>
              <a:rPr lang="es-ES_tradnl" dirty="0"/>
              <a:t>material </a:t>
            </a:r>
            <a:r>
              <a:rPr lang="es-ES_tradnl" dirty="0"/>
              <a:t>and </a:t>
            </a:r>
            <a:r>
              <a:rPr lang="es-ES_tradnl" dirty="0" err="1"/>
              <a:t>then</a:t>
            </a:r>
            <a:r>
              <a:rPr lang="es-ES_tradnl" dirty="0"/>
              <a:t>  </a:t>
            </a:r>
            <a:r>
              <a:rPr lang="es-ES_tradnl" dirty="0"/>
              <a:t>700000 </a:t>
            </a:r>
            <a:r>
              <a:rPr lang="es-ES_tradnl" dirty="0"/>
              <a:t>litres of </a:t>
            </a:r>
            <a:r>
              <a:rPr lang="es-ES_tradnl" dirty="0" err="1"/>
              <a:t>liquid</a:t>
            </a:r>
            <a:r>
              <a:rPr lang="es-ES_tradnl" dirty="0"/>
              <a:t> </a:t>
            </a:r>
            <a:r>
              <a:rPr lang="es-ES_tradnl" dirty="0" err="1"/>
              <a:t>helium</a:t>
            </a:r>
            <a:r>
              <a:rPr lang="es-ES_tradnl" dirty="0"/>
              <a:t> </a:t>
            </a:r>
            <a:r>
              <a:rPr lang="es-ES_tradnl" dirty="0" err="1"/>
              <a:t>will</a:t>
            </a:r>
            <a:r>
              <a:rPr lang="es-ES_tradnl" dirty="0"/>
              <a:t> be </a:t>
            </a:r>
            <a:r>
              <a:rPr lang="es-ES_tradnl" dirty="0" err="1"/>
              <a:t>necessary</a:t>
            </a:r>
            <a:r>
              <a:rPr lang="es-ES_tradnl" dirty="0"/>
              <a:t> to </a:t>
            </a:r>
            <a:r>
              <a:rPr lang="es-ES_tradnl" dirty="0" err="1"/>
              <a:t>keep</a:t>
            </a:r>
            <a:r>
              <a:rPr lang="es-ES_tradnl" dirty="0"/>
              <a:t> </a:t>
            </a:r>
            <a:r>
              <a:rPr lang="es-ES_tradnl" dirty="0" err="1"/>
              <a:t>the</a:t>
            </a:r>
            <a:r>
              <a:rPr lang="es-ES_tradnl" dirty="0"/>
              <a:t> </a:t>
            </a:r>
            <a:r>
              <a:rPr lang="es-ES_tradnl" dirty="0" err="1"/>
              <a:t>temperature</a:t>
            </a:r>
            <a:r>
              <a:rPr lang="es-ES_tradnl" dirty="0"/>
              <a:t> </a:t>
            </a:r>
            <a:r>
              <a:rPr lang="es-ES_tradnl" dirty="0" err="1"/>
              <a:t>less</a:t>
            </a:r>
            <a:r>
              <a:rPr lang="es-ES_tradnl" dirty="0"/>
              <a:t> tan 2 K   </a:t>
            </a:r>
            <a:endParaRPr lang="es-ES_tradnl" dirty="0"/>
          </a:p>
        </p:txBody>
      </p:sp>
      <p:sp>
        <p:nvSpPr>
          <p:cNvPr id="69642" name="Rectangle 10"/>
          <p:cNvSpPr>
            <a:spLocks noChangeArrowheads="1"/>
          </p:cNvSpPr>
          <p:nvPr/>
        </p:nvSpPr>
        <p:spPr bwMode="auto">
          <a:xfrm>
            <a:off x="1524000" y="2420939"/>
            <a:ext cx="4572000" cy="701675"/>
          </a:xfrm>
          <a:prstGeom prst="rect">
            <a:avLst/>
          </a:prstGeom>
          <a:noFill/>
          <a:ln w="9525">
            <a:noFill/>
            <a:miter lim="800000"/>
            <a:headEnd/>
            <a:tailEnd/>
          </a:ln>
          <a:effectLst/>
        </p:spPr>
        <p:txBody>
          <a:bodyPr>
            <a:spAutoFit/>
          </a:bodyPr>
          <a:lstStyle/>
          <a:p>
            <a:r>
              <a:rPr lang="es-ES_tradnl" sz="2000" b="1" u="sng" dirty="0" err="1">
                <a:solidFill>
                  <a:schemeClr val="accent1"/>
                </a:solidFill>
              </a:rPr>
              <a:t>Stored</a:t>
            </a:r>
            <a:r>
              <a:rPr lang="es-ES_tradnl" sz="2000" b="1" u="sng" dirty="0">
                <a:solidFill>
                  <a:schemeClr val="accent1"/>
                </a:solidFill>
              </a:rPr>
              <a:t> </a:t>
            </a:r>
            <a:r>
              <a:rPr lang="es-ES_tradnl" sz="2000" b="1" u="sng" dirty="0" err="1">
                <a:solidFill>
                  <a:schemeClr val="accent1"/>
                </a:solidFill>
              </a:rPr>
              <a:t>energy</a:t>
            </a:r>
            <a:r>
              <a:rPr lang="es-ES_tradnl" sz="2000" b="1" u="sng" dirty="0">
                <a:solidFill>
                  <a:schemeClr val="accent1"/>
                </a:solidFill>
              </a:rPr>
              <a:t>:</a:t>
            </a:r>
            <a:endParaRPr lang="es-ES_tradnl" sz="2000" b="1" u="sng" dirty="0">
              <a:solidFill>
                <a:schemeClr val="accent1"/>
              </a:solidFill>
            </a:endParaRPr>
          </a:p>
          <a:p>
            <a:r>
              <a:rPr lang="es-ES_tradnl" sz="2000" dirty="0"/>
              <a:t>ENRGY in </a:t>
            </a:r>
            <a:r>
              <a:rPr lang="es-ES_tradnl" sz="2000" dirty="0" err="1"/>
              <a:t>the</a:t>
            </a:r>
            <a:r>
              <a:rPr lang="es-ES_tradnl" sz="2000" dirty="0"/>
              <a:t> </a:t>
            </a:r>
            <a:r>
              <a:rPr lang="es-ES_tradnl" sz="2000" dirty="0" err="1"/>
              <a:t>two</a:t>
            </a:r>
            <a:r>
              <a:rPr lang="es-ES_tradnl" sz="2000" dirty="0"/>
              <a:t> </a:t>
            </a:r>
            <a:r>
              <a:rPr lang="es-ES_tradnl" sz="2000" dirty="0" err="1"/>
              <a:t>beams</a:t>
            </a:r>
            <a:r>
              <a:rPr lang="es-ES_tradnl" sz="2000" dirty="0"/>
              <a:t>: </a:t>
            </a:r>
            <a:r>
              <a:rPr lang="es-ES_tradnl" sz="2000" dirty="0">
                <a:solidFill>
                  <a:srgbClr val="FF0000"/>
                </a:solidFill>
              </a:rPr>
              <a:t>0.7 GJ</a:t>
            </a:r>
            <a:r>
              <a:rPr lang="es-ES_tradnl" sz="2000" dirty="0">
                <a:solidFill>
                  <a:schemeClr val="accent2"/>
                </a:solidFill>
              </a:rPr>
              <a:t> </a:t>
            </a:r>
            <a:endParaRPr lang="es-ES_tradnl" sz="2000" dirty="0"/>
          </a:p>
        </p:txBody>
      </p:sp>
      <p:grpSp>
        <p:nvGrpSpPr>
          <p:cNvPr id="3" name="Group 24"/>
          <p:cNvGrpSpPr>
            <a:grpSpLocks/>
          </p:cNvGrpSpPr>
          <p:nvPr/>
        </p:nvGrpSpPr>
        <p:grpSpPr bwMode="auto">
          <a:xfrm>
            <a:off x="5375275" y="2492375"/>
            <a:ext cx="5049838" cy="604838"/>
            <a:chOff x="2426" y="1570"/>
            <a:chExt cx="3181" cy="381"/>
          </a:xfrm>
        </p:grpSpPr>
        <p:sp>
          <p:nvSpPr>
            <p:cNvPr id="69643" name="Text Box 11"/>
            <p:cNvSpPr txBox="1">
              <a:spLocks noChangeArrowheads="1"/>
            </p:cNvSpPr>
            <p:nvPr/>
          </p:nvSpPr>
          <p:spPr bwMode="auto">
            <a:xfrm>
              <a:off x="3923" y="1721"/>
              <a:ext cx="1684" cy="212"/>
            </a:xfrm>
            <a:prstGeom prst="rect">
              <a:avLst/>
            </a:prstGeom>
            <a:noFill/>
            <a:ln w="12700">
              <a:noFill/>
              <a:miter lim="800000"/>
              <a:headEnd/>
              <a:tailEnd/>
            </a:ln>
            <a:effectLst/>
          </p:spPr>
          <p:txBody>
            <a:bodyPr>
              <a:spAutoFit/>
            </a:bodyPr>
            <a:lstStyle/>
            <a:p>
              <a:pPr>
                <a:spcBef>
                  <a:spcPct val="50000"/>
                </a:spcBef>
              </a:pPr>
              <a:r>
                <a:rPr lang="es-ES_tradnl" sz="1600" dirty="0">
                  <a:solidFill>
                    <a:schemeClr val="accent2"/>
                  </a:solidFill>
                </a:rPr>
                <a:t>50 </a:t>
              </a:r>
              <a:r>
                <a:rPr lang="es-ES_tradnl" sz="1600" dirty="0" err="1">
                  <a:solidFill>
                    <a:schemeClr val="accent2"/>
                  </a:solidFill>
                </a:rPr>
                <a:t>tons</a:t>
              </a:r>
              <a:r>
                <a:rPr lang="es-ES_tradnl" sz="1600" dirty="0">
                  <a:solidFill>
                    <a:schemeClr val="accent2"/>
                  </a:solidFill>
                </a:rPr>
                <a:t> at </a:t>
              </a:r>
              <a:r>
                <a:rPr lang="es-ES_tradnl" sz="1600" dirty="0">
                  <a:solidFill>
                    <a:schemeClr val="accent2"/>
                  </a:solidFill>
                </a:rPr>
                <a:t>600 km/h</a:t>
              </a:r>
              <a:endParaRPr lang="es-ES_tradnl" sz="2000" dirty="0">
                <a:solidFill>
                  <a:schemeClr val="accent2"/>
                </a:solidFill>
              </a:endParaRPr>
            </a:p>
          </p:txBody>
        </p:sp>
        <p:graphicFrame>
          <p:nvGraphicFramePr>
            <p:cNvPr id="69644" name="Object 12"/>
            <p:cNvGraphicFramePr>
              <a:graphicFrameLocks noChangeAspect="1"/>
            </p:cNvGraphicFramePr>
            <p:nvPr/>
          </p:nvGraphicFramePr>
          <p:xfrm>
            <a:off x="2426" y="1570"/>
            <a:ext cx="1374" cy="381"/>
          </p:xfrm>
          <a:graphic>
            <a:graphicData uri="http://schemas.openxmlformats.org/presentationml/2006/ole">
              <mc:AlternateContent xmlns:mc="http://schemas.openxmlformats.org/markup-compatibility/2006">
                <mc:Choice xmlns:v="urn:schemas-microsoft-com:vml" Requires="v">
                  <p:oleObj spid="_x0000_s1039" name="Clip" r:id="rId5" imgW="5798880" imgH="1485360" progId="MS_ClipArt_Gallery.2">
                    <p:embed/>
                  </p:oleObj>
                </mc:Choice>
                <mc:Fallback>
                  <p:oleObj name="Clip" r:id="rId5" imgW="5798880" imgH="1485360" progId="MS_ClipArt_Gallery.2">
                    <p:embed/>
                    <p:pic>
                      <p:nvPicPr>
                        <p:cNvPr id="69644"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6" y="1570"/>
                          <a:ext cx="1374" cy="3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9652" name="Line 20"/>
          <p:cNvSpPr>
            <a:spLocks noChangeShapeType="1"/>
          </p:cNvSpPr>
          <p:nvPr/>
        </p:nvSpPr>
        <p:spPr bwMode="auto">
          <a:xfrm flipV="1">
            <a:off x="5591176" y="1052513"/>
            <a:ext cx="792163" cy="431800"/>
          </a:xfrm>
          <a:prstGeom prst="line">
            <a:avLst/>
          </a:prstGeom>
          <a:noFill/>
          <a:ln w="9525">
            <a:solidFill>
              <a:schemeClr val="tx1"/>
            </a:solidFill>
            <a:round/>
            <a:headEnd/>
            <a:tailEnd type="triangle" w="med" len="med"/>
          </a:ln>
          <a:effectLst/>
        </p:spPr>
        <p:txBody>
          <a:bodyPr/>
          <a:lstStyle/>
          <a:p>
            <a:endParaRPr lang="es-MX"/>
          </a:p>
        </p:txBody>
      </p:sp>
      <p:sp>
        <p:nvSpPr>
          <p:cNvPr id="69653" name="Rectangle 21"/>
          <p:cNvSpPr>
            <a:spLocks noChangeArrowheads="1"/>
          </p:cNvSpPr>
          <p:nvPr/>
        </p:nvSpPr>
        <p:spPr bwMode="auto">
          <a:xfrm>
            <a:off x="1524000" y="3032126"/>
            <a:ext cx="4572000" cy="396875"/>
          </a:xfrm>
          <a:prstGeom prst="rect">
            <a:avLst/>
          </a:prstGeom>
          <a:noFill/>
          <a:ln w="9525">
            <a:noFill/>
            <a:miter lim="800000"/>
            <a:headEnd/>
            <a:tailEnd/>
          </a:ln>
          <a:effectLst/>
        </p:spPr>
        <p:txBody>
          <a:bodyPr>
            <a:spAutoFit/>
          </a:bodyPr>
          <a:lstStyle/>
          <a:p>
            <a:r>
              <a:rPr lang="es-ES" sz="2000" dirty="0" err="1"/>
              <a:t>Energy</a:t>
            </a:r>
            <a:r>
              <a:rPr lang="es-ES" sz="2000" dirty="0"/>
              <a:t> in </a:t>
            </a:r>
            <a:r>
              <a:rPr lang="es-ES" sz="2000" dirty="0" err="1"/>
              <a:t>the</a:t>
            </a:r>
            <a:r>
              <a:rPr lang="es-ES" sz="2000" dirty="0"/>
              <a:t> </a:t>
            </a:r>
            <a:r>
              <a:rPr lang="es-ES" sz="2000" dirty="0" err="1"/>
              <a:t>magnets</a:t>
            </a:r>
            <a:r>
              <a:rPr lang="es-ES" sz="2000" dirty="0"/>
              <a:t> : </a:t>
            </a:r>
            <a:r>
              <a:rPr lang="es-ES" sz="2000" dirty="0">
                <a:solidFill>
                  <a:schemeClr val="accent1"/>
                </a:solidFill>
              </a:rPr>
              <a:t> </a:t>
            </a:r>
            <a:r>
              <a:rPr lang="es-ES" sz="2000" dirty="0">
                <a:solidFill>
                  <a:srgbClr val="FF0000"/>
                </a:solidFill>
              </a:rPr>
              <a:t>10.4  GJ</a:t>
            </a:r>
          </a:p>
        </p:txBody>
      </p:sp>
      <p:sp>
        <p:nvSpPr>
          <p:cNvPr id="69654" name="Text Box 22"/>
          <p:cNvSpPr txBox="1">
            <a:spLocks noChangeArrowheads="1"/>
          </p:cNvSpPr>
          <p:nvPr/>
        </p:nvSpPr>
        <p:spPr bwMode="auto">
          <a:xfrm>
            <a:off x="2782889" y="4221164"/>
            <a:ext cx="698333" cy="646331"/>
          </a:xfrm>
          <a:prstGeom prst="rect">
            <a:avLst/>
          </a:prstGeom>
          <a:noFill/>
          <a:ln w="9525">
            <a:noFill/>
            <a:miter lim="800000"/>
            <a:headEnd/>
            <a:tailEnd/>
          </a:ln>
          <a:effectLst/>
        </p:spPr>
        <p:txBody>
          <a:bodyPr wrap="none">
            <a:spAutoFit/>
          </a:bodyPr>
          <a:lstStyle/>
          <a:p>
            <a:r>
              <a:rPr lang="ca-ES">
                <a:solidFill>
                  <a:srgbClr val="FF0000"/>
                </a:solidFill>
              </a:rPr>
              <a:t>Total:</a:t>
            </a:r>
          </a:p>
          <a:p>
            <a:r>
              <a:rPr lang="ca-ES">
                <a:solidFill>
                  <a:srgbClr val="FF0000"/>
                </a:solidFill>
              </a:rPr>
              <a:t>11 GJ</a:t>
            </a:r>
          </a:p>
        </p:txBody>
      </p:sp>
      <p:sp>
        <p:nvSpPr>
          <p:cNvPr id="17" name="16 CuadroTexto"/>
          <p:cNvSpPr txBox="1"/>
          <p:nvPr/>
        </p:nvSpPr>
        <p:spPr>
          <a:xfrm>
            <a:off x="2522224" y="5940585"/>
            <a:ext cx="9144000" cy="461665"/>
          </a:xfrm>
          <a:prstGeom prst="rect">
            <a:avLst/>
          </a:prstGeom>
          <a:noFill/>
        </p:spPr>
        <p:txBody>
          <a:bodyPr wrap="square" rtlCol="0">
            <a:spAutoFit/>
          </a:bodyPr>
          <a:lstStyle/>
          <a:p>
            <a:r>
              <a:rPr lang="es-MX" sz="2400" dirty="0">
                <a:solidFill>
                  <a:schemeClr val="accent6"/>
                </a:solidFill>
              </a:rPr>
              <a:t> </a:t>
            </a:r>
            <a:endParaRPr lang="es-MX" sz="2400" dirty="0">
              <a:solidFill>
                <a:schemeClr val="accent6"/>
              </a:solidFill>
            </a:endParaRPr>
          </a:p>
        </p:txBody>
      </p:sp>
      <p:sp>
        <p:nvSpPr>
          <p:cNvPr id="4" name="Date Placeholder 3"/>
          <p:cNvSpPr>
            <a:spLocks noGrp="1"/>
          </p:cNvSpPr>
          <p:nvPr>
            <p:ph type="dt" sz="half" idx="10"/>
          </p:nvPr>
        </p:nvSpPr>
        <p:spPr/>
        <p:txBody>
          <a:bodyPr/>
          <a:lstStyle/>
          <a:p>
            <a:r>
              <a:rPr lang="en-GB" smtClean="0"/>
              <a:t>10/10/2018</a:t>
            </a:r>
            <a:endParaRPr lang="en-US"/>
          </a:p>
        </p:txBody>
      </p:sp>
      <p:sp>
        <p:nvSpPr>
          <p:cNvPr id="5" name="Footer Placeholder 4"/>
          <p:cNvSpPr>
            <a:spLocks noGrp="1"/>
          </p:cNvSpPr>
          <p:nvPr>
            <p:ph type="ftr" sz="quarter" idx="11"/>
          </p:nvPr>
        </p:nvSpPr>
        <p:spPr/>
        <p:txBody>
          <a:bodyPr/>
          <a:lstStyle/>
          <a:p>
            <a:r>
              <a:rPr lang="es-ES" smtClean="0"/>
              <a:t>Guy Paic CLF Puebla 2018</a:t>
            </a:r>
            <a:endParaRPr lang="en-US"/>
          </a:p>
        </p:txBody>
      </p:sp>
    </p:spTree>
    <p:extLst>
      <p:ext uri="{BB962C8B-B14F-4D97-AF65-F5344CB8AC3E}">
        <p14:creationId xmlns:p14="http://schemas.microsoft.com/office/powerpoint/2010/main" val="19478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6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96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96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96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96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0" grpId="0"/>
      <p:bldP spid="69641" grpId="0"/>
      <p:bldP spid="69642" grpId="0"/>
      <p:bldP spid="69652" grpId="0" animBg="1"/>
      <p:bldP spid="69653" grpId="0"/>
      <p:bldP spid="696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solidFill>
                  <a:srgbClr val="FF0000"/>
                </a:solidFill>
                <a:latin typeface="Comic Sans MS" panose="030F0702030302020204" pitchFamily="66" charset="0"/>
              </a:rPr>
              <a:t>The vacuum in the LHC</a:t>
            </a:r>
            <a:endParaRPr lang="en-US" dirty="0">
              <a:solidFill>
                <a:srgbClr val="FF0000"/>
              </a:solidFill>
              <a:latin typeface="Comic Sans MS" panose="030F0702030302020204" pitchFamily="66" charset="0"/>
            </a:endParaRPr>
          </a:p>
        </p:txBody>
      </p:sp>
      <p:sp>
        <p:nvSpPr>
          <p:cNvPr id="3" name="Content Placeholder 2"/>
          <p:cNvSpPr>
            <a:spLocks noGrp="1"/>
          </p:cNvSpPr>
          <p:nvPr>
            <p:ph idx="1"/>
          </p:nvPr>
        </p:nvSpPr>
        <p:spPr/>
        <p:txBody>
          <a:bodyPr>
            <a:normAutofit/>
          </a:bodyPr>
          <a:lstStyle/>
          <a:p>
            <a:r>
              <a:rPr lang="en-US" dirty="0" smtClean="0"/>
              <a:t>10</a:t>
            </a:r>
            <a:r>
              <a:rPr lang="en-US" baseline="30000" dirty="0" smtClean="0"/>
              <a:t>-10</a:t>
            </a:r>
            <a:r>
              <a:rPr lang="en-US" dirty="0" smtClean="0"/>
              <a:t> </a:t>
            </a:r>
            <a:r>
              <a:rPr lang="en-US" dirty="0" err="1" smtClean="0"/>
              <a:t>Torr</a:t>
            </a:r>
            <a:r>
              <a:rPr lang="en-US" dirty="0" smtClean="0"/>
              <a:t> (~3 million molecules/cm</a:t>
            </a:r>
            <a:r>
              <a:rPr lang="en-US" baseline="30000" dirty="0" smtClean="0"/>
              <a:t>3</a:t>
            </a:r>
            <a:r>
              <a:rPr lang="en-US" dirty="0" smtClean="0"/>
              <a:t>) ,  to prevent </a:t>
            </a:r>
            <a:r>
              <a:rPr lang="en-US" dirty="0" err="1" smtClean="0"/>
              <a:t>colisions</a:t>
            </a:r>
            <a:r>
              <a:rPr lang="en-US" dirty="0" smtClean="0"/>
              <a:t> of particles with gas</a:t>
            </a:r>
          </a:p>
          <a:p>
            <a:r>
              <a:rPr lang="en-US" dirty="0" smtClean="0"/>
              <a:t>Equal to the pressure at altitude of 1000 km in the atmosphere.  </a:t>
            </a:r>
          </a:p>
          <a:p>
            <a:r>
              <a:rPr lang="en-US" dirty="0" smtClean="0"/>
              <a:t>The vacuum around  the superconductive shield ( 10</a:t>
            </a:r>
            <a:r>
              <a:rPr lang="en-US" baseline="30000" dirty="0" smtClean="0"/>
              <a:t>-6</a:t>
            </a:r>
            <a:r>
              <a:rPr lang="en-US" dirty="0" smtClean="0"/>
              <a:t> </a:t>
            </a:r>
            <a:r>
              <a:rPr lang="en-US" dirty="0" err="1" smtClean="0"/>
              <a:t>Torr</a:t>
            </a:r>
            <a:r>
              <a:rPr lang="en-US" dirty="0" smtClean="0"/>
              <a:t>) to pump ~9000 m</a:t>
            </a:r>
            <a:r>
              <a:rPr lang="en-US" baseline="30000" dirty="0" smtClean="0"/>
              <a:t>3</a:t>
            </a:r>
            <a:r>
              <a:rPr lang="en-US" dirty="0" smtClean="0"/>
              <a:t>  = cathedral!. </a:t>
            </a:r>
          </a:p>
          <a:p>
            <a:endParaRPr lang="en-US" dirty="0" smtClean="0"/>
          </a:p>
          <a:p>
            <a:endParaRPr lang="en-US" dirty="0" smtClean="0"/>
          </a:p>
          <a:p>
            <a:pPr marL="0" indent="0">
              <a:buNone/>
            </a:pPr>
            <a:endParaRPr lang="en-US" dirty="0" smtClean="0"/>
          </a:p>
          <a:p>
            <a:endParaRPr lang="en-US" dirty="0"/>
          </a:p>
        </p:txBody>
      </p:sp>
      <p:sp>
        <p:nvSpPr>
          <p:cNvPr id="4" name="Date Placeholder 3"/>
          <p:cNvSpPr>
            <a:spLocks noGrp="1"/>
          </p:cNvSpPr>
          <p:nvPr>
            <p:ph type="dt" sz="half" idx="10"/>
          </p:nvPr>
        </p:nvSpPr>
        <p:spPr/>
        <p:txBody>
          <a:bodyPr/>
          <a:lstStyle/>
          <a:p>
            <a:r>
              <a:rPr lang="en-GB" smtClean="0"/>
              <a:t>10/10/2018</a:t>
            </a:r>
            <a:endParaRPr lang="en-US"/>
          </a:p>
        </p:txBody>
      </p:sp>
      <p:sp>
        <p:nvSpPr>
          <p:cNvPr id="5" name="Footer Placeholder 4"/>
          <p:cNvSpPr>
            <a:spLocks noGrp="1"/>
          </p:cNvSpPr>
          <p:nvPr>
            <p:ph type="ftr" sz="quarter" idx="11"/>
          </p:nvPr>
        </p:nvSpPr>
        <p:spPr/>
        <p:txBody>
          <a:bodyPr/>
          <a:lstStyle/>
          <a:p>
            <a:r>
              <a:rPr lang="es-ES" smtClean="0"/>
              <a:t>Guy Paic CLF Puebla 2018</a:t>
            </a:r>
            <a:endParaRPr lang="en-US"/>
          </a:p>
        </p:txBody>
      </p:sp>
      <p:sp>
        <p:nvSpPr>
          <p:cNvPr id="6" name="Slide Number Placeholder 5"/>
          <p:cNvSpPr>
            <a:spLocks noGrp="1"/>
          </p:cNvSpPr>
          <p:nvPr>
            <p:ph type="sldNum" sz="quarter" idx="12"/>
          </p:nvPr>
        </p:nvSpPr>
        <p:spPr/>
        <p:txBody>
          <a:bodyPr/>
          <a:lstStyle/>
          <a:p>
            <a:fld id="{D4001ED5-F514-4D3C-9443-C2A8E94D0377}" type="slidenum">
              <a:rPr lang="en-US" smtClean="0"/>
              <a:pPr/>
              <a:t>8</a:t>
            </a:fld>
            <a:endParaRPr lang="en-US"/>
          </a:p>
        </p:txBody>
      </p:sp>
    </p:spTree>
    <p:extLst>
      <p:ext uri="{BB962C8B-B14F-4D97-AF65-F5344CB8AC3E}">
        <p14:creationId xmlns:p14="http://schemas.microsoft.com/office/powerpoint/2010/main" val="12070799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solidFill>
                  <a:srgbClr val="FF0000"/>
                </a:solidFill>
                <a:latin typeface="Comic Sans MS" panose="030F0702030302020204" pitchFamily="66" charset="0"/>
              </a:rPr>
              <a:t>The </a:t>
            </a:r>
            <a:r>
              <a:rPr lang="fr-CH" dirty="0" err="1" smtClean="0">
                <a:solidFill>
                  <a:srgbClr val="FF0000"/>
                </a:solidFill>
                <a:latin typeface="Comic Sans MS" panose="030F0702030302020204" pitchFamily="66" charset="0"/>
              </a:rPr>
              <a:t>magnetic</a:t>
            </a:r>
            <a:r>
              <a:rPr lang="fr-CH" dirty="0" smtClean="0">
                <a:solidFill>
                  <a:srgbClr val="FF0000"/>
                </a:solidFill>
                <a:latin typeface="Comic Sans MS" panose="030F0702030302020204" pitchFamily="66" charset="0"/>
              </a:rPr>
              <a:t> </a:t>
            </a:r>
            <a:r>
              <a:rPr lang="fr-CH" dirty="0" err="1" smtClean="0">
                <a:solidFill>
                  <a:srgbClr val="FF0000"/>
                </a:solidFill>
                <a:latin typeface="Comic Sans MS" panose="030F0702030302020204" pitchFamily="66" charset="0"/>
              </a:rPr>
              <a:t>field</a:t>
            </a:r>
            <a:r>
              <a:rPr lang="fr-CH" dirty="0" smtClean="0">
                <a:solidFill>
                  <a:srgbClr val="FF0000"/>
                </a:solidFill>
                <a:latin typeface="Comic Sans MS" panose="030F0702030302020204" pitchFamily="66" charset="0"/>
              </a:rPr>
              <a:t> in the LHC</a:t>
            </a:r>
            <a:endParaRPr lang="en-US" dirty="0">
              <a:solidFill>
                <a:srgbClr val="FF0000"/>
              </a:solidFill>
              <a:latin typeface="Comic Sans MS" panose="030F0702030302020204" pitchFamily="66" charset="0"/>
            </a:endParaRPr>
          </a:p>
        </p:txBody>
      </p:sp>
      <p:sp>
        <p:nvSpPr>
          <p:cNvPr id="3" name="Content Placeholder 2"/>
          <p:cNvSpPr>
            <a:spLocks noGrp="1"/>
          </p:cNvSpPr>
          <p:nvPr>
            <p:ph idx="1"/>
          </p:nvPr>
        </p:nvSpPr>
        <p:spPr/>
        <p:txBody>
          <a:bodyPr>
            <a:normAutofit/>
          </a:bodyPr>
          <a:lstStyle/>
          <a:p>
            <a:r>
              <a:rPr lang="en-US" sz="2400" dirty="0"/>
              <a:t>The cryogenics uses superfluid helium     1.9 K  the coldest place in the Universe 700,000 </a:t>
            </a:r>
            <a:r>
              <a:rPr lang="en-US" sz="2400" dirty="0" err="1"/>
              <a:t>litres</a:t>
            </a:r>
            <a:r>
              <a:rPr lang="en-US" sz="2400" dirty="0"/>
              <a:t> of helium! </a:t>
            </a:r>
          </a:p>
          <a:p>
            <a:endParaRPr lang="en-US" dirty="0" smtClean="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657601"/>
            <a:ext cx="2133600" cy="2124075"/>
          </a:xfrm>
          <a:prstGeom prst="rect">
            <a:avLst/>
          </a:prstGeom>
        </p:spPr>
      </p:pic>
      <p:sp>
        <p:nvSpPr>
          <p:cNvPr id="5" name="TextBox 4"/>
          <p:cNvSpPr txBox="1"/>
          <p:nvPr/>
        </p:nvSpPr>
        <p:spPr>
          <a:xfrm>
            <a:off x="4648200" y="2679066"/>
            <a:ext cx="5867400" cy="3139321"/>
          </a:xfrm>
          <a:prstGeom prst="rect">
            <a:avLst/>
          </a:prstGeom>
          <a:noFill/>
        </p:spPr>
        <p:txBody>
          <a:bodyPr wrap="square" rtlCol="0">
            <a:spAutoFit/>
          </a:bodyPr>
          <a:lstStyle/>
          <a:p>
            <a:r>
              <a:rPr lang="en-GB" sz="2000" dirty="0"/>
              <a:t>Each strand contains 6,426 twisted </a:t>
            </a:r>
            <a:r>
              <a:rPr lang="en-GB" sz="2000" b="1" dirty="0">
                <a:solidFill>
                  <a:schemeClr val="tx2"/>
                </a:solidFill>
              </a:rPr>
              <a:t>niobium-titanium</a:t>
            </a:r>
            <a:r>
              <a:rPr lang="en-GB" sz="2000" dirty="0">
                <a:solidFill>
                  <a:schemeClr val="tx2"/>
                </a:solidFill>
              </a:rPr>
              <a:t> </a:t>
            </a:r>
            <a:r>
              <a:rPr lang="en-GB" sz="2000" dirty="0"/>
              <a:t>filaments with a diameter of 6-micrometers embedded in an oxygen free copper </a:t>
            </a:r>
            <a:r>
              <a:rPr lang="en-GB" sz="2000" dirty="0"/>
              <a:t>matrix</a:t>
            </a:r>
          </a:p>
          <a:p>
            <a:r>
              <a:rPr lang="en-GB" sz="2000" b="1" dirty="0">
                <a:solidFill>
                  <a:srgbClr val="FF0000"/>
                </a:solidFill>
              </a:rPr>
              <a:t>Total </a:t>
            </a:r>
            <a:r>
              <a:rPr lang="en-GB" sz="2000" b="1" dirty="0">
                <a:solidFill>
                  <a:srgbClr val="FF0000"/>
                </a:solidFill>
              </a:rPr>
              <a:t>superconducting cable required 1200 tonnes which translates to around 7600 km of cable (the cable is made up of strands which is made of filaments, total length of filaments is astronomical - 5 times to the sun and back with enough left over for a few trips to the moon).</a:t>
            </a:r>
          </a:p>
          <a:p>
            <a:endParaRPr lang="en-GB" dirty="0"/>
          </a:p>
        </p:txBody>
      </p:sp>
      <p:sp>
        <p:nvSpPr>
          <p:cNvPr id="6" name="Date Placeholder 5"/>
          <p:cNvSpPr>
            <a:spLocks noGrp="1"/>
          </p:cNvSpPr>
          <p:nvPr>
            <p:ph type="dt" sz="half" idx="10"/>
          </p:nvPr>
        </p:nvSpPr>
        <p:spPr/>
        <p:txBody>
          <a:bodyPr/>
          <a:lstStyle/>
          <a:p>
            <a:r>
              <a:rPr lang="en-GB" smtClean="0"/>
              <a:t>10/10/2018</a:t>
            </a:r>
            <a:endParaRPr lang="en-US"/>
          </a:p>
        </p:txBody>
      </p:sp>
      <p:sp>
        <p:nvSpPr>
          <p:cNvPr id="7" name="Footer Placeholder 6"/>
          <p:cNvSpPr>
            <a:spLocks noGrp="1"/>
          </p:cNvSpPr>
          <p:nvPr>
            <p:ph type="ftr" sz="quarter" idx="11"/>
          </p:nvPr>
        </p:nvSpPr>
        <p:spPr/>
        <p:txBody>
          <a:bodyPr/>
          <a:lstStyle/>
          <a:p>
            <a:r>
              <a:rPr lang="es-ES" smtClean="0"/>
              <a:t>Guy Paic CLF Puebla 2018</a:t>
            </a:r>
            <a:endParaRPr lang="en-US"/>
          </a:p>
        </p:txBody>
      </p:sp>
      <p:sp>
        <p:nvSpPr>
          <p:cNvPr id="8" name="Slide Number Placeholder 7"/>
          <p:cNvSpPr>
            <a:spLocks noGrp="1"/>
          </p:cNvSpPr>
          <p:nvPr>
            <p:ph type="sldNum" sz="quarter" idx="12"/>
          </p:nvPr>
        </p:nvSpPr>
        <p:spPr/>
        <p:txBody>
          <a:bodyPr/>
          <a:lstStyle/>
          <a:p>
            <a:fld id="{D4001ED5-F514-4D3C-9443-C2A8E94D0377}" type="slidenum">
              <a:rPr lang="en-US" smtClean="0"/>
              <a:pPr/>
              <a:t>9</a:t>
            </a:fld>
            <a:endParaRPr lang="en-US"/>
          </a:p>
        </p:txBody>
      </p:sp>
    </p:spTree>
    <p:extLst>
      <p:ext uri="{BB962C8B-B14F-4D97-AF65-F5344CB8AC3E}">
        <p14:creationId xmlns:p14="http://schemas.microsoft.com/office/powerpoint/2010/main" val="18573679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7187</TotalTime>
  <Words>2550</Words>
  <Application>Microsoft Office PowerPoint</Application>
  <PresentationFormat>Widescreen</PresentationFormat>
  <Paragraphs>427</Paragraphs>
  <Slides>39</Slides>
  <Notes>10</Notes>
  <HiddenSlides>0</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61" baseType="lpstr">
      <vt:lpstr>MS PGothic</vt:lpstr>
      <vt:lpstr>MS PGothic</vt:lpstr>
      <vt:lpstr>Aharoni</vt:lpstr>
      <vt:lpstr>Arial</vt:lpstr>
      <vt:lpstr>Arial </vt:lpstr>
      <vt:lpstr>Arial Black</vt:lpstr>
      <vt:lpstr>Bradley Hand ITC</vt:lpstr>
      <vt:lpstr>Calibri</vt:lpstr>
      <vt:lpstr>Calibri Light</vt:lpstr>
      <vt:lpstr>Century Gothic</vt:lpstr>
      <vt:lpstr>Comic Sans MS</vt:lpstr>
      <vt:lpstr>DejaVu Sans</vt:lpstr>
      <vt:lpstr>Droid Sans Fallback</vt:lpstr>
      <vt:lpstr>Gill Sans</vt:lpstr>
      <vt:lpstr>Helvetica</vt:lpstr>
      <vt:lpstr>Symbol</vt:lpstr>
      <vt:lpstr>Times New Roman</vt:lpstr>
      <vt:lpstr>Wingdings</vt:lpstr>
      <vt:lpstr>Wingdings 3</vt:lpstr>
      <vt:lpstr>ヒラギノ角ゴ ProN W3</vt:lpstr>
      <vt:lpstr>Office Theme</vt:lpstr>
      <vt:lpstr>Clip</vt:lpstr>
      <vt:lpstr>CERN between science and Technology </vt:lpstr>
      <vt:lpstr>CERN a scientific, sociological and technological showpiece</vt:lpstr>
      <vt:lpstr>The apparent contradiction</vt:lpstr>
      <vt:lpstr>The question is why all that?</vt:lpstr>
      <vt:lpstr>The central tool of the present search - LHC</vt:lpstr>
      <vt:lpstr>THE   STRUCTURE OF THE LHC   </vt:lpstr>
      <vt:lpstr>LHC (in big numbers)</vt:lpstr>
      <vt:lpstr>The vacuum in the LHC</vt:lpstr>
      <vt:lpstr>The magnetic field in the LHC</vt:lpstr>
      <vt:lpstr>PowerPoint Presentation</vt:lpstr>
      <vt:lpstr>PowerPoint Presentation</vt:lpstr>
      <vt:lpstr>The Agenda!</vt:lpstr>
      <vt:lpstr>And Now the experiments</vt:lpstr>
      <vt:lpstr>PowerPoint Presentation</vt:lpstr>
      <vt:lpstr>The good/bad news</vt:lpstr>
      <vt:lpstr>PowerPoint Presentation</vt:lpstr>
      <vt:lpstr>PowerPoint Presentation</vt:lpstr>
      <vt:lpstr>The next stage 2025-2035</vt:lpstr>
      <vt:lpstr>The search for Dark Matter</vt:lpstr>
      <vt:lpstr>What is Dark Matter?</vt:lpstr>
      <vt:lpstr>Many improvements to the facility needed</vt:lpstr>
      <vt:lpstr>PowerPoint Presentation</vt:lpstr>
      <vt:lpstr>Detectors – almost all are renewed (upgraded)</vt:lpstr>
      <vt:lpstr>From Freeman Dyson: </vt:lpstr>
      <vt:lpstr>Computational challenges!</vt:lpstr>
      <vt:lpstr>PowerPoint Presentation</vt:lpstr>
      <vt:lpstr>Mexico is not sleeping (some Examples) </vt:lpstr>
      <vt:lpstr>And even more outlandish for the LS3!</vt:lpstr>
      <vt:lpstr>PowerPoint Presentation</vt:lpstr>
      <vt:lpstr>Planning for the next generation!</vt:lpstr>
      <vt:lpstr>PowerPoint Presentation</vt:lpstr>
      <vt:lpstr>PowerPoint Presentation</vt:lpstr>
      <vt:lpstr>PowerPoint Presentation</vt:lpstr>
      <vt:lpstr>Backups </vt:lpstr>
      <vt:lpstr>PowerPoint Presentation</vt:lpstr>
      <vt:lpstr>PowerPoint Presentation</vt:lpstr>
      <vt:lpstr>PowerPoint Presentation</vt:lpstr>
      <vt:lpstr> Solved and Unsolved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Guy Paic</dc:creator>
  <cp:lastModifiedBy>Guy Paic</cp:lastModifiedBy>
  <cp:revision>36</cp:revision>
  <dcterms:created xsi:type="dcterms:W3CDTF">2018-10-05T21:15:46Z</dcterms:created>
  <dcterms:modified xsi:type="dcterms:W3CDTF">2018-10-10T21:03:41Z</dcterms:modified>
</cp:coreProperties>
</file>