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4" r:id="rId2"/>
    <p:sldId id="743" r:id="rId3"/>
    <p:sldId id="793" r:id="rId4"/>
    <p:sldId id="794" r:id="rId5"/>
    <p:sldId id="795" r:id="rId6"/>
    <p:sldId id="797" r:id="rId7"/>
    <p:sldId id="804" r:id="rId8"/>
    <p:sldId id="801" r:id="rId9"/>
    <p:sldId id="822" r:id="rId10"/>
    <p:sldId id="746" r:id="rId11"/>
    <p:sldId id="802" r:id="rId12"/>
    <p:sldId id="806" r:id="rId13"/>
    <p:sldId id="807" r:id="rId14"/>
    <p:sldId id="808" r:id="rId15"/>
    <p:sldId id="809" r:id="rId16"/>
    <p:sldId id="810" r:id="rId17"/>
    <p:sldId id="811" r:id="rId18"/>
    <p:sldId id="812" r:id="rId19"/>
    <p:sldId id="813" r:id="rId20"/>
    <p:sldId id="817" r:id="rId21"/>
    <p:sldId id="818" r:id="rId22"/>
    <p:sldId id="819" r:id="rId23"/>
    <p:sldId id="820" r:id="rId24"/>
    <p:sldId id="821" r:id="rId25"/>
    <p:sldId id="830" r:id="rId26"/>
    <p:sldId id="823" r:id="rId27"/>
    <p:sldId id="824" r:id="rId28"/>
    <p:sldId id="825" r:id="rId29"/>
    <p:sldId id="826" r:id="rId30"/>
    <p:sldId id="827" r:id="rId31"/>
    <p:sldId id="829" r:id="rId32"/>
    <p:sldId id="828" r:id="rId33"/>
    <p:sldId id="854" r:id="rId34"/>
    <p:sldId id="831" r:id="rId35"/>
    <p:sldId id="781" r:id="rId36"/>
    <p:sldId id="783" r:id="rId37"/>
    <p:sldId id="784" r:id="rId38"/>
    <p:sldId id="763" r:id="rId39"/>
    <p:sldId id="798" r:id="rId40"/>
    <p:sldId id="832" r:id="rId41"/>
    <p:sldId id="834" r:id="rId42"/>
    <p:sldId id="850" r:id="rId43"/>
    <p:sldId id="851" r:id="rId44"/>
    <p:sldId id="852" r:id="rId45"/>
    <p:sldId id="85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D9D9D9"/>
    <a:srgbClr val="000000"/>
    <a:srgbClr val="3A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8" autoAdjust="0"/>
    <p:restoredTop sz="86067" autoAdjust="0"/>
  </p:normalViewPr>
  <p:slideViewPr>
    <p:cSldViewPr snapToGrid="0">
      <p:cViewPr varScale="1">
        <p:scale>
          <a:sx n="85" d="100"/>
          <a:sy n="85" d="100"/>
        </p:scale>
        <p:origin x="-96" y="-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9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1824-B4E1-0547-87F4-8E7A7C10938A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32C4B-1B4A-AA44-90F0-B6EC8D1A8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57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F94AF-7538-47F0-BDB9-802275B00F1E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3D1B1-7E59-40EB-AFAB-4870D7D0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21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Replace</a:t>
            </a:r>
            <a:r>
              <a:rPr lang="en-US" b="1" baseline="0" dirty="0" smtClean="0"/>
              <a:t> image placeholder:</a:t>
            </a:r>
            <a:r>
              <a:rPr lang="en-US" baseline="0" dirty="0" smtClean="0"/>
              <a:t> Click on image -&gt; Click on ‘Replace image’ -&gt; Choose your image.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Send image</a:t>
            </a:r>
            <a:r>
              <a:rPr lang="en-US" b="1" baseline="0" dirty="0" smtClean="0"/>
              <a:t> p</a:t>
            </a:r>
            <a:r>
              <a:rPr lang="en-US" b="1" dirty="0" smtClean="0"/>
              <a:t>laceholder to back:</a:t>
            </a:r>
            <a:r>
              <a:rPr lang="en-US" dirty="0" smtClean="0"/>
              <a:t> </a:t>
            </a:r>
            <a:r>
              <a:rPr lang="en-US" b="0" dirty="0" smtClean="0"/>
              <a:t>Right click on image -&gt; Order -&gt; Bring to 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3D1B1-7E59-40EB-AFAB-4870D7D088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40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4e9a60b9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4e9a60b90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6eec3fa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6eec3fa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4e9a60b9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4e9a60b9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e9a60b9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4e9a60b9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e9a60b9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e9a60b9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46eec3fa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46eec3fa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e9a60b9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4e9a60b9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46eec3fa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46eec3fa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6eec3fa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46eec3fa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6eec3fa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46eec3fa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47fa9bdc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47fa9bdc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6eec3f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6eec3f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190BA32-C4AA-8744-9288-0B2A8E130EFE}" type="slidenum">
              <a:rPr lang="en-US" sz="1000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en-US" sz="1000" smtClean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913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46eec3fa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46eec3fa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6eec3fa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46eec3fa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46eec3fae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46eec3fae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4e9a60b9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4e9a60b9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e9a60b9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e9a60b9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07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7fa9bdc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7fa9bdc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7fa9bdc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7fa9bdc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6eec3fa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46eec3fa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7fa9bdc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7fa9bdc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359" y="276497"/>
            <a:ext cx="10058399" cy="50886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0359" y="785947"/>
            <a:ext cx="10058399" cy="2531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95947"/>
            <a:ext cx="110359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78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228217" y="0"/>
            <a:ext cx="1963783" cy="1162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0228216" y="5695406"/>
            <a:ext cx="1963783" cy="1162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5695406"/>
            <a:ext cx="1963783" cy="1162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61"/>
            <a:ext cx="12192000" cy="883601"/>
          </a:xfrm>
          <a:prstGeom prst="rect">
            <a:avLst/>
          </a:prstGeom>
        </p:spPr>
        <p:txBody>
          <a:bodyPr lIns="117224" tIns="58612" rIns="117224" bIns="58612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2520"/>
            <a:ext cx="12192000" cy="5212080"/>
          </a:xfrm>
          <a:prstGeom prst="rect">
            <a:avLst/>
          </a:prstGeom>
        </p:spPr>
        <p:txBody>
          <a:bodyPr lIns="117224" tIns="58612" rIns="117224" bIns="58612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84"/>
            <a:ext cx="2844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fld id="{BE4EBB94-B071-4342-92D4-D8822FDCF3EB}" type="datetime1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84"/>
            <a:ext cx="3860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r>
              <a:rPr lang="en-US" smtClean="0"/>
              <a:t>Isa99bel Pedraza - ISUM2018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84"/>
            <a:ext cx="2844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fld id="{64B2EEF6-59C9-FF44-8515-6535646B0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84"/>
            <a:ext cx="2844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fld id="{ED5C79D6-7D68-0A4D-8237-82B2ACBEE989}" type="datetime1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92884"/>
            <a:ext cx="3860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r>
              <a:rPr lang="en-US" smtClean="0"/>
              <a:t>Isa99bel Pedraza - ISUM2018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84"/>
            <a:ext cx="2844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fld id="{64B2EEF6-59C9-FF44-8515-6535646B0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1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uk-UA" smtClean="0"/>
              <a:pPr algn="r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396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  <a:prstGeom prst="rect">
            <a:avLst/>
          </a:prstGeom>
        </p:spPr>
        <p:txBody>
          <a:bodyPr lIns="117224" tIns="58612" rIns="117224" bIns="58612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17224" tIns="58612" rIns="117224" bIns="586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84"/>
            <a:ext cx="2844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fld id="{09AD9E74-27E4-2740-8963-1653226D87D6}" type="datetime1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84"/>
            <a:ext cx="3860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r>
              <a:rPr lang="en-US" smtClean="0"/>
              <a:t>Isa99bel Pedraza - ISUM2018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84"/>
            <a:ext cx="2844800" cy="365125"/>
          </a:xfrm>
          <a:prstGeom prst="rect">
            <a:avLst/>
          </a:prstGeom>
        </p:spPr>
        <p:txBody>
          <a:bodyPr lIns="117224" tIns="58612" rIns="117224" bIns="58612"/>
          <a:lstStyle/>
          <a:p>
            <a:fld id="{64B2EEF6-59C9-FF44-8515-6535646B0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 txBox="1">
            <a:spLocks/>
          </p:cNvSpPr>
          <p:nvPr userDrawn="1"/>
        </p:nvSpPr>
        <p:spPr>
          <a:xfrm>
            <a:off x="11379442" y="6387738"/>
            <a:ext cx="725405" cy="470262"/>
          </a:xfrm>
          <a:prstGeom prst="ellipse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068952F-5E95-44E1-9562-3F7BE09D45B9}" type="slidenum">
              <a:rPr lang="en-US" sz="1400" smtClean="0">
                <a:solidFill>
                  <a:srgbClr val="3A3838"/>
                </a:solidFill>
                <a:latin typeface="+mj-lt"/>
              </a:rPr>
              <a:pPr algn="ctr"/>
              <a:t>‹#›</a:t>
            </a:fld>
            <a:endParaRPr lang="en-US" sz="1100" dirty="0">
              <a:solidFill>
                <a:srgbClr val="3A3838"/>
              </a:solidFill>
              <a:latin typeface="+mj-lt"/>
            </a:endParaRPr>
          </a:p>
        </p:txBody>
      </p:sp>
      <p:sp>
        <p:nvSpPr>
          <p:cNvPr id="23" name="Freeform 6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11858297" y="6459366"/>
            <a:ext cx="105710" cy="191053"/>
          </a:xfrm>
          <a:custGeom>
            <a:avLst/>
            <a:gdLst>
              <a:gd name="T0" fmla="*/ 15 w 91"/>
              <a:gd name="T1" fmla="*/ 4 h 165"/>
              <a:gd name="T2" fmla="*/ 3 w 91"/>
              <a:gd name="T3" fmla="*/ 3 h 165"/>
              <a:gd name="T4" fmla="*/ 3 w 91"/>
              <a:gd name="T5" fmla="*/ 15 h 165"/>
              <a:gd name="T6" fmla="*/ 70 w 91"/>
              <a:gd name="T7" fmla="*/ 84 h 165"/>
              <a:gd name="T8" fmla="*/ 3 w 91"/>
              <a:gd name="T9" fmla="*/ 151 h 165"/>
              <a:gd name="T10" fmla="*/ 3 w 91"/>
              <a:gd name="T11" fmla="*/ 162 h 165"/>
              <a:gd name="T12" fmla="*/ 9 w 91"/>
              <a:gd name="T13" fmla="*/ 165 h 165"/>
              <a:gd name="T14" fmla="*/ 15 w 91"/>
              <a:gd name="T15" fmla="*/ 162 h 165"/>
              <a:gd name="T16" fmla="*/ 88 w 91"/>
              <a:gd name="T17" fmla="*/ 90 h 165"/>
              <a:gd name="T18" fmla="*/ 88 w 91"/>
              <a:gd name="T19" fmla="*/ 78 h 165"/>
              <a:gd name="T20" fmla="*/ 15 w 91"/>
              <a:gd name="T21" fmla="*/ 4 h 165"/>
              <a:gd name="T22" fmla="*/ 15 w 91"/>
              <a:gd name="T23" fmla="*/ 4 h 165"/>
              <a:gd name="T24" fmla="*/ 15 w 91"/>
              <a:gd name="T25" fmla="*/ 4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1" h="165">
                <a:moveTo>
                  <a:pt x="15" y="4"/>
                </a:moveTo>
                <a:cubicBezTo>
                  <a:pt x="12" y="0"/>
                  <a:pt x="6" y="0"/>
                  <a:pt x="3" y="3"/>
                </a:cubicBezTo>
                <a:cubicBezTo>
                  <a:pt x="0" y="7"/>
                  <a:pt x="0" y="12"/>
                  <a:pt x="3" y="15"/>
                </a:cubicBezTo>
                <a:cubicBezTo>
                  <a:pt x="70" y="84"/>
                  <a:pt x="70" y="84"/>
                  <a:pt x="70" y="84"/>
                </a:cubicBezTo>
                <a:cubicBezTo>
                  <a:pt x="3" y="151"/>
                  <a:pt x="3" y="151"/>
                  <a:pt x="3" y="151"/>
                </a:cubicBezTo>
                <a:cubicBezTo>
                  <a:pt x="0" y="154"/>
                  <a:pt x="0" y="159"/>
                  <a:pt x="3" y="162"/>
                </a:cubicBezTo>
                <a:cubicBezTo>
                  <a:pt x="5" y="164"/>
                  <a:pt x="7" y="165"/>
                  <a:pt x="9" y="165"/>
                </a:cubicBezTo>
                <a:cubicBezTo>
                  <a:pt x="11" y="165"/>
                  <a:pt x="13" y="164"/>
                  <a:pt x="15" y="162"/>
                </a:cubicBezTo>
                <a:cubicBezTo>
                  <a:pt x="88" y="90"/>
                  <a:pt x="88" y="90"/>
                  <a:pt x="88" y="90"/>
                </a:cubicBezTo>
                <a:cubicBezTo>
                  <a:pt x="91" y="87"/>
                  <a:pt x="91" y="81"/>
                  <a:pt x="88" y="78"/>
                </a:cubicBezTo>
                <a:lnTo>
                  <a:pt x="15" y="4"/>
                </a:lnTo>
                <a:close/>
                <a:moveTo>
                  <a:pt x="15" y="4"/>
                </a:moveTo>
                <a:cubicBezTo>
                  <a:pt x="15" y="4"/>
                  <a:pt x="15" y="4"/>
                  <a:pt x="15" y="4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3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 flipH="1">
            <a:off x="11340380" y="6459366"/>
            <a:ext cx="105224" cy="191053"/>
          </a:xfrm>
          <a:custGeom>
            <a:avLst/>
            <a:gdLst>
              <a:gd name="T0" fmla="*/ 15 w 91"/>
              <a:gd name="T1" fmla="*/ 4 h 165"/>
              <a:gd name="T2" fmla="*/ 3 w 91"/>
              <a:gd name="T3" fmla="*/ 3 h 165"/>
              <a:gd name="T4" fmla="*/ 3 w 91"/>
              <a:gd name="T5" fmla="*/ 15 h 165"/>
              <a:gd name="T6" fmla="*/ 70 w 91"/>
              <a:gd name="T7" fmla="*/ 84 h 165"/>
              <a:gd name="T8" fmla="*/ 3 w 91"/>
              <a:gd name="T9" fmla="*/ 151 h 165"/>
              <a:gd name="T10" fmla="*/ 3 w 91"/>
              <a:gd name="T11" fmla="*/ 162 h 165"/>
              <a:gd name="T12" fmla="*/ 9 w 91"/>
              <a:gd name="T13" fmla="*/ 165 h 165"/>
              <a:gd name="T14" fmla="*/ 15 w 91"/>
              <a:gd name="T15" fmla="*/ 162 h 165"/>
              <a:gd name="T16" fmla="*/ 88 w 91"/>
              <a:gd name="T17" fmla="*/ 90 h 165"/>
              <a:gd name="T18" fmla="*/ 88 w 91"/>
              <a:gd name="T19" fmla="*/ 78 h 165"/>
              <a:gd name="T20" fmla="*/ 15 w 91"/>
              <a:gd name="T21" fmla="*/ 4 h 165"/>
              <a:gd name="T22" fmla="*/ 15 w 91"/>
              <a:gd name="T23" fmla="*/ 4 h 165"/>
              <a:gd name="T24" fmla="*/ 15 w 91"/>
              <a:gd name="T25" fmla="*/ 4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1" h="165">
                <a:moveTo>
                  <a:pt x="15" y="4"/>
                </a:moveTo>
                <a:cubicBezTo>
                  <a:pt x="12" y="0"/>
                  <a:pt x="6" y="0"/>
                  <a:pt x="3" y="3"/>
                </a:cubicBezTo>
                <a:cubicBezTo>
                  <a:pt x="0" y="7"/>
                  <a:pt x="0" y="12"/>
                  <a:pt x="3" y="15"/>
                </a:cubicBezTo>
                <a:cubicBezTo>
                  <a:pt x="70" y="84"/>
                  <a:pt x="70" y="84"/>
                  <a:pt x="70" y="84"/>
                </a:cubicBezTo>
                <a:cubicBezTo>
                  <a:pt x="3" y="151"/>
                  <a:pt x="3" y="151"/>
                  <a:pt x="3" y="151"/>
                </a:cubicBezTo>
                <a:cubicBezTo>
                  <a:pt x="0" y="154"/>
                  <a:pt x="0" y="159"/>
                  <a:pt x="3" y="162"/>
                </a:cubicBezTo>
                <a:cubicBezTo>
                  <a:pt x="5" y="164"/>
                  <a:pt x="7" y="165"/>
                  <a:pt x="9" y="165"/>
                </a:cubicBezTo>
                <a:cubicBezTo>
                  <a:pt x="11" y="165"/>
                  <a:pt x="13" y="164"/>
                  <a:pt x="15" y="162"/>
                </a:cubicBezTo>
                <a:cubicBezTo>
                  <a:pt x="88" y="90"/>
                  <a:pt x="88" y="90"/>
                  <a:pt x="88" y="90"/>
                </a:cubicBezTo>
                <a:cubicBezTo>
                  <a:pt x="91" y="87"/>
                  <a:pt x="91" y="81"/>
                  <a:pt x="88" y="78"/>
                </a:cubicBezTo>
                <a:lnTo>
                  <a:pt x="15" y="4"/>
                </a:lnTo>
                <a:close/>
                <a:moveTo>
                  <a:pt x="15" y="4"/>
                </a:moveTo>
                <a:cubicBezTo>
                  <a:pt x="15" y="4"/>
                  <a:pt x="15" y="4"/>
                  <a:pt x="15" y="4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7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0" r:id="rId2"/>
    <p:sldLayoutId id="2147483677" r:id="rId3"/>
    <p:sldLayoutId id="2147483681" r:id="rId4"/>
    <p:sldLayoutId id="2147483682" r:id="rId5"/>
    <p:sldLayoutId id="2147483684" r:id="rId6"/>
    <p:sldLayoutId id="2147483685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gif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hyperlink" Target="http://www.google.ch/url?sa=i&amp;rct=j&amp;q=&amp;esrc=s&amp;frm=1&amp;source=images&amp;cd=&amp;cad=rja&amp;docid=jg57AEGNYdPUUM&amp;tbnid=kDY_qMy09EaWbM:&amp;ved=0CAUQjRw&amp;url=http://wlcg.web.cern.ch/wlcg-google-earth-dashboard&amp;ei=0Pc6UtmHF6qV0AXjxYHgCw&amp;bvm=bv.52288139,d.bGE&amp;psig=AFQjCNG_F-ZmhgnU2FnMnJvH95mF-ENC2A&amp;ust=1379682599546987" TargetMode="External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810_NEF_3483.jpg"/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5495202"/>
            <a:ext cx="12191999" cy="1362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485519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The CMS Experiment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of LHC CERN</a:t>
            </a:r>
            <a:endParaRPr lang="en-US" sz="2800" b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chemeClr val="accent6"/>
                </a:solidFill>
                <a:latin typeface="+mj-lt"/>
              </a:rPr>
              <a:t>Isabel Pedraza</a:t>
            </a:r>
          </a:p>
          <a:p>
            <a:pPr algn="ctr"/>
            <a:r>
              <a:rPr lang="en-US" sz="2800" b="1" dirty="0" err="1" smtClean="0">
                <a:solidFill>
                  <a:schemeClr val="accent6"/>
                </a:solidFill>
                <a:latin typeface="+mj-lt"/>
              </a:rPr>
              <a:t>Benemérita</a:t>
            </a:r>
            <a:r>
              <a:rPr lang="en-US" sz="2800" b="1" dirty="0" smtClean="0">
                <a:solidFill>
                  <a:schemeClr val="accent6"/>
                </a:solidFill>
                <a:latin typeface="+mj-lt"/>
              </a:rPr>
              <a:t> Universidad </a:t>
            </a:r>
            <a:r>
              <a:rPr lang="en-US" sz="2800" b="1" dirty="0" err="1" smtClean="0">
                <a:solidFill>
                  <a:schemeClr val="accent6"/>
                </a:solidFill>
                <a:latin typeface="+mj-lt"/>
              </a:rPr>
              <a:t>Autónoma</a:t>
            </a:r>
            <a:r>
              <a:rPr lang="en-US" sz="2800" b="1" dirty="0" smtClean="0">
                <a:solidFill>
                  <a:schemeClr val="accent6"/>
                </a:solidFill>
                <a:latin typeface="+mj-lt"/>
              </a:rPr>
              <a:t> de Puebla</a:t>
            </a:r>
          </a:p>
        </p:txBody>
      </p:sp>
    </p:spTree>
    <p:extLst>
      <p:ext uri="{BB962C8B-B14F-4D97-AF65-F5344CB8AC3E}">
        <p14:creationId xmlns:p14="http://schemas.microsoft.com/office/powerpoint/2010/main" val="8047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slide</a:t>
            </a:r>
            <a:endParaRPr lang="en-US" dirty="0"/>
          </a:p>
        </p:txBody>
      </p:sp>
      <p:pic>
        <p:nvPicPr>
          <p:cNvPr id="8" name="Picture 7" descr="CMS_Sli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1126"/>
            <a:ext cx="8185630" cy="4264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758802"/>
            <a:ext cx="4315087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s-ES_tradnl" sz="1900" dirty="0"/>
              <a:t>------- </a:t>
            </a:r>
            <a:r>
              <a:rPr lang="es-ES_tradnl" sz="1900" dirty="0" err="1"/>
              <a:t>ν</a:t>
            </a:r>
            <a:r>
              <a:rPr lang="en-US" sz="1900" dirty="0"/>
              <a:t> (Neutrinos = </a:t>
            </a:r>
            <a:r>
              <a:rPr lang="en-US" sz="1900" dirty="0" err="1"/>
              <a:t>Energía</a:t>
            </a:r>
            <a:r>
              <a:rPr lang="en-US" sz="1900" dirty="0"/>
              <a:t> </a:t>
            </a:r>
            <a:r>
              <a:rPr lang="en-US" sz="1900" dirty="0" err="1"/>
              <a:t>Perdida</a:t>
            </a:r>
            <a:r>
              <a:rPr lang="en-US" sz="1900" dirty="0"/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90133" y="3225801"/>
            <a:ext cx="7361916" cy="92389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8-08-26 at 06.12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79" y="1566655"/>
            <a:ext cx="4033521" cy="27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4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11 at 06.22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1595100" cy="6464300"/>
          </a:xfrm>
          <a:prstGeom prst="rect">
            <a:avLst/>
          </a:prstGeom>
        </p:spPr>
      </p:pic>
      <p:sp>
        <p:nvSpPr>
          <p:cNvPr id="3" name="Google Shape;127;p20"/>
          <p:cNvSpPr txBox="1">
            <a:spLocks/>
          </p:cNvSpPr>
          <p:nvPr/>
        </p:nvSpPr>
        <p:spPr>
          <a:xfrm>
            <a:off x="86325" y="28972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CMS upgrades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54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Interlude 2: Trigger</a:t>
            </a:r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12</a:t>
            </a:fld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 l="-5680" t="13681" r="5680" b="4047"/>
          <a:stretch/>
        </p:blipFill>
        <p:spPr>
          <a:xfrm>
            <a:off x="5115534" y="2144867"/>
            <a:ext cx="7130135" cy="438173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/>
          <p:nvPr/>
        </p:nvSpPr>
        <p:spPr>
          <a:xfrm>
            <a:off x="10899833" y="4961689"/>
            <a:ext cx="1362400" cy="460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8009704" y="2144867"/>
            <a:ext cx="2328800" cy="193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56" name="Google Shape;156;p22"/>
          <p:cNvSpPr/>
          <p:nvPr/>
        </p:nvSpPr>
        <p:spPr>
          <a:xfrm>
            <a:off x="7945267" y="4075267"/>
            <a:ext cx="1638800" cy="193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200900" y="5596767"/>
            <a:ext cx="5855200" cy="9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>
                <a:solidFill>
                  <a:srgbClr val="FF0000"/>
                </a:solidFill>
              </a:rPr>
              <a:t>→ L1: from 40 MHz to 100 kHz</a:t>
            </a:r>
            <a:endParaRPr b="1">
              <a:solidFill>
                <a:srgbClr val="FF0000"/>
              </a:solidFill>
            </a:endParaRPr>
          </a:p>
          <a:p>
            <a:r>
              <a:rPr lang="en-GB" b="1">
                <a:solidFill>
                  <a:srgbClr val="FF0000"/>
                </a:solidFill>
              </a:rPr>
              <a:t>→ HLT: from 100 kHz to 100 Hz (1000x reduction)</a:t>
            </a:r>
            <a:endParaRPr b="1">
              <a:solidFill>
                <a:srgbClr val="FF0000"/>
              </a:solidFill>
            </a:endParaRPr>
          </a:p>
          <a:p>
            <a:r>
              <a:rPr lang="en-GB" b="1">
                <a:solidFill>
                  <a:srgbClr val="FF0000"/>
                </a:solidFill>
              </a:rPr>
              <a:t>→ 10 TB/day storage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5929944" y="4501289"/>
            <a:ext cx="1362400" cy="460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5746861" y="2025383"/>
            <a:ext cx="1362400" cy="460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291600" cy="323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/>
              <a:t>Collision rate = 40 MHz (each 25 ns) 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Event size ~ 1 mb → </a:t>
            </a:r>
            <a:r>
              <a:rPr lang="en-GB" sz="2000" b="1">
                <a:solidFill>
                  <a:srgbClr val="FF0000"/>
                </a:solidFill>
              </a:rPr>
              <a:t>40000 TB/s</a:t>
            </a:r>
            <a:endParaRPr sz="2000" b="1">
              <a:solidFill>
                <a:srgbClr val="FF0000"/>
              </a:solidFill>
            </a:endParaRPr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impossible to store all this information on disk!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select only the interesting events = triggering (i.e. the energetic events)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 b="1"/>
              <a:t>L1:</a:t>
            </a:r>
            <a:r>
              <a:rPr lang="en-GB" sz="2000"/>
              <a:t> selection based on coarse detector information (rough)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 b="1"/>
              <a:t>HLT:</a:t>
            </a:r>
            <a:r>
              <a:rPr lang="en-GB" sz="2000"/>
              <a:t> full detector readout (accurate)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30859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Interlude 3: Electronics and DAQ</a:t>
            </a:r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13</a:t>
            </a:fld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434000" y="1536633"/>
            <a:ext cx="11360800" cy="493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indent="-431789">
              <a:buSzPts val="1500"/>
              <a:buAutoNum type="arabicParenR"/>
            </a:pPr>
            <a:r>
              <a:rPr lang="en-GB" sz="2000"/>
              <a:t>Detector response is an </a:t>
            </a:r>
            <a:r>
              <a:rPr lang="en-GB" sz="2000" b="1"/>
              <a:t>analogue signal</a:t>
            </a:r>
            <a:endParaRPr sz="2000" b="1"/>
          </a:p>
          <a:p>
            <a:pPr indent="-431789">
              <a:buSzPts val="1500"/>
              <a:buChar char="-"/>
            </a:pPr>
            <a:r>
              <a:rPr lang="en-GB" sz="2000"/>
              <a:t>tracker: signal in silicon strips 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calorimeters: signal amplitude is proportional to the energy deposit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muon chambers: signal coming from gas ionization and avalanche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2)	The </a:t>
            </a:r>
            <a:r>
              <a:rPr lang="en-GB" sz="2000" b="1">
                <a:solidFill>
                  <a:srgbClr val="FF0000"/>
                </a:solidFill>
              </a:rPr>
              <a:t>Front-End electronics</a:t>
            </a:r>
            <a:r>
              <a:rPr lang="en-GB" sz="2000"/>
              <a:t> digitizes the analogue signals → positioned close to the detector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3) 	The digital signals are sent through optical links to the trigger and to the DAQ  = Data Acquisition System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GB" sz="2000"/>
              <a:t>The front-end electronics must be fast (40 MHz!), amplify the signal, shape and digitize it                                          </a:t>
            </a:r>
            <a:r>
              <a:rPr lang="en-GB" sz="2000" b="1">
                <a:solidFill>
                  <a:srgbClr val="FF0000"/>
                </a:solidFill>
              </a:rPr>
              <a:t>→ special electronic designs needed for each detector (+ radiation resistant)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1877" y="450346"/>
            <a:ext cx="2961900" cy="2005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00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Trigger</a:t>
            </a:r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14</a:t>
            </a:fld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5104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New L1 design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rate of 500 kHz (PU 140) or 750 kHz (PU 200)               (now limited to 100 kHz)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inclusion of tracker (outer) and forward muon regions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finer calorimeter trigger primitives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maximize incorporation of </a:t>
            </a:r>
            <a:r>
              <a:rPr lang="en-GB" sz="2000" b="1"/>
              <a:t>particle-flow</a:t>
            </a:r>
            <a:r>
              <a:rPr lang="en-GB" sz="2000"/>
              <a:t> algorithm for all physics objects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latency of 12.5 us (mainly driven by tracker)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HLT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reduction of factor 1000 to 750 Hz (no reduction change)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limit driven by computing resources rather than DAQ limitations</a:t>
            </a: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534" y="82528"/>
            <a:ext cx="4158900" cy="291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5168" y="3913300"/>
            <a:ext cx="3971801" cy="281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8118800" y="3028233"/>
            <a:ext cx="4050400" cy="4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>
                <a:solidFill>
                  <a:srgbClr val="FF0000"/>
                </a:solidFill>
              </a:rPr>
              <a:t>→ higher efficiency and purity</a:t>
            </a:r>
            <a:endParaRPr b="1">
              <a:solidFill>
                <a:srgbClr val="FF0000"/>
              </a:solidFill>
            </a:endParaRPr>
          </a:p>
          <a:p>
            <a:r>
              <a:rPr lang="en-GB" b="1">
                <a:solidFill>
                  <a:srgbClr val="FF0000"/>
                </a:solidFill>
              </a:rPr>
              <a:t>→ rate reduction O(10)</a:t>
            </a:r>
            <a:endParaRPr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5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Tracker</a:t>
            </a:r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072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/>
              <a:t>Tracker consists of outer tracker (OT) and inner pixel detector (pixel)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➔"/>
            </a:pPr>
            <a:r>
              <a:rPr lang="en-GB" sz="2000"/>
              <a:t>full replacement to cope with radiation up to 3000 fb</a:t>
            </a:r>
            <a:r>
              <a:rPr lang="en-GB" sz="2000" baseline="30000"/>
              <a:t>-1</a:t>
            </a:r>
            <a:endParaRPr sz="2000" baseline="30000"/>
          </a:p>
          <a:p>
            <a:pPr indent="-431789">
              <a:buSzPts val="1500"/>
              <a:buChar char="➔"/>
            </a:pPr>
            <a:r>
              <a:rPr lang="en-GB" sz="2000"/>
              <a:t>higher granularity needed for tracking under high pile-up (up to 200)</a:t>
            </a:r>
            <a:endParaRPr sz="2000"/>
          </a:p>
          <a:p>
            <a:pPr indent="-431789">
              <a:buSzPts val="1500"/>
              <a:buChar char="➔"/>
            </a:pPr>
            <a:r>
              <a:rPr lang="en-GB" sz="2000"/>
              <a:t>optimized material budget and usage of radiation tolerant materials</a:t>
            </a:r>
            <a:endParaRPr sz="2000"/>
          </a:p>
          <a:p>
            <a:pPr indent="-431789">
              <a:buSzPts val="1500"/>
              <a:buChar char="➔"/>
            </a:pPr>
            <a:r>
              <a:rPr lang="en-GB" sz="2000"/>
              <a:t>adaptations needed for L1 trigger inclusion (next slide)</a:t>
            </a: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sp>
        <p:nvSpPr>
          <p:cNvPr id="185" name="Google Shape;185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15</a:t>
            </a:fld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901" y="3817934"/>
            <a:ext cx="8083535" cy="302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3701" y="2559100"/>
            <a:ext cx="2200300" cy="41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9654333" y="2189133"/>
            <a:ext cx="30892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FF0000"/>
                </a:solidFill>
              </a:rPr>
              <a:t>Material amount [x/x</a:t>
            </a:r>
            <a:r>
              <a:rPr lang="en-GB" sz="1300" b="1" baseline="-25000">
                <a:solidFill>
                  <a:srgbClr val="FF0000"/>
                </a:solidFill>
              </a:rPr>
              <a:t>0</a:t>
            </a:r>
            <a:r>
              <a:rPr lang="en-GB" sz="1300" b="1">
                <a:solidFill>
                  <a:srgbClr val="FF0000"/>
                </a:solidFill>
              </a:rPr>
              <a:t>]</a:t>
            </a:r>
            <a:endParaRPr sz="1300" b="1">
              <a:solidFill>
                <a:srgbClr val="FF0000"/>
              </a:solidFill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3718967" y="4740733"/>
            <a:ext cx="3875600" cy="6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Outer Tracker (strips)</a:t>
            </a: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3875100" y="6091833"/>
            <a:ext cx="3875600" cy="6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Pixel</a:t>
            </a:r>
            <a:endParaRPr/>
          </a:p>
        </p:txBody>
      </p:sp>
      <p:sp>
        <p:nvSpPr>
          <p:cNvPr id="191" name="Google Shape;191;p25"/>
          <p:cNvSpPr/>
          <p:nvPr/>
        </p:nvSpPr>
        <p:spPr>
          <a:xfrm>
            <a:off x="8386291" y="6058829"/>
            <a:ext cx="486800" cy="386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6933" y="160367"/>
            <a:ext cx="3381267" cy="20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984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Tracker L1 and p</a:t>
            </a:r>
            <a:r>
              <a:rPr lang="en-GB" baseline="-25000"/>
              <a:t>T</a:t>
            </a:r>
            <a:r>
              <a:rPr lang="en-GB"/>
              <a:t> modules</a:t>
            </a: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994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Outer tracker</a:t>
            </a:r>
            <a:r>
              <a:rPr lang="en-GB" sz="2000"/>
              <a:t> design optimized for inclusion in L1 trigger by means of p</a:t>
            </a:r>
            <a:r>
              <a:rPr lang="en-GB" sz="2000" baseline="-25000"/>
              <a:t>T</a:t>
            </a:r>
            <a:r>
              <a:rPr lang="en-GB" sz="2000"/>
              <a:t> modules: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two planar cell readout per module (FPGA electronics)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only track pT &gt; 2 GeV in single module based on bending and hit displacement in single module</a:t>
            </a:r>
            <a:endParaRPr sz="2000"/>
          </a:p>
        </p:txBody>
      </p:sp>
      <p:sp>
        <p:nvSpPr>
          <p:cNvPr id="199" name="Google Shape;19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16</a:t>
            </a:fld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8729" y="593361"/>
            <a:ext cx="3901300" cy="23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833" y="3873603"/>
            <a:ext cx="6158400" cy="29107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/>
          <p:nvPr/>
        </p:nvSpPr>
        <p:spPr>
          <a:xfrm>
            <a:off x="10236367" y="515500"/>
            <a:ext cx="1454400" cy="71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8653033" y="593367"/>
            <a:ext cx="53024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38761D"/>
                </a:solidFill>
              </a:rPr>
              <a:t>high pT</a:t>
            </a:r>
            <a:endParaRPr sz="1300" b="1">
              <a:solidFill>
                <a:srgbClr val="38761D"/>
              </a:solidFill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10660500" y="991467"/>
            <a:ext cx="53024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CC0000"/>
                </a:solidFill>
              </a:rPr>
              <a:t>low pT</a:t>
            </a:r>
            <a:endParaRPr sz="1300" b="1">
              <a:solidFill>
                <a:srgbClr val="CC0000"/>
              </a:solidFill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8146733" y="4372567"/>
            <a:ext cx="304000" cy="128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9086677" y="4409388"/>
            <a:ext cx="146800" cy="257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cxnSp>
        <p:nvCxnSpPr>
          <p:cNvPr id="207" name="Google Shape;207;p26"/>
          <p:cNvCxnSpPr>
            <a:stCxn id="205" idx="0"/>
          </p:cNvCxnSpPr>
          <p:nvPr/>
        </p:nvCxnSpPr>
        <p:spPr>
          <a:xfrm rot="10800000" flipH="1">
            <a:off x="8298733" y="2982567"/>
            <a:ext cx="547600" cy="139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26"/>
          <p:cNvCxnSpPr/>
          <p:nvPr/>
        </p:nvCxnSpPr>
        <p:spPr>
          <a:xfrm rot="10800000" flipH="1">
            <a:off x="9187067" y="2955084"/>
            <a:ext cx="239200" cy="14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9" name="Google Shape;209;p26"/>
          <p:cNvSpPr txBox="1">
            <a:spLocks noGrp="1"/>
          </p:cNvSpPr>
          <p:nvPr>
            <p:ph type="body" idx="1"/>
          </p:nvPr>
        </p:nvSpPr>
        <p:spPr>
          <a:xfrm>
            <a:off x="415600" y="3568633"/>
            <a:ext cx="53024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indent="-431789">
              <a:buSzPts val="1500"/>
              <a:buChar char="-"/>
            </a:pPr>
            <a:r>
              <a:rPr lang="en-GB" sz="2000"/>
              <a:t>different thickness across the tracker region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using all tracker hits → too high bandwidth (10 GBps)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only outer tracker (r &gt; 20 cm) (no pixel)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5379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Outer Tracker</a:t>
            </a:r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4624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Baseline:</a:t>
            </a:r>
            <a:r>
              <a:rPr lang="en-GB" sz="2000"/>
              <a:t> 6 barrel layers and 5 endcap disks consists of p</a:t>
            </a:r>
            <a:r>
              <a:rPr lang="en-GB" sz="2000" baseline="-25000"/>
              <a:t>T</a:t>
            </a:r>
            <a:r>
              <a:rPr lang="en-GB" sz="2000"/>
              <a:t> modules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tilted for hermetic coverage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module design ~ completed: </a:t>
            </a:r>
            <a:r>
              <a:rPr lang="en-GB" sz="2000" b="1">
                <a:solidFill>
                  <a:srgbClr val="CC4125"/>
                </a:solidFill>
              </a:rPr>
              <a:t>2S</a:t>
            </a:r>
            <a:r>
              <a:rPr lang="en-GB" sz="2000"/>
              <a:t> and </a:t>
            </a:r>
            <a:r>
              <a:rPr lang="en-GB" sz="2000" b="1">
                <a:solidFill>
                  <a:srgbClr val="073763"/>
                </a:solidFill>
              </a:rPr>
              <a:t>PS</a:t>
            </a:r>
            <a:r>
              <a:rPr lang="en-GB" sz="2000"/>
              <a:t> designs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readout, correlation logic, data concentration, data transmission and power conversion all integrated in the module</a:t>
            </a:r>
            <a:endParaRPr sz="2000"/>
          </a:p>
        </p:txBody>
      </p:sp>
      <p:sp>
        <p:nvSpPr>
          <p:cNvPr id="216" name="Google Shape;216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17</a:t>
            </a:fld>
            <a:endParaRPr/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00" y="3637483"/>
            <a:ext cx="8937067" cy="3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 rotWithShape="1">
          <a:blip r:embed="rId4">
            <a:alphaModFix/>
          </a:blip>
          <a:srcRect b="9706"/>
          <a:stretch/>
        </p:blipFill>
        <p:spPr>
          <a:xfrm>
            <a:off x="9438300" y="215902"/>
            <a:ext cx="2549667" cy="146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5">
            <a:alphaModFix/>
          </a:blip>
          <a:srcRect b="9771"/>
          <a:stretch/>
        </p:blipFill>
        <p:spPr>
          <a:xfrm>
            <a:off x="9493567" y="2895668"/>
            <a:ext cx="2596000" cy="16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9485333" y="1462033"/>
            <a:ext cx="2596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A61C00"/>
                </a:solidFill>
              </a:rPr>
              <a:t>2S Module</a:t>
            </a:r>
            <a:endParaRPr sz="1300" b="1">
              <a:solidFill>
                <a:srgbClr val="A61C00"/>
              </a:solidFill>
            </a:endParaRPr>
          </a:p>
          <a:p>
            <a:r>
              <a:rPr lang="en-GB" sz="1300">
                <a:solidFill>
                  <a:srgbClr val="A61C00"/>
                </a:solidFill>
              </a:rPr>
              <a:t>- 2 strip planes (10x10 cm)</a:t>
            </a:r>
            <a:endParaRPr sz="1300">
              <a:solidFill>
                <a:srgbClr val="A61C00"/>
              </a:solidFill>
            </a:endParaRPr>
          </a:p>
          <a:p>
            <a:r>
              <a:rPr lang="en-GB" sz="1300">
                <a:solidFill>
                  <a:srgbClr val="A61C00"/>
                </a:solidFill>
              </a:rPr>
              <a:t>- strip size: 5 cm x 90 um</a:t>
            </a:r>
            <a:endParaRPr sz="1300">
              <a:solidFill>
                <a:srgbClr val="A61C00"/>
              </a:solidFill>
            </a:endParaRPr>
          </a:p>
          <a:p>
            <a:r>
              <a:rPr lang="en-GB" sz="1300">
                <a:solidFill>
                  <a:srgbClr val="A61C00"/>
                </a:solidFill>
              </a:rPr>
              <a:t>- active thickness: 200-300 um</a:t>
            </a:r>
            <a:endParaRPr sz="1300">
              <a:solidFill>
                <a:srgbClr val="A61C00"/>
              </a:solidFill>
            </a:endParaRPr>
          </a:p>
          <a:p>
            <a:endParaRPr sz="1300"/>
          </a:p>
        </p:txBody>
      </p:sp>
      <p:sp>
        <p:nvSpPr>
          <p:cNvPr id="221" name="Google Shape;221;p27"/>
          <p:cNvSpPr txBox="1"/>
          <p:nvPr/>
        </p:nvSpPr>
        <p:spPr>
          <a:xfrm>
            <a:off x="9633967" y="4367700"/>
            <a:ext cx="25496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073763"/>
                </a:solidFill>
              </a:rPr>
              <a:t>PS Module = PS-s + PS-p</a:t>
            </a:r>
            <a:endParaRPr sz="1300" b="1">
              <a:solidFill>
                <a:srgbClr val="073763"/>
              </a:solidFill>
            </a:endParaRPr>
          </a:p>
          <a:p>
            <a:r>
              <a:rPr lang="en-GB" sz="1300">
                <a:solidFill>
                  <a:srgbClr val="073763"/>
                </a:solidFill>
              </a:rPr>
              <a:t>- 2 strip planes (5x10 cm)</a:t>
            </a:r>
            <a:endParaRPr sz="1300">
              <a:solidFill>
                <a:srgbClr val="073763"/>
              </a:solidFill>
            </a:endParaRPr>
          </a:p>
          <a:p>
            <a:r>
              <a:rPr lang="en-GB" sz="1300">
                <a:solidFill>
                  <a:srgbClr val="073763"/>
                </a:solidFill>
              </a:rPr>
              <a:t>- strips PS-s: 2.5cm x 100 um</a:t>
            </a:r>
            <a:endParaRPr sz="1300">
              <a:solidFill>
                <a:srgbClr val="073763"/>
              </a:solidFill>
            </a:endParaRPr>
          </a:p>
          <a:p>
            <a:r>
              <a:rPr lang="en-GB" sz="1300">
                <a:solidFill>
                  <a:srgbClr val="073763"/>
                </a:solidFill>
              </a:rPr>
              <a:t>- strips PS-p: 1.5 mm x 90 um</a:t>
            </a:r>
            <a:endParaRPr sz="1300">
              <a:solidFill>
                <a:srgbClr val="073763"/>
              </a:solidFill>
            </a:endParaRPr>
          </a:p>
          <a:p>
            <a:r>
              <a:rPr lang="en-GB" sz="1300">
                <a:solidFill>
                  <a:srgbClr val="073763"/>
                </a:solidFill>
              </a:rPr>
              <a:t>- active thickness 200-300 um</a:t>
            </a:r>
            <a:endParaRPr sz="1300">
              <a:solidFill>
                <a:srgbClr val="073763"/>
              </a:solidFill>
            </a:endParaRPr>
          </a:p>
          <a:p>
            <a:endParaRPr sz="1300">
              <a:solidFill>
                <a:srgbClr val="073763"/>
              </a:solidFill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9564367" y="5717200"/>
            <a:ext cx="2596000" cy="11508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Total 43.7 M strips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10567800" y="3074249"/>
            <a:ext cx="169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PS-s</a:t>
            </a:r>
            <a:endParaRPr sz="1300"/>
          </a:p>
        </p:txBody>
      </p:sp>
      <p:sp>
        <p:nvSpPr>
          <p:cNvPr id="224" name="Google Shape;224;p27"/>
          <p:cNvSpPr txBox="1"/>
          <p:nvPr/>
        </p:nvSpPr>
        <p:spPr>
          <a:xfrm>
            <a:off x="10669400" y="3683849"/>
            <a:ext cx="169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PS-p</a:t>
            </a: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20888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Pixel</a:t>
            </a:r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2844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/>
              <a:t>Extended tracking up to </a:t>
            </a:r>
            <a:r>
              <a:rPr lang="en-GB" sz="1900"/>
              <a:t>|η|</a:t>
            </a:r>
            <a:r>
              <a:rPr lang="en-GB" sz="2000"/>
              <a:t> = 4 </a:t>
            </a:r>
            <a:endParaRPr sz="2000"/>
          </a:p>
          <a:p>
            <a:pPr>
              <a:spcBef>
                <a:spcPts val="2133"/>
              </a:spcBef>
              <a:buChar char="-"/>
            </a:pPr>
            <a:r>
              <a:rPr lang="en-GB" sz="2000"/>
              <a:t>barrel and endcap built from planar modules: </a:t>
            </a:r>
            <a:r>
              <a:rPr lang="en-GB" sz="2000">
                <a:solidFill>
                  <a:srgbClr val="4A86E8"/>
                </a:solidFill>
              </a:rPr>
              <a:t>1x2 chip </a:t>
            </a:r>
            <a:r>
              <a:rPr lang="en-GB" sz="2000"/>
              <a:t>and</a:t>
            </a:r>
            <a:r>
              <a:rPr lang="en-GB" sz="2000">
                <a:solidFill>
                  <a:srgbClr val="4A86E8"/>
                </a:solidFill>
              </a:rPr>
              <a:t> </a:t>
            </a:r>
            <a:r>
              <a:rPr lang="en-GB" sz="2000">
                <a:solidFill>
                  <a:srgbClr val="F1C232"/>
                </a:solidFill>
              </a:rPr>
              <a:t>2x2 chip</a:t>
            </a:r>
            <a:r>
              <a:rPr lang="en-GB" sz="2000"/>
              <a:t> </a:t>
            </a:r>
            <a:r>
              <a:rPr lang="en-GB" sz="1300"/>
              <a:t>(reduction of cooling pipes)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higher granularity: pixel dimensions 25x100 </a:t>
            </a:r>
            <a:r>
              <a:rPr lang="en-GB" sz="1900"/>
              <a:t>μ</a:t>
            </a:r>
            <a:r>
              <a:rPr lang="en-GB" sz="2000"/>
              <a:t>m</a:t>
            </a:r>
            <a:r>
              <a:rPr lang="en-GB" sz="2000" baseline="30000"/>
              <a:t>2</a:t>
            </a:r>
            <a:r>
              <a:rPr lang="en-GB" sz="2000"/>
              <a:t> or 50x50 μm</a:t>
            </a:r>
            <a:r>
              <a:rPr lang="en-GB" sz="2000" baseline="30000"/>
              <a:t>2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3D chips under consideration/testing</a:t>
            </a:r>
            <a:endParaRPr sz="2000" baseline="30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GB" sz="2000"/>
              <a:t>Extraction of pixel detectors preserved during YETS to extract and                                         replace components (especially later close to the beam pipe due to radiation damage)</a:t>
            </a:r>
            <a:endParaRPr sz="2000"/>
          </a:p>
        </p:txBody>
      </p:sp>
      <p:sp>
        <p:nvSpPr>
          <p:cNvPr id="231" name="Google Shape;23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18</a:t>
            </a:fld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267" y="349834"/>
            <a:ext cx="1259463" cy="151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9366" y="349833"/>
            <a:ext cx="2471500" cy="151963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/>
        </p:nvSpPr>
        <p:spPr>
          <a:xfrm>
            <a:off x="11158267" y="1869467"/>
            <a:ext cx="13612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GB" sz="2000">
                <a:solidFill>
                  <a:srgbClr val="4A86E8"/>
                </a:solidFill>
              </a:rPr>
              <a:t>1x2</a:t>
            </a:r>
            <a:endParaRPr/>
          </a:p>
        </p:txBody>
      </p:sp>
      <p:sp>
        <p:nvSpPr>
          <p:cNvPr id="235" name="Google Shape;235;p28"/>
          <p:cNvSpPr txBox="1"/>
          <p:nvPr/>
        </p:nvSpPr>
        <p:spPr>
          <a:xfrm>
            <a:off x="9757607" y="1890867"/>
            <a:ext cx="119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GB" sz="2000">
                <a:solidFill>
                  <a:srgbClr val="F1C232"/>
                </a:solidFill>
              </a:rPr>
              <a:t>2x2</a:t>
            </a:r>
            <a:endParaRPr/>
          </a:p>
        </p:txBody>
      </p:sp>
      <p:cxnSp>
        <p:nvCxnSpPr>
          <p:cNvPr id="236" name="Google Shape;236;p28"/>
          <p:cNvCxnSpPr/>
          <p:nvPr/>
        </p:nvCxnSpPr>
        <p:spPr>
          <a:xfrm rot="10800000">
            <a:off x="8459733" y="1362567"/>
            <a:ext cx="1353200" cy="30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7" name="Google Shape;23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563" y="4688867"/>
            <a:ext cx="6002600" cy="20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126" y="4547093"/>
            <a:ext cx="4726033" cy="22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/>
        </p:nvSpPr>
        <p:spPr>
          <a:xfrm>
            <a:off x="330000" y="5658400"/>
            <a:ext cx="186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/>
              <a:t>Barrel</a:t>
            </a:r>
            <a:endParaRPr sz="1300" b="1"/>
          </a:p>
        </p:txBody>
      </p:sp>
      <p:sp>
        <p:nvSpPr>
          <p:cNvPr id="240" name="Google Shape;240;p28"/>
          <p:cNvSpPr txBox="1"/>
          <p:nvPr/>
        </p:nvSpPr>
        <p:spPr>
          <a:xfrm>
            <a:off x="1207233" y="5677667"/>
            <a:ext cx="186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/>
              <a:t>Forward endcap</a:t>
            </a:r>
            <a:endParaRPr sz="1300" b="1"/>
          </a:p>
        </p:txBody>
      </p:sp>
      <p:sp>
        <p:nvSpPr>
          <p:cNvPr id="241" name="Google Shape;241;p28"/>
          <p:cNvSpPr txBox="1"/>
          <p:nvPr/>
        </p:nvSpPr>
        <p:spPr>
          <a:xfrm>
            <a:off x="2994100" y="5181267"/>
            <a:ext cx="186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/>
              <a:t>Extension (+ lumi)</a:t>
            </a:r>
            <a:endParaRPr sz="1300" b="1"/>
          </a:p>
        </p:txBody>
      </p:sp>
      <p:sp>
        <p:nvSpPr>
          <p:cNvPr id="242" name="Google Shape;242;p28"/>
          <p:cNvSpPr/>
          <p:nvPr/>
        </p:nvSpPr>
        <p:spPr>
          <a:xfrm>
            <a:off x="4627103" y="5652435"/>
            <a:ext cx="610800" cy="488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4767" y="2844801"/>
            <a:ext cx="1663533" cy="114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37668" y="2888027"/>
            <a:ext cx="1479233" cy="11046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28"/>
          <p:cNvCxnSpPr>
            <a:endCxn id="243" idx="1"/>
          </p:cNvCxnSpPr>
          <p:nvPr/>
        </p:nvCxnSpPr>
        <p:spPr>
          <a:xfrm>
            <a:off x="5385167" y="3231117"/>
            <a:ext cx="3299600" cy="18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62109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Calorimetry</a:t>
            </a:r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948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dirty="0"/>
              <a:t>Needed to replace detectors and electronics for improved L1 trigger readout and to cope with radiation damage</a:t>
            </a:r>
            <a:endParaRPr sz="2000" dirty="0"/>
          </a:p>
          <a:p>
            <a:pPr indent="-431789">
              <a:spcBef>
                <a:spcPts val="2133"/>
              </a:spcBef>
              <a:buSzPts val="1500"/>
              <a:buChar char="➔"/>
            </a:pPr>
            <a:r>
              <a:rPr lang="en-GB" sz="2000" u="sng" dirty="0"/>
              <a:t>EM barrel</a:t>
            </a:r>
            <a:r>
              <a:rPr lang="en-GB" sz="2000" dirty="0"/>
              <a:t>: upgrade of electronics</a:t>
            </a:r>
            <a:endParaRPr sz="2000" dirty="0"/>
          </a:p>
          <a:p>
            <a:pPr indent="-431789">
              <a:buSzPts val="1500"/>
              <a:buChar char="➔"/>
            </a:pPr>
            <a:r>
              <a:rPr lang="en-GB" sz="2000" u="sng" dirty="0"/>
              <a:t>HCAL barrel</a:t>
            </a:r>
            <a:r>
              <a:rPr lang="en-GB" sz="2000" dirty="0"/>
              <a:t>: upgrade of electronics and plastic scintillator replacement</a:t>
            </a:r>
            <a:endParaRPr sz="2000" dirty="0"/>
          </a:p>
          <a:p>
            <a:pPr indent="-431789">
              <a:buSzPts val="1500"/>
              <a:buChar char="➔"/>
            </a:pPr>
            <a:r>
              <a:rPr lang="en-GB" sz="2000" u="sng" dirty="0"/>
              <a:t>EM/HCAL </a:t>
            </a:r>
            <a:r>
              <a:rPr lang="en-GB" sz="2000" u="sng" dirty="0" err="1"/>
              <a:t>endcap</a:t>
            </a:r>
            <a:r>
              <a:rPr lang="en-GB" sz="2000" dirty="0"/>
              <a:t>: full replacement needed due to radiation damages → HGCAL</a:t>
            </a:r>
            <a:endParaRPr sz="20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sp>
        <p:nvSpPr>
          <p:cNvPr id="252" name="Google Shape;252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19</a:t>
            </a:fld>
            <a:endParaRPr/>
          </a:p>
        </p:txBody>
      </p:sp>
      <p:pic>
        <p:nvPicPr>
          <p:cNvPr id="253" name="Google Shape;2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101" y="1863233"/>
            <a:ext cx="4951500" cy="27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/>
          <p:nvPr/>
        </p:nvSpPr>
        <p:spPr>
          <a:xfrm>
            <a:off x="8552672" y="3344657"/>
            <a:ext cx="993200" cy="763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55" name="Google Shape;255;p29"/>
          <p:cNvSpPr txBox="1"/>
          <p:nvPr/>
        </p:nvSpPr>
        <p:spPr>
          <a:xfrm>
            <a:off x="7879800" y="4764667"/>
            <a:ext cx="53024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FF0000"/>
                </a:solidFill>
              </a:rPr>
              <a:t>Higher radiation in endcap w.r.t barrel</a:t>
            </a:r>
            <a:endParaRPr sz="1300" b="1">
              <a:solidFill>
                <a:srgbClr val="FF0000"/>
              </a:solidFill>
            </a:endParaRPr>
          </a:p>
        </p:txBody>
      </p:sp>
      <p:cxnSp>
        <p:nvCxnSpPr>
          <p:cNvPr id="256" name="Google Shape;256;p29"/>
          <p:cNvCxnSpPr>
            <a:endCxn id="254" idx="4"/>
          </p:cNvCxnSpPr>
          <p:nvPr/>
        </p:nvCxnSpPr>
        <p:spPr>
          <a:xfrm rot="10800000" flipH="1">
            <a:off x="8929272" y="4108257"/>
            <a:ext cx="120000" cy="711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7" name="Google Shape;2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000" y="4523501"/>
            <a:ext cx="3198464" cy="221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01" y="4527734"/>
            <a:ext cx="3169916" cy="221893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 txBox="1"/>
          <p:nvPr/>
        </p:nvSpPr>
        <p:spPr>
          <a:xfrm>
            <a:off x="1512767" y="5952833"/>
            <a:ext cx="53024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FF0000"/>
                </a:solidFill>
              </a:rPr>
              <a:t>BARREL EM</a:t>
            </a:r>
            <a:endParaRPr sz="1300" b="1">
              <a:solidFill>
                <a:srgbClr val="FF0000"/>
              </a:solidFill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5301267" y="4442700"/>
            <a:ext cx="53024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 b="1">
                <a:solidFill>
                  <a:srgbClr val="FF0000"/>
                </a:solidFill>
              </a:rPr>
              <a:t>EM/HCAL endcap</a:t>
            </a:r>
            <a:endParaRPr sz="13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1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noFill/>
        </p:spPr>
        <p:txBody>
          <a:bodyPr>
            <a:normAutofit/>
          </a:bodyPr>
          <a:lstStyle/>
          <a:p>
            <a:r>
              <a:rPr lang="en-US" sz="4700" b="1" dirty="0">
                <a:solidFill>
                  <a:schemeClr val="accent5">
                    <a:lumMod val="75000"/>
                  </a:schemeClr>
                </a:solidFill>
              </a:rPr>
              <a:t>LHC, the biggest accelerator in the World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4441"/>
            <a:ext cx="12192000" cy="315988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3800658"/>
            <a:ext cx="12191997" cy="305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7217" tIns="58609" rIns="117217" bIns="58609" numCol="1" anchor="t" anchorCtr="0" compatLnSpc="1">
            <a:prstTxWarp prst="textNoShape">
              <a:avLst/>
            </a:prstTxWarp>
          </a:bodyPr>
          <a:lstStyle>
            <a:lvl1pPr marL="233351" indent="-23335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indent="-22382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68576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909591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14294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1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48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5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1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577"/>
              </a:spcBef>
            </a:pPr>
            <a:r>
              <a:rPr lang="en-US" sz="2100" dirty="0"/>
              <a:t>27km circumference, 50-150m below ground, across French-Swiss border</a:t>
            </a:r>
          </a:p>
          <a:p>
            <a:r>
              <a:rPr lang="en-US" sz="2100" dirty="0"/>
              <a:t>2132 magnetic dipoles of 15 m.</a:t>
            </a:r>
          </a:p>
          <a:p>
            <a:r>
              <a:rPr lang="en-US" sz="2100" dirty="0"/>
              <a:t>392 </a:t>
            </a:r>
            <a:r>
              <a:rPr lang="en-US" sz="2100" dirty="0" err="1"/>
              <a:t>Quadrupoles</a:t>
            </a:r>
            <a:r>
              <a:rPr lang="en-US" sz="2100" dirty="0"/>
              <a:t> of 5-7 m.</a:t>
            </a:r>
            <a:endParaRPr lang="en-US" sz="2100" dirty="0">
              <a:solidFill>
                <a:srgbClr val="9C009E"/>
              </a:solidFill>
            </a:endParaRPr>
          </a:p>
          <a:p>
            <a:pPr>
              <a:spcBef>
                <a:spcPts val="577"/>
              </a:spcBef>
            </a:pPr>
            <a:r>
              <a:rPr lang="en-US" sz="2100" dirty="0" err="1"/>
              <a:t>pp</a:t>
            </a:r>
            <a:r>
              <a:rPr lang="en-US" sz="2100" dirty="0"/>
              <a:t> collisions @ √s = 7 </a:t>
            </a:r>
            <a:r>
              <a:rPr lang="en-US" sz="2100" dirty="0" err="1"/>
              <a:t>TeV</a:t>
            </a:r>
            <a:r>
              <a:rPr lang="en-US" sz="2100" dirty="0"/>
              <a:t> in 2010-2011,  8 </a:t>
            </a:r>
            <a:r>
              <a:rPr lang="en-US" sz="2100" dirty="0" err="1"/>
              <a:t>TeV</a:t>
            </a:r>
            <a:r>
              <a:rPr lang="en-US" sz="2100" dirty="0"/>
              <a:t> in 2012, and 13 </a:t>
            </a:r>
            <a:r>
              <a:rPr lang="en-US" sz="2100" dirty="0" err="1"/>
              <a:t>TeV</a:t>
            </a:r>
            <a:r>
              <a:rPr lang="en-US" sz="2100" dirty="0"/>
              <a:t> in 2015-</a:t>
            </a:r>
            <a:r>
              <a:rPr lang="en-US" sz="2100" dirty="0" smtClean="0"/>
              <a:t>2018.</a:t>
            </a:r>
            <a:endParaRPr lang="en-US" sz="2100" dirty="0"/>
          </a:p>
          <a:p>
            <a:pPr>
              <a:spcBef>
                <a:spcPts val="577"/>
              </a:spcBef>
            </a:pPr>
            <a:r>
              <a:rPr lang="en-US" sz="2100" dirty="0"/>
              <a:t>Each beam ~ 1400 proton bunches, each bunch ~ 1.5×10</a:t>
            </a:r>
            <a:r>
              <a:rPr lang="en-US" sz="2100" baseline="30000" dirty="0"/>
              <a:t>11</a:t>
            </a:r>
            <a:r>
              <a:rPr lang="en-US" sz="2100" dirty="0"/>
              <a:t> protons</a:t>
            </a:r>
          </a:p>
          <a:p>
            <a:pPr>
              <a:spcBef>
                <a:spcPts val="577"/>
              </a:spcBef>
            </a:pPr>
            <a:r>
              <a:rPr lang="en-US" sz="2100" dirty="0">
                <a:solidFill>
                  <a:srgbClr val="558ED5"/>
                </a:solidFill>
              </a:rPr>
              <a:t>~ 20 </a:t>
            </a:r>
            <a:r>
              <a:rPr lang="en-US" sz="2100" dirty="0" err="1">
                <a:solidFill>
                  <a:srgbClr val="558ED5"/>
                </a:solidFill>
              </a:rPr>
              <a:t>pp</a:t>
            </a:r>
            <a:r>
              <a:rPr lang="en-US" sz="2100" dirty="0">
                <a:solidFill>
                  <a:srgbClr val="558ED5"/>
                </a:solidFill>
              </a:rPr>
              <a:t> collisions per bunch crossing</a:t>
            </a:r>
            <a:r>
              <a:rPr lang="en-US" sz="2100" dirty="0">
                <a:solidFill>
                  <a:srgbClr val="558ED5"/>
                </a:solidFill>
                <a:sym typeface="Wingdings"/>
              </a:rPr>
              <a:t> </a:t>
            </a:r>
            <a:r>
              <a:rPr lang="en-US" sz="2100" dirty="0">
                <a:solidFill>
                  <a:srgbClr val="558ED5"/>
                </a:solidFill>
              </a:rPr>
              <a:t>times 20 MHz bunch crossing rate = </a:t>
            </a:r>
            <a:r>
              <a:rPr lang="en-US" sz="2100" dirty="0">
                <a:solidFill>
                  <a:srgbClr val="FF0000"/>
                </a:solidFill>
              </a:rPr>
              <a:t>400 M </a:t>
            </a:r>
            <a:r>
              <a:rPr lang="en-US" sz="2100" dirty="0" err="1">
                <a:solidFill>
                  <a:srgbClr val="FF0000"/>
                </a:solidFill>
              </a:rPr>
              <a:t>pp</a:t>
            </a:r>
            <a:r>
              <a:rPr lang="en-US" sz="2100" dirty="0">
                <a:solidFill>
                  <a:srgbClr val="FF0000"/>
                </a:solidFill>
              </a:rPr>
              <a:t> collisions per second</a:t>
            </a:r>
          </a:p>
          <a:p>
            <a:pPr>
              <a:spcBef>
                <a:spcPts val="577"/>
              </a:spcBef>
            </a:pPr>
            <a:r>
              <a:rPr lang="en-US" sz="2100" dirty="0">
                <a:solidFill>
                  <a:srgbClr val="0000FF"/>
                </a:solidFill>
              </a:rPr>
              <a:t>Reduced by trigger systems to ~500 events/sec</a:t>
            </a:r>
            <a:r>
              <a:rPr lang="en-US" sz="2100" dirty="0">
                <a:solidFill>
                  <a:srgbClr val="558ED5"/>
                </a:solidFill>
              </a:rPr>
              <a:t>.</a:t>
            </a:r>
          </a:p>
          <a:p>
            <a:pPr marL="0" indent="0">
              <a:spcBef>
                <a:spcPts val="577"/>
              </a:spcBef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17534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8-02-21 at 06.3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62" y="284962"/>
            <a:ext cx="5130771" cy="3333496"/>
          </a:xfrm>
          <a:prstGeom prst="rect">
            <a:avLst/>
          </a:prstGeom>
        </p:spPr>
      </p:pic>
      <p:sp>
        <p:nvSpPr>
          <p:cNvPr id="296" name="Google Shape;296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Muon system</a:t>
            </a:r>
            <a:endParaRPr/>
          </a:p>
        </p:txBody>
      </p:sp>
      <p:sp>
        <p:nvSpPr>
          <p:cNvPr id="297" name="Google Shape;297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4720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/>
              <a:t>L1 triggering and identification up to |</a:t>
            </a:r>
            <a:r>
              <a:rPr lang="en-GB" sz="1900"/>
              <a:t>η</a:t>
            </a:r>
            <a:r>
              <a:rPr lang="en-GB" sz="2000"/>
              <a:t>| &lt; 3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No aim to replace existing detectors, but consolidation studies of </a:t>
            </a:r>
            <a:r>
              <a:rPr lang="en-GB" sz="2000" b="1"/>
              <a:t>present system</a:t>
            </a:r>
            <a:r>
              <a:rPr lang="en-GB" sz="2000"/>
              <a:t> ongoing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longevity studies: detector aging up to 3000 fb</a:t>
            </a:r>
            <a:r>
              <a:rPr lang="en-GB" sz="2000" baseline="30000"/>
              <a:t>-1</a:t>
            </a:r>
            <a:endParaRPr sz="2000" baseline="30000"/>
          </a:p>
          <a:p>
            <a:pPr indent="-431789">
              <a:buSzPts val="1500"/>
              <a:buChar char="-"/>
            </a:pPr>
            <a:r>
              <a:rPr lang="en-GB" sz="2000"/>
              <a:t>high rate capability studies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eco-gas studies (lower greenhouse gas emission)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Upgrade activities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➔"/>
            </a:pPr>
            <a:r>
              <a:rPr lang="en-GB" sz="2000"/>
              <a:t>electronics upgrade</a:t>
            </a:r>
            <a:endParaRPr sz="2000"/>
          </a:p>
          <a:p>
            <a:pPr indent="-431789">
              <a:buSzPts val="1500"/>
              <a:buChar char="➔"/>
            </a:pPr>
            <a:r>
              <a:rPr lang="en-GB" sz="2000"/>
              <a:t>new forward detectors with GEMs and improved RPCs</a:t>
            </a:r>
            <a:endParaRPr sz="2000"/>
          </a:p>
          <a:p>
            <a:pPr indent="-431789">
              <a:buSzPts val="1500"/>
              <a:buChar char="➔"/>
            </a:pPr>
            <a:r>
              <a:rPr lang="en-GB" sz="2000"/>
              <a:t>ME0: forward muon tagger up to |</a:t>
            </a:r>
            <a:r>
              <a:rPr lang="en-GB" sz="1900"/>
              <a:t>η</a:t>
            </a:r>
            <a:r>
              <a:rPr lang="en-GB" sz="2000"/>
              <a:t>| &lt; 3</a:t>
            </a: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sp>
        <p:nvSpPr>
          <p:cNvPr id="298" name="Google Shape;298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20</a:t>
            </a:fld>
            <a:endParaRPr/>
          </a:p>
        </p:txBody>
      </p:sp>
      <p:sp>
        <p:nvSpPr>
          <p:cNvPr id="300" name="Google Shape;300;p33"/>
          <p:cNvSpPr txBox="1"/>
          <p:nvPr/>
        </p:nvSpPr>
        <p:spPr>
          <a:xfrm>
            <a:off x="8540300" y="3577136"/>
            <a:ext cx="1509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ME0</a:t>
            </a:r>
            <a:endParaRPr sz="1300"/>
          </a:p>
        </p:txBody>
      </p:sp>
      <p:sp>
        <p:nvSpPr>
          <p:cNvPr id="301" name="Google Shape;301;p33"/>
          <p:cNvSpPr txBox="1"/>
          <p:nvPr/>
        </p:nvSpPr>
        <p:spPr>
          <a:xfrm>
            <a:off x="9138667" y="3577136"/>
            <a:ext cx="1509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GE1/1</a:t>
            </a:r>
            <a:endParaRPr sz="1300"/>
          </a:p>
        </p:txBody>
      </p:sp>
      <p:sp>
        <p:nvSpPr>
          <p:cNvPr id="302" name="Google Shape;302;p33"/>
          <p:cNvSpPr txBox="1"/>
          <p:nvPr/>
        </p:nvSpPr>
        <p:spPr>
          <a:xfrm>
            <a:off x="9849867" y="3577136"/>
            <a:ext cx="1509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GE2/1</a:t>
            </a:r>
            <a:endParaRPr sz="1300"/>
          </a:p>
        </p:txBody>
      </p:sp>
      <p:sp>
        <p:nvSpPr>
          <p:cNvPr id="303" name="Google Shape;303;p33"/>
          <p:cNvSpPr txBox="1"/>
          <p:nvPr/>
        </p:nvSpPr>
        <p:spPr>
          <a:xfrm>
            <a:off x="10561067" y="3577136"/>
            <a:ext cx="1509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iRPCs</a:t>
            </a:r>
            <a:endParaRPr sz="1300"/>
          </a:p>
        </p:txBody>
      </p:sp>
      <p:pic>
        <p:nvPicPr>
          <p:cNvPr id="304" name="Google Shape;3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8067" y="4341149"/>
            <a:ext cx="4381735" cy="2456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33"/>
          <p:cNvCxnSpPr/>
          <p:nvPr/>
        </p:nvCxnSpPr>
        <p:spPr>
          <a:xfrm rot="10800000">
            <a:off x="10052367" y="2853733"/>
            <a:ext cx="184000" cy="810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6" name="Google Shape;306;p33"/>
          <p:cNvCxnSpPr/>
          <p:nvPr/>
        </p:nvCxnSpPr>
        <p:spPr>
          <a:xfrm rot="10800000">
            <a:off x="9239567" y="2853733"/>
            <a:ext cx="184000" cy="810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7" name="Google Shape;307;p33"/>
          <p:cNvCxnSpPr/>
          <p:nvPr/>
        </p:nvCxnSpPr>
        <p:spPr>
          <a:xfrm rot="10800000" flipH="1">
            <a:off x="8915567" y="3092933"/>
            <a:ext cx="262000" cy="570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3"/>
          <p:cNvCxnSpPr/>
          <p:nvPr/>
        </p:nvCxnSpPr>
        <p:spPr>
          <a:xfrm rot="10800000">
            <a:off x="10816367" y="2835333"/>
            <a:ext cx="29600" cy="828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9" name="Google Shape;309;p33"/>
          <p:cNvCxnSpPr/>
          <p:nvPr/>
        </p:nvCxnSpPr>
        <p:spPr>
          <a:xfrm rot="10800000" flipH="1">
            <a:off x="10845967" y="2752533"/>
            <a:ext cx="310800" cy="911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7214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Muon electronics upgrade</a:t>
            </a:r>
            <a:endParaRPr/>
          </a:p>
          <a:p>
            <a:endParaRPr/>
          </a:p>
        </p:txBody>
      </p:sp>
      <p:sp>
        <p:nvSpPr>
          <p:cNvPr id="315" name="Google Shape;315;p34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21</a:t>
            </a:fld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221200" cy="48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DT (Drift Tubes, barrel)</a:t>
            </a:r>
            <a:endParaRPr sz="2000" b="1"/>
          </a:p>
          <a:p>
            <a:pPr indent="-431789">
              <a:spcBef>
                <a:spcPts val="1333"/>
              </a:spcBef>
              <a:buSzPts val="1500"/>
              <a:buChar char="-"/>
            </a:pPr>
            <a:r>
              <a:rPr lang="en-GB" sz="2000"/>
              <a:t>minicrates housed on DT chambers fulfilling trigger, readout, control and link electronics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move large fraction of minicrate functionality outside experimental cavern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new minicrates only containing TDCs, optical links and slow control services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new electronics faster to cope with new L1 rate (now limited up to 300 kHz)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CSC (Cathode Strip Chambers, endcap)</a:t>
            </a:r>
            <a:endParaRPr sz="2000"/>
          </a:p>
          <a:p>
            <a:pPr indent="-431789">
              <a:spcBef>
                <a:spcPts val="1333"/>
              </a:spcBef>
              <a:buSzPts val="1500"/>
              <a:buChar char="-"/>
            </a:pPr>
            <a:r>
              <a:rPr lang="en-GB" sz="2000"/>
              <a:t>FEBs have limited buffering, resulting in large data loss at 750 kHz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replace FEBs on all chambers with optical data output of 3.2 GBps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trigger/data/readout boards to be replaced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RPC (Resistive Plate Chamber, barrel+endcap)</a:t>
            </a:r>
            <a:endParaRPr sz="2000" b="1"/>
          </a:p>
          <a:p>
            <a:pPr indent="-431789">
              <a:spcBef>
                <a:spcPts val="1333"/>
              </a:spcBef>
              <a:buSzPts val="1500"/>
              <a:buChar char="-"/>
            </a:pPr>
            <a:r>
              <a:rPr lang="en-GB" sz="2000"/>
              <a:t>replacement of the linkboards whose readout is limited to 25 ns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423077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Forward muon system</a:t>
            </a:r>
            <a:endParaRPr/>
          </a:p>
          <a:p>
            <a:endParaRPr/>
          </a:p>
        </p:txBody>
      </p:sp>
      <p:sp>
        <p:nvSpPr>
          <p:cNvPr id="322" name="Google Shape;322;p35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22</a:t>
            </a:fld>
            <a:endParaRPr/>
          </a:p>
        </p:txBody>
      </p:sp>
      <p:sp>
        <p:nvSpPr>
          <p:cNvPr id="323" name="Google Shape;323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3996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Forward region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highest rate, yet barely redundancy installed (only CSCs)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improving acceptance up to |</a:t>
            </a:r>
            <a:r>
              <a:rPr lang="en-GB" sz="1900"/>
              <a:t>η</a:t>
            </a:r>
            <a:r>
              <a:rPr lang="en-GB" sz="2000"/>
              <a:t>| &lt; 3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new detectors should sustain a hit rate of 2 kHz/cm</a:t>
            </a:r>
            <a:r>
              <a:rPr lang="en-GB" sz="2000" baseline="30000"/>
              <a:t>2            </a:t>
            </a:r>
            <a:r>
              <a:rPr lang="en-GB" sz="2000"/>
              <a:t>→ new technologies needed:</a:t>
            </a:r>
            <a:endParaRPr sz="2000" b="1"/>
          </a:p>
          <a:p>
            <a:pPr lvl="1" indent="-431789">
              <a:spcBef>
                <a:spcPts val="0"/>
              </a:spcBef>
              <a:buSzPts val="1500"/>
              <a:buChar char="-"/>
            </a:pPr>
            <a:r>
              <a:rPr lang="en-GB" sz="2000" b="1"/>
              <a:t>GEMs</a:t>
            </a:r>
            <a:r>
              <a:rPr lang="en-GB" sz="2000"/>
              <a:t> in stations 1 and 2</a:t>
            </a:r>
            <a:endParaRPr sz="2000"/>
          </a:p>
          <a:p>
            <a:pPr lvl="1" indent="-431789">
              <a:spcBef>
                <a:spcPts val="0"/>
              </a:spcBef>
              <a:buSzPts val="1500"/>
              <a:buChar char="-"/>
            </a:pPr>
            <a:r>
              <a:rPr lang="en-GB" sz="2000" b="1"/>
              <a:t>iRPCs </a:t>
            </a:r>
            <a:r>
              <a:rPr lang="en-GB" sz="2000"/>
              <a:t>in stations 3 and 4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Include GEMs/iRPCs in L1 trigger 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increase trigger efficiency and purity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possible to maintain 15 GeV online threshold on p</a:t>
            </a:r>
            <a:r>
              <a:rPr lang="en-GB" sz="2000" baseline="-25000"/>
              <a:t>T</a:t>
            </a:r>
            <a:r>
              <a:rPr lang="en-GB" sz="2000"/>
              <a:t> at full luminosity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pic>
        <p:nvPicPr>
          <p:cNvPr id="324" name="Google Shape;3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01" y="163165"/>
            <a:ext cx="4243833" cy="286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7314" y="3361985"/>
            <a:ext cx="3958721" cy="2933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62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Forward muon system</a:t>
            </a:r>
            <a:endParaRPr/>
          </a:p>
          <a:p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23</a:t>
            </a:fld>
            <a:endParaRPr/>
          </a:p>
        </p:txBody>
      </p:sp>
      <p:sp>
        <p:nvSpPr>
          <p:cNvPr id="332" name="Google Shape;332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81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1)</a:t>
            </a:r>
            <a:r>
              <a:rPr lang="en-GB" sz="2000"/>
              <a:t> Gas Electron Multiplier (GEM): GE1/1 and GE2/1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GE1/1 installation foreseen during LS2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2x36 triple GEM chambers (10 degree)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production and quality control ongoing at CERN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pilot system of 5 chambers installed in EYETS                                 2016 for testing, gain installation experience and                                 for inclusion in CMS DAQ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inclusion in L1 trigger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2) </a:t>
            </a:r>
            <a:r>
              <a:rPr lang="en-GB" sz="2000"/>
              <a:t>Forward muon tagger: ME0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very high rate (large eta, close to IP)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only single coverage (no other redundant station in this region)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 u="sng"/>
              <a:t>6 layers</a:t>
            </a:r>
            <a:r>
              <a:rPr lang="en-GB" sz="2000"/>
              <a:t> of triple GEMs arranged in 20 degree super-module wedges</a:t>
            </a: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pic>
        <p:nvPicPr>
          <p:cNvPr id="333" name="Google Shape;3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6398" y="303800"/>
            <a:ext cx="2785167" cy="343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8663" y="303796"/>
            <a:ext cx="2163400" cy="17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6362" y="3964034"/>
            <a:ext cx="2245233" cy="272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8667" y="2154034"/>
            <a:ext cx="2163400" cy="1592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29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Forward muon system</a:t>
            </a:r>
            <a:endParaRPr/>
          </a:p>
          <a:p>
            <a:endParaRPr/>
          </a:p>
        </p:txBody>
      </p:sp>
      <p:sp>
        <p:nvSpPr>
          <p:cNvPr id="342" name="Google Shape;342;p37"/>
          <p:cNvSpPr txBox="1">
            <a:spLocks noGrp="1"/>
          </p:cNvSpPr>
          <p:nvPr>
            <p:ph type="sldNum" idx="12"/>
          </p:nvPr>
        </p:nvSpPr>
        <p:spPr>
          <a:xfrm>
            <a:off x="109918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24</a:t>
            </a:fld>
            <a:endParaRPr/>
          </a:p>
        </p:txBody>
      </p:sp>
      <p:sp>
        <p:nvSpPr>
          <p:cNvPr id="343" name="Google Shape;343;p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2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3) </a:t>
            </a:r>
            <a:r>
              <a:rPr lang="en-GB" sz="2000"/>
              <a:t>Improved RPCs in RE3/1 and RE4/1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2x2 stations with 72 chambers in each station (same design as present system)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new RPC design needed to sustain high rate up to 2kHz/cm</a:t>
            </a:r>
            <a:r>
              <a:rPr lang="en-GB" sz="2000" baseline="30000"/>
              <a:t>2</a:t>
            </a:r>
            <a:r>
              <a:rPr lang="en-GB" sz="2000"/>
              <a:t> (present RPCs certified up to 300 Hz/cm</a:t>
            </a:r>
            <a:r>
              <a:rPr lang="en-GB" sz="2000" baseline="30000"/>
              <a:t>2</a:t>
            </a:r>
            <a:r>
              <a:rPr lang="en-GB" sz="2000"/>
              <a:t>)</a:t>
            </a:r>
            <a:endParaRPr sz="2000"/>
          </a:p>
          <a:p>
            <a:pPr lvl="1" indent="-431789">
              <a:spcBef>
                <a:spcPts val="0"/>
              </a:spcBef>
              <a:buSzPts val="1500"/>
              <a:buChar char="-"/>
            </a:pPr>
            <a:r>
              <a:rPr lang="en-GB" sz="2000" u="sng"/>
              <a:t>bakelite</a:t>
            </a:r>
            <a:r>
              <a:rPr lang="en-GB" sz="2000"/>
              <a:t>: thinner bakelite and gas gap</a:t>
            </a:r>
            <a:endParaRPr sz="2000"/>
          </a:p>
          <a:p>
            <a:pPr lvl="1" indent="-431789">
              <a:spcBef>
                <a:spcPts val="0"/>
              </a:spcBef>
              <a:buSzPts val="1500"/>
              <a:buChar char="-"/>
            </a:pPr>
            <a:r>
              <a:rPr lang="en-GB" sz="2000" u="sng"/>
              <a:t>glass</a:t>
            </a:r>
            <a:r>
              <a:rPr lang="en-GB" sz="2000"/>
              <a:t>: lower resistivity, thin, multigap</a:t>
            </a:r>
            <a:endParaRPr sz="2000"/>
          </a:p>
          <a:p>
            <a:pPr lvl="1" indent="-431789">
              <a:spcBef>
                <a:spcPts val="0"/>
              </a:spcBef>
              <a:buSzPts val="1500"/>
              <a:buChar char="-"/>
            </a:pPr>
            <a:r>
              <a:rPr lang="en-GB" sz="2000" u="sng"/>
              <a:t>new electronics</a:t>
            </a:r>
            <a:endParaRPr sz="2000" u="sng"/>
          </a:p>
          <a:p>
            <a:pPr indent="-431789">
              <a:buSzPts val="1500"/>
              <a:buChar char="-"/>
            </a:pPr>
            <a:r>
              <a:rPr lang="en-GB" sz="2000"/>
              <a:t>most probable choice: double gap RPC with bakelite and gap                                      thickness of 1.4 mm → promising results with small prototype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large prototypes under construction and testing including                                                    new electronics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pic>
        <p:nvPicPr>
          <p:cNvPr id="344" name="Google Shape;3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2934" y="270735"/>
            <a:ext cx="4209828" cy="1644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586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09844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dirty="0"/>
              <a:t>Overview and scope of the upgrade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239203" y="807621"/>
            <a:ext cx="11164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 dirty="0"/>
              <a:t>Importance of physics at </a:t>
            </a:r>
            <a:r>
              <a:rPr lang="en-GB" sz="2000" b="1" dirty="0" err="1"/>
              <a:t>TeV</a:t>
            </a:r>
            <a:r>
              <a:rPr lang="en-GB" sz="2000" b="1" dirty="0"/>
              <a:t> scale</a:t>
            </a:r>
            <a:endParaRPr sz="2000" b="1" dirty="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 dirty="0"/>
              <a:t>testing of SM processes at higher energy scale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search for evidence of new physics (partially) answering open questions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 dirty="0"/>
              <a:t>High-Luminosity LHC will deliver one order of magnitude more data, allowing</a:t>
            </a:r>
            <a:endParaRPr sz="2000" b="1" dirty="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 dirty="0"/>
              <a:t>precision measurements, especially in Higgs sector (couplings)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increase of accuracy: scale down of stat. and syst. uncertainties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search for rare SM/non-SM processes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2000" dirty="0"/>
              <a:t>→ study of reference analysis/scenarios (H→ ZZ, </a:t>
            </a:r>
            <a:r>
              <a:rPr lang="en-GB" sz="2000" dirty="0" err="1"/>
              <a:t>H→γγ</a:t>
            </a:r>
            <a:r>
              <a:rPr lang="en-GB" sz="2000" dirty="0"/>
              <a:t> , ...) allows                                 prediction of performance at full 3000 fb</a:t>
            </a:r>
            <a:r>
              <a:rPr lang="en-GB" sz="2000" baseline="30000" dirty="0"/>
              <a:t>-1</a:t>
            </a:r>
            <a:r>
              <a:rPr lang="en-GB" sz="2000" dirty="0"/>
              <a:t> data collection</a:t>
            </a:r>
            <a:endParaRPr sz="20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5957" y="2751431"/>
            <a:ext cx="3669065" cy="364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9853335" y="4079063"/>
            <a:ext cx="1960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100" dirty="0" err="1"/>
              <a:t>Exp</a:t>
            </a:r>
            <a:r>
              <a:rPr lang="en-GB" sz="1100" dirty="0"/>
              <a:t> = extrapolated syst. uncertainties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74665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4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6"/>
            <a:ext cx="12192000" cy="6815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65" y="6550224"/>
            <a:ext cx="471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cds.cern.ch</a:t>
            </a:r>
            <a:r>
              <a:rPr lang="en-US" sz="1400" dirty="0" smtClean="0"/>
              <a:t>/record/2221747/files/DP2016_064.pdf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2936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1" y="26570"/>
            <a:ext cx="11827856" cy="6600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54003"/>
            <a:ext cx="844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physikseminar.desy.de</a:t>
            </a:r>
            <a:r>
              <a:rPr lang="en-US" sz="1200" dirty="0" smtClean="0"/>
              <a:t>/sites2009/</a:t>
            </a:r>
            <a:r>
              <a:rPr lang="en-US" sz="1200" dirty="0" err="1" smtClean="0"/>
              <a:t>site_physikseminar</a:t>
            </a:r>
            <a:r>
              <a:rPr lang="en-US" sz="1200" dirty="0" smtClean="0"/>
              <a:t>/content/e212/e120413/e156858/e164826/</a:t>
            </a:r>
            <a:r>
              <a:rPr lang="en-US" sz="1200" dirty="0" err="1" smtClean="0"/>
              <a:t>Contardo_slides.pdf</a:t>
            </a:r>
            <a:endParaRPr lang="en-US" sz="1200" dirty="0" smtClean="0"/>
          </a:p>
          <a:p>
            <a:r>
              <a:rPr lang="en-US" sz="1200" dirty="0" smtClean="0"/>
              <a:t>https://</a:t>
            </a:r>
            <a:r>
              <a:rPr lang="en-US" sz="1200" dirty="0" err="1" smtClean="0"/>
              <a:t>cds.cern.ch</a:t>
            </a:r>
            <a:r>
              <a:rPr lang="en-US" sz="1200" dirty="0" smtClean="0"/>
              <a:t>/record/2221747/files/DP2016_064.pdf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4601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1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" y="1636"/>
            <a:ext cx="11937099" cy="6659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2"/>
            <a:ext cx="844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physikseminar.desy.de</a:t>
            </a:r>
            <a:r>
              <a:rPr lang="en-US" sz="1200" dirty="0" smtClean="0"/>
              <a:t>/sites2009/</a:t>
            </a:r>
            <a:r>
              <a:rPr lang="en-US" sz="1200" dirty="0" err="1" smtClean="0"/>
              <a:t>site_physikseminar</a:t>
            </a:r>
            <a:r>
              <a:rPr lang="en-US" sz="1200" dirty="0" smtClean="0"/>
              <a:t>/content/e212/e120413/e156858/e164826/</a:t>
            </a:r>
            <a:r>
              <a:rPr lang="en-US" sz="1200" dirty="0" err="1" smtClean="0"/>
              <a:t>Contardo_slides.pdf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19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"/>
            <a:ext cx="12192000" cy="6855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2"/>
            <a:ext cx="844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physikseminar.desy.de</a:t>
            </a:r>
            <a:r>
              <a:rPr lang="en-US" sz="1200" dirty="0" smtClean="0"/>
              <a:t>/sites2009/</a:t>
            </a:r>
            <a:r>
              <a:rPr lang="en-US" sz="1200" dirty="0" err="1" smtClean="0"/>
              <a:t>site_physikseminar</a:t>
            </a:r>
            <a:r>
              <a:rPr lang="en-US" sz="1200" dirty="0" smtClean="0"/>
              <a:t>/content/e212/e120413/e156858/e164826/</a:t>
            </a:r>
            <a:r>
              <a:rPr lang="en-US" sz="1200" dirty="0" err="1" smtClean="0"/>
              <a:t>Contardo_slides.pdf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165287" y="3031312"/>
            <a:ext cx="68556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Plays a central role to </a:t>
            </a:r>
            <a:r>
              <a:rPr lang="en-US" sz="1600" dirty="0"/>
              <a:t>probe the non-</a:t>
            </a:r>
            <a:r>
              <a:rPr lang="en-US" sz="1600" dirty="0" err="1"/>
              <a:t>Abelian</a:t>
            </a:r>
            <a:r>
              <a:rPr lang="en-US" sz="1600" dirty="0"/>
              <a:t> gauge structure of the electroweak (EW) interaction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119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dirty="0"/>
              <a:t>Interlude 1: luminosity and pile-up</a:t>
            </a: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0" y="853906"/>
            <a:ext cx="8375600" cy="372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 dirty="0"/>
              <a:t>LHC = proton-proton collider ?</a:t>
            </a:r>
            <a:endParaRPr sz="2000" b="1" dirty="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 dirty="0"/>
              <a:t>doesn’t collide protons, but proton bunches (~ 10e11 p. per bunch)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when the bunches collide, many protons collide within the bunches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the amount of </a:t>
            </a:r>
            <a:r>
              <a:rPr lang="en-GB" sz="2000" dirty="0" err="1"/>
              <a:t>pp</a:t>
            </a:r>
            <a:r>
              <a:rPr lang="en-GB" sz="2000" dirty="0"/>
              <a:t> collisions per bunch crossing is called </a:t>
            </a:r>
            <a:r>
              <a:rPr lang="en-GB" sz="2000" b="1" dirty="0">
                <a:solidFill>
                  <a:srgbClr val="FF0000"/>
                </a:solidFill>
              </a:rPr>
              <a:t>pile up</a:t>
            </a:r>
            <a:r>
              <a:rPr lang="en-GB" sz="2000" dirty="0"/>
              <a:t> 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pileup is proportional to the intensity N of the bunch 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2000" dirty="0"/>
              <a:t>We hope at least one </a:t>
            </a:r>
            <a:r>
              <a:rPr lang="en-GB" sz="2000" dirty="0" err="1"/>
              <a:t>pp</a:t>
            </a:r>
            <a:r>
              <a:rPr lang="en-GB" sz="2000" dirty="0"/>
              <a:t>/</a:t>
            </a:r>
            <a:r>
              <a:rPr lang="en-GB" sz="2000" dirty="0" err="1"/>
              <a:t>qq</a:t>
            </a:r>
            <a:r>
              <a:rPr lang="en-GB" sz="2000" dirty="0"/>
              <a:t> collision is energetic enough to produce interesting physics (W, Z, h, exotic particles, ...)    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2000" dirty="0"/>
              <a:t>The luminosity (cm</a:t>
            </a:r>
            <a:r>
              <a:rPr lang="en-GB" sz="2000" baseline="30000" dirty="0"/>
              <a:t>-2</a:t>
            </a:r>
            <a:r>
              <a:rPr lang="en-GB" sz="2000" dirty="0"/>
              <a:t>s</a:t>
            </a:r>
            <a:r>
              <a:rPr lang="en-GB" sz="2000" baseline="30000" dirty="0"/>
              <a:t>-1</a:t>
            </a:r>
            <a:r>
              <a:rPr lang="en-GB" sz="2000" dirty="0"/>
              <a:t>) is a measure of the collision rate, which depends on the LHC parameters</a:t>
            </a:r>
            <a:r>
              <a:rPr lang="en-GB" sz="2000" b="1" dirty="0">
                <a:solidFill>
                  <a:srgbClr val="FF0000"/>
                </a:solidFill>
              </a:rPr>
              <a:t> → increase the luminosity</a:t>
            </a:r>
            <a:endParaRPr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endParaRPr sz="20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3</a:t>
            </a:fld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6200" y="465334"/>
            <a:ext cx="2648565" cy="2912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5"/>
          <p:cNvCxnSpPr/>
          <p:nvPr/>
        </p:nvCxnSpPr>
        <p:spPr>
          <a:xfrm flipH="1">
            <a:off x="10587024" y="1804240"/>
            <a:ext cx="285200" cy="18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" name="Google Shape;77;p15"/>
          <p:cNvCxnSpPr/>
          <p:nvPr/>
        </p:nvCxnSpPr>
        <p:spPr>
          <a:xfrm rot="10800000" flipH="1">
            <a:off x="10227167" y="1813633"/>
            <a:ext cx="274800" cy="18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117" y="4629312"/>
            <a:ext cx="6654800" cy="11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8422200" y="6170633"/>
            <a:ext cx="37696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/>
              <a:t>Technically not so easy...</a:t>
            </a:r>
            <a:endParaRPr b="1"/>
          </a:p>
        </p:txBody>
      </p:sp>
      <p:cxnSp>
        <p:nvCxnSpPr>
          <p:cNvPr id="81" name="Google Shape;81;p15"/>
          <p:cNvCxnSpPr/>
          <p:nvPr/>
        </p:nvCxnSpPr>
        <p:spPr>
          <a:xfrm>
            <a:off x="7530000" y="5468000"/>
            <a:ext cx="975600" cy="791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" name="Picture 12" descr="dibujo20120725-cms-lhc-cern-28-may-2012-tim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61" y="3577494"/>
            <a:ext cx="4215521" cy="21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1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823337" cy="6683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2"/>
            <a:ext cx="844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physikseminar.desy.de</a:t>
            </a:r>
            <a:r>
              <a:rPr lang="en-US" sz="1200" dirty="0" smtClean="0"/>
              <a:t>/sites2009/</a:t>
            </a:r>
            <a:r>
              <a:rPr lang="en-US" sz="1200" dirty="0" err="1" smtClean="0"/>
              <a:t>site_physikseminar</a:t>
            </a:r>
            <a:r>
              <a:rPr lang="en-US" sz="1200" dirty="0" smtClean="0"/>
              <a:t>/content/e212/e120413/e156858/e164826/</a:t>
            </a:r>
            <a:r>
              <a:rPr lang="en-US" sz="1200" dirty="0" err="1" smtClean="0"/>
              <a:t>Contardo_slides.pdf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7098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0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87" y="6488669"/>
            <a:ext cx="6083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indico.ifj.edu.pl</a:t>
            </a:r>
            <a:r>
              <a:rPr lang="en-US" sz="1200" dirty="0" smtClean="0"/>
              <a:t>/</a:t>
            </a:r>
            <a:r>
              <a:rPr lang="en-US" sz="1200" dirty="0" err="1" smtClean="0"/>
              <a:t>indico</a:t>
            </a:r>
            <a:r>
              <a:rPr lang="en-US" sz="1200" dirty="0" smtClean="0"/>
              <a:t>/event/124/session/10/contribution/13/material/slides/0.pdf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2308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08"/>
            <a:ext cx="12192000" cy="6476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87" y="6488669"/>
            <a:ext cx="6083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indico.ifj.edu.pl</a:t>
            </a:r>
            <a:r>
              <a:rPr lang="en-US" sz="1200" dirty="0" smtClean="0"/>
              <a:t>/</a:t>
            </a:r>
            <a:r>
              <a:rPr lang="en-US" sz="1200" dirty="0" err="1" smtClean="0"/>
              <a:t>indico</a:t>
            </a:r>
            <a:r>
              <a:rPr lang="en-US" sz="1200" dirty="0" smtClean="0"/>
              <a:t>/event/124/session/10/contribution/13/material/slides/0.pdf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2453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8-26 at 06.1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874"/>
            <a:ext cx="12192000" cy="6079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4257"/>
            <a:ext cx="12178096" cy="748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4" tIns="58612" rIns="117224" bIns="58612" rtlCol="0" anchor="ctr"/>
          <a:lstStyle/>
          <a:p>
            <a:r>
              <a:rPr lang="en-US" sz="4100" b="1" dirty="0">
                <a:solidFill>
                  <a:schemeClr val="accent5">
                    <a:lumMod val="75000"/>
                  </a:schemeClr>
                </a:solidFill>
              </a:rPr>
              <a:t>The CMS Collaboration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702053" y="34267"/>
            <a:ext cx="8988715" cy="818149"/>
          </a:xfrm>
          <a:prstGeom prst="rect">
            <a:avLst/>
          </a:prstGeom>
        </p:spPr>
        <p:txBody>
          <a:bodyPr vert="horz" lIns="117224" tIns="58612" rIns="117224" bIns="58612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cms-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75" y="2351494"/>
            <a:ext cx="4061381" cy="2600146"/>
          </a:xfrm>
          <a:prstGeom prst="rect">
            <a:avLst/>
          </a:prstGeom>
        </p:spPr>
      </p:pic>
      <p:pic>
        <p:nvPicPr>
          <p:cNvPr id="6" name="Picture 5" descr="Screen Shot 2018-08-26 at 06.1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46" y="4938029"/>
            <a:ext cx="2439342" cy="870388"/>
          </a:xfrm>
          <a:prstGeom prst="rect">
            <a:avLst/>
          </a:prstGeom>
        </p:spPr>
      </p:pic>
      <p:pic>
        <p:nvPicPr>
          <p:cNvPr id="12" name="Picture 11" descr="Screen Shot 2018-08-26 at 06.1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69" y="4939531"/>
            <a:ext cx="969705" cy="346003"/>
          </a:xfrm>
          <a:prstGeom prst="rect">
            <a:avLst/>
          </a:prstGeom>
        </p:spPr>
      </p:pic>
      <p:pic>
        <p:nvPicPr>
          <p:cNvPr id="13" name="Picture 12" descr="Screen Shot 2018-08-26 at 06.1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4680" y="4330376"/>
            <a:ext cx="836659" cy="436706"/>
          </a:xfrm>
          <a:prstGeom prst="rect">
            <a:avLst/>
          </a:prstGeom>
        </p:spPr>
      </p:pic>
      <p:pic>
        <p:nvPicPr>
          <p:cNvPr id="14" name="Picture 13" descr="Screen Shot 2018-08-26 at 06.1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24" y="1760477"/>
            <a:ext cx="2439342" cy="616512"/>
          </a:xfrm>
          <a:prstGeom prst="rect">
            <a:avLst/>
          </a:prstGeom>
        </p:spPr>
      </p:pic>
      <p:pic>
        <p:nvPicPr>
          <p:cNvPr id="15" name="Picture 14" descr="Screen Shot 2018-08-26 at 06.1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6014" y="2903885"/>
            <a:ext cx="1023784" cy="436706"/>
          </a:xfrm>
          <a:prstGeom prst="rect">
            <a:avLst/>
          </a:prstGeom>
        </p:spPr>
      </p:pic>
      <p:pic>
        <p:nvPicPr>
          <p:cNvPr id="16" name="Picture 9" descr="http://wlcg.web.cern.ch/sites/wlcg.web.cern.ch/files/Screen%20Shot%202013-02-18%20at%201.42.40%20PM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70" y="0"/>
            <a:ext cx="3138769" cy="180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MS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15" y="25149"/>
            <a:ext cx="1152044" cy="11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11" y="15561"/>
            <a:ext cx="8636000" cy="746441"/>
          </a:xfrm>
          <a:noFill/>
          <a:ln>
            <a:noFill/>
          </a:ln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HL-LHC Big-Data Challenge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2890" y="3244338"/>
            <a:ext cx="236743" cy="309877"/>
          </a:xfrm>
          <a:prstGeom prst="rect">
            <a:avLst/>
          </a:prstGeom>
        </p:spPr>
        <p:txBody>
          <a:bodyPr wrap="none" lIns="117224" tIns="58612" rIns="117224" bIns="58612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72890" y="3244338"/>
            <a:ext cx="236743" cy="309877"/>
          </a:xfrm>
          <a:prstGeom prst="rect">
            <a:avLst/>
          </a:prstGeom>
        </p:spPr>
        <p:txBody>
          <a:bodyPr wrap="none" lIns="117224" tIns="58612" rIns="117224" bIns="58612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pic>
        <p:nvPicPr>
          <p:cNvPr id="11" name="Picture 10" descr="Screen Shot 2017-03-02 at 14.3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53" y="828064"/>
            <a:ext cx="6559425" cy="3472123"/>
          </a:xfrm>
          <a:prstGeom prst="rect">
            <a:avLst/>
          </a:prstGeom>
        </p:spPr>
      </p:pic>
      <p:pic>
        <p:nvPicPr>
          <p:cNvPr id="6" name="Picture 5" descr="Screen Shot 2017-03-02 at 19.0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4772685"/>
            <a:ext cx="9635071" cy="1826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4" name="Picture 3" descr="Screen Shot 2018-08-26 at 05.54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9" y="704190"/>
            <a:ext cx="5167887" cy="38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9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Deep learning applications on High Energy Physics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7" name="Picture 6" descr="Screen Shot 2018-08-26 at 06.0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2" y="794660"/>
            <a:ext cx="1024775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3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End-to-end for event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1696"/>
            <a:ext cx="12192000" cy="52120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Deep Learning Applications for </a:t>
            </a:r>
            <a:r>
              <a:rPr lang="en-US" b="1" dirty="0" smtClean="0"/>
              <a:t>Event </a:t>
            </a:r>
            <a:r>
              <a:rPr lang="en-US" b="1" dirty="0"/>
              <a:t>Classification at CMS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Screen Shot 2018-08-26 at 06.25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4" y="1351916"/>
            <a:ext cx="2518330" cy="2305671"/>
          </a:xfrm>
          <a:prstGeom prst="rect">
            <a:avLst/>
          </a:prstGeom>
        </p:spPr>
      </p:pic>
      <p:pic>
        <p:nvPicPr>
          <p:cNvPr id="8" name="Picture 7" descr="Screen Shot 2018-08-26 at 06.2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1" y="3699927"/>
            <a:ext cx="2514478" cy="2270784"/>
          </a:xfrm>
          <a:prstGeom prst="rect">
            <a:avLst/>
          </a:prstGeom>
        </p:spPr>
      </p:pic>
      <p:pic>
        <p:nvPicPr>
          <p:cNvPr id="9" name="Picture 8" descr="Screen Shot 2018-08-26 at 06.30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6" y="1611932"/>
            <a:ext cx="4114800" cy="673100"/>
          </a:xfrm>
          <a:prstGeom prst="rect">
            <a:avLst/>
          </a:prstGeom>
        </p:spPr>
      </p:pic>
      <p:pic>
        <p:nvPicPr>
          <p:cNvPr id="11" name="Picture 10" descr="Screen Shot 2018-08-26 at 06.39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20" y="1532514"/>
            <a:ext cx="4636662" cy="2152736"/>
          </a:xfrm>
          <a:prstGeom prst="rect">
            <a:avLst/>
          </a:prstGeom>
        </p:spPr>
      </p:pic>
      <p:pic>
        <p:nvPicPr>
          <p:cNvPr id="12" name="Picture 11" descr="Screen Shot 2018-08-26 at 06.41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88" y="3743712"/>
            <a:ext cx="4402900" cy="2791582"/>
          </a:xfrm>
          <a:prstGeom prst="rect">
            <a:avLst/>
          </a:prstGeom>
        </p:spPr>
      </p:pic>
      <p:pic>
        <p:nvPicPr>
          <p:cNvPr id="13" name="Picture 12" descr="Screen Shot 2018-08-26 at 06.42.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12" y="2977455"/>
            <a:ext cx="4256178" cy="22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0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monitoring</a:t>
            </a:r>
            <a:endParaRPr lang="en-US" dirty="0"/>
          </a:p>
        </p:txBody>
      </p:sp>
      <p:pic>
        <p:nvPicPr>
          <p:cNvPr id="7" name="Picture 6" descr="Screen Shot 2018-08-26 at 11.0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304"/>
            <a:ext cx="12192000" cy="54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model for resource need projections in use in CMS for short-term and long-term studies and </a:t>
            </a:r>
            <a:r>
              <a:rPr lang="en-US" dirty="0" smtClean="0"/>
              <a:t>reviews. </a:t>
            </a:r>
            <a:endParaRPr lang="en-US" dirty="0"/>
          </a:p>
          <a:p>
            <a:r>
              <a:rPr lang="en-US" dirty="0" smtClean="0"/>
              <a:t>Pieces </a:t>
            </a:r>
            <a:r>
              <a:rPr lang="en-US" dirty="0"/>
              <a:t>of the structure are still evolving (as more test cases are considered). We hope to reach a releasable codebase this year </a:t>
            </a:r>
            <a:endParaRPr lang="en-US" dirty="0" smtClean="0"/>
          </a:p>
          <a:p>
            <a:r>
              <a:rPr lang="en-US" dirty="0"/>
              <a:t>HL-LHC and Phase 2 upgrades bring significant challenges:</a:t>
            </a:r>
            <a:br>
              <a:rPr lang="en-US" dirty="0"/>
            </a:br>
            <a:r>
              <a:rPr lang="en-US" dirty="0">
                <a:latin typeface="Wingdings"/>
              </a:rPr>
              <a:t> </a:t>
            </a:r>
            <a:r>
              <a:rPr lang="en-US" dirty="0"/>
              <a:t>Need more events, more accuracy, in more complicated </a:t>
            </a:r>
            <a:r>
              <a:rPr lang="en-US" dirty="0" smtClean="0"/>
              <a:t>geometry w</a:t>
            </a:r>
            <a:r>
              <a:rPr lang="en-US" dirty="0"/>
              <a:t>/ relatively smaller fraction of total CPU </a:t>
            </a:r>
            <a:r>
              <a:rPr lang="en-US" dirty="0" smtClean="0"/>
              <a:t>usage.</a:t>
            </a:r>
          </a:p>
          <a:p>
            <a:r>
              <a:rPr lang="en-US" dirty="0"/>
              <a:t>CMS is actively pursuing a variety of ML based solutions to push </a:t>
            </a:r>
            <a:r>
              <a:rPr lang="en-US" dirty="0" smtClean="0"/>
              <a:t>more process </a:t>
            </a:r>
            <a:r>
              <a:rPr lang="en-US" dirty="0"/>
              <a:t>towards higher level of </a:t>
            </a:r>
            <a:r>
              <a:rPr lang="en-US" dirty="0" smtClean="0"/>
              <a:t>automation.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Text Box 14"/>
          <p:cNvSpPr txBox="1">
            <a:spLocks noChangeArrowheads="1"/>
          </p:cNvSpPr>
          <p:nvPr/>
        </p:nvSpPr>
        <p:spPr bwMode="auto">
          <a:xfrm>
            <a:off x="527381" y="819355"/>
            <a:ext cx="6352878" cy="47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Luminosity </a:t>
            </a:r>
            <a:r>
              <a:rPr lang="en-US" sz="2600" dirty="0" smtClean="0">
                <a:solidFill>
                  <a:srgbClr val="3333CC"/>
                </a:solidFill>
              </a:rPr>
              <a:t>recipe :</a:t>
            </a:r>
            <a:endParaRPr lang="en-US" sz="2600" dirty="0">
              <a:solidFill>
                <a:srgbClr val="3333CC"/>
              </a:solidFill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 smtClean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sz="900" dirty="0">
              <a:solidFill>
                <a:srgbClr val="800000"/>
              </a:solidFill>
              <a:sym typeface="Wingdings" charset="0"/>
            </a:endParaRPr>
          </a:p>
          <a:p>
            <a:pPr marL="0" lvl="1" indent="0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1) maximize bunch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intensities</a:t>
            </a:r>
          </a:p>
          <a:p>
            <a:pPr marL="0" lvl="1" indent="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2) minimize the beam </a:t>
            </a:r>
            <a:r>
              <a:rPr lang="en-US" dirty="0" err="1" smtClean="0">
                <a:solidFill>
                  <a:srgbClr val="800000"/>
                </a:solidFill>
                <a:sym typeface="Wingdings" charset="0"/>
              </a:rPr>
              <a:t>emittance</a:t>
            </a: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3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) 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minimize beam size (constant beam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power); 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4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) 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maximize number of bunches (beam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power); 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5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) 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compensate for </a:t>
            </a:r>
            <a:r>
              <a:rPr lang="ja-JP" altLang="en-US" dirty="0" smtClean="0">
                <a:solidFill>
                  <a:srgbClr val="800000"/>
                </a:solidFill>
                <a:sym typeface="Wingdings" charset="0"/>
              </a:rPr>
              <a:t>‘</a:t>
            </a:r>
            <a:r>
              <a:rPr lang="en-US" altLang="ja-JP" dirty="0">
                <a:solidFill>
                  <a:srgbClr val="800000"/>
                </a:solidFill>
                <a:sym typeface="Wingdings" charset="0"/>
              </a:rPr>
              <a:t>F</a:t>
            </a:r>
            <a:r>
              <a:rPr lang="en-US" altLang="ja-JP" dirty="0" smtClean="0">
                <a:solidFill>
                  <a:srgbClr val="800000"/>
                </a:solidFill>
                <a:sym typeface="Wingdings" charset="0"/>
              </a:rPr>
              <a:t>’; 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6) Improve machine ‘Efficiency’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53505" y="149007"/>
            <a:ext cx="10656755" cy="50321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</a:rPr>
              <a:t>LHC Upgrade Goals: Performance optimization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graphicFrame>
        <p:nvGraphicFramePr>
          <p:cNvPr id="65541" name="Object 2"/>
          <p:cNvGraphicFramePr>
            <a:graphicFrameLocks noChangeAspect="1"/>
          </p:cNvGraphicFramePr>
          <p:nvPr>
            <p:extLst/>
          </p:nvPr>
        </p:nvGraphicFramePr>
        <p:xfrm>
          <a:off x="3204634" y="1367806"/>
          <a:ext cx="6339417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4" imgW="2235200" imgH="431800" progId="Equation.3">
                  <p:embed/>
                </p:oleObj>
              </mc:Choice>
              <mc:Fallback>
                <p:oleObj name="Equation" r:id="rId4" imgW="223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634" y="1367806"/>
                        <a:ext cx="6339417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676440" y="2112016"/>
            <a:ext cx="4284133" cy="369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342900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008000"/>
                </a:solidFill>
                <a:sym typeface="Wingdings" charset="0"/>
              </a:rPr>
              <a:t>Injector complex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    </a:t>
            </a:r>
            <a:r>
              <a:rPr lang="en-US" dirty="0" smtClean="0">
                <a:solidFill>
                  <a:srgbClr val="008000"/>
                </a:solidFill>
                <a:sym typeface="Wingdings" charset="0"/>
              </a:rPr>
              <a:t>LIU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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IBS</a:t>
            </a:r>
            <a:endParaRPr lang="en-US" dirty="0" smtClean="0">
              <a:solidFill>
                <a:srgbClr val="FF0000"/>
              </a:solidFill>
              <a:sym typeface="Wingdings" charset="0"/>
            </a:endParaRPr>
          </a:p>
          <a:p>
            <a:pPr marL="1085850" lvl="1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008000"/>
                </a:solidFill>
                <a:sym typeface="Wingdings" charset="0"/>
              </a:rPr>
              <a:t>triplet aperture</a:t>
            </a:r>
            <a:endParaRPr lang="en-US" dirty="0">
              <a:solidFill>
                <a:srgbClr val="008000"/>
              </a:solidFill>
              <a:sym typeface="Wingdings" charset="0"/>
            </a:endParaRPr>
          </a:p>
          <a:p>
            <a:pPr marL="1485900" lvl="2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25ns</a:t>
            </a: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342900" indent="-342900"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altLang="ja-JP" dirty="0" smtClean="0">
                <a:solidFill>
                  <a:srgbClr val="008000"/>
                </a:solidFill>
                <a:sym typeface="Wingdings" charset="0"/>
              </a:rPr>
              <a:t>Crab Cavities</a:t>
            </a:r>
          </a:p>
          <a:p>
            <a:pPr marL="342900" indent="-342900" algn="l" eaLnBrk="1" hangingPunct="1">
              <a:buFont typeface="Wingdings" charset="0"/>
              <a:buChar char="è"/>
            </a:pP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minimize number of unscheduled beam aborts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966" y="112615"/>
            <a:ext cx="4741048" cy="3555786"/>
          </a:xfrm>
          <a:prstGeom prst="rect">
            <a:avLst/>
          </a:prstGeom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145124" y="158312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4000" dirty="0"/>
              <a:t>LHC numbers and performance</a:t>
            </a:r>
            <a:endParaRPr sz="4000"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LHC design parameters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➔"/>
            </a:pPr>
            <a:r>
              <a:rPr lang="en-GB" sz="2000"/>
              <a:t>energy: 7 TeV per beam, c.m. = 14 TeV</a:t>
            </a:r>
            <a:endParaRPr sz="2000"/>
          </a:p>
          <a:p>
            <a:pPr indent="-431789">
              <a:buSzPts val="1500"/>
              <a:buChar char="➔"/>
            </a:pPr>
            <a:r>
              <a:rPr lang="en-GB" sz="2000"/>
              <a:t>luminosity: 10e34 cm</a:t>
            </a:r>
            <a:r>
              <a:rPr lang="en-GB" sz="2000" baseline="30000"/>
              <a:t>-2</a:t>
            </a:r>
            <a:r>
              <a:rPr lang="en-GB" sz="2000"/>
              <a:t>s</a:t>
            </a:r>
            <a:r>
              <a:rPr lang="en-GB" sz="2000" baseline="30000"/>
              <a:t>-1</a:t>
            </a:r>
            <a:endParaRPr sz="2000" baseline="30000"/>
          </a:p>
          <a:p>
            <a:pPr indent="-431789">
              <a:buSzPts val="1500"/>
              <a:buChar char="➔"/>
            </a:pPr>
            <a:r>
              <a:rPr lang="en-GB" sz="2000"/>
              <a:t>expected average pileup: &lt;PU&gt; = 30</a:t>
            </a:r>
            <a:endParaRPr sz="2000"/>
          </a:p>
          <a:p>
            <a:pPr indent="-431789">
              <a:buSzPts val="1500"/>
              <a:buChar char="➔"/>
            </a:pPr>
            <a:r>
              <a:rPr lang="en-GB" sz="2000"/>
              <a:t>integrated luminosity: 300 fb</a:t>
            </a:r>
            <a:r>
              <a:rPr lang="en-GB" sz="2000" baseline="30000"/>
              <a:t>-1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4</a:t>
            </a:fld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10303840" y="501620"/>
            <a:ext cx="2328400" cy="2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Delivered </a:t>
            </a:r>
            <a:endParaRPr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physics </a:t>
            </a:r>
            <a:endParaRPr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data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t="21023"/>
          <a:stretch/>
        </p:blipFill>
        <p:spPr>
          <a:xfrm>
            <a:off x="1004067" y="3617700"/>
            <a:ext cx="10539469" cy="322633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271309" y="3903733"/>
            <a:ext cx="77008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We are here: currently running at 1.7e34! @ 13 </a:t>
            </a:r>
            <a:r>
              <a:rPr lang="en-GB" b="1" dirty="0" err="1">
                <a:solidFill>
                  <a:srgbClr val="FF0000"/>
                </a:solidFill>
              </a:rPr>
              <a:t>TeV</a:t>
            </a:r>
            <a:r>
              <a:rPr lang="en-GB" b="1" dirty="0">
                <a:solidFill>
                  <a:srgbClr val="FF0000"/>
                </a:solidFill>
              </a:rPr>
              <a:t>, &lt;PU&gt; </a:t>
            </a:r>
            <a:r>
              <a:rPr lang="en-GB" b="1" dirty="0" smtClean="0">
                <a:solidFill>
                  <a:srgbClr val="FF0000"/>
                </a:solidFill>
              </a:rPr>
              <a:t>38</a:t>
            </a:r>
            <a:endParaRPr b="1" dirty="0">
              <a:solidFill>
                <a:srgbClr val="FF0000"/>
              </a:solidFill>
            </a:endParaRPr>
          </a:p>
          <a:p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93" name="Google Shape;93;p16"/>
          <p:cNvCxnSpPr/>
          <p:nvPr/>
        </p:nvCxnSpPr>
        <p:spPr>
          <a:xfrm flipV="1">
            <a:off x="5358288" y="4283485"/>
            <a:ext cx="0" cy="95438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8605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Publications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Picture 11" descr="Screen Shot 2017-03-02 at 21.3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7" y="1478280"/>
            <a:ext cx="5369204" cy="4079016"/>
          </a:xfrm>
          <a:prstGeom prst="rect">
            <a:avLst/>
          </a:prstGeom>
        </p:spPr>
      </p:pic>
      <p:pic>
        <p:nvPicPr>
          <p:cNvPr id="4" name="Picture 3" descr="Screen Shot 2018-08-26 at 11.5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7" y="364670"/>
            <a:ext cx="6394393" cy="62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6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1" y="908720"/>
            <a:ext cx="9025003" cy="4785518"/>
          </a:xfrm>
          <a:prstGeom prst="rect">
            <a:avLst/>
          </a:prstGeom>
        </p:spPr>
      </p:pic>
      <p:pic>
        <p:nvPicPr>
          <p:cNvPr id="2052" name="Picture 4" descr="http://cds.cern.ch/record/2320895/files/201803-131_04.jpg?subformat=icon-14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56" y="3861049"/>
            <a:ext cx="5696545" cy="28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7381" y="260648"/>
            <a:ext cx="8327796" cy="52322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HL-LHC: Civil Engineering Pt 1 and Pt5 has started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Barrel EM</a:t>
            </a:r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381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/>
              <a:t>Replacement of VFE, FE and OD electronics to cope with L1 requirements, spike removal and pile-up rejection: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full crystal granularity instead of 5x5 trigger primitives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suppression of spikes → improve timing and granularity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increase FE bandwidth from 1 to 10 GB/s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timing very promising up to 30 ps (preliminary)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Radiation damage suppression: </a:t>
            </a:r>
            <a:endParaRPr sz="200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noise (dark current) dominant factor of performance loss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reduce noise due to radiation by lowering temperature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cooling ADPs from 18 to 10-8-5 degC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technical investigations still ongoing</a:t>
            </a: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sp>
        <p:nvSpPr>
          <p:cNvPr id="267" name="Google Shape;267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42</a:t>
            </a:fld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8567" y="141633"/>
            <a:ext cx="2122600" cy="420263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10743611" y="3050400"/>
            <a:ext cx="15912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APD =Avalanche Photo Diodes</a:t>
            </a:r>
            <a:endParaRPr sz="1300"/>
          </a:p>
        </p:txBody>
      </p:sp>
      <p:sp>
        <p:nvSpPr>
          <p:cNvPr id="270" name="Google Shape;270;p30"/>
          <p:cNvSpPr txBox="1"/>
          <p:nvPr/>
        </p:nvSpPr>
        <p:spPr>
          <a:xfrm>
            <a:off x="10650267" y="1675733"/>
            <a:ext cx="11308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VFE = Very Front End</a:t>
            </a:r>
            <a:endParaRPr sz="1300"/>
          </a:p>
        </p:txBody>
      </p:sp>
      <p:sp>
        <p:nvSpPr>
          <p:cNvPr id="271" name="Google Shape;271;p30"/>
          <p:cNvSpPr txBox="1"/>
          <p:nvPr/>
        </p:nvSpPr>
        <p:spPr>
          <a:xfrm>
            <a:off x="10710400" y="1051780"/>
            <a:ext cx="1509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FE = Front End</a:t>
            </a:r>
            <a:endParaRPr sz="1300"/>
          </a:p>
        </p:txBody>
      </p:sp>
      <p:pic>
        <p:nvPicPr>
          <p:cNvPr id="272" name="Google Shape;2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3534" y="4548401"/>
            <a:ext cx="2201329" cy="216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0667" y="4850083"/>
            <a:ext cx="2201333" cy="155548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0"/>
          <p:cNvSpPr txBox="1"/>
          <p:nvPr/>
        </p:nvSpPr>
        <p:spPr>
          <a:xfrm>
            <a:off x="10812000" y="3946684"/>
            <a:ext cx="1509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300"/>
              <a:t>Lead Tungsten Crystals</a:t>
            </a: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175687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Barrel HCAL</a:t>
            </a:r>
            <a:endParaRPr/>
          </a:p>
        </p:txBody>
      </p:sp>
      <p:sp>
        <p:nvSpPr>
          <p:cNvPr id="280" name="Google Shape;280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589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Current HCAL:</a:t>
            </a:r>
            <a:r>
              <a:rPr lang="en-GB" sz="2000"/>
              <a:t> 17 layers of brass absorber/plastic scintillator/WLS (= wave length shifter)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Suffers from high radiation damage, but understood as formation of color centers in plastic scintillator which attenuates the light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→ proposed solution: replace first (6) layers of scintillator </a:t>
            </a:r>
            <a:endParaRPr sz="2000"/>
          </a:p>
          <a:p>
            <a:pPr marL="0" indent="0">
              <a:buNone/>
            </a:pPr>
            <a:r>
              <a:rPr lang="en-GB" sz="2000"/>
              <a:t>→ replace electronics to cope with new trigger requirements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sp>
        <p:nvSpPr>
          <p:cNvPr id="281" name="Google Shape;281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43</a:t>
            </a:fld>
            <a:endParaRPr/>
          </a:p>
        </p:txBody>
      </p:sp>
      <p:pic>
        <p:nvPicPr>
          <p:cNvPr id="282" name="Google Shape;2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4900" y="786967"/>
            <a:ext cx="3947568" cy="330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067" y="4641000"/>
            <a:ext cx="6995900" cy="2148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94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/>
              <a:t>Endcap calorimeters - HGCAL</a:t>
            </a:r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700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New design of endcap calorimeters = High Granularity cal.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3D shower profile (layered structure)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based on </a:t>
            </a:r>
            <a:r>
              <a:rPr lang="en-GB" sz="2000" u="sng"/>
              <a:t>silicon</a:t>
            </a:r>
            <a:r>
              <a:rPr lang="en-GB" sz="2000"/>
              <a:t> radiation resistant sensors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high granularity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fast timing, order of tens of ps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/>
              <a:t>Design: electromagnetic and hadronic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EE – silicon with tungsten absorber – 28 layers – 25 Xo (~1.3 λ) (-30 degC)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FH – silicon with brass absorber – 12 layers – 3.5 λ (-30 degC)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hexagonal silicon sensors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r>
              <a:rPr lang="en-GB" sz="2000"/>
              <a:t>Remaining hadronic endcap BH: “traditional” plastic scintillator with brass absorber – 11 layers – 5.5 λ (room temp.)</a:t>
            </a:r>
            <a:endParaRPr sz="2000"/>
          </a:p>
          <a:p>
            <a:pPr marL="0" indent="0">
              <a:spcBef>
                <a:spcPts val="2133"/>
              </a:spcBef>
              <a:buNone/>
            </a:pPr>
            <a:endParaRPr sz="200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/>
          </a:p>
        </p:txBody>
      </p:sp>
      <p:sp>
        <p:nvSpPr>
          <p:cNvPr id="290" name="Google Shape;290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44</a:t>
            </a:fld>
            <a:endParaRPr/>
          </a:p>
        </p:txBody>
      </p:sp>
      <p:pic>
        <p:nvPicPr>
          <p:cNvPr id="291" name="Google Shape;2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800" y="593367"/>
            <a:ext cx="3988800" cy="37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380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3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8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145124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dirty="0"/>
              <a:t>High-Luminosity LHC</a:t>
            </a:r>
            <a:endParaRPr dirty="0"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/>
              <a:t>New nominal/ultimate scenarios</a:t>
            </a:r>
            <a:endParaRPr sz="2000" b="1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/>
              <a:t>instantaneous luminosity 5/7.5e34 cm</a:t>
            </a:r>
            <a:r>
              <a:rPr lang="en-GB" sz="2000" baseline="30000"/>
              <a:t>-2</a:t>
            </a:r>
            <a:r>
              <a:rPr lang="en-GB" sz="2000"/>
              <a:t>s</a:t>
            </a:r>
            <a:r>
              <a:rPr lang="en-GB" sz="2000" baseline="30000"/>
              <a:t>-1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average pile-up &lt;PU&gt; = 140/200</a:t>
            </a:r>
            <a:endParaRPr sz="2000"/>
          </a:p>
          <a:p>
            <a:pPr indent="-431789">
              <a:buSzPts val="1500"/>
              <a:buChar char="-"/>
            </a:pPr>
            <a:r>
              <a:rPr lang="en-GB" sz="2000"/>
              <a:t>integrated luminosity up to 3000/4000 fb</a:t>
            </a:r>
            <a:r>
              <a:rPr lang="en-GB" sz="2000" baseline="30000"/>
              <a:t>-1</a:t>
            </a:r>
            <a:endParaRPr sz="2000"/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5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t="21023"/>
          <a:stretch/>
        </p:blipFill>
        <p:spPr>
          <a:xfrm>
            <a:off x="1004067" y="3617700"/>
            <a:ext cx="10539469" cy="3226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7"/>
          <p:cNvCxnSpPr/>
          <p:nvPr/>
        </p:nvCxnSpPr>
        <p:spPr>
          <a:xfrm flipH="1" flipV="1">
            <a:off x="5315442" y="4280003"/>
            <a:ext cx="1" cy="97593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6300" y="377434"/>
            <a:ext cx="5308901" cy="287496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4271309" y="3903733"/>
            <a:ext cx="77008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b="1">
                <a:solidFill>
                  <a:srgbClr val="FF0000"/>
                </a:solidFill>
              </a:rPr>
              <a:t>We are here: currently running at 1.7e34! @ 13 TeV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7942200" y="5489088"/>
            <a:ext cx="24024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sz="1700" b="1">
                <a:solidFill>
                  <a:srgbClr val="FF0000"/>
                </a:solidFill>
              </a:rPr>
              <a:t>Phase II upgrade installations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437" y="3198244"/>
            <a:ext cx="7594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=&gt; Ten times the luminosity reach of first 10 years of LHC operation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9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4559" b="3449"/>
          <a:stretch/>
        </p:blipFill>
        <p:spPr>
          <a:xfrm>
            <a:off x="938793" y="488558"/>
            <a:ext cx="10648084" cy="6284195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386657" y="-940690"/>
            <a:ext cx="11805920" cy="5956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5193098" cy="52322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HL</a:t>
            </a:r>
            <a:r>
              <a:rPr lang="en-GB" sz="2800" dirty="0">
                <a:solidFill>
                  <a:schemeClr val="bg1"/>
                </a:solidFill>
              </a:rPr>
              <a:t>-LHC (High Luminosity LHC)</a:t>
            </a:r>
          </a:p>
        </p:txBody>
      </p:sp>
    </p:spTree>
    <p:extLst>
      <p:ext uri="{BB962C8B-B14F-4D97-AF65-F5344CB8AC3E}">
        <p14:creationId xmlns:p14="http://schemas.microsoft.com/office/powerpoint/2010/main" val="1550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dirty="0"/>
              <a:t>Implications on CMS of HL-LHC</a:t>
            </a:r>
            <a:endParaRPr dirty="0"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115153" y="1181615"/>
            <a:ext cx="7178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GB" sz="2000" b="1" dirty="0"/>
              <a:t>High luminosity </a:t>
            </a:r>
            <a:endParaRPr sz="2000" b="1" dirty="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 dirty="0"/>
              <a:t>leads to high PU (up to 140 - 200 depending on </a:t>
            </a:r>
            <a:r>
              <a:rPr lang="en-GB" sz="2000" dirty="0" err="1"/>
              <a:t>lumi</a:t>
            </a:r>
            <a:r>
              <a:rPr lang="en-GB" sz="2000" dirty="0"/>
              <a:t>)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higher detector granularity needed to distinguish tracks and fake tracks and pileup mitigation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adaptations of trigger system and faster electronics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 dirty="0"/>
              <a:t>Cumulative radiation damage</a:t>
            </a:r>
            <a:endParaRPr sz="2000" b="1" dirty="0"/>
          </a:p>
          <a:p>
            <a:pPr indent="-431789">
              <a:spcBef>
                <a:spcPts val="2133"/>
              </a:spcBef>
              <a:buSzPts val="1500"/>
              <a:buChar char="-"/>
            </a:pPr>
            <a:r>
              <a:rPr lang="en-GB" sz="2000" dirty="0"/>
              <a:t>most of sub-detectors approved up to 300 fb</a:t>
            </a:r>
            <a:r>
              <a:rPr lang="en-GB" sz="2000" baseline="30000" dirty="0"/>
              <a:t>-1</a:t>
            </a:r>
            <a:r>
              <a:rPr lang="en-GB" sz="2000" dirty="0"/>
              <a:t> (LHC)</a:t>
            </a:r>
            <a:endParaRPr sz="2000" dirty="0"/>
          </a:p>
          <a:p>
            <a:pPr indent="-431789">
              <a:buSzPts val="1500"/>
              <a:buChar char="-"/>
            </a:pPr>
            <a:r>
              <a:rPr lang="en-GB" sz="2000" dirty="0"/>
              <a:t>longevity studies needed for both detector and electronics performance</a:t>
            </a:r>
            <a:endParaRPr sz="2000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2000" b="1" dirty="0">
                <a:solidFill>
                  <a:srgbClr val="FF0000"/>
                </a:solidFill>
              </a:rPr>
              <a:t>Upgrade of sub-detectors and electronics needed in order to maintain physics performance as during Phase I</a:t>
            </a:r>
            <a:endParaRPr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endParaRPr sz="2000" dirty="0"/>
          </a:p>
          <a:p>
            <a:pPr marL="0" indent="0">
              <a:spcBef>
                <a:spcPts val="2133"/>
              </a:spcBef>
              <a:buNone/>
            </a:pPr>
            <a:endParaRPr sz="20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7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5801" y="3844049"/>
            <a:ext cx="4381735" cy="245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0068" y="1510145"/>
            <a:ext cx="4644900" cy="231313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/>
          <p:nvPr/>
        </p:nvSpPr>
        <p:spPr>
          <a:xfrm>
            <a:off x="169981" y="4816952"/>
            <a:ext cx="7089600" cy="763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7149975" y="693737"/>
            <a:ext cx="5124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Real-life event with HL-LHC-like pileup from special run in 2016 with individual high intensity </a:t>
            </a:r>
            <a:r>
              <a:rPr lang="en-US" sz="1600" dirty="0" smtClean="0"/>
              <a:t>bunches : ~130 vertices 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096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11 at 06.1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5" y="0"/>
            <a:ext cx="11242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11 at 06.29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7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riteIT - Colored 3">
      <a:dk1>
        <a:srgbClr val="8C8C8C"/>
      </a:dk1>
      <a:lt1>
        <a:srgbClr val="FFFFFF"/>
      </a:lt1>
      <a:dk2>
        <a:srgbClr val="3A3838"/>
      </a:dk2>
      <a:lt2>
        <a:srgbClr val="FFFFFF"/>
      </a:lt2>
      <a:accent1>
        <a:srgbClr val="3D89F4"/>
      </a:accent1>
      <a:accent2>
        <a:srgbClr val="FF8D40"/>
      </a:accent2>
      <a:accent3>
        <a:srgbClr val="B83DF4"/>
      </a:accent3>
      <a:accent4>
        <a:srgbClr val="FF40AF"/>
      </a:accent4>
      <a:accent5>
        <a:srgbClr val="FF4040"/>
      </a:accent5>
      <a:accent6>
        <a:srgbClr val="3A3838"/>
      </a:accent6>
      <a:hlink>
        <a:srgbClr val="633247"/>
      </a:hlink>
      <a:folHlink>
        <a:srgbClr val="633247"/>
      </a:folHlink>
    </a:clrScheme>
    <a:fontScheme name="Custom 18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15286</TotalTime>
  <Words>2507</Words>
  <Application>Microsoft Macintosh PowerPoint</Application>
  <PresentationFormat>Custom</PresentationFormat>
  <Paragraphs>305</Paragraphs>
  <Slides>45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Equation</vt:lpstr>
      <vt:lpstr>PowerPoint Presentation</vt:lpstr>
      <vt:lpstr>LHC, the biggest accelerator in the World</vt:lpstr>
      <vt:lpstr>Interlude 1: luminosity and pile-up</vt:lpstr>
      <vt:lpstr>LHC numbers and performance</vt:lpstr>
      <vt:lpstr>High-Luminosity LHC</vt:lpstr>
      <vt:lpstr>PowerPoint Presentation</vt:lpstr>
      <vt:lpstr>Implications on CMS of HL-LHC</vt:lpstr>
      <vt:lpstr>PowerPoint Presentation</vt:lpstr>
      <vt:lpstr>PowerPoint Presentation</vt:lpstr>
      <vt:lpstr>CMS slide</vt:lpstr>
      <vt:lpstr>PowerPoint Presentation</vt:lpstr>
      <vt:lpstr>Interlude 2: Trigger</vt:lpstr>
      <vt:lpstr>Interlude 3: Electronics and DAQ</vt:lpstr>
      <vt:lpstr>Trigger</vt:lpstr>
      <vt:lpstr>Tracker</vt:lpstr>
      <vt:lpstr>Tracker L1 and pT modules</vt:lpstr>
      <vt:lpstr>Outer Tracker</vt:lpstr>
      <vt:lpstr>Pixel</vt:lpstr>
      <vt:lpstr>Calorimetry</vt:lpstr>
      <vt:lpstr>Muon system</vt:lpstr>
      <vt:lpstr>Muon electronics upgrade </vt:lpstr>
      <vt:lpstr>Forward muon system </vt:lpstr>
      <vt:lpstr>Forward muon system </vt:lpstr>
      <vt:lpstr>Forward muon system </vt:lpstr>
      <vt:lpstr>Overview and scope of the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HL-LHC Big-Data Challenge</vt:lpstr>
      <vt:lpstr>Deep learning applications on High Energy Physics </vt:lpstr>
      <vt:lpstr>End-to-end for event classification</vt:lpstr>
      <vt:lpstr>Quality monitoring</vt:lpstr>
      <vt:lpstr>Final remarks</vt:lpstr>
      <vt:lpstr>LHC Upgrade Goals: Performance optimization</vt:lpstr>
      <vt:lpstr>Publications </vt:lpstr>
      <vt:lpstr>PowerPoint Presentation</vt:lpstr>
      <vt:lpstr>Barrel EM</vt:lpstr>
      <vt:lpstr>Barrel HCAL</vt:lpstr>
      <vt:lpstr>Endcap calorimeters - HGCAL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Isabel Pedraza</cp:lastModifiedBy>
  <cp:revision>876</cp:revision>
  <dcterms:created xsi:type="dcterms:W3CDTF">2015-06-06T03:33:14Z</dcterms:created>
  <dcterms:modified xsi:type="dcterms:W3CDTF">2018-10-09T20:56:58Z</dcterms:modified>
</cp:coreProperties>
</file>