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  <Override PartName="/ppt/notesSlides/notesSlide5.xml" ContentType="application/vnd.openxmlformats-officedocument.presentationml.notesSlide+xml"/>
  <Override PartName="/ppt/media/image2.jpeg" ContentType="image/jpeg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Hello, my name is Carolina, I'm from Mexico, the MCTP is in Chiapas, a southern state. I am very happy to stay with you,  is a real pleasure and a great opportunity.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are here in the south, border with Guatemala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sz="2400">
                <a:solidFill>
                  <a:srgbClr val="1A1A1A"/>
                </a:solidFill>
                <a:latin typeface="+mj-lt"/>
                <a:ea typeface="+mj-ea"/>
                <a:cs typeface="+mj-cs"/>
                <a:sym typeface="Lucida Sans"/>
              </a:defRPr>
            </a:pPr>
            <a:r>
              <a:t>The creation of the ICTP-MCTP center in Mexico, specifically in Chiapas, is a hope to solve some of the biggest problems that currently facing in relation to </a:t>
            </a:r>
          </a:p>
          <a:p>
            <a:pPr defTabSz="457200">
              <a:spcBef>
                <a:spcPts val="1200"/>
              </a:spcBef>
              <a:defRPr sz="2400">
                <a:solidFill>
                  <a:srgbClr val="1A1A1A"/>
                </a:solidFill>
                <a:latin typeface="+mj-lt"/>
                <a:ea typeface="+mj-ea"/>
                <a:cs typeface="+mj-cs"/>
                <a:sym typeface="Lucida Sans"/>
              </a:defRPr>
            </a:pPr>
            <a:r>
              <a:t>education, energy production, environmental protection and the development of technology.</a:t>
            </a:r>
          </a:p>
          <a:p>
            <a:pPr defTabSz="457200">
              <a:spcBef>
                <a:spcPts val="1200"/>
              </a:spcBef>
              <a:defRPr sz="2400">
                <a:solidFill>
                  <a:srgbClr val="1A1A1A"/>
                </a:solidFill>
                <a:latin typeface="+mj-lt"/>
                <a:ea typeface="+mj-ea"/>
                <a:cs typeface="+mj-cs"/>
                <a:sym typeface="Lucida Sans"/>
              </a:defRPr>
            </a:pPr>
            <a:r>
              <a:t>The research fields are ... and gradually, depending of the research funding and the regional needs, it will increase its activities to other scientific areas.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spcBef>
                <a:spcPts val="12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Lucida Sans"/>
              </a:defRPr>
            </a:pP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The second module is usefull when you have a large number of student and you have a lot of several combinations results of the styles, and its dificult to manange. It means, that is dificult to make one sequence for each one. So we developed another module, </a:t>
            </a:r>
            <a:r>
              <a:rPr b="1">
                <a:solidFill>
                  <a:srgbClr val="232323"/>
                </a:solidFill>
                <a:latin typeface="+mj-lt"/>
                <a:ea typeface="+mj-ea"/>
                <a:cs typeface="+mj-cs"/>
                <a:sym typeface="Lucida Sans"/>
              </a:rPr>
              <a:t>k-means module</a:t>
            </a:r>
            <a:r>
              <a:rPr>
                <a:solidFill>
                  <a:srgbClr val="232323"/>
                </a:solidFill>
                <a:latin typeface="+mj-lt"/>
                <a:ea typeface="+mj-ea"/>
                <a:cs typeface="+mj-cs"/>
                <a:sym typeface="Lucida Sans"/>
              </a:rPr>
              <a:t>: allows clustering by similarities with k-means algorithm.</a:t>
            </a:r>
            <a:r>
              <a:t> 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And so, you can desing several appropriate activities sequences acording to the cluster styles. So I mention it is our experimental model and is a way to offering very aprticular adaptability sequences.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These modules will be available in our IT resources section for tryal, and of course, open source.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The second module is usefull when you have a large number of student and you have a lot of several combinations results of the styles, and its dificult to manange. It means, that is dificult to make one sequence for each one. So we developed another module, </a:t>
            </a:r>
            <a:r>
              <a:rPr b="1">
                <a:solidFill>
                  <a:srgbClr val="232323"/>
                </a:solidFill>
                <a:latin typeface="+mj-lt"/>
                <a:ea typeface="+mj-ea"/>
                <a:cs typeface="+mj-cs"/>
                <a:sym typeface="Lucida Sans"/>
              </a:rPr>
              <a:t>k-means module</a:t>
            </a:r>
            <a:r>
              <a:rPr>
                <a:solidFill>
                  <a:srgbClr val="232323"/>
                </a:solidFill>
                <a:latin typeface="+mj-lt"/>
                <a:ea typeface="+mj-ea"/>
                <a:cs typeface="+mj-cs"/>
                <a:sym typeface="Lucida Sans"/>
              </a:rPr>
              <a:t>: allows clustering by similarities with k-means algorithm.</a:t>
            </a:r>
            <a:r>
              <a:t> 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And so, you can desing several appropriate activities sequences acording to the cluster styles. So I mention it is our experimental model and is a way to offering very aprticular adaptability sequences.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These modules will be available in our IT resources section for tryal, and of course, open source.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The second module is usefull when you have a large number of student and you have a lot of several combinations results of the styles, and its dificult to manange. It means, that is dificult to make one sequence for each one. So we developed another module, </a:t>
            </a:r>
            <a:r>
              <a:rPr b="1">
                <a:solidFill>
                  <a:srgbClr val="232323"/>
                </a:solidFill>
                <a:latin typeface="+mj-lt"/>
                <a:ea typeface="+mj-ea"/>
                <a:cs typeface="+mj-cs"/>
                <a:sym typeface="Lucida Sans"/>
              </a:rPr>
              <a:t>k-means module</a:t>
            </a:r>
            <a:r>
              <a:rPr>
                <a:solidFill>
                  <a:srgbClr val="232323"/>
                </a:solidFill>
                <a:latin typeface="+mj-lt"/>
                <a:ea typeface="+mj-ea"/>
                <a:cs typeface="+mj-cs"/>
                <a:sym typeface="Lucida Sans"/>
              </a:rPr>
              <a:t>: allows clustering by similarities with k-means algorithm.</a:t>
            </a:r>
            <a:r>
              <a:t> 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And so, you can desing several appropriate activities sequences acording to the cluster styles. So I mention it is our experimental model and is a way to offering very aprticular adaptability sequences.</a:t>
            </a: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These modules will be available in our IT resources section for tryal, and of course, open source.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2527300"/>
            <a:ext cx="10464800" cy="2324100"/>
          </a:xfrm>
          <a:prstGeom prst="rect">
            <a:avLst/>
          </a:prstGeom>
        </p:spPr>
        <p:txBody>
          <a:bodyPr/>
          <a:lstStyle>
            <a:lvl1pPr>
              <a:defRPr b="0" sz="64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half" idx="1"/>
          </p:nvPr>
        </p:nvSpPr>
        <p:spPr>
          <a:xfrm>
            <a:off x="1270000" y="5969000"/>
            <a:ext cx="10464800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1 líne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o del título"/>
          <p:cNvSpPr txBox="1"/>
          <p:nvPr>
            <p:ph type="title"/>
          </p:nvPr>
        </p:nvSpPr>
        <p:spPr>
          <a:xfrm>
            <a:off x="2578100" y="1371599"/>
            <a:ext cx="7848602" cy="6667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584179">
              <a:defRPr b="0"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88" name="Nivel de texto 1…"/>
          <p:cNvSpPr txBox="1"/>
          <p:nvPr>
            <p:ph type="body" sz="half" idx="1"/>
          </p:nvPr>
        </p:nvSpPr>
        <p:spPr>
          <a:xfrm>
            <a:off x="2578100" y="2324100"/>
            <a:ext cx="7848602" cy="57816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771173" indent="-547939" defTabSz="584179">
              <a:spcBef>
                <a:spcPts val="2200"/>
              </a:spcBef>
              <a:buSzPct val="171000"/>
              <a:buChar char="•"/>
              <a:defRPr sz="3000"/>
            </a:lvl1pPr>
            <a:lvl2pPr marL="1083701" indent="-547939" defTabSz="584179">
              <a:spcBef>
                <a:spcPts val="2200"/>
              </a:spcBef>
              <a:buSzPct val="171000"/>
              <a:buChar char="•"/>
              <a:defRPr sz="3000"/>
            </a:lvl2pPr>
            <a:lvl3pPr marL="1396229" indent="-547939" defTabSz="584179">
              <a:spcBef>
                <a:spcPts val="2200"/>
              </a:spcBef>
              <a:buSzPct val="171000"/>
              <a:buChar char="•"/>
              <a:defRPr sz="3000"/>
            </a:lvl3pPr>
            <a:lvl4pPr marL="1708757" indent="-547939" defTabSz="584179">
              <a:spcBef>
                <a:spcPts val="2200"/>
              </a:spcBef>
              <a:buSzPct val="171000"/>
              <a:buChar char="•"/>
              <a:defRPr sz="3000"/>
            </a:lvl4pPr>
            <a:lvl5pPr marL="2021284" indent="-547939" defTabSz="584179">
              <a:spcBef>
                <a:spcPts val="2200"/>
              </a:spcBef>
              <a:buSzPct val="171000"/>
              <a:buChar char="•"/>
              <a:defRPr sz="3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9" name="Número de diapositiva"/>
          <p:cNvSpPr txBox="1"/>
          <p:nvPr>
            <p:ph type="sldNum" sz="quarter" idx="2"/>
          </p:nvPr>
        </p:nvSpPr>
        <p:spPr>
          <a:xfrm>
            <a:off x="11133138" y="8248650"/>
            <a:ext cx="215901" cy="241301"/>
          </a:xfrm>
          <a:prstGeom prst="rect">
            <a:avLst/>
          </a:prstGeom>
        </p:spPr>
        <p:txBody>
          <a:bodyPr lIns="0" tIns="0" rIns="0" bIns="0"/>
          <a:lstStyle>
            <a:lvl1pPr defTabSz="584179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22;p4" descr="Google Shape;22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594" y="1418288"/>
            <a:ext cx="12554335" cy="69153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o del título"/>
          <p:cNvSpPr txBox="1"/>
          <p:nvPr>
            <p:ph type="title"/>
          </p:nvPr>
        </p:nvSpPr>
        <p:spPr>
          <a:xfrm>
            <a:off x="443306" y="1852124"/>
            <a:ext cx="12118188" cy="814508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 algn="l" defTabSz="1733973">
              <a:defRPr b="0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98" name="Nivel de texto 1…"/>
          <p:cNvSpPr txBox="1"/>
          <p:nvPr>
            <p:ph type="body" idx="1"/>
          </p:nvPr>
        </p:nvSpPr>
        <p:spPr>
          <a:xfrm>
            <a:off x="443306" y="2858275"/>
            <a:ext cx="12118188" cy="4858881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 marL="762000" indent="-647700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●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679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○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51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■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23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●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395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○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9" name="Número de diapositiva"/>
          <p:cNvSpPr txBox="1"/>
          <p:nvPr>
            <p:ph type="sldNum" sz="quarter" idx="2"/>
          </p:nvPr>
        </p:nvSpPr>
        <p:spPr>
          <a:xfrm>
            <a:off x="12049718" y="7809748"/>
            <a:ext cx="640037" cy="642952"/>
          </a:xfrm>
          <a:prstGeom prst="rect">
            <a:avLst/>
          </a:prstGeom>
        </p:spPr>
        <p:txBody>
          <a:bodyPr lIns="130026" tIns="130026" rIns="130026" bIns="130026" anchor="ctr"/>
          <a:lstStyle>
            <a:lvl1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o del título"/>
          <p:cNvSpPr txBox="1"/>
          <p:nvPr>
            <p:ph type="title"/>
          </p:nvPr>
        </p:nvSpPr>
        <p:spPr>
          <a:xfrm>
            <a:off x="443306" y="1852124"/>
            <a:ext cx="12118188" cy="814508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 algn="l" defTabSz="1733973">
              <a:defRPr b="0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07" name="Nivel de texto 1…"/>
          <p:cNvSpPr txBox="1"/>
          <p:nvPr>
            <p:ph type="body" idx="1"/>
          </p:nvPr>
        </p:nvSpPr>
        <p:spPr>
          <a:xfrm>
            <a:off x="443306" y="2858275"/>
            <a:ext cx="12118188" cy="4858881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>
            <a:lvl1pPr marL="762000" indent="-647700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●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679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○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51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■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23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●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39571" indent="-77107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○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8" name="Número de diapositiva"/>
          <p:cNvSpPr txBox="1"/>
          <p:nvPr>
            <p:ph type="sldNum" sz="quarter" idx="2"/>
          </p:nvPr>
        </p:nvSpPr>
        <p:spPr>
          <a:xfrm>
            <a:off x="12049718" y="7809748"/>
            <a:ext cx="640037" cy="642952"/>
          </a:xfrm>
          <a:prstGeom prst="rect">
            <a:avLst/>
          </a:prstGeom>
        </p:spPr>
        <p:txBody>
          <a:bodyPr lIns="130026" tIns="130026" rIns="130026" bIns="130026" anchor="ctr"/>
          <a:lstStyle>
            <a:lvl1pPr algn="l" defTabSz="1733973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ubsección o tem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b="0" sz="7000"/>
            </a:lvl1pPr>
          </a:lstStyle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sz="quarter" idx="1"/>
          </p:nvPr>
        </p:nvSpPr>
        <p:spPr>
          <a:xfrm>
            <a:off x="1498600" y="9334500"/>
            <a:ext cx="10236200" cy="368300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rgbClr val="7A7A7A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defRPr sz="2000">
                <a:solidFill>
                  <a:srgbClr val="7A7A7A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defRPr sz="2000">
                <a:solidFill>
                  <a:srgbClr val="7A7A7A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defRPr sz="2000">
                <a:solidFill>
                  <a:srgbClr val="7A7A7A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defRPr sz="2000">
                <a:solidFill>
                  <a:srgbClr val="7A7A7A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xfrm>
            <a:off x="12649200" y="9347200"/>
            <a:ext cx="3429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2 línea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/>
          <p:nvPr>
            <p:ph type="title"/>
          </p:nvPr>
        </p:nvSpPr>
        <p:spPr>
          <a:xfrm>
            <a:off x="1270000" y="203200"/>
            <a:ext cx="10464800" cy="15494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idx="1"/>
          </p:nvPr>
        </p:nvSpPr>
        <p:spPr>
          <a:xfrm>
            <a:off x="1270000" y="2146300"/>
            <a:ext cx="10464800" cy="70485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3 línea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xfrm>
            <a:off x="1270000" y="203200"/>
            <a:ext cx="10464800" cy="1549400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Texto del título</a:t>
            </a:r>
          </a:p>
        </p:txBody>
      </p:sp>
      <p:sp>
        <p:nvSpPr>
          <p:cNvPr id="48" name="Nivel de texto 1…"/>
          <p:cNvSpPr txBox="1"/>
          <p:nvPr>
            <p:ph type="body" idx="1"/>
          </p:nvPr>
        </p:nvSpPr>
        <p:spPr>
          <a:xfrm>
            <a:off x="1270000" y="2146300"/>
            <a:ext cx="10464800" cy="70358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ra despedida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Nivel de texto 1…"/>
          <p:cNvSpPr txBox="1"/>
          <p:nvPr>
            <p:ph type="body" idx="1"/>
          </p:nvPr>
        </p:nvSpPr>
        <p:spPr>
          <a:xfrm>
            <a:off x="1270000" y="1778000"/>
            <a:ext cx="10464800" cy="73914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Última y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úmero de diapositiva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ra despedidas copia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ivel de texto 1…"/>
          <p:cNvSpPr txBox="1"/>
          <p:nvPr>
            <p:ph type="body" idx="1"/>
          </p:nvPr>
        </p:nvSpPr>
        <p:spPr>
          <a:xfrm>
            <a:off x="1264355" y="1770097"/>
            <a:ext cx="10458028" cy="7387450"/>
          </a:xfrm>
          <a:prstGeom prst="rect">
            <a:avLst/>
          </a:prstGeom>
        </p:spPr>
        <p:txBody>
          <a:bodyPr/>
          <a:lstStyle>
            <a:lvl1pPr defTabSz="577991">
              <a:spcBef>
                <a:spcPts val="4800"/>
              </a:spcBef>
              <a:defRPr sz="3000"/>
            </a:lvl1pPr>
            <a:lvl2pPr defTabSz="577991">
              <a:spcBef>
                <a:spcPts val="4800"/>
              </a:spcBef>
              <a:defRPr sz="3000"/>
            </a:lvl2pPr>
            <a:lvl3pPr defTabSz="577991">
              <a:spcBef>
                <a:spcPts val="4800"/>
              </a:spcBef>
              <a:defRPr sz="3000"/>
            </a:lvl3pPr>
            <a:lvl4pPr defTabSz="577991">
              <a:spcBef>
                <a:spcPts val="4800"/>
              </a:spcBef>
              <a:defRPr sz="3000"/>
            </a:lvl4pPr>
            <a:lvl5pPr defTabSz="577991">
              <a:spcBef>
                <a:spcPts val="4800"/>
              </a:spcBef>
              <a:defRPr sz="3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xfrm>
            <a:off x="12634947" y="9338168"/>
            <a:ext cx="360399" cy="385799"/>
          </a:xfrm>
          <a:prstGeom prst="rect">
            <a:avLst/>
          </a:prstGeom>
        </p:spPr>
        <p:txBody>
          <a:bodyPr lIns="72248" tIns="72248" rIns="72248" bIns="72248"/>
          <a:lstStyle>
            <a:lvl1pPr defTabSz="577991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ivel de texto 1…"/>
          <p:cNvSpPr txBox="1"/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lIns="38100" tIns="38100" rIns="38100" bIns="38100" anchor="ctr">
            <a:normAutofit fontScale="100000" lnSpcReduction="0"/>
          </a:bodyPr>
          <a:lstStyle>
            <a:lvl1pPr marL="416718" indent="-416718">
              <a:lnSpc>
                <a:spcPct val="100000"/>
              </a:lnSpc>
              <a:spcBef>
                <a:spcPts val="4200"/>
              </a:spcBef>
              <a:buSzPct val="14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61218" indent="-416718">
              <a:lnSpc>
                <a:spcPct val="100000"/>
              </a:lnSpc>
              <a:spcBef>
                <a:spcPts val="4200"/>
              </a:spcBef>
              <a:buSzPct val="14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05718" indent="-416718">
              <a:lnSpc>
                <a:spcPct val="100000"/>
              </a:lnSpc>
              <a:spcBef>
                <a:spcPts val="4200"/>
              </a:spcBef>
              <a:buSzPct val="14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50218" indent="-416718">
              <a:lnSpc>
                <a:spcPct val="100000"/>
              </a:lnSpc>
              <a:spcBef>
                <a:spcPts val="4200"/>
              </a:spcBef>
              <a:buSzPct val="14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94718" indent="-416718">
              <a:lnSpc>
                <a:spcPct val="100000"/>
              </a:lnSpc>
              <a:spcBef>
                <a:spcPts val="4200"/>
              </a:spcBef>
              <a:buSzPct val="145000"/>
              <a:buChar char="•"/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Número de diapositiva"/>
          <p:cNvSpPr txBox="1"/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1270000" y="203200"/>
            <a:ext cx="1046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1270000" y="1473200"/>
            <a:ext cx="10464800" cy="770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2649200" y="93726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60606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Lucida Sans"/>
        </a:defRPr>
      </a:lvl9pPr>
    </p:titleStyle>
    <p:bodyStyle>
      <a:lvl1pPr marL="0" marR="0" indent="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1pPr>
      <a:lvl2pPr marL="0" marR="0" indent="2286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2pPr>
      <a:lvl3pPr marL="0" marR="0" indent="4572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3pPr>
      <a:lvl4pPr marL="0" marR="0" indent="6858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4pPr>
      <a:lvl5pPr marL="0" marR="0" indent="9144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5pPr>
      <a:lvl6pPr marL="0" marR="0" indent="11430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6pPr>
      <a:lvl7pPr marL="0" marR="0" indent="13716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7pPr>
      <a:lvl8pPr marL="0" marR="0" indent="16002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8pPr>
      <a:lvl9pPr marL="0" marR="0" indent="1828800" algn="l" defTabSz="584200" latinLnBrk="0">
        <a:lnSpc>
          <a:spcPct val="12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232323"/>
          </a:solidFill>
          <a:uFillTx/>
          <a:latin typeface="+mj-lt"/>
          <a:ea typeface="+mj-ea"/>
          <a:cs typeface="+mj-cs"/>
          <a:sym typeface="Lucida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franco@mctp.mx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ctp.mx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MCTP y la Red Mesoamericana de Supercómputo"/>
          <p:cNvSpPr txBox="1"/>
          <p:nvPr>
            <p:ph type="ctrTitle"/>
          </p:nvPr>
        </p:nvSpPr>
        <p:spPr>
          <a:xfrm>
            <a:off x="1543453" y="3160251"/>
            <a:ext cx="9917894" cy="3001765"/>
          </a:xfrm>
          <a:prstGeom prst="rect">
            <a:avLst/>
          </a:prstGeom>
        </p:spPr>
        <p:txBody>
          <a:bodyPr/>
          <a:lstStyle>
            <a:lvl1pPr>
              <a:defRPr b="1" sz="4500"/>
            </a:lvl1pPr>
          </a:lstStyle>
          <a:p>
            <a:pPr/>
            <a:r>
              <a:t>MCTP y la Red Mesoamericana de Supercómputo</a:t>
            </a:r>
          </a:p>
        </p:txBody>
      </p:sp>
      <p:sp>
        <p:nvSpPr>
          <p:cNvPr id="118" name="Carolina Franco Espinosa…"/>
          <p:cNvSpPr txBox="1"/>
          <p:nvPr>
            <p:ph type="subTitle" sz="half" idx="1"/>
          </p:nvPr>
        </p:nvSpPr>
        <p:spPr>
          <a:xfrm>
            <a:off x="1270000" y="5753100"/>
            <a:ext cx="10464800" cy="34671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Carolina Franco Espinosa</a:t>
            </a:r>
          </a:p>
          <a:p>
            <a:pPr>
              <a:defRPr sz="2400"/>
            </a:pPr>
            <a:r>
              <a:rPr u="sng">
                <a:hlinkClick r:id="rId3" invalidUrl="" action="" tgtFrame="" tooltip="" history="1" highlightClick="0" endSnd="0"/>
              </a:rPr>
              <a:t>cfranco@mctp.mx</a:t>
            </a:r>
          </a:p>
          <a:p>
            <a:pPr algn="l" defTabSz="457200">
              <a:defRPr i="1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i="0" sz="3600">
              <a:solidFill>
                <a:srgbClr val="FFFFFF"/>
              </a:solidFill>
              <a:latin typeface="+mj-lt"/>
              <a:ea typeface="+mj-ea"/>
              <a:cs typeface="+mj-cs"/>
              <a:sym typeface="Lucida San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rupos que ya usan LARC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Grupos que ya usan LARCAD</a:t>
            </a:r>
          </a:p>
        </p:txBody>
      </p:sp>
      <p:sp>
        <p:nvSpPr>
          <p:cNvPr id="17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ALICE-CERN…"/>
          <p:cNvSpPr txBox="1"/>
          <p:nvPr>
            <p:ph type="body" idx="1"/>
          </p:nvPr>
        </p:nvSpPr>
        <p:spPr>
          <a:xfrm>
            <a:off x="1277909" y="2033706"/>
            <a:ext cx="10919148" cy="4858881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/>
          <a:p>
            <a:pPr lvl="1" marL="323850" indent="-323850" defTabSz="1040384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ALICE-CERN </a:t>
            </a:r>
            <a:endParaRPr sz="1560"/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Astropartículas: AERIE-HAWC (en marcha dos tesis de Maestría), Offline-Pierre Auger, LAGO</a:t>
            </a:r>
            <a:endParaRPr sz="1560"/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MATHUSLA-CERN (UMSNH-Michoacán)</a:t>
            </a:r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Materia condensada</a:t>
            </a:r>
            <a:endParaRPr sz="1560"/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Cosmología</a:t>
            </a:r>
            <a:endParaRPr sz="1560"/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Proyectos de Química (Universidad)</a:t>
            </a:r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Universidad Tecnológica de Panamá </a:t>
            </a:r>
          </a:p>
          <a:p>
            <a:pPr lvl="1" marL="323850" indent="-323850" defTabSz="1040384">
              <a:lnSpc>
                <a:spcPct val="115000"/>
              </a:lnSpc>
              <a:spcBef>
                <a:spcPts val="1800"/>
              </a:spcBef>
              <a:buClr>
                <a:srgbClr val="595959"/>
              </a:buClr>
              <a:buSzPts val="2000"/>
              <a:buFont typeface="Arial"/>
              <a:buChar char="○"/>
              <a:defRPr sz="20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Universidad de El Salvador (en proceso)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ARCAD: Laboratorio Regional de Cómputo de Alto Desempeño"/>
          <p:cNvSpPr txBox="1"/>
          <p:nvPr>
            <p:ph type="title"/>
          </p:nvPr>
        </p:nvSpPr>
        <p:spPr>
          <a:xfrm>
            <a:off x="1270000" y="203200"/>
            <a:ext cx="11342824" cy="1549400"/>
          </a:xfrm>
          <a:prstGeom prst="rect">
            <a:avLst/>
          </a:prstGeom>
        </p:spPr>
        <p:txBody>
          <a:bodyPr/>
          <a:lstStyle>
            <a:lvl1pPr algn="l">
              <a:defRPr sz="4500"/>
            </a:lvl1pPr>
          </a:lstStyle>
          <a:p>
            <a:pPr/>
            <a:r>
              <a:t>LARCAD: Laboratorio Regional de Cómputo de Alto Desempeño</a:t>
            </a:r>
          </a:p>
        </p:txBody>
      </p:sp>
      <p:sp>
        <p:nvSpPr>
          <p:cNvPr id="1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8" name="Captura de pantalla 2017-11-14 a las 13.53.02.png" descr="Captura de pantalla 2017-11-14 a las 13.53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092" y="1996071"/>
            <a:ext cx="12026616" cy="614170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d Mesoamericana de Supercómputo"/>
          <p:cNvSpPr txBox="1"/>
          <p:nvPr>
            <p:ph type="body" sz="quarter" idx="1"/>
          </p:nvPr>
        </p:nvSpPr>
        <p:spPr>
          <a:xfrm>
            <a:off x="360200" y="8571443"/>
            <a:ext cx="12284400" cy="902390"/>
          </a:xfrm>
          <a:prstGeom prst="rect">
            <a:avLst/>
          </a:prstGeom>
        </p:spPr>
        <p:txBody>
          <a:bodyPr/>
          <a:lstStyle>
            <a:lvl1pPr algn="ctr">
              <a:defRPr b="1" sz="2800"/>
            </a:lvl1pPr>
          </a:lstStyle>
          <a:p>
            <a:pPr/>
            <a:r>
              <a:t>Red Mesoamericana de Supercómputo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nicio de la Red Mesoamericana de Supercómputo"/>
          <p:cNvSpPr txBox="1"/>
          <p:nvPr>
            <p:ph type="title"/>
          </p:nvPr>
        </p:nvSpPr>
        <p:spPr>
          <a:xfrm>
            <a:off x="1270000" y="203200"/>
            <a:ext cx="11009462" cy="106541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/>
            <a:r>
              <a:t>Inicio de la Red Mesoamericana de Supercómputo</a:t>
            </a:r>
          </a:p>
        </p:txBody>
      </p:sp>
      <p:sp>
        <p:nvSpPr>
          <p:cNvPr id="184" name="Cue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6" name="Captura de pantalla 2018-10-09 a la(s) 09.02.05.png" descr="Captura de pantalla 2018-10-09 a la(s) 09.02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17" y="1534903"/>
            <a:ext cx="11375257" cy="5611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olaboraci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Colaboraciones</a:t>
            </a:r>
          </a:p>
        </p:txBody>
      </p:sp>
      <p:sp>
        <p:nvSpPr>
          <p:cNvPr id="18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0" name="Captura de pantalla 2018-10-09 a la(s) 09.08.14.png" descr="Captura de pantalla 2018-10-09 a la(s) 09.08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85678"/>
            <a:ext cx="13004800" cy="162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Captura de pantalla 2018-10-09 a la(s) 09.09.41.png" descr="Captura de pantalla 2018-10-09 a la(s) 09.0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0580" y="1423739"/>
            <a:ext cx="4165601" cy="193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aptura de pantalla 2018-10-09 a la(s) 09.10.40.png" descr="Captura de pantalla 2018-10-09 a la(s) 09.10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6930" y="6428779"/>
            <a:ext cx="6692901" cy="133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Gracias"/>
          <p:cNvSpPr txBox="1"/>
          <p:nvPr/>
        </p:nvSpPr>
        <p:spPr>
          <a:xfrm>
            <a:off x="3168098" y="4102100"/>
            <a:ext cx="6698457" cy="15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>
                <a:latin typeface="+mj-lt"/>
                <a:ea typeface="+mj-ea"/>
                <a:cs typeface="+mj-cs"/>
                <a:sym typeface="Lucida Sans"/>
              </a:defRPr>
            </a:lvl1pPr>
          </a:lstStyle>
          <a:p>
            <a:pPr/>
            <a:r>
              <a:t>Gracias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ttp://www.mctp.mx"/>
          <p:cNvSpPr txBox="1"/>
          <p:nvPr/>
        </p:nvSpPr>
        <p:spPr>
          <a:xfrm>
            <a:off x="3505820" y="7122807"/>
            <a:ext cx="599316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http://www.mctp.mx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e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" name="Chiapas_in_Mexico_(location_map_scheme).png" descr="Chiapas_in_Mexico_(location_map_scheme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1104900"/>
            <a:ext cx="10160000" cy="664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ogo Símbolo MCTP Vertical grande transparente.png" descr="Logo Símbolo MCTP Vertical grande transparen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0100" y="4876421"/>
            <a:ext cx="2336800" cy="1498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Ámbito del MCTP-MAIS"/>
          <p:cNvSpPr txBox="1"/>
          <p:nvPr>
            <p:ph type="title"/>
          </p:nvPr>
        </p:nvSpPr>
        <p:spPr>
          <a:xfrm>
            <a:off x="1079500" y="88900"/>
            <a:ext cx="10464800" cy="889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Ámbito del MCTP-MAIS</a:t>
            </a:r>
          </a:p>
        </p:txBody>
      </p:sp>
      <p:sp>
        <p:nvSpPr>
          <p:cNvPr id="130" name="Número de diapositiva"/>
          <p:cNvSpPr txBox="1"/>
          <p:nvPr>
            <p:ph type="sldNum" sz="quarter" idx="2"/>
          </p:nvPr>
        </p:nvSpPr>
        <p:spPr>
          <a:xfrm>
            <a:off x="12515850" y="9042400"/>
            <a:ext cx="2286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9991" y="1198033"/>
            <a:ext cx="8712418" cy="650420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Problemas comunes:…"/>
          <p:cNvSpPr txBox="1"/>
          <p:nvPr/>
        </p:nvSpPr>
        <p:spPr>
          <a:xfrm>
            <a:off x="369144" y="7778750"/>
            <a:ext cx="12409519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Problemas comunes:</a:t>
            </a:r>
          </a:p>
          <a:p>
            <a:pPr>
              <a:defRPr sz="3000"/>
            </a:pPr>
            <a:r>
              <a:t>Educación, Producción de energía, Protección del ambiente, Desarrollo de tecnología propia.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laboración RedGlobalM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Colaboración RedGlobalMX</a:t>
            </a:r>
          </a:p>
        </p:txBody>
      </p:sp>
      <p:sp>
        <p:nvSpPr>
          <p:cNvPr id="137" name="Número de diapositiva"/>
          <p:cNvSpPr txBox="1"/>
          <p:nvPr>
            <p:ph type="sldNum" sz="quarter" idx="2"/>
          </p:nvPr>
        </p:nvSpPr>
        <p:spPr>
          <a:xfrm>
            <a:off x="12706349" y="93726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Características del donativo en pallets y peso…"/>
          <p:cNvSpPr txBox="1"/>
          <p:nvPr>
            <p:ph type="body" sz="quarter" idx="1"/>
          </p:nvPr>
        </p:nvSpPr>
        <p:spPr>
          <a:xfrm>
            <a:off x="7381173" y="2079459"/>
            <a:ext cx="5438612" cy="4131511"/>
          </a:xfrm>
          <a:prstGeom prst="rect">
            <a:avLst/>
          </a:prstGeom>
        </p:spPr>
        <p:txBody>
          <a:bodyPr lIns="130026" tIns="130026" rIns="130026" bIns="130026">
            <a:normAutofit fontScale="100000" lnSpcReduction="0"/>
          </a:bodyPr>
          <a:lstStyle/>
          <a:p>
            <a:pPr defTabSz="1473877">
              <a:lnSpc>
                <a:spcPct val="95000"/>
              </a:lnSpc>
              <a:spcBef>
                <a:spcPts val="0"/>
              </a:spcBef>
              <a:buClr>
                <a:srgbClr val="595959"/>
              </a:buClr>
              <a:buFont typeface="Arial"/>
              <a:defRPr b="1" sz="18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Características del donativo en pallets y peso</a:t>
            </a:r>
          </a:p>
          <a:p>
            <a:pPr marL="80962" indent="-178117" defTabSz="1473877">
              <a:lnSpc>
                <a:spcPct val="95000"/>
              </a:lnSpc>
              <a:spcBef>
                <a:spcPts val="2500"/>
              </a:spcBef>
              <a:buClr>
                <a:srgbClr val="595959"/>
              </a:buClr>
              <a:buSzPts val="1800"/>
              <a:buFont typeface="Arial"/>
              <a:buChar char="●"/>
              <a:defRPr sz="18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 peso son 12 a 15 toneladas de equipo puro, </a:t>
            </a:r>
          </a:p>
          <a:p>
            <a:pPr defTabSz="1473877">
              <a:lnSpc>
                <a:spcPct val="95000"/>
              </a:lnSpc>
              <a:spcBef>
                <a:spcPts val="2500"/>
              </a:spcBef>
              <a:buClr>
                <a:srgbClr val="595959"/>
              </a:buClr>
              <a:buFont typeface="Arial"/>
              <a:defRPr sz="18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conformado por:</a:t>
            </a:r>
          </a:p>
          <a:p>
            <a:pPr marL="80962" indent="-178117" defTabSz="1473877">
              <a:lnSpc>
                <a:spcPct val="95000"/>
              </a:lnSpc>
              <a:spcBef>
                <a:spcPts val="2500"/>
              </a:spcBef>
              <a:buClr>
                <a:srgbClr val="595959"/>
              </a:buClr>
              <a:buSzPts val="1800"/>
              <a:buFont typeface="Arial"/>
              <a:buChar char="●"/>
              <a:defRPr sz="18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18 pallets de servers</a:t>
            </a:r>
          </a:p>
          <a:p>
            <a:pPr marL="80962" indent="-178117" defTabSz="1473877">
              <a:lnSpc>
                <a:spcPct val="95000"/>
              </a:lnSpc>
              <a:spcBef>
                <a:spcPts val="2500"/>
              </a:spcBef>
              <a:buClr>
                <a:srgbClr val="595959"/>
              </a:buClr>
              <a:buSzPts val="1800"/>
              <a:buFont typeface="Arial"/>
              <a:buChar char="●"/>
              <a:defRPr sz="18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pallet de switches </a:t>
            </a:r>
          </a:p>
          <a:p>
            <a:pPr marL="80962" indent="-178117" defTabSz="1473877">
              <a:lnSpc>
                <a:spcPct val="95000"/>
              </a:lnSpc>
              <a:spcBef>
                <a:spcPts val="2500"/>
              </a:spcBef>
              <a:buClr>
                <a:srgbClr val="595959"/>
              </a:buClr>
              <a:buSzPts val="1800"/>
              <a:buFont typeface="Arial"/>
              <a:buChar char="●"/>
              <a:defRPr sz="187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13 pallets de racks </a:t>
            </a:r>
            <a:br/>
          </a:p>
        </p:txBody>
      </p:sp>
      <p:pic>
        <p:nvPicPr>
          <p:cNvPr id="139" name="Google Shape;109;p21" descr="Google Shape;109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07" y="1795352"/>
            <a:ext cx="6098128" cy="2055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111;p21" descr="Google Shape;111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981" y="3837950"/>
            <a:ext cx="6483617" cy="432959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112;p21"/>
          <p:cNvSpPr txBox="1"/>
          <p:nvPr/>
        </p:nvSpPr>
        <p:spPr>
          <a:xfrm>
            <a:off x="7689365" y="6112874"/>
            <a:ext cx="3386830" cy="1376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995" tIns="64995" rIns="64995" bIns="64995">
            <a:spAutoFit/>
          </a:bodyPr>
          <a:lstStyle/>
          <a:p>
            <a:pPr lvl="1" indent="0" algn="l" defTabSz="1733973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Llegaron el 11 de octubre de 2015</a:t>
            </a:r>
          </a:p>
        </p:txBody>
      </p:sp>
      <p:sp>
        <p:nvSpPr>
          <p:cNvPr id="142" name="Google Shape;108;p21"/>
          <p:cNvSpPr txBox="1"/>
          <p:nvPr/>
        </p:nvSpPr>
        <p:spPr>
          <a:xfrm>
            <a:off x="813768" y="1185942"/>
            <a:ext cx="10785403" cy="56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>
            <a:lvl1pPr algn="l" defTabSz="797627">
              <a:defRPr sz="2116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Donativo: características técnicas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otivación para LARCAD: la ciencia y la colaboración regional"/>
          <p:cNvSpPr txBox="1"/>
          <p:nvPr>
            <p:ph type="title"/>
          </p:nvPr>
        </p:nvSpPr>
        <p:spPr>
          <a:xfrm>
            <a:off x="1269999" y="-254000"/>
            <a:ext cx="10603261" cy="1383606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/>
            <a:r>
              <a:t>Motivación para LARCAD: la ciencia y la colaboración regional</a:t>
            </a:r>
          </a:p>
        </p:txBody>
      </p:sp>
      <p:sp>
        <p:nvSpPr>
          <p:cNvPr id="145" name="Número de diapositiva"/>
          <p:cNvSpPr txBox="1"/>
          <p:nvPr>
            <p:ph type="sldNum" sz="quarter" idx="2"/>
          </p:nvPr>
        </p:nvSpPr>
        <p:spPr>
          <a:xfrm>
            <a:off x="12706349" y="93726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Google Shape;118;p22"/>
          <p:cNvSpPr txBox="1"/>
          <p:nvPr/>
        </p:nvSpPr>
        <p:spPr>
          <a:xfrm>
            <a:off x="415708" y="2335532"/>
            <a:ext cx="5706079" cy="1154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algn="just" defTabSz="1733973">
              <a:lnSpc>
                <a:spcPct val="95000"/>
              </a:lnSpc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HAWC</a:t>
            </a:r>
            <a:r>
              <a:rPr b="0"/>
              <a:t> (High Altitude Water Cherenkov Detector), análisis de datos, cálculos numéricos, simulaciones y almacenamiento. Rayos gamma, Puebla, México</a:t>
            </a:r>
            <a:r>
              <a:rPr b="0">
                <a:solidFill>
                  <a:srgbClr val="FFFF00"/>
                </a:solidFill>
              </a:rPr>
              <a:t>. </a:t>
            </a:r>
            <a:endParaRPr b="0">
              <a:solidFill>
                <a:srgbClr val="FFFF00"/>
              </a:solidFill>
            </a:endParaRPr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Observatorio Pierre Auger</a:t>
            </a:r>
            <a:r>
              <a:rPr b="0"/>
              <a:t>, Rayos Cósmicos, Malargüe Argentina.</a:t>
            </a:r>
            <a:r>
              <a:rPr b="0" i="1">
                <a:solidFill>
                  <a:srgbClr val="FFFF00"/>
                </a:solidFill>
              </a:rPr>
              <a:t> </a:t>
            </a:r>
            <a:r>
              <a:t>JEM-EUSO </a:t>
            </a:r>
            <a:r>
              <a:rPr b="0"/>
              <a:t>(Extreme Universe Space Observatory), Rayos Cósmicos, misión espacial, planeado para ser lanzado en 2017.</a:t>
            </a:r>
            <a:endParaRPr b="0"/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LAGO</a:t>
            </a:r>
            <a:r>
              <a:rPr b="0"/>
              <a:t> (Latin American Giant Observatory) y Escaramujo, análisis de datos, cálculos analíticos, simulaciones, almacenamiento. Experimento dedicado al estudio de los rayos gamma de alta energía a lo largo de Latinoamérica, y muones atmosféricos. </a:t>
            </a:r>
          </a:p>
          <a:p>
            <a:pPr algn="just" defTabSz="1733973">
              <a:lnSpc>
                <a:spcPct val="80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Fermi LAT </a:t>
            </a:r>
            <a:r>
              <a:rPr b="0"/>
              <a:t>(Fermi Gamma-ray Space Telescope, Large Area Telescope), astronomía de rayos gamma. </a:t>
            </a:r>
            <a:endParaRPr b="0"/>
          </a:p>
          <a:p>
            <a:pPr algn="just" defTabSz="1733973">
              <a:lnSpc>
                <a:spcPct val="80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H.E.S.S.</a:t>
            </a:r>
            <a:r>
              <a:rPr b="0"/>
              <a:t> (High Array Stereoscopic System), rayos gamma. </a:t>
            </a:r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CTA</a:t>
            </a:r>
            <a:r>
              <a:rPr b="0"/>
              <a:t> (Cherenkov Telescope Array), rayos gamma. </a:t>
            </a:r>
            <a:endParaRPr b="0"/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000">
              <a:solidFill>
                <a:srgbClr val="595959"/>
              </a:solidFill>
            </a:endParaRPr>
          </a:p>
          <a:p>
            <a:pPr marL="1014431" indent="-900131" algn="just" defTabSz="1733973">
              <a:lnSpc>
                <a:spcPct val="95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000">
              <a:solidFill>
                <a:srgbClr val="595959"/>
              </a:solidFill>
            </a:endParaRPr>
          </a:p>
          <a:p>
            <a:pPr marL="1014431" indent="-900131" algn="just" defTabSz="1733973">
              <a:lnSpc>
                <a:spcPct val="95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000">
              <a:solidFill>
                <a:srgbClr val="595959"/>
              </a:solidFill>
            </a:endParaRPr>
          </a:p>
          <a:p>
            <a:pPr marL="1014431" indent="-900131" algn="just" defTabSz="1733973">
              <a:lnSpc>
                <a:spcPct val="80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47" name="Google Shape;119;p22"/>
          <p:cNvSpPr txBox="1"/>
          <p:nvPr/>
        </p:nvSpPr>
        <p:spPr>
          <a:xfrm>
            <a:off x="6482515" y="2335532"/>
            <a:ext cx="6288523" cy="10681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algn="just" defTabSz="1733973">
              <a:lnSpc>
                <a:spcPct val="95000"/>
              </a:lnSpc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FACT</a:t>
            </a:r>
            <a:r>
              <a:rPr b="0"/>
              <a:t> (First G-APD Cherenkov Telescope), monitoreo de periodos largos de fuentes astrofísicas, La Palma, Islas Canarias, España. </a:t>
            </a:r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CTA</a:t>
            </a:r>
            <a:r>
              <a:rPr b="0"/>
              <a:t> (Cherenkov Telescope Array), rayos gamma. </a:t>
            </a:r>
            <a:endParaRPr b="0"/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Estudios fenomenológicos </a:t>
            </a:r>
            <a:r>
              <a:rPr b="0"/>
              <a:t>para astropartículas, usando software de simulación como CORSIKA y AIRES. </a:t>
            </a:r>
            <a:r>
              <a:rPr b="0">
                <a:solidFill>
                  <a:srgbClr val="B2B2B2"/>
                </a:solidFill>
              </a:rPr>
              <a:t>¡</a:t>
            </a:r>
            <a:endParaRPr>
              <a:solidFill>
                <a:srgbClr val="B2B2B2"/>
              </a:solidFill>
            </a:endParaRPr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ALICE </a:t>
            </a:r>
            <a:r>
              <a:rPr b="0"/>
              <a:t>experimento del LHC para el estudio de colisiones nucleares ultra-energéticas para recrear los primeros instantes después del Big Bang, la gran explosión que dio origen a nuestro universo</a:t>
            </a:r>
            <a:endParaRPr b="0"/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Cosmología </a:t>
            </a:r>
            <a:r>
              <a:rPr b="0"/>
              <a:t>Cosmodinámica de la energía oscura. </a:t>
            </a:r>
            <a:r>
              <a:t>Condensados de Bose-Einstein en Cosmología</a:t>
            </a:r>
            <a:r>
              <a:rPr b="0"/>
              <a:t> (simulaciones de N-cuerpos) y pruebas con herramientas de fenomenología de Gravedad Cuántica y Física Gravitacional, Teoría de Campos a Temperatura Finita, teoría de campos en espacios curvos, campos escalares, posible aplicación a Materia Oscura de campo. </a:t>
            </a:r>
            <a:r>
              <a:rPr b="0" i="1">
                <a:solidFill>
                  <a:srgbClr val="FFFF00"/>
                </a:solidFill>
              </a:rPr>
              <a:t>¡</a:t>
            </a:r>
            <a:endParaRPr b="0" i="1">
              <a:solidFill>
                <a:srgbClr val="FFFF00"/>
              </a:solidFill>
            </a:endParaRPr>
          </a:p>
          <a:p>
            <a:pPr algn="just" defTabSz="1733973">
              <a:lnSpc>
                <a:spcPct val="95000"/>
              </a:lnSpc>
              <a:spcBef>
                <a:spcPts val="3000"/>
              </a:spcBef>
              <a:defRPr b="1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Física Hadrónica</a:t>
            </a:r>
            <a:r>
              <a:rPr b="0"/>
              <a:t> Colaboración con Jefferson Lab</a:t>
            </a:r>
          </a:p>
          <a:p>
            <a:pPr marL="1014431" indent="-900131" algn="just" defTabSz="1733973">
              <a:lnSpc>
                <a:spcPct val="95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200">
              <a:solidFill>
                <a:srgbClr val="595959"/>
              </a:solidFill>
            </a:endParaRPr>
          </a:p>
          <a:p>
            <a:pPr marL="1014431" indent="-900131" algn="just" defTabSz="1733973">
              <a:lnSpc>
                <a:spcPct val="95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200">
              <a:solidFill>
                <a:srgbClr val="595959"/>
              </a:solidFill>
            </a:endParaRPr>
          </a:p>
          <a:p>
            <a:pPr marL="1014431" indent="-900131" algn="just" defTabSz="1733973">
              <a:lnSpc>
                <a:spcPct val="80000"/>
              </a:lnSpc>
              <a:spcBef>
                <a:spcPts val="30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3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ARCAD: Laboratorio Regional de Cómputo de Alto Desempeño"/>
          <p:cNvSpPr txBox="1"/>
          <p:nvPr>
            <p:ph type="title"/>
          </p:nvPr>
        </p:nvSpPr>
        <p:spPr>
          <a:xfrm>
            <a:off x="1270000" y="203200"/>
            <a:ext cx="11342824" cy="1549400"/>
          </a:xfrm>
          <a:prstGeom prst="rect">
            <a:avLst/>
          </a:prstGeom>
        </p:spPr>
        <p:txBody>
          <a:bodyPr/>
          <a:lstStyle>
            <a:lvl1pPr algn="l">
              <a:defRPr sz="4500"/>
            </a:lvl1pPr>
          </a:lstStyle>
          <a:p>
            <a:pPr/>
            <a:r>
              <a:t>LARCAD: Laboratorio Regional de Cómputo de Alto Desempeño</a:t>
            </a:r>
          </a:p>
        </p:txBody>
      </p:sp>
      <p:sp>
        <p:nvSpPr>
          <p:cNvPr id="1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1" name="4055157089.jpg" descr="405515708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628" y="2059801"/>
            <a:ext cx="9597544" cy="639169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El LARCAD-UNACH tiene como propósito principal brindar las capacidades de cómputo para el desarrollo científico y tecnológico de la región, la formación de recursos humanos y la innovación tecnológica. 2,960 núcleos, 1PB, 740 procesadores."/>
          <p:cNvSpPr txBox="1"/>
          <p:nvPr>
            <p:ph type="body" sz="quarter" idx="1"/>
          </p:nvPr>
        </p:nvSpPr>
        <p:spPr>
          <a:xfrm>
            <a:off x="478847" y="8387757"/>
            <a:ext cx="12319997" cy="1334685"/>
          </a:xfrm>
          <a:prstGeom prst="rect">
            <a:avLst/>
          </a:prstGeom>
        </p:spPr>
        <p:txBody>
          <a:bodyPr/>
          <a:lstStyle>
            <a:lvl1pPr marR="331470" algn="just"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000000"/>
                </a:solidFill>
              </a:defRPr>
            </a:lvl1pPr>
          </a:lstStyle>
          <a:p>
            <a:pPr/>
            <a:r>
              <a:t>El LARCAD-UNACH tiene como propósito principal brindar las capacidades de cómputo para el desarrollo científico y tecnológico de la región, la formación de recursos humanos y la innovación tecnológica. 2,960 núcleos, 1PB, 740 procesadores.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ARCAD y su IX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4500"/>
            </a:lvl1pPr>
          </a:lstStyle>
          <a:p>
            <a:pPr/>
            <a:r>
              <a:t>LARCAD y su IXP</a:t>
            </a:r>
          </a:p>
        </p:txBody>
      </p:sp>
      <p:sp>
        <p:nvSpPr>
          <p:cNvPr id="1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8" name="gh67x60bdc.png" descr="gh67x60bd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1750" y="2152650"/>
            <a:ext cx="1040130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n Punto de Intercambio de tráfico (IXP, del inglés: Internet eXchange Point), es un componente de la infraestructura de Internet que mejora la asequibilidad y calidad de Internet para las comunidades locales.…"/>
          <p:cNvSpPr txBox="1"/>
          <p:nvPr>
            <p:ph type="body" sz="quarter" idx="1"/>
          </p:nvPr>
        </p:nvSpPr>
        <p:spPr>
          <a:xfrm>
            <a:off x="219104" y="60324"/>
            <a:ext cx="5538808" cy="2945484"/>
          </a:xfrm>
          <a:prstGeom prst="rect">
            <a:avLst/>
          </a:prstGeom>
          <a:solidFill>
            <a:srgbClr val="00A2FF"/>
          </a:solidFill>
        </p:spPr>
        <p:txBody>
          <a:bodyPr/>
          <a:lstStyle/>
          <a:p>
            <a:pPr marL="0" indent="0" algn="ctr" defTabSz="467359">
              <a:spcBef>
                <a:spcPts val="0"/>
              </a:spcBef>
              <a:buSzTx/>
              <a:buNone/>
              <a:defRPr sz="208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Un Punto de Intercambio de tráfico (IXP, del inglés: Internet eXchange Point), es un componente de la infraestructura de Internet que mejora la asequibilidad y calidad de Internet para las comunidades locales. </a:t>
            </a:r>
          </a:p>
          <a:p>
            <a:pPr marL="0" indent="0" algn="ctr" defTabSz="467359">
              <a:spcBef>
                <a:spcPts val="0"/>
              </a:spcBef>
              <a:buSzTx/>
              <a:buNone/>
              <a:defRPr sz="208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marL="0" indent="0" algn="ctr" defTabSz="467359">
              <a:spcBef>
                <a:spcPts val="0"/>
              </a:spcBef>
              <a:buSzTx/>
              <a:buNone/>
              <a:defRPr sz="208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Un IXP permite hacer eficiente el tráfico de Internet. Habilita el desarrollo tecnológico.</a:t>
            </a:r>
          </a:p>
        </p:txBody>
      </p:sp>
      <p:sp>
        <p:nvSpPr>
          <p:cNvPr id="163" name="México :1 IXP activo (Cdmx)…"/>
          <p:cNvSpPr txBox="1"/>
          <p:nvPr/>
        </p:nvSpPr>
        <p:spPr>
          <a:xfrm>
            <a:off x="6455389" y="6331458"/>
            <a:ext cx="4799971" cy="1021334"/>
          </a:xfrm>
          <a:prstGeom prst="rect">
            <a:avLst/>
          </a:prstGeom>
          <a:solidFill>
            <a:srgbClr val="004D8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México :1 IXP activo (Cdmx)</a:t>
            </a:r>
          </a:p>
          <a:p>
            <a:pPr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1 IXP en proceso de habilitación (Yucatán)</a:t>
            </a:r>
          </a:p>
        </p:txBody>
      </p:sp>
      <p:sp>
        <p:nvSpPr>
          <p:cNvPr id="164" name="Chiapas:  Tuxtla ubicación estratégica en las Telecomunicaciones del Sureste de México y Tapachula para Centroamérica"/>
          <p:cNvSpPr txBox="1"/>
          <p:nvPr/>
        </p:nvSpPr>
        <p:spPr>
          <a:xfrm>
            <a:off x="6413494" y="7582211"/>
            <a:ext cx="4883761" cy="1338833"/>
          </a:xfrm>
          <a:prstGeom prst="rect">
            <a:avLst/>
          </a:prstGeom>
          <a:solidFill>
            <a:srgbClr val="EE22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Chiapas:  Tuxtla ubicación estratégica en las Telecomunicaciones del Sureste de México y Tapachula para Centroamérica</a:t>
            </a:r>
          </a:p>
        </p:txBody>
      </p:sp>
      <p:pic>
        <p:nvPicPr>
          <p:cNvPr id="165" name="Captura de pantalla 2018-09-07 a la(s) 12.34.59.png" descr="Captura de pantalla 2018-09-07 a la(s) 12.34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195" y="3667376"/>
            <a:ext cx="5787841" cy="5097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Captura de pantalla 2018-09-07 a la(s) 12.45.59.png" descr="Captura de pantalla 2018-09-07 a la(s) 12.45.5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1998" y="-66129"/>
            <a:ext cx="6189435" cy="6401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d CLARA/CUD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 CLARA/CUDI</a:t>
            </a:r>
          </a:p>
        </p:txBody>
      </p:sp>
      <p:sp>
        <p:nvSpPr>
          <p:cNvPr id="169" name="Número de diapositiva"/>
          <p:cNvSpPr txBox="1"/>
          <p:nvPr>
            <p:ph type="sldNum" sz="quarter" idx="2"/>
          </p:nvPr>
        </p:nvSpPr>
        <p:spPr>
          <a:xfrm>
            <a:off x="12706349" y="93726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0" name="topology_redclara_basecafe-18-may2017.jpg" descr="topology_redclara_basecafe-18-may20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043" y="1251842"/>
            <a:ext cx="10836714" cy="8267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9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Sans"/>
        <a:ea typeface="Lucida Sans"/>
        <a:cs typeface="Lucida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Sans"/>
        <a:ea typeface="Lucida Sans"/>
        <a:cs typeface="Lucida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