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722" r:id="rId2"/>
    <p:sldMasterId id="2147484419" r:id="rId3"/>
  </p:sldMasterIdLst>
  <p:notesMasterIdLst>
    <p:notesMasterId r:id="rId24"/>
  </p:notesMasterIdLst>
  <p:handoutMasterIdLst>
    <p:handoutMasterId r:id="rId25"/>
  </p:handoutMasterIdLst>
  <p:sldIdLst>
    <p:sldId id="413" r:id="rId4"/>
    <p:sldId id="476" r:id="rId5"/>
    <p:sldId id="411" r:id="rId6"/>
    <p:sldId id="309" r:id="rId7"/>
    <p:sldId id="310" r:id="rId8"/>
    <p:sldId id="312" r:id="rId9"/>
    <p:sldId id="483" r:id="rId10"/>
    <p:sldId id="311" r:id="rId11"/>
    <p:sldId id="428" r:id="rId12"/>
    <p:sldId id="429" r:id="rId13"/>
    <p:sldId id="435" r:id="rId14"/>
    <p:sldId id="438" r:id="rId15"/>
    <p:sldId id="484" r:id="rId16"/>
    <p:sldId id="485" r:id="rId17"/>
    <p:sldId id="486" r:id="rId18"/>
    <p:sldId id="487" r:id="rId19"/>
    <p:sldId id="445" r:id="rId20"/>
    <p:sldId id="386" r:id="rId21"/>
    <p:sldId id="335" r:id="rId22"/>
    <p:sldId id="337" r:id="rId2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5613" indent="158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2813" indent="158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0013" indent="158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7213" indent="158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2770"/>
    <a:srgbClr val="091E70"/>
    <a:srgbClr val="122B8C"/>
    <a:srgbClr val="182D48"/>
    <a:srgbClr val="204084"/>
    <a:srgbClr val="1A2798"/>
    <a:srgbClr val="4D61BB"/>
    <a:srgbClr val="5E4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56" y="-2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DAE9DF-2A44-47E6-9AA5-4586C00B36F8}" type="datetimeFigureOut">
              <a:rPr lang="en-US"/>
              <a:pPr>
                <a:defRPr/>
              </a:pPr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9520829-9C2B-4A4B-B926-62048CBE9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AB319E-282C-4212-B64A-7D23CA305F80}" type="datetimeFigureOut">
              <a:rPr lang="en-US"/>
              <a:pPr>
                <a:defRPr/>
              </a:pPr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1725A3-DA1F-4A7E-8089-8004A8394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63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5064" algn="l" defTabSz="45701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076" algn="l" defTabSz="45701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091" algn="l" defTabSz="45701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45701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7885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705A52-5870-45F5-A00F-50A66ED9C72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7A6401-F768-40FE-B5D8-8DB043930D0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1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3" indent="0" algn="ctr">
              <a:buNone/>
              <a:defRPr/>
            </a:lvl3pPr>
            <a:lvl4pPr marL="1371319" indent="0" algn="ctr">
              <a:buNone/>
              <a:defRPr/>
            </a:lvl4pPr>
            <a:lvl5pPr marL="1828424" indent="0" algn="ctr">
              <a:buNone/>
              <a:defRPr/>
            </a:lvl5pPr>
            <a:lvl6pPr marL="2285534" indent="0" algn="ctr">
              <a:buNone/>
              <a:defRPr/>
            </a:lvl6pPr>
            <a:lvl7pPr marL="2742637" indent="0" algn="ctr">
              <a:buNone/>
              <a:defRPr/>
            </a:lvl7pPr>
            <a:lvl8pPr marL="3199745" indent="0" algn="ctr">
              <a:buNone/>
              <a:defRPr/>
            </a:lvl8pPr>
            <a:lvl9pPr marL="365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1436-393A-4684-B029-290FC7EDA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8D0B-D794-4356-BF3B-47BF1B3C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971800"/>
            <a:ext cx="2616201" cy="6730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5" y="2971800"/>
            <a:ext cx="7696201" cy="6730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91FC-3A18-4EF4-BDC8-11E1BF4A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6"/>
            <a:ext cx="9102726" cy="2492375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FFFFFF"/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4230-8696-425A-B391-D3414D7DCCB4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7FE8-A6FA-4844-97CF-D96E64A5D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E27B-9A3D-438E-8B9E-BF5E3814F71A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848D-F29F-430A-94A1-9AEA6C78D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6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6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BD8E-8A7B-4864-AE4E-A68CDBAFC678}" type="datetime1">
              <a:rPr lang="es-ES" smtClean="0"/>
              <a:t>10/9/18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9651-6CEA-433D-9624-EFA3B5B6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6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1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27CB-82DE-49A6-A41F-50DB341C67BB}" type="datetime1">
              <a:rPr lang="es-ES" smtClean="0"/>
              <a:t>10/9/18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4B2E-43C6-4FF4-A373-4CCCEE50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CCA9-1E25-42B4-B852-2777CCDC7B48}" type="datetime1">
              <a:rPr lang="es-ES" smtClean="0"/>
              <a:t>10/9/18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A3BA-F9DC-4311-BCE3-0E2EF1EE1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B57E-4CB8-4373-8716-A162AF890B33}" type="datetime1">
              <a:rPr lang="es-ES" smtClean="0"/>
              <a:t>10/9/18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3C74-29F5-47FD-BB9D-50D1FC7E5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7" y="388950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7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FA2-F224-46A6-9437-B8A03AD49275}" type="datetime1">
              <a:rPr lang="es-ES" smtClean="0"/>
              <a:t>10/9/18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BD0C-575F-434D-BF4A-71DACF06E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21F8-28D0-416D-9EC5-E4F287A2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6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6" y="871538"/>
            <a:ext cx="7802563" cy="5851526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6" indent="0">
              <a:buNone/>
              <a:defRPr sz="2000"/>
            </a:lvl4pPr>
            <a:lvl5pPr marL="1828050" indent="0">
              <a:buNone/>
              <a:defRPr sz="2000"/>
            </a:lvl5pPr>
            <a:lvl6pPr marL="2285064" indent="0">
              <a:buNone/>
              <a:defRPr sz="2000"/>
            </a:lvl6pPr>
            <a:lvl7pPr marL="2742076" indent="0">
              <a:buNone/>
              <a:defRPr sz="2000"/>
            </a:lvl7pPr>
            <a:lvl8pPr marL="3199091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6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100"/>
            </a:lvl2pPr>
            <a:lvl3pPr marL="914025" indent="0">
              <a:buNone/>
              <a:defRPr sz="1000"/>
            </a:lvl3pPr>
            <a:lvl4pPr marL="1371036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6" indent="0">
              <a:buNone/>
              <a:defRPr sz="900"/>
            </a:lvl7pPr>
            <a:lvl8pPr marL="3199091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60EC-32C3-43AD-ADFD-144F75F684DF}" type="datetime1">
              <a:rPr lang="es-ES" smtClean="0"/>
              <a:t>10/9/18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2432-A99D-4E85-B5E1-364A03D3C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B7A1-7BAD-439F-9AD5-EB40B61B20A3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24F4-3D31-4CC2-8EEB-86FD76DBC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5F53-0C31-4501-89D8-4F780F617CBD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3641-ED75-4B0F-BBB4-6E7FA2830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7099-128E-4DEA-9209-72E1736433BC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D23F-C592-41E9-8E0F-B4160528A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4583-ABA9-477F-B66C-8F45AFDB67B9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584E-31D2-4099-A756-C709FE944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290" y="626760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290" y="413400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99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9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9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9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9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9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99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99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90AB-7C6B-4ACF-B421-1FF78B1B83EE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1118-BA14-493A-860B-00256280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240" y="227585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10773" y="227585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484D-85B5-458B-AA27-EF326512AE75}" type="datetime1">
              <a:rPr lang="es-ES" smtClean="0"/>
              <a:t>10/9/18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1057-8577-44F2-94F6-30EA8B8EC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95" indent="0">
              <a:buNone/>
              <a:defRPr sz="2800" b="1"/>
            </a:lvl2pPr>
            <a:lvl3pPr marL="1299992" indent="0">
              <a:buNone/>
              <a:defRPr sz="2600" b="1"/>
            </a:lvl3pPr>
            <a:lvl4pPr marL="1949993" indent="0">
              <a:buNone/>
              <a:defRPr sz="2300" b="1"/>
            </a:lvl4pPr>
            <a:lvl5pPr marL="2599989" indent="0">
              <a:buNone/>
              <a:defRPr sz="2300" b="1"/>
            </a:lvl5pPr>
            <a:lvl6pPr marL="3249984" indent="0">
              <a:buNone/>
              <a:defRPr sz="2300" b="1"/>
            </a:lvl6pPr>
            <a:lvl7pPr marL="3899984" indent="0">
              <a:buNone/>
              <a:defRPr sz="2300" b="1"/>
            </a:lvl7pPr>
            <a:lvl8pPr marL="4549976" indent="0">
              <a:buNone/>
              <a:defRPr sz="2300" b="1"/>
            </a:lvl8pPr>
            <a:lvl9pPr marL="5199977" indent="0">
              <a:buNone/>
              <a:defRPr sz="2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95" indent="0">
              <a:buNone/>
              <a:defRPr sz="2800" b="1"/>
            </a:lvl2pPr>
            <a:lvl3pPr marL="1299992" indent="0">
              <a:buNone/>
              <a:defRPr sz="2600" b="1"/>
            </a:lvl3pPr>
            <a:lvl4pPr marL="1949993" indent="0">
              <a:buNone/>
              <a:defRPr sz="2300" b="1"/>
            </a:lvl4pPr>
            <a:lvl5pPr marL="2599989" indent="0">
              <a:buNone/>
              <a:defRPr sz="2300" b="1"/>
            </a:lvl5pPr>
            <a:lvl6pPr marL="3249984" indent="0">
              <a:buNone/>
              <a:defRPr sz="2300" b="1"/>
            </a:lvl6pPr>
            <a:lvl7pPr marL="3899984" indent="0">
              <a:buNone/>
              <a:defRPr sz="2300" b="1"/>
            </a:lvl7pPr>
            <a:lvl8pPr marL="4549976" indent="0">
              <a:buNone/>
              <a:defRPr sz="2300" b="1"/>
            </a:lvl8pPr>
            <a:lvl9pPr marL="5199977" indent="0">
              <a:buNone/>
              <a:defRPr sz="2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8CE-9B97-40A1-ADE4-E30564E8EC63}" type="datetime1">
              <a:rPr lang="es-ES" smtClean="0"/>
              <a:t>10/9/18</a:t>
            </a:fld>
            <a:endParaRPr 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DEC3-F3E7-4177-BCF6-7D91EC127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F7D7-8B25-47BA-8846-11FECB0F2414}" type="datetime1">
              <a:rPr lang="es-ES" smtClean="0"/>
              <a:t>10/9/18</a:t>
            </a:fld>
            <a:endParaRPr 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B815-015A-4CF3-976F-28BD43179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A4D1-A771-42DA-9373-80AE9C178487}" type="datetime1">
              <a:rPr lang="es-ES" smtClean="0"/>
              <a:t>10/9/18</a:t>
            </a:fld>
            <a:endParaRPr 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839C-0494-4874-9CB8-E8359C221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3" indent="0">
              <a:buNone/>
              <a:defRPr sz="1600"/>
            </a:lvl3pPr>
            <a:lvl4pPr marL="1371319" indent="0">
              <a:buNone/>
              <a:defRPr sz="1400"/>
            </a:lvl4pPr>
            <a:lvl5pPr marL="1828424" indent="0">
              <a:buNone/>
              <a:defRPr sz="1400"/>
            </a:lvl5pPr>
            <a:lvl6pPr marL="2285534" indent="0">
              <a:buNone/>
              <a:defRPr sz="1400"/>
            </a:lvl6pPr>
            <a:lvl7pPr marL="2742637" indent="0">
              <a:buNone/>
              <a:defRPr sz="1400"/>
            </a:lvl7pPr>
            <a:lvl8pPr marL="3199745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BEBD-86FC-420E-B59E-8CB1F895E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516" y="38834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995" indent="0">
              <a:buNone/>
              <a:defRPr sz="1700"/>
            </a:lvl2pPr>
            <a:lvl3pPr marL="1299992" indent="0">
              <a:buNone/>
              <a:defRPr sz="1400"/>
            </a:lvl3pPr>
            <a:lvl4pPr marL="1949993" indent="0">
              <a:buNone/>
              <a:defRPr sz="1300"/>
            </a:lvl4pPr>
            <a:lvl5pPr marL="2599989" indent="0">
              <a:buNone/>
              <a:defRPr sz="1300"/>
            </a:lvl5pPr>
            <a:lvl6pPr marL="3249984" indent="0">
              <a:buNone/>
              <a:defRPr sz="1300"/>
            </a:lvl6pPr>
            <a:lvl7pPr marL="3899984" indent="0">
              <a:buNone/>
              <a:defRPr sz="1300"/>
            </a:lvl7pPr>
            <a:lvl8pPr marL="4549976" indent="0">
              <a:buNone/>
              <a:defRPr sz="1300"/>
            </a:lvl8pPr>
            <a:lvl9pPr marL="5199977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290A-8479-43F6-82F0-D6C23AC3F30D}" type="datetime1">
              <a:rPr lang="es-ES" smtClean="0"/>
              <a:t>10/9/18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6EF0-522D-4C61-A3C9-07ECC73A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49995" indent="0">
              <a:buNone/>
              <a:defRPr sz="4000"/>
            </a:lvl2pPr>
            <a:lvl3pPr marL="1299992" indent="0">
              <a:buNone/>
              <a:defRPr sz="3400"/>
            </a:lvl3pPr>
            <a:lvl4pPr marL="1949993" indent="0">
              <a:buNone/>
              <a:defRPr sz="2800"/>
            </a:lvl4pPr>
            <a:lvl5pPr marL="2599989" indent="0">
              <a:buNone/>
              <a:defRPr sz="2800"/>
            </a:lvl5pPr>
            <a:lvl6pPr marL="3249984" indent="0">
              <a:buNone/>
              <a:defRPr sz="2800"/>
            </a:lvl6pPr>
            <a:lvl7pPr marL="3899984" indent="0">
              <a:buNone/>
              <a:defRPr sz="2800"/>
            </a:lvl7pPr>
            <a:lvl8pPr marL="4549976" indent="0">
              <a:buNone/>
              <a:defRPr sz="2800"/>
            </a:lvl8pPr>
            <a:lvl9pPr marL="5199977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995" indent="0">
              <a:buNone/>
              <a:defRPr sz="1700"/>
            </a:lvl2pPr>
            <a:lvl3pPr marL="1299992" indent="0">
              <a:buNone/>
              <a:defRPr sz="1400"/>
            </a:lvl3pPr>
            <a:lvl4pPr marL="1949993" indent="0">
              <a:buNone/>
              <a:defRPr sz="1300"/>
            </a:lvl4pPr>
            <a:lvl5pPr marL="2599989" indent="0">
              <a:buNone/>
              <a:defRPr sz="1300"/>
            </a:lvl5pPr>
            <a:lvl6pPr marL="3249984" indent="0">
              <a:buNone/>
              <a:defRPr sz="1300"/>
            </a:lvl6pPr>
            <a:lvl7pPr marL="3899984" indent="0">
              <a:buNone/>
              <a:defRPr sz="1300"/>
            </a:lvl7pPr>
            <a:lvl8pPr marL="4549976" indent="0">
              <a:buNone/>
              <a:defRPr sz="1300"/>
            </a:lvl8pPr>
            <a:lvl9pPr marL="5199977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64C0-955E-41C8-86AC-175710A5FE78}" type="datetime1">
              <a:rPr lang="es-ES" smtClean="0"/>
              <a:t>10/9/18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BD45-BB91-41AC-8DB2-898CB8F0B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EBAE-0DD8-4D1A-A869-114070903D33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2999-EB0B-434F-B77B-6113183B2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480" y="390607"/>
            <a:ext cx="2926080" cy="832216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240" y="390607"/>
            <a:ext cx="8561493" cy="832216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DB83-9745-4827-A504-8CC65A3989A0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F011-F8FA-4E39-ABB5-3E64B293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8600" y="9334500"/>
            <a:ext cx="5041900" cy="36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900" y="9334500"/>
            <a:ext cx="5041900" cy="36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6077-2254-4041-962C-0177A4EFD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3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4" indent="0">
              <a:buNone/>
              <a:defRPr sz="1600" b="1"/>
            </a:lvl5pPr>
            <a:lvl6pPr marL="2285534" indent="0">
              <a:buNone/>
              <a:defRPr sz="1600" b="1"/>
            </a:lvl6pPr>
            <a:lvl7pPr marL="2742637" indent="0">
              <a:buNone/>
              <a:defRPr sz="1600" b="1"/>
            </a:lvl7pPr>
            <a:lvl8pPr marL="3199745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09990-98B4-4D55-A790-8F36840E2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E6E4-8764-4F5E-AE1A-96316D0DF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E77D-C430-4BA6-85B7-8ED969096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1" y="388944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1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5BF0-D0E0-44A9-AD47-E816F471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0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0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05" indent="0">
              <a:buNone/>
              <a:defRPr sz="2800"/>
            </a:lvl2pPr>
            <a:lvl3pPr marL="914213" indent="0">
              <a:buNone/>
              <a:defRPr sz="2400"/>
            </a:lvl3pPr>
            <a:lvl4pPr marL="1371319" indent="0">
              <a:buNone/>
              <a:defRPr sz="2000"/>
            </a:lvl4pPr>
            <a:lvl5pPr marL="1828424" indent="0">
              <a:buNone/>
              <a:defRPr sz="2000"/>
            </a:lvl5pPr>
            <a:lvl6pPr marL="2285534" indent="0">
              <a:buNone/>
              <a:defRPr sz="2000"/>
            </a:lvl6pPr>
            <a:lvl7pPr marL="2742637" indent="0">
              <a:buNone/>
              <a:defRPr sz="2000"/>
            </a:lvl7pPr>
            <a:lvl8pPr marL="3199745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0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100"/>
            </a:lvl2pPr>
            <a:lvl3pPr marL="914213" indent="0">
              <a:buNone/>
              <a:defRPr sz="1000"/>
            </a:lvl3pPr>
            <a:lvl4pPr marL="1371319" indent="0">
              <a:buNone/>
              <a:defRPr sz="900"/>
            </a:lvl4pPr>
            <a:lvl5pPr marL="1828424" indent="0">
              <a:buNone/>
              <a:defRPr sz="900"/>
            </a:lvl5pPr>
            <a:lvl6pPr marL="2285534" indent="0">
              <a:buNone/>
              <a:defRPr sz="900"/>
            </a:lvl6pPr>
            <a:lvl7pPr marL="2742637" indent="0">
              <a:buNone/>
              <a:defRPr sz="900"/>
            </a:lvl7pPr>
            <a:lvl8pPr marL="3199745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C919-4579-40D3-8454-A51973E5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Sans" pitchFamily="34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649200" y="9347200"/>
            <a:ext cx="34290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solidFill>
                  <a:srgbClr val="4D4D4D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60DAB031-B88C-4F59-9016-6D498D97E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98600" y="9334500"/>
            <a:ext cx="1023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+mj-lt"/>
          <a:ea typeface="+mj-ea"/>
          <a:cs typeface="+mj-cs"/>
          <a:sym typeface="Lucida San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Lucida Sans" charset="0"/>
          <a:ea typeface="ヒラギノ角ゴ ProN W3" charset="0"/>
          <a:cs typeface="ヒラギノ角ゴ ProN W3" charset="0"/>
          <a:sym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Lucida Sans" charset="0"/>
          <a:ea typeface="ヒラギノ角ゴ ProN W3" charset="0"/>
          <a:cs typeface="ヒラギノ角ゴ ProN W3" charset="0"/>
          <a:sym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Lucida Sans" charset="0"/>
          <a:ea typeface="ヒラギノ角ゴ ProN W3" charset="0"/>
          <a:cs typeface="ヒラギノ角ゴ ProN W3" charset="0"/>
          <a:sym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Lucida Sans" charset="0"/>
          <a:ea typeface="ヒラギノ角ゴ ProN W3" charset="0"/>
          <a:cs typeface="ヒラギノ角ゴ ProN W3" charset="0"/>
          <a:sym typeface="Lucida Sans" pitchFamily="34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Lucida Sans" charset="0"/>
          <a:ea typeface="ヒラギノ角ゴ ProN W3" charset="0"/>
          <a:cs typeface="ヒラギノ角ゴ ProN W3" charset="0"/>
          <a:sym typeface="Lucida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Lucida Sans" charset="0"/>
          <a:ea typeface="ヒラギノ角ゴ ProN W3" charset="0"/>
          <a:cs typeface="ヒラギノ角ゴ ProN W3" charset="0"/>
          <a:sym typeface="Lucida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Lucida Sans" charset="0"/>
          <a:ea typeface="ヒラギノ角ゴ ProN W3" charset="0"/>
          <a:cs typeface="ヒラギノ角ゴ ProN W3" charset="0"/>
          <a:sym typeface="Lucida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7000">
          <a:solidFill>
            <a:srgbClr val="FFFFFF"/>
          </a:solidFill>
          <a:latin typeface="Lucida Sans" charset="0"/>
          <a:ea typeface="ヒラギノ角ゴ ProN W3" charset="0"/>
          <a:cs typeface="ヒラギノ角ゴ ProN W3" charset="0"/>
          <a:sym typeface="Lucida Sans" charset="0"/>
        </a:defRPr>
      </a:lvl9pPr>
    </p:titleStyle>
    <p:bodyStyle>
      <a:lvl1pPr marL="341313" indent="-341313"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1pPr>
      <a:lvl2pPr marL="741363" indent="-284163"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2pPr>
      <a:lvl3pPr marL="11414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3pPr>
      <a:lvl4pPr marL="15986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4pPr>
      <a:lvl5pPr marL="2055813" indent="-227013"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6pPr>
      <a:lvl7pPr marL="914213" algn="ctr" rtl="0" fontAlgn="base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8pPr>
      <a:lvl9pPr marL="1828424" algn="ctr" rtl="0" fontAlgn="base">
        <a:spcBef>
          <a:spcPct val="0"/>
        </a:spcBef>
        <a:spcAft>
          <a:spcPct val="0"/>
        </a:spcAft>
        <a:defRPr sz="2000">
          <a:solidFill>
            <a:srgbClr val="676767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3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4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7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5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l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E74607-39FB-426A-80B5-0DC86D134623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01" tIns="45700" rIns="91401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01" tIns="45700" rIns="91401" bIns="4570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D7C156-60A0-4647-A53D-3FA8890C9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9094788"/>
            <a:ext cx="13004800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</p:sldLayoutIdLst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011" algn="ctr" defTabSz="45701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025" algn="ctr" defTabSz="45701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036" algn="ctr" defTabSz="45701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050" algn="ctr" defTabSz="45701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575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3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00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7" indent="-228506" algn="l" defTabSz="4570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0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1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457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título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409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99" tIns="65000" rIns="129999" bIns="6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l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32C726-07EC-4B44-BE01-58C0700FFE40}" type="datetime1">
              <a:rPr lang="es-ES" smtClean="0"/>
              <a:t>10/9/18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129999" tIns="65000" rIns="129999" bIns="6500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>
            <a:lvl1pPr algn="r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433747-39E6-4733-A79B-795E158AC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hf hdr="0" ftr="0" dt="0"/>
  <p:txStyles>
    <p:titleStyle>
      <a:lvl1pPr algn="ctr" defTabSz="649288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87363" indent="-487363" algn="l" defTabSz="649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1055688" indent="-404813" algn="l" defTabSz="649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624013" indent="-323850" algn="l" defTabSz="649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274888" indent="-323850" algn="l" defTabSz="649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924175" indent="-323850" algn="l" defTabSz="649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574986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981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980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973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95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992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993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989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984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984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976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977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www.unesco.org/new/es/unesco/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0"/>
            <a:ext cx="2460625" cy="2284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1564432"/>
            <a:ext cx="13004800" cy="7345362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721" y="3724672"/>
            <a:ext cx="12096030" cy="2984103"/>
          </a:xfrm>
        </p:spPr>
        <p:txBody>
          <a:bodyPr rtlCol="0" anchor="t">
            <a:noAutofit/>
          </a:bodyPr>
          <a:lstStyle/>
          <a:p>
            <a:pPr defTabSz="649995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The Mesoamerican Centre for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Theoretical Physics	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000" b="1" dirty="0" smtClean="0">
                <a:solidFill>
                  <a:schemeClr val="bg1"/>
                </a:solidFill>
                <a:ea typeface="+mj-ea"/>
                <a:cs typeface="Calibri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ea typeface="+mj-ea"/>
                <a:cs typeface="Calibri"/>
              </a:rPr>
            </a:br>
            <a:r>
              <a:rPr lang="en-US" sz="5000" b="1" dirty="0">
                <a:solidFill>
                  <a:schemeClr val="bg1"/>
                </a:solidFill>
                <a:ea typeface="+mj-ea"/>
                <a:cs typeface="Calibri"/>
              </a:rPr>
              <a:t/>
            </a:r>
            <a:br>
              <a:rPr lang="en-US" sz="5000" b="1" dirty="0">
                <a:solidFill>
                  <a:schemeClr val="bg1"/>
                </a:solidFill>
                <a:ea typeface="+mj-ea"/>
                <a:cs typeface="Calibri"/>
              </a:rPr>
            </a:br>
            <a:r>
              <a:rPr lang="en-US" sz="5000" b="1" dirty="0" smtClean="0">
                <a:solidFill>
                  <a:schemeClr val="bg1"/>
                </a:solidFill>
                <a:ea typeface="+mj-ea"/>
                <a:cs typeface="Calibri"/>
              </a:rPr>
              <a:t/>
            </a:r>
            <a:br>
              <a:rPr lang="en-US" sz="5000" b="1" dirty="0" smtClean="0">
                <a:solidFill>
                  <a:schemeClr val="bg1"/>
                </a:solidFill>
                <a:ea typeface="+mj-ea"/>
                <a:cs typeface="Calibri"/>
              </a:rPr>
            </a:br>
            <a:endParaRPr lang="en-US" sz="5000" dirty="0" smtClean="0">
              <a:solidFill>
                <a:schemeClr val="bg1"/>
              </a:solidFill>
              <a:ea typeface="+mj-ea"/>
              <a:cs typeface="Calibri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1822450" y="6821488"/>
            <a:ext cx="9359900" cy="968375"/>
          </a:xfrm>
          <a:prstGeom prst="rect">
            <a:avLst/>
          </a:prstGeom>
          <a:noFill/>
          <a:ln>
            <a:noFill/>
          </a:ln>
          <a:extLst/>
        </p:spPr>
        <p:txBody>
          <a:bodyPr lIns="91401" tIns="45700" rIns="91401" bIns="4570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cs typeface="Calibri" charset="0"/>
              </a:rPr>
              <a:t>Luis F. Rodríguez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Calibri" charset="0"/>
              <a:cs typeface="Calibri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cs typeface="Calibri" charset="0"/>
              </a:rPr>
              <a:t>General Coordinator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charset="0"/>
                <a:cs typeface="Calibri" charset="0"/>
              </a:rPr>
              <a:t>of MCTP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309712" y="7973144"/>
            <a:ext cx="12314237" cy="83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October 9, 2018         Puebla</a:t>
            </a:r>
            <a:endParaRPr lang="es-MX" sz="2400" dirty="0"/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615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5863" y="231775"/>
            <a:ext cx="3384550" cy="1692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152" name="Picture 9" descr="http://wa1.www.unesco.org/new/fileadmin/unesco/images/logo_70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38575" y="339725"/>
            <a:ext cx="1800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Shape 396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8300" y="268288"/>
            <a:ext cx="14732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1584E-31D2-4099-A756-C709FE944A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649995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  <a:cs typeface="+mj-cs"/>
              </a:rPr>
              <a:t>Schools and Conferences Program</a:t>
            </a:r>
            <a:r>
              <a:rPr lang="es-ES_tradnl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ES_tradnl" dirty="0">
                <a:solidFill>
                  <a:srgbClr val="FFFFFF"/>
                </a:solidFill>
                <a:ea typeface="+mj-ea"/>
                <a:cs typeface="+mj-cs"/>
              </a:rPr>
            </a:br>
            <a:endParaRPr lang="en-US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MCTP is able to</a:t>
            </a:r>
            <a:r>
              <a:rPr lang="en-US" b="1" dirty="0" smtClean="0"/>
              <a:t> finance local and travel expenses</a:t>
            </a:r>
            <a:r>
              <a:rPr lang="en-US" dirty="0" smtClean="0"/>
              <a:t> for some lecturers and for some participants from Mesoamerican countries.</a:t>
            </a:r>
          </a:p>
          <a:p>
            <a:pPr eaLnBrk="1" hangingPunct="1"/>
            <a:r>
              <a:rPr lang="en-US" dirty="0" smtClean="0"/>
              <a:t>Proposals should be discussed by the Scientific Council after the organizers submit their proposal using the online application form.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4A11B7-E115-42B0-8FAD-BE2C2324B91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649995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a typeface="+mj-ea"/>
                <a:cs typeface="+mj-cs"/>
              </a:rPr>
              <a:t>Schools and Conferences Program</a:t>
            </a:r>
            <a:r>
              <a:rPr lang="es-ES_tradnl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es-ES_tradnl" dirty="0">
                <a:solidFill>
                  <a:schemeClr val="bg1"/>
                </a:solidFill>
                <a:ea typeface="+mj-ea"/>
                <a:cs typeface="+mj-cs"/>
              </a:rPr>
            </a:br>
            <a:endParaRPr lang="en-US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09E4DF-3D9D-4C18-973D-FFC7FFA899F3}" type="slidenum">
              <a:rPr lang="en-US"/>
              <a:pPr/>
              <a:t>11</a:t>
            </a:fld>
            <a:endParaRPr lang="en-US"/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317625" y="1420813"/>
            <a:ext cx="10585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Lucida Sans" pitchFamily="34" charset="0"/>
              </a:rPr>
              <a:t>Attendance statistics 2014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723" y="2428539"/>
          <a:ext cx="12241366" cy="6721984"/>
        </p:xfrm>
        <a:graphic>
          <a:graphicData uri="http://schemas.openxmlformats.org/drawingml/2006/table">
            <a:tbl>
              <a:tblPr/>
              <a:tblGrid>
                <a:gridCol w="3740880"/>
                <a:gridCol w="450910"/>
                <a:gridCol w="417509"/>
                <a:gridCol w="434209"/>
                <a:gridCol w="400808"/>
                <a:gridCol w="450910"/>
                <a:gridCol w="400808"/>
                <a:gridCol w="367408"/>
                <a:gridCol w="367408"/>
                <a:gridCol w="367408"/>
                <a:gridCol w="367408"/>
                <a:gridCol w="384110"/>
                <a:gridCol w="334007"/>
                <a:gridCol w="350709"/>
                <a:gridCol w="367408"/>
                <a:gridCol w="367408"/>
                <a:gridCol w="367408"/>
                <a:gridCol w="367408"/>
                <a:gridCol w="367408"/>
                <a:gridCol w="367408"/>
                <a:gridCol w="367408"/>
                <a:gridCol w="350709"/>
                <a:gridCol w="484309"/>
              </a:tblGrid>
              <a:tr h="3013621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Guatemala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Panamá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Salvador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Nicaragua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Venezuela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Cuba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Kingdom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Bulgary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6103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International Symposium on Radiation Physics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035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ICTP-ICO-MCTP College on Optics and Energy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035">
                <a:tc>
                  <a:txBody>
                    <a:bodyPr/>
                    <a:lstStyle/>
                    <a:p>
                      <a:pPr algn="l" fontAlgn="b"/>
                      <a:r>
                        <a:rPr lang="de-DE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 Skills Workshop for Young Scientific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Introduction to Modern Cosmology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9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649995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+mj-ea"/>
                <a:cs typeface="+mj-cs"/>
              </a:rPr>
              <a:t>Schools and Conferences Program</a:t>
            </a:r>
            <a:r>
              <a:rPr lang="es-ES_tradnl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ES_tradnl" dirty="0" smtClean="0">
                <a:solidFill>
                  <a:srgbClr val="FFFFFF"/>
                </a:solidFill>
                <a:ea typeface="+mj-ea"/>
                <a:cs typeface="+mj-cs"/>
              </a:rPr>
            </a:br>
            <a:endParaRPr lang="en-US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AAC6EA-E504-49F4-80F6-A6BBBCA84957}" type="slidenum">
              <a:rPr lang="en-US"/>
              <a:pPr/>
              <a:t>12</a:t>
            </a:fld>
            <a:endParaRPr lang="en-US"/>
          </a:p>
        </p:txBody>
      </p:sp>
      <p:pic>
        <p:nvPicPr>
          <p:cNvPr id="40965" name="Picture 2" descr="Foto grupo 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658938"/>
            <a:ext cx="10225088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1030288" y="8736013"/>
            <a:ext cx="11664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>
            <a:spAutoFit/>
          </a:bodyPr>
          <a:lstStyle/>
          <a:p>
            <a:r>
              <a:rPr lang="en-US" sz="2400"/>
              <a:t>Entrepreneurship Workshop for Scientists and Engineers 2013 (december 2013)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ESCUELA CENTROAMERICANA DE FISICA FUNDAMENTAL</a:t>
            </a:r>
          </a:p>
        </p:txBody>
      </p:sp>
      <p:pic>
        <p:nvPicPr>
          <p:cNvPr id="5" name="Content Placeholder 4" descr="im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5" r="-106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1584E-31D2-4099-A756-C709FE944A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1840" y="8981256"/>
            <a:ext cx="100091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Guatemala, </a:t>
            </a:r>
            <a:r>
              <a:rPr lang="en-US" dirty="0" err="1" smtClean="0"/>
              <a:t>Septiembre</a:t>
            </a:r>
            <a:r>
              <a:rPr lang="en-US" dirty="0" smtClean="0"/>
              <a:t> de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ESCUELA CENTROAMERICANA DE FISICA FUNDAMENTAL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1584E-31D2-4099-A756-C709FE944A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2428528"/>
            <a:ext cx="11468100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3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Participantes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total de 45 </a:t>
            </a:r>
            <a:r>
              <a:rPr lang="en-US" dirty="0" err="1" smtClean="0"/>
              <a:t>participantes</a:t>
            </a:r>
            <a:endParaRPr lang="en-US" dirty="0" smtClean="0"/>
          </a:p>
          <a:p>
            <a:r>
              <a:rPr lang="en-US" dirty="0" smtClean="0"/>
              <a:t>25 </a:t>
            </a:r>
            <a:r>
              <a:rPr lang="en-US" dirty="0" err="1" smtClean="0"/>
              <a:t>guatemaltecos</a:t>
            </a:r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hondureños</a:t>
            </a:r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mexicanos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salvadoreños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ecuatorianos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costarricense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1584E-31D2-4099-A756-C709FE944A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rograma</a:t>
            </a:r>
            <a:endParaRPr lang="en-US" dirty="0"/>
          </a:p>
        </p:txBody>
      </p:sp>
      <p:pic>
        <p:nvPicPr>
          <p:cNvPr id="5" name="Content Placeholder 4" descr="PROGRAM-2018-v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64" r="-67664"/>
          <a:stretch>
            <a:fillRect/>
          </a:stretch>
        </p:blipFill>
        <p:spPr>
          <a:xfrm>
            <a:off x="-4802856" y="1708448"/>
            <a:ext cx="22727052" cy="124980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1584E-31D2-4099-A756-C709FE944A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0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649995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  <a:cs typeface="+mj-cs"/>
              </a:rPr>
              <a:t>Education</a:t>
            </a:r>
            <a:r>
              <a:rPr lang="es-ES_tradnl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ES_tradnl" dirty="0">
                <a:solidFill>
                  <a:srgbClr val="FFFFFF"/>
                </a:solidFill>
                <a:ea typeface="+mj-ea"/>
                <a:cs typeface="+mj-cs"/>
              </a:rPr>
            </a:br>
            <a:endParaRPr lang="en-US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604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0413" lvl="1" indent="0" eaLnBrk="1" hangingPunct="1">
              <a:buFont typeface="Arial" pitchFamily="34" charset="0"/>
              <a:buNone/>
            </a:pPr>
            <a:r>
              <a:rPr lang="de-DE" dirty="0" err="1" smtClean="0">
                <a:solidFill>
                  <a:srgbClr val="FF6600"/>
                </a:solidFill>
              </a:rPr>
              <a:t>Propedeutic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courses</a:t>
            </a:r>
            <a:r>
              <a:rPr lang="de-DE" dirty="0" smtClean="0">
                <a:solidFill>
                  <a:srgbClr val="FF6600"/>
                </a:solidFill>
              </a:rPr>
              <a:t> in </a:t>
            </a:r>
            <a:r>
              <a:rPr lang="de-DE" dirty="0" err="1" smtClean="0">
                <a:solidFill>
                  <a:srgbClr val="FF6600"/>
                </a:solidFill>
              </a:rPr>
              <a:t>Physics</a:t>
            </a:r>
            <a:endParaRPr lang="de-DE" dirty="0" smtClean="0">
              <a:solidFill>
                <a:srgbClr val="FF6600"/>
              </a:solidFill>
            </a:endParaRPr>
          </a:p>
          <a:p>
            <a:pPr lvl="2" eaLnBrk="1" hangingPunct="1"/>
            <a:r>
              <a:rPr lang="en-US" dirty="0" smtClean="0"/>
              <a:t>The purpose of these courses is to </a:t>
            </a:r>
            <a:r>
              <a:rPr lang="en-US" b="1" dirty="0" smtClean="0"/>
              <a:t>improve and level the academic preparation of students in Mesoamerica</a:t>
            </a:r>
            <a:r>
              <a:rPr lang="en-US" dirty="0" smtClean="0"/>
              <a:t> interested in applying to graduate programs in Physics.</a:t>
            </a:r>
          </a:p>
          <a:p>
            <a:pPr lvl="2" eaLnBrk="1" hangingPunct="1"/>
            <a:r>
              <a:rPr lang="en-US" dirty="0" smtClean="0"/>
              <a:t>Courses:</a:t>
            </a:r>
          </a:p>
          <a:p>
            <a:pPr lvl="3" eaLnBrk="1" hangingPunct="1"/>
            <a:r>
              <a:rPr lang="en-US" dirty="0" smtClean="0"/>
              <a:t>Mathematical Methods</a:t>
            </a:r>
          </a:p>
          <a:p>
            <a:pPr lvl="3" eaLnBrk="1" hangingPunct="1"/>
            <a:r>
              <a:rPr lang="en-US" dirty="0" smtClean="0"/>
              <a:t>Electromagnetism</a:t>
            </a:r>
          </a:p>
          <a:p>
            <a:pPr lvl="3" eaLnBrk="1" hangingPunct="1"/>
            <a:r>
              <a:rPr lang="en-US" dirty="0" smtClean="0"/>
              <a:t>Thermodynamics</a:t>
            </a:r>
          </a:p>
          <a:p>
            <a:pPr lvl="3" eaLnBrk="1" hangingPunct="1"/>
            <a:r>
              <a:rPr lang="en-US" dirty="0" smtClean="0"/>
              <a:t>Classical Mechanics</a:t>
            </a: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F438AF3-68C0-403A-A0D1-19C2008B169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ICTP – MAIS: A UNESCO Institute Category 2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n-US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471D89-4875-4D94-8325-EA4F97486E69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7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ICTP – MAIS</a:t>
            </a:r>
          </a:p>
        </p:txBody>
      </p:sp>
      <p:sp>
        <p:nvSpPr>
          <p:cNvPr id="747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dirty="0" smtClean="0"/>
              <a:t>In 2014 the Autonomous University of Chiapas begun the process to </a:t>
            </a:r>
            <a:r>
              <a:rPr lang="en-US" sz="2700" b="1" dirty="0" smtClean="0"/>
              <a:t>obtain the recognition for the MCTP as a Research Center Category II sponsored by UNESCO</a:t>
            </a:r>
          </a:p>
          <a:p>
            <a:pPr eaLnBrk="1" hangingPunct="1"/>
            <a:r>
              <a:rPr lang="en-US" sz="2700" dirty="0" smtClean="0"/>
              <a:t>The feasibility study instructed by Mrs. Irina </a:t>
            </a:r>
            <a:r>
              <a:rPr lang="en-US" sz="2700" dirty="0" err="1" smtClean="0"/>
              <a:t>Bokova</a:t>
            </a:r>
            <a:r>
              <a:rPr lang="en-US" sz="2700" dirty="0" smtClean="0"/>
              <a:t>, General Director of UNESCO, showed that </a:t>
            </a:r>
            <a:r>
              <a:rPr lang="en-US" sz="2700" b="1" dirty="0" smtClean="0"/>
              <a:t>the proposal is fully viable.</a:t>
            </a:r>
          </a:p>
          <a:p>
            <a:pPr eaLnBrk="1" hangingPunct="1"/>
            <a:r>
              <a:rPr lang="en-US" sz="2700" dirty="0" smtClean="0"/>
              <a:t>The Secretariat of </a:t>
            </a:r>
            <a:r>
              <a:rPr lang="en-US" sz="2700" b="1" dirty="0" smtClean="0"/>
              <a:t>the Executive Council submitted for consideration of the 38 session of the General Assembly </a:t>
            </a:r>
            <a:r>
              <a:rPr lang="en-US" sz="2700" dirty="0" smtClean="0"/>
              <a:t>in November 2015 the recommendation that  t</a:t>
            </a:r>
            <a:r>
              <a:rPr lang="es-ES" sz="2700" dirty="0" smtClean="0"/>
              <a:t>he</a:t>
            </a:r>
            <a:r>
              <a:rPr lang="en-US" sz="2700" dirty="0" smtClean="0"/>
              <a:t> proposal of Mexico is approved. The General Assembly approved it.</a:t>
            </a:r>
          </a:p>
          <a:p>
            <a:pPr eaLnBrk="1" hangingPunct="1"/>
            <a:r>
              <a:rPr lang="en-US" sz="2700" dirty="0" smtClean="0"/>
              <a:t>In order to accompany academically this process, the following activity was  organized: </a:t>
            </a:r>
            <a:r>
              <a:rPr lang="en-US" sz="2700" b="1" dirty="0" smtClean="0"/>
              <a:t>Regional Seminar UNACH-ICTP-UNESCO Science for Development.</a:t>
            </a:r>
          </a:p>
          <a:p>
            <a:pPr eaLnBrk="1" hangingPunct="1"/>
            <a:r>
              <a:rPr lang="en-US" sz="2700" dirty="0" smtClean="0"/>
              <a:t>The process of transforming MCTP into MAIS is underway. </a:t>
            </a:r>
          </a:p>
          <a:p>
            <a:pPr eaLnBrk="1" hangingPunct="1"/>
            <a:endParaRPr lang="en-US" sz="2700" dirty="0" smtClean="0"/>
          </a:p>
          <a:p>
            <a:pPr eaLnBrk="1" hangingPunct="1"/>
            <a:endParaRPr lang="en-US" sz="2700" dirty="0" smtClean="0"/>
          </a:p>
        </p:txBody>
      </p:sp>
      <p:sp>
        <p:nvSpPr>
          <p:cNvPr id="7475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08FFBD3-FEB0-4E73-8108-5D7F10C3941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50875" y="268288"/>
            <a:ext cx="11703050" cy="1625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64999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THE MAIN FOCUS  OF MCTP IS </a:t>
            </a:r>
          </a:p>
          <a:p>
            <a:pPr marL="0" indent="0" defTabSz="64999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ES" sz="3000" dirty="0" smtClean="0">
                <a:ea typeface="+mn-ea"/>
                <a:cs typeface="+mn-cs"/>
              </a:rPr>
              <a:t> </a:t>
            </a:r>
          </a:p>
          <a:p>
            <a:pPr marL="0" indent="0" defTabSz="64999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ES" sz="3000" dirty="0">
                <a:ea typeface="+mn-ea"/>
                <a:cs typeface="+mn-cs"/>
              </a:rPr>
              <a:t>	</a:t>
            </a:r>
            <a:r>
              <a:rPr lang="es-ES" sz="3000" dirty="0" smtClean="0">
                <a:ea typeface="+mn-ea"/>
                <a:cs typeface="+mn-cs"/>
              </a:rPr>
              <a:t>TO OPEN OPPORTUNITIES TO YOUNG RESEARCHERS OF THE 	MESOAMERICAN REGION FOR SCIENTIFIC GROWTH.</a:t>
            </a:r>
          </a:p>
          <a:p>
            <a:pPr marL="0" indent="0" defTabSz="64999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3000" dirty="0">
              <a:ea typeface="+mn-ea"/>
              <a:cs typeface="+mn-cs"/>
            </a:endParaRPr>
          </a:p>
          <a:p>
            <a:pPr marL="0" indent="0" defTabSz="64999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3000" dirty="0" smtClean="0">
              <a:ea typeface="+mn-ea"/>
              <a:cs typeface="+mn-cs"/>
            </a:endParaRPr>
          </a:p>
          <a:p>
            <a:pPr marL="0" indent="0" defTabSz="64999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3000" dirty="0">
              <a:ea typeface="+mn-ea"/>
              <a:cs typeface="+mn-cs"/>
            </a:endParaRPr>
          </a:p>
          <a:p>
            <a:pPr marL="0" indent="0" defTabSz="649995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000" dirty="0" smtClean="0">
              <a:ea typeface="+mn-ea"/>
              <a:cs typeface="+mn-cs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18BD449-EBB1-4985-9F23-C45E6ED19072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208" y="4228728"/>
            <a:ext cx="2646935" cy="2232248"/>
          </a:xfrm>
          <a:prstGeom prst="rect">
            <a:avLst/>
          </a:prstGeom>
        </p:spPr>
      </p:pic>
      <p:pic>
        <p:nvPicPr>
          <p:cNvPr id="4" name="Picture 3" descr="Screen Shot 2018-10-09 at 6.14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7" y="5842000"/>
            <a:ext cx="127635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859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650875" y="339725"/>
            <a:ext cx="11703050" cy="1625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768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MCTP doing well. Just received COCITECH distinction to best </a:t>
            </a:r>
            <a:r>
              <a:rPr lang="en-US" smtClean="0"/>
              <a:t>scientific institution.</a:t>
            </a:r>
            <a:endParaRPr lang="en-US" dirty="0" smtClean="0"/>
          </a:p>
          <a:p>
            <a:pPr eaLnBrk="1" hangingPunct="1"/>
            <a:r>
              <a:rPr lang="en-US" dirty="0" smtClean="0"/>
              <a:t>MCTP will shortly become MAIS,  a UNESCO category 2 center.</a:t>
            </a:r>
          </a:p>
          <a:p>
            <a:pPr eaLnBrk="1" hangingPunct="1"/>
            <a:r>
              <a:rPr lang="en-US" dirty="0" smtClean="0"/>
              <a:t>MAIS will need  a  long term budget for its yearly planning.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THANK YOU FOR YOUR ATTENTION.</a:t>
            </a:r>
          </a:p>
        </p:txBody>
      </p:sp>
      <p:sp>
        <p:nvSpPr>
          <p:cNvPr id="768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067CF7F-8726-4CBE-8FCD-E97D4BC23AF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50875" y="196850"/>
            <a:ext cx="11703050" cy="1625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473200"/>
            <a:ext cx="10464800" cy="8280400"/>
          </a:xfrm>
        </p:spPr>
        <p:txBody>
          <a:bodyPr rtlCol="0">
            <a:normAutofit/>
          </a:bodyPr>
          <a:lstStyle/>
          <a:p>
            <a:pPr marL="317365" indent="0" defTabSz="649995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pt-BR" sz="3000" dirty="0">
              <a:ea typeface="+mn-ea"/>
              <a:cs typeface="+mn-cs"/>
            </a:endParaRPr>
          </a:p>
          <a:p>
            <a:pPr marL="487499" indent="-487499" defTabSz="649995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>
                <a:ea typeface="+mn-ea"/>
                <a:cs typeface="+mn-cs"/>
              </a:rPr>
              <a:t>2011, December 20, Memorandum of </a:t>
            </a:r>
            <a:r>
              <a:rPr lang="en-US" sz="3000" dirty="0" smtClean="0">
                <a:ea typeface="+mn-ea"/>
                <a:cs typeface="+mn-cs"/>
              </a:rPr>
              <a:t>Understanding to create MAIS (MESOAMERICAN INSTITUTE FOR SCIENCE) </a:t>
            </a:r>
          </a:p>
          <a:p>
            <a:pPr marL="487499" indent="-487499" defTabSz="649995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3000" dirty="0">
              <a:ea typeface="+mn-ea"/>
              <a:cs typeface="+mn-cs"/>
            </a:endParaRPr>
          </a:p>
          <a:p>
            <a:pPr marL="487499" indent="-487499" defTabSz="649995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>
                <a:ea typeface="+mn-ea"/>
                <a:cs typeface="+mn-cs"/>
              </a:rPr>
              <a:t>2012, August 27, Decree of </a:t>
            </a:r>
            <a:r>
              <a:rPr lang="en-US" sz="3000" dirty="0" smtClean="0">
                <a:ea typeface="+mn-ea"/>
                <a:cs typeface="+mn-cs"/>
              </a:rPr>
              <a:t>creation of a prototype: the MESOAMERICAN CENTRE FOR THEORETICAL PHYSICS (MCTP)</a:t>
            </a:r>
          </a:p>
          <a:p>
            <a:pPr marL="487499" indent="-487499" defTabSz="649995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pt-BR" sz="3000" dirty="0">
              <a:ea typeface="+mn-ea"/>
              <a:cs typeface="+mn-cs"/>
            </a:endParaRPr>
          </a:p>
          <a:p>
            <a:pPr marL="487499" indent="-487499" defTabSz="649995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pt-BR" sz="3000" dirty="0">
                <a:ea typeface="+mn-ea"/>
                <a:cs typeface="+mn-cs"/>
              </a:rPr>
              <a:t>2013, </a:t>
            </a:r>
            <a:r>
              <a:rPr lang="en-US" sz="3000" dirty="0" smtClean="0">
                <a:ea typeface="+mn-ea"/>
                <a:cs typeface="+mn-cs"/>
              </a:rPr>
              <a:t>June</a:t>
            </a:r>
            <a:r>
              <a:rPr lang="pt-BR" sz="3000" dirty="0" smtClean="0">
                <a:ea typeface="+mn-ea"/>
                <a:cs typeface="+mn-cs"/>
              </a:rPr>
              <a:t> </a:t>
            </a:r>
            <a:r>
              <a:rPr lang="pt-BR" sz="3000" dirty="0">
                <a:ea typeface="+mn-ea"/>
                <a:cs typeface="+mn-cs"/>
              </a:rPr>
              <a:t>14, </a:t>
            </a:r>
            <a:r>
              <a:rPr lang="pt-BR" sz="3000" dirty="0" err="1" smtClean="0">
                <a:ea typeface="+mn-ea"/>
                <a:cs typeface="+mn-cs"/>
              </a:rPr>
              <a:t>Opening</a:t>
            </a:r>
            <a:r>
              <a:rPr lang="pt-BR" sz="3000" dirty="0" smtClean="0">
                <a:ea typeface="+mn-ea"/>
                <a:cs typeface="+mn-cs"/>
              </a:rPr>
              <a:t>  </a:t>
            </a:r>
            <a:r>
              <a:rPr lang="en-US" sz="3000" dirty="0" smtClean="0">
                <a:ea typeface="+mn-ea"/>
                <a:cs typeface="+mn-cs"/>
              </a:rPr>
              <a:t>Ceremony</a:t>
            </a:r>
            <a:r>
              <a:rPr lang="pt-BR" sz="3000" dirty="0" smtClean="0">
                <a:ea typeface="+mn-ea"/>
                <a:cs typeface="+mn-cs"/>
              </a:rPr>
              <a:t>  </a:t>
            </a:r>
            <a:r>
              <a:rPr lang="pt-BR" sz="3000" dirty="0" err="1" smtClean="0">
                <a:ea typeface="+mn-ea"/>
                <a:cs typeface="+mn-cs"/>
              </a:rPr>
              <a:t>of</a:t>
            </a:r>
            <a:r>
              <a:rPr lang="pt-BR" sz="3000" dirty="0" smtClean="0">
                <a:ea typeface="+mn-ea"/>
                <a:cs typeface="+mn-cs"/>
              </a:rPr>
              <a:t> MCTP, </a:t>
            </a:r>
            <a:r>
              <a:rPr lang="en-US" sz="3000" dirty="0">
                <a:ea typeface="+mn-ea"/>
                <a:cs typeface="+mn-cs"/>
              </a:rPr>
              <a:t>Scientific Council </a:t>
            </a:r>
            <a:r>
              <a:rPr lang="en-US" sz="3000" dirty="0" smtClean="0">
                <a:ea typeface="+mn-ea"/>
                <a:cs typeface="+mn-cs"/>
              </a:rPr>
              <a:t>Meeting</a:t>
            </a:r>
          </a:p>
          <a:p>
            <a:pPr marL="487499" indent="-487499" defTabSz="649995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3000" dirty="0">
              <a:ea typeface="+mn-ea"/>
              <a:cs typeface="+mn-cs"/>
            </a:endParaRPr>
          </a:p>
          <a:p>
            <a:pPr marL="487499" indent="-487499" defTabSz="649995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2015, Approval of UNESCO to convert MCTP into MAIS as Centre  </a:t>
            </a:r>
            <a:r>
              <a:rPr lang="en-US" sz="3000" dirty="0">
                <a:ea typeface="+mn-ea"/>
                <a:cs typeface="+mn-cs"/>
              </a:rPr>
              <a:t>C</a:t>
            </a:r>
            <a:r>
              <a:rPr lang="en-US" sz="3000" dirty="0" smtClean="0">
                <a:ea typeface="+mn-ea"/>
                <a:cs typeface="+mn-cs"/>
              </a:rPr>
              <a:t>ategory 2 under t</a:t>
            </a:r>
            <a:r>
              <a:rPr lang="es-ES" sz="3000" dirty="0" smtClean="0">
                <a:ea typeface="+mn-ea"/>
                <a:cs typeface="+mn-cs"/>
              </a:rPr>
              <a:t>he</a:t>
            </a:r>
            <a:r>
              <a:rPr lang="en-US" sz="3000" dirty="0" smtClean="0">
                <a:ea typeface="+mn-ea"/>
                <a:cs typeface="+mn-cs"/>
              </a:rPr>
              <a:t> auspices of UNESCO.</a:t>
            </a:r>
            <a:endParaRPr lang="en-US" sz="3000" dirty="0">
              <a:ea typeface="+mn-ea"/>
              <a:cs typeface="+mn-cs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2F08D69-3474-4B62-80A1-888F85A8334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650875" y="268288"/>
            <a:ext cx="11703050" cy="1625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FF"/>
                </a:solidFill>
              </a:rPr>
              <a:t>Identity of MCTP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87499" indent="-487499" defTabSz="649995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6600"/>
                </a:solidFill>
                <a:ea typeface="+mn-ea"/>
                <a:cs typeface="+mn-cs"/>
              </a:rPr>
              <a:t>M</a:t>
            </a:r>
            <a:r>
              <a:rPr lang="en-US" dirty="0" smtClean="0">
                <a:solidFill>
                  <a:srgbClr val="FF6600"/>
                </a:solidFill>
                <a:ea typeface="+mn-ea"/>
                <a:cs typeface="+mn-cs"/>
              </a:rPr>
              <a:t>ission of MCTP</a:t>
            </a:r>
            <a:endParaRPr lang="en-US" dirty="0">
              <a:solidFill>
                <a:srgbClr val="FF6600"/>
              </a:solidFill>
              <a:ea typeface="+mn-ea"/>
              <a:cs typeface="+mn-cs"/>
            </a:endParaRPr>
          </a:p>
          <a:p>
            <a:pPr marL="317365" indent="0" defTabSz="649995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To contribute to the development of basic and applied </a:t>
            </a:r>
            <a:r>
              <a:rPr lang="en-US" dirty="0">
                <a:ea typeface="+mn-ea"/>
                <a:cs typeface="+mn-cs"/>
              </a:rPr>
              <a:t>s</a:t>
            </a:r>
            <a:r>
              <a:rPr lang="en-US" dirty="0" smtClean="0">
                <a:ea typeface="+mn-ea"/>
                <a:cs typeface="+mn-cs"/>
              </a:rPr>
              <a:t>cience, particularly in physics, mathematics, energy and environment, in </a:t>
            </a:r>
            <a:r>
              <a:rPr lang="en-US" b="1" dirty="0" smtClean="0">
                <a:ea typeface="+mn-ea"/>
                <a:cs typeface="+mn-cs"/>
              </a:rPr>
              <a:t>the region of Central America, the Caribbean and Mexico.</a:t>
            </a:r>
            <a:endParaRPr lang="en-US" b="1" dirty="0">
              <a:ea typeface="+mn-ea"/>
              <a:cs typeface="+mn-cs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B1C07BB-DE65-42DC-A03F-64D34C86397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650875" y="196850"/>
            <a:ext cx="11703050" cy="1625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FF"/>
                </a:solidFill>
              </a:rPr>
              <a:t>Identity of MCTP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87499" indent="-487499" defTabSz="649995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  <a:cs typeface="+mn-cs"/>
              </a:rPr>
              <a:t>Vision</a:t>
            </a:r>
          </a:p>
          <a:p>
            <a:pPr marL="317365" indent="0" algn="just" defTabSz="649995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To be the center of education, academic mobility, extension and research in basic and applied sciences that promotes scientific and technological development of high quality and excellence</a:t>
            </a:r>
            <a:r>
              <a:rPr lang="en-US" b="1" dirty="0" smtClean="0">
                <a:ea typeface="+mn-ea"/>
                <a:cs typeface="+mn-cs"/>
              </a:rPr>
              <a:t> in the region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smtClean="0">
                <a:ea typeface="+mn-ea"/>
                <a:cs typeface="+mn-cs"/>
              </a:rPr>
              <a:t>of Central America, the Caribbean and Mexico.</a:t>
            </a:r>
            <a:endParaRPr lang="es-ES_tradnl" b="1" dirty="0">
              <a:ea typeface="+mn-ea"/>
              <a:cs typeface="+mn-cs"/>
            </a:endParaRP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3460A69-4EF6-4A19-9EFC-AC883DCE514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650875" y="196850"/>
            <a:ext cx="11703050" cy="1625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FF"/>
                </a:solidFill>
              </a:rPr>
              <a:t>Identity of MCTP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5913" indent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6600"/>
                </a:solidFill>
              </a:rPr>
              <a:t>Government Bodies</a:t>
            </a:r>
          </a:p>
          <a:p>
            <a:pPr lvl="1" eaLnBrk="1" hangingPunct="1"/>
            <a:r>
              <a:rPr lang="en-US" dirty="0" smtClean="0">
                <a:solidFill>
                  <a:srgbClr val="FF6600"/>
                </a:solidFill>
              </a:rPr>
              <a:t>Advisory Council</a:t>
            </a:r>
          </a:p>
          <a:p>
            <a:pPr marL="1204913" lvl="2" indent="0" eaLnBrk="1" hangingPunct="1">
              <a:buFont typeface="Arial" pitchFamily="34" charset="0"/>
              <a:buNone/>
            </a:pPr>
            <a:r>
              <a:rPr lang="en-US" sz="4000" dirty="0" smtClean="0"/>
              <a:t>The Advisory Council is the top advisory body of MCTP. This body analyzes and makes decisive recommendations  about the major policies of MCTP.</a:t>
            </a:r>
          </a:p>
          <a:p>
            <a:pPr marL="1204913" lvl="2" indent="0" eaLnBrk="1" hangingPunct="1">
              <a:buNone/>
            </a:pPr>
            <a:r>
              <a:rPr lang="en-US" sz="4000" dirty="0">
                <a:latin typeface="Calibri" charset="0"/>
              </a:rPr>
              <a:t>The Advisory Council is chaired by the President of </a:t>
            </a:r>
            <a:r>
              <a:rPr lang="en-US" sz="4000" dirty="0" smtClean="0">
                <a:latin typeface="Calibri" charset="0"/>
              </a:rPr>
              <a:t>UNACH </a:t>
            </a:r>
            <a:r>
              <a:rPr lang="en-US" sz="4000" dirty="0">
                <a:latin typeface="Calibri" charset="0"/>
              </a:rPr>
              <a:t>and the Director of ICTP. </a:t>
            </a:r>
          </a:p>
          <a:p>
            <a:pPr marL="1204913" lvl="2" indent="0" eaLnBrk="1" hangingPunct="1">
              <a:buFont typeface="Arial" pitchFamily="34" charset="0"/>
              <a:buNone/>
            </a:pPr>
            <a:endParaRPr lang="en-US" sz="4000" dirty="0" smtClean="0"/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785E45A-F7AB-4573-816E-AEB9D8277DD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650875" y="196850"/>
            <a:ext cx="11703050" cy="1625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FF"/>
                </a:solidFill>
              </a:rPr>
              <a:t>Identity of MCTP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5913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300" dirty="0" smtClean="0">
                <a:solidFill>
                  <a:srgbClr val="FF6600"/>
                </a:solidFill>
                <a:latin typeface="Lucida Sans" pitchFamily="34" charset="0"/>
                <a:ea typeface="ヒラギノ角ゴ ProN W3" charset="-128"/>
              </a:rPr>
              <a:t>Government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700" dirty="0" smtClean="0">
                <a:solidFill>
                  <a:srgbClr val="FF6600"/>
                </a:solidFill>
                <a:latin typeface="Lucida Sans" pitchFamily="34" charset="0"/>
                <a:ea typeface="ヒラギノ角ゴ ProN W3" charset="-128"/>
              </a:rPr>
              <a:t>Scientific Council </a:t>
            </a:r>
            <a:r>
              <a:rPr lang="en-US" sz="3700" dirty="0" smtClean="0">
                <a:latin typeface="Lucida Sans" pitchFamily="34" charset="0"/>
                <a:ea typeface="ヒラギノ角ゴ ProN W3" charset="-128"/>
              </a:rPr>
              <a:t/>
            </a:r>
            <a:br>
              <a:rPr lang="en-US" sz="3700" dirty="0" smtClean="0">
                <a:latin typeface="Lucida Sans" pitchFamily="34" charset="0"/>
                <a:ea typeface="ヒラギノ角ゴ ProN W3" charset="-128"/>
              </a:rPr>
            </a:br>
            <a:r>
              <a:rPr lang="en-US" sz="3700" dirty="0" smtClean="0">
                <a:latin typeface="Lucida Sans" pitchFamily="34" charset="0"/>
                <a:ea typeface="ヒラギノ角ゴ ProN W3" charset="-128"/>
              </a:rPr>
              <a:t/>
            </a:r>
            <a:br>
              <a:rPr lang="en-US" sz="3700" dirty="0" smtClean="0">
                <a:latin typeface="Lucida Sans" pitchFamily="34" charset="0"/>
                <a:ea typeface="ヒラギノ角ゴ ProN W3" charset="-128"/>
              </a:rPr>
            </a:br>
            <a:r>
              <a:rPr lang="en-US" sz="3700" dirty="0" smtClean="0">
                <a:latin typeface="Lucida Sans" pitchFamily="34" charset="0"/>
                <a:ea typeface="ヒラギノ角ゴ ProN W3" charset="-128"/>
              </a:rPr>
              <a:t>The Scientific Council of MCTP is a body of opinion and evaluation in scientific – academic issues. It consists of a body of 10 internationally recognized scientists, in which scientists from the region of Central America, the Caribbean and Mexico are included 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700" dirty="0" smtClean="0">
                <a:latin typeface="Lucida Sans" pitchFamily="34" charset="0"/>
                <a:ea typeface="ヒラギノ角ゴ ProN W3" charset="-128"/>
              </a:rPr>
              <a:t>The current president of the Scientific Council is Sheldon Glashow. 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900169D-1A31-4EC4-9553-B012D1D826D1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565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650875" y="268288"/>
            <a:ext cx="11703050" cy="1625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FFFF"/>
                </a:solidFill>
              </a:rPr>
              <a:t>Programs of MCTP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7365" indent="0" defTabSz="649995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FF6600"/>
                </a:solidFill>
                <a:ea typeface="+mn-ea"/>
                <a:cs typeface="+mn-cs"/>
              </a:rPr>
              <a:t>MCTP Programs</a:t>
            </a:r>
            <a:endParaRPr lang="en-US" dirty="0" smtClean="0">
              <a:ea typeface="+mn-ea"/>
            </a:endParaRPr>
          </a:p>
          <a:p>
            <a:pPr marL="1056245" lvl="1" indent="-406247" defTabSz="64999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8000"/>
                </a:solidFill>
                <a:ea typeface="+mn-ea"/>
              </a:rPr>
              <a:t>Schools and Conferences </a:t>
            </a:r>
            <a:endParaRPr lang="en-US" dirty="0">
              <a:solidFill>
                <a:srgbClr val="008000"/>
              </a:solidFill>
              <a:ea typeface="+mn-ea"/>
            </a:endParaRPr>
          </a:p>
          <a:p>
            <a:pPr marL="1056245" lvl="1" indent="-406247" defTabSz="64999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+mn-ea"/>
              </a:rPr>
              <a:t>Associates researchers</a:t>
            </a:r>
          </a:p>
          <a:p>
            <a:pPr marL="1056245" lvl="1" indent="-406247" defTabSz="64999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8000"/>
                </a:solidFill>
                <a:ea typeface="+mn-ea"/>
              </a:rPr>
              <a:t>Visiting Scientists</a:t>
            </a:r>
          </a:p>
          <a:p>
            <a:pPr marL="1056245" lvl="1" indent="-406247" defTabSz="649995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solidFill>
                <a:srgbClr val="008000"/>
              </a:solidFill>
              <a:ea typeface="+mn-ea"/>
            </a:endParaRPr>
          </a:p>
          <a:p>
            <a:pPr marL="1056245" lvl="1" indent="-406247" defTabSz="64999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Postdoctoral stays </a:t>
            </a:r>
            <a:endParaRPr lang="en-US" dirty="0">
              <a:ea typeface="+mn-ea"/>
            </a:endParaRPr>
          </a:p>
          <a:p>
            <a:pPr marL="1056245" lvl="1" indent="-406247" defTabSz="64999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Mexican laboratories </a:t>
            </a:r>
            <a:endParaRPr lang="en-US" dirty="0">
              <a:ea typeface="+mn-ea"/>
            </a:endParaRP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6459099-5CE0-4D6F-8B57-28E06D784EF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0" y="0"/>
            <a:ext cx="13004800" cy="1563688"/>
          </a:xfrm>
          <a:prstGeom prst="rect">
            <a:avLst/>
          </a:prstGeom>
          <a:solidFill>
            <a:srgbClr val="0C277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649995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+mj-ea"/>
                <a:cs typeface="+mj-cs"/>
              </a:rPr>
              <a:t>Schools and Conferences Program</a:t>
            </a:r>
            <a:r>
              <a:rPr lang="es-ES_tradnl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ES_tradnl" dirty="0">
                <a:solidFill>
                  <a:srgbClr val="FFFFFF"/>
                </a:solidFill>
                <a:ea typeface="+mj-ea"/>
                <a:cs typeface="+mj-cs"/>
              </a:rPr>
            </a:br>
            <a:endParaRPr lang="en-US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300" dirty="0" smtClean="0"/>
              <a:t>The MCTP program of Schools and Scientific Conferences is </a:t>
            </a:r>
            <a:r>
              <a:rPr lang="en-US" sz="4300" b="1" dirty="0" smtClean="0"/>
              <a:t>planned according to the details of the proposals rec</a:t>
            </a:r>
            <a:r>
              <a:rPr lang="es-ES" sz="4300" b="1" dirty="0" err="1" smtClean="0"/>
              <a:t>ei</a:t>
            </a:r>
            <a:r>
              <a:rPr lang="en-US" sz="4300" b="1" dirty="0" err="1" smtClean="0"/>
              <a:t>ved</a:t>
            </a:r>
            <a:r>
              <a:rPr lang="en-US" sz="4300" b="1" dirty="0" smtClean="0"/>
              <a:t> at MCTP and subject to the amount granted by </a:t>
            </a:r>
            <a:r>
              <a:rPr lang="en-US" sz="4300" b="1" dirty="0" err="1" smtClean="0"/>
              <a:t>Conacyt</a:t>
            </a:r>
            <a:r>
              <a:rPr lang="en-US" sz="4300" b="1" dirty="0" smtClean="0"/>
              <a:t> .</a:t>
            </a:r>
            <a:r>
              <a:rPr lang="en-US" sz="4300" dirty="0" smtClean="0"/>
              <a:t>  It includes also other activities organized with the financial support of ICTP and with additional support  granted by other agencies such as APS and IOP.</a:t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This program includes the four research areas of the Centre: </a:t>
            </a:r>
            <a:r>
              <a:rPr lang="en-US" sz="4300" b="1" dirty="0" smtClean="0"/>
              <a:t>Energy, Physics, Mathematics and Environment.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71088" y="9040813"/>
            <a:ext cx="3033712" cy="5191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90CF24F-55A2-402A-8F72-080E3396188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bsección o tema">
  <a:themeElements>
    <a:clrScheme name="Subsección o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bsección o tema">
      <a:majorFont>
        <a:latin typeface="Lucida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ubsección o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</TotalTime>
  <Pages>0</Pages>
  <Words>757</Words>
  <Characters>0</Characters>
  <Application>Microsoft Macintosh PowerPoint</Application>
  <PresentationFormat>Custom</PresentationFormat>
  <Lines>0</Lines>
  <Paragraphs>244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Subsección o tema</vt:lpstr>
      <vt:lpstr>Custom Design</vt:lpstr>
      <vt:lpstr>Tema de Office</vt:lpstr>
      <vt:lpstr>The Mesoamerican Centre for  Theoretical Physics     </vt:lpstr>
      <vt:lpstr>AIM</vt:lpstr>
      <vt:lpstr>History</vt:lpstr>
      <vt:lpstr>Identity of MCTP</vt:lpstr>
      <vt:lpstr>Identity of MCTP</vt:lpstr>
      <vt:lpstr>Identity of MCTP</vt:lpstr>
      <vt:lpstr>Identity of MCTP</vt:lpstr>
      <vt:lpstr>Programs of MCTP</vt:lpstr>
      <vt:lpstr>Schools and Conferences Program </vt:lpstr>
      <vt:lpstr>Schools and Conferences Program </vt:lpstr>
      <vt:lpstr>Schools and Conferences Program </vt:lpstr>
      <vt:lpstr>Schools and Conferences Program </vt:lpstr>
      <vt:lpstr>IV ESCUELA CENTROAMERICANA DE FISICA FUNDAMENTAL</vt:lpstr>
      <vt:lpstr>IV ESCUELA CENTROAMERICANA DE FISICA FUNDAMENTAL</vt:lpstr>
      <vt:lpstr>Participantes</vt:lpstr>
      <vt:lpstr>Programa</vt:lpstr>
      <vt:lpstr>Education </vt:lpstr>
      <vt:lpstr>ICTP – MAIS: A UNESCO Institute Category 2 </vt:lpstr>
      <vt:lpstr>ICTP – MAIS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carlos</dc:creator>
  <cp:lastModifiedBy>Luis Rodriguez</cp:lastModifiedBy>
  <cp:revision>353</cp:revision>
  <cp:lastPrinted>2014-10-06T08:22:10Z</cp:lastPrinted>
  <dcterms:modified xsi:type="dcterms:W3CDTF">2018-10-09T13:04:54Z</dcterms:modified>
</cp:coreProperties>
</file>