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8" r:id="rId6"/>
    <p:sldId id="259" r:id="rId7"/>
    <p:sldId id="272" r:id="rId8"/>
    <p:sldId id="273" r:id="rId9"/>
    <p:sldId id="274" r:id="rId10"/>
    <p:sldId id="275" r:id="rId11"/>
    <p:sldId id="276" r:id="rId12"/>
    <p:sldId id="277" r:id="rId13"/>
    <p:sldId id="260" r:id="rId14"/>
    <p:sldId id="294" r:id="rId15"/>
    <p:sldId id="295" r:id="rId16"/>
    <p:sldId id="296" r:id="rId17"/>
    <p:sldId id="297" r:id="rId18"/>
    <p:sldId id="299" r:id="rId19"/>
    <p:sldId id="300" r:id="rId20"/>
    <p:sldId id="261" r:id="rId21"/>
    <p:sldId id="278" r:id="rId22"/>
    <p:sldId id="287" r:id="rId23"/>
    <p:sldId id="288" r:id="rId24"/>
    <p:sldId id="290" r:id="rId25"/>
    <p:sldId id="289" r:id="rId26"/>
    <p:sldId id="291" r:id="rId27"/>
    <p:sldId id="292" r:id="rId28"/>
    <p:sldId id="293" r:id="rId29"/>
    <p:sldId id="262" r:id="rId30"/>
    <p:sldId id="279" r:id="rId31"/>
    <p:sldId id="280" r:id="rId32"/>
    <p:sldId id="263" r:id="rId33"/>
    <p:sldId id="304" r:id="rId34"/>
    <p:sldId id="282" r:id="rId35"/>
    <p:sldId id="283" r:id="rId36"/>
    <p:sldId id="284" r:id="rId37"/>
    <p:sldId id="285" r:id="rId38"/>
    <p:sldId id="305" r:id="rId39"/>
    <p:sldId id="306" r:id="rId40"/>
    <p:sldId id="307" r:id="rId41"/>
    <p:sldId id="301" r:id="rId42"/>
    <p:sldId id="302" r:id="rId43"/>
  </p:sldIdLst>
  <p:sldSz cx="12192000" cy="68580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aperez\Escritorio\F&#205;SICA\APLICAD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aperez\Escritorio\F&#205;SICA\APLICA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aperez\Escritorio\F&#205;SICA\APLICA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aperez\Escritorio\F&#205;SICA\APLICA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uarios\aperez\Escritorio\F&#205;SICA\APLICA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192962912189491"/>
          <c:y val="0.26711959115674655"/>
          <c:w val="0.77888683376456347"/>
          <c:h val="0.5950507494109813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C9-4B13-84C3-BA9CC3D71FE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C9-4B13-84C3-BA9CC3D71FE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CC9-4B13-84C3-BA9CC3D71FE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CC9-4B13-84C3-BA9CC3D71FE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CC9-4B13-84C3-BA9CC3D71FE0}"/>
              </c:ext>
            </c:extLst>
          </c:dPt>
          <c:dLbls>
            <c:dLbl>
              <c:idx val="0"/>
              <c:layout>
                <c:manualLayout>
                  <c:x val="8.2382760250598267E-3"/>
                  <c:y val="-7.503608249611663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C9-4B13-84C3-BA9CC3D71FE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82889684510787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C9-4B13-84C3-BA9CC3D71FE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3937472133652948E-2"/>
                  <c:y val="0.1172438789001821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CC9-4B13-84C3-BA9CC3D71FE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8859312300719135E-2"/>
                  <c:y val="2.3722630767110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CC9-4B13-84C3-BA9CC3D71FE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812420725513183"/>
                  <c:y val="-5.271695726024579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CC9-4B13-84C3-BA9CC3D71FE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'Tabla 2'!$A$12:$A$16</c:f>
              <c:strCache>
                <c:ptCount val="5"/>
                <c:pt idx="0">
                  <c:v>AEM</c:v>
                </c:pt>
                <c:pt idx="1">
                  <c:v>CONAGUA</c:v>
                </c:pt>
                <c:pt idx="2">
                  <c:v>CONAVI</c:v>
                </c:pt>
                <c:pt idx="3">
                  <c:v>SEMARNAT</c:v>
                </c:pt>
                <c:pt idx="4">
                  <c:v>SALUD</c:v>
                </c:pt>
              </c:strCache>
            </c:strRef>
          </c:cat>
          <c:val>
            <c:numRef>
              <c:f>'Tabla 2'!$B$12:$B$16</c:f>
              <c:numCache>
                <c:formatCode>_("$"* #,##0.00_);_("$"* \(#,##0.00\);_("$"* "-"??_);_(@_)</c:formatCode>
                <c:ptCount val="5"/>
                <c:pt idx="0">
                  <c:v>74481375.730000004</c:v>
                </c:pt>
                <c:pt idx="1">
                  <c:v>28824143</c:v>
                </c:pt>
                <c:pt idx="2">
                  <c:v>57651792.979999997</c:v>
                </c:pt>
                <c:pt idx="3">
                  <c:v>9774679</c:v>
                </c:pt>
                <c:pt idx="4">
                  <c:v>13243568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CC9-4B13-84C3-BA9CC3D71FE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[APLICADA.xlsx]AEM-Entidad!TablaDinámica2</c:name>
    <c:fmtId val="7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7353011923126732E-2"/>
          <c:y val="7.4341923870039642E-2"/>
          <c:w val="0.82603357392825882"/>
          <c:h val="0.668177606831404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'AEM-Entidad'!$B$1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'AEM-Entidad'!$A$2:$A$31</c:f>
              <c:multiLvlStrCache>
                <c:ptCount val="24"/>
                <c:lvl>
                  <c:pt idx="0">
                    <c:v>BAJA CALIFORNIA</c:v>
                  </c:pt>
                  <c:pt idx="1">
                    <c:v>CIUDAD DE MÉXICO</c:v>
                  </c:pt>
                  <c:pt idx="2">
                    <c:v>JALISCO</c:v>
                  </c:pt>
                  <c:pt idx="3">
                    <c:v>MORELOS</c:v>
                  </c:pt>
                  <c:pt idx="4">
                    <c:v>NUEVO LEÓN</c:v>
                  </c:pt>
                  <c:pt idx="5">
                    <c:v>PUEBLA</c:v>
                  </c:pt>
                  <c:pt idx="6">
                    <c:v>QUERÉTARO</c:v>
                  </c:pt>
                  <c:pt idx="7">
                    <c:v>ZACATECAS</c:v>
                  </c:pt>
                  <c:pt idx="8">
                    <c:v>CIUDAD DE MÉXICO</c:v>
                  </c:pt>
                  <c:pt idx="9">
                    <c:v>JALISCO</c:v>
                  </c:pt>
                  <c:pt idx="10">
                    <c:v>MORELOS</c:v>
                  </c:pt>
                  <c:pt idx="11">
                    <c:v>NUEVO LEÓN</c:v>
                  </c:pt>
                  <c:pt idx="12">
                    <c:v>OAXACA</c:v>
                  </c:pt>
                  <c:pt idx="13">
                    <c:v>QUERÉTARO</c:v>
                  </c:pt>
                  <c:pt idx="14">
                    <c:v>SAN LUIS POTOSÍ</c:v>
                  </c:pt>
                  <c:pt idx="15">
                    <c:v>TAMAULIPAS</c:v>
                  </c:pt>
                  <c:pt idx="16">
                    <c:v>CIUDAD DE MÉXICO</c:v>
                  </c:pt>
                  <c:pt idx="17">
                    <c:v>BAJA CALIFORNIA</c:v>
                  </c:pt>
                  <c:pt idx="18">
                    <c:v>CIUDAD DE MÉXICO</c:v>
                  </c:pt>
                  <c:pt idx="19">
                    <c:v>PUEBLA</c:v>
                  </c:pt>
                  <c:pt idx="20">
                    <c:v>QUERÉTARO</c:v>
                  </c:pt>
                  <c:pt idx="21">
                    <c:v>CIUDAD DE MÉXICO</c:v>
                  </c:pt>
                  <c:pt idx="22">
                    <c:v>PUEBLA</c:v>
                  </c:pt>
                  <c:pt idx="23">
                    <c:v>ZACATECAS</c:v>
                  </c:pt>
                </c:lvl>
                <c:lvl>
                  <c:pt idx="0">
                    <c:v>AEM-2014-1</c:v>
                  </c:pt>
                  <c:pt idx="8">
                    <c:v>AEM-2015-1</c:v>
                  </c:pt>
                  <c:pt idx="16">
                    <c:v>AEM-2016-0</c:v>
                  </c:pt>
                  <c:pt idx="17">
                    <c:v>AEM-2016-1</c:v>
                  </c:pt>
                  <c:pt idx="21">
                    <c:v>AEM-2017-1</c:v>
                  </c:pt>
                </c:lvl>
              </c:multiLvlStrCache>
            </c:multiLvlStrRef>
          </c:cat>
          <c:val>
            <c:numRef>
              <c:f>'AEM-Entidad'!$B$2:$B$31</c:f>
              <c:numCache>
                <c:formatCode>General</c:formatCode>
                <c:ptCount val="24"/>
                <c:pt idx="0">
                  <c:v>1</c:v>
                </c:pt>
                <c:pt idx="1">
                  <c:v>7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6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5</c:v>
                </c:pt>
                <c:pt idx="21">
                  <c:v>3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90-4844-A1C5-39C130B59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7722736"/>
        <c:axId val="117723296"/>
      </c:barChart>
      <c:catAx>
        <c:axId val="11772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3296"/>
        <c:crosses val="autoZero"/>
        <c:auto val="1"/>
        <c:lblAlgn val="ctr"/>
        <c:lblOffset val="100"/>
        <c:noMultiLvlLbl val="0"/>
      </c:catAx>
      <c:valAx>
        <c:axId val="11772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[APLICADA.xlsx]CNA-Entidad!TablaDinámica7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'CNA-Entidad'!$B$3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'CNA-Entidad'!$A$4:$A$20</c:f>
              <c:multiLvlStrCache>
                <c:ptCount val="9"/>
                <c:lvl>
                  <c:pt idx="0">
                    <c:v>CIUDAD DE MÉXICO</c:v>
                  </c:pt>
                  <c:pt idx="1">
                    <c:v>BAJA CALIFORNIA</c:v>
                  </c:pt>
                  <c:pt idx="2">
                    <c:v>CIUDAD DE MÉXICO</c:v>
                  </c:pt>
                  <c:pt idx="3">
                    <c:v>MORELOS</c:v>
                  </c:pt>
                  <c:pt idx="4">
                    <c:v>SONORA</c:v>
                  </c:pt>
                  <c:pt idx="5">
                    <c:v>MORELOS</c:v>
                  </c:pt>
                  <c:pt idx="6">
                    <c:v>MICHOACÁN</c:v>
                  </c:pt>
                  <c:pt idx="7">
                    <c:v>OAXACA</c:v>
                  </c:pt>
                  <c:pt idx="8">
                    <c:v>ESTADO DE MÉXICO</c:v>
                  </c:pt>
                </c:lvl>
                <c:lvl>
                  <c:pt idx="0">
                    <c:v>CNA-2000-1</c:v>
                  </c:pt>
                  <c:pt idx="1">
                    <c:v>CNA-2004-1</c:v>
                  </c:pt>
                  <c:pt idx="2">
                    <c:v>CNA-2008-1</c:v>
                  </c:pt>
                  <c:pt idx="3">
                    <c:v>CNA-2010-1</c:v>
                  </c:pt>
                  <c:pt idx="5">
                    <c:v>CNA-2011-01</c:v>
                  </c:pt>
                  <c:pt idx="6">
                    <c:v>CNA-2015-01</c:v>
                  </c:pt>
                  <c:pt idx="8">
                    <c:v>CNA-2017-1</c:v>
                  </c:pt>
                </c:lvl>
              </c:multiLvlStrCache>
            </c:multiLvlStrRef>
          </c:cat>
          <c:val>
            <c:numRef>
              <c:f>'CNA-Entidad'!$B$4:$B$20</c:f>
              <c:numCache>
                <c:formatCode>General</c:formatCode>
                <c:ptCount val="9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FC-4DB4-8B1F-C102E7D58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725536"/>
        <c:axId val="117726096"/>
      </c:barChart>
      <c:catAx>
        <c:axId val="117725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6096"/>
        <c:crosses val="autoZero"/>
        <c:auto val="1"/>
        <c:lblAlgn val="ctr"/>
        <c:lblOffset val="100"/>
        <c:noMultiLvlLbl val="0"/>
      </c:catAx>
      <c:valAx>
        <c:axId val="11772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[APLICADA.xlsx]SEMARNAT-Entidad!TablaDinámica10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  <c:showLegendKey val="0"/>
          <c:showVal val="1"/>
          <c:showCatName val="0"/>
          <c:showSerName val="0"/>
          <c:showPercent val="0"/>
          <c:showBubbleSize val="0"/>
          <c:extLst xmlns:c16r2="http://schemas.microsoft.com/office/drawing/2015/06/chart"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'SEMARNAT-Entidad'!$B$3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'SEMARNAT-Entidad'!$A$4:$A$10</c:f>
              <c:multiLvlStrCache>
                <c:ptCount val="3"/>
                <c:lvl>
                  <c:pt idx="0">
                    <c:v>CIUDAD DE MÉXICO</c:v>
                  </c:pt>
                  <c:pt idx="1">
                    <c:v>CIUDAD DE MÉXICO</c:v>
                  </c:pt>
                  <c:pt idx="2">
                    <c:v>CIUDAD DE MÉXICO</c:v>
                  </c:pt>
                </c:lvl>
                <c:lvl>
                  <c:pt idx="0">
                    <c:v>SEMARNAT-2002-1</c:v>
                  </c:pt>
                  <c:pt idx="1">
                    <c:v>SEMARNAT-2004-1</c:v>
                  </c:pt>
                  <c:pt idx="2">
                    <c:v>SEMARNAT-2006-1</c:v>
                  </c:pt>
                </c:lvl>
              </c:multiLvlStrCache>
            </c:multiLvlStrRef>
          </c:cat>
          <c:val>
            <c:numRef>
              <c:f>'SEMARNAT-Entidad'!$B$4:$B$10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94-40DC-B1EC-484E915F2A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728336"/>
        <c:axId val="117728896"/>
      </c:barChart>
      <c:catAx>
        <c:axId val="11772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8896"/>
        <c:crosses val="autoZero"/>
        <c:auto val="1"/>
        <c:lblAlgn val="ctr"/>
        <c:lblOffset val="100"/>
        <c:noMultiLvlLbl val="0"/>
      </c:catAx>
      <c:valAx>
        <c:axId val="117728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1772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'SALUD-ENTIDAD'!$C$3</c:f>
              <c:strCache>
                <c:ptCount val="1"/>
                <c:pt idx="0">
                  <c:v>NO. PROYECTOS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8D-4D16-AD39-6A407420D7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88D-4D16-AD39-6A407420D7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8D-4D16-AD39-6A407420D79C}"/>
              </c:ext>
            </c:extLst>
          </c:dPt>
          <c:dLbls>
            <c:dLbl>
              <c:idx val="0"/>
              <c:layout>
                <c:manualLayout>
                  <c:x val="0.10215053843521998"/>
                  <c:y val="5.4976863542518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88D-4D16-AD39-6A407420D79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999203559450258E-2"/>
                  <c:y val="0.124614224029708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88D-4D16-AD39-6A407420D79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6475508522152226E-2"/>
                  <c:y val="2.19907454170074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88D-4D16-AD39-6A407420D79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'SALUD-ENTIDAD'!$B$4:$B$6</c:f>
              <c:strCache>
                <c:ptCount val="3"/>
                <c:pt idx="0">
                  <c:v>PUEBLA</c:v>
                </c:pt>
                <c:pt idx="1">
                  <c:v>CIUDAD DE MÉXICO</c:v>
                </c:pt>
                <c:pt idx="2">
                  <c:v>NAYARIT</c:v>
                </c:pt>
              </c:strCache>
            </c:strRef>
          </c:cat>
          <c:val>
            <c:numRef>
              <c:f>'SALUD-ENTIDAD'!$C$4:$C$6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88D-4D16-AD39-6A407420D79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274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820" y="128833"/>
            <a:ext cx="5165765" cy="6993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39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74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820" y="128833"/>
            <a:ext cx="5165765" cy="6993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9114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883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820" y="128833"/>
            <a:ext cx="5165765" cy="6993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1463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820" y="128833"/>
            <a:ext cx="5165765" cy="6993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111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1820" y="128833"/>
            <a:ext cx="5165765" cy="6993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310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40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392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465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6361114"/>
            <a:ext cx="12192000" cy="4968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MX" sz="1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Haga</a:t>
            </a:r>
            <a:r>
              <a:rPr lang="en-US" dirty="0"/>
              <a:t> </a:t>
            </a:r>
            <a:r>
              <a:rPr lang="en-US" dirty="0" err="1"/>
              <a:t>clic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modificar</a:t>
            </a:r>
            <a:r>
              <a:rPr lang="en-US" dirty="0"/>
              <a:t> el </a:t>
            </a:r>
            <a:r>
              <a:rPr lang="en-US" dirty="0" err="1"/>
              <a:t>estilo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del </a:t>
            </a:r>
            <a:r>
              <a:rPr lang="en-US" dirty="0" err="1"/>
              <a:t>patrón</a:t>
            </a:r>
            <a:endParaRPr lang="en-US" dirty="0"/>
          </a:p>
          <a:p>
            <a:pPr lvl="1"/>
            <a:r>
              <a:rPr lang="en-US" dirty="0"/>
              <a:t>Segundo </a:t>
            </a:r>
            <a:r>
              <a:rPr lang="en-US" dirty="0" err="1"/>
              <a:t>nivel</a:t>
            </a:r>
            <a:endParaRPr lang="en-US" dirty="0"/>
          </a:p>
          <a:p>
            <a:pPr lvl="2"/>
            <a:r>
              <a:rPr lang="en-US" dirty="0" err="1"/>
              <a:t>Tercer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n-US" dirty="0"/>
          </a:p>
          <a:p>
            <a:pPr lvl="3"/>
            <a:r>
              <a:rPr lang="en-US" dirty="0"/>
              <a:t>Cuarto </a:t>
            </a:r>
            <a:r>
              <a:rPr lang="en-US" dirty="0" err="1"/>
              <a:t>nivel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F04DB-FC0A-D941-A48B-BE9D179AA971}" type="datetimeFigureOut">
              <a:rPr lang="es-ES" smtClean="0"/>
              <a:t>08/10/2018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pic>
        <p:nvPicPr>
          <p:cNvPr id="2" name="Imagen 1" descr="Barra logos Agosto2016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259"/>
            <a:ext cx="11566144" cy="1459992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4699C-5F98-5B4B-95EA-45BD94F6857E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02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524000" y="6361114"/>
            <a:ext cx="9144000" cy="496887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s-MX" b="1" dirty="0">
                <a:solidFill>
                  <a:schemeClr val="bg1">
                    <a:lumMod val="50000"/>
                  </a:schemeClr>
                </a:solidFill>
              </a:rPr>
              <a:t>Octubre, 2018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74825" y="2193926"/>
            <a:ext cx="8642350" cy="298543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sz="4000" cap="small" dirty="0">
                <a:solidFill>
                  <a:srgbClr val="7F7F7F"/>
                </a:solidFill>
                <a:latin typeface="Soberana Titular" pitchFamily="-84" charset="0"/>
              </a:rPr>
              <a:t>Congreso Nacional </a:t>
            </a:r>
          </a:p>
          <a:p>
            <a:pPr algn="ctr">
              <a:defRPr/>
            </a:pPr>
            <a:r>
              <a:rPr lang="es-419" altLang="es-MX" sz="4000" cap="small" dirty="0">
                <a:solidFill>
                  <a:srgbClr val="7F7F7F"/>
                </a:solidFill>
                <a:latin typeface="Soberana Titular" pitchFamily="-84" charset="0"/>
              </a:rPr>
              <a:t>de Física </a:t>
            </a:r>
            <a:endParaRPr lang="es-ES_tradnl" altLang="es-MX" sz="4400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r>
              <a:rPr lang="es-MX" altLang="es-MX" sz="3200" b="1" cap="small" dirty="0">
                <a:solidFill>
                  <a:srgbClr val="7F7F7F"/>
                </a:solidFill>
                <a:latin typeface="Soberana Sans Light" pitchFamily="-84" charset="0"/>
              </a:rPr>
              <a:t>Dirección Adjunta de Desarrollo Científico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2513337" y="3757736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55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46172"/>
              </p:ext>
            </p:extLst>
          </p:nvPr>
        </p:nvGraphicFramePr>
        <p:xfrm>
          <a:off x="4771892" y="1847089"/>
          <a:ext cx="322847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237">
                  <a:extLst>
                    <a:ext uri="{9D8B030D-6E8A-4147-A177-3AD203B41FA5}">
                      <a16:colId xmlns:a16="http://schemas.microsoft.com/office/drawing/2014/main" xmlns="" val="2873088587"/>
                    </a:ext>
                  </a:extLst>
                </a:gridCol>
                <a:gridCol w="1614237">
                  <a:extLst>
                    <a:ext uri="{9D8B030D-6E8A-4147-A177-3AD203B41FA5}">
                      <a16:colId xmlns:a16="http://schemas.microsoft.com/office/drawing/2014/main" xmlns="" val="33574606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dirty="0"/>
                        <a:t>Proyectos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dirty="0"/>
                        <a:t>44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190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b="1" dirty="0"/>
                        <a:t>Cátedras</a:t>
                      </a:r>
                      <a:endParaRPr lang="es-E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b="1" dirty="0"/>
                        <a:t>53</a:t>
                      </a:r>
                      <a:endParaRPr lang="es-E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9107753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70551" y="2955231"/>
            <a:ext cx="59360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Cátedras y Proyectos activos en Física por Reto PECiTI (2014-2017)</a:t>
            </a: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pic>
        <p:nvPicPr>
          <p:cNvPr id="15361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398" y="3369623"/>
            <a:ext cx="6814344" cy="30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458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pic>
        <p:nvPicPr>
          <p:cNvPr id="24577" name="Imagen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01" y="3092117"/>
            <a:ext cx="6634506" cy="323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Image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57" y="2141622"/>
            <a:ext cx="2886794" cy="211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60295" y="1562164"/>
            <a:ext cx="730316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Cátedras y Proyectos activos en Física por Reto PECiTI y sexo (</a:t>
            </a:r>
            <a:r>
              <a:rPr lang="es-ES" alt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2014-2017)</a:t>
            </a: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4791" y="26788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24791" y="31360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49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4791" y="26788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24791" y="31360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64475" y="1562164"/>
            <a:ext cx="479265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activos en Física por Institución (2014-2017)</a:t>
            </a: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pic>
        <p:nvPicPr>
          <p:cNvPr id="25601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66" y="2177716"/>
            <a:ext cx="8003674" cy="418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7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4791" y="26788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68637" y="1445617"/>
            <a:ext cx="468807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Cátedras activas en Física por Institución (2014-2017)</a:t>
            </a: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pic>
        <p:nvPicPr>
          <p:cNvPr id="26625" name="Imagen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022" y="1937085"/>
            <a:ext cx="7904747" cy="441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33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4791" y="26788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68637" y="1332810"/>
            <a:ext cx="468807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Cátedras activas en Física por Institución (2014-2017)</a:t>
            </a: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76" y="1753392"/>
            <a:ext cx="5829801" cy="5104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299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4771892" y="607501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Cátedras.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24791" y="26788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52068" y="1399953"/>
            <a:ext cx="6498574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Cátedras activas en Física por Región y Entidad (2014-2017)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700" dirty="0"/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dirty="0">
              <a:latin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35" y="1821750"/>
            <a:ext cx="4376738" cy="453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35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564020"/>
            <a:ext cx="8642350" cy="20621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Dirección de Investigación </a:t>
            </a:r>
          </a:p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Científica Básica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01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71892" y="653667"/>
            <a:ext cx="29778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818622"/>
              </p:ext>
            </p:extLst>
          </p:nvPr>
        </p:nvGraphicFramePr>
        <p:xfrm>
          <a:off x="1899139" y="2022255"/>
          <a:ext cx="4747846" cy="34504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9164">
                  <a:extLst>
                    <a:ext uri="{9D8B030D-6E8A-4147-A177-3AD203B41FA5}">
                      <a16:colId xmlns:a16="http://schemas.microsoft.com/office/drawing/2014/main" xmlns="" val="353596165"/>
                    </a:ext>
                  </a:extLst>
                </a:gridCol>
                <a:gridCol w="1381990">
                  <a:extLst>
                    <a:ext uri="{9D8B030D-6E8A-4147-A177-3AD203B41FA5}">
                      <a16:colId xmlns:a16="http://schemas.microsoft.com/office/drawing/2014/main" xmlns="" val="161019276"/>
                    </a:ext>
                  </a:extLst>
                </a:gridCol>
                <a:gridCol w="1696692">
                  <a:extLst>
                    <a:ext uri="{9D8B030D-6E8A-4147-A177-3AD203B41FA5}">
                      <a16:colId xmlns:a16="http://schemas.microsoft.com/office/drawing/2014/main" xmlns="" val="1036352665"/>
                    </a:ext>
                  </a:extLst>
                </a:gridCol>
              </a:tblGrid>
              <a:tr h="277096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Proyectos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1795927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APN2013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14,221,159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69998582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APN2014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12,977,104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201220384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APN2015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22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54,587,571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17897917"/>
                  </a:ext>
                </a:extLst>
              </a:tr>
              <a:tr h="232761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APN2016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16,295,375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17537861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APN2017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7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11,275,498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48482475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CB-2012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88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99,666,290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26754622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CB-2013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49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60,643,116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33284154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CB-2014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50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69,787,129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77468390"/>
                  </a:ext>
                </a:extLst>
              </a:tr>
              <a:tr h="235516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CB-2015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113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119,537,409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4141658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CB-2016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72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81,269,311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55022333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FRONTERAS-2015-01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58,483,600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0221524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FRONTERAS-2015-02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14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51,703,968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84036262"/>
                  </a:ext>
                </a:extLst>
              </a:tr>
              <a:tr h="22167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effectLst/>
                        </a:rPr>
                        <a:t>FRONTERAS-2016-01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10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 $           30,199,846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80142572"/>
                  </a:ext>
                </a:extLst>
              </a:tr>
              <a:tr h="215261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472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  680,647,376 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8943822"/>
                  </a:ext>
                </a:extLst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67810"/>
              </p:ext>
            </p:extLst>
          </p:nvPr>
        </p:nvGraphicFramePr>
        <p:xfrm>
          <a:off x="6834554" y="3144560"/>
          <a:ext cx="3528646" cy="1205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563">
                  <a:extLst>
                    <a:ext uri="{9D8B030D-6E8A-4147-A177-3AD203B41FA5}">
                      <a16:colId xmlns:a16="http://schemas.microsoft.com/office/drawing/2014/main" xmlns="" val="2264382844"/>
                    </a:ext>
                  </a:extLst>
                </a:gridCol>
                <a:gridCol w="1193938">
                  <a:extLst>
                    <a:ext uri="{9D8B030D-6E8A-4147-A177-3AD203B41FA5}">
                      <a16:colId xmlns:a16="http://schemas.microsoft.com/office/drawing/2014/main" xmlns="" val="2147926600"/>
                    </a:ext>
                  </a:extLst>
                </a:gridCol>
                <a:gridCol w="1660145">
                  <a:extLst>
                    <a:ext uri="{9D8B030D-6E8A-4147-A177-3AD203B41FA5}">
                      <a16:colId xmlns:a16="http://schemas.microsoft.com/office/drawing/2014/main" xmlns="" val="3911391751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ES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Proyectos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</a:t>
                      </a:r>
                      <a:endParaRPr lang="es-E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57634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APN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60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 $         109,356,707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599438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CB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372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 $         430,903,255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260670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FC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>
                          <a:effectLst/>
                        </a:rPr>
                        <a:t>40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u="none" strike="noStrike" dirty="0">
                          <a:effectLst/>
                        </a:rPr>
                        <a:t> $         140,387,414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660235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472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$         680,647,376 </a:t>
                      </a:r>
                      <a:endParaRPr lang="es-E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2074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416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634358"/>
            <a:ext cx="8642350" cy="206210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Dirección de </a:t>
            </a:r>
            <a:r>
              <a:rPr lang="es-419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Investigación </a:t>
            </a:r>
          </a:p>
          <a:p>
            <a:pPr>
              <a:defRPr/>
            </a:pPr>
            <a:r>
              <a:rPr lang="es-419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Científica Aplicada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880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A3D1D263-F07C-4DF5-A131-4AB1B9A8CB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582019"/>
              </p:ext>
            </p:extLst>
          </p:nvPr>
        </p:nvGraphicFramePr>
        <p:xfrm>
          <a:off x="1636050" y="1441940"/>
          <a:ext cx="9249508" cy="541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1863969" y="1441939"/>
            <a:ext cx="8417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28" b="1" i="0" u="none" strike="noStrike" kern="1200" baseline="0">
                <a:solidFill>
                  <a:srgbClr val="1F497D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Monto Autorizado por Fondo de Proyectos relacionados con Física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633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609075"/>
            <a:ext cx="8642350" cy="200054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Sistema Nacional de Investigadores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567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7117471"/>
              </p:ext>
            </p:extLst>
          </p:nvPr>
        </p:nvGraphicFramePr>
        <p:xfrm>
          <a:off x="1524001" y="1406769"/>
          <a:ext cx="9144000" cy="545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/>
          <p:cNvSpPr/>
          <p:nvPr/>
        </p:nvSpPr>
        <p:spPr>
          <a:xfrm>
            <a:off x="1922587" y="1574538"/>
            <a:ext cx="9003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Número de proyectos relacionados con Física </a:t>
            </a:r>
          </a:p>
          <a:p>
            <a:pPr algn="ctr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apoyados por Entidad en el Fondo Sectorial AEM</a:t>
            </a:r>
            <a:endParaRPr lang="es-MX" sz="1400" b="1" dirty="0"/>
          </a:p>
        </p:txBody>
      </p:sp>
      <p:sp>
        <p:nvSpPr>
          <p:cNvPr id="8" name="Rectángulo 7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</p:spTree>
    <p:extLst>
      <p:ext uri="{BB962C8B-B14F-4D97-AF65-F5344CB8AC3E}">
        <p14:creationId xmlns:p14="http://schemas.microsoft.com/office/powerpoint/2010/main" val="1285941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241338"/>
              </p:ext>
            </p:extLst>
          </p:nvPr>
        </p:nvGraphicFramePr>
        <p:xfrm>
          <a:off x="1524000" y="1418492"/>
          <a:ext cx="9144000" cy="498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/>
          <p:cNvSpPr/>
          <p:nvPr/>
        </p:nvSpPr>
        <p:spPr>
          <a:xfrm>
            <a:off x="3176954" y="1699235"/>
            <a:ext cx="6506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Número de proyectos relacionados con Física apoyados </a:t>
            </a:r>
            <a:endParaRPr lang="es-MX" sz="1400" b="1" dirty="0"/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por Entidad en el Fondo Sectorial CONAGUA</a:t>
            </a:r>
            <a:endParaRPr lang="es-MX" sz="1400" b="1" dirty="0"/>
          </a:p>
        </p:txBody>
      </p:sp>
      <p:sp>
        <p:nvSpPr>
          <p:cNvPr id="7" name="Rectángulo 6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</p:spTree>
    <p:extLst>
      <p:ext uri="{BB962C8B-B14F-4D97-AF65-F5344CB8AC3E}">
        <p14:creationId xmlns:p14="http://schemas.microsoft.com/office/powerpoint/2010/main" val="2467932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106" t="34140" r="18421" b="22632"/>
          <a:stretch/>
        </p:blipFill>
        <p:spPr>
          <a:xfrm>
            <a:off x="1524000" y="2679033"/>
            <a:ext cx="9144000" cy="33367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76954" y="1699235"/>
            <a:ext cx="6506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Número de proyectos relacionados con Física apoyados </a:t>
            </a:r>
            <a:endParaRPr lang="es-MX" sz="1400" b="1" dirty="0"/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por Entidad en el Fondo Sectorial CONAVI</a:t>
            </a:r>
            <a:endParaRPr lang="es-MX" sz="1400" b="1" dirty="0"/>
          </a:p>
        </p:txBody>
      </p:sp>
      <p:sp>
        <p:nvSpPr>
          <p:cNvPr id="8" name="Rectángulo 7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</p:spTree>
    <p:extLst>
      <p:ext uri="{BB962C8B-B14F-4D97-AF65-F5344CB8AC3E}">
        <p14:creationId xmlns:p14="http://schemas.microsoft.com/office/powerpoint/2010/main" val="487541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007651" y="1689986"/>
            <a:ext cx="6506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Número de proyectos relacionados con Física apoyados </a:t>
            </a:r>
            <a:endParaRPr lang="es-MX" sz="1400" b="1" dirty="0"/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por Entidad en el Fondo Sectorial SEMARNAT</a:t>
            </a:r>
            <a:endParaRPr lang="es-MX" sz="1400" b="1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028458"/>
              </p:ext>
            </p:extLst>
          </p:nvPr>
        </p:nvGraphicFramePr>
        <p:xfrm>
          <a:off x="3049233" y="2595435"/>
          <a:ext cx="6112042" cy="360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</p:spTree>
    <p:extLst>
      <p:ext uri="{BB962C8B-B14F-4D97-AF65-F5344CB8AC3E}">
        <p14:creationId xmlns:p14="http://schemas.microsoft.com/office/powerpoint/2010/main" val="2658600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007651" y="1689987"/>
            <a:ext cx="65063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Número de proyectos relacionados con Física apoyados </a:t>
            </a:r>
            <a:endParaRPr lang="es-MX" sz="1600" b="1" dirty="0"/>
          </a:p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por Entidad en el Fondo Sectorial SALUD</a:t>
            </a:r>
            <a:endParaRPr lang="es-MX" sz="1600" b="1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9AE5CA1E-5E79-47AD-AF53-8C15BC6AF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1088143"/>
              </p:ext>
            </p:extLst>
          </p:nvPr>
        </p:nvGraphicFramePr>
        <p:xfrm>
          <a:off x="3007651" y="2586790"/>
          <a:ext cx="6713621" cy="3842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/>
          <p:cNvSpPr/>
          <p:nvPr/>
        </p:nvSpPr>
        <p:spPr>
          <a:xfrm>
            <a:off x="4771892" y="473194"/>
            <a:ext cx="29778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sectoriales</a:t>
            </a:r>
          </a:p>
        </p:txBody>
      </p:sp>
    </p:spTree>
    <p:extLst>
      <p:ext uri="{BB962C8B-B14F-4D97-AF65-F5344CB8AC3E}">
        <p14:creationId xmlns:p14="http://schemas.microsoft.com/office/powerpoint/2010/main" val="486066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587465"/>
            <a:ext cx="8642350" cy="200054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Dirección de Redes e Infraestructura Científica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4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11509" r="5790" b="3984"/>
          <a:stretch/>
        </p:blipFill>
        <p:spPr>
          <a:xfrm>
            <a:off x="1553951" y="1313107"/>
            <a:ext cx="7578327" cy="5040801"/>
          </a:xfrm>
        </p:spPr>
      </p:pic>
      <p:sp>
        <p:nvSpPr>
          <p:cNvPr id="4" name="CuadroTexto 3"/>
          <p:cNvSpPr txBox="1"/>
          <p:nvPr/>
        </p:nvSpPr>
        <p:spPr>
          <a:xfrm>
            <a:off x="4138247" y="6030742"/>
            <a:ext cx="6447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21 Laboratorios nacionales relacionados con Física en 62 unidades de investigación</a:t>
            </a:r>
            <a:r>
              <a:rPr lang="es-MX" sz="14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06627" y="1780499"/>
            <a:ext cx="4009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$1,830 millones otorgados al programa de Laboratorios nacionales en el periodo 2006-2018.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8511274" y="2444260"/>
            <a:ext cx="241069" cy="87508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659028" y="3439885"/>
            <a:ext cx="3704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20% para laboratorios relacionados con Física.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859860" y="420379"/>
            <a:ext cx="2977824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Laboratorios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nacionales.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</a:p>
        </p:txBody>
      </p:sp>
    </p:spTree>
    <p:extLst>
      <p:ext uri="{BB962C8B-B14F-4D97-AF65-F5344CB8AC3E}">
        <p14:creationId xmlns:p14="http://schemas.microsoft.com/office/powerpoint/2010/main" val="3941929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t="10991" r="7165" b="23464"/>
          <a:stretch/>
        </p:blipFill>
        <p:spPr>
          <a:xfrm>
            <a:off x="1898287" y="1227479"/>
            <a:ext cx="6753344" cy="5150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70173" r="62839" b="13164"/>
          <a:stretch/>
        </p:blipFill>
        <p:spPr>
          <a:xfrm>
            <a:off x="1770186" y="4639113"/>
            <a:ext cx="2368061" cy="10583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864512" y="4626716"/>
            <a:ext cx="1590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15% relacionadas con temas de Física.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745382" y="2143713"/>
            <a:ext cx="421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es-MX" b="1" dirty="0"/>
              <a:t> </a:t>
            </a: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redes dedicadas a temas de Física.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943116" y="2665861"/>
            <a:ext cx="472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ctr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9,318 investigadores participan en el programa de Redes temáticas.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750796" y="1685596"/>
            <a:ext cx="333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s-MX" b="1" dirty="0">
                <a:solidFill>
                  <a:schemeClr val="accent1">
                    <a:lumMod val="75000"/>
                  </a:schemeClr>
                </a:solidFill>
              </a:rPr>
              <a:t>90 Redes Temáticas CONACyT.</a:t>
            </a:r>
          </a:p>
        </p:txBody>
      </p:sp>
      <p:sp>
        <p:nvSpPr>
          <p:cNvPr id="9" name="Flecha abajo 8"/>
          <p:cNvSpPr/>
          <p:nvPr/>
        </p:nvSpPr>
        <p:spPr>
          <a:xfrm>
            <a:off x="9417499" y="3447143"/>
            <a:ext cx="484632" cy="97840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80601" y="5922285"/>
            <a:ext cx="343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CDMX y Puebla</a:t>
            </a:r>
          </a:p>
          <a:p>
            <a:pPr algn="ctr"/>
            <a:r>
              <a:rPr lang="es-MX" sz="1400" b="1" dirty="0">
                <a:solidFill>
                  <a:schemeClr val="accent1">
                    <a:lumMod val="75000"/>
                  </a:schemeClr>
                </a:solidFill>
              </a:rPr>
              <a:t>(750 investigadores miembros de las Redes)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4750796" y="420379"/>
            <a:ext cx="2977824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temáticas CONACyT.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702786" y="5697416"/>
            <a:ext cx="1277815" cy="4868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8406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634358"/>
            <a:ext cx="8642350" cy="38472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Dirección de Planeación</a:t>
            </a:r>
          </a:p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de Ciencia</a:t>
            </a:r>
          </a:p>
          <a:p>
            <a:pPr>
              <a:defRPr/>
            </a:pPr>
            <a:endParaRPr lang="es-MX" altLang="es-MX" sz="4000" b="1" cap="small" dirty="0">
              <a:solidFill>
                <a:srgbClr val="7F7F7F"/>
              </a:solidFill>
              <a:latin typeface="Soberana Titular" pitchFamily="-84" charset="0"/>
            </a:endParaRPr>
          </a:p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Ejemplo de cooperación internacional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27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D1F8340-BE47-0145-AD3D-6DDD381BF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8712"/>
            <a:ext cx="9144000" cy="61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16571"/>
            <a:ext cx="9473609" cy="4519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4771892" y="284336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institución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121505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4750796" y="185917"/>
            <a:ext cx="2977824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Europeo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(Mejor conocido como CERN)</a:t>
            </a:r>
            <a:endParaRPr lang="es-419" altLang="es-MX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85407" y="5510996"/>
            <a:ext cx="1277815" cy="680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953001" y="3091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53001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2107436" y="2365105"/>
            <a:ext cx="8185426" cy="394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European Organization for Nuclear Research (CERN) es uno de los más grandes y respetados centros de investigación científica. Se enfoca en la Física fundamental, buscando saber de qué está hecho el universo y cómo funciona.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ES_tradnl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1998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sentaron las bases para que físicos, ingenieros y técnicos especializados de México pudiesen participar en proyectos de investigación en el CERN en el campo de la Física experimental y teórica, así como en ingeniería de aceleradores de partículas y otros campos relacionados con la ciencia y tecnología.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MX" sz="12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CERN y CONACyT refrendaron su compromiso para el desarrollo de cooperación técnica y científica en Física de altas energías a través de posibles modalidades de cooperación que incluyen, pero no se limitan al: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Intercambio de información científica y tecnológica, publicaciones, videos, bibliografía y material de enseñanza;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Discusión de potenciales sinergias y colaboraciones;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de recursos humanos de alto nivel;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Organización de misiones de trabajo con la participación de académicos, estudiantes y profesionales que trabajen en las áreas de interés mutuo;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Intercambio de académicos, estudiantes y profesionales;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Talleres, conferencias y seminarios centrados en las áreas de cooperación;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Planeación y actividades conjuntas.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es-MX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2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45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4750796" y="185917"/>
            <a:ext cx="2977824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Europeo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(Mejor conocido como CERN)</a:t>
            </a:r>
            <a:endParaRPr lang="es-419" altLang="es-MX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85407" y="5510996"/>
            <a:ext cx="1277815" cy="680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1984150" y="1911010"/>
            <a:ext cx="8203204" cy="420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E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sz="1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En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marco de esta colaboración, el CONACyT apoya a los siguientes programas: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Experimento ALICE: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Actualmente en este experimento participan 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investigadores mexicanos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provenientes del CINVESTAV-Universidad Autónoma de Sinaloa, el Instituto de Ciencias Nucleares de la UNAM, el Instituto de Física de la UNAM y la Benemérita Universidad Autónoma de Puebla 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Experimento AMS: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Actualmente en este experimento participan 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investigadores mexicanos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provenientes del Instituto de Física de la UNAM.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BEAM: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Este proyecto que involucra actualmente a estudiantes mexicanos en dos programas principales de aceleradores. A través de este proyecto, se ha apoyado a 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de 10 estudiantes de posgrado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provenientes del CINVESTAV del IPN, CINVESTAV Mérida, la Universidad de Guanajuato y la Universidad de Sonora. 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Experimento CMS: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este experimento han participado investigadores provenientes del CINVESTAV, la Benemérita Universidad Autónoma de Puebla, la Universidad Iberoamericana y la Universidad Autónoma de San Luis Potosí. 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febrero de 2018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Universidad de Sonora fue aceptada como miembro de la colaboración científica internacional CMS, lo cual permitirá que este grupo mexicano participe en el diseño y construcción de la nueva generación de detectores de luminosidad y radiación.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Experimento NA62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este experimento han participado </a:t>
            </a:r>
            <a:r>
              <a:rPr lang="es-MX" sz="1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científicos mexicanos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pertenecientes a la Universidad Autónoma de San Luis Potosí.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es-MX" sz="10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ALICE Diffractive Detector: </a:t>
            </a:r>
            <a:r>
              <a:rPr lang="es-MX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ALICE ha iniciado un programa de investigación con datos existentes para estudiar los estados de la luz en procesos de difracción. Las instituciones mexicanas asociadas a este experimento son la Benemérita Universidad Autónoma de Puebla, el CINVESTAV-IPN y la Universidad Autónoma de Sinaloa</a:t>
            </a:r>
            <a:r>
              <a:rPr lang="es-MX" sz="10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000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77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4750796" y="185917"/>
            <a:ext cx="2977824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Europeo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(Mejor conocido como CERN)</a:t>
            </a:r>
            <a:endParaRPr lang="es-419" altLang="es-MX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85407" y="5510996"/>
            <a:ext cx="1277815" cy="680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953001" y="3091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53001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2142493" y="2376188"/>
            <a:ext cx="819443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científicos mexicanos que participan en el CERN en 2018</a:t>
            </a:r>
            <a:endParaRPr lang="es-ES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41688"/>
              </p:ext>
            </p:extLst>
          </p:nvPr>
        </p:nvGraphicFramePr>
        <p:xfrm>
          <a:off x="3858840" y="3242215"/>
          <a:ext cx="4581777" cy="2507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613">
                  <a:extLst>
                    <a:ext uri="{9D8B030D-6E8A-4147-A177-3AD203B41FA5}">
                      <a16:colId xmlns:a16="http://schemas.microsoft.com/office/drawing/2014/main" xmlns="" val="2746725072"/>
                    </a:ext>
                  </a:extLst>
                </a:gridCol>
                <a:gridCol w="2292164">
                  <a:extLst>
                    <a:ext uri="{9D8B030D-6E8A-4147-A177-3AD203B41FA5}">
                      <a16:colId xmlns:a16="http://schemas.microsoft.com/office/drawing/2014/main" xmlns="" val="17729000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Experimento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Científicos mexicanos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09884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ALICE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18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52065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CMS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13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50132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AMS-02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02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82024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BEAM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03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537642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NA62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03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2141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Total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39</a:t>
                      </a:r>
                      <a:endParaRPr lang="es-ES" sz="20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8331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102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4750796" y="185917"/>
            <a:ext cx="2977824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Europeo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</a:p>
          <a:p>
            <a:pPr algn="ctr">
              <a:defRPr/>
            </a:pPr>
            <a:r>
              <a:rPr lang="es-ES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(Mejor conocido como CERN)</a:t>
            </a:r>
            <a:endParaRPr lang="es-419" altLang="es-MX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85407" y="5510996"/>
            <a:ext cx="1277815" cy="680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953001" y="3091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953001" y="3320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2875613" y="2125252"/>
            <a:ext cx="663180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MX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Instituciones que participan en los experimentos en 2018</a:t>
            </a:r>
            <a:endParaRPr lang="es-ES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s-MX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dirty="0">
              <a:latin typeface="Soberana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641210"/>
              </p:ext>
            </p:extLst>
          </p:nvPr>
        </p:nvGraphicFramePr>
        <p:xfrm>
          <a:off x="3234912" y="2726516"/>
          <a:ext cx="6009593" cy="3379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1262">
                  <a:extLst>
                    <a:ext uri="{9D8B030D-6E8A-4147-A177-3AD203B41FA5}">
                      <a16:colId xmlns:a16="http://schemas.microsoft.com/office/drawing/2014/main" xmlns="" val="3284810982"/>
                    </a:ext>
                  </a:extLst>
                </a:gridCol>
                <a:gridCol w="4708331">
                  <a:extLst>
                    <a:ext uri="{9D8B030D-6E8A-4147-A177-3AD203B41FA5}">
                      <a16:colId xmlns:a16="http://schemas.microsoft.com/office/drawing/2014/main" xmlns="" val="1886229419"/>
                    </a:ext>
                  </a:extLst>
                </a:gridCol>
              </a:tblGrid>
              <a:tr h="386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Experimento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Instituciones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59537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ALICE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CINVESTAV-Universidad Autónoma de Sinaloa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14849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Instituto de Ciencias Nucleares de la UNAM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002640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Instituto de Física de la UNAM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3786064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Benemérita Universidad Autónoma de Puebla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6257723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CMS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CINVESTAV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602878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Benemérita Universidad Autónoma de Puebla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1340689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Universidad Iberoamericana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868355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Universidad Autónoma de San Luis Potosí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99146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AMS-02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Instituto de Física de la UNAM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7077311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BEAM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CINVESTAV Mérida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600826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Universidad de Guanajuato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129606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NA62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</a:rPr>
                        <a:t>Universidad Autónoma de San Luis Potosí </a:t>
                      </a:r>
                      <a:endParaRPr lang="es-ES" sz="1600" dirty="0">
                        <a:effectLst/>
                        <a:latin typeface="Soberana Sans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57558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777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3C48D4-354E-874D-97B2-972A8B4B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CB251C5-FED1-504C-BCDB-FD8668545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4392" y="1600201"/>
            <a:ext cx="5663216" cy="4525963"/>
          </a:xfrm>
        </p:spPr>
      </p:pic>
    </p:spTree>
    <p:extLst>
      <p:ext uri="{BB962C8B-B14F-4D97-AF65-F5344CB8AC3E}">
        <p14:creationId xmlns:p14="http://schemas.microsoft.com/office/powerpoint/2010/main" val="2931754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22DC70-7A84-EE41-8ED1-A13304BE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1F78505A-E32A-6641-96C9-C0FEBC0DF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797746"/>
            <a:ext cx="8229600" cy="4130873"/>
          </a:xfrm>
        </p:spPr>
      </p:pic>
    </p:spTree>
    <p:extLst>
      <p:ext uri="{BB962C8B-B14F-4D97-AF65-F5344CB8AC3E}">
        <p14:creationId xmlns:p14="http://schemas.microsoft.com/office/powerpoint/2010/main" val="18670721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B14D74-975C-724F-BD67-14DBA086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D4ACE8E-B3F1-3744-B642-1882CD851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943" y="1600201"/>
            <a:ext cx="6186114" cy="4525963"/>
          </a:xfrm>
        </p:spPr>
      </p:pic>
    </p:spTree>
    <p:extLst>
      <p:ext uri="{BB962C8B-B14F-4D97-AF65-F5344CB8AC3E}">
        <p14:creationId xmlns:p14="http://schemas.microsoft.com/office/powerpoint/2010/main" val="1299863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0A0D39-7ADB-7849-8EA1-1807E7B1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4E804B3-7A2A-354C-BA73-26BCAC5D9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024" y="1600201"/>
            <a:ext cx="6877953" cy="4525963"/>
          </a:xfrm>
        </p:spPr>
      </p:pic>
    </p:spTree>
    <p:extLst>
      <p:ext uri="{BB962C8B-B14F-4D97-AF65-F5344CB8AC3E}">
        <p14:creationId xmlns:p14="http://schemas.microsoft.com/office/powerpoint/2010/main" val="450470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A28E44-0E67-A143-89D6-D1B65FC8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14069C7-16C4-CF47-8B0D-D35AA4734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La Universidad Autónoma de Chiapas ha recibido apoyo en los últimos seis años para el Fortalecimiento institucional del </a:t>
            </a:r>
            <a:r>
              <a:rPr lang="es-ES" i="1" dirty="0" err="1"/>
              <a:t>Mesoamerican</a:t>
            </a:r>
            <a:r>
              <a:rPr lang="es-ES" i="1" dirty="0"/>
              <a:t> Centre </a:t>
            </a:r>
            <a:r>
              <a:rPr lang="es-ES" i="1" dirty="0" err="1"/>
              <a:t>for</a:t>
            </a:r>
            <a:r>
              <a:rPr lang="es-ES" i="1" dirty="0"/>
              <a:t> </a:t>
            </a:r>
            <a:r>
              <a:rPr lang="es-ES" i="1" dirty="0" err="1"/>
              <a:t>Theoretical</a:t>
            </a:r>
            <a:r>
              <a:rPr lang="es-ES" i="1" dirty="0"/>
              <a:t> </a:t>
            </a:r>
            <a:r>
              <a:rPr lang="es-ES" i="1" dirty="0" err="1"/>
              <a:t>Physics</a:t>
            </a:r>
            <a:r>
              <a:rPr lang="es-ES" i="1" dirty="0"/>
              <a:t>, </a:t>
            </a:r>
            <a:r>
              <a:rPr lang="es-ES" dirty="0"/>
              <a:t>por 12.7 millones de pesos. Este apoyo ha contribuido con diversas actividades de este Centro; por ejemplo, reuniones de trabajo y encuentros científicos, conferencias, cursos y talleres para investigadores y estudiantes; actividades que han fortalecido las relaciones entre instituciones de América Latina, a través de sus investigadores y estudiantes.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8300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84813"/>
            <a:ext cx="9144000" cy="4642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771892" y="235190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sector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786219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65485"/>
            <a:ext cx="9542585" cy="46282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4812037" y="274903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Entidad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Federativa 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134447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18152"/>
          <a:stretch/>
        </p:blipFill>
        <p:spPr>
          <a:xfrm>
            <a:off x="2754925" y="1587468"/>
            <a:ext cx="7174523" cy="4803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701554" y="281632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categoría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210035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50" y="1705885"/>
            <a:ext cx="6978868" cy="4584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736885" y="295041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género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101901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572" y="1652955"/>
            <a:ext cx="8996856" cy="4618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4771892" y="284336"/>
            <a:ext cx="2977824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Membresía SNI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edad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2018. </a:t>
            </a:r>
          </a:p>
          <a:p>
            <a:pPr algn="ctr">
              <a:defRPr/>
            </a:pPr>
            <a:r>
              <a:rPr lang="es-419" altLang="es-MX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 </a:t>
            </a:r>
          </a:p>
        </p:txBody>
      </p:sp>
    </p:spTree>
    <p:extLst>
      <p:ext uri="{BB962C8B-B14F-4D97-AF65-F5344CB8AC3E}">
        <p14:creationId xmlns:p14="http://schemas.microsoft.com/office/powerpoint/2010/main" val="428959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215500" y="2599188"/>
            <a:ext cx="8642350" cy="200054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Dirección de Cátedras </a:t>
            </a:r>
          </a:p>
          <a:p>
            <a:pPr>
              <a:defRPr/>
            </a:pPr>
            <a:r>
              <a:rPr lang="es-MX" altLang="es-MX" sz="4000" b="1" cap="small" dirty="0">
                <a:solidFill>
                  <a:srgbClr val="7F7F7F"/>
                </a:solidFill>
                <a:latin typeface="Soberana Titular" pitchFamily="-84" charset="0"/>
              </a:rPr>
              <a:t>CONACyT</a:t>
            </a: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  <a:p>
            <a:pPr algn="ctr">
              <a:defRPr/>
            </a:pPr>
            <a:endParaRPr lang="es-ES_tradnl" altLang="es-MX" sz="4400" b="1" dirty="0">
              <a:solidFill>
                <a:srgbClr val="7F7F7F"/>
              </a:solidFill>
              <a:latin typeface="Soberana Titular" pitchFamily="-8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>
            <a:off x="2215500" y="4140220"/>
            <a:ext cx="711041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99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37D1BAC4C98E448710BE787AFA9316" ma:contentTypeVersion="6" ma:contentTypeDescription="Crear nuevo documento." ma:contentTypeScope="" ma:versionID="48392abbee7bf5270675da2aaaa79bd1">
  <xsd:schema xmlns:xsd="http://www.w3.org/2001/XMLSchema" xmlns:xs="http://www.w3.org/2001/XMLSchema" xmlns:p="http://schemas.microsoft.com/office/2006/metadata/properties" xmlns:ns2="1cc3f603-284b-4333-a315-fee5013cdd4b" targetNamespace="http://schemas.microsoft.com/office/2006/metadata/properties" ma:root="true" ma:fieldsID="8be41209ca4c7a57afc686fd3ff4140e" ns2:_="">
    <xsd:import namespace="1cc3f603-284b-4333-a315-fee5013cdd4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3f603-284b-4333-a315-fee5013cdd4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entificador persistente" ma:description="Mantener el identificador al agregar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cc3f603-284b-4333-a315-fee5013cdd4b">H6ZYT34SJH3R-170-6</_dlc_DocId>
    <_dlc_DocIdUrl xmlns="1cc3f603-284b-4333-a315-fee5013cdd4b">
      <Url>http://comunidadconacyt/CPCIE/DDDCyT/_layouts/DocIdRedir.aspx?ID=H6ZYT34SJH3R-170-6</Url>
      <Description>H6ZYT34SJH3R-170-6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8174974-51F1-435C-80C8-E36BE888E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c3f603-284b-4333-a315-fee5013cdd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6CE3D-A089-4BD0-AA91-38F5BB2E8C52}">
  <ds:schemaRefs>
    <ds:schemaRef ds:uri="http://schemas.microsoft.com/office/2006/documentManagement/types"/>
    <ds:schemaRef ds:uri="1cc3f603-284b-4333-a315-fee5013cdd4b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54755A-6AC2-4E3F-ADDD-54DB09BE331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F22ECBF-33C4-4096-80BD-E34A17ACF42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763</Words>
  <Application>Microsoft Office PowerPoint</Application>
  <PresentationFormat>Widescreen</PresentationFormat>
  <Paragraphs>245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MS PGothic</vt:lpstr>
      <vt:lpstr>Arial</vt:lpstr>
      <vt:lpstr>Calibri</vt:lpstr>
      <vt:lpstr>Soberana Sans</vt:lpstr>
      <vt:lpstr>Soberana Sans Light</vt:lpstr>
      <vt:lpstr>Soberana Titular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CONACYT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CONACYT</dc:creator>
  <cp:lastModifiedBy>smf</cp:lastModifiedBy>
  <cp:revision>34</cp:revision>
  <dcterms:created xsi:type="dcterms:W3CDTF">2013-01-15T20:13:39Z</dcterms:created>
  <dcterms:modified xsi:type="dcterms:W3CDTF">2018-10-08T15:38:18Z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80e47989-aa8f-40b5-9f1a-0605e115d1d7</vt:lpwstr>
  </property>
  <property fmtid="{D5CDD505-2E9C-101B-9397-08002B2CF9AE}" pid="3" name="ContentTypeId">
    <vt:lpwstr>0x010100D337D1BAC4C98E448710BE787AFA9316</vt:lpwstr>
  </property>
</Properties>
</file>