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339" r:id="rId3"/>
    <p:sldId id="386" r:id="rId4"/>
    <p:sldId id="387" r:id="rId5"/>
    <p:sldId id="367" r:id="rId6"/>
    <p:sldId id="383" r:id="rId7"/>
    <p:sldId id="369" r:id="rId8"/>
    <p:sldId id="359" r:id="rId9"/>
    <p:sldId id="372" r:id="rId10"/>
    <p:sldId id="348" r:id="rId11"/>
    <p:sldId id="283" r:id="rId12"/>
    <p:sldId id="336" r:id="rId13"/>
    <p:sldId id="352" r:id="rId14"/>
    <p:sldId id="381" r:id="rId15"/>
    <p:sldId id="382" r:id="rId16"/>
    <p:sldId id="370" r:id="rId17"/>
    <p:sldId id="371" r:id="rId18"/>
    <p:sldId id="385" r:id="rId19"/>
    <p:sldId id="375" r:id="rId20"/>
    <p:sldId id="373" r:id="rId21"/>
    <p:sldId id="374" r:id="rId22"/>
    <p:sldId id="345" r:id="rId23"/>
    <p:sldId id="376" r:id="rId24"/>
    <p:sldId id="378" r:id="rId25"/>
    <p:sldId id="3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2" autoAdjust="0"/>
    <p:restoredTop sz="81009"/>
  </p:normalViewPr>
  <p:slideViewPr>
    <p:cSldViewPr>
      <p:cViewPr varScale="1">
        <p:scale>
          <a:sx n="93" d="100"/>
          <a:sy n="93" d="100"/>
        </p:scale>
        <p:origin x="432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15DE7-35BC-6743-8CCA-FFB3D71E85B4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4D96E-5FF7-2C49-BE18-4FA4D0CB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2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D96E-5FF7-2C49-BE18-4FA4D0CB54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D96E-5FF7-2C49-BE18-4FA4D0CB54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0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D96E-5FF7-2C49-BE18-4FA4D0CB54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3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z band mosaic filters of Kitt Peak National Observatory (grey) compared against the MODTRAN modeled atmospheric transmission function due to precipitable water vapor (blue). </a:t>
            </a:r>
            <a:endParaRPr lang="en-US" dirty="0"/>
          </a:p>
          <a:p>
            <a:endParaRPr lang="en-US" dirty="0"/>
          </a:p>
          <a:p>
            <a:r>
              <a:rPr lang="en-US" dirty="0"/>
              <a:t>1mm, 15mm, 30mm PWV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D96E-5FF7-2C49-BE18-4FA4D0CB54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1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6301-A908-BE4D-8ECB-7C4EC4536F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8435-2F6D-4844-A1CE-7754D5F0D42B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1C1-7167-4801-AC82-AB8DF850D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8435-2F6D-4844-A1CE-7754D5F0D42B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1C1-7167-4801-AC82-AB8DF850D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8435-2F6D-4844-A1CE-7754D5F0D42B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1C1-7167-4801-AC82-AB8DF850D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8435-2F6D-4844-A1CE-7754D5F0D42B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1C1-7167-4801-AC82-AB8DF850D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8435-2F6D-4844-A1CE-7754D5F0D42B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1C1-7167-4801-AC82-AB8DF850D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8435-2F6D-4844-A1CE-7754D5F0D42B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1C1-7167-4801-AC82-AB8DF850D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8435-2F6D-4844-A1CE-7754D5F0D42B}" type="datetimeFigureOut">
              <a:rPr lang="en-US" smtClean="0"/>
              <a:t>10/4/18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1C1-7167-4801-AC82-AB8DF850D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8435-2F6D-4844-A1CE-7754D5F0D42B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1C1-7167-4801-AC82-AB8DF850D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8435-2F6D-4844-A1CE-7754D5F0D42B}" type="datetimeFigureOut">
              <a:rPr lang="en-US" smtClean="0"/>
              <a:t>10/4/18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1C1-7167-4801-AC82-AB8DF850D7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8435-2F6D-4844-A1CE-7754D5F0D42B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81C1-7167-4801-AC82-AB8DF850D7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8435-2F6D-4844-A1CE-7754D5F0D42B}" type="datetimeFigureOut">
              <a:rPr lang="en-US" smtClean="0"/>
              <a:t>10/4/18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EE81C1-7167-4801-AC82-AB8DF850D7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CEE81C1-7167-4801-AC82-AB8DF850D7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B2C8435-2F6D-4844-A1CE-7754D5F0D42B}" type="datetimeFigureOut">
              <a:rPr lang="en-US" smtClean="0"/>
              <a:t>10/4/18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wvgroup.github.io/pwv_kpn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7696200" cy="18573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25" dirty="0"/>
              <a:t>pwv_kpno: </a:t>
            </a:r>
            <a:r>
              <a:rPr lang="en-US" sz="4125" i="1" dirty="0"/>
              <a:t>A Python Package for Modeling PWV transmission using SuomiNet GPS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D2DFC-37E0-C145-B581-743AC6A2FAA8}"/>
              </a:ext>
            </a:extLst>
          </p:cNvPr>
          <p:cNvSpPr txBox="1"/>
          <p:nvPr/>
        </p:nvSpPr>
        <p:spPr>
          <a:xfrm>
            <a:off x="833611" y="4234816"/>
            <a:ext cx="6384434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dirty="0"/>
              <a:t>Daniel Perrefort</a:t>
            </a:r>
          </a:p>
          <a:p>
            <a:r>
              <a:rPr lang="en-US" sz="1875" dirty="0"/>
              <a:t>University of Pittsburgh</a:t>
            </a:r>
          </a:p>
          <a:p>
            <a:endParaRPr lang="en-US" sz="1875" dirty="0"/>
          </a:p>
          <a:p>
            <a:r>
              <a:rPr lang="en-US" sz="1875" dirty="0"/>
              <a:t>DESC Photometric Calibration</a:t>
            </a:r>
          </a:p>
          <a:p>
            <a:r>
              <a:rPr lang="en-US" sz="1875" dirty="0"/>
              <a:t>2018/10/04</a:t>
            </a:r>
          </a:p>
        </p:txBody>
      </p:sp>
    </p:spTree>
    <p:extLst>
      <p:ext uri="{BB962C8B-B14F-4D97-AF65-F5344CB8AC3E}">
        <p14:creationId xmlns:p14="http://schemas.microsoft.com/office/powerpoint/2010/main" val="396126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48C734-F8FB-0E42-931B-08F8D56BA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762000"/>
            <a:ext cx="8442324" cy="422116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C22CB9C-8ADF-D044-8CF8-DE9D3F49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2" y="5334000"/>
            <a:ext cx="7620000" cy="1143000"/>
          </a:xfrm>
        </p:spPr>
        <p:txBody>
          <a:bodyPr/>
          <a:lstStyle/>
          <a:p>
            <a:pPr algn="ctr"/>
            <a:r>
              <a:rPr lang="en-US" sz="3200" dirty="0"/>
              <a:t>From install to transmission function in minutes.</a:t>
            </a:r>
            <a:br>
              <a:rPr lang="en-US" sz="3200" dirty="0"/>
            </a:br>
            <a:r>
              <a:rPr lang="en-US" sz="3200" dirty="0"/>
              <a:t>So how does it work? </a:t>
            </a:r>
            <a:br>
              <a:rPr lang="en-US" sz="3200" dirty="0"/>
            </a:br>
            <a:r>
              <a:rPr lang="en-US" sz="3200" dirty="0"/>
              <a:t>And how well?</a:t>
            </a:r>
          </a:p>
        </p:txBody>
      </p:sp>
    </p:spTree>
    <p:extLst>
      <p:ext uri="{BB962C8B-B14F-4D97-AF65-F5344CB8AC3E}">
        <p14:creationId xmlns:p14="http://schemas.microsoft.com/office/powerpoint/2010/main" val="372927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480"/>
            <a:ext cx="9143999" cy="702770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1AD434-AC36-8742-BD5D-6221CCB17A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7" r="3" b="3"/>
          <a:stretch/>
        </p:blipFill>
        <p:spPr>
          <a:xfrm>
            <a:off x="6444478" y="3352800"/>
            <a:ext cx="269952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9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32E7F6-A186-3E4B-9F33-6947B32A0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482867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EB1659-2FDD-0743-AD64-F9ED6D015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6745"/>
            <a:ext cx="3886200" cy="3886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BCD41-C663-A24B-A7E2-872B9E735290}"/>
              </a:ext>
            </a:extLst>
          </p:cNvPr>
          <p:cNvSpPr txBox="1"/>
          <p:nvPr/>
        </p:nvSpPr>
        <p:spPr>
          <a:xfrm>
            <a:off x="76200" y="4876800"/>
            <a:ext cx="4191000" cy="227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Kitt Peak National Observatory (KITT)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Amado Arizona (AZAM)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Sahuarita Arizona (P014)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University of Arizona (SA46)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Tohono O'odham Community College (SA48)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3E5FC-B0AB-EA42-ABDA-72EDBA27CA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2"/>
          <a:stretch/>
        </p:blipFill>
        <p:spPr>
          <a:xfrm>
            <a:off x="76200" y="-46182"/>
            <a:ext cx="3886200" cy="101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98D9A0-F44D-B04C-BC6D-EE19BDF63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9"/>
          <a:stretch/>
        </p:blipFill>
        <p:spPr>
          <a:xfrm>
            <a:off x="3733800" y="-46182"/>
            <a:ext cx="4191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283984-10BE-524B-889D-4D26BC76C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0588" cy="5141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EC381E-8646-A545-B336-3CD56CCB1346}"/>
              </a:ext>
            </a:extLst>
          </p:cNvPr>
          <p:cNvSpPr txBox="1"/>
          <p:nvPr/>
        </p:nvSpPr>
        <p:spPr>
          <a:xfrm>
            <a:off x="228600" y="5217781"/>
            <a:ext cx="6780254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Atmospheric Models for each site are averaged together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Users can include as many or as few supplementary sites as desired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modeling for data gaps of 1 day or longer</a:t>
            </a:r>
          </a:p>
        </p:txBody>
      </p:sp>
    </p:spTree>
    <p:extLst>
      <p:ext uri="{BB962C8B-B14F-4D97-AF65-F5344CB8AC3E}">
        <p14:creationId xmlns:p14="http://schemas.microsoft.com/office/powerpoint/2010/main" val="8783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C9C6-E0AC-2941-881E-25FD547E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SuomiNet Data Isn’t Perfect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B124C-787A-E34A-9EAA-6BDBF38B2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6192"/>
            <a:ext cx="7620000" cy="4590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Rounding Error in public data</a:t>
            </a:r>
          </a:p>
          <a:p>
            <a:pPr lvl="1"/>
            <a:r>
              <a:rPr lang="en-US" dirty="0"/>
              <a:t>Add </a:t>
            </a:r>
            <a:r>
              <a:rPr lang="en-US" i="1" dirty="0"/>
              <a:t>0.025</a:t>
            </a:r>
            <a:r>
              <a:rPr lang="en-US" dirty="0"/>
              <a:t> to all reported errors</a:t>
            </a:r>
          </a:p>
          <a:p>
            <a:pPr lvl="1"/>
            <a:endParaRPr lang="en-US" dirty="0"/>
          </a:p>
          <a:p>
            <a:r>
              <a:rPr lang="en-US" dirty="0"/>
              <a:t>Unidentified error increase in 2013</a:t>
            </a:r>
          </a:p>
          <a:p>
            <a:pPr lvl="1"/>
            <a:endParaRPr lang="en-US" dirty="0"/>
          </a:p>
          <a:p>
            <a:r>
              <a:rPr lang="en-US" dirty="0"/>
              <a:t>Duplicate data records (uncommon)</a:t>
            </a:r>
          </a:p>
          <a:p>
            <a:pPr lvl="1"/>
            <a:r>
              <a:rPr lang="en-US" dirty="0"/>
              <a:t>Isolated to specific instance</a:t>
            </a:r>
          </a:p>
          <a:p>
            <a:pPr lvl="1"/>
            <a:r>
              <a:rPr lang="en-US" dirty="0"/>
              <a:t>Ignore disagreements, keep agreements</a:t>
            </a:r>
          </a:p>
          <a:p>
            <a:pPr lvl="1"/>
            <a:endParaRPr lang="en-US" dirty="0"/>
          </a:p>
          <a:p>
            <a:r>
              <a:rPr lang="en-US" dirty="0"/>
              <a:t>Hourly data for Conus, but daily for international</a:t>
            </a:r>
          </a:p>
          <a:p>
            <a:endParaRPr lang="en-US" dirty="0"/>
          </a:p>
          <a:p>
            <a:r>
              <a:rPr lang="en-US" dirty="0"/>
              <a:t>Subject to PWV spikes for hardware malfunctions</a:t>
            </a:r>
          </a:p>
        </p:txBody>
      </p:sp>
    </p:spTree>
    <p:extLst>
      <p:ext uri="{BB962C8B-B14F-4D97-AF65-F5344CB8AC3E}">
        <p14:creationId xmlns:p14="http://schemas.microsoft.com/office/powerpoint/2010/main" val="280408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8CD3CC-0115-934D-9040-345777312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61722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071B26-7AD1-0142-B844-15C118C774E2}"/>
              </a:ext>
            </a:extLst>
          </p:cNvPr>
          <p:cNvSpPr txBox="1"/>
          <p:nvPr/>
        </p:nvSpPr>
        <p:spPr>
          <a:xfrm>
            <a:off x="6553200" y="18288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Unexplained error increase occurs across multiple sites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4D9C4E-3201-CA47-805E-DFF33DEC4CE7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553200" y="3398460"/>
            <a:ext cx="1257300" cy="56394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EB83AE-CD2E-174F-A8E7-2AF2F7BADE35}"/>
              </a:ext>
            </a:extLst>
          </p:cNvPr>
          <p:cNvSpPr txBox="1"/>
          <p:nvPr/>
        </p:nvSpPr>
        <p:spPr>
          <a:xfrm>
            <a:off x="6386945" y="468157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Likely a change in SuomiNet pipeline</a:t>
            </a:r>
          </a:p>
          <a:p>
            <a:r>
              <a:rPr lang="en-US" sz="2400" dirty="0"/>
              <a:t>error propagation</a:t>
            </a:r>
          </a:p>
        </p:txBody>
      </p:sp>
    </p:spTree>
    <p:extLst>
      <p:ext uri="{BB962C8B-B14F-4D97-AF65-F5344CB8AC3E}">
        <p14:creationId xmlns:p14="http://schemas.microsoft.com/office/powerpoint/2010/main" val="353020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7FC5F7-CDB1-DA43-B0CF-55283E0ED637}"/>
              </a:ext>
            </a:extLst>
          </p:cNvPr>
          <p:cNvSpPr txBox="1"/>
          <p:nvPr/>
        </p:nvSpPr>
        <p:spPr>
          <a:xfrm>
            <a:off x="6019800" y="152400"/>
            <a:ext cx="288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Available Parameters: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4823F0-EBFE-B246-B2A3-8A2502C25A65}"/>
              </a:ext>
            </a:extLst>
          </p:cNvPr>
          <p:cNvSpPr/>
          <p:nvPr/>
        </p:nvSpPr>
        <p:spPr>
          <a:xfrm>
            <a:off x="6324600" y="600210"/>
            <a:ext cx="2286000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Date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PWV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PWV Error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Zenith Delay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Temperature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Pressure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Relative Humidity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0B00A-D138-4949-B4A7-8A9A06604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8954" r="7650" b="5556"/>
          <a:stretch/>
        </p:blipFill>
        <p:spPr>
          <a:xfrm>
            <a:off x="219046" y="0"/>
            <a:ext cx="5495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616612-B179-AC43-B11C-2726DABA1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8527"/>
            <a:ext cx="5895109" cy="3930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33D79F-F2AB-664F-8917-020AE6AD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014950"/>
            <a:ext cx="7962900" cy="28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10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6C4B2-C719-4940-A16D-FF9FC61E2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7D6DB-7976-7641-950F-B2BBB7E2A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1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7C00-51DC-834F-A5FE-AE289726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C87B0-2461-A54A-8DE2-C36FC144F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00200"/>
            <a:ext cx="7086600" cy="1371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/>
              <a:t>“Use dual band GPS measurements of localized PWV to simulate the atmospheric absorption due to H</a:t>
            </a:r>
            <a:r>
              <a:rPr lang="en-US" baseline="-25000" dirty="0"/>
              <a:t>2</a:t>
            </a:r>
            <a:r>
              <a:rPr lang="en-US" dirty="0"/>
              <a:t>O as a function of date and time.”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6EB501-9AA7-DF4F-9A09-70A0DA1B52D0}"/>
              </a:ext>
            </a:extLst>
          </p:cNvPr>
          <p:cNvSpPr txBox="1">
            <a:spLocks/>
          </p:cNvSpPr>
          <p:nvPr/>
        </p:nvSpPr>
        <p:spPr>
          <a:xfrm>
            <a:off x="457200" y="302274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Project deliverable must also be: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DAE99C-412B-2A4E-A02B-712934B08365}"/>
              </a:ext>
            </a:extLst>
          </p:cNvPr>
          <p:cNvSpPr txBox="1">
            <a:spLocks/>
          </p:cNvSpPr>
          <p:nvPr/>
        </p:nvSpPr>
        <p:spPr>
          <a:xfrm>
            <a:off x="723900" y="4144962"/>
            <a:ext cx="7086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+mj-lt"/>
              <a:buAutoNum type="arabicPeriod"/>
            </a:pPr>
            <a:r>
              <a:rPr lang="en-US" dirty="0"/>
              <a:t>Easily extensible to user definable locations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Intuitive and simple to use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Conducive to a collaborative effort 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8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E372-1D90-6D4D-BD39-4FD1EF40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Site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DA9C9-2500-9D44-A444-88A8C37D2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1295400"/>
            <a:ext cx="8064500" cy="2463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074F3CB-75A6-0A4B-9AF1-1B96E3C73845}"/>
              </a:ext>
            </a:extLst>
          </p:cNvPr>
          <p:cNvSpPr txBox="1">
            <a:spLocks/>
          </p:cNvSpPr>
          <p:nvPr/>
        </p:nvSpPr>
        <p:spPr>
          <a:xfrm>
            <a:off x="457200" y="396240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Includes options for: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CA71D0-8CB8-5A44-AF43-646A5B3F3840}"/>
              </a:ext>
            </a:extLst>
          </p:cNvPr>
          <p:cNvSpPr txBox="1">
            <a:spLocks/>
          </p:cNvSpPr>
          <p:nvPr/>
        </p:nvSpPr>
        <p:spPr>
          <a:xfrm>
            <a:off x="685800" y="4662054"/>
            <a:ext cx="7086600" cy="1891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+mj-lt"/>
              <a:buAutoNum type="arabicPeriod"/>
            </a:pPr>
            <a:r>
              <a:rPr lang="en-US" dirty="0"/>
              <a:t>Site name (Site ID)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Primary and supplemental receivers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cross sections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Data Cuts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60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E372-1D90-6D4D-BD39-4FD1EF40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Site Modeling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8A38B-F10B-FD47-B5F7-614569E12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077200" cy="299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0041C8-407E-2945-9062-2111B20A4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539529"/>
            <a:ext cx="8064500" cy="93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31BE29-D58A-074E-91F0-03AB0A1E1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8" y="5790251"/>
            <a:ext cx="8153400" cy="952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71DA69-CF68-524C-A3BD-BB4B29745CE0}"/>
              </a:ext>
            </a:extLst>
          </p:cNvPr>
          <p:cNvSpPr txBox="1"/>
          <p:nvPr/>
        </p:nvSpPr>
        <p:spPr>
          <a:xfrm>
            <a:off x="609600" y="4267200"/>
            <a:ext cx="337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your new site to the package: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BBA93-8C0F-BB46-8E5F-6EDBA4E23843}"/>
              </a:ext>
            </a:extLst>
          </p:cNvPr>
          <p:cNvSpPr txBox="1"/>
          <p:nvPr/>
        </p:nvSpPr>
        <p:spPr>
          <a:xfrm>
            <a:off x="609600" y="5486400"/>
            <a:ext cx="365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Easily switch between different sites:</a:t>
            </a:r>
          </a:p>
        </p:txBody>
      </p:sp>
    </p:spTree>
    <p:extLst>
      <p:ext uri="{BB962C8B-B14F-4D97-AF65-F5344CB8AC3E}">
        <p14:creationId xmlns:p14="http://schemas.microsoft.com/office/powerpoint/2010/main" val="358347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8290E-0793-B04C-A91D-B788D170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5F00-0D03-B749-BBC6-789C05F48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/>
          <a:lstStyle/>
          <a:p>
            <a:pPr lvl="1"/>
            <a:r>
              <a:rPr lang="en-US" dirty="0"/>
              <a:t>Version 1.0 coming soon! (Public release ~1.5 weeks away)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Improved modeling of PWV between sites</a:t>
            </a:r>
          </a:p>
          <a:p>
            <a:pPr lvl="2"/>
            <a:r>
              <a:rPr lang="en-US" dirty="0"/>
              <a:t>Machine learning favored over meteorological models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Further investigation into effects of line saturation (&gt;9,000 </a:t>
            </a:r>
            <a:r>
              <a:rPr lang="en-US" dirty="0" err="1"/>
              <a:t>Å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Fit EW of observations to compare PWV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Additional validation on real world observations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Fine tuning of airmass dependence</a:t>
            </a:r>
          </a:p>
        </p:txBody>
      </p:sp>
    </p:spTree>
    <p:extLst>
      <p:ext uri="{BB962C8B-B14F-4D97-AF65-F5344CB8AC3E}">
        <p14:creationId xmlns:p14="http://schemas.microsoft.com/office/powerpoint/2010/main" val="4276156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AAE2D-01D7-4F48-88F5-26BAFCDAC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5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5BD7A1-FD90-1B46-BDA0-B61D0AD01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"/>
          <a:stretch/>
        </p:blipFill>
        <p:spPr>
          <a:xfrm>
            <a:off x="0" y="1295400"/>
            <a:ext cx="9108539" cy="4724400"/>
          </a:xfrm>
        </p:spPr>
      </p:pic>
    </p:spTree>
    <p:extLst>
      <p:ext uri="{BB962C8B-B14F-4D97-AF65-F5344CB8AC3E}">
        <p14:creationId xmlns:p14="http://schemas.microsoft.com/office/powerpoint/2010/main" val="3903099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BB9AE2-CD80-E54A-84AB-13330470F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"/>
          <a:stretch/>
        </p:blipFill>
        <p:spPr>
          <a:xfrm>
            <a:off x="28074" y="1219199"/>
            <a:ext cx="9115926" cy="4920547"/>
          </a:xfrm>
        </p:spPr>
      </p:pic>
    </p:spTree>
    <p:extLst>
      <p:ext uri="{BB962C8B-B14F-4D97-AF65-F5344CB8AC3E}">
        <p14:creationId xmlns:p14="http://schemas.microsoft.com/office/powerpoint/2010/main" val="191802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11B5F8-64B2-F845-BD74-B2E12822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Dual Band GPS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4961C6B-FC8C-1D40-8B79-CF1D9A41CCF7}"/>
              </a:ext>
            </a:extLst>
          </p:cNvPr>
          <p:cNvSpPr txBox="1">
            <a:spLocks/>
          </p:cNvSpPr>
          <p:nvPr/>
        </p:nvSpPr>
        <p:spPr>
          <a:xfrm>
            <a:off x="457200" y="1536192"/>
            <a:ext cx="7620000" cy="44181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Dual band signals pick up phase shift</a:t>
            </a:r>
          </a:p>
          <a:p>
            <a:pPr lvl="1"/>
            <a:r>
              <a:rPr lang="en-US"/>
              <a:t>Clock shift</a:t>
            </a:r>
          </a:p>
          <a:p>
            <a:pPr lvl="1"/>
            <a:r>
              <a:rPr lang="en-US"/>
              <a:t>Doppler effect</a:t>
            </a:r>
          </a:p>
          <a:p>
            <a:pPr lvl="1"/>
            <a:r>
              <a:rPr lang="en-US"/>
              <a:t>Atmospheric contribution</a:t>
            </a:r>
          </a:p>
          <a:p>
            <a:pPr lvl="1"/>
            <a:endParaRPr lang="en-US"/>
          </a:p>
          <a:p>
            <a:r>
              <a:rPr lang="en-US"/>
              <a:t>Zenith Total Delay (ZTD)</a:t>
            </a:r>
          </a:p>
          <a:p>
            <a:pPr lvl="1"/>
            <a:r>
              <a:rPr lang="en-US"/>
              <a:t>Zenith Hydrostatic Delay (ZHD)</a:t>
            </a:r>
          </a:p>
          <a:p>
            <a:pPr lvl="1"/>
            <a:r>
              <a:rPr lang="en-US"/>
              <a:t>Zenith Wet Delay (ZWD)</a:t>
            </a:r>
          </a:p>
          <a:p>
            <a:pPr marL="114300" indent="0">
              <a:buFont typeface="Arial" pitchFamily="34" charset="0"/>
              <a:buNone/>
            </a:pPr>
            <a:endParaRPr lang="en-US"/>
          </a:p>
          <a:p>
            <a:r>
              <a:rPr lang="en-US"/>
              <a:t>PWV = Q(T) * ZWD</a:t>
            </a:r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C5AEE1B-925F-8644-8DA7-6B9CA286D6EA}"/>
              </a:ext>
            </a:extLst>
          </p:cNvPr>
          <p:cNvSpPr/>
          <p:nvPr/>
        </p:nvSpPr>
        <p:spPr>
          <a:xfrm>
            <a:off x="3200400" y="2057400"/>
            <a:ext cx="381000" cy="533400"/>
          </a:xfrm>
          <a:prstGeom prst="rightBrace">
            <a:avLst>
              <a:gd name="adj1" fmla="val 3500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80D19-E7E9-F344-9333-130171D318EE}"/>
              </a:ext>
            </a:extLst>
          </p:cNvPr>
          <p:cNvSpPr txBox="1"/>
          <p:nvPr/>
        </p:nvSpPr>
        <p:spPr>
          <a:xfrm>
            <a:off x="3600450" y="2139434"/>
            <a:ext cx="24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Independent</a:t>
            </a:r>
          </a:p>
        </p:txBody>
      </p:sp>
    </p:spTree>
    <p:extLst>
      <p:ext uri="{BB962C8B-B14F-4D97-AF65-F5344CB8AC3E}">
        <p14:creationId xmlns:p14="http://schemas.microsoft.com/office/powerpoint/2010/main" val="16478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3CE59E-A3E0-7C4B-9CFD-58ABAA09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/>
              <a:t>Calculating Transmission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A2104A6-8FB6-C34D-929D-B012C5D69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4800600"/>
              </a:xfrm>
            </p:spPr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Optical depth of material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terms of PWV: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:r>
                  <a:rPr lang="en-US" sz="2400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𝑃𝑊𝑉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𝑃𝑊𝑉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𝑃𝑊𝑉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𝑃𝑊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.6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A2104A6-8FB6-C34D-929D-B012C5D69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4800600"/>
              </a:xfrm>
              <a:blipFill>
                <a:blip r:embed="rId3"/>
                <a:stretch>
                  <a:fillRect t="-1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085F81-345B-9C4B-9B18-1DF8D8774D7D}"/>
                  </a:ext>
                </a:extLst>
              </p:cNvPr>
              <p:cNvSpPr txBox="1"/>
              <p:nvPr/>
            </p:nvSpPr>
            <p:spPr>
              <a:xfrm>
                <a:off x="5148103" y="4495800"/>
                <a:ext cx="285289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= 6.02 </m:t>
                      </m:r>
                      <m:r>
                        <m:rPr>
                          <m:nor/>
                        </m:rPr>
                        <a:rPr lang="en-US" dirty="0"/>
                        <m:t>E</m:t>
                      </m:r>
                      <m:r>
                        <m:rPr>
                          <m:nor/>
                        </m:rPr>
                        <a:rPr lang="en-US" dirty="0"/>
                        <m:t>23</m:t>
                      </m:r>
                      <m:r>
                        <m:rPr>
                          <m:nor/>
                        </m:rPr>
                        <a:rPr lang="en-US" b="0" i="1" dirty="0" smtClean="0"/>
                        <m:t>  (</m:t>
                      </m:r>
                      <m:r>
                        <m:rPr>
                          <m:nor/>
                        </m:rPr>
                        <a:rPr lang="en-US" i="1" dirty="0"/>
                        <m:t>1 / </m:t>
                      </m:r>
                      <m:r>
                        <m:rPr>
                          <m:nor/>
                        </m:rPr>
                        <a:rPr lang="en-US" i="1" dirty="0"/>
                        <m:t>mol</m:t>
                      </m:r>
                      <m:r>
                        <m:rPr>
                          <m:nor/>
                        </m:rPr>
                        <a:rPr lang="en-US" i="1" dirty="0"/>
                        <m:t> )</m:t>
                      </m:r>
                    </m:oMath>
                  </m:oMathPara>
                </a14:m>
                <a:endParaRPr lang="en-US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𝑃𝑊𝑉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18.0152</m:t>
                      </m:r>
                      <m:r>
                        <m:rPr>
                          <m:nor/>
                        </m:rPr>
                        <a:rPr lang="en-US" b="0" i="0" dirty="0" smtClean="0"/>
                        <m:t> (</m:t>
                      </m:r>
                      <m:r>
                        <m:rPr>
                          <m:nor/>
                        </m:rPr>
                        <a:rPr lang="en-US" i="1" dirty="0"/>
                        <m:t>g</m:t>
                      </m:r>
                      <m:r>
                        <m:rPr>
                          <m:nor/>
                        </m:rPr>
                        <a:rPr lang="en-US" i="1" dirty="0"/>
                        <m:t> / </m:t>
                      </m:r>
                      <m:r>
                        <m:rPr>
                          <m:nor/>
                        </m:rPr>
                        <a:rPr lang="en-US" i="1" dirty="0"/>
                        <m:t>mol</m:t>
                      </m:r>
                      <m:r>
                        <m:rPr>
                          <m:nor/>
                        </m:rPr>
                        <a:rPr lang="en-US" b="0" i="1" dirty="0" smtClean="0"/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𝑃𝑊𝑉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 smtClean="0"/>
                        <m:t>= 0.99997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/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^3)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085F81-345B-9C4B-9B18-1DF8D8774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103" y="4495800"/>
                <a:ext cx="2852897" cy="923330"/>
              </a:xfrm>
              <a:prstGeom prst="rect">
                <a:avLst/>
              </a:prstGeom>
              <a:blipFill>
                <a:blip r:embed="rId4"/>
                <a:stretch>
                  <a:fillRect t="-1351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08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E46B57-EC2E-8F41-8207-49ED05A54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3" y="0"/>
            <a:ext cx="83512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1F553-3480-C54E-9D67-409E0B3EAC7D}"/>
              </a:ext>
            </a:extLst>
          </p:cNvPr>
          <p:cNvSpPr txBox="1"/>
          <p:nvPr/>
        </p:nvSpPr>
        <p:spPr>
          <a:xfrm>
            <a:off x="5129503" y="6454032"/>
            <a:ext cx="401449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https://mwvgroup.github.io/pwv_kpno/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11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E46B57-EC2E-8F41-8207-49ED05A54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3" y="0"/>
            <a:ext cx="835127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590232-058F-F44D-9D7D-80D04307B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05069"/>
            <a:ext cx="5701677" cy="31529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921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12C294-031E-9642-8D53-F0378F5D4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06"/>
            <a:ext cx="9144000" cy="73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9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BBF7-E5E8-C24B-A85C-498538CC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24700-64D7-C047-BF9B-69EB35A0E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Automatic download and parsing of new SuomiNet Data</a:t>
            </a:r>
          </a:p>
          <a:p>
            <a:endParaRPr lang="en-US" dirty="0"/>
          </a:p>
          <a:p>
            <a:r>
              <a:rPr lang="en-US" dirty="0"/>
              <a:t>Access to full set of (downloaded) SuomiNet data</a:t>
            </a:r>
          </a:p>
          <a:p>
            <a:endParaRPr lang="en-US" dirty="0"/>
          </a:p>
          <a:p>
            <a:r>
              <a:rPr lang="en-US" dirty="0"/>
              <a:t>PWV transmission model for given date, time, and airmass</a:t>
            </a:r>
          </a:p>
          <a:p>
            <a:pPr lvl="1"/>
            <a:r>
              <a:rPr lang="en-US" dirty="0"/>
              <a:t>3,000 to 12,000 </a:t>
            </a:r>
            <a:r>
              <a:rPr lang="en-US" dirty="0" err="1"/>
              <a:t>Å</a:t>
            </a:r>
            <a:r>
              <a:rPr lang="en-US" dirty="0"/>
              <a:t> at 0.5 </a:t>
            </a:r>
            <a:r>
              <a:rPr lang="en-US" dirty="0" err="1"/>
              <a:t>Å</a:t>
            </a:r>
            <a:r>
              <a:rPr lang="en-US" dirty="0"/>
              <a:t> resolution</a:t>
            </a:r>
          </a:p>
          <a:p>
            <a:endParaRPr lang="en-US" dirty="0"/>
          </a:p>
          <a:p>
            <a:r>
              <a:rPr lang="en-US" dirty="0"/>
              <a:t>PWV transmission model for given PWV</a:t>
            </a:r>
          </a:p>
          <a:p>
            <a:endParaRPr lang="en-US" dirty="0"/>
          </a:p>
          <a:p>
            <a:r>
              <a:rPr lang="en-US" dirty="0"/>
              <a:t>Transmission models can be easily binned</a:t>
            </a:r>
          </a:p>
          <a:p>
            <a:endParaRPr lang="en-US" dirty="0"/>
          </a:p>
          <a:p>
            <a:r>
              <a:rPr lang="en-US" dirty="0"/>
              <a:t>Guided process for extending to user defined sites</a:t>
            </a:r>
          </a:p>
          <a:p>
            <a:endParaRPr lang="en-US" dirty="0"/>
          </a:p>
          <a:p>
            <a:r>
              <a:rPr lang="en-US" dirty="0"/>
              <a:t>Sharable config files for each site</a:t>
            </a:r>
          </a:p>
          <a:p>
            <a:endParaRPr lang="en-US" dirty="0"/>
          </a:p>
          <a:p>
            <a:r>
              <a:rPr lang="en-US" dirty="0"/>
              <a:t>Black body spectral energy distribution with atmospheric features</a:t>
            </a:r>
          </a:p>
          <a:p>
            <a:endParaRPr lang="en-US" dirty="0"/>
          </a:p>
          <a:p>
            <a:r>
              <a:rPr lang="en-US" dirty="0"/>
              <a:t>Full, online documentation, examples, and validation overview</a:t>
            </a:r>
          </a:p>
        </p:txBody>
      </p:sp>
    </p:spTree>
    <p:extLst>
      <p:ext uri="{BB962C8B-B14F-4D97-AF65-F5344CB8AC3E}">
        <p14:creationId xmlns:p14="http://schemas.microsoft.com/office/powerpoint/2010/main" val="112616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EB5AD8-5788-5F4D-A368-1DBB4FA23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1627"/>
            <a:ext cx="8115300" cy="4813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8EB71F-1036-2F42-A9F5-F8FAFEEF0082}"/>
              </a:ext>
            </a:extLst>
          </p:cNvPr>
          <p:cNvSpPr txBox="1"/>
          <p:nvPr/>
        </p:nvSpPr>
        <p:spPr>
          <a:xfrm>
            <a:off x="685800" y="1716931"/>
            <a:ext cx="242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the Atmosphere: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ED174-6207-5F4A-939F-89C4DF308BE1}"/>
              </a:ext>
            </a:extLst>
          </p:cNvPr>
          <p:cNvSpPr txBox="1"/>
          <p:nvPr/>
        </p:nvSpPr>
        <p:spPr>
          <a:xfrm>
            <a:off x="685800" y="152400"/>
            <a:ext cx="317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Data from SuomiNet: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EB4676-E3AE-A94C-BEEE-03B08C3F3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90549"/>
            <a:ext cx="8089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5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2">
  <a:themeElements>
    <a:clrScheme name="Custom 54">
      <a:dk1>
        <a:srgbClr val="2F2B20"/>
      </a:dk1>
      <a:lt1>
        <a:srgbClr val="FFFFFF"/>
      </a:lt1>
      <a:dk2>
        <a:srgbClr val="0D223F"/>
      </a:dk2>
      <a:lt2>
        <a:srgbClr val="FFFFFF"/>
      </a:lt2>
      <a:accent1>
        <a:srgbClr val="B6A269"/>
      </a:accent1>
      <a:accent2>
        <a:srgbClr val="002060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ustom 1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PowerPointDesign2</Template>
  <TotalTime>3503</TotalTime>
  <Words>556</Words>
  <Application>Microsoft Macintosh PowerPoint</Application>
  <PresentationFormat>On-screen Show (4:3)</PresentationFormat>
  <Paragraphs>119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Template2</vt:lpstr>
      <vt:lpstr>pwv_kpno: A Python Package for Modeling PWV transmission using SuomiNet GPS</vt:lpstr>
      <vt:lpstr>Project Goal</vt:lpstr>
      <vt:lpstr>Dual Band GPS</vt:lpstr>
      <vt:lpstr>Calculating Transmission</vt:lpstr>
      <vt:lpstr>PowerPoint Presentation</vt:lpstr>
      <vt:lpstr>PowerPoint Presentation</vt:lpstr>
      <vt:lpstr>PowerPoint Presentation</vt:lpstr>
      <vt:lpstr>Package Features</vt:lpstr>
      <vt:lpstr>PowerPoint Presentation</vt:lpstr>
      <vt:lpstr>From install to transmission function in minutes. So how does it work?  And how well?</vt:lpstr>
      <vt:lpstr>PowerPoint Presentation</vt:lpstr>
      <vt:lpstr>PowerPoint Presentation</vt:lpstr>
      <vt:lpstr>PowerPoint Presentation</vt:lpstr>
      <vt:lpstr>SuomiNet Data Isn’t Perfect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Site Modeling</vt:lpstr>
      <vt:lpstr>Custom Site Modeling</vt:lpstr>
      <vt:lpstr>Moving Forward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Cercone, Pat Frantz</dc:creator>
  <cp:lastModifiedBy>Perrefort, Daniel Joseph</cp:lastModifiedBy>
  <cp:revision>121</cp:revision>
  <dcterms:created xsi:type="dcterms:W3CDTF">2018-05-03T17:02:13Z</dcterms:created>
  <dcterms:modified xsi:type="dcterms:W3CDTF">2018-10-04T08:37:17Z</dcterms:modified>
</cp:coreProperties>
</file>