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sldIdLst>
    <p:sldId id="257" r:id="rId2"/>
    <p:sldId id="267" r:id="rId3"/>
    <p:sldId id="269" r:id="rId4"/>
    <p:sldId id="268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1" autoAdjust="0"/>
    <p:restoredTop sz="94660"/>
  </p:normalViewPr>
  <p:slideViewPr>
    <p:cSldViewPr>
      <p:cViewPr varScale="1">
        <p:scale>
          <a:sx n="124" d="100"/>
          <a:sy n="124" d="100"/>
        </p:scale>
        <p:origin x="-512" y="-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01/10/18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schemeClr val="bg1"/>
                </a:solidFill>
                <a:latin typeface="Calibri" charset="0"/>
              </a:rPr>
              <a:t>LSST</a:t>
            </a:r>
            <a:r>
              <a:rPr lang="en-US" sz="1000" baseline="0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1000" baseline="0" dirty="0" smtClean="0">
                <a:solidFill>
                  <a:schemeClr val="bg1"/>
                </a:solidFill>
                <a:latin typeface="Calibri" charset="0"/>
              </a:rPr>
              <a:t>sensor group : linearity &amp; stability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7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</a:rPr>
              <a:t>LSST </a:t>
            </a:r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</a:rPr>
              <a:t>sensor group</a:t>
            </a:r>
            <a:r>
              <a:rPr lang="en-US" sz="1000" baseline="0" dirty="0" smtClean="0">
                <a:solidFill>
                  <a:prstClr val="white">
                    <a:lumMod val="65000"/>
                  </a:prstClr>
                </a:solidFill>
              </a:rPr>
              <a:t> : linearity &amp; stability</a:t>
            </a:r>
            <a:endParaRPr lang="en-US" sz="1000" dirty="0" smtClean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62" r:id="rId9"/>
    <p:sldLayoutId id="2147483672" r:id="rId10"/>
    <p:sldLayoutId id="2147483673" r:id="rId11"/>
    <p:sldLayoutId id="2147483671" r:id="rId12"/>
    <p:sldLayoutId id="2147483667" r:id="rId13"/>
    <p:sldLayoutId id="2147483668" r:id="rId14"/>
    <p:sldLayoutId id="2147483675" r:id="rId15"/>
    <p:sldLayoutId id="2147483676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Sensor linearity and response stability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Pierre Antilogus, Pierre </a:t>
            </a:r>
            <a:r>
              <a:rPr lang="en-US" dirty="0" err="1" smtClean="0"/>
              <a:t>Astier</a:t>
            </a:r>
            <a:r>
              <a:rPr lang="en-US" dirty="0" smtClean="0"/>
              <a:t> , Claire </a:t>
            </a:r>
            <a:r>
              <a:rPr lang="en-US" dirty="0" err="1" smtClean="0"/>
              <a:t>Juramy</a:t>
            </a:r>
            <a:r>
              <a:rPr lang="en-US" dirty="0" smtClean="0"/>
              <a:t> , </a:t>
            </a:r>
            <a:br>
              <a:rPr lang="en-US" dirty="0" smtClean="0"/>
            </a:br>
            <a:r>
              <a:rPr lang="en-US" dirty="0" smtClean="0"/>
              <a:t>Laurent </a:t>
            </a:r>
            <a:r>
              <a:rPr lang="en-US" dirty="0" err="1" smtClean="0"/>
              <a:t>Leguillou</a:t>
            </a:r>
            <a:r>
              <a:rPr lang="en-US" dirty="0" smtClean="0"/>
              <a:t> , Eduardo Sepulveda</a:t>
            </a:r>
            <a:br>
              <a:rPr lang="en-US" dirty="0" smtClean="0"/>
            </a:br>
            <a:r>
              <a:rPr lang="en-US" dirty="0" smtClean="0"/>
              <a:t>October 2</a:t>
            </a:r>
            <a:r>
              <a:rPr lang="en-US" baseline="30000" dirty="0" smtClean="0"/>
              <a:t>nd</a:t>
            </a:r>
            <a:r>
              <a:rPr lang="en-US" dirty="0" smtClean="0"/>
              <a:t>  </a:t>
            </a:r>
            <a:r>
              <a:rPr lang="en-US" dirty="0" smtClean="0"/>
              <a:t> 2018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228600" y="514350"/>
            <a:ext cx="8763000" cy="4343400"/>
          </a:xfrm>
        </p:spPr>
        <p:txBody>
          <a:bodyPr/>
          <a:lstStyle/>
          <a:p>
            <a:r>
              <a:rPr lang="en-US" sz="1600" dirty="0" smtClean="0"/>
              <a:t>After a power on , the only factor that induces change in our </a:t>
            </a:r>
            <a:r>
              <a:rPr lang="en-US" sz="1600" dirty="0" err="1" smtClean="0"/>
              <a:t>CCD+electronic</a:t>
            </a:r>
            <a:r>
              <a:rPr lang="en-US" sz="1600" dirty="0" smtClean="0"/>
              <a:t> response is temperature change of the sensor or of the REB .</a:t>
            </a:r>
          </a:p>
          <a:p>
            <a:pPr>
              <a:buFontTx/>
              <a:buChar char="-"/>
            </a:pPr>
            <a:r>
              <a:rPr lang="en-US" sz="1600" dirty="0"/>
              <a:t>+4 </a:t>
            </a:r>
            <a:r>
              <a:rPr lang="en-US" sz="1600" dirty="0" err="1"/>
              <a:t>deg</a:t>
            </a:r>
            <a:r>
              <a:rPr lang="en-US" sz="1600" dirty="0"/>
              <a:t> change in the CCD T </a:t>
            </a:r>
            <a:r>
              <a:rPr lang="en-US" sz="1600" dirty="0">
                <a:sym typeface="Wingdings"/>
              </a:rPr>
              <a:t> -.1   % change in gain (e2v) </a:t>
            </a:r>
          </a:p>
          <a:p>
            <a:pPr>
              <a:buFontTx/>
              <a:buChar char="-"/>
            </a:pPr>
            <a:r>
              <a:rPr lang="en-US" sz="1600" dirty="0">
                <a:sym typeface="Wingdings"/>
              </a:rPr>
              <a:t>+1 </a:t>
            </a:r>
            <a:r>
              <a:rPr lang="en-US" sz="1600" dirty="0" err="1">
                <a:sym typeface="Wingdings"/>
              </a:rPr>
              <a:t>deg</a:t>
            </a:r>
            <a:r>
              <a:rPr lang="en-US" sz="1600" dirty="0">
                <a:sym typeface="Wingdings"/>
              </a:rPr>
              <a:t> change in the REB  T  -.05 % change in gain 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On the Paris setup , with temperature variation of &gt;0.01 </a:t>
            </a:r>
            <a:r>
              <a:rPr lang="en-US" sz="1600" dirty="0" err="1" smtClean="0"/>
              <a:t>deg</a:t>
            </a:r>
            <a:r>
              <a:rPr lang="en-US" sz="1600" dirty="0" smtClean="0"/>
              <a:t> for the CCD and  ~0.2 for the REB , we have a sensor response stable at 10</a:t>
            </a:r>
            <a:r>
              <a:rPr lang="en-US" sz="1600" baseline="30000" dirty="0" smtClean="0"/>
              <a:t>-4 </a:t>
            </a:r>
            <a:r>
              <a:rPr lang="en-US" sz="1600" dirty="0" smtClean="0"/>
              <a:t>over 3 days , if we correct for the temperature change in the room , we can go down to a few 10</a:t>
            </a:r>
            <a:r>
              <a:rPr lang="en-US" sz="1600" baseline="30000" dirty="0" smtClean="0"/>
              <a:t>-5 </a:t>
            </a:r>
            <a:r>
              <a:rPr lang="en-US" sz="1600" dirty="0" smtClean="0"/>
              <a:t>.</a:t>
            </a:r>
          </a:p>
          <a:p>
            <a:pPr>
              <a:buFontTx/>
              <a:buChar char="-"/>
            </a:pPr>
            <a:r>
              <a:rPr lang="en-US" sz="1600" dirty="0" smtClean="0">
                <a:sym typeface="Wingdings"/>
              </a:rPr>
              <a:t>In real life it will be worse indeed </a:t>
            </a:r>
            <a:r>
              <a:rPr lang="mr-IN" sz="1600" dirty="0" smtClean="0">
                <a:sym typeface="Wingdings"/>
              </a:rPr>
              <a:t>…</a:t>
            </a:r>
            <a:r>
              <a:rPr lang="en-US" sz="1600" dirty="0" smtClean="0">
                <a:sym typeface="Wingdings"/>
              </a:rPr>
              <a:t>:</a:t>
            </a:r>
          </a:p>
          <a:p>
            <a:pPr lvl="1">
              <a:buFontTx/>
              <a:buChar char="-"/>
            </a:pPr>
            <a:r>
              <a:rPr lang="en-US" sz="1600" dirty="0" smtClean="0">
                <a:sym typeface="Wingdings"/>
              </a:rPr>
              <a:t> The camera signed for a stability  at the 1% per night , .1% / hour </a:t>
            </a:r>
            <a:r>
              <a:rPr lang="mr-IN" sz="1600" dirty="0" smtClean="0">
                <a:sym typeface="Wingdings"/>
              </a:rPr>
              <a:t>…</a:t>
            </a:r>
            <a:r>
              <a:rPr lang="en-US" sz="1600" dirty="0" smtClean="0">
                <a:sym typeface="Wingdings"/>
              </a:rPr>
              <a:t>which like all LSST requirement looks easy to achieve </a:t>
            </a:r>
            <a:r>
              <a:rPr lang="mr-IN" sz="1600" dirty="0" smtClean="0">
                <a:sym typeface="Wingdings"/>
              </a:rPr>
              <a:t>…</a:t>
            </a:r>
            <a:r>
              <a:rPr lang="en-US" sz="1600" dirty="0" smtClean="0">
                <a:sym typeface="Wingdings"/>
              </a:rPr>
              <a:t>but are not that good on the photometric calibration side . </a:t>
            </a:r>
          </a:p>
          <a:p>
            <a:pPr lvl="1">
              <a:buFontTx/>
              <a:buChar char="-"/>
            </a:pPr>
            <a:r>
              <a:rPr lang="en-US" sz="1600" dirty="0" smtClean="0"/>
              <a:t> On </a:t>
            </a:r>
            <a:r>
              <a:rPr lang="en-US" sz="1600" dirty="0"/>
              <a:t>short term ( between exposure and in exposure ) , we are sensitive to </a:t>
            </a:r>
            <a:r>
              <a:rPr lang="en-US" sz="1600" dirty="0" smtClean="0"/>
              <a:t>flux (in flat)  </a:t>
            </a:r>
            <a:r>
              <a:rPr lang="en-US" sz="1600" dirty="0"/>
              <a:t>and exposure frequency ( &gt;~ .1 % effect </a:t>
            </a:r>
            <a:r>
              <a:rPr lang="en-US" sz="1600" dirty="0" smtClean="0"/>
              <a:t>)</a:t>
            </a:r>
          </a:p>
          <a:p>
            <a:pPr lvl="1">
              <a:buFontTx/>
              <a:buChar char="-"/>
            </a:pPr>
            <a:r>
              <a:rPr lang="en-US" sz="1600" dirty="0" smtClean="0"/>
              <a:t> On REB the temperature monitoring readout sensitivity on the ASPIC doesn’t allow a .1% correction </a:t>
            </a:r>
            <a:r>
              <a:rPr lang="mr-IN" sz="1600" dirty="0" smtClean="0"/>
              <a:t>…</a:t>
            </a:r>
            <a:r>
              <a:rPr lang="en-US" sz="1600" dirty="0" smtClean="0"/>
              <a:t> other temperature probe should be used ... We have to learn how to perform this correction in real life </a:t>
            </a:r>
            <a:r>
              <a:rPr lang="mr-IN" sz="1600" dirty="0" smtClean="0"/>
              <a:t>…</a:t>
            </a:r>
            <a:r>
              <a:rPr lang="en-US" sz="1600" dirty="0" smtClean="0"/>
              <a:t>(temperature gradient on board </a:t>
            </a:r>
            <a:r>
              <a:rPr lang="mr-IN" sz="1600" dirty="0" smtClean="0"/>
              <a:t>…</a:t>
            </a:r>
            <a:r>
              <a:rPr lang="en-US" sz="1600" dirty="0" smtClean="0"/>
              <a:t> )  </a:t>
            </a:r>
            <a:endParaRPr lang="en-US" sz="1600" dirty="0"/>
          </a:p>
          <a:p>
            <a:pPr>
              <a:buFontTx/>
              <a:buChar char="-"/>
            </a:pPr>
            <a:endParaRPr lang="en-US" sz="1600" dirty="0" smtClean="0">
              <a:sym typeface="Wingdings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 response </a:t>
            </a:r>
            <a:r>
              <a:rPr lang="en-US" dirty="0" err="1" smtClean="0"/>
              <a:t>vs</a:t>
            </a:r>
            <a:r>
              <a:rPr lang="en-US" dirty="0" smtClean="0"/>
              <a:t>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3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57200" y="590550"/>
            <a:ext cx="8458200" cy="4152900"/>
          </a:xfrm>
        </p:spPr>
        <p:txBody>
          <a:bodyPr/>
          <a:lstStyle/>
          <a:p>
            <a:r>
              <a:rPr lang="en-US" dirty="0" smtClean="0"/>
              <a:t>Beyond monitoring the temperature, and performing the associated correction ,  we are evaluating two other path for monitoring / correcting the gain in real time :</a:t>
            </a:r>
          </a:p>
          <a:p>
            <a:pPr lvl="1"/>
            <a:r>
              <a:rPr lang="en-US" dirty="0" smtClean="0"/>
              <a:t>We can use a “fix” signal at the CCD amplifier level : we can digitize the reset  of the CCD ( RG ~ 60 </a:t>
            </a:r>
            <a:r>
              <a:rPr lang="en-US" dirty="0" err="1" smtClean="0"/>
              <a:t>ke</a:t>
            </a:r>
            <a:r>
              <a:rPr lang="en-US" dirty="0" smtClean="0"/>
              <a:t>-)  </a:t>
            </a:r>
          </a:p>
          <a:p>
            <a:pPr lvl="1"/>
            <a:r>
              <a:rPr lang="en-US" dirty="0" smtClean="0"/>
              <a:t>In the BIAS level there is a ~ 2500 e- signal coming from clock injection in the first stage amplifier </a:t>
            </a:r>
          </a:p>
          <a:p>
            <a:r>
              <a:rPr lang="en-US" dirty="0" smtClean="0"/>
              <a:t>Both “signals” are sensitive to gain change .</a:t>
            </a:r>
          </a:p>
          <a:p>
            <a:r>
              <a:rPr lang="en-US" dirty="0" smtClean="0"/>
              <a:t>We are on our way to evaluate if we can use these signals to get a monitoring at ~ 0.05 % level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the moment : no success yet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 monitoring in real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0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228600" y="666750"/>
            <a:ext cx="3810001" cy="4076700"/>
          </a:xfrm>
        </p:spPr>
        <p:txBody>
          <a:bodyPr/>
          <a:lstStyle/>
          <a:p>
            <a:r>
              <a:rPr lang="en-US" sz="1600" dirty="0" smtClean="0"/>
              <a:t>With our lab setup we can measure the CCD linearity with a very good precision!</a:t>
            </a:r>
          </a:p>
          <a:p>
            <a:r>
              <a:rPr lang="en-US" sz="1600" dirty="0" smtClean="0"/>
              <a:t>But for this we have :</a:t>
            </a:r>
          </a:p>
          <a:p>
            <a:pPr lvl="1"/>
            <a:r>
              <a:rPr lang="en-US" sz="1400" dirty="0" smtClean="0"/>
              <a:t>Temperature  stable over days :  </a:t>
            </a:r>
          </a:p>
          <a:p>
            <a:pPr lvl="2"/>
            <a:r>
              <a:rPr lang="en-US" sz="1200" dirty="0" smtClean="0"/>
              <a:t>A room/REB stable at </a:t>
            </a:r>
            <a:r>
              <a:rPr lang="en-US" sz="1200" dirty="0" err="1" smtClean="0"/>
              <a:t>δ</a:t>
            </a:r>
            <a:r>
              <a:rPr lang="en-US" sz="1200" dirty="0" smtClean="0"/>
              <a:t>=0.1 </a:t>
            </a:r>
            <a:r>
              <a:rPr lang="en-US" sz="1200" dirty="0" err="1" smtClean="0"/>
              <a:t>deg</a:t>
            </a:r>
            <a:endParaRPr lang="en-US" sz="1200" dirty="0" smtClean="0"/>
          </a:p>
          <a:p>
            <a:pPr lvl="2"/>
            <a:r>
              <a:rPr lang="en-US" sz="1200" dirty="0" smtClean="0"/>
              <a:t>A CCD stable at better than </a:t>
            </a:r>
            <a:r>
              <a:rPr lang="en-US" sz="1200" dirty="0" err="1"/>
              <a:t>δ</a:t>
            </a:r>
            <a:r>
              <a:rPr lang="en-US" sz="1200" dirty="0"/>
              <a:t>=</a:t>
            </a:r>
            <a:r>
              <a:rPr lang="en-US" sz="1200" dirty="0" smtClean="0"/>
              <a:t>0.01 </a:t>
            </a:r>
            <a:r>
              <a:rPr lang="en-US" sz="1200" dirty="0" err="1" smtClean="0"/>
              <a:t>deg</a:t>
            </a:r>
            <a:r>
              <a:rPr lang="en-US" sz="1200" dirty="0" smtClean="0"/>
              <a:t> </a:t>
            </a:r>
          </a:p>
          <a:p>
            <a:pPr lvl="1"/>
            <a:r>
              <a:rPr lang="en-US" sz="1400" dirty="0" smtClean="0"/>
              <a:t>A lamp flux/power stabilized by a photodiode at better than 1% ( for ~ 72 h) </a:t>
            </a:r>
          </a:p>
          <a:p>
            <a:pPr lvl="1"/>
            <a:r>
              <a:rPr lang="en-US" sz="1400" dirty="0" smtClean="0"/>
              <a:t>A clap on the CCD plane able to measure </a:t>
            </a:r>
            <a:r>
              <a:rPr lang="en-US" sz="1400" i="1" dirty="0" err="1" smtClean="0"/>
              <a:t>int</a:t>
            </a:r>
            <a:r>
              <a:rPr lang="en-US" sz="1400" dirty="0" smtClean="0"/>
              <a:t>(</a:t>
            </a:r>
            <a:r>
              <a:rPr lang="en-US" sz="1400" dirty="0" err="1" smtClean="0"/>
              <a:t>ilumination</a:t>
            </a:r>
            <a:r>
              <a:rPr lang="en-US" sz="1400" dirty="0" smtClean="0"/>
              <a:t>) stable over time </a:t>
            </a:r>
            <a:r>
              <a:rPr lang="en-US" sz="1400" dirty="0"/>
              <a:t>at a few 10</a:t>
            </a:r>
            <a:r>
              <a:rPr lang="en-US" sz="1400" baseline="30000" dirty="0"/>
              <a:t>-5</a:t>
            </a:r>
            <a:r>
              <a:rPr lang="en-US" sz="1400" dirty="0"/>
              <a:t> </a:t>
            </a:r>
            <a:r>
              <a:rPr lang="en-US" sz="1400" dirty="0" smtClean="0"/>
              <a:t>and precise at &lt;</a:t>
            </a:r>
            <a:r>
              <a:rPr lang="en-US" sz="1400" dirty="0"/>
              <a:t>10</a:t>
            </a:r>
            <a:r>
              <a:rPr lang="en-US" sz="1400" baseline="30000" dirty="0" smtClean="0"/>
              <a:t>-4  </a:t>
            </a:r>
            <a:r>
              <a:rPr lang="en-US" sz="1400" dirty="0" smtClean="0"/>
              <a:t>(it has no linearity issue as the lamp is stable at 1% , and it does it’s measurement at 31.25 kHz )  </a:t>
            </a:r>
          </a:p>
          <a:p>
            <a:pPr marL="0" indent="0">
              <a:buNone/>
            </a:pPr>
            <a:r>
              <a:rPr lang="en-US" sz="1600" dirty="0" smtClean="0">
                <a:sym typeface="Wingdings"/>
              </a:rPr>
              <a:t> hard to get in real life that way </a:t>
            </a:r>
            <a:endParaRPr lang="en-US" sz="16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Sensor+REB</a:t>
            </a:r>
            <a:r>
              <a:rPr lang="en-US" dirty="0" smtClean="0"/>
              <a:t> linearity </a:t>
            </a:r>
            <a:endParaRPr lang="en-US" dirty="0"/>
          </a:p>
        </p:txBody>
      </p:sp>
      <p:pic>
        <p:nvPicPr>
          <p:cNvPr id="4" name="Image 3" descr="linear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05" y="644229"/>
            <a:ext cx="4991100" cy="2384721"/>
          </a:xfrm>
          <a:prstGeom prst="rect">
            <a:avLst/>
          </a:prstGeom>
        </p:spPr>
      </p:pic>
      <p:pic>
        <p:nvPicPr>
          <p:cNvPr id="5" name="Image 4" descr="6pt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28950"/>
            <a:ext cx="4953000" cy="1941436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7010400" y="3105150"/>
            <a:ext cx="0" cy="1600200"/>
          </a:xfrm>
          <a:prstGeom prst="line">
            <a:avLst/>
          </a:prstGeom>
          <a:ln cap="rnd">
            <a:solidFill>
              <a:schemeClr val="accent2">
                <a:lumMod val="75000"/>
                <a:alpha val="2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648200" y="666750"/>
            <a:ext cx="432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Linearity ( e2v data for 6 PTC , ~ 1h/per </a:t>
            </a:r>
            <a:r>
              <a:rPr lang="en-US" dirty="0" err="1" smtClean="0"/>
              <a:t>ptc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876800" y="1581150"/>
            <a:ext cx="3892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Aspic “glitch”     ~ 0.4 %</a:t>
            </a:r>
          </a:p>
          <a:p>
            <a:r>
              <a:rPr lang="en-US" dirty="0" smtClean="0"/>
              <a:t>CCD </a:t>
            </a:r>
            <a:r>
              <a:rPr lang="en-US" dirty="0"/>
              <a:t>/</a:t>
            </a:r>
            <a:r>
              <a:rPr lang="en-US" dirty="0" smtClean="0"/>
              <a:t> OD slope ~ 0.5%</a:t>
            </a:r>
          </a:p>
          <a:p>
            <a:endParaRPr lang="en-US" dirty="0"/>
          </a:p>
          <a:p>
            <a:r>
              <a:rPr lang="en-US" dirty="0" smtClean="0"/>
              <a:t>At low flux (&lt;1500 e-) work to be done</a:t>
            </a:r>
            <a:endParaRPr lang="en-US" dirty="0"/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6019800" y="1428750"/>
            <a:ext cx="457200" cy="304800"/>
          </a:xfrm>
          <a:prstGeom prst="line">
            <a:avLst/>
          </a:prstGeom>
          <a:ln cap="rnd">
            <a:solidFill>
              <a:srgbClr val="0000FF"/>
            </a:solidFill>
            <a:prstDash val="solid"/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16200000">
            <a:off x="2745649" y="1731100"/>
            <a:ext cx="28028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Measured Flux/Photo diode 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7816330" y="2724150"/>
            <a:ext cx="132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in e- </a:t>
            </a:r>
            <a:r>
              <a:rPr lang="en-US" dirty="0" smtClean="0">
                <a:sym typeface="Wingdings"/>
              </a:rPr>
              <a:t> 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3559431" y="3812919"/>
            <a:ext cx="13276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Flux in e- </a:t>
            </a:r>
            <a:r>
              <a:rPr lang="en-US" dirty="0" smtClean="0">
                <a:sym typeface="Wingdings"/>
              </a:rPr>
              <a:t> 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6795148" y="4705350"/>
            <a:ext cx="236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at t / Flux at t0 </a:t>
            </a:r>
            <a:r>
              <a:rPr lang="en-US" dirty="0" smtClean="0">
                <a:sym typeface="Wingdings"/>
              </a:rPr>
              <a:t> </a:t>
            </a:r>
            <a:endParaRPr lang="en-US" dirty="0"/>
          </a:p>
        </p:txBody>
      </p:sp>
      <p:cxnSp>
        <p:nvCxnSpPr>
          <p:cNvPr id="21" name="Connecteur droit 20"/>
          <p:cNvCxnSpPr/>
          <p:nvPr/>
        </p:nvCxnSpPr>
        <p:spPr>
          <a:xfrm flipH="1" flipV="1">
            <a:off x="4800600" y="1276350"/>
            <a:ext cx="152400" cy="1219200"/>
          </a:xfrm>
          <a:prstGeom prst="line">
            <a:avLst/>
          </a:prstGeom>
          <a:ln cap="rnd">
            <a:solidFill>
              <a:srgbClr val="0000FF"/>
            </a:solidFill>
            <a:prstDash val="solid"/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350233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LSST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Legacy 169 LSST2018" id="{F834B0B0-AAD6-42DA-9EF6-E7A0ACAEA0BF}" vid="{B8B447D5-528D-4F64-986D-EEF027B1B3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Legacy 169 LSST2018.potx</Template>
  <TotalTime>2741</TotalTime>
  <Words>580</Words>
  <Application>Microsoft Macintosh PowerPoint</Application>
  <PresentationFormat>Présentation à l'écran (16:9)</PresentationFormat>
  <Paragraphs>35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Legacy 169 LSST2018</vt:lpstr>
      <vt:lpstr>Sensor linearity and response stability   Pierre Antilogus, Pierre Astier , Claire Juramy ,  Laurent Leguillou , Eduardo Sepulveda October 2nd   2018   </vt:lpstr>
      <vt:lpstr>CCD response vs time </vt:lpstr>
      <vt:lpstr>Gain monitoring in real time</vt:lpstr>
      <vt:lpstr>Sensor+REB linearity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Pierre Antilogus</cp:lastModifiedBy>
  <cp:revision>28</cp:revision>
  <dcterms:created xsi:type="dcterms:W3CDTF">2018-04-26T20:33:17Z</dcterms:created>
  <dcterms:modified xsi:type="dcterms:W3CDTF">2018-10-03T09:52:50Z</dcterms:modified>
</cp:coreProperties>
</file>