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17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6C19B-C981-4EFB-9096-F32820F76B84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A06D0-10C8-42A3-ACAC-2AAAFA22368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89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CDE54-70F4-43A7-9487-95AC4049E6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4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A352-AC2E-452D-AECB-C0D88AB8E7B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08030-E477-4ABF-B935-512F38B4A1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0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A352-AC2E-452D-AECB-C0D88AB8E7B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08030-E477-4ABF-B935-512F38B4A1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04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A352-AC2E-452D-AECB-C0D88AB8E7B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08030-E477-4ABF-B935-512F38B4A1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3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A352-AC2E-452D-AECB-C0D88AB8E7B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08030-E477-4ABF-B935-512F38B4A1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1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A352-AC2E-452D-AECB-C0D88AB8E7B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08030-E477-4ABF-B935-512F38B4A1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0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A352-AC2E-452D-AECB-C0D88AB8E7B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08030-E477-4ABF-B935-512F38B4A1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1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A352-AC2E-452D-AECB-C0D88AB8E7B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08030-E477-4ABF-B935-512F38B4A1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6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A352-AC2E-452D-AECB-C0D88AB8E7B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08030-E477-4ABF-B935-512F38B4A1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35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A352-AC2E-452D-AECB-C0D88AB8E7B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08030-E477-4ABF-B935-512F38B4A1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7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A352-AC2E-452D-AECB-C0D88AB8E7B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08030-E477-4ABF-B935-512F38B4A1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2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A352-AC2E-452D-AECB-C0D88AB8E7B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08030-E477-4ABF-B935-512F38B4A1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4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0A352-AC2E-452D-AECB-C0D88AB8E7B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08030-E477-4ABF-B935-512F38B4A1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4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GANSU </a:t>
            </a:r>
            <a:r>
              <a:rPr lang="fr-FR" dirty="0" err="1" smtClean="0"/>
              <a:t>survey</a:t>
            </a:r>
            <a:r>
              <a:rPr lang="fr-FR" dirty="0" smtClean="0"/>
              <a:t> prospectives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06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err="1" smtClean="0"/>
              <a:t>Significant</a:t>
            </a:r>
            <a:r>
              <a:rPr lang="fr-FR" dirty="0" smtClean="0"/>
              <a:t> effort for </a:t>
            </a:r>
            <a:r>
              <a:rPr lang="fr-FR" dirty="0" err="1" smtClean="0"/>
              <a:t>systematic</a:t>
            </a:r>
            <a:r>
              <a:rPr lang="fr-FR" dirty="0" smtClean="0"/>
              <a:t> site </a:t>
            </a:r>
            <a:r>
              <a:rPr lang="fr-FR" dirty="0" err="1" smtClean="0"/>
              <a:t>survey</a:t>
            </a:r>
            <a:r>
              <a:rPr lang="fr-FR" dirty="0" smtClean="0"/>
              <a:t> over the last 12 </a:t>
            </a:r>
            <a:r>
              <a:rPr lang="fr-FR" dirty="0" err="1" smtClean="0"/>
              <a:t>months</a:t>
            </a:r>
            <a:r>
              <a:rPr lang="fr-FR" dirty="0" smtClean="0"/>
              <a:t> </a:t>
            </a:r>
          </a:p>
          <a:p>
            <a:r>
              <a:rPr lang="fr-FR" dirty="0" smtClean="0"/>
              <a:t>Clean sites </a:t>
            </a:r>
            <a:r>
              <a:rPr lang="fr-FR" dirty="0" err="1" smtClean="0"/>
              <a:t>exist</a:t>
            </a:r>
            <a:endParaRPr lang="fr-FR" dirty="0" smtClean="0"/>
          </a:p>
          <a:p>
            <a:r>
              <a:rPr lang="fr-FR" dirty="0" err="1" smtClean="0"/>
              <a:t>Yiwu</a:t>
            </a:r>
            <a:r>
              <a:rPr lang="fr-FR" dirty="0" smtClean="0"/>
              <a:t> good, but </a:t>
            </a:r>
            <a:r>
              <a:rPr lang="fr-FR" dirty="0" err="1" smtClean="0"/>
              <a:t>XinJiang</a:t>
            </a:r>
            <a:r>
              <a:rPr lang="fr-FR" dirty="0" smtClean="0"/>
              <a:t> </a:t>
            </a:r>
            <a:r>
              <a:rPr lang="fr-FR" smtClean="0"/>
              <a:t>probably</a:t>
            </a:r>
            <a:r>
              <a:rPr lang="fr-FR" dirty="0" smtClean="0"/>
              <a:t> </a:t>
            </a:r>
            <a:r>
              <a:rPr lang="fr-FR" dirty="0" err="1" smtClean="0"/>
              <a:t>risky</a:t>
            </a:r>
            <a:r>
              <a:rPr lang="fr-FR" dirty="0" smtClean="0"/>
              <a:t> </a:t>
            </a:r>
            <a:r>
              <a:rPr lang="fr-FR" dirty="0" err="1" smtClean="0"/>
              <a:t>politically</a:t>
            </a:r>
            <a:r>
              <a:rPr lang="fr-FR" dirty="0" smtClean="0"/>
              <a:t>.</a:t>
            </a:r>
          </a:p>
          <a:p>
            <a:r>
              <a:rPr lang="fr-FR" dirty="0" smtClean="0"/>
              <a:t>Gansu </a:t>
            </a:r>
            <a:r>
              <a:rPr lang="fr-FR" dirty="0" err="1" smtClean="0"/>
              <a:t>promising</a:t>
            </a:r>
            <a:r>
              <a:rPr lang="fr-FR" dirty="0" smtClean="0"/>
              <a:t> on </a:t>
            </a:r>
            <a:r>
              <a:rPr lang="fr-FR" dirty="0" err="1" smtClean="0"/>
              <a:t>paper</a:t>
            </a:r>
            <a:endParaRPr lang="fr-FR" dirty="0" smtClean="0"/>
          </a:p>
          <a:p>
            <a:r>
              <a:rPr lang="fr-FR" dirty="0" smtClean="0"/>
              <a:t>Actions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taken</a:t>
            </a:r>
            <a:r>
              <a:rPr lang="fr-FR" dirty="0" smtClean="0"/>
              <a:t> </a:t>
            </a:r>
            <a:r>
              <a:rPr lang="fr-FR" dirty="0" err="1" smtClean="0"/>
              <a:t>after</a:t>
            </a:r>
            <a:r>
              <a:rPr lang="fr-FR" dirty="0" smtClean="0"/>
              <a:t> Gansu </a:t>
            </a:r>
            <a:r>
              <a:rPr lang="fr-FR" dirty="0" err="1" smtClean="0"/>
              <a:t>survey</a:t>
            </a:r>
            <a:r>
              <a:rPr lang="fr-FR" dirty="0" smtClean="0"/>
              <a:t>:</a:t>
            </a:r>
          </a:p>
          <a:p>
            <a:pPr lvl="1"/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 err="1" smtClean="0"/>
              <a:t>priority</a:t>
            </a:r>
            <a:r>
              <a:rPr lang="fr-FR" dirty="0" smtClean="0"/>
              <a:t> site</a:t>
            </a:r>
          </a:p>
          <a:p>
            <a:pPr lvl="1"/>
            <a:r>
              <a:rPr lang="fr-FR" dirty="0" err="1" smtClean="0"/>
              <a:t>Get</a:t>
            </a:r>
            <a:r>
              <a:rPr lang="fr-FR" dirty="0" smtClean="0"/>
              <a:t> administrative support</a:t>
            </a:r>
          </a:p>
          <a:p>
            <a:pPr lvl="1"/>
            <a:r>
              <a:rPr lang="fr-FR" dirty="0" smtClean="0"/>
              <a:t>Long </a:t>
            </a:r>
            <a:r>
              <a:rPr lang="fr-FR" dirty="0" err="1" smtClean="0"/>
              <a:t>term</a:t>
            </a:r>
            <a:r>
              <a:rPr lang="fr-FR" dirty="0" smtClean="0"/>
              <a:t> </a:t>
            </a:r>
            <a:r>
              <a:rPr lang="fr-FR" dirty="0" err="1" smtClean="0"/>
              <a:t>survey</a:t>
            </a:r>
            <a:r>
              <a:rPr lang="fr-FR" dirty="0" smtClean="0"/>
              <a:t> in </a:t>
            </a:r>
            <a:r>
              <a:rPr lang="fr-FR" dirty="0" err="1" smtClean="0"/>
              <a:t>Autumn</a:t>
            </a:r>
            <a:endParaRPr lang="fr-F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186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fr-FR" dirty="0" smtClean="0"/>
              <a:t>Background </a:t>
            </a:r>
            <a:r>
              <a:rPr lang="fr-FR" dirty="0" err="1" smtClean="0"/>
              <a:t>level</a:t>
            </a:r>
            <a:r>
              <a:rPr lang="fr-FR" dirty="0" smtClean="0"/>
              <a:t> estimation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6300"/>
            <a:ext cx="66008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0" y="2258788"/>
            <a:ext cx="6232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477001" y="51816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Occurrence of </a:t>
            </a:r>
            <a:r>
              <a:rPr lang="fr-FR" dirty="0" err="1" smtClean="0"/>
              <a:t>transient</a:t>
            </a:r>
            <a:r>
              <a:rPr lang="fr-FR" dirty="0" smtClean="0"/>
              <a:t> </a:t>
            </a:r>
            <a:r>
              <a:rPr lang="fr-FR" dirty="0" err="1" smtClean="0"/>
              <a:t>signals</a:t>
            </a:r>
            <a:r>
              <a:rPr lang="fr-FR" dirty="0" smtClean="0"/>
              <a:t> (few seconds of </a:t>
            </a:r>
            <a:r>
              <a:rPr lang="fr-FR" dirty="0" err="1" smtClean="0"/>
              <a:t>radom</a:t>
            </a:r>
            <a:r>
              <a:rPr lang="fr-FR" dirty="0" smtClean="0"/>
              <a:t> data)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6338283" y="2819400"/>
            <a:ext cx="280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FFT for </a:t>
            </a:r>
            <a:r>
              <a:rPr lang="fr-FR" dirty="0" err="1" smtClean="0"/>
              <a:t>stationnary</a:t>
            </a:r>
            <a:r>
              <a:rPr lang="fr-FR" dirty="0" smtClean="0"/>
              <a:t> noise:</a:t>
            </a:r>
          </a:p>
          <a:p>
            <a:r>
              <a:rPr lang="fr-FR" dirty="0" smtClean="0"/>
              <a:t>Continuum (</a:t>
            </a:r>
            <a:r>
              <a:rPr lang="fr-FR" dirty="0" err="1" smtClean="0"/>
              <a:t>Galactic</a:t>
            </a:r>
            <a:r>
              <a:rPr lang="fr-FR" dirty="0" smtClean="0"/>
              <a:t> + </a:t>
            </a:r>
            <a:r>
              <a:rPr lang="fr-FR" dirty="0" err="1" smtClean="0"/>
              <a:t>human</a:t>
            </a:r>
            <a:r>
              <a:rPr lang="fr-FR" dirty="0" smtClean="0"/>
              <a:t>) + </a:t>
            </a:r>
            <a:r>
              <a:rPr lang="fr-FR" dirty="0" err="1" smtClean="0"/>
              <a:t>fixed</a:t>
            </a:r>
            <a:r>
              <a:rPr lang="fr-FR" dirty="0" smtClean="0"/>
              <a:t> </a:t>
            </a:r>
            <a:r>
              <a:rPr lang="fr-FR" dirty="0" err="1" smtClean="0"/>
              <a:t>frequencies</a:t>
            </a:r>
            <a:r>
              <a:rPr lang="fr-FR" dirty="0" smtClean="0"/>
              <a:t> (</a:t>
            </a:r>
            <a:r>
              <a:rPr lang="fr-FR" dirty="0" err="1" smtClean="0"/>
              <a:t>human</a:t>
            </a:r>
            <a:r>
              <a:rPr lang="fr-FR" dirty="0" smtClean="0"/>
              <a:t>)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1737167" y="2514600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NS </a:t>
            </a:r>
            <a:r>
              <a:rPr lang="fr-FR" dirty="0" err="1" smtClean="0"/>
              <a:t>channel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1674650" y="4812268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NS </a:t>
            </a:r>
            <a:r>
              <a:rPr lang="fr-FR" dirty="0" err="1" smtClean="0"/>
              <a:t>channel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5103650" y="4800600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EW </a:t>
            </a:r>
            <a:r>
              <a:rPr lang="fr-FR" dirty="0" err="1" smtClean="0"/>
              <a:t>channel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4953000" y="2565400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EW </a:t>
            </a:r>
            <a:r>
              <a:rPr lang="fr-FR" dirty="0" err="1" smtClean="0"/>
              <a:t>channel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914400"/>
            <a:ext cx="8686801" cy="1600200"/>
          </a:xfrm>
        </p:spPr>
        <p:txBody>
          <a:bodyPr>
            <a:normAutofit fontScale="62500" lnSpcReduction="20000"/>
          </a:bodyPr>
          <a:lstStyle/>
          <a:p>
            <a:r>
              <a:rPr lang="fr-FR" dirty="0" smtClean="0"/>
              <a:t>So far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limited</a:t>
            </a:r>
            <a:r>
              <a:rPr lang="fr-FR" dirty="0" smtClean="0"/>
              <a:t> data &amp; no standard </a:t>
            </a:r>
            <a:r>
              <a:rPr lang="fr-FR" dirty="0" err="1" smtClean="0"/>
              <a:t>procedure</a:t>
            </a:r>
            <a:endParaRPr lang="fr-FR" dirty="0" smtClean="0"/>
          </a:p>
          <a:p>
            <a:pPr lvl="1"/>
            <a:r>
              <a:rPr lang="fr-FR" dirty="0" err="1" smtClean="0"/>
              <a:t>Radiodetection</a:t>
            </a:r>
            <a:r>
              <a:rPr lang="fr-FR" dirty="0" smtClean="0"/>
              <a:t> of </a:t>
            </a:r>
            <a:r>
              <a:rPr lang="fr-FR" dirty="0" err="1" smtClean="0"/>
              <a:t>transient</a:t>
            </a:r>
            <a:r>
              <a:rPr lang="fr-FR" dirty="0" smtClean="0"/>
              <a:t> pulses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recent</a:t>
            </a:r>
            <a:r>
              <a:rPr lang="fr-FR" dirty="0" smtClean="0"/>
              <a:t> topic.</a:t>
            </a:r>
          </a:p>
          <a:p>
            <a:pPr lvl="1"/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antennas</a:t>
            </a:r>
            <a:r>
              <a:rPr lang="fr-FR" dirty="0" smtClean="0"/>
              <a:t>, DAQ, </a:t>
            </a:r>
            <a:r>
              <a:rPr lang="fr-FR" dirty="0" err="1" smtClean="0"/>
              <a:t>frequency</a:t>
            </a:r>
            <a:r>
              <a:rPr lang="fr-FR" dirty="0" smtClean="0"/>
              <a:t> ranges, etc…</a:t>
            </a:r>
          </a:p>
          <a:p>
            <a:pPr lvl="1"/>
            <a:r>
              <a:rPr lang="fr-FR" dirty="0" err="1" smtClean="0"/>
              <a:t>Mostly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external</a:t>
            </a:r>
            <a:r>
              <a:rPr lang="fr-FR" dirty="0" smtClean="0"/>
              <a:t> trigger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particle</a:t>
            </a:r>
            <a:r>
              <a:rPr lang="fr-FR" dirty="0" smtClean="0"/>
              <a:t> detectors (</a:t>
            </a:r>
            <a:r>
              <a:rPr lang="fr-FR" dirty="0" err="1" smtClean="0"/>
              <a:t>except</a:t>
            </a:r>
            <a:r>
              <a:rPr lang="fr-FR" dirty="0" smtClean="0"/>
              <a:t> TREND&amp; </a:t>
            </a:r>
            <a:r>
              <a:rPr lang="fr-FR" dirty="0" err="1" smtClean="0"/>
              <a:t>Antarctica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One </a:t>
            </a:r>
            <a:r>
              <a:rPr lang="fr-FR" dirty="0" err="1" smtClean="0"/>
              <a:t>example</a:t>
            </a:r>
            <a:r>
              <a:rPr lang="fr-FR" dirty="0" smtClean="0"/>
              <a:t>: AERA @ AUGER site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 rot="20216610">
            <a:off x="2256087" y="4044103"/>
            <a:ext cx="208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For </a:t>
            </a:r>
            <a:r>
              <a:rPr lang="fr-FR" b="1" dirty="0" err="1" smtClean="0">
                <a:solidFill>
                  <a:srgbClr val="FF0000"/>
                </a:solidFill>
              </a:rPr>
              <a:t>your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eyes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only</a:t>
            </a:r>
            <a:r>
              <a:rPr lang="fr-FR" b="1" dirty="0" smtClean="0">
                <a:solidFill>
                  <a:srgbClr val="FF0000"/>
                </a:solidFill>
              </a:rPr>
              <a:t>…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3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59657"/>
            <a:ext cx="60198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Background </a:t>
            </a:r>
            <a:r>
              <a:rPr lang="fr-FR" dirty="0" err="1" smtClean="0"/>
              <a:t>level</a:t>
            </a:r>
            <a:r>
              <a:rPr lang="fr-FR" dirty="0" smtClean="0"/>
              <a:t> estimation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199" y="1295401"/>
            <a:ext cx="6308157" cy="838200"/>
          </a:xfrm>
        </p:spPr>
        <p:txBody>
          <a:bodyPr>
            <a:normAutofit fontScale="92500" lnSpcReduction="20000"/>
          </a:bodyPr>
          <a:lstStyle/>
          <a:p>
            <a:r>
              <a:rPr lang="fr-FR" dirty="0" err="1" smtClean="0"/>
              <a:t>Ulastai</a:t>
            </a:r>
            <a:r>
              <a:rPr lang="fr-FR" dirty="0" smtClean="0"/>
              <a:t> (TREND site, </a:t>
            </a:r>
            <a:r>
              <a:rPr lang="fr-FR" dirty="0" err="1"/>
              <a:t>Aug</a:t>
            </a:r>
            <a:r>
              <a:rPr lang="fr-FR" dirty="0"/>
              <a:t> 2016</a:t>
            </a:r>
            <a:r>
              <a:rPr lang="fr-FR" dirty="0" smtClean="0"/>
              <a:t>): </a:t>
            </a:r>
            <a:r>
              <a:rPr lang="fr-FR" dirty="0" err="1"/>
              <a:t>trig</a:t>
            </a:r>
            <a:r>
              <a:rPr lang="fr-FR" dirty="0"/>
              <a:t> rate &gt;</a:t>
            </a:r>
            <a:r>
              <a:rPr lang="fr-FR" dirty="0" smtClean="0"/>
              <a:t>10 times </a:t>
            </a:r>
            <a:r>
              <a:rPr lang="fr-FR" dirty="0" err="1" smtClean="0"/>
              <a:t>better</a:t>
            </a:r>
            <a:r>
              <a:rPr lang="fr-FR" dirty="0" smtClean="0"/>
              <a:t>!!</a:t>
            </a:r>
            <a:endParaRPr lang="en-US" dirty="0"/>
          </a:p>
        </p:txBody>
      </p:sp>
      <p:grpSp>
        <p:nvGrpSpPr>
          <p:cNvPr id="5" name="Groupe 4"/>
          <p:cNvGrpSpPr/>
          <p:nvPr/>
        </p:nvGrpSpPr>
        <p:grpSpPr>
          <a:xfrm>
            <a:off x="0" y="4584700"/>
            <a:ext cx="9124950" cy="2273300"/>
            <a:chOff x="0" y="4463143"/>
            <a:chExt cx="9124950" cy="22733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63143"/>
              <a:ext cx="9124950" cy="227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4572000" y="4876800"/>
              <a:ext cx="1297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EW </a:t>
              </a:r>
              <a:r>
                <a:rPr lang="fr-FR" dirty="0" err="1" smtClean="0"/>
                <a:t>channel</a:t>
              </a:r>
              <a:endParaRPr lang="en-US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447800" y="4888468"/>
              <a:ext cx="1234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NS </a:t>
              </a:r>
              <a:r>
                <a:rPr lang="fr-FR" dirty="0" err="1" smtClean="0"/>
                <a:t>channel</a:t>
              </a:r>
              <a:endParaRPr lang="en-US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466965" y="4887684"/>
              <a:ext cx="1372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Vert </a:t>
              </a:r>
              <a:r>
                <a:rPr lang="fr-FR" dirty="0" err="1" smtClean="0"/>
                <a:t>channel</a:t>
              </a:r>
              <a:endParaRPr lang="en-US" dirty="0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76200" y="2362200"/>
            <a:ext cx="8922995" cy="2362200"/>
            <a:chOff x="76200" y="2133600"/>
            <a:chExt cx="8922995" cy="23622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133600"/>
              <a:ext cx="892299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4404167" y="2514600"/>
              <a:ext cx="1297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EW </a:t>
              </a:r>
              <a:r>
                <a:rPr lang="fr-FR" dirty="0" err="1" smtClean="0"/>
                <a:t>channel</a:t>
              </a:r>
              <a:endParaRPr lang="en-US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371600" y="2525486"/>
              <a:ext cx="1234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NS </a:t>
              </a:r>
              <a:r>
                <a:rPr lang="fr-FR" dirty="0" err="1" smtClean="0"/>
                <a:t>channel</a:t>
              </a:r>
              <a:endParaRPr lang="en-US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303671" y="2526268"/>
              <a:ext cx="1372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Vert </a:t>
              </a:r>
              <a:r>
                <a:rPr lang="fr-FR" dirty="0" err="1" smtClean="0"/>
                <a:t>channel</a:t>
              </a:r>
              <a:endParaRPr lang="en-US" dirty="0"/>
            </a:p>
          </p:txBody>
        </p:sp>
      </p:grp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56" y="0"/>
            <a:ext cx="26257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384356" y="0"/>
            <a:ext cx="2588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Similar</a:t>
            </a:r>
            <a:r>
              <a:rPr lang="fr-FR" sz="1600" dirty="0" smtClean="0"/>
              <a:t> setup as AERA:</a:t>
            </a:r>
          </a:p>
          <a:p>
            <a:r>
              <a:rPr lang="fr-FR" sz="1600" dirty="0" smtClean="0"/>
              <a:t>AERA </a:t>
            </a:r>
            <a:r>
              <a:rPr lang="fr-FR" sz="1600" dirty="0" err="1" smtClean="0"/>
              <a:t>elec</a:t>
            </a:r>
            <a:endParaRPr lang="fr-FR" sz="1600" dirty="0" smtClean="0"/>
          </a:p>
          <a:p>
            <a:r>
              <a:rPr lang="fr-FR" sz="1600" dirty="0" smtClean="0"/>
              <a:t>SUBATECH (3polar) </a:t>
            </a:r>
            <a:r>
              <a:rPr lang="fr-FR" sz="1600" dirty="0" err="1" smtClean="0"/>
              <a:t>antenna</a:t>
            </a:r>
            <a:r>
              <a:rPr lang="fr-FR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502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fr-FR" dirty="0" smtClean="0"/>
              <a:t>Site </a:t>
            </a:r>
            <a:r>
              <a:rPr lang="fr-FR" dirty="0" err="1" smtClean="0"/>
              <a:t>survey</a:t>
            </a:r>
            <a:r>
              <a:rPr lang="fr-FR" dirty="0" smtClean="0"/>
              <a:t> in China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559281"/>
            <a:ext cx="3410026" cy="179352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In </a:t>
            </a:r>
            <a:r>
              <a:rPr lang="fr-FR" sz="2000" dirty="0" err="1" smtClean="0"/>
              <a:t>InnerMongolia</a:t>
            </a:r>
            <a:r>
              <a:rPr lang="fr-FR" sz="2000" dirty="0" smtClean="0"/>
              <a:t>, Yunnan, </a:t>
            </a:r>
            <a:r>
              <a:rPr lang="fr-FR" sz="2000" dirty="0" err="1" smtClean="0"/>
              <a:t>XinJiang</a:t>
            </a:r>
            <a:r>
              <a:rPr lang="fr-FR" sz="2000" dirty="0" smtClean="0"/>
              <a:t> (</a:t>
            </a:r>
            <a:r>
              <a:rPr lang="fr-FR" sz="2000" dirty="0" err="1" smtClean="0"/>
              <a:t>Aug</a:t>
            </a:r>
            <a:r>
              <a:rPr lang="fr-FR" sz="2000" dirty="0" smtClean="0"/>
              <a:t> 2017-April 2018).</a:t>
            </a:r>
          </a:p>
          <a:p>
            <a:r>
              <a:rPr lang="fr-FR" sz="2000" dirty="0" err="1" smtClean="0"/>
              <a:t>Same</a:t>
            </a:r>
            <a:r>
              <a:rPr lang="fr-FR" sz="2000" dirty="0" smtClean="0"/>
              <a:t> setup all </a:t>
            </a:r>
            <a:r>
              <a:rPr lang="fr-FR" sz="2000" dirty="0" err="1" smtClean="0"/>
              <a:t>along</a:t>
            </a:r>
            <a:r>
              <a:rPr lang="fr-FR" sz="2000" dirty="0" smtClean="0"/>
              <a:t> &amp; standard </a:t>
            </a:r>
            <a:r>
              <a:rPr lang="fr-FR" sz="2000" dirty="0" err="1" smtClean="0"/>
              <a:t>procedure</a:t>
            </a:r>
            <a:endParaRPr lang="en-US" sz="2000" dirty="0"/>
          </a:p>
        </p:txBody>
      </p:sp>
      <p:grpSp>
        <p:nvGrpSpPr>
          <p:cNvPr id="10" name="Groupe 9"/>
          <p:cNvGrpSpPr/>
          <p:nvPr/>
        </p:nvGrpSpPr>
        <p:grpSpPr>
          <a:xfrm>
            <a:off x="3387192" y="1066800"/>
            <a:ext cx="5499633" cy="2590800"/>
            <a:chOff x="3387192" y="1447800"/>
            <a:chExt cx="5499633" cy="2590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192" y="1447800"/>
              <a:ext cx="5499633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4038600" y="1709448"/>
              <a:ext cx="16119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 smtClean="0"/>
                <a:t>YiWu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valley</a:t>
              </a:r>
              <a:endParaRPr lang="en-US" sz="2400" dirty="0"/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5181600" cy="293438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371600" y="3886200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FF00"/>
                </a:solidFill>
              </a:rPr>
              <a:t>Tianlai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723737" y="4268298"/>
            <a:ext cx="1169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FF00"/>
                </a:solidFill>
              </a:rPr>
              <a:t>YiWu</a:t>
            </a:r>
            <a:r>
              <a:rPr lang="fr-FR" sz="1600" b="1" dirty="0" smtClean="0">
                <a:solidFill>
                  <a:srgbClr val="FFFF00"/>
                </a:solidFill>
              </a:rPr>
              <a:t> </a:t>
            </a:r>
            <a:r>
              <a:rPr lang="fr-FR" sz="1600" b="1" dirty="0" err="1" smtClean="0">
                <a:solidFill>
                  <a:srgbClr val="FFFF00"/>
                </a:solidFill>
              </a:rPr>
              <a:t>valley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189514" y="3810000"/>
            <a:ext cx="1009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FF00"/>
                </a:solidFill>
              </a:rPr>
              <a:t>Mingantu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286000" y="6105788"/>
            <a:ext cx="1124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FF00"/>
                </a:solidFill>
              </a:rPr>
              <a:t>AiLao</a:t>
            </a:r>
            <a:r>
              <a:rPr lang="fr-FR" sz="1600" b="1" dirty="0" smtClean="0">
                <a:solidFill>
                  <a:srgbClr val="FFFF00"/>
                </a:solidFill>
              </a:rPr>
              <a:t> Shan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09600" y="4353190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FF00"/>
                </a:solidFill>
              </a:rPr>
              <a:t>TREND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5434732" y="3886199"/>
            <a:ext cx="3556868" cy="28581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Never as good as TREND</a:t>
            </a:r>
          </a:p>
          <a:p>
            <a:r>
              <a:rPr lang="fr-FR" sz="2000" dirty="0" err="1" smtClean="0"/>
              <a:t>Inner</a:t>
            </a:r>
            <a:r>
              <a:rPr lang="fr-FR" sz="2000" dirty="0" smtClean="0"/>
              <a:t> </a:t>
            </a:r>
            <a:r>
              <a:rPr lang="fr-FR" sz="2000" dirty="0" err="1" smtClean="0"/>
              <a:t>Mongolia</a:t>
            </a:r>
            <a:r>
              <a:rPr lang="fr-FR" sz="2000" dirty="0" smtClean="0"/>
              <a:t> as bas as AUGER site</a:t>
            </a:r>
          </a:p>
          <a:p>
            <a:r>
              <a:rPr lang="fr-FR" sz="2000" dirty="0" smtClean="0"/>
              <a:t>All the </a:t>
            </a:r>
            <a:r>
              <a:rPr lang="fr-FR" sz="2000" dirty="0" err="1" smtClean="0"/>
              <a:t>rest</a:t>
            </a:r>
            <a:r>
              <a:rPr lang="fr-FR" sz="2000" dirty="0" smtClean="0"/>
              <a:t> in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(~5 times </a:t>
            </a:r>
            <a:r>
              <a:rPr lang="fr-FR" sz="2000" dirty="0" err="1" smtClean="0"/>
              <a:t>worst</a:t>
            </a:r>
            <a:r>
              <a:rPr lang="fr-FR" sz="2000" dirty="0" smtClean="0"/>
              <a:t> </a:t>
            </a:r>
            <a:r>
              <a:rPr lang="fr-FR" sz="2000" dirty="0" err="1" smtClean="0"/>
              <a:t>trig</a:t>
            </a:r>
            <a:r>
              <a:rPr lang="fr-FR" sz="2000" dirty="0" smtClean="0"/>
              <a:t> rate)</a:t>
            </a:r>
          </a:p>
          <a:p>
            <a:pPr marL="0" indent="0">
              <a:buNone/>
            </a:pPr>
            <a:r>
              <a:rPr lang="fr-FR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fr-FR" sz="2000" b="1" dirty="0" err="1" smtClean="0">
                <a:solidFill>
                  <a:srgbClr val="FF0000"/>
                </a:solidFill>
              </a:rPr>
              <a:t>there</a:t>
            </a:r>
            <a:r>
              <a:rPr lang="fr-FR" sz="2000" b="1" dirty="0" smtClean="0">
                <a:solidFill>
                  <a:srgbClr val="FF0000"/>
                </a:solidFill>
              </a:rPr>
              <a:t> WILL </a:t>
            </a:r>
            <a:r>
              <a:rPr lang="fr-FR" sz="2000" b="1" dirty="0" err="1" smtClean="0">
                <a:solidFill>
                  <a:srgbClr val="FF0000"/>
                </a:solidFill>
              </a:rPr>
              <a:t>be</a:t>
            </a:r>
            <a:r>
              <a:rPr lang="fr-FR" sz="2000" b="1" dirty="0" smtClean="0">
                <a:solidFill>
                  <a:srgbClr val="FF0000"/>
                </a:solidFill>
              </a:rPr>
              <a:t> noise in GRAND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/>
              <a:t>(but </a:t>
            </a:r>
            <a:r>
              <a:rPr lang="fr-FR" sz="2000" dirty="0" err="1" smtClean="0"/>
              <a:t>probably</a:t>
            </a:r>
            <a:r>
              <a:rPr lang="fr-FR" sz="2000" dirty="0" smtClean="0"/>
              <a:t> not as </a:t>
            </a:r>
            <a:r>
              <a:rPr lang="fr-FR" sz="2000" dirty="0" err="1" smtClean="0"/>
              <a:t>bad</a:t>
            </a:r>
            <a:r>
              <a:rPr lang="fr-FR" sz="2000" dirty="0" smtClean="0"/>
              <a:t> as in AUGER)…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How </a:t>
            </a:r>
            <a:r>
              <a:rPr lang="fr-FR" sz="2000" b="1" dirty="0" err="1" smtClean="0">
                <a:solidFill>
                  <a:srgbClr val="FF0000"/>
                </a:solidFill>
              </a:rPr>
              <a:t>shall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we</a:t>
            </a:r>
            <a:r>
              <a:rPr lang="fr-FR" sz="2000" b="1" dirty="0" smtClean="0">
                <a:solidFill>
                  <a:srgbClr val="FF0000"/>
                </a:solidFill>
              </a:rPr>
              <a:t> deal </a:t>
            </a:r>
            <a:r>
              <a:rPr lang="fr-FR" sz="2000" b="1" dirty="0" err="1" smtClean="0">
                <a:solidFill>
                  <a:srgbClr val="FF0000"/>
                </a:solidFill>
              </a:rPr>
              <a:t>with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it</a:t>
            </a:r>
            <a:r>
              <a:rPr lang="fr-FR" sz="2000" b="1" dirty="0" smtClean="0">
                <a:solidFill>
                  <a:srgbClr val="FF0000"/>
                </a:solidFill>
              </a:rPr>
              <a:t>?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5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9051" r="12049" b="8406"/>
          <a:stretch/>
        </p:blipFill>
        <p:spPr bwMode="auto">
          <a:xfrm>
            <a:off x="47295" y="793531"/>
            <a:ext cx="9096705" cy="603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743200" y="220980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XinJiang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3749339" y="388620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QinHai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4191000" y="2069068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Mongolia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4876800" y="281940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Inner</a:t>
            </a:r>
            <a:r>
              <a:rPr lang="fr-FR" dirty="0" smtClean="0"/>
              <a:t> </a:t>
            </a:r>
            <a:r>
              <a:rPr lang="fr-FR" dirty="0" err="1" smtClean="0"/>
              <a:t>Mongolia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6096000" y="3352800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NingXia</a:t>
            </a:r>
            <a:endParaRPr lang="en-US" dirty="0"/>
          </a:p>
        </p:txBody>
      </p:sp>
      <p:sp>
        <p:nvSpPr>
          <p:cNvPr id="5" name="Ellipse 4"/>
          <p:cNvSpPr/>
          <p:nvPr/>
        </p:nvSpPr>
        <p:spPr>
          <a:xfrm>
            <a:off x="381000" y="2590800"/>
            <a:ext cx="3657600" cy="1066800"/>
          </a:xfrm>
          <a:prstGeom prst="ellipse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Desert</a:t>
            </a:r>
            <a:r>
              <a:rPr lang="fr-FR" dirty="0" smtClean="0">
                <a:solidFill>
                  <a:schemeClr val="tx1"/>
                </a:solidFill>
              </a:rPr>
              <a:t> (</a:t>
            </a:r>
            <a:r>
              <a:rPr lang="fr-FR" dirty="0" err="1" smtClean="0">
                <a:solidFill>
                  <a:schemeClr val="tx1"/>
                </a:solidFill>
              </a:rPr>
              <a:t>Taklamkan</a:t>
            </a:r>
            <a:r>
              <a:rPr lang="fr-FR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 rot="20747242">
            <a:off x="4611968" y="1708750"/>
            <a:ext cx="3657600" cy="1531020"/>
          </a:xfrm>
          <a:prstGeom prst="ellipse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Desert</a:t>
            </a:r>
            <a:r>
              <a:rPr lang="fr-FR" dirty="0" smtClean="0">
                <a:solidFill>
                  <a:schemeClr val="tx1"/>
                </a:solidFill>
              </a:rPr>
              <a:t> (Gobi)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 rot="20924672">
            <a:off x="763716" y="3349474"/>
            <a:ext cx="4799161" cy="2249165"/>
          </a:xfrm>
          <a:prstGeom prst="ellipse">
            <a:avLst/>
          </a:prstGeom>
          <a:solidFill>
            <a:schemeClr val="bg2">
              <a:lumMod val="1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Mountains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(Tibetan plateau)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193826" y="1446115"/>
            <a:ext cx="3161421" cy="1140253"/>
          </a:xfrm>
          <a:prstGeom prst="ellipse">
            <a:avLst/>
          </a:prstGeom>
          <a:solidFill>
            <a:schemeClr val="bg2">
              <a:lumMod val="1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Mountains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Tianshan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5715000" y="2902743"/>
            <a:ext cx="3200400" cy="3269457"/>
          </a:xfrm>
          <a:prstGeom prst="ellipse">
            <a:avLst/>
          </a:prstGeom>
          <a:solidFill>
            <a:srgbClr val="A6A6A6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Large populatio</a:t>
            </a:r>
            <a:r>
              <a:rPr lang="fr-FR" dirty="0">
                <a:solidFill>
                  <a:schemeClr val="tx1"/>
                </a:solidFill>
              </a:rPr>
              <a:t>n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aera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473829" y="435506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Gansu</a:t>
            </a:r>
            <a:endParaRPr lang="en-US" dirty="0"/>
          </a:p>
        </p:txBody>
      </p:sp>
      <p:sp>
        <p:nvSpPr>
          <p:cNvPr id="17" name="Double flèche horizontale 16"/>
          <p:cNvSpPr/>
          <p:nvPr/>
        </p:nvSpPr>
        <p:spPr>
          <a:xfrm rot="1963147">
            <a:off x="3835513" y="3051725"/>
            <a:ext cx="2667000" cy="762000"/>
          </a:xfrm>
          <a:prstGeom prst="left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Main communication axis  (</a:t>
            </a:r>
            <a:r>
              <a:rPr lang="fr-FR" sz="1400" dirty="0" err="1" smtClean="0"/>
              <a:t>Hexi</a:t>
            </a:r>
            <a:r>
              <a:rPr lang="fr-FR" sz="1400" dirty="0" smtClean="0"/>
              <a:t> corridor / </a:t>
            </a:r>
            <a:r>
              <a:rPr lang="fr-FR" sz="1400" dirty="0" err="1" smtClean="0"/>
              <a:t>Silk</a:t>
            </a:r>
            <a:r>
              <a:rPr lang="fr-FR" sz="1400" dirty="0" smtClean="0"/>
              <a:t> road)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3429000" y="2579132"/>
            <a:ext cx="1050996" cy="10862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3542500" y="2806700"/>
            <a:ext cx="931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Gansu</a:t>
            </a:r>
          </a:p>
          <a:p>
            <a:pPr algn="ctr"/>
            <a:r>
              <a:rPr lang="fr-FR" dirty="0" err="1" smtClean="0"/>
              <a:t>west</a:t>
            </a:r>
            <a:r>
              <a:rPr lang="fr-FR" dirty="0" smtClean="0"/>
              <a:t> tip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0" t="10353" r="3907" b="13384"/>
          <a:stretch/>
        </p:blipFill>
        <p:spPr bwMode="auto">
          <a:xfrm>
            <a:off x="8964" y="685801"/>
            <a:ext cx="9136929" cy="617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4"/>
          <p:cNvCxnSpPr/>
          <p:nvPr/>
        </p:nvCxnSpPr>
        <p:spPr>
          <a:xfrm flipH="1">
            <a:off x="609600" y="1143000"/>
            <a:ext cx="457200" cy="4572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609600" y="5715000"/>
            <a:ext cx="2209800" cy="1143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>
            <a:off x="1066800" y="685801"/>
            <a:ext cx="1981200" cy="488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4572000" y="3810000"/>
            <a:ext cx="1273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GANSU</a:t>
            </a:r>
            <a:endParaRPr lang="en-US" sz="28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8965" y="697468"/>
            <a:ext cx="1614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XINJIANG</a:t>
            </a:r>
            <a:endParaRPr lang="en-US" sz="2800" b="1" dirty="0"/>
          </a:p>
        </p:txBody>
      </p:sp>
      <p:cxnSp>
        <p:nvCxnSpPr>
          <p:cNvPr id="14" name="Connecteur droit 13"/>
          <p:cNvCxnSpPr/>
          <p:nvPr/>
        </p:nvCxnSpPr>
        <p:spPr>
          <a:xfrm flipH="1">
            <a:off x="0" y="5410200"/>
            <a:ext cx="6096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61365" y="6260068"/>
            <a:ext cx="1305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QINHAI</a:t>
            </a:r>
            <a:endParaRPr lang="en-US" sz="2800" b="1" dirty="0"/>
          </a:p>
        </p:txBody>
      </p:sp>
      <p:sp>
        <p:nvSpPr>
          <p:cNvPr id="15" name="Ellipse 14"/>
          <p:cNvSpPr/>
          <p:nvPr/>
        </p:nvSpPr>
        <p:spPr>
          <a:xfrm>
            <a:off x="304800" y="3737838"/>
            <a:ext cx="3670892" cy="144376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accent1"/>
                </a:solidFill>
              </a:rPr>
              <a:t>Zone 1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2" t="84733" r="62705" b="5592"/>
          <a:stretch/>
        </p:blipFill>
        <p:spPr bwMode="auto">
          <a:xfrm>
            <a:off x="5766971" y="5503479"/>
            <a:ext cx="2672254" cy="78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llipse 18"/>
          <p:cNvSpPr/>
          <p:nvPr/>
        </p:nvSpPr>
        <p:spPr>
          <a:xfrm rot="1131957">
            <a:off x="2990398" y="5719101"/>
            <a:ext cx="3029089" cy="105859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accent1"/>
                </a:solidFill>
              </a:rPr>
              <a:t>Zone  2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119598" y="263473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DunHuang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 rot="20933735">
            <a:off x="572134" y="5016303"/>
            <a:ext cx="2323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err="1" smtClean="0">
                <a:solidFill>
                  <a:srgbClr val="92D050"/>
                </a:solidFill>
              </a:rPr>
              <a:t>Altun</a:t>
            </a:r>
            <a:r>
              <a:rPr lang="fr-FR" sz="2400" b="1" i="1" dirty="0" smtClean="0">
                <a:solidFill>
                  <a:srgbClr val="92D050"/>
                </a:solidFill>
              </a:rPr>
              <a:t> </a:t>
            </a:r>
            <a:r>
              <a:rPr lang="fr-FR" sz="2400" b="1" i="1" dirty="0" err="1" smtClean="0">
                <a:solidFill>
                  <a:srgbClr val="92D050"/>
                </a:solidFill>
              </a:rPr>
              <a:t>Mountains</a:t>
            </a:r>
            <a:endParaRPr lang="en-US" sz="2400" b="1" i="1" dirty="0">
              <a:solidFill>
                <a:srgbClr val="92D050"/>
              </a:solidFill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Gansu western tip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99738"/>
            <a:ext cx="1826906" cy="13701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5" y="2159446"/>
            <a:ext cx="1692835" cy="12695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2" name="Connecteur droit 21"/>
          <p:cNvCxnSpPr/>
          <p:nvPr/>
        </p:nvCxnSpPr>
        <p:spPr>
          <a:xfrm flipH="1">
            <a:off x="838200" y="3429000"/>
            <a:ext cx="605947" cy="13679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2819400" y="4459719"/>
            <a:ext cx="3581400" cy="23982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Résultat de recherche d'images pour &quot;dunhuang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94" y="1077395"/>
            <a:ext cx="2157406" cy="15134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necteur droit 26"/>
          <p:cNvCxnSpPr>
            <a:stCxn id="1031" idx="1"/>
            <a:endCxn id="17" idx="0"/>
          </p:cNvCxnSpPr>
          <p:nvPr/>
        </p:nvCxnSpPr>
        <p:spPr>
          <a:xfrm flipH="1">
            <a:off x="4708862" y="1834098"/>
            <a:ext cx="753732" cy="8006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3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Zone 1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4" t="8781" r="1077" b="6249"/>
          <a:stretch/>
        </p:blipFill>
        <p:spPr bwMode="auto">
          <a:xfrm>
            <a:off x="0" y="1387367"/>
            <a:ext cx="9144000" cy="547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842837" y="2202650"/>
            <a:ext cx="1495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Closest</a:t>
            </a:r>
            <a:r>
              <a:rPr lang="fr-FR" dirty="0" smtClean="0"/>
              <a:t> </a:t>
            </a:r>
            <a:r>
              <a:rPr lang="fr-FR" dirty="0" err="1" smtClean="0"/>
              <a:t>town</a:t>
            </a:r>
            <a:r>
              <a:rPr lang="fr-FR" dirty="0" smtClean="0"/>
              <a:t>?</a:t>
            </a:r>
          </a:p>
          <a:p>
            <a:pPr algn="ctr"/>
            <a:r>
              <a:rPr lang="fr-FR" dirty="0" err="1" smtClean="0"/>
              <a:t>DuoBaGou</a:t>
            </a:r>
            <a:endParaRPr lang="en-US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6842838" y="1841306"/>
            <a:ext cx="167562" cy="3613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16141" y="2286000"/>
            <a:ext cx="1691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XinJiang</a:t>
            </a:r>
            <a:r>
              <a:rPr lang="fr-FR" dirty="0" smtClean="0"/>
              <a:t> border</a:t>
            </a:r>
            <a:endParaRPr lang="en-US" dirty="0"/>
          </a:p>
        </p:txBody>
      </p:sp>
      <p:cxnSp>
        <p:nvCxnSpPr>
          <p:cNvPr id="13" name="Connecteur droit avec flèche 12"/>
          <p:cNvCxnSpPr>
            <a:stCxn id="12" idx="1"/>
          </p:cNvCxnSpPr>
          <p:nvPr/>
        </p:nvCxnSpPr>
        <p:spPr>
          <a:xfrm flipH="1">
            <a:off x="457200" y="2470666"/>
            <a:ext cx="358941" cy="10345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81000" y="3657600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Alt 2200m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2276120" y="366926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Alt 2500m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2428520" y="565046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Alt 3300m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254101" y="5638800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Alt 2800m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7515065" y="1411383"/>
            <a:ext cx="1628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DunHuang</a:t>
            </a:r>
            <a:r>
              <a:rPr lang="fr-FR" dirty="0" smtClean="0"/>
              <a:t> 130km </a:t>
            </a:r>
            <a:r>
              <a:rPr lang="fr-FR" dirty="0" err="1" smtClean="0"/>
              <a:t>from</a:t>
            </a:r>
            <a:r>
              <a:rPr lang="fr-FR" dirty="0" smtClean="0"/>
              <a:t> zone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990600" y="4800600"/>
            <a:ext cx="188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GRANDProto300?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8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Zone 2: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remote</a:t>
            </a:r>
            <a:r>
              <a:rPr lang="fr-FR" dirty="0" smtClean="0"/>
              <a:t>, </a:t>
            </a:r>
            <a:r>
              <a:rPr lang="fr-FR" dirty="0" err="1" smtClean="0"/>
              <a:t>slope</a:t>
            </a:r>
            <a:r>
              <a:rPr lang="fr-FR" dirty="0" smtClean="0"/>
              <a:t> &amp; large… </a:t>
            </a:r>
            <a:r>
              <a:rPr lang="fr-FR" dirty="0" err="1" smtClean="0"/>
              <a:t>Too</a:t>
            </a:r>
            <a:r>
              <a:rPr lang="fr-FR" dirty="0" smtClean="0"/>
              <a:t> high? Power plant?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19612" r="32961" b="6251"/>
          <a:stretch/>
        </p:blipFill>
        <p:spPr bwMode="auto">
          <a:xfrm>
            <a:off x="990600" y="1405759"/>
            <a:ext cx="6321972" cy="542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343400" y="3932762"/>
            <a:ext cx="1795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GRANDProto300</a:t>
            </a:r>
          </a:p>
          <a:p>
            <a:r>
              <a:rPr lang="fr-FR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( GRAND10k)?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24000" y="6019800"/>
            <a:ext cx="1513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QinHai</a:t>
            </a:r>
            <a:r>
              <a:rPr lang="fr-FR" dirty="0" smtClean="0"/>
              <a:t> border</a:t>
            </a:r>
            <a:endParaRPr lang="en-US" dirty="0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2280809" y="4800600"/>
            <a:ext cx="538591" cy="1219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429000" y="5867400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Alt 3400m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3266720" y="298346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Alt 3000m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6162320" y="321206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Alt 3800m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6172200" y="618386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Alt 4000m</a:t>
            </a:r>
            <a:endParaRPr lang="en-US" dirty="0"/>
          </a:p>
        </p:txBody>
      </p:sp>
      <p:sp>
        <p:nvSpPr>
          <p:cNvPr id="9" name="Ellipse 8"/>
          <p:cNvSpPr/>
          <p:nvPr/>
        </p:nvSpPr>
        <p:spPr>
          <a:xfrm>
            <a:off x="3657600" y="3581400"/>
            <a:ext cx="347840" cy="351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2133600" y="2373868"/>
            <a:ext cx="1330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/>
              <a:t>Windmills</a:t>
            </a:r>
            <a:r>
              <a:rPr lang="fr-FR" sz="1400" dirty="0" smtClean="0"/>
              <a:t> plant</a:t>
            </a:r>
          </a:p>
        </p:txBody>
      </p:sp>
    </p:spTree>
    <p:extLst>
      <p:ext uri="{BB962C8B-B14F-4D97-AF65-F5344CB8AC3E}">
        <p14:creationId xmlns:p14="http://schemas.microsoft.com/office/powerpoint/2010/main" val="361180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9" t="12327" b="4861"/>
          <a:stretch/>
        </p:blipFill>
        <p:spPr bwMode="auto">
          <a:xfrm>
            <a:off x="1225550" y="2292957"/>
            <a:ext cx="7848600" cy="452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181600" y="3124200"/>
            <a:ext cx="180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Not </a:t>
            </a:r>
            <a:r>
              <a:rPr lang="fr-FR" dirty="0" err="1" smtClean="0"/>
              <a:t>fully</a:t>
            </a:r>
            <a:r>
              <a:rPr lang="fr-FR" dirty="0" smtClean="0"/>
              <a:t> </a:t>
            </a:r>
            <a:r>
              <a:rPr lang="fr-FR" dirty="0" err="1" smtClean="0"/>
              <a:t>empty</a:t>
            </a:r>
            <a:r>
              <a:rPr lang="fr-FR" dirty="0" smtClean="0"/>
              <a:t>…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9" t="39631" r="47785" b="40925"/>
          <a:stretch/>
        </p:blipFill>
        <p:spPr bwMode="auto">
          <a:xfrm>
            <a:off x="25400" y="914400"/>
            <a:ext cx="2400300" cy="142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642760" y="1600200"/>
            <a:ext cx="347840" cy="351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eur droit 7"/>
          <p:cNvCxnSpPr>
            <a:stCxn id="7" idx="5"/>
          </p:cNvCxnSpPr>
          <p:nvPr/>
        </p:nvCxnSpPr>
        <p:spPr>
          <a:xfrm>
            <a:off x="939660" y="1900106"/>
            <a:ext cx="2260740" cy="15934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25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374</Words>
  <Application>Microsoft Office PowerPoint</Application>
  <PresentationFormat>Affichage à l'écran (4:3)</PresentationFormat>
  <Paragraphs>94</Paragraphs>
  <Slides>10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GANSU survey prospectives</vt:lpstr>
      <vt:lpstr>Background level estimation</vt:lpstr>
      <vt:lpstr>Background level estimation</vt:lpstr>
      <vt:lpstr>Site survey in China</vt:lpstr>
      <vt:lpstr>Présentation PowerPoint</vt:lpstr>
      <vt:lpstr>Présentation PowerPoint</vt:lpstr>
      <vt:lpstr>Zone 1</vt:lpstr>
      <vt:lpstr>Zone 2: very remote, slope &amp; large… Too high? Power plant?</vt:lpstr>
      <vt:lpstr>Présentation PowerPoint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martineau</dc:creator>
  <cp:lastModifiedBy>martineau</cp:lastModifiedBy>
  <cp:revision>7</cp:revision>
  <dcterms:created xsi:type="dcterms:W3CDTF">2018-08-23T14:23:01Z</dcterms:created>
  <dcterms:modified xsi:type="dcterms:W3CDTF">2018-08-23T15:18:22Z</dcterms:modified>
</cp:coreProperties>
</file>