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58" r:id="rId14"/>
    <p:sldId id="257" r:id="rId15"/>
    <p:sldId id="271" r:id="rId16"/>
    <p:sldId id="272" r:id="rId17"/>
    <p:sldId id="270" r:id="rId18"/>
    <p:sldId id="273" r:id="rId19"/>
    <p:sldId id="277" r:id="rId20"/>
    <p:sldId id="27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6857E-D12A-4F34-ADBA-BDD35B02EB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7FBD9-B69D-48C2-823A-CA1860E7FE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FBD9-B69D-48C2-823A-CA1860E7FE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8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2FF3-88E3-4776-B4C1-744487650C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B778-7F04-455F-8644-E19C062AD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GRANDProto35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GRAND workshop</a:t>
            </a:r>
          </a:p>
          <a:p>
            <a:r>
              <a:rPr lang="fr-FR" dirty="0" smtClean="0"/>
              <a:t>IAP, August 23, 29018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00"/>
            <a:ext cx="947438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4109322" y="3487316"/>
            <a:ext cx="5124535" cy="3370684"/>
            <a:chOff x="4019465" y="116632"/>
            <a:chExt cx="5124535" cy="337068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019465" y="116632"/>
              <a:ext cx="5124535" cy="3370684"/>
            </a:xfrm>
            <a:prstGeom prst="rect">
              <a:avLst/>
            </a:prstGeom>
          </p:spPr>
        </p:pic>
        <p:grpSp>
          <p:nvGrpSpPr>
            <p:cNvPr id="7" name="Groupe 6"/>
            <p:cNvGrpSpPr/>
            <p:nvPr/>
          </p:nvGrpSpPr>
          <p:grpSpPr>
            <a:xfrm>
              <a:off x="4712248" y="649151"/>
              <a:ext cx="1698171" cy="1867542"/>
              <a:chOff x="4587077" y="116632"/>
              <a:chExt cx="1698171" cy="1982136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53" t="6031" r="40476" b="70575"/>
              <a:stretch/>
            </p:blipFill>
            <p:spPr>
              <a:xfrm>
                <a:off x="4587077" y="116632"/>
                <a:ext cx="1698171" cy="16043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4587077" y="1412777"/>
                <a:ext cx="1698171" cy="6859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Input: </a:t>
                </a:r>
                <a:r>
                  <a:rPr lang="fr-FR" sz="1200" dirty="0" err="1" smtClean="0"/>
                  <a:t>bipolar</a:t>
                </a:r>
                <a:r>
                  <a:rPr lang="fr-FR" sz="1200" dirty="0" smtClean="0"/>
                  <a:t> pulse </a:t>
                </a:r>
                <a:r>
                  <a:rPr lang="fr-FR" sz="1200" dirty="0" smtClean="0"/>
                  <a:t>200ns </a:t>
                </a:r>
                <a:r>
                  <a:rPr lang="fr-FR" sz="1200" dirty="0" smtClean="0"/>
                  <a:t>30mVpp</a:t>
                </a:r>
              </a:p>
              <a:p>
                <a:r>
                  <a:rPr lang="fr-FR" sz="1200" dirty="0" smtClean="0"/>
                  <a:t>Output = enveloppe</a:t>
                </a:r>
                <a:endParaRPr lang="en-US" sz="1200" dirty="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2819400" y="18288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3238500" y="2667000"/>
            <a:ext cx="870822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Enveloppe </a:t>
            </a:r>
            <a:r>
              <a:rPr lang="fr-FR" dirty="0" err="1" smtClean="0"/>
              <a:t>detection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vulnerable</a:t>
            </a:r>
            <a:r>
              <a:rPr lang="fr-FR" dirty="0" smtClean="0"/>
              <a:t> system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(ex: </a:t>
            </a:r>
            <a:r>
              <a:rPr lang="fr-FR" dirty="0" err="1" smtClean="0"/>
              <a:t>measurement</a:t>
            </a:r>
            <a:r>
              <a:rPr lang="fr-FR" dirty="0" smtClean="0"/>
              <a:t> @ </a:t>
            </a:r>
            <a:r>
              <a:rPr lang="fr-FR" dirty="0" err="1" smtClean="0"/>
              <a:t>Mingantu</a:t>
            </a:r>
            <a:r>
              <a:rPr lang="fr-FR" dirty="0" smtClean="0"/>
              <a:t>)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4E7CBFD9-0E8F-4FF8-B7E7-4808FEAF6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46748"/>
            <a:ext cx="4607646" cy="323351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9FF2852E-EAAC-4B8E-B846-C13FF1B2C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3" y="3050014"/>
            <a:ext cx="3281501" cy="34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6059566" cy="3008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GRANDproto</a:t>
            </a:r>
            <a:r>
              <a:rPr lang="fr-FR" dirty="0" smtClean="0"/>
              <a:t> detector </a:t>
            </a:r>
            <a:r>
              <a:rPr lang="fr-FR" dirty="0" err="1" smtClean="0"/>
              <a:t>reliability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043230" y="2439144"/>
            <a:ext cx="460851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059454" y="2069812"/>
            <a:ext cx="89159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26 </a:t>
            </a:r>
            <a:r>
              <a:rPr lang="fr-FR" dirty="0" err="1" smtClean="0"/>
              <a:t>days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13" y="3963328"/>
            <a:ext cx="6448753" cy="287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58" y="1143000"/>
            <a:ext cx="3652650" cy="2694569"/>
          </a:xfrm>
        </p:spPr>
        <p:txBody>
          <a:bodyPr>
            <a:normAutofit fontScale="62500" lnSpcReduction="20000"/>
          </a:bodyPr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tests </a:t>
            </a:r>
            <a:r>
              <a:rPr lang="fr-FR" dirty="0" smtClean="0"/>
              <a:t>in 2016 </a:t>
            </a:r>
            <a:r>
              <a:rPr lang="fr-FR" u="sng" dirty="0" smtClean="0"/>
              <a:t>(proto </a:t>
            </a:r>
            <a:r>
              <a:rPr lang="fr-FR" u="sng" dirty="0" err="1" smtClean="0"/>
              <a:t>boards</a:t>
            </a:r>
            <a:r>
              <a:rPr lang="fr-FR" u="sng" dirty="0" smtClean="0"/>
              <a:t>)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Clean pulses </a:t>
            </a:r>
            <a:r>
              <a:rPr lang="fr-FR" dirty="0" err="1" smtClean="0">
                <a:sym typeface="Wingdings" panose="05000000000000000000" pitchFamily="2" charset="2"/>
              </a:rPr>
              <a:t>measured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 observation of the </a:t>
            </a:r>
            <a:r>
              <a:rPr lang="fr-FR" b="1" dirty="0" err="1" smtClean="0">
                <a:sym typeface="Wingdings" panose="05000000000000000000" pitchFamily="2" charset="2"/>
              </a:rPr>
              <a:t>galactic</a:t>
            </a:r>
            <a:r>
              <a:rPr lang="fr-FR" b="1" dirty="0" smtClean="0">
                <a:sym typeface="Wingdings" panose="05000000000000000000" pitchFamily="2" charset="2"/>
              </a:rPr>
              <a:t> fluctuation for 26 </a:t>
            </a:r>
            <a:r>
              <a:rPr lang="fr-FR" b="1" dirty="0" err="1" smtClean="0">
                <a:sym typeface="Wingdings" panose="05000000000000000000" pitchFamily="2" charset="2"/>
              </a:rPr>
              <a:t>consecutive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days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100</a:t>
            </a:r>
            <a:r>
              <a:rPr lang="fr-FR" dirty="0" smtClean="0"/>
              <a:t>%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( ~1h test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tested</a:t>
            </a:r>
            <a:r>
              <a:rPr lang="fr-FR" dirty="0" smtClean="0"/>
              <a:t> in </a:t>
            </a:r>
            <a:r>
              <a:rPr lang="fr-FR" dirty="0" err="1" smtClean="0"/>
              <a:t>Dec</a:t>
            </a:r>
            <a:r>
              <a:rPr lang="fr-FR" dirty="0" smtClean="0"/>
              <a:t> 2016).</a:t>
            </a:r>
            <a:endParaRPr lang="fr-FR" dirty="0" smtClean="0"/>
          </a:p>
          <a:p>
            <a:pPr marL="514350" indent="-457200"/>
            <a:endParaRPr lang="fr-FR" dirty="0" smtClean="0"/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B08D49FD-85FA-4781-BB83-454735549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" y="3581400"/>
            <a:ext cx="3035323" cy="31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GRANDproto35 </a:t>
            </a:r>
            <a:r>
              <a:rPr lang="fr-FR" dirty="0" err="1" smtClean="0"/>
              <a:t>electronics</a:t>
            </a:r>
            <a:r>
              <a:rPr lang="fr-FR" dirty="0" smtClean="0"/>
              <a:t> production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902" y="1066800"/>
            <a:ext cx="4345497" cy="213360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Completed</a:t>
            </a:r>
            <a:r>
              <a:rPr lang="fr-FR" dirty="0" smtClean="0"/>
              <a:t> </a:t>
            </a:r>
            <a:r>
              <a:rPr lang="fr-FR" dirty="0" err="1" smtClean="0"/>
              <a:t>December</a:t>
            </a:r>
            <a:r>
              <a:rPr lang="fr-FR" dirty="0" smtClean="0"/>
              <a:t> 2017</a:t>
            </a:r>
          </a:p>
          <a:p>
            <a:r>
              <a:rPr lang="fr-FR" dirty="0" smtClean="0"/>
              <a:t>34 </a:t>
            </a:r>
            <a:r>
              <a:rPr lang="fr-FR" dirty="0" err="1" smtClean="0"/>
              <a:t>boards</a:t>
            </a:r>
            <a:r>
              <a:rPr lang="fr-FR" dirty="0" smtClean="0"/>
              <a:t>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&amp; </a:t>
            </a:r>
            <a:r>
              <a:rPr lang="fr-FR" dirty="0" err="1" smtClean="0"/>
              <a:t>calibrated</a:t>
            </a:r>
            <a:r>
              <a:rPr lang="fr-FR" dirty="0" smtClean="0"/>
              <a:t> (1 </a:t>
            </a:r>
            <a:r>
              <a:rPr lang="fr-FR" dirty="0" err="1" smtClean="0"/>
              <a:t>dead</a:t>
            </a:r>
            <a:r>
              <a:rPr lang="fr-FR" dirty="0" smtClean="0"/>
              <a:t>).</a:t>
            </a:r>
          </a:p>
          <a:p>
            <a:r>
              <a:rPr lang="fr-FR" dirty="0" smtClean="0"/>
              <a:t>31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r>
              <a:rPr lang="fr-FR" dirty="0" err="1" smtClean="0"/>
              <a:t>shipped</a:t>
            </a:r>
            <a:r>
              <a:rPr lang="fr-FR" dirty="0" smtClean="0"/>
              <a:t> to </a:t>
            </a:r>
            <a:r>
              <a:rPr lang="fr-FR" dirty="0" err="1" smtClean="0"/>
              <a:t>Ulastai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2018 (+3@LPNHE).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84" y="3886200"/>
            <a:ext cx="3741057" cy="280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84" y="990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3" y="3438571"/>
            <a:ext cx="4470407" cy="33528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32047" y="3398024"/>
            <a:ext cx="358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Nov</a:t>
            </a:r>
            <a:r>
              <a:rPr lang="fr-FR" b="1" dirty="0" smtClean="0">
                <a:solidFill>
                  <a:schemeClr val="bg1"/>
                </a:solidFill>
              </a:rPr>
              <a:t> 2017, STAE </a:t>
            </a:r>
            <a:r>
              <a:rPr lang="fr-FR" b="1" dirty="0" err="1" smtClean="0">
                <a:solidFill>
                  <a:schemeClr val="bg1"/>
                </a:solidFill>
              </a:rPr>
              <a:t>company</a:t>
            </a:r>
            <a:r>
              <a:rPr lang="fr-FR" b="1" dirty="0" smtClean="0">
                <a:solidFill>
                  <a:schemeClr val="bg1"/>
                </a:solidFill>
              </a:rPr>
              <a:t> @ Antony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71800" y="606373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Dec</a:t>
            </a:r>
            <a:r>
              <a:rPr lang="fr-FR" dirty="0" smtClean="0"/>
              <a:t> 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Deployment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143000"/>
            <a:ext cx="9553705" cy="5334000"/>
          </a:xfrm>
        </p:spPr>
      </p:pic>
      <p:sp>
        <p:nvSpPr>
          <p:cNvPr id="5" name="Ellipse 4"/>
          <p:cNvSpPr/>
          <p:nvPr/>
        </p:nvSpPr>
        <p:spPr>
          <a:xfrm>
            <a:off x="8458200" y="5554211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8323277" y="5181600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8077200" y="4351789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7942277" y="3970789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7086600" y="3962400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905000" y="4876800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1676400" y="5410200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2208402" y="4267200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2324100" y="3596430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514950" y="3181525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7467600" y="5029200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7391400" y="5638800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7467600" y="1981200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8001000" y="2057400"/>
            <a:ext cx="105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deployed</a:t>
            </a:r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>
            <a:off x="7478534" y="2590800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011934" y="2667000"/>
            <a:ext cx="117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connected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554647" y="6488668"/>
            <a:ext cx="738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fibers</a:t>
            </a:r>
            <a:r>
              <a:rPr lang="fr-FR" dirty="0" smtClean="0"/>
              <a:t> + power </a:t>
            </a:r>
            <a:r>
              <a:rPr lang="fr-FR" dirty="0" err="1" smtClean="0"/>
              <a:t>cables</a:t>
            </a:r>
            <a:r>
              <a:rPr lang="fr-FR" dirty="0" smtClean="0"/>
              <a:t> </a:t>
            </a:r>
            <a:r>
              <a:rPr lang="fr-FR" dirty="0" err="1" smtClean="0"/>
              <a:t>installed</a:t>
            </a:r>
            <a:r>
              <a:rPr lang="fr-FR" dirty="0" smtClean="0"/>
              <a:t>. </a:t>
            </a:r>
            <a:r>
              <a:rPr lang="fr-FR" b="1" dirty="0" smtClean="0"/>
              <a:t>Full </a:t>
            </a:r>
            <a:r>
              <a:rPr lang="fr-FR" b="1" dirty="0" err="1" smtClean="0"/>
              <a:t>deployment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within</a:t>
            </a:r>
            <a:r>
              <a:rPr lang="fr-FR" b="1" dirty="0" smtClean="0"/>
              <a:t> </a:t>
            </a:r>
            <a:r>
              <a:rPr lang="fr-FR" b="1" dirty="0" err="1" smtClean="0"/>
              <a:t>days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Commissioning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DISCLAMER: VERY </a:t>
            </a:r>
            <a:r>
              <a:rPr lang="fr-FR" dirty="0" err="1" smtClean="0"/>
              <a:t>early</a:t>
            </a:r>
            <a:r>
              <a:rPr lang="fr-FR" dirty="0" smtClean="0"/>
              <a:t> tests</a:t>
            </a:r>
          </a:p>
          <a:p>
            <a:pPr lvl="1"/>
            <a:r>
              <a:rPr lang="fr-FR" dirty="0" err="1" smtClean="0"/>
              <a:t>Spent</a:t>
            </a:r>
            <a:r>
              <a:rPr lang="fr-FR" dirty="0" smtClean="0"/>
              <a:t> few </a:t>
            </a:r>
            <a:r>
              <a:rPr lang="fr-FR" dirty="0" err="1" smtClean="0"/>
              <a:t>hours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far</a:t>
            </a:r>
          </a:p>
          <a:p>
            <a:pPr lvl="1"/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, communication to site 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Gu</a:t>
            </a:r>
            <a:r>
              <a:rPr lang="fr-FR" dirty="0" smtClean="0"/>
              <a:t> </a:t>
            </a:r>
            <a:r>
              <a:rPr lang="fr-FR" dirty="0" err="1" smtClean="0"/>
              <a:t>Junhua@Beijing</a:t>
            </a:r>
            <a:endParaRPr lang="fr-FR" dirty="0" smtClean="0"/>
          </a:p>
          <a:p>
            <a:pPr lvl="1"/>
            <a:r>
              <a:rPr lang="fr-FR" dirty="0" smtClean="0"/>
              <a:t>DAQ not </a:t>
            </a:r>
            <a:r>
              <a:rPr lang="fr-FR" dirty="0" err="1" smtClean="0"/>
              <a:t>adapted</a:t>
            </a:r>
            <a:r>
              <a:rPr lang="fr-FR" dirty="0" smtClean="0"/>
              <a:t> to multiple detectors </a:t>
            </a:r>
            <a:r>
              <a:rPr lang="fr-FR" dirty="0" err="1" smtClean="0"/>
              <a:t>yet</a:t>
            </a:r>
            <a:endParaRPr lang="fr-FR" dirty="0" smtClean="0"/>
          </a:p>
          <a:p>
            <a:pPr lvl="1"/>
            <a:r>
              <a:rPr lang="fr-FR" dirty="0" err="1" smtClean="0"/>
              <a:t>Firmware</a:t>
            </a:r>
            <a:r>
              <a:rPr lang="fr-FR" dirty="0" smtClean="0"/>
              <a:t> </a:t>
            </a:r>
            <a:r>
              <a:rPr lang="fr-FR" dirty="0" err="1" smtClean="0"/>
              <a:t>loaded</a:t>
            </a:r>
            <a:r>
              <a:rPr lang="fr-FR" dirty="0" smtClean="0"/>
              <a:t> on FPGA not up to date</a:t>
            </a:r>
          </a:p>
          <a:p>
            <a:pPr lvl="2"/>
            <a:r>
              <a:rPr lang="fr-FR" dirty="0" err="1" smtClean="0"/>
              <a:t>Freezes</a:t>
            </a:r>
            <a:r>
              <a:rPr lang="fr-FR" dirty="0" smtClean="0"/>
              <a:t> if </a:t>
            </a:r>
            <a:r>
              <a:rPr lang="fr-FR" dirty="0" err="1" smtClean="0"/>
              <a:t>burst</a:t>
            </a:r>
            <a:r>
              <a:rPr lang="fr-FR" dirty="0" smtClean="0"/>
              <a:t> of </a:t>
            </a:r>
            <a:r>
              <a:rPr lang="fr-FR" dirty="0" err="1" smtClean="0"/>
              <a:t>event</a:t>
            </a:r>
            <a:r>
              <a:rPr lang="fr-FR" dirty="0" smtClean="0"/>
              <a:t>.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restart </a:t>
            </a:r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  </a:t>
            </a:r>
            <a:r>
              <a:rPr lang="fr-FR" dirty="0" err="1" smtClean="0">
                <a:sym typeface="Wingdings" panose="05000000000000000000" pitchFamily="2" charset="2"/>
              </a:rPr>
              <a:t>fixed</a:t>
            </a:r>
            <a:r>
              <a:rPr lang="fr-FR" dirty="0" smtClean="0"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ym typeface="Wingdings" panose="05000000000000000000" pitchFamily="2" charset="2"/>
              </a:rPr>
              <a:t>next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firmware</a:t>
            </a:r>
            <a:r>
              <a:rPr lang="fr-FR" dirty="0" smtClean="0">
                <a:sym typeface="Wingdings" panose="05000000000000000000" pitchFamily="2" charset="2"/>
              </a:rPr>
              <a:t> version</a:t>
            </a:r>
            <a:endParaRPr lang="fr-FR" dirty="0" smtClean="0"/>
          </a:p>
          <a:p>
            <a:pPr lvl="2"/>
            <a:r>
              <a:rPr lang="fr-FR" dirty="0" smtClean="0"/>
              <a:t>Up/down </a:t>
            </a:r>
            <a:r>
              <a:rPr lang="fr-FR" dirty="0" err="1" smtClean="0"/>
              <a:t>link</a:t>
            </a:r>
            <a:r>
              <a:rPr lang="fr-FR" dirty="0" smtClean="0"/>
              <a:t> collision </a:t>
            </a:r>
            <a:r>
              <a:rPr lang="fr-FR" dirty="0" err="1" smtClean="0"/>
              <a:t>sometimes</a:t>
            </a:r>
            <a:r>
              <a:rPr lang="fr-FR" dirty="0" smtClean="0"/>
              <a:t> leads to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becoming</a:t>
            </a:r>
            <a:r>
              <a:rPr lang="fr-FR" dirty="0" smtClean="0"/>
              <a:t> </a:t>
            </a:r>
            <a:r>
              <a:rPr lang="fr-FR" dirty="0" err="1" smtClean="0"/>
              <a:t>deaf</a:t>
            </a:r>
            <a:r>
              <a:rPr lang="fr-FR" dirty="0" smtClean="0"/>
              <a:t>. </a:t>
            </a:r>
            <a:r>
              <a:rPr lang="fr-FR" b="1" u="sng" dirty="0" err="1" smtClean="0"/>
              <a:t>Requires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board</a:t>
            </a:r>
            <a:r>
              <a:rPr lang="fr-FR" b="1" u="sng" dirty="0" smtClean="0"/>
              <a:t> reboot</a:t>
            </a:r>
            <a:r>
              <a:rPr lang="fr-FR" dirty="0" smtClean="0"/>
              <a:t> (</a:t>
            </a:r>
            <a:r>
              <a:rPr lang="fr-FR" dirty="0" err="1" smtClean="0"/>
              <a:t>ie</a:t>
            </a:r>
            <a:r>
              <a:rPr lang="fr-FR" dirty="0" smtClean="0"/>
              <a:t> power OFF/ON)</a:t>
            </a:r>
          </a:p>
          <a:p>
            <a:pPr marL="914400" lvl="2" indent="0">
              <a:buNone/>
            </a:pPr>
            <a:r>
              <a:rPr lang="fr-FR" dirty="0" smtClean="0"/>
              <a:t>  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/>
              <a:t>Could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reproduced</a:t>
            </a:r>
            <a:r>
              <a:rPr lang="fr-FR" dirty="0" smtClean="0"/>
              <a:t> @ </a:t>
            </a:r>
            <a:r>
              <a:rPr lang="fr-FR" dirty="0" err="1" smtClean="0"/>
              <a:t>lab</a:t>
            </a:r>
            <a:r>
              <a:rPr lang="fr-FR" dirty="0" smtClean="0"/>
              <a:t> in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firmware</a:t>
            </a:r>
            <a:r>
              <a:rPr lang="fr-FR" dirty="0" smtClean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26390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Commissioning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447800"/>
            <a:ext cx="8610600" cy="4525963"/>
          </a:xfrm>
        </p:spPr>
        <p:txBody>
          <a:bodyPr/>
          <a:lstStyle/>
          <a:p>
            <a:r>
              <a:rPr lang="fr-FR" dirty="0" smtClean="0"/>
              <a:t>All </a:t>
            </a:r>
            <a:r>
              <a:rPr lang="fr-FR" dirty="0" err="1" smtClean="0"/>
              <a:t>boards</a:t>
            </a:r>
            <a:r>
              <a:rPr lang="fr-FR" dirty="0" smtClean="0"/>
              <a:t> have correct voltages &amp; ADC </a:t>
            </a:r>
            <a:r>
              <a:rPr lang="fr-FR" dirty="0" err="1" smtClean="0"/>
              <a:t>behavior</a:t>
            </a:r>
            <a:r>
              <a:rPr lang="fr-FR" dirty="0" smtClean="0"/>
              <a:t>. GPS data </a:t>
            </a:r>
            <a:r>
              <a:rPr lang="fr-FR" dirty="0" err="1" smtClean="0"/>
              <a:t>coming</a:t>
            </a:r>
            <a:r>
              <a:rPr lang="fr-FR" dirty="0" smtClean="0"/>
              <a:t> in.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750"/>
            <a:ext cx="5537911" cy="34950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5800" y="3667750"/>
            <a:ext cx="1265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Main voltage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495800" y="374395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-3V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133600" y="4734550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+4V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0" y="4713379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LNA1: 11.4V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048000" y="572515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LNA3: 11.4V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5800" y="572515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LNA2: 11.2V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01335" y="6324600"/>
            <a:ext cx="298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SLC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10s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98210"/>
            <a:ext cx="4239392" cy="3511056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5943600" y="2743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410200" y="2388549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101010101010</a:t>
            </a:r>
            <a:endParaRPr lang="en-US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096000" y="2998210"/>
            <a:ext cx="0" cy="108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943600" y="2743200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010101010101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76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68848"/>
            <a:ext cx="3082492" cy="23118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65" y="2362200"/>
            <a:ext cx="3113617" cy="233521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54" y="2286000"/>
            <a:ext cx="3054527" cy="22908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10" y="4705145"/>
            <a:ext cx="2900762" cy="21755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"/>
            <a:ext cx="2928457" cy="24555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59" y="2435247"/>
            <a:ext cx="3078406" cy="2133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45395" y="1066800"/>
            <a:ext cx="26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Normal pulses (</a:t>
            </a:r>
            <a:r>
              <a:rPr lang="fr-FR" dirty="0" err="1" smtClean="0"/>
              <a:t>bumpy</a:t>
            </a:r>
            <a:r>
              <a:rPr lang="fr-FR" dirty="0" smtClean="0"/>
              <a:t>?) </a:t>
            </a:r>
            <a:r>
              <a:rPr lang="fr-FR" dirty="0" err="1" smtClean="0"/>
              <a:t>observed</a:t>
            </a:r>
            <a:r>
              <a:rPr lang="fr-FR" dirty="0" smtClean="0"/>
              <a:t> on 5 </a:t>
            </a:r>
            <a:r>
              <a:rPr lang="fr-FR" dirty="0" err="1" smtClean="0"/>
              <a:t>antennas</a:t>
            </a:r>
            <a:r>
              <a:rPr lang="fr-FR" dirty="0" smtClean="0"/>
              <a:t> out of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5" y="1981200"/>
            <a:ext cx="3468988" cy="4525963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commands</a:t>
            </a:r>
            <a:r>
              <a:rPr lang="fr-FR" dirty="0" smtClean="0"/>
              <a:t> </a:t>
            </a:r>
            <a:r>
              <a:rPr lang="fr-FR" dirty="0" err="1" smtClean="0"/>
              <a:t>seems</a:t>
            </a:r>
            <a:r>
              <a:rPr lang="fr-FR" dirty="0" smtClean="0"/>
              <a:t> </a:t>
            </a:r>
            <a:r>
              <a:rPr lang="fr-FR" dirty="0" err="1" smtClean="0"/>
              <a:t>heratic</a:t>
            </a:r>
            <a:endParaRPr lang="fr-FR" dirty="0" smtClean="0"/>
          </a:p>
          <a:p>
            <a:r>
              <a:rPr lang="fr-FR" dirty="0" smtClean="0"/>
              <a:t>Connection </a:t>
            </a:r>
            <a:r>
              <a:rPr lang="fr-FR" dirty="0" err="1" smtClean="0"/>
              <a:t>lost</a:t>
            </a:r>
            <a:r>
              <a:rPr lang="fr-FR" dirty="0" smtClean="0"/>
              <a:t> more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endParaRPr lang="fr-FR" dirty="0" smtClean="0"/>
          </a:p>
          <a:p>
            <a:r>
              <a:rPr lang="fr-FR" dirty="0" err="1" smtClean="0"/>
              <a:t>Galactic</a:t>
            </a:r>
            <a:r>
              <a:rPr lang="fr-FR" dirty="0" smtClean="0"/>
              <a:t> signal not </a:t>
            </a:r>
            <a:r>
              <a:rPr lang="fr-FR" dirty="0" err="1" smtClean="0"/>
              <a:t>clear</a:t>
            </a:r>
            <a:r>
              <a:rPr lang="fr-FR" dirty="0" smtClean="0"/>
              <a:t> on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75" y="1295400"/>
            <a:ext cx="615968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4104456" cy="1066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Scintillator array</a:t>
            </a:r>
            <a:endParaRPr lang="en-US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1560" y="5877272"/>
            <a:ext cx="770485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zh-CN" sz="2400" dirty="0" smtClean="0"/>
              <a:t>21+3 </a:t>
            </a:r>
            <a:r>
              <a:rPr lang="en-US" altLang="zh-CN" sz="2400" dirty="0"/>
              <a:t>a</a:t>
            </a:r>
            <a:r>
              <a:rPr lang="en-US" altLang="zh-CN" sz="2400" dirty="0" smtClean="0"/>
              <a:t>ir light-guide scintillator (tilted orientation)</a:t>
            </a:r>
          </a:p>
          <a:p>
            <a:pPr marL="109728" indent="0">
              <a:buNone/>
            </a:pPr>
            <a:r>
              <a:rPr lang="en-US" altLang="zh-CN" sz="2400" dirty="0" smtClean="0"/>
              <a:t>6 already deployed for tests </a:t>
            </a:r>
            <a:r>
              <a:rPr lang="en-US" altLang="zh-CN" sz="2400" dirty="0" smtClean="0"/>
              <a:t> in 2015…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Status = idle.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</a:t>
            </a:r>
            <a:endParaRPr lang="en-US" altLang="zh-CN" sz="2400" dirty="0" smtClean="0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1" y="2132856"/>
            <a:ext cx="546155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lpnhe\Documents\TREND\photos\HTC\IMAG36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/>
          <a:stretch/>
        </p:blipFill>
        <p:spPr bwMode="auto">
          <a:xfrm>
            <a:off x="5940152" y="2132856"/>
            <a:ext cx="22757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Radio </a:t>
            </a:r>
            <a:r>
              <a:rPr lang="fr-FR" dirty="0" err="1" smtClean="0"/>
              <a:t>selftriggering</a:t>
            </a:r>
            <a:r>
              <a:rPr lang="fr-FR" dirty="0" smtClean="0"/>
              <a:t> challenges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69" y="1295400"/>
            <a:ext cx="8229600" cy="4525963"/>
          </a:xfrm>
        </p:spPr>
        <p:txBody>
          <a:bodyPr/>
          <a:lstStyle/>
          <a:p>
            <a:r>
              <a:rPr lang="fr-FR" dirty="0" smtClean="0"/>
              <a:t>Feedback </a:t>
            </a:r>
            <a:r>
              <a:rPr lang="fr-FR" dirty="0" err="1" smtClean="0"/>
              <a:t>from</a:t>
            </a:r>
            <a:r>
              <a:rPr lang="fr-FR" dirty="0" smtClean="0"/>
              <a:t> TREND:</a:t>
            </a:r>
            <a:endParaRPr lang="en-US" dirty="0"/>
          </a:p>
        </p:txBody>
      </p:sp>
      <p:grpSp>
        <p:nvGrpSpPr>
          <p:cNvPr id="27" name="Groupe 26"/>
          <p:cNvGrpSpPr/>
          <p:nvPr/>
        </p:nvGrpSpPr>
        <p:grpSpPr>
          <a:xfrm>
            <a:off x="0" y="1993953"/>
            <a:ext cx="5161336" cy="4787847"/>
            <a:chOff x="20264" y="1799865"/>
            <a:chExt cx="5161336" cy="4787847"/>
          </a:xfrm>
        </p:grpSpPr>
        <p:pic>
          <p:nvPicPr>
            <p:cNvPr id="14" name="Content Placeholder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" t="6293" r="16120"/>
            <a:stretch/>
          </p:blipFill>
          <p:spPr>
            <a:xfrm>
              <a:off x="20264" y="1799865"/>
              <a:ext cx="5161336" cy="47878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26882" y="1939256"/>
              <a:ext cx="27984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2011-2012 </a:t>
              </a:r>
              <a:r>
                <a:rPr lang="fr-FR" dirty="0" smtClean="0">
                  <a:solidFill>
                    <a:schemeClr val="bg1"/>
                  </a:solidFill>
                </a:rPr>
                <a:t>data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59269" y="2438400"/>
              <a:ext cx="172985" cy="203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2819400" y="2411384"/>
              <a:ext cx="1958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TREND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antenna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819400" y="2641383"/>
              <a:ext cx="2276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</a:rPr>
                <a:t>Reconstructed</a:t>
              </a:r>
              <a:r>
                <a:rPr lang="fr-FR" sz="1400" dirty="0" smtClean="0">
                  <a:solidFill>
                    <a:schemeClr val="bg1"/>
                  </a:solidFill>
                </a:rPr>
                <a:t> source position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2510812" y="2803834"/>
              <a:ext cx="121443" cy="1056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oleil 4"/>
            <p:cNvSpPr/>
            <p:nvPr/>
          </p:nvSpPr>
          <p:spPr>
            <a:xfrm>
              <a:off x="2643852" y="4941426"/>
              <a:ext cx="242886" cy="20874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oleil 21"/>
            <p:cNvSpPr/>
            <p:nvPr/>
          </p:nvSpPr>
          <p:spPr>
            <a:xfrm>
              <a:off x="2881314" y="4267200"/>
              <a:ext cx="242886" cy="20874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oleil 22"/>
            <p:cNvSpPr/>
            <p:nvPr/>
          </p:nvSpPr>
          <p:spPr>
            <a:xfrm>
              <a:off x="990600" y="4668052"/>
              <a:ext cx="242886" cy="20874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oleil 23"/>
            <p:cNvSpPr/>
            <p:nvPr/>
          </p:nvSpPr>
          <p:spPr>
            <a:xfrm>
              <a:off x="3948114" y="4419600"/>
              <a:ext cx="242886" cy="20874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oleil 24"/>
            <p:cNvSpPr/>
            <p:nvPr/>
          </p:nvSpPr>
          <p:spPr>
            <a:xfrm>
              <a:off x="2500314" y="3200400"/>
              <a:ext cx="242886" cy="20874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819400" y="315517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HV transformer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5029200" y="15545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Even</a:t>
            </a:r>
            <a:r>
              <a:rPr lang="fr-FR" sz="1600" dirty="0" smtClean="0"/>
              <a:t> in </a:t>
            </a:r>
            <a:r>
              <a:rPr lang="fr-FR" sz="1600" dirty="0" err="1" smtClean="0"/>
              <a:t>remote</a:t>
            </a:r>
            <a:r>
              <a:rPr lang="fr-FR" sz="1600" dirty="0" smtClean="0"/>
              <a:t> areas, background sources (HV, planes, </a:t>
            </a:r>
            <a:r>
              <a:rPr lang="fr-FR" sz="1600" dirty="0" err="1" smtClean="0"/>
              <a:t>tranes</a:t>
            </a:r>
            <a:r>
              <a:rPr lang="fr-FR" sz="1600" dirty="0" smtClean="0"/>
              <a:t>, </a:t>
            </a:r>
            <a:r>
              <a:rPr lang="fr-FR" sz="1600" dirty="0" err="1" smtClean="0"/>
              <a:t>etc</a:t>
            </a:r>
            <a:r>
              <a:rPr lang="fr-FR" sz="1600" dirty="0" smtClean="0"/>
              <a:t>) </a:t>
            </a:r>
            <a:r>
              <a:rPr lang="fr-FR" sz="1600" dirty="0" err="1" smtClean="0"/>
              <a:t>generate</a:t>
            </a:r>
            <a:r>
              <a:rPr lang="fr-FR" sz="1600" dirty="0" smtClean="0"/>
              <a:t> </a:t>
            </a:r>
            <a:r>
              <a:rPr lang="fr-FR" sz="1600" dirty="0" err="1" smtClean="0"/>
              <a:t>many</a:t>
            </a:r>
            <a:r>
              <a:rPr lang="fr-FR" sz="1600" dirty="0" smtClean="0"/>
              <a:t> more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air </a:t>
            </a:r>
            <a:r>
              <a:rPr lang="fr-FR" sz="1600" dirty="0" err="1" smtClean="0"/>
              <a:t>showers</a:t>
            </a:r>
            <a:r>
              <a:rPr lang="fr-FR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</a:rPr>
              <a:t>Major issue for GRAND: </a:t>
            </a:r>
            <a:r>
              <a:rPr lang="fr-FR" sz="1600" b="1" dirty="0" err="1" smtClean="0">
                <a:solidFill>
                  <a:srgbClr val="FF0000"/>
                </a:solidFill>
              </a:rPr>
              <a:t>detect</a:t>
            </a:r>
            <a:r>
              <a:rPr lang="fr-FR" sz="1600" b="1" dirty="0" smtClean="0">
                <a:solidFill>
                  <a:srgbClr val="FF0000"/>
                </a:solidFill>
              </a:rPr>
              <a:t> &amp; </a:t>
            </a:r>
            <a:r>
              <a:rPr lang="fr-FR" sz="1600" b="1" dirty="0" err="1" smtClean="0">
                <a:solidFill>
                  <a:srgbClr val="FF0000"/>
                </a:solidFill>
              </a:rPr>
              <a:t>identify</a:t>
            </a:r>
            <a:r>
              <a:rPr lang="fr-FR" sz="1600" b="1" dirty="0" smtClean="0">
                <a:solidFill>
                  <a:srgbClr val="FF0000"/>
                </a:solidFill>
              </a:rPr>
              <a:t> neutrino </a:t>
            </a:r>
            <a:r>
              <a:rPr lang="fr-FR" sz="1600" b="1" dirty="0" err="1" smtClean="0">
                <a:solidFill>
                  <a:srgbClr val="FF0000"/>
                </a:solidFill>
              </a:rPr>
              <a:t>signals</a:t>
            </a:r>
            <a:r>
              <a:rPr lang="fr-FR" sz="1600" b="1" dirty="0" smtClean="0">
                <a:solidFill>
                  <a:srgbClr val="FF0000"/>
                </a:solidFill>
              </a:rPr>
              <a:t> out of ultra-dominant background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11670" r="28235" b="6204"/>
          <a:stretch/>
        </p:blipFill>
        <p:spPr>
          <a:xfrm>
            <a:off x="5220072" y="3124200"/>
            <a:ext cx="3701124" cy="31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04048" y="3696831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E</a:t>
            </a:r>
            <a:r>
              <a:rPr lang="en-US" altLang="zh-CN" sz="2000" dirty="0" smtClean="0"/>
              <a:t>xpected </a:t>
            </a:r>
            <a:r>
              <a:rPr lang="en-US" altLang="zh-CN" sz="2000" dirty="0"/>
              <a:t>efficiency of the </a:t>
            </a:r>
            <a:r>
              <a:rPr lang="en-US" altLang="zh-CN" sz="2000" b="1" dirty="0"/>
              <a:t>scintillator array</a:t>
            </a:r>
            <a:r>
              <a:rPr lang="en-US" altLang="zh-CN" sz="2000" dirty="0"/>
              <a:t> for cosmic ray showers with an </a:t>
            </a:r>
            <a:r>
              <a:rPr lang="en-US" altLang="zh-CN" sz="2000" dirty="0" smtClean="0"/>
              <a:t>incoming direction </a:t>
            </a:r>
            <a:r>
              <a:rPr lang="en-US" altLang="zh-CN" sz="2000" dirty="0"/>
              <a:t>within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000" dirty="0" smtClean="0"/>
              <a:t>20</a:t>
            </a:r>
            <a:r>
              <a:rPr lang="fr-FR" altLang="zh-CN" sz="2000" dirty="0" smtClean="0"/>
              <a:t>°</a:t>
            </a:r>
            <a:r>
              <a:rPr lang="en-US" altLang="zh-CN" sz="2000" dirty="0" smtClean="0"/>
              <a:t>from </a:t>
            </a:r>
            <a:r>
              <a:rPr lang="en-US" altLang="zh-CN" sz="2000" dirty="0"/>
              <a:t>North, zenith angle </a:t>
            </a:r>
            <a:r>
              <a:rPr lang="en-US" altLang="zh-CN" sz="2000" dirty="0" smtClean="0"/>
              <a:t>70</a:t>
            </a:r>
            <a:r>
              <a:rPr lang="en-US" altLang="zh-CN" sz="2000" i="1" dirty="0" smtClean="0"/>
              <a:t>&gt; </a:t>
            </a:r>
            <a:r>
              <a:rPr lang="fr-FR" altLang="zh-CN" sz="2000" dirty="0" smtClean="0">
                <a:latin typeface="Symbol" panose="05050102010706020507" pitchFamily="18" charset="2"/>
              </a:rPr>
              <a:t>q</a:t>
            </a:r>
            <a:r>
              <a:rPr lang="en-US" altLang="zh-CN" sz="2000" i="1" dirty="0" smtClean="0"/>
              <a:t>&gt; </a:t>
            </a:r>
            <a:r>
              <a:rPr lang="en-US" altLang="zh-CN" sz="2000" dirty="0"/>
              <a:t>40</a:t>
            </a:r>
            <a:r>
              <a:rPr lang="en-US" altLang="zh-CN" sz="2000" i="1" dirty="0" smtClean="0"/>
              <a:t>◦.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altLang="zh-CN" sz="2000" b="1" dirty="0" smtClean="0">
                <a:solidFill>
                  <a:srgbClr val="FF0000"/>
                </a:solidFill>
              </a:rPr>
              <a:t>95</a:t>
            </a:r>
            <a:r>
              <a:rPr lang="fr-FR" altLang="zh-CN" sz="2000" b="1" dirty="0" smtClean="0">
                <a:solidFill>
                  <a:srgbClr val="FF0000"/>
                </a:solidFill>
              </a:rPr>
              <a:t>% </a:t>
            </a:r>
            <a:r>
              <a:rPr lang="fr-FR" altLang="zh-CN" sz="2000" b="1" dirty="0" err="1" smtClean="0">
                <a:solidFill>
                  <a:srgbClr val="FF0000"/>
                </a:solidFill>
              </a:rPr>
              <a:t>efficiency</a:t>
            </a:r>
            <a:r>
              <a:rPr lang="fr-FR" altLang="zh-CN" sz="2000" b="1" dirty="0" smtClean="0">
                <a:solidFill>
                  <a:srgbClr val="FF0000"/>
                </a:solidFill>
              </a:rPr>
              <a:t> for E&gt;2 10</a:t>
            </a:r>
            <a:r>
              <a:rPr lang="fr-FR" altLang="zh-CN" sz="2000" b="1" baseline="30000" dirty="0" smtClean="0">
                <a:solidFill>
                  <a:srgbClr val="FF0000"/>
                </a:solidFill>
              </a:rPr>
              <a:t>17 </a:t>
            </a:r>
            <a:r>
              <a:rPr lang="fr-FR" altLang="zh-CN" sz="2000" b="1" dirty="0" smtClean="0">
                <a:solidFill>
                  <a:srgbClr val="FF0000"/>
                </a:solidFill>
              </a:rPr>
              <a:t>eV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altLang="zh-CN" sz="2000" b="1" dirty="0" smtClean="0">
                <a:solidFill>
                  <a:srgbClr val="FF0000"/>
                </a:solidFill>
              </a:rPr>
              <a:t>All </a:t>
            </a:r>
            <a:r>
              <a:rPr lang="fr-FR" altLang="zh-CN" sz="2000" b="1" dirty="0" err="1" smtClean="0">
                <a:solidFill>
                  <a:srgbClr val="FF0000"/>
                </a:solidFill>
              </a:rPr>
              <a:t>recons</a:t>
            </a:r>
            <a:r>
              <a:rPr lang="fr-FR" altLang="zh-CN" sz="2000" b="1" dirty="0" smtClean="0">
                <a:solidFill>
                  <a:srgbClr val="FF0000"/>
                </a:solidFill>
              </a:rPr>
              <a:t> has to </a:t>
            </a:r>
            <a:r>
              <a:rPr lang="fr-FR" altLang="zh-CN" sz="2000" b="1" dirty="0" err="1" smtClean="0">
                <a:solidFill>
                  <a:srgbClr val="FF0000"/>
                </a:solidFill>
              </a:rPr>
              <a:t>be</a:t>
            </a:r>
            <a:r>
              <a:rPr lang="fr-FR" altLang="zh-CN" sz="2000" b="1" dirty="0" smtClean="0">
                <a:solidFill>
                  <a:srgbClr val="FF0000"/>
                </a:solidFill>
              </a:rPr>
              <a:t> </a:t>
            </a:r>
            <a:r>
              <a:rPr lang="fr-FR" altLang="zh-CN" sz="2000" b="1" dirty="0" err="1" smtClean="0">
                <a:solidFill>
                  <a:srgbClr val="FF0000"/>
                </a:solidFill>
              </a:rPr>
              <a:t>done</a:t>
            </a:r>
            <a:r>
              <a:rPr lang="fr-FR" altLang="zh-CN" sz="2000" b="1" dirty="0" smtClean="0">
                <a:solidFill>
                  <a:srgbClr val="FF0000"/>
                </a:solidFill>
              </a:rPr>
              <a:t>!!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71" y="61292"/>
            <a:ext cx="4961129" cy="34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" y="2906304"/>
            <a:ext cx="4886848" cy="39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1196752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Z</a:t>
            </a:r>
            <a:r>
              <a:rPr lang="en-US" altLang="zh-CN" sz="2000" dirty="0" smtClean="0"/>
              <a:t>enith </a:t>
            </a:r>
            <a:r>
              <a:rPr lang="en-US" altLang="zh-CN" sz="2000" dirty="0"/>
              <a:t>(top) and </a:t>
            </a:r>
            <a:r>
              <a:rPr lang="en-US" altLang="zh-CN" sz="2000" dirty="0" smtClean="0"/>
              <a:t>azimuth </a:t>
            </a:r>
            <a:r>
              <a:rPr lang="en-US" altLang="zh-CN" sz="2000" dirty="0"/>
              <a:t>(bottom) distributions of </a:t>
            </a:r>
            <a:r>
              <a:rPr lang="en-US" altLang="zh-CN" sz="2000" dirty="0" smtClean="0"/>
              <a:t>events reconstructed </a:t>
            </a:r>
            <a:r>
              <a:rPr lang="en-US" altLang="zh-CN" sz="2000" dirty="0"/>
              <a:t>with the </a:t>
            </a:r>
            <a:r>
              <a:rPr lang="en-US" altLang="zh-CN" sz="2000" b="1" dirty="0"/>
              <a:t>6-scintillators</a:t>
            </a:r>
            <a:r>
              <a:rPr lang="en-US" altLang="zh-CN" sz="2000" dirty="0"/>
              <a:t> prototype </a:t>
            </a:r>
            <a:r>
              <a:rPr lang="en-US" altLang="zh-CN" sz="2000" dirty="0" smtClean="0"/>
              <a:t>array (2015) </a:t>
            </a:r>
            <a:r>
              <a:rPr lang="en-US" altLang="zh-CN" dirty="0" smtClean="0"/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1333738" y="447055"/>
            <a:ext cx="3166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Scintillator array 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881355" y="3789040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3-fold </a:t>
            </a:r>
            <a:r>
              <a:rPr lang="en-US" altLang="zh-CN" dirty="0" smtClean="0"/>
              <a:t>coincidences </a:t>
            </a:r>
            <a:r>
              <a:rPr lang="en-US" altLang="zh-CN" dirty="0"/>
              <a:t>are shown in</a:t>
            </a:r>
            <a:br>
              <a:rPr lang="en-US" altLang="zh-CN" dirty="0"/>
            </a:br>
            <a:r>
              <a:rPr lang="en-US" altLang="zh-CN" dirty="0"/>
              <a:t>red, larger multiplicities in green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31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ToDo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Upgrade DAQ and push on tests </a:t>
            </a:r>
            <a:r>
              <a:rPr lang="fr-FR" dirty="0" smtClean="0">
                <a:solidFill>
                  <a:srgbClr val="0070C0"/>
                </a:solidFill>
              </a:rPr>
              <a:t>(Beijing, August 26-28)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Upgrade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firmware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?)</a:t>
            </a:r>
          </a:p>
          <a:p>
            <a:r>
              <a:rPr lang="fr-FR" dirty="0" smtClean="0"/>
              <a:t>Complete GRANDproto35 </a:t>
            </a:r>
            <a:r>
              <a:rPr lang="fr-FR" dirty="0" err="1" smtClean="0"/>
              <a:t>manual</a:t>
            </a:r>
            <a:r>
              <a:rPr lang="fr-FR" dirty="0" smtClean="0"/>
              <a:t> (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Train </a:t>
            </a:r>
            <a:r>
              <a:rPr lang="fr-FR" dirty="0" err="1" smtClean="0"/>
              <a:t>Chinese</a:t>
            </a:r>
            <a:r>
              <a:rPr lang="fr-FR" dirty="0" smtClean="0"/>
              <a:t> </a:t>
            </a:r>
            <a:r>
              <a:rPr lang="fr-FR" dirty="0" err="1" smtClean="0"/>
              <a:t>researchers</a:t>
            </a:r>
            <a:r>
              <a:rPr lang="fr-FR" dirty="0" smtClean="0"/>
              <a:t> (</a:t>
            </a:r>
            <a:r>
              <a:rPr lang="fr-FR" dirty="0" err="1" smtClean="0"/>
              <a:t>XiangLi</a:t>
            </a:r>
            <a:r>
              <a:rPr lang="fr-FR" dirty="0" smtClean="0"/>
              <a:t>, </a:t>
            </a:r>
            <a:r>
              <a:rPr lang="fr-FR" dirty="0" err="1" smtClean="0"/>
              <a:t>JianLi</a:t>
            </a:r>
            <a:r>
              <a:rPr lang="fr-FR" dirty="0" smtClean="0"/>
              <a:t>,… )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Gu</a:t>
            </a:r>
            <a:r>
              <a:rPr lang="fr-FR" dirty="0" smtClean="0"/>
              <a:t> </a:t>
            </a:r>
            <a:r>
              <a:rPr lang="fr-FR" dirty="0" err="1" smtClean="0"/>
              <a:t>Junhua</a:t>
            </a:r>
            <a:r>
              <a:rPr lang="fr-FR" dirty="0" smtClean="0"/>
              <a:t> supervision for data </a:t>
            </a:r>
            <a:r>
              <a:rPr lang="fr-FR" dirty="0" err="1" smtClean="0"/>
              <a:t>taking&amp;analysis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Deploy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more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antennas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(all?)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Develop</a:t>
            </a:r>
            <a:r>
              <a:rPr lang="fr-FR" dirty="0" smtClean="0">
                <a:solidFill>
                  <a:srgbClr val="FF0000"/>
                </a:solidFill>
              </a:rPr>
              <a:t> reconstruction software</a:t>
            </a:r>
          </a:p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 First </a:t>
            </a:r>
            <a:r>
              <a:rPr lang="fr-FR" b="1" dirty="0" err="1" smtClean="0">
                <a:sym typeface="Wingdings" panose="05000000000000000000" pitchFamily="2" charset="2"/>
              </a:rPr>
              <a:t>reconstructed</a:t>
            </a:r>
            <a:r>
              <a:rPr lang="fr-FR" b="1" dirty="0" smtClean="0">
                <a:sym typeface="Wingdings" panose="05000000000000000000" pitchFamily="2" charset="2"/>
              </a:rPr>
              <a:t> radio-</a:t>
            </a:r>
            <a:r>
              <a:rPr lang="fr-FR" b="1" dirty="0" err="1" smtClean="0">
                <a:sym typeface="Wingdings" panose="05000000000000000000" pitchFamily="2" charset="2"/>
              </a:rPr>
              <a:t>events</a:t>
            </a:r>
            <a:r>
              <a:rPr lang="fr-FR" b="1" dirty="0" smtClean="0">
                <a:sym typeface="Wingdings" panose="05000000000000000000" pitchFamily="2" charset="2"/>
              </a:rPr>
              <a:t> by </a:t>
            </a:r>
            <a:r>
              <a:rPr lang="fr-FR" b="1" dirty="0" err="1" smtClean="0">
                <a:sym typeface="Wingdings" panose="05000000000000000000" pitchFamily="2" charset="2"/>
              </a:rPr>
              <a:t>October</a:t>
            </a:r>
            <a:endParaRPr lang="fr-FR" b="1" dirty="0" smtClean="0"/>
          </a:p>
          <a:p>
            <a:r>
              <a:rPr lang="fr-FR" b="1" dirty="0" smtClean="0"/>
              <a:t>Ground </a:t>
            </a:r>
            <a:r>
              <a:rPr lang="fr-FR" b="1" dirty="0" err="1" smtClean="0"/>
              <a:t>array</a:t>
            </a:r>
            <a:r>
              <a:rPr lang="fr-FR" b="1" dirty="0" smtClean="0"/>
              <a:t>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27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6764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Offline </a:t>
            </a:r>
            <a:r>
              <a:rPr lang="fr-FR" dirty="0" err="1" smtClean="0"/>
              <a:t>algorithm</a:t>
            </a:r>
            <a:r>
              <a:rPr lang="fr-FR" dirty="0" smtClean="0"/>
              <a:t> to select air-</a:t>
            </a:r>
            <a:r>
              <a:rPr lang="fr-FR" dirty="0" err="1" smtClean="0"/>
              <a:t>shower</a:t>
            </a:r>
            <a:r>
              <a:rPr lang="fr-FR" dirty="0" smtClean="0"/>
              <a:t> candidates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features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wavefront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r>
              <a:rPr lang="fr-FR" dirty="0" smtClean="0"/>
              <a:t>, trigger pattern at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Results</a:t>
            </a:r>
            <a:r>
              <a:rPr lang="fr-FR" dirty="0" smtClean="0"/>
              <a:t> in an excellent background rejection (</a:t>
            </a:r>
            <a:r>
              <a:rPr lang="fr-FR" dirty="0" err="1" smtClean="0"/>
              <a:t>huge</a:t>
            </a:r>
            <a:r>
              <a:rPr lang="fr-FR" dirty="0" smtClean="0"/>
              <a:t> fraction of background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killed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7.3 10</a:t>
            </a:r>
            <a:r>
              <a:rPr lang="fr-FR" baseline="30000" dirty="0" smtClean="0"/>
              <a:t>8</a:t>
            </a:r>
            <a:r>
              <a:rPr lang="fr-FR" dirty="0" smtClean="0"/>
              <a:t> to </a:t>
            </a:r>
            <a:r>
              <a:rPr lang="fr-FR" dirty="0" smtClean="0"/>
              <a:t>~500 </a:t>
            </a:r>
            <a:r>
              <a:rPr lang="fr-FR" dirty="0" smtClean="0"/>
              <a:t>background </a:t>
            </a:r>
            <a:r>
              <a:rPr lang="fr-FR" dirty="0" err="1" smtClean="0"/>
              <a:t>events</a:t>
            </a:r>
            <a:r>
              <a:rPr lang="fr-FR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8999"/>
            <a:ext cx="451825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314999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2001" y="37338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</a:t>
            </a:r>
            <a:r>
              <a:rPr lang="fr-FR" sz="1600" b="1" dirty="0" smtClean="0"/>
              <a:t>ata: </a:t>
            </a:r>
            <a:r>
              <a:rPr lang="fr-FR" sz="1600" b="1" dirty="0" err="1" smtClean="0"/>
              <a:t>selected</a:t>
            </a:r>
            <a:r>
              <a:rPr lang="fr-FR" sz="1600" b="1" dirty="0" smtClean="0"/>
              <a:t> candidates</a:t>
            </a:r>
          </a:p>
          <a:p>
            <a:r>
              <a:rPr lang="fr-FR" sz="1600" b="1" dirty="0" err="1" smtClean="0">
                <a:solidFill>
                  <a:srgbClr val="FF0000"/>
                </a:solidFill>
              </a:rPr>
              <a:t>Simulated</a:t>
            </a:r>
            <a:r>
              <a:rPr lang="fr-FR" sz="1600" b="1" dirty="0" smtClean="0">
                <a:solidFill>
                  <a:srgbClr val="FF0000"/>
                </a:solidFill>
              </a:rPr>
              <a:t> air </a:t>
            </a:r>
            <a:r>
              <a:rPr lang="fr-FR" sz="1600" b="1" dirty="0" err="1" smtClean="0">
                <a:solidFill>
                  <a:srgbClr val="FF0000"/>
                </a:solidFill>
              </a:rPr>
              <a:t>shower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events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«You </a:t>
            </a:r>
            <a:r>
              <a:rPr lang="fr-FR" sz="2400" dirty="0" err="1" smtClean="0"/>
              <a:t>get</a:t>
            </a:r>
            <a:r>
              <a:rPr lang="fr-FR" sz="2400" dirty="0" smtClean="0"/>
              <a:t>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pay</a:t>
            </a:r>
            <a:r>
              <a:rPr lang="fr-FR" sz="2400" dirty="0" smtClean="0"/>
              <a:t> for»:</a:t>
            </a:r>
            <a:r>
              <a:rPr lang="fr-FR" sz="2400" b="1" dirty="0" smtClean="0"/>
              <a:t> system </a:t>
            </a:r>
            <a:r>
              <a:rPr lang="fr-FR" sz="2400" b="1" dirty="0" err="1" smtClean="0"/>
              <a:t>reliability</a:t>
            </a:r>
            <a:r>
              <a:rPr lang="fr-FR" sz="2400" b="1" dirty="0" smtClean="0"/>
              <a:t> </a:t>
            </a:r>
            <a:r>
              <a:rPr lang="fr-FR" sz="2400" dirty="0" smtClean="0"/>
              <a:t>questionnable</a:t>
            </a:r>
          </a:p>
          <a:p>
            <a:pPr lvl="1"/>
            <a:r>
              <a:rPr lang="fr-FR" sz="2000" dirty="0" err="1" smtClean="0"/>
              <a:t>Sudden</a:t>
            </a:r>
            <a:r>
              <a:rPr lang="fr-FR" sz="2000" dirty="0" smtClean="0"/>
              <a:t> drops in gain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lvl="1"/>
            <a:r>
              <a:rPr lang="fr-FR" sz="2000" dirty="0" err="1" smtClean="0"/>
              <a:t>Aging</a:t>
            </a:r>
            <a:r>
              <a:rPr lang="fr-FR" sz="2000" dirty="0" smtClean="0"/>
              <a:t> (</a:t>
            </a:r>
            <a:r>
              <a:rPr lang="fr-FR" sz="2000" dirty="0" err="1" smtClean="0"/>
              <a:t>antennas</a:t>
            </a:r>
            <a:r>
              <a:rPr lang="fr-FR" sz="2000" dirty="0" smtClean="0"/>
              <a:t>, </a:t>
            </a:r>
            <a:r>
              <a:rPr lang="fr-FR" sz="2000" dirty="0" err="1" smtClean="0"/>
              <a:t>amplifiers</a:t>
            </a:r>
            <a:r>
              <a:rPr lang="fr-FR" sz="2000" dirty="0" smtClean="0"/>
              <a:t>, </a:t>
            </a:r>
            <a:r>
              <a:rPr lang="fr-FR" sz="2000" dirty="0" err="1" smtClean="0"/>
              <a:t>optical</a:t>
            </a:r>
            <a:r>
              <a:rPr lang="fr-FR" sz="2000" dirty="0" smtClean="0"/>
              <a:t> system, computers…)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- </a:t>
            </a:r>
            <a:r>
              <a:rPr lang="fr-FR" sz="2400" dirty="0" err="1" smtClean="0"/>
              <a:t>Significant</a:t>
            </a:r>
            <a:r>
              <a:rPr lang="fr-FR" sz="2400" dirty="0" smtClean="0"/>
              <a:t> maintenance effort </a:t>
            </a:r>
            <a:r>
              <a:rPr lang="fr-FR" sz="2400" dirty="0" err="1" smtClean="0"/>
              <a:t>required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		- </a:t>
            </a:r>
            <a:r>
              <a:rPr lang="fr-FR" sz="2400" dirty="0" err="1" smtClean="0"/>
              <a:t>Reduced</a:t>
            </a:r>
            <a:r>
              <a:rPr lang="fr-FR" sz="2400" dirty="0" smtClean="0"/>
              <a:t> </a:t>
            </a:r>
            <a:r>
              <a:rPr lang="fr-FR" sz="2400" dirty="0" err="1"/>
              <a:t>detection</a:t>
            </a:r>
            <a:r>
              <a:rPr lang="fr-FR" sz="2400" dirty="0"/>
              <a:t> </a:t>
            </a:r>
            <a:r>
              <a:rPr lang="fr-FR" sz="2400" dirty="0" err="1"/>
              <a:t>efficiency</a:t>
            </a: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		- </a:t>
            </a:r>
            <a:r>
              <a:rPr lang="fr-FR" sz="2400" dirty="0" err="1" smtClean="0"/>
              <a:t>Determination</a:t>
            </a:r>
            <a:r>
              <a:rPr lang="fr-FR" sz="2400" dirty="0" smtClean="0"/>
              <a:t> of </a:t>
            </a:r>
            <a:r>
              <a:rPr lang="fr-FR" sz="2400" dirty="0" err="1"/>
              <a:t>e</a:t>
            </a:r>
            <a:r>
              <a:rPr lang="fr-FR" sz="2400" dirty="0" err="1" smtClean="0"/>
              <a:t>fficiency</a:t>
            </a:r>
            <a:r>
              <a:rPr lang="fr-FR" sz="2400" dirty="0" smtClean="0"/>
              <a:t> &amp;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</a:t>
            </a:r>
            <a:r>
              <a:rPr lang="fr-FR" sz="2400" dirty="0" err="1" smtClean="0"/>
              <a:t>absolute</a:t>
            </a:r>
            <a:r>
              <a:rPr lang="fr-FR" sz="2400" dirty="0" smtClean="0"/>
              <a:t> calibration (</a:t>
            </a:r>
            <a:r>
              <a:rPr lang="fr-FR" sz="2400" dirty="0" err="1" smtClean="0"/>
              <a:t>very</a:t>
            </a:r>
            <a:r>
              <a:rPr lang="fr-FR" sz="2400" dirty="0" smtClean="0"/>
              <a:t>) </a:t>
            </a:r>
            <a:r>
              <a:rPr lang="fr-FR" sz="2400" dirty="0" err="1" smtClean="0"/>
              <a:t>challenging</a:t>
            </a:r>
            <a:endParaRPr lang="fr-FR" sz="2400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298459" y="2708920"/>
            <a:ext cx="5186536" cy="2304499"/>
            <a:chOff x="1012007" y="2844518"/>
            <a:chExt cx="7014524" cy="2798449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" t="50261" b="1"/>
            <a:stretch/>
          </p:blipFill>
          <p:spPr>
            <a:xfrm>
              <a:off x="1012007" y="2924944"/>
              <a:ext cx="7014524" cy="271802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 rot="16200000">
              <a:off x="-33121" y="3961227"/>
              <a:ext cx="2608046" cy="3746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   50-100MHz noise </a:t>
              </a:r>
              <a:r>
                <a:rPr lang="fr-FR" sz="1200" dirty="0" err="1" smtClean="0"/>
                <a:t>level</a:t>
              </a:r>
              <a:r>
                <a:rPr lang="fr-FR" sz="1200" dirty="0" smtClean="0"/>
                <a:t> (dB)    </a:t>
              </a:r>
              <a:endParaRPr lang="fr-FR" sz="1200" dirty="0"/>
            </a:p>
          </p:txBody>
        </p:sp>
      </p:grpSp>
      <p:sp>
        <p:nvSpPr>
          <p:cNvPr id="8" name="Flèche droite rayée 7"/>
          <p:cNvSpPr/>
          <p:nvPr/>
        </p:nvSpPr>
        <p:spPr>
          <a:xfrm>
            <a:off x="1187624" y="5132809"/>
            <a:ext cx="792088" cy="144016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C:\Users\lpnhe\Documents\TREND\photos\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44" y="2775150"/>
            <a:ext cx="2918453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martineau\Mes documents\TREND\photos\TREND_antenna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7650" r="17367"/>
          <a:stretch/>
        </p:blipFill>
        <p:spPr bwMode="auto">
          <a:xfrm>
            <a:off x="5299254" y="2708920"/>
            <a:ext cx="3305194" cy="40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8"/>
            <a:ext cx="9146371" cy="685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90600" y="6488668"/>
            <a:ext cx="214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S. Le </a:t>
            </a:r>
            <a:r>
              <a:rPr lang="fr-FR" dirty="0" err="1" smtClean="0"/>
              <a:t>Coz</a:t>
            </a:r>
            <a:r>
              <a:rPr lang="fr-FR" dirty="0" smtClean="0"/>
              <a:t>, FCPPL2018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Motivations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/>
              <a:t>GRANDproto35 (2013)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Confirm</a:t>
            </a:r>
            <a:r>
              <a:rPr lang="fr-FR" dirty="0" smtClean="0"/>
              <a:t> TREND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autonomous</a:t>
            </a:r>
            <a:r>
              <a:rPr lang="fr-FR" dirty="0" smtClean="0"/>
              <a:t> </a:t>
            </a:r>
            <a:r>
              <a:rPr lang="fr-FR" dirty="0" err="1" smtClean="0"/>
              <a:t>radiodetection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tot</a:t>
            </a:r>
            <a:r>
              <a:rPr lang="fr-FR" baseline="-25000" dirty="0" smtClean="0"/>
              <a:t> = </a:t>
            </a:r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det</a:t>
            </a:r>
            <a:r>
              <a:rPr lang="fr-FR" dirty="0" smtClean="0">
                <a:latin typeface="Symbol" panose="05050102010706020507" pitchFamily="18" charset="2"/>
              </a:rPr>
              <a:t> </a:t>
            </a:r>
            <a:r>
              <a:rPr lang="fr-FR" dirty="0" err="1" smtClean="0"/>
              <a:t>x</a:t>
            </a:r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sel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/>
              <a:t>I</a:t>
            </a:r>
            <a:r>
              <a:rPr lang="fr-FR" dirty="0" err="1" smtClean="0"/>
              <a:t>mprove</a:t>
            </a:r>
            <a:r>
              <a:rPr lang="fr-FR" dirty="0" smtClean="0"/>
              <a:t> </a:t>
            </a:r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det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upgraded</a:t>
            </a:r>
            <a:r>
              <a:rPr lang="fr-FR" dirty="0" smtClean="0"/>
              <a:t> detectors </a:t>
            </a:r>
            <a:r>
              <a:rPr lang="fr-FR" dirty="0" err="1" smtClean="0"/>
              <a:t>allowing</a:t>
            </a:r>
            <a:r>
              <a:rPr lang="fr-FR" dirty="0" smtClean="0"/>
              <a:t> for a </a:t>
            </a:r>
            <a:r>
              <a:rPr lang="fr-FR" dirty="0" err="1" smtClean="0"/>
              <a:t>larger</a:t>
            </a:r>
            <a:r>
              <a:rPr lang="fr-FR" dirty="0" smtClean="0"/>
              <a:t> fraction of </a:t>
            </a:r>
            <a:r>
              <a:rPr lang="fr-FR" dirty="0" err="1" smtClean="0"/>
              <a:t>detctor</a:t>
            </a:r>
            <a:r>
              <a:rPr lang="fr-FR" dirty="0" smtClean="0"/>
              <a:t> up-time.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r>
              <a:rPr lang="fr-FR" dirty="0" smtClean="0"/>
              <a:t>   Goal: </a:t>
            </a:r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det</a:t>
            </a:r>
            <a:r>
              <a:rPr lang="fr-FR" dirty="0" smtClean="0"/>
              <a:t> &gt;90%</a:t>
            </a:r>
          </a:p>
          <a:p>
            <a:pPr lvl="1"/>
            <a:r>
              <a:rPr lang="fr-FR" dirty="0" err="1" smtClean="0"/>
              <a:t>Improve</a:t>
            </a:r>
            <a:r>
              <a:rPr lang="fr-FR" dirty="0" smtClean="0"/>
              <a:t> background rejection </a:t>
            </a:r>
            <a:r>
              <a:rPr lang="fr-FR" dirty="0" err="1" smtClean="0"/>
              <a:t>with</a:t>
            </a:r>
            <a:r>
              <a:rPr lang="fr-FR" dirty="0" smtClean="0"/>
              <a:t> new </a:t>
            </a:r>
            <a:r>
              <a:rPr lang="fr-FR" dirty="0" err="1" smtClean="0"/>
              <a:t>tools</a:t>
            </a:r>
            <a:r>
              <a:rPr lang="fr-FR" dirty="0" smtClean="0"/>
              <a:t>. Goal: </a:t>
            </a:r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sel</a:t>
            </a:r>
            <a:r>
              <a:rPr lang="fr-FR" dirty="0" smtClean="0"/>
              <a:t> &gt;80%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GRANDProto35 </a:t>
            </a:r>
            <a:r>
              <a:rPr lang="fr-FR" dirty="0" err="1" smtClean="0"/>
              <a:t>developments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(2014-2017)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Antennas</a:t>
            </a:r>
            <a:endParaRPr lang="fr-FR" dirty="0" smtClean="0"/>
          </a:p>
          <a:p>
            <a:r>
              <a:rPr lang="fr-FR" dirty="0" smtClean="0"/>
              <a:t>Electronics</a:t>
            </a:r>
          </a:p>
          <a:p>
            <a:r>
              <a:rPr lang="fr-FR" dirty="0" smtClean="0"/>
              <a:t>Ground </a:t>
            </a:r>
            <a:r>
              <a:rPr lang="fr-FR" dirty="0" err="1" smtClean="0"/>
              <a:t>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753672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GP35 </a:t>
            </a:r>
            <a:r>
              <a:rPr lang="fr-FR" dirty="0" err="1" smtClean="0"/>
              <a:t>antennas</a:t>
            </a:r>
            <a:endParaRPr lang="en-US" dirty="0"/>
          </a:p>
        </p:txBody>
      </p:sp>
      <p:pic>
        <p:nvPicPr>
          <p:cNvPr id="8" name="Picture 2" descr="C:\Users\lpnhe\Documents\TREND\photos\photosKumiko\IMAG54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r="22647"/>
          <a:stretch/>
        </p:blipFill>
        <p:spPr bwMode="auto">
          <a:xfrm flipH="1">
            <a:off x="457200" y="2133600"/>
            <a:ext cx="4324632" cy="46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tineau\Documents\GRAND\GRANDproto35\pictures\PicturePCB_Zha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35740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tineau\Documents\GRAND\GRANDproto35\pictures\ZhangFuShun\20151104_080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486400" y="6019800"/>
            <a:ext cx="343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3xASIC LNA </a:t>
            </a:r>
          </a:p>
          <a:p>
            <a:r>
              <a:rPr lang="fr-FR" dirty="0" smtClean="0"/>
              <a:t>(6V </a:t>
            </a:r>
            <a:r>
              <a:rPr lang="fr-FR" dirty="0" err="1" smtClean="0"/>
              <a:t>supply</a:t>
            </a:r>
            <a:r>
              <a:rPr lang="fr-FR" dirty="0" smtClean="0"/>
              <a:t>, 67mA </a:t>
            </a:r>
            <a:r>
              <a:rPr lang="fr-FR" dirty="0" err="1" smtClean="0"/>
              <a:t>consumption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50209" y="1048434"/>
            <a:ext cx="4807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Production: SUBATECH (D. Charrier) + </a:t>
            </a:r>
            <a:r>
              <a:rPr lang="fr-FR" dirty="0" err="1" smtClean="0"/>
              <a:t>XiDian</a:t>
            </a:r>
            <a:r>
              <a:rPr lang="fr-FR" dirty="0" smtClean="0"/>
              <a:t> U (Zhang Fushun)</a:t>
            </a:r>
            <a:r>
              <a:rPr lang="fr-FR" dirty="0" err="1" smtClean="0"/>
              <a:t>with</a:t>
            </a:r>
            <a:r>
              <a:rPr lang="fr-FR" dirty="0" smtClean="0"/>
              <a:t> NAOC </a:t>
            </a:r>
            <a:r>
              <a:rPr lang="fr-FR" dirty="0" err="1" smtClean="0"/>
              <a:t>funding</a:t>
            </a:r>
            <a:endParaRPr lang="fr-FR" dirty="0" smtClean="0"/>
          </a:p>
          <a:p>
            <a:r>
              <a:rPr lang="fr-FR" dirty="0" err="1" smtClean="0"/>
              <a:t>Tested</a:t>
            </a:r>
            <a:r>
              <a:rPr lang="fr-FR" dirty="0" smtClean="0"/>
              <a:t> and </a:t>
            </a:r>
            <a:r>
              <a:rPr lang="fr-FR" dirty="0" err="1" smtClean="0"/>
              <a:t>validated</a:t>
            </a:r>
            <a:r>
              <a:rPr lang="fr-FR" dirty="0" smtClean="0"/>
              <a:t> as </a:t>
            </a:r>
            <a:r>
              <a:rPr lang="fr-FR" dirty="0" err="1" smtClean="0"/>
              <a:t>early</a:t>
            </a:r>
            <a:r>
              <a:rPr lang="fr-FR" dirty="0" smtClean="0"/>
              <a:t> as 2014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901">
            <a:off x="2285998" y="2079673"/>
            <a:ext cx="5334000" cy="31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FR" dirty="0" smtClean="0"/>
              <a:t>GP35 </a:t>
            </a:r>
            <a:r>
              <a:rPr lang="fr-FR" dirty="0" err="1" smtClean="0"/>
              <a:t>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345" r="3444" b="6514"/>
          <a:stretch/>
        </p:blipFill>
        <p:spPr bwMode="auto">
          <a:xfrm>
            <a:off x="228600" y="809844"/>
            <a:ext cx="8523215" cy="60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686</Words>
  <Application>Microsoft Office PowerPoint</Application>
  <PresentationFormat>Affichage à l'écran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GRANDProto35 status</vt:lpstr>
      <vt:lpstr>Radio selftriggering challenges</vt:lpstr>
      <vt:lpstr>TREND results</vt:lpstr>
      <vt:lpstr>TREND issues</vt:lpstr>
      <vt:lpstr>Présentation PowerPoint</vt:lpstr>
      <vt:lpstr>Motivations from GRANDproto35 (2013)</vt:lpstr>
      <vt:lpstr>GRANDProto35 developments  (2014-2017)</vt:lpstr>
      <vt:lpstr>GP35 antennas</vt:lpstr>
      <vt:lpstr>GP35 electronics</vt:lpstr>
      <vt:lpstr>Présentation PowerPoint</vt:lpstr>
      <vt:lpstr>Enveloppe detection</vt:lpstr>
      <vt:lpstr>GRANDproto detector reliability</vt:lpstr>
      <vt:lpstr>GRANDproto35 electronics production</vt:lpstr>
      <vt:lpstr>Deployment status</vt:lpstr>
      <vt:lpstr>Commissioning</vt:lpstr>
      <vt:lpstr>Commissioning</vt:lpstr>
      <vt:lpstr>Présentation PowerPoint</vt:lpstr>
      <vt:lpstr>Issues</vt:lpstr>
      <vt:lpstr>Scintillator array</vt:lpstr>
      <vt:lpstr>Présentation PowerPoint</vt:lpstr>
      <vt:lpstr>ToDo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GRANDProto35 status</dc:title>
  <dc:creator>martineau</dc:creator>
  <cp:lastModifiedBy>martineau</cp:lastModifiedBy>
  <cp:revision>113</cp:revision>
  <dcterms:created xsi:type="dcterms:W3CDTF">2018-08-21T12:42:54Z</dcterms:created>
  <dcterms:modified xsi:type="dcterms:W3CDTF">2018-08-23T13:49:04Z</dcterms:modified>
</cp:coreProperties>
</file>