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276" r:id="rId3"/>
    <p:sldId id="2570" r:id="rId4"/>
    <p:sldId id="2571" r:id="rId5"/>
    <p:sldId id="2574" r:id="rId6"/>
    <p:sldId id="2588" r:id="rId7"/>
    <p:sldId id="2597" r:id="rId8"/>
    <p:sldId id="2586" r:id="rId9"/>
    <p:sldId id="2590" r:id="rId10"/>
    <p:sldId id="2589" r:id="rId11"/>
    <p:sldId id="2585" r:id="rId12"/>
    <p:sldId id="2593" r:id="rId13"/>
    <p:sldId id="2592" r:id="rId14"/>
    <p:sldId id="2594" r:id="rId15"/>
    <p:sldId id="2596" r:id="rId16"/>
    <p:sldId id="2595" r:id="rId17"/>
    <p:sldId id="2579" r:id="rId18"/>
    <p:sldId id="2581" r:id="rId19"/>
    <p:sldId id="2572" r:id="rId20"/>
    <p:sldId id="2582" r:id="rId21"/>
  </p:sldIdLst>
  <p:sldSz cx="9144000" cy="6858000" type="screen4x3"/>
  <p:notesSz cx="6669088" cy="9928225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FFFF"/>
    <a:srgbClr val="00FF00"/>
    <a:srgbClr val="1C1C1C"/>
    <a:srgbClr val="FFFF66"/>
    <a:srgbClr val="FFFF00"/>
    <a:srgbClr val="99FFCC"/>
    <a:srgbClr val="292929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443" autoAdjust="0"/>
    <p:restoredTop sz="98807" autoAdjust="0"/>
  </p:normalViewPr>
  <p:slideViewPr>
    <p:cSldViewPr>
      <p:cViewPr varScale="1">
        <p:scale>
          <a:sx n="70" d="100"/>
          <a:sy n="70" d="100"/>
        </p:scale>
        <p:origin x="1125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9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44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6463"/>
            <a:ext cx="48910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8109ACB-A40A-430D-95CB-CC58994EB53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2490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srgbClr val="000000"/>
                </a:solidFill>
              </a:rPr>
              <a:pPr/>
              <a:t>17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5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F2278-09BB-4FFB-8307-554E2422D7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195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AF5CE-5BC2-485F-B329-456B9C78506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437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D73EC-CF0D-4457-91C2-C90857DDD52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5426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13C15-C09C-4D24-AB8A-433C948891BB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05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127A-C100-4230-9ECE-B8C7FE0A0989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5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C1473-6BF4-4858-952D-664AD877892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61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110A2-4771-4A96-928C-7321D640456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DDFD2-BB52-4B40-A0D1-953B511C5B00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2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D9225-37D0-403B-ACBE-B6AB3C9ADC5C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70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C33A7-FEA4-4A44-B6AD-E18246D760C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00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4C82A-5FDE-4891-963F-5FE8AF4296D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4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B2CAF-EBFA-4E6B-877D-10293BBE0A6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2755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Arial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62641-33F8-4AAD-A92A-02E6D8E05F1D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5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0843C-B03F-41F2-BFAD-B02BA2C2E999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7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7AD42-FE9A-494F-AFD8-CCCD46F71C4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42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KA_PowerPoint Templates V8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123" y="1546158"/>
            <a:ext cx="837832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360964" y="521799"/>
            <a:ext cx="6276872" cy="6199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5439675" y="6410519"/>
            <a:ext cx="3433865" cy="354613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200" b="0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833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08C6C-4772-4894-8D0B-050271BE211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244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DBCDA-A112-4DA6-A8AF-437937F91D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460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384AA-859F-4A4F-B89C-515ADBDAEA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244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767F2-E8D0-43FF-B781-54FA2C8044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932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EAB05-A5CE-4DA7-A048-8FBFBD9503C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165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67B53-E6B1-44FE-A696-C1B517AB32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152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8688-094C-4EB8-8B9C-1390BEACF3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95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DA8EEC4-8045-4BE2-B844-728BF1F609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Arial" charset="0"/>
              </a:rPr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Arial" charset="0"/>
              </a:rPr>
              <a:t>单击此处编辑母版文本样式</a:t>
            </a:r>
          </a:p>
          <a:p>
            <a:pPr lvl="1"/>
            <a:r>
              <a:rPr lang="zh-CN" altLang="en-US">
                <a:sym typeface="Arial" charset="0"/>
              </a:rPr>
              <a:t>第二级</a:t>
            </a:r>
          </a:p>
          <a:p>
            <a:pPr lvl="2"/>
            <a:r>
              <a:rPr lang="zh-CN" altLang="en-US">
                <a:sym typeface="Arial" charset="0"/>
              </a:rPr>
              <a:t>第三级</a:t>
            </a:r>
          </a:p>
          <a:p>
            <a:pPr lvl="3"/>
            <a:r>
              <a:rPr lang="zh-CN" altLang="en-US">
                <a:sym typeface="Arial" charset="0"/>
              </a:rPr>
              <a:t>第四级</a:t>
            </a:r>
          </a:p>
          <a:p>
            <a:pPr lvl="4"/>
            <a:r>
              <a:rPr lang="zh-CN" altLang="en-US">
                <a:sym typeface="Arial" charset="0"/>
              </a:rPr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charset="0"/>
              <a:buNone/>
              <a:defRPr sz="1400">
                <a:latin typeface="Arial" charset="0"/>
                <a:sym typeface="Arial" charset="0"/>
              </a:defRPr>
            </a:lvl1pPr>
          </a:lstStyle>
          <a:p>
            <a:pPr algn="l" eaLnBrk="0" hangingPunct="0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defRPr sz="1400">
                <a:latin typeface="Arial" charset="0"/>
                <a:sym typeface="Arial" charset="0"/>
              </a:defRPr>
            </a:lvl1pPr>
          </a:lstStyle>
          <a:p>
            <a:pPr eaLnBrk="0" hangingPunct="0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400">
                <a:latin typeface="Arial" charset="0"/>
                <a:sym typeface="Arial" charset="0"/>
              </a:defRPr>
            </a:lvl1pPr>
          </a:lstStyle>
          <a:p>
            <a:pPr eaLnBrk="0" hangingPunct="0">
              <a:defRPr/>
            </a:pPr>
            <a:fld id="{B0871884-FEA4-4863-B91B-49BCD475CC92}" type="slidenum">
              <a:rPr lang="zh-CN" alt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sym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sym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sym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sym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sym typeface="Arial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sym typeface="Arial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sym typeface="Arial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sym typeface="Arial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SC06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188913"/>
            <a:ext cx="9144000" cy="13234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FFFF00"/>
                </a:solidFill>
              </a:rPr>
              <a:t>GRAND: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" name="矩形 1"/>
          <p:cNvSpPr/>
          <p:nvPr/>
        </p:nvSpPr>
        <p:spPr>
          <a:xfrm>
            <a:off x="1568615" y="980728"/>
            <a:ext cx="60067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Site and Funding  in China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3333FF"/>
                </a:solidFill>
              </a:rPr>
              <a:t>(update since last meeting)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03848" y="303044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Xiang-Ping Wu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22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17"/>
          <p:cNvSpPr txBox="1"/>
          <p:nvPr/>
        </p:nvSpPr>
        <p:spPr>
          <a:xfrm>
            <a:off x="2915816" y="260648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</a:rPr>
              <a:t>Yiwu</a:t>
            </a:r>
            <a:r>
              <a:rPr lang="en-US" altLang="zh-CN" sz="2800" b="1" dirty="0">
                <a:solidFill>
                  <a:srgbClr val="FF0000"/>
                </a:solidFill>
              </a:rPr>
              <a:t> Valley</a:t>
            </a:r>
          </a:p>
          <a:p>
            <a:r>
              <a:rPr lang="en-US" altLang="zh-CN" sz="2800" b="1" dirty="0">
                <a:solidFill>
                  <a:srgbClr val="FF0000"/>
                </a:solidFill>
              </a:rPr>
              <a:t>June 5 2018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4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1680" y="2996952"/>
            <a:ext cx="6408712" cy="97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en-US" altLang="zh-CN" b="1" dirty="0">
                <a:solidFill>
                  <a:srgbClr val="000000"/>
                </a:solidFill>
                <a:latin typeface="宋体" panose="02010600030101010101" pitchFamily="2" charset="-122"/>
                <a:ea typeface="等线" panose="02010600030101010101" pitchFamily="2" charset="-122"/>
                <a:cs typeface="宋体" panose="02010600030101010101" pitchFamily="2" charset="-122"/>
              </a:rPr>
              <a:t>(1)State-approved document of “GRAND”</a:t>
            </a:r>
            <a:endParaRPr lang="zh-CN" altLang="zh-CN" sz="2000" b="1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l"/>
            <a:endParaRPr lang="en-US" altLang="zh-CN" b="1" dirty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(2)An official radio environment assessment report.</a:t>
            </a:r>
            <a:endParaRPr lang="zh-CN" altLang="en-US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2699792" y="177281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Local Government Requests:</a:t>
            </a:r>
            <a:endParaRPr lang="zh-CN" altLang="en-US" dirty="0"/>
          </a:p>
        </p:txBody>
      </p:sp>
      <p:sp>
        <p:nvSpPr>
          <p:cNvPr id="4" name="TextBox 17"/>
          <p:cNvSpPr txBox="1"/>
          <p:nvPr/>
        </p:nvSpPr>
        <p:spPr>
          <a:xfrm>
            <a:off x="2915816" y="260648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333FF"/>
                </a:solidFill>
              </a:rPr>
              <a:t>Hami </a:t>
            </a:r>
          </a:p>
          <a:p>
            <a:r>
              <a:rPr lang="en-US" altLang="zh-CN" sz="2000" b="1" dirty="0">
                <a:solidFill>
                  <a:srgbClr val="3333FF"/>
                </a:solidFill>
              </a:rPr>
              <a:t>June 20 2018</a:t>
            </a:r>
            <a:endParaRPr lang="zh-CN" altLang="en-US" sz="2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1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512" y="116632"/>
            <a:ext cx="43924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4624"/>
            <a:ext cx="4536504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79604" y="4462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Xinjiang Central Government to </a:t>
            </a:r>
            <a:r>
              <a:rPr lang="en-US" altLang="zh-CN" dirty="0" err="1"/>
              <a:t>Yiwu</a:t>
            </a:r>
            <a:r>
              <a:rPr lang="en-US" altLang="zh-CN" dirty="0"/>
              <a:t> 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187624" y="12306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NAOC to Xinjian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5291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 bwMode="auto">
          <a:xfrm rot="1800000">
            <a:off x="2428792" y="1694928"/>
            <a:ext cx="1545888" cy="48235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9552" y="1052736"/>
            <a:ext cx="48245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3333FF"/>
                </a:solidFill>
              </a:rPr>
              <a:t>Ready to deploy testing antennas on site</a:t>
            </a:r>
            <a:endParaRPr lang="zh-CN" altLang="en-US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62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1"/>
          <p:cNvSpPr txBox="1">
            <a:spLocks noChangeArrowheads="1"/>
          </p:cNvSpPr>
          <p:nvPr/>
        </p:nvSpPr>
        <p:spPr bwMode="auto">
          <a:xfrm>
            <a:off x="395536" y="2492896"/>
            <a:ext cx="8170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</a:rPr>
              <a:t>Funding Situation for </a:t>
            </a:r>
            <a:r>
              <a:rPr lang="en-US" altLang="zh-CN" sz="2800" b="1" dirty="0" err="1">
                <a:solidFill>
                  <a:srgbClr val="000000"/>
                </a:solidFill>
              </a:rPr>
              <a:t>GRAND_proto</a:t>
            </a:r>
            <a:r>
              <a:rPr lang="en-US" altLang="zh-CN" sz="2800" b="1" dirty="0">
                <a:solidFill>
                  <a:srgbClr val="000000"/>
                </a:solidFill>
              </a:rPr>
              <a:t> in China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83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46"/>
          <a:stretch>
            <a:fillRect/>
          </a:stretch>
        </p:blipFill>
        <p:spPr bwMode="auto">
          <a:xfrm>
            <a:off x="6089623" y="548680"/>
            <a:ext cx="2363788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Box 2"/>
          <p:cNvSpPr txBox="1">
            <a:spLocks noChangeArrowheads="1"/>
          </p:cNvSpPr>
          <p:nvPr/>
        </p:nvSpPr>
        <p:spPr bwMode="auto">
          <a:xfrm>
            <a:off x="683568" y="404664"/>
            <a:ext cx="46805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3333FF"/>
                </a:solidFill>
              </a:rPr>
              <a:t>Budget for GRAND_proto35</a:t>
            </a:r>
            <a:endParaRPr lang="zh-CN" altLang="en-US" sz="2400" b="1" dirty="0">
              <a:solidFill>
                <a:srgbClr val="3333FF"/>
              </a:solidFill>
            </a:endParaRPr>
          </a:p>
        </p:txBody>
      </p:sp>
      <p:pic>
        <p:nvPicPr>
          <p:cNvPr id="43017" name="Picture 2" descr="F:\wxp\picture\ulastai\IMG_05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t="14467" r="33399" b="8833"/>
          <a:stretch/>
        </p:blipFill>
        <p:spPr bwMode="auto">
          <a:xfrm>
            <a:off x="3491880" y="3717032"/>
            <a:ext cx="1692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8" t="8351" r="3913"/>
          <a:stretch/>
        </p:blipFill>
        <p:spPr>
          <a:xfrm>
            <a:off x="899592" y="3789040"/>
            <a:ext cx="1809621" cy="248594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31640" y="102644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2.6M RMB or 330k Euros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7544" y="1724883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(antennas, receivers, DAQ, </a:t>
            </a:r>
            <a:r>
              <a:rPr lang="en-US" altLang="zh-CN" dirty="0" err="1"/>
              <a:t>fibre</a:t>
            </a:r>
            <a:r>
              <a:rPr lang="en-US" altLang="zh-CN" dirty="0"/>
              <a:t>, cables, etc.)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63588" y="2494637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FF0000"/>
                </a:solidFill>
              </a:rPr>
              <a:t>Solution 1: work with remote control</a:t>
            </a:r>
          </a:p>
          <a:p>
            <a:pPr algn="l"/>
            <a:r>
              <a:rPr lang="en-US" altLang="zh-CN" dirty="0">
                <a:solidFill>
                  <a:srgbClr val="FF0000"/>
                </a:solidFill>
              </a:rPr>
              <a:t>Solution 2: move to a new site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10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1"/>
          <p:cNvSpPr txBox="1">
            <a:spLocks noChangeArrowheads="1"/>
          </p:cNvSpPr>
          <p:nvPr/>
        </p:nvSpPr>
        <p:spPr bwMode="auto">
          <a:xfrm>
            <a:off x="594569" y="692696"/>
            <a:ext cx="8170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</a:rPr>
              <a:t>Funding Situation for </a:t>
            </a:r>
            <a:r>
              <a:rPr lang="en-US" altLang="zh-CN" sz="2800" b="1" dirty="0" err="1">
                <a:solidFill>
                  <a:srgbClr val="000000"/>
                </a:solidFill>
              </a:rPr>
              <a:t>GRAND_proto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sp>
        <p:nvSpPr>
          <p:cNvPr id="30723" name="TextBox 12"/>
          <p:cNvSpPr txBox="1">
            <a:spLocks noChangeArrowheads="1"/>
          </p:cNvSpPr>
          <p:nvPr/>
        </p:nvSpPr>
        <p:spPr bwMode="auto">
          <a:xfrm>
            <a:off x="844302" y="1772816"/>
            <a:ext cx="7920880" cy="473975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rgbClr val="3333FF"/>
                </a:solidFill>
              </a:rPr>
              <a:t>1.CAS Key Project: Gravitational Wave Astronomy  (2016-2021)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1C1C1C"/>
                </a:solidFill>
              </a:rPr>
              <a:t>    </a:t>
            </a:r>
            <a:r>
              <a:rPr lang="en-US" altLang="zh-CN" sz="1800" dirty="0">
                <a:solidFill>
                  <a:srgbClr val="1C1C1C"/>
                </a:solidFill>
              </a:rPr>
              <a:t>Total Budget:    25M Euros </a:t>
            </a:r>
            <a:r>
              <a:rPr lang="zh-CN" altLang="en-US" sz="1800" dirty="0">
                <a:solidFill>
                  <a:srgbClr val="1C1C1C"/>
                </a:solidFill>
              </a:rPr>
              <a:t>（</a:t>
            </a:r>
            <a:r>
              <a:rPr lang="en-US" altLang="zh-CN" sz="1800" dirty="0">
                <a:solidFill>
                  <a:srgbClr val="1C1C1C"/>
                </a:solidFill>
              </a:rPr>
              <a:t>200M RMB</a:t>
            </a:r>
            <a:r>
              <a:rPr lang="zh-CN" altLang="en-US" sz="1800" dirty="0">
                <a:solidFill>
                  <a:srgbClr val="1C1C1C"/>
                </a:solidFill>
              </a:rPr>
              <a:t>）</a:t>
            </a:r>
            <a:endParaRPr lang="en-US" altLang="zh-CN" sz="1800" dirty="0">
              <a:solidFill>
                <a:srgbClr val="1C1C1C"/>
              </a:solidFill>
            </a:endParaRP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    GRAND</a:t>
            </a:r>
            <a:r>
              <a:rPr lang="zh-CN" altLang="en-US" sz="1800" dirty="0">
                <a:solidFill>
                  <a:srgbClr val="FF0000"/>
                </a:solidFill>
              </a:rPr>
              <a:t>：        </a:t>
            </a:r>
            <a:r>
              <a:rPr lang="en-US" altLang="zh-CN" sz="1800" dirty="0">
                <a:solidFill>
                  <a:srgbClr val="FF0000"/>
                </a:solidFill>
              </a:rPr>
              <a:t>about 64K Euros (500K RMB) for next 3 years 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                             </a:t>
            </a:r>
            <a:r>
              <a:rPr lang="en-US" altLang="zh-CN" sz="1800" dirty="0">
                <a:solidFill>
                  <a:srgbClr val="00FF00"/>
                </a:solidFill>
              </a:rPr>
              <a:t>(GRAND budget is cut due to slow progress)  </a:t>
            </a:r>
          </a:p>
          <a:p>
            <a:pPr algn="l" eaLnBrk="1" hangingPunct="1">
              <a:spcBef>
                <a:spcPct val="0"/>
              </a:spcBef>
              <a:buNone/>
            </a:pPr>
            <a:endParaRPr lang="en-US" altLang="zh-CN" sz="2000" dirty="0">
              <a:solidFill>
                <a:srgbClr val="000000"/>
              </a:solidFill>
            </a:endParaRP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rgbClr val="3333FF"/>
                </a:solidFill>
              </a:rPr>
              <a:t>2.State Key Project: Preparation for SKA (MOST) (2018-2023)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   </a:t>
            </a:r>
            <a:r>
              <a:rPr lang="en-US" altLang="zh-CN" sz="1800" dirty="0">
                <a:solidFill>
                  <a:srgbClr val="1C1C1C"/>
                </a:solidFill>
              </a:rPr>
              <a:t>Total Budget:    6.5M Euros </a:t>
            </a:r>
            <a:r>
              <a:rPr lang="zh-CN" altLang="en-US" sz="1800" dirty="0">
                <a:solidFill>
                  <a:srgbClr val="1C1C1C"/>
                </a:solidFill>
              </a:rPr>
              <a:t>（</a:t>
            </a:r>
            <a:r>
              <a:rPr lang="en-US" altLang="zh-CN" sz="1800" dirty="0">
                <a:solidFill>
                  <a:srgbClr val="1C1C1C"/>
                </a:solidFill>
              </a:rPr>
              <a:t>43M RMB</a:t>
            </a:r>
            <a:r>
              <a:rPr lang="zh-CN" altLang="en-US" sz="1800" dirty="0">
                <a:solidFill>
                  <a:srgbClr val="1C1C1C"/>
                </a:solidFill>
              </a:rPr>
              <a:t>）</a:t>
            </a:r>
            <a:endParaRPr lang="en-US" altLang="zh-CN" sz="1800" dirty="0">
              <a:solidFill>
                <a:srgbClr val="1C1C1C"/>
              </a:solidFill>
            </a:endParaRP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    GRAND</a:t>
            </a:r>
            <a:r>
              <a:rPr lang="zh-CN" altLang="en-US" sz="1800" dirty="0">
                <a:solidFill>
                  <a:srgbClr val="FF0000"/>
                </a:solidFill>
              </a:rPr>
              <a:t>：        </a:t>
            </a:r>
            <a:r>
              <a:rPr lang="en-US" altLang="zh-CN" sz="1800" dirty="0">
                <a:solidFill>
                  <a:srgbClr val="FF0000"/>
                </a:solidFill>
              </a:rPr>
              <a:t>about 0.13M Euros (1M RMB) for next 4 years   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FFFF"/>
                </a:solidFill>
              </a:rPr>
              <a:t>                            </a:t>
            </a:r>
            <a:r>
              <a:rPr lang="en-US" altLang="zh-CN" sz="1800" dirty="0">
                <a:solidFill>
                  <a:srgbClr val="1C1C1C"/>
                </a:solidFill>
              </a:rPr>
              <a:t>(27 team numbers including Olivier</a:t>
            </a:r>
            <a:r>
              <a:rPr lang="zh-CN" altLang="en-US" sz="1800" dirty="0">
                <a:solidFill>
                  <a:srgbClr val="1C1C1C"/>
                </a:solidFill>
              </a:rPr>
              <a:t> </a:t>
            </a:r>
            <a:r>
              <a:rPr lang="en-US" altLang="zh-CN" sz="1800" dirty="0">
                <a:solidFill>
                  <a:srgbClr val="1C1C1C"/>
                </a:solidFill>
              </a:rPr>
              <a:t>+ Charles)</a:t>
            </a:r>
          </a:p>
          <a:p>
            <a:pPr algn="l" eaLnBrk="1" hangingPunct="1">
              <a:spcBef>
                <a:spcPct val="0"/>
              </a:spcBef>
              <a:buNone/>
            </a:pPr>
            <a:endParaRPr lang="en-US" altLang="zh-CN" sz="1800" dirty="0">
              <a:solidFill>
                <a:srgbClr val="1C1C1C"/>
              </a:solidFill>
            </a:endParaRP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rgbClr val="3333FF"/>
                </a:solidFill>
              </a:rPr>
              <a:t>3.CAS Frontier Science Project (2017-2022)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   </a:t>
            </a:r>
            <a:r>
              <a:rPr lang="en-US" altLang="zh-CN" sz="1800" dirty="0">
                <a:solidFill>
                  <a:srgbClr val="1C1C1C"/>
                </a:solidFill>
              </a:rPr>
              <a:t>Total Budget:    0.64M Euros </a:t>
            </a:r>
            <a:r>
              <a:rPr lang="zh-CN" altLang="en-US" sz="1800" dirty="0">
                <a:solidFill>
                  <a:srgbClr val="1C1C1C"/>
                </a:solidFill>
              </a:rPr>
              <a:t>（</a:t>
            </a:r>
            <a:r>
              <a:rPr lang="en-US" altLang="zh-CN" sz="1800" dirty="0">
                <a:solidFill>
                  <a:srgbClr val="1C1C1C"/>
                </a:solidFill>
              </a:rPr>
              <a:t>5M RMB</a:t>
            </a:r>
            <a:r>
              <a:rPr lang="zh-CN" altLang="en-US" sz="1800" dirty="0">
                <a:solidFill>
                  <a:srgbClr val="1C1C1C"/>
                </a:solidFill>
              </a:rPr>
              <a:t>）</a:t>
            </a:r>
            <a:endParaRPr lang="en-US" altLang="zh-CN" sz="1800" dirty="0">
              <a:solidFill>
                <a:srgbClr val="1C1C1C"/>
              </a:solidFill>
            </a:endParaRP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    GRAND</a:t>
            </a:r>
            <a:r>
              <a:rPr lang="zh-CN" altLang="en-US" sz="1800" dirty="0">
                <a:solidFill>
                  <a:srgbClr val="FF0000"/>
                </a:solidFill>
              </a:rPr>
              <a:t>：        </a:t>
            </a:r>
            <a:r>
              <a:rPr lang="en-US" altLang="zh-CN" sz="1800" dirty="0">
                <a:solidFill>
                  <a:srgbClr val="FF0000"/>
                </a:solidFill>
              </a:rPr>
              <a:t>about 19k Euros (150K RMB) for site rent  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en-US" altLang="zh-CN" sz="1800" dirty="0">
                <a:solidFill>
                  <a:srgbClr val="00FFFF"/>
                </a:solidFill>
              </a:rPr>
              <a:t>                            </a:t>
            </a:r>
            <a:endParaRPr lang="en-US" altLang="zh-CN" sz="1800" dirty="0">
              <a:solidFill>
                <a:srgbClr val="1C1C1C"/>
              </a:solidFill>
            </a:endParaRPr>
          </a:p>
          <a:p>
            <a:pPr algn="l" eaLnBrk="1" hangingPunct="1">
              <a:spcBef>
                <a:spcPct val="0"/>
              </a:spcBef>
              <a:buNone/>
            </a:pPr>
            <a:endParaRPr lang="en-US" altLang="zh-CN" sz="1800" dirty="0">
              <a:solidFill>
                <a:srgbClr val="1C1C1C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1C1C1C"/>
                </a:solidFill>
              </a:rPr>
              <a:t>Total Funds: 0.5M+1M+0.15M = 1.65M RMB  (200K Euros)</a:t>
            </a:r>
          </a:p>
        </p:txBody>
      </p:sp>
    </p:spTree>
    <p:extLst>
      <p:ext uri="{BB962C8B-B14F-4D97-AF65-F5344CB8AC3E}">
        <p14:creationId xmlns:p14="http://schemas.microsoft.com/office/powerpoint/2010/main" val="908770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wxp\SKA\whitepaper\lm\20170504修订版\09545_NEW_LOGO_2014 Chin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5915"/>
            <a:ext cx="3238920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619672" y="3400866"/>
            <a:ext cx="6696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333FF"/>
                </a:solidFill>
              </a:rPr>
              <a:t>Request: </a:t>
            </a:r>
          </a:p>
          <a:p>
            <a:endParaRPr lang="en-US" altLang="zh-CN" b="1" dirty="0">
              <a:solidFill>
                <a:srgbClr val="3333FF"/>
              </a:solidFill>
            </a:endParaRPr>
          </a:p>
          <a:p>
            <a:r>
              <a:rPr lang="en-US" altLang="zh-CN" b="1" dirty="0">
                <a:solidFill>
                  <a:srgbClr val="3333FF"/>
                </a:solidFill>
              </a:rPr>
              <a:t>228M Euros (2B RMB) for 10 years (starting data: 2019-2020) </a:t>
            </a:r>
            <a:endParaRPr lang="zh-CN" altLang="en-US" b="1" dirty="0">
              <a:solidFill>
                <a:srgbClr val="3333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30014" y="55684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GRAND: 1.3M </a:t>
            </a:r>
            <a:r>
              <a:rPr lang="en-US" altLang="zh-CN" b="1" dirty="0">
                <a:solidFill>
                  <a:srgbClr val="FF0000"/>
                </a:solidFill>
              </a:rPr>
              <a:t>Euros</a:t>
            </a:r>
            <a:r>
              <a:rPr lang="en-US" altLang="zh-CN" dirty="0">
                <a:solidFill>
                  <a:srgbClr val="FF0000"/>
                </a:solidFill>
              </a:rPr>
              <a:t> / </a:t>
            </a:r>
            <a:r>
              <a:rPr lang="en-US" altLang="zh-CN" dirty="0" err="1">
                <a:solidFill>
                  <a:srgbClr val="FF0000"/>
                </a:solidFill>
              </a:rPr>
              <a:t>yr</a:t>
            </a:r>
            <a:r>
              <a:rPr lang="en-US" altLang="zh-CN" dirty="0">
                <a:solidFill>
                  <a:srgbClr val="FF0000"/>
                </a:solidFill>
              </a:rPr>
              <a:t> (hopefully)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 </a:t>
            </a:r>
            <a:endParaRPr lang="zh-CN" altLang="en-US" dirty="0"/>
          </a:p>
        </p:txBody>
      </p:sp>
      <p:pic>
        <p:nvPicPr>
          <p:cNvPr id="9" name="Picture 5" descr="SKA1_night_midr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6869"/>
            <a:ext cx="4243854" cy="19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69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1422"/>
            <a:ext cx="1368152" cy="130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55776" y="908720"/>
            <a:ext cx="51796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Arial"/>
                <a:ea typeface="宋体"/>
              </a:rPr>
              <a:t>CAS Strategic Planning 2020-2035</a:t>
            </a:r>
          </a:p>
          <a:p>
            <a:r>
              <a:rPr lang="en-US" altLang="zh-CN" sz="2400" b="1" dirty="0">
                <a:solidFill>
                  <a:srgbClr val="000000"/>
                </a:solidFill>
                <a:latin typeface="Arial"/>
                <a:ea typeface="宋体"/>
              </a:rPr>
              <a:t>(Astronomical Facilities) </a:t>
            </a:r>
            <a:endParaRPr lang="zh-CN" altLang="zh-CN" sz="240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3608" y="2492896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rabicPeriod"/>
            </a:pPr>
            <a:r>
              <a:rPr lang="en-US" altLang="zh-CN" sz="2400" b="1" dirty="0">
                <a:solidFill>
                  <a:srgbClr val="3333FF"/>
                </a:solidFill>
              </a:rPr>
              <a:t>Sky Monitoring System </a:t>
            </a:r>
            <a:r>
              <a:rPr lang="en-US" altLang="zh-CN" sz="2400" dirty="0">
                <a:solidFill>
                  <a:srgbClr val="3333FF"/>
                </a:solidFill>
              </a:rPr>
              <a:t>(optical)</a:t>
            </a:r>
          </a:p>
          <a:p>
            <a:pPr algn="l"/>
            <a:endParaRPr lang="en-US" altLang="zh-CN" sz="2400" b="1" dirty="0">
              <a:solidFill>
                <a:srgbClr val="3333FF"/>
              </a:solidFill>
            </a:endParaRPr>
          </a:p>
          <a:p>
            <a:pPr algn="l"/>
            <a:r>
              <a:rPr lang="en-US" altLang="zh-CN" sz="2400" b="1" dirty="0">
                <a:solidFill>
                  <a:srgbClr val="3333FF"/>
                </a:solidFill>
              </a:rPr>
              <a:t>2.  Sub-Millimeter Telescope </a:t>
            </a:r>
            <a:r>
              <a:rPr lang="en-US" altLang="zh-CN" sz="2400" dirty="0">
                <a:solidFill>
                  <a:srgbClr val="3333FF"/>
                </a:solidFill>
              </a:rPr>
              <a:t>(a single dish of 30-50m) </a:t>
            </a:r>
          </a:p>
          <a:p>
            <a:pPr algn="l"/>
            <a:endParaRPr lang="en-US" altLang="zh-CN" sz="2400" b="1" dirty="0">
              <a:solidFill>
                <a:srgbClr val="3333FF"/>
              </a:solidFill>
            </a:endParaRPr>
          </a:p>
          <a:p>
            <a:pPr algn="l"/>
            <a:r>
              <a:rPr lang="en-US" altLang="zh-CN" sz="2400" b="1" dirty="0">
                <a:solidFill>
                  <a:srgbClr val="3333FF"/>
                </a:solidFill>
              </a:rPr>
              <a:t>3.  8m Solar Telescope</a:t>
            </a:r>
            <a:endParaRPr lang="zh-CN" altLang="en-US" sz="2400" b="1" dirty="0">
              <a:solidFill>
                <a:srgbClr val="3333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11960" y="4365104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/>
              <a:t>+</a:t>
            </a:r>
            <a:endParaRPr lang="zh-CN" altLang="en-US" sz="6000" b="1" dirty="0"/>
          </a:p>
        </p:txBody>
      </p:sp>
      <p:sp>
        <p:nvSpPr>
          <p:cNvPr id="6" name="矩形 5"/>
          <p:cNvSpPr/>
          <p:nvPr/>
        </p:nvSpPr>
        <p:spPr>
          <a:xfrm>
            <a:off x="1033643" y="5445224"/>
            <a:ext cx="4875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l">
              <a:buAutoNum type="arabicPeriod" startAt="4"/>
            </a:pPr>
            <a:r>
              <a:rPr lang="en-US" altLang="zh-CN" sz="2400" b="1" dirty="0"/>
              <a:t>Neutrino Telescope: GRAND</a:t>
            </a:r>
          </a:p>
          <a:p>
            <a:pPr algn="l"/>
            <a:r>
              <a:rPr lang="en-US" altLang="zh-CN" sz="2400" b="1" dirty="0"/>
              <a:t>     </a:t>
            </a:r>
            <a:r>
              <a:rPr lang="en-US" altLang="zh-CN" sz="2400" dirty="0"/>
              <a:t>(included but</a:t>
            </a:r>
            <a:r>
              <a:rPr lang="zh-CN" altLang="en-US" sz="2400" dirty="0"/>
              <a:t> </a:t>
            </a:r>
            <a:r>
              <a:rPr lang="en-US" altLang="zh-CN" sz="2400" dirty="0"/>
              <a:t>not in the priority)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00614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7" name="Picture 7" descr="F:\wxp\picture\trip-0708\DSC06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6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406" y="476672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</a:rPr>
              <a:t>Then, the strategies ……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2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943330"/>
              </p:ext>
            </p:extLst>
          </p:nvPr>
        </p:nvGraphicFramePr>
        <p:xfrm>
          <a:off x="467544" y="404664"/>
          <a:ext cx="8229600" cy="347472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1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Xinjiang Uighur Autonomous Region</a:t>
                      </a:r>
                      <a:br>
                        <a:rPr lang="en-US" b="1" dirty="0">
                          <a:effectLst/>
                        </a:rPr>
                      </a:br>
                      <a:r>
                        <a:rPr lang="ar-AE" b="1" dirty="0">
                          <a:effectLst/>
                          <a:latin typeface="Jameel Noori Nastaleeq"/>
                        </a:rPr>
                        <a:t>شىنجاڭ ئۇيغۇر ئاپتونوم رايونى</a:t>
                      </a:r>
                      <a:endParaRPr lang="ar-AE" b="1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endParaRPr lang="en-US" b="1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288">
                <a:tc gridSpan="2">
                  <a:txBody>
                    <a:bodyPr/>
                    <a:lstStyle/>
                    <a:p>
                      <a:pPr algn="l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effectLst/>
                        </a:rPr>
                        <a:t>新疆维吾尔自治区</a:t>
                      </a:r>
                      <a:br>
                        <a:rPr lang="zh-CN" altLang="en-US" dirty="0">
                          <a:effectLst/>
                        </a:rPr>
                      </a:br>
                      <a:r>
                        <a:rPr lang="en-US" altLang="zh-CN" dirty="0">
                          <a:effectLst/>
                        </a:rPr>
                        <a:t>(</a:t>
                      </a:r>
                      <a:r>
                        <a:rPr lang="en-US" altLang="zh-CN" dirty="0" err="1">
                          <a:effectLst/>
                        </a:rPr>
                        <a:t>Xīnjiāng</a:t>
                      </a:r>
                      <a:r>
                        <a:rPr lang="en-US" altLang="zh-CN" dirty="0">
                          <a:effectLst/>
                        </a:rPr>
                        <a:t> </a:t>
                      </a:r>
                      <a:r>
                        <a:rPr lang="en-US" altLang="zh-CN" dirty="0" err="1">
                          <a:effectLst/>
                        </a:rPr>
                        <a:t>Wéiwú'ěr</a:t>
                      </a:r>
                      <a:r>
                        <a:rPr lang="en-US" altLang="zh-CN" dirty="0">
                          <a:effectLst/>
                        </a:rPr>
                        <a:t> </a:t>
                      </a:r>
                      <a:r>
                        <a:rPr lang="en-US" altLang="zh-CN" dirty="0" err="1">
                          <a:effectLst/>
                        </a:rPr>
                        <a:t>Zìzhìqū</a:t>
                      </a:r>
                      <a:r>
                        <a:rPr lang="en-US" altLang="zh-CN" dirty="0">
                          <a:effectLst/>
                        </a:rPr>
                        <a:t>)</a:t>
                      </a:r>
                      <a:endParaRPr lang="zh-CN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ar-AE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1400">
                <a:tc gridSpan="2">
                  <a:txBody>
                    <a:bodyPr/>
                    <a:lstStyle/>
                    <a:p>
                      <a:pPr algn="ctr"/>
                      <a:endParaRPr lang="zh-CN" alt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43718" name="Picture 6" descr="Map showing the location of Xinjiang Uyghur Autonomous Reg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4536504" cy="361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23528" y="407707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Ideal Site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48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831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1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5" t="19262" r="6103" b="46007"/>
          <a:stretch/>
        </p:blipFill>
        <p:spPr>
          <a:xfrm>
            <a:off x="0" y="1308359"/>
            <a:ext cx="9144000" cy="417443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 bwMode="auto">
          <a:xfrm>
            <a:off x="4211960" y="4149080"/>
            <a:ext cx="288032" cy="283840"/>
          </a:xfrm>
          <a:prstGeom prst="ellipse">
            <a:avLst/>
          </a:prstGeom>
          <a:solidFill>
            <a:srgbClr val="FF00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8100392" y="3573016"/>
            <a:ext cx="288032" cy="283840"/>
          </a:xfrm>
          <a:prstGeom prst="ellipse">
            <a:avLst/>
          </a:prstGeom>
          <a:solidFill>
            <a:srgbClr val="FF00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5" name="Picture 2" descr="DSC060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73016"/>
            <a:ext cx="1849406" cy="138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右箭头 1"/>
          <p:cNvSpPr/>
          <p:nvPr/>
        </p:nvSpPr>
        <p:spPr bwMode="auto">
          <a:xfrm>
            <a:off x="3204178" y="4024388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858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/>
        </p:nvSpPr>
        <p:spPr bwMode="auto">
          <a:xfrm>
            <a:off x="2699792" y="4941168"/>
            <a:ext cx="360040" cy="410344"/>
          </a:xfrm>
          <a:prstGeom prst="triangl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" name="等腰三角形 3"/>
          <p:cNvSpPr/>
          <p:nvPr/>
        </p:nvSpPr>
        <p:spPr bwMode="auto">
          <a:xfrm>
            <a:off x="1043608" y="1556792"/>
            <a:ext cx="360040" cy="410344"/>
          </a:xfrm>
          <a:prstGeom prst="triangl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等腰三角形 4"/>
          <p:cNvSpPr/>
          <p:nvPr/>
        </p:nvSpPr>
        <p:spPr bwMode="auto">
          <a:xfrm>
            <a:off x="6588224" y="3068960"/>
            <a:ext cx="360040" cy="410344"/>
          </a:xfrm>
          <a:prstGeom prst="triangl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11760" y="535515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FFFF"/>
                </a:solidFill>
              </a:rPr>
              <a:t>Hami</a:t>
            </a:r>
            <a:endParaRPr lang="zh-CN" altLang="en-US" dirty="0">
              <a:solidFill>
                <a:srgbClr val="00FF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3568" y="199407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00FFFF"/>
                </a:solidFill>
              </a:rPr>
              <a:t>Balikun</a:t>
            </a:r>
            <a:endParaRPr lang="zh-CN" altLang="en-US" dirty="0">
              <a:solidFill>
                <a:srgbClr val="00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0192" y="349850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00FFFF"/>
                </a:solidFill>
              </a:rPr>
              <a:t>Yiwu</a:t>
            </a:r>
            <a:endParaRPr lang="zh-CN" altLang="en-US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80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/>
        </p:nvSpPr>
        <p:spPr bwMode="auto">
          <a:xfrm>
            <a:off x="2699792" y="4941168"/>
            <a:ext cx="360040" cy="410344"/>
          </a:xfrm>
          <a:prstGeom prst="triangl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等腰三角形 3"/>
          <p:cNvSpPr/>
          <p:nvPr/>
        </p:nvSpPr>
        <p:spPr bwMode="auto">
          <a:xfrm>
            <a:off x="1043608" y="1556792"/>
            <a:ext cx="360040" cy="410344"/>
          </a:xfrm>
          <a:prstGeom prst="triangl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等腰三角形 4"/>
          <p:cNvSpPr/>
          <p:nvPr/>
        </p:nvSpPr>
        <p:spPr bwMode="auto">
          <a:xfrm>
            <a:off x="6588224" y="3068960"/>
            <a:ext cx="360040" cy="410344"/>
          </a:xfrm>
          <a:prstGeom prst="triangl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11760" y="535515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FFFF"/>
                </a:solidFill>
              </a:rPr>
              <a:t>Hami</a:t>
            </a:r>
            <a:endParaRPr lang="zh-CN" altLang="en-US" dirty="0">
              <a:solidFill>
                <a:srgbClr val="00FF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3568" y="199407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00FFFF"/>
                </a:solidFill>
              </a:rPr>
              <a:t>Balikun</a:t>
            </a:r>
            <a:endParaRPr lang="zh-CN" altLang="en-US" dirty="0">
              <a:solidFill>
                <a:srgbClr val="00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0192" y="349850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00FFFF"/>
                </a:solidFill>
              </a:rPr>
              <a:t>Yiwu</a:t>
            </a:r>
            <a:endParaRPr lang="zh-CN" altLang="en-US" dirty="0">
              <a:solidFill>
                <a:srgbClr val="00FFFF"/>
              </a:solidFill>
            </a:endParaRPr>
          </a:p>
        </p:txBody>
      </p:sp>
      <p:sp>
        <p:nvSpPr>
          <p:cNvPr id="10" name="任意多边形 9"/>
          <p:cNvSpPr/>
          <p:nvPr/>
        </p:nvSpPr>
        <p:spPr bwMode="auto">
          <a:xfrm>
            <a:off x="1240700" y="1409917"/>
            <a:ext cx="2323318" cy="3528000"/>
          </a:xfrm>
          <a:custGeom>
            <a:avLst/>
            <a:gdLst>
              <a:gd name="connsiteX0" fmla="*/ 1627708 w 2323318"/>
              <a:gd name="connsiteY0" fmla="*/ 3378351 h 3378351"/>
              <a:gd name="connsiteX1" fmla="*/ 1900890 w 2323318"/>
              <a:gd name="connsiteY1" fmla="*/ 2240094 h 3378351"/>
              <a:gd name="connsiteX2" fmla="*/ 2318251 w 2323318"/>
              <a:gd name="connsiteY2" fmla="*/ 1746849 h 3378351"/>
              <a:gd name="connsiteX3" fmla="*/ 2109571 w 2323318"/>
              <a:gd name="connsiteY3" fmla="*/ 1101836 h 3378351"/>
              <a:gd name="connsiteX4" fmla="*/ 1771888 w 2323318"/>
              <a:gd name="connsiteY4" fmla="*/ 714829 h 3378351"/>
              <a:gd name="connsiteX5" fmla="*/ 1377292 w 2323318"/>
              <a:gd name="connsiteY5" fmla="*/ 354381 h 3378351"/>
              <a:gd name="connsiteX6" fmla="*/ 982696 w 2323318"/>
              <a:gd name="connsiteY6" fmla="*/ 96376 h 3378351"/>
              <a:gd name="connsiteX7" fmla="*/ 588100 w 2323318"/>
              <a:gd name="connsiteY7" fmla="*/ 9109 h 3378351"/>
              <a:gd name="connsiteX8" fmla="*/ 292153 w 2323318"/>
              <a:gd name="connsiteY8" fmla="*/ 9109 h 3378351"/>
              <a:gd name="connsiteX9" fmla="*/ 7589 w 2323318"/>
              <a:gd name="connsiteY9" fmla="*/ 66022 h 3378351"/>
              <a:gd name="connsiteX10" fmla="*/ 7589 w 2323318"/>
              <a:gd name="connsiteY10" fmla="*/ 66022 h 3378351"/>
              <a:gd name="connsiteX11" fmla="*/ 7589 w 2323318"/>
              <a:gd name="connsiteY11" fmla="*/ 66022 h 3378351"/>
              <a:gd name="connsiteX12" fmla="*/ 7589 w 2323318"/>
              <a:gd name="connsiteY12" fmla="*/ 66022 h 3378351"/>
              <a:gd name="connsiteX13" fmla="*/ 0 w 2323318"/>
              <a:gd name="connsiteY13" fmla="*/ 77405 h 337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3318" h="3378351">
                <a:moveTo>
                  <a:pt x="1627708" y="3378351"/>
                </a:moveTo>
                <a:cubicBezTo>
                  <a:pt x="1706754" y="2945181"/>
                  <a:pt x="1785800" y="2512011"/>
                  <a:pt x="1900890" y="2240094"/>
                </a:cubicBezTo>
                <a:cubicBezTo>
                  <a:pt x="2015981" y="1968177"/>
                  <a:pt x="2283471" y="1936559"/>
                  <a:pt x="2318251" y="1746849"/>
                </a:cubicBezTo>
                <a:cubicBezTo>
                  <a:pt x="2353031" y="1557139"/>
                  <a:pt x="2200631" y="1273839"/>
                  <a:pt x="2109571" y="1101836"/>
                </a:cubicBezTo>
                <a:cubicBezTo>
                  <a:pt x="2018511" y="929833"/>
                  <a:pt x="1893934" y="839405"/>
                  <a:pt x="1771888" y="714829"/>
                </a:cubicBezTo>
                <a:cubicBezTo>
                  <a:pt x="1649842" y="590253"/>
                  <a:pt x="1508824" y="457456"/>
                  <a:pt x="1377292" y="354381"/>
                </a:cubicBezTo>
                <a:cubicBezTo>
                  <a:pt x="1245760" y="251305"/>
                  <a:pt x="1114228" y="153921"/>
                  <a:pt x="982696" y="96376"/>
                </a:cubicBezTo>
                <a:cubicBezTo>
                  <a:pt x="851164" y="38831"/>
                  <a:pt x="703190" y="23653"/>
                  <a:pt x="588100" y="9109"/>
                </a:cubicBezTo>
                <a:cubicBezTo>
                  <a:pt x="473009" y="-5436"/>
                  <a:pt x="388905" y="-376"/>
                  <a:pt x="292153" y="9109"/>
                </a:cubicBezTo>
                <a:cubicBezTo>
                  <a:pt x="195401" y="18594"/>
                  <a:pt x="7589" y="66022"/>
                  <a:pt x="7589" y="66022"/>
                </a:cubicBezTo>
                <a:lnTo>
                  <a:pt x="7589" y="66022"/>
                </a:lnTo>
                <a:lnTo>
                  <a:pt x="7589" y="66022"/>
                </a:lnTo>
                <a:lnTo>
                  <a:pt x="7589" y="66022"/>
                </a:lnTo>
                <a:lnTo>
                  <a:pt x="0" y="77405"/>
                </a:lnTo>
              </a:path>
            </a:pathLst>
          </a:cu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3407183" y="1847771"/>
            <a:ext cx="1535138" cy="777809"/>
          </a:xfrm>
          <a:custGeom>
            <a:avLst/>
            <a:gdLst>
              <a:gd name="connsiteX0" fmla="*/ 0 w 1535138"/>
              <a:gd name="connsiteY0" fmla="*/ 777809 h 777809"/>
              <a:gd name="connsiteX1" fmla="*/ 163151 w 1535138"/>
              <a:gd name="connsiteY1" fmla="*/ 614659 h 777809"/>
              <a:gd name="connsiteX2" fmla="*/ 155562 w 1535138"/>
              <a:gd name="connsiteY2" fmla="*/ 512216 h 777809"/>
              <a:gd name="connsiteX3" fmla="*/ 193504 w 1535138"/>
              <a:gd name="connsiteY3" fmla="*/ 417361 h 777809"/>
              <a:gd name="connsiteX4" fmla="*/ 254211 w 1535138"/>
              <a:gd name="connsiteY4" fmla="*/ 356654 h 777809"/>
              <a:gd name="connsiteX5" fmla="*/ 322507 w 1535138"/>
              <a:gd name="connsiteY5" fmla="*/ 318712 h 777809"/>
              <a:gd name="connsiteX6" fmla="*/ 493245 w 1535138"/>
              <a:gd name="connsiteY6" fmla="*/ 330095 h 777809"/>
              <a:gd name="connsiteX7" fmla="*/ 705720 w 1535138"/>
              <a:gd name="connsiteY7" fmla="*/ 330095 h 777809"/>
              <a:gd name="connsiteX8" fmla="*/ 921989 w 1535138"/>
              <a:gd name="connsiteY8" fmla="*/ 356654 h 777809"/>
              <a:gd name="connsiteX9" fmla="*/ 1233112 w 1535138"/>
              <a:gd name="connsiteY9" fmla="*/ 402184 h 777809"/>
              <a:gd name="connsiteX10" fmla="*/ 1529059 w 1535138"/>
              <a:gd name="connsiteY10" fmla="*/ 527392 h 777809"/>
              <a:gd name="connsiteX11" fmla="*/ 1415234 w 1535138"/>
              <a:gd name="connsiteY11" fmla="*/ 333889 h 777809"/>
              <a:gd name="connsiteX12" fmla="*/ 1206553 w 1535138"/>
              <a:gd name="connsiteY12" fmla="*/ 178327 h 777809"/>
              <a:gd name="connsiteX13" fmla="*/ 1096522 w 1535138"/>
              <a:gd name="connsiteY13" fmla="*/ 0 h 777809"/>
              <a:gd name="connsiteX14" fmla="*/ 1096522 w 1535138"/>
              <a:gd name="connsiteY14" fmla="*/ 0 h 777809"/>
              <a:gd name="connsiteX15" fmla="*/ 1153434 w 1535138"/>
              <a:gd name="connsiteY15" fmla="*/ 56913 h 777809"/>
              <a:gd name="connsiteX16" fmla="*/ 1100316 w 1535138"/>
              <a:gd name="connsiteY16" fmla="*/ 30353 h 77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35138" h="777809">
                <a:moveTo>
                  <a:pt x="0" y="777809"/>
                </a:moveTo>
                <a:cubicBezTo>
                  <a:pt x="68612" y="718366"/>
                  <a:pt x="137224" y="658924"/>
                  <a:pt x="163151" y="614659"/>
                </a:cubicBezTo>
                <a:cubicBezTo>
                  <a:pt x="189078" y="570394"/>
                  <a:pt x="150503" y="545099"/>
                  <a:pt x="155562" y="512216"/>
                </a:cubicBezTo>
                <a:cubicBezTo>
                  <a:pt x="160621" y="479333"/>
                  <a:pt x="177063" y="443288"/>
                  <a:pt x="193504" y="417361"/>
                </a:cubicBezTo>
                <a:cubicBezTo>
                  <a:pt x="209945" y="391434"/>
                  <a:pt x="232711" y="373095"/>
                  <a:pt x="254211" y="356654"/>
                </a:cubicBezTo>
                <a:cubicBezTo>
                  <a:pt x="275711" y="340213"/>
                  <a:pt x="282668" y="323138"/>
                  <a:pt x="322507" y="318712"/>
                </a:cubicBezTo>
                <a:cubicBezTo>
                  <a:pt x="362346" y="314286"/>
                  <a:pt x="429376" y="328198"/>
                  <a:pt x="493245" y="330095"/>
                </a:cubicBezTo>
                <a:cubicBezTo>
                  <a:pt x="557114" y="331992"/>
                  <a:pt x="634263" y="325668"/>
                  <a:pt x="705720" y="330095"/>
                </a:cubicBezTo>
                <a:cubicBezTo>
                  <a:pt x="777177" y="334522"/>
                  <a:pt x="921989" y="356654"/>
                  <a:pt x="921989" y="356654"/>
                </a:cubicBezTo>
                <a:cubicBezTo>
                  <a:pt x="1009888" y="368669"/>
                  <a:pt x="1131934" y="373728"/>
                  <a:pt x="1233112" y="402184"/>
                </a:cubicBezTo>
                <a:cubicBezTo>
                  <a:pt x="1334290" y="430640"/>
                  <a:pt x="1498705" y="538774"/>
                  <a:pt x="1529059" y="527392"/>
                </a:cubicBezTo>
                <a:cubicBezTo>
                  <a:pt x="1559413" y="516010"/>
                  <a:pt x="1468985" y="392067"/>
                  <a:pt x="1415234" y="333889"/>
                </a:cubicBezTo>
                <a:cubicBezTo>
                  <a:pt x="1361483" y="275711"/>
                  <a:pt x="1259672" y="233975"/>
                  <a:pt x="1206553" y="178327"/>
                </a:cubicBezTo>
                <a:cubicBezTo>
                  <a:pt x="1153434" y="122679"/>
                  <a:pt x="1096522" y="0"/>
                  <a:pt x="1096522" y="0"/>
                </a:cubicBezTo>
                <a:lnTo>
                  <a:pt x="1096522" y="0"/>
                </a:lnTo>
                <a:cubicBezTo>
                  <a:pt x="1106007" y="9485"/>
                  <a:pt x="1152802" y="51854"/>
                  <a:pt x="1153434" y="56913"/>
                </a:cubicBezTo>
                <a:cubicBezTo>
                  <a:pt x="1154066" y="61972"/>
                  <a:pt x="1127191" y="46162"/>
                  <a:pt x="1100316" y="30353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2915816" y="26064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FFFF"/>
                </a:solidFill>
              </a:rPr>
              <a:t>June 5 2018</a:t>
            </a:r>
            <a:endParaRPr lang="zh-CN" altLang="en-US" sz="28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27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0" y="-20367"/>
            <a:ext cx="9144000" cy="6858000"/>
          </a:xfrm>
          <a:prstGeom prst="rect">
            <a:avLst/>
          </a:prstGeom>
        </p:spPr>
      </p:pic>
      <p:sp>
        <p:nvSpPr>
          <p:cNvPr id="4" name="TextBox 17"/>
          <p:cNvSpPr txBox="1"/>
          <p:nvPr/>
        </p:nvSpPr>
        <p:spPr>
          <a:xfrm>
            <a:off x="2915816" y="260648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</a:rPr>
              <a:t>Balikun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en-US" altLang="zh-CN" sz="2800" b="1" dirty="0">
                <a:solidFill>
                  <a:srgbClr val="FF0000"/>
                </a:solidFill>
              </a:rPr>
              <a:t>June 5 2018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00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17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 bwMode="auto">
          <a:xfrm rot="1800000">
            <a:off x="2428792" y="1694928"/>
            <a:ext cx="1545888" cy="48235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3105485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altLang="zh-CN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altLang="zh-CN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16665</TotalTime>
  <Words>358</Words>
  <Application>Microsoft Office PowerPoint</Application>
  <PresentationFormat>全屏显示(4:3)</PresentationFormat>
  <Paragraphs>70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Jameel Noori Nastaleeq</vt:lpstr>
      <vt:lpstr>等线</vt:lpstr>
      <vt:lpstr>宋体</vt:lpstr>
      <vt:lpstr>Arial</vt:lpstr>
      <vt:lpstr>Calibri</vt:lpstr>
      <vt:lpstr>Times New Roman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naoc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xyj</dc:creator>
  <cp:lastModifiedBy>wxp</cp:lastModifiedBy>
  <cp:revision>954</cp:revision>
  <dcterms:created xsi:type="dcterms:W3CDTF">2001-12-09T04:04:30Z</dcterms:created>
  <dcterms:modified xsi:type="dcterms:W3CDTF">2018-08-22T15:07:41Z</dcterms:modified>
</cp:coreProperties>
</file>