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comments/comment5.xml" ContentType="application/vnd.openxmlformats-officedocument.presentationml.comments+xml"/>
  <Override PartName="/ppt/notesSlides/notesSlide26.xml" ContentType="application/vnd.openxmlformats-officedocument.presentationml.notesSlide+xml"/>
  <Override PartName="/ppt/comments/comment6.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notesSlides/notesSlide64.xml" ContentType="application/vnd.openxmlformats-officedocument.presentationml.notesSlide+xml"/>
  <Override PartName="/ppt/comments/comment9.xml" ContentType="application/vnd.openxmlformats-officedocument.presentationml.comments+xml"/>
  <Override PartName="/ppt/notesSlides/notesSlide65.xml" ContentType="application/vnd.openxmlformats-officedocument.presentationml.notesSlide+xml"/>
  <Override PartName="/ppt/comments/comment10.xml" ContentType="application/vnd.openxmlformats-officedocument.presentationml.comments+xml"/>
  <Override PartName="/ppt/notesSlides/notesSlide66.xml" ContentType="application/vnd.openxmlformats-officedocument.presentationml.notesSlide+xml"/>
  <Override PartName="/ppt/comments/comment11.xml" ContentType="application/vnd.openxmlformats-officedocument.presentationml.comments+xml"/>
  <Override PartName="/ppt/notesSlides/notesSlide67.xml" ContentType="application/vnd.openxmlformats-officedocument.presentationml.notesSlide+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handoutMasterIdLst>
    <p:handoutMasterId r:id="rId186"/>
  </p:handoutMasterIdLst>
  <p:sldIdLst>
    <p:sldId id="334" r:id="rId2"/>
    <p:sldId id="335" r:id="rId3"/>
    <p:sldId id="373" r:id="rId4"/>
    <p:sldId id="374" r:id="rId5"/>
    <p:sldId id="375" r:id="rId6"/>
    <p:sldId id="376" r:id="rId7"/>
    <p:sldId id="301" r:id="rId8"/>
    <p:sldId id="302" r:id="rId9"/>
    <p:sldId id="303" r:id="rId10"/>
    <p:sldId id="304" r:id="rId11"/>
    <p:sldId id="305" r:id="rId12"/>
    <p:sldId id="309" r:id="rId13"/>
    <p:sldId id="310" r:id="rId14"/>
    <p:sldId id="311" r:id="rId15"/>
    <p:sldId id="312" r:id="rId16"/>
    <p:sldId id="313" r:id="rId17"/>
    <p:sldId id="316" r:id="rId18"/>
    <p:sldId id="317" r:id="rId19"/>
    <p:sldId id="318" r:id="rId20"/>
    <p:sldId id="319" r:id="rId21"/>
    <p:sldId id="321" r:id="rId22"/>
    <p:sldId id="323" r:id="rId23"/>
    <p:sldId id="324" r:id="rId24"/>
    <p:sldId id="325" r:id="rId25"/>
    <p:sldId id="326" r:id="rId26"/>
    <p:sldId id="327" r:id="rId27"/>
    <p:sldId id="332" r:id="rId28"/>
    <p:sldId id="333"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274" r:id="rId57"/>
    <p:sldId id="380" r:id="rId58"/>
    <p:sldId id="381" r:id="rId59"/>
    <p:sldId id="363" r:id="rId60"/>
    <p:sldId id="290" r:id="rId61"/>
    <p:sldId id="276" r:id="rId62"/>
    <p:sldId id="277" r:id="rId63"/>
    <p:sldId id="286" r:id="rId64"/>
    <p:sldId id="287" r:id="rId65"/>
    <p:sldId id="288" r:id="rId66"/>
    <p:sldId id="289" r:id="rId67"/>
    <p:sldId id="367" r:id="rId68"/>
    <p:sldId id="368" r:id="rId69"/>
    <p:sldId id="291" r:id="rId70"/>
    <p:sldId id="365" r:id="rId71"/>
    <p:sldId id="366" r:id="rId72"/>
    <p:sldId id="371" r:id="rId73"/>
    <p:sldId id="372" r:id="rId74"/>
    <p:sldId id="377" r:id="rId75"/>
    <p:sldId id="383" r:id="rId76"/>
    <p:sldId id="384" r:id="rId77"/>
    <p:sldId id="501" r:id="rId78"/>
    <p:sldId id="502" r:id="rId79"/>
    <p:sldId id="503" r:id="rId80"/>
    <p:sldId id="504" r:id="rId81"/>
    <p:sldId id="505" r:id="rId82"/>
    <p:sldId id="506" r:id="rId83"/>
    <p:sldId id="507" r:id="rId84"/>
    <p:sldId id="508" r:id="rId85"/>
    <p:sldId id="509" r:id="rId86"/>
    <p:sldId id="510" r:id="rId87"/>
    <p:sldId id="511" r:id="rId88"/>
    <p:sldId id="512" r:id="rId89"/>
    <p:sldId id="513" r:id="rId90"/>
    <p:sldId id="514" r:id="rId91"/>
    <p:sldId id="515" r:id="rId92"/>
    <p:sldId id="516" r:id="rId93"/>
    <p:sldId id="517" r:id="rId94"/>
    <p:sldId id="518" r:id="rId95"/>
    <p:sldId id="519" r:id="rId96"/>
    <p:sldId id="520" r:id="rId97"/>
    <p:sldId id="521" r:id="rId98"/>
    <p:sldId id="522" r:id="rId99"/>
    <p:sldId id="523" r:id="rId100"/>
    <p:sldId id="524" r:id="rId101"/>
    <p:sldId id="525" r:id="rId102"/>
    <p:sldId id="526" r:id="rId103"/>
    <p:sldId id="527" r:id="rId104"/>
    <p:sldId id="528" r:id="rId105"/>
    <p:sldId id="529" r:id="rId106"/>
    <p:sldId id="530" r:id="rId107"/>
    <p:sldId id="382" r:id="rId108"/>
    <p:sldId id="401" r:id="rId109"/>
    <p:sldId id="410" r:id="rId110"/>
    <p:sldId id="411" r:id="rId111"/>
    <p:sldId id="412" r:id="rId112"/>
    <p:sldId id="413" r:id="rId113"/>
    <p:sldId id="414" r:id="rId114"/>
    <p:sldId id="402" r:id="rId115"/>
    <p:sldId id="403" r:id="rId116"/>
    <p:sldId id="442" r:id="rId117"/>
    <p:sldId id="446" r:id="rId118"/>
    <p:sldId id="406" r:id="rId119"/>
    <p:sldId id="407" r:id="rId120"/>
    <p:sldId id="408" r:id="rId121"/>
    <p:sldId id="400" r:id="rId122"/>
    <p:sldId id="385" r:id="rId123"/>
    <p:sldId id="386" r:id="rId124"/>
    <p:sldId id="387" r:id="rId125"/>
    <p:sldId id="388" r:id="rId126"/>
    <p:sldId id="389" r:id="rId127"/>
    <p:sldId id="392" r:id="rId128"/>
    <p:sldId id="393" r:id="rId129"/>
    <p:sldId id="394" r:id="rId130"/>
    <p:sldId id="395" r:id="rId131"/>
    <p:sldId id="397" r:id="rId132"/>
    <p:sldId id="398" r:id="rId133"/>
    <p:sldId id="399" r:id="rId134"/>
    <p:sldId id="415" r:id="rId135"/>
    <p:sldId id="416" r:id="rId136"/>
    <p:sldId id="417" r:id="rId137"/>
    <p:sldId id="418" r:id="rId138"/>
    <p:sldId id="419" r:id="rId139"/>
    <p:sldId id="421" r:id="rId140"/>
    <p:sldId id="422" r:id="rId141"/>
    <p:sldId id="423" r:id="rId142"/>
    <p:sldId id="424" r:id="rId143"/>
    <p:sldId id="425" r:id="rId144"/>
    <p:sldId id="426" r:id="rId145"/>
    <p:sldId id="427" r:id="rId146"/>
    <p:sldId id="428" r:id="rId147"/>
    <p:sldId id="429" r:id="rId148"/>
    <p:sldId id="436" r:id="rId149"/>
    <p:sldId id="437" r:id="rId150"/>
    <p:sldId id="438" r:id="rId151"/>
    <p:sldId id="439" r:id="rId152"/>
    <p:sldId id="440" r:id="rId153"/>
    <p:sldId id="441" r:id="rId154"/>
    <p:sldId id="455" r:id="rId155"/>
    <p:sldId id="456" r:id="rId156"/>
    <p:sldId id="457" r:id="rId157"/>
    <p:sldId id="458" r:id="rId158"/>
    <p:sldId id="459" r:id="rId159"/>
    <p:sldId id="460" r:id="rId160"/>
    <p:sldId id="461" r:id="rId161"/>
    <p:sldId id="462" r:id="rId162"/>
    <p:sldId id="463" r:id="rId163"/>
    <p:sldId id="464" r:id="rId164"/>
    <p:sldId id="465" r:id="rId165"/>
    <p:sldId id="497" r:id="rId166"/>
    <p:sldId id="498" r:id="rId167"/>
    <p:sldId id="499" r:id="rId168"/>
    <p:sldId id="500" r:id="rId169"/>
    <p:sldId id="466" r:id="rId170"/>
    <p:sldId id="467" r:id="rId171"/>
    <p:sldId id="468" r:id="rId172"/>
    <p:sldId id="469" r:id="rId173"/>
    <p:sldId id="470" r:id="rId174"/>
    <p:sldId id="471" r:id="rId175"/>
    <p:sldId id="472" r:id="rId176"/>
    <p:sldId id="447" r:id="rId177"/>
    <p:sldId id="448" r:id="rId178"/>
    <p:sldId id="449" r:id="rId179"/>
    <p:sldId id="450" r:id="rId180"/>
    <p:sldId id="451" r:id="rId181"/>
    <p:sldId id="452" r:id="rId182"/>
    <p:sldId id="453" r:id="rId183"/>
    <p:sldId id="454" r:id="rId18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2" autoAdjust="0"/>
    <p:restoredTop sz="95221" autoAdjust="0"/>
  </p:normalViewPr>
  <p:slideViewPr>
    <p:cSldViewPr>
      <p:cViewPr varScale="1">
        <p:scale>
          <a:sx n="60" d="100"/>
          <a:sy n="60" d="100"/>
        </p:scale>
        <p:origin x="84" y="2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2814" y="-90"/>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commentAuthors" Target="commentAuthor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10-23T15:22:37.627" idx="1">
    <p:pos x="10" y="10"/>
    <p:text>En esta diapo puedes empezar explicando que es un JFET. Como se fabrican normalmente (2D) y el diseño de uno en 3D. Aqui se puede introducir que la protección 3D debe ser diferente.</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E80B3A-9A5D-46B8-9974-E9A53C1A4A37}" type="datetimeFigureOut">
              <a:rPr lang="en-US" smtClean="0"/>
              <a:t>10/31/2018</a:t>
            </a:fld>
            <a:endParaRPr lang="en-U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0BD555-3F61-4B08-9ECC-DA62A128D335}" type="slidenum">
              <a:rPr lang="en-US" smtClean="0"/>
              <a:t>‹N°›</a:t>
            </a:fld>
            <a:endParaRPr lang="en-US"/>
          </a:p>
        </p:txBody>
      </p:sp>
    </p:spTree>
    <p:extLst>
      <p:ext uri="{BB962C8B-B14F-4D97-AF65-F5344CB8AC3E}">
        <p14:creationId xmlns:p14="http://schemas.microsoft.com/office/powerpoint/2010/main" val="3948749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336F8C-8FE4-448D-B153-FF8FB7C67656}" type="datetimeFigureOut">
              <a:rPr lang="es-ES" smtClean="0"/>
              <a:t>31/10/2018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95D75A-21D0-4358-8ECF-F07F04445807}" type="slidenum">
              <a:rPr lang="es-ES" smtClean="0"/>
              <a:t>‹N°›</a:t>
            </a:fld>
            <a:endParaRPr lang="es-ES"/>
          </a:p>
        </p:txBody>
      </p:sp>
    </p:spTree>
    <p:extLst>
      <p:ext uri="{BB962C8B-B14F-4D97-AF65-F5344CB8AC3E}">
        <p14:creationId xmlns:p14="http://schemas.microsoft.com/office/powerpoint/2010/main" val="3744032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aim of this work is to improve the performance and stability against radiation of </a:t>
            </a:r>
            <a:r>
              <a:rPr lang="en-US" sz="1200" kern="1200" dirty="0" err="1" smtClean="0">
                <a:solidFill>
                  <a:schemeClr val="tx1"/>
                </a:solidFill>
                <a:effectLst/>
                <a:latin typeface="+mn-lt"/>
                <a:ea typeface="+mn-ea"/>
                <a:cs typeface="+mn-cs"/>
              </a:rPr>
              <a:t>PiN</a:t>
            </a:r>
            <a:r>
              <a:rPr lang="en-US" sz="1200" kern="1200" dirty="0" smtClean="0">
                <a:solidFill>
                  <a:schemeClr val="tx1"/>
                </a:solidFill>
                <a:effectLst/>
                <a:latin typeface="+mn-lt"/>
                <a:ea typeface="+mn-ea"/>
                <a:cs typeface="+mn-cs"/>
              </a:rPr>
              <a:t> diode detectors for tracking applications.</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sense, the controlled use of avalanche phenomenon, characteristic of a PN junction polarized in reverse mode, allow us to improve some characteristics of the </a:t>
            </a:r>
            <a:r>
              <a:rPr lang="en-US" sz="1200" kern="1200" dirty="0" err="1" smtClean="0">
                <a:solidFill>
                  <a:schemeClr val="tx1"/>
                </a:solidFill>
                <a:effectLst/>
                <a:latin typeface="+mn-lt"/>
                <a:ea typeface="+mn-ea"/>
                <a:cs typeface="+mn-cs"/>
              </a:rPr>
              <a:t>PiN</a:t>
            </a:r>
            <a:r>
              <a:rPr lang="en-US" sz="1200" kern="1200" dirty="0" smtClean="0">
                <a:solidFill>
                  <a:schemeClr val="tx1"/>
                </a:solidFill>
                <a:effectLst/>
                <a:latin typeface="+mn-lt"/>
                <a:ea typeface="+mn-ea"/>
                <a:cs typeface="+mn-cs"/>
              </a:rPr>
              <a:t> diodes used in such applications.</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Thus, we will be able to get more stable detectors, reducing degradation due to radiation, and achieving a higher signal to noise ratio. This will allow more accurate detection of the particles and the fabrication of thinner detectors with the same signal and greater collection efficiency.</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AF5AFAFB-9F5A-4165-B5E7-11187BBE7D69}" type="slidenum">
              <a:rPr lang="es-ES" smtClean="0"/>
              <a:pPr>
                <a:defRPr/>
              </a:pPr>
              <a:t>30</a:t>
            </a:fld>
            <a:endParaRPr lang="es-ES"/>
          </a:p>
        </p:txBody>
      </p:sp>
    </p:spTree>
    <p:extLst>
      <p:ext uri="{BB962C8B-B14F-4D97-AF65-F5344CB8AC3E}">
        <p14:creationId xmlns:p14="http://schemas.microsoft.com/office/powerpoint/2010/main" val="194643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Detectors characterization using a tri-alpha source, shows how the gain increases with voltage, which is in the range of 10.</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Irradiation measures through the back of the detector, provide better results than the measurements performed irradiating through the cathode.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54</a:t>
            </a:fld>
            <a:endParaRPr lang="es-ES"/>
          </a:p>
        </p:txBody>
      </p:sp>
    </p:spTree>
    <p:extLst>
      <p:ext uri="{BB962C8B-B14F-4D97-AF65-F5344CB8AC3E}">
        <p14:creationId xmlns:p14="http://schemas.microsoft.com/office/powerpoint/2010/main" val="560532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One</a:t>
            </a:r>
            <a:r>
              <a:rPr lang="en-GB" sz="1200" kern="1200" baseline="0" dirty="0" smtClean="0">
                <a:solidFill>
                  <a:schemeClr val="tx1"/>
                </a:solidFill>
                <a:effectLst/>
                <a:latin typeface="+mn-lt"/>
                <a:ea typeface="+mn-ea"/>
                <a:cs typeface="+mn-cs"/>
              </a:rPr>
              <a:t> of our</a:t>
            </a:r>
            <a:r>
              <a:rPr lang="en-GB" sz="1200" kern="1200" dirty="0" smtClean="0">
                <a:solidFill>
                  <a:schemeClr val="tx1"/>
                </a:solidFill>
                <a:effectLst/>
                <a:latin typeface="+mn-lt"/>
                <a:ea typeface="+mn-ea"/>
                <a:cs typeface="+mn-cs"/>
              </a:rPr>
              <a:t> motivation has been th</a:t>
            </a:r>
            <a:r>
              <a:rPr lang="en-GB" sz="1200" kern="1200" baseline="0" dirty="0" smtClean="0">
                <a:solidFill>
                  <a:schemeClr val="tx1"/>
                </a:solidFill>
                <a:effectLst/>
                <a:latin typeface="+mn-lt"/>
                <a:ea typeface="+mn-ea"/>
                <a:cs typeface="+mn-cs"/>
              </a:rPr>
              <a:t>e achievement of a well defined LGAD doping profile that reproduces the experimental data of our devices.</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other one has been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idea of t</a:t>
            </a:r>
            <a:r>
              <a:rPr lang="en-US" dirty="0" err="1" smtClean="0">
                <a:latin typeface="+mn-lt"/>
              </a:rPr>
              <a:t>aking</a:t>
            </a:r>
            <a:r>
              <a:rPr lang="en-US" dirty="0" smtClean="0">
                <a:latin typeface="+mn-lt"/>
              </a:rPr>
              <a:t> advantage of our well stablished LGAD technology process to fabricate position-sensitive detectors with a small gain in</a:t>
            </a:r>
            <a:r>
              <a:rPr lang="en-US" baseline="0" dirty="0" smtClean="0">
                <a:latin typeface="+mn-lt"/>
              </a:rPr>
              <a:t> a 300um substrate thickness and a uniform electric field all along the device that guarantee the same signal amplification wherever a particle passes the device.  </a:t>
            </a:r>
          </a:p>
          <a:p>
            <a:r>
              <a:rPr lang="en-US" baseline="0" dirty="0" smtClean="0">
                <a:latin typeface="+mn-lt"/>
              </a:rPr>
              <a:t>These kind of device with inner amplification allows us to reduce the substrate thickness in order to archive a fast charge collection without reducing the signal amplitude. LGAD </a:t>
            </a:r>
            <a:r>
              <a:rPr lang="en-GB" sz="1200" kern="1200" dirty="0" smtClean="0">
                <a:solidFill>
                  <a:schemeClr val="tx1"/>
                </a:solidFill>
                <a:effectLst/>
                <a:latin typeface="+mn-lt"/>
                <a:ea typeface="+mn-ea"/>
                <a:cs typeface="+mn-cs"/>
              </a:rPr>
              <a:t>structures could be interesting for tracking</a:t>
            </a:r>
            <a:r>
              <a:rPr lang="en-GB" sz="1200" kern="1200" baseline="0" dirty="0" smtClean="0">
                <a:solidFill>
                  <a:schemeClr val="tx1"/>
                </a:solidFill>
                <a:effectLst/>
                <a:latin typeface="+mn-lt"/>
                <a:ea typeface="+mn-ea"/>
                <a:cs typeface="+mn-cs"/>
              </a:rPr>
              <a:t> and </a:t>
            </a:r>
            <a:r>
              <a:rPr lang="en-GB" sz="1200" kern="1200" dirty="0" smtClean="0">
                <a:solidFill>
                  <a:schemeClr val="tx1"/>
                </a:solidFill>
                <a:effectLst/>
                <a:latin typeface="+mn-lt"/>
                <a:ea typeface="+mn-ea"/>
                <a:cs typeface="+mn-cs"/>
              </a:rPr>
              <a:t>timing applications like primary interaction vertex </a:t>
            </a:r>
            <a:r>
              <a:rPr lang="en-GB" sz="1200" kern="1200" baseline="0" dirty="0" smtClean="0">
                <a:solidFill>
                  <a:schemeClr val="tx1"/>
                </a:solidFill>
                <a:effectLst/>
                <a:latin typeface="+mn-lt"/>
                <a:ea typeface="+mn-ea"/>
                <a:cs typeface="+mn-cs"/>
              </a:rPr>
              <a:t>or medical applications.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56</a:t>
            </a:fld>
            <a:endParaRPr lang="es-ES"/>
          </a:p>
        </p:txBody>
      </p:sp>
    </p:spTree>
    <p:extLst>
      <p:ext uri="{BB962C8B-B14F-4D97-AF65-F5344CB8AC3E}">
        <p14:creationId xmlns:p14="http://schemas.microsoft.com/office/powerpoint/2010/main" val="601582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58</a:t>
            </a:fld>
            <a:endParaRPr lang="es-ES"/>
          </a:p>
        </p:txBody>
      </p:sp>
    </p:spTree>
    <p:extLst>
      <p:ext uri="{BB962C8B-B14F-4D97-AF65-F5344CB8AC3E}">
        <p14:creationId xmlns:p14="http://schemas.microsoft.com/office/powerpoint/2010/main" val="50259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The</a:t>
            </a:r>
            <a:r>
              <a:rPr lang="es-ES" baseline="0" dirty="0" smtClean="0"/>
              <a:t> </a:t>
            </a:r>
            <a:r>
              <a:rPr lang="es-ES" dirty="0" err="1" smtClean="0"/>
              <a:t>capacitance</a:t>
            </a:r>
            <a:r>
              <a:rPr lang="es-ES" dirty="0" smtClean="0"/>
              <a:t> </a:t>
            </a:r>
            <a:r>
              <a:rPr lang="es-ES" dirty="0" err="1" smtClean="0"/>
              <a:t>simulation</a:t>
            </a:r>
            <a:r>
              <a:rPr lang="es-ES" dirty="0" smtClean="0"/>
              <a:t> (</a:t>
            </a:r>
            <a:r>
              <a:rPr lang="es-ES" dirty="0" err="1" smtClean="0"/>
              <a:t>represented</a:t>
            </a:r>
            <a:r>
              <a:rPr lang="es-ES" dirty="0" smtClean="0"/>
              <a:t> </a:t>
            </a:r>
            <a:r>
              <a:rPr lang="es-ES" dirty="0" err="1" smtClean="0"/>
              <a:t>by</a:t>
            </a:r>
            <a:r>
              <a:rPr lang="es-ES" dirty="0" smtClean="0"/>
              <a:t> </a:t>
            </a:r>
            <a:r>
              <a:rPr lang="es-ES" dirty="0" err="1" smtClean="0"/>
              <a:t>black</a:t>
            </a:r>
            <a:r>
              <a:rPr lang="es-ES" dirty="0" smtClean="0"/>
              <a:t> open symbols)</a:t>
            </a:r>
            <a:r>
              <a:rPr lang="es-ES" baseline="0" dirty="0" smtClean="0"/>
              <a:t> </a:t>
            </a:r>
            <a:r>
              <a:rPr lang="es-ES" dirty="0" smtClean="0"/>
              <a:t>has</a:t>
            </a:r>
            <a:r>
              <a:rPr lang="es-ES" baseline="0" dirty="0" smtClean="0"/>
              <a:t> </a:t>
            </a:r>
            <a:r>
              <a:rPr lang="es-ES" baseline="0" dirty="0" err="1" smtClean="0"/>
              <a:t>fitted</a:t>
            </a:r>
            <a:r>
              <a:rPr lang="es-ES" baseline="0" dirty="0" smtClean="0"/>
              <a:t> quite </a:t>
            </a:r>
            <a:r>
              <a:rPr lang="es-ES" baseline="0" dirty="0" err="1" smtClean="0"/>
              <a:t>well</a:t>
            </a:r>
            <a:r>
              <a:rPr lang="es-ES" baseline="0" dirty="0" smtClean="0"/>
              <a:t> </a:t>
            </a:r>
            <a:r>
              <a:rPr lang="es-ES" baseline="0" dirty="0" err="1" smtClean="0"/>
              <a:t>the</a:t>
            </a:r>
            <a:r>
              <a:rPr lang="es-ES" baseline="0" dirty="0" smtClean="0"/>
              <a:t> experimental data (</a:t>
            </a:r>
            <a:r>
              <a:rPr lang="es-ES" baseline="0" dirty="0" err="1" smtClean="0"/>
              <a:t>the</a:t>
            </a:r>
            <a:r>
              <a:rPr lang="es-ES" baseline="0" dirty="0" smtClean="0"/>
              <a:t> red open symbols) </a:t>
            </a:r>
            <a:r>
              <a:rPr lang="es-ES" baseline="0" dirty="0" err="1" smtClean="0"/>
              <a:t>measured</a:t>
            </a:r>
            <a:r>
              <a:rPr lang="es-ES" baseline="0" dirty="0" smtClean="0"/>
              <a:t> at </a:t>
            </a:r>
            <a:r>
              <a:rPr lang="es-ES" baseline="0" dirty="0" err="1" smtClean="0"/>
              <a:t>the</a:t>
            </a:r>
            <a:r>
              <a:rPr lang="es-ES" baseline="0" dirty="0" smtClean="0"/>
              <a:t> CNM </a:t>
            </a:r>
            <a:r>
              <a:rPr lang="es-ES" baseline="0" dirty="0" err="1" smtClean="0"/>
              <a:t>Radiation</a:t>
            </a:r>
            <a:r>
              <a:rPr lang="es-ES" baseline="0" dirty="0" smtClean="0"/>
              <a:t> </a:t>
            </a:r>
            <a:r>
              <a:rPr lang="es-ES" baseline="0" dirty="0" err="1" smtClean="0"/>
              <a:t>Lab</a:t>
            </a:r>
            <a:r>
              <a:rPr lang="es-ES" baseline="0" dirty="0" smtClean="0"/>
              <a:t>. </a:t>
            </a:r>
            <a:r>
              <a:rPr lang="es-ES" baseline="0" dirty="0" err="1" smtClean="0"/>
              <a:t>Both</a:t>
            </a:r>
            <a:r>
              <a:rPr lang="es-ES" baseline="0" dirty="0" smtClean="0"/>
              <a:t> of </a:t>
            </a:r>
            <a:r>
              <a:rPr lang="es-ES" baseline="0" dirty="0" err="1" smtClean="0"/>
              <a:t>them</a:t>
            </a:r>
            <a:r>
              <a:rPr lang="es-ES" baseline="0" dirty="0" smtClean="0"/>
              <a:t> </a:t>
            </a:r>
            <a:r>
              <a:rPr lang="es-ES" baseline="0" dirty="0" err="1" smtClean="0"/>
              <a:t>have</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multiplication</a:t>
            </a:r>
            <a:r>
              <a:rPr lang="es-ES" baseline="0" dirty="0" smtClean="0"/>
              <a:t> </a:t>
            </a:r>
            <a:r>
              <a:rPr lang="es-ES" baseline="0" dirty="0" err="1" smtClean="0"/>
              <a:t>layer</a:t>
            </a:r>
            <a:r>
              <a:rPr lang="es-ES" baseline="0" dirty="0" smtClean="0"/>
              <a:t> </a:t>
            </a:r>
            <a:r>
              <a:rPr lang="es-ES" baseline="0" dirty="0" err="1" smtClean="0"/>
              <a:t>depletion</a:t>
            </a:r>
            <a:r>
              <a:rPr lang="es-ES" baseline="0" dirty="0" smtClean="0"/>
              <a:t> </a:t>
            </a:r>
            <a:r>
              <a:rPr lang="es-ES" baseline="0" dirty="0" err="1" smtClean="0"/>
              <a:t>Voltage</a:t>
            </a:r>
            <a:r>
              <a:rPr lang="es-ES" baseline="0" dirty="0" smtClean="0"/>
              <a:t> at 30V and </a:t>
            </a:r>
            <a:r>
              <a:rPr lang="es-ES" baseline="0" dirty="0" err="1" smtClean="0"/>
              <a:t>the</a:t>
            </a:r>
            <a:r>
              <a:rPr lang="es-ES" baseline="0" dirty="0" smtClean="0"/>
              <a:t> </a:t>
            </a:r>
            <a:r>
              <a:rPr lang="es-ES" baseline="0" dirty="0" err="1" smtClean="0"/>
              <a:t>same</a:t>
            </a:r>
            <a:r>
              <a:rPr lang="es-ES" baseline="0" dirty="0" smtClean="0"/>
              <a:t> full </a:t>
            </a:r>
            <a:r>
              <a:rPr lang="es-ES" baseline="0" dirty="0" err="1" smtClean="0"/>
              <a:t>depletion</a:t>
            </a:r>
            <a:r>
              <a:rPr lang="es-ES" baseline="0" dirty="0" smtClean="0"/>
              <a:t> </a:t>
            </a:r>
            <a:r>
              <a:rPr lang="es-ES" baseline="0" dirty="0" err="1" smtClean="0"/>
              <a:t>Voltage</a:t>
            </a:r>
            <a:r>
              <a:rPr lang="es-ES" baseline="0" dirty="0" smtClean="0"/>
              <a:t> at 75V.  </a:t>
            </a:r>
            <a:endParaRPr lang="es-ES" dirty="0"/>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61</a:t>
            </a:fld>
            <a:endParaRPr lang="es-ES"/>
          </a:p>
        </p:txBody>
      </p:sp>
    </p:spTree>
    <p:extLst>
      <p:ext uri="{BB962C8B-B14F-4D97-AF65-F5344CB8AC3E}">
        <p14:creationId xmlns:p14="http://schemas.microsoft.com/office/powerpoint/2010/main" val="405464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And last but not least, </a:t>
            </a:r>
            <a:r>
              <a:rPr lang="en-US" baseline="0" noProof="0" dirty="0" smtClean="0"/>
              <a:t>we have done the MIP Simulation in order to compare the simulated gain with the experimental Gain measurement we had done at the CNM Radiation Lab with a tri-alfa source, as well as with the MIP measurement done at CERN by Christian and Sofia.</a:t>
            </a:r>
          </a:p>
          <a:p>
            <a:r>
              <a:rPr lang="en-US" baseline="0" noProof="0" dirty="0" smtClean="0"/>
              <a:t>We expected a Gain of 4.7 at 700V and we have obtained a gain of 4.4, not the same gain value but assuming the inner clean room process fluctuation, the experimental precision, and the simulation error that we can assume it’s near 10%, this new profile reproduces quite well the experimental data. </a:t>
            </a:r>
          </a:p>
          <a:p>
            <a:r>
              <a:rPr lang="en-US" baseline="0" noProof="0" dirty="0" smtClean="0"/>
              <a:t>With this well defined doping profile the segmented LGAD have been simulated and compared.</a:t>
            </a:r>
            <a:endParaRPr lang="en-US" noProof="0" dirty="0"/>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62</a:t>
            </a:fld>
            <a:endParaRPr lang="es-ES"/>
          </a:p>
        </p:txBody>
      </p:sp>
    </p:spTree>
    <p:extLst>
      <p:ext uri="{BB962C8B-B14F-4D97-AF65-F5344CB8AC3E}">
        <p14:creationId xmlns:p14="http://schemas.microsoft.com/office/powerpoint/2010/main" val="100155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 capacitance versus voltage measurements show that the LGADs depletion voltage is around 40 volts for the 7509 run, and around 30 volts for the 7859. So, in this figure we can see how, for the small LGAD devices, the capacitance is slightly lower on the 7509 run.</a:t>
            </a:r>
            <a:endParaRPr lang="es-E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431303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noProof="0" dirty="0"/>
          </a:p>
        </p:txBody>
      </p:sp>
    </p:spTree>
    <p:extLst>
      <p:ext uri="{BB962C8B-B14F-4D97-AF65-F5344CB8AC3E}">
        <p14:creationId xmlns:p14="http://schemas.microsoft.com/office/powerpoint/2010/main" val="1375697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28587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16574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50499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Since we are interested in a detector with a moderate gain and a proportional response, we fix its operating point in the linear region with a voltage below its breakdown voltage.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situation, we consider the Gain as the ratio between the signal at this point and the constant signal at low voltage, taking into account the procedure fixed by </a:t>
            </a:r>
            <a:r>
              <a:rPr lang="en-US" sz="1200" kern="1200" dirty="0" err="1" smtClean="0">
                <a:solidFill>
                  <a:schemeClr val="tx1"/>
                </a:solidFill>
                <a:effectLst/>
                <a:latin typeface="+mn-lt"/>
                <a:ea typeface="+mn-ea"/>
                <a:cs typeface="+mn-cs"/>
              </a:rPr>
              <a:t>Tapan</a:t>
            </a:r>
            <a:r>
              <a:rPr lang="en-US" sz="1200" kern="1200" dirty="0" smtClean="0">
                <a:solidFill>
                  <a:schemeClr val="tx1"/>
                </a:solidFill>
                <a:effectLst/>
                <a:latin typeface="+mn-lt"/>
                <a:ea typeface="+mn-ea"/>
                <a:cs typeface="+mn-cs"/>
              </a:rPr>
              <a:t> in 1997.</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31</a:t>
            </a:fld>
            <a:endParaRPr lang="es-ES"/>
          </a:p>
        </p:txBody>
      </p:sp>
    </p:spTree>
    <p:extLst>
      <p:ext uri="{BB962C8B-B14F-4D97-AF65-F5344CB8AC3E}">
        <p14:creationId xmlns:p14="http://schemas.microsoft.com/office/powerpoint/2010/main" val="91977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90489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214681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096493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102</a:t>
            </a:fld>
            <a:endParaRPr lang="es-ES"/>
          </a:p>
        </p:txBody>
      </p:sp>
    </p:spTree>
    <p:extLst>
      <p:ext uri="{BB962C8B-B14F-4D97-AF65-F5344CB8AC3E}">
        <p14:creationId xmlns:p14="http://schemas.microsoft.com/office/powerpoint/2010/main" val="179089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103</a:t>
            </a:fld>
            <a:endParaRPr lang="es-ES"/>
          </a:p>
        </p:txBody>
      </p:sp>
    </p:spTree>
    <p:extLst>
      <p:ext uri="{BB962C8B-B14F-4D97-AF65-F5344CB8AC3E}">
        <p14:creationId xmlns:p14="http://schemas.microsoft.com/office/powerpoint/2010/main" val="1265770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104</a:t>
            </a:fld>
            <a:endParaRPr lang="es-ES"/>
          </a:p>
        </p:txBody>
      </p:sp>
    </p:spTree>
    <p:extLst>
      <p:ext uri="{BB962C8B-B14F-4D97-AF65-F5344CB8AC3E}">
        <p14:creationId xmlns:p14="http://schemas.microsoft.com/office/powerpoint/2010/main" val="1610081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106</a:t>
            </a:fld>
            <a:endParaRPr lang="es-ES"/>
          </a:p>
        </p:txBody>
      </p:sp>
    </p:spTree>
    <p:extLst>
      <p:ext uri="{BB962C8B-B14F-4D97-AF65-F5344CB8AC3E}">
        <p14:creationId xmlns:p14="http://schemas.microsoft.com/office/powerpoint/2010/main" val="197522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Moreover, as </a:t>
            </a:r>
            <a:r>
              <a:rPr lang="en-US" sz="1200" kern="1200" dirty="0" err="1" smtClean="0">
                <a:solidFill>
                  <a:schemeClr val="tx1"/>
                </a:solidFill>
                <a:effectLst/>
                <a:latin typeface="+mn-lt"/>
                <a:ea typeface="+mn-ea"/>
                <a:cs typeface="+mn-cs"/>
              </a:rPr>
              <a:t>Gregor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Kramberger</a:t>
            </a:r>
            <a:r>
              <a:rPr lang="en-US" sz="1200" kern="1200" dirty="0" smtClean="0">
                <a:solidFill>
                  <a:schemeClr val="tx1"/>
                </a:solidFill>
                <a:effectLst/>
                <a:latin typeface="+mn-lt"/>
                <a:ea typeface="+mn-ea"/>
                <a:cs typeface="+mn-cs"/>
              </a:rPr>
              <a:t> has shown, after hadron irradiations, LGAD gain value decreases when equivalent </a:t>
            </a:r>
            <a:r>
              <a:rPr lang="en-US" sz="1200" kern="1200" dirty="0" err="1" smtClean="0">
                <a:solidFill>
                  <a:schemeClr val="tx1"/>
                </a:solidFill>
                <a:effectLst/>
                <a:latin typeface="+mn-lt"/>
                <a:ea typeface="+mn-ea"/>
                <a:cs typeface="+mn-cs"/>
              </a:rPr>
              <a:t>fluence</a:t>
            </a:r>
            <a:r>
              <a:rPr lang="en-US" sz="1200" kern="1200" dirty="0" smtClean="0">
                <a:solidFill>
                  <a:schemeClr val="tx1"/>
                </a:solidFill>
                <a:effectLst/>
                <a:latin typeface="+mn-lt"/>
                <a:ea typeface="+mn-ea"/>
                <a:cs typeface="+mn-cs"/>
              </a:rPr>
              <a:t> increases. In order to reduce this carrier removal effect, we consider the Khan proposal to use Gallium instead of Boron to define the P-multiplication layer, taking into account that Gallium has lower penetration than Boron, but higher diffusion during annealing</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281350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To test this idea, we have fabricated P on N diodes using Gallium implantation to perform the P-well. We used GEANT4 numerical simulations to predict the Gallium profile after implantation.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run we used 12 medium resistivity N-type wafers, 3 energies and 2 doses for the Gallium implantation. We included 3 additional wafers to implant Boron for reference. All the integrated devices are P on N diodes without multiplication.</a:t>
            </a:r>
          </a:p>
        </p:txBody>
      </p:sp>
    </p:spTree>
    <p:extLst>
      <p:ext uri="{BB962C8B-B14F-4D97-AF65-F5344CB8AC3E}">
        <p14:creationId xmlns:p14="http://schemas.microsoft.com/office/powerpoint/2010/main" val="1332644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Nowadays, this</a:t>
            </a:r>
            <a:r>
              <a:rPr lang="en-US" sz="1200" kern="1200" baseline="0" dirty="0" smtClean="0">
                <a:solidFill>
                  <a:schemeClr val="tx1"/>
                </a:solidFill>
                <a:effectLst/>
                <a:latin typeface="+mn-lt"/>
                <a:ea typeface="+mn-ea"/>
                <a:cs typeface="+mn-cs"/>
              </a:rPr>
              <a:t> fabrication process is finished, and we are ready to send samples to different RD50 groups for further characterization.</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89134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structure on which we have worked is based on a </a:t>
            </a:r>
            <a:r>
              <a:rPr lang="en-US" sz="1200" kern="1200" dirty="0" err="1" smtClean="0">
                <a:solidFill>
                  <a:schemeClr val="tx1"/>
                </a:solidFill>
                <a:effectLst/>
                <a:latin typeface="+mn-lt"/>
                <a:ea typeface="+mn-ea"/>
                <a:cs typeface="+mn-cs"/>
              </a:rPr>
              <a:t>PiN</a:t>
            </a:r>
            <a:r>
              <a:rPr lang="en-US" sz="1200" kern="1200" dirty="0" smtClean="0">
                <a:solidFill>
                  <a:schemeClr val="tx1"/>
                </a:solidFill>
                <a:effectLst/>
                <a:latin typeface="+mn-lt"/>
                <a:ea typeface="+mn-ea"/>
                <a:cs typeface="+mn-cs"/>
              </a:rPr>
              <a:t>-PAD diode with an area of 25 square millimeters.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32</a:t>
            </a:fld>
            <a:endParaRPr lang="es-ES"/>
          </a:p>
        </p:txBody>
      </p:sp>
    </p:spTree>
    <p:extLst>
      <p:ext uri="{BB962C8B-B14F-4D97-AF65-F5344CB8AC3E}">
        <p14:creationId xmlns:p14="http://schemas.microsoft.com/office/powerpoint/2010/main" val="157489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baseline="0" dirty="0" smtClean="0">
                <a:solidFill>
                  <a:schemeClr val="tx1"/>
                </a:solidFill>
                <a:effectLst/>
                <a:latin typeface="+mn-lt"/>
                <a:ea typeface="+mn-ea"/>
                <a:cs typeface="+mn-cs"/>
              </a:rPr>
              <a:t>We can find a second way to avoid, or reduce, this carrier removal effect in the bibliography. So, we consider the RD48 and RD50 proposals to use Carbon co-doping to reduce the Boron-Oxygen defects concentration as a result of the Carbon-Oxygen complexes formation. In this situation, we can consider two different approaches: Carbon diffusion in a few microns from the top of a silicon wafer, and Carbon implantation in the multiplication layer region.</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474192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We are planning a new run to test the first approach. In</a:t>
            </a:r>
            <a:r>
              <a:rPr lang="en-US" sz="1200" kern="1200" baseline="0" dirty="0" smtClean="0">
                <a:solidFill>
                  <a:schemeClr val="tx1"/>
                </a:solidFill>
                <a:effectLst/>
                <a:latin typeface="+mn-lt"/>
                <a:ea typeface="+mn-ea"/>
                <a:cs typeface="+mn-cs"/>
              </a:rPr>
              <a:t> this run we will use 28 wafers, 14 of them will be doped, during 36 hours, in Chorine gas to diffuse Carbon into the silicon bulk. The expected profile after the diffusion process is plotted in this figure. The remaining wafers will be processed to make standard N on P diodes for reference.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62476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To test the second approach, we must add Carbon atoms to the LGAD multiplication layer region, implanting Carbon only in the first 5-6 micron from the wafer surface. In this sense, we are planning a fabrication process using a LGAD standard mask set.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Previous to the process definition, we must optimize the Carbon </a:t>
            </a:r>
            <a:r>
              <a:rPr lang="en-US" sz="1200" kern="1200" baseline="0" smtClean="0">
                <a:solidFill>
                  <a:schemeClr val="tx1"/>
                </a:solidFill>
                <a:effectLst/>
                <a:latin typeface="+mn-lt"/>
                <a:ea typeface="+mn-ea"/>
                <a:cs typeface="+mn-cs"/>
              </a:rPr>
              <a:t>implantation reproducing </a:t>
            </a:r>
            <a:r>
              <a:rPr lang="en-US" sz="1200" kern="1200" baseline="0" dirty="0" smtClean="0">
                <a:solidFill>
                  <a:schemeClr val="tx1"/>
                </a:solidFill>
                <a:effectLst/>
                <a:latin typeface="+mn-lt"/>
                <a:ea typeface="+mn-ea"/>
                <a:cs typeface="+mn-cs"/>
              </a:rPr>
              <a:t>it with the numerical simulation tools available at CNM (</a:t>
            </a:r>
            <a:r>
              <a:rPr lang="en-US" sz="1200" kern="1200" baseline="0" dirty="0" err="1" smtClean="0">
                <a:solidFill>
                  <a:schemeClr val="tx1"/>
                </a:solidFill>
                <a:effectLst/>
                <a:latin typeface="+mn-lt"/>
                <a:ea typeface="+mn-ea"/>
                <a:cs typeface="+mn-cs"/>
              </a:rPr>
              <a:t>Sentaurus</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Silvaco</a:t>
            </a:r>
            <a:r>
              <a:rPr lang="en-US" sz="1200" kern="1200" baseline="0" dirty="0" smtClean="0">
                <a:solidFill>
                  <a:schemeClr val="tx1"/>
                </a:solidFill>
                <a:effectLst/>
                <a:latin typeface="+mn-lt"/>
                <a:ea typeface="+mn-ea"/>
                <a:cs typeface="+mn-cs"/>
              </a:rPr>
              <a:t> TCAD tools) and including it in our full process simulation procedure.</a:t>
            </a:r>
          </a:p>
        </p:txBody>
      </p:sp>
    </p:spTree>
    <p:extLst>
      <p:ext uri="{BB962C8B-B14F-4D97-AF65-F5344CB8AC3E}">
        <p14:creationId xmlns:p14="http://schemas.microsoft.com/office/powerpoint/2010/main" val="218523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latin typeface="Calibri" panose="020F0502020204030204" pitchFamily="34" charset="0"/>
              </a:rPr>
              <a:t>LGAD integrates a small</a:t>
            </a:r>
            <a:r>
              <a:rPr lang="en-US" baseline="0" dirty="0" smtClean="0">
                <a:latin typeface="Calibri" panose="020F0502020204030204" pitchFamily="34" charset="0"/>
              </a:rPr>
              <a:t> gain between 5-10 while maintains a similar noise levels and avoids readout front-end saturation &amp; pile-up effects.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mn-lt"/>
              </a:rPr>
              <a:t>A reduction of substrate thickness from 300um to 50um will reduce the Bulk Radiation Effects and will decrease the collection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mn-lt"/>
              </a:rPr>
              <a:t>ATLAS is proposing Ultra Fast Silicon Detector based on LGAD as one of the technical options for the High Granularity Timing Detector (HGTD)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panose="020F0502020204030204" pitchFamily="34" charset="0"/>
              </a:rPr>
              <a:t>CMS-TOTEM are considering UFSD to be the timing detectors for the high momentum- high rapidity Precision Proton Spectrometer (CT-PPS)</a:t>
            </a:r>
          </a:p>
          <a:p>
            <a:endParaRPr lang="en-US" dirty="0" smtClean="0">
              <a:latin typeface="Calibri" panose="020F0502020204030204" pitchFamily="34" charset="0"/>
            </a:endParaRPr>
          </a:p>
        </p:txBody>
      </p:sp>
    </p:spTree>
    <p:extLst>
      <p:ext uri="{BB962C8B-B14F-4D97-AF65-F5344CB8AC3E}">
        <p14:creationId xmlns:p14="http://schemas.microsoft.com/office/powerpoint/2010/main" val="1113027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On </a:t>
            </a:r>
            <a:r>
              <a:rPr lang="en-US" baseline="0" noProof="0" dirty="0" smtClean="0"/>
              <a:t>February 22</a:t>
            </a:r>
            <a:r>
              <a:rPr lang="en-US" baseline="30000" noProof="0" dirty="0" smtClean="0"/>
              <a:t>nd</a:t>
            </a:r>
            <a:r>
              <a:rPr lang="en-US" baseline="0" noProof="0" dirty="0" smtClean="0"/>
              <a:t> we start the fabrication of 50um thick LGAD. Before we did a study of the optimum structure of the core and termination region of the device in order to guarantee a good voltage capability.  </a:t>
            </a:r>
          </a:p>
          <a:p>
            <a:r>
              <a:rPr lang="en-US" baseline="0" noProof="0" dirty="0" smtClean="0"/>
              <a:t>In the case of High Granularity Timing Detector (HGTD) we fabricate a 3000x3000 um^2 pixels, without JTE in pixels and as LGADs a extraction </a:t>
            </a:r>
            <a:r>
              <a:rPr lang="en-US" baseline="0" noProof="0" dirty="0" err="1" smtClean="0"/>
              <a:t>Nplus</a:t>
            </a:r>
            <a:r>
              <a:rPr lang="en-US" baseline="0" noProof="0" dirty="0" smtClean="0"/>
              <a:t> Ring that surrounds all the detector active area, </a:t>
            </a:r>
            <a:r>
              <a:rPr lang="en-GB" sz="1200" kern="1200" dirty="0" smtClean="0">
                <a:solidFill>
                  <a:schemeClr val="tx1"/>
                </a:solidFill>
                <a:effectLst/>
                <a:latin typeface="+mn-lt"/>
                <a:ea typeface="+mn-ea"/>
                <a:cs typeface="+mn-cs"/>
              </a:rPr>
              <a:t>in order to extract the peripheral leakage current.</a:t>
            </a:r>
            <a:endParaRPr lang="en-US" baseline="0" noProof="0" dirty="0" smtClean="0"/>
          </a:p>
          <a:p>
            <a:endParaRPr lang="en-US" noProof="0" dirty="0"/>
          </a:p>
        </p:txBody>
      </p:sp>
    </p:spTree>
    <p:extLst>
      <p:ext uri="{BB962C8B-B14F-4D97-AF65-F5344CB8AC3E}">
        <p14:creationId xmlns:p14="http://schemas.microsoft.com/office/powerpoint/2010/main" val="567356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In the case of CMS-TOTEM Precision Proton Spectrometer</a:t>
            </a:r>
            <a:r>
              <a:rPr lang="en-US" baseline="0" noProof="0" dirty="0" smtClean="0"/>
              <a:t> (CT-PPS), the design of pads is asymmetric because the pads are segmented according to the hit density distribution.</a:t>
            </a:r>
          </a:p>
          <a:p>
            <a:r>
              <a:rPr lang="en-US" baseline="0" noProof="0" dirty="0" smtClean="0"/>
              <a:t>The total area of the detector is 12mm X 6mm. One of the restrictions we have at the termination region was the distance from the active area to the edge has to be equal or less than 200um. After a Termination region study we decided to ensure the maximum voltage capability of the detector and chose a distance to the edge of 200um.</a:t>
            </a:r>
            <a:endParaRPr lang="en-US" noProof="0" dirty="0"/>
          </a:p>
        </p:txBody>
      </p:sp>
    </p:spTree>
    <p:extLst>
      <p:ext uri="{BB962C8B-B14F-4D97-AF65-F5344CB8AC3E}">
        <p14:creationId xmlns:p14="http://schemas.microsoft.com/office/powerpoint/2010/main" val="1651092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noProof="0" dirty="0"/>
          </a:p>
        </p:txBody>
      </p:sp>
    </p:spTree>
    <p:extLst>
      <p:ext uri="{BB962C8B-B14F-4D97-AF65-F5344CB8AC3E}">
        <p14:creationId xmlns:p14="http://schemas.microsoft.com/office/powerpoint/2010/main" val="936811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77361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274912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62150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On a highly resistive P-type substrate, prior to N-plus well to form the diffusion cathode, we have defined a P well to be the multiplication layer. The objective of this layer is to enhance the value of the electric field in that region, and its impurity profile will be the main technological parameter to define in order to adjust the gain value.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33</a:t>
            </a:fld>
            <a:endParaRPr lang="es-ES"/>
          </a:p>
        </p:txBody>
      </p:sp>
    </p:spTree>
    <p:extLst>
      <p:ext uri="{BB962C8B-B14F-4D97-AF65-F5344CB8AC3E}">
        <p14:creationId xmlns:p14="http://schemas.microsoft.com/office/powerpoint/2010/main" val="253854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Last week we sent some HGTD gluing test structures to (El-Pi-</a:t>
            </a:r>
            <a:r>
              <a:rPr lang="en-US" sz="1200" kern="1200" dirty="0" err="1" smtClean="0">
                <a:solidFill>
                  <a:schemeClr val="tx1"/>
                </a:solidFill>
                <a:effectLst/>
                <a:latin typeface="+mn-lt"/>
                <a:ea typeface="+mn-ea"/>
                <a:cs typeface="+mn-cs"/>
              </a:rPr>
              <a:t>En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Eich</a:t>
            </a:r>
            <a:r>
              <a:rPr lang="en-US" sz="1200" kern="1200" dirty="0" smtClean="0">
                <a:solidFill>
                  <a:schemeClr val="tx1"/>
                </a:solidFill>
                <a:effectLst/>
                <a:latin typeface="+mn-lt"/>
                <a:ea typeface="+mn-ea"/>
                <a:cs typeface="+mn-cs"/>
              </a:rPr>
              <a:t>-I) LPNHE in Paris. This group will perform the gluing process as is shown in this pictures.</a:t>
            </a:r>
          </a:p>
        </p:txBody>
      </p:sp>
    </p:spTree>
    <p:extLst>
      <p:ext uri="{BB962C8B-B14F-4D97-AF65-F5344CB8AC3E}">
        <p14:creationId xmlns:p14="http://schemas.microsoft.com/office/powerpoint/2010/main" val="772242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these figures we can see the last measurements done at our Lab for LGAD pad devices on wafers 3 and 5 (with an implantation dose of 1.8 and 1.9e13, respectively). In both wafers, we observe a leakage current values between 1-10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 full depletion voltage around 40 V, and a breakdown voltage around 300 V, as we expected from simulations.</a:t>
            </a:r>
          </a:p>
        </p:txBody>
      </p:sp>
    </p:spTree>
    <p:extLst>
      <p:ext uri="{BB962C8B-B14F-4D97-AF65-F5344CB8AC3E}">
        <p14:creationId xmlns:p14="http://schemas.microsoft.com/office/powerpoint/2010/main" val="1467476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CV measurements agree with the simulation, and show us that the device is full depleted at 40 V. When we compare the simulation with the experimental data we can see a difference in the capacitance, because the geometry factor that we used in the simulations is too large.</a:t>
            </a:r>
          </a:p>
        </p:txBody>
      </p:sp>
    </p:spTree>
    <p:extLst>
      <p:ext uri="{BB962C8B-B14F-4D97-AF65-F5344CB8AC3E}">
        <p14:creationId xmlns:p14="http://schemas.microsoft.com/office/powerpoint/2010/main" val="75842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addition, experimental data show a good current stability in reverse mode (between 1.5 and 2.0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during 75 minutes).</a:t>
            </a:r>
          </a:p>
        </p:txBody>
      </p:sp>
    </p:spTree>
    <p:extLst>
      <p:ext uri="{BB962C8B-B14F-4D97-AF65-F5344CB8AC3E}">
        <p14:creationId xmlns:p14="http://schemas.microsoft.com/office/powerpoint/2010/main" val="1976831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First infrared laser TCT measurements performed at (Ai-</a:t>
            </a:r>
            <a:r>
              <a:rPr lang="en-US" sz="1200" kern="1200" dirty="0" err="1" smtClean="0">
                <a:solidFill>
                  <a:schemeClr val="tx1"/>
                </a:solidFill>
                <a:effectLst/>
                <a:latin typeface="+mn-lt"/>
                <a:ea typeface="+mn-ea"/>
                <a:cs typeface="+mn-cs"/>
              </a:rPr>
              <a:t>Ef</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Ei</a:t>
            </a:r>
            <a:r>
              <a:rPr lang="en-US" sz="1200" kern="1200" dirty="0" smtClean="0">
                <a:solidFill>
                  <a:schemeClr val="tx1"/>
                </a:solidFill>
                <a:effectLst/>
                <a:latin typeface="+mn-lt"/>
                <a:ea typeface="+mn-ea"/>
                <a:cs typeface="+mn-cs"/>
              </a:rPr>
              <a:t>-I) IFAE in Barcelona, using front-side illumination, show a gain value from 2 to 12 for applied voltages from 50 V to 200 V. When the voltage is 225 V, the gain value rises to 25-35. </a:t>
            </a:r>
            <a:r>
              <a:rPr lang="en-GB" sz="1200"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Please, see the next presentation by </a:t>
            </a:r>
            <a:r>
              <a:rPr lang="en-US" sz="1200" kern="1200" dirty="0" err="1" smtClean="0">
                <a:solidFill>
                  <a:schemeClr val="tx1"/>
                </a:solidFill>
                <a:effectLst/>
                <a:latin typeface="+mn-lt"/>
                <a:ea typeface="+mn-ea"/>
                <a:cs typeface="+mn-cs"/>
              </a:rPr>
              <a:t>Joern</a:t>
            </a:r>
            <a:r>
              <a:rPr lang="en-US" sz="1200" kern="1200" dirty="0" smtClean="0">
                <a:solidFill>
                  <a:schemeClr val="tx1"/>
                </a:solidFill>
                <a:effectLst/>
                <a:latin typeface="+mn-lt"/>
                <a:ea typeface="+mn-ea"/>
                <a:cs typeface="+mn-cs"/>
              </a:rPr>
              <a:t> Lange for more details.</a:t>
            </a:r>
            <a:endParaRPr lang="en-US"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63926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The second approach considers a pad-like LGAD, in which we change the whole wafer P+ implantation, by several P+ strips in order to segment the readout electrode, like a P-on-P </a:t>
            </a:r>
            <a:r>
              <a:rPr lang="en-GB" sz="1200" kern="1200" dirty="0" err="1" smtClean="0">
                <a:solidFill>
                  <a:schemeClr val="tx1"/>
                </a:solidFill>
                <a:effectLst/>
                <a:latin typeface="+mn-lt"/>
                <a:ea typeface="+mn-ea"/>
                <a:cs typeface="+mn-cs"/>
              </a:rPr>
              <a:t>microStrip</a:t>
            </a:r>
            <a:r>
              <a:rPr lang="en-GB" sz="1200" kern="1200" dirty="0" smtClean="0">
                <a:solidFill>
                  <a:schemeClr val="tx1"/>
                </a:solidFill>
                <a:effectLst/>
                <a:latin typeface="+mn-lt"/>
                <a:ea typeface="+mn-ea"/>
                <a:cs typeface="+mn-cs"/>
              </a:rPr>
              <a:t> detector. In this structure, we move the multiplication layer to the back-side of the chip, and define the </a:t>
            </a:r>
            <a:r>
              <a:rPr lang="en-GB" sz="1200" kern="1200" dirty="0" err="1" smtClean="0">
                <a:solidFill>
                  <a:schemeClr val="tx1"/>
                </a:solidFill>
                <a:effectLst/>
                <a:latin typeface="+mn-lt"/>
                <a:ea typeface="+mn-ea"/>
                <a:cs typeface="+mn-cs"/>
              </a:rPr>
              <a:t>ohmic</a:t>
            </a:r>
            <a:r>
              <a:rPr lang="en-GB" sz="1200" kern="1200" dirty="0" smtClean="0">
                <a:solidFill>
                  <a:schemeClr val="tx1"/>
                </a:solidFill>
                <a:effectLst/>
                <a:latin typeface="+mn-lt"/>
                <a:ea typeface="+mn-ea"/>
                <a:cs typeface="+mn-cs"/>
              </a:rPr>
              <a:t> readout elements, strips or pixels, in the front-side.</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82933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In this figure a schematic view of the proposed inverted LGAD is shown. This is a double-sided LGAD, with pad-like multiplication structure in the back-side, and </a:t>
            </a:r>
            <a:r>
              <a:rPr lang="en-GB" sz="1200" kern="1200" dirty="0" err="1" smtClean="0">
                <a:solidFill>
                  <a:schemeClr val="tx1"/>
                </a:solidFill>
                <a:effectLst/>
                <a:latin typeface="+mn-lt"/>
                <a:ea typeface="+mn-ea"/>
                <a:cs typeface="+mn-cs"/>
              </a:rPr>
              <a:t>ohmic</a:t>
            </a:r>
            <a:r>
              <a:rPr lang="en-GB" sz="1200" kern="1200" dirty="0" smtClean="0">
                <a:solidFill>
                  <a:schemeClr val="tx1"/>
                </a:solidFill>
                <a:effectLst/>
                <a:latin typeface="+mn-lt"/>
                <a:ea typeface="+mn-ea"/>
                <a:cs typeface="+mn-cs"/>
              </a:rPr>
              <a:t> readout strips, or pixels, in the front-side. Between strips, we could define a P-stop implantation to avoid surface inversion due to oxide charges.</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fabricate it, we can use our LGAD technology with four additional photolithographic mask levels. The new run to fabricate the first prototypes will include pad-like, </a:t>
            </a:r>
            <a:r>
              <a:rPr lang="en-GB" sz="1200" kern="1200" dirty="0" err="1" smtClean="0">
                <a:solidFill>
                  <a:schemeClr val="tx1"/>
                </a:solidFill>
                <a:effectLst/>
                <a:latin typeface="+mn-lt"/>
                <a:ea typeface="+mn-ea"/>
                <a:cs typeface="+mn-cs"/>
              </a:rPr>
              <a:t>microStrips</a:t>
            </a:r>
            <a:r>
              <a:rPr lang="en-GB" sz="1200" kern="1200" dirty="0" smtClean="0">
                <a:solidFill>
                  <a:schemeClr val="tx1"/>
                </a:solidFill>
                <a:effectLst/>
                <a:latin typeface="+mn-lt"/>
                <a:ea typeface="+mn-ea"/>
                <a:cs typeface="+mn-cs"/>
              </a:rPr>
              <a:t> and pixelated </a:t>
            </a:r>
            <a:r>
              <a:rPr lang="en-GB" sz="1200" kern="1200" dirty="0" err="1" smtClean="0">
                <a:solidFill>
                  <a:schemeClr val="tx1"/>
                </a:solidFill>
                <a:effectLst/>
                <a:latin typeface="+mn-lt"/>
                <a:ea typeface="+mn-ea"/>
                <a:cs typeface="+mn-cs"/>
              </a:rPr>
              <a:t>iLGAD</a:t>
            </a:r>
            <a:r>
              <a:rPr lang="en-GB" sz="1200"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15592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Using numerical simulations, our two approaches have been compared, and the results show more uniform electric field distribution for the </a:t>
            </a:r>
            <a:r>
              <a:rPr lang="en-GB" sz="1200" kern="1200" dirty="0" err="1" smtClean="0">
                <a:solidFill>
                  <a:schemeClr val="tx1"/>
                </a:solidFill>
                <a:effectLst/>
                <a:latin typeface="+mn-lt"/>
                <a:ea typeface="+mn-ea"/>
                <a:cs typeface="+mn-cs"/>
              </a:rPr>
              <a:t>iLGAD</a:t>
            </a:r>
            <a:r>
              <a:rPr lang="en-GB" sz="1200" kern="1200" dirty="0" smtClean="0">
                <a:solidFill>
                  <a:schemeClr val="tx1"/>
                </a:solidFill>
                <a:effectLst/>
                <a:latin typeface="+mn-lt"/>
                <a:ea typeface="+mn-ea"/>
                <a:cs typeface="+mn-cs"/>
              </a:rPr>
              <a:t>, due to its greater, and uniform, P-N junction area, as we can see in this figure.</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a:t>
            </a:r>
            <a:r>
              <a:rPr lang="en-GB" sz="1200" kern="1200" dirty="0" err="1" smtClean="0">
                <a:solidFill>
                  <a:schemeClr val="tx1"/>
                </a:solidFill>
                <a:effectLst/>
                <a:latin typeface="+mn-lt"/>
                <a:ea typeface="+mn-ea"/>
                <a:cs typeface="+mn-cs"/>
              </a:rPr>
              <a:t>iLGAD</a:t>
            </a:r>
            <a:r>
              <a:rPr lang="en-GB" sz="1200" kern="1200" dirty="0" smtClean="0">
                <a:solidFill>
                  <a:schemeClr val="tx1"/>
                </a:solidFill>
                <a:effectLst/>
                <a:latin typeface="+mn-lt"/>
                <a:ea typeface="+mn-ea"/>
                <a:cs typeface="+mn-cs"/>
              </a:rPr>
              <a:t>, the simulations let us assume a uniform high electric field distribution along the whole multiplication area, with the same electric field distribution for every P-strip. Nevertheless, for the strip LGAD, the high electric field is located in the middle of each strip, reducing its efficiency.</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26732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To reduce the collection time, the substrate thickness effect on the </a:t>
            </a:r>
            <a:r>
              <a:rPr lang="en-GB" sz="1200" kern="1200" dirty="0" err="1" smtClean="0">
                <a:solidFill>
                  <a:schemeClr val="tx1"/>
                </a:solidFill>
                <a:effectLst/>
                <a:latin typeface="+mn-lt"/>
                <a:ea typeface="+mn-ea"/>
                <a:cs typeface="+mn-cs"/>
              </a:rPr>
              <a:t>iLGAD</a:t>
            </a:r>
            <a:r>
              <a:rPr lang="en-GB" sz="1200" kern="1200" dirty="0" smtClean="0">
                <a:solidFill>
                  <a:schemeClr val="tx1"/>
                </a:solidFill>
                <a:effectLst/>
                <a:latin typeface="+mn-lt"/>
                <a:ea typeface="+mn-ea"/>
                <a:cs typeface="+mn-cs"/>
              </a:rPr>
              <a:t> performances has been analysed. The simulations show that reducing detector thickness, increases the electric field within the structure, reducing collection time.</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751379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Moreover, this thickness reduction decreases its voltage capability. So, for timing applications, we obtain lower voltage capability for lower collection time, with a less precise gain control, due to the fast change from low electric field to high electric field conditions.</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1221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simulations show that the adjustment of the impurity profile in this region is critical, due to its effect on the gain and on the voltage capability for the analyzed detector. The P well dose must be enough to obtain a determined gain without a high reduction on its breakdown voltage.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Thus, small modifications in the Boron implant dose, in the order of ten to twelve atoms per square centimeter, can induce great changes on the gain and breakdown voltage values.</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Therefore, the accurate control of the doping profile in the multiplication area, is the most important technological condition for its fabrication.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39</a:t>
            </a:fld>
            <a:endParaRPr lang="es-ES"/>
          </a:p>
        </p:txBody>
      </p:sp>
    </p:spTree>
    <p:extLst>
      <p:ext uri="{BB962C8B-B14F-4D97-AF65-F5344CB8AC3E}">
        <p14:creationId xmlns:p14="http://schemas.microsoft.com/office/powerpoint/2010/main" val="716854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In this figure we can see how, for the inverse detector, the charge collection does not change with the strip width. In this case, for a 300 microns thick detector, the collection time is around 12 nanoseconds.</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01965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The first </a:t>
            </a:r>
            <a:r>
              <a:rPr lang="en-GB" sz="1200" kern="1200" dirty="0" err="1" smtClean="0">
                <a:solidFill>
                  <a:schemeClr val="tx1"/>
                </a:solidFill>
                <a:effectLst/>
                <a:latin typeface="+mn-lt"/>
                <a:ea typeface="+mn-ea"/>
                <a:cs typeface="+mn-cs"/>
              </a:rPr>
              <a:t>iLGAD</a:t>
            </a:r>
            <a:r>
              <a:rPr lang="en-GB" sz="1200" kern="1200" baseline="0" dirty="0" smtClean="0">
                <a:solidFill>
                  <a:schemeClr val="tx1"/>
                </a:solidFill>
                <a:effectLst/>
                <a:latin typeface="+mn-lt"/>
                <a:ea typeface="+mn-ea"/>
                <a:cs typeface="+mn-cs"/>
              </a:rPr>
              <a:t> Run </a:t>
            </a:r>
            <a:r>
              <a:rPr lang="en-GB" sz="1200" kern="1200" dirty="0" smtClean="0">
                <a:solidFill>
                  <a:schemeClr val="tx1"/>
                </a:solidFill>
                <a:effectLst/>
                <a:latin typeface="+mn-lt"/>
                <a:ea typeface="+mn-ea"/>
                <a:cs typeface="+mn-cs"/>
              </a:rPr>
              <a:t>integrates 176 structures, including pad-like LGAD, </a:t>
            </a:r>
            <a:r>
              <a:rPr lang="en-GB" sz="1200" kern="1200" dirty="0" err="1" smtClean="0">
                <a:solidFill>
                  <a:schemeClr val="tx1"/>
                </a:solidFill>
                <a:effectLst/>
                <a:latin typeface="+mn-lt"/>
                <a:ea typeface="+mn-ea"/>
                <a:cs typeface="+mn-cs"/>
              </a:rPr>
              <a:t>PiN</a:t>
            </a:r>
            <a:r>
              <a:rPr lang="en-GB" sz="1200" kern="1200" dirty="0" smtClean="0">
                <a:solidFill>
                  <a:schemeClr val="tx1"/>
                </a:solidFill>
                <a:effectLst/>
                <a:latin typeface="+mn-lt"/>
                <a:ea typeface="+mn-ea"/>
                <a:cs typeface="+mn-cs"/>
              </a:rPr>
              <a:t> detectors, </a:t>
            </a:r>
            <a:r>
              <a:rPr lang="en-GB" sz="1200" kern="1200" dirty="0" err="1" smtClean="0">
                <a:solidFill>
                  <a:schemeClr val="tx1"/>
                </a:solidFill>
                <a:effectLst/>
                <a:latin typeface="+mn-lt"/>
                <a:ea typeface="+mn-ea"/>
                <a:cs typeface="+mn-cs"/>
              </a:rPr>
              <a:t>iLGAD</a:t>
            </a:r>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PiN</a:t>
            </a:r>
            <a:r>
              <a:rPr lang="en-GB" sz="1200" kern="1200" dirty="0" smtClean="0">
                <a:solidFill>
                  <a:schemeClr val="tx1"/>
                </a:solidFill>
                <a:effectLst/>
                <a:latin typeface="+mn-lt"/>
                <a:ea typeface="+mn-ea"/>
                <a:cs typeface="+mn-cs"/>
              </a:rPr>
              <a:t> P-type </a:t>
            </a:r>
            <a:r>
              <a:rPr lang="en-GB" sz="1200" kern="1200" dirty="0" err="1" smtClean="0">
                <a:solidFill>
                  <a:schemeClr val="tx1"/>
                </a:solidFill>
                <a:effectLst/>
                <a:latin typeface="+mn-lt"/>
                <a:ea typeface="+mn-ea"/>
                <a:cs typeface="+mn-cs"/>
              </a:rPr>
              <a:t>microStrips</a:t>
            </a:r>
            <a:r>
              <a:rPr lang="en-GB" sz="1200" kern="1200" dirty="0" smtClean="0">
                <a:solidFill>
                  <a:schemeClr val="tx1"/>
                </a:solidFill>
                <a:effectLst/>
                <a:latin typeface="+mn-lt"/>
                <a:ea typeface="+mn-ea"/>
                <a:cs typeface="+mn-cs"/>
              </a:rPr>
              <a:t> detectors, pixel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iLGAD</a:t>
            </a:r>
            <a:r>
              <a:rPr lang="en-GB" sz="1200" kern="1200" dirty="0" smtClean="0">
                <a:solidFill>
                  <a:schemeClr val="tx1"/>
                </a:solidFill>
                <a:effectLst/>
                <a:latin typeface="+mn-lt"/>
                <a:ea typeface="+mn-ea"/>
                <a:cs typeface="+mn-cs"/>
              </a:rPr>
              <a:t> in a 6 by 6 matrix distribution, and in a 145 by 145 matrix distribution, compatible with </a:t>
            </a:r>
            <a:r>
              <a:rPr lang="en-GB" sz="1200" kern="1200" dirty="0" err="1" smtClean="0">
                <a:solidFill>
                  <a:schemeClr val="tx1"/>
                </a:solidFill>
                <a:effectLst/>
                <a:latin typeface="+mn-lt"/>
                <a:ea typeface="+mn-ea"/>
                <a:cs typeface="+mn-cs"/>
              </a:rPr>
              <a:t>MediPix</a:t>
            </a:r>
            <a:r>
              <a:rPr lang="en-GB" sz="1200" kern="1200" dirty="0" smtClean="0">
                <a:solidFill>
                  <a:schemeClr val="tx1"/>
                </a:solidFill>
                <a:effectLst/>
                <a:latin typeface="+mn-lt"/>
                <a:ea typeface="+mn-ea"/>
                <a:cs typeface="+mn-cs"/>
              </a:rPr>
              <a:t> readout circuit. Also, it integrates devices for timing applications with two distances to the dicing path, specific SIMS test structures and test chips to control the fabrication process quality.</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07706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baseline="0" noProof="0" dirty="0" smtClean="0">
                <a:solidFill>
                  <a:schemeClr val="tx1"/>
                </a:solidFill>
                <a:effectLst/>
                <a:latin typeface="+mn-lt"/>
                <a:ea typeface="+mn-ea"/>
                <a:cs typeface="+mn-cs"/>
              </a:rPr>
              <a:t>The LGAD process is well known, and includes 8 mask levels and 70 technological steps. It is a single side process and integrates detectors for electron collection. Moreover, inverse LGAD process includes 12 mask levels and 100 technological steps. It is a double side process and it integrates detectors for hole collection.</a:t>
            </a:r>
          </a:p>
          <a:p>
            <a:endParaRPr lang="en-GB" sz="1200" kern="1200" baseline="0" noProof="0" dirty="0" smtClean="0">
              <a:solidFill>
                <a:schemeClr val="tx1"/>
              </a:solidFill>
              <a:effectLst/>
              <a:latin typeface="+mn-lt"/>
              <a:ea typeface="+mn-ea"/>
              <a:cs typeface="+mn-cs"/>
            </a:endParaRPr>
          </a:p>
          <a:p>
            <a:r>
              <a:rPr lang="en-GB" sz="1200" kern="1200" baseline="0" noProof="0" dirty="0" smtClean="0">
                <a:solidFill>
                  <a:schemeClr val="tx1"/>
                </a:solidFill>
                <a:effectLst/>
                <a:latin typeface="+mn-lt"/>
                <a:ea typeface="+mn-ea"/>
                <a:cs typeface="+mn-cs"/>
              </a:rPr>
              <a:t>Both processes use p-stop wells to improve the surface isolation at the multiplication side (top side for LGAD, bottom side for inverse LGAD) and include different termination designs to improve the voltage capability of the integrated structures. In addition, test structures to characterize the multiplication layer has been included.</a:t>
            </a:r>
            <a:endParaRPr lang="en-GB" sz="12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17908182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During this Run t</a:t>
            </a:r>
            <a:r>
              <a:rPr lang="en-GB" sz="1200" kern="1200" dirty="0" smtClean="0">
                <a:solidFill>
                  <a:schemeClr val="tx1"/>
                </a:solidFill>
                <a:effectLst/>
                <a:latin typeface="+mn-lt"/>
                <a:ea typeface="+mn-ea"/>
                <a:cs typeface="+mn-cs"/>
              </a:rPr>
              <a:t>he multiplication layer formation has</a:t>
            </a:r>
            <a:r>
              <a:rPr lang="en-GB" sz="1200" kern="1200" baseline="0" dirty="0" smtClean="0">
                <a:solidFill>
                  <a:schemeClr val="tx1"/>
                </a:solidFill>
                <a:effectLst/>
                <a:latin typeface="+mn-lt"/>
                <a:ea typeface="+mn-ea"/>
                <a:cs typeface="+mn-cs"/>
              </a:rPr>
              <a:t> been</a:t>
            </a:r>
            <a:r>
              <a:rPr lang="en-GB" sz="1200" kern="1200" dirty="0" smtClean="0">
                <a:solidFill>
                  <a:schemeClr val="tx1"/>
                </a:solidFill>
                <a:effectLst/>
                <a:latin typeface="+mn-lt"/>
                <a:ea typeface="+mn-ea"/>
                <a:cs typeface="+mn-cs"/>
              </a:rPr>
              <a:t> the most critical step.</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these figures we can see a summary of the process flow. Starting from a P-wafer with field oxide on both sides, we define P-channel-stopper and </a:t>
            </a:r>
            <a:r>
              <a:rPr lang="en-GB" sz="1200" kern="1200" dirty="0" err="1" smtClean="0">
                <a:solidFill>
                  <a:schemeClr val="tx1"/>
                </a:solidFill>
                <a:effectLst/>
                <a:latin typeface="+mn-lt"/>
                <a:ea typeface="+mn-ea"/>
                <a:cs typeface="+mn-cs"/>
              </a:rPr>
              <a:t>PStop</a:t>
            </a:r>
            <a:r>
              <a:rPr lang="en-GB" sz="1200" kern="1200" dirty="0" smtClean="0">
                <a:solidFill>
                  <a:schemeClr val="tx1"/>
                </a:solidFill>
                <a:effectLst/>
                <a:latin typeface="+mn-lt"/>
                <a:ea typeface="+mn-ea"/>
                <a:cs typeface="+mn-cs"/>
              </a:rPr>
              <a:t> on both sides; next, JTE and multiplication layer are defined on back-side, followed by the N+ implantation on back-side and P+ implantation on front-side. Finally, we have proceed with the contact opening, metallization and passivation on both sides.</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28953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The first inverse</a:t>
            </a:r>
            <a:r>
              <a:rPr lang="en-US" baseline="0" noProof="0" dirty="0" smtClean="0"/>
              <a:t> LGAD </a:t>
            </a:r>
            <a:r>
              <a:rPr lang="en-US" noProof="0" dirty="0" smtClean="0"/>
              <a:t>Run was finished on March 1st. On the front</a:t>
            </a:r>
            <a:r>
              <a:rPr lang="en-US" baseline="0" noProof="0" dirty="0" smtClean="0"/>
              <a:t> side we can distinguish the </a:t>
            </a:r>
            <a:r>
              <a:rPr lang="en-US" baseline="0" noProof="0" dirty="0" err="1" smtClean="0"/>
              <a:t>microstrips</a:t>
            </a:r>
            <a:r>
              <a:rPr lang="en-US" baseline="0" noProof="0" dirty="0" smtClean="0"/>
              <a:t> and pixel detectors, meanwhile on the back-side we can see the typical LGAD pad.</a:t>
            </a:r>
          </a:p>
        </p:txBody>
      </p:sp>
    </p:spTree>
    <p:extLst>
      <p:ext uri="{BB962C8B-B14F-4D97-AF65-F5344CB8AC3E}">
        <p14:creationId xmlns:p14="http://schemas.microsoft.com/office/powerpoint/2010/main" val="1963389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We</a:t>
            </a:r>
            <a:r>
              <a:rPr lang="es-ES" dirty="0" smtClean="0"/>
              <a:t> </a:t>
            </a:r>
            <a:r>
              <a:rPr lang="es-ES" dirty="0" err="1" smtClean="0"/>
              <a:t>did</a:t>
            </a:r>
            <a:r>
              <a:rPr lang="es-ES" dirty="0" smtClean="0"/>
              <a:t> </a:t>
            </a:r>
            <a:r>
              <a:rPr lang="es-ES" dirty="0" err="1" smtClean="0"/>
              <a:t>some</a:t>
            </a:r>
            <a:r>
              <a:rPr lang="es-ES" baseline="0" dirty="0" smtClean="0"/>
              <a:t> </a:t>
            </a:r>
            <a:r>
              <a:rPr lang="es-ES" dirty="0" err="1" smtClean="0"/>
              <a:t>measurements</a:t>
            </a:r>
            <a:r>
              <a:rPr lang="es-ES" baseline="0" dirty="0" smtClean="0"/>
              <a:t> of </a:t>
            </a:r>
            <a:r>
              <a:rPr lang="es-ES" baseline="0" dirty="0" err="1" smtClean="0"/>
              <a:t>iLGAD</a:t>
            </a:r>
            <a:r>
              <a:rPr lang="es-ES" baseline="0" dirty="0" smtClean="0"/>
              <a:t> </a:t>
            </a:r>
            <a:r>
              <a:rPr lang="es-ES" baseline="0" dirty="0" err="1" smtClean="0"/>
              <a:t>diodes</a:t>
            </a:r>
            <a:r>
              <a:rPr lang="es-ES" baseline="0" dirty="0" smtClean="0"/>
              <a:t> of </a:t>
            </a:r>
            <a:r>
              <a:rPr lang="es-ES" baseline="0" dirty="0" err="1" smtClean="0"/>
              <a:t>wafer</a:t>
            </a:r>
            <a:r>
              <a:rPr lang="es-ES" baseline="0" dirty="0" smtClean="0"/>
              <a:t> 1 and </a:t>
            </a:r>
            <a:r>
              <a:rPr lang="es-ES" baseline="0" dirty="0" err="1" smtClean="0"/>
              <a:t>wafer</a:t>
            </a:r>
            <a:r>
              <a:rPr lang="es-ES" baseline="0" dirty="0" smtClean="0"/>
              <a:t> 5 </a:t>
            </a:r>
            <a:r>
              <a:rPr lang="es-ES" baseline="0" dirty="0" err="1" smtClean="0"/>
              <a:t>with</a:t>
            </a:r>
            <a:r>
              <a:rPr lang="es-ES" baseline="0" dirty="0" smtClean="0"/>
              <a:t> a </a:t>
            </a:r>
            <a:r>
              <a:rPr lang="es-ES" baseline="0" dirty="0" err="1" smtClean="0"/>
              <a:t>different</a:t>
            </a:r>
            <a:r>
              <a:rPr lang="es-ES" baseline="0" dirty="0" smtClean="0"/>
              <a:t> </a:t>
            </a:r>
            <a:r>
              <a:rPr lang="es-ES" baseline="0" dirty="0" err="1" smtClean="0"/>
              <a:t>implantation</a:t>
            </a:r>
            <a:r>
              <a:rPr lang="es-ES" baseline="0" dirty="0" smtClean="0"/>
              <a:t> </a:t>
            </a:r>
            <a:r>
              <a:rPr lang="es-ES" baseline="0" dirty="0" err="1" smtClean="0"/>
              <a:t>dose</a:t>
            </a:r>
            <a:r>
              <a:rPr lang="es-ES" baseline="0" dirty="0" smtClean="0"/>
              <a:t>. Wafer1 has a </a:t>
            </a:r>
            <a:r>
              <a:rPr lang="es-ES" baseline="0" dirty="0" err="1" smtClean="0"/>
              <a:t>leakeage</a:t>
            </a:r>
            <a:r>
              <a:rPr lang="es-ES" baseline="0" dirty="0" smtClean="0"/>
              <a:t> </a:t>
            </a:r>
            <a:r>
              <a:rPr lang="es-ES" baseline="0" dirty="0" err="1" smtClean="0"/>
              <a:t>current</a:t>
            </a:r>
            <a:r>
              <a:rPr lang="es-ES" baseline="0" dirty="0" smtClean="0"/>
              <a:t> </a:t>
            </a:r>
            <a:r>
              <a:rPr lang="es-ES" baseline="0" dirty="0" err="1" smtClean="0"/>
              <a:t>around</a:t>
            </a:r>
            <a:r>
              <a:rPr lang="es-ES" baseline="0" dirty="0" smtClean="0"/>
              <a:t> 2-3 </a:t>
            </a:r>
            <a:r>
              <a:rPr lang="es-ES" baseline="0" dirty="0" err="1" smtClean="0"/>
              <a:t>uA</a:t>
            </a:r>
            <a:r>
              <a:rPr lang="es-ES" baseline="0" dirty="0" smtClean="0"/>
              <a:t> and </a:t>
            </a:r>
            <a:r>
              <a:rPr lang="es-ES" baseline="0" dirty="0" err="1" smtClean="0"/>
              <a:t>don’t</a:t>
            </a:r>
            <a:r>
              <a:rPr lang="es-ES" baseline="0" dirty="0" smtClean="0"/>
              <a:t> </a:t>
            </a:r>
            <a:r>
              <a:rPr lang="es-ES" baseline="0" dirty="0" err="1" smtClean="0"/>
              <a:t>present</a:t>
            </a:r>
            <a:r>
              <a:rPr lang="es-ES" baseline="0" dirty="0" smtClean="0"/>
              <a:t> </a:t>
            </a:r>
            <a:r>
              <a:rPr lang="es-ES" baseline="0" dirty="0" err="1" smtClean="0"/>
              <a:t>breakdown</a:t>
            </a:r>
            <a:r>
              <a:rPr lang="es-ES" baseline="0" dirty="0" smtClean="0"/>
              <a:t> </a:t>
            </a:r>
            <a:r>
              <a:rPr lang="es-ES" baseline="0" dirty="0" err="1" smtClean="0"/>
              <a:t>within</a:t>
            </a:r>
            <a:r>
              <a:rPr lang="es-ES" baseline="0" dirty="0" smtClean="0"/>
              <a:t> 1000V. Wafer5 has a </a:t>
            </a:r>
            <a:r>
              <a:rPr lang="es-ES" baseline="0" dirty="0" err="1" smtClean="0"/>
              <a:t>leakeage</a:t>
            </a:r>
            <a:r>
              <a:rPr lang="es-ES" baseline="0" dirty="0" smtClean="0"/>
              <a:t> </a:t>
            </a:r>
            <a:r>
              <a:rPr lang="es-ES" baseline="0" dirty="0" err="1" smtClean="0"/>
              <a:t>current</a:t>
            </a:r>
            <a:r>
              <a:rPr lang="es-ES" baseline="0" dirty="0" smtClean="0"/>
              <a:t> </a:t>
            </a:r>
            <a:r>
              <a:rPr lang="es-ES" baseline="0" dirty="0" err="1" smtClean="0"/>
              <a:t>around</a:t>
            </a:r>
            <a:r>
              <a:rPr lang="es-ES" baseline="0" dirty="0" smtClean="0"/>
              <a:t> 0.2-0.6 </a:t>
            </a:r>
            <a:r>
              <a:rPr lang="es-ES" baseline="0" dirty="0" err="1" smtClean="0"/>
              <a:t>uA</a:t>
            </a:r>
            <a:r>
              <a:rPr lang="es-ES" baseline="0" dirty="0" smtClean="0"/>
              <a:t> and </a:t>
            </a:r>
            <a:r>
              <a:rPr lang="es-ES" baseline="0" dirty="0" err="1" smtClean="0"/>
              <a:t>exhibits</a:t>
            </a:r>
            <a:r>
              <a:rPr lang="es-ES" baseline="0" dirty="0" smtClean="0"/>
              <a:t> a </a:t>
            </a:r>
            <a:r>
              <a:rPr lang="es-ES" baseline="0" dirty="0" err="1" smtClean="0"/>
              <a:t>good</a:t>
            </a:r>
            <a:r>
              <a:rPr lang="es-ES" baseline="0" dirty="0" smtClean="0"/>
              <a:t> </a:t>
            </a:r>
            <a:r>
              <a:rPr lang="es-ES" baseline="0" dirty="0" err="1" smtClean="0"/>
              <a:t>voltatge</a:t>
            </a:r>
            <a:r>
              <a:rPr lang="es-ES" baseline="0" dirty="0" smtClean="0"/>
              <a:t> </a:t>
            </a:r>
            <a:r>
              <a:rPr lang="es-ES" baseline="0" dirty="0" err="1" smtClean="0"/>
              <a:t>capability</a:t>
            </a:r>
            <a:r>
              <a:rPr lang="es-ES" baseline="0" dirty="0" smtClean="0"/>
              <a:t>, </a:t>
            </a:r>
            <a:r>
              <a:rPr lang="es-ES" baseline="0" dirty="0" err="1" smtClean="0"/>
              <a:t>although</a:t>
            </a:r>
            <a:r>
              <a:rPr lang="es-ES" baseline="0" dirty="0" smtClean="0"/>
              <a:t> </a:t>
            </a:r>
            <a:r>
              <a:rPr lang="es-ES" baseline="0" dirty="0" err="1" smtClean="0"/>
              <a:t>it</a:t>
            </a:r>
            <a:r>
              <a:rPr lang="es-ES" baseline="0" dirty="0" smtClean="0"/>
              <a:t> </a:t>
            </a:r>
            <a:r>
              <a:rPr lang="es-ES" baseline="0" dirty="0" err="1" smtClean="0"/>
              <a:t>presents</a:t>
            </a:r>
            <a:r>
              <a:rPr lang="es-ES" baseline="0" dirty="0" smtClean="0"/>
              <a:t> </a:t>
            </a:r>
            <a:r>
              <a:rPr lang="es-ES" baseline="0" dirty="0" err="1" smtClean="0"/>
              <a:t>breakdown</a:t>
            </a:r>
            <a:r>
              <a:rPr lang="es-ES" baseline="0" dirty="0" smtClean="0"/>
              <a:t> at 900V. </a:t>
            </a:r>
            <a:r>
              <a:rPr lang="es-ES" baseline="0" dirty="0" err="1" smtClean="0"/>
              <a:t>The</a:t>
            </a:r>
            <a:r>
              <a:rPr lang="es-ES" baseline="0" dirty="0" smtClean="0"/>
              <a:t> CV curves shows </a:t>
            </a:r>
            <a:r>
              <a:rPr lang="es-ES" baseline="0" dirty="0" err="1" smtClean="0"/>
              <a:t>the</a:t>
            </a:r>
            <a:r>
              <a:rPr lang="es-ES" baseline="0" dirty="0" smtClean="0"/>
              <a:t> </a:t>
            </a:r>
            <a:r>
              <a:rPr lang="es-ES" baseline="0" dirty="0" err="1" smtClean="0"/>
              <a:t>multiplication</a:t>
            </a:r>
            <a:r>
              <a:rPr lang="es-ES" baseline="0" dirty="0" smtClean="0"/>
              <a:t> </a:t>
            </a:r>
            <a:r>
              <a:rPr lang="es-ES" baseline="0" dirty="0" err="1" smtClean="0"/>
              <a:t>layer</a:t>
            </a:r>
            <a:r>
              <a:rPr lang="es-ES" baseline="0" dirty="0" smtClean="0"/>
              <a:t> </a:t>
            </a:r>
            <a:r>
              <a:rPr lang="es-ES" baseline="0" dirty="0" err="1" smtClean="0"/>
              <a:t>depletion</a:t>
            </a:r>
            <a:r>
              <a:rPr lang="es-ES" baseline="0" dirty="0" smtClean="0"/>
              <a:t> </a:t>
            </a:r>
            <a:r>
              <a:rPr lang="es-ES" baseline="0" dirty="0" err="1" smtClean="0"/>
              <a:t>voltage</a:t>
            </a:r>
            <a:r>
              <a:rPr lang="es-ES" baseline="0" dirty="0" smtClean="0"/>
              <a:t> </a:t>
            </a:r>
            <a:r>
              <a:rPr lang="es-ES" baseline="0" dirty="0" err="1" smtClean="0"/>
              <a:t>is</a:t>
            </a:r>
            <a:r>
              <a:rPr lang="es-ES" baseline="0" dirty="0" smtClean="0"/>
              <a:t> </a:t>
            </a:r>
            <a:r>
              <a:rPr lang="es-ES" baseline="0" dirty="0" err="1" smtClean="0"/>
              <a:t>higher</a:t>
            </a:r>
            <a:r>
              <a:rPr lang="es-ES" baseline="0" dirty="0" smtClean="0"/>
              <a:t> </a:t>
            </a:r>
            <a:r>
              <a:rPr lang="es-ES" baseline="0" dirty="0" err="1" smtClean="0"/>
              <a:t>for</a:t>
            </a:r>
            <a:r>
              <a:rPr lang="es-ES" baseline="0" dirty="0" smtClean="0"/>
              <a:t> </a:t>
            </a:r>
            <a:r>
              <a:rPr lang="es-ES" baseline="0" dirty="0" err="1" smtClean="0"/>
              <a:t>wafer</a:t>
            </a:r>
            <a:r>
              <a:rPr lang="es-ES" baseline="0" dirty="0" smtClean="0"/>
              <a:t> 5 </a:t>
            </a:r>
            <a:r>
              <a:rPr lang="es-ES" baseline="0" dirty="0" err="1" smtClean="0"/>
              <a:t>wich</a:t>
            </a:r>
            <a:r>
              <a:rPr lang="es-ES" baseline="0" dirty="0" smtClean="0"/>
              <a:t> has </a:t>
            </a:r>
            <a:r>
              <a:rPr lang="es-ES" baseline="0" dirty="0" err="1" smtClean="0"/>
              <a:t>higher</a:t>
            </a:r>
            <a:r>
              <a:rPr lang="es-ES" baseline="0" dirty="0" smtClean="0"/>
              <a:t> </a:t>
            </a:r>
            <a:r>
              <a:rPr lang="es-ES" baseline="0" dirty="0" err="1" smtClean="0"/>
              <a:t>implantation</a:t>
            </a:r>
            <a:r>
              <a:rPr lang="es-ES" baseline="0" dirty="0" smtClean="0"/>
              <a:t> </a:t>
            </a:r>
            <a:r>
              <a:rPr lang="es-ES" baseline="0" dirty="0" err="1" smtClean="0"/>
              <a:t>dose</a:t>
            </a:r>
            <a:r>
              <a:rPr lang="es-ES" baseline="0" dirty="0" smtClean="0"/>
              <a:t> </a:t>
            </a:r>
            <a:r>
              <a:rPr lang="es-ES" baseline="0" dirty="0" err="1" smtClean="0"/>
              <a:t>for</a:t>
            </a:r>
            <a:r>
              <a:rPr lang="es-ES" baseline="0" dirty="0" smtClean="0"/>
              <a:t> </a:t>
            </a:r>
            <a:r>
              <a:rPr lang="es-ES" baseline="0" dirty="0" err="1" smtClean="0"/>
              <a:t>the</a:t>
            </a:r>
            <a:r>
              <a:rPr lang="es-ES" baseline="0" dirty="0" smtClean="0"/>
              <a:t> </a:t>
            </a:r>
            <a:r>
              <a:rPr lang="es-ES" baseline="0" dirty="0" err="1" smtClean="0"/>
              <a:t>multiplication</a:t>
            </a:r>
            <a:r>
              <a:rPr lang="es-ES" baseline="0" dirty="0" smtClean="0"/>
              <a:t> </a:t>
            </a:r>
            <a:r>
              <a:rPr lang="es-ES" baseline="0" dirty="0" err="1" smtClean="0"/>
              <a:t>layer</a:t>
            </a:r>
            <a:r>
              <a:rPr lang="es-ES" baseline="0" dirty="0" smtClean="0"/>
              <a:t>. </a:t>
            </a:r>
            <a:r>
              <a:rPr lang="es-ES" baseline="0" dirty="0" err="1" smtClean="0"/>
              <a:t>The</a:t>
            </a:r>
            <a:r>
              <a:rPr lang="es-ES" baseline="0" dirty="0" smtClean="0"/>
              <a:t> full </a:t>
            </a:r>
            <a:r>
              <a:rPr lang="es-ES" baseline="0" dirty="0" err="1" smtClean="0"/>
              <a:t>depletion</a:t>
            </a:r>
            <a:r>
              <a:rPr lang="es-ES" baseline="0" dirty="0" smtClean="0"/>
              <a:t> </a:t>
            </a:r>
            <a:r>
              <a:rPr lang="es-ES" baseline="0" dirty="0" err="1" smtClean="0"/>
              <a:t>voltage</a:t>
            </a:r>
            <a:r>
              <a:rPr lang="es-ES" baseline="0" dirty="0" smtClean="0"/>
              <a:t> </a:t>
            </a:r>
            <a:r>
              <a:rPr lang="es-ES" baseline="0" dirty="0" err="1" smtClean="0"/>
              <a:t>is</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for</a:t>
            </a:r>
            <a:r>
              <a:rPr lang="es-ES" baseline="0" dirty="0" smtClean="0"/>
              <a:t> </a:t>
            </a:r>
            <a:r>
              <a:rPr lang="es-ES" baseline="0" dirty="0" err="1" smtClean="0"/>
              <a:t>the</a:t>
            </a:r>
            <a:r>
              <a:rPr lang="es-ES" baseline="0" dirty="0" smtClean="0"/>
              <a:t> </a:t>
            </a:r>
            <a:r>
              <a:rPr lang="es-ES" baseline="0" dirty="0" err="1" smtClean="0"/>
              <a:t>two</a:t>
            </a:r>
            <a:r>
              <a:rPr lang="es-ES" baseline="0" dirty="0" smtClean="0"/>
              <a:t> </a:t>
            </a:r>
            <a:r>
              <a:rPr lang="es-ES" baseline="0" dirty="0" err="1" smtClean="0"/>
              <a:t>wafers</a:t>
            </a:r>
            <a:r>
              <a:rPr lang="es-ES" baseline="0" dirty="0" smtClean="0"/>
              <a:t> and </a:t>
            </a:r>
            <a:r>
              <a:rPr lang="es-ES" baseline="0" dirty="0" err="1" smtClean="0"/>
              <a:t>it’s</a:t>
            </a:r>
            <a:r>
              <a:rPr lang="es-ES" baseline="0" dirty="0" smtClean="0"/>
              <a:t> </a:t>
            </a:r>
            <a:r>
              <a:rPr lang="es-ES" baseline="0" dirty="0" err="1" smtClean="0"/>
              <a:t>around</a:t>
            </a:r>
            <a:r>
              <a:rPr lang="es-ES" baseline="0" dirty="0" smtClean="0"/>
              <a:t> 70V.</a:t>
            </a:r>
          </a:p>
        </p:txBody>
      </p:sp>
    </p:spTree>
    <p:extLst>
      <p:ext uri="{BB962C8B-B14F-4D97-AF65-F5344CB8AC3E}">
        <p14:creationId xmlns:p14="http://schemas.microsoft.com/office/powerpoint/2010/main" val="4967367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The</a:t>
            </a:r>
            <a:r>
              <a:rPr lang="es-ES" dirty="0" smtClean="0"/>
              <a:t> </a:t>
            </a:r>
            <a:r>
              <a:rPr lang="es-ES" dirty="0" err="1" smtClean="0"/>
              <a:t>preliminary</a:t>
            </a:r>
            <a:r>
              <a:rPr lang="es-ES" dirty="0" smtClean="0"/>
              <a:t> TCT </a:t>
            </a:r>
            <a:r>
              <a:rPr lang="es-ES" dirty="0" err="1" smtClean="0"/>
              <a:t>Measurements</a:t>
            </a:r>
            <a:r>
              <a:rPr lang="es-ES" dirty="0" smtClean="0"/>
              <a:t> done at IFCA, </a:t>
            </a:r>
            <a:r>
              <a:rPr lang="en-US" noProof="0" dirty="0" smtClean="0"/>
              <a:t>shows</a:t>
            </a:r>
            <a:r>
              <a:rPr lang="en-US" baseline="0" noProof="0" dirty="0" smtClean="0"/>
              <a:t> a clear signal due to the holes multiplication. In this figure the first peak is due to electron current and the second peak to multiplied hole current. The hole current peak increases with voltage and the time collection decreases. The maximum voltage applied was 300V and for this case we expect a gain around 2.5. Future measurement at high voltages will be performed in order to see the gain evolution with the voltage.</a:t>
            </a:r>
            <a:endParaRPr lang="en-US" noProof="0" dirty="0"/>
          </a:p>
        </p:txBody>
      </p:sp>
    </p:spTree>
    <p:extLst>
      <p:ext uri="{BB962C8B-B14F-4D97-AF65-F5344CB8AC3E}">
        <p14:creationId xmlns:p14="http://schemas.microsoft.com/office/powerpoint/2010/main" val="2009927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noProof="0" dirty="0"/>
          </a:p>
        </p:txBody>
      </p:sp>
    </p:spTree>
    <p:extLst>
      <p:ext uri="{BB962C8B-B14F-4D97-AF65-F5344CB8AC3E}">
        <p14:creationId xmlns:p14="http://schemas.microsoft.com/office/powerpoint/2010/main" val="1729879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76158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70169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To achieve this condition, we define a low doping N-well in the periphery of the cathode diffusion, deeper than this, and with the aim to increase the voltage </a:t>
            </a:r>
            <a:r>
              <a:rPr lang="en-US" sz="1200" kern="1200" dirty="0" err="1" smtClean="0">
                <a:solidFill>
                  <a:schemeClr val="tx1"/>
                </a:solidFill>
                <a:effectLst/>
                <a:latin typeface="+mn-lt"/>
                <a:ea typeface="+mn-ea"/>
                <a:cs typeface="+mn-cs"/>
              </a:rPr>
              <a:t>cability</a:t>
            </a:r>
            <a:r>
              <a:rPr lang="en-US" sz="1200" kern="1200" dirty="0" smtClean="0">
                <a:solidFill>
                  <a:schemeClr val="tx1"/>
                </a:solidFill>
                <a:effectLst/>
                <a:latin typeface="+mn-lt"/>
                <a:ea typeface="+mn-ea"/>
                <a:cs typeface="+mn-cs"/>
              </a:rPr>
              <a:t> of the peripheral zone. This low doping N-well is known as Junction Termination Extension (JTE).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45</a:t>
            </a:fld>
            <a:endParaRPr lang="es-ES"/>
          </a:p>
        </p:txBody>
      </p:sp>
    </p:spTree>
    <p:extLst>
      <p:ext uri="{BB962C8B-B14F-4D97-AF65-F5344CB8AC3E}">
        <p14:creationId xmlns:p14="http://schemas.microsoft.com/office/powerpoint/2010/main" val="962335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157595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099134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067458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7040445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179</a:t>
            </a:fld>
            <a:endParaRPr lang="es-ES"/>
          </a:p>
        </p:txBody>
      </p:sp>
    </p:spTree>
    <p:extLst>
      <p:ext uri="{BB962C8B-B14F-4D97-AF65-F5344CB8AC3E}">
        <p14:creationId xmlns:p14="http://schemas.microsoft.com/office/powerpoint/2010/main" val="83238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180</a:t>
            </a:fld>
            <a:endParaRPr lang="es-ES"/>
          </a:p>
        </p:txBody>
      </p:sp>
    </p:spTree>
    <p:extLst>
      <p:ext uri="{BB962C8B-B14F-4D97-AF65-F5344CB8AC3E}">
        <p14:creationId xmlns:p14="http://schemas.microsoft.com/office/powerpoint/2010/main" val="15061977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181</a:t>
            </a:fld>
            <a:endParaRPr lang="es-ES"/>
          </a:p>
        </p:txBody>
      </p:sp>
    </p:spTree>
    <p:extLst>
      <p:ext uri="{BB962C8B-B14F-4D97-AF65-F5344CB8AC3E}">
        <p14:creationId xmlns:p14="http://schemas.microsoft.com/office/powerpoint/2010/main" val="1499202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095D75A-21D0-4358-8ECF-F07F04445807}" type="slidenum">
              <a:rPr lang="es-ES" smtClean="0"/>
              <a:t>183</a:t>
            </a:fld>
            <a:endParaRPr lang="es-ES"/>
          </a:p>
        </p:txBody>
      </p:sp>
    </p:spTree>
    <p:extLst>
      <p:ext uri="{BB962C8B-B14F-4D97-AF65-F5344CB8AC3E}">
        <p14:creationId xmlns:p14="http://schemas.microsoft.com/office/powerpoint/2010/main" val="10810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reduction in the peripheral electric field, allows that the maximum Electric Field is reached in the multiplication area. We can also see how, if we add a field plate on the end of the JTE, we can increase the reduction of the electric field, increasing the breakdown voltage in that area.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47</a:t>
            </a:fld>
            <a:endParaRPr lang="es-ES"/>
          </a:p>
        </p:txBody>
      </p:sp>
    </p:spTree>
    <p:extLst>
      <p:ext uri="{BB962C8B-B14F-4D97-AF65-F5344CB8AC3E}">
        <p14:creationId xmlns:p14="http://schemas.microsoft.com/office/powerpoint/2010/main" val="177474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Taking into account that the value of the electric field in the junction, causes the appearance of the charge multiplication, using numerical simulations we can compare the electric field profile of an irradiated detector with an un-irradiated one.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Thus, simulations show that the electric field at the junction of a </a:t>
            </a:r>
            <a:r>
              <a:rPr lang="en-US" sz="1200" kern="1200" dirty="0" err="1" smtClean="0">
                <a:solidFill>
                  <a:schemeClr val="tx1"/>
                </a:solidFill>
                <a:effectLst/>
                <a:latin typeface="+mn-lt"/>
                <a:ea typeface="+mn-ea"/>
                <a:cs typeface="+mn-cs"/>
              </a:rPr>
              <a:t>PiN</a:t>
            </a:r>
            <a:r>
              <a:rPr lang="en-US" sz="1200" kern="1200" dirty="0" smtClean="0">
                <a:solidFill>
                  <a:schemeClr val="tx1"/>
                </a:solidFill>
                <a:effectLst/>
                <a:latin typeface="+mn-lt"/>
                <a:ea typeface="+mn-ea"/>
                <a:cs typeface="+mn-cs"/>
              </a:rPr>
              <a:t> diode increases by the action of radiation, while maintaining substantially equal in the low gain avalanche diode (LGAD).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52</a:t>
            </a:fld>
            <a:endParaRPr lang="es-ES"/>
          </a:p>
        </p:txBody>
      </p:sp>
    </p:spTree>
    <p:extLst>
      <p:ext uri="{BB962C8B-B14F-4D97-AF65-F5344CB8AC3E}">
        <p14:creationId xmlns:p14="http://schemas.microsoft.com/office/powerpoint/2010/main" val="17233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all cases identified as "good devices", the reverse leakage current is less than one micro ampere for voltages lower than the breakdown voltage. This voltage reaches a value of eleven hundred volts for all wafers (1100 V), except the eighth wafer that reaches eight hundred volts, as planned.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F5AFAFB-9F5A-4165-B5E7-11187BBE7D69}" type="slidenum">
              <a:rPr lang="es-ES" smtClean="0"/>
              <a:pPr>
                <a:defRPr/>
              </a:pPr>
              <a:t>53</a:t>
            </a:fld>
            <a:endParaRPr lang="es-ES"/>
          </a:p>
        </p:txBody>
      </p:sp>
    </p:spTree>
    <p:extLst>
      <p:ext uri="{BB962C8B-B14F-4D97-AF65-F5344CB8AC3E}">
        <p14:creationId xmlns:p14="http://schemas.microsoft.com/office/powerpoint/2010/main" val="46961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623910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257541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290227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418437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224758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206637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141592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1456053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291544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400855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7FCD88B-FA27-4C3D-AFBD-1B9067A87E38}" type="datetimeFigureOut">
              <a:rPr lang="es-ES" smtClean="0"/>
              <a:t>31/10/2018</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FE22F3D-9C15-41B1-9CAD-A102A5139200}" type="slidenum">
              <a:rPr lang="es-ES" smtClean="0"/>
              <a:t>‹N°›</a:t>
            </a:fld>
            <a:endParaRPr lang="es-ES"/>
          </a:p>
        </p:txBody>
      </p:sp>
    </p:spTree>
    <p:extLst>
      <p:ext uri="{BB962C8B-B14F-4D97-AF65-F5344CB8AC3E}">
        <p14:creationId xmlns:p14="http://schemas.microsoft.com/office/powerpoint/2010/main" val="2074897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14"/>
          <p:cNvSpPr>
            <a:spLocks noChangeArrowheads="1"/>
          </p:cNvSpPr>
          <p:nvPr userDrawn="1"/>
        </p:nvSpPr>
        <p:spPr bwMode="auto">
          <a:xfrm>
            <a:off x="1" y="1"/>
            <a:ext cx="4643439" cy="333375"/>
          </a:xfrm>
          <a:prstGeom prst="rect">
            <a:avLst/>
          </a:prstGeom>
          <a:solidFill>
            <a:srgbClr val="3164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s-ES" sz="1200" dirty="0" err="1" smtClean="0">
                <a:solidFill>
                  <a:schemeClr val="bg1"/>
                </a:solidFill>
              </a:rPr>
              <a:t>Optimization</a:t>
            </a:r>
            <a:r>
              <a:rPr lang="es-ES" sz="1200" baseline="0" dirty="0" smtClean="0">
                <a:solidFill>
                  <a:schemeClr val="bg1"/>
                </a:solidFill>
              </a:rPr>
              <a:t> of LGAD </a:t>
            </a:r>
            <a:r>
              <a:rPr lang="es-ES" sz="1200" baseline="0" dirty="0" err="1" smtClean="0">
                <a:solidFill>
                  <a:schemeClr val="bg1"/>
                </a:solidFill>
              </a:rPr>
              <a:t>Detectors</a:t>
            </a:r>
            <a:endParaRPr lang="es-ES" sz="1200" dirty="0">
              <a:solidFill>
                <a:schemeClr val="bg1"/>
              </a:solidFill>
            </a:endParaRPr>
          </a:p>
        </p:txBody>
      </p:sp>
      <p:sp>
        <p:nvSpPr>
          <p:cNvPr id="8" name="Rectangle 15"/>
          <p:cNvSpPr>
            <a:spLocks noChangeArrowheads="1"/>
          </p:cNvSpPr>
          <p:nvPr userDrawn="1"/>
        </p:nvSpPr>
        <p:spPr bwMode="auto">
          <a:xfrm>
            <a:off x="4643437" y="1"/>
            <a:ext cx="4500563" cy="333375"/>
          </a:xfrm>
          <a:prstGeom prst="rect">
            <a:avLst/>
          </a:prstGeom>
          <a:solidFill>
            <a:srgbClr val="93A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14288" indent="0" algn="ctr">
              <a:tabLst/>
            </a:pPr>
            <a:r>
              <a:rPr lang="es-ES" sz="1200" dirty="0" smtClean="0">
                <a:solidFill>
                  <a:schemeClr val="bg1"/>
                </a:solidFill>
              </a:rPr>
              <a:t>SIMDET 2018</a:t>
            </a:r>
            <a:endParaRPr lang="es-ES" sz="1200" dirty="0">
              <a:solidFill>
                <a:schemeClr val="bg1"/>
              </a:solidFill>
            </a:endParaRPr>
          </a:p>
        </p:txBody>
      </p:sp>
      <p:sp>
        <p:nvSpPr>
          <p:cNvPr id="9" name="Rectangle 16"/>
          <p:cNvSpPr>
            <a:spLocks noChangeArrowheads="1"/>
          </p:cNvSpPr>
          <p:nvPr userDrawn="1"/>
        </p:nvSpPr>
        <p:spPr bwMode="auto">
          <a:xfrm>
            <a:off x="0" y="333376"/>
            <a:ext cx="9144000" cy="71438"/>
          </a:xfrm>
          <a:prstGeom prst="rect">
            <a:avLst/>
          </a:prstGeom>
          <a:solidFill>
            <a:srgbClr val="EAAE5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
        <p:nvSpPr>
          <p:cNvPr id="11" name="Rectangle 17"/>
          <p:cNvSpPr>
            <a:spLocks noChangeArrowheads="1"/>
          </p:cNvSpPr>
          <p:nvPr userDrawn="1"/>
        </p:nvSpPr>
        <p:spPr bwMode="auto">
          <a:xfrm>
            <a:off x="1" y="6453189"/>
            <a:ext cx="4643439" cy="404812"/>
          </a:xfrm>
          <a:prstGeom prst="rect">
            <a:avLst/>
          </a:prstGeom>
          <a:solidFill>
            <a:srgbClr val="93A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r>
              <a:rPr lang="es-ES" sz="1200" dirty="0">
                <a:solidFill>
                  <a:schemeClr val="bg1"/>
                </a:solidFill>
              </a:rPr>
              <a:t>Centro Nacional de Microelectrónica</a:t>
            </a:r>
          </a:p>
        </p:txBody>
      </p:sp>
      <p:sp>
        <p:nvSpPr>
          <p:cNvPr id="12" name="Rectangle 18"/>
          <p:cNvSpPr>
            <a:spLocks noChangeArrowheads="1"/>
          </p:cNvSpPr>
          <p:nvPr userDrawn="1"/>
        </p:nvSpPr>
        <p:spPr bwMode="auto">
          <a:xfrm>
            <a:off x="4643437" y="6453189"/>
            <a:ext cx="4500563" cy="404812"/>
          </a:xfrm>
          <a:prstGeom prst="rect">
            <a:avLst/>
          </a:prstGeom>
          <a:solidFill>
            <a:srgbClr val="3164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s-ES" sz="1200">
                <a:solidFill>
                  <a:schemeClr val="bg1"/>
                </a:solidFill>
              </a:rPr>
              <a:t>Instituto de Microelectrónica de Barcelona </a:t>
            </a:r>
          </a:p>
        </p:txBody>
      </p:sp>
      <p:sp>
        <p:nvSpPr>
          <p:cNvPr id="13" name="Rectangle 19"/>
          <p:cNvSpPr>
            <a:spLocks noChangeArrowheads="1"/>
          </p:cNvSpPr>
          <p:nvPr userDrawn="1"/>
        </p:nvSpPr>
        <p:spPr bwMode="auto">
          <a:xfrm>
            <a:off x="0" y="6381751"/>
            <a:ext cx="9144000" cy="71438"/>
          </a:xfrm>
          <a:prstGeom prst="rect">
            <a:avLst/>
          </a:prstGeom>
          <a:solidFill>
            <a:srgbClr val="EAAE5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pic>
        <p:nvPicPr>
          <p:cNvPr id="14" name="Picture 20" descr="cnm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b="20998"/>
          <a:stretch>
            <a:fillRect/>
          </a:stretch>
        </p:blipFill>
        <p:spPr bwMode="auto">
          <a:xfrm>
            <a:off x="80963" y="6521451"/>
            <a:ext cx="1177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csic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596336" y="6532389"/>
            <a:ext cx="1117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08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0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191.png"/></Relationships>
</file>

<file path=ppt/slides/_rels/slide1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193.png"/></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comments" Target="../comments/comment5.xml"/><Relationship Id="rId4" Type="http://schemas.openxmlformats.org/officeDocument/2006/relationships/image" Target="../media/image195.png"/></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10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omments" Target="../comments/commen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01.tif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2.tiff"/></Relationships>
</file>

<file path=ppt/slides/_rels/slide10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11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116.xml.rels><?xml version="1.0" encoding="UTF-8" standalone="yes"?>
<Relationships xmlns="http://schemas.openxmlformats.org/package/2006/relationships"><Relationship Id="rId3" Type="http://schemas.openxmlformats.org/officeDocument/2006/relationships/image" Target="../media/image219.tif"/><Relationship Id="rId2" Type="http://schemas.openxmlformats.org/officeDocument/2006/relationships/image" Target="../media/image218.t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21.tif"/><Relationship Id="rId2" Type="http://schemas.openxmlformats.org/officeDocument/2006/relationships/image" Target="../media/image220.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11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227.png"/></Relationships>
</file>

<file path=ppt/slides/_rels/slide12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31.png"/><Relationship Id="rId4" Type="http://schemas.openxmlformats.org/officeDocument/2006/relationships/image" Target="../media/image230.png"/></Relationships>
</file>

<file path=ppt/slides/_rels/slide125.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36.tif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tiff"/><Relationship Id="rId4" Type="http://schemas.openxmlformats.org/officeDocument/2006/relationships/image" Target="../media/image233.tiff"/></Relationships>
</file>

<file path=ppt/slides/_rels/slide126.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40.tiff"/><Relationship Id="rId5" Type="http://schemas.openxmlformats.org/officeDocument/2006/relationships/image" Target="../media/image239.tiff"/><Relationship Id="rId4" Type="http://schemas.openxmlformats.org/officeDocument/2006/relationships/image" Target="../media/image238.tiff"/></Relationships>
</file>

<file path=ppt/slides/_rels/slide12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2.jpeg"/></Relationships>
</file>

<file path=ppt/slides/_rels/slide128.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46.jpg"/><Relationship Id="rId5" Type="http://schemas.openxmlformats.org/officeDocument/2006/relationships/image" Target="../media/image245.jpg"/><Relationship Id="rId4" Type="http://schemas.openxmlformats.org/officeDocument/2006/relationships/image" Target="../media/image244.jpg"/></Relationships>
</file>

<file path=ppt/slides/_rels/slide12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4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52.tiff"/><Relationship Id="rId5" Type="http://schemas.openxmlformats.org/officeDocument/2006/relationships/image" Target="../media/image251.tiff"/><Relationship Id="rId4" Type="http://schemas.openxmlformats.org/officeDocument/2006/relationships/image" Target="../media/image250.tiff"/></Relationships>
</file>

<file path=ppt/slides/_rels/slide131.xml.rels><?xml version="1.0" encoding="UTF-8" standalone="yes"?>
<Relationships xmlns="http://schemas.openxmlformats.org/package/2006/relationships"><Relationship Id="rId3" Type="http://schemas.openxmlformats.org/officeDocument/2006/relationships/image" Target="../media/image253.tif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56.tiff"/><Relationship Id="rId5" Type="http://schemas.openxmlformats.org/officeDocument/2006/relationships/image" Target="../media/image255.tiff"/><Relationship Id="rId4" Type="http://schemas.openxmlformats.org/officeDocument/2006/relationships/image" Target="../media/image254.tiff"/></Relationships>
</file>

<file path=ppt/slides/_rels/slide132.xml.rels><?xml version="1.0" encoding="UTF-8" standalone="yes"?>
<Relationships xmlns="http://schemas.openxmlformats.org/package/2006/relationships"><Relationship Id="rId3" Type="http://schemas.openxmlformats.org/officeDocument/2006/relationships/image" Target="../media/image257.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58.tif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60.jpeg"/><Relationship Id="rId4" Type="http://schemas.openxmlformats.org/officeDocument/2006/relationships/image" Target="../media/image259.t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image" Target="../media/image261.emf"/><Relationship Id="rId1" Type="http://schemas.openxmlformats.org/officeDocument/2006/relationships/slideLayout" Target="../slideLayouts/slideLayout7.xml"/><Relationship Id="rId4" Type="http://schemas.openxmlformats.org/officeDocument/2006/relationships/image" Target="../media/image263.emf"/></Relationships>
</file>

<file path=ppt/slides/_rels/slide13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14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77.png"/></Relationships>
</file>

<file path=ppt/slides/_rels/slide14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61.emf"/><Relationship Id="rId1" Type="http://schemas.openxmlformats.org/officeDocument/2006/relationships/slideLayout" Target="../slideLayouts/slideLayout7.xml"/><Relationship Id="rId4" Type="http://schemas.openxmlformats.org/officeDocument/2006/relationships/image" Target="../media/image262.emf"/></Relationships>
</file>

<file path=ppt/slides/_rels/slide147.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82.jpe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152.xml.rels><?xml version="1.0" encoding="UTF-8" standalone="yes"?>
<Relationships xmlns="http://schemas.openxmlformats.org/package/2006/relationships"><Relationship Id="rId3" Type="http://schemas.openxmlformats.org/officeDocument/2006/relationships/image" Target="../media/image287.tif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88.tif"/></Relationships>
</file>

<file path=ppt/slides/_rels/slide15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tiff"/></Relationships>
</file>

<file path=ppt/slides/_rels/slide1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161.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6.tiff"/><Relationship Id="rId5" Type="http://schemas.openxmlformats.org/officeDocument/2006/relationships/image" Target="../media/image155.tiff"/><Relationship Id="rId4" Type="http://schemas.openxmlformats.org/officeDocument/2006/relationships/image" Target="../media/image154.tiff"/></Relationships>
</file>

<file path=ppt/slides/_rels/slide166.xml.rels><?xml version="1.0" encoding="UTF-8" standalone="yes"?>
<Relationships xmlns="http://schemas.openxmlformats.org/package/2006/relationships"><Relationship Id="rId3" Type="http://schemas.openxmlformats.org/officeDocument/2006/relationships/image" Target="../media/image158.tiff"/><Relationship Id="rId7" Type="http://schemas.openxmlformats.org/officeDocument/2006/relationships/image" Target="../media/image162.tiff"/><Relationship Id="rId2" Type="http://schemas.openxmlformats.org/officeDocument/2006/relationships/image" Target="../media/image157.tiff"/><Relationship Id="rId1" Type="http://schemas.openxmlformats.org/officeDocument/2006/relationships/slideLayout" Target="../slideLayouts/slideLayout7.xml"/><Relationship Id="rId6" Type="http://schemas.openxmlformats.org/officeDocument/2006/relationships/image" Target="../media/image161.tiff"/><Relationship Id="rId5" Type="http://schemas.openxmlformats.org/officeDocument/2006/relationships/image" Target="../media/image160.tiff"/><Relationship Id="rId4" Type="http://schemas.openxmlformats.org/officeDocument/2006/relationships/image" Target="../media/image159.tiff"/></Relationships>
</file>

<file path=ppt/slides/_rels/slide167.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7.xml"/><Relationship Id="rId5" Type="http://schemas.openxmlformats.org/officeDocument/2006/relationships/image" Target="../media/image166.emf"/><Relationship Id="rId4" Type="http://schemas.openxmlformats.org/officeDocument/2006/relationships/image" Target="../media/image165.emf"/></Relationships>
</file>

<file path=ppt/slides/_rels/slide168.xml.rels><?xml version="1.0" encoding="UTF-8" standalone="yes"?>
<Relationships xmlns="http://schemas.openxmlformats.org/package/2006/relationships"><Relationship Id="rId3" Type="http://schemas.openxmlformats.org/officeDocument/2006/relationships/image" Target="../media/image168.tif"/><Relationship Id="rId2" Type="http://schemas.openxmlformats.org/officeDocument/2006/relationships/image" Target="../media/image167.tiff"/><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69.png"/><Relationship Id="rId7" Type="http://schemas.microsoft.com/office/2007/relationships/hdphoto" Target="../media/hdphoto3.wd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tiff"/><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2.png"/><Relationship Id="rId7" Type="http://schemas.openxmlformats.org/officeDocument/2006/relationships/image" Target="../media/image170.tiff"/><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73.png"/><Relationship Id="rId10" Type="http://schemas.openxmlformats.org/officeDocument/2006/relationships/image" Target="../media/image175.png"/><Relationship Id="rId4" Type="http://schemas.microsoft.com/office/2007/relationships/hdphoto" Target="../media/hdphoto4.wdp"/><Relationship Id="rId9" Type="http://schemas.microsoft.com/office/2007/relationships/hdphoto" Target="../media/hdphoto6.wdp"/></Relationships>
</file>

<file path=ppt/slides/_rels/slide17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1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1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7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comments" Target="../comments/comment7.xml"/></Relationships>
</file>

<file path=ppt/slides/_rels/slide178.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comments" Target="../comments/comment9.xml"/><Relationship Id="rId4" Type="http://schemas.openxmlformats.org/officeDocument/2006/relationships/image" Target="../media/image191.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omments" Target="../comments/comment10.xml"/><Relationship Id="rId4" Type="http://schemas.openxmlformats.org/officeDocument/2006/relationships/image" Target="../media/image193.png"/></Relationships>
</file>

<file path=ppt/slides/_rels/slide18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comments" Target="../comments/comment11.xml"/><Relationship Id="rId4" Type="http://schemas.openxmlformats.org/officeDocument/2006/relationships/image" Target="../media/image195.png"/></Relationships>
</file>

<file path=ppt/slides/_rels/slide1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18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omments" Target="../comments/commen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4.tiff"/></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image" Target="../media/image15.png"/><Relationship Id="rId16"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emf"/><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ti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5.tiff"/></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7.tif"/></Relationships>
</file>

<file path=ppt/slides/_rels/slide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6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7.xml"/><Relationship Id="rId5" Type="http://schemas.openxmlformats.org/officeDocument/2006/relationships/image" Target="../media/image107.tiff"/><Relationship Id="rId4" Type="http://schemas.openxmlformats.org/officeDocument/2006/relationships/image" Target="../media/image106.tiff"/></Relationships>
</file>

<file path=ppt/slides/_rels/slide68.xml.rels><?xml version="1.0" encoding="UTF-8" standalone="yes"?>
<Relationships xmlns="http://schemas.openxmlformats.org/package/2006/relationships"><Relationship Id="rId3" Type="http://schemas.openxmlformats.org/officeDocument/2006/relationships/image" Target="../media/image109.tiff"/><Relationship Id="rId7" Type="http://schemas.openxmlformats.org/officeDocument/2006/relationships/image" Target="../media/image113.png"/><Relationship Id="rId2" Type="http://schemas.openxmlformats.org/officeDocument/2006/relationships/image" Target="../media/image108.tiff"/><Relationship Id="rId1" Type="http://schemas.openxmlformats.org/officeDocument/2006/relationships/slideLayout" Target="../slideLayouts/slideLayout7.xml"/><Relationship Id="rId6" Type="http://schemas.openxmlformats.org/officeDocument/2006/relationships/image" Target="../media/image111.tiff"/><Relationship Id="rId5" Type="http://schemas.openxmlformats.org/officeDocument/2006/relationships/image" Target="../media/image110.tiff"/><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tiff"/><Relationship Id="rId1" Type="http://schemas.openxmlformats.org/officeDocument/2006/relationships/slideLayout" Target="../slideLayouts/slideLayout7.xml"/><Relationship Id="rId5" Type="http://schemas.openxmlformats.org/officeDocument/2006/relationships/image" Target="../media/image113.tiff"/><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7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72.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tiff"/><Relationship Id="rId1" Type="http://schemas.openxmlformats.org/officeDocument/2006/relationships/slideLayout" Target="../slideLayouts/slideLayout7.xml"/><Relationship Id="rId5" Type="http://schemas.openxmlformats.org/officeDocument/2006/relationships/image" Target="../media/image122.tiff"/><Relationship Id="rId4" Type="http://schemas.openxmlformats.org/officeDocument/2006/relationships/image" Target="../media/image121.tiff"/></Relationships>
</file>

<file path=ppt/slides/_rels/slide73.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tiff"/><Relationship Id="rId1" Type="http://schemas.openxmlformats.org/officeDocument/2006/relationships/slideLayout" Target="../slideLayouts/slideLayout7.xml"/><Relationship Id="rId5" Type="http://schemas.openxmlformats.org/officeDocument/2006/relationships/image" Target="../media/image126.tiff"/><Relationship Id="rId4" Type="http://schemas.openxmlformats.org/officeDocument/2006/relationships/image" Target="../media/image125.tiff"/></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6.tiff"/><Relationship Id="rId5" Type="http://schemas.openxmlformats.org/officeDocument/2006/relationships/image" Target="../media/image155.tiff"/><Relationship Id="rId4" Type="http://schemas.openxmlformats.org/officeDocument/2006/relationships/image" Target="../media/image154.tiff"/></Relationships>
</file>

<file path=ppt/slides/_rels/slide89.xml.rels><?xml version="1.0" encoding="UTF-8" standalone="yes"?>
<Relationships xmlns="http://schemas.openxmlformats.org/package/2006/relationships"><Relationship Id="rId3" Type="http://schemas.openxmlformats.org/officeDocument/2006/relationships/image" Target="../media/image158.tiff"/><Relationship Id="rId7" Type="http://schemas.openxmlformats.org/officeDocument/2006/relationships/image" Target="../media/image162.tiff"/><Relationship Id="rId2" Type="http://schemas.openxmlformats.org/officeDocument/2006/relationships/image" Target="../media/image157.tiff"/><Relationship Id="rId1" Type="http://schemas.openxmlformats.org/officeDocument/2006/relationships/slideLayout" Target="../slideLayouts/slideLayout7.xml"/><Relationship Id="rId6" Type="http://schemas.openxmlformats.org/officeDocument/2006/relationships/image" Target="../media/image161.tiff"/><Relationship Id="rId5" Type="http://schemas.openxmlformats.org/officeDocument/2006/relationships/image" Target="../media/image160.tiff"/><Relationship Id="rId4" Type="http://schemas.openxmlformats.org/officeDocument/2006/relationships/image" Target="../media/image15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7.xml"/><Relationship Id="rId5" Type="http://schemas.openxmlformats.org/officeDocument/2006/relationships/image" Target="../media/image166.emf"/><Relationship Id="rId4" Type="http://schemas.openxmlformats.org/officeDocument/2006/relationships/image" Target="../media/image165.emf"/></Relationships>
</file>

<file path=ppt/slides/_rels/slide91.xml.rels><?xml version="1.0" encoding="UTF-8" standalone="yes"?>
<Relationships xmlns="http://schemas.openxmlformats.org/package/2006/relationships"><Relationship Id="rId3" Type="http://schemas.openxmlformats.org/officeDocument/2006/relationships/image" Target="../media/image168.tif"/><Relationship Id="rId2" Type="http://schemas.openxmlformats.org/officeDocument/2006/relationships/image" Target="../media/image167.tif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9.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tiff"/><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2.png"/><Relationship Id="rId7" Type="http://schemas.openxmlformats.org/officeDocument/2006/relationships/image" Target="../media/image170.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73.png"/><Relationship Id="rId10" Type="http://schemas.openxmlformats.org/officeDocument/2006/relationships/image" Target="../media/image175.png"/><Relationship Id="rId4" Type="http://schemas.microsoft.com/office/2007/relationships/hdphoto" Target="../media/hdphoto4.wdp"/><Relationship Id="rId9" Type="http://schemas.microsoft.com/office/2007/relationships/hdphoto" Target="../media/hdphoto6.wdp"/></Relationships>
</file>

<file path=ppt/slides/_rels/slide9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9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pelegrini\Documents\pc\pad_detectors\run9088(LGAD 50um)\run9088-etp99\run9088-etp99-obleas\run9088-ob5-comp-etp9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242" t="3219" r="7931"/>
          <a:stretch/>
        </p:blipFill>
        <p:spPr bwMode="auto">
          <a:xfrm>
            <a:off x="0" y="416424"/>
            <a:ext cx="9144000" cy="5955939"/>
          </a:xfrm>
          <a:prstGeom prst="rect">
            <a:avLst/>
          </a:prstGeom>
          <a:noFill/>
          <a:effectLst>
            <a:glow rad="127000">
              <a:schemeClr val="accent1">
                <a:alpha val="30000"/>
              </a:schemeClr>
            </a:glow>
          </a:effectLst>
          <a:extLst>
            <a:ext uri="{909E8E84-426E-40dd-AFC4-6F175D3DCCD1}">
              <a14:hiddenFill xmlns:a14="http://schemas.microsoft.com/office/drawing/2010/main" xmlns="">
                <a:solidFill>
                  <a:srgbClr val="FFFFFF"/>
                </a:solidFill>
              </a14:hiddenFill>
            </a:ext>
          </a:extLst>
        </p:spPr>
      </p:pic>
      <p:sp>
        <p:nvSpPr>
          <p:cNvPr id="2" name="Rectangle 3"/>
          <p:cNvSpPr txBox="1">
            <a:spLocks noChangeArrowheads="1"/>
          </p:cNvSpPr>
          <p:nvPr/>
        </p:nvSpPr>
        <p:spPr bwMode="auto">
          <a:xfrm>
            <a:off x="395536" y="4167460"/>
            <a:ext cx="8352928" cy="2141860"/>
          </a:xfrm>
          <a:prstGeom prst="rect">
            <a:avLst/>
          </a:prstGeom>
          <a:noFill/>
          <a:ln>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gn="ctr" eaLnBrk="1" hangingPunct="1">
              <a:lnSpc>
                <a:spcPct val="102000"/>
              </a:lnSpc>
              <a:spcAft>
                <a:spcPts val="600"/>
              </a:spcAft>
              <a:buNone/>
            </a:pPr>
            <a:r>
              <a:rPr lang="es-ES" sz="1800" b="1" u="sng" dirty="0" smtClean="0">
                <a:solidFill>
                  <a:schemeClr val="bg1"/>
                </a:solidFill>
              </a:rPr>
              <a:t>D. Flores</a:t>
            </a:r>
            <a:r>
              <a:rPr lang="es-ES" sz="1800" b="1" dirty="0" smtClean="0">
                <a:solidFill>
                  <a:schemeClr val="bg1"/>
                </a:solidFill>
              </a:rPr>
              <a:t>,</a:t>
            </a:r>
            <a:r>
              <a:rPr lang="es-ES" sz="1800" b="1" dirty="0">
                <a:solidFill>
                  <a:schemeClr val="bg1"/>
                </a:solidFill>
              </a:rPr>
              <a:t> </a:t>
            </a:r>
            <a:r>
              <a:rPr lang="es-ES" sz="1800" b="1" dirty="0" smtClean="0">
                <a:solidFill>
                  <a:schemeClr val="bg1"/>
                </a:solidFill>
              </a:rPr>
              <a:t>C. </a:t>
            </a:r>
            <a:r>
              <a:rPr lang="es-ES" sz="1800" b="1" dirty="0" err="1" smtClean="0">
                <a:solidFill>
                  <a:schemeClr val="bg1"/>
                </a:solidFill>
              </a:rPr>
              <a:t>Couso</a:t>
            </a:r>
            <a:r>
              <a:rPr lang="es-ES" sz="1800" b="1" dirty="0" smtClean="0">
                <a:solidFill>
                  <a:schemeClr val="bg1"/>
                </a:solidFill>
              </a:rPr>
              <a:t>, M. Carulla, S</a:t>
            </a:r>
            <a:r>
              <a:rPr lang="es-ES" sz="1800" b="1" dirty="0">
                <a:solidFill>
                  <a:schemeClr val="bg1"/>
                </a:solidFill>
              </a:rPr>
              <a:t>. Hidalgo,</a:t>
            </a:r>
            <a:r>
              <a:rPr lang="es-ES" sz="1800" b="1" dirty="0" smtClean="0">
                <a:solidFill>
                  <a:schemeClr val="bg1"/>
                </a:solidFill>
              </a:rPr>
              <a:t> D</a:t>
            </a:r>
            <a:r>
              <a:rPr lang="es-ES" sz="1800" b="1" dirty="0">
                <a:solidFill>
                  <a:schemeClr val="bg1"/>
                </a:solidFill>
              </a:rPr>
              <a:t>. </a:t>
            </a:r>
            <a:r>
              <a:rPr lang="es-ES" sz="1800" b="1" dirty="0" err="1">
                <a:solidFill>
                  <a:schemeClr val="bg1"/>
                </a:solidFill>
              </a:rPr>
              <a:t>Quirion</a:t>
            </a:r>
            <a:r>
              <a:rPr lang="es-ES" sz="1800" b="1" dirty="0">
                <a:solidFill>
                  <a:schemeClr val="bg1"/>
                </a:solidFill>
              </a:rPr>
              <a:t>, </a:t>
            </a:r>
            <a:r>
              <a:rPr lang="es-ES" sz="1800" b="1" dirty="0" smtClean="0">
                <a:solidFill>
                  <a:schemeClr val="bg1"/>
                </a:solidFill>
              </a:rPr>
              <a:t/>
            </a:r>
            <a:br>
              <a:rPr lang="es-ES" sz="1800" b="1" dirty="0" smtClean="0">
                <a:solidFill>
                  <a:schemeClr val="bg1"/>
                </a:solidFill>
              </a:rPr>
            </a:br>
            <a:r>
              <a:rPr lang="es-ES" sz="1800" b="1" dirty="0" smtClean="0">
                <a:solidFill>
                  <a:schemeClr val="bg1"/>
                </a:solidFill>
              </a:rPr>
              <a:t>G. Pellegrini</a:t>
            </a:r>
          </a:p>
          <a:p>
            <a:pPr marL="0" indent="0" algn="ctr" eaLnBrk="1" hangingPunct="1">
              <a:lnSpc>
                <a:spcPct val="102000"/>
              </a:lnSpc>
              <a:spcAft>
                <a:spcPts val="600"/>
              </a:spcAft>
              <a:buNone/>
            </a:pPr>
            <a:r>
              <a:rPr lang="es-ES" sz="1800" i="1" dirty="0" smtClean="0">
                <a:solidFill>
                  <a:schemeClr val="bg1"/>
                </a:solidFill>
              </a:rPr>
              <a:t>IMB-CNM (CSIC), </a:t>
            </a:r>
            <a:r>
              <a:rPr lang="es-ES" sz="1800" i="1" dirty="0" err="1" smtClean="0">
                <a:solidFill>
                  <a:schemeClr val="bg1"/>
                </a:solidFill>
              </a:rPr>
              <a:t>Spain</a:t>
            </a:r>
            <a:endParaRPr lang="es-ES" sz="1800" i="1" dirty="0" smtClean="0">
              <a:solidFill>
                <a:schemeClr val="bg1"/>
              </a:solidFill>
            </a:endParaRPr>
          </a:p>
        </p:txBody>
      </p:sp>
      <p:sp>
        <p:nvSpPr>
          <p:cNvPr id="3" name="CuadroTexto 1"/>
          <p:cNvSpPr txBox="1"/>
          <p:nvPr/>
        </p:nvSpPr>
        <p:spPr>
          <a:xfrm>
            <a:off x="323523" y="2309971"/>
            <a:ext cx="8569077" cy="1077218"/>
          </a:xfrm>
          <a:prstGeom prst="rect">
            <a:avLst/>
          </a:prstGeom>
          <a:noFill/>
        </p:spPr>
        <p:txBody>
          <a:bodyPr wrap="square" rtlCol="0">
            <a:spAutoFit/>
          </a:bodyPr>
          <a:lstStyle/>
          <a:p>
            <a:pPr algn="ctr"/>
            <a:r>
              <a:rPr lang="en-US" sz="3200" b="1" dirty="0" smtClean="0">
                <a:solidFill>
                  <a:schemeClr val="bg1"/>
                </a:solidFill>
              </a:rPr>
              <a:t>Fabrication of LGAD Detectors and </a:t>
            </a:r>
            <a:r>
              <a:rPr lang="en-US" sz="3200" b="1" dirty="0" err="1" smtClean="0">
                <a:solidFill>
                  <a:schemeClr val="bg1"/>
                </a:solidFill>
              </a:rPr>
              <a:t>RadHard</a:t>
            </a:r>
            <a:endParaRPr lang="en-US" sz="3200" b="1" dirty="0">
              <a:solidFill>
                <a:schemeClr val="bg1"/>
              </a:solidFill>
            </a:endParaRPr>
          </a:p>
          <a:p>
            <a:pPr algn="ctr"/>
            <a:r>
              <a:rPr lang="en-US" sz="3200" b="1" dirty="0" smtClean="0">
                <a:solidFill>
                  <a:schemeClr val="bg1"/>
                </a:solidFill>
              </a:rPr>
              <a:t>JFETs with the aid of TCAD Simulations</a:t>
            </a:r>
            <a:endParaRPr lang="en-US" sz="3200" b="1" dirty="0">
              <a:solidFill>
                <a:schemeClr val="bg1"/>
              </a:solidFill>
            </a:endParaRPr>
          </a:p>
        </p:txBody>
      </p:sp>
      <p:cxnSp>
        <p:nvCxnSpPr>
          <p:cNvPr id="4" name="6 Conector recto"/>
          <p:cNvCxnSpPr>
            <a:cxnSpLocks noChangeShapeType="1"/>
          </p:cNvCxnSpPr>
          <p:nvPr/>
        </p:nvCxnSpPr>
        <p:spPr bwMode="auto">
          <a:xfrm>
            <a:off x="286643" y="3789040"/>
            <a:ext cx="8605837" cy="0"/>
          </a:xfrm>
          <a:prstGeom prst="line">
            <a:avLst/>
          </a:prstGeom>
          <a:noFill/>
          <a:ln w="38100" algn="ctr">
            <a:solidFill>
              <a:srgbClr val="FF0000"/>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760101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7746864" cy="400110"/>
          </a:xfrm>
          <a:prstGeom prst="rect">
            <a:avLst/>
          </a:prstGeom>
          <a:noFill/>
        </p:spPr>
        <p:txBody>
          <a:bodyPr wrap="none" rtlCol="0">
            <a:spAutoFit/>
          </a:bodyPr>
          <a:lstStyle/>
          <a:p>
            <a:r>
              <a:rPr lang="en-US" sz="2000" b="1" dirty="0" smtClean="0">
                <a:latin typeface="Calibri" panose="020F0502020204030204" pitchFamily="34" charset="0"/>
              </a:rPr>
              <a:t>Device Mode Simple Simulation: I-V curve on a Diode (</a:t>
            </a:r>
            <a:r>
              <a:rPr lang="en-US" sz="2000" b="1" dirty="0" err="1" smtClean="0">
                <a:latin typeface="Calibri" panose="020F0502020204030204" pitchFamily="34" charset="0"/>
              </a:rPr>
              <a:t>Quasistationary</a:t>
            </a:r>
            <a:r>
              <a:rPr lang="en-US" sz="2000" b="1" dirty="0" smtClean="0">
                <a:latin typeface="Calibri" panose="020F0502020204030204" pitchFamily="34" charset="0"/>
              </a:rPr>
              <a:t>)</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08779" y="783635"/>
            <a:ext cx="8035629"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8" name="7 Rectángulo redondeado"/>
          <p:cNvSpPr/>
          <p:nvPr/>
        </p:nvSpPr>
        <p:spPr bwMode="auto">
          <a:xfrm>
            <a:off x="4355976" y="1734142"/>
            <a:ext cx="172819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Diode_IV.cmd</a:t>
            </a:r>
          </a:p>
        </p:txBody>
      </p:sp>
      <p:sp>
        <p:nvSpPr>
          <p:cNvPr id="11" name="10 CuadroTexto"/>
          <p:cNvSpPr txBox="1"/>
          <p:nvPr/>
        </p:nvSpPr>
        <p:spPr>
          <a:xfrm>
            <a:off x="208778" y="1052736"/>
            <a:ext cx="4043871" cy="3046988"/>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Plot</a:t>
            </a:r>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eDensity</a:t>
            </a:r>
            <a:r>
              <a:rPr lang="es-ES_tradnl" sz="1200" b="1" dirty="0" smtClean="0">
                <a:latin typeface="Calibri" panose="020F0502020204030204" pitchFamily="34" charset="0"/>
              </a:rPr>
              <a:t> </a:t>
            </a:r>
            <a:r>
              <a:rPr lang="es-ES_tradnl" sz="1200" b="1" dirty="0" err="1">
                <a:latin typeface="Calibri" panose="020F0502020204030204" pitchFamily="34" charset="0"/>
              </a:rPr>
              <a:t>hDensity</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eCurrent</a:t>
            </a:r>
            <a:r>
              <a:rPr lang="es-ES_tradnl" sz="1200" b="1" dirty="0" smtClean="0">
                <a:latin typeface="Calibri" panose="020F0502020204030204" pitchFamily="34" charset="0"/>
              </a:rPr>
              <a:t>/Vector </a:t>
            </a:r>
            <a:r>
              <a:rPr lang="es-ES_tradnl" sz="1200" b="1" dirty="0" err="1">
                <a:latin typeface="Calibri" panose="020F0502020204030204" pitchFamily="34" charset="0"/>
              </a:rPr>
              <a:t>hCurrent</a:t>
            </a:r>
            <a:r>
              <a:rPr lang="es-ES_tradnl" sz="1200" b="1" dirty="0">
                <a:latin typeface="Calibri" panose="020F0502020204030204" pitchFamily="34" charset="0"/>
              </a:rPr>
              <a:t>/Vector</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Current</a:t>
            </a:r>
            <a:r>
              <a:rPr lang="es-ES_tradnl" sz="1200" b="1" dirty="0" smtClean="0">
                <a:latin typeface="Calibri" panose="020F0502020204030204" pitchFamily="34" charset="0"/>
              </a:rPr>
              <a:t>/Vector</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Potential</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ElectricField</a:t>
            </a:r>
            <a:r>
              <a:rPr lang="es-ES_tradnl" sz="1200" b="1" dirty="0" smtClean="0">
                <a:latin typeface="Calibri" panose="020F0502020204030204" pitchFamily="34" charset="0"/>
              </a:rPr>
              <a:t>/Vector</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SpaceCharge</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eMobility</a:t>
            </a:r>
            <a:r>
              <a:rPr lang="es-ES_tradnl" sz="1200" b="1" dirty="0" smtClean="0">
                <a:latin typeface="Calibri" panose="020F0502020204030204" pitchFamily="34" charset="0"/>
              </a:rPr>
              <a:t> </a:t>
            </a:r>
            <a:r>
              <a:rPr lang="es-ES_tradnl" sz="1200" b="1" dirty="0" err="1">
                <a:latin typeface="Calibri" panose="020F0502020204030204" pitchFamily="34" charset="0"/>
              </a:rPr>
              <a:t>hMobility</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eVelocity</a:t>
            </a:r>
            <a:r>
              <a:rPr lang="es-ES_tradnl" sz="1200" b="1" dirty="0" smtClean="0">
                <a:latin typeface="Calibri" panose="020F0502020204030204" pitchFamily="34" charset="0"/>
              </a:rPr>
              <a:t> </a:t>
            </a:r>
            <a:r>
              <a:rPr lang="es-ES_tradnl" sz="1200" b="1" dirty="0" err="1">
                <a:latin typeface="Calibri" panose="020F0502020204030204" pitchFamily="34" charset="0"/>
              </a:rPr>
              <a:t>hVelocity</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DopingConcentration</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DonorConcentration</a:t>
            </a:r>
            <a:r>
              <a:rPr lang="es-ES_tradnl" sz="1200" b="1" dirty="0" smtClean="0">
                <a:latin typeface="Calibri" panose="020F0502020204030204" pitchFamily="34" charset="0"/>
              </a:rPr>
              <a:t> </a:t>
            </a:r>
            <a:r>
              <a:rPr lang="es-ES_tradnl" sz="1200" b="1" dirty="0" err="1">
                <a:latin typeface="Calibri" panose="020F0502020204030204" pitchFamily="34" charset="0"/>
              </a:rPr>
              <a:t>AcceptorConcentration</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srhRecombination</a:t>
            </a:r>
            <a:r>
              <a:rPr lang="es-ES_tradnl" sz="1200" b="1" dirty="0" smtClean="0">
                <a:latin typeface="Calibri" panose="020F0502020204030204" pitchFamily="34" charset="0"/>
              </a:rPr>
              <a:t> </a:t>
            </a:r>
            <a:r>
              <a:rPr lang="es-ES_tradnl" sz="1200" b="1" dirty="0" err="1">
                <a:latin typeface="Calibri" panose="020F0502020204030204" pitchFamily="34" charset="0"/>
              </a:rPr>
              <a:t>AugerRecombination</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AvalancheGeneration</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eAvalanche</a:t>
            </a:r>
            <a:r>
              <a:rPr lang="es-ES_tradnl" sz="1200" b="1" dirty="0" smtClean="0">
                <a:latin typeface="Calibri" panose="020F0502020204030204" pitchFamily="34" charset="0"/>
              </a:rPr>
              <a:t> </a:t>
            </a:r>
            <a:r>
              <a:rPr lang="es-ES_tradnl" sz="1200" b="1" dirty="0" err="1">
                <a:latin typeface="Calibri" panose="020F0502020204030204" pitchFamily="34" charset="0"/>
              </a:rPr>
              <a:t>hAvalanche</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TotalRecombination</a:t>
            </a:r>
            <a:endParaRPr lang="es-ES_tradnl" sz="1200" b="1" dirty="0">
              <a:latin typeface="Calibri" panose="020F0502020204030204" pitchFamily="34" charset="0"/>
            </a:endParaRPr>
          </a:p>
          <a:p>
            <a:r>
              <a:rPr lang="es-ES_tradnl" sz="1200" b="1" dirty="0">
                <a:latin typeface="Calibri" panose="020F0502020204030204" pitchFamily="34" charset="0"/>
              </a:rPr>
              <a:t>}</a:t>
            </a:r>
          </a:p>
        </p:txBody>
      </p:sp>
      <p:sp>
        <p:nvSpPr>
          <p:cNvPr id="12" name="11 CuadroTexto"/>
          <p:cNvSpPr txBox="1"/>
          <p:nvPr/>
        </p:nvSpPr>
        <p:spPr>
          <a:xfrm>
            <a:off x="4355976" y="2204864"/>
            <a:ext cx="4597090" cy="3970318"/>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Solve</a:t>
            </a:r>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=50)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=15)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=15)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QuasiStationary</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InitialStep</a:t>
            </a:r>
            <a:r>
              <a:rPr lang="es-ES_tradnl" sz="1200" b="1" dirty="0" smtClean="0">
                <a:latin typeface="Calibri" panose="020F0502020204030204" pitchFamily="34" charset="0"/>
              </a:rPr>
              <a:t> </a:t>
            </a:r>
            <a:r>
              <a:rPr lang="es-ES_tradnl" sz="1200" b="1" dirty="0">
                <a:latin typeface="Calibri" panose="020F0502020204030204" pitchFamily="34" charset="0"/>
              </a:rPr>
              <a:t>= 1e-6</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MaxStep</a:t>
            </a:r>
            <a:r>
              <a:rPr lang="es-ES_tradnl" sz="1200" b="1" dirty="0" smtClean="0">
                <a:latin typeface="Calibri" panose="020F0502020204030204" pitchFamily="34" charset="0"/>
              </a:rPr>
              <a:t> </a:t>
            </a:r>
            <a:r>
              <a:rPr lang="es-ES_tradnl" sz="1200" b="1" dirty="0">
                <a:latin typeface="Calibri" panose="020F0502020204030204" pitchFamily="34" charset="0"/>
              </a:rPr>
              <a:t>= 0.01</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MinStep</a:t>
            </a:r>
            <a:r>
              <a:rPr lang="es-ES_tradnl" sz="1200" b="1" dirty="0" smtClean="0">
                <a:latin typeface="Calibri" panose="020F0502020204030204" pitchFamily="34" charset="0"/>
              </a:rPr>
              <a:t> </a:t>
            </a:r>
            <a:r>
              <a:rPr lang="es-ES_tradnl" sz="1200" b="1" dirty="0">
                <a:latin typeface="Calibri" panose="020F0502020204030204" pitchFamily="34" charset="0"/>
              </a:rPr>
              <a:t>= 1e-9</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Goal</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Name</a:t>
            </a:r>
            <a:r>
              <a:rPr lang="es-ES_tradnl" sz="1200" b="1" dirty="0">
                <a:latin typeface="Calibri" panose="020F0502020204030204" pitchFamily="34" charset="0"/>
              </a:rPr>
              <a:t>="</a:t>
            </a:r>
            <a:r>
              <a:rPr lang="es-ES_tradnl" sz="1200" b="1" dirty="0" err="1">
                <a:latin typeface="Calibri" panose="020F0502020204030204" pitchFamily="34" charset="0"/>
              </a:rPr>
              <a:t>ElectrodeN</a:t>
            </a:r>
            <a:r>
              <a:rPr lang="es-ES_tradnl" sz="1200" b="1" dirty="0">
                <a:latin typeface="Calibri" panose="020F0502020204030204" pitchFamily="34" charset="0"/>
              </a:rPr>
              <a:t>" </a:t>
            </a:r>
            <a:r>
              <a:rPr lang="es-ES_tradnl" sz="1200" b="1" dirty="0" err="1">
                <a:latin typeface="Calibri" panose="020F0502020204030204" pitchFamily="34" charset="0"/>
              </a:rPr>
              <a:t>Voltage</a:t>
            </a:r>
            <a:r>
              <a:rPr lang="es-ES_tradnl" sz="1200" b="1" dirty="0">
                <a:latin typeface="Calibri" panose="020F0502020204030204" pitchFamily="34" charset="0"/>
              </a:rPr>
              <a:t>=1000}</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Plot</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Range</a:t>
            </a:r>
            <a:r>
              <a:rPr lang="es-ES_tradnl" sz="1200" b="1" dirty="0">
                <a:latin typeface="Calibri" panose="020F0502020204030204" pitchFamily="34" charset="0"/>
              </a:rPr>
              <a:t> = (0 1) </a:t>
            </a:r>
            <a:r>
              <a:rPr lang="es-ES_tradnl" sz="1200" b="1" dirty="0" err="1">
                <a:latin typeface="Calibri" panose="020F0502020204030204" pitchFamily="34" charset="0"/>
              </a:rPr>
              <a:t>Intervals</a:t>
            </a:r>
            <a:r>
              <a:rPr lang="es-ES_tradnl" sz="1200" b="1" dirty="0">
                <a:latin typeface="Calibri" panose="020F0502020204030204" pitchFamily="34" charset="0"/>
              </a:rPr>
              <a:t>=2}</a:t>
            </a:r>
          </a:p>
          <a:p>
            <a:r>
              <a:rPr lang="es-ES_tradnl" sz="1200" b="1" dirty="0">
                <a:latin typeface="Calibri" panose="020F0502020204030204" pitchFamily="34" charset="0"/>
              </a:rPr>
              <a:t>	</a:t>
            </a:r>
            <a:r>
              <a:rPr lang="es-ES_tradnl" sz="1200" b="1" dirty="0" smtClean="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a:latin typeface="Calibri" panose="020F0502020204030204" pitchFamily="34" charset="0"/>
              </a:rPr>
              <a:t>Coupled</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err="1">
                <a:latin typeface="Calibri" panose="020F0502020204030204" pitchFamily="34" charset="0"/>
              </a:rPr>
              <a:t>Plot</a:t>
            </a:r>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FilePrefix</a:t>
            </a:r>
            <a:r>
              <a:rPr lang="es-ES_tradnl" sz="1200" b="1" dirty="0">
                <a:latin typeface="Calibri" panose="020F0502020204030204" pitchFamily="34" charset="0"/>
              </a:rPr>
              <a:t>="IV_" </a:t>
            </a:r>
          </a:p>
          <a:p>
            <a:r>
              <a:rPr lang="en-US" sz="1200" b="1" dirty="0">
                <a:latin typeface="Calibri" panose="020F0502020204030204" pitchFamily="34" charset="0"/>
              </a:rPr>
              <a:t>	</a:t>
            </a:r>
            <a:r>
              <a:rPr lang="en-US" sz="1200" b="1" dirty="0" smtClean="0">
                <a:latin typeface="Calibri" panose="020F0502020204030204" pitchFamily="34" charset="0"/>
              </a:rPr>
              <a:t>          Time</a:t>
            </a:r>
            <a:r>
              <a:rPr lang="en-US" sz="1200" b="1" dirty="0">
                <a:latin typeface="Calibri" panose="020F0502020204030204" pitchFamily="34" charset="0"/>
              </a:rPr>
              <a:t>=(0.01; 0.05; 0.1; 0.5)</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NoOverwrite</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a:latin typeface="Calibri" panose="020F0502020204030204" pitchFamily="34" charset="0"/>
              </a:rPr>
              <a:t>}</a:t>
            </a:r>
          </a:p>
        </p:txBody>
      </p:sp>
    </p:spTree>
    <p:extLst>
      <p:ext uri="{BB962C8B-B14F-4D97-AF65-F5344CB8AC3E}">
        <p14:creationId xmlns:p14="http://schemas.microsoft.com/office/powerpoint/2010/main" val="26360904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80" y="1364462"/>
            <a:ext cx="3775068" cy="374452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587" y="1364462"/>
            <a:ext cx="4788030" cy="4880629"/>
          </a:xfrm>
          <a:prstGeom prst="rect">
            <a:avLst/>
          </a:prstGeom>
        </p:spPr>
      </p:pic>
      <p:sp>
        <p:nvSpPr>
          <p:cNvPr id="7" name="CuadroTexto 6"/>
          <p:cNvSpPr txBox="1"/>
          <p:nvPr/>
        </p:nvSpPr>
        <p:spPr>
          <a:xfrm>
            <a:off x="3627843" y="476590"/>
            <a:ext cx="1394421" cy="369332"/>
          </a:xfrm>
          <a:prstGeom prst="rect">
            <a:avLst/>
          </a:prstGeom>
          <a:noFill/>
        </p:spPr>
        <p:txBody>
          <a:bodyPr wrap="none" rtlCol="0">
            <a:spAutoFit/>
          </a:bodyPr>
          <a:lstStyle/>
          <a:p>
            <a:r>
              <a:rPr lang="en-US" dirty="0" smtClean="0"/>
              <a:t>JFET working</a:t>
            </a:r>
            <a:endParaRPr lang="en-US" dirty="0"/>
          </a:p>
        </p:txBody>
      </p:sp>
      <p:sp>
        <p:nvSpPr>
          <p:cNvPr id="8" name="CuadroTexto 7"/>
          <p:cNvSpPr txBox="1"/>
          <p:nvPr/>
        </p:nvSpPr>
        <p:spPr>
          <a:xfrm>
            <a:off x="1544309" y="845922"/>
            <a:ext cx="901209" cy="369332"/>
          </a:xfrm>
          <a:prstGeom prst="rect">
            <a:avLst/>
          </a:prstGeom>
          <a:noFill/>
        </p:spPr>
        <p:txBody>
          <a:bodyPr wrap="none" rtlCol="0">
            <a:spAutoFit/>
          </a:bodyPr>
          <a:lstStyle/>
          <a:p>
            <a:r>
              <a:rPr lang="en-US" dirty="0" smtClean="0"/>
              <a:t>2D JFET</a:t>
            </a:r>
            <a:endParaRPr lang="en-US" dirty="0"/>
          </a:p>
        </p:txBody>
      </p:sp>
      <p:sp>
        <p:nvSpPr>
          <p:cNvPr id="9" name="CuadroTexto 8"/>
          <p:cNvSpPr txBox="1"/>
          <p:nvPr/>
        </p:nvSpPr>
        <p:spPr>
          <a:xfrm>
            <a:off x="6315997" y="913832"/>
            <a:ext cx="901209" cy="369332"/>
          </a:xfrm>
          <a:prstGeom prst="rect">
            <a:avLst/>
          </a:prstGeom>
          <a:noFill/>
        </p:spPr>
        <p:txBody>
          <a:bodyPr wrap="none" rtlCol="0">
            <a:spAutoFit/>
          </a:bodyPr>
          <a:lstStyle/>
          <a:p>
            <a:r>
              <a:rPr lang="en-US" dirty="0"/>
              <a:t>3</a:t>
            </a:r>
            <a:r>
              <a:rPr lang="en-US" dirty="0" smtClean="0"/>
              <a:t>D JFET</a:t>
            </a:r>
            <a:endParaRPr lang="en-US" dirty="0"/>
          </a:p>
        </p:txBody>
      </p:sp>
      <p:cxnSp>
        <p:nvCxnSpPr>
          <p:cNvPr id="10" name="15 Conector recto"/>
          <p:cNvCxnSpPr>
            <a:cxnSpLocks noChangeShapeType="1"/>
          </p:cNvCxnSpPr>
          <p:nvPr/>
        </p:nvCxnSpPr>
        <p:spPr bwMode="auto">
          <a:xfrm>
            <a:off x="286643" y="83664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7226263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195670" y="476590"/>
            <a:ext cx="4902624" cy="461665"/>
          </a:xfrm>
          <a:prstGeom prst="rect">
            <a:avLst/>
          </a:prstGeom>
          <a:noFill/>
        </p:spPr>
        <p:txBody>
          <a:bodyPr wrap="none" rtlCol="0">
            <a:spAutoFit/>
          </a:bodyPr>
          <a:lstStyle/>
          <a:p>
            <a:r>
              <a:rPr lang="en-US" sz="2400" dirty="0" smtClean="0"/>
              <a:t>3D – JFET troubles! (Early breakdown)</a:t>
            </a:r>
            <a:endParaRPr lang="en-US" sz="2400" dirty="0"/>
          </a:p>
        </p:txBody>
      </p:sp>
      <p:sp>
        <p:nvSpPr>
          <p:cNvPr id="4" name="CuadroTexto 3"/>
          <p:cNvSpPr txBox="1"/>
          <p:nvPr/>
        </p:nvSpPr>
        <p:spPr>
          <a:xfrm>
            <a:off x="467430" y="1049805"/>
            <a:ext cx="3888540" cy="369332"/>
          </a:xfrm>
          <a:prstGeom prst="rect">
            <a:avLst/>
          </a:prstGeom>
          <a:noFill/>
        </p:spPr>
        <p:txBody>
          <a:bodyPr wrap="square" rtlCol="0">
            <a:spAutoFit/>
          </a:bodyPr>
          <a:lstStyle/>
          <a:p>
            <a:r>
              <a:rPr lang="en-US" dirty="0" smtClean="0"/>
              <a:t>Increase the device radius</a:t>
            </a:r>
            <a:endParaRPr lang="en-US" dirty="0"/>
          </a:p>
        </p:txBody>
      </p:sp>
      <p:pic>
        <p:nvPicPr>
          <p:cNvPr id="33" name="Imagen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564" y="1700760"/>
            <a:ext cx="5256730" cy="4322451"/>
          </a:xfrm>
          <a:prstGeom prst="rect">
            <a:avLst/>
          </a:prstGeom>
        </p:spPr>
      </p:pic>
      <p:cxnSp>
        <p:nvCxnSpPr>
          <p:cNvPr id="5"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1604860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640231" y="493338"/>
            <a:ext cx="2253630" cy="461665"/>
          </a:xfrm>
          <a:prstGeom prst="rect">
            <a:avLst/>
          </a:prstGeom>
          <a:noFill/>
        </p:spPr>
        <p:txBody>
          <a:bodyPr wrap="none" rtlCol="0">
            <a:spAutoFit/>
          </a:bodyPr>
          <a:lstStyle/>
          <a:p>
            <a:r>
              <a:rPr lang="en-US" sz="2400" dirty="0" smtClean="0"/>
              <a:t>Current density </a:t>
            </a:r>
            <a:endParaRPr lang="en-US" sz="2400" dirty="0"/>
          </a:p>
        </p:txBody>
      </p:sp>
      <p:pic>
        <p:nvPicPr>
          <p:cNvPr id="5" name="Imagen 4" descr="C:\Users\carlo\Desktop\Off_MR-JFET.png"/>
          <p:cNvPicPr/>
          <p:nvPr/>
        </p:nvPicPr>
        <p:blipFill>
          <a:blip r:embed="rId3">
            <a:extLst>
              <a:ext uri="{28A0092B-C50C-407E-A947-70E740481C1C}">
                <a14:useLocalDpi xmlns:a14="http://schemas.microsoft.com/office/drawing/2010/main" val="0"/>
              </a:ext>
            </a:extLst>
          </a:blip>
          <a:srcRect/>
          <a:stretch>
            <a:fillRect/>
          </a:stretch>
        </p:blipFill>
        <p:spPr bwMode="auto">
          <a:xfrm>
            <a:off x="588283" y="1916790"/>
            <a:ext cx="3240000" cy="4320000"/>
          </a:xfrm>
          <a:prstGeom prst="rect">
            <a:avLst/>
          </a:prstGeom>
          <a:noFill/>
          <a:ln>
            <a:noFill/>
          </a:ln>
        </p:spPr>
      </p:pic>
      <p:pic>
        <p:nvPicPr>
          <p:cNvPr id="6" name="Imagen 5" descr="C:\Users\carlo\Desktop\On_MR-JFET.png"/>
          <p:cNvPicPr/>
          <p:nvPr/>
        </p:nvPicPr>
        <p:blipFill>
          <a:blip r:embed="rId4">
            <a:extLst>
              <a:ext uri="{28A0092B-C50C-407E-A947-70E740481C1C}">
                <a14:useLocalDpi xmlns:a14="http://schemas.microsoft.com/office/drawing/2010/main" val="0"/>
              </a:ext>
            </a:extLst>
          </a:blip>
          <a:srcRect/>
          <a:stretch>
            <a:fillRect/>
          </a:stretch>
        </p:blipFill>
        <p:spPr bwMode="auto">
          <a:xfrm>
            <a:off x="5362065" y="1916790"/>
            <a:ext cx="3240000" cy="4320000"/>
          </a:xfrm>
          <a:prstGeom prst="rect">
            <a:avLst/>
          </a:prstGeom>
          <a:noFill/>
          <a:ln>
            <a:noFill/>
          </a:ln>
        </p:spPr>
      </p:pic>
      <p:sp>
        <p:nvSpPr>
          <p:cNvPr id="7" name="CuadroTexto 6"/>
          <p:cNvSpPr txBox="1"/>
          <p:nvPr/>
        </p:nvSpPr>
        <p:spPr>
          <a:xfrm>
            <a:off x="5745480" y="1405813"/>
            <a:ext cx="2659831" cy="461665"/>
          </a:xfrm>
          <a:prstGeom prst="rect">
            <a:avLst/>
          </a:prstGeom>
          <a:noFill/>
        </p:spPr>
        <p:txBody>
          <a:bodyPr wrap="none" rtlCol="0">
            <a:spAutoFit/>
          </a:bodyPr>
          <a:lstStyle/>
          <a:p>
            <a:r>
              <a:rPr lang="en-US" sz="2400" dirty="0" smtClean="0"/>
              <a:t>V</a:t>
            </a:r>
            <a:r>
              <a:rPr lang="en-US" sz="2400" baseline="-25000" dirty="0" smtClean="0"/>
              <a:t>DS</a:t>
            </a:r>
            <a:r>
              <a:rPr lang="en-US" sz="2400" dirty="0" smtClean="0"/>
              <a:t> </a:t>
            </a:r>
            <a:r>
              <a:rPr lang="en-US" sz="2400" dirty="0"/>
              <a:t>= -50 V, V</a:t>
            </a:r>
            <a:r>
              <a:rPr lang="en-US" sz="2400" baseline="-25000" dirty="0"/>
              <a:t>GS</a:t>
            </a:r>
            <a:r>
              <a:rPr lang="en-US" sz="2400" dirty="0"/>
              <a:t>= 0 V</a:t>
            </a:r>
          </a:p>
        </p:txBody>
      </p:sp>
      <p:sp>
        <p:nvSpPr>
          <p:cNvPr id="8" name="CuadroTexto 7"/>
          <p:cNvSpPr txBox="1"/>
          <p:nvPr/>
        </p:nvSpPr>
        <p:spPr>
          <a:xfrm>
            <a:off x="800622" y="1405814"/>
            <a:ext cx="2815322" cy="461665"/>
          </a:xfrm>
          <a:prstGeom prst="rect">
            <a:avLst/>
          </a:prstGeom>
          <a:noFill/>
        </p:spPr>
        <p:txBody>
          <a:bodyPr wrap="none" rtlCol="0">
            <a:spAutoFit/>
          </a:bodyPr>
          <a:lstStyle/>
          <a:p>
            <a:r>
              <a:rPr lang="en-US" sz="2400" dirty="0" smtClean="0"/>
              <a:t>V</a:t>
            </a:r>
            <a:r>
              <a:rPr lang="en-US" sz="2400" baseline="-25000" dirty="0" smtClean="0"/>
              <a:t>DS</a:t>
            </a:r>
            <a:r>
              <a:rPr lang="en-US" sz="2400" dirty="0" smtClean="0"/>
              <a:t> </a:t>
            </a:r>
            <a:r>
              <a:rPr lang="en-US" sz="2400" dirty="0"/>
              <a:t>= -50 V, V</a:t>
            </a:r>
            <a:r>
              <a:rPr lang="en-US" sz="2400" baseline="-25000" dirty="0"/>
              <a:t>GS</a:t>
            </a:r>
            <a:r>
              <a:rPr lang="en-US" sz="2400" dirty="0"/>
              <a:t>= </a:t>
            </a:r>
            <a:r>
              <a:rPr lang="en-US" sz="2400" dirty="0" smtClean="0"/>
              <a:t>10 </a:t>
            </a:r>
            <a:r>
              <a:rPr lang="en-US" sz="2400" dirty="0"/>
              <a:t>V</a:t>
            </a:r>
          </a:p>
        </p:txBody>
      </p:sp>
      <p:sp>
        <p:nvSpPr>
          <p:cNvPr id="9" name="CuadroTexto 8"/>
          <p:cNvSpPr txBox="1"/>
          <p:nvPr/>
        </p:nvSpPr>
        <p:spPr>
          <a:xfrm>
            <a:off x="1567146" y="965857"/>
            <a:ext cx="1282274" cy="461665"/>
          </a:xfrm>
          <a:prstGeom prst="rect">
            <a:avLst/>
          </a:prstGeom>
          <a:noFill/>
        </p:spPr>
        <p:txBody>
          <a:bodyPr wrap="none" rtlCol="0">
            <a:spAutoFit/>
          </a:bodyPr>
          <a:lstStyle/>
          <a:p>
            <a:r>
              <a:rPr lang="en-US" sz="2400" dirty="0" smtClean="0"/>
              <a:t>Off-state</a:t>
            </a:r>
            <a:endParaRPr lang="en-US" sz="2400" dirty="0"/>
          </a:p>
        </p:txBody>
      </p:sp>
      <p:sp>
        <p:nvSpPr>
          <p:cNvPr id="11" name="CuadroTexto 10"/>
          <p:cNvSpPr txBox="1"/>
          <p:nvPr/>
        </p:nvSpPr>
        <p:spPr>
          <a:xfrm>
            <a:off x="6530328" y="965857"/>
            <a:ext cx="1258037" cy="461665"/>
          </a:xfrm>
          <a:prstGeom prst="rect">
            <a:avLst/>
          </a:prstGeom>
          <a:noFill/>
        </p:spPr>
        <p:txBody>
          <a:bodyPr wrap="none" rtlCol="0">
            <a:spAutoFit/>
          </a:bodyPr>
          <a:lstStyle/>
          <a:p>
            <a:r>
              <a:rPr lang="en-US" sz="2400" dirty="0" smtClean="0"/>
              <a:t>On-state</a:t>
            </a:r>
            <a:endParaRPr lang="en-US" sz="2400" dirty="0"/>
          </a:p>
        </p:txBody>
      </p:sp>
      <p:cxnSp>
        <p:nvCxnSpPr>
          <p:cNvPr id="12"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842291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640231" y="493338"/>
            <a:ext cx="2253630" cy="461665"/>
          </a:xfrm>
          <a:prstGeom prst="rect">
            <a:avLst/>
          </a:prstGeom>
          <a:noFill/>
        </p:spPr>
        <p:txBody>
          <a:bodyPr wrap="none" rtlCol="0">
            <a:spAutoFit/>
          </a:bodyPr>
          <a:lstStyle/>
          <a:p>
            <a:r>
              <a:rPr lang="en-US" sz="2400" dirty="0" smtClean="0"/>
              <a:t>Current density </a:t>
            </a:r>
            <a:endParaRPr lang="en-US" sz="2400" dirty="0"/>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107380" y="2132820"/>
            <a:ext cx="3960550" cy="3456480"/>
          </a:xfrm>
          <a:prstGeom prst="rect">
            <a:avLst/>
          </a:prstGeom>
          <a:noFill/>
          <a:ln>
            <a:noFill/>
          </a:ln>
        </p:spPr>
      </p:pic>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4644010" y="2147094"/>
            <a:ext cx="4175408" cy="3442206"/>
          </a:xfrm>
          <a:prstGeom prst="rect">
            <a:avLst/>
          </a:prstGeom>
          <a:noFill/>
          <a:ln>
            <a:noFill/>
          </a:ln>
        </p:spPr>
      </p:pic>
      <p:sp>
        <p:nvSpPr>
          <p:cNvPr id="2" name="CuadroTexto 1"/>
          <p:cNvSpPr txBox="1"/>
          <p:nvPr/>
        </p:nvSpPr>
        <p:spPr>
          <a:xfrm>
            <a:off x="395420" y="1162495"/>
            <a:ext cx="7849090" cy="646331"/>
          </a:xfrm>
          <a:prstGeom prst="rect">
            <a:avLst/>
          </a:prstGeom>
          <a:noFill/>
        </p:spPr>
        <p:txBody>
          <a:bodyPr wrap="square" rtlCol="0">
            <a:spAutoFit/>
          </a:bodyPr>
          <a:lstStyle/>
          <a:p>
            <a:r>
              <a:rPr lang="en-US" dirty="0"/>
              <a:t>Comparison of simulated output (a) and transfer (b) characteristics to MR-JFET (red and green line) and V-JFET (black line).</a:t>
            </a:r>
          </a:p>
        </p:txBody>
      </p:sp>
      <p:cxnSp>
        <p:nvCxnSpPr>
          <p:cNvPr id="6"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38754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3203810" y="3717040"/>
            <a:ext cx="5760800" cy="2592361"/>
          </a:xfrm>
          <a:prstGeom prst="rect">
            <a:avLst/>
          </a:prstGeom>
          <a:noFill/>
          <a:ln>
            <a:noFill/>
          </a:ln>
        </p:spPr>
      </p:pic>
      <p:pic>
        <p:nvPicPr>
          <p:cNvPr id="13" name="Imagen 12"/>
          <p:cNvPicPr/>
          <p:nvPr/>
        </p:nvPicPr>
        <p:blipFill>
          <a:blip r:embed="rId4">
            <a:extLst>
              <a:ext uri="{28A0092B-C50C-407E-A947-70E740481C1C}">
                <a14:useLocalDpi xmlns:a14="http://schemas.microsoft.com/office/drawing/2010/main" val="0"/>
              </a:ext>
            </a:extLst>
          </a:blip>
          <a:stretch>
            <a:fillRect/>
          </a:stretch>
        </p:blipFill>
        <p:spPr>
          <a:xfrm>
            <a:off x="3419841" y="1124680"/>
            <a:ext cx="5544770" cy="2618140"/>
          </a:xfrm>
          <a:prstGeom prst="rect">
            <a:avLst/>
          </a:prstGeom>
        </p:spPr>
      </p:pic>
      <p:sp>
        <p:nvSpPr>
          <p:cNvPr id="14" name="CuadroTexto 13"/>
          <p:cNvSpPr txBox="1"/>
          <p:nvPr/>
        </p:nvSpPr>
        <p:spPr>
          <a:xfrm>
            <a:off x="2195670" y="476590"/>
            <a:ext cx="4902624" cy="461665"/>
          </a:xfrm>
          <a:prstGeom prst="rect">
            <a:avLst/>
          </a:prstGeom>
          <a:noFill/>
        </p:spPr>
        <p:txBody>
          <a:bodyPr wrap="none" rtlCol="0">
            <a:spAutoFit/>
          </a:bodyPr>
          <a:lstStyle/>
          <a:p>
            <a:r>
              <a:rPr lang="en-US" sz="2400" dirty="0" smtClean="0"/>
              <a:t>3D – JFET troubles! (Early breakdown)</a:t>
            </a:r>
            <a:endParaRPr lang="en-US" sz="2400" dirty="0"/>
          </a:p>
        </p:txBody>
      </p:sp>
      <p:sp>
        <p:nvSpPr>
          <p:cNvPr id="15" name="CuadroTexto 14"/>
          <p:cNvSpPr txBox="1"/>
          <p:nvPr/>
        </p:nvSpPr>
        <p:spPr>
          <a:xfrm>
            <a:off x="72010" y="1515106"/>
            <a:ext cx="3131800" cy="369332"/>
          </a:xfrm>
          <a:prstGeom prst="rect">
            <a:avLst/>
          </a:prstGeom>
          <a:noFill/>
        </p:spPr>
        <p:txBody>
          <a:bodyPr wrap="square" rtlCol="0">
            <a:spAutoFit/>
          </a:bodyPr>
          <a:lstStyle/>
          <a:p>
            <a:r>
              <a:rPr lang="en-US" dirty="0" smtClean="0"/>
              <a:t>Improve the edge protection.</a:t>
            </a:r>
          </a:p>
        </p:txBody>
      </p:sp>
      <p:sp>
        <p:nvSpPr>
          <p:cNvPr id="16" name="CuadroTexto 15"/>
          <p:cNvSpPr txBox="1"/>
          <p:nvPr/>
        </p:nvSpPr>
        <p:spPr>
          <a:xfrm>
            <a:off x="76699" y="2064418"/>
            <a:ext cx="3131800" cy="1200329"/>
          </a:xfrm>
          <a:prstGeom prst="rect">
            <a:avLst/>
          </a:prstGeom>
          <a:noFill/>
        </p:spPr>
        <p:txBody>
          <a:bodyPr wrap="square" rtlCol="0">
            <a:spAutoFit/>
          </a:bodyPr>
          <a:lstStyle/>
          <a:p>
            <a:pPr>
              <a:lnSpc>
                <a:spcPct val="200000"/>
              </a:lnSpc>
            </a:pPr>
            <a:r>
              <a:rPr lang="en-US" dirty="0" smtClean="0"/>
              <a:t>Introduction of:</a:t>
            </a:r>
          </a:p>
          <a:p>
            <a:pPr marL="342900" indent="-342900">
              <a:buFont typeface="+mj-lt"/>
              <a:buAutoNum type="arabicPeriod"/>
            </a:pPr>
            <a:r>
              <a:rPr lang="en-US" dirty="0" smtClean="0"/>
              <a:t>Biasing guard-trenches.</a:t>
            </a:r>
          </a:p>
          <a:p>
            <a:pPr marL="342900" indent="-342900">
              <a:buFont typeface="+mj-lt"/>
              <a:buAutoNum type="arabicPeriod"/>
            </a:pPr>
            <a:r>
              <a:rPr lang="en-US" dirty="0" smtClean="0"/>
              <a:t>Floating guard-trenches</a:t>
            </a:r>
          </a:p>
        </p:txBody>
      </p:sp>
      <p:cxnSp>
        <p:nvCxnSpPr>
          <p:cNvPr id="7"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836626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450" y="1313075"/>
            <a:ext cx="3312460" cy="266003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811" y="970040"/>
            <a:ext cx="3783290" cy="302553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69" y="3985684"/>
            <a:ext cx="3466200" cy="232736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70" y="3995577"/>
            <a:ext cx="3606031" cy="2325507"/>
          </a:xfrm>
          <a:prstGeom prst="rect">
            <a:avLst/>
          </a:prstGeom>
        </p:spPr>
      </p:pic>
      <p:sp>
        <p:nvSpPr>
          <p:cNvPr id="8" name="CuadroTexto 7"/>
          <p:cNvSpPr txBox="1"/>
          <p:nvPr/>
        </p:nvSpPr>
        <p:spPr>
          <a:xfrm>
            <a:off x="394362" y="539153"/>
            <a:ext cx="9008897" cy="861774"/>
          </a:xfrm>
          <a:prstGeom prst="rect">
            <a:avLst/>
          </a:prstGeom>
          <a:noFill/>
        </p:spPr>
        <p:txBody>
          <a:bodyPr wrap="square" rtlCol="0">
            <a:spAutoFit/>
          </a:bodyPr>
          <a:lstStyle/>
          <a:p>
            <a:r>
              <a:rPr lang="en-US" sz="1600" dirty="0"/>
              <a:t>Simulated electric field contour map of the edge of </a:t>
            </a:r>
            <a:r>
              <a:rPr lang="en-US" sz="1600" dirty="0" smtClean="0"/>
              <a:t> Vertical-JEFT </a:t>
            </a:r>
            <a:r>
              <a:rPr lang="en-US" sz="1600" dirty="0"/>
              <a:t>(a) and MR-JFET (b) and their </a:t>
            </a:r>
            <a:r>
              <a:rPr lang="en-US" sz="1600" dirty="0" smtClean="0"/>
              <a:t>corresponding cross-section </a:t>
            </a:r>
            <a:r>
              <a:rPr lang="en-US" sz="1600" dirty="0"/>
              <a:t>(c) and (d). The critical electric field can </a:t>
            </a:r>
            <a:r>
              <a:rPr lang="en-US" sz="1600" dirty="0" smtClean="0"/>
              <a:t>be observed </a:t>
            </a:r>
            <a:r>
              <a:rPr lang="en-US" sz="1600" dirty="0"/>
              <a:t>in the cross-sections.</a:t>
            </a:r>
          </a:p>
          <a:p>
            <a:r>
              <a:rPr lang="en-US" dirty="0" smtClean="0"/>
              <a:t> </a:t>
            </a:r>
            <a:endParaRPr lang="en-US" dirty="0"/>
          </a:p>
        </p:txBody>
      </p:sp>
    </p:spTree>
    <p:extLst>
      <p:ext uri="{BB962C8B-B14F-4D97-AF65-F5344CB8AC3E}">
        <p14:creationId xmlns:p14="http://schemas.microsoft.com/office/powerpoint/2010/main" val="1971413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195670" y="476590"/>
            <a:ext cx="4902624" cy="461665"/>
          </a:xfrm>
          <a:prstGeom prst="rect">
            <a:avLst/>
          </a:prstGeom>
          <a:noFill/>
        </p:spPr>
        <p:txBody>
          <a:bodyPr wrap="none" rtlCol="0">
            <a:spAutoFit/>
          </a:bodyPr>
          <a:lstStyle/>
          <a:p>
            <a:r>
              <a:rPr lang="en-US" sz="2400" dirty="0" smtClean="0"/>
              <a:t>3D – JFET troubles! (Early breakdown)</a:t>
            </a:r>
            <a:endParaRPr lang="en-US" sz="2400" dirty="0"/>
          </a:p>
        </p:txBody>
      </p:sp>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a:off x="539440" y="1484730"/>
            <a:ext cx="7705070" cy="4068355"/>
          </a:xfrm>
          <a:prstGeom prst="rect">
            <a:avLst/>
          </a:prstGeom>
        </p:spPr>
      </p:pic>
      <p:cxnSp>
        <p:nvCxnSpPr>
          <p:cNvPr id="4"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9349866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Improving Radiation Hardness</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205036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LGAD Radiation Hardness. Gallium Implantation</a:t>
            </a:r>
            <a:endParaRPr lang="en-GB" sz="2000" kern="0" dirty="0" smtClean="0">
              <a:solidFill>
                <a:schemeClr val="tx1"/>
              </a:solidFill>
              <a:latin typeface="+mn-lt"/>
            </a:endParaRPr>
          </a:p>
        </p:txBody>
      </p:sp>
      <p:sp>
        <p:nvSpPr>
          <p:cNvPr id="29" name="4 CuadroTexto"/>
          <p:cNvSpPr txBox="1"/>
          <p:nvPr/>
        </p:nvSpPr>
        <p:spPr>
          <a:xfrm>
            <a:off x="422028" y="1056998"/>
            <a:ext cx="8299944" cy="2400657"/>
          </a:xfrm>
          <a:prstGeom prst="rect">
            <a:avLst/>
          </a:prstGeom>
          <a:noFill/>
        </p:spPr>
        <p:txBody>
          <a:bodyPr wrap="square" rtlCol="0">
            <a:spAutoFit/>
          </a:bodyPr>
          <a:lstStyle/>
          <a:p>
            <a:pPr marL="342900" indent="-342900" algn="just" fontAlgn="auto">
              <a:spcBef>
                <a:spcPts val="0"/>
              </a:spcBef>
              <a:spcAft>
                <a:spcPts val="0"/>
              </a:spcAft>
              <a:buClr>
                <a:schemeClr val="tx1"/>
              </a:buClr>
              <a:buFont typeface="Arial" charset="0"/>
              <a:buChar char="•"/>
            </a:pPr>
            <a:r>
              <a:rPr lang="en-US" sz="1800" dirty="0" smtClean="0">
                <a:latin typeface="Calibri"/>
              </a:rPr>
              <a:t>LGAD </a:t>
            </a:r>
            <a:r>
              <a:rPr lang="en-US" sz="1800" b="1" dirty="0" smtClean="0">
                <a:solidFill>
                  <a:srgbClr val="FF0000"/>
                </a:solidFill>
                <a:latin typeface="Calibri"/>
              </a:rPr>
              <a:t>Gain value Decreases</a:t>
            </a:r>
            <a:r>
              <a:rPr lang="en-US" sz="1800" dirty="0" smtClean="0">
                <a:latin typeface="Calibri"/>
              </a:rPr>
              <a:t> when equivalent </a:t>
            </a:r>
            <a:r>
              <a:rPr lang="en-US" sz="1800" b="1" dirty="0" err="1" smtClean="0">
                <a:solidFill>
                  <a:srgbClr val="FF0000"/>
                </a:solidFill>
                <a:latin typeface="Calibri"/>
              </a:rPr>
              <a:t>Fluence</a:t>
            </a:r>
            <a:r>
              <a:rPr lang="en-US" sz="1800" b="1" dirty="0" smtClean="0">
                <a:solidFill>
                  <a:srgbClr val="FF0000"/>
                </a:solidFill>
                <a:latin typeface="Calibri"/>
              </a:rPr>
              <a:t> Increases</a:t>
            </a:r>
          </a:p>
          <a:p>
            <a:pPr marL="342900" indent="-342900" algn="just" fontAlgn="auto">
              <a:spcBef>
                <a:spcPts val="0"/>
              </a:spcBef>
              <a:spcAft>
                <a:spcPts val="0"/>
              </a:spcAft>
              <a:buClr>
                <a:schemeClr val="tx1"/>
              </a:buClr>
              <a:buFont typeface="Arial" charset="0"/>
              <a:buChar char="•"/>
            </a:pPr>
            <a:endParaRPr lang="en-US" sz="1800" b="1" dirty="0" smtClean="0">
              <a:solidFill>
                <a:srgbClr val="FF0000"/>
              </a:solidFill>
              <a:latin typeface="Calibri"/>
            </a:endParaRPr>
          </a:p>
          <a:p>
            <a:pPr marL="342900" indent="-342900" algn="just" fontAlgn="auto">
              <a:spcBef>
                <a:spcPts val="0"/>
              </a:spcBef>
              <a:spcAft>
                <a:spcPts val="0"/>
              </a:spcAft>
              <a:buClr>
                <a:schemeClr val="tx1"/>
              </a:buClr>
              <a:buFont typeface="Arial" charset="0"/>
              <a:buChar char="•"/>
            </a:pPr>
            <a:r>
              <a:rPr lang="en-US" sz="1800" b="1" dirty="0">
                <a:solidFill>
                  <a:srgbClr val="FF0000"/>
                </a:solidFill>
                <a:latin typeface="Calibri"/>
              </a:rPr>
              <a:t>Possible </a:t>
            </a:r>
            <a:r>
              <a:rPr lang="en-US" sz="1800" b="1" dirty="0" smtClean="0">
                <a:solidFill>
                  <a:srgbClr val="FF0000"/>
                </a:solidFill>
                <a:latin typeface="Calibri"/>
              </a:rPr>
              <a:t>Solution 1</a:t>
            </a:r>
            <a:r>
              <a:rPr lang="en-US" sz="1800" dirty="0" smtClean="0">
                <a:latin typeface="Calibri"/>
              </a:rPr>
              <a:t>: Replace </a:t>
            </a:r>
            <a:r>
              <a:rPr lang="en-US" sz="1800" dirty="0">
                <a:latin typeface="Calibri"/>
              </a:rPr>
              <a:t>Boron with </a:t>
            </a:r>
            <a:r>
              <a:rPr lang="en-US" sz="1800" b="1" dirty="0">
                <a:solidFill>
                  <a:srgbClr val="00B050"/>
                </a:solidFill>
                <a:latin typeface="Calibri"/>
              </a:rPr>
              <a:t>Gallium</a:t>
            </a:r>
          </a:p>
          <a:p>
            <a:pPr marL="800100" lvl="1" indent="-342900" algn="just" fontAlgn="auto">
              <a:spcBef>
                <a:spcPts val="0"/>
              </a:spcBef>
              <a:spcAft>
                <a:spcPts val="0"/>
              </a:spcAft>
              <a:buClr>
                <a:schemeClr val="tx1"/>
              </a:buClr>
              <a:buSzPct val="60000"/>
              <a:buFont typeface="Wingdings" panose="05000000000000000000" pitchFamily="2" charset="2"/>
              <a:buChar char="ü"/>
            </a:pPr>
            <a:r>
              <a:rPr lang="en-US" sz="1600" dirty="0">
                <a:latin typeface="Calibri"/>
              </a:rPr>
              <a:t>Dopants such as Ga or Al form complexes with radiation-induced defects, which may have less impact on device performance, when compared to the boron related defect (B</a:t>
            </a:r>
            <a:r>
              <a:rPr lang="en-US" sz="1600" baseline="-25000" dirty="0">
                <a:latin typeface="Calibri"/>
              </a:rPr>
              <a:t>i</a:t>
            </a:r>
            <a:r>
              <a:rPr lang="en-US" sz="1600" dirty="0">
                <a:latin typeface="Calibri"/>
              </a:rPr>
              <a:t>-O</a:t>
            </a:r>
            <a:r>
              <a:rPr lang="en-US" sz="1600" baseline="-25000" dirty="0">
                <a:latin typeface="Calibri"/>
              </a:rPr>
              <a:t>i</a:t>
            </a:r>
            <a:r>
              <a:rPr lang="en-US" sz="1600" dirty="0">
                <a:latin typeface="Calibri"/>
              </a:rPr>
              <a:t>) complex. This study demonstrates that </a:t>
            </a:r>
            <a:r>
              <a:rPr lang="en-US" sz="1600" b="1" dirty="0">
                <a:solidFill>
                  <a:srgbClr val="00B050"/>
                </a:solidFill>
                <a:latin typeface="Calibri"/>
              </a:rPr>
              <a:t>using </a:t>
            </a:r>
            <a:r>
              <a:rPr lang="en-US" sz="1600" b="1" dirty="0" smtClean="0">
                <a:solidFill>
                  <a:srgbClr val="00B050"/>
                </a:solidFill>
                <a:latin typeface="Calibri"/>
              </a:rPr>
              <a:t>Gallium </a:t>
            </a:r>
            <a:r>
              <a:rPr lang="en-US" sz="1600" b="1" dirty="0">
                <a:solidFill>
                  <a:srgbClr val="00B050"/>
                </a:solidFill>
                <a:latin typeface="Calibri"/>
              </a:rPr>
              <a:t>as dopant in Si</a:t>
            </a:r>
            <a:r>
              <a:rPr lang="en-US" sz="1600" dirty="0">
                <a:latin typeface="Calibri"/>
              </a:rPr>
              <a:t> instead of </a:t>
            </a:r>
            <a:r>
              <a:rPr lang="en-US" sz="1600" dirty="0" smtClean="0">
                <a:latin typeface="Calibri"/>
              </a:rPr>
              <a:t>Boron </a:t>
            </a:r>
            <a:r>
              <a:rPr lang="en-US" sz="1600" b="1" dirty="0">
                <a:solidFill>
                  <a:srgbClr val="00B050"/>
                </a:solidFill>
                <a:latin typeface="Calibri"/>
              </a:rPr>
              <a:t>can reduce carrier removal effect</a:t>
            </a:r>
            <a:r>
              <a:rPr lang="en-US" sz="1600" dirty="0">
                <a:latin typeface="Calibri"/>
              </a:rPr>
              <a:t> </a:t>
            </a:r>
            <a:r>
              <a:rPr lang="en-US" sz="1600" dirty="0" smtClean="0">
                <a:latin typeface="Calibri"/>
              </a:rPr>
              <a:t>(</a:t>
            </a:r>
            <a:r>
              <a:rPr lang="en-US" sz="1600" b="1" dirty="0" smtClean="0">
                <a:solidFill>
                  <a:srgbClr val="3164AB"/>
                </a:solidFill>
                <a:latin typeface="Calibri"/>
              </a:rPr>
              <a:t>Acceptor Removal</a:t>
            </a:r>
            <a:r>
              <a:rPr lang="en-US" sz="1600" dirty="0" smtClean="0">
                <a:latin typeface="Calibri"/>
              </a:rPr>
              <a:t>)</a:t>
            </a:r>
          </a:p>
          <a:p>
            <a:pPr marL="800100" lvl="1" indent="-342900" algn="just" fontAlgn="auto">
              <a:spcBef>
                <a:spcPts val="0"/>
              </a:spcBef>
              <a:spcAft>
                <a:spcPts val="0"/>
              </a:spcAft>
              <a:buClr>
                <a:schemeClr val="tx1"/>
              </a:buClr>
              <a:buSzPct val="60000"/>
              <a:buFont typeface="Wingdings" panose="05000000000000000000" pitchFamily="2" charset="2"/>
              <a:buChar char="ü"/>
            </a:pPr>
            <a:r>
              <a:rPr lang="en-US" sz="1600" dirty="0">
                <a:latin typeface="Calibri"/>
              </a:rPr>
              <a:t>Gallium has </a:t>
            </a:r>
            <a:r>
              <a:rPr lang="en-US" sz="1600" b="1" dirty="0">
                <a:solidFill>
                  <a:srgbClr val="3164AB"/>
                </a:solidFill>
                <a:latin typeface="Calibri"/>
              </a:rPr>
              <a:t>lower penetration</a:t>
            </a:r>
            <a:r>
              <a:rPr lang="en-US" sz="1600" dirty="0">
                <a:latin typeface="Calibri"/>
              </a:rPr>
              <a:t> than Boron, but </a:t>
            </a:r>
            <a:r>
              <a:rPr lang="en-US" sz="1600" b="1" dirty="0">
                <a:solidFill>
                  <a:srgbClr val="3164AB"/>
                </a:solidFill>
                <a:latin typeface="Calibri"/>
              </a:rPr>
              <a:t>higher diffusion</a:t>
            </a:r>
            <a:r>
              <a:rPr lang="en-US" sz="1600" dirty="0">
                <a:latin typeface="Calibri"/>
              </a:rPr>
              <a:t> (</a:t>
            </a:r>
            <a:r>
              <a:rPr lang="en-US" sz="1600" dirty="0" smtClean="0">
                <a:latin typeface="Calibri"/>
              </a:rPr>
              <a:t>with annealing)</a:t>
            </a:r>
            <a:r>
              <a:rPr lang="en-US" sz="1600" dirty="0">
                <a:latin typeface="Calibri"/>
              </a:rPr>
              <a:t>	</a:t>
            </a:r>
          </a:p>
        </p:txBody>
      </p:sp>
      <p:grpSp>
        <p:nvGrpSpPr>
          <p:cNvPr id="6" name="Agrupar 5"/>
          <p:cNvGrpSpPr>
            <a:grpSpLocks noChangeAspect="1"/>
          </p:cNvGrpSpPr>
          <p:nvPr/>
        </p:nvGrpSpPr>
        <p:grpSpPr>
          <a:xfrm>
            <a:off x="1052148" y="3337452"/>
            <a:ext cx="7026216" cy="2527489"/>
            <a:chOff x="251520" y="3880709"/>
            <a:chExt cx="6912768" cy="2486679"/>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r="811"/>
            <a:stretch/>
          </p:blipFill>
          <p:spPr>
            <a:xfrm>
              <a:off x="251520" y="3933056"/>
              <a:ext cx="3456000" cy="2362324"/>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1070" r="-1981"/>
            <a:stretch/>
          </p:blipFill>
          <p:spPr>
            <a:xfrm>
              <a:off x="3707520" y="3880709"/>
              <a:ext cx="3456768" cy="2486679"/>
            </a:xfrm>
            <a:prstGeom prst="rect">
              <a:avLst/>
            </a:prstGeom>
          </p:spPr>
        </p:pic>
      </p:grpSp>
      <p:sp>
        <p:nvSpPr>
          <p:cNvPr id="13" name="3 Rectángulo"/>
          <p:cNvSpPr/>
          <p:nvPr/>
        </p:nvSpPr>
        <p:spPr>
          <a:xfrm>
            <a:off x="161764" y="5982442"/>
            <a:ext cx="8820472" cy="384721"/>
          </a:xfrm>
          <a:prstGeom prst="rect">
            <a:avLst/>
          </a:prstGeom>
        </p:spPr>
        <p:txBody>
          <a:bodyPr wrap="square">
            <a:spAutoFit/>
          </a:bodyPr>
          <a:lstStyle/>
          <a:p>
            <a:pPr marL="228600" indent="-228600">
              <a:buFont typeface="+mj-lt"/>
              <a:buAutoNum type="arabicPeriod"/>
            </a:pPr>
            <a:r>
              <a:rPr lang="es-ES_tradnl" sz="950" i="1" dirty="0"/>
              <a:t>G. </a:t>
            </a:r>
            <a:r>
              <a:rPr lang="es-ES_tradnl" sz="950" i="1" dirty="0" err="1" smtClean="0"/>
              <a:t>Kramberger</a:t>
            </a:r>
            <a:r>
              <a:rPr lang="es-ES_tradnl" sz="950" i="1" dirty="0" smtClean="0"/>
              <a:t> et al., “</a:t>
            </a:r>
            <a:r>
              <a:rPr lang="en-US" sz="950" i="1" dirty="0" smtClean="0"/>
              <a:t>Radiation </a:t>
            </a:r>
            <a:r>
              <a:rPr lang="en-US" sz="950" i="1" dirty="0"/>
              <a:t>effects in Low Gain Avalanche </a:t>
            </a:r>
            <a:r>
              <a:rPr lang="en-US" sz="950" i="1" dirty="0" smtClean="0"/>
              <a:t>Detectors after </a:t>
            </a:r>
            <a:r>
              <a:rPr lang="en-US" sz="950" i="1" dirty="0"/>
              <a:t>hadron </a:t>
            </a:r>
            <a:r>
              <a:rPr lang="en-US" sz="950" i="1" dirty="0" smtClean="0"/>
              <a:t>irradiations”, </a:t>
            </a:r>
            <a:r>
              <a:rPr lang="es-ES_tradnl" sz="950" i="1" dirty="0" smtClean="0"/>
              <a:t>2015 </a:t>
            </a:r>
            <a:r>
              <a:rPr lang="es-ES_tradnl" sz="950" i="1" dirty="0"/>
              <a:t>JINST 10 </a:t>
            </a:r>
            <a:r>
              <a:rPr lang="es-ES_tradnl" sz="950" i="1" dirty="0" smtClean="0"/>
              <a:t>P07006</a:t>
            </a:r>
          </a:p>
          <a:p>
            <a:pPr marL="228600" indent="-228600">
              <a:buFont typeface="+mj-lt"/>
              <a:buAutoNum type="arabicPeriod"/>
            </a:pPr>
            <a:r>
              <a:rPr lang="es-ES_tradnl" sz="950" i="1" dirty="0" smtClean="0"/>
              <a:t>A</a:t>
            </a:r>
            <a:r>
              <a:rPr lang="es-ES_tradnl" sz="950" i="1" dirty="0"/>
              <a:t>. </a:t>
            </a:r>
            <a:r>
              <a:rPr lang="es-ES_tradnl" sz="950" i="1" dirty="0" err="1" smtClean="0"/>
              <a:t>Khan</a:t>
            </a:r>
            <a:r>
              <a:rPr lang="es-ES_tradnl" sz="950" i="1" dirty="0" smtClean="0"/>
              <a:t>, </a:t>
            </a:r>
            <a:r>
              <a:rPr lang="es-ES_tradnl" sz="950" i="1" dirty="0"/>
              <a:t>et al., </a:t>
            </a:r>
            <a:r>
              <a:rPr lang="es-ES_tradnl" sz="950" i="1" dirty="0" smtClean="0"/>
              <a:t>“</a:t>
            </a:r>
            <a:r>
              <a:rPr lang="es-ES_tradnl" sz="950" i="1" dirty="0" err="1" smtClean="0"/>
              <a:t>Strategies</a:t>
            </a:r>
            <a:r>
              <a:rPr lang="es-ES_tradnl" sz="950" i="1" dirty="0" smtClean="0"/>
              <a:t> </a:t>
            </a:r>
            <a:r>
              <a:rPr lang="es-ES_tradnl" sz="950" i="1" dirty="0" err="1"/>
              <a:t>for</a:t>
            </a:r>
            <a:r>
              <a:rPr lang="es-ES_tradnl" sz="950" i="1" dirty="0"/>
              <a:t> </a:t>
            </a:r>
            <a:r>
              <a:rPr lang="es-ES_tradnl" sz="950" i="1" dirty="0" err="1"/>
              <a:t>improving</a:t>
            </a:r>
            <a:r>
              <a:rPr lang="es-ES_tradnl" sz="950" i="1" dirty="0"/>
              <a:t> </a:t>
            </a:r>
            <a:r>
              <a:rPr lang="es-ES_tradnl" sz="950" i="1" dirty="0" err="1"/>
              <a:t>radiation</a:t>
            </a:r>
            <a:r>
              <a:rPr lang="es-ES_tradnl" sz="950" i="1" dirty="0"/>
              <a:t> </a:t>
            </a:r>
            <a:r>
              <a:rPr lang="es-ES_tradnl" sz="950" i="1" dirty="0" err="1"/>
              <a:t>tolerance</a:t>
            </a:r>
            <a:r>
              <a:rPr lang="es-ES_tradnl" sz="950" i="1" dirty="0"/>
              <a:t> of Si </a:t>
            </a:r>
            <a:r>
              <a:rPr lang="es-ES_tradnl" sz="950" i="1" dirty="0" err="1"/>
              <a:t>space</a:t>
            </a:r>
            <a:r>
              <a:rPr lang="es-ES_tradnl" sz="950" i="1" dirty="0"/>
              <a:t> solar </a:t>
            </a:r>
            <a:r>
              <a:rPr lang="es-ES_tradnl" sz="950" i="1" dirty="0" err="1"/>
              <a:t>cells</a:t>
            </a:r>
            <a:r>
              <a:rPr lang="es-ES_tradnl" sz="950" i="1" dirty="0"/>
              <a:t>'', Solar </a:t>
            </a:r>
            <a:r>
              <a:rPr lang="es-ES_tradnl" sz="950" i="1" dirty="0" err="1"/>
              <a:t>Energy</a:t>
            </a:r>
            <a:r>
              <a:rPr lang="es-ES_tradnl" sz="950" i="1" dirty="0"/>
              <a:t> </a:t>
            </a:r>
            <a:r>
              <a:rPr lang="es-ES_tradnl" sz="950" i="1" dirty="0" err="1"/>
              <a:t>Materials</a:t>
            </a:r>
            <a:r>
              <a:rPr lang="es-ES_tradnl" sz="950" i="1" dirty="0"/>
              <a:t> &amp; Solar </a:t>
            </a:r>
            <a:r>
              <a:rPr lang="es-ES_tradnl" sz="950" i="1" dirty="0" err="1"/>
              <a:t>Cells</a:t>
            </a:r>
            <a:r>
              <a:rPr lang="es-ES_tradnl" sz="950" i="1" dirty="0"/>
              <a:t> 75 (2003) </a:t>
            </a:r>
            <a:r>
              <a:rPr lang="es-ES_tradnl" sz="950" i="1" dirty="0" smtClean="0"/>
              <a:t>271</a:t>
            </a:r>
            <a:endParaRPr lang="es-ES_tradnl" sz="950" i="1" dirty="0"/>
          </a:p>
        </p:txBody>
      </p:sp>
      <p:cxnSp>
        <p:nvCxnSpPr>
          <p:cNvPr id="9"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01723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Verdana" charset="0"/>
                <a:cs typeface="Verdana" charset="0"/>
              </a:rPr>
              <a:t>Gallium  Implantation. GEANT4 Simulation</a:t>
            </a:r>
            <a:endParaRPr lang="en-GB" altLang="ja-JP" sz="2000" b="1" kern="0" baseline="30000" dirty="0">
              <a:solidFill>
                <a:schemeClr val="tx1"/>
              </a:solidFill>
              <a:latin typeface="+mn-lt"/>
              <a:ea typeface="Verdana" charset="0"/>
              <a:cs typeface="Verdana" charset="0"/>
            </a:endParaRPr>
          </a:p>
          <a:p>
            <a:pPr algn="ctr"/>
            <a:endParaRPr lang="en-GB" sz="2000" kern="0" dirty="0" smtClean="0">
              <a:solidFill>
                <a:schemeClr val="tx1"/>
              </a:solidFill>
              <a:latin typeface="+mn-lt"/>
            </a:endParaRPr>
          </a:p>
        </p:txBody>
      </p:sp>
      <p:grpSp>
        <p:nvGrpSpPr>
          <p:cNvPr id="4" name="3 Grupo"/>
          <p:cNvGrpSpPr/>
          <p:nvPr/>
        </p:nvGrpSpPr>
        <p:grpSpPr>
          <a:xfrm>
            <a:off x="724619" y="1026542"/>
            <a:ext cx="8295916" cy="5282777"/>
            <a:chOff x="110390" y="304407"/>
            <a:chExt cx="9381155" cy="6095101"/>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90" y="304407"/>
              <a:ext cx="9381155" cy="6095101"/>
            </a:xfrm>
            <a:prstGeom prst="rect">
              <a:avLst/>
            </a:prstGeom>
          </p:spPr>
        </p:pic>
        <p:sp>
          <p:nvSpPr>
            <p:cNvPr id="6" name="5 CuadroTexto"/>
            <p:cNvSpPr txBox="1"/>
            <p:nvPr/>
          </p:nvSpPr>
          <p:spPr>
            <a:xfrm>
              <a:off x="3210690" y="956002"/>
              <a:ext cx="5321772" cy="1384902"/>
            </a:xfrm>
            <a:prstGeom prst="rect">
              <a:avLst/>
            </a:prstGeom>
            <a:solidFill>
              <a:schemeClr val="bg1"/>
            </a:solidFill>
          </p:spPr>
          <p:txBody>
            <a:bodyPr wrap="square" rtlCol="0">
              <a:spAutoFit/>
            </a:bodyPr>
            <a:lstStyle/>
            <a:p>
              <a:r>
                <a:rPr lang="es-ES_tradnl" sz="1800" dirty="0" smtClean="0">
                  <a:latin typeface="Calibri" panose="020F0502020204030204" pitchFamily="34" charset="0"/>
                </a:rPr>
                <a:t>60 </a:t>
              </a:r>
              <a:r>
                <a:rPr lang="es-ES_tradnl" sz="1800" dirty="0" err="1" smtClean="0">
                  <a:latin typeface="Calibri" panose="020F0502020204030204" pitchFamily="34" charset="0"/>
                </a:rPr>
                <a:t>keV</a:t>
              </a:r>
              <a:r>
                <a:rPr lang="es-ES_tradnl" sz="1800" dirty="0" smtClean="0">
                  <a:latin typeface="Calibri" panose="020F0502020204030204" pitchFamily="34" charset="0"/>
                </a:rPr>
                <a:t>     z mean = 19,58 </a:t>
              </a:r>
              <a:r>
                <a:rPr lang="es-ES_tradnl" sz="1800" dirty="0" err="1" smtClean="0">
                  <a:latin typeface="Calibri" panose="020F0502020204030204" pitchFamily="34" charset="0"/>
                </a:rPr>
                <a:t>nm</a:t>
              </a:r>
              <a:r>
                <a:rPr lang="es-ES_tradnl" sz="1800" dirty="0" smtClean="0">
                  <a:latin typeface="Calibri" panose="020F0502020204030204" pitchFamily="34" charset="0"/>
                </a:rPr>
                <a:t>    (</a:t>
              </a:r>
              <a:r>
                <a:rPr lang="es-ES_tradnl" sz="1800" dirty="0" err="1" smtClean="0">
                  <a:latin typeface="Calibri" panose="020F0502020204030204" pitchFamily="34" charset="0"/>
                </a:rPr>
                <a:t>mpv</a:t>
              </a:r>
              <a:r>
                <a:rPr lang="es-ES_tradnl" sz="1800" dirty="0" smtClean="0">
                  <a:latin typeface="Calibri" panose="020F0502020204030204" pitchFamily="34" charset="0"/>
                </a:rPr>
                <a:t> ≈ 22 </a:t>
              </a:r>
              <a:r>
                <a:rPr lang="es-ES_tradnl" sz="1800" dirty="0" err="1" smtClean="0">
                  <a:latin typeface="Calibri" panose="020F0502020204030204" pitchFamily="34" charset="0"/>
                </a:rPr>
                <a:t>nm</a:t>
              </a:r>
              <a:r>
                <a:rPr lang="es-ES_tradnl" sz="1800" dirty="0" smtClean="0">
                  <a:latin typeface="Calibri" panose="020F0502020204030204" pitchFamily="34" charset="0"/>
                </a:rPr>
                <a:t>) </a:t>
              </a:r>
            </a:p>
            <a:p>
              <a:r>
                <a:rPr lang="es-ES_tradnl" sz="1800" dirty="0" smtClean="0">
                  <a:solidFill>
                    <a:srgbClr val="FF0000"/>
                  </a:solidFill>
                  <a:latin typeface="Calibri" panose="020F0502020204030204" pitchFamily="34" charset="0"/>
                </a:rPr>
                <a:t>100 </a:t>
              </a:r>
              <a:r>
                <a:rPr lang="es-ES_tradnl" sz="1800" dirty="0" err="1" smtClean="0">
                  <a:solidFill>
                    <a:srgbClr val="FF0000"/>
                  </a:solidFill>
                  <a:latin typeface="Calibri" panose="020F0502020204030204" pitchFamily="34" charset="0"/>
                </a:rPr>
                <a:t>keV</a:t>
              </a:r>
              <a:r>
                <a:rPr lang="es-ES_tradnl" sz="1800" dirty="0" smtClean="0">
                  <a:latin typeface="Calibri" panose="020F0502020204030204" pitchFamily="34" charset="0"/>
                </a:rPr>
                <a:t>   </a:t>
              </a:r>
              <a:r>
                <a:rPr lang="es-ES_tradnl" sz="1800" dirty="0" smtClean="0">
                  <a:solidFill>
                    <a:srgbClr val="FF0000"/>
                  </a:solidFill>
                  <a:latin typeface="Calibri" panose="020F0502020204030204" pitchFamily="34" charset="0"/>
                </a:rPr>
                <a:t>z mean = 39,46 </a:t>
              </a:r>
              <a:r>
                <a:rPr lang="es-ES_tradnl" sz="1800" dirty="0" err="1" smtClean="0">
                  <a:solidFill>
                    <a:srgbClr val="FF0000"/>
                  </a:solidFill>
                  <a:latin typeface="Calibri" panose="020F0502020204030204" pitchFamily="34" charset="0"/>
                </a:rPr>
                <a:t>nm</a:t>
              </a:r>
              <a:r>
                <a:rPr lang="es-ES_tradnl" sz="1800" dirty="0" smtClean="0">
                  <a:solidFill>
                    <a:srgbClr val="FF0000"/>
                  </a:solidFill>
                  <a:latin typeface="Calibri" panose="020F0502020204030204" pitchFamily="34" charset="0"/>
                </a:rPr>
                <a:t>    (</a:t>
              </a:r>
              <a:r>
                <a:rPr lang="es-ES_tradnl" sz="1800" dirty="0" err="1" smtClean="0">
                  <a:solidFill>
                    <a:srgbClr val="FF0000"/>
                  </a:solidFill>
                  <a:latin typeface="Calibri" panose="020F0502020204030204" pitchFamily="34" charset="0"/>
                </a:rPr>
                <a:t>mpv</a:t>
              </a:r>
              <a:r>
                <a:rPr lang="es-ES_tradnl" sz="1800" dirty="0" smtClean="0">
                  <a:solidFill>
                    <a:srgbClr val="FF0000"/>
                  </a:solidFill>
                  <a:latin typeface="Calibri" panose="020F0502020204030204" pitchFamily="34" charset="0"/>
                </a:rPr>
                <a:t> ≈ 48 </a:t>
              </a:r>
              <a:r>
                <a:rPr lang="es-ES_tradnl" sz="1800" dirty="0" err="1" smtClean="0">
                  <a:solidFill>
                    <a:srgbClr val="FF0000"/>
                  </a:solidFill>
                  <a:latin typeface="Calibri" panose="020F0502020204030204" pitchFamily="34" charset="0"/>
                </a:rPr>
                <a:t>nm</a:t>
              </a:r>
              <a:r>
                <a:rPr lang="es-ES_tradnl" sz="1800" dirty="0" smtClean="0">
                  <a:solidFill>
                    <a:srgbClr val="FF0000"/>
                  </a:solidFill>
                  <a:latin typeface="Calibri" panose="020F0502020204030204" pitchFamily="34" charset="0"/>
                </a:rPr>
                <a:t>) </a:t>
              </a:r>
            </a:p>
            <a:p>
              <a:r>
                <a:rPr lang="es-ES_tradnl" sz="1800" dirty="0" smtClean="0">
                  <a:solidFill>
                    <a:srgbClr val="00FF00"/>
                  </a:solidFill>
                  <a:latin typeface="Calibri" panose="020F0502020204030204" pitchFamily="34" charset="0"/>
                </a:rPr>
                <a:t>120 </a:t>
              </a:r>
              <a:r>
                <a:rPr lang="es-ES_tradnl" sz="1800" dirty="0" err="1" smtClean="0">
                  <a:solidFill>
                    <a:srgbClr val="00FF00"/>
                  </a:solidFill>
                  <a:latin typeface="Calibri" panose="020F0502020204030204" pitchFamily="34" charset="0"/>
                </a:rPr>
                <a:t>keV</a:t>
              </a:r>
              <a:r>
                <a:rPr lang="es-ES_tradnl" sz="1800" dirty="0" smtClean="0">
                  <a:solidFill>
                    <a:srgbClr val="00FF00"/>
                  </a:solidFill>
                  <a:latin typeface="Calibri" panose="020F0502020204030204" pitchFamily="34" charset="0"/>
                </a:rPr>
                <a:t>   z mean = 51,22 </a:t>
              </a:r>
              <a:r>
                <a:rPr lang="es-ES_tradnl" sz="1800" dirty="0" err="1" smtClean="0">
                  <a:solidFill>
                    <a:srgbClr val="00FF00"/>
                  </a:solidFill>
                  <a:latin typeface="Calibri" panose="020F0502020204030204" pitchFamily="34" charset="0"/>
                </a:rPr>
                <a:t>nm</a:t>
              </a:r>
              <a:r>
                <a:rPr lang="es-ES_tradnl" sz="1800" dirty="0" smtClean="0">
                  <a:solidFill>
                    <a:srgbClr val="00FF00"/>
                  </a:solidFill>
                  <a:latin typeface="Calibri" panose="020F0502020204030204" pitchFamily="34" charset="0"/>
                </a:rPr>
                <a:t>    (</a:t>
              </a:r>
              <a:r>
                <a:rPr lang="es-ES_tradnl" sz="1800" dirty="0" err="1" smtClean="0">
                  <a:solidFill>
                    <a:srgbClr val="00FF00"/>
                  </a:solidFill>
                  <a:latin typeface="Calibri" panose="020F0502020204030204" pitchFamily="34" charset="0"/>
                </a:rPr>
                <a:t>mpv</a:t>
              </a:r>
              <a:r>
                <a:rPr lang="es-ES_tradnl" sz="1800" dirty="0" smtClean="0">
                  <a:solidFill>
                    <a:srgbClr val="00FF00"/>
                  </a:solidFill>
                  <a:latin typeface="Calibri" panose="020F0502020204030204" pitchFamily="34" charset="0"/>
                </a:rPr>
                <a:t> ≈ 61 </a:t>
              </a:r>
              <a:r>
                <a:rPr lang="es-ES_tradnl" sz="1800" dirty="0" err="1" smtClean="0">
                  <a:solidFill>
                    <a:srgbClr val="00FF00"/>
                  </a:solidFill>
                  <a:latin typeface="Calibri" panose="020F0502020204030204" pitchFamily="34" charset="0"/>
                </a:rPr>
                <a:t>nm</a:t>
              </a:r>
              <a:r>
                <a:rPr lang="es-ES_tradnl" sz="1800" dirty="0" smtClean="0">
                  <a:solidFill>
                    <a:srgbClr val="00FF00"/>
                  </a:solidFill>
                  <a:latin typeface="Calibri" panose="020F0502020204030204" pitchFamily="34" charset="0"/>
                </a:rPr>
                <a:t>) </a:t>
              </a:r>
            </a:p>
            <a:p>
              <a:r>
                <a:rPr lang="es-ES_tradnl" sz="1800" dirty="0" smtClean="0">
                  <a:solidFill>
                    <a:srgbClr val="0000FF"/>
                  </a:solidFill>
                  <a:latin typeface="Calibri" panose="020F0502020204030204" pitchFamily="34" charset="0"/>
                </a:rPr>
                <a:t>180 </a:t>
              </a:r>
              <a:r>
                <a:rPr lang="es-ES_tradnl" sz="1800" dirty="0" err="1" smtClean="0">
                  <a:solidFill>
                    <a:srgbClr val="0000FF"/>
                  </a:solidFill>
                  <a:latin typeface="Calibri" panose="020F0502020204030204" pitchFamily="34" charset="0"/>
                </a:rPr>
                <a:t>keV</a:t>
              </a:r>
              <a:r>
                <a:rPr lang="es-ES_tradnl" sz="1800" dirty="0" smtClean="0">
                  <a:solidFill>
                    <a:srgbClr val="0000FF"/>
                  </a:solidFill>
                  <a:latin typeface="Calibri" panose="020F0502020204030204" pitchFamily="34" charset="0"/>
                </a:rPr>
                <a:t>   z mean = 90,87 </a:t>
              </a:r>
              <a:r>
                <a:rPr lang="es-ES_tradnl" sz="1800" dirty="0" err="1" smtClean="0">
                  <a:solidFill>
                    <a:srgbClr val="0000FF"/>
                  </a:solidFill>
                  <a:latin typeface="Calibri" panose="020F0502020204030204" pitchFamily="34" charset="0"/>
                </a:rPr>
                <a:t>nm</a:t>
              </a:r>
              <a:r>
                <a:rPr lang="es-ES_tradnl" sz="1800" dirty="0" smtClean="0">
                  <a:solidFill>
                    <a:srgbClr val="0000FF"/>
                  </a:solidFill>
                  <a:latin typeface="Calibri" panose="020F0502020204030204" pitchFamily="34" charset="0"/>
                </a:rPr>
                <a:t>    </a:t>
              </a:r>
              <a:r>
                <a:rPr lang="es-ES_tradnl" sz="1800" dirty="0" smtClean="0">
                  <a:latin typeface="Calibri" panose="020F0502020204030204" pitchFamily="34" charset="0"/>
                </a:rPr>
                <a:t>(</a:t>
              </a:r>
              <a:r>
                <a:rPr lang="es-ES_tradnl" sz="1800" dirty="0" err="1" smtClean="0">
                  <a:latin typeface="Calibri" panose="020F0502020204030204" pitchFamily="34" charset="0"/>
                </a:rPr>
                <a:t>mpv</a:t>
              </a:r>
              <a:r>
                <a:rPr lang="es-ES_tradnl" sz="1800" dirty="0" smtClean="0">
                  <a:latin typeface="Calibri" panose="020F0502020204030204" pitchFamily="34" charset="0"/>
                </a:rPr>
                <a:t> ≈ 107 </a:t>
              </a:r>
              <a:r>
                <a:rPr lang="es-ES_tradnl" sz="1800" dirty="0" err="1" smtClean="0">
                  <a:latin typeface="Calibri" panose="020F0502020204030204" pitchFamily="34" charset="0"/>
                </a:rPr>
                <a:t>nm</a:t>
              </a:r>
              <a:r>
                <a:rPr lang="es-ES_tradnl" sz="1800" dirty="0" smtClean="0">
                  <a:latin typeface="Calibri" panose="020F0502020204030204" pitchFamily="34" charset="0"/>
                </a:rPr>
                <a:t>) </a:t>
              </a:r>
            </a:p>
          </p:txBody>
        </p:sp>
        <p:cxnSp>
          <p:nvCxnSpPr>
            <p:cNvPr id="7" name="6 Conector recto"/>
            <p:cNvCxnSpPr/>
            <p:nvPr/>
          </p:nvCxnSpPr>
          <p:spPr>
            <a:xfrm flipV="1">
              <a:off x="2699792" y="1494076"/>
              <a:ext cx="0" cy="490543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2318943" y="2468437"/>
              <a:ext cx="950437" cy="417246"/>
            </a:xfrm>
            <a:prstGeom prst="rect">
              <a:avLst/>
            </a:prstGeom>
            <a:solidFill>
              <a:schemeClr val="bg1"/>
            </a:solidFill>
            <a:ln>
              <a:solidFill>
                <a:schemeClr val="tx1"/>
              </a:solidFill>
            </a:ln>
          </p:spPr>
          <p:txBody>
            <a:bodyPr wrap="square" rtlCol="0">
              <a:spAutoFit/>
            </a:bodyPr>
            <a:lstStyle/>
            <a:p>
              <a:r>
                <a:rPr lang="es-ES_tradnl" sz="1800" b="1" i="1" dirty="0" smtClean="0">
                  <a:latin typeface="Calibri" panose="020F0502020204030204" pitchFamily="34" charset="0"/>
                </a:rPr>
                <a:t>35 </a:t>
              </a:r>
              <a:r>
                <a:rPr lang="es-ES_tradnl" sz="1800" b="1" i="1" dirty="0" err="1" smtClean="0">
                  <a:latin typeface="Calibri" panose="020F0502020204030204" pitchFamily="34" charset="0"/>
                </a:rPr>
                <a:t>nm</a:t>
              </a:r>
              <a:endParaRPr lang="ca-ES" sz="1800" b="1" i="1" dirty="0">
                <a:latin typeface="Calibri" panose="020F0502020204030204" pitchFamily="34" charset="0"/>
              </a:endParaRPr>
            </a:p>
          </p:txBody>
        </p:sp>
        <p:cxnSp>
          <p:nvCxnSpPr>
            <p:cNvPr id="9" name="8 Conector recto de flecha"/>
            <p:cNvCxnSpPr/>
            <p:nvPr/>
          </p:nvCxnSpPr>
          <p:spPr>
            <a:xfrm>
              <a:off x="2696917" y="1628800"/>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2130411" y="1210828"/>
              <a:ext cx="1107825" cy="417246"/>
            </a:xfrm>
            <a:prstGeom prst="rect">
              <a:avLst/>
            </a:prstGeom>
            <a:noFill/>
          </p:spPr>
          <p:txBody>
            <a:bodyPr wrap="square" rtlCol="0">
              <a:spAutoFit/>
            </a:bodyPr>
            <a:lstStyle/>
            <a:p>
              <a:r>
                <a:rPr lang="es-ES_tradnl" sz="1800" b="1" i="1" dirty="0" smtClean="0">
                  <a:latin typeface="Calibri" panose="020F0502020204030204" pitchFamily="34" charset="0"/>
                </a:rPr>
                <a:t>SiO</a:t>
              </a:r>
              <a:r>
                <a:rPr lang="es-ES_tradnl" sz="1800" b="1" i="1" baseline="-25000" dirty="0" smtClean="0">
                  <a:latin typeface="Calibri" panose="020F0502020204030204" pitchFamily="34" charset="0"/>
                </a:rPr>
                <a:t>2</a:t>
              </a:r>
              <a:r>
                <a:rPr lang="es-ES_tradnl" sz="1800" b="1" i="1" dirty="0" smtClean="0">
                  <a:latin typeface="Calibri" panose="020F0502020204030204" pitchFamily="34" charset="0"/>
                </a:rPr>
                <a:t>   Si</a:t>
              </a:r>
              <a:endParaRPr lang="ca-ES" sz="1800" b="1" i="1" dirty="0">
                <a:latin typeface="Calibri" panose="020F0502020204030204" pitchFamily="34" charset="0"/>
              </a:endParaRPr>
            </a:p>
          </p:txBody>
        </p:sp>
        <p:cxnSp>
          <p:nvCxnSpPr>
            <p:cNvPr id="11" name="10 Conector recto de flecha"/>
            <p:cNvCxnSpPr/>
            <p:nvPr/>
          </p:nvCxnSpPr>
          <p:spPr>
            <a:xfrm flipH="1">
              <a:off x="2267744" y="1628800"/>
              <a:ext cx="43755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1472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5845896" cy="400110"/>
          </a:xfrm>
          <a:prstGeom prst="rect">
            <a:avLst/>
          </a:prstGeom>
          <a:noFill/>
        </p:spPr>
        <p:txBody>
          <a:bodyPr wrap="none" rtlCol="0">
            <a:spAutoFit/>
          </a:bodyPr>
          <a:lstStyle/>
          <a:p>
            <a:r>
              <a:rPr lang="en-US" sz="2000" b="1" dirty="0" smtClean="0">
                <a:latin typeface="Calibri" panose="020F0502020204030204" pitchFamily="34" charset="0"/>
              </a:rPr>
              <a:t>Device Mode Simple Simulation: I-V curve on a Diode</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08779" y="783635"/>
            <a:ext cx="58886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6147" name="Picture 3" descr="C:\Users\pablo\Desktop\Santander Curso TCAD\Ejemplo Diodo\IV_Simulation\Imágenes SVisual\4- Axis Properties Y log.jpg"/>
          <p:cNvPicPr>
            <a:picLocks noChangeAspect="1" noChangeArrowheads="1"/>
          </p:cNvPicPr>
          <p:nvPr/>
        </p:nvPicPr>
        <p:blipFill rotWithShape="1">
          <a:blip r:embed="rId2">
            <a:extLst>
              <a:ext uri="{28A0092B-C50C-407E-A947-70E740481C1C}">
                <a14:useLocalDpi xmlns:a14="http://schemas.microsoft.com/office/drawing/2010/main" val="0"/>
              </a:ext>
            </a:extLst>
          </a:blip>
          <a:srcRect l="22813" t="4475" r="2112" b="15851"/>
          <a:stretch/>
        </p:blipFill>
        <p:spPr bwMode="auto">
          <a:xfrm>
            <a:off x="467430" y="1356862"/>
            <a:ext cx="8209020" cy="4907933"/>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redondeado"/>
          <p:cNvSpPr/>
          <p:nvPr/>
        </p:nvSpPr>
        <p:spPr bwMode="auto">
          <a:xfrm>
            <a:off x="2838595" y="2348850"/>
            <a:ext cx="172819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effectLst/>
                <a:latin typeface="Verdana" pitchFamily="34" charset="0"/>
              </a:rPr>
              <a:t>Diode_IV.plt</a:t>
            </a:r>
            <a:endParaRPr kumimoji="0" lang="en-US" sz="1400" b="1" i="0" u="none" strike="noStrike" cap="none" normalizeH="0" baseline="0" dirty="0" smtClean="0">
              <a:ln>
                <a:noFill/>
              </a:ln>
              <a:effectLst/>
              <a:latin typeface="Verdana" pitchFamily="34" charset="0"/>
            </a:endParaRPr>
          </a:p>
        </p:txBody>
      </p:sp>
    </p:spTree>
    <p:extLst>
      <p:ext uri="{BB962C8B-B14F-4D97-AF65-F5344CB8AC3E}">
        <p14:creationId xmlns:p14="http://schemas.microsoft.com/office/powerpoint/2010/main" val="8650479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627" t="14320" r="27552" b="52242"/>
          <a:stretch/>
        </p:blipFill>
        <p:spPr bwMode="auto">
          <a:xfrm>
            <a:off x="107504" y="476672"/>
            <a:ext cx="6525552" cy="40324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5" name="4 Grupo"/>
          <p:cNvGrpSpPr/>
          <p:nvPr/>
        </p:nvGrpSpPr>
        <p:grpSpPr>
          <a:xfrm>
            <a:off x="1016432" y="4581128"/>
            <a:ext cx="2808312" cy="648072"/>
            <a:chOff x="2267744" y="5445224"/>
            <a:chExt cx="2808312" cy="648072"/>
          </a:xfrm>
        </p:grpSpPr>
        <p:cxnSp>
          <p:nvCxnSpPr>
            <p:cNvPr id="6" name="5 Conector recto"/>
            <p:cNvCxnSpPr/>
            <p:nvPr/>
          </p:nvCxnSpPr>
          <p:spPr>
            <a:xfrm>
              <a:off x="2267744"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7" name="6 Conector recto"/>
            <p:cNvCxnSpPr/>
            <p:nvPr/>
          </p:nvCxnSpPr>
          <p:spPr>
            <a:xfrm>
              <a:off x="5076056"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8" name="7 Conector recto"/>
            <p:cNvCxnSpPr/>
            <p:nvPr/>
          </p:nvCxnSpPr>
          <p:spPr>
            <a:xfrm>
              <a:off x="2267744" y="5841268"/>
              <a:ext cx="2808312" cy="0"/>
            </a:xfrm>
            <a:prstGeom prst="line">
              <a:avLst/>
            </a:prstGeom>
          </p:spPr>
          <p:style>
            <a:lnRef idx="1">
              <a:schemeClr val="dk1"/>
            </a:lnRef>
            <a:fillRef idx="0">
              <a:schemeClr val="dk1"/>
            </a:fillRef>
            <a:effectRef idx="0">
              <a:schemeClr val="dk1"/>
            </a:effectRef>
            <a:fontRef idx="minor">
              <a:schemeClr val="tx1"/>
            </a:fontRef>
          </p:style>
        </p:cxnSp>
        <p:sp>
          <p:nvSpPr>
            <p:cNvPr id="9" name="8 CuadroTexto"/>
            <p:cNvSpPr txBox="1"/>
            <p:nvPr/>
          </p:nvSpPr>
          <p:spPr>
            <a:xfrm>
              <a:off x="2942992" y="5445224"/>
              <a:ext cx="1777784" cy="400110"/>
            </a:xfrm>
            <a:prstGeom prst="rect">
              <a:avLst/>
            </a:prstGeom>
            <a:noFill/>
          </p:spPr>
          <p:txBody>
            <a:bodyPr wrap="square" rtlCol="0">
              <a:spAutoFit/>
            </a:bodyPr>
            <a:lstStyle/>
            <a:p>
              <a:r>
                <a:rPr lang="es-ES_tradnl" dirty="0" smtClean="0">
                  <a:latin typeface="Calibri" panose="020F0502020204030204" pitchFamily="34" charset="0"/>
                </a:rPr>
                <a:t>35 </a:t>
              </a:r>
              <a:r>
                <a:rPr lang="es-ES_tradnl" dirty="0" err="1" smtClean="0">
                  <a:latin typeface="Calibri" panose="020F0502020204030204" pitchFamily="34" charset="0"/>
                </a:rPr>
                <a:t>nm</a:t>
              </a:r>
              <a:r>
                <a:rPr lang="es-ES_tradnl" dirty="0" smtClean="0">
                  <a:latin typeface="Calibri" panose="020F0502020204030204" pitchFamily="34" charset="0"/>
                </a:rPr>
                <a:t> SiO</a:t>
              </a:r>
              <a:r>
                <a:rPr lang="es-ES_tradnl" baseline="-25000" dirty="0" smtClean="0">
                  <a:latin typeface="Calibri" panose="020F0502020204030204" pitchFamily="34" charset="0"/>
                </a:rPr>
                <a:t>2</a:t>
              </a:r>
              <a:endParaRPr lang="ca-ES" baseline="-25000" dirty="0">
                <a:latin typeface="Calibri" panose="020F0502020204030204" pitchFamily="34" charset="0"/>
              </a:endParaRPr>
            </a:p>
          </p:txBody>
        </p:sp>
      </p:grpSp>
      <p:sp>
        <p:nvSpPr>
          <p:cNvPr id="10" name="9 Rectángulo"/>
          <p:cNvSpPr/>
          <p:nvPr/>
        </p:nvSpPr>
        <p:spPr>
          <a:xfrm>
            <a:off x="1880528" y="548680"/>
            <a:ext cx="942630" cy="400110"/>
          </a:xfrm>
          <a:prstGeom prst="rect">
            <a:avLst/>
          </a:prstGeom>
          <a:solidFill>
            <a:schemeClr val="bg1"/>
          </a:solidFill>
        </p:spPr>
        <p:txBody>
          <a:bodyPr wrap="none">
            <a:spAutoFit/>
          </a:bodyPr>
          <a:lstStyle/>
          <a:p>
            <a:r>
              <a:rPr lang="es-ES_tradnl" sz="2000" dirty="0" smtClean="0">
                <a:latin typeface="Calibri" panose="020F0502020204030204" pitchFamily="34" charset="0"/>
              </a:rPr>
              <a:t>60 </a:t>
            </a:r>
            <a:r>
              <a:rPr lang="es-ES_tradnl" sz="2000" dirty="0" err="1" smtClean="0">
                <a:latin typeface="Calibri" panose="020F0502020204030204" pitchFamily="34" charset="0"/>
              </a:rPr>
              <a:t>keV</a:t>
            </a:r>
            <a:r>
              <a:rPr lang="es-ES_tradnl" sz="2000" dirty="0" smtClean="0">
                <a:latin typeface="Calibri" panose="020F0502020204030204" pitchFamily="34" charset="0"/>
              </a:rPr>
              <a:t> </a:t>
            </a:r>
            <a:endParaRPr lang="ca-ES" sz="2000" dirty="0">
              <a:latin typeface="Calibri" panose="020F0502020204030204" pitchFamily="34" charset="0"/>
            </a:endParaRPr>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969"/>
          <a:stretch/>
        </p:blipFill>
        <p:spPr bwMode="auto">
          <a:xfrm>
            <a:off x="5746543" y="3343400"/>
            <a:ext cx="3302070" cy="30509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11 CuadroTexto"/>
          <p:cNvSpPr txBox="1"/>
          <p:nvPr/>
        </p:nvSpPr>
        <p:spPr>
          <a:xfrm>
            <a:off x="379485" y="5481228"/>
            <a:ext cx="4082206" cy="707886"/>
          </a:xfrm>
          <a:prstGeom prst="rect">
            <a:avLst/>
          </a:prstGeom>
          <a:solidFill>
            <a:schemeClr val="bg1"/>
          </a:solidFill>
          <a:ln>
            <a:solidFill>
              <a:schemeClr val="tx1"/>
            </a:solidFill>
          </a:ln>
        </p:spPr>
        <p:txBody>
          <a:bodyPr wrap="square" rtlCol="0">
            <a:spAutoFit/>
          </a:bodyPr>
          <a:lstStyle/>
          <a:p>
            <a:r>
              <a:rPr lang="es-ES_tradnl" dirty="0" smtClean="0">
                <a:latin typeface="Calibri" panose="020F0502020204030204" pitchFamily="34" charset="0"/>
              </a:rPr>
              <a:t>Geant4 final position  vs  SRIM </a:t>
            </a:r>
            <a:r>
              <a:rPr lang="es-ES_tradnl" dirty="0" err="1" smtClean="0">
                <a:latin typeface="Calibri" panose="020F0502020204030204" pitchFamily="34" charset="0"/>
              </a:rPr>
              <a:t>range</a:t>
            </a:r>
            <a:endParaRPr lang="es-ES_tradnl" dirty="0" smtClean="0">
              <a:latin typeface="Calibri" panose="020F0502020204030204" pitchFamily="34" charset="0"/>
            </a:endParaRPr>
          </a:p>
          <a:p>
            <a:r>
              <a:rPr lang="es-ES_tradnl" dirty="0" smtClean="0">
                <a:latin typeface="Calibri" panose="020F0502020204030204" pitchFamily="34" charset="0"/>
              </a:rPr>
              <a:t>           19,58                  vs    46,6  </a:t>
            </a:r>
            <a:r>
              <a:rPr lang="es-ES_tradnl" dirty="0" err="1" smtClean="0">
                <a:latin typeface="Calibri" panose="020F0502020204030204" pitchFamily="34" charset="0"/>
              </a:rPr>
              <a:t>nm</a:t>
            </a:r>
            <a:endParaRPr lang="ca-ES" dirty="0">
              <a:latin typeface="Calibri" panose="020F0502020204030204" pitchFamily="34" charset="0"/>
            </a:endParaRPr>
          </a:p>
        </p:txBody>
      </p:sp>
      <p:grpSp>
        <p:nvGrpSpPr>
          <p:cNvPr id="13" name="Agrupar 3"/>
          <p:cNvGrpSpPr>
            <a:grpSpLocks noChangeAspect="1"/>
          </p:cNvGrpSpPr>
          <p:nvPr/>
        </p:nvGrpSpPr>
        <p:grpSpPr>
          <a:xfrm>
            <a:off x="5075186" y="505273"/>
            <a:ext cx="3939060" cy="2779712"/>
            <a:chOff x="165965" y="1299631"/>
            <a:chExt cx="4463656" cy="2302739"/>
          </a:xfrm>
        </p:grpSpPr>
        <p:pic>
          <p:nvPicPr>
            <p:cNvPr id="14" name="Picture 2" descr="C:\Users\David\Desktop\As Implant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75"/>
            <a:stretch/>
          </p:blipFill>
          <p:spPr bwMode="auto">
            <a:xfrm>
              <a:off x="165965" y="1299631"/>
              <a:ext cx="4463656" cy="230273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3 CuadroTexto"/>
            <p:cNvSpPr txBox="1"/>
            <p:nvPr/>
          </p:nvSpPr>
          <p:spPr>
            <a:xfrm>
              <a:off x="929642" y="2463600"/>
              <a:ext cx="1636987" cy="307777"/>
            </a:xfrm>
            <a:prstGeom prst="rect">
              <a:avLst/>
            </a:prstGeom>
            <a:noFill/>
          </p:spPr>
          <p:txBody>
            <a:bodyPr wrap="none" rtlCol="0">
              <a:spAutoFit/>
            </a:bodyPr>
            <a:lstStyle/>
            <a:p>
              <a:r>
                <a:rPr lang="ca-ES" sz="1400" b="1" dirty="0" err="1" smtClean="0">
                  <a:solidFill>
                    <a:srgbClr val="00FF00"/>
                  </a:solidFill>
                </a:rPr>
                <a:t>Active</a:t>
              </a:r>
              <a:r>
                <a:rPr lang="ca-ES" sz="1400" b="1" dirty="0" smtClean="0">
                  <a:solidFill>
                    <a:srgbClr val="00FF00"/>
                  </a:solidFill>
                </a:rPr>
                <a:t> </a:t>
              </a:r>
              <a:r>
                <a:rPr lang="ca-ES" sz="1400" b="1" dirty="0" err="1" smtClean="0">
                  <a:solidFill>
                    <a:srgbClr val="00FF00"/>
                  </a:solidFill>
                </a:rPr>
                <a:t>Gallium</a:t>
              </a:r>
              <a:endParaRPr lang="ca-ES" sz="1400" b="1" dirty="0">
                <a:solidFill>
                  <a:srgbClr val="00FF00"/>
                </a:solidFill>
              </a:endParaRPr>
            </a:p>
          </p:txBody>
        </p:sp>
        <p:sp>
          <p:nvSpPr>
            <p:cNvPr id="16" name="4 CuadroTexto"/>
            <p:cNvSpPr txBox="1"/>
            <p:nvPr/>
          </p:nvSpPr>
          <p:spPr>
            <a:xfrm>
              <a:off x="1748136" y="2996952"/>
              <a:ext cx="1936749" cy="307777"/>
            </a:xfrm>
            <a:prstGeom prst="rect">
              <a:avLst/>
            </a:prstGeom>
            <a:noFill/>
          </p:spPr>
          <p:txBody>
            <a:bodyPr wrap="none" rtlCol="0">
              <a:spAutoFit/>
            </a:bodyPr>
            <a:lstStyle/>
            <a:p>
              <a:r>
                <a:rPr lang="ca-ES" sz="1400" b="1" dirty="0" err="1" smtClean="0"/>
                <a:t>Substrate</a:t>
              </a:r>
              <a:r>
                <a:rPr lang="ca-ES" sz="1400" b="1" dirty="0" smtClean="0"/>
                <a:t> </a:t>
              </a:r>
              <a:r>
                <a:rPr lang="ca-ES" sz="1400" b="1" dirty="0" err="1" smtClean="0"/>
                <a:t>Doping</a:t>
              </a:r>
              <a:endParaRPr lang="ca-ES" sz="1400" b="1" dirty="0"/>
            </a:p>
          </p:txBody>
        </p:sp>
        <p:sp>
          <p:nvSpPr>
            <p:cNvPr id="17" name="6 CuadroTexto"/>
            <p:cNvSpPr txBox="1"/>
            <p:nvPr/>
          </p:nvSpPr>
          <p:spPr>
            <a:xfrm>
              <a:off x="2204120" y="1741716"/>
              <a:ext cx="1470274" cy="307777"/>
            </a:xfrm>
            <a:prstGeom prst="rect">
              <a:avLst/>
            </a:prstGeom>
            <a:noFill/>
          </p:spPr>
          <p:txBody>
            <a:bodyPr wrap="none" rtlCol="0">
              <a:spAutoFit/>
            </a:bodyPr>
            <a:lstStyle/>
            <a:p>
              <a:r>
                <a:rPr lang="ca-ES" sz="1400" b="1" dirty="0" err="1" smtClean="0">
                  <a:solidFill>
                    <a:srgbClr val="FF0000"/>
                  </a:solidFill>
                </a:rPr>
                <a:t>Active</a:t>
              </a:r>
              <a:r>
                <a:rPr lang="ca-ES" sz="1400" b="1" dirty="0" smtClean="0">
                  <a:solidFill>
                    <a:srgbClr val="FF0000"/>
                  </a:solidFill>
                </a:rPr>
                <a:t> </a:t>
              </a:r>
              <a:r>
                <a:rPr lang="ca-ES" sz="1400" b="1" dirty="0" err="1" smtClean="0">
                  <a:solidFill>
                    <a:srgbClr val="FF0000"/>
                  </a:solidFill>
                </a:rPr>
                <a:t>Boron</a:t>
              </a:r>
              <a:endParaRPr lang="ca-ES" sz="1400" b="1" dirty="0">
                <a:solidFill>
                  <a:srgbClr val="FF0000"/>
                </a:solidFill>
              </a:endParaRPr>
            </a:p>
          </p:txBody>
        </p:sp>
      </p:grpSp>
      <p:sp>
        <p:nvSpPr>
          <p:cNvPr id="18" name="8 CuadroTexto"/>
          <p:cNvSpPr txBox="1"/>
          <p:nvPr/>
        </p:nvSpPr>
        <p:spPr>
          <a:xfrm>
            <a:off x="1850669" y="4073007"/>
            <a:ext cx="1139838" cy="400110"/>
          </a:xfrm>
          <a:prstGeom prst="rect">
            <a:avLst/>
          </a:prstGeom>
          <a:noFill/>
        </p:spPr>
        <p:txBody>
          <a:bodyPr wrap="square" rtlCol="0">
            <a:spAutoFit/>
          </a:bodyPr>
          <a:lstStyle/>
          <a:p>
            <a:r>
              <a:rPr lang="es-ES_tradnl" b="1" dirty="0" smtClean="0">
                <a:solidFill>
                  <a:schemeClr val="bg1"/>
                </a:solidFill>
                <a:latin typeface="Calibri" panose="020F0502020204030204" pitchFamily="34" charset="0"/>
              </a:rPr>
              <a:t>GEANT4</a:t>
            </a:r>
            <a:endParaRPr lang="ca-ES" b="1" baseline="-25000" dirty="0">
              <a:solidFill>
                <a:schemeClr val="bg1"/>
              </a:solidFill>
              <a:latin typeface="Calibri" panose="020F0502020204030204" pitchFamily="34" charset="0"/>
            </a:endParaRPr>
          </a:p>
        </p:txBody>
      </p:sp>
      <p:sp>
        <p:nvSpPr>
          <p:cNvPr id="19" name="8 CuadroTexto"/>
          <p:cNvSpPr txBox="1"/>
          <p:nvPr/>
        </p:nvSpPr>
        <p:spPr>
          <a:xfrm>
            <a:off x="7867634" y="1556147"/>
            <a:ext cx="1139838" cy="400110"/>
          </a:xfrm>
          <a:prstGeom prst="rect">
            <a:avLst/>
          </a:prstGeom>
          <a:noFill/>
        </p:spPr>
        <p:txBody>
          <a:bodyPr wrap="square" rtlCol="0">
            <a:spAutoFit/>
          </a:bodyPr>
          <a:lstStyle/>
          <a:p>
            <a:r>
              <a:rPr lang="es-ES_tradnl" b="1" dirty="0" smtClean="0">
                <a:latin typeface="Calibri" panose="020F0502020204030204" pitchFamily="34" charset="0"/>
              </a:rPr>
              <a:t>SILVACO</a:t>
            </a:r>
            <a:endParaRPr lang="ca-ES" b="1" baseline="-25000" dirty="0">
              <a:latin typeface="Calibri" panose="020F0502020204030204" pitchFamily="34" charset="0"/>
            </a:endParaRPr>
          </a:p>
        </p:txBody>
      </p:sp>
      <p:sp>
        <p:nvSpPr>
          <p:cNvPr id="20" name="8 CuadroTexto"/>
          <p:cNvSpPr txBox="1"/>
          <p:nvPr/>
        </p:nvSpPr>
        <p:spPr>
          <a:xfrm>
            <a:off x="7985470" y="5635116"/>
            <a:ext cx="762994" cy="400110"/>
          </a:xfrm>
          <a:prstGeom prst="rect">
            <a:avLst/>
          </a:prstGeom>
          <a:noFill/>
        </p:spPr>
        <p:txBody>
          <a:bodyPr wrap="square" rtlCol="0">
            <a:spAutoFit/>
          </a:bodyPr>
          <a:lstStyle/>
          <a:p>
            <a:r>
              <a:rPr lang="es-ES_tradnl" b="1" dirty="0" smtClean="0">
                <a:latin typeface="Calibri" panose="020F0502020204030204" pitchFamily="34" charset="0"/>
              </a:rPr>
              <a:t>SRIM</a:t>
            </a:r>
            <a:endParaRPr lang="ca-ES" b="1" baseline="-25000" dirty="0">
              <a:latin typeface="Calibri" panose="020F0502020204030204" pitchFamily="34" charset="0"/>
            </a:endParaRPr>
          </a:p>
        </p:txBody>
      </p:sp>
    </p:spTree>
    <p:extLst>
      <p:ext uri="{BB962C8B-B14F-4D97-AF65-F5344CB8AC3E}">
        <p14:creationId xmlns:p14="http://schemas.microsoft.com/office/powerpoint/2010/main" val="192549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234" t="7728" r="24114" b="39487"/>
          <a:stretch/>
        </p:blipFill>
        <p:spPr bwMode="auto">
          <a:xfrm>
            <a:off x="107503" y="436325"/>
            <a:ext cx="6431841" cy="4792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2 Grupo"/>
          <p:cNvGrpSpPr/>
          <p:nvPr/>
        </p:nvGrpSpPr>
        <p:grpSpPr>
          <a:xfrm>
            <a:off x="813055" y="5517232"/>
            <a:ext cx="2030753" cy="504056"/>
            <a:chOff x="2483768" y="5589240"/>
            <a:chExt cx="2030753" cy="504056"/>
          </a:xfrm>
        </p:grpSpPr>
        <p:cxnSp>
          <p:nvCxnSpPr>
            <p:cNvPr id="4" name="3 Conector recto"/>
            <p:cNvCxnSpPr/>
            <p:nvPr/>
          </p:nvCxnSpPr>
          <p:spPr>
            <a:xfrm>
              <a:off x="2483768"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5" name="4 Conector recto"/>
            <p:cNvCxnSpPr/>
            <p:nvPr/>
          </p:nvCxnSpPr>
          <p:spPr>
            <a:xfrm>
              <a:off x="4514521"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6" name="5 Conector recto"/>
            <p:cNvCxnSpPr/>
            <p:nvPr/>
          </p:nvCxnSpPr>
          <p:spPr>
            <a:xfrm>
              <a:off x="2483768" y="5841268"/>
              <a:ext cx="2016224" cy="0"/>
            </a:xfrm>
            <a:prstGeom prst="line">
              <a:avLst/>
            </a:prstGeom>
          </p:spPr>
          <p:style>
            <a:lnRef idx="1">
              <a:schemeClr val="dk1"/>
            </a:lnRef>
            <a:fillRef idx="0">
              <a:schemeClr val="dk1"/>
            </a:fillRef>
            <a:effectRef idx="0">
              <a:schemeClr val="dk1"/>
            </a:effectRef>
            <a:fontRef idx="minor">
              <a:schemeClr val="tx1"/>
            </a:fontRef>
          </p:style>
        </p:cxnSp>
      </p:grpSp>
      <p:sp>
        <p:nvSpPr>
          <p:cNvPr id="7" name="6 Rectángulo"/>
          <p:cNvSpPr/>
          <p:nvPr/>
        </p:nvSpPr>
        <p:spPr>
          <a:xfrm>
            <a:off x="1349852" y="548680"/>
            <a:ext cx="1072473" cy="400110"/>
          </a:xfrm>
          <a:prstGeom prst="rect">
            <a:avLst/>
          </a:prstGeom>
          <a:solidFill>
            <a:schemeClr val="bg1"/>
          </a:solidFill>
        </p:spPr>
        <p:txBody>
          <a:bodyPr wrap="none">
            <a:spAutoFit/>
          </a:bodyPr>
          <a:lstStyle/>
          <a:p>
            <a:r>
              <a:rPr lang="es-ES_tradnl" sz="2000" dirty="0" smtClean="0">
                <a:latin typeface="Calibri" panose="020F0502020204030204" pitchFamily="34" charset="0"/>
              </a:rPr>
              <a:t>100 </a:t>
            </a:r>
            <a:r>
              <a:rPr lang="es-ES_tradnl" sz="2000" dirty="0" err="1" smtClean="0">
                <a:latin typeface="Calibri" panose="020F0502020204030204" pitchFamily="34" charset="0"/>
              </a:rPr>
              <a:t>keV</a:t>
            </a:r>
            <a:r>
              <a:rPr lang="es-ES_tradnl" sz="2000" dirty="0" smtClean="0">
                <a:latin typeface="Calibri" panose="020F0502020204030204" pitchFamily="34" charset="0"/>
              </a:rPr>
              <a:t> </a:t>
            </a:r>
            <a:endParaRPr lang="ca-ES" sz="2000" dirty="0">
              <a:latin typeface="Calibri" panose="020F0502020204030204" pitchFamily="34" charset="0"/>
            </a:endParaRPr>
          </a:p>
        </p:txBody>
      </p:sp>
      <p:sp>
        <p:nvSpPr>
          <p:cNvPr id="8" name="7 CuadroTexto"/>
          <p:cNvSpPr txBox="1"/>
          <p:nvPr/>
        </p:nvSpPr>
        <p:spPr>
          <a:xfrm>
            <a:off x="1198674" y="5371942"/>
            <a:ext cx="1777784" cy="400110"/>
          </a:xfrm>
          <a:prstGeom prst="rect">
            <a:avLst/>
          </a:prstGeom>
          <a:noFill/>
        </p:spPr>
        <p:txBody>
          <a:bodyPr wrap="square" rtlCol="0">
            <a:spAutoFit/>
          </a:bodyPr>
          <a:lstStyle/>
          <a:p>
            <a:r>
              <a:rPr lang="es-ES_tradnl" dirty="0" smtClean="0">
                <a:latin typeface="Calibri" panose="020F0502020204030204" pitchFamily="34" charset="0"/>
              </a:rPr>
              <a:t>35 </a:t>
            </a:r>
            <a:r>
              <a:rPr lang="es-ES_tradnl" dirty="0" err="1" smtClean="0">
                <a:latin typeface="Calibri" panose="020F0502020204030204" pitchFamily="34" charset="0"/>
              </a:rPr>
              <a:t>nm</a:t>
            </a:r>
            <a:r>
              <a:rPr lang="es-ES_tradnl" dirty="0" smtClean="0">
                <a:latin typeface="Calibri" panose="020F0502020204030204" pitchFamily="34" charset="0"/>
              </a:rPr>
              <a:t> SiO</a:t>
            </a:r>
            <a:r>
              <a:rPr lang="es-ES_tradnl" baseline="-25000" dirty="0" smtClean="0">
                <a:latin typeface="Calibri" panose="020F0502020204030204" pitchFamily="34" charset="0"/>
              </a:rPr>
              <a:t>2</a:t>
            </a:r>
            <a:endParaRPr lang="ca-ES" baseline="-25000" dirty="0">
              <a:latin typeface="Calibri" panose="020F050202020403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028613"/>
            <a:ext cx="3678733" cy="33301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9 CuadroTexto"/>
          <p:cNvSpPr txBox="1"/>
          <p:nvPr/>
        </p:nvSpPr>
        <p:spPr>
          <a:xfrm>
            <a:off x="5004048" y="1588453"/>
            <a:ext cx="4038773" cy="707886"/>
          </a:xfrm>
          <a:prstGeom prst="rect">
            <a:avLst/>
          </a:prstGeom>
          <a:solidFill>
            <a:schemeClr val="bg1"/>
          </a:solidFill>
          <a:ln>
            <a:solidFill>
              <a:schemeClr val="tx1"/>
            </a:solidFill>
          </a:ln>
        </p:spPr>
        <p:txBody>
          <a:bodyPr wrap="square" rtlCol="0">
            <a:spAutoFit/>
          </a:bodyPr>
          <a:lstStyle/>
          <a:p>
            <a:r>
              <a:rPr lang="es-ES_tradnl" dirty="0" smtClean="0">
                <a:latin typeface="Calibri" panose="020F0502020204030204" pitchFamily="34" charset="0"/>
              </a:rPr>
              <a:t>Geant4 final position  vs  SRIM </a:t>
            </a:r>
            <a:r>
              <a:rPr lang="es-ES_tradnl" dirty="0" err="1" smtClean="0">
                <a:latin typeface="Calibri" panose="020F0502020204030204" pitchFamily="34" charset="0"/>
              </a:rPr>
              <a:t>range</a:t>
            </a:r>
            <a:endParaRPr lang="es-ES_tradnl" dirty="0" smtClean="0">
              <a:latin typeface="Calibri" panose="020F0502020204030204" pitchFamily="34" charset="0"/>
            </a:endParaRPr>
          </a:p>
          <a:p>
            <a:r>
              <a:rPr lang="es-ES_tradnl" dirty="0" smtClean="0">
                <a:latin typeface="Calibri" panose="020F0502020204030204" pitchFamily="34" charset="0"/>
              </a:rPr>
              <a:t>           39,46                  vs    71,6  </a:t>
            </a:r>
            <a:r>
              <a:rPr lang="es-ES_tradnl" dirty="0" err="1" smtClean="0">
                <a:latin typeface="Calibri" panose="020F0502020204030204" pitchFamily="34" charset="0"/>
              </a:rPr>
              <a:t>nm</a:t>
            </a:r>
            <a:endParaRPr lang="ca-ES" dirty="0">
              <a:latin typeface="Calibri" panose="020F0502020204030204" pitchFamily="34" charset="0"/>
            </a:endParaRPr>
          </a:p>
        </p:txBody>
      </p:sp>
      <p:sp>
        <p:nvSpPr>
          <p:cNvPr id="11" name="8 CuadroTexto"/>
          <p:cNvSpPr txBox="1"/>
          <p:nvPr/>
        </p:nvSpPr>
        <p:spPr>
          <a:xfrm>
            <a:off x="5292080" y="475135"/>
            <a:ext cx="1139838" cy="400110"/>
          </a:xfrm>
          <a:prstGeom prst="rect">
            <a:avLst/>
          </a:prstGeom>
          <a:noFill/>
        </p:spPr>
        <p:txBody>
          <a:bodyPr wrap="square" rtlCol="0">
            <a:spAutoFit/>
          </a:bodyPr>
          <a:lstStyle/>
          <a:p>
            <a:r>
              <a:rPr lang="es-ES_tradnl" b="1" dirty="0" smtClean="0">
                <a:solidFill>
                  <a:schemeClr val="bg1"/>
                </a:solidFill>
                <a:latin typeface="Calibri" panose="020F0502020204030204" pitchFamily="34" charset="0"/>
              </a:rPr>
              <a:t>GEANT4</a:t>
            </a:r>
            <a:endParaRPr lang="ca-ES" b="1" baseline="-25000" dirty="0">
              <a:solidFill>
                <a:schemeClr val="bg1"/>
              </a:solidFill>
              <a:latin typeface="Calibri" panose="020F0502020204030204" pitchFamily="34" charset="0"/>
            </a:endParaRPr>
          </a:p>
        </p:txBody>
      </p:sp>
      <p:sp>
        <p:nvSpPr>
          <p:cNvPr id="12" name="8 CuadroTexto"/>
          <p:cNvSpPr txBox="1"/>
          <p:nvPr/>
        </p:nvSpPr>
        <p:spPr>
          <a:xfrm>
            <a:off x="7985470" y="5635116"/>
            <a:ext cx="762994" cy="400110"/>
          </a:xfrm>
          <a:prstGeom prst="rect">
            <a:avLst/>
          </a:prstGeom>
          <a:noFill/>
        </p:spPr>
        <p:txBody>
          <a:bodyPr wrap="square" rtlCol="0">
            <a:spAutoFit/>
          </a:bodyPr>
          <a:lstStyle/>
          <a:p>
            <a:r>
              <a:rPr lang="es-ES_tradnl" b="1" dirty="0" smtClean="0">
                <a:latin typeface="Calibri" panose="020F0502020204030204" pitchFamily="34" charset="0"/>
              </a:rPr>
              <a:t>SRIM</a:t>
            </a:r>
            <a:endParaRPr lang="ca-ES" b="1" baseline="-25000" dirty="0">
              <a:latin typeface="Calibri" panose="020F0502020204030204" pitchFamily="34" charset="0"/>
            </a:endParaRPr>
          </a:p>
        </p:txBody>
      </p:sp>
    </p:spTree>
    <p:extLst>
      <p:ext uri="{BB962C8B-B14F-4D97-AF65-F5344CB8AC3E}">
        <p14:creationId xmlns:p14="http://schemas.microsoft.com/office/powerpoint/2010/main" val="1335942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03" t="7541" r="23540" b="39471"/>
          <a:stretch/>
        </p:blipFill>
        <p:spPr bwMode="auto">
          <a:xfrm>
            <a:off x="35628" y="404664"/>
            <a:ext cx="6522190" cy="52994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Rectángulo"/>
          <p:cNvSpPr/>
          <p:nvPr/>
        </p:nvSpPr>
        <p:spPr>
          <a:xfrm>
            <a:off x="1256369" y="548680"/>
            <a:ext cx="1072473" cy="400110"/>
          </a:xfrm>
          <a:prstGeom prst="rect">
            <a:avLst/>
          </a:prstGeom>
          <a:solidFill>
            <a:schemeClr val="bg1"/>
          </a:solidFill>
        </p:spPr>
        <p:txBody>
          <a:bodyPr wrap="none">
            <a:spAutoFit/>
          </a:bodyPr>
          <a:lstStyle/>
          <a:p>
            <a:r>
              <a:rPr lang="es-ES_tradnl" sz="2000" dirty="0" smtClean="0">
                <a:latin typeface="Calibri" panose="020F0502020204030204" pitchFamily="34" charset="0"/>
              </a:rPr>
              <a:t>120 </a:t>
            </a:r>
            <a:r>
              <a:rPr lang="es-ES_tradnl" sz="2000" dirty="0" err="1" smtClean="0">
                <a:latin typeface="Calibri" panose="020F0502020204030204" pitchFamily="34" charset="0"/>
              </a:rPr>
              <a:t>keV</a:t>
            </a:r>
            <a:r>
              <a:rPr lang="es-ES_tradnl" sz="2000" dirty="0" smtClean="0">
                <a:latin typeface="Calibri" panose="020F0502020204030204" pitchFamily="34" charset="0"/>
              </a:rPr>
              <a:t> </a:t>
            </a:r>
            <a:endParaRPr lang="ca-ES" sz="2000" dirty="0">
              <a:latin typeface="Calibri" panose="020F0502020204030204" pitchFamily="34" charset="0"/>
            </a:endParaRPr>
          </a:p>
        </p:txBody>
      </p:sp>
      <p:sp>
        <p:nvSpPr>
          <p:cNvPr id="4" name="3 CuadroTexto"/>
          <p:cNvSpPr txBox="1"/>
          <p:nvPr/>
        </p:nvSpPr>
        <p:spPr>
          <a:xfrm>
            <a:off x="1101855" y="5693167"/>
            <a:ext cx="1777784" cy="400110"/>
          </a:xfrm>
          <a:prstGeom prst="rect">
            <a:avLst/>
          </a:prstGeom>
          <a:noFill/>
        </p:spPr>
        <p:txBody>
          <a:bodyPr wrap="square" rtlCol="0">
            <a:spAutoFit/>
          </a:bodyPr>
          <a:lstStyle/>
          <a:p>
            <a:r>
              <a:rPr lang="es-ES_tradnl" dirty="0" smtClean="0">
                <a:latin typeface="Calibri" panose="020F0502020204030204" pitchFamily="34" charset="0"/>
              </a:rPr>
              <a:t>35 </a:t>
            </a:r>
            <a:r>
              <a:rPr lang="es-ES_tradnl" dirty="0" err="1" smtClean="0">
                <a:latin typeface="Calibri" panose="020F0502020204030204" pitchFamily="34" charset="0"/>
              </a:rPr>
              <a:t>nm</a:t>
            </a:r>
            <a:r>
              <a:rPr lang="es-ES_tradnl" dirty="0" smtClean="0">
                <a:latin typeface="Calibri" panose="020F0502020204030204" pitchFamily="34" charset="0"/>
              </a:rPr>
              <a:t> SiO</a:t>
            </a:r>
            <a:r>
              <a:rPr lang="es-ES_tradnl" baseline="-25000" dirty="0" smtClean="0">
                <a:latin typeface="Calibri" panose="020F0502020204030204" pitchFamily="34" charset="0"/>
              </a:rPr>
              <a:t>2</a:t>
            </a:r>
            <a:endParaRPr lang="ca-ES" baseline="-25000" dirty="0">
              <a:latin typeface="Calibri" panose="020F0502020204030204" pitchFamily="34" charset="0"/>
            </a:endParaRPr>
          </a:p>
        </p:txBody>
      </p:sp>
      <p:grpSp>
        <p:nvGrpSpPr>
          <p:cNvPr id="5" name="4 Grupo"/>
          <p:cNvGrpSpPr/>
          <p:nvPr/>
        </p:nvGrpSpPr>
        <p:grpSpPr>
          <a:xfrm>
            <a:off x="813055" y="5805264"/>
            <a:ext cx="1814729" cy="504056"/>
            <a:chOff x="2483768" y="5589240"/>
            <a:chExt cx="2030753" cy="504056"/>
          </a:xfrm>
        </p:grpSpPr>
        <p:cxnSp>
          <p:nvCxnSpPr>
            <p:cNvPr id="6" name="5 Conector recto"/>
            <p:cNvCxnSpPr/>
            <p:nvPr/>
          </p:nvCxnSpPr>
          <p:spPr>
            <a:xfrm>
              <a:off x="2483768"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7" name="6 Conector recto"/>
            <p:cNvCxnSpPr/>
            <p:nvPr/>
          </p:nvCxnSpPr>
          <p:spPr>
            <a:xfrm>
              <a:off x="4514521"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8" name="7 Conector recto"/>
            <p:cNvCxnSpPr/>
            <p:nvPr/>
          </p:nvCxnSpPr>
          <p:spPr>
            <a:xfrm>
              <a:off x="2483768" y="5841268"/>
              <a:ext cx="2016224" cy="0"/>
            </a:xfrm>
            <a:prstGeom prst="line">
              <a:avLst/>
            </a:prstGeom>
          </p:spPr>
          <p:style>
            <a:lnRef idx="1">
              <a:schemeClr val="dk1"/>
            </a:lnRef>
            <a:fillRef idx="0">
              <a:schemeClr val="dk1"/>
            </a:fillRef>
            <a:effectRef idx="0">
              <a:schemeClr val="dk1"/>
            </a:effectRef>
            <a:fontRef idx="minor">
              <a:schemeClr val="tx1"/>
            </a:fontRef>
          </p:style>
        </p:cxnSp>
      </p:gr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996952"/>
            <a:ext cx="3678733" cy="33779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9 CuadroTexto"/>
          <p:cNvSpPr txBox="1"/>
          <p:nvPr/>
        </p:nvSpPr>
        <p:spPr>
          <a:xfrm>
            <a:off x="5076057" y="1628800"/>
            <a:ext cx="3966764" cy="707886"/>
          </a:xfrm>
          <a:prstGeom prst="rect">
            <a:avLst/>
          </a:prstGeom>
          <a:solidFill>
            <a:schemeClr val="bg1"/>
          </a:solidFill>
          <a:ln>
            <a:solidFill>
              <a:schemeClr val="tx1"/>
            </a:solidFill>
          </a:ln>
        </p:spPr>
        <p:txBody>
          <a:bodyPr wrap="square" rtlCol="0">
            <a:spAutoFit/>
          </a:bodyPr>
          <a:lstStyle/>
          <a:p>
            <a:r>
              <a:rPr lang="es-ES_tradnl" dirty="0" smtClean="0">
                <a:latin typeface="Calibri" panose="020F0502020204030204" pitchFamily="34" charset="0"/>
              </a:rPr>
              <a:t>Geant4  final position vs  SRIM </a:t>
            </a:r>
            <a:r>
              <a:rPr lang="es-ES_tradnl" dirty="0" err="1" smtClean="0">
                <a:latin typeface="Calibri" panose="020F0502020204030204" pitchFamily="34" charset="0"/>
              </a:rPr>
              <a:t>range</a:t>
            </a:r>
            <a:endParaRPr lang="es-ES_tradnl" dirty="0" smtClean="0">
              <a:latin typeface="Calibri" panose="020F0502020204030204" pitchFamily="34" charset="0"/>
            </a:endParaRPr>
          </a:p>
          <a:p>
            <a:r>
              <a:rPr lang="es-ES_tradnl" dirty="0" smtClean="0">
                <a:latin typeface="Calibri" panose="020F0502020204030204" pitchFamily="34" charset="0"/>
              </a:rPr>
              <a:t>           51,22                  vs    86,2  </a:t>
            </a:r>
            <a:r>
              <a:rPr lang="es-ES_tradnl" dirty="0" err="1" smtClean="0">
                <a:latin typeface="Calibri" panose="020F0502020204030204" pitchFamily="34" charset="0"/>
              </a:rPr>
              <a:t>nm</a:t>
            </a:r>
            <a:endParaRPr lang="ca-ES" dirty="0">
              <a:latin typeface="Calibri" panose="020F0502020204030204" pitchFamily="34" charset="0"/>
            </a:endParaRPr>
          </a:p>
        </p:txBody>
      </p:sp>
      <p:sp>
        <p:nvSpPr>
          <p:cNvPr id="11" name="8 CuadroTexto"/>
          <p:cNvSpPr txBox="1"/>
          <p:nvPr/>
        </p:nvSpPr>
        <p:spPr>
          <a:xfrm>
            <a:off x="5364088" y="548680"/>
            <a:ext cx="1139838" cy="400110"/>
          </a:xfrm>
          <a:prstGeom prst="rect">
            <a:avLst/>
          </a:prstGeom>
          <a:noFill/>
        </p:spPr>
        <p:txBody>
          <a:bodyPr wrap="square" rtlCol="0">
            <a:spAutoFit/>
          </a:bodyPr>
          <a:lstStyle/>
          <a:p>
            <a:r>
              <a:rPr lang="es-ES_tradnl" b="1" dirty="0" smtClean="0">
                <a:solidFill>
                  <a:schemeClr val="bg1"/>
                </a:solidFill>
                <a:latin typeface="Calibri" panose="020F0502020204030204" pitchFamily="34" charset="0"/>
              </a:rPr>
              <a:t>GEANT4</a:t>
            </a:r>
            <a:endParaRPr lang="ca-ES" b="1" baseline="-25000" dirty="0">
              <a:solidFill>
                <a:schemeClr val="bg1"/>
              </a:solidFill>
              <a:latin typeface="Calibri" panose="020F0502020204030204" pitchFamily="34" charset="0"/>
            </a:endParaRPr>
          </a:p>
        </p:txBody>
      </p:sp>
      <p:sp>
        <p:nvSpPr>
          <p:cNvPr id="12" name="8 CuadroTexto"/>
          <p:cNvSpPr txBox="1"/>
          <p:nvPr/>
        </p:nvSpPr>
        <p:spPr>
          <a:xfrm>
            <a:off x="7985470" y="5635116"/>
            <a:ext cx="762994" cy="400110"/>
          </a:xfrm>
          <a:prstGeom prst="rect">
            <a:avLst/>
          </a:prstGeom>
          <a:noFill/>
        </p:spPr>
        <p:txBody>
          <a:bodyPr wrap="square" rtlCol="0">
            <a:spAutoFit/>
          </a:bodyPr>
          <a:lstStyle/>
          <a:p>
            <a:r>
              <a:rPr lang="es-ES_tradnl" b="1" dirty="0" smtClean="0">
                <a:latin typeface="Calibri" panose="020F0502020204030204" pitchFamily="34" charset="0"/>
              </a:rPr>
              <a:t>SRIM</a:t>
            </a:r>
            <a:endParaRPr lang="ca-ES" b="1" baseline="-25000" dirty="0">
              <a:latin typeface="Calibri" panose="020F0502020204030204" pitchFamily="34" charset="0"/>
            </a:endParaRPr>
          </a:p>
        </p:txBody>
      </p:sp>
    </p:spTree>
    <p:extLst>
      <p:ext uri="{BB962C8B-B14F-4D97-AF65-F5344CB8AC3E}">
        <p14:creationId xmlns:p14="http://schemas.microsoft.com/office/powerpoint/2010/main" val="1244505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05" t="7698" r="26573" b="39456"/>
          <a:stretch/>
        </p:blipFill>
        <p:spPr bwMode="auto">
          <a:xfrm>
            <a:off x="247870" y="476672"/>
            <a:ext cx="6916418" cy="5285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2 Grupo"/>
          <p:cNvGrpSpPr/>
          <p:nvPr/>
        </p:nvGrpSpPr>
        <p:grpSpPr>
          <a:xfrm>
            <a:off x="2267744" y="5877272"/>
            <a:ext cx="936104" cy="504056"/>
            <a:chOff x="2267744" y="5589240"/>
            <a:chExt cx="936104" cy="504056"/>
          </a:xfrm>
        </p:grpSpPr>
        <p:cxnSp>
          <p:nvCxnSpPr>
            <p:cNvPr id="4" name="3 Conector recto"/>
            <p:cNvCxnSpPr/>
            <p:nvPr/>
          </p:nvCxnSpPr>
          <p:spPr>
            <a:xfrm>
              <a:off x="2267744"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5" name="4 Conector recto"/>
            <p:cNvCxnSpPr/>
            <p:nvPr/>
          </p:nvCxnSpPr>
          <p:spPr>
            <a:xfrm>
              <a:off x="3203848" y="5589240"/>
              <a:ext cx="0" cy="504056"/>
            </a:xfrm>
            <a:prstGeom prst="line">
              <a:avLst/>
            </a:prstGeom>
          </p:spPr>
          <p:style>
            <a:lnRef idx="1">
              <a:schemeClr val="dk1"/>
            </a:lnRef>
            <a:fillRef idx="0">
              <a:schemeClr val="dk1"/>
            </a:fillRef>
            <a:effectRef idx="0">
              <a:schemeClr val="dk1"/>
            </a:effectRef>
            <a:fontRef idx="minor">
              <a:schemeClr val="tx1"/>
            </a:fontRef>
          </p:style>
        </p:cxnSp>
        <p:cxnSp>
          <p:nvCxnSpPr>
            <p:cNvPr id="6" name="5 Conector recto"/>
            <p:cNvCxnSpPr/>
            <p:nvPr/>
          </p:nvCxnSpPr>
          <p:spPr>
            <a:xfrm>
              <a:off x="2267744" y="5841268"/>
              <a:ext cx="936104" cy="0"/>
            </a:xfrm>
            <a:prstGeom prst="line">
              <a:avLst/>
            </a:prstGeom>
          </p:spPr>
          <p:style>
            <a:lnRef idx="1">
              <a:schemeClr val="dk1"/>
            </a:lnRef>
            <a:fillRef idx="0">
              <a:schemeClr val="dk1"/>
            </a:fillRef>
            <a:effectRef idx="0">
              <a:schemeClr val="dk1"/>
            </a:effectRef>
            <a:fontRef idx="minor">
              <a:schemeClr val="tx1"/>
            </a:fontRef>
          </p:style>
        </p:cxnSp>
      </p:grpSp>
      <p:sp>
        <p:nvSpPr>
          <p:cNvPr id="7" name="6 Rectángulo"/>
          <p:cNvSpPr/>
          <p:nvPr/>
        </p:nvSpPr>
        <p:spPr>
          <a:xfrm>
            <a:off x="683568" y="764704"/>
            <a:ext cx="1072473" cy="400110"/>
          </a:xfrm>
          <a:prstGeom prst="rect">
            <a:avLst/>
          </a:prstGeom>
          <a:solidFill>
            <a:schemeClr val="bg1"/>
          </a:solidFill>
        </p:spPr>
        <p:txBody>
          <a:bodyPr wrap="none">
            <a:spAutoFit/>
          </a:bodyPr>
          <a:lstStyle/>
          <a:p>
            <a:r>
              <a:rPr lang="es-ES_tradnl" sz="2000" dirty="0" smtClean="0">
                <a:latin typeface="Calibri" panose="020F0502020204030204" pitchFamily="34" charset="0"/>
              </a:rPr>
              <a:t>180 </a:t>
            </a:r>
            <a:r>
              <a:rPr lang="es-ES_tradnl" sz="2000" dirty="0" err="1" smtClean="0">
                <a:latin typeface="Calibri" panose="020F0502020204030204" pitchFamily="34" charset="0"/>
              </a:rPr>
              <a:t>keV</a:t>
            </a:r>
            <a:r>
              <a:rPr lang="es-ES_tradnl" sz="2000" dirty="0" smtClean="0">
                <a:latin typeface="Calibri" panose="020F0502020204030204" pitchFamily="34" charset="0"/>
              </a:rPr>
              <a:t> </a:t>
            </a:r>
            <a:endParaRPr lang="ca-ES" sz="2000" dirty="0">
              <a:latin typeface="Calibri" panose="020F0502020204030204" pitchFamily="34" charset="0"/>
            </a:endParaRPr>
          </a:p>
        </p:txBody>
      </p:sp>
      <p:sp>
        <p:nvSpPr>
          <p:cNvPr id="8" name="7 CuadroTexto"/>
          <p:cNvSpPr txBox="1"/>
          <p:nvPr/>
        </p:nvSpPr>
        <p:spPr>
          <a:xfrm>
            <a:off x="2074136" y="5877328"/>
            <a:ext cx="1777784" cy="504000"/>
          </a:xfrm>
          <a:prstGeom prst="rect">
            <a:avLst/>
          </a:prstGeom>
          <a:solidFill>
            <a:schemeClr val="bg1"/>
          </a:solidFill>
        </p:spPr>
        <p:txBody>
          <a:bodyPr wrap="square" rtlCol="0">
            <a:spAutoFit/>
          </a:bodyPr>
          <a:lstStyle/>
          <a:p>
            <a:r>
              <a:rPr lang="es-ES_tradnl" dirty="0" smtClean="0">
                <a:latin typeface="Calibri" panose="020F0502020204030204" pitchFamily="34" charset="0"/>
              </a:rPr>
              <a:t>35 </a:t>
            </a:r>
            <a:r>
              <a:rPr lang="es-ES_tradnl" dirty="0" err="1" smtClean="0">
                <a:latin typeface="Calibri" panose="020F0502020204030204" pitchFamily="34" charset="0"/>
              </a:rPr>
              <a:t>nm</a:t>
            </a:r>
            <a:r>
              <a:rPr lang="es-ES_tradnl" dirty="0" smtClean="0">
                <a:latin typeface="Calibri" panose="020F0502020204030204" pitchFamily="34" charset="0"/>
              </a:rPr>
              <a:t> SiO</a:t>
            </a:r>
            <a:r>
              <a:rPr lang="es-ES_tradnl" baseline="-25000" dirty="0" smtClean="0">
                <a:latin typeface="Calibri" panose="020F0502020204030204" pitchFamily="34" charset="0"/>
              </a:rPr>
              <a:t>2</a:t>
            </a:r>
            <a:endParaRPr lang="ca-ES" baseline="-25000" dirty="0">
              <a:latin typeface="Calibri" panose="020F050202020403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043380"/>
            <a:ext cx="3678733" cy="33379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9 CuadroTexto"/>
          <p:cNvSpPr txBox="1"/>
          <p:nvPr/>
        </p:nvSpPr>
        <p:spPr>
          <a:xfrm>
            <a:off x="5004049" y="810871"/>
            <a:ext cx="4038772" cy="707886"/>
          </a:xfrm>
          <a:prstGeom prst="rect">
            <a:avLst/>
          </a:prstGeom>
          <a:solidFill>
            <a:schemeClr val="bg1"/>
          </a:solidFill>
          <a:ln>
            <a:solidFill>
              <a:schemeClr val="tx1"/>
            </a:solidFill>
          </a:ln>
        </p:spPr>
        <p:txBody>
          <a:bodyPr wrap="square" rtlCol="0">
            <a:spAutoFit/>
          </a:bodyPr>
          <a:lstStyle/>
          <a:p>
            <a:r>
              <a:rPr lang="es-ES_tradnl" dirty="0" smtClean="0">
                <a:latin typeface="Calibri" panose="020F0502020204030204" pitchFamily="34" charset="0"/>
              </a:rPr>
              <a:t>Geant4 final position vs  SRIM </a:t>
            </a:r>
            <a:r>
              <a:rPr lang="es-ES_tradnl" dirty="0" err="1" smtClean="0">
                <a:latin typeface="Calibri" panose="020F0502020204030204" pitchFamily="34" charset="0"/>
              </a:rPr>
              <a:t>range</a:t>
            </a:r>
            <a:endParaRPr lang="es-ES_tradnl" dirty="0" smtClean="0">
              <a:latin typeface="Calibri" panose="020F0502020204030204" pitchFamily="34" charset="0"/>
            </a:endParaRPr>
          </a:p>
          <a:p>
            <a:r>
              <a:rPr lang="es-ES_tradnl" dirty="0" smtClean="0">
                <a:latin typeface="Calibri" panose="020F0502020204030204" pitchFamily="34" charset="0"/>
              </a:rPr>
              <a:t>           90,87                 vs    124,2  </a:t>
            </a:r>
            <a:r>
              <a:rPr lang="es-ES_tradnl" dirty="0" err="1" smtClean="0">
                <a:latin typeface="Calibri" panose="020F0502020204030204" pitchFamily="34" charset="0"/>
              </a:rPr>
              <a:t>nm</a:t>
            </a:r>
            <a:endParaRPr lang="ca-ES" dirty="0">
              <a:latin typeface="Calibri" panose="020F0502020204030204" pitchFamily="34" charset="0"/>
            </a:endParaRPr>
          </a:p>
        </p:txBody>
      </p:sp>
      <p:sp>
        <p:nvSpPr>
          <p:cNvPr id="11" name="8 CuadroTexto"/>
          <p:cNvSpPr txBox="1"/>
          <p:nvPr/>
        </p:nvSpPr>
        <p:spPr>
          <a:xfrm>
            <a:off x="395536" y="5204904"/>
            <a:ext cx="1139838" cy="400110"/>
          </a:xfrm>
          <a:prstGeom prst="rect">
            <a:avLst/>
          </a:prstGeom>
          <a:noFill/>
        </p:spPr>
        <p:txBody>
          <a:bodyPr wrap="square" rtlCol="0">
            <a:spAutoFit/>
          </a:bodyPr>
          <a:lstStyle/>
          <a:p>
            <a:r>
              <a:rPr lang="es-ES_tradnl" b="1" dirty="0" smtClean="0">
                <a:solidFill>
                  <a:schemeClr val="bg1"/>
                </a:solidFill>
                <a:latin typeface="Calibri" panose="020F0502020204030204" pitchFamily="34" charset="0"/>
              </a:rPr>
              <a:t>GEANT4</a:t>
            </a:r>
            <a:endParaRPr lang="ca-ES" b="1" baseline="-25000" dirty="0">
              <a:solidFill>
                <a:schemeClr val="bg1"/>
              </a:solidFill>
              <a:latin typeface="Calibri" panose="020F0502020204030204" pitchFamily="34" charset="0"/>
            </a:endParaRPr>
          </a:p>
        </p:txBody>
      </p:sp>
      <p:sp>
        <p:nvSpPr>
          <p:cNvPr id="12" name="8 CuadroTexto"/>
          <p:cNvSpPr txBox="1"/>
          <p:nvPr/>
        </p:nvSpPr>
        <p:spPr>
          <a:xfrm>
            <a:off x="7985470" y="5635116"/>
            <a:ext cx="762994" cy="400110"/>
          </a:xfrm>
          <a:prstGeom prst="rect">
            <a:avLst/>
          </a:prstGeom>
          <a:noFill/>
        </p:spPr>
        <p:txBody>
          <a:bodyPr wrap="square" rtlCol="0">
            <a:spAutoFit/>
          </a:bodyPr>
          <a:lstStyle/>
          <a:p>
            <a:r>
              <a:rPr lang="es-ES_tradnl" b="1" dirty="0" smtClean="0">
                <a:latin typeface="Calibri" panose="020F0502020204030204" pitchFamily="34" charset="0"/>
              </a:rPr>
              <a:t>SRIM</a:t>
            </a:r>
            <a:endParaRPr lang="ca-ES" b="1" baseline="-25000" dirty="0">
              <a:latin typeface="Calibri" panose="020F0502020204030204" pitchFamily="34" charset="0"/>
            </a:endParaRPr>
          </a:p>
        </p:txBody>
      </p:sp>
    </p:spTree>
    <p:extLst>
      <p:ext uri="{BB962C8B-B14F-4D97-AF65-F5344CB8AC3E}">
        <p14:creationId xmlns:p14="http://schemas.microsoft.com/office/powerpoint/2010/main" val="2053927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sz="2000" b="1" kern="0" dirty="0" smtClean="0">
                <a:solidFill>
                  <a:schemeClr val="tx1"/>
                </a:solidFill>
                <a:latin typeface="+mn-lt"/>
                <a:ea typeface="ＭＳ Ｐゴシック" pitchFamily="34" charset="-128"/>
              </a:rPr>
              <a:t>Gallium P on N Diodes Run (R9089)</a:t>
            </a:r>
            <a:endParaRPr lang="en-GB" sz="2000" kern="0" dirty="0" smtClean="0">
              <a:solidFill>
                <a:schemeClr val="tx1"/>
              </a:solidFill>
              <a:latin typeface="+mn-lt"/>
            </a:endParaRPr>
          </a:p>
        </p:txBody>
      </p:sp>
      <p:sp>
        <p:nvSpPr>
          <p:cNvPr id="29" name="4 CuadroTexto"/>
          <p:cNvSpPr txBox="1"/>
          <p:nvPr/>
        </p:nvSpPr>
        <p:spPr>
          <a:xfrm>
            <a:off x="422028" y="1056998"/>
            <a:ext cx="8299944" cy="646331"/>
          </a:xfrm>
          <a:prstGeom prst="rect">
            <a:avLst/>
          </a:prstGeom>
          <a:noFill/>
        </p:spPr>
        <p:txBody>
          <a:bodyPr wrap="square" rtlCol="0">
            <a:spAutoFit/>
          </a:bodyPr>
          <a:lstStyle/>
          <a:p>
            <a:pPr marL="342900" indent="-342900" algn="just" fontAlgn="auto">
              <a:spcBef>
                <a:spcPts val="0"/>
              </a:spcBef>
              <a:spcAft>
                <a:spcPts val="0"/>
              </a:spcAft>
              <a:buClr>
                <a:schemeClr val="tx1"/>
              </a:buClr>
              <a:buSzPct val="60000"/>
              <a:buFont typeface="Arial" charset="0"/>
              <a:buChar char="•"/>
            </a:pPr>
            <a:r>
              <a:rPr lang="en-US" sz="1800" b="1" dirty="0" smtClean="0">
                <a:solidFill>
                  <a:srgbClr val="FF0000"/>
                </a:solidFill>
                <a:latin typeface="Calibri"/>
              </a:rPr>
              <a:t>12</a:t>
            </a:r>
            <a:r>
              <a:rPr lang="en-US" sz="1800" dirty="0" smtClean="0">
                <a:latin typeface="Calibri"/>
              </a:rPr>
              <a:t> wafers with </a:t>
            </a:r>
            <a:r>
              <a:rPr lang="en-US" sz="1800" b="1" dirty="0" smtClean="0">
                <a:solidFill>
                  <a:srgbClr val="00B050"/>
                </a:solidFill>
                <a:latin typeface="Calibri"/>
              </a:rPr>
              <a:t>Gallium</a:t>
            </a:r>
            <a:r>
              <a:rPr lang="en-US" sz="1800" dirty="0" smtClean="0">
                <a:latin typeface="Calibri"/>
              </a:rPr>
              <a:t> implantation, </a:t>
            </a:r>
            <a:r>
              <a:rPr lang="en-US" sz="1800" b="1" dirty="0" smtClean="0">
                <a:solidFill>
                  <a:srgbClr val="FF0000"/>
                </a:solidFill>
                <a:latin typeface="Calibri"/>
              </a:rPr>
              <a:t>3</a:t>
            </a:r>
            <a:r>
              <a:rPr lang="en-US" sz="1800" dirty="0" smtClean="0">
                <a:latin typeface="Calibri"/>
              </a:rPr>
              <a:t> energies, </a:t>
            </a:r>
            <a:r>
              <a:rPr lang="en-US" sz="1800" b="1" dirty="0" smtClean="0">
                <a:solidFill>
                  <a:srgbClr val="FF0000"/>
                </a:solidFill>
                <a:latin typeface="Calibri"/>
              </a:rPr>
              <a:t>2</a:t>
            </a:r>
            <a:r>
              <a:rPr lang="en-US" sz="1800" dirty="0" smtClean="0">
                <a:latin typeface="Calibri"/>
              </a:rPr>
              <a:t> doses</a:t>
            </a:r>
          </a:p>
          <a:p>
            <a:pPr marL="342900" indent="-342900" algn="just" fontAlgn="auto">
              <a:spcBef>
                <a:spcPts val="0"/>
              </a:spcBef>
              <a:spcAft>
                <a:spcPts val="0"/>
              </a:spcAft>
              <a:buClr>
                <a:schemeClr val="tx1"/>
              </a:buClr>
              <a:buSzPct val="60000"/>
              <a:buFont typeface="Arial" charset="0"/>
              <a:buChar char="•"/>
            </a:pPr>
            <a:r>
              <a:rPr lang="en-US" sz="1800" b="1" dirty="0" smtClean="0">
                <a:solidFill>
                  <a:srgbClr val="FF0000"/>
                </a:solidFill>
                <a:latin typeface="Calibri"/>
              </a:rPr>
              <a:t>3</a:t>
            </a:r>
            <a:r>
              <a:rPr lang="en-US" sz="1800" dirty="0" smtClean="0">
                <a:latin typeface="Calibri"/>
              </a:rPr>
              <a:t> wafers with </a:t>
            </a:r>
            <a:r>
              <a:rPr lang="en-US" sz="1800" b="1" dirty="0" smtClean="0">
                <a:solidFill>
                  <a:srgbClr val="3164AB"/>
                </a:solidFill>
                <a:latin typeface="Calibri"/>
              </a:rPr>
              <a:t>Boron</a:t>
            </a:r>
            <a:r>
              <a:rPr lang="en-US" sz="1800" dirty="0" smtClean="0">
                <a:latin typeface="Calibri"/>
              </a:rPr>
              <a:t> implantation, </a:t>
            </a:r>
            <a:r>
              <a:rPr lang="en-US" sz="1800" b="1" dirty="0" smtClean="0">
                <a:solidFill>
                  <a:srgbClr val="FF0000"/>
                </a:solidFill>
                <a:latin typeface="Calibri"/>
              </a:rPr>
              <a:t>1</a:t>
            </a:r>
            <a:r>
              <a:rPr lang="en-US" sz="1800" dirty="0" smtClean="0">
                <a:latin typeface="Calibri"/>
              </a:rPr>
              <a:t> energy, </a:t>
            </a:r>
            <a:r>
              <a:rPr lang="en-US" sz="1800" b="1" dirty="0" smtClean="0">
                <a:solidFill>
                  <a:srgbClr val="FF0000"/>
                </a:solidFill>
                <a:latin typeface="Calibri"/>
              </a:rPr>
              <a:t>1</a:t>
            </a:r>
            <a:r>
              <a:rPr lang="en-US" sz="1800" dirty="0" smtClean="0">
                <a:latin typeface="Calibri"/>
              </a:rPr>
              <a:t> dose</a:t>
            </a:r>
          </a:p>
        </p:txBody>
      </p:sp>
      <p:graphicFrame>
        <p:nvGraphicFramePr>
          <p:cNvPr id="9" name="6 Tabla"/>
          <p:cNvGraphicFramePr>
            <a:graphicFrameLocks noGrp="1"/>
          </p:cNvGraphicFramePr>
          <p:nvPr>
            <p:extLst/>
          </p:nvPr>
        </p:nvGraphicFramePr>
        <p:xfrm>
          <a:off x="251520" y="1913509"/>
          <a:ext cx="4392488" cy="4307205"/>
        </p:xfrm>
        <a:graphic>
          <a:graphicData uri="http://schemas.openxmlformats.org/drawingml/2006/table">
            <a:tbl>
              <a:tblPr/>
              <a:tblGrid>
                <a:gridCol w="729082">
                  <a:extLst>
                    <a:ext uri="{9D8B030D-6E8A-4147-A177-3AD203B41FA5}">
                      <a16:colId xmlns:a16="http://schemas.microsoft.com/office/drawing/2014/main" val="20000"/>
                    </a:ext>
                  </a:extLst>
                </a:gridCol>
                <a:gridCol w="850594">
                  <a:extLst>
                    <a:ext uri="{9D8B030D-6E8A-4147-A177-3AD203B41FA5}">
                      <a16:colId xmlns:a16="http://schemas.microsoft.com/office/drawing/2014/main" val="20001"/>
                    </a:ext>
                  </a:extLst>
                </a:gridCol>
                <a:gridCol w="144466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tblGrid>
              <a:tr h="240170">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i="1" u="none" strike="noStrike" dirty="0" err="1">
                          <a:effectLst/>
                        </a:rPr>
                        <a:t>Wafer</a:t>
                      </a:r>
                      <a:endParaRPr lang="es-ES" sz="1600" b="1" i="1"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i="1" u="none" strike="noStrike" dirty="0" err="1">
                          <a:effectLst/>
                        </a:rPr>
                        <a:t>Implantation</a:t>
                      </a:r>
                      <a:endParaRPr lang="es-ES" sz="1600" b="1" i="1"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26188">
                <a:tc vMerge="1">
                  <a:txBody>
                    <a:bodyPr/>
                    <a:lstStyle/>
                    <a:p>
                      <a:endParaRPr lang="es-ES"/>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i="1" u="none" strike="noStrike" dirty="0">
                          <a:effectLst/>
                        </a:rPr>
                        <a:t>Ion</a:t>
                      </a:r>
                      <a:endParaRPr lang="es-ES" sz="1600" b="1" i="1"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i="1" u="none" strike="noStrike" dirty="0" err="1">
                          <a:effectLst/>
                        </a:rPr>
                        <a:t>Energy</a:t>
                      </a:r>
                      <a:r>
                        <a:rPr lang="es-ES" sz="1600" b="1" i="1" u="none" strike="noStrike" dirty="0">
                          <a:effectLst/>
                        </a:rPr>
                        <a:t> (</a:t>
                      </a:r>
                      <a:r>
                        <a:rPr lang="es-ES" sz="1600" b="1" i="1" u="none" strike="noStrike" dirty="0" err="1">
                          <a:effectLst/>
                        </a:rPr>
                        <a:t>keV</a:t>
                      </a:r>
                      <a:r>
                        <a:rPr lang="es-ES" sz="1600" b="1" i="1" u="none" strike="noStrike" dirty="0">
                          <a:effectLst/>
                        </a:rPr>
                        <a:t>)</a:t>
                      </a:r>
                      <a:endParaRPr lang="es-ES" sz="1600" b="1" i="1"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i="1" u="none" strike="noStrike" dirty="0" err="1">
                          <a:effectLst/>
                        </a:rPr>
                        <a:t>Dose</a:t>
                      </a:r>
                      <a:r>
                        <a:rPr lang="es-ES" sz="1600" b="1" i="1" u="none" strike="noStrike" dirty="0">
                          <a:effectLst/>
                        </a:rPr>
                        <a:t>(at/cm^2)</a:t>
                      </a:r>
                      <a:endParaRPr lang="es-ES" sz="1600" b="1" i="1"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1</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1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Ga</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u="none" strike="noStrike" dirty="0">
                          <a:effectLst/>
                        </a:rPr>
                        <a:t>160</a:t>
                      </a:r>
                      <a:endParaRPr lang="es-ES" sz="1600" b="1"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1,0e14</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2</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3</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1,0e15</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4</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5"/>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5</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rowSpan="4">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u="none" strike="noStrike" dirty="0">
                          <a:solidFill>
                            <a:srgbClr val="FF0000"/>
                          </a:solidFill>
                          <a:effectLst/>
                        </a:rPr>
                        <a:t>180</a:t>
                      </a:r>
                      <a:endParaRPr lang="es-ES" sz="1600" b="1" i="0" u="none" strike="noStrike" dirty="0">
                        <a:solidFill>
                          <a:srgbClr val="FF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1,0e14</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6</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7"/>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7</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1,0e15</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8</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9"/>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9</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rowSpan="4">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b="1" u="none" strike="noStrike" dirty="0">
                          <a:solidFill>
                            <a:srgbClr val="00B050"/>
                          </a:solidFill>
                          <a:effectLst/>
                        </a:rPr>
                        <a:t>195</a:t>
                      </a:r>
                      <a:endParaRPr lang="es-ES" sz="1600" b="1" i="0" u="none" strike="noStrike" dirty="0">
                        <a:solidFill>
                          <a:srgbClr val="00B05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1,0e14</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10</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11"/>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11</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row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1,0e15</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12</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13"/>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13</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B</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70</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smtClean="0">
                          <a:effectLst/>
                        </a:rPr>
                        <a:t>1,0e15</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20352">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a:effectLst/>
                        </a:rPr>
                        <a:t>14</a:t>
                      </a:r>
                      <a:endParaRPr lang="es-ES" sz="1600" b="0" i="0" u="none" strike="noStrike">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15"/>
                  </a:ext>
                </a:extLst>
              </a:tr>
              <a:tr h="22618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s-ES" sz="1600" u="none" strike="noStrike" dirty="0">
                          <a:effectLst/>
                        </a:rPr>
                        <a:t>15</a:t>
                      </a:r>
                      <a:endParaRPr lang="es-ES" sz="1600" b="0" i="0" u="none" strike="noStrike" dirty="0">
                        <a:solidFill>
                          <a:srgbClr val="000000"/>
                        </a:solidFill>
                        <a:effectLst/>
                        <a:latin typeface="Calibri"/>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16"/>
                  </a:ext>
                </a:extLst>
              </a:tr>
            </a:tbl>
          </a:graphicData>
        </a:graphic>
      </p:graphicFrame>
      <p:grpSp>
        <p:nvGrpSpPr>
          <p:cNvPr id="3" name="Agrupar 2"/>
          <p:cNvGrpSpPr/>
          <p:nvPr/>
        </p:nvGrpSpPr>
        <p:grpSpPr>
          <a:xfrm>
            <a:off x="6201254" y="1004945"/>
            <a:ext cx="2952328" cy="2291352"/>
            <a:chOff x="5106615" y="1268760"/>
            <a:chExt cx="3818740" cy="2478609"/>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6615" y="1268760"/>
              <a:ext cx="3818740" cy="247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8 CuadroTexto"/>
            <p:cNvSpPr txBox="1"/>
            <p:nvPr/>
          </p:nvSpPr>
          <p:spPr>
            <a:xfrm>
              <a:off x="7236296" y="2516306"/>
              <a:ext cx="783869" cy="307777"/>
            </a:xfrm>
            <a:prstGeom prst="rect">
              <a:avLst/>
            </a:prstGeom>
            <a:noFill/>
          </p:spPr>
          <p:txBody>
            <a:bodyPr wrap="none" rtlCol="0">
              <a:spAutoFit/>
            </a:bodyPr>
            <a:lstStyle/>
            <a:p>
              <a:pPr fontAlgn="auto">
                <a:spcBef>
                  <a:spcPts val="0"/>
                </a:spcBef>
                <a:spcAft>
                  <a:spcPts val="0"/>
                </a:spcAft>
              </a:pPr>
              <a:r>
                <a:rPr lang="es-ES" sz="1400" dirty="0" smtClean="0">
                  <a:solidFill>
                    <a:prstClr val="black"/>
                  </a:solidFill>
                  <a:latin typeface="Calibri"/>
                </a:rPr>
                <a:t>GEANT4</a:t>
              </a:r>
              <a:endParaRPr lang="es-ES_tradnl" sz="1400" dirty="0">
                <a:solidFill>
                  <a:prstClr val="black"/>
                </a:solidFill>
                <a:latin typeface="Calibri"/>
              </a:endParaRPr>
            </a:p>
          </p:txBody>
        </p:sp>
      </p:grpSp>
      <p:sp>
        <p:nvSpPr>
          <p:cNvPr id="14" name="4 CuadroTexto"/>
          <p:cNvSpPr txBox="1"/>
          <p:nvPr/>
        </p:nvSpPr>
        <p:spPr>
          <a:xfrm>
            <a:off x="4860032" y="5909210"/>
            <a:ext cx="4167744" cy="400110"/>
          </a:xfrm>
          <a:prstGeom prst="rect">
            <a:avLst/>
          </a:prstGeom>
          <a:noFill/>
          <a:ln w="38100">
            <a:solidFill>
              <a:srgbClr val="00B050"/>
            </a:solidFill>
          </a:ln>
        </p:spPr>
        <p:txBody>
          <a:bodyPr wrap="none" rtlCol="0">
            <a:spAutoFit/>
          </a:bodyPr>
          <a:lstStyle/>
          <a:p>
            <a:pPr fontAlgn="auto">
              <a:spcBef>
                <a:spcPts val="0"/>
              </a:spcBef>
              <a:spcAft>
                <a:spcPts val="0"/>
              </a:spcAft>
            </a:pPr>
            <a:r>
              <a:rPr lang="en-GB" b="1" smtClean="0">
                <a:solidFill>
                  <a:srgbClr val="00B050"/>
                </a:solidFill>
                <a:latin typeface="Calibri"/>
              </a:rPr>
              <a:t>P on N </a:t>
            </a:r>
            <a:r>
              <a:rPr lang="en-GB" b="1" dirty="0">
                <a:solidFill>
                  <a:srgbClr val="00B050"/>
                </a:solidFill>
                <a:latin typeface="Calibri"/>
              </a:rPr>
              <a:t>D</a:t>
            </a:r>
            <a:r>
              <a:rPr lang="en-GB" b="1" smtClean="0">
                <a:solidFill>
                  <a:srgbClr val="00B050"/>
                </a:solidFill>
                <a:latin typeface="Calibri"/>
              </a:rPr>
              <a:t>iodes </a:t>
            </a:r>
            <a:r>
              <a:rPr lang="en-GB" b="1" dirty="0" smtClean="0">
                <a:solidFill>
                  <a:srgbClr val="00B050"/>
                </a:solidFill>
                <a:latin typeface="Calibri"/>
              </a:rPr>
              <a:t>without multiplication!</a:t>
            </a:r>
            <a:endParaRPr lang="en-GB" b="1" dirty="0">
              <a:solidFill>
                <a:srgbClr val="00B050"/>
              </a:solidFill>
              <a:latin typeface="Calibri"/>
            </a:endParaRPr>
          </a:p>
        </p:txBody>
      </p:sp>
      <p:sp>
        <p:nvSpPr>
          <p:cNvPr id="15" name="11 CuadroTexto"/>
          <p:cNvSpPr txBox="1"/>
          <p:nvPr/>
        </p:nvSpPr>
        <p:spPr>
          <a:xfrm>
            <a:off x="4781347" y="3344286"/>
            <a:ext cx="3940625" cy="2419124"/>
          </a:xfrm>
          <a:prstGeom prst="rect">
            <a:avLst/>
          </a:prstGeom>
          <a:noFill/>
        </p:spPr>
        <p:txBody>
          <a:bodyPr wrap="square" rtlCol="0">
            <a:spAutoFit/>
          </a:bodyPr>
          <a:lstStyle/>
          <a:p>
            <a:pPr>
              <a:lnSpc>
                <a:spcPct val="120000"/>
              </a:lnSpc>
            </a:pPr>
            <a:r>
              <a:rPr lang="en-GB" sz="1800" b="1" i="1" u="sng" dirty="0" smtClean="0">
                <a:solidFill>
                  <a:srgbClr val="FF0000"/>
                </a:solidFill>
                <a:latin typeface="Calibri" charset="0"/>
                <a:ea typeface="Calibri" charset="0"/>
                <a:cs typeface="Calibri" charset="0"/>
              </a:rPr>
              <a:t>Included structures</a:t>
            </a:r>
            <a:endParaRPr lang="en-GB" sz="1800" b="1" i="1" u="sng" dirty="0" smtClean="0">
              <a:solidFill>
                <a:srgbClr val="3164AB"/>
              </a:solidFill>
              <a:latin typeface="Calibri" charset="0"/>
              <a:ea typeface="Calibri" charset="0"/>
              <a:cs typeface="Calibri" charset="0"/>
            </a:endParaRPr>
          </a:p>
          <a:p>
            <a:pPr marL="285750" indent="-285750">
              <a:lnSpc>
                <a:spcPct val="120000"/>
              </a:lnSpc>
              <a:buClr>
                <a:schemeClr val="tx1"/>
              </a:buClr>
              <a:buSzPct val="60000"/>
              <a:buFont typeface="Wingdings" charset="2"/>
              <a:buChar char="ü"/>
            </a:pPr>
            <a:r>
              <a:rPr lang="en-GB" sz="1800" b="1" dirty="0" smtClean="0">
                <a:solidFill>
                  <a:srgbClr val="3164AB"/>
                </a:solidFill>
                <a:latin typeface="Calibri" charset="0"/>
                <a:ea typeface="Calibri" charset="0"/>
                <a:cs typeface="Calibri" charset="0"/>
              </a:rPr>
              <a:t>Ga</a:t>
            </a:r>
            <a:r>
              <a:rPr lang="en-GB" sz="1800" dirty="0" smtClean="0">
                <a:latin typeface="Calibri" charset="0"/>
                <a:ea typeface="Calibri" charset="0"/>
                <a:cs typeface="Calibri" charset="0"/>
              </a:rPr>
              <a:t> implanted on</a:t>
            </a:r>
            <a:r>
              <a:rPr lang="en-GB" sz="1800" dirty="0" smtClean="0">
                <a:solidFill>
                  <a:srgbClr val="3164AB"/>
                </a:solidFill>
                <a:latin typeface="Calibri" charset="0"/>
                <a:ea typeface="Calibri" charset="0"/>
                <a:cs typeface="Calibri" charset="0"/>
              </a:rPr>
              <a:t> </a:t>
            </a:r>
            <a:r>
              <a:rPr lang="en-GB" sz="1800" b="1" dirty="0" smtClean="0">
                <a:solidFill>
                  <a:srgbClr val="00B050"/>
                </a:solidFill>
                <a:latin typeface="Calibri" charset="0"/>
                <a:ea typeface="Calibri" charset="0"/>
                <a:cs typeface="Calibri" charset="0"/>
              </a:rPr>
              <a:t>N-type</a:t>
            </a:r>
            <a:r>
              <a:rPr lang="en-GB" sz="1800" dirty="0" smtClean="0">
                <a:latin typeface="Calibri" charset="0"/>
                <a:ea typeface="Calibri" charset="0"/>
                <a:cs typeface="Calibri" charset="0"/>
              </a:rPr>
              <a:t> substrates</a:t>
            </a:r>
          </a:p>
          <a:p>
            <a:pPr marL="285750" indent="-285750">
              <a:lnSpc>
                <a:spcPct val="120000"/>
              </a:lnSpc>
              <a:buClr>
                <a:schemeClr val="tx1"/>
              </a:buClr>
              <a:buSzPct val="60000"/>
              <a:buFont typeface="Wingdings" charset="2"/>
              <a:buChar char="ü"/>
            </a:pPr>
            <a:r>
              <a:rPr lang="en-GB" sz="1800" b="1" dirty="0" err="1" smtClean="0">
                <a:solidFill>
                  <a:srgbClr val="3164AB"/>
                </a:solidFill>
                <a:latin typeface="Calibri" charset="0"/>
                <a:ea typeface="Calibri" charset="0"/>
                <a:cs typeface="Calibri" charset="0"/>
              </a:rPr>
              <a:t>PiN</a:t>
            </a:r>
            <a:r>
              <a:rPr lang="en-GB" sz="1800" dirty="0" smtClean="0">
                <a:latin typeface="Calibri" charset="0"/>
                <a:ea typeface="Calibri" charset="0"/>
                <a:cs typeface="Calibri" charset="0"/>
              </a:rPr>
              <a:t> diodes. (</a:t>
            </a:r>
            <a:r>
              <a:rPr lang="en-GB" sz="1800" b="1" dirty="0">
                <a:solidFill>
                  <a:srgbClr val="00B050"/>
                </a:solidFill>
                <a:latin typeface="Calibri" charset="0"/>
                <a:ea typeface="Calibri" charset="0"/>
                <a:cs typeface="Calibri" charset="0"/>
              </a:rPr>
              <a:t>No LGAD!</a:t>
            </a:r>
            <a:r>
              <a:rPr lang="en-GB" sz="1800" dirty="0">
                <a:latin typeface="Calibri" charset="0"/>
                <a:ea typeface="Calibri" charset="0"/>
                <a:cs typeface="Calibri" charset="0"/>
              </a:rPr>
              <a:t>)</a:t>
            </a:r>
          </a:p>
          <a:p>
            <a:pPr marL="285750" indent="-285750">
              <a:lnSpc>
                <a:spcPct val="120000"/>
              </a:lnSpc>
              <a:buClr>
                <a:schemeClr val="tx1"/>
              </a:buClr>
              <a:buSzPct val="60000"/>
              <a:buFont typeface="Wingdings" charset="2"/>
              <a:buChar char="ü"/>
            </a:pPr>
            <a:r>
              <a:rPr lang="en-GB" sz="1800" b="1" dirty="0" err="1" smtClean="0">
                <a:solidFill>
                  <a:srgbClr val="3164AB"/>
                </a:solidFill>
                <a:latin typeface="Calibri" charset="0"/>
                <a:ea typeface="Calibri" charset="0"/>
                <a:cs typeface="Calibri" charset="0"/>
              </a:rPr>
              <a:t>SiMS</a:t>
            </a:r>
            <a:r>
              <a:rPr lang="en-GB" sz="1800" dirty="0" smtClean="0">
                <a:latin typeface="Calibri" charset="0"/>
                <a:ea typeface="Calibri" charset="0"/>
                <a:cs typeface="Calibri" charset="0"/>
              </a:rPr>
              <a:t> and other </a:t>
            </a:r>
            <a:r>
              <a:rPr lang="en-GB" sz="1800" b="1" dirty="0">
                <a:solidFill>
                  <a:srgbClr val="00B050"/>
                </a:solidFill>
                <a:latin typeface="Calibri" charset="0"/>
                <a:ea typeface="Calibri" charset="0"/>
                <a:cs typeface="Calibri" charset="0"/>
              </a:rPr>
              <a:t>T</a:t>
            </a:r>
            <a:r>
              <a:rPr lang="en-GB" sz="1800" b="1" dirty="0" smtClean="0">
                <a:solidFill>
                  <a:srgbClr val="00B050"/>
                </a:solidFill>
                <a:latin typeface="Calibri" charset="0"/>
                <a:ea typeface="Calibri" charset="0"/>
                <a:cs typeface="Calibri" charset="0"/>
              </a:rPr>
              <a:t>echnological </a:t>
            </a:r>
            <a:r>
              <a:rPr lang="en-GB" sz="1800" b="1" dirty="0">
                <a:solidFill>
                  <a:srgbClr val="00B050"/>
                </a:solidFill>
                <a:latin typeface="Calibri" charset="0"/>
                <a:ea typeface="Calibri" charset="0"/>
                <a:cs typeface="Calibri" charset="0"/>
              </a:rPr>
              <a:t>C</a:t>
            </a:r>
            <a:r>
              <a:rPr lang="en-GB" sz="1800" b="1" dirty="0" smtClean="0">
                <a:solidFill>
                  <a:srgbClr val="00B050"/>
                </a:solidFill>
                <a:latin typeface="Calibri" charset="0"/>
                <a:ea typeface="Calibri" charset="0"/>
                <a:cs typeface="Calibri" charset="0"/>
              </a:rPr>
              <a:t>haracterization</a:t>
            </a:r>
            <a:r>
              <a:rPr lang="en-GB" sz="1800" dirty="0" smtClean="0">
                <a:latin typeface="Calibri" charset="0"/>
                <a:ea typeface="Calibri" charset="0"/>
                <a:cs typeface="Calibri" charset="0"/>
              </a:rPr>
              <a:t> structures</a:t>
            </a:r>
          </a:p>
          <a:p>
            <a:pPr marL="285750" indent="-285750">
              <a:lnSpc>
                <a:spcPct val="120000"/>
              </a:lnSpc>
              <a:buClr>
                <a:schemeClr val="tx1"/>
              </a:buClr>
              <a:buSzPct val="60000"/>
              <a:buFont typeface="Wingdings" charset="2"/>
              <a:buChar char="ü"/>
            </a:pPr>
            <a:r>
              <a:rPr lang="en-GB" sz="1800" dirty="0">
                <a:latin typeface="Calibri" charset="0"/>
                <a:ea typeface="Calibri" charset="0"/>
                <a:cs typeface="Calibri" charset="0"/>
              </a:rPr>
              <a:t>Useful to study </a:t>
            </a:r>
            <a:r>
              <a:rPr lang="en-GB" sz="1800" b="1" dirty="0">
                <a:solidFill>
                  <a:srgbClr val="3164AB"/>
                </a:solidFill>
                <a:latin typeface="Calibri" charset="0"/>
                <a:ea typeface="Calibri" charset="0"/>
                <a:cs typeface="Calibri" charset="0"/>
              </a:rPr>
              <a:t>Acceptor </a:t>
            </a:r>
            <a:r>
              <a:rPr lang="en-GB" sz="1800" b="1" dirty="0" smtClean="0">
                <a:solidFill>
                  <a:srgbClr val="3164AB"/>
                </a:solidFill>
                <a:latin typeface="Calibri" charset="0"/>
                <a:ea typeface="Calibri" charset="0"/>
                <a:cs typeface="Calibri" charset="0"/>
              </a:rPr>
              <a:t>Removal</a:t>
            </a:r>
            <a:r>
              <a:rPr lang="en-GB" sz="1800" dirty="0" smtClean="0">
                <a:solidFill>
                  <a:srgbClr val="3164AB"/>
                </a:solidFill>
                <a:latin typeface="Calibri" charset="0"/>
                <a:ea typeface="Calibri" charset="0"/>
                <a:cs typeface="Calibri" charset="0"/>
              </a:rPr>
              <a:t> </a:t>
            </a:r>
            <a:r>
              <a:rPr lang="en-GB" sz="1800" dirty="0" smtClean="0">
                <a:latin typeface="Calibri" charset="0"/>
                <a:ea typeface="Calibri" charset="0"/>
                <a:cs typeface="Calibri" charset="0"/>
              </a:rPr>
              <a:t>(RD50 project)</a:t>
            </a:r>
            <a:endParaRPr lang="en-GB" sz="1800" dirty="0">
              <a:latin typeface="Calibri" charset="0"/>
              <a:ea typeface="Calibri" charset="0"/>
              <a:cs typeface="Calibri" charset="0"/>
            </a:endParaRPr>
          </a:p>
        </p:txBody>
      </p:sp>
      <p:cxnSp>
        <p:nvCxnSpPr>
          <p:cNvPr id="12"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69669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sz="2000" b="1" kern="0" dirty="0" smtClean="0">
                <a:solidFill>
                  <a:schemeClr val="tx1"/>
                </a:solidFill>
                <a:latin typeface="+mn-lt"/>
                <a:ea typeface="ＭＳ Ｐゴシック" pitchFamily="34" charset="-128"/>
              </a:rPr>
              <a:t>Gallium P on N Diodes Run (R9089)</a:t>
            </a:r>
            <a:endParaRPr lang="en-GB" sz="2000" kern="0" dirty="0" smtClean="0">
              <a:solidFill>
                <a:schemeClr val="tx1"/>
              </a:solidFill>
              <a:latin typeface="+mn-lt"/>
            </a:endParaRPr>
          </a:p>
        </p:txBody>
      </p:sp>
      <p:grpSp>
        <p:nvGrpSpPr>
          <p:cNvPr id="4" name="Agrupar 3"/>
          <p:cNvGrpSpPr>
            <a:grpSpLocks noChangeAspect="1"/>
          </p:cNvGrpSpPr>
          <p:nvPr/>
        </p:nvGrpSpPr>
        <p:grpSpPr>
          <a:xfrm>
            <a:off x="481985" y="980728"/>
            <a:ext cx="7982079" cy="5328676"/>
            <a:chOff x="481985" y="742600"/>
            <a:chExt cx="8554511" cy="5710820"/>
          </a:xfrm>
        </p:grpSpPr>
        <p:pic>
          <p:nvPicPr>
            <p:cNvPr id="1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52" y="773912"/>
              <a:ext cx="4233964" cy="2822642"/>
            </a:xfrm>
            <a:prstGeom prst="rect">
              <a:avLst/>
            </a:prstGeom>
          </p:spPr>
        </p:pic>
        <p:pic>
          <p:nvPicPr>
            <p:cNvPr id="1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866" y="742600"/>
              <a:ext cx="4245630" cy="2830420"/>
            </a:xfrm>
            <a:prstGeom prst="rect">
              <a:avLst/>
            </a:prstGeom>
          </p:spPr>
        </p:pic>
        <p:pic>
          <p:nvPicPr>
            <p:cNvPr id="15"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85" y="3630733"/>
              <a:ext cx="4234031" cy="2822687"/>
            </a:xfrm>
            <a:prstGeom prst="rect">
              <a:avLst/>
            </a:prstGeom>
          </p:spPr>
        </p:pic>
        <p:pic>
          <p:nvPicPr>
            <p:cNvPr id="1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866" y="3623001"/>
              <a:ext cx="4245630" cy="2830419"/>
            </a:xfrm>
            <a:prstGeom prst="rect">
              <a:avLst/>
            </a:prstGeom>
          </p:spPr>
        </p:pic>
      </p:grpSp>
      <p:cxnSp>
        <p:nvCxnSpPr>
          <p:cNvPr id="9"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647560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1 Título"/>
          <p:cNvSpPr txBox="1">
            <a:spLocks/>
          </p:cNvSpPr>
          <p:nvPr/>
        </p:nvSpPr>
        <p:spPr>
          <a:xfrm>
            <a:off x="1311090" y="1196690"/>
            <a:ext cx="6789400" cy="360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smtClean="0"/>
              <a:t>W1: Dose 1e14 at/cm</a:t>
            </a:r>
            <a:r>
              <a:rPr lang="en-GB" sz="1800" b="1" baseline="30000" dirty="0" smtClean="0"/>
              <a:t>2</a:t>
            </a:r>
            <a:r>
              <a:rPr lang="en-GB" sz="1800" b="1" dirty="0" smtClean="0"/>
              <a:t> Energy 160 </a:t>
            </a:r>
            <a:r>
              <a:rPr lang="en-GB" sz="1800" b="1" dirty="0" err="1" smtClean="0"/>
              <a:t>keV</a:t>
            </a:r>
            <a:r>
              <a:rPr lang="en-GB" sz="1800" b="1" dirty="0" smtClean="0"/>
              <a:t>; Temp 1100ºC time 180 min </a:t>
            </a:r>
          </a:p>
          <a:p>
            <a:pPr algn="l"/>
            <a:endParaRPr lang="en-GB" sz="1800" b="1" dirty="0"/>
          </a:p>
        </p:txBody>
      </p:sp>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r="18235"/>
          <a:stretch/>
        </p:blipFill>
        <p:spPr>
          <a:xfrm>
            <a:off x="35370" y="1908911"/>
            <a:ext cx="4246029" cy="3752399"/>
          </a:xfrm>
          <a:prstGeom prst="rect">
            <a:avLst/>
          </a:prstGeom>
        </p:spPr>
      </p:pic>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l="5588" r="3088" b="1546"/>
          <a:stretch/>
        </p:blipFill>
        <p:spPr>
          <a:xfrm>
            <a:off x="4244629" y="1916790"/>
            <a:ext cx="4864002" cy="3660467"/>
          </a:xfrm>
          <a:prstGeom prst="rect">
            <a:avLst/>
          </a:prstGeom>
        </p:spPr>
      </p:pic>
      <p:sp>
        <p:nvSpPr>
          <p:cNvPr id="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Gallium P on N Diodes. First </a:t>
            </a:r>
            <a:r>
              <a:rPr lang="en-GB" altLang="ja-JP" sz="2000" b="1" kern="0" dirty="0">
                <a:solidFill>
                  <a:schemeClr val="tx1"/>
                </a:solidFill>
                <a:latin typeface="+mn-lt"/>
                <a:ea typeface="ＭＳ Ｐゴシック" pitchFamily="34" charset="-128"/>
              </a:rPr>
              <a:t>Measurements. </a:t>
            </a:r>
            <a:r>
              <a:rPr lang="en-GB" altLang="ja-JP" sz="2000" b="1" kern="0" dirty="0" smtClean="0">
                <a:solidFill>
                  <a:schemeClr val="tx1"/>
                </a:solidFill>
                <a:latin typeface="+mn-lt"/>
                <a:ea typeface="ＭＳ Ｐゴシック" pitchFamily="34" charset="-128"/>
              </a:rPr>
              <a:t>I(V) Characteristics</a:t>
            </a:r>
            <a:endParaRPr lang="en-GB" sz="2000" kern="0" dirty="0" smtClean="0">
              <a:solidFill>
                <a:schemeClr val="tx1"/>
              </a:solidFill>
              <a:latin typeface="+mn-lt"/>
            </a:endParaRPr>
          </a:p>
        </p:txBody>
      </p:sp>
      <p:cxnSp>
        <p:nvCxnSpPr>
          <p:cNvPr id="8"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79490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t="8833" r="4960"/>
          <a:stretch/>
        </p:blipFill>
        <p:spPr>
          <a:xfrm>
            <a:off x="1" y="1556476"/>
            <a:ext cx="4857394" cy="3261200"/>
          </a:xfrm>
          <a:prstGeom prst="rect">
            <a:avLst/>
          </a:prstGeom>
        </p:spPr>
      </p:pic>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6324" t="11281" r="12998" b="3865"/>
          <a:stretch/>
        </p:blipFill>
        <p:spPr>
          <a:xfrm>
            <a:off x="4857395" y="2940555"/>
            <a:ext cx="4323245" cy="3174101"/>
          </a:xfrm>
          <a:prstGeom prst="rect">
            <a:avLst/>
          </a:prstGeom>
        </p:spPr>
      </p:pic>
      <p:sp>
        <p:nvSpPr>
          <p:cNvPr id="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Gallium P on N Diodes. First </a:t>
            </a:r>
            <a:r>
              <a:rPr lang="en-GB" altLang="ja-JP" sz="2000" b="1" kern="0" dirty="0">
                <a:solidFill>
                  <a:schemeClr val="tx1"/>
                </a:solidFill>
                <a:latin typeface="+mn-lt"/>
                <a:ea typeface="ＭＳ Ｐゴシック" pitchFamily="34" charset="-128"/>
              </a:rPr>
              <a:t>Measurements. </a:t>
            </a:r>
            <a:r>
              <a:rPr lang="en-GB" altLang="ja-JP" sz="2000" b="1" kern="0" dirty="0" smtClean="0">
                <a:solidFill>
                  <a:schemeClr val="tx1"/>
                </a:solidFill>
                <a:latin typeface="+mn-lt"/>
                <a:ea typeface="ＭＳ Ｐゴシック" pitchFamily="34" charset="-128"/>
              </a:rPr>
              <a:t>C(V) Characteristics</a:t>
            </a:r>
            <a:endParaRPr lang="en-GB" sz="2000" kern="0" dirty="0" smtClean="0">
              <a:solidFill>
                <a:schemeClr val="tx1"/>
              </a:solidFill>
              <a:latin typeface="+mn-lt"/>
            </a:endParaRPr>
          </a:p>
        </p:txBody>
      </p:sp>
      <p:cxnSp>
        <p:nvCxnSpPr>
          <p:cNvPr id="8"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9" name="1 Título"/>
          <p:cNvSpPr txBox="1">
            <a:spLocks/>
          </p:cNvSpPr>
          <p:nvPr/>
        </p:nvSpPr>
        <p:spPr>
          <a:xfrm>
            <a:off x="1311090" y="1124680"/>
            <a:ext cx="6789400" cy="360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smtClean="0"/>
              <a:t>W1: Dose 1e14 at/cm</a:t>
            </a:r>
            <a:r>
              <a:rPr lang="en-GB" sz="1800" b="1" baseline="30000" dirty="0" smtClean="0"/>
              <a:t>2</a:t>
            </a:r>
            <a:r>
              <a:rPr lang="en-GB" sz="1800" b="1" dirty="0" smtClean="0"/>
              <a:t> Energy 160 </a:t>
            </a:r>
            <a:r>
              <a:rPr lang="en-GB" sz="1800" b="1" dirty="0" err="1" smtClean="0"/>
              <a:t>keV</a:t>
            </a:r>
            <a:r>
              <a:rPr lang="en-GB" sz="1800" b="1" dirty="0" smtClean="0"/>
              <a:t>; Temp 1100ºC time 180 min </a:t>
            </a:r>
          </a:p>
          <a:p>
            <a:pPr algn="l"/>
            <a:endParaRPr lang="en-GB" sz="1800" b="1" dirty="0"/>
          </a:p>
        </p:txBody>
      </p:sp>
    </p:spTree>
    <p:extLst>
      <p:ext uri="{BB962C8B-B14F-4D97-AF65-F5344CB8AC3E}">
        <p14:creationId xmlns:p14="http://schemas.microsoft.com/office/powerpoint/2010/main" val="147514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LGAD Radiation Hardness. Carbon Doped Silicon Wafers</a:t>
            </a:r>
            <a:endParaRPr lang="en-GB" sz="2000" kern="0" dirty="0" smtClean="0">
              <a:solidFill>
                <a:schemeClr val="tx1"/>
              </a:solidFill>
              <a:latin typeface="+mn-lt"/>
            </a:endParaRPr>
          </a:p>
        </p:txBody>
      </p:sp>
      <p:sp>
        <p:nvSpPr>
          <p:cNvPr id="29" name="4 CuadroTexto"/>
          <p:cNvSpPr txBox="1"/>
          <p:nvPr/>
        </p:nvSpPr>
        <p:spPr>
          <a:xfrm>
            <a:off x="422028" y="1056998"/>
            <a:ext cx="8299944" cy="2246769"/>
          </a:xfrm>
          <a:prstGeom prst="rect">
            <a:avLst/>
          </a:prstGeom>
          <a:noFill/>
        </p:spPr>
        <p:txBody>
          <a:bodyPr wrap="square" rtlCol="0">
            <a:spAutoFit/>
          </a:bodyPr>
          <a:lstStyle/>
          <a:p>
            <a:pPr marL="342900" indent="-342900" algn="just" fontAlgn="auto">
              <a:spcBef>
                <a:spcPts val="0"/>
              </a:spcBef>
              <a:spcAft>
                <a:spcPts val="0"/>
              </a:spcAft>
              <a:buClr>
                <a:schemeClr val="tx1"/>
              </a:buClr>
              <a:buFont typeface="Arial" charset="0"/>
              <a:buChar char="•"/>
            </a:pPr>
            <a:r>
              <a:rPr lang="en-US" sz="1800" dirty="0" smtClean="0">
                <a:latin typeface="Calibri"/>
              </a:rPr>
              <a:t>LGAD </a:t>
            </a:r>
            <a:r>
              <a:rPr lang="en-US" sz="1800" b="1" dirty="0" smtClean="0">
                <a:solidFill>
                  <a:srgbClr val="FF0000"/>
                </a:solidFill>
                <a:latin typeface="Calibri"/>
              </a:rPr>
              <a:t>Gain value Decreases</a:t>
            </a:r>
            <a:r>
              <a:rPr lang="en-US" sz="1800" dirty="0" smtClean="0">
                <a:latin typeface="Calibri"/>
              </a:rPr>
              <a:t> when equivalent </a:t>
            </a:r>
            <a:r>
              <a:rPr lang="en-US" sz="1800" b="1" dirty="0" err="1" smtClean="0">
                <a:solidFill>
                  <a:srgbClr val="FF0000"/>
                </a:solidFill>
                <a:latin typeface="Calibri"/>
              </a:rPr>
              <a:t>Fluence</a:t>
            </a:r>
            <a:r>
              <a:rPr lang="en-US" sz="1800" b="1" dirty="0" smtClean="0">
                <a:solidFill>
                  <a:srgbClr val="FF0000"/>
                </a:solidFill>
                <a:latin typeface="Calibri"/>
              </a:rPr>
              <a:t> Increases</a:t>
            </a:r>
          </a:p>
          <a:p>
            <a:pPr marL="342900" indent="-342900" algn="just" fontAlgn="auto">
              <a:spcBef>
                <a:spcPts val="0"/>
              </a:spcBef>
              <a:spcAft>
                <a:spcPts val="0"/>
              </a:spcAft>
              <a:buClr>
                <a:schemeClr val="tx1"/>
              </a:buClr>
              <a:buFont typeface="Arial" charset="0"/>
              <a:buChar char="•"/>
            </a:pPr>
            <a:endParaRPr lang="en-US" sz="1800" b="1" dirty="0" smtClean="0">
              <a:solidFill>
                <a:srgbClr val="FF0000"/>
              </a:solidFill>
              <a:latin typeface="Calibri"/>
            </a:endParaRPr>
          </a:p>
          <a:p>
            <a:pPr marL="342900" indent="-342900" algn="just" fontAlgn="auto">
              <a:spcBef>
                <a:spcPts val="0"/>
              </a:spcBef>
              <a:spcAft>
                <a:spcPts val="0"/>
              </a:spcAft>
              <a:buClr>
                <a:schemeClr val="tx1"/>
              </a:buClr>
              <a:buFont typeface="Arial" charset="0"/>
              <a:buChar char="•"/>
            </a:pPr>
            <a:r>
              <a:rPr lang="en-US" sz="1800" b="1" dirty="0">
                <a:solidFill>
                  <a:srgbClr val="FF0000"/>
                </a:solidFill>
                <a:latin typeface="Calibri"/>
              </a:rPr>
              <a:t>Possible </a:t>
            </a:r>
            <a:r>
              <a:rPr lang="en-US" sz="1800" b="1" dirty="0" smtClean="0">
                <a:solidFill>
                  <a:srgbClr val="FF0000"/>
                </a:solidFill>
                <a:latin typeface="Calibri"/>
              </a:rPr>
              <a:t>Solution 2</a:t>
            </a:r>
            <a:r>
              <a:rPr lang="en-US" sz="1800" dirty="0">
                <a:latin typeface="Calibri"/>
              </a:rPr>
              <a:t>: </a:t>
            </a:r>
            <a:r>
              <a:rPr lang="en-US" sz="1800" dirty="0" smtClean="0">
                <a:latin typeface="Calibri"/>
              </a:rPr>
              <a:t>Use of </a:t>
            </a:r>
            <a:r>
              <a:rPr lang="en-US" sz="1800" b="1" dirty="0" smtClean="0">
                <a:solidFill>
                  <a:srgbClr val="3164AB"/>
                </a:solidFill>
                <a:latin typeface="Calibri"/>
              </a:rPr>
              <a:t>Carbon</a:t>
            </a:r>
            <a:r>
              <a:rPr lang="en-US" sz="1800" dirty="0" smtClean="0">
                <a:latin typeface="Calibri"/>
              </a:rPr>
              <a:t> </a:t>
            </a:r>
            <a:r>
              <a:rPr lang="en-US" sz="1800" dirty="0">
                <a:latin typeface="Calibri"/>
              </a:rPr>
              <a:t>doped silicon </a:t>
            </a:r>
            <a:r>
              <a:rPr lang="en-US" sz="1800" dirty="0" smtClean="0">
                <a:latin typeface="Calibri"/>
              </a:rPr>
              <a:t>wafers</a:t>
            </a:r>
          </a:p>
          <a:p>
            <a:pPr marL="342900" indent="-342900" algn="just" fontAlgn="auto">
              <a:spcBef>
                <a:spcPts val="0"/>
              </a:spcBef>
              <a:spcAft>
                <a:spcPts val="0"/>
              </a:spcAft>
              <a:buClr>
                <a:schemeClr val="tx1"/>
              </a:buClr>
              <a:buFont typeface="Arial" charset="0"/>
              <a:buChar char="•"/>
            </a:pPr>
            <a:r>
              <a:rPr lang="en-US" sz="1800" b="1" dirty="0" smtClean="0">
                <a:solidFill>
                  <a:srgbClr val="3164AB"/>
                </a:solidFill>
                <a:latin typeface="Calibri"/>
              </a:rPr>
              <a:t>Carbon</a:t>
            </a:r>
            <a:r>
              <a:rPr lang="en-US" sz="1800" dirty="0" smtClean="0">
                <a:latin typeface="Calibri"/>
              </a:rPr>
              <a:t> co-doping can reduce the concentration of </a:t>
            </a:r>
            <a:r>
              <a:rPr lang="en-US" sz="1800" b="1" dirty="0" smtClean="0">
                <a:solidFill>
                  <a:srgbClr val="00B050"/>
                </a:solidFill>
                <a:latin typeface="Calibri"/>
              </a:rPr>
              <a:t>B-O defects</a:t>
            </a:r>
            <a:r>
              <a:rPr lang="en-US" sz="1800" dirty="0" smtClean="0">
                <a:latin typeface="Calibri"/>
              </a:rPr>
              <a:t>, as a result of the formation of more energetically favorable carbon-oxygen (C-O) complexes</a:t>
            </a:r>
            <a:endParaRPr lang="en-US" sz="1800" dirty="0">
              <a:latin typeface="Calibri"/>
            </a:endParaRPr>
          </a:p>
          <a:p>
            <a:pPr marL="342900" indent="-342900" algn="just" fontAlgn="auto">
              <a:spcBef>
                <a:spcPts val="0"/>
              </a:spcBef>
              <a:spcAft>
                <a:spcPts val="0"/>
              </a:spcAft>
              <a:buClr>
                <a:schemeClr val="tx1"/>
              </a:buClr>
              <a:buFont typeface="Arial" charset="0"/>
              <a:buChar char="•"/>
            </a:pPr>
            <a:r>
              <a:rPr lang="en-US" sz="1800" b="1" dirty="0">
                <a:solidFill>
                  <a:srgbClr val="3164AB"/>
                </a:solidFill>
                <a:latin typeface="Calibri"/>
              </a:rPr>
              <a:t>Two</a:t>
            </a:r>
            <a:r>
              <a:rPr lang="en-US" sz="1800" dirty="0">
                <a:latin typeface="Calibri"/>
              </a:rPr>
              <a:t> different approaches:</a:t>
            </a:r>
            <a:endParaRPr lang="en-US" sz="1800" b="1" dirty="0">
              <a:solidFill>
                <a:srgbClr val="00B050"/>
              </a:solidFill>
              <a:latin typeface="Calibri"/>
            </a:endParaRPr>
          </a:p>
          <a:p>
            <a:pPr marL="800100" lvl="1" indent="-342900" algn="just" fontAlgn="auto">
              <a:spcBef>
                <a:spcPts val="0"/>
              </a:spcBef>
              <a:spcAft>
                <a:spcPts val="0"/>
              </a:spcAft>
              <a:buClr>
                <a:schemeClr val="tx1"/>
              </a:buClr>
              <a:buSzPct val="60000"/>
              <a:buFont typeface="Wingdings" panose="05000000000000000000" pitchFamily="2" charset="2"/>
              <a:buChar char="ü"/>
            </a:pPr>
            <a:r>
              <a:rPr lang="en-US" sz="1600" b="1" dirty="0">
                <a:solidFill>
                  <a:srgbClr val="00B050"/>
                </a:solidFill>
                <a:latin typeface="Calibri"/>
              </a:rPr>
              <a:t>Diffusion</a:t>
            </a:r>
            <a:r>
              <a:rPr lang="en-US" sz="1600" dirty="0">
                <a:latin typeface="Calibri"/>
              </a:rPr>
              <a:t> of Carbon in a silicon wafer (bare wafers and n-p diodes)</a:t>
            </a:r>
          </a:p>
          <a:p>
            <a:pPr marL="800100" lvl="1" indent="-342900" algn="just" fontAlgn="auto">
              <a:spcBef>
                <a:spcPts val="0"/>
              </a:spcBef>
              <a:spcAft>
                <a:spcPts val="0"/>
              </a:spcAft>
              <a:buClr>
                <a:schemeClr val="tx1"/>
              </a:buClr>
              <a:buSzPct val="60000"/>
              <a:buFont typeface="Wingdings" panose="05000000000000000000" pitchFamily="2" charset="2"/>
              <a:buChar char="ü"/>
            </a:pPr>
            <a:r>
              <a:rPr lang="en-US" sz="1600" b="1" dirty="0">
                <a:solidFill>
                  <a:srgbClr val="00B050"/>
                </a:solidFill>
                <a:latin typeface="Calibri"/>
              </a:rPr>
              <a:t>Implantation</a:t>
            </a:r>
            <a:r>
              <a:rPr lang="en-US" sz="1600" dirty="0">
                <a:latin typeface="Calibri"/>
              </a:rPr>
              <a:t> of Carbon in the multiplication </a:t>
            </a:r>
            <a:r>
              <a:rPr lang="en-US" sz="1600" dirty="0" smtClean="0">
                <a:latin typeface="Calibri"/>
              </a:rPr>
              <a:t>layer region</a:t>
            </a:r>
            <a:endParaRPr lang="en-US" sz="1600" dirty="0">
              <a:latin typeface="Calibri"/>
            </a:endParaRPr>
          </a:p>
        </p:txBody>
      </p:sp>
      <p:sp>
        <p:nvSpPr>
          <p:cNvPr id="10" name="4 CuadroTexto"/>
          <p:cNvSpPr txBox="1"/>
          <p:nvPr/>
        </p:nvSpPr>
        <p:spPr>
          <a:xfrm>
            <a:off x="1192675" y="5959343"/>
            <a:ext cx="3014234" cy="369332"/>
          </a:xfrm>
          <a:prstGeom prst="rect">
            <a:avLst/>
          </a:prstGeom>
          <a:noFill/>
          <a:ln w="19050">
            <a:solidFill>
              <a:schemeClr val="tx1"/>
            </a:solidFill>
          </a:ln>
        </p:spPr>
        <p:txBody>
          <a:bodyPr wrap="square" rtlCol="0">
            <a:spAutoFit/>
          </a:bodyPr>
          <a:lstStyle/>
          <a:p>
            <a:pPr fontAlgn="auto">
              <a:spcBef>
                <a:spcPts val="0"/>
              </a:spcBef>
              <a:spcAft>
                <a:spcPts val="0"/>
              </a:spcAft>
            </a:pPr>
            <a:r>
              <a:rPr lang="en-GB" sz="900" i="1" dirty="0" smtClean="0">
                <a:solidFill>
                  <a:prstClr val="black"/>
                </a:solidFill>
                <a:latin typeface="Calibri"/>
              </a:rPr>
              <a:t>E. </a:t>
            </a:r>
            <a:r>
              <a:rPr lang="en-GB" sz="900" i="1" dirty="0" err="1" smtClean="0">
                <a:solidFill>
                  <a:prstClr val="black"/>
                </a:solidFill>
                <a:latin typeface="Calibri"/>
              </a:rPr>
              <a:t>Donegani</a:t>
            </a:r>
            <a:r>
              <a:rPr lang="en-GB" sz="900" i="1" dirty="0" smtClean="0">
                <a:solidFill>
                  <a:prstClr val="black"/>
                </a:solidFill>
                <a:latin typeface="Calibri"/>
              </a:rPr>
              <a:t>, Comparison between n-type and p-type sensors, RD50 meeting, 01.12.2015 CERN</a:t>
            </a:r>
            <a:endParaRPr lang="en-GB" sz="900" i="1" dirty="0">
              <a:solidFill>
                <a:prstClr val="black"/>
              </a:solidFill>
              <a:latin typeface="Calibri"/>
            </a:endParaRPr>
          </a:p>
        </p:txBody>
      </p:sp>
      <p:grpSp>
        <p:nvGrpSpPr>
          <p:cNvPr id="3" name="Agrupar 2"/>
          <p:cNvGrpSpPr/>
          <p:nvPr/>
        </p:nvGrpSpPr>
        <p:grpSpPr>
          <a:xfrm>
            <a:off x="4572000" y="3573014"/>
            <a:ext cx="3600400" cy="2754865"/>
            <a:chOff x="4896256" y="3409800"/>
            <a:chExt cx="3815984" cy="2928911"/>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1" t="2803" r="4474" b="940"/>
            <a:stretch/>
          </p:blipFill>
          <p:spPr bwMode="auto">
            <a:xfrm>
              <a:off x="4896256" y="3409800"/>
              <a:ext cx="3815984" cy="257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5 Rectángulo"/>
            <p:cNvSpPr/>
            <p:nvPr/>
          </p:nvSpPr>
          <p:spPr>
            <a:xfrm>
              <a:off x="5735772" y="6093296"/>
              <a:ext cx="2004580" cy="245415"/>
            </a:xfrm>
            <a:prstGeom prst="rect">
              <a:avLst/>
            </a:prstGeom>
            <a:ln w="19050">
              <a:solidFill>
                <a:schemeClr val="tx1"/>
              </a:solidFill>
            </a:ln>
          </p:spPr>
          <p:txBody>
            <a:bodyPr wrap="square">
              <a:spAutoFit/>
            </a:bodyPr>
            <a:lstStyle/>
            <a:p>
              <a:pPr fontAlgn="auto">
                <a:spcBef>
                  <a:spcPts val="0"/>
                </a:spcBef>
                <a:spcAft>
                  <a:spcPts val="0"/>
                </a:spcAft>
              </a:pPr>
              <a:r>
                <a:rPr lang="en-GB" sz="900" dirty="0">
                  <a:solidFill>
                    <a:prstClr val="black"/>
                  </a:solidFill>
                  <a:latin typeface="Calibri"/>
                </a:rPr>
                <a:t>RD48- 3rd status </a:t>
              </a:r>
              <a:r>
                <a:rPr lang="en-GB" sz="900">
                  <a:solidFill>
                    <a:prstClr val="black"/>
                  </a:solidFill>
                  <a:latin typeface="Calibri"/>
                </a:rPr>
                <a:t>report </a:t>
              </a:r>
              <a:r>
                <a:rPr lang="en-GB" sz="900" smtClean="0">
                  <a:solidFill>
                    <a:prstClr val="black"/>
                  </a:solidFill>
                  <a:latin typeface="Calibri"/>
                </a:rPr>
                <a:t>31-12-1999</a:t>
              </a:r>
              <a:endParaRPr lang="en-GB" sz="900" dirty="0">
                <a:solidFill>
                  <a:prstClr val="black"/>
                </a:solidFill>
                <a:latin typeface="Calibri"/>
              </a:endParaRPr>
            </a:p>
          </p:txBody>
        </p:sp>
      </p:grpSp>
      <p:grpSp>
        <p:nvGrpSpPr>
          <p:cNvPr id="15" name="Agrupar 14"/>
          <p:cNvGrpSpPr>
            <a:grpSpLocks noChangeAspect="1"/>
          </p:cNvGrpSpPr>
          <p:nvPr/>
        </p:nvGrpSpPr>
        <p:grpSpPr>
          <a:xfrm>
            <a:off x="899592" y="3429000"/>
            <a:ext cx="3593870" cy="2477870"/>
            <a:chOff x="4572000" y="1916791"/>
            <a:chExt cx="4176580" cy="2664370"/>
          </a:xfrm>
        </p:grpSpPr>
        <p:grpSp>
          <p:nvGrpSpPr>
            <p:cNvPr id="16" name="19 Grupo"/>
            <p:cNvGrpSpPr/>
            <p:nvPr/>
          </p:nvGrpSpPr>
          <p:grpSpPr>
            <a:xfrm>
              <a:off x="4572000" y="1916791"/>
              <a:ext cx="4176580" cy="2664370"/>
              <a:chOff x="4926529" y="1916789"/>
              <a:chExt cx="3314700" cy="2520351"/>
            </a:xfrm>
          </p:grpSpPr>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557" t="7532" r="7512" b="2941"/>
              <a:stretch/>
            </p:blipFill>
            <p:spPr bwMode="auto">
              <a:xfrm>
                <a:off x="4926529" y="2097323"/>
                <a:ext cx="3314700" cy="233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12 Grupo"/>
              <p:cNvGrpSpPr/>
              <p:nvPr/>
            </p:nvGrpSpPr>
            <p:grpSpPr>
              <a:xfrm>
                <a:off x="5292100" y="2160227"/>
                <a:ext cx="2169501" cy="1972879"/>
                <a:chOff x="5292100" y="2160227"/>
                <a:chExt cx="2169501" cy="1972879"/>
              </a:xfrm>
            </p:grpSpPr>
            <p:sp>
              <p:nvSpPr>
                <p:cNvPr id="22" name="8 Rectángulo"/>
                <p:cNvSpPr/>
                <p:nvPr/>
              </p:nvSpPr>
              <p:spPr>
                <a:xfrm rot="16200000">
                  <a:off x="6094305" y="3367085"/>
                  <a:ext cx="998991" cy="276999"/>
                </a:xfrm>
                <a:prstGeom prst="rect">
                  <a:avLst/>
                </a:prstGeom>
              </p:spPr>
              <p:txBody>
                <a:bodyPr wrap="none">
                  <a:spAutoFit/>
                </a:bodyPr>
                <a:lstStyle/>
                <a:p>
                  <a:r>
                    <a:rPr lang="es-ES" sz="1200" b="1" dirty="0" err="1"/>
                    <a:t>BiOi</a:t>
                  </a:r>
                  <a:r>
                    <a:rPr lang="es-ES" sz="1200" b="1" dirty="0"/>
                    <a:t> (p-</a:t>
                  </a:r>
                  <a:r>
                    <a:rPr lang="es-ES" sz="1200" b="1" dirty="0" err="1"/>
                    <a:t>type</a:t>
                  </a:r>
                  <a:r>
                    <a:rPr lang="es-ES" sz="1200" b="1" dirty="0"/>
                    <a:t>)</a:t>
                  </a:r>
                  <a:endParaRPr lang="es-ES" sz="1200" dirty="0"/>
                </a:p>
              </p:txBody>
            </p:sp>
            <p:sp>
              <p:nvSpPr>
                <p:cNvPr id="23" name="9 Rectángulo"/>
                <p:cNvSpPr/>
                <p:nvPr/>
              </p:nvSpPr>
              <p:spPr>
                <a:xfrm rot="16200000">
                  <a:off x="5894764" y="3256526"/>
                  <a:ext cx="511871" cy="276999"/>
                </a:xfrm>
                <a:prstGeom prst="rect">
                  <a:avLst/>
                </a:prstGeom>
              </p:spPr>
              <p:txBody>
                <a:bodyPr wrap="none">
                  <a:spAutoFit/>
                </a:bodyPr>
                <a:lstStyle/>
                <a:p>
                  <a:r>
                    <a:rPr lang="es-ES" sz="1200" b="1" dirty="0"/>
                    <a:t>(</a:t>
                  </a:r>
                  <a:r>
                    <a:rPr lang="es-ES" sz="1200" b="1" dirty="0" err="1"/>
                    <a:t>VOi</a:t>
                  </a:r>
                  <a:r>
                    <a:rPr lang="es-ES" sz="1200" b="1" dirty="0"/>
                    <a:t>)</a:t>
                  </a:r>
                </a:p>
              </p:txBody>
            </p:sp>
            <p:sp>
              <p:nvSpPr>
                <p:cNvPr id="24" name="13 Rectángulo"/>
                <p:cNvSpPr/>
                <p:nvPr/>
              </p:nvSpPr>
              <p:spPr>
                <a:xfrm rot="16200000">
                  <a:off x="5634692" y="3505822"/>
                  <a:ext cx="478016" cy="276999"/>
                </a:xfrm>
                <a:prstGeom prst="rect">
                  <a:avLst/>
                </a:prstGeom>
              </p:spPr>
              <p:txBody>
                <a:bodyPr wrap="none">
                  <a:spAutoFit/>
                </a:bodyPr>
                <a:lstStyle/>
                <a:p>
                  <a:r>
                    <a:rPr lang="es-ES" sz="1200" b="1" dirty="0" smtClean="0"/>
                    <a:t>(IO</a:t>
                  </a:r>
                  <a:r>
                    <a:rPr lang="es-ES" sz="1200" b="1" baseline="-25000" dirty="0" smtClean="0"/>
                    <a:t>2</a:t>
                  </a:r>
                  <a:r>
                    <a:rPr lang="es-ES" sz="1200" b="1" dirty="0" smtClean="0"/>
                    <a:t>)</a:t>
                  </a:r>
                  <a:endParaRPr lang="es-ES" sz="1200" b="1" dirty="0"/>
                </a:p>
              </p:txBody>
            </p:sp>
            <p:sp>
              <p:nvSpPr>
                <p:cNvPr id="25" name="14 Rectángulo"/>
                <p:cNvSpPr/>
                <p:nvPr/>
              </p:nvSpPr>
              <p:spPr>
                <a:xfrm rot="16200000">
                  <a:off x="5480308" y="2332069"/>
                  <a:ext cx="620683" cy="276999"/>
                </a:xfrm>
                <a:prstGeom prst="rect">
                  <a:avLst/>
                </a:prstGeom>
              </p:spPr>
              <p:txBody>
                <a:bodyPr wrap="none">
                  <a:spAutoFit/>
                </a:bodyPr>
                <a:lstStyle/>
                <a:p>
                  <a:r>
                    <a:rPr lang="es-ES" sz="1200" b="1" dirty="0" smtClean="0"/>
                    <a:t>H(40K)</a:t>
                  </a:r>
                  <a:endParaRPr lang="es-ES" sz="1200" b="1" dirty="0"/>
                </a:p>
              </p:txBody>
            </p:sp>
            <p:sp>
              <p:nvSpPr>
                <p:cNvPr id="26" name="15 Rectángulo"/>
                <p:cNvSpPr/>
                <p:nvPr/>
              </p:nvSpPr>
              <p:spPr>
                <a:xfrm rot="16200000">
                  <a:off x="4912669" y="3220420"/>
                  <a:ext cx="1035861" cy="276999"/>
                </a:xfrm>
                <a:prstGeom prst="rect">
                  <a:avLst/>
                </a:prstGeom>
              </p:spPr>
              <p:txBody>
                <a:bodyPr wrap="none">
                  <a:spAutoFit/>
                </a:bodyPr>
                <a:lstStyle/>
                <a:p>
                  <a:r>
                    <a:rPr lang="es-ES" sz="1200" b="1" dirty="0" smtClean="0"/>
                    <a:t>E(30K) </a:t>
                  </a:r>
                  <a:r>
                    <a:rPr lang="es-ES" sz="1200" b="1" dirty="0" err="1" smtClean="0"/>
                    <a:t>Donor</a:t>
                  </a:r>
                  <a:endParaRPr lang="es-ES" sz="1200" b="1" dirty="0"/>
                </a:p>
              </p:txBody>
            </p:sp>
            <p:sp>
              <p:nvSpPr>
                <p:cNvPr id="28" name="16 Rectángulo"/>
                <p:cNvSpPr/>
                <p:nvPr/>
              </p:nvSpPr>
              <p:spPr>
                <a:xfrm rot="16200000">
                  <a:off x="6574875" y="3644991"/>
                  <a:ext cx="699230" cy="276999"/>
                </a:xfrm>
                <a:prstGeom prst="rect">
                  <a:avLst/>
                </a:prstGeom>
              </p:spPr>
              <p:txBody>
                <a:bodyPr wrap="none">
                  <a:spAutoFit/>
                </a:bodyPr>
                <a:lstStyle/>
                <a:p>
                  <a:r>
                    <a:rPr lang="es-ES" sz="1200" b="1" dirty="0" smtClean="0">
                      <a:solidFill>
                        <a:srgbClr val="003399"/>
                      </a:solidFill>
                    </a:rPr>
                    <a:t>H(116K)</a:t>
                  </a:r>
                  <a:endParaRPr lang="es-ES" sz="1200" b="1" dirty="0">
                    <a:solidFill>
                      <a:srgbClr val="003399"/>
                    </a:solidFill>
                  </a:endParaRPr>
                </a:p>
              </p:txBody>
            </p:sp>
            <p:sp>
              <p:nvSpPr>
                <p:cNvPr id="30" name="17 Rectángulo"/>
                <p:cNvSpPr/>
                <p:nvPr/>
              </p:nvSpPr>
              <p:spPr>
                <a:xfrm rot="16200000">
                  <a:off x="6747886" y="3570034"/>
                  <a:ext cx="699230" cy="276999"/>
                </a:xfrm>
                <a:prstGeom prst="rect">
                  <a:avLst/>
                </a:prstGeom>
              </p:spPr>
              <p:txBody>
                <a:bodyPr wrap="none">
                  <a:spAutoFit/>
                </a:bodyPr>
                <a:lstStyle/>
                <a:p>
                  <a:r>
                    <a:rPr lang="es-ES" sz="1200" b="1" dirty="0" smtClean="0">
                      <a:solidFill>
                        <a:srgbClr val="003399"/>
                      </a:solidFill>
                    </a:rPr>
                    <a:t>H(140K)</a:t>
                  </a:r>
                  <a:endParaRPr lang="es-ES" sz="1200" b="1" dirty="0">
                    <a:solidFill>
                      <a:srgbClr val="003399"/>
                    </a:solidFill>
                  </a:endParaRPr>
                </a:p>
              </p:txBody>
            </p:sp>
            <p:sp>
              <p:nvSpPr>
                <p:cNvPr id="31" name="18 Rectángulo"/>
                <p:cNvSpPr/>
                <p:nvPr/>
              </p:nvSpPr>
              <p:spPr>
                <a:xfrm rot="16200000">
                  <a:off x="6973487" y="3452241"/>
                  <a:ext cx="699230" cy="276999"/>
                </a:xfrm>
                <a:prstGeom prst="rect">
                  <a:avLst/>
                </a:prstGeom>
              </p:spPr>
              <p:txBody>
                <a:bodyPr wrap="none">
                  <a:spAutoFit/>
                </a:bodyPr>
                <a:lstStyle/>
                <a:p>
                  <a:r>
                    <a:rPr lang="es-ES" sz="1200" b="1" dirty="0" smtClean="0">
                      <a:solidFill>
                        <a:srgbClr val="003399"/>
                      </a:solidFill>
                    </a:rPr>
                    <a:t>H(152K)</a:t>
                  </a:r>
                  <a:endParaRPr lang="es-ES" sz="1200" b="1" dirty="0">
                    <a:solidFill>
                      <a:srgbClr val="003399"/>
                    </a:solidFill>
                  </a:endParaRPr>
                </a:p>
              </p:txBody>
            </p:sp>
          </p:grpSp>
          <p:sp>
            <p:nvSpPr>
              <p:cNvPr id="21" name="10 Rectángulo"/>
              <p:cNvSpPr/>
              <p:nvPr/>
            </p:nvSpPr>
            <p:spPr>
              <a:xfrm rot="16200000">
                <a:off x="6833019" y="2591539"/>
                <a:ext cx="1995831" cy="646331"/>
              </a:xfrm>
              <a:prstGeom prst="rect">
                <a:avLst/>
              </a:prstGeom>
            </p:spPr>
            <p:txBody>
              <a:bodyPr wrap="square">
                <a:spAutoFit/>
              </a:bodyPr>
              <a:lstStyle/>
              <a:p>
                <a:r>
                  <a:rPr lang="es-ES" sz="900" b="1" dirty="0"/>
                  <a:t>Di-</a:t>
                </a:r>
                <a:r>
                  <a:rPr lang="es-ES" sz="900" b="1" dirty="0" err="1"/>
                  <a:t>Vacancy</a:t>
                </a:r>
                <a:r>
                  <a:rPr lang="es-ES" sz="900" b="1" dirty="0"/>
                  <a:t> (V2-/0)</a:t>
                </a:r>
              </a:p>
              <a:p>
                <a:r>
                  <a:rPr lang="es-ES" sz="900" b="1" dirty="0"/>
                  <a:t>+ </a:t>
                </a:r>
                <a:r>
                  <a:rPr lang="es-ES" sz="900" b="1" dirty="0" err="1"/>
                  <a:t>Tri-Vacancy</a:t>
                </a:r>
                <a:r>
                  <a:rPr lang="es-ES" sz="900" b="1" dirty="0"/>
                  <a:t> (V3-/0)</a:t>
                </a:r>
              </a:p>
              <a:p>
                <a:r>
                  <a:rPr lang="es-ES" sz="900" b="1" dirty="0"/>
                  <a:t>+</a:t>
                </a:r>
                <a:r>
                  <a:rPr lang="es-ES" sz="900" b="1" dirty="0" err="1"/>
                  <a:t>Vacancy-Phosphorus</a:t>
                </a:r>
                <a:r>
                  <a:rPr lang="es-ES" sz="900" b="1" dirty="0"/>
                  <a:t> (VP)</a:t>
                </a:r>
              </a:p>
              <a:p>
                <a:r>
                  <a:rPr lang="es-ES" sz="900" b="1" dirty="0"/>
                  <a:t>+ ???</a:t>
                </a:r>
              </a:p>
            </p:txBody>
          </p:sp>
        </p:grpSp>
        <p:sp>
          <p:nvSpPr>
            <p:cNvPr id="18" name="5 Elipse"/>
            <p:cNvSpPr/>
            <p:nvPr/>
          </p:nvSpPr>
          <p:spPr bwMode="auto">
            <a:xfrm>
              <a:off x="6401153" y="2773140"/>
              <a:ext cx="475103" cy="1429464"/>
            </a:xfrm>
            <a:prstGeom prst="ellipse">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smtClean="0">
                <a:ln>
                  <a:noFill/>
                </a:ln>
                <a:solidFill>
                  <a:schemeClr val="tx1"/>
                </a:solidFill>
                <a:effectLst/>
                <a:latin typeface="Verdana" pitchFamily="34" charset="0"/>
              </a:endParaRPr>
            </a:p>
          </p:txBody>
        </p:sp>
      </p:grpSp>
      <p:cxnSp>
        <p:nvCxnSpPr>
          <p:cNvPr id="32"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5328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Carbon Doped Silicon Wafers. Fabrication Plan</a:t>
            </a:r>
            <a:endParaRPr lang="en-GB" sz="2000" kern="0" dirty="0" smtClean="0">
              <a:solidFill>
                <a:schemeClr val="tx1"/>
              </a:solidFill>
              <a:latin typeface="+mn-lt"/>
            </a:endParaRPr>
          </a:p>
        </p:txBody>
      </p:sp>
      <p:sp>
        <p:nvSpPr>
          <p:cNvPr id="29" name="4 CuadroTexto"/>
          <p:cNvSpPr txBox="1"/>
          <p:nvPr/>
        </p:nvSpPr>
        <p:spPr>
          <a:xfrm>
            <a:off x="479173" y="1215025"/>
            <a:ext cx="7981259" cy="1200329"/>
          </a:xfrm>
          <a:prstGeom prst="rect">
            <a:avLst/>
          </a:prstGeom>
          <a:noFill/>
        </p:spPr>
        <p:txBody>
          <a:bodyPr wrap="square" rtlCol="0">
            <a:spAutoFit/>
          </a:bodyPr>
          <a:lstStyle/>
          <a:p>
            <a:pPr marL="342900" indent="-342900" algn="just" fontAlgn="auto">
              <a:spcBef>
                <a:spcPts val="0"/>
              </a:spcBef>
              <a:spcAft>
                <a:spcPts val="0"/>
              </a:spcAft>
              <a:buClr>
                <a:schemeClr val="tx1"/>
              </a:buClr>
              <a:buFont typeface="Arial" charset="0"/>
              <a:buChar char="•"/>
            </a:pPr>
            <a:r>
              <a:rPr lang="en-US" dirty="0">
                <a:latin typeface="Calibri"/>
              </a:rPr>
              <a:t>We will use </a:t>
            </a:r>
            <a:r>
              <a:rPr lang="en-US" b="1" dirty="0" smtClean="0">
                <a:solidFill>
                  <a:srgbClr val="3164AB"/>
                </a:solidFill>
                <a:latin typeface="Calibri"/>
              </a:rPr>
              <a:t>28</a:t>
            </a:r>
            <a:r>
              <a:rPr lang="en-US" dirty="0" smtClean="0">
                <a:latin typeface="Calibri"/>
              </a:rPr>
              <a:t> </a:t>
            </a:r>
            <a:r>
              <a:rPr lang="en-US" dirty="0">
                <a:latin typeface="Calibri"/>
              </a:rPr>
              <a:t>wafers with different </a:t>
            </a:r>
            <a:r>
              <a:rPr lang="en-US" dirty="0" smtClean="0">
                <a:latin typeface="Calibri"/>
              </a:rPr>
              <a:t>resistivity</a:t>
            </a:r>
          </a:p>
          <a:p>
            <a:pPr marL="342900" indent="-342900" algn="just" fontAlgn="auto">
              <a:spcBef>
                <a:spcPts val="0"/>
              </a:spcBef>
              <a:spcAft>
                <a:spcPts val="0"/>
              </a:spcAft>
              <a:buClr>
                <a:schemeClr val="tx1"/>
              </a:buClr>
              <a:buFont typeface="Arial" charset="0"/>
              <a:buChar char="•"/>
            </a:pPr>
            <a:r>
              <a:rPr lang="en-US" b="1" dirty="0" smtClean="0">
                <a:solidFill>
                  <a:srgbClr val="3164AB"/>
                </a:solidFill>
                <a:latin typeface="Calibri"/>
              </a:rPr>
              <a:t>14</a:t>
            </a:r>
            <a:r>
              <a:rPr lang="en-US" dirty="0" smtClean="0">
                <a:latin typeface="Calibri"/>
              </a:rPr>
              <a:t> wafers will be </a:t>
            </a:r>
            <a:r>
              <a:rPr lang="en-US" b="1" dirty="0" smtClean="0">
                <a:solidFill>
                  <a:srgbClr val="FF0000"/>
                </a:solidFill>
                <a:latin typeface="Calibri"/>
              </a:rPr>
              <a:t>“doped” in Chlorine</a:t>
            </a:r>
            <a:r>
              <a:rPr lang="en-US" dirty="0" smtClean="0">
                <a:latin typeface="Calibri"/>
              </a:rPr>
              <a:t> </a:t>
            </a:r>
            <a:r>
              <a:rPr lang="en-US" dirty="0">
                <a:latin typeface="Calibri"/>
              </a:rPr>
              <a:t>(</a:t>
            </a:r>
            <a:r>
              <a:rPr lang="en-US" b="1" dirty="0">
                <a:solidFill>
                  <a:srgbClr val="00B050"/>
                </a:solidFill>
                <a:latin typeface="Calibri"/>
              </a:rPr>
              <a:t>DCE </a:t>
            </a:r>
            <a:r>
              <a:rPr lang="en-US" b="1" dirty="0" err="1" smtClean="0">
                <a:solidFill>
                  <a:srgbClr val="00B050"/>
                </a:solidFill>
                <a:latin typeface="Calibri"/>
              </a:rPr>
              <a:t>Dichloroethylene</a:t>
            </a:r>
            <a:r>
              <a:rPr lang="en-US" dirty="0" smtClean="0">
                <a:latin typeface="Calibri"/>
              </a:rPr>
              <a:t>) gas to diffuse Carbon into the silicon bulk</a:t>
            </a:r>
          </a:p>
          <a:p>
            <a:pPr marL="342900" indent="-342900" algn="just" fontAlgn="auto">
              <a:spcBef>
                <a:spcPts val="0"/>
              </a:spcBef>
              <a:spcAft>
                <a:spcPts val="0"/>
              </a:spcAft>
              <a:buClr>
                <a:schemeClr val="tx1"/>
              </a:buClr>
              <a:buFont typeface="Arial" charset="0"/>
              <a:buChar char="•"/>
            </a:pPr>
            <a:r>
              <a:rPr lang="en-US" dirty="0" smtClean="0">
                <a:latin typeface="Calibri"/>
              </a:rPr>
              <a:t>The remaining </a:t>
            </a:r>
            <a:r>
              <a:rPr lang="en-US" b="1" dirty="0" smtClean="0">
                <a:solidFill>
                  <a:srgbClr val="3164AB"/>
                </a:solidFill>
                <a:latin typeface="Calibri"/>
              </a:rPr>
              <a:t>14</a:t>
            </a:r>
            <a:r>
              <a:rPr lang="en-US" dirty="0" smtClean="0">
                <a:latin typeface="Calibri"/>
              </a:rPr>
              <a:t> wafers will be processed to make </a:t>
            </a:r>
            <a:r>
              <a:rPr lang="en-US" b="1" dirty="0" smtClean="0">
                <a:solidFill>
                  <a:srgbClr val="00B050"/>
                </a:solidFill>
                <a:latin typeface="Calibri"/>
              </a:rPr>
              <a:t>standard N-P diodes</a:t>
            </a:r>
            <a:endParaRPr lang="en-US" dirty="0">
              <a:latin typeface="Calibri"/>
            </a:endParaRPr>
          </a:p>
        </p:txBody>
      </p:sp>
      <p:grpSp>
        <p:nvGrpSpPr>
          <p:cNvPr id="3" name="Agrupar 2"/>
          <p:cNvGrpSpPr/>
          <p:nvPr/>
        </p:nvGrpSpPr>
        <p:grpSpPr>
          <a:xfrm>
            <a:off x="149782" y="2924944"/>
            <a:ext cx="3340034" cy="3218961"/>
            <a:chOff x="149782" y="3040535"/>
            <a:chExt cx="3340034" cy="3218961"/>
          </a:xfrm>
        </p:grpSpPr>
        <p:sp>
          <p:nvSpPr>
            <p:cNvPr id="13" name="3 Rectángulo"/>
            <p:cNvSpPr/>
            <p:nvPr/>
          </p:nvSpPr>
          <p:spPr>
            <a:xfrm>
              <a:off x="251520" y="5751665"/>
              <a:ext cx="3238296" cy="507831"/>
            </a:xfrm>
            <a:prstGeom prst="rect">
              <a:avLst/>
            </a:prstGeom>
            <a:ln w="19050">
              <a:solidFill>
                <a:schemeClr val="tx1"/>
              </a:solidFill>
            </a:ln>
          </p:spPr>
          <p:txBody>
            <a:bodyPr wrap="square">
              <a:spAutoFit/>
            </a:bodyPr>
            <a:lstStyle/>
            <a:p>
              <a:pPr fontAlgn="auto">
                <a:spcBef>
                  <a:spcPts val="0"/>
                </a:spcBef>
                <a:spcAft>
                  <a:spcPts val="0"/>
                </a:spcAft>
              </a:pPr>
              <a:r>
                <a:rPr lang="en-GB" sz="900" i="1" dirty="0" smtClean="0">
                  <a:solidFill>
                    <a:prstClr val="black"/>
                  </a:solidFill>
                  <a:latin typeface="Calibri"/>
                </a:rPr>
                <a:t>[1] L. Fonseca et al., Silicon wafer oxygenation from SiO2 layers for radiation hard detectors, Microelectronics Reliability 40 (2000) 791-794</a:t>
              </a:r>
              <a:endParaRPr lang="en-GB" sz="900" i="1" dirty="0">
                <a:solidFill>
                  <a:prstClr val="black"/>
                </a:solidFill>
                <a:latin typeface="Calibri"/>
              </a:endParaRPr>
            </a:p>
          </p:txBody>
        </p:sp>
        <p:grpSp>
          <p:nvGrpSpPr>
            <p:cNvPr id="4" name="Agrupar 3"/>
            <p:cNvGrpSpPr/>
            <p:nvPr/>
          </p:nvGrpSpPr>
          <p:grpSpPr>
            <a:xfrm>
              <a:off x="149782" y="3040535"/>
              <a:ext cx="3238296" cy="2626673"/>
              <a:chOff x="1361370" y="3339181"/>
              <a:chExt cx="3238296" cy="2626673"/>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370" y="3735600"/>
                <a:ext cx="3238296" cy="223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4 CuadroTexto"/>
              <p:cNvSpPr txBox="1"/>
              <p:nvPr/>
            </p:nvSpPr>
            <p:spPr>
              <a:xfrm>
                <a:off x="2183188" y="3339181"/>
                <a:ext cx="2044410" cy="461665"/>
              </a:xfrm>
              <a:prstGeom prst="rect">
                <a:avLst/>
              </a:prstGeom>
              <a:noFill/>
              <a:ln w="19050">
                <a:solidFill>
                  <a:schemeClr val="tx1"/>
                </a:solidFill>
              </a:ln>
            </p:spPr>
            <p:txBody>
              <a:bodyPr wrap="square" rtlCol="0">
                <a:spAutoFit/>
              </a:bodyPr>
              <a:lstStyle/>
              <a:p>
                <a:pPr algn="ctr" fontAlgn="auto">
                  <a:spcBef>
                    <a:spcPts val="0"/>
                  </a:spcBef>
                  <a:spcAft>
                    <a:spcPts val="0"/>
                  </a:spcAft>
                </a:pPr>
                <a:r>
                  <a:rPr lang="en-GB" sz="1200" dirty="0" smtClean="0">
                    <a:solidFill>
                      <a:prstClr val="black"/>
                    </a:solidFill>
                    <a:latin typeface="Calibri"/>
                  </a:rPr>
                  <a:t>[O] and [C] </a:t>
                </a:r>
                <a:r>
                  <a:rPr lang="en-GB" sz="1200" dirty="0">
                    <a:solidFill>
                      <a:prstClr val="black"/>
                    </a:solidFill>
                    <a:latin typeface="Calibri"/>
                  </a:rPr>
                  <a:t>Expected </a:t>
                </a:r>
                <a:r>
                  <a:rPr lang="en-GB" sz="1200" dirty="0" smtClean="0">
                    <a:solidFill>
                      <a:prstClr val="black"/>
                    </a:solidFill>
                    <a:latin typeface="Calibri"/>
                  </a:rPr>
                  <a:t>Concentration after diffusion</a:t>
                </a:r>
                <a:endParaRPr lang="en-GB" sz="1200" dirty="0">
                  <a:solidFill>
                    <a:prstClr val="black"/>
                  </a:solidFill>
                  <a:latin typeface="Calibri"/>
                </a:endParaRPr>
              </a:p>
            </p:txBody>
          </p:sp>
        </p:grpSp>
      </p:grpSp>
      <p:graphicFrame>
        <p:nvGraphicFramePr>
          <p:cNvPr id="16" name="3 Tabla"/>
          <p:cNvGraphicFramePr>
            <a:graphicFrameLocks noGrp="1"/>
          </p:cNvGraphicFramePr>
          <p:nvPr>
            <p:extLst/>
          </p:nvPr>
        </p:nvGraphicFramePr>
        <p:xfrm>
          <a:off x="3493794" y="3426890"/>
          <a:ext cx="5561148" cy="1822704"/>
        </p:xfrm>
        <a:graphic>
          <a:graphicData uri="http://schemas.openxmlformats.org/drawingml/2006/table">
            <a:tbl>
              <a:tblPr firstRow="1" firstCol="1" bandRow="1"/>
              <a:tblGrid>
                <a:gridCol w="691678">
                  <a:extLst>
                    <a:ext uri="{9D8B030D-6E8A-4147-A177-3AD203B41FA5}">
                      <a16:colId xmlns:a16="http://schemas.microsoft.com/office/drawing/2014/main" val="20000"/>
                    </a:ext>
                  </a:extLst>
                </a:gridCol>
                <a:gridCol w="1470991">
                  <a:extLst>
                    <a:ext uri="{9D8B030D-6E8A-4147-A177-3AD203B41FA5}">
                      <a16:colId xmlns:a16="http://schemas.microsoft.com/office/drawing/2014/main" val="20001"/>
                    </a:ext>
                  </a:extLst>
                </a:gridCol>
                <a:gridCol w="1004096">
                  <a:extLst>
                    <a:ext uri="{9D8B030D-6E8A-4147-A177-3AD203B41FA5}">
                      <a16:colId xmlns:a16="http://schemas.microsoft.com/office/drawing/2014/main" val="20002"/>
                    </a:ext>
                  </a:extLst>
                </a:gridCol>
                <a:gridCol w="695143">
                  <a:extLst>
                    <a:ext uri="{9D8B030D-6E8A-4147-A177-3AD203B41FA5}">
                      <a16:colId xmlns:a16="http://schemas.microsoft.com/office/drawing/2014/main" val="20003"/>
                    </a:ext>
                  </a:extLst>
                </a:gridCol>
                <a:gridCol w="926858">
                  <a:extLst>
                    <a:ext uri="{9D8B030D-6E8A-4147-A177-3AD203B41FA5}">
                      <a16:colId xmlns:a16="http://schemas.microsoft.com/office/drawing/2014/main" val="20004"/>
                    </a:ext>
                  </a:extLst>
                </a:gridCol>
                <a:gridCol w="772382">
                  <a:extLst>
                    <a:ext uri="{9D8B030D-6E8A-4147-A177-3AD203B41FA5}">
                      <a16:colId xmlns:a16="http://schemas.microsoft.com/office/drawing/2014/main" val="20005"/>
                    </a:ext>
                  </a:extLst>
                </a:gridCol>
              </a:tblGrid>
              <a:tr h="31166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err="1">
                          <a:effectLst/>
                          <a:latin typeface="Calibri"/>
                          <a:ea typeface="Calibri"/>
                          <a:cs typeface="Times New Roman"/>
                        </a:rPr>
                        <a:t>Wafers</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err="1">
                          <a:effectLst/>
                          <a:latin typeface="Calibri"/>
                          <a:ea typeface="Calibri"/>
                          <a:cs typeface="Times New Roman"/>
                        </a:rPr>
                        <a:t>Type</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err="1" smtClean="0">
                          <a:effectLst/>
                          <a:latin typeface="Calibri"/>
                          <a:ea typeface="Calibri"/>
                          <a:cs typeface="Times New Roman"/>
                        </a:rPr>
                        <a:t>Thickness</a:t>
                      </a:r>
                      <a:r>
                        <a:rPr lang="es-ES" sz="1300" b="1" dirty="0" smtClean="0">
                          <a:effectLst/>
                          <a:latin typeface="Calibri"/>
                          <a:ea typeface="Calibri"/>
                          <a:cs typeface="Times New Roman"/>
                        </a:rPr>
                        <a:t> (</a:t>
                      </a:r>
                      <a:r>
                        <a:rPr lang="es-ES" sz="1300" b="1" dirty="0" err="1" smtClean="0">
                          <a:effectLst/>
                          <a:latin typeface="Calibri"/>
                          <a:ea typeface="Calibri"/>
                          <a:cs typeface="Times New Roman"/>
                        </a:rPr>
                        <a:t>um</a:t>
                      </a:r>
                      <a:r>
                        <a:rPr lang="es-ES" sz="1300" b="1" dirty="0" smtClean="0">
                          <a:effectLst/>
                          <a:latin typeface="Calibri"/>
                          <a:ea typeface="Calibri"/>
                          <a:cs typeface="Times New Roman"/>
                        </a:rPr>
                        <a:t>)</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err="1" smtClean="0">
                          <a:effectLst/>
                          <a:latin typeface="Calibri"/>
                          <a:ea typeface="Calibri"/>
                          <a:cs typeface="Times New Roman"/>
                        </a:rPr>
                        <a:t>Diffusion</a:t>
                      </a:r>
                      <a:r>
                        <a:rPr lang="es-ES" sz="1300" b="1" baseline="0" dirty="0" smtClean="0">
                          <a:effectLst/>
                          <a:latin typeface="Calibri"/>
                          <a:ea typeface="Calibri"/>
                          <a:cs typeface="Times New Roman"/>
                        </a:rPr>
                        <a:t> </a:t>
                      </a:r>
                      <a:r>
                        <a:rPr lang="es-ES" sz="1300" b="1" dirty="0" smtClean="0">
                          <a:effectLst/>
                          <a:latin typeface="Calibri"/>
                          <a:ea typeface="Calibri"/>
                          <a:cs typeface="Times New Roman"/>
                        </a:rPr>
                        <a:t>Time</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err="1" smtClean="0">
                          <a:effectLst/>
                          <a:latin typeface="Calibri"/>
                          <a:ea typeface="Calibri"/>
                          <a:cs typeface="Times New Roman"/>
                        </a:rPr>
                        <a:t>Resistivity</a:t>
                      </a:r>
                      <a:r>
                        <a:rPr lang="es-ES" sz="1300" b="1" dirty="0" smtClean="0">
                          <a:effectLst/>
                          <a:latin typeface="Calibri"/>
                          <a:ea typeface="Calibri"/>
                          <a:cs typeface="Times New Roman"/>
                        </a:rPr>
                        <a:t> (Ohm*cm)</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err="1" smtClean="0">
                          <a:effectLst/>
                          <a:latin typeface="Calibri"/>
                          <a:ea typeface="Calibri"/>
                          <a:cs typeface="Times New Roman"/>
                        </a:rPr>
                        <a:t>Conc</a:t>
                      </a:r>
                      <a:r>
                        <a:rPr lang="es-ES" sz="1300" b="1" dirty="0" smtClean="0">
                          <a:effectLst/>
                          <a:latin typeface="Calibri"/>
                          <a:ea typeface="Calibri"/>
                          <a:cs typeface="Times New Roman"/>
                        </a:rPr>
                        <a:t> at/cm-3</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590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a:effectLst/>
                          <a:latin typeface="Calibri"/>
                          <a:ea typeface="Calibri"/>
                          <a:cs typeface="Times New Roman"/>
                        </a:rPr>
                        <a:t>1-2</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SEN HRP (07/12)</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a:effectLst/>
                          <a:latin typeface="Calibri"/>
                          <a:ea typeface="Calibri"/>
                          <a:cs typeface="Times New Roman"/>
                        </a:rPr>
                        <a:t>285</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36h</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a:effectLst/>
                          <a:latin typeface="Calibri"/>
                          <a:ea typeface="Calibri"/>
                          <a:cs typeface="Times New Roman"/>
                        </a:rPr>
                        <a:t>&gt;  5000</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&lt; 2e12</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90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a:effectLst/>
                          <a:latin typeface="Calibri"/>
                          <a:ea typeface="Calibri"/>
                          <a:cs typeface="Times New Roman"/>
                        </a:rPr>
                        <a:t>3-4</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SEN HRP300 (05/12)</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a:effectLst/>
                          <a:latin typeface="Calibri"/>
                          <a:ea typeface="Calibri"/>
                          <a:cs typeface="Times New Roman"/>
                        </a:rPr>
                        <a:t>300</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36h</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a:effectLst/>
                          <a:latin typeface="Calibri"/>
                          <a:ea typeface="Calibri"/>
                          <a:cs typeface="Times New Roman"/>
                        </a:rPr>
                        <a:t>&gt;  1000</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&lt; 1e13</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590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a:effectLst/>
                          <a:latin typeface="Calibri"/>
                          <a:ea typeface="Calibri"/>
                          <a:cs typeface="Times New Roman"/>
                        </a:rPr>
                        <a:t>5-6</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SEN </a:t>
                      </a:r>
                      <a:r>
                        <a:rPr lang="es-ES" sz="1300" dirty="0" smtClean="0">
                          <a:effectLst/>
                          <a:latin typeface="Calibri"/>
                          <a:ea typeface="Calibri"/>
                          <a:cs typeface="Times New Roman"/>
                        </a:rPr>
                        <a:t>MRP300(06/15</a:t>
                      </a:r>
                      <a:r>
                        <a:rPr lang="es-ES" sz="1300" dirty="0">
                          <a:effectLst/>
                          <a:latin typeface="Calibri"/>
                          <a:ea typeface="Calibri"/>
                          <a:cs typeface="Times New Roman"/>
                        </a:rPr>
                        <a:t>)</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300</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36h</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a:effectLst/>
                          <a:latin typeface="Calibri"/>
                          <a:ea typeface="Calibri"/>
                          <a:cs typeface="Times New Roman"/>
                        </a:rPr>
                        <a:t>&gt;  500</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&lt; 2e13</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590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a:effectLst/>
                          <a:latin typeface="Calibri"/>
                          <a:ea typeface="Calibri"/>
                          <a:cs typeface="Times New Roman"/>
                        </a:rPr>
                        <a:t>9-10</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PAA</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500</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36h</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&gt;  10</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&lt; 1e15</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590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a:effectLst/>
                          <a:latin typeface="Calibri"/>
                          <a:ea typeface="Calibri"/>
                          <a:cs typeface="Times New Roman"/>
                        </a:rPr>
                        <a:t>11-12</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PAC</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a:effectLst/>
                          <a:latin typeface="Calibri"/>
                          <a:ea typeface="Calibri"/>
                          <a:cs typeface="Times New Roman"/>
                        </a:rPr>
                        <a:t>525</a:t>
                      </a:r>
                      <a:endParaRPr lang="es-ES_tradnl" sz="13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36h</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&gt;  0,1</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&lt; 3e17</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590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b="1" dirty="0">
                          <a:effectLst/>
                          <a:latin typeface="Calibri"/>
                          <a:ea typeface="Calibri"/>
                          <a:cs typeface="Times New Roman"/>
                        </a:rPr>
                        <a:t>13-14</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SEN </a:t>
                      </a:r>
                      <a:r>
                        <a:rPr lang="es-ES" sz="1300" dirty="0" smtClean="0">
                          <a:effectLst/>
                          <a:latin typeface="Calibri"/>
                          <a:ea typeface="Calibri"/>
                          <a:cs typeface="Times New Roman"/>
                        </a:rPr>
                        <a:t>LRP500(05/15</a:t>
                      </a:r>
                      <a:r>
                        <a:rPr lang="es-ES" sz="1300" dirty="0">
                          <a:effectLst/>
                          <a:latin typeface="Calibri"/>
                          <a:ea typeface="Calibri"/>
                          <a:cs typeface="Times New Roman"/>
                        </a:rPr>
                        <a:t>)</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500</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smtClean="0">
                          <a:effectLst/>
                          <a:latin typeface="Calibri"/>
                          <a:ea typeface="Calibri"/>
                          <a:cs typeface="Times New Roman"/>
                        </a:rPr>
                        <a:t>36h</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&gt; 0,01</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a:lnSpc>
                          <a:spcPct val="115000"/>
                        </a:lnSpc>
                        <a:spcAft>
                          <a:spcPts val="1000"/>
                        </a:spcAft>
                      </a:pPr>
                      <a:r>
                        <a:rPr lang="es-ES" sz="1300" dirty="0">
                          <a:effectLst/>
                          <a:latin typeface="Calibri"/>
                          <a:ea typeface="Calibri"/>
                          <a:cs typeface="Times New Roman"/>
                        </a:rPr>
                        <a:t>&lt; 8,5e18</a:t>
                      </a:r>
                      <a:endParaRPr lang="es-ES_tradnl" sz="13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11"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3431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7514749" cy="400110"/>
          </a:xfrm>
          <a:prstGeom prst="rect">
            <a:avLst/>
          </a:prstGeom>
          <a:noFill/>
        </p:spPr>
        <p:txBody>
          <a:bodyPr wrap="none" rtlCol="0">
            <a:spAutoFit/>
          </a:bodyPr>
          <a:lstStyle/>
          <a:p>
            <a:r>
              <a:rPr lang="en-US" sz="2000" b="1" dirty="0" smtClean="0">
                <a:latin typeface="Calibri" panose="020F0502020204030204" pitchFamily="34" charset="0"/>
              </a:rPr>
              <a:t>Mixed Mode Simple Simulation: C-V curve on a Diode (AC Coupled)</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08779" y="783635"/>
            <a:ext cx="7315549"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8" name="7 CuadroTexto"/>
          <p:cNvSpPr txBox="1"/>
          <p:nvPr/>
        </p:nvSpPr>
        <p:spPr>
          <a:xfrm>
            <a:off x="395536" y="1340768"/>
            <a:ext cx="3312368" cy="3970318"/>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device</a:t>
            </a:r>
            <a:r>
              <a:rPr lang="es-ES_tradnl" sz="1200" b="1" dirty="0">
                <a:latin typeface="Calibri" panose="020F0502020204030204" pitchFamily="34" charset="0"/>
              </a:rPr>
              <a:t> </a:t>
            </a:r>
            <a:r>
              <a:rPr lang="es-ES_tradnl" sz="1200" b="1" dirty="0" err="1">
                <a:latin typeface="Calibri" panose="020F0502020204030204" pitchFamily="34" charset="0"/>
              </a:rPr>
              <a:t>Diode</a:t>
            </a:r>
            <a:r>
              <a:rPr lang="es-ES_tradnl" sz="1200" b="1" dirty="0">
                <a:latin typeface="Calibri" panose="020F0502020204030204" pitchFamily="34" charset="0"/>
              </a:rPr>
              <a:t> {</a:t>
            </a:r>
          </a:p>
          <a:p>
            <a:endParaRPr lang="es-ES_tradnl" sz="1200" b="1" dirty="0">
              <a:latin typeface="Calibri" panose="020F0502020204030204" pitchFamily="34" charset="0"/>
            </a:endParaRPr>
          </a:p>
          <a:p>
            <a:r>
              <a:rPr lang="es-ES_tradnl" sz="1200" b="1" dirty="0" err="1">
                <a:latin typeface="Calibri" panose="020F0502020204030204" pitchFamily="34" charset="0"/>
              </a:rPr>
              <a:t>Electrode</a:t>
            </a:r>
            <a:r>
              <a:rPr lang="es-ES_tradnl" sz="1200" b="1" dirty="0">
                <a:latin typeface="Calibri" panose="020F0502020204030204" pitchFamily="34" charset="0"/>
              </a:rPr>
              <a:t> {</a:t>
            </a:r>
          </a:p>
          <a:p>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a:latin typeface="Calibri" panose="020F0502020204030204" pitchFamily="34" charset="0"/>
              </a:rPr>
              <a:t>}</a:t>
            </a:r>
          </a:p>
          <a:p>
            <a:endParaRPr lang="es-ES_tradnl" sz="1200" b="1" dirty="0">
              <a:latin typeface="Calibri" panose="020F0502020204030204" pitchFamily="34" charset="0"/>
            </a:endParaRPr>
          </a:p>
          <a:p>
            <a:r>
              <a:rPr lang="es-ES_tradnl" sz="1200" b="1" dirty="0">
                <a:latin typeface="Calibri" panose="020F0502020204030204" pitchFamily="34" charset="0"/>
              </a:rPr>
              <a:t>File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Grid</a:t>
            </a:r>
            <a:r>
              <a:rPr lang="es-ES_tradnl" sz="1200" b="1" dirty="0">
                <a:latin typeface="Calibri" panose="020F0502020204030204" pitchFamily="34" charset="0"/>
              </a:rPr>
              <a:t>	= "</a:t>
            </a:r>
            <a:r>
              <a:rPr lang="es-ES_tradnl" sz="1200" b="1" dirty="0" err="1">
                <a:latin typeface="Calibri" panose="020F0502020204030204" pitchFamily="34" charset="0"/>
              </a:rPr>
              <a:t>Diode_msh.tdr</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Current</a:t>
            </a:r>
            <a:r>
              <a:rPr lang="es-ES_tradnl" sz="1200" b="1" dirty="0">
                <a:latin typeface="Calibri" panose="020F0502020204030204" pitchFamily="34" charset="0"/>
              </a:rPr>
              <a:t>	= "Diode_CV_1kHz.plt"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Plot</a:t>
            </a:r>
            <a:r>
              <a:rPr lang="es-ES_tradnl" sz="1200" b="1" dirty="0">
                <a:latin typeface="Calibri" panose="020F0502020204030204" pitchFamily="34" charset="0"/>
              </a:rPr>
              <a:t>	= "Diode_CV_1kHz.tdr"</a:t>
            </a:r>
          </a:p>
          <a:p>
            <a:r>
              <a:rPr lang="es-ES_tradnl" sz="1200" b="1" dirty="0">
                <a:latin typeface="Calibri" panose="020F0502020204030204" pitchFamily="34" charset="0"/>
              </a:rPr>
              <a:t>}</a:t>
            </a:r>
          </a:p>
          <a:p>
            <a:endParaRPr lang="es-ES_tradnl" sz="1200" b="1" dirty="0">
              <a:latin typeface="Calibri" panose="020F0502020204030204" pitchFamily="34" charset="0"/>
            </a:endParaRPr>
          </a:p>
          <a:p>
            <a:r>
              <a:rPr lang="es-ES_tradnl" sz="1200" b="1" dirty="0" err="1" smtClean="0">
                <a:latin typeface="Calibri" panose="020F0502020204030204" pitchFamily="34" charset="0"/>
              </a:rPr>
              <a:t>Physics</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a:latin typeface="Calibri" panose="020F0502020204030204" pitchFamily="34" charset="0"/>
              </a:rPr>
              <a:t>}</a:t>
            </a:r>
          </a:p>
          <a:p>
            <a:endParaRPr lang="es-ES_tradnl" sz="1200" b="1" dirty="0">
              <a:latin typeface="Calibri" panose="020F0502020204030204" pitchFamily="34" charset="0"/>
            </a:endParaRPr>
          </a:p>
          <a:p>
            <a:r>
              <a:rPr lang="es-ES_tradnl" sz="1200" b="1" dirty="0" err="1">
                <a:latin typeface="Calibri" panose="020F0502020204030204" pitchFamily="34" charset="0"/>
              </a:rPr>
              <a:t>Plot</a:t>
            </a:r>
            <a:r>
              <a:rPr lang="es-ES_tradnl" sz="1200" b="1" dirty="0">
                <a:latin typeface="Calibri" panose="020F0502020204030204" pitchFamily="34" charset="0"/>
              </a:rPr>
              <a:t> {</a:t>
            </a:r>
          </a:p>
          <a:p>
            <a:r>
              <a:rPr lang="es-ES_tradnl" sz="1200" b="1" dirty="0" smtClean="0">
                <a:latin typeface="Calibri" panose="020F0502020204030204" pitchFamily="34" charset="0"/>
              </a:rPr>
              <a:t>        .....</a:t>
            </a:r>
          </a:p>
          <a:p>
            <a:r>
              <a:rPr lang="es-ES_tradnl" sz="1200" b="1" dirty="0" smtClean="0">
                <a:latin typeface="Calibri" panose="020F0502020204030204" pitchFamily="34" charset="0"/>
              </a:rPr>
              <a:t>}</a:t>
            </a:r>
            <a:endParaRPr lang="es-ES_tradnl" sz="1200" b="1" dirty="0">
              <a:latin typeface="Calibri" panose="020F0502020204030204" pitchFamily="34" charset="0"/>
            </a:endParaRPr>
          </a:p>
          <a:p>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a:latin typeface="Calibri" panose="020F0502020204030204" pitchFamily="34" charset="0"/>
              </a:rPr>
              <a:t>End</a:t>
            </a:r>
            <a:r>
              <a:rPr lang="es-ES_tradnl" sz="1200" b="1" dirty="0">
                <a:latin typeface="Calibri" panose="020F0502020204030204" pitchFamily="34" charset="0"/>
              </a:rPr>
              <a:t> </a:t>
            </a:r>
            <a:r>
              <a:rPr lang="es-ES_tradnl" sz="1200" b="1" dirty="0" err="1">
                <a:latin typeface="Calibri" panose="020F0502020204030204" pitchFamily="34" charset="0"/>
              </a:rPr>
              <a:t>device</a:t>
            </a:r>
            <a:r>
              <a:rPr lang="es-ES_tradnl" sz="1200" b="1" dirty="0">
                <a:latin typeface="Calibri" panose="020F0502020204030204" pitchFamily="34" charset="0"/>
              </a:rPr>
              <a:t> </a:t>
            </a:r>
            <a:r>
              <a:rPr lang="es-ES_tradnl" sz="1200" b="1" dirty="0" err="1">
                <a:latin typeface="Calibri" panose="020F0502020204030204" pitchFamily="34" charset="0"/>
              </a:rPr>
              <a:t>Diode</a:t>
            </a:r>
            <a:endParaRPr lang="es-ES_tradnl" sz="1200" b="1" dirty="0">
              <a:latin typeface="Calibri" panose="020F0502020204030204" pitchFamily="34" charset="0"/>
            </a:endParaRPr>
          </a:p>
        </p:txBody>
      </p:sp>
      <p:sp>
        <p:nvSpPr>
          <p:cNvPr id="9" name="8 CuadroTexto"/>
          <p:cNvSpPr txBox="1"/>
          <p:nvPr/>
        </p:nvSpPr>
        <p:spPr>
          <a:xfrm>
            <a:off x="4281886" y="2060848"/>
            <a:ext cx="4404442" cy="1754326"/>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System</a:t>
            </a:r>
            <a:r>
              <a:rPr lang="es-ES_tradnl" sz="1200" b="1" dirty="0">
                <a:latin typeface="Calibri" panose="020F0502020204030204" pitchFamily="34" charset="0"/>
              </a:rPr>
              <a:t> {</a:t>
            </a:r>
          </a:p>
          <a:p>
            <a:r>
              <a:rPr lang="en-US" sz="1200" b="1" dirty="0">
                <a:latin typeface="Calibri" panose="020F0502020204030204" pitchFamily="34" charset="0"/>
              </a:rPr>
              <a:t> </a:t>
            </a:r>
            <a:r>
              <a:rPr lang="en-US" sz="1200" b="1" dirty="0" smtClean="0">
                <a:latin typeface="Calibri" panose="020F0502020204030204" pitchFamily="34" charset="0"/>
              </a:rPr>
              <a:t>              Diode </a:t>
            </a:r>
            <a:r>
              <a:rPr lang="en-US" sz="1200" b="1" dirty="0" err="1">
                <a:latin typeface="Calibri" panose="020F0502020204030204" pitchFamily="34" charset="0"/>
              </a:rPr>
              <a:t>diodesystem</a:t>
            </a:r>
            <a:r>
              <a:rPr lang="en-US" sz="1200" b="1" dirty="0">
                <a:latin typeface="Calibri" panose="020F0502020204030204" pitchFamily="34" charset="0"/>
              </a:rPr>
              <a:t> ("</a:t>
            </a:r>
            <a:r>
              <a:rPr lang="en-US" sz="1200" b="1" dirty="0" err="1">
                <a:latin typeface="Calibri" panose="020F0502020204030204" pitchFamily="34" charset="0"/>
              </a:rPr>
              <a:t>ElectrodeN</a:t>
            </a:r>
            <a:r>
              <a:rPr lang="en-US" sz="1200" b="1" dirty="0">
                <a:latin typeface="Calibri" panose="020F0502020204030204" pitchFamily="34" charset="0"/>
              </a:rPr>
              <a:t>"=front "</a:t>
            </a:r>
            <a:r>
              <a:rPr lang="en-US" sz="1200" b="1" dirty="0" err="1">
                <a:latin typeface="Calibri" panose="020F0502020204030204" pitchFamily="34" charset="0"/>
              </a:rPr>
              <a:t>ElectrodeP</a:t>
            </a:r>
            <a:r>
              <a:rPr lang="en-US" sz="1200" b="1" dirty="0">
                <a:latin typeface="Calibri" panose="020F0502020204030204" pitchFamily="34" charset="0"/>
              </a:rPr>
              <a:t>"=0)</a:t>
            </a:r>
          </a:p>
          <a:p>
            <a:r>
              <a:rPr lang="fr-FR" sz="1200" b="1" dirty="0" smtClean="0">
                <a:latin typeface="Calibri" panose="020F0502020204030204" pitchFamily="34" charset="0"/>
              </a:rPr>
              <a:t>               </a:t>
            </a:r>
            <a:r>
              <a:rPr lang="fr-FR" sz="1200" b="1" dirty="0" err="1" smtClean="0">
                <a:latin typeface="Calibri" panose="020F0502020204030204" pitchFamily="34" charset="0"/>
              </a:rPr>
              <a:t>Vsource_pset</a:t>
            </a:r>
            <a:r>
              <a:rPr lang="fr-FR" sz="1200" b="1" dirty="0" smtClean="0">
                <a:latin typeface="Calibri" panose="020F0502020204030204" pitchFamily="34" charset="0"/>
              </a:rPr>
              <a:t> </a:t>
            </a:r>
            <a:r>
              <a:rPr lang="fr-FR" sz="1200" b="1" dirty="0" err="1">
                <a:latin typeface="Calibri" panose="020F0502020204030204" pitchFamily="34" charset="0"/>
              </a:rPr>
              <a:t>vn</a:t>
            </a:r>
            <a:r>
              <a:rPr lang="fr-FR" sz="1200" b="1" dirty="0">
                <a:latin typeface="Calibri" panose="020F0502020204030204" pitchFamily="34" charset="0"/>
              </a:rPr>
              <a:t> (front 0) {dc=0}</a:t>
            </a:r>
          </a:p>
          <a:p>
            <a:r>
              <a:rPr lang="es-ES_tradnl" sz="1200" b="1" dirty="0">
                <a:latin typeface="Calibri" panose="020F0502020204030204" pitchFamily="34" charset="0"/>
              </a:rPr>
              <a:t>}</a:t>
            </a:r>
          </a:p>
          <a:p>
            <a:endParaRPr lang="es-ES_tradnl" sz="1200" b="1" dirty="0">
              <a:latin typeface="Calibri" panose="020F0502020204030204" pitchFamily="34" charset="0"/>
            </a:endParaRPr>
          </a:p>
          <a:p>
            <a:r>
              <a:rPr lang="es-ES_tradnl" sz="1200" b="1" dirty="0">
                <a:latin typeface="Calibri" panose="020F0502020204030204" pitchFamily="34" charset="0"/>
              </a:rPr>
              <a:t>File {</a:t>
            </a:r>
          </a:p>
          <a:p>
            <a:r>
              <a:rPr lang="es-ES_tradnl" sz="1200" b="1" dirty="0" smtClean="0">
                <a:latin typeface="Calibri" panose="020F0502020204030204" pitchFamily="34" charset="0"/>
              </a:rPr>
              <a:t>          </a:t>
            </a:r>
            <a:r>
              <a:rPr lang="es-ES_tradnl" sz="1200" b="1" dirty="0">
                <a:latin typeface="Calibri" panose="020F0502020204030204" pitchFamily="34" charset="0"/>
              </a:rPr>
              <a:t>Output ="Diode_CV_1kHz.log"</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ACExtract</a:t>
            </a:r>
            <a:r>
              <a:rPr lang="es-ES_tradnl" sz="1200" b="1" dirty="0" smtClean="0">
                <a:latin typeface="Calibri" panose="020F0502020204030204" pitchFamily="34" charset="0"/>
              </a:rPr>
              <a:t> </a:t>
            </a:r>
            <a:r>
              <a:rPr lang="es-ES_tradnl" sz="1200" b="1" dirty="0">
                <a:latin typeface="Calibri" panose="020F0502020204030204" pitchFamily="34" charset="0"/>
              </a:rPr>
              <a:t>= "Diode_CV_AC_1kHz.plt"</a:t>
            </a:r>
          </a:p>
          <a:p>
            <a:r>
              <a:rPr lang="es-ES_tradnl" sz="1200" b="1" dirty="0" smtClean="0">
                <a:latin typeface="Calibri" panose="020F0502020204030204" pitchFamily="34" charset="0"/>
              </a:rPr>
              <a:t>}</a:t>
            </a:r>
            <a:endParaRPr lang="es-ES_tradnl" sz="1200" b="1" dirty="0">
              <a:latin typeface="Calibri" panose="020F0502020204030204" pitchFamily="34" charset="0"/>
            </a:endParaRPr>
          </a:p>
        </p:txBody>
      </p:sp>
      <p:sp>
        <p:nvSpPr>
          <p:cNvPr id="11" name="10 Rectángulo redondeado"/>
          <p:cNvSpPr/>
          <p:nvPr/>
        </p:nvSpPr>
        <p:spPr bwMode="auto">
          <a:xfrm>
            <a:off x="4281886" y="1575210"/>
            <a:ext cx="1728192" cy="341579"/>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Diode_CV.cmd</a:t>
            </a:r>
          </a:p>
        </p:txBody>
      </p:sp>
    </p:spTree>
    <p:extLst>
      <p:ext uri="{BB962C8B-B14F-4D97-AF65-F5344CB8AC3E}">
        <p14:creationId xmlns:p14="http://schemas.microsoft.com/office/powerpoint/2010/main" val="4719592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Carbon Implantation LGAD. Fabrication Plan</a:t>
            </a:r>
            <a:endParaRPr lang="en-GB" sz="2000" kern="0" dirty="0" smtClean="0">
              <a:solidFill>
                <a:schemeClr val="tx1"/>
              </a:solidFill>
              <a:latin typeface="+mn-lt"/>
            </a:endParaRPr>
          </a:p>
        </p:txBody>
      </p:sp>
      <p:sp>
        <p:nvSpPr>
          <p:cNvPr id="29" name="4 CuadroTexto"/>
          <p:cNvSpPr txBox="1"/>
          <p:nvPr/>
        </p:nvSpPr>
        <p:spPr>
          <a:xfrm>
            <a:off x="149782" y="1844824"/>
            <a:ext cx="5907777" cy="3724096"/>
          </a:xfrm>
          <a:prstGeom prst="rect">
            <a:avLst/>
          </a:prstGeom>
          <a:noFill/>
        </p:spPr>
        <p:txBody>
          <a:bodyPr wrap="square" rtlCol="0">
            <a:spAutoFit/>
          </a:bodyPr>
          <a:lstStyle/>
          <a:p>
            <a:pPr marL="342900" indent="-342900" algn="just" fontAlgn="auto">
              <a:spcBef>
                <a:spcPts val="0"/>
              </a:spcBef>
              <a:spcAft>
                <a:spcPts val="600"/>
              </a:spcAft>
              <a:buClr>
                <a:schemeClr val="tx1"/>
              </a:buClr>
              <a:buFont typeface="Arial" charset="0"/>
              <a:buChar char="•"/>
            </a:pPr>
            <a:r>
              <a:rPr lang="en-US" sz="1800" dirty="0" smtClean="0">
                <a:latin typeface="Calibri"/>
              </a:rPr>
              <a:t>LGAD </a:t>
            </a:r>
            <a:r>
              <a:rPr lang="en-US" sz="1800" b="1" dirty="0" smtClean="0">
                <a:solidFill>
                  <a:srgbClr val="3164AB"/>
                </a:solidFill>
                <a:latin typeface="Calibri"/>
              </a:rPr>
              <a:t>Multiplication Layer</a:t>
            </a:r>
            <a:r>
              <a:rPr lang="en-US" sz="1800" dirty="0" smtClean="0">
                <a:solidFill>
                  <a:srgbClr val="3164AB"/>
                </a:solidFill>
                <a:latin typeface="Calibri"/>
              </a:rPr>
              <a:t> </a:t>
            </a:r>
            <a:r>
              <a:rPr lang="en-US" sz="1800" dirty="0" smtClean="0">
                <a:latin typeface="Calibri"/>
              </a:rPr>
              <a:t>formation using </a:t>
            </a:r>
            <a:r>
              <a:rPr lang="en-US" sz="1800" b="1" dirty="0" smtClean="0">
                <a:solidFill>
                  <a:srgbClr val="FF0000"/>
                </a:solidFill>
                <a:latin typeface="Calibri"/>
              </a:rPr>
              <a:t>Carbon</a:t>
            </a:r>
            <a:r>
              <a:rPr lang="en-US" sz="1800" dirty="0" smtClean="0">
                <a:latin typeface="Calibri"/>
              </a:rPr>
              <a:t> atoms</a:t>
            </a:r>
          </a:p>
          <a:p>
            <a:pPr marL="342900" indent="-342900" algn="just" fontAlgn="auto">
              <a:spcBef>
                <a:spcPts val="0"/>
              </a:spcBef>
              <a:spcAft>
                <a:spcPts val="600"/>
              </a:spcAft>
              <a:buClr>
                <a:schemeClr val="tx1"/>
              </a:buClr>
              <a:buFont typeface="Arial" charset="0"/>
              <a:buChar char="•"/>
            </a:pPr>
            <a:r>
              <a:rPr lang="en-US" sz="1800" dirty="0">
                <a:latin typeface="Calibri"/>
              </a:rPr>
              <a:t>This could be achieved by </a:t>
            </a:r>
            <a:r>
              <a:rPr lang="en-US" sz="1800" b="1" dirty="0">
                <a:solidFill>
                  <a:srgbClr val="3164AB"/>
                </a:solidFill>
                <a:latin typeface="Calibri"/>
              </a:rPr>
              <a:t>I</a:t>
            </a:r>
            <a:r>
              <a:rPr lang="en-US" sz="1800" b="1" dirty="0" smtClean="0">
                <a:solidFill>
                  <a:srgbClr val="3164AB"/>
                </a:solidFill>
                <a:latin typeface="Calibri"/>
              </a:rPr>
              <a:t>mplanting </a:t>
            </a:r>
            <a:r>
              <a:rPr lang="en-US" sz="1800" b="1" dirty="0">
                <a:solidFill>
                  <a:srgbClr val="3164AB"/>
                </a:solidFill>
                <a:latin typeface="Calibri"/>
              </a:rPr>
              <a:t>Carbon</a:t>
            </a:r>
            <a:r>
              <a:rPr lang="en-US" sz="1800" dirty="0">
                <a:solidFill>
                  <a:srgbClr val="3164AB"/>
                </a:solidFill>
                <a:latin typeface="Calibri"/>
              </a:rPr>
              <a:t> </a:t>
            </a:r>
            <a:r>
              <a:rPr lang="en-US" sz="1800" b="1" dirty="0">
                <a:solidFill>
                  <a:srgbClr val="FF0000"/>
                </a:solidFill>
                <a:latin typeface="Calibri"/>
              </a:rPr>
              <a:t>only in the first 5-6 µm </a:t>
            </a:r>
            <a:r>
              <a:rPr lang="en-US" sz="1800" dirty="0">
                <a:latin typeface="Calibri"/>
              </a:rPr>
              <a:t>of the wafer surface in the </a:t>
            </a:r>
            <a:r>
              <a:rPr lang="en-US" sz="1800" b="1" dirty="0">
                <a:solidFill>
                  <a:srgbClr val="00B050"/>
                </a:solidFill>
                <a:latin typeface="Calibri"/>
              </a:rPr>
              <a:t>M</a:t>
            </a:r>
            <a:r>
              <a:rPr lang="en-US" sz="1800" b="1" dirty="0" smtClean="0">
                <a:solidFill>
                  <a:srgbClr val="00B050"/>
                </a:solidFill>
                <a:latin typeface="Calibri"/>
              </a:rPr>
              <a:t>ultiplication </a:t>
            </a:r>
            <a:r>
              <a:rPr lang="en-US" sz="1800" b="1" dirty="0">
                <a:solidFill>
                  <a:srgbClr val="00B050"/>
                </a:solidFill>
                <a:latin typeface="Calibri"/>
              </a:rPr>
              <a:t>L</a:t>
            </a:r>
            <a:r>
              <a:rPr lang="en-US" sz="1800" b="1" dirty="0" smtClean="0">
                <a:solidFill>
                  <a:srgbClr val="00B050"/>
                </a:solidFill>
                <a:latin typeface="Calibri"/>
              </a:rPr>
              <a:t>ayer </a:t>
            </a:r>
            <a:r>
              <a:rPr lang="en-US" sz="1800" b="1" dirty="0">
                <a:solidFill>
                  <a:srgbClr val="00B050"/>
                </a:solidFill>
                <a:latin typeface="Calibri"/>
              </a:rPr>
              <a:t>R</a:t>
            </a:r>
            <a:r>
              <a:rPr lang="en-US" sz="1800" b="1" dirty="0" smtClean="0">
                <a:solidFill>
                  <a:srgbClr val="00B050"/>
                </a:solidFill>
                <a:latin typeface="Calibri"/>
              </a:rPr>
              <a:t>egion</a:t>
            </a:r>
            <a:endParaRPr lang="en-US" sz="1800" dirty="0">
              <a:latin typeface="Calibri"/>
            </a:endParaRPr>
          </a:p>
          <a:p>
            <a:pPr marL="342900" indent="-342900" algn="just" fontAlgn="auto">
              <a:spcBef>
                <a:spcPts val="0"/>
              </a:spcBef>
              <a:spcAft>
                <a:spcPts val="600"/>
              </a:spcAft>
              <a:buClr>
                <a:schemeClr val="tx1"/>
              </a:buClr>
              <a:buFont typeface="Arial" charset="0"/>
              <a:buChar char="•"/>
            </a:pPr>
            <a:r>
              <a:rPr lang="en-US" sz="1800" b="1" dirty="0">
                <a:solidFill>
                  <a:srgbClr val="3164AB"/>
                </a:solidFill>
                <a:latin typeface="Calibri"/>
              </a:rPr>
              <a:t>Standard mask </a:t>
            </a:r>
            <a:r>
              <a:rPr lang="en-US" sz="1800" dirty="0">
                <a:latin typeface="Calibri"/>
              </a:rPr>
              <a:t>used in the past for LGAD </a:t>
            </a:r>
            <a:r>
              <a:rPr lang="en-US" sz="1800" dirty="0" smtClean="0">
                <a:latin typeface="Calibri"/>
              </a:rPr>
              <a:t>devices</a:t>
            </a:r>
            <a:endParaRPr lang="en-US" sz="1800" dirty="0">
              <a:latin typeface="Calibri"/>
            </a:endParaRPr>
          </a:p>
          <a:p>
            <a:pPr marL="342900" indent="-342900" algn="just" fontAlgn="auto">
              <a:spcBef>
                <a:spcPts val="0"/>
              </a:spcBef>
              <a:spcAft>
                <a:spcPts val="600"/>
              </a:spcAft>
              <a:buClr>
                <a:schemeClr val="tx1"/>
              </a:buClr>
              <a:buFont typeface="Arial" charset="0"/>
              <a:buChar char="•"/>
            </a:pPr>
            <a:r>
              <a:rPr lang="en-US" sz="1800" dirty="0">
                <a:latin typeface="Calibri"/>
              </a:rPr>
              <a:t>An </a:t>
            </a:r>
            <a:r>
              <a:rPr lang="en-US" sz="1800" b="1" dirty="0">
                <a:solidFill>
                  <a:srgbClr val="FF0000"/>
                </a:solidFill>
                <a:latin typeface="Calibri"/>
              </a:rPr>
              <a:t>optimization</a:t>
            </a:r>
            <a:r>
              <a:rPr lang="en-US" sz="1800" dirty="0">
                <a:latin typeface="Calibri"/>
              </a:rPr>
              <a:t> with </a:t>
            </a:r>
            <a:r>
              <a:rPr lang="en-US" sz="1800" b="1" dirty="0">
                <a:solidFill>
                  <a:srgbClr val="3164AB"/>
                </a:solidFill>
                <a:latin typeface="Calibri"/>
              </a:rPr>
              <a:t>simulation software</a:t>
            </a:r>
            <a:r>
              <a:rPr lang="en-US" sz="1800" dirty="0">
                <a:solidFill>
                  <a:srgbClr val="3164AB"/>
                </a:solidFill>
                <a:latin typeface="Calibri"/>
              </a:rPr>
              <a:t> </a:t>
            </a:r>
            <a:r>
              <a:rPr lang="en-US" sz="1800" dirty="0">
                <a:latin typeface="Calibri"/>
              </a:rPr>
              <a:t>tools </a:t>
            </a:r>
            <a:r>
              <a:rPr lang="en-US" sz="1800" dirty="0" smtClean="0">
                <a:latin typeface="Calibri"/>
              </a:rPr>
              <a:t>(like </a:t>
            </a:r>
            <a:r>
              <a:rPr lang="en-US" sz="1800" dirty="0" err="1">
                <a:latin typeface="Calibri"/>
              </a:rPr>
              <a:t>Silvaco</a:t>
            </a:r>
            <a:r>
              <a:rPr lang="en-US" sz="1800" dirty="0">
                <a:latin typeface="Calibri"/>
              </a:rPr>
              <a:t> and </a:t>
            </a:r>
            <a:r>
              <a:rPr lang="en-US" sz="1800" dirty="0" err="1" smtClean="0">
                <a:latin typeface="Calibri"/>
              </a:rPr>
              <a:t>Sentaurus</a:t>
            </a:r>
            <a:r>
              <a:rPr lang="en-US" sz="1800" dirty="0" smtClean="0">
                <a:latin typeface="Calibri"/>
              </a:rPr>
              <a:t>) </a:t>
            </a:r>
            <a:r>
              <a:rPr lang="en-US" sz="1800" dirty="0">
                <a:latin typeface="Calibri"/>
              </a:rPr>
              <a:t>is necessary  before starting the </a:t>
            </a:r>
            <a:r>
              <a:rPr lang="en-US" sz="1800" b="1" dirty="0" smtClean="0">
                <a:solidFill>
                  <a:srgbClr val="00B050"/>
                </a:solidFill>
                <a:latin typeface="Calibri"/>
              </a:rPr>
              <a:t>fabrication process</a:t>
            </a:r>
            <a:endParaRPr lang="en-US" sz="1800" b="1" dirty="0">
              <a:solidFill>
                <a:srgbClr val="00B050"/>
              </a:solidFill>
              <a:latin typeface="Calibri"/>
            </a:endParaRPr>
          </a:p>
          <a:p>
            <a:pPr marL="342900" indent="-342900" algn="just" fontAlgn="auto">
              <a:spcBef>
                <a:spcPts val="0"/>
              </a:spcBef>
              <a:spcAft>
                <a:spcPts val="600"/>
              </a:spcAft>
              <a:buClr>
                <a:schemeClr val="tx1"/>
              </a:buClr>
              <a:buFont typeface="Arial" charset="0"/>
              <a:buChar char="•"/>
            </a:pPr>
            <a:r>
              <a:rPr lang="en-US" sz="1800" dirty="0" smtClean="0">
                <a:latin typeface="Calibri"/>
              </a:rPr>
              <a:t>Carbon </a:t>
            </a:r>
            <a:r>
              <a:rPr lang="en-US" sz="1800" b="1" dirty="0">
                <a:solidFill>
                  <a:srgbClr val="3164AB"/>
                </a:solidFill>
                <a:latin typeface="Calibri"/>
              </a:rPr>
              <a:t>high efficiency</a:t>
            </a:r>
            <a:r>
              <a:rPr lang="en-US" sz="1800" dirty="0">
                <a:solidFill>
                  <a:srgbClr val="3164AB"/>
                </a:solidFill>
                <a:latin typeface="Calibri"/>
              </a:rPr>
              <a:t> </a:t>
            </a:r>
            <a:r>
              <a:rPr lang="en-US" sz="1800" dirty="0">
                <a:latin typeface="Calibri"/>
              </a:rPr>
              <a:t>in </a:t>
            </a:r>
            <a:r>
              <a:rPr lang="en-US" sz="1800" b="1" dirty="0">
                <a:solidFill>
                  <a:srgbClr val="FF0000"/>
                </a:solidFill>
                <a:latin typeface="Calibri"/>
              </a:rPr>
              <a:t>trapping </a:t>
            </a:r>
            <a:r>
              <a:rPr lang="en-US" sz="1800" b="1" dirty="0" smtClean="0">
                <a:solidFill>
                  <a:srgbClr val="FF0000"/>
                </a:solidFill>
                <a:latin typeface="Calibri"/>
              </a:rPr>
              <a:t>silicon </a:t>
            </a:r>
            <a:r>
              <a:rPr lang="en-US" sz="1800" b="1" dirty="0">
                <a:solidFill>
                  <a:srgbClr val="FF0000"/>
                </a:solidFill>
                <a:latin typeface="Calibri"/>
              </a:rPr>
              <a:t>self-interstitials</a:t>
            </a:r>
            <a:r>
              <a:rPr lang="en-US" sz="1800" dirty="0">
                <a:latin typeface="Calibri"/>
              </a:rPr>
              <a:t> can cause the </a:t>
            </a:r>
            <a:r>
              <a:rPr lang="en-US" sz="1800" b="1" dirty="0" smtClean="0">
                <a:solidFill>
                  <a:srgbClr val="00B050"/>
                </a:solidFill>
                <a:latin typeface="Calibri"/>
              </a:rPr>
              <a:t>reduction </a:t>
            </a:r>
            <a:r>
              <a:rPr lang="en-US" sz="1800" b="1" dirty="0">
                <a:solidFill>
                  <a:srgbClr val="00B050"/>
                </a:solidFill>
                <a:latin typeface="Calibri"/>
              </a:rPr>
              <a:t>of boron diffusion in </a:t>
            </a:r>
            <a:r>
              <a:rPr lang="en-US" sz="1800" b="1" dirty="0" smtClean="0">
                <a:solidFill>
                  <a:srgbClr val="00B050"/>
                </a:solidFill>
                <a:latin typeface="Calibri"/>
              </a:rPr>
              <a:t>C-rich silicon </a:t>
            </a:r>
            <a:r>
              <a:rPr lang="en-US" sz="1800" b="1" dirty="0">
                <a:solidFill>
                  <a:srgbClr val="00B050"/>
                </a:solidFill>
                <a:latin typeface="Calibri"/>
              </a:rPr>
              <a:t>samples</a:t>
            </a:r>
            <a:r>
              <a:rPr lang="en-US" sz="1800" dirty="0">
                <a:latin typeface="Calibri"/>
              </a:rPr>
              <a:t> and this can lead to a </a:t>
            </a:r>
            <a:r>
              <a:rPr lang="en-US" sz="1800" dirty="0" smtClean="0">
                <a:latin typeface="Calibri"/>
              </a:rPr>
              <a:t>change </a:t>
            </a:r>
            <a:r>
              <a:rPr lang="en-US" sz="1800" dirty="0">
                <a:latin typeface="Calibri"/>
              </a:rPr>
              <a:t>in the </a:t>
            </a:r>
            <a:r>
              <a:rPr lang="en-US" sz="1800" dirty="0" smtClean="0">
                <a:latin typeface="Calibri"/>
              </a:rPr>
              <a:t>LGAD multiplication </a:t>
            </a:r>
            <a:r>
              <a:rPr lang="en-US" sz="1800" dirty="0">
                <a:latin typeface="Calibri"/>
              </a:rPr>
              <a:t>layer </a:t>
            </a:r>
            <a:r>
              <a:rPr lang="en-US" sz="1800" dirty="0" smtClean="0">
                <a:latin typeface="Calibri"/>
              </a:rPr>
              <a:t>during </a:t>
            </a:r>
            <a:r>
              <a:rPr lang="en-US" sz="1800" dirty="0">
                <a:latin typeface="Calibri"/>
              </a:rPr>
              <a:t>the fabrication </a:t>
            </a:r>
            <a:r>
              <a:rPr lang="en-US" sz="1800" dirty="0" smtClean="0">
                <a:latin typeface="Calibri"/>
              </a:rPr>
              <a:t>process</a:t>
            </a:r>
            <a:endParaRPr lang="en-US" sz="1800" dirty="0">
              <a:latin typeface="Calibri"/>
            </a:endParaRPr>
          </a:p>
        </p:txBody>
      </p:sp>
      <p:pic>
        <p:nvPicPr>
          <p:cNvPr id="10" name="Picture 2" descr="C:\Users\gpelegrini\Documents\pc\pad_detectors\Run8622-LGAD-2015-2\Fotos_Run8622\Camara\DSC_01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18" t="6628" r="24345" b="4868"/>
          <a:stretch/>
        </p:blipFill>
        <p:spPr bwMode="auto">
          <a:xfrm>
            <a:off x="6228184" y="2132856"/>
            <a:ext cx="2844000" cy="28912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87418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High Granularity Timing Detectors (HGTD)</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10010667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 CuadroTexto"/>
          <p:cNvSpPr txBox="1"/>
          <p:nvPr/>
        </p:nvSpPr>
        <p:spPr>
          <a:xfrm>
            <a:off x="323527" y="1317556"/>
            <a:ext cx="8712968" cy="3662541"/>
          </a:xfrm>
          <a:prstGeom prst="rect">
            <a:avLst/>
          </a:prstGeom>
          <a:noFill/>
        </p:spPr>
        <p:txBody>
          <a:bodyPr wrap="square" rtlCol="0">
            <a:spAutoFit/>
          </a:bodyPr>
          <a:lstStyle/>
          <a:p>
            <a:pPr marL="342900" indent="-342900" algn="just">
              <a:buClr>
                <a:schemeClr val="tx1"/>
              </a:buClr>
              <a:buFont typeface="Arial" panose="020B0604020202020204" pitchFamily="34" charset="0"/>
              <a:buChar char="•"/>
            </a:pPr>
            <a:r>
              <a:rPr lang="en-US" dirty="0" smtClean="0"/>
              <a:t>For </a:t>
            </a:r>
            <a:r>
              <a:rPr lang="en-US" dirty="0"/>
              <a:t>further mitigation of pile-up effects, a high-granularity timing detector with a precision of a few tens of picoseconds may be added in front of the </a:t>
            </a:r>
            <a:r>
              <a:rPr lang="en-US" dirty="0" err="1"/>
              <a:t>endcap</a:t>
            </a:r>
            <a:r>
              <a:rPr lang="en-US" dirty="0"/>
              <a:t> </a:t>
            </a:r>
            <a:r>
              <a:rPr lang="en-US" dirty="0" smtClean="0"/>
              <a:t>Liquid Argon </a:t>
            </a:r>
            <a:r>
              <a:rPr lang="en-US" dirty="0"/>
              <a:t>calorimeters (High Granularity Timing Detector</a:t>
            </a:r>
            <a:r>
              <a:rPr lang="en-US" dirty="0" smtClean="0"/>
              <a:t>).</a:t>
            </a:r>
            <a:endParaRPr lang="en-US" dirty="0"/>
          </a:p>
          <a:p>
            <a:pPr marL="342900" indent="-342900" algn="just" fontAlgn="auto">
              <a:spcBef>
                <a:spcPts val="0"/>
              </a:spcBef>
              <a:spcAft>
                <a:spcPts val="0"/>
              </a:spcAft>
              <a:buClr>
                <a:schemeClr val="tx1"/>
              </a:buClr>
              <a:buFont typeface="Arial" panose="020B0604020202020204" pitchFamily="34" charset="0"/>
              <a:buChar char="•"/>
            </a:pPr>
            <a:endParaRPr lang="en-US" sz="1800" dirty="0" smtClean="0">
              <a:latin typeface="Calibri"/>
            </a:endParaRPr>
          </a:p>
          <a:p>
            <a:pPr marL="342900" indent="-342900" algn="just">
              <a:buClr>
                <a:schemeClr val="tx1"/>
              </a:buClr>
              <a:buFont typeface="Arial" panose="020B0604020202020204" pitchFamily="34" charset="0"/>
              <a:buChar char="•"/>
            </a:pPr>
            <a:r>
              <a:rPr lang="en-US" dirty="0" smtClean="0">
                <a:latin typeface="Calibri" panose="020F0502020204030204" pitchFamily="34" charset="0"/>
              </a:rPr>
              <a:t>UFSD can also be used as timing detectors at CMS-TOTEM for </a:t>
            </a:r>
            <a:r>
              <a:rPr lang="en-US" dirty="0">
                <a:latin typeface="Calibri" panose="020F0502020204030204" pitchFamily="34" charset="0"/>
              </a:rPr>
              <a:t>the high momentum - high rapidity Precision Proton Spectrometer (CT-PPS)</a:t>
            </a:r>
          </a:p>
          <a:p>
            <a:pPr marL="342900" indent="-342900" algn="just" fontAlgn="auto">
              <a:spcBef>
                <a:spcPts val="0"/>
              </a:spcBef>
              <a:spcAft>
                <a:spcPts val="0"/>
              </a:spcAft>
              <a:buClr>
                <a:schemeClr val="tx1"/>
              </a:buClr>
              <a:buFont typeface="Arial" panose="020B0604020202020204" pitchFamily="34" charset="0"/>
              <a:buChar char="•"/>
            </a:pPr>
            <a:endParaRPr lang="en-US" dirty="0">
              <a:latin typeface="Calibri"/>
            </a:endParaRPr>
          </a:p>
          <a:p>
            <a:pPr marL="342900" indent="-342900" algn="just" fontAlgn="auto">
              <a:spcBef>
                <a:spcPts val="0"/>
              </a:spcBef>
              <a:spcAft>
                <a:spcPts val="0"/>
              </a:spcAft>
              <a:buClr>
                <a:schemeClr val="tx1"/>
              </a:buClr>
              <a:buFont typeface="Arial" panose="020B0604020202020204" pitchFamily="34" charset="0"/>
              <a:buChar char="•"/>
            </a:pPr>
            <a:endParaRPr lang="en-US" sz="800" dirty="0" smtClean="0">
              <a:latin typeface="Calibri"/>
            </a:endParaRPr>
          </a:p>
          <a:p>
            <a:pPr marL="342900" indent="-342900" algn="just" fontAlgn="auto">
              <a:spcBef>
                <a:spcPts val="0"/>
              </a:spcBef>
              <a:spcAft>
                <a:spcPts val="0"/>
              </a:spcAft>
              <a:buClr>
                <a:schemeClr val="tx1"/>
              </a:buClr>
              <a:buFont typeface="Arial" panose="020B0604020202020204" pitchFamily="34" charset="0"/>
              <a:buChar char="•"/>
            </a:pPr>
            <a:r>
              <a:rPr lang="en-US" sz="1800" dirty="0" smtClean="0">
                <a:latin typeface="Calibri"/>
              </a:rPr>
              <a:t>Thin substrates (&lt;50 µm) reduces the Bulk Radiation Effects and decreases the charge collection time.</a:t>
            </a:r>
          </a:p>
          <a:p>
            <a:pPr marL="342900" indent="-342900" algn="just" fontAlgn="auto">
              <a:spcBef>
                <a:spcPts val="0"/>
              </a:spcBef>
              <a:spcAft>
                <a:spcPts val="0"/>
              </a:spcAft>
              <a:buClr>
                <a:schemeClr val="tx1"/>
              </a:buClr>
              <a:buFont typeface="Arial" panose="020B0604020202020204" pitchFamily="34" charset="0"/>
              <a:buChar char="•"/>
            </a:pPr>
            <a:endParaRPr lang="en-US" sz="800" dirty="0">
              <a:latin typeface="Calibri"/>
            </a:endParaRPr>
          </a:p>
          <a:p>
            <a:pPr marL="342900" indent="-342900" algn="just" fontAlgn="auto">
              <a:spcBef>
                <a:spcPts val="0"/>
              </a:spcBef>
              <a:spcAft>
                <a:spcPts val="0"/>
              </a:spcAft>
              <a:buClr>
                <a:schemeClr val="tx1"/>
              </a:buClr>
              <a:buFont typeface="Arial" panose="020B0604020202020204" pitchFamily="34" charset="0"/>
              <a:buChar char="•"/>
            </a:pPr>
            <a:r>
              <a:rPr lang="en-US" sz="1800" dirty="0" smtClean="0">
                <a:latin typeface="Calibri"/>
              </a:rPr>
              <a:t>Thin LGAD = Ultra Fast Silicon Detector (UFSD) with 5-10 gain</a:t>
            </a:r>
          </a:p>
          <a:p>
            <a:pPr marL="342900" indent="-342900" algn="just" fontAlgn="auto">
              <a:spcBef>
                <a:spcPts val="0"/>
              </a:spcBef>
              <a:spcAft>
                <a:spcPts val="0"/>
              </a:spcAft>
              <a:buClr>
                <a:schemeClr val="tx1"/>
              </a:buClr>
              <a:buFont typeface="Arial" panose="020B0604020202020204" pitchFamily="34" charset="0"/>
              <a:buChar char="•"/>
            </a:pPr>
            <a:endParaRPr lang="en-US" sz="1800" dirty="0" smtClean="0">
              <a:latin typeface="Calibri"/>
            </a:endParaRPr>
          </a:p>
          <a:p>
            <a:pPr marL="342900" indent="-342900" algn="just" fontAlgn="auto">
              <a:spcBef>
                <a:spcPts val="0"/>
              </a:spcBef>
              <a:spcAft>
                <a:spcPts val="0"/>
              </a:spcAft>
              <a:buClr>
                <a:schemeClr val="tx1"/>
              </a:buClr>
              <a:buFont typeface="Arial" charset="0"/>
              <a:buChar char="•"/>
            </a:pPr>
            <a:r>
              <a:rPr lang="en-US" dirty="0"/>
              <a:t>Medical applications</a:t>
            </a:r>
            <a:r>
              <a:rPr lang="en-US" dirty="0" smtClean="0"/>
              <a:t>, are also interesting field for HGTD Detectors</a:t>
            </a:r>
            <a:endParaRPr lang="en-US" dirty="0"/>
          </a:p>
        </p:txBody>
      </p:sp>
      <p:sp>
        <p:nvSpPr>
          <p:cNvPr id="6"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Why 50 µm Thick LGAD?</a:t>
            </a:r>
          </a:p>
        </p:txBody>
      </p:sp>
      <p:cxnSp>
        <p:nvCxnSpPr>
          <p:cNvPr id="7" name="6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961166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l="3694" r="5760"/>
          <a:stretch/>
        </p:blipFill>
        <p:spPr>
          <a:xfrm>
            <a:off x="26895" y="2234049"/>
            <a:ext cx="4580121" cy="4120096"/>
          </a:xfrm>
          <a:prstGeom prst="rect">
            <a:avLst/>
          </a:prstGeom>
        </p:spPr>
      </p:pic>
      <p:sp>
        <p:nvSpPr>
          <p:cNvPr id="129" name="128 CuadroTexto"/>
          <p:cNvSpPr txBox="1"/>
          <p:nvPr/>
        </p:nvSpPr>
        <p:spPr>
          <a:xfrm>
            <a:off x="98826" y="1209526"/>
            <a:ext cx="4689197" cy="923330"/>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pPr>
            <a:r>
              <a:rPr lang="en-US" sz="1800" dirty="0" smtClean="0">
                <a:latin typeface="Calibri" panose="020F0502020204030204" pitchFamily="34" charset="0"/>
              </a:rPr>
              <a:t>Pixels of 3x3 mm</a:t>
            </a:r>
            <a:r>
              <a:rPr lang="en-US" sz="1800" baseline="30000" dirty="0" smtClean="0">
                <a:latin typeface="Calibri" panose="020F0502020204030204" pitchFamily="34" charset="0"/>
              </a:rPr>
              <a:t>2</a:t>
            </a:r>
            <a:r>
              <a:rPr lang="en-US" sz="1800" dirty="0" smtClean="0">
                <a:latin typeface="Calibri" panose="020F0502020204030204" pitchFamily="34" charset="0"/>
              </a:rPr>
              <a:t> and 2x2 mm</a:t>
            </a:r>
            <a:r>
              <a:rPr lang="en-US" sz="1800" baseline="30000" dirty="0" smtClean="0">
                <a:latin typeface="Calibri" panose="020F0502020204030204" pitchFamily="34" charset="0"/>
              </a:rPr>
              <a:t>2</a:t>
            </a:r>
            <a:endParaRPr lang="en-US" sz="1800" dirty="0" smtClean="0">
              <a:latin typeface="Calibri" panose="020F0502020204030204" pitchFamily="34" charset="0"/>
            </a:endParaRPr>
          </a:p>
          <a:p>
            <a:pPr marL="342900" indent="-342900" fontAlgn="auto">
              <a:spcBef>
                <a:spcPts val="0"/>
              </a:spcBef>
              <a:spcAft>
                <a:spcPts val="0"/>
              </a:spcAft>
              <a:buFont typeface="Arial" panose="020B0604020202020204" pitchFamily="34" charset="0"/>
              <a:buChar char="•"/>
            </a:pPr>
            <a:r>
              <a:rPr lang="en-US" sz="1800" dirty="0" smtClean="0">
                <a:latin typeface="Calibri" panose="020F0502020204030204" pitchFamily="34" charset="0"/>
              </a:rPr>
              <a:t>High Resistivity P-type 50 µm SOI Wafers</a:t>
            </a:r>
          </a:p>
          <a:p>
            <a:pPr marL="342900" indent="-342900" fontAlgn="auto">
              <a:spcBef>
                <a:spcPts val="0"/>
              </a:spcBef>
              <a:spcAft>
                <a:spcPts val="0"/>
              </a:spcAft>
              <a:buFont typeface="Arial" panose="020B0604020202020204" pitchFamily="34" charset="0"/>
              <a:buChar char="•"/>
            </a:pPr>
            <a:r>
              <a:rPr lang="en-US" sz="1800" dirty="0" smtClean="0">
                <a:latin typeface="Calibri" panose="020F0502020204030204" pitchFamily="34" charset="0"/>
              </a:rPr>
              <a:t>Also trying with 50 &amp; 75</a:t>
            </a:r>
            <a:r>
              <a:rPr lang="en-US" sz="1800" dirty="0">
                <a:latin typeface="Calibri" panose="020F0502020204030204" pitchFamily="34" charset="0"/>
              </a:rPr>
              <a:t> µm Epitaxial </a:t>
            </a:r>
            <a:r>
              <a:rPr lang="en-US" sz="1800" dirty="0" smtClean="0">
                <a:latin typeface="Calibri" panose="020F0502020204030204" pitchFamily="34" charset="0"/>
              </a:rPr>
              <a:t>Wafers </a:t>
            </a:r>
            <a:endParaRPr lang="en-US" sz="1800" dirty="0">
              <a:latin typeface="Calibri" panose="020F0502020204030204" pitchFamily="34" charset="0"/>
            </a:endParaRPr>
          </a:p>
        </p:txBody>
      </p:sp>
      <p:pic>
        <p:nvPicPr>
          <p:cNvPr id="130" name="12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7766" y="4085644"/>
            <a:ext cx="4408730" cy="2289874"/>
          </a:xfrm>
          <a:prstGeom prst="rect">
            <a:avLst/>
          </a:prstGeom>
        </p:spPr>
      </p:pic>
      <p:sp>
        <p:nvSpPr>
          <p:cNvPr id="132" name="Rectangle 14"/>
          <p:cNvSpPr txBox="1">
            <a:spLocks noChangeArrowheads="1"/>
          </p:cNvSpPr>
          <p:nvPr/>
        </p:nvSpPr>
        <p:spPr>
          <a:xfrm>
            <a:off x="4705171" y="980728"/>
            <a:ext cx="1451005"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400" b="1" u="sng" kern="0" dirty="0" smtClean="0">
                <a:solidFill>
                  <a:srgbClr val="3164AB"/>
                </a:solidFill>
                <a:latin typeface="Calibri" panose="020F0502020204030204" pitchFamily="34" charset="0"/>
                <a:ea typeface="ＭＳ Ｐゴシック" pitchFamily="34" charset="-128"/>
              </a:rPr>
              <a:t>Core</a:t>
            </a:r>
            <a:endParaRPr lang="en-GB" sz="2400" u="sng" kern="0" baseline="30000" dirty="0" smtClean="0">
              <a:solidFill>
                <a:srgbClr val="3164AB"/>
              </a:solidFill>
              <a:latin typeface="Calibri" panose="020F0502020204030204" pitchFamily="34" charset="0"/>
            </a:endParaRPr>
          </a:p>
        </p:txBody>
      </p:sp>
      <p:sp>
        <p:nvSpPr>
          <p:cNvPr id="133" name="Rectangle 14"/>
          <p:cNvSpPr txBox="1">
            <a:spLocks noChangeArrowheads="1"/>
          </p:cNvSpPr>
          <p:nvPr/>
        </p:nvSpPr>
        <p:spPr>
          <a:xfrm>
            <a:off x="4788024" y="3590946"/>
            <a:ext cx="2275059"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400" b="1" u="sng" kern="0" dirty="0" smtClean="0">
                <a:solidFill>
                  <a:srgbClr val="3164AB"/>
                </a:solidFill>
                <a:latin typeface="Calibri" panose="020F0502020204030204" pitchFamily="34" charset="0"/>
                <a:ea typeface="ＭＳ Ｐゴシック" pitchFamily="34" charset="-128"/>
              </a:rPr>
              <a:t>Termination</a:t>
            </a:r>
            <a:endParaRPr lang="en-GB" sz="2400" u="sng" kern="0" baseline="30000" dirty="0" smtClean="0">
              <a:solidFill>
                <a:srgbClr val="3164AB"/>
              </a:solidFill>
              <a:latin typeface="Calibri" panose="020F0502020204030204" pitchFamily="34" charset="0"/>
            </a:endParaRPr>
          </a:p>
        </p:txBody>
      </p:sp>
      <p:pic>
        <p:nvPicPr>
          <p:cNvPr id="105" name="10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2532" y="980728"/>
            <a:ext cx="4427980" cy="2659284"/>
          </a:xfrm>
          <a:prstGeom prst="rect">
            <a:avLst/>
          </a:prstGeom>
        </p:spPr>
      </p:pic>
      <p:sp>
        <p:nvSpPr>
          <p:cNvPr id="5" name="4 Marcador de número de diapositiva"/>
          <p:cNvSpPr>
            <a:spLocks noGrp="1"/>
          </p:cNvSpPr>
          <p:nvPr>
            <p:ph type="sldNum" sz="quarter" idx="10"/>
          </p:nvPr>
        </p:nvSpPr>
        <p:spPr/>
        <p:txBody>
          <a:bodyPr/>
          <a:lstStyle/>
          <a:p>
            <a:fld id="{5478F2D1-A34D-4177-B3FD-C99E8D458FFC}" type="slidenum">
              <a:rPr lang="es-ES" smtClean="0"/>
              <a:pPr/>
              <a:t>123</a:t>
            </a:fld>
            <a:endParaRPr lang="es-ES" dirty="0"/>
          </a:p>
        </p:txBody>
      </p:sp>
      <p:sp>
        <p:nvSpPr>
          <p:cNvPr id="11"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High Granularity Timing Detector (HGTD)</a:t>
            </a:r>
          </a:p>
        </p:txBody>
      </p:sp>
      <p:cxnSp>
        <p:nvCxnSpPr>
          <p:cNvPr id="12" name="11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0671480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0"/>
          </p:nvPr>
        </p:nvSpPr>
        <p:spPr/>
        <p:txBody>
          <a:bodyPr/>
          <a:lstStyle/>
          <a:p>
            <a:fld id="{5478F2D1-A34D-4177-B3FD-C99E8D458FFC}" type="slidenum">
              <a:rPr lang="es-ES" smtClean="0"/>
              <a:pPr/>
              <a:t>124</a:t>
            </a:fld>
            <a:endParaRPr lang="es-ES" dirty="0"/>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118415"/>
            <a:ext cx="4248472" cy="2598618"/>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933056"/>
            <a:ext cx="4248472" cy="2448272"/>
          </a:xfrm>
          <a:prstGeom prst="rect">
            <a:avLst/>
          </a:prstGeom>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91" t="12833" r="4631" b="38651"/>
          <a:stretch/>
        </p:blipFill>
        <p:spPr bwMode="auto">
          <a:xfrm>
            <a:off x="-652" y="1409532"/>
            <a:ext cx="4705823" cy="30275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9 CuadroTexto"/>
          <p:cNvSpPr txBox="1"/>
          <p:nvPr/>
        </p:nvSpPr>
        <p:spPr>
          <a:xfrm>
            <a:off x="149782" y="4636874"/>
            <a:ext cx="4473292" cy="1600438"/>
          </a:xfrm>
          <a:prstGeom prst="rect">
            <a:avLst/>
          </a:prstGeom>
          <a:noFill/>
        </p:spPr>
        <p:txBody>
          <a:bodyPr wrap="square" rtlCol="0">
            <a:spAutoFit/>
          </a:bodyPr>
          <a:lstStyle/>
          <a:p>
            <a:pPr marL="342900" indent="-255588">
              <a:buClr>
                <a:schemeClr val="tx1"/>
              </a:buClr>
              <a:buFont typeface="Arial" panose="020B0604020202020204" pitchFamily="34" charset="0"/>
              <a:buChar char="•"/>
            </a:pPr>
            <a:r>
              <a:rPr lang="en-US" sz="1400" dirty="0" smtClean="0">
                <a:latin typeface="Calibri" panose="020F0502020204030204" pitchFamily="34" charset="0"/>
              </a:rPr>
              <a:t>Asymmetric design. Segmented according to the hit density distribution</a:t>
            </a:r>
          </a:p>
          <a:p>
            <a:pPr marL="342900" indent="-255588">
              <a:buClr>
                <a:schemeClr val="tx1"/>
              </a:buClr>
              <a:buFont typeface="Arial" panose="020B0604020202020204" pitchFamily="34" charset="0"/>
              <a:buChar char="•"/>
            </a:pPr>
            <a:r>
              <a:rPr lang="en-US" sz="1400" dirty="0" smtClean="0">
                <a:latin typeface="Calibri" panose="020F0502020204030204" pitchFamily="34" charset="0"/>
              </a:rPr>
              <a:t>Area = 12 mm X 6 mm</a:t>
            </a:r>
          </a:p>
          <a:p>
            <a:pPr marL="342900" indent="-255588">
              <a:buClr>
                <a:schemeClr val="tx1"/>
              </a:buClr>
              <a:buFont typeface="Arial" panose="020B0604020202020204" pitchFamily="34" charset="0"/>
              <a:buChar char="•"/>
            </a:pPr>
            <a:r>
              <a:rPr lang="en-US" sz="1400" dirty="0" smtClean="0">
                <a:latin typeface="Calibri" panose="020F0502020204030204" pitchFamily="34" charset="0"/>
              </a:rPr>
              <a:t>Thickness = 50 </a:t>
            </a:r>
            <a:r>
              <a:rPr lang="en-US" sz="1400" dirty="0" smtClean="0">
                <a:latin typeface="Symbol" panose="05050102010706020507" pitchFamily="18" charset="2"/>
              </a:rPr>
              <a:t>m</a:t>
            </a:r>
            <a:r>
              <a:rPr lang="en-US" sz="1400" dirty="0" smtClean="0">
                <a:latin typeface="Calibri" panose="020F0502020204030204" pitchFamily="34" charset="0"/>
              </a:rPr>
              <a:t>m</a:t>
            </a:r>
          </a:p>
          <a:p>
            <a:pPr marL="342900" indent="-255588">
              <a:buClr>
                <a:schemeClr val="tx1"/>
              </a:buClr>
              <a:buFont typeface="Arial" panose="020B0604020202020204" pitchFamily="34" charset="0"/>
              <a:buChar char="•"/>
            </a:pPr>
            <a:r>
              <a:rPr lang="en-US" sz="1400" dirty="0" smtClean="0">
                <a:latin typeface="Calibri" panose="020F0502020204030204" pitchFamily="34" charset="0"/>
              </a:rPr>
              <a:t>Slim edge of 200 um on the side facing the beam</a:t>
            </a:r>
          </a:p>
          <a:p>
            <a:pPr marL="342900" indent="-255588">
              <a:buClr>
                <a:schemeClr val="tx1"/>
              </a:buClr>
              <a:buFont typeface="Arial" panose="020B0604020202020204" pitchFamily="34" charset="0"/>
              <a:buChar char="•"/>
            </a:pPr>
            <a:r>
              <a:rPr lang="en-US" sz="1400" dirty="0" smtClean="0">
                <a:latin typeface="Calibri" panose="020F0502020204030204" pitchFamily="34" charset="0"/>
              </a:rPr>
              <a:t>Gain ~ 15</a:t>
            </a:r>
          </a:p>
          <a:p>
            <a:pPr marL="342900" indent="-255588">
              <a:buClr>
                <a:schemeClr val="tx1"/>
              </a:buClr>
              <a:buFont typeface="Arial" panose="020B0604020202020204" pitchFamily="34" charset="0"/>
              <a:buChar char="•"/>
            </a:pPr>
            <a:r>
              <a:rPr lang="en-US" sz="1400" dirty="0" smtClean="0">
                <a:latin typeface="Calibri" panose="020F0502020204030204" pitchFamily="34" charset="0"/>
              </a:rPr>
              <a:t>Radiation Hard</a:t>
            </a:r>
          </a:p>
        </p:txBody>
      </p:sp>
      <p:sp>
        <p:nvSpPr>
          <p:cNvPr id="11"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CMS-TOTEM Precision Proton Spectrometer (CT-PPS)</a:t>
            </a:r>
          </a:p>
        </p:txBody>
      </p:sp>
      <p:cxnSp>
        <p:nvCxnSpPr>
          <p:cNvPr id="12" name="11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13" name="Rectangle 14"/>
          <p:cNvSpPr txBox="1">
            <a:spLocks noChangeArrowheads="1"/>
          </p:cNvSpPr>
          <p:nvPr/>
        </p:nvSpPr>
        <p:spPr>
          <a:xfrm>
            <a:off x="4705171" y="980728"/>
            <a:ext cx="1451005"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400" b="1" u="sng" kern="0" dirty="0" smtClean="0">
                <a:solidFill>
                  <a:srgbClr val="3164AB"/>
                </a:solidFill>
                <a:latin typeface="Calibri" panose="020F0502020204030204" pitchFamily="34" charset="0"/>
                <a:ea typeface="ＭＳ Ｐゴシック" pitchFamily="34" charset="-128"/>
              </a:rPr>
              <a:t>Core</a:t>
            </a:r>
            <a:endParaRPr lang="en-GB" sz="2400" u="sng" kern="0" baseline="30000" dirty="0" smtClean="0">
              <a:solidFill>
                <a:srgbClr val="3164AB"/>
              </a:solidFill>
              <a:latin typeface="Calibri" panose="020F0502020204030204" pitchFamily="34" charset="0"/>
            </a:endParaRPr>
          </a:p>
        </p:txBody>
      </p:sp>
      <p:sp>
        <p:nvSpPr>
          <p:cNvPr id="14" name="Rectangle 14"/>
          <p:cNvSpPr txBox="1">
            <a:spLocks noChangeArrowheads="1"/>
          </p:cNvSpPr>
          <p:nvPr/>
        </p:nvSpPr>
        <p:spPr>
          <a:xfrm>
            <a:off x="4788024" y="3501008"/>
            <a:ext cx="2275059"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400" b="1" u="sng" kern="0" dirty="0" smtClean="0">
                <a:solidFill>
                  <a:srgbClr val="3164AB"/>
                </a:solidFill>
                <a:latin typeface="Calibri" panose="020F0502020204030204" pitchFamily="34" charset="0"/>
                <a:ea typeface="ＭＳ Ｐゴシック" pitchFamily="34" charset="-128"/>
              </a:rPr>
              <a:t>Termination</a:t>
            </a:r>
            <a:endParaRPr lang="en-GB" sz="2400" u="sng" kern="0" baseline="30000" dirty="0" smtClean="0">
              <a:solidFill>
                <a:srgbClr val="3164AB"/>
              </a:solidFill>
              <a:latin typeface="Calibri" panose="020F0502020204030204" pitchFamily="34" charset="0"/>
            </a:endParaRPr>
          </a:p>
        </p:txBody>
      </p:sp>
      <p:sp>
        <p:nvSpPr>
          <p:cNvPr id="15" name="Rectangle 14"/>
          <p:cNvSpPr txBox="1">
            <a:spLocks noChangeArrowheads="1"/>
          </p:cNvSpPr>
          <p:nvPr/>
        </p:nvSpPr>
        <p:spPr>
          <a:xfrm>
            <a:off x="622232" y="992570"/>
            <a:ext cx="3528392"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400" b="1" u="sng" kern="0" dirty="0" smtClean="0">
                <a:solidFill>
                  <a:srgbClr val="3164AB"/>
                </a:solidFill>
                <a:latin typeface="Calibri" panose="020F0502020204030204" pitchFamily="34" charset="0"/>
                <a:ea typeface="ＭＳ Ｐゴシック" pitchFamily="34" charset="-128"/>
              </a:rPr>
              <a:t>CT-PPS Sensor Geometry</a:t>
            </a:r>
            <a:endParaRPr lang="en-GB" sz="2400" u="sng" kern="0" baseline="30000" dirty="0" smtClean="0">
              <a:solidFill>
                <a:srgbClr val="3164AB"/>
              </a:solidFill>
              <a:latin typeface="Calibri" panose="020F0502020204030204" pitchFamily="34" charset="0"/>
            </a:endParaRPr>
          </a:p>
        </p:txBody>
      </p:sp>
    </p:spTree>
    <p:extLst>
      <p:ext uri="{BB962C8B-B14F-4D97-AF65-F5344CB8AC3E}">
        <p14:creationId xmlns:p14="http://schemas.microsoft.com/office/powerpoint/2010/main" val="7282775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l="14375" t="651" r="1093" b="4802"/>
          <a:stretch/>
        </p:blipFill>
        <p:spPr>
          <a:xfrm>
            <a:off x="0" y="1340768"/>
            <a:ext cx="3382934" cy="2545447"/>
          </a:xfrm>
          <a:prstGeom prst="rect">
            <a:avLst/>
          </a:prstGeom>
        </p:spPr>
      </p:pic>
      <p:pic>
        <p:nvPicPr>
          <p:cNvPr id="11" name="10 Imagen"/>
          <p:cNvPicPr>
            <a:picLocks noChangeAspect="1"/>
          </p:cNvPicPr>
          <p:nvPr/>
        </p:nvPicPr>
        <p:blipFill rotWithShape="1">
          <a:blip r:embed="rId4" cstate="print">
            <a:extLst>
              <a:ext uri="{28A0092B-C50C-407E-A947-70E740481C1C}">
                <a14:useLocalDpi xmlns:a14="http://schemas.microsoft.com/office/drawing/2010/main" val="0"/>
              </a:ext>
            </a:extLst>
          </a:blip>
          <a:srcRect l="7162" r="12071" b="303"/>
          <a:stretch/>
        </p:blipFill>
        <p:spPr>
          <a:xfrm>
            <a:off x="5436008" y="3789050"/>
            <a:ext cx="3168440" cy="2606465"/>
          </a:xfrm>
          <a:prstGeom prst="rect">
            <a:avLst/>
          </a:prstGeom>
        </p:spPr>
      </p:pic>
      <p:sp>
        <p:nvSpPr>
          <p:cNvPr id="13" name="12 CuadroTexto"/>
          <p:cNvSpPr txBox="1"/>
          <p:nvPr/>
        </p:nvSpPr>
        <p:spPr>
          <a:xfrm>
            <a:off x="547540" y="2522833"/>
            <a:ext cx="1648130" cy="461665"/>
          </a:xfrm>
          <a:prstGeom prst="rect">
            <a:avLst/>
          </a:prstGeom>
          <a:noFill/>
        </p:spPr>
        <p:txBody>
          <a:bodyPr wrap="square" rtlCol="0">
            <a:spAutoFit/>
          </a:bodyPr>
          <a:lstStyle/>
          <a:p>
            <a:r>
              <a:rPr lang="es-ES" sz="2400" b="1" dirty="0" smtClean="0">
                <a:solidFill>
                  <a:srgbClr val="FFFF00"/>
                </a:solidFill>
              </a:rPr>
              <a:t>@ 140V</a:t>
            </a:r>
            <a:endParaRPr lang="es-ES" sz="2400" b="1" dirty="0">
              <a:solidFill>
                <a:srgbClr val="FFFF00"/>
              </a:solidFill>
            </a:endParaRPr>
          </a:p>
        </p:txBody>
      </p:sp>
      <p:pic>
        <p:nvPicPr>
          <p:cNvPr id="3" name="2 Imagen"/>
          <p:cNvPicPr>
            <a:picLocks noChangeAspect="1"/>
          </p:cNvPicPr>
          <p:nvPr/>
        </p:nvPicPr>
        <p:blipFill rotWithShape="1">
          <a:blip r:embed="rId5" cstate="print">
            <a:extLst>
              <a:ext uri="{28A0092B-C50C-407E-A947-70E740481C1C}">
                <a14:useLocalDpi xmlns:a14="http://schemas.microsoft.com/office/drawing/2010/main" val="0"/>
              </a:ext>
            </a:extLst>
          </a:blip>
          <a:srcRect l="2749" t="3746" r="8439" b="4935"/>
          <a:stretch/>
        </p:blipFill>
        <p:spPr>
          <a:xfrm>
            <a:off x="6079383" y="1545858"/>
            <a:ext cx="3064618" cy="2199652"/>
          </a:xfrm>
          <a:prstGeom prst="rect">
            <a:avLst/>
          </a:prstGeom>
        </p:spPr>
      </p:pic>
      <p:sp>
        <p:nvSpPr>
          <p:cNvPr id="15" name="14 Elipse"/>
          <p:cNvSpPr/>
          <p:nvPr/>
        </p:nvSpPr>
        <p:spPr bwMode="auto">
          <a:xfrm>
            <a:off x="7385300" y="1916790"/>
            <a:ext cx="452784" cy="28803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Verdana" pitchFamily="34" charset="0"/>
            </a:endParaRPr>
          </a:p>
        </p:txBody>
      </p:sp>
      <p:cxnSp>
        <p:nvCxnSpPr>
          <p:cNvPr id="16" name="15 Conector recto"/>
          <p:cNvCxnSpPr/>
          <p:nvPr/>
        </p:nvCxnSpPr>
        <p:spPr bwMode="auto">
          <a:xfrm>
            <a:off x="7805254" y="2127390"/>
            <a:ext cx="288032" cy="438456"/>
          </a:xfrm>
          <a:prstGeom prst="line">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17" name="16 CuadroTexto"/>
          <p:cNvSpPr txBox="1"/>
          <p:nvPr/>
        </p:nvSpPr>
        <p:spPr>
          <a:xfrm>
            <a:off x="7799984" y="2573083"/>
            <a:ext cx="1308520" cy="307777"/>
          </a:xfrm>
          <a:prstGeom prst="rect">
            <a:avLst/>
          </a:prstGeom>
          <a:noFill/>
        </p:spPr>
        <p:txBody>
          <a:bodyPr wrap="square" rtlCol="0">
            <a:spAutoFit/>
          </a:bodyPr>
          <a:lstStyle/>
          <a:p>
            <a:r>
              <a:rPr lang="es-ES" sz="1400" b="1" dirty="0" smtClean="0"/>
              <a:t>V</a:t>
            </a:r>
            <a:r>
              <a:rPr lang="es-ES" sz="1400" b="1" baseline="-25000" dirty="0" smtClean="0"/>
              <a:t>FD</a:t>
            </a:r>
            <a:r>
              <a:rPr lang="es-ES" sz="1400" b="1" dirty="0" smtClean="0"/>
              <a:t> &lt; 40V</a:t>
            </a:r>
            <a:endParaRPr lang="es-ES" sz="1400" b="1" dirty="0"/>
          </a:p>
        </p:txBody>
      </p:sp>
      <p:pic>
        <p:nvPicPr>
          <p:cNvPr id="18" name="17 Imagen"/>
          <p:cNvPicPr>
            <a:picLocks noChangeAspect="1"/>
          </p:cNvPicPr>
          <p:nvPr/>
        </p:nvPicPr>
        <p:blipFill rotWithShape="1">
          <a:blip r:embed="rId6" cstate="print">
            <a:extLst>
              <a:ext uri="{28A0092B-C50C-407E-A947-70E740481C1C}">
                <a14:useLocalDpi xmlns:a14="http://schemas.microsoft.com/office/drawing/2010/main" val="0"/>
              </a:ext>
            </a:extLst>
          </a:blip>
          <a:srcRect l="9583" t="7889" r="1785" b="11803"/>
          <a:stretch/>
        </p:blipFill>
        <p:spPr>
          <a:xfrm>
            <a:off x="11613" y="3865821"/>
            <a:ext cx="5279920" cy="2515507"/>
          </a:xfrm>
          <a:prstGeom prst="rect">
            <a:avLst/>
          </a:prstGeom>
        </p:spPr>
      </p:pic>
      <p:sp>
        <p:nvSpPr>
          <p:cNvPr id="19" name="18 CuadroTexto"/>
          <p:cNvSpPr txBox="1"/>
          <p:nvPr/>
        </p:nvSpPr>
        <p:spPr>
          <a:xfrm>
            <a:off x="547540" y="5055539"/>
            <a:ext cx="1648130" cy="461665"/>
          </a:xfrm>
          <a:prstGeom prst="rect">
            <a:avLst/>
          </a:prstGeom>
          <a:noFill/>
        </p:spPr>
        <p:txBody>
          <a:bodyPr wrap="square" rtlCol="0">
            <a:spAutoFit/>
          </a:bodyPr>
          <a:lstStyle/>
          <a:p>
            <a:r>
              <a:rPr lang="es-ES" sz="2400" b="1" dirty="0" smtClean="0">
                <a:solidFill>
                  <a:srgbClr val="FFFF00"/>
                </a:solidFill>
              </a:rPr>
              <a:t>@ 140V</a:t>
            </a:r>
            <a:endParaRPr lang="es-ES" sz="2400" b="1" dirty="0">
              <a:solidFill>
                <a:srgbClr val="FFFF00"/>
              </a:solidFill>
            </a:endParaRPr>
          </a:p>
        </p:txBody>
      </p:sp>
      <p:sp>
        <p:nvSpPr>
          <p:cNvPr id="20" name="Rectangle 14"/>
          <p:cNvSpPr txBox="1">
            <a:spLocks noChangeArrowheads="1"/>
          </p:cNvSpPr>
          <p:nvPr/>
        </p:nvSpPr>
        <p:spPr>
          <a:xfrm>
            <a:off x="149782" y="5733256"/>
            <a:ext cx="1944270"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1800" b="1" u="sng" kern="0" dirty="0" smtClean="0">
                <a:solidFill>
                  <a:schemeClr val="bg1"/>
                </a:solidFill>
                <a:latin typeface="+mn-lt"/>
                <a:ea typeface="ＭＳ Ｐゴシック" pitchFamily="34" charset="-128"/>
              </a:rPr>
              <a:t>Termination</a:t>
            </a:r>
            <a:endParaRPr lang="en-GB" sz="1800" u="sng" kern="0" baseline="30000" dirty="0" smtClean="0">
              <a:solidFill>
                <a:schemeClr val="bg1"/>
              </a:solidFill>
              <a:latin typeface="+mn-lt"/>
            </a:endParaRPr>
          </a:p>
        </p:txBody>
      </p:sp>
      <p:sp>
        <p:nvSpPr>
          <p:cNvPr id="9" name="Rectangle 14"/>
          <p:cNvSpPr txBox="1">
            <a:spLocks noChangeArrowheads="1"/>
          </p:cNvSpPr>
          <p:nvPr/>
        </p:nvSpPr>
        <p:spPr>
          <a:xfrm>
            <a:off x="107482" y="2984498"/>
            <a:ext cx="1451005"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1800" b="1" u="sng" kern="0" dirty="0" smtClean="0">
                <a:solidFill>
                  <a:schemeClr val="bg1"/>
                </a:solidFill>
                <a:latin typeface="+mn-lt"/>
                <a:ea typeface="ＭＳ Ｐゴシック" pitchFamily="34" charset="-128"/>
              </a:rPr>
              <a:t>Core</a:t>
            </a:r>
            <a:endParaRPr lang="en-GB" sz="1800" u="sng" kern="0" baseline="30000" dirty="0" smtClean="0">
              <a:solidFill>
                <a:schemeClr val="bg1"/>
              </a:solidFill>
              <a:latin typeface="+mn-lt"/>
            </a:endParaRPr>
          </a:p>
        </p:txBody>
      </p:sp>
      <p:pic>
        <p:nvPicPr>
          <p:cNvPr id="21" name="20 Imagen"/>
          <p:cNvPicPr>
            <a:picLocks noChangeAspect="1"/>
          </p:cNvPicPr>
          <p:nvPr/>
        </p:nvPicPr>
        <p:blipFill rotWithShape="1">
          <a:blip r:embed="rId7" cstate="print">
            <a:extLst>
              <a:ext uri="{28A0092B-C50C-407E-A947-70E740481C1C}">
                <a14:useLocalDpi xmlns:a14="http://schemas.microsoft.com/office/drawing/2010/main" val="0"/>
              </a:ext>
            </a:extLst>
          </a:blip>
          <a:srcRect l="5208" t="1801" r="18125" b="1503"/>
          <a:stretch/>
        </p:blipFill>
        <p:spPr>
          <a:xfrm>
            <a:off x="3360436" y="1632040"/>
            <a:ext cx="2773242" cy="2027288"/>
          </a:xfrm>
          <a:prstGeom prst="rect">
            <a:avLst/>
          </a:prstGeom>
        </p:spPr>
      </p:pic>
      <p:sp>
        <p:nvSpPr>
          <p:cNvPr id="5" name="4 Marcador de número de diapositiva"/>
          <p:cNvSpPr>
            <a:spLocks noGrp="1"/>
          </p:cNvSpPr>
          <p:nvPr>
            <p:ph type="sldNum" sz="quarter" idx="10"/>
          </p:nvPr>
        </p:nvSpPr>
        <p:spPr/>
        <p:txBody>
          <a:bodyPr/>
          <a:lstStyle/>
          <a:p>
            <a:fld id="{5478F2D1-A34D-4177-B3FD-C99E8D458FFC}" type="slidenum">
              <a:rPr lang="es-ES" smtClean="0"/>
              <a:pPr/>
              <a:t>125</a:t>
            </a:fld>
            <a:endParaRPr lang="es-ES" dirty="0"/>
          </a:p>
        </p:txBody>
      </p:sp>
      <p:sp>
        <p:nvSpPr>
          <p:cNvPr id="22"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Electrical </a:t>
            </a:r>
            <a:r>
              <a:rPr lang="en-US" sz="1800" b="1" kern="0" dirty="0">
                <a:solidFill>
                  <a:schemeClr val="tx1"/>
                </a:solidFill>
                <a:latin typeface="+mn-lt"/>
                <a:ea typeface="ＭＳ Ｐゴシック" pitchFamily="34" charset="-128"/>
              </a:rPr>
              <a:t>Performance </a:t>
            </a:r>
            <a:r>
              <a:rPr lang="en-US" sz="1800" b="1" kern="0" dirty="0" smtClean="0">
                <a:solidFill>
                  <a:schemeClr val="tx1"/>
                </a:solidFill>
                <a:latin typeface="+mn-lt"/>
                <a:ea typeface="ＭＳ Ｐゴシック" pitchFamily="34" charset="-128"/>
              </a:rPr>
              <a:t>Simulation </a:t>
            </a:r>
            <a:r>
              <a:rPr lang="en-US" sz="1800" b="1" kern="0" dirty="0">
                <a:solidFill>
                  <a:schemeClr val="tx1"/>
                </a:solidFill>
                <a:latin typeface="+mn-lt"/>
                <a:ea typeface="ＭＳ Ｐゴシック" pitchFamily="34" charset="-128"/>
              </a:rPr>
              <a:t>(</a:t>
            </a:r>
            <a:r>
              <a:rPr lang="en-US" sz="1800" b="1" kern="0" dirty="0" smtClean="0">
                <a:solidFill>
                  <a:schemeClr val="tx1"/>
                </a:solidFill>
                <a:latin typeface="+mn-lt"/>
                <a:ea typeface="ＭＳ Ｐゴシック" pitchFamily="34" charset="-128"/>
              </a:rPr>
              <a:t>Dose = 1.8×10</a:t>
            </a:r>
            <a:r>
              <a:rPr lang="en-US" sz="1800" b="1" kern="0" baseline="30000" dirty="0" smtClean="0">
                <a:solidFill>
                  <a:schemeClr val="tx1"/>
                </a:solidFill>
                <a:latin typeface="+mn-lt"/>
                <a:ea typeface="ＭＳ Ｐゴシック" pitchFamily="34" charset="-128"/>
              </a:rPr>
              <a:t>13</a:t>
            </a:r>
            <a:r>
              <a:rPr lang="en-US" sz="1800" b="1" kern="0" dirty="0" smtClean="0">
                <a:solidFill>
                  <a:schemeClr val="tx1"/>
                </a:solidFill>
                <a:latin typeface="+mn-lt"/>
                <a:ea typeface="ＭＳ Ｐゴシック" pitchFamily="34" charset="-128"/>
              </a:rPr>
              <a:t> cm</a:t>
            </a:r>
            <a:r>
              <a:rPr lang="en-US" sz="1800" b="1" kern="0" baseline="30000" dirty="0" smtClean="0">
                <a:solidFill>
                  <a:schemeClr val="tx1"/>
                </a:solidFill>
                <a:latin typeface="+mn-lt"/>
                <a:ea typeface="ＭＳ Ｐゴシック" pitchFamily="34" charset="-128"/>
              </a:rPr>
              <a:t>-2</a:t>
            </a:r>
            <a:r>
              <a:rPr lang="en-US" sz="1800" b="1" kern="0" dirty="0" smtClean="0">
                <a:solidFill>
                  <a:schemeClr val="tx1"/>
                </a:solidFill>
                <a:latin typeface="+mn-lt"/>
                <a:ea typeface="ＭＳ Ｐゴシック" pitchFamily="34" charset="-128"/>
              </a:rPr>
              <a:t>) </a:t>
            </a:r>
          </a:p>
        </p:txBody>
      </p:sp>
      <p:cxnSp>
        <p:nvCxnSpPr>
          <p:cNvPr id="23" name="22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01625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3" cstate="print">
            <a:extLst>
              <a:ext uri="{28A0092B-C50C-407E-A947-70E740481C1C}">
                <a14:useLocalDpi xmlns:a14="http://schemas.microsoft.com/office/drawing/2010/main" val="0"/>
              </a:ext>
            </a:extLst>
          </a:blip>
          <a:srcRect l="5862" t="8614" r="10862" b="1961"/>
          <a:stretch/>
        </p:blipFill>
        <p:spPr>
          <a:xfrm>
            <a:off x="441665" y="3789040"/>
            <a:ext cx="3460270" cy="2593856"/>
          </a:xfrm>
          <a:prstGeom prst="rect">
            <a:avLst/>
          </a:prstGeom>
        </p:spPr>
      </p:pic>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l="2750" t="8922" r="9656"/>
          <a:stretch/>
        </p:blipFill>
        <p:spPr>
          <a:xfrm>
            <a:off x="4716016" y="3612853"/>
            <a:ext cx="3816424" cy="2770043"/>
          </a:xfrm>
          <a:prstGeom prst="rect">
            <a:avLst/>
          </a:prstGeom>
        </p:spPr>
      </p:pic>
      <p:sp>
        <p:nvSpPr>
          <p:cNvPr id="8" name="7 Marcador de número de diapositiva"/>
          <p:cNvSpPr>
            <a:spLocks noGrp="1"/>
          </p:cNvSpPr>
          <p:nvPr>
            <p:ph type="sldNum" sz="quarter" idx="10"/>
          </p:nvPr>
        </p:nvSpPr>
        <p:spPr/>
        <p:txBody>
          <a:bodyPr/>
          <a:lstStyle/>
          <a:p>
            <a:fld id="{5478F2D1-A34D-4177-B3FD-C99E8D458FFC}" type="slidenum">
              <a:rPr lang="es-ES" smtClean="0"/>
              <a:pPr/>
              <a:t>126</a:t>
            </a:fld>
            <a:endParaRPr lang="es-ES" dirty="0"/>
          </a:p>
        </p:txBody>
      </p:sp>
      <p:pic>
        <p:nvPicPr>
          <p:cNvPr id="9" name="8 Imagen"/>
          <p:cNvPicPr>
            <a:picLocks noChangeAspect="1"/>
          </p:cNvPicPr>
          <p:nvPr/>
        </p:nvPicPr>
        <p:blipFill rotWithShape="1">
          <a:blip r:embed="rId5" cstate="print">
            <a:extLst>
              <a:ext uri="{28A0092B-C50C-407E-A947-70E740481C1C}">
                <a14:useLocalDpi xmlns:a14="http://schemas.microsoft.com/office/drawing/2010/main" val="0"/>
              </a:ext>
            </a:extLst>
          </a:blip>
          <a:srcRect l="5671" t="8259" r="10298"/>
          <a:stretch/>
        </p:blipFill>
        <p:spPr>
          <a:xfrm>
            <a:off x="420538" y="1135781"/>
            <a:ext cx="3481397" cy="2653259"/>
          </a:xfrm>
          <a:prstGeom prst="rect">
            <a:avLst/>
          </a:prstGeom>
        </p:spPr>
      </p:pic>
      <p:pic>
        <p:nvPicPr>
          <p:cNvPr id="10" name="9 Imagen"/>
          <p:cNvPicPr>
            <a:picLocks noChangeAspect="1"/>
          </p:cNvPicPr>
          <p:nvPr/>
        </p:nvPicPr>
        <p:blipFill rotWithShape="1">
          <a:blip r:embed="rId6" cstate="print">
            <a:extLst>
              <a:ext uri="{28A0092B-C50C-407E-A947-70E740481C1C}">
                <a14:useLocalDpi xmlns:a14="http://schemas.microsoft.com/office/drawing/2010/main" val="0"/>
              </a:ext>
            </a:extLst>
          </a:blip>
          <a:srcRect l="9105" t="7683" r="8507" b="2814"/>
          <a:stretch/>
        </p:blipFill>
        <p:spPr>
          <a:xfrm>
            <a:off x="4965758" y="980728"/>
            <a:ext cx="3630702" cy="2619865"/>
          </a:xfrm>
          <a:prstGeom prst="rect">
            <a:avLst/>
          </a:prstGeom>
        </p:spPr>
      </p:pic>
      <p:sp>
        <p:nvSpPr>
          <p:cNvPr id="11"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MIP and Gain Simulation</a:t>
            </a:r>
          </a:p>
        </p:txBody>
      </p:sp>
      <p:cxnSp>
        <p:nvCxnSpPr>
          <p:cNvPr id="12" name="11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13" name="12 CuadroTexto"/>
          <p:cNvSpPr txBox="1"/>
          <p:nvPr/>
        </p:nvSpPr>
        <p:spPr>
          <a:xfrm>
            <a:off x="945721" y="1340768"/>
            <a:ext cx="1792212" cy="338554"/>
          </a:xfrm>
          <a:prstGeom prst="rect">
            <a:avLst/>
          </a:prstGeom>
          <a:noFill/>
        </p:spPr>
        <p:txBody>
          <a:bodyPr wrap="square" rtlCol="0">
            <a:spAutoFit/>
          </a:bodyPr>
          <a:lstStyle/>
          <a:p>
            <a:r>
              <a:rPr lang="es-ES" sz="1600" b="1" dirty="0" smtClean="0">
                <a:solidFill>
                  <a:srgbClr val="FF0000"/>
                </a:solidFill>
              </a:rPr>
              <a:t>T = 295ºK</a:t>
            </a:r>
            <a:endParaRPr lang="es-ES" sz="1600" b="1" dirty="0">
              <a:solidFill>
                <a:srgbClr val="FF0000"/>
              </a:solidFill>
            </a:endParaRPr>
          </a:p>
        </p:txBody>
      </p:sp>
      <p:sp>
        <p:nvSpPr>
          <p:cNvPr id="14" name="13 CuadroTexto"/>
          <p:cNvSpPr txBox="1"/>
          <p:nvPr/>
        </p:nvSpPr>
        <p:spPr>
          <a:xfrm>
            <a:off x="2275732" y="4054730"/>
            <a:ext cx="1792212" cy="338554"/>
          </a:xfrm>
          <a:prstGeom prst="rect">
            <a:avLst/>
          </a:prstGeom>
          <a:noFill/>
        </p:spPr>
        <p:txBody>
          <a:bodyPr wrap="square" rtlCol="0">
            <a:spAutoFit/>
          </a:bodyPr>
          <a:lstStyle/>
          <a:p>
            <a:r>
              <a:rPr lang="es-ES" sz="1600" b="1" dirty="0" smtClean="0">
                <a:solidFill>
                  <a:srgbClr val="FF0000"/>
                </a:solidFill>
              </a:rPr>
              <a:t>T = 253ºK</a:t>
            </a:r>
            <a:endParaRPr lang="es-ES" sz="1600" b="1" dirty="0">
              <a:solidFill>
                <a:srgbClr val="FF0000"/>
              </a:solidFill>
            </a:endParaRPr>
          </a:p>
        </p:txBody>
      </p:sp>
      <p:sp>
        <p:nvSpPr>
          <p:cNvPr id="15" name="14 CuadroTexto"/>
          <p:cNvSpPr txBox="1"/>
          <p:nvPr/>
        </p:nvSpPr>
        <p:spPr>
          <a:xfrm>
            <a:off x="7100268" y="2420888"/>
            <a:ext cx="1792212" cy="307777"/>
          </a:xfrm>
          <a:prstGeom prst="rect">
            <a:avLst/>
          </a:prstGeom>
          <a:noFill/>
        </p:spPr>
        <p:txBody>
          <a:bodyPr wrap="square" rtlCol="0">
            <a:spAutoFit/>
          </a:bodyPr>
          <a:lstStyle/>
          <a:p>
            <a:r>
              <a:rPr lang="es-ES" sz="1400" b="1" dirty="0" smtClean="0">
                <a:solidFill>
                  <a:srgbClr val="FF0000"/>
                </a:solidFill>
              </a:rPr>
              <a:t>T = 295ºK</a:t>
            </a:r>
            <a:endParaRPr lang="es-ES" sz="1400" b="1" dirty="0">
              <a:solidFill>
                <a:srgbClr val="FF0000"/>
              </a:solidFill>
            </a:endParaRPr>
          </a:p>
        </p:txBody>
      </p:sp>
      <p:sp>
        <p:nvSpPr>
          <p:cNvPr id="16" name="15 CuadroTexto"/>
          <p:cNvSpPr txBox="1"/>
          <p:nvPr/>
        </p:nvSpPr>
        <p:spPr>
          <a:xfrm>
            <a:off x="7100268" y="5051368"/>
            <a:ext cx="1792212" cy="307777"/>
          </a:xfrm>
          <a:prstGeom prst="rect">
            <a:avLst/>
          </a:prstGeom>
          <a:noFill/>
        </p:spPr>
        <p:txBody>
          <a:bodyPr wrap="square" rtlCol="0">
            <a:spAutoFit/>
          </a:bodyPr>
          <a:lstStyle/>
          <a:p>
            <a:r>
              <a:rPr lang="es-ES" sz="1400" b="1" dirty="0" smtClean="0">
                <a:solidFill>
                  <a:srgbClr val="FF0000"/>
                </a:solidFill>
              </a:rPr>
              <a:t>T = 253ºK</a:t>
            </a:r>
            <a:endParaRPr lang="es-ES" sz="1400" b="1" dirty="0">
              <a:solidFill>
                <a:srgbClr val="FF0000"/>
              </a:solidFill>
            </a:endParaRPr>
          </a:p>
        </p:txBody>
      </p:sp>
      <p:sp>
        <p:nvSpPr>
          <p:cNvPr id="17" name="16 CuadroTexto"/>
          <p:cNvSpPr txBox="1"/>
          <p:nvPr/>
        </p:nvSpPr>
        <p:spPr>
          <a:xfrm>
            <a:off x="5981530" y="2132856"/>
            <a:ext cx="2694926" cy="307777"/>
          </a:xfrm>
          <a:prstGeom prst="rect">
            <a:avLst/>
          </a:prstGeom>
          <a:noFill/>
        </p:spPr>
        <p:txBody>
          <a:bodyPr wrap="square" rtlCol="0">
            <a:spAutoFit/>
          </a:bodyPr>
          <a:lstStyle/>
          <a:p>
            <a:r>
              <a:rPr lang="es-ES" sz="1400" b="1" dirty="0" err="1" smtClean="0">
                <a:solidFill>
                  <a:srgbClr val="FF0000"/>
                </a:solidFill>
              </a:rPr>
              <a:t>Dose</a:t>
            </a:r>
            <a:r>
              <a:rPr lang="es-ES" sz="1400" b="1" dirty="0" smtClean="0">
                <a:solidFill>
                  <a:srgbClr val="FF0000"/>
                </a:solidFill>
              </a:rPr>
              <a:t> = 1.9×10</a:t>
            </a:r>
            <a:r>
              <a:rPr lang="es-ES" sz="1400" b="1" baseline="30000" dirty="0" smtClean="0">
                <a:solidFill>
                  <a:srgbClr val="FF0000"/>
                </a:solidFill>
              </a:rPr>
              <a:t>13</a:t>
            </a:r>
            <a:r>
              <a:rPr lang="es-ES" sz="1400" b="1" dirty="0" smtClean="0">
                <a:solidFill>
                  <a:srgbClr val="FF0000"/>
                </a:solidFill>
              </a:rPr>
              <a:t> cm</a:t>
            </a:r>
            <a:r>
              <a:rPr lang="es-ES" sz="1400" b="1" baseline="30000" dirty="0" smtClean="0">
                <a:solidFill>
                  <a:srgbClr val="FF0000"/>
                </a:solidFill>
              </a:rPr>
              <a:t>-2</a:t>
            </a:r>
            <a:endParaRPr lang="es-ES" sz="1400" b="1" baseline="30000" dirty="0">
              <a:solidFill>
                <a:srgbClr val="FF0000"/>
              </a:solidFill>
            </a:endParaRPr>
          </a:p>
        </p:txBody>
      </p:sp>
      <p:sp>
        <p:nvSpPr>
          <p:cNvPr id="18" name="17 CuadroTexto"/>
          <p:cNvSpPr txBox="1"/>
          <p:nvPr/>
        </p:nvSpPr>
        <p:spPr>
          <a:xfrm>
            <a:off x="5981530" y="4768277"/>
            <a:ext cx="2694926" cy="307777"/>
          </a:xfrm>
          <a:prstGeom prst="rect">
            <a:avLst/>
          </a:prstGeom>
          <a:noFill/>
        </p:spPr>
        <p:txBody>
          <a:bodyPr wrap="square" rtlCol="0">
            <a:spAutoFit/>
          </a:bodyPr>
          <a:lstStyle/>
          <a:p>
            <a:r>
              <a:rPr lang="es-ES" sz="1400" b="1" dirty="0" err="1" smtClean="0">
                <a:solidFill>
                  <a:srgbClr val="FF0000"/>
                </a:solidFill>
              </a:rPr>
              <a:t>Dose</a:t>
            </a:r>
            <a:r>
              <a:rPr lang="es-ES" sz="1400" b="1" dirty="0" smtClean="0">
                <a:solidFill>
                  <a:srgbClr val="FF0000"/>
                </a:solidFill>
              </a:rPr>
              <a:t> = 1.9×10</a:t>
            </a:r>
            <a:r>
              <a:rPr lang="es-ES" sz="1400" b="1" baseline="30000" dirty="0" smtClean="0">
                <a:solidFill>
                  <a:srgbClr val="FF0000"/>
                </a:solidFill>
              </a:rPr>
              <a:t>13</a:t>
            </a:r>
            <a:r>
              <a:rPr lang="es-ES" sz="1400" b="1" dirty="0" smtClean="0">
                <a:solidFill>
                  <a:srgbClr val="FF0000"/>
                </a:solidFill>
              </a:rPr>
              <a:t> cm</a:t>
            </a:r>
            <a:r>
              <a:rPr lang="es-ES" sz="1400" b="1" baseline="30000" dirty="0" smtClean="0">
                <a:solidFill>
                  <a:srgbClr val="FF0000"/>
                </a:solidFill>
              </a:rPr>
              <a:t>-2</a:t>
            </a:r>
            <a:endParaRPr lang="es-ES" sz="1400" b="1" baseline="30000" dirty="0">
              <a:solidFill>
                <a:srgbClr val="FF0000"/>
              </a:solidFill>
            </a:endParaRPr>
          </a:p>
        </p:txBody>
      </p:sp>
    </p:spTree>
    <p:extLst>
      <p:ext uri="{BB962C8B-B14F-4D97-AF65-F5344CB8AC3E}">
        <p14:creationId xmlns:p14="http://schemas.microsoft.com/office/powerpoint/2010/main" val="179407956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FB04121E-DE3A-496F-BC71-2D4A6DB48E3E}" type="slidenum">
              <a:rPr lang="en-GB" smtClean="0"/>
              <a:t>127</a:t>
            </a:fld>
            <a:endParaRPr lang="en-GB"/>
          </a:p>
        </p:txBody>
      </p:sp>
      <p:sp>
        <p:nvSpPr>
          <p:cNvPr id="12"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50 µm SOI Detectors (HGTD)</a:t>
            </a:r>
          </a:p>
        </p:txBody>
      </p:sp>
      <p:sp>
        <p:nvSpPr>
          <p:cNvPr id="15" name="3 CuadroTexto"/>
          <p:cNvSpPr txBox="1"/>
          <p:nvPr/>
        </p:nvSpPr>
        <p:spPr>
          <a:xfrm>
            <a:off x="222502" y="1786384"/>
            <a:ext cx="4925561" cy="3724096"/>
          </a:xfrm>
          <a:prstGeom prst="rect">
            <a:avLst/>
          </a:prstGeom>
          <a:noFill/>
        </p:spPr>
        <p:txBody>
          <a:bodyPr wrap="square" rtlCol="0">
            <a:spAutoFit/>
          </a:bodyPr>
          <a:lstStyle/>
          <a:p>
            <a:pPr marL="342900" indent="-342900" fontAlgn="auto">
              <a:spcBef>
                <a:spcPts val="0"/>
              </a:spcBef>
              <a:spcAft>
                <a:spcPts val="0"/>
              </a:spcAft>
              <a:buClr>
                <a:schemeClr val="tx1"/>
              </a:buClr>
              <a:buFont typeface="Arial" panose="020B0604020202020204" pitchFamily="34" charset="0"/>
              <a:buChar char="•"/>
            </a:pPr>
            <a:r>
              <a:rPr lang="en-US" b="1" dirty="0" smtClean="0">
                <a:latin typeface="Calibri"/>
              </a:rPr>
              <a:t>LGAD HGTD Run</a:t>
            </a:r>
            <a:r>
              <a:rPr lang="en-US" dirty="0" smtClean="0">
                <a:latin typeface="Calibri"/>
              </a:rPr>
              <a:t> Basic Information:</a:t>
            </a:r>
            <a:endParaRPr lang="en-US"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Cnm827</a:t>
            </a:r>
            <a:r>
              <a:rPr lang="en-US" sz="1800" dirty="0" smtClean="0">
                <a:latin typeface="Calibri"/>
              </a:rPr>
              <a:t> Mask </a:t>
            </a:r>
            <a:r>
              <a:rPr lang="en-US" sz="1800" dirty="0">
                <a:latin typeface="Calibri"/>
              </a:rPr>
              <a:t>Set</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a:latin typeface="Calibri"/>
              </a:rPr>
              <a:t>8</a:t>
            </a:r>
            <a:r>
              <a:rPr lang="en-US" sz="1800" dirty="0" smtClean="0">
                <a:latin typeface="Calibri"/>
              </a:rPr>
              <a:t> </a:t>
            </a:r>
            <a:r>
              <a:rPr lang="en-US" sz="1800" dirty="0">
                <a:latin typeface="Calibri"/>
              </a:rPr>
              <a:t>Mask Levels</a:t>
            </a:r>
            <a:endParaRPr lang="en-US" sz="1800" dirty="0" smtClean="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100</a:t>
            </a:r>
            <a:r>
              <a:rPr lang="en-US" sz="1800" dirty="0" smtClean="0">
                <a:latin typeface="Calibri"/>
              </a:rPr>
              <a:t> Technological </a:t>
            </a:r>
            <a:r>
              <a:rPr lang="en-US" sz="1800" dirty="0">
                <a:latin typeface="Calibri"/>
              </a:rPr>
              <a:t>Steps</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Double</a:t>
            </a:r>
            <a:r>
              <a:rPr lang="en-US" sz="1800" dirty="0" smtClean="0">
                <a:latin typeface="Calibri"/>
              </a:rPr>
              <a:t> </a:t>
            </a:r>
            <a:r>
              <a:rPr lang="en-US" sz="1800" dirty="0">
                <a:latin typeface="Calibri"/>
              </a:rPr>
              <a:t>Side Process</a:t>
            </a:r>
            <a:endParaRPr lang="en-US" sz="1800" dirty="0" smtClean="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Electron</a:t>
            </a:r>
            <a:r>
              <a:rPr lang="en-US" sz="1800" dirty="0" smtClean="0">
                <a:latin typeface="Calibri"/>
              </a:rPr>
              <a:t> Collection</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a:latin typeface="Calibri"/>
              </a:rPr>
              <a:t>P-Stop </a:t>
            </a:r>
            <a:r>
              <a:rPr lang="en-US" sz="1800" dirty="0" smtClean="0">
                <a:latin typeface="Calibri"/>
              </a:rPr>
              <a:t>Surface Isolation</a:t>
            </a:r>
            <a:endParaRPr lang="en-US" sz="18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JTE</a:t>
            </a:r>
            <a:r>
              <a:rPr lang="en-US" sz="1800" dirty="0" smtClean="0">
                <a:latin typeface="Calibri"/>
              </a:rPr>
              <a:t> Termination</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dirty="0" smtClean="0">
                <a:latin typeface="Calibri"/>
              </a:rPr>
              <a:t>Peripheral </a:t>
            </a:r>
            <a:r>
              <a:rPr lang="en-US" sz="1800" b="1" dirty="0" smtClean="0">
                <a:latin typeface="Calibri"/>
              </a:rPr>
              <a:t>Collector Ring</a:t>
            </a:r>
            <a:endParaRPr lang="en-US" sz="1800" b="1"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Pixel</a:t>
            </a:r>
            <a:r>
              <a:rPr lang="en-US" sz="1800" dirty="0" smtClean="0">
                <a:latin typeface="Calibri"/>
              </a:rPr>
              <a:t> </a:t>
            </a:r>
            <a:r>
              <a:rPr lang="en-US" sz="1800" dirty="0">
                <a:latin typeface="Calibri"/>
              </a:rPr>
              <a:t>Detectors (2x2, 4x4, 8x8)</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smtClean="0">
                <a:latin typeface="Calibri"/>
              </a:rPr>
              <a:t>Pad </a:t>
            </a:r>
            <a:r>
              <a:rPr lang="en-US" sz="1800" dirty="0" smtClean="0">
                <a:latin typeface="Calibri"/>
              </a:rPr>
              <a:t>Detectors</a:t>
            </a:r>
            <a:endParaRPr lang="en-US" sz="18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dirty="0" smtClean="0">
                <a:latin typeface="Calibri"/>
              </a:rPr>
              <a:t>Detectors </a:t>
            </a:r>
            <a:r>
              <a:rPr lang="en-US" sz="1800" dirty="0">
                <a:latin typeface="Calibri"/>
              </a:rPr>
              <a:t>for </a:t>
            </a:r>
            <a:r>
              <a:rPr lang="en-US" sz="1800" b="1" dirty="0">
                <a:latin typeface="Calibri"/>
              </a:rPr>
              <a:t>Timing</a:t>
            </a:r>
            <a:r>
              <a:rPr lang="en-US" sz="1800" dirty="0">
                <a:latin typeface="Calibri"/>
              </a:rPr>
              <a:t> </a:t>
            </a:r>
            <a:r>
              <a:rPr lang="en-US" sz="1800" dirty="0" smtClean="0">
                <a:latin typeface="Calibri"/>
              </a:rPr>
              <a:t>Applications</a:t>
            </a:r>
            <a:endParaRPr lang="en-US" sz="18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800" b="1" dirty="0">
                <a:latin typeface="Calibri"/>
              </a:rPr>
              <a:t>Test Structures</a:t>
            </a:r>
            <a:r>
              <a:rPr lang="en-US" sz="1800" dirty="0">
                <a:latin typeface="Calibri"/>
              </a:rPr>
              <a:t> </a:t>
            </a:r>
            <a:r>
              <a:rPr lang="en-US" sz="1800" dirty="0" smtClean="0">
                <a:latin typeface="Calibri"/>
              </a:rPr>
              <a:t>(Process Quality Control)</a:t>
            </a:r>
            <a:endParaRPr lang="en-US" dirty="0">
              <a:latin typeface="Calibri"/>
            </a:endParaRPr>
          </a:p>
        </p:txBody>
      </p:sp>
      <p:pic>
        <p:nvPicPr>
          <p:cNvPr id="16" name="Picture 2" descr="C:\Users\gpelegrini\Documents\pc\pad_detectors\run9088(LGAD 50um)\run9088-etp99\run9088-etp99-obleas\run9088-ob5-comp-etp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2" t="5138" r="7931" b="2526"/>
          <a:stretch/>
        </p:blipFill>
        <p:spPr bwMode="auto">
          <a:xfrm>
            <a:off x="5501097" y="1056144"/>
            <a:ext cx="3175357" cy="259228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gpelegrini\Documents\pc\pad_detectors\run9088(LGAD 50um)\run9088-etp99\run9088-etp99-obleas\run9088-ob5-dorso-etp9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51" t="12526" r="11614" b="6393"/>
          <a:stretch/>
        </p:blipFill>
        <p:spPr bwMode="auto">
          <a:xfrm>
            <a:off x="5501098" y="3694025"/>
            <a:ext cx="3175358" cy="261529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8" name="17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6326336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FB04121E-DE3A-496F-BC71-2D4A6DB48E3E}" type="slidenum">
              <a:rPr lang="en-GB" smtClean="0"/>
              <a:t>128</a:t>
            </a:fld>
            <a:endParaRPr lang="en-GB"/>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76168"/>
            <a:ext cx="3121152" cy="2340864"/>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861048"/>
            <a:ext cx="3121152" cy="2340864"/>
          </a:xfrm>
          <a:prstGeom prst="rect">
            <a:avLst/>
          </a:prstGeom>
        </p:spPr>
      </p:pic>
      <p:sp>
        <p:nvSpPr>
          <p:cNvPr id="9" name="Rectangle 14"/>
          <p:cNvSpPr txBox="1">
            <a:spLocks noChangeArrowheads="1"/>
          </p:cNvSpPr>
          <p:nvPr/>
        </p:nvSpPr>
        <p:spPr>
          <a:xfrm>
            <a:off x="251520" y="965645"/>
            <a:ext cx="2952328"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000" b="1" u="sng" kern="0" dirty="0" smtClean="0">
                <a:solidFill>
                  <a:schemeClr val="tx1"/>
                </a:solidFill>
                <a:latin typeface="Calibri" panose="020F0502020204030204" pitchFamily="34" charset="0"/>
                <a:ea typeface="ＭＳ Ｐゴシック" pitchFamily="34" charset="-128"/>
              </a:rPr>
              <a:t>Back Surface</a:t>
            </a:r>
            <a:endParaRPr lang="en-GB" sz="2000" u="sng" kern="0" baseline="30000" dirty="0" smtClean="0">
              <a:solidFill>
                <a:schemeClr val="tx1"/>
              </a:solidFill>
              <a:latin typeface="Calibri" panose="020F0502020204030204" pitchFamily="34" charset="0"/>
            </a:endParaRPr>
          </a:p>
        </p:txBody>
      </p:sp>
      <p:pic>
        <p:nvPicPr>
          <p:cNvPr id="13" name="1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4155" y="1376168"/>
            <a:ext cx="3268205" cy="2451154"/>
          </a:xfrm>
          <a:prstGeom prst="rect">
            <a:avLst/>
          </a:prstGeom>
        </p:spPr>
      </p:pic>
      <p:sp>
        <p:nvSpPr>
          <p:cNvPr id="14" name="Rectangle 14"/>
          <p:cNvSpPr txBox="1">
            <a:spLocks noChangeArrowheads="1"/>
          </p:cNvSpPr>
          <p:nvPr/>
        </p:nvSpPr>
        <p:spPr>
          <a:xfrm>
            <a:off x="4565256" y="982955"/>
            <a:ext cx="2952328" cy="37512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000" b="1" u="sng" kern="0" dirty="0" smtClean="0">
                <a:solidFill>
                  <a:schemeClr val="tx1"/>
                </a:solidFill>
                <a:latin typeface="Calibri" panose="020F0502020204030204" pitchFamily="34" charset="0"/>
                <a:ea typeface="ＭＳ Ｐゴシック" pitchFamily="34" charset="-128"/>
              </a:rPr>
              <a:t>Front Surface</a:t>
            </a:r>
            <a:endParaRPr lang="en-GB" sz="2000" u="sng" kern="0" baseline="30000" dirty="0" smtClean="0">
              <a:solidFill>
                <a:schemeClr val="tx1"/>
              </a:solidFill>
              <a:latin typeface="Calibri" panose="020F0502020204030204" pitchFamily="34" charset="0"/>
            </a:endParaRPr>
          </a:p>
        </p:txBody>
      </p:sp>
      <p:sp>
        <p:nvSpPr>
          <p:cNvPr id="15" name="14 CuadroTexto"/>
          <p:cNvSpPr txBox="1"/>
          <p:nvPr/>
        </p:nvSpPr>
        <p:spPr>
          <a:xfrm>
            <a:off x="6220104" y="1419735"/>
            <a:ext cx="1608517" cy="369332"/>
          </a:xfrm>
          <a:prstGeom prst="rect">
            <a:avLst/>
          </a:prstGeom>
          <a:noFill/>
        </p:spPr>
        <p:txBody>
          <a:bodyPr wrap="none" rtlCol="0">
            <a:spAutoFit/>
          </a:bodyPr>
          <a:lstStyle/>
          <a:p>
            <a:r>
              <a:rPr lang="en-GB" sz="1800" b="1" dirty="0" smtClean="0">
                <a:solidFill>
                  <a:srgbClr val="C00000"/>
                </a:solidFill>
                <a:latin typeface="Calibri" panose="020F0502020204030204" pitchFamily="34" charset="0"/>
              </a:rPr>
              <a:t>Guard ring pad</a:t>
            </a:r>
            <a:endParaRPr lang="en-GB" sz="1800" b="1" dirty="0">
              <a:solidFill>
                <a:srgbClr val="C00000"/>
              </a:solidFill>
              <a:latin typeface="Calibri" panose="020F0502020204030204" pitchFamily="34" charset="0"/>
            </a:endParaRPr>
          </a:p>
        </p:txBody>
      </p:sp>
      <p:cxnSp>
        <p:nvCxnSpPr>
          <p:cNvPr id="16" name="15 Conector recto de flecha"/>
          <p:cNvCxnSpPr/>
          <p:nvPr/>
        </p:nvCxnSpPr>
        <p:spPr bwMode="auto">
          <a:xfrm flipH="1">
            <a:off x="5292080" y="1614026"/>
            <a:ext cx="928024" cy="0"/>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22" name="21 CuadroTexto"/>
          <p:cNvSpPr txBox="1"/>
          <p:nvPr/>
        </p:nvSpPr>
        <p:spPr>
          <a:xfrm>
            <a:off x="5651521" y="3518881"/>
            <a:ext cx="2083840" cy="369332"/>
          </a:xfrm>
          <a:prstGeom prst="rect">
            <a:avLst/>
          </a:prstGeom>
          <a:noFill/>
        </p:spPr>
        <p:txBody>
          <a:bodyPr wrap="none" rtlCol="0">
            <a:spAutoFit/>
          </a:bodyPr>
          <a:lstStyle/>
          <a:p>
            <a:r>
              <a:rPr lang="en-GB" sz="1800" b="1" dirty="0" smtClean="0">
                <a:solidFill>
                  <a:srgbClr val="C00000"/>
                </a:solidFill>
                <a:latin typeface="Calibri" panose="020F0502020204030204" pitchFamily="34" charset="0"/>
              </a:rPr>
              <a:t>Passivation opening</a:t>
            </a:r>
            <a:endParaRPr lang="en-GB" sz="1800" b="1" dirty="0">
              <a:solidFill>
                <a:srgbClr val="C00000"/>
              </a:solidFill>
              <a:latin typeface="Calibri" panose="020F0502020204030204" pitchFamily="34" charset="0"/>
            </a:endParaRPr>
          </a:p>
        </p:txBody>
      </p:sp>
      <p:cxnSp>
        <p:nvCxnSpPr>
          <p:cNvPr id="23" name="22 Conector recto de flecha"/>
          <p:cNvCxnSpPr/>
          <p:nvPr/>
        </p:nvCxnSpPr>
        <p:spPr bwMode="auto">
          <a:xfrm flipH="1" flipV="1">
            <a:off x="6708956" y="2996952"/>
            <a:ext cx="599348" cy="550804"/>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pic>
        <p:nvPicPr>
          <p:cNvPr id="27" name="2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157" y="3861048"/>
            <a:ext cx="3268204" cy="2451153"/>
          </a:xfrm>
          <a:prstGeom prst="rect">
            <a:avLst/>
          </a:prstGeom>
        </p:spPr>
      </p:pic>
      <p:sp>
        <p:nvSpPr>
          <p:cNvPr id="28" name="27 CuadroTexto"/>
          <p:cNvSpPr txBox="1"/>
          <p:nvPr/>
        </p:nvSpPr>
        <p:spPr>
          <a:xfrm>
            <a:off x="7812360" y="1595055"/>
            <a:ext cx="1368152" cy="400110"/>
          </a:xfrm>
          <a:prstGeom prst="rect">
            <a:avLst/>
          </a:prstGeom>
          <a:noFill/>
          <a:ln>
            <a:noFill/>
          </a:ln>
        </p:spPr>
        <p:txBody>
          <a:bodyPr wrap="square" rtlCol="0">
            <a:spAutoFit/>
          </a:bodyPr>
          <a:lstStyle/>
          <a:p>
            <a:r>
              <a:rPr lang="es-ES" b="1" dirty="0" smtClean="0"/>
              <a:t>HGTD</a:t>
            </a:r>
            <a:endParaRPr lang="es-ES" b="1" dirty="0"/>
          </a:p>
        </p:txBody>
      </p:sp>
      <p:sp>
        <p:nvSpPr>
          <p:cNvPr id="29" name="28 CuadroTexto"/>
          <p:cNvSpPr txBox="1"/>
          <p:nvPr/>
        </p:nvSpPr>
        <p:spPr>
          <a:xfrm>
            <a:off x="7812360" y="4181018"/>
            <a:ext cx="1368152" cy="400110"/>
          </a:xfrm>
          <a:prstGeom prst="rect">
            <a:avLst/>
          </a:prstGeom>
          <a:noFill/>
          <a:ln>
            <a:noFill/>
          </a:ln>
        </p:spPr>
        <p:txBody>
          <a:bodyPr wrap="square" rtlCol="0">
            <a:spAutoFit/>
          </a:bodyPr>
          <a:lstStyle/>
          <a:p>
            <a:r>
              <a:rPr lang="es-ES" b="1" dirty="0" smtClean="0"/>
              <a:t>CT-PPS</a:t>
            </a:r>
            <a:endParaRPr lang="es-ES" b="1" dirty="0"/>
          </a:p>
        </p:txBody>
      </p:sp>
      <p:sp>
        <p:nvSpPr>
          <p:cNvPr id="34" name="33 CuadroTexto"/>
          <p:cNvSpPr txBox="1"/>
          <p:nvPr/>
        </p:nvSpPr>
        <p:spPr>
          <a:xfrm>
            <a:off x="669600" y="3798446"/>
            <a:ext cx="2808312" cy="646331"/>
          </a:xfrm>
          <a:prstGeom prst="rect">
            <a:avLst/>
          </a:prstGeom>
          <a:noFill/>
        </p:spPr>
        <p:txBody>
          <a:bodyPr wrap="square" rtlCol="0">
            <a:spAutoFit/>
          </a:bodyPr>
          <a:lstStyle/>
          <a:p>
            <a:pPr algn="ctr"/>
            <a:r>
              <a:rPr lang="es-ES" sz="1800" b="1" dirty="0" err="1" smtClean="0">
                <a:solidFill>
                  <a:srgbClr val="C00000"/>
                </a:solidFill>
                <a:latin typeface="Calibri" panose="020F0502020204030204" pitchFamily="34" charset="0"/>
              </a:rPr>
              <a:t>Aluminium</a:t>
            </a:r>
            <a:r>
              <a:rPr lang="es-ES" sz="1800" b="1" dirty="0" smtClean="0">
                <a:solidFill>
                  <a:srgbClr val="C00000"/>
                </a:solidFill>
                <a:latin typeface="Calibri" panose="020F0502020204030204" pitchFamily="34" charset="0"/>
              </a:rPr>
              <a:t> </a:t>
            </a:r>
            <a:r>
              <a:rPr lang="es-ES" sz="1800" b="1" dirty="0" err="1" smtClean="0">
                <a:solidFill>
                  <a:srgbClr val="C00000"/>
                </a:solidFill>
                <a:latin typeface="Calibri" panose="020F0502020204030204" pitchFamily="34" charset="0"/>
              </a:rPr>
              <a:t>reaches</a:t>
            </a:r>
            <a:r>
              <a:rPr lang="es-ES" sz="1800" b="1" dirty="0" smtClean="0">
                <a:solidFill>
                  <a:srgbClr val="C00000"/>
                </a:solidFill>
                <a:latin typeface="Calibri" panose="020F0502020204030204" pitchFamily="34" charset="0"/>
              </a:rPr>
              <a:t> </a:t>
            </a:r>
            <a:r>
              <a:rPr lang="es-ES" sz="1800" b="1" dirty="0" err="1" smtClean="0">
                <a:solidFill>
                  <a:srgbClr val="C00000"/>
                </a:solidFill>
                <a:latin typeface="Calibri" panose="020F0502020204030204" pitchFamily="34" charset="0"/>
              </a:rPr>
              <a:t>the</a:t>
            </a:r>
            <a:endParaRPr lang="es-ES" sz="1800" b="1" dirty="0">
              <a:solidFill>
                <a:srgbClr val="C00000"/>
              </a:solidFill>
              <a:latin typeface="Calibri" panose="020F0502020204030204" pitchFamily="34" charset="0"/>
            </a:endParaRPr>
          </a:p>
          <a:p>
            <a:pPr algn="ctr"/>
            <a:r>
              <a:rPr lang="es-ES" sz="1800" b="1" dirty="0" smtClean="0">
                <a:solidFill>
                  <a:srgbClr val="C00000"/>
                </a:solidFill>
                <a:latin typeface="Calibri" panose="020F0502020204030204" pitchFamily="34" charset="0"/>
              </a:rPr>
              <a:t>back </a:t>
            </a:r>
            <a:r>
              <a:rPr lang="es-ES" sz="1800" b="1" dirty="0" err="1" smtClean="0">
                <a:solidFill>
                  <a:srgbClr val="C00000"/>
                </a:solidFill>
                <a:latin typeface="Calibri" panose="020F0502020204030204" pitchFamily="34" charset="0"/>
              </a:rPr>
              <a:t>side</a:t>
            </a:r>
            <a:r>
              <a:rPr lang="es-ES" sz="1800" b="1" dirty="0" smtClean="0">
                <a:solidFill>
                  <a:srgbClr val="C00000"/>
                </a:solidFill>
                <a:latin typeface="Calibri" panose="020F0502020204030204" pitchFamily="34" charset="0"/>
              </a:rPr>
              <a:t> </a:t>
            </a:r>
            <a:r>
              <a:rPr lang="es-ES" sz="1800" b="1" dirty="0" err="1" smtClean="0">
                <a:solidFill>
                  <a:srgbClr val="C00000"/>
                </a:solidFill>
                <a:latin typeface="Calibri" panose="020F0502020204030204" pitchFamily="34" charset="0"/>
              </a:rPr>
              <a:t>contact</a:t>
            </a:r>
            <a:endParaRPr lang="es-ES" sz="1800" b="1" dirty="0">
              <a:solidFill>
                <a:srgbClr val="C00000"/>
              </a:solidFill>
              <a:latin typeface="Calibri" panose="020F0502020204030204" pitchFamily="34" charset="0"/>
            </a:endParaRPr>
          </a:p>
        </p:txBody>
      </p:sp>
      <p:cxnSp>
        <p:nvCxnSpPr>
          <p:cNvPr id="35" name="34 Conector recto de flecha"/>
          <p:cNvCxnSpPr/>
          <p:nvPr/>
        </p:nvCxnSpPr>
        <p:spPr bwMode="auto">
          <a:xfrm flipH="1">
            <a:off x="1917765" y="1832475"/>
            <a:ext cx="311983" cy="58841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37" name="36 CuadroTexto"/>
          <p:cNvSpPr txBox="1"/>
          <p:nvPr/>
        </p:nvSpPr>
        <p:spPr>
          <a:xfrm>
            <a:off x="323527" y="1468395"/>
            <a:ext cx="3188476" cy="369332"/>
          </a:xfrm>
          <a:prstGeom prst="rect">
            <a:avLst/>
          </a:prstGeom>
          <a:noFill/>
        </p:spPr>
        <p:txBody>
          <a:bodyPr wrap="square" rtlCol="0">
            <a:spAutoFit/>
          </a:bodyPr>
          <a:lstStyle/>
          <a:p>
            <a:r>
              <a:rPr lang="es-ES" sz="1800" b="1" dirty="0" smtClean="0">
                <a:solidFill>
                  <a:srgbClr val="C00000"/>
                </a:solidFill>
                <a:latin typeface="Calibri" panose="020F0502020204030204" pitchFamily="34" charset="0"/>
              </a:rPr>
              <a:t>Back-</a:t>
            </a:r>
            <a:r>
              <a:rPr lang="es-ES" sz="1800" b="1" dirty="0" err="1" smtClean="0">
                <a:solidFill>
                  <a:srgbClr val="C00000"/>
                </a:solidFill>
                <a:latin typeface="Calibri" panose="020F0502020204030204" pitchFamily="34" charset="0"/>
              </a:rPr>
              <a:t>side</a:t>
            </a:r>
            <a:r>
              <a:rPr lang="es-ES" sz="1800" b="1" dirty="0" smtClean="0">
                <a:solidFill>
                  <a:srgbClr val="C00000"/>
                </a:solidFill>
                <a:latin typeface="Calibri" panose="020F0502020204030204" pitchFamily="34" charset="0"/>
              </a:rPr>
              <a:t> </a:t>
            </a:r>
            <a:r>
              <a:rPr lang="es-ES" sz="1800" b="1" dirty="0" err="1" smtClean="0">
                <a:solidFill>
                  <a:srgbClr val="C00000"/>
                </a:solidFill>
                <a:latin typeface="Calibri" panose="020F0502020204030204" pitchFamily="34" charset="0"/>
              </a:rPr>
              <a:t>wet</a:t>
            </a:r>
            <a:r>
              <a:rPr lang="es-ES" sz="1800" b="1" dirty="0" smtClean="0">
                <a:solidFill>
                  <a:srgbClr val="C00000"/>
                </a:solidFill>
                <a:latin typeface="Calibri" panose="020F0502020204030204" pitchFamily="34" charset="0"/>
              </a:rPr>
              <a:t> </a:t>
            </a:r>
            <a:r>
              <a:rPr lang="es-ES" sz="1800" b="1" dirty="0" err="1" smtClean="0">
                <a:solidFill>
                  <a:srgbClr val="C00000"/>
                </a:solidFill>
                <a:latin typeface="Calibri" panose="020F0502020204030204" pitchFamily="34" charset="0"/>
              </a:rPr>
              <a:t>etch</a:t>
            </a:r>
            <a:r>
              <a:rPr lang="es-ES" sz="1800" b="1" dirty="0" smtClean="0">
                <a:solidFill>
                  <a:srgbClr val="C00000"/>
                </a:solidFill>
                <a:latin typeface="Calibri" panose="020F0502020204030204" pitchFamily="34" charset="0"/>
              </a:rPr>
              <a:t> </a:t>
            </a:r>
            <a:r>
              <a:rPr lang="es-ES" sz="1800" b="1" dirty="0" err="1" smtClean="0">
                <a:solidFill>
                  <a:srgbClr val="C00000"/>
                </a:solidFill>
                <a:latin typeface="Calibri" panose="020F0502020204030204" pitchFamily="34" charset="0"/>
              </a:rPr>
              <a:t>opening</a:t>
            </a:r>
            <a:endParaRPr lang="es-ES" sz="1800" b="1" dirty="0">
              <a:solidFill>
                <a:srgbClr val="C00000"/>
              </a:solidFill>
              <a:latin typeface="Calibri" panose="020F0502020204030204" pitchFamily="34" charset="0"/>
            </a:endParaRPr>
          </a:p>
        </p:txBody>
      </p:sp>
      <p:sp>
        <p:nvSpPr>
          <p:cNvPr id="24"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50 µm SOI Detectors (HGTD)</a:t>
            </a:r>
          </a:p>
        </p:txBody>
      </p:sp>
      <p:cxnSp>
        <p:nvCxnSpPr>
          <p:cNvPr id="25" name="24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cxnSp>
        <p:nvCxnSpPr>
          <p:cNvPr id="26" name="25 Conector recto de flecha"/>
          <p:cNvCxnSpPr/>
          <p:nvPr/>
        </p:nvCxnSpPr>
        <p:spPr bwMode="auto">
          <a:xfrm flipH="1">
            <a:off x="1854713" y="4438326"/>
            <a:ext cx="311983" cy="58841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30" name="29 CuadroTexto"/>
          <p:cNvSpPr txBox="1"/>
          <p:nvPr/>
        </p:nvSpPr>
        <p:spPr>
          <a:xfrm>
            <a:off x="7787449" y="5317054"/>
            <a:ext cx="1100494" cy="369332"/>
          </a:xfrm>
          <a:prstGeom prst="rect">
            <a:avLst/>
          </a:prstGeom>
          <a:noFill/>
        </p:spPr>
        <p:txBody>
          <a:bodyPr wrap="none" rtlCol="0">
            <a:spAutoFit/>
          </a:bodyPr>
          <a:lstStyle/>
          <a:p>
            <a:r>
              <a:rPr lang="en-GB" sz="1800" b="1" dirty="0" smtClean="0">
                <a:solidFill>
                  <a:srgbClr val="C00000"/>
                </a:solidFill>
                <a:latin typeface="Calibri" panose="020F0502020204030204" pitchFamily="34" charset="0"/>
              </a:rPr>
              <a:t>Slim Edge</a:t>
            </a:r>
          </a:p>
        </p:txBody>
      </p:sp>
      <p:cxnSp>
        <p:nvCxnSpPr>
          <p:cNvPr id="32" name="31 Conector recto de flecha"/>
          <p:cNvCxnSpPr/>
          <p:nvPr/>
        </p:nvCxnSpPr>
        <p:spPr bwMode="auto">
          <a:xfrm flipH="1">
            <a:off x="7452320" y="5686386"/>
            <a:ext cx="648394" cy="57825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0035202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C:\Users\gpelegrini\Documents\pc\Masks\cnm_827(HGTD_Nicolo)\New_version_HGTD\HGT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36" t="10153" r="16685"/>
          <a:stretch/>
        </p:blipFill>
        <p:spPr bwMode="auto">
          <a:xfrm>
            <a:off x="5220049" y="1222580"/>
            <a:ext cx="3571983" cy="3752105"/>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75 CuadroTexto"/>
          <p:cNvSpPr txBox="1"/>
          <p:nvPr/>
        </p:nvSpPr>
        <p:spPr>
          <a:xfrm>
            <a:off x="104130" y="927770"/>
            <a:ext cx="4400609" cy="646331"/>
          </a:xfrm>
          <a:prstGeom prst="rect">
            <a:avLst/>
          </a:prstGeom>
          <a:noFill/>
        </p:spPr>
        <p:txBody>
          <a:bodyPr wrap="square" rtlCol="0">
            <a:spAutoFit/>
          </a:bodyPr>
          <a:lstStyle/>
          <a:p>
            <a:pPr marL="342900" indent="-342900" fontAlgn="auto">
              <a:spcBef>
                <a:spcPts val="0"/>
              </a:spcBef>
              <a:spcAft>
                <a:spcPts val="0"/>
              </a:spcAft>
              <a:buClr>
                <a:schemeClr val="tx1"/>
              </a:buClr>
              <a:buFont typeface="Arial" panose="020B0604020202020204" pitchFamily="34" charset="0"/>
              <a:buChar char="•"/>
            </a:pPr>
            <a:r>
              <a:rPr lang="en-US" sz="1800" dirty="0" smtClean="0">
                <a:latin typeface="Calibri"/>
              </a:rPr>
              <a:t>Pixel = 3 x 3 mm</a:t>
            </a:r>
            <a:r>
              <a:rPr lang="en-US" sz="1800" baseline="30000" dirty="0" smtClean="0">
                <a:latin typeface="Calibri"/>
              </a:rPr>
              <a:t>2</a:t>
            </a:r>
            <a:endParaRPr lang="en-US" sz="1800" dirty="0" smtClean="0">
              <a:latin typeface="Calibri"/>
            </a:endParaRPr>
          </a:p>
          <a:p>
            <a:pPr marL="342900" indent="-342900" fontAlgn="auto">
              <a:spcBef>
                <a:spcPts val="0"/>
              </a:spcBef>
              <a:spcAft>
                <a:spcPts val="0"/>
              </a:spcAft>
              <a:buClr>
                <a:schemeClr val="tx1"/>
              </a:buClr>
              <a:buFont typeface="Arial" panose="020B0604020202020204" pitchFamily="34" charset="0"/>
              <a:buChar char="•"/>
            </a:pPr>
            <a:r>
              <a:rPr lang="en-US" sz="1800" dirty="0" smtClean="0">
                <a:latin typeface="Calibri"/>
              </a:rPr>
              <a:t>High Resistivity P-type 50 µm SOI Wafers </a:t>
            </a:r>
            <a:endParaRPr lang="en-US" sz="1800" dirty="0">
              <a:latin typeface="Calibri"/>
            </a:endParaRPr>
          </a:p>
        </p:txBody>
      </p:sp>
      <p:sp>
        <p:nvSpPr>
          <p:cNvPr id="26" name="78 CuadroTexto"/>
          <p:cNvSpPr txBox="1"/>
          <p:nvPr/>
        </p:nvSpPr>
        <p:spPr>
          <a:xfrm>
            <a:off x="4565256" y="934548"/>
            <a:ext cx="1976823" cy="338554"/>
          </a:xfrm>
          <a:prstGeom prst="rect">
            <a:avLst/>
          </a:prstGeom>
          <a:noFill/>
        </p:spPr>
        <p:txBody>
          <a:bodyPr wrap="none" rtlCol="0">
            <a:spAutoFit/>
          </a:bodyPr>
          <a:lstStyle/>
          <a:p>
            <a:r>
              <a:rPr lang="en-GB" sz="1600" b="1" dirty="0" smtClean="0">
                <a:solidFill>
                  <a:srgbClr val="FF0000"/>
                </a:solidFill>
              </a:rPr>
              <a:t>Guard Ring </a:t>
            </a:r>
            <a:r>
              <a:rPr lang="en-GB" sz="1600" b="1" dirty="0">
                <a:solidFill>
                  <a:srgbClr val="FF0000"/>
                </a:solidFill>
              </a:rPr>
              <a:t>P</a:t>
            </a:r>
            <a:r>
              <a:rPr lang="en-GB" sz="1600" b="1" dirty="0" smtClean="0">
                <a:solidFill>
                  <a:srgbClr val="FF0000"/>
                </a:solidFill>
              </a:rPr>
              <a:t>ad</a:t>
            </a:r>
            <a:endParaRPr lang="en-GB" sz="1600" b="1" dirty="0">
              <a:solidFill>
                <a:srgbClr val="FF0000"/>
              </a:solidFill>
            </a:endParaRPr>
          </a:p>
        </p:txBody>
      </p:sp>
      <p:cxnSp>
        <p:nvCxnSpPr>
          <p:cNvPr id="27" name="79 Conector recto de flecha"/>
          <p:cNvCxnSpPr>
            <a:stCxn id="26" idx="2"/>
          </p:cNvCxnSpPr>
          <p:nvPr/>
        </p:nvCxnSpPr>
        <p:spPr bwMode="auto">
          <a:xfrm>
            <a:off x="5553668" y="1273102"/>
            <a:ext cx="26444" cy="37613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8" name="83 CuadroTexto"/>
          <p:cNvSpPr txBox="1"/>
          <p:nvPr/>
        </p:nvSpPr>
        <p:spPr>
          <a:xfrm>
            <a:off x="6567424" y="934548"/>
            <a:ext cx="2541080" cy="338554"/>
          </a:xfrm>
          <a:prstGeom prst="rect">
            <a:avLst/>
          </a:prstGeom>
          <a:noFill/>
        </p:spPr>
        <p:txBody>
          <a:bodyPr wrap="none" rtlCol="0">
            <a:spAutoFit/>
          </a:bodyPr>
          <a:lstStyle/>
          <a:p>
            <a:r>
              <a:rPr lang="en-GB" sz="1600" b="1" dirty="0" smtClean="0">
                <a:solidFill>
                  <a:srgbClr val="FF0000"/>
                </a:solidFill>
              </a:rPr>
              <a:t>Passivation Opening</a:t>
            </a:r>
            <a:endParaRPr lang="en-GB" sz="1600" b="1" dirty="0">
              <a:solidFill>
                <a:srgbClr val="FF0000"/>
              </a:solidFill>
            </a:endParaRPr>
          </a:p>
        </p:txBody>
      </p:sp>
      <p:cxnSp>
        <p:nvCxnSpPr>
          <p:cNvPr id="29" name="85 Conector recto de flecha"/>
          <p:cNvCxnSpPr/>
          <p:nvPr/>
        </p:nvCxnSpPr>
        <p:spPr bwMode="auto">
          <a:xfrm>
            <a:off x="7596336" y="1222580"/>
            <a:ext cx="32102" cy="1396950"/>
          </a:xfrm>
          <a:prstGeom prst="straightConnector1">
            <a:avLst/>
          </a:prstGeom>
          <a:solidFill>
            <a:schemeClr val="accent1"/>
          </a:solidFill>
          <a:ln w="28575" cap="flat" cmpd="sng" algn="ctr">
            <a:solidFill>
              <a:srgbClr val="FF5050"/>
            </a:solidFill>
            <a:prstDash val="solid"/>
            <a:round/>
            <a:headEnd type="none" w="med" len="med"/>
            <a:tailEnd type="triangle"/>
          </a:ln>
          <a:effectLst/>
        </p:spPr>
      </p:cxnSp>
      <p:pic>
        <p:nvPicPr>
          <p:cNvPr id="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504" y="4935720"/>
            <a:ext cx="3469792" cy="1438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90 Rectángulo"/>
          <p:cNvSpPr/>
          <p:nvPr/>
        </p:nvSpPr>
        <p:spPr>
          <a:xfrm>
            <a:off x="5313280" y="5062207"/>
            <a:ext cx="2697598" cy="276999"/>
          </a:xfrm>
          <a:prstGeom prst="rect">
            <a:avLst/>
          </a:prstGeom>
        </p:spPr>
        <p:txBody>
          <a:bodyPr wrap="none">
            <a:spAutoFit/>
          </a:bodyPr>
          <a:lstStyle/>
          <a:p>
            <a:r>
              <a:rPr lang="es-ES_tradnl" sz="1200" dirty="0" err="1">
                <a:solidFill>
                  <a:schemeClr val="bg1"/>
                </a:solidFill>
              </a:rPr>
              <a:t>Calice</a:t>
            </a:r>
            <a:r>
              <a:rPr lang="es-ES_tradnl" sz="1200" dirty="0">
                <a:solidFill>
                  <a:schemeClr val="bg1"/>
                </a:solidFill>
              </a:rPr>
              <a:t> Si-W </a:t>
            </a:r>
            <a:r>
              <a:rPr lang="es-ES_tradnl" sz="1200" dirty="0" err="1">
                <a:solidFill>
                  <a:schemeClr val="bg1"/>
                </a:solidFill>
              </a:rPr>
              <a:t>C</a:t>
            </a:r>
            <a:r>
              <a:rPr lang="es-ES_tradnl" sz="1200" dirty="0" err="1" smtClean="0">
                <a:solidFill>
                  <a:schemeClr val="bg1"/>
                </a:solidFill>
              </a:rPr>
              <a:t>alorimeter</a:t>
            </a:r>
            <a:r>
              <a:rPr lang="es-ES_tradnl" sz="1200" dirty="0" smtClean="0">
                <a:solidFill>
                  <a:schemeClr val="bg1"/>
                </a:solidFill>
              </a:rPr>
              <a:t> </a:t>
            </a:r>
            <a:r>
              <a:rPr lang="es-ES_tradnl" sz="1200" dirty="0">
                <a:solidFill>
                  <a:schemeClr val="bg1"/>
                </a:solidFill>
              </a:rPr>
              <a:t>C</a:t>
            </a:r>
            <a:r>
              <a:rPr lang="es-ES_tradnl" sz="1200" dirty="0" smtClean="0">
                <a:solidFill>
                  <a:schemeClr val="bg1"/>
                </a:solidFill>
              </a:rPr>
              <a:t>oncept</a:t>
            </a:r>
            <a:endParaRPr lang="es-ES_tradnl" sz="1200" dirty="0">
              <a:solidFill>
                <a:schemeClr val="bg1"/>
              </a:solidFill>
            </a:endParaRPr>
          </a:p>
        </p:txBody>
      </p:sp>
      <p:grpSp>
        <p:nvGrpSpPr>
          <p:cNvPr id="35" name="93 Grupo"/>
          <p:cNvGrpSpPr/>
          <p:nvPr/>
        </p:nvGrpSpPr>
        <p:grpSpPr>
          <a:xfrm>
            <a:off x="136187" y="1747940"/>
            <a:ext cx="4679331" cy="4025721"/>
            <a:chOff x="1025280" y="754038"/>
            <a:chExt cx="6899628" cy="5583458"/>
          </a:xfrm>
        </p:grpSpPr>
        <p:sp>
          <p:nvSpPr>
            <p:cNvPr id="36" name="94 Elipse"/>
            <p:cNvSpPr/>
            <p:nvPr/>
          </p:nvSpPr>
          <p:spPr bwMode="auto">
            <a:xfrm>
              <a:off x="5332398" y="1600225"/>
              <a:ext cx="463738" cy="467587"/>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smtClean="0">
                <a:ln>
                  <a:noFill/>
                </a:ln>
                <a:solidFill>
                  <a:schemeClr val="tx1"/>
                </a:solidFill>
                <a:effectLst/>
                <a:latin typeface="Verdana" pitchFamily="34" charset="0"/>
              </a:endParaRPr>
            </a:p>
          </p:txBody>
        </p:sp>
        <p:sp>
          <p:nvSpPr>
            <p:cNvPr id="37" name="95 Elipse"/>
            <p:cNvSpPr/>
            <p:nvPr/>
          </p:nvSpPr>
          <p:spPr bwMode="auto">
            <a:xfrm>
              <a:off x="2364653" y="1593619"/>
              <a:ext cx="463738" cy="467587"/>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dirty="0" smtClean="0">
                <a:ln>
                  <a:noFill/>
                </a:ln>
                <a:solidFill>
                  <a:schemeClr val="tx1"/>
                </a:solidFill>
                <a:effectLst/>
                <a:latin typeface="Verdana" pitchFamily="34" charset="0"/>
              </a:endParaRPr>
            </a:p>
          </p:txBody>
        </p:sp>
        <p:sp>
          <p:nvSpPr>
            <p:cNvPr id="38" name="96 Rectángulo"/>
            <p:cNvSpPr/>
            <p:nvPr/>
          </p:nvSpPr>
          <p:spPr>
            <a:xfrm>
              <a:off x="6713855" y="5363692"/>
              <a:ext cx="313933" cy="23787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39" name="97 Rectángulo"/>
            <p:cNvSpPr/>
            <p:nvPr/>
          </p:nvSpPr>
          <p:spPr>
            <a:xfrm>
              <a:off x="1308148" y="5339238"/>
              <a:ext cx="313933" cy="23787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0" name="98 Rectángulo"/>
            <p:cNvSpPr/>
            <p:nvPr/>
          </p:nvSpPr>
          <p:spPr>
            <a:xfrm>
              <a:off x="2578633" y="5360294"/>
              <a:ext cx="3191533" cy="23787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1" name="99 Rectángulo"/>
            <p:cNvSpPr/>
            <p:nvPr/>
          </p:nvSpPr>
          <p:spPr>
            <a:xfrm>
              <a:off x="6122959" y="3433595"/>
              <a:ext cx="502434" cy="2378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2" name="100 Rectángulo"/>
            <p:cNvSpPr/>
            <p:nvPr/>
          </p:nvSpPr>
          <p:spPr>
            <a:xfrm>
              <a:off x="5668669" y="1773065"/>
              <a:ext cx="1350094" cy="292743"/>
            </a:xfrm>
            <a:prstGeom prst="rect">
              <a:avLst/>
            </a:prstGeom>
            <a:solidFill>
              <a:srgbClr val="3164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3" name="101 Rectángulo"/>
            <p:cNvSpPr/>
            <p:nvPr/>
          </p:nvSpPr>
          <p:spPr>
            <a:xfrm>
              <a:off x="2742581" y="1768463"/>
              <a:ext cx="2676353" cy="292743"/>
            </a:xfrm>
            <a:prstGeom prst="rect">
              <a:avLst/>
            </a:prstGeom>
            <a:solidFill>
              <a:srgbClr val="3164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4" name="102 Rectángulo"/>
            <p:cNvSpPr/>
            <p:nvPr/>
          </p:nvSpPr>
          <p:spPr>
            <a:xfrm>
              <a:off x="1307495" y="1768463"/>
              <a:ext cx="1132227" cy="292743"/>
            </a:xfrm>
            <a:prstGeom prst="rect">
              <a:avLst/>
            </a:prstGeom>
            <a:solidFill>
              <a:srgbClr val="3164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5" name="103 Rectángulo"/>
            <p:cNvSpPr/>
            <p:nvPr/>
          </p:nvSpPr>
          <p:spPr>
            <a:xfrm>
              <a:off x="4293377" y="1946870"/>
              <a:ext cx="2459748" cy="2378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6" name="104 Rectángulo"/>
            <p:cNvSpPr/>
            <p:nvPr/>
          </p:nvSpPr>
          <p:spPr>
            <a:xfrm>
              <a:off x="1721009" y="3433595"/>
              <a:ext cx="502434" cy="2378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7" name="105 Rectángulo"/>
            <p:cNvSpPr/>
            <p:nvPr/>
          </p:nvSpPr>
          <p:spPr>
            <a:xfrm>
              <a:off x="1614785" y="1946870"/>
              <a:ext cx="2459748" cy="2378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48" name="106 Rectángulo"/>
            <p:cNvSpPr/>
            <p:nvPr/>
          </p:nvSpPr>
          <p:spPr>
            <a:xfrm>
              <a:off x="1303610" y="2184746"/>
              <a:ext cx="5715154" cy="124884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grpSp>
          <p:nvGrpSpPr>
            <p:cNvPr id="49" name="107 Grupo"/>
            <p:cNvGrpSpPr/>
            <p:nvPr/>
          </p:nvGrpSpPr>
          <p:grpSpPr>
            <a:xfrm>
              <a:off x="2140744" y="3555325"/>
              <a:ext cx="4125878" cy="1962476"/>
              <a:chOff x="3741380" y="3777941"/>
              <a:chExt cx="1654026" cy="2376264"/>
            </a:xfrm>
          </p:grpSpPr>
          <p:grpSp>
            <p:nvGrpSpPr>
              <p:cNvPr id="102" name="108 Grupo"/>
              <p:cNvGrpSpPr/>
              <p:nvPr/>
            </p:nvGrpSpPr>
            <p:grpSpPr>
              <a:xfrm>
                <a:off x="4543425" y="3777941"/>
                <a:ext cx="851981" cy="2376264"/>
                <a:chOff x="1727299" y="3356992"/>
                <a:chExt cx="1973086" cy="1728192"/>
              </a:xfrm>
              <a:solidFill>
                <a:schemeClr val="tx2">
                  <a:lumMod val="20000"/>
                  <a:lumOff val="80000"/>
                </a:schemeClr>
              </a:solidFill>
            </p:grpSpPr>
            <p:sp>
              <p:nvSpPr>
                <p:cNvPr id="106" name="112 Trapecio"/>
                <p:cNvSpPr/>
                <p:nvPr/>
              </p:nvSpPr>
              <p:spPr>
                <a:xfrm rot="10800000">
                  <a:off x="1835695" y="3356992"/>
                  <a:ext cx="1864690" cy="1728192"/>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107" name="113 Rectángulo"/>
                <p:cNvSpPr/>
                <p:nvPr/>
              </p:nvSpPr>
              <p:spPr>
                <a:xfrm>
                  <a:off x="1727299" y="3356992"/>
                  <a:ext cx="1512169" cy="17281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grpSp>
          <p:grpSp>
            <p:nvGrpSpPr>
              <p:cNvPr id="103" name="109 Grupo"/>
              <p:cNvGrpSpPr/>
              <p:nvPr/>
            </p:nvGrpSpPr>
            <p:grpSpPr>
              <a:xfrm flipH="1">
                <a:off x="3741380" y="3777941"/>
                <a:ext cx="789956" cy="2376264"/>
                <a:chOff x="1835695" y="3356992"/>
                <a:chExt cx="1944217" cy="1728192"/>
              </a:xfrm>
              <a:solidFill>
                <a:schemeClr val="tx2">
                  <a:lumMod val="20000"/>
                  <a:lumOff val="80000"/>
                </a:schemeClr>
              </a:solidFill>
            </p:grpSpPr>
            <p:sp>
              <p:nvSpPr>
                <p:cNvPr id="104" name="110 Trapecio"/>
                <p:cNvSpPr/>
                <p:nvPr/>
              </p:nvSpPr>
              <p:spPr>
                <a:xfrm rot="10800000">
                  <a:off x="1835696" y="3356992"/>
                  <a:ext cx="1944216" cy="1728192"/>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105" name="111 Rectángulo"/>
                <p:cNvSpPr/>
                <p:nvPr/>
              </p:nvSpPr>
              <p:spPr>
                <a:xfrm>
                  <a:off x="1835695" y="3356992"/>
                  <a:ext cx="1512169" cy="17281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grpSp>
        </p:grpSp>
        <p:sp>
          <p:nvSpPr>
            <p:cNvPr id="50" name="114 Rectángulo"/>
            <p:cNvSpPr/>
            <p:nvPr/>
          </p:nvSpPr>
          <p:spPr>
            <a:xfrm>
              <a:off x="1303610" y="3314656"/>
              <a:ext cx="5720013" cy="1189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51" name="115 Retraso"/>
            <p:cNvSpPr/>
            <p:nvPr/>
          </p:nvSpPr>
          <p:spPr>
            <a:xfrm rot="5400000">
              <a:off x="2740920" y="1134869"/>
              <a:ext cx="178407" cy="2278159"/>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52" name="116 Retraso"/>
            <p:cNvSpPr/>
            <p:nvPr/>
          </p:nvSpPr>
          <p:spPr>
            <a:xfrm rot="5400000">
              <a:off x="2739188" y="1346469"/>
              <a:ext cx="178407" cy="2092836"/>
            </a:xfrm>
            <a:prstGeom prst="flowChartDelay">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53" name="117 Rectángulo"/>
            <p:cNvSpPr/>
            <p:nvPr/>
          </p:nvSpPr>
          <p:spPr>
            <a:xfrm>
              <a:off x="1303610" y="2065808"/>
              <a:ext cx="387432" cy="1189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54" name="118 Rectángulo"/>
            <p:cNvSpPr/>
            <p:nvPr/>
          </p:nvSpPr>
          <p:spPr>
            <a:xfrm>
              <a:off x="6647793" y="2065808"/>
              <a:ext cx="370970" cy="1189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55" name="119 Rectángulo"/>
            <p:cNvSpPr/>
            <p:nvPr/>
          </p:nvSpPr>
          <p:spPr>
            <a:xfrm>
              <a:off x="3969202" y="2065808"/>
              <a:ext cx="383970" cy="11893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56" name="120 Rectángulo"/>
            <p:cNvSpPr/>
            <p:nvPr/>
          </p:nvSpPr>
          <p:spPr>
            <a:xfrm>
              <a:off x="1303610" y="3436501"/>
              <a:ext cx="417398" cy="12879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dirty="0">
                <a:solidFill>
                  <a:prstClr val="white"/>
                </a:solidFill>
              </a:endParaRPr>
            </a:p>
          </p:txBody>
        </p:sp>
        <p:cxnSp>
          <p:nvCxnSpPr>
            <p:cNvPr id="57" name="121 Conector recto de flecha"/>
            <p:cNvCxnSpPr/>
            <p:nvPr/>
          </p:nvCxnSpPr>
          <p:spPr>
            <a:xfrm>
              <a:off x="7223346" y="2125277"/>
              <a:ext cx="0" cy="1248848"/>
            </a:xfrm>
            <a:prstGeom prst="straightConnector1">
              <a:avLst/>
            </a:prstGeom>
            <a:ln w="254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122 CuadroTexto"/>
            <p:cNvSpPr txBox="1"/>
            <p:nvPr/>
          </p:nvSpPr>
          <p:spPr>
            <a:xfrm rot="5400000">
              <a:off x="7016432" y="2522757"/>
              <a:ext cx="1085406" cy="544576"/>
            </a:xfrm>
            <a:prstGeom prst="rect">
              <a:avLst/>
            </a:prstGeom>
            <a:noFill/>
          </p:spPr>
          <p:txBody>
            <a:bodyPr wrap="none" rtlCol="0">
              <a:spAutoFit/>
            </a:bodyPr>
            <a:lstStyle/>
            <a:p>
              <a:pPr fontAlgn="auto">
                <a:spcBef>
                  <a:spcPts val="0"/>
                </a:spcBef>
                <a:spcAft>
                  <a:spcPts val="0"/>
                </a:spcAft>
              </a:pPr>
              <a:r>
                <a:rPr lang="es-ES" sz="1800" dirty="0">
                  <a:solidFill>
                    <a:prstClr val="black"/>
                  </a:solidFill>
                  <a:latin typeface="Calibri"/>
                </a:rPr>
                <a:t>50 </a:t>
              </a:r>
              <a:r>
                <a:rPr lang="es-ES" sz="1800" dirty="0" smtClean="0">
                  <a:solidFill>
                    <a:prstClr val="black"/>
                  </a:solidFill>
                  <a:latin typeface="Calibri"/>
                </a:rPr>
                <a:t>µm</a:t>
              </a:r>
              <a:endParaRPr lang="es-ES" sz="1800" dirty="0">
                <a:solidFill>
                  <a:prstClr val="black"/>
                </a:solidFill>
                <a:latin typeface="Calibri"/>
              </a:endParaRPr>
            </a:p>
          </p:txBody>
        </p:sp>
        <p:cxnSp>
          <p:nvCxnSpPr>
            <p:cNvPr id="59" name="123 Conector recto de flecha"/>
            <p:cNvCxnSpPr/>
            <p:nvPr/>
          </p:nvCxnSpPr>
          <p:spPr>
            <a:xfrm>
              <a:off x="7223345" y="3374126"/>
              <a:ext cx="0" cy="2202988"/>
            </a:xfrm>
            <a:prstGeom prst="straightConnector1">
              <a:avLst/>
            </a:prstGeom>
            <a:ln w="254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124 CuadroTexto"/>
            <p:cNvSpPr txBox="1"/>
            <p:nvPr/>
          </p:nvSpPr>
          <p:spPr>
            <a:xfrm rot="5400000">
              <a:off x="6910035" y="4243200"/>
              <a:ext cx="1247704" cy="544576"/>
            </a:xfrm>
            <a:prstGeom prst="rect">
              <a:avLst/>
            </a:prstGeom>
            <a:noFill/>
          </p:spPr>
          <p:txBody>
            <a:bodyPr wrap="none" rtlCol="0">
              <a:spAutoFit/>
            </a:bodyPr>
            <a:lstStyle/>
            <a:p>
              <a:pPr fontAlgn="auto">
                <a:spcBef>
                  <a:spcPts val="0"/>
                </a:spcBef>
                <a:spcAft>
                  <a:spcPts val="0"/>
                </a:spcAft>
              </a:pPr>
              <a:r>
                <a:rPr lang="es-ES" sz="1800" dirty="0">
                  <a:solidFill>
                    <a:prstClr val="black"/>
                  </a:solidFill>
                  <a:latin typeface="Calibri"/>
                </a:rPr>
                <a:t>300 </a:t>
              </a:r>
              <a:r>
                <a:rPr lang="es-ES" sz="1800" dirty="0" smtClean="0">
                  <a:solidFill>
                    <a:prstClr val="black"/>
                  </a:solidFill>
                  <a:latin typeface="Calibri"/>
                </a:rPr>
                <a:t>µm</a:t>
              </a:r>
              <a:endParaRPr lang="es-ES" sz="1800" dirty="0">
                <a:solidFill>
                  <a:prstClr val="black"/>
                </a:solidFill>
                <a:latin typeface="Calibri"/>
              </a:endParaRPr>
            </a:p>
          </p:txBody>
        </p:sp>
        <p:sp>
          <p:nvSpPr>
            <p:cNvPr id="61" name="125 CuadroTexto"/>
            <p:cNvSpPr txBox="1"/>
            <p:nvPr/>
          </p:nvSpPr>
          <p:spPr>
            <a:xfrm>
              <a:off x="2052152" y="2541560"/>
              <a:ext cx="1574409" cy="512244"/>
            </a:xfrm>
            <a:prstGeom prst="rect">
              <a:avLst/>
            </a:prstGeom>
            <a:noFill/>
          </p:spPr>
          <p:txBody>
            <a:bodyPr wrap="square" rtlCol="0">
              <a:spAutoFit/>
            </a:bodyPr>
            <a:lstStyle/>
            <a:p>
              <a:pPr fontAlgn="auto">
                <a:spcBef>
                  <a:spcPts val="0"/>
                </a:spcBef>
                <a:spcAft>
                  <a:spcPts val="0"/>
                </a:spcAft>
              </a:pPr>
              <a:r>
                <a:rPr lang="es-ES" sz="1800" dirty="0" smtClean="0">
                  <a:solidFill>
                    <a:prstClr val="black"/>
                  </a:solidFill>
                  <a:latin typeface="Calibri"/>
                </a:rPr>
                <a:t>3000 µm</a:t>
              </a:r>
              <a:endParaRPr lang="es-ES" sz="1800" dirty="0">
                <a:solidFill>
                  <a:prstClr val="black"/>
                </a:solidFill>
                <a:latin typeface="Calibri"/>
              </a:endParaRPr>
            </a:p>
          </p:txBody>
        </p:sp>
        <p:cxnSp>
          <p:nvCxnSpPr>
            <p:cNvPr id="62" name="126 Conector recto de flecha"/>
            <p:cNvCxnSpPr/>
            <p:nvPr/>
          </p:nvCxnSpPr>
          <p:spPr>
            <a:xfrm flipV="1">
              <a:off x="1663923" y="3041451"/>
              <a:ext cx="2332396" cy="27847"/>
            </a:xfrm>
            <a:prstGeom prst="straightConnector1">
              <a:avLst/>
            </a:prstGeom>
            <a:ln w="254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127 Conector recto de flecha"/>
            <p:cNvCxnSpPr/>
            <p:nvPr/>
          </p:nvCxnSpPr>
          <p:spPr>
            <a:xfrm>
              <a:off x="3999383" y="2541560"/>
              <a:ext cx="329734" cy="0"/>
            </a:xfrm>
            <a:prstGeom prst="straightConnector1">
              <a:avLst/>
            </a:prstGeom>
            <a:ln w="254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128 CuadroTexto"/>
            <p:cNvSpPr txBox="1"/>
            <p:nvPr/>
          </p:nvSpPr>
          <p:spPr>
            <a:xfrm>
              <a:off x="3551955" y="2527753"/>
              <a:ext cx="1306633" cy="512244"/>
            </a:xfrm>
            <a:prstGeom prst="rect">
              <a:avLst/>
            </a:prstGeom>
            <a:noFill/>
          </p:spPr>
          <p:txBody>
            <a:bodyPr wrap="square" rtlCol="0">
              <a:spAutoFit/>
            </a:bodyPr>
            <a:lstStyle/>
            <a:p>
              <a:pPr fontAlgn="auto">
                <a:spcBef>
                  <a:spcPts val="0"/>
                </a:spcBef>
                <a:spcAft>
                  <a:spcPts val="0"/>
                </a:spcAft>
              </a:pPr>
              <a:r>
                <a:rPr lang="es-ES" sz="1800">
                  <a:solidFill>
                    <a:prstClr val="black"/>
                  </a:solidFill>
                  <a:latin typeface="Calibri"/>
                </a:rPr>
                <a:t>30 µm</a:t>
              </a:r>
              <a:endParaRPr lang="es-ES" sz="1800" dirty="0">
                <a:solidFill>
                  <a:prstClr val="black"/>
                </a:solidFill>
                <a:latin typeface="Calibri"/>
              </a:endParaRPr>
            </a:p>
          </p:txBody>
        </p:sp>
        <p:sp>
          <p:nvSpPr>
            <p:cNvPr id="65" name="129 Retraso"/>
            <p:cNvSpPr/>
            <p:nvPr/>
          </p:nvSpPr>
          <p:spPr>
            <a:xfrm rot="5400000">
              <a:off x="4071983" y="2189431"/>
              <a:ext cx="178407" cy="196844"/>
            </a:xfrm>
            <a:prstGeom prst="flowChartDelay">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66" name="130 CuadroTexto"/>
            <p:cNvSpPr txBox="1"/>
            <p:nvPr/>
          </p:nvSpPr>
          <p:spPr>
            <a:xfrm>
              <a:off x="4690832" y="2690340"/>
              <a:ext cx="1139639" cy="512244"/>
            </a:xfrm>
            <a:prstGeom prst="rect">
              <a:avLst/>
            </a:prstGeom>
            <a:noFill/>
          </p:spPr>
          <p:txBody>
            <a:bodyPr wrap="none" rtlCol="0">
              <a:spAutoFit/>
            </a:bodyPr>
            <a:lstStyle/>
            <a:p>
              <a:pPr fontAlgn="auto">
                <a:spcBef>
                  <a:spcPts val="0"/>
                </a:spcBef>
                <a:spcAft>
                  <a:spcPts val="0"/>
                </a:spcAft>
              </a:pPr>
              <a:r>
                <a:rPr lang="es-ES" sz="1800" dirty="0">
                  <a:solidFill>
                    <a:prstClr val="black"/>
                  </a:solidFill>
                  <a:latin typeface="Calibri"/>
                </a:rPr>
                <a:t>P</a:t>
              </a:r>
              <a:r>
                <a:rPr lang="es-ES" sz="1800" dirty="0" smtClean="0">
                  <a:solidFill>
                    <a:prstClr val="black"/>
                  </a:solidFill>
                  <a:latin typeface="Calibri"/>
                </a:rPr>
                <a:t>-stop</a:t>
              </a:r>
              <a:endParaRPr lang="es-ES" sz="1800" dirty="0">
                <a:solidFill>
                  <a:prstClr val="black"/>
                </a:solidFill>
                <a:latin typeface="Calibri"/>
              </a:endParaRPr>
            </a:p>
          </p:txBody>
        </p:sp>
        <p:cxnSp>
          <p:nvCxnSpPr>
            <p:cNvPr id="67" name="131 Conector recto de flecha"/>
            <p:cNvCxnSpPr/>
            <p:nvPr/>
          </p:nvCxnSpPr>
          <p:spPr>
            <a:xfrm>
              <a:off x="4212466" y="2309327"/>
              <a:ext cx="609305" cy="418121"/>
            </a:xfrm>
            <a:prstGeom prst="straightConnector1">
              <a:avLst/>
            </a:prstGeom>
            <a:ln w="254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132 CuadroTexto"/>
            <p:cNvSpPr txBox="1"/>
            <p:nvPr/>
          </p:nvSpPr>
          <p:spPr>
            <a:xfrm>
              <a:off x="1195563" y="2504152"/>
              <a:ext cx="617375" cy="512244"/>
            </a:xfrm>
            <a:prstGeom prst="rect">
              <a:avLst/>
            </a:prstGeom>
            <a:noFill/>
          </p:spPr>
          <p:txBody>
            <a:bodyPr wrap="none" rtlCol="0">
              <a:spAutoFit/>
            </a:bodyPr>
            <a:lstStyle/>
            <a:p>
              <a:pPr fontAlgn="auto">
                <a:spcBef>
                  <a:spcPts val="0"/>
                </a:spcBef>
                <a:spcAft>
                  <a:spcPts val="0"/>
                </a:spcAft>
              </a:pPr>
              <a:r>
                <a:rPr lang="es-ES" sz="1800" dirty="0">
                  <a:solidFill>
                    <a:prstClr val="black"/>
                  </a:solidFill>
                  <a:latin typeface="Calibri"/>
                </a:rPr>
                <a:t>P</a:t>
              </a:r>
              <a:r>
                <a:rPr lang="es-ES" sz="1800" smtClean="0">
                  <a:solidFill>
                    <a:prstClr val="black"/>
                  </a:solidFill>
                  <a:latin typeface="Calibri"/>
                </a:rPr>
                <a:t>+</a:t>
              </a:r>
              <a:endParaRPr lang="es-ES" sz="1800" dirty="0">
                <a:solidFill>
                  <a:prstClr val="black"/>
                </a:solidFill>
                <a:latin typeface="Calibri"/>
              </a:endParaRPr>
            </a:p>
          </p:txBody>
        </p:sp>
        <p:sp>
          <p:nvSpPr>
            <p:cNvPr id="69" name="133 CuadroTexto"/>
            <p:cNvSpPr txBox="1"/>
            <p:nvPr/>
          </p:nvSpPr>
          <p:spPr>
            <a:xfrm>
              <a:off x="1161956" y="2156817"/>
              <a:ext cx="662285" cy="512244"/>
            </a:xfrm>
            <a:prstGeom prst="rect">
              <a:avLst/>
            </a:prstGeom>
            <a:noFill/>
          </p:spPr>
          <p:txBody>
            <a:bodyPr wrap="none" rtlCol="0">
              <a:spAutoFit/>
            </a:bodyPr>
            <a:lstStyle/>
            <a:p>
              <a:pPr fontAlgn="auto">
                <a:spcBef>
                  <a:spcPts val="0"/>
                </a:spcBef>
                <a:spcAft>
                  <a:spcPts val="0"/>
                </a:spcAft>
              </a:pPr>
              <a:r>
                <a:rPr lang="es-ES" sz="1800" dirty="0">
                  <a:solidFill>
                    <a:prstClr val="black"/>
                  </a:solidFill>
                  <a:latin typeface="Calibri"/>
                </a:rPr>
                <a:t>N</a:t>
              </a:r>
              <a:r>
                <a:rPr lang="es-ES" sz="1800" dirty="0" smtClean="0">
                  <a:solidFill>
                    <a:prstClr val="black"/>
                  </a:solidFill>
                  <a:latin typeface="Calibri"/>
                </a:rPr>
                <a:t>+</a:t>
              </a:r>
              <a:endParaRPr lang="es-ES" sz="1800" dirty="0">
                <a:solidFill>
                  <a:prstClr val="black"/>
                </a:solidFill>
                <a:latin typeface="Calibri"/>
              </a:endParaRPr>
            </a:p>
          </p:txBody>
        </p:sp>
        <p:cxnSp>
          <p:nvCxnSpPr>
            <p:cNvPr id="70" name="134 Conector recto de flecha"/>
            <p:cNvCxnSpPr/>
            <p:nvPr/>
          </p:nvCxnSpPr>
          <p:spPr>
            <a:xfrm flipH="1">
              <a:off x="1574717" y="2482091"/>
              <a:ext cx="271108" cy="267611"/>
            </a:xfrm>
            <a:prstGeom prst="straightConnector1">
              <a:avLst/>
            </a:prstGeom>
            <a:ln w="254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135 Conector recto de flecha"/>
            <p:cNvCxnSpPr/>
            <p:nvPr/>
          </p:nvCxnSpPr>
          <p:spPr>
            <a:xfrm flipH="1">
              <a:off x="1545832" y="2233073"/>
              <a:ext cx="175176" cy="152510"/>
            </a:xfrm>
            <a:prstGeom prst="straightConnector1">
              <a:avLst/>
            </a:prstGeom>
            <a:ln w="254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136 CuadroTexto"/>
            <p:cNvSpPr txBox="1"/>
            <p:nvPr/>
          </p:nvSpPr>
          <p:spPr>
            <a:xfrm>
              <a:off x="6401899" y="2652343"/>
              <a:ext cx="541362" cy="512244"/>
            </a:xfrm>
            <a:prstGeom prst="rect">
              <a:avLst/>
            </a:prstGeom>
            <a:noFill/>
          </p:spPr>
          <p:txBody>
            <a:bodyPr wrap="none" rtlCol="0">
              <a:spAutoFit/>
            </a:bodyPr>
            <a:lstStyle/>
            <a:p>
              <a:pPr fontAlgn="auto">
                <a:spcBef>
                  <a:spcPts val="0"/>
                </a:spcBef>
                <a:spcAft>
                  <a:spcPts val="0"/>
                </a:spcAft>
              </a:pPr>
              <a:r>
                <a:rPr lang="es-ES" sz="1800" dirty="0">
                  <a:solidFill>
                    <a:prstClr val="black"/>
                  </a:solidFill>
                  <a:latin typeface="Calibri"/>
                </a:rPr>
                <a:t>P</a:t>
              </a:r>
              <a:r>
                <a:rPr lang="es-ES" sz="1800" dirty="0" smtClean="0">
                  <a:solidFill>
                    <a:prstClr val="black"/>
                  </a:solidFill>
                  <a:latin typeface="Calibri"/>
                </a:rPr>
                <a:t>-</a:t>
              </a:r>
              <a:endParaRPr lang="es-ES" sz="1800" dirty="0">
                <a:solidFill>
                  <a:prstClr val="black"/>
                </a:solidFill>
                <a:latin typeface="Calibri"/>
              </a:endParaRPr>
            </a:p>
          </p:txBody>
        </p:sp>
        <p:grpSp>
          <p:nvGrpSpPr>
            <p:cNvPr id="73" name="137 Grupo"/>
            <p:cNvGrpSpPr/>
            <p:nvPr/>
          </p:nvGrpSpPr>
          <p:grpSpPr>
            <a:xfrm>
              <a:off x="1303610" y="3549134"/>
              <a:ext cx="417398" cy="1962476"/>
              <a:chOff x="1727299" y="3356992"/>
              <a:chExt cx="2052612" cy="1728192"/>
            </a:xfrm>
            <a:solidFill>
              <a:schemeClr val="tx2">
                <a:lumMod val="20000"/>
                <a:lumOff val="80000"/>
              </a:schemeClr>
            </a:solidFill>
          </p:grpSpPr>
          <p:sp>
            <p:nvSpPr>
              <p:cNvPr id="100" name="138 Trapecio"/>
              <p:cNvSpPr/>
              <p:nvPr/>
            </p:nvSpPr>
            <p:spPr>
              <a:xfrm rot="10800000">
                <a:off x="1835699" y="3356992"/>
                <a:ext cx="1944212" cy="1728192"/>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101" name="139 Rectángulo"/>
              <p:cNvSpPr/>
              <p:nvPr/>
            </p:nvSpPr>
            <p:spPr>
              <a:xfrm>
                <a:off x="1727299" y="3356992"/>
                <a:ext cx="1512171" cy="17281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grpSp>
        <p:grpSp>
          <p:nvGrpSpPr>
            <p:cNvPr id="74" name="140 Grupo"/>
            <p:cNvGrpSpPr/>
            <p:nvPr/>
          </p:nvGrpSpPr>
          <p:grpSpPr>
            <a:xfrm flipH="1">
              <a:off x="6626796" y="3565293"/>
              <a:ext cx="396826" cy="1962476"/>
              <a:chOff x="1835695" y="3356992"/>
              <a:chExt cx="1944217" cy="1728192"/>
            </a:xfrm>
            <a:solidFill>
              <a:schemeClr val="tx2">
                <a:lumMod val="20000"/>
                <a:lumOff val="80000"/>
              </a:schemeClr>
            </a:solidFill>
          </p:grpSpPr>
          <p:sp>
            <p:nvSpPr>
              <p:cNvPr id="98" name="141 Trapecio"/>
              <p:cNvSpPr/>
              <p:nvPr/>
            </p:nvSpPr>
            <p:spPr>
              <a:xfrm rot="10800000">
                <a:off x="1835696" y="3356992"/>
                <a:ext cx="1944216" cy="1728192"/>
              </a:xfrm>
              <a:prstGeom prst="trapezoi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99" name="142 Rectángulo"/>
              <p:cNvSpPr/>
              <p:nvPr/>
            </p:nvSpPr>
            <p:spPr>
              <a:xfrm>
                <a:off x="1835695" y="3356992"/>
                <a:ext cx="1512169" cy="172819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grpSp>
        <p:sp>
          <p:nvSpPr>
            <p:cNvPr id="75" name="143 Retraso"/>
            <p:cNvSpPr/>
            <p:nvPr/>
          </p:nvSpPr>
          <p:spPr>
            <a:xfrm rot="5400000">
              <a:off x="5419510" y="1134869"/>
              <a:ext cx="178407" cy="2278159"/>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76" name="144 Retraso"/>
            <p:cNvSpPr/>
            <p:nvPr/>
          </p:nvSpPr>
          <p:spPr>
            <a:xfrm rot="5400000">
              <a:off x="5417778" y="1346469"/>
              <a:ext cx="178407" cy="2092836"/>
            </a:xfrm>
            <a:prstGeom prst="flowChartDelay">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a:solidFill>
                  <a:prstClr val="white"/>
                </a:solidFill>
              </a:endParaRPr>
            </a:p>
          </p:txBody>
        </p:sp>
        <p:sp>
          <p:nvSpPr>
            <p:cNvPr id="77" name="145 Rectángulo"/>
            <p:cNvSpPr/>
            <p:nvPr/>
          </p:nvSpPr>
          <p:spPr>
            <a:xfrm>
              <a:off x="1303610" y="754038"/>
              <a:ext cx="5715153" cy="57093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ES" sz="1600" dirty="0" smtClean="0">
                  <a:solidFill>
                    <a:prstClr val="white"/>
                  </a:solidFill>
                </a:rPr>
                <a:t>FE</a:t>
              </a:r>
              <a:endParaRPr lang="es-ES" sz="1600" dirty="0">
                <a:solidFill>
                  <a:prstClr val="white"/>
                </a:solidFill>
              </a:endParaRPr>
            </a:p>
          </p:txBody>
        </p:sp>
        <p:sp>
          <p:nvSpPr>
            <p:cNvPr id="78" name="146 CuadroTexto"/>
            <p:cNvSpPr txBox="1"/>
            <p:nvPr/>
          </p:nvSpPr>
          <p:spPr>
            <a:xfrm>
              <a:off x="7416150" y="1754014"/>
              <a:ext cx="508758" cy="305019"/>
            </a:xfrm>
            <a:prstGeom prst="rect">
              <a:avLst/>
            </a:prstGeom>
            <a:noFill/>
          </p:spPr>
          <p:txBody>
            <a:bodyPr wrap="none" rtlCol="0">
              <a:spAutoFit/>
            </a:bodyPr>
            <a:lstStyle/>
            <a:p>
              <a:pPr fontAlgn="auto">
                <a:spcBef>
                  <a:spcPts val="0"/>
                </a:spcBef>
                <a:spcAft>
                  <a:spcPts val="0"/>
                </a:spcAft>
              </a:pPr>
              <a:r>
                <a:rPr lang="es-ES" sz="1800" dirty="0" smtClean="0">
                  <a:solidFill>
                    <a:prstClr val="black"/>
                  </a:solidFill>
                  <a:latin typeface="Calibri"/>
                </a:rPr>
                <a:t>SiO2</a:t>
              </a:r>
              <a:endParaRPr lang="es-ES" sz="1800" dirty="0">
                <a:solidFill>
                  <a:prstClr val="black"/>
                </a:solidFill>
                <a:latin typeface="Calibri"/>
              </a:endParaRPr>
            </a:p>
          </p:txBody>
        </p:sp>
        <p:cxnSp>
          <p:nvCxnSpPr>
            <p:cNvPr id="79" name="147 Conector recto de flecha"/>
            <p:cNvCxnSpPr>
              <a:endCxn id="54" idx="3"/>
            </p:cNvCxnSpPr>
            <p:nvPr/>
          </p:nvCxnSpPr>
          <p:spPr>
            <a:xfrm flipH="1">
              <a:off x="7018763" y="2030507"/>
              <a:ext cx="398764" cy="947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0" name="148 CuadroTexto"/>
            <p:cNvSpPr txBox="1"/>
            <p:nvPr/>
          </p:nvSpPr>
          <p:spPr>
            <a:xfrm>
              <a:off x="1682396" y="3352688"/>
              <a:ext cx="487378" cy="426870"/>
            </a:xfrm>
            <a:prstGeom prst="rect">
              <a:avLst/>
            </a:prstGeom>
            <a:noFill/>
          </p:spPr>
          <p:txBody>
            <a:bodyPr wrap="none" rtlCol="0">
              <a:spAutoFit/>
            </a:bodyPr>
            <a:lstStyle/>
            <a:p>
              <a:pPr fontAlgn="auto">
                <a:spcBef>
                  <a:spcPts val="0"/>
                </a:spcBef>
                <a:spcAft>
                  <a:spcPts val="0"/>
                </a:spcAft>
              </a:pPr>
              <a:r>
                <a:rPr lang="es-ES" sz="1400" dirty="0" smtClean="0">
                  <a:solidFill>
                    <a:prstClr val="black"/>
                  </a:solidFill>
                  <a:latin typeface="Calibri"/>
                </a:rPr>
                <a:t>Al</a:t>
              </a:r>
              <a:endParaRPr lang="es-ES" sz="1400" dirty="0">
                <a:solidFill>
                  <a:prstClr val="black"/>
                </a:solidFill>
                <a:latin typeface="Calibri"/>
              </a:endParaRPr>
            </a:p>
          </p:txBody>
        </p:sp>
        <p:sp>
          <p:nvSpPr>
            <p:cNvPr id="81" name="149 Rectángulo"/>
            <p:cNvSpPr/>
            <p:nvPr/>
          </p:nvSpPr>
          <p:spPr>
            <a:xfrm>
              <a:off x="6626794" y="3436031"/>
              <a:ext cx="409215" cy="11929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dirty="0">
                <a:solidFill>
                  <a:prstClr val="white"/>
                </a:solidFill>
              </a:endParaRPr>
            </a:p>
          </p:txBody>
        </p:sp>
        <p:sp>
          <p:nvSpPr>
            <p:cNvPr id="82" name="150 Rectángulo"/>
            <p:cNvSpPr/>
            <p:nvPr/>
          </p:nvSpPr>
          <p:spPr>
            <a:xfrm>
              <a:off x="2140744" y="3436501"/>
              <a:ext cx="4125877" cy="11882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 sz="1800" dirty="0">
                <a:solidFill>
                  <a:prstClr val="white"/>
                </a:solidFill>
              </a:endParaRPr>
            </a:p>
          </p:txBody>
        </p:sp>
        <p:sp>
          <p:nvSpPr>
            <p:cNvPr id="83" name="151 CuadroTexto"/>
            <p:cNvSpPr txBox="1"/>
            <p:nvPr/>
          </p:nvSpPr>
          <p:spPr>
            <a:xfrm>
              <a:off x="1025280" y="5825252"/>
              <a:ext cx="2915571" cy="512244"/>
            </a:xfrm>
            <a:prstGeom prst="rect">
              <a:avLst/>
            </a:prstGeom>
            <a:noFill/>
          </p:spPr>
          <p:txBody>
            <a:bodyPr wrap="square" rtlCol="0">
              <a:spAutoFit/>
            </a:bodyPr>
            <a:lstStyle/>
            <a:p>
              <a:pPr fontAlgn="auto">
                <a:spcBef>
                  <a:spcPts val="0"/>
                </a:spcBef>
                <a:spcAft>
                  <a:spcPts val="0"/>
                </a:spcAft>
              </a:pPr>
              <a:r>
                <a:rPr lang="en-GB" sz="1800" smtClean="0">
                  <a:solidFill>
                    <a:prstClr val="black"/>
                  </a:solidFill>
                  <a:latin typeface="Calibri"/>
                </a:rPr>
                <a:t>Silicon Wet </a:t>
              </a:r>
              <a:r>
                <a:rPr lang="en-GB" sz="1800" dirty="0" smtClean="0">
                  <a:solidFill>
                    <a:prstClr val="black"/>
                  </a:solidFill>
                  <a:latin typeface="Calibri"/>
                </a:rPr>
                <a:t>Etching</a:t>
              </a:r>
              <a:endParaRPr lang="en-GB" sz="1800" dirty="0">
                <a:solidFill>
                  <a:prstClr val="black"/>
                </a:solidFill>
                <a:latin typeface="Calibri"/>
              </a:endParaRPr>
            </a:p>
          </p:txBody>
        </p:sp>
        <p:cxnSp>
          <p:nvCxnSpPr>
            <p:cNvPr id="84" name="152 Conector recto de flecha"/>
            <p:cNvCxnSpPr/>
            <p:nvPr/>
          </p:nvCxnSpPr>
          <p:spPr>
            <a:xfrm>
              <a:off x="2035090" y="4892320"/>
              <a:ext cx="188352" cy="1008740"/>
            </a:xfrm>
            <a:prstGeom prst="straightConnector1">
              <a:avLst/>
            </a:prstGeom>
            <a:ln w="254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85" name="153 CuadroTexto"/>
            <p:cNvSpPr txBox="1"/>
            <p:nvPr/>
          </p:nvSpPr>
          <p:spPr>
            <a:xfrm>
              <a:off x="6219930" y="3352721"/>
              <a:ext cx="307758" cy="305018"/>
            </a:xfrm>
            <a:prstGeom prst="rect">
              <a:avLst/>
            </a:prstGeom>
            <a:noFill/>
          </p:spPr>
          <p:txBody>
            <a:bodyPr wrap="none" rtlCol="0">
              <a:spAutoFit/>
            </a:bodyPr>
            <a:lstStyle/>
            <a:p>
              <a:pPr fontAlgn="auto">
                <a:spcBef>
                  <a:spcPts val="0"/>
                </a:spcBef>
                <a:spcAft>
                  <a:spcPts val="0"/>
                </a:spcAft>
              </a:pPr>
              <a:r>
                <a:rPr lang="es-ES" sz="1800" dirty="0" smtClean="0">
                  <a:solidFill>
                    <a:prstClr val="black"/>
                  </a:solidFill>
                  <a:latin typeface="Calibri"/>
                </a:rPr>
                <a:t>Al</a:t>
              </a:r>
              <a:endParaRPr lang="es-ES" sz="1800" dirty="0">
                <a:solidFill>
                  <a:prstClr val="black"/>
                </a:solidFill>
                <a:latin typeface="Calibri"/>
              </a:endParaRPr>
            </a:p>
          </p:txBody>
        </p:sp>
        <p:sp>
          <p:nvSpPr>
            <p:cNvPr id="86" name="154 CuadroTexto"/>
            <p:cNvSpPr txBox="1"/>
            <p:nvPr/>
          </p:nvSpPr>
          <p:spPr>
            <a:xfrm>
              <a:off x="5195144" y="3069300"/>
              <a:ext cx="1105548" cy="512244"/>
            </a:xfrm>
            <a:prstGeom prst="rect">
              <a:avLst/>
            </a:prstGeom>
            <a:noFill/>
          </p:spPr>
          <p:txBody>
            <a:bodyPr wrap="square" rtlCol="0">
              <a:spAutoFit/>
            </a:bodyPr>
            <a:lstStyle/>
            <a:p>
              <a:pPr fontAlgn="auto">
                <a:spcBef>
                  <a:spcPts val="0"/>
                </a:spcBef>
                <a:spcAft>
                  <a:spcPts val="0"/>
                </a:spcAft>
              </a:pPr>
              <a:r>
                <a:rPr lang="es-ES" sz="1800" dirty="0">
                  <a:solidFill>
                    <a:prstClr val="black"/>
                  </a:solidFill>
                  <a:latin typeface="Calibri"/>
                </a:rPr>
                <a:t>P</a:t>
              </a:r>
              <a:r>
                <a:rPr lang="es-ES" sz="1800" dirty="0" smtClean="0">
                  <a:solidFill>
                    <a:prstClr val="black"/>
                  </a:solidFill>
                  <a:latin typeface="Calibri"/>
                </a:rPr>
                <a:t>++</a:t>
              </a:r>
              <a:endParaRPr lang="es-ES" sz="1800" dirty="0">
                <a:solidFill>
                  <a:prstClr val="black"/>
                </a:solidFill>
                <a:latin typeface="Calibri"/>
              </a:endParaRPr>
            </a:p>
          </p:txBody>
        </p:sp>
        <p:cxnSp>
          <p:nvCxnSpPr>
            <p:cNvPr id="87" name="155 Conector recto"/>
            <p:cNvCxnSpPr/>
            <p:nvPr/>
          </p:nvCxnSpPr>
          <p:spPr>
            <a:xfrm flipH="1" flipV="1">
              <a:off x="2145709" y="3684563"/>
              <a:ext cx="437888" cy="190741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156 Conector recto"/>
            <p:cNvCxnSpPr/>
            <p:nvPr/>
          </p:nvCxnSpPr>
          <p:spPr>
            <a:xfrm flipV="1">
              <a:off x="1609198" y="3671474"/>
              <a:ext cx="144084" cy="19300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157 Conector recto"/>
            <p:cNvCxnSpPr>
              <a:stCxn id="40" idx="3"/>
            </p:cNvCxnSpPr>
            <p:nvPr/>
          </p:nvCxnSpPr>
          <p:spPr>
            <a:xfrm flipV="1">
              <a:off x="5770166" y="3681441"/>
              <a:ext cx="496456" cy="179779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158 Conector recto"/>
            <p:cNvCxnSpPr>
              <a:stCxn id="38" idx="1"/>
            </p:cNvCxnSpPr>
            <p:nvPr/>
          </p:nvCxnSpPr>
          <p:spPr>
            <a:xfrm flipH="1" flipV="1">
              <a:off x="6588843" y="3665281"/>
              <a:ext cx="125012" cy="1817349"/>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159 Conector recto"/>
            <p:cNvCxnSpPr/>
            <p:nvPr/>
          </p:nvCxnSpPr>
          <p:spPr bwMode="auto">
            <a:xfrm>
              <a:off x="5240510" y="5546347"/>
              <a:ext cx="0" cy="415325"/>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92" name="160 Conector recto"/>
            <p:cNvCxnSpPr/>
            <p:nvPr/>
          </p:nvCxnSpPr>
          <p:spPr bwMode="auto">
            <a:xfrm>
              <a:off x="5014090" y="5961672"/>
              <a:ext cx="47352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3" name="161 Conector recto"/>
            <p:cNvCxnSpPr/>
            <p:nvPr/>
          </p:nvCxnSpPr>
          <p:spPr bwMode="auto">
            <a:xfrm>
              <a:off x="5086628" y="6013274"/>
              <a:ext cx="33156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4" name="162 Conector recto"/>
            <p:cNvCxnSpPr/>
            <p:nvPr/>
          </p:nvCxnSpPr>
          <p:spPr bwMode="auto">
            <a:xfrm>
              <a:off x="5195632" y="6079046"/>
              <a:ext cx="120517"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95" name="163 Rectángulo"/>
            <p:cNvSpPr/>
            <p:nvPr/>
          </p:nvSpPr>
          <p:spPr>
            <a:xfrm>
              <a:off x="1304212" y="1354195"/>
              <a:ext cx="5714552" cy="292743"/>
            </a:xfrm>
            <a:prstGeom prst="rect">
              <a:avLst/>
            </a:prstGeom>
            <a:solidFill>
              <a:srgbClr val="FFC000"/>
            </a:solidFill>
            <a:ln>
              <a:solidFill>
                <a:srgbClr val="EAA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s-ES" sz="1400" dirty="0" smtClean="0">
                  <a:solidFill>
                    <a:prstClr val="white"/>
                  </a:solidFill>
                </a:rPr>
                <a:t>PCB</a:t>
              </a:r>
              <a:endParaRPr lang="es-ES" sz="1400" dirty="0">
                <a:solidFill>
                  <a:prstClr val="white"/>
                </a:solidFill>
              </a:endParaRPr>
            </a:p>
          </p:txBody>
        </p:sp>
        <p:sp>
          <p:nvSpPr>
            <p:cNvPr id="96" name="164 CuadroTexto"/>
            <p:cNvSpPr txBox="1"/>
            <p:nvPr/>
          </p:nvSpPr>
          <p:spPr>
            <a:xfrm>
              <a:off x="3453474" y="1886034"/>
              <a:ext cx="487378" cy="426870"/>
            </a:xfrm>
            <a:prstGeom prst="rect">
              <a:avLst/>
            </a:prstGeom>
            <a:noFill/>
          </p:spPr>
          <p:txBody>
            <a:bodyPr wrap="none" rtlCol="0">
              <a:spAutoFit/>
            </a:bodyPr>
            <a:lstStyle/>
            <a:p>
              <a:pPr fontAlgn="auto">
                <a:spcBef>
                  <a:spcPts val="0"/>
                </a:spcBef>
                <a:spcAft>
                  <a:spcPts val="0"/>
                </a:spcAft>
              </a:pPr>
              <a:r>
                <a:rPr lang="es-ES" sz="1400" dirty="0" smtClean="0">
                  <a:solidFill>
                    <a:prstClr val="black"/>
                  </a:solidFill>
                  <a:latin typeface="Calibri"/>
                </a:rPr>
                <a:t>Al</a:t>
              </a:r>
              <a:endParaRPr lang="es-ES" sz="1400" dirty="0">
                <a:solidFill>
                  <a:prstClr val="black"/>
                </a:solidFill>
                <a:latin typeface="Calibri"/>
              </a:endParaRPr>
            </a:p>
          </p:txBody>
        </p:sp>
        <p:sp>
          <p:nvSpPr>
            <p:cNvPr id="97" name="165 CuadroTexto"/>
            <p:cNvSpPr txBox="1"/>
            <p:nvPr/>
          </p:nvSpPr>
          <p:spPr>
            <a:xfrm>
              <a:off x="2194778" y="1298206"/>
              <a:ext cx="868905" cy="384183"/>
            </a:xfrm>
            <a:prstGeom prst="rect">
              <a:avLst/>
            </a:prstGeom>
            <a:noFill/>
          </p:spPr>
          <p:txBody>
            <a:bodyPr wrap="square" rtlCol="0">
              <a:spAutoFit/>
            </a:bodyPr>
            <a:lstStyle/>
            <a:p>
              <a:r>
                <a:rPr lang="es-ES" sz="1200" b="1" dirty="0" err="1"/>
                <a:t>G</a:t>
              </a:r>
              <a:r>
                <a:rPr lang="es-ES" sz="1200" b="1" dirty="0" err="1" smtClean="0"/>
                <a:t>lue</a:t>
              </a:r>
              <a:endParaRPr lang="es-ES_tradnl" sz="1200" b="1" dirty="0"/>
            </a:p>
          </p:txBody>
        </p:sp>
      </p:grpSp>
      <p:cxnSp>
        <p:nvCxnSpPr>
          <p:cNvPr id="108" name="76 Conector recto de flecha"/>
          <p:cNvCxnSpPr/>
          <p:nvPr/>
        </p:nvCxnSpPr>
        <p:spPr bwMode="auto">
          <a:xfrm flipV="1">
            <a:off x="3452602" y="4509121"/>
            <a:ext cx="3047717" cy="73036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10" name="91 Conector recto de flecha"/>
          <p:cNvCxnSpPr/>
          <p:nvPr/>
        </p:nvCxnSpPr>
        <p:spPr bwMode="auto">
          <a:xfrm>
            <a:off x="3327719" y="2454616"/>
            <a:ext cx="4196609" cy="16491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11" name="83 CuadroTexto"/>
          <p:cNvSpPr txBox="1"/>
          <p:nvPr/>
        </p:nvSpPr>
        <p:spPr>
          <a:xfrm>
            <a:off x="3108225" y="5247919"/>
            <a:ext cx="2282997" cy="338554"/>
          </a:xfrm>
          <a:prstGeom prst="rect">
            <a:avLst/>
          </a:prstGeom>
          <a:noFill/>
        </p:spPr>
        <p:txBody>
          <a:bodyPr wrap="none" rtlCol="0">
            <a:spAutoFit/>
          </a:bodyPr>
          <a:lstStyle/>
          <a:p>
            <a:r>
              <a:rPr lang="en-GB" sz="1600" b="1" dirty="0" smtClean="0">
                <a:solidFill>
                  <a:srgbClr val="FF0000"/>
                </a:solidFill>
              </a:rPr>
              <a:t>Back-Side Contact</a:t>
            </a:r>
            <a:endParaRPr lang="en-GB" sz="1600" b="1" dirty="0">
              <a:solidFill>
                <a:srgbClr val="FF0000"/>
              </a:solidFill>
            </a:endParaRPr>
          </a:p>
        </p:txBody>
      </p:sp>
      <p:sp>
        <p:nvSpPr>
          <p:cNvPr id="123" name="165 CuadroTexto"/>
          <p:cNvSpPr txBox="1"/>
          <p:nvPr/>
        </p:nvSpPr>
        <p:spPr>
          <a:xfrm>
            <a:off x="2929560" y="2139458"/>
            <a:ext cx="589292" cy="276999"/>
          </a:xfrm>
          <a:prstGeom prst="rect">
            <a:avLst/>
          </a:prstGeom>
          <a:noFill/>
        </p:spPr>
        <p:txBody>
          <a:bodyPr wrap="square" rtlCol="0">
            <a:spAutoFit/>
          </a:bodyPr>
          <a:lstStyle/>
          <a:p>
            <a:r>
              <a:rPr lang="es-ES" sz="1200" b="1" dirty="0" err="1"/>
              <a:t>G</a:t>
            </a:r>
            <a:r>
              <a:rPr lang="es-ES" sz="1200" b="1" dirty="0" err="1" smtClean="0"/>
              <a:t>lue</a:t>
            </a:r>
            <a:endParaRPr lang="es-ES_tradnl" sz="1200" b="1" dirty="0"/>
          </a:p>
        </p:txBody>
      </p:sp>
      <p:sp>
        <p:nvSpPr>
          <p:cNvPr id="109"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Connection to Front-End Electronics</a:t>
            </a:r>
          </a:p>
        </p:txBody>
      </p:sp>
      <p:cxnSp>
        <p:nvCxnSpPr>
          <p:cNvPr id="112" name="111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39539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7514749" cy="400110"/>
          </a:xfrm>
          <a:prstGeom prst="rect">
            <a:avLst/>
          </a:prstGeom>
          <a:noFill/>
        </p:spPr>
        <p:txBody>
          <a:bodyPr wrap="none" rtlCol="0">
            <a:spAutoFit/>
          </a:bodyPr>
          <a:lstStyle/>
          <a:p>
            <a:r>
              <a:rPr lang="en-US" sz="2000" b="1" dirty="0" smtClean="0">
                <a:latin typeface="Calibri" panose="020F0502020204030204" pitchFamily="34" charset="0"/>
              </a:rPr>
              <a:t>Mixed Mode Simple Simulation: C-V curve on a Diode (AC Coupled)</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08779" y="783635"/>
            <a:ext cx="7315549"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0" name="9 CuadroTexto"/>
          <p:cNvSpPr txBox="1"/>
          <p:nvPr/>
        </p:nvSpPr>
        <p:spPr>
          <a:xfrm>
            <a:off x="1907704" y="1124744"/>
            <a:ext cx="4404442" cy="5078313"/>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Solve</a:t>
            </a:r>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=50)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=15)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=15)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Iterations</a:t>
            </a:r>
            <a:r>
              <a:rPr lang="es-ES_tradnl" sz="1200" b="1" dirty="0">
                <a:latin typeface="Calibri" panose="020F0502020204030204" pitchFamily="34" charset="0"/>
              </a:rPr>
              <a:t>=15)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 </a:t>
            </a:r>
            <a:r>
              <a:rPr lang="es-ES_tradnl" sz="1200" b="1" dirty="0" err="1">
                <a:latin typeface="Calibri" panose="020F0502020204030204" pitchFamily="34" charset="0"/>
              </a:rPr>
              <a:t>Contact</a:t>
            </a:r>
            <a:r>
              <a:rPr lang="es-ES_tradnl" sz="1200" b="1" dirty="0" smtClean="0">
                <a:latin typeface="Calibri" panose="020F0502020204030204" pitchFamily="34" charset="0"/>
              </a:rPr>
              <a:t>}</a:t>
            </a:r>
          </a:p>
          <a:p>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QuasiStationary</a:t>
            </a:r>
            <a:r>
              <a:rPr lang="es-ES_tradnl" sz="1200" b="1" dirty="0" smtClean="0">
                <a:latin typeface="Calibri" panose="020F0502020204030204" pitchFamily="34" charset="0"/>
              </a:rPr>
              <a:t> </a:t>
            </a:r>
            <a:r>
              <a:rPr lang="es-ES_tradnl" sz="1200" b="1" dirty="0">
                <a:latin typeface="Calibri" panose="020F0502020204030204" pitchFamily="34" charset="0"/>
              </a:rPr>
              <a:t>(</a:t>
            </a:r>
          </a:p>
          <a:p>
            <a:pPr lvl="1"/>
            <a:r>
              <a:rPr lang="es-ES_tradnl" sz="1200" b="1" dirty="0" smtClean="0">
                <a:latin typeface="Calibri" panose="020F0502020204030204" pitchFamily="34" charset="0"/>
              </a:rPr>
              <a:t>	</a:t>
            </a:r>
            <a:r>
              <a:rPr lang="es-ES_tradnl" sz="1200" b="1" dirty="0" err="1" smtClean="0">
                <a:latin typeface="Calibri" panose="020F0502020204030204" pitchFamily="34" charset="0"/>
              </a:rPr>
              <a:t>InitialStep</a:t>
            </a:r>
            <a:r>
              <a:rPr lang="es-ES_tradnl" sz="1200" b="1" dirty="0" smtClean="0">
                <a:latin typeface="Calibri" panose="020F0502020204030204" pitchFamily="34" charset="0"/>
              </a:rPr>
              <a:t> </a:t>
            </a:r>
            <a:r>
              <a:rPr lang="es-ES_tradnl" sz="1200" b="1" dirty="0">
                <a:latin typeface="Calibri" panose="020F0502020204030204" pitchFamily="34" charset="0"/>
              </a:rPr>
              <a:t>= 1e-6</a:t>
            </a:r>
          </a:p>
          <a:p>
            <a:pPr lvl="2"/>
            <a:r>
              <a:rPr lang="es-ES_tradnl" sz="1200" b="1" dirty="0" err="1" smtClean="0">
                <a:latin typeface="Calibri" panose="020F0502020204030204" pitchFamily="34" charset="0"/>
              </a:rPr>
              <a:t>MaxStep</a:t>
            </a:r>
            <a:r>
              <a:rPr lang="es-ES_tradnl" sz="1200" b="1" dirty="0" smtClean="0">
                <a:latin typeface="Calibri" panose="020F0502020204030204" pitchFamily="34" charset="0"/>
              </a:rPr>
              <a:t> </a:t>
            </a:r>
            <a:r>
              <a:rPr lang="es-ES_tradnl" sz="1200" b="1" dirty="0">
                <a:latin typeface="Calibri" panose="020F0502020204030204" pitchFamily="34" charset="0"/>
              </a:rPr>
              <a:t>= 1e-2</a:t>
            </a:r>
          </a:p>
          <a:p>
            <a:r>
              <a:rPr lang="es-ES_tradnl" sz="1200" b="1" dirty="0">
                <a:latin typeface="Calibri" panose="020F0502020204030204" pitchFamily="34" charset="0"/>
              </a:rPr>
              <a:t>	</a:t>
            </a:r>
            <a:r>
              <a:rPr lang="es-ES_tradnl" sz="1200" b="1" dirty="0" err="1">
                <a:latin typeface="Calibri" panose="020F0502020204030204" pitchFamily="34" charset="0"/>
              </a:rPr>
              <a:t>MinStep</a:t>
            </a:r>
            <a:r>
              <a:rPr lang="es-ES_tradnl" sz="1200" b="1" dirty="0">
                <a:latin typeface="Calibri" panose="020F0502020204030204" pitchFamily="34" charset="0"/>
              </a:rPr>
              <a:t> = 1e-7</a:t>
            </a:r>
          </a:p>
          <a:p>
            <a:r>
              <a:rPr lang="es-ES_tradnl" sz="1200" b="1" dirty="0">
                <a:latin typeface="Calibri" panose="020F0502020204030204" pitchFamily="34" charset="0"/>
              </a:rPr>
              <a:t>	</a:t>
            </a:r>
            <a:r>
              <a:rPr lang="es-ES_tradnl" sz="1200" b="1" dirty="0" err="1" smtClean="0">
                <a:latin typeface="Calibri" panose="020F0502020204030204" pitchFamily="34" charset="0"/>
              </a:rPr>
              <a:t>Increment</a:t>
            </a:r>
            <a:r>
              <a:rPr lang="es-ES_tradnl" sz="1200" b="1" dirty="0" smtClean="0">
                <a:latin typeface="Calibri" panose="020F0502020204030204" pitchFamily="34" charset="0"/>
              </a:rPr>
              <a:t> </a:t>
            </a:r>
            <a:r>
              <a:rPr lang="es-ES_tradnl" sz="1200" b="1" dirty="0">
                <a:latin typeface="Calibri" panose="020F0502020204030204" pitchFamily="34" charset="0"/>
              </a:rPr>
              <a:t>= 2</a:t>
            </a:r>
          </a:p>
          <a:p>
            <a:r>
              <a:rPr lang="es-ES_tradnl" sz="1200" b="1" dirty="0">
                <a:latin typeface="Calibri" panose="020F0502020204030204" pitchFamily="34" charset="0"/>
              </a:rPr>
              <a:t>	</a:t>
            </a:r>
            <a:r>
              <a:rPr lang="es-ES_tradnl" sz="1200" b="1" dirty="0" err="1" smtClean="0">
                <a:latin typeface="Calibri" panose="020F0502020204030204" pitchFamily="34" charset="0"/>
              </a:rPr>
              <a:t>Decrement</a:t>
            </a:r>
            <a:r>
              <a:rPr lang="es-ES_tradnl" sz="1200" b="1" dirty="0" smtClean="0">
                <a:latin typeface="Calibri" panose="020F0502020204030204" pitchFamily="34" charset="0"/>
              </a:rPr>
              <a:t> </a:t>
            </a:r>
            <a:r>
              <a:rPr lang="es-ES_tradnl" sz="1200" b="1" dirty="0">
                <a:latin typeface="Calibri" panose="020F0502020204030204" pitchFamily="34" charset="0"/>
              </a:rPr>
              <a:t>= 4</a:t>
            </a:r>
          </a:p>
          <a:p>
            <a:r>
              <a:rPr lang="es-ES_tradnl" sz="1200" b="1" dirty="0">
                <a:latin typeface="Calibri" panose="020F0502020204030204" pitchFamily="34" charset="0"/>
              </a:rPr>
              <a:t>	</a:t>
            </a:r>
            <a:r>
              <a:rPr lang="es-ES_tradnl" sz="1200" b="1" dirty="0" err="1" smtClean="0">
                <a:latin typeface="Calibri" panose="020F0502020204030204" pitchFamily="34" charset="0"/>
              </a:rPr>
              <a:t>Goal</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Parameter</a:t>
            </a:r>
            <a:r>
              <a:rPr lang="es-ES_tradnl" sz="1200" b="1" dirty="0">
                <a:latin typeface="Calibri" panose="020F0502020204030204" pitchFamily="34" charset="0"/>
              </a:rPr>
              <a:t> = </a:t>
            </a:r>
            <a:r>
              <a:rPr lang="es-ES_tradnl" sz="1200" b="1" dirty="0" err="1">
                <a:latin typeface="Calibri" panose="020F0502020204030204" pitchFamily="34" charset="0"/>
              </a:rPr>
              <a:t>vn.dc</a:t>
            </a:r>
            <a:r>
              <a:rPr lang="es-ES_tradnl" sz="1200" b="1" dirty="0">
                <a:latin typeface="Calibri" panose="020F0502020204030204" pitchFamily="34" charset="0"/>
              </a:rPr>
              <a:t> </a:t>
            </a:r>
            <a:r>
              <a:rPr lang="es-ES_tradnl" sz="1200" b="1" dirty="0" err="1">
                <a:latin typeface="Calibri" panose="020F0502020204030204" pitchFamily="34" charset="0"/>
              </a:rPr>
              <a:t>Voltage</a:t>
            </a:r>
            <a:r>
              <a:rPr lang="es-ES_tradnl" sz="1200" b="1" dirty="0">
                <a:latin typeface="Calibri" panose="020F0502020204030204" pitchFamily="34" charset="0"/>
              </a:rPr>
              <a:t>=100}</a:t>
            </a:r>
          </a:p>
          <a:p>
            <a:r>
              <a:rPr lang="es-ES_tradnl" sz="1200" b="1" dirty="0">
                <a:latin typeface="Calibri" panose="020F0502020204030204" pitchFamily="34" charset="0"/>
              </a:rPr>
              <a:t>	</a:t>
            </a:r>
            <a:r>
              <a:rPr lang="es-ES_tradnl" sz="1200" b="1" dirty="0" smtClean="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a:latin typeface="Calibri" panose="020F0502020204030204" pitchFamily="34" charset="0"/>
              </a:rPr>
              <a:t>ACCoupled</a:t>
            </a:r>
            <a:r>
              <a:rPr lang="es-ES_tradnl" sz="1200" b="1" dirty="0">
                <a:latin typeface="Calibri" panose="020F0502020204030204" pitchFamily="34" charset="0"/>
              </a:rPr>
              <a:t> </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StartFrequency</a:t>
            </a:r>
            <a:r>
              <a:rPr lang="es-ES_tradnl" sz="1200" b="1" dirty="0" smtClean="0">
                <a:latin typeface="Calibri" panose="020F0502020204030204" pitchFamily="34" charset="0"/>
              </a:rPr>
              <a:t>=1e3</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EndFrequency</a:t>
            </a:r>
            <a:r>
              <a:rPr lang="es-ES_tradnl" sz="1200" b="1" dirty="0" smtClean="0">
                <a:latin typeface="Calibri" panose="020F0502020204030204" pitchFamily="34" charset="0"/>
              </a:rPr>
              <a:t>=1e3</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NumberOfPoints</a:t>
            </a:r>
            <a:r>
              <a:rPr lang="es-ES_tradnl" sz="1200" b="1" dirty="0" smtClean="0">
                <a:latin typeface="Calibri" panose="020F0502020204030204" pitchFamily="34" charset="0"/>
              </a:rPr>
              <a:t> </a:t>
            </a:r>
            <a:r>
              <a:rPr lang="es-ES_tradnl" sz="1200" b="1" dirty="0">
                <a:latin typeface="Calibri" panose="020F0502020204030204" pitchFamily="34" charset="0"/>
              </a:rPr>
              <a:t>=1 </a:t>
            </a:r>
            <a:r>
              <a:rPr lang="es-ES_tradnl" sz="1200" b="1" dirty="0" err="1">
                <a:latin typeface="Calibri" panose="020F0502020204030204" pitchFamily="34" charset="0"/>
              </a:rPr>
              <a:t>Decade</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Iterations</a:t>
            </a:r>
            <a:r>
              <a:rPr lang="es-ES_tradnl" sz="1200" b="1" dirty="0" smtClean="0">
                <a:latin typeface="Calibri" panose="020F0502020204030204" pitchFamily="34" charset="0"/>
              </a:rPr>
              <a:t>=15</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Node</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front</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ACMethod</a:t>
            </a:r>
            <a:r>
              <a:rPr lang="es-ES_tradnl" sz="1200" b="1" dirty="0" smtClean="0">
                <a:latin typeface="Calibri" panose="020F0502020204030204" pitchFamily="34" charset="0"/>
              </a:rPr>
              <a:t>=</a:t>
            </a:r>
            <a:r>
              <a:rPr lang="es-ES_tradnl" sz="1200" b="1" dirty="0" err="1" smtClean="0">
                <a:latin typeface="Calibri" panose="020F0502020204030204" pitchFamily="34" charset="0"/>
              </a:rPr>
              <a:t>Blocked</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ACSubMethod</a:t>
            </a:r>
            <a:r>
              <a:rPr lang="es-ES_tradnl" sz="1200" b="1" dirty="0">
                <a:latin typeface="Calibri" panose="020F0502020204030204" pitchFamily="34" charset="0"/>
              </a:rPr>
              <a:t>("</a:t>
            </a:r>
            <a:r>
              <a:rPr lang="es-ES_tradnl" sz="1200" b="1" dirty="0" err="1">
                <a:latin typeface="Calibri" panose="020F0502020204030204" pitchFamily="34" charset="0"/>
              </a:rPr>
              <a:t>diodesystem</a:t>
            </a:r>
            <a:r>
              <a:rPr lang="es-ES_tradnl" sz="1200" b="1" dirty="0">
                <a:latin typeface="Calibri" panose="020F0502020204030204" pitchFamily="34" charset="0"/>
              </a:rPr>
              <a:t>")=</a:t>
            </a:r>
            <a:r>
              <a:rPr lang="es-ES_tradnl" sz="1200" b="1" dirty="0" err="1">
                <a:latin typeface="Calibri" panose="020F0502020204030204" pitchFamily="34" charset="0"/>
              </a:rPr>
              <a:t>ParDiSo</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Poisson</a:t>
            </a:r>
            <a:r>
              <a:rPr lang="es-ES_tradnl" sz="1200" b="1" dirty="0" smtClean="0">
                <a:latin typeface="Calibri" panose="020F0502020204030204" pitchFamily="34" charset="0"/>
              </a:rPr>
              <a:t>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Contact</a:t>
            </a:r>
            <a:r>
              <a:rPr lang="es-ES_tradnl" sz="1200" b="1" dirty="0">
                <a:latin typeface="Calibri" panose="020F0502020204030204" pitchFamily="34" charset="0"/>
              </a:rPr>
              <a:t> </a:t>
            </a:r>
            <a:r>
              <a:rPr lang="es-ES_tradnl" sz="1200" b="1" dirty="0" err="1" smtClean="0">
                <a:latin typeface="Calibri" panose="020F0502020204030204" pitchFamily="34" charset="0"/>
              </a:rPr>
              <a:t>Circuit</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a:latin typeface="Calibri" panose="020F0502020204030204" pitchFamily="34" charset="0"/>
              </a:rPr>
              <a:t>}</a:t>
            </a:r>
          </a:p>
        </p:txBody>
      </p:sp>
      <p:sp>
        <p:nvSpPr>
          <p:cNvPr id="11" name="10 Rectángulo redondeado"/>
          <p:cNvSpPr/>
          <p:nvPr/>
        </p:nvSpPr>
        <p:spPr bwMode="auto">
          <a:xfrm>
            <a:off x="6444260" y="1157333"/>
            <a:ext cx="172819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Diode_CV.cmd</a:t>
            </a:r>
          </a:p>
        </p:txBody>
      </p:sp>
    </p:spTree>
    <p:extLst>
      <p:ext uri="{BB962C8B-B14F-4D97-AF65-F5344CB8AC3E}">
        <p14:creationId xmlns:p14="http://schemas.microsoft.com/office/powerpoint/2010/main" val="24022847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Agrupar 3"/>
          <p:cNvGrpSpPr/>
          <p:nvPr/>
        </p:nvGrpSpPr>
        <p:grpSpPr>
          <a:xfrm>
            <a:off x="5012982" y="1012649"/>
            <a:ext cx="3168352" cy="2774822"/>
            <a:chOff x="4932041" y="1124744"/>
            <a:chExt cx="3456384" cy="2978150"/>
          </a:xfrm>
        </p:grpSpPr>
        <p:pic>
          <p:nvPicPr>
            <p:cNvPr id="1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1" y="1124744"/>
              <a:ext cx="3456384" cy="2978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7" name="7 CuadroTexto"/>
            <p:cNvSpPr txBox="1"/>
            <p:nvPr/>
          </p:nvSpPr>
          <p:spPr>
            <a:xfrm>
              <a:off x="5940152" y="1525135"/>
              <a:ext cx="2016224" cy="400110"/>
            </a:xfrm>
            <a:prstGeom prst="rect">
              <a:avLst/>
            </a:prstGeom>
            <a:noFill/>
          </p:spPr>
          <p:txBody>
            <a:bodyPr wrap="square" rtlCol="0">
              <a:spAutoFit/>
            </a:bodyPr>
            <a:lstStyle/>
            <a:p>
              <a:r>
                <a:rPr lang="en-GB" b="1" dirty="0" smtClean="0"/>
                <a:t>Simulation</a:t>
              </a:r>
              <a:endParaRPr lang="en-GB" b="1" dirty="0"/>
            </a:p>
          </p:txBody>
        </p:sp>
      </p:grpSp>
      <p:grpSp>
        <p:nvGrpSpPr>
          <p:cNvPr id="8" name="Agrupar 7"/>
          <p:cNvGrpSpPr/>
          <p:nvPr/>
        </p:nvGrpSpPr>
        <p:grpSpPr>
          <a:xfrm>
            <a:off x="340129" y="1012649"/>
            <a:ext cx="4519911" cy="5368679"/>
            <a:chOff x="-36512" y="980728"/>
            <a:chExt cx="4519911" cy="5368679"/>
          </a:xfrm>
        </p:grpSpPr>
        <p:pic>
          <p:nvPicPr>
            <p:cNvPr id="112" name="1 Imagen"/>
            <p:cNvPicPr>
              <a:picLocks noChangeAspect="1"/>
            </p:cNvPicPr>
            <p:nvPr/>
          </p:nvPicPr>
          <p:blipFill rotWithShape="1">
            <a:blip r:embed="rId4" cstate="print">
              <a:extLst>
                <a:ext uri="{28A0092B-C50C-407E-A947-70E740481C1C}">
                  <a14:useLocalDpi xmlns:a14="http://schemas.microsoft.com/office/drawing/2010/main" val="0"/>
                </a:ext>
              </a:extLst>
            </a:blip>
            <a:srcRect l="5000" r="18500"/>
            <a:stretch/>
          </p:blipFill>
          <p:spPr>
            <a:xfrm>
              <a:off x="0" y="980728"/>
              <a:ext cx="3793215" cy="2847028"/>
            </a:xfrm>
            <a:prstGeom prst="rect">
              <a:avLst/>
            </a:prstGeom>
          </p:spPr>
        </p:pic>
        <p:sp>
          <p:nvSpPr>
            <p:cNvPr id="116" name="6 CuadroTexto"/>
            <p:cNvSpPr txBox="1"/>
            <p:nvPr/>
          </p:nvSpPr>
          <p:spPr>
            <a:xfrm>
              <a:off x="2194374" y="2460949"/>
              <a:ext cx="2289025" cy="369332"/>
            </a:xfrm>
            <a:prstGeom prst="rect">
              <a:avLst/>
            </a:prstGeom>
            <a:noFill/>
          </p:spPr>
          <p:txBody>
            <a:bodyPr wrap="none" rtlCol="0">
              <a:spAutoFit/>
            </a:bodyPr>
            <a:lstStyle/>
            <a:p>
              <a:r>
                <a:rPr lang="en-GB" b="1" dirty="0" smtClean="0">
                  <a:solidFill>
                    <a:srgbClr val="FF0000"/>
                  </a:solidFill>
                </a:rPr>
                <a:t>Full Depletion </a:t>
              </a:r>
              <a:r>
                <a:rPr lang="en-GB" b="1" dirty="0">
                  <a:solidFill>
                    <a:srgbClr val="FF0000"/>
                  </a:solidFill>
                </a:rPr>
                <a:t>V</a:t>
              </a:r>
              <a:r>
                <a:rPr lang="en-GB" b="1" dirty="0" smtClean="0">
                  <a:solidFill>
                    <a:srgbClr val="FF0000"/>
                  </a:solidFill>
                </a:rPr>
                <a:t>oltage</a:t>
              </a:r>
              <a:endParaRPr lang="en-GB" b="1" dirty="0">
                <a:solidFill>
                  <a:srgbClr val="FF0000"/>
                </a:solidFill>
              </a:endParaRPr>
            </a:p>
          </p:txBody>
        </p:sp>
        <p:sp>
          <p:nvSpPr>
            <p:cNvPr id="118" name="8 CuadroTexto"/>
            <p:cNvSpPr txBox="1"/>
            <p:nvPr/>
          </p:nvSpPr>
          <p:spPr>
            <a:xfrm>
              <a:off x="1051242" y="1418292"/>
              <a:ext cx="841897" cy="276999"/>
            </a:xfrm>
            <a:prstGeom prst="rect">
              <a:avLst/>
            </a:prstGeom>
            <a:noFill/>
          </p:spPr>
          <p:txBody>
            <a:bodyPr wrap="none" rtlCol="0">
              <a:spAutoFit/>
            </a:bodyPr>
            <a:lstStyle/>
            <a:p>
              <a:r>
                <a:rPr lang="en-GB" sz="1200" b="1" dirty="0" smtClean="0"/>
                <a:t>T=21ºC</a:t>
              </a:r>
              <a:endParaRPr lang="en-GB" sz="1200" b="1" dirty="0"/>
            </a:p>
          </p:txBody>
        </p:sp>
        <p:pic>
          <p:nvPicPr>
            <p:cNvPr id="120"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5417" r="16875"/>
            <a:stretch/>
          </p:blipFill>
          <p:spPr>
            <a:xfrm>
              <a:off x="-36512" y="3789040"/>
              <a:ext cx="3600400" cy="2560367"/>
            </a:xfrm>
            <a:prstGeom prst="rect">
              <a:avLst/>
            </a:prstGeom>
          </p:spPr>
        </p:pic>
        <p:sp>
          <p:nvSpPr>
            <p:cNvPr id="121" name="14 Elipse"/>
            <p:cNvSpPr/>
            <p:nvPr/>
          </p:nvSpPr>
          <p:spPr bwMode="auto">
            <a:xfrm>
              <a:off x="899592" y="2029490"/>
              <a:ext cx="568430" cy="94676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Verdana" pitchFamily="34" charset="0"/>
              </a:endParaRPr>
            </a:p>
          </p:txBody>
        </p:sp>
        <p:sp>
          <p:nvSpPr>
            <p:cNvPr id="122" name="19 Elipse"/>
            <p:cNvSpPr/>
            <p:nvPr/>
          </p:nvSpPr>
          <p:spPr bwMode="auto">
            <a:xfrm>
              <a:off x="755576" y="4667164"/>
              <a:ext cx="568430" cy="94676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Verdana" pitchFamily="34" charset="0"/>
              </a:endParaRPr>
            </a:p>
          </p:txBody>
        </p:sp>
      </p:grpSp>
      <p:cxnSp>
        <p:nvCxnSpPr>
          <p:cNvPr id="123" name="20 Conector recto de flecha"/>
          <p:cNvCxnSpPr>
            <a:endCxn id="122" idx="0"/>
          </p:cNvCxnSpPr>
          <p:nvPr/>
        </p:nvCxnSpPr>
        <p:spPr>
          <a:xfrm flipH="1">
            <a:off x="1416432" y="2293102"/>
            <a:ext cx="4302016" cy="2405983"/>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14 Imagen"/>
          <p:cNvPicPr>
            <a:picLocks noChangeAspect="1"/>
          </p:cNvPicPr>
          <p:nvPr/>
        </p:nvPicPr>
        <p:blipFill rotWithShape="1">
          <a:blip r:embed="rId6" cstate="print">
            <a:extLst>
              <a:ext uri="{28A0092B-C50C-407E-A947-70E740481C1C}">
                <a14:useLocalDpi xmlns:a14="http://schemas.microsoft.com/office/drawing/2010/main" val="0"/>
              </a:ext>
            </a:extLst>
          </a:blip>
          <a:srcRect l="3624" t="2440" r="254" b="2232"/>
          <a:stretch/>
        </p:blipFill>
        <p:spPr>
          <a:xfrm>
            <a:off x="4732617" y="3799434"/>
            <a:ext cx="4159863" cy="2536251"/>
          </a:xfrm>
          <a:prstGeom prst="rect">
            <a:avLst/>
          </a:prstGeom>
        </p:spPr>
      </p:pic>
      <p:cxnSp>
        <p:nvCxnSpPr>
          <p:cNvPr id="125" name="21 Conector recto de flecha"/>
          <p:cNvCxnSpPr/>
          <p:nvPr/>
        </p:nvCxnSpPr>
        <p:spPr>
          <a:xfrm flipH="1">
            <a:off x="7524328" y="2061411"/>
            <a:ext cx="260962" cy="28797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4 Conector recto de flecha"/>
          <p:cNvCxnSpPr>
            <a:endCxn id="121" idx="0"/>
          </p:cNvCxnSpPr>
          <p:nvPr/>
        </p:nvCxnSpPr>
        <p:spPr>
          <a:xfrm flipH="1" flipV="1">
            <a:off x="1560448" y="2061411"/>
            <a:ext cx="4178422" cy="21972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7 CuadroTexto"/>
          <p:cNvSpPr txBox="1"/>
          <p:nvPr/>
        </p:nvSpPr>
        <p:spPr>
          <a:xfrm>
            <a:off x="6516217" y="5589240"/>
            <a:ext cx="1152128" cy="276999"/>
          </a:xfrm>
          <a:prstGeom prst="rect">
            <a:avLst/>
          </a:prstGeom>
          <a:noFill/>
          <a:ln w="12700">
            <a:solidFill>
              <a:schemeClr val="tx1"/>
            </a:solidFill>
          </a:ln>
        </p:spPr>
        <p:txBody>
          <a:bodyPr wrap="square" rtlCol="0">
            <a:spAutoFit/>
          </a:bodyPr>
          <a:lstStyle/>
          <a:p>
            <a:pPr algn="ctr"/>
            <a:r>
              <a:rPr lang="en-GB" sz="1200" b="1" dirty="0" err="1" smtClean="0"/>
              <a:t>PiN</a:t>
            </a:r>
            <a:r>
              <a:rPr lang="en-GB" sz="1200" b="1" dirty="0" smtClean="0"/>
              <a:t> Diodes</a:t>
            </a:r>
            <a:endParaRPr lang="en-GB" sz="1200" b="1" dirty="0"/>
          </a:p>
        </p:txBody>
      </p:sp>
      <p:cxnSp>
        <p:nvCxnSpPr>
          <p:cNvPr id="22" name="21 Conector recto de flecha"/>
          <p:cNvCxnSpPr/>
          <p:nvPr/>
        </p:nvCxnSpPr>
        <p:spPr>
          <a:xfrm flipV="1">
            <a:off x="7380312" y="5085184"/>
            <a:ext cx="404977" cy="5040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7 CuadroTexto"/>
          <p:cNvSpPr txBox="1"/>
          <p:nvPr/>
        </p:nvSpPr>
        <p:spPr>
          <a:xfrm>
            <a:off x="5552409" y="4422086"/>
            <a:ext cx="1152128" cy="276999"/>
          </a:xfrm>
          <a:prstGeom prst="rect">
            <a:avLst/>
          </a:prstGeom>
          <a:noFill/>
          <a:ln w="12700">
            <a:solidFill>
              <a:schemeClr val="tx1"/>
            </a:solidFill>
          </a:ln>
        </p:spPr>
        <p:txBody>
          <a:bodyPr wrap="square" rtlCol="0">
            <a:spAutoFit/>
          </a:bodyPr>
          <a:lstStyle/>
          <a:p>
            <a:pPr algn="ctr"/>
            <a:r>
              <a:rPr lang="en-GB" sz="1200" b="1" dirty="0" smtClean="0"/>
              <a:t>LGAD Pads</a:t>
            </a:r>
            <a:endParaRPr lang="en-GB" sz="1200" b="1" dirty="0"/>
          </a:p>
        </p:txBody>
      </p:sp>
      <p:cxnSp>
        <p:nvCxnSpPr>
          <p:cNvPr id="28" name="21 Conector recto de flecha"/>
          <p:cNvCxnSpPr/>
          <p:nvPr/>
        </p:nvCxnSpPr>
        <p:spPr>
          <a:xfrm>
            <a:off x="6709455" y="4543555"/>
            <a:ext cx="557843" cy="16749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Measurements: I(V) Characteristics</a:t>
            </a:r>
          </a:p>
        </p:txBody>
      </p:sp>
      <p:cxnSp>
        <p:nvCxnSpPr>
          <p:cNvPr id="23" name="22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83299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4 Rectángulo"/>
          <p:cNvSpPr/>
          <p:nvPr/>
        </p:nvSpPr>
        <p:spPr>
          <a:xfrm>
            <a:off x="617326" y="908720"/>
            <a:ext cx="2550010" cy="338554"/>
          </a:xfrm>
          <a:prstGeom prst="rect">
            <a:avLst/>
          </a:prstGeom>
        </p:spPr>
        <p:txBody>
          <a:bodyPr wrap="square">
            <a:spAutoFit/>
          </a:bodyPr>
          <a:lstStyle/>
          <a:p>
            <a:r>
              <a:rPr lang="en-GB" sz="1600" b="1" u="sng" dirty="0" smtClean="0">
                <a:solidFill>
                  <a:srgbClr val="3164AB"/>
                </a:solidFill>
                <a:latin typeface="Calibri" panose="020F0502020204030204" pitchFamily="34" charset="0"/>
              </a:rPr>
              <a:t>Dose 1.8·10</a:t>
            </a:r>
            <a:r>
              <a:rPr lang="en-GB" sz="1600" b="1" u="sng" baseline="30000" dirty="0" smtClean="0">
                <a:solidFill>
                  <a:srgbClr val="3164AB"/>
                </a:solidFill>
                <a:latin typeface="Calibri" panose="020F0502020204030204" pitchFamily="34" charset="0"/>
              </a:rPr>
              <a:t>13 </a:t>
            </a:r>
            <a:r>
              <a:rPr lang="en-GB" sz="1600" b="1" u="sng" dirty="0" smtClean="0">
                <a:solidFill>
                  <a:srgbClr val="3164AB"/>
                </a:solidFill>
                <a:latin typeface="Calibri" panose="020F0502020204030204" pitchFamily="34" charset="0"/>
              </a:rPr>
              <a:t>cm</a:t>
            </a:r>
            <a:r>
              <a:rPr lang="en-GB" sz="1600" b="1" u="sng" baseline="30000" dirty="0" smtClean="0">
                <a:solidFill>
                  <a:srgbClr val="3164AB"/>
                </a:solidFill>
                <a:latin typeface="Calibri" panose="020F0502020204030204" pitchFamily="34" charset="0"/>
              </a:rPr>
              <a:t>-2</a:t>
            </a:r>
            <a:endParaRPr lang="en-GB" sz="1600" b="1" u="sng" baseline="30000" dirty="0">
              <a:solidFill>
                <a:srgbClr val="3164AB"/>
              </a:solidFill>
              <a:latin typeface="Calibri" panose="020F0502020204030204" pitchFamily="34" charset="0"/>
            </a:endParaRPr>
          </a:p>
        </p:txBody>
      </p:sp>
      <p:sp>
        <p:nvSpPr>
          <p:cNvPr id="19" name="14 Rectángulo"/>
          <p:cNvSpPr/>
          <p:nvPr/>
        </p:nvSpPr>
        <p:spPr>
          <a:xfrm>
            <a:off x="5019964" y="908720"/>
            <a:ext cx="1713931" cy="338554"/>
          </a:xfrm>
          <a:prstGeom prst="rect">
            <a:avLst/>
          </a:prstGeom>
        </p:spPr>
        <p:txBody>
          <a:bodyPr wrap="none">
            <a:spAutoFit/>
          </a:bodyPr>
          <a:lstStyle/>
          <a:p>
            <a:r>
              <a:rPr lang="en-GB" sz="1600" b="1" u="sng" dirty="0" smtClean="0">
                <a:solidFill>
                  <a:srgbClr val="3164AB"/>
                </a:solidFill>
                <a:latin typeface="Calibri" panose="020F0502020204030204" pitchFamily="34" charset="0"/>
              </a:rPr>
              <a:t>Dose 1.9·10</a:t>
            </a:r>
            <a:r>
              <a:rPr lang="en-GB" sz="1600" b="1" u="sng" baseline="30000" dirty="0" smtClean="0">
                <a:solidFill>
                  <a:srgbClr val="3164AB"/>
                </a:solidFill>
                <a:latin typeface="Calibri" panose="020F0502020204030204" pitchFamily="34" charset="0"/>
              </a:rPr>
              <a:t>13 </a:t>
            </a:r>
            <a:r>
              <a:rPr lang="en-GB" sz="1600" b="1" u="sng" dirty="0" smtClean="0">
                <a:solidFill>
                  <a:srgbClr val="3164AB"/>
                </a:solidFill>
                <a:latin typeface="Calibri" panose="020F0502020204030204" pitchFamily="34" charset="0"/>
              </a:rPr>
              <a:t>cm</a:t>
            </a:r>
            <a:r>
              <a:rPr lang="en-GB" sz="1600" b="1" u="sng" baseline="30000" dirty="0" smtClean="0">
                <a:solidFill>
                  <a:srgbClr val="3164AB"/>
                </a:solidFill>
                <a:latin typeface="Calibri" panose="020F0502020204030204" pitchFamily="34" charset="0"/>
              </a:rPr>
              <a:t>-2</a:t>
            </a:r>
            <a:endParaRPr lang="en-GB" sz="1600" b="1" u="sng" baseline="30000" dirty="0">
              <a:solidFill>
                <a:srgbClr val="3164AB"/>
              </a:solidFill>
              <a:latin typeface="Calibri" panose="020F0502020204030204" pitchFamily="34" charset="0"/>
            </a:endParaRPr>
          </a:p>
        </p:txBody>
      </p:sp>
      <p:grpSp>
        <p:nvGrpSpPr>
          <p:cNvPr id="25" name="15 Grupo"/>
          <p:cNvGrpSpPr/>
          <p:nvPr/>
        </p:nvGrpSpPr>
        <p:grpSpPr>
          <a:xfrm>
            <a:off x="4691878" y="1480392"/>
            <a:ext cx="3959562" cy="2333909"/>
            <a:chOff x="4944414" y="1484020"/>
            <a:chExt cx="3959562" cy="2377028"/>
          </a:xfrm>
        </p:grpSpPr>
        <p:pic>
          <p:nvPicPr>
            <p:cNvPr id="26" name="1 Imagen"/>
            <p:cNvPicPr>
              <a:picLocks noChangeAspect="1"/>
            </p:cNvPicPr>
            <p:nvPr/>
          </p:nvPicPr>
          <p:blipFill rotWithShape="1">
            <a:blip r:embed="rId3" cstate="print">
              <a:extLst>
                <a:ext uri="{28A0092B-C50C-407E-A947-70E740481C1C}">
                  <a14:useLocalDpi xmlns:a14="http://schemas.microsoft.com/office/drawing/2010/main" val="0"/>
                </a:ext>
              </a:extLst>
            </a:blip>
            <a:srcRect l="1638" t="9459" r="7127" b="-1"/>
            <a:stretch/>
          </p:blipFill>
          <p:spPr>
            <a:xfrm>
              <a:off x="4944414" y="1484020"/>
              <a:ext cx="3959562" cy="2377028"/>
            </a:xfrm>
            <a:prstGeom prst="rect">
              <a:avLst/>
            </a:prstGeom>
          </p:spPr>
        </p:pic>
        <p:sp>
          <p:nvSpPr>
            <p:cNvPr id="27" name="10 CuadroTexto"/>
            <p:cNvSpPr txBox="1"/>
            <p:nvPr/>
          </p:nvSpPr>
          <p:spPr>
            <a:xfrm>
              <a:off x="7818384" y="2420888"/>
              <a:ext cx="1002085" cy="344809"/>
            </a:xfrm>
            <a:prstGeom prst="rect">
              <a:avLst/>
            </a:prstGeom>
            <a:noFill/>
          </p:spPr>
          <p:txBody>
            <a:bodyPr wrap="square" rtlCol="0">
              <a:spAutoFit/>
            </a:bodyPr>
            <a:lstStyle/>
            <a:p>
              <a:r>
                <a:rPr lang="es-ES" sz="1600" b="1" dirty="0" smtClean="0">
                  <a:latin typeface="Calibri" panose="020F0502020204030204" pitchFamily="34" charset="0"/>
                </a:rPr>
                <a:t>V</a:t>
              </a:r>
              <a:r>
                <a:rPr lang="es-ES" sz="1600" b="1" baseline="-25000" dirty="0" smtClean="0">
                  <a:latin typeface="Calibri" panose="020F0502020204030204" pitchFamily="34" charset="0"/>
                </a:rPr>
                <a:t>FD</a:t>
              </a:r>
              <a:r>
                <a:rPr lang="es-ES" sz="1600" b="1" dirty="0" smtClean="0">
                  <a:latin typeface="Calibri" panose="020F0502020204030204" pitchFamily="34" charset="0"/>
                </a:rPr>
                <a:t>~40V</a:t>
              </a:r>
              <a:endParaRPr lang="es-ES" sz="1600" b="1" dirty="0">
                <a:latin typeface="Calibri" panose="020F0502020204030204" pitchFamily="34" charset="0"/>
              </a:endParaRPr>
            </a:p>
          </p:txBody>
        </p:sp>
        <p:sp>
          <p:nvSpPr>
            <p:cNvPr id="28" name="22 Elipse"/>
            <p:cNvSpPr/>
            <p:nvPr/>
          </p:nvSpPr>
          <p:spPr bwMode="auto">
            <a:xfrm>
              <a:off x="7422297" y="1639260"/>
              <a:ext cx="650585" cy="360870"/>
            </a:xfrm>
            <a:prstGeom prst="ellipse">
              <a:avLst/>
            </a:prstGeom>
            <a:noFill/>
            <a:ln w="38100" cap="flat" cmpd="sng" algn="ctr">
              <a:solidFill>
                <a:srgbClr val="3164A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cxnSp>
          <p:nvCxnSpPr>
            <p:cNvPr id="29" name="23 Conector recto de flecha"/>
            <p:cNvCxnSpPr/>
            <p:nvPr/>
          </p:nvCxnSpPr>
          <p:spPr bwMode="auto">
            <a:xfrm flipH="1" flipV="1">
              <a:off x="7908312" y="1988840"/>
              <a:ext cx="192080" cy="433046"/>
            </a:xfrm>
            <a:prstGeom prst="straightConnector1">
              <a:avLst/>
            </a:prstGeom>
            <a:solidFill>
              <a:schemeClr val="accent1"/>
            </a:solidFill>
            <a:ln w="38100" cap="flat" cmpd="sng" algn="ctr">
              <a:solidFill>
                <a:srgbClr val="3164AB"/>
              </a:solidFill>
              <a:prstDash val="solid"/>
              <a:round/>
              <a:headEnd type="none" w="med" len="med"/>
              <a:tailEnd type="arrow"/>
            </a:ln>
            <a:effectLst/>
          </p:spPr>
        </p:cxnSp>
      </p:grpSp>
      <p:grpSp>
        <p:nvGrpSpPr>
          <p:cNvPr id="30" name="5 Grupo"/>
          <p:cNvGrpSpPr/>
          <p:nvPr/>
        </p:nvGrpSpPr>
        <p:grpSpPr>
          <a:xfrm>
            <a:off x="539552" y="1395662"/>
            <a:ext cx="3851920" cy="2393377"/>
            <a:chOff x="0" y="1454770"/>
            <a:chExt cx="3491880" cy="2478285"/>
          </a:xfrm>
        </p:grpSpPr>
        <p:pic>
          <p:nvPicPr>
            <p:cNvPr id="31" name="7 Imagen"/>
            <p:cNvPicPr>
              <a:picLocks noChangeAspect="1"/>
            </p:cNvPicPr>
            <p:nvPr/>
          </p:nvPicPr>
          <p:blipFill rotWithShape="1">
            <a:blip r:embed="rId4" cstate="print">
              <a:extLst>
                <a:ext uri="{28A0092B-C50C-407E-A947-70E740481C1C}">
                  <a14:useLocalDpi xmlns:a14="http://schemas.microsoft.com/office/drawing/2010/main" val="0"/>
                </a:ext>
              </a:extLst>
            </a:blip>
            <a:srcRect l="1638" t="7485" r="7127"/>
            <a:stretch/>
          </p:blipFill>
          <p:spPr>
            <a:xfrm>
              <a:off x="0" y="1454770"/>
              <a:ext cx="3491880" cy="2478285"/>
            </a:xfrm>
            <a:prstGeom prst="rect">
              <a:avLst/>
            </a:prstGeom>
          </p:spPr>
        </p:pic>
        <p:sp>
          <p:nvSpPr>
            <p:cNvPr id="32" name="9 Elipse"/>
            <p:cNvSpPr/>
            <p:nvPr/>
          </p:nvSpPr>
          <p:spPr bwMode="auto">
            <a:xfrm>
              <a:off x="2152874" y="1542506"/>
              <a:ext cx="560998" cy="360040"/>
            </a:xfrm>
            <a:prstGeom prst="ellipse">
              <a:avLst/>
            </a:prstGeom>
            <a:noFill/>
            <a:ln w="38100" cap="flat" cmpd="sng" algn="ctr">
              <a:solidFill>
                <a:srgbClr val="3164A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cxnSp>
          <p:nvCxnSpPr>
            <p:cNvPr id="33" name="21 Conector recto de flecha"/>
            <p:cNvCxnSpPr>
              <a:stCxn id="34" idx="0"/>
            </p:cNvCxnSpPr>
            <p:nvPr/>
          </p:nvCxnSpPr>
          <p:spPr bwMode="auto">
            <a:xfrm flipH="1" flipV="1">
              <a:off x="2557068" y="1935193"/>
              <a:ext cx="165630" cy="297159"/>
            </a:xfrm>
            <a:prstGeom prst="straightConnector1">
              <a:avLst/>
            </a:prstGeom>
            <a:solidFill>
              <a:schemeClr val="accent1"/>
            </a:solidFill>
            <a:ln w="38100" cap="flat" cmpd="sng" algn="ctr">
              <a:solidFill>
                <a:srgbClr val="3164AB"/>
              </a:solidFill>
              <a:prstDash val="solid"/>
              <a:round/>
              <a:headEnd type="none" w="med" len="med"/>
              <a:tailEnd type="arrow"/>
            </a:ln>
            <a:effectLst/>
          </p:spPr>
        </p:cxnSp>
        <p:sp>
          <p:nvSpPr>
            <p:cNvPr id="34" name="24 CuadroTexto"/>
            <p:cNvSpPr txBox="1"/>
            <p:nvPr/>
          </p:nvSpPr>
          <p:spPr>
            <a:xfrm>
              <a:off x="2290650" y="2232352"/>
              <a:ext cx="864096" cy="350565"/>
            </a:xfrm>
            <a:prstGeom prst="rect">
              <a:avLst/>
            </a:prstGeom>
            <a:noFill/>
          </p:spPr>
          <p:txBody>
            <a:bodyPr wrap="square" rtlCol="0">
              <a:spAutoFit/>
            </a:bodyPr>
            <a:lstStyle/>
            <a:p>
              <a:r>
                <a:rPr lang="es-ES" sz="1600" b="1" dirty="0" smtClean="0">
                  <a:latin typeface="Calibri" panose="020F0502020204030204" pitchFamily="34" charset="0"/>
                </a:rPr>
                <a:t>V</a:t>
              </a:r>
              <a:r>
                <a:rPr lang="es-ES" sz="1600" b="1" baseline="-25000" dirty="0" smtClean="0">
                  <a:latin typeface="Calibri" panose="020F0502020204030204" pitchFamily="34" charset="0"/>
                </a:rPr>
                <a:t>FD</a:t>
              </a:r>
              <a:r>
                <a:rPr lang="es-ES" sz="1600" b="1" dirty="0" smtClean="0">
                  <a:latin typeface="Calibri" panose="020F0502020204030204" pitchFamily="34" charset="0"/>
                </a:rPr>
                <a:t>~40V</a:t>
              </a:r>
              <a:endParaRPr lang="es-ES" sz="1600" b="1" dirty="0">
                <a:latin typeface="Calibri" panose="020F0502020204030204" pitchFamily="34" charset="0"/>
              </a:endParaRPr>
            </a:p>
          </p:txBody>
        </p:sp>
      </p:grpSp>
      <p:grpSp>
        <p:nvGrpSpPr>
          <p:cNvPr id="3" name="Agrupar 2"/>
          <p:cNvGrpSpPr>
            <a:grpSpLocks noChangeAspect="1"/>
          </p:cNvGrpSpPr>
          <p:nvPr/>
        </p:nvGrpSpPr>
        <p:grpSpPr>
          <a:xfrm>
            <a:off x="581090" y="3645024"/>
            <a:ext cx="3738374" cy="2736304"/>
            <a:chOff x="72009" y="3645024"/>
            <a:chExt cx="3851920" cy="2819414"/>
          </a:xfrm>
        </p:grpSpPr>
        <p:sp>
          <p:nvSpPr>
            <p:cNvPr id="35" name="25 Rectángulo"/>
            <p:cNvSpPr/>
            <p:nvPr/>
          </p:nvSpPr>
          <p:spPr>
            <a:xfrm>
              <a:off x="87871" y="3645024"/>
              <a:ext cx="2550010" cy="348837"/>
            </a:xfrm>
            <a:prstGeom prst="rect">
              <a:avLst/>
            </a:prstGeom>
          </p:spPr>
          <p:txBody>
            <a:bodyPr wrap="square">
              <a:spAutoFit/>
            </a:bodyPr>
            <a:lstStyle/>
            <a:p>
              <a:r>
                <a:rPr lang="en-GB" sz="1600" b="1" u="sng" dirty="0" smtClean="0">
                  <a:solidFill>
                    <a:srgbClr val="3164AB"/>
                  </a:solidFill>
                  <a:latin typeface="Calibri" panose="020F0502020204030204" pitchFamily="34" charset="0"/>
                </a:rPr>
                <a:t>Dose 2.0·10</a:t>
              </a:r>
              <a:r>
                <a:rPr lang="en-GB" sz="1600" b="1" u="sng" baseline="30000" dirty="0" smtClean="0">
                  <a:solidFill>
                    <a:srgbClr val="3164AB"/>
                  </a:solidFill>
                  <a:latin typeface="Calibri" panose="020F0502020204030204" pitchFamily="34" charset="0"/>
                </a:rPr>
                <a:t>13 </a:t>
              </a:r>
              <a:r>
                <a:rPr lang="en-GB" sz="1600" b="1" u="sng" dirty="0" smtClean="0">
                  <a:solidFill>
                    <a:srgbClr val="3164AB"/>
                  </a:solidFill>
                  <a:latin typeface="Calibri" panose="020F0502020204030204" pitchFamily="34" charset="0"/>
                </a:rPr>
                <a:t>cm</a:t>
              </a:r>
              <a:r>
                <a:rPr lang="en-GB" sz="1600" b="1" u="sng" baseline="30000" dirty="0" smtClean="0">
                  <a:solidFill>
                    <a:srgbClr val="3164AB"/>
                  </a:solidFill>
                  <a:latin typeface="Calibri" panose="020F0502020204030204" pitchFamily="34" charset="0"/>
                </a:rPr>
                <a:t>-2</a:t>
              </a:r>
              <a:endParaRPr lang="en-GB" sz="1600" b="1" u="sng" baseline="30000" dirty="0">
                <a:solidFill>
                  <a:srgbClr val="3164AB"/>
                </a:solidFill>
                <a:latin typeface="Calibri" panose="020F0502020204030204" pitchFamily="34" charset="0"/>
              </a:endParaRPr>
            </a:p>
          </p:txBody>
        </p:sp>
        <p:pic>
          <p:nvPicPr>
            <p:cNvPr id="36"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1638" t="9139" r="7104"/>
            <a:stretch/>
          </p:blipFill>
          <p:spPr>
            <a:xfrm>
              <a:off x="72009" y="4164390"/>
              <a:ext cx="3851920" cy="2300048"/>
            </a:xfrm>
            <a:prstGeom prst="rect">
              <a:avLst/>
            </a:prstGeom>
          </p:spPr>
        </p:pic>
        <p:sp>
          <p:nvSpPr>
            <p:cNvPr id="37" name="26 CuadroTexto"/>
            <p:cNvSpPr txBox="1"/>
            <p:nvPr/>
          </p:nvSpPr>
          <p:spPr>
            <a:xfrm>
              <a:off x="2896345" y="4854284"/>
              <a:ext cx="953191" cy="348837"/>
            </a:xfrm>
            <a:prstGeom prst="rect">
              <a:avLst/>
            </a:prstGeom>
            <a:noFill/>
          </p:spPr>
          <p:txBody>
            <a:bodyPr wrap="square" rtlCol="0">
              <a:spAutoFit/>
            </a:bodyPr>
            <a:lstStyle/>
            <a:p>
              <a:r>
                <a:rPr lang="es-ES" sz="1600" b="1" dirty="0" smtClean="0">
                  <a:latin typeface="Calibri" panose="020F0502020204030204" pitchFamily="34" charset="0"/>
                </a:rPr>
                <a:t>V</a:t>
              </a:r>
              <a:r>
                <a:rPr lang="es-ES" sz="1600" b="1" baseline="-25000" dirty="0" smtClean="0">
                  <a:latin typeface="Calibri" panose="020F0502020204030204" pitchFamily="34" charset="0"/>
                </a:rPr>
                <a:t>FD</a:t>
              </a:r>
              <a:r>
                <a:rPr lang="es-ES" sz="1600" b="1" dirty="0" smtClean="0">
                  <a:latin typeface="Calibri" panose="020F0502020204030204" pitchFamily="34" charset="0"/>
                </a:rPr>
                <a:t>&gt;40V</a:t>
              </a:r>
              <a:endParaRPr lang="es-ES" sz="1600" b="1" dirty="0">
                <a:latin typeface="Calibri" panose="020F0502020204030204" pitchFamily="34" charset="0"/>
              </a:endParaRPr>
            </a:p>
          </p:txBody>
        </p:sp>
        <p:sp>
          <p:nvSpPr>
            <p:cNvPr id="38" name="27 Elipse"/>
            <p:cNvSpPr/>
            <p:nvPr/>
          </p:nvSpPr>
          <p:spPr bwMode="auto">
            <a:xfrm>
              <a:off x="2674663" y="4242128"/>
              <a:ext cx="618841" cy="347705"/>
            </a:xfrm>
            <a:prstGeom prst="ellipse">
              <a:avLst/>
            </a:prstGeom>
            <a:noFill/>
            <a:ln w="38100" cap="flat" cmpd="sng" algn="ctr">
              <a:solidFill>
                <a:srgbClr val="3164A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cxnSp>
          <p:nvCxnSpPr>
            <p:cNvPr id="39" name="28 Conector recto de flecha"/>
            <p:cNvCxnSpPr/>
            <p:nvPr/>
          </p:nvCxnSpPr>
          <p:spPr bwMode="auto">
            <a:xfrm flipH="1" flipV="1">
              <a:off x="3065701" y="4563288"/>
              <a:ext cx="227803" cy="339767"/>
            </a:xfrm>
            <a:prstGeom prst="straightConnector1">
              <a:avLst/>
            </a:prstGeom>
            <a:solidFill>
              <a:schemeClr val="accent1"/>
            </a:solidFill>
            <a:ln w="38100" cap="flat" cmpd="sng" algn="ctr">
              <a:solidFill>
                <a:srgbClr val="3164AB"/>
              </a:solidFill>
              <a:prstDash val="solid"/>
              <a:round/>
              <a:headEnd type="none" w="med" len="med"/>
              <a:tailEnd type="arrow"/>
            </a:ln>
            <a:effectLst/>
          </p:spPr>
        </p:cxnSp>
      </p:grpSp>
      <p:grpSp>
        <p:nvGrpSpPr>
          <p:cNvPr id="40" name="Agrupar 39"/>
          <p:cNvGrpSpPr>
            <a:grpSpLocks noChangeAspect="1"/>
          </p:cNvGrpSpPr>
          <p:nvPr/>
        </p:nvGrpSpPr>
        <p:grpSpPr>
          <a:xfrm>
            <a:off x="4869683" y="3983581"/>
            <a:ext cx="3914277" cy="2405740"/>
            <a:chOff x="24089684" y="29619578"/>
            <a:chExt cx="5686845" cy="3495172"/>
          </a:xfrm>
        </p:grpSpPr>
        <p:grpSp>
          <p:nvGrpSpPr>
            <p:cNvPr id="41" name="121 Grupo"/>
            <p:cNvGrpSpPr/>
            <p:nvPr/>
          </p:nvGrpSpPr>
          <p:grpSpPr>
            <a:xfrm>
              <a:off x="24089684" y="29619578"/>
              <a:ext cx="5686845" cy="3495172"/>
              <a:chOff x="11157706" y="4457195"/>
              <a:chExt cx="4578744" cy="2464577"/>
            </a:xfrm>
          </p:grpSpPr>
          <p:pic>
            <p:nvPicPr>
              <p:cNvPr id="50" name="122 Imagen"/>
              <p:cNvPicPr>
                <a:picLocks noChangeAspect="1"/>
              </p:cNvPicPr>
              <p:nvPr/>
            </p:nvPicPr>
            <p:blipFill rotWithShape="1">
              <a:blip r:embed="rId6" cstate="print">
                <a:extLst>
                  <a:ext uri="{28A0092B-C50C-407E-A947-70E740481C1C}">
                    <a14:useLocalDpi xmlns:a14="http://schemas.microsoft.com/office/drawing/2010/main" val="0"/>
                  </a:ext>
                </a:extLst>
              </a:blip>
              <a:srcRect l="3500" t="10277" r="8444" b="4905"/>
              <a:stretch/>
            </p:blipFill>
            <p:spPr>
              <a:xfrm>
                <a:off x="11157706" y="4457195"/>
                <a:ext cx="4034582" cy="2464577"/>
              </a:xfrm>
              <a:prstGeom prst="rect">
                <a:avLst/>
              </a:prstGeom>
            </p:spPr>
          </p:pic>
          <p:sp>
            <p:nvSpPr>
              <p:cNvPr id="51" name="123 CuadroTexto"/>
              <p:cNvSpPr txBox="1"/>
              <p:nvPr/>
            </p:nvSpPr>
            <p:spPr>
              <a:xfrm>
                <a:off x="14533556" y="5536859"/>
                <a:ext cx="1202894" cy="536016"/>
              </a:xfrm>
              <a:prstGeom prst="rect">
                <a:avLst/>
              </a:prstGeom>
              <a:solidFill>
                <a:schemeClr val="bg1"/>
              </a:solidFill>
              <a:ln w="12700">
                <a:solidFill>
                  <a:srgbClr val="3164AB"/>
                </a:solidFill>
              </a:ln>
            </p:spPr>
            <p:txBody>
              <a:bodyPr wrap="square" rtlCol="0">
                <a:spAutoFit/>
              </a:bodyPr>
              <a:lstStyle>
                <a:defPPr>
                  <a:defRPr lang="es-ES"/>
                </a:defPPr>
                <a:lvl1pPr algn="l" rtl="0" fontAlgn="base">
                  <a:spcBef>
                    <a:spcPct val="0"/>
                  </a:spcBef>
                  <a:spcAft>
                    <a:spcPct val="0"/>
                  </a:spcAft>
                  <a:defRPr sz="8500" kern="1200">
                    <a:solidFill>
                      <a:schemeClr val="tx1"/>
                    </a:solidFill>
                    <a:latin typeface="Arial" charset="0"/>
                    <a:ea typeface="+mn-ea"/>
                    <a:cs typeface="+mn-cs"/>
                  </a:defRPr>
                </a:lvl1pPr>
                <a:lvl2pPr marL="669205" algn="l" rtl="0" fontAlgn="base">
                  <a:spcBef>
                    <a:spcPct val="0"/>
                  </a:spcBef>
                  <a:spcAft>
                    <a:spcPct val="0"/>
                  </a:spcAft>
                  <a:defRPr sz="8500" kern="1200">
                    <a:solidFill>
                      <a:schemeClr val="tx1"/>
                    </a:solidFill>
                    <a:latin typeface="Arial" charset="0"/>
                    <a:ea typeface="+mn-ea"/>
                    <a:cs typeface="+mn-cs"/>
                  </a:defRPr>
                </a:lvl2pPr>
                <a:lvl3pPr marL="1338416" algn="l" rtl="0" fontAlgn="base">
                  <a:spcBef>
                    <a:spcPct val="0"/>
                  </a:spcBef>
                  <a:spcAft>
                    <a:spcPct val="0"/>
                  </a:spcAft>
                  <a:defRPr sz="8500" kern="1200">
                    <a:solidFill>
                      <a:schemeClr val="tx1"/>
                    </a:solidFill>
                    <a:latin typeface="Arial" charset="0"/>
                    <a:ea typeface="+mn-ea"/>
                    <a:cs typeface="+mn-cs"/>
                  </a:defRPr>
                </a:lvl3pPr>
                <a:lvl4pPr marL="2007621" algn="l" rtl="0" fontAlgn="base">
                  <a:spcBef>
                    <a:spcPct val="0"/>
                  </a:spcBef>
                  <a:spcAft>
                    <a:spcPct val="0"/>
                  </a:spcAft>
                  <a:defRPr sz="8500" kern="1200">
                    <a:solidFill>
                      <a:schemeClr val="tx1"/>
                    </a:solidFill>
                    <a:latin typeface="Arial" charset="0"/>
                    <a:ea typeface="+mn-ea"/>
                    <a:cs typeface="+mn-cs"/>
                  </a:defRPr>
                </a:lvl4pPr>
                <a:lvl5pPr marL="2676826" algn="l" rtl="0" fontAlgn="base">
                  <a:spcBef>
                    <a:spcPct val="0"/>
                  </a:spcBef>
                  <a:spcAft>
                    <a:spcPct val="0"/>
                  </a:spcAft>
                  <a:defRPr sz="8500" kern="1200">
                    <a:solidFill>
                      <a:schemeClr val="tx1"/>
                    </a:solidFill>
                    <a:latin typeface="Arial" charset="0"/>
                    <a:ea typeface="+mn-ea"/>
                    <a:cs typeface="+mn-cs"/>
                  </a:defRPr>
                </a:lvl5pPr>
                <a:lvl6pPr marL="3346031" algn="l" defTabSz="1338416" rtl="0" eaLnBrk="1" latinLnBrk="0" hangingPunct="1">
                  <a:defRPr sz="8500" kern="1200">
                    <a:solidFill>
                      <a:schemeClr val="tx1"/>
                    </a:solidFill>
                    <a:latin typeface="Arial" charset="0"/>
                    <a:ea typeface="+mn-ea"/>
                    <a:cs typeface="+mn-cs"/>
                  </a:defRPr>
                </a:lvl6pPr>
                <a:lvl7pPr marL="4015241" algn="l" defTabSz="1338416" rtl="0" eaLnBrk="1" latinLnBrk="0" hangingPunct="1">
                  <a:defRPr sz="8500" kern="1200">
                    <a:solidFill>
                      <a:schemeClr val="tx1"/>
                    </a:solidFill>
                    <a:latin typeface="Arial" charset="0"/>
                    <a:ea typeface="+mn-ea"/>
                    <a:cs typeface="+mn-cs"/>
                  </a:defRPr>
                </a:lvl7pPr>
                <a:lvl8pPr marL="4684447" algn="l" defTabSz="1338416" rtl="0" eaLnBrk="1" latinLnBrk="0" hangingPunct="1">
                  <a:defRPr sz="8500" kern="1200">
                    <a:solidFill>
                      <a:schemeClr val="tx1"/>
                    </a:solidFill>
                    <a:latin typeface="Arial" charset="0"/>
                    <a:ea typeface="+mn-ea"/>
                    <a:cs typeface="+mn-cs"/>
                  </a:defRPr>
                </a:lvl8pPr>
                <a:lvl9pPr marL="5353652" algn="l" defTabSz="1338416" rtl="0" eaLnBrk="1" latinLnBrk="0" hangingPunct="1">
                  <a:defRPr sz="8500" kern="1200">
                    <a:solidFill>
                      <a:schemeClr val="tx1"/>
                    </a:solidFill>
                    <a:latin typeface="Arial" charset="0"/>
                    <a:ea typeface="+mn-ea"/>
                    <a:cs typeface="+mn-cs"/>
                  </a:defRPr>
                </a:lvl9pPr>
              </a:lstStyle>
              <a:p>
                <a:pPr algn="ctr"/>
                <a:r>
                  <a:rPr lang="en-GB" sz="1400" b="1" dirty="0" smtClean="0">
                    <a:solidFill>
                      <a:srgbClr val="3164AB"/>
                    </a:solidFill>
                  </a:rPr>
                  <a:t>Geometry  </a:t>
                </a:r>
                <a:r>
                  <a:rPr lang="en-GB" sz="1400" b="1" dirty="0">
                    <a:solidFill>
                      <a:srgbClr val="3164AB"/>
                    </a:solidFill>
                  </a:rPr>
                  <a:t>F</a:t>
                </a:r>
                <a:r>
                  <a:rPr lang="en-GB" sz="1400" b="1" dirty="0" smtClean="0">
                    <a:solidFill>
                      <a:srgbClr val="3164AB"/>
                    </a:solidFill>
                  </a:rPr>
                  <a:t>actor</a:t>
                </a:r>
                <a:endParaRPr lang="en-GB" sz="1400" b="1" dirty="0">
                  <a:solidFill>
                    <a:srgbClr val="3164AB"/>
                  </a:solidFill>
                </a:endParaRPr>
              </a:p>
            </p:txBody>
          </p:sp>
        </p:grpSp>
        <p:sp>
          <p:nvSpPr>
            <p:cNvPr id="42" name="13 Elipse"/>
            <p:cNvSpPr/>
            <p:nvPr/>
          </p:nvSpPr>
          <p:spPr>
            <a:xfrm>
              <a:off x="26756497" y="32189791"/>
              <a:ext cx="844509"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9" tIns="45707" rIns="91409" bIns="45707" spcCol="0" rtlCol="0" anchor="ctr"/>
            <a:lstStyle>
              <a:defPPr>
                <a:defRPr lang="es-ES"/>
              </a:defPPr>
              <a:lvl1pPr algn="l" rtl="0" fontAlgn="base">
                <a:spcBef>
                  <a:spcPct val="0"/>
                </a:spcBef>
                <a:spcAft>
                  <a:spcPct val="0"/>
                </a:spcAft>
                <a:defRPr sz="8500" kern="1200">
                  <a:solidFill>
                    <a:schemeClr val="lt1"/>
                  </a:solidFill>
                  <a:latin typeface="+mn-lt"/>
                  <a:ea typeface="+mn-ea"/>
                  <a:cs typeface="+mn-cs"/>
                </a:defRPr>
              </a:lvl1pPr>
              <a:lvl2pPr marL="669205" algn="l" rtl="0" fontAlgn="base">
                <a:spcBef>
                  <a:spcPct val="0"/>
                </a:spcBef>
                <a:spcAft>
                  <a:spcPct val="0"/>
                </a:spcAft>
                <a:defRPr sz="8500" kern="1200">
                  <a:solidFill>
                    <a:schemeClr val="lt1"/>
                  </a:solidFill>
                  <a:latin typeface="+mn-lt"/>
                  <a:ea typeface="+mn-ea"/>
                  <a:cs typeface="+mn-cs"/>
                </a:defRPr>
              </a:lvl2pPr>
              <a:lvl3pPr marL="1338416" algn="l" rtl="0" fontAlgn="base">
                <a:spcBef>
                  <a:spcPct val="0"/>
                </a:spcBef>
                <a:spcAft>
                  <a:spcPct val="0"/>
                </a:spcAft>
                <a:defRPr sz="8500" kern="1200">
                  <a:solidFill>
                    <a:schemeClr val="lt1"/>
                  </a:solidFill>
                  <a:latin typeface="+mn-lt"/>
                  <a:ea typeface="+mn-ea"/>
                  <a:cs typeface="+mn-cs"/>
                </a:defRPr>
              </a:lvl3pPr>
              <a:lvl4pPr marL="2007621" algn="l" rtl="0" fontAlgn="base">
                <a:spcBef>
                  <a:spcPct val="0"/>
                </a:spcBef>
                <a:spcAft>
                  <a:spcPct val="0"/>
                </a:spcAft>
                <a:defRPr sz="8500" kern="1200">
                  <a:solidFill>
                    <a:schemeClr val="lt1"/>
                  </a:solidFill>
                  <a:latin typeface="+mn-lt"/>
                  <a:ea typeface="+mn-ea"/>
                  <a:cs typeface="+mn-cs"/>
                </a:defRPr>
              </a:lvl4pPr>
              <a:lvl5pPr marL="2676826" algn="l" rtl="0" fontAlgn="base">
                <a:spcBef>
                  <a:spcPct val="0"/>
                </a:spcBef>
                <a:spcAft>
                  <a:spcPct val="0"/>
                </a:spcAft>
                <a:defRPr sz="8500" kern="1200">
                  <a:solidFill>
                    <a:schemeClr val="lt1"/>
                  </a:solidFill>
                  <a:latin typeface="+mn-lt"/>
                  <a:ea typeface="+mn-ea"/>
                  <a:cs typeface="+mn-cs"/>
                </a:defRPr>
              </a:lvl5pPr>
              <a:lvl6pPr marL="3346031" algn="l" defTabSz="1338416" rtl="0" eaLnBrk="1" latinLnBrk="0" hangingPunct="1">
                <a:defRPr sz="8500" kern="1200">
                  <a:solidFill>
                    <a:schemeClr val="lt1"/>
                  </a:solidFill>
                  <a:latin typeface="+mn-lt"/>
                  <a:ea typeface="+mn-ea"/>
                  <a:cs typeface="+mn-cs"/>
                </a:defRPr>
              </a:lvl6pPr>
              <a:lvl7pPr marL="4015241" algn="l" defTabSz="1338416" rtl="0" eaLnBrk="1" latinLnBrk="0" hangingPunct="1">
                <a:defRPr sz="8500" kern="1200">
                  <a:solidFill>
                    <a:schemeClr val="lt1"/>
                  </a:solidFill>
                  <a:latin typeface="+mn-lt"/>
                  <a:ea typeface="+mn-ea"/>
                  <a:cs typeface="+mn-cs"/>
                </a:defRPr>
              </a:lvl7pPr>
              <a:lvl8pPr marL="4684447" algn="l" defTabSz="1338416" rtl="0" eaLnBrk="1" latinLnBrk="0" hangingPunct="1">
                <a:defRPr sz="8500" kern="1200">
                  <a:solidFill>
                    <a:schemeClr val="lt1"/>
                  </a:solidFill>
                  <a:latin typeface="+mn-lt"/>
                  <a:ea typeface="+mn-ea"/>
                  <a:cs typeface="+mn-cs"/>
                </a:defRPr>
              </a:lvl8pPr>
              <a:lvl9pPr marL="5353652" algn="l" defTabSz="1338416" rtl="0" eaLnBrk="1" latinLnBrk="0" hangingPunct="1">
                <a:defRPr sz="8500" kern="1200">
                  <a:solidFill>
                    <a:schemeClr val="lt1"/>
                  </a:solidFill>
                  <a:latin typeface="+mn-lt"/>
                  <a:ea typeface="+mn-ea"/>
                  <a:cs typeface="+mn-cs"/>
                </a:defRPr>
              </a:lvl9pPr>
            </a:lstStyle>
            <a:p>
              <a:pPr algn="ctr"/>
              <a:endParaRPr lang="es-ES"/>
            </a:p>
          </p:txBody>
        </p:sp>
        <p:cxnSp>
          <p:nvCxnSpPr>
            <p:cNvPr id="43" name="67 Conector recto de flecha"/>
            <p:cNvCxnSpPr/>
            <p:nvPr/>
          </p:nvCxnSpPr>
          <p:spPr>
            <a:xfrm>
              <a:off x="26018744" y="32066000"/>
              <a:ext cx="763997" cy="3339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69 CuadroTexto"/>
            <p:cNvSpPr txBox="1"/>
            <p:nvPr/>
          </p:nvSpPr>
          <p:spPr>
            <a:xfrm>
              <a:off x="25344152" y="31664963"/>
              <a:ext cx="1438588" cy="491829"/>
            </a:xfrm>
            <a:prstGeom prst="rect">
              <a:avLst/>
            </a:prstGeom>
            <a:noFill/>
            <a:ln w="57150">
              <a:noFill/>
            </a:ln>
          </p:spPr>
          <p:txBody>
            <a:bodyPr wrap="square" lIns="91409" tIns="45707" rIns="91409" bIns="45707" rtlCol="0">
              <a:spAutoFit/>
            </a:bodyPr>
            <a:lstStyle>
              <a:defPPr>
                <a:defRPr lang="es-ES"/>
              </a:defPPr>
              <a:lvl1pPr algn="l" rtl="0" fontAlgn="base">
                <a:spcBef>
                  <a:spcPct val="0"/>
                </a:spcBef>
                <a:spcAft>
                  <a:spcPct val="0"/>
                </a:spcAft>
                <a:defRPr sz="8500" kern="1200">
                  <a:solidFill>
                    <a:schemeClr val="tx1"/>
                  </a:solidFill>
                  <a:latin typeface="Arial" charset="0"/>
                  <a:ea typeface="+mn-ea"/>
                  <a:cs typeface="+mn-cs"/>
                </a:defRPr>
              </a:lvl1pPr>
              <a:lvl2pPr marL="669205" algn="l" rtl="0" fontAlgn="base">
                <a:spcBef>
                  <a:spcPct val="0"/>
                </a:spcBef>
                <a:spcAft>
                  <a:spcPct val="0"/>
                </a:spcAft>
                <a:defRPr sz="8500" kern="1200">
                  <a:solidFill>
                    <a:schemeClr val="tx1"/>
                  </a:solidFill>
                  <a:latin typeface="Arial" charset="0"/>
                  <a:ea typeface="+mn-ea"/>
                  <a:cs typeface="+mn-cs"/>
                </a:defRPr>
              </a:lvl2pPr>
              <a:lvl3pPr marL="1338416" algn="l" rtl="0" fontAlgn="base">
                <a:spcBef>
                  <a:spcPct val="0"/>
                </a:spcBef>
                <a:spcAft>
                  <a:spcPct val="0"/>
                </a:spcAft>
                <a:defRPr sz="8500" kern="1200">
                  <a:solidFill>
                    <a:schemeClr val="tx1"/>
                  </a:solidFill>
                  <a:latin typeface="Arial" charset="0"/>
                  <a:ea typeface="+mn-ea"/>
                  <a:cs typeface="+mn-cs"/>
                </a:defRPr>
              </a:lvl3pPr>
              <a:lvl4pPr marL="2007621" algn="l" rtl="0" fontAlgn="base">
                <a:spcBef>
                  <a:spcPct val="0"/>
                </a:spcBef>
                <a:spcAft>
                  <a:spcPct val="0"/>
                </a:spcAft>
                <a:defRPr sz="8500" kern="1200">
                  <a:solidFill>
                    <a:schemeClr val="tx1"/>
                  </a:solidFill>
                  <a:latin typeface="Arial" charset="0"/>
                  <a:ea typeface="+mn-ea"/>
                  <a:cs typeface="+mn-cs"/>
                </a:defRPr>
              </a:lvl4pPr>
              <a:lvl5pPr marL="2676826" algn="l" rtl="0" fontAlgn="base">
                <a:spcBef>
                  <a:spcPct val="0"/>
                </a:spcBef>
                <a:spcAft>
                  <a:spcPct val="0"/>
                </a:spcAft>
                <a:defRPr sz="8500" kern="1200">
                  <a:solidFill>
                    <a:schemeClr val="tx1"/>
                  </a:solidFill>
                  <a:latin typeface="Arial" charset="0"/>
                  <a:ea typeface="+mn-ea"/>
                  <a:cs typeface="+mn-cs"/>
                </a:defRPr>
              </a:lvl5pPr>
              <a:lvl6pPr marL="3346031" algn="l" defTabSz="1338416" rtl="0" eaLnBrk="1" latinLnBrk="0" hangingPunct="1">
                <a:defRPr sz="8500" kern="1200">
                  <a:solidFill>
                    <a:schemeClr val="tx1"/>
                  </a:solidFill>
                  <a:latin typeface="Arial" charset="0"/>
                  <a:ea typeface="+mn-ea"/>
                  <a:cs typeface="+mn-cs"/>
                </a:defRPr>
              </a:lvl6pPr>
              <a:lvl7pPr marL="4015241" algn="l" defTabSz="1338416" rtl="0" eaLnBrk="1" latinLnBrk="0" hangingPunct="1">
                <a:defRPr sz="8500" kern="1200">
                  <a:solidFill>
                    <a:schemeClr val="tx1"/>
                  </a:solidFill>
                  <a:latin typeface="Arial" charset="0"/>
                  <a:ea typeface="+mn-ea"/>
                  <a:cs typeface="+mn-cs"/>
                </a:defRPr>
              </a:lvl7pPr>
              <a:lvl8pPr marL="4684447" algn="l" defTabSz="1338416" rtl="0" eaLnBrk="1" latinLnBrk="0" hangingPunct="1">
                <a:defRPr sz="8500" kern="1200">
                  <a:solidFill>
                    <a:schemeClr val="tx1"/>
                  </a:solidFill>
                  <a:latin typeface="Arial" charset="0"/>
                  <a:ea typeface="+mn-ea"/>
                  <a:cs typeface="+mn-cs"/>
                </a:defRPr>
              </a:lvl8pPr>
              <a:lvl9pPr marL="5353652" algn="l" defTabSz="1338416" rtl="0" eaLnBrk="1" latinLnBrk="0" hangingPunct="1">
                <a:defRPr sz="8500" kern="1200">
                  <a:solidFill>
                    <a:schemeClr val="tx1"/>
                  </a:solidFill>
                  <a:latin typeface="Arial" charset="0"/>
                  <a:ea typeface="+mn-ea"/>
                  <a:cs typeface="+mn-cs"/>
                </a:defRPr>
              </a:lvl9pPr>
            </a:lstStyle>
            <a:p>
              <a:r>
                <a:rPr lang="es-ES" sz="1600" b="1" dirty="0" smtClean="0"/>
                <a:t>~30 </a:t>
              </a:r>
              <a:r>
                <a:rPr lang="es-ES" sz="1600" b="1" dirty="0"/>
                <a:t>V</a:t>
              </a:r>
            </a:p>
          </p:txBody>
        </p:sp>
        <p:sp>
          <p:nvSpPr>
            <p:cNvPr id="45" name="5 Elipse"/>
            <p:cNvSpPr/>
            <p:nvPr/>
          </p:nvSpPr>
          <p:spPr>
            <a:xfrm>
              <a:off x="27180000" y="30381300"/>
              <a:ext cx="645813" cy="520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9" tIns="45707" rIns="91409" bIns="45707" spcCol="0" rtlCol="0" anchor="ctr"/>
            <a:lstStyle>
              <a:defPPr>
                <a:defRPr lang="es-ES"/>
              </a:defPPr>
              <a:lvl1pPr algn="l" rtl="0" fontAlgn="base">
                <a:spcBef>
                  <a:spcPct val="0"/>
                </a:spcBef>
                <a:spcAft>
                  <a:spcPct val="0"/>
                </a:spcAft>
                <a:defRPr sz="8500" kern="1200">
                  <a:solidFill>
                    <a:schemeClr val="lt1"/>
                  </a:solidFill>
                  <a:latin typeface="+mn-lt"/>
                  <a:ea typeface="+mn-ea"/>
                  <a:cs typeface="+mn-cs"/>
                </a:defRPr>
              </a:lvl1pPr>
              <a:lvl2pPr marL="669205" algn="l" rtl="0" fontAlgn="base">
                <a:spcBef>
                  <a:spcPct val="0"/>
                </a:spcBef>
                <a:spcAft>
                  <a:spcPct val="0"/>
                </a:spcAft>
                <a:defRPr sz="8500" kern="1200">
                  <a:solidFill>
                    <a:schemeClr val="lt1"/>
                  </a:solidFill>
                  <a:latin typeface="+mn-lt"/>
                  <a:ea typeface="+mn-ea"/>
                  <a:cs typeface="+mn-cs"/>
                </a:defRPr>
              </a:lvl2pPr>
              <a:lvl3pPr marL="1338416" algn="l" rtl="0" fontAlgn="base">
                <a:spcBef>
                  <a:spcPct val="0"/>
                </a:spcBef>
                <a:spcAft>
                  <a:spcPct val="0"/>
                </a:spcAft>
                <a:defRPr sz="8500" kern="1200">
                  <a:solidFill>
                    <a:schemeClr val="lt1"/>
                  </a:solidFill>
                  <a:latin typeface="+mn-lt"/>
                  <a:ea typeface="+mn-ea"/>
                  <a:cs typeface="+mn-cs"/>
                </a:defRPr>
              </a:lvl3pPr>
              <a:lvl4pPr marL="2007621" algn="l" rtl="0" fontAlgn="base">
                <a:spcBef>
                  <a:spcPct val="0"/>
                </a:spcBef>
                <a:spcAft>
                  <a:spcPct val="0"/>
                </a:spcAft>
                <a:defRPr sz="8500" kern="1200">
                  <a:solidFill>
                    <a:schemeClr val="lt1"/>
                  </a:solidFill>
                  <a:latin typeface="+mn-lt"/>
                  <a:ea typeface="+mn-ea"/>
                  <a:cs typeface="+mn-cs"/>
                </a:defRPr>
              </a:lvl4pPr>
              <a:lvl5pPr marL="2676826" algn="l" rtl="0" fontAlgn="base">
                <a:spcBef>
                  <a:spcPct val="0"/>
                </a:spcBef>
                <a:spcAft>
                  <a:spcPct val="0"/>
                </a:spcAft>
                <a:defRPr sz="8500" kern="1200">
                  <a:solidFill>
                    <a:schemeClr val="lt1"/>
                  </a:solidFill>
                  <a:latin typeface="+mn-lt"/>
                  <a:ea typeface="+mn-ea"/>
                  <a:cs typeface="+mn-cs"/>
                </a:defRPr>
              </a:lvl5pPr>
              <a:lvl6pPr marL="3346031" algn="l" defTabSz="1338416" rtl="0" eaLnBrk="1" latinLnBrk="0" hangingPunct="1">
                <a:defRPr sz="8500" kern="1200">
                  <a:solidFill>
                    <a:schemeClr val="lt1"/>
                  </a:solidFill>
                  <a:latin typeface="+mn-lt"/>
                  <a:ea typeface="+mn-ea"/>
                  <a:cs typeface="+mn-cs"/>
                </a:defRPr>
              </a:lvl6pPr>
              <a:lvl7pPr marL="4015241" algn="l" defTabSz="1338416" rtl="0" eaLnBrk="1" latinLnBrk="0" hangingPunct="1">
                <a:defRPr sz="8500" kern="1200">
                  <a:solidFill>
                    <a:schemeClr val="lt1"/>
                  </a:solidFill>
                  <a:latin typeface="+mn-lt"/>
                  <a:ea typeface="+mn-ea"/>
                  <a:cs typeface="+mn-cs"/>
                </a:defRPr>
              </a:lvl7pPr>
              <a:lvl8pPr marL="4684447" algn="l" defTabSz="1338416" rtl="0" eaLnBrk="1" latinLnBrk="0" hangingPunct="1">
                <a:defRPr sz="8500" kern="1200">
                  <a:solidFill>
                    <a:schemeClr val="lt1"/>
                  </a:solidFill>
                  <a:latin typeface="+mn-lt"/>
                  <a:ea typeface="+mn-ea"/>
                  <a:cs typeface="+mn-cs"/>
                </a:defRPr>
              </a:lvl8pPr>
              <a:lvl9pPr marL="5353652" algn="l" defTabSz="1338416" rtl="0" eaLnBrk="1" latinLnBrk="0" hangingPunct="1">
                <a:defRPr sz="8500" kern="1200">
                  <a:solidFill>
                    <a:schemeClr val="lt1"/>
                  </a:solidFill>
                  <a:latin typeface="+mn-lt"/>
                  <a:ea typeface="+mn-ea"/>
                  <a:cs typeface="+mn-cs"/>
                </a:defRPr>
              </a:lvl9pPr>
            </a:lstStyle>
            <a:p>
              <a:pPr algn="ctr"/>
              <a:endParaRPr lang="es-ES"/>
            </a:p>
          </p:txBody>
        </p:sp>
        <p:cxnSp>
          <p:nvCxnSpPr>
            <p:cNvPr id="46" name="7 Conector recto de flecha"/>
            <p:cNvCxnSpPr/>
            <p:nvPr/>
          </p:nvCxnSpPr>
          <p:spPr>
            <a:xfrm flipV="1">
              <a:off x="26134910" y="30803428"/>
              <a:ext cx="1104111" cy="5524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10 CuadroTexto"/>
            <p:cNvSpPr txBox="1"/>
            <p:nvPr/>
          </p:nvSpPr>
          <p:spPr>
            <a:xfrm>
              <a:off x="25311210" y="31097124"/>
              <a:ext cx="973866" cy="491829"/>
            </a:xfrm>
            <a:prstGeom prst="rect">
              <a:avLst/>
            </a:prstGeom>
            <a:noFill/>
          </p:spPr>
          <p:txBody>
            <a:bodyPr wrap="square" lIns="91409" tIns="45707" rIns="91409" bIns="45707" rtlCol="0">
              <a:spAutoFit/>
            </a:bodyPr>
            <a:lstStyle>
              <a:defPPr>
                <a:defRPr lang="es-ES"/>
              </a:defPPr>
              <a:lvl1pPr algn="l" rtl="0" fontAlgn="base">
                <a:spcBef>
                  <a:spcPct val="0"/>
                </a:spcBef>
                <a:spcAft>
                  <a:spcPct val="0"/>
                </a:spcAft>
                <a:defRPr sz="8500" kern="1200">
                  <a:solidFill>
                    <a:schemeClr val="tx1"/>
                  </a:solidFill>
                  <a:latin typeface="Arial" charset="0"/>
                  <a:ea typeface="+mn-ea"/>
                  <a:cs typeface="+mn-cs"/>
                </a:defRPr>
              </a:lvl1pPr>
              <a:lvl2pPr marL="669205" algn="l" rtl="0" fontAlgn="base">
                <a:spcBef>
                  <a:spcPct val="0"/>
                </a:spcBef>
                <a:spcAft>
                  <a:spcPct val="0"/>
                </a:spcAft>
                <a:defRPr sz="8500" kern="1200">
                  <a:solidFill>
                    <a:schemeClr val="tx1"/>
                  </a:solidFill>
                  <a:latin typeface="Arial" charset="0"/>
                  <a:ea typeface="+mn-ea"/>
                  <a:cs typeface="+mn-cs"/>
                </a:defRPr>
              </a:lvl2pPr>
              <a:lvl3pPr marL="1338416" algn="l" rtl="0" fontAlgn="base">
                <a:spcBef>
                  <a:spcPct val="0"/>
                </a:spcBef>
                <a:spcAft>
                  <a:spcPct val="0"/>
                </a:spcAft>
                <a:defRPr sz="8500" kern="1200">
                  <a:solidFill>
                    <a:schemeClr val="tx1"/>
                  </a:solidFill>
                  <a:latin typeface="Arial" charset="0"/>
                  <a:ea typeface="+mn-ea"/>
                  <a:cs typeface="+mn-cs"/>
                </a:defRPr>
              </a:lvl3pPr>
              <a:lvl4pPr marL="2007621" algn="l" rtl="0" fontAlgn="base">
                <a:spcBef>
                  <a:spcPct val="0"/>
                </a:spcBef>
                <a:spcAft>
                  <a:spcPct val="0"/>
                </a:spcAft>
                <a:defRPr sz="8500" kern="1200">
                  <a:solidFill>
                    <a:schemeClr val="tx1"/>
                  </a:solidFill>
                  <a:latin typeface="Arial" charset="0"/>
                  <a:ea typeface="+mn-ea"/>
                  <a:cs typeface="+mn-cs"/>
                </a:defRPr>
              </a:lvl4pPr>
              <a:lvl5pPr marL="2676826" algn="l" rtl="0" fontAlgn="base">
                <a:spcBef>
                  <a:spcPct val="0"/>
                </a:spcBef>
                <a:spcAft>
                  <a:spcPct val="0"/>
                </a:spcAft>
                <a:defRPr sz="8500" kern="1200">
                  <a:solidFill>
                    <a:schemeClr val="tx1"/>
                  </a:solidFill>
                  <a:latin typeface="Arial" charset="0"/>
                  <a:ea typeface="+mn-ea"/>
                  <a:cs typeface="+mn-cs"/>
                </a:defRPr>
              </a:lvl5pPr>
              <a:lvl6pPr marL="3346031" algn="l" defTabSz="1338416" rtl="0" eaLnBrk="1" latinLnBrk="0" hangingPunct="1">
                <a:defRPr sz="8500" kern="1200">
                  <a:solidFill>
                    <a:schemeClr val="tx1"/>
                  </a:solidFill>
                  <a:latin typeface="Arial" charset="0"/>
                  <a:ea typeface="+mn-ea"/>
                  <a:cs typeface="+mn-cs"/>
                </a:defRPr>
              </a:lvl6pPr>
              <a:lvl7pPr marL="4015241" algn="l" defTabSz="1338416" rtl="0" eaLnBrk="1" latinLnBrk="0" hangingPunct="1">
                <a:defRPr sz="8500" kern="1200">
                  <a:solidFill>
                    <a:schemeClr val="tx1"/>
                  </a:solidFill>
                  <a:latin typeface="Arial" charset="0"/>
                  <a:ea typeface="+mn-ea"/>
                  <a:cs typeface="+mn-cs"/>
                </a:defRPr>
              </a:lvl7pPr>
              <a:lvl8pPr marL="4684447" algn="l" defTabSz="1338416" rtl="0" eaLnBrk="1" latinLnBrk="0" hangingPunct="1">
                <a:defRPr sz="8500" kern="1200">
                  <a:solidFill>
                    <a:schemeClr val="tx1"/>
                  </a:solidFill>
                  <a:latin typeface="Arial" charset="0"/>
                  <a:ea typeface="+mn-ea"/>
                  <a:cs typeface="+mn-cs"/>
                </a:defRPr>
              </a:lvl8pPr>
              <a:lvl9pPr marL="5353652" algn="l" defTabSz="1338416" rtl="0" eaLnBrk="1" latinLnBrk="0" hangingPunct="1">
                <a:defRPr sz="8500" kern="1200">
                  <a:solidFill>
                    <a:schemeClr val="tx1"/>
                  </a:solidFill>
                  <a:latin typeface="Arial" charset="0"/>
                  <a:ea typeface="+mn-ea"/>
                  <a:cs typeface="+mn-cs"/>
                </a:defRPr>
              </a:lvl9pPr>
            </a:lstStyle>
            <a:p>
              <a:r>
                <a:rPr lang="es-ES" sz="1600" b="1" dirty="0" smtClean="0">
                  <a:solidFill>
                    <a:srgbClr val="FF0000"/>
                  </a:solidFill>
                </a:rPr>
                <a:t>40 V</a:t>
              </a:r>
              <a:endParaRPr lang="es-ES" sz="1600" b="1" dirty="0">
                <a:solidFill>
                  <a:srgbClr val="FF0000"/>
                </a:solidFill>
              </a:endParaRPr>
            </a:p>
          </p:txBody>
        </p:sp>
        <p:sp>
          <p:nvSpPr>
            <p:cNvPr id="48" name="134 Elipse"/>
            <p:cNvSpPr/>
            <p:nvPr/>
          </p:nvSpPr>
          <p:spPr>
            <a:xfrm>
              <a:off x="28463982" y="29750105"/>
              <a:ext cx="565809" cy="1029019"/>
            </a:xfrm>
            <a:prstGeom prst="ellipse">
              <a:avLst/>
            </a:prstGeom>
            <a:noFill/>
            <a:ln w="38100">
              <a:solidFill>
                <a:srgbClr val="3164AB"/>
              </a:solidFill>
            </a:ln>
          </p:spPr>
          <p:style>
            <a:lnRef idx="2">
              <a:schemeClr val="accent1">
                <a:shade val="50000"/>
              </a:schemeClr>
            </a:lnRef>
            <a:fillRef idx="1">
              <a:schemeClr val="accent1"/>
            </a:fillRef>
            <a:effectRef idx="0">
              <a:schemeClr val="accent1"/>
            </a:effectRef>
            <a:fontRef idx="minor">
              <a:schemeClr val="lt1"/>
            </a:fontRef>
          </p:style>
          <p:txBody>
            <a:bodyPr lIns="91409" tIns="45707" rIns="91409" bIns="45707" spcCol="0" rtlCol="0" anchor="ctr"/>
            <a:lstStyle>
              <a:defPPr>
                <a:defRPr lang="es-ES"/>
              </a:defPPr>
              <a:lvl1pPr algn="l" rtl="0" fontAlgn="base">
                <a:spcBef>
                  <a:spcPct val="0"/>
                </a:spcBef>
                <a:spcAft>
                  <a:spcPct val="0"/>
                </a:spcAft>
                <a:defRPr sz="8500" kern="1200">
                  <a:solidFill>
                    <a:schemeClr val="lt1"/>
                  </a:solidFill>
                  <a:latin typeface="+mn-lt"/>
                  <a:ea typeface="+mn-ea"/>
                  <a:cs typeface="+mn-cs"/>
                </a:defRPr>
              </a:lvl1pPr>
              <a:lvl2pPr marL="669205" algn="l" rtl="0" fontAlgn="base">
                <a:spcBef>
                  <a:spcPct val="0"/>
                </a:spcBef>
                <a:spcAft>
                  <a:spcPct val="0"/>
                </a:spcAft>
                <a:defRPr sz="8500" kern="1200">
                  <a:solidFill>
                    <a:schemeClr val="lt1"/>
                  </a:solidFill>
                  <a:latin typeface="+mn-lt"/>
                  <a:ea typeface="+mn-ea"/>
                  <a:cs typeface="+mn-cs"/>
                </a:defRPr>
              </a:lvl2pPr>
              <a:lvl3pPr marL="1338416" algn="l" rtl="0" fontAlgn="base">
                <a:spcBef>
                  <a:spcPct val="0"/>
                </a:spcBef>
                <a:spcAft>
                  <a:spcPct val="0"/>
                </a:spcAft>
                <a:defRPr sz="8500" kern="1200">
                  <a:solidFill>
                    <a:schemeClr val="lt1"/>
                  </a:solidFill>
                  <a:latin typeface="+mn-lt"/>
                  <a:ea typeface="+mn-ea"/>
                  <a:cs typeface="+mn-cs"/>
                </a:defRPr>
              </a:lvl3pPr>
              <a:lvl4pPr marL="2007621" algn="l" rtl="0" fontAlgn="base">
                <a:spcBef>
                  <a:spcPct val="0"/>
                </a:spcBef>
                <a:spcAft>
                  <a:spcPct val="0"/>
                </a:spcAft>
                <a:defRPr sz="8500" kern="1200">
                  <a:solidFill>
                    <a:schemeClr val="lt1"/>
                  </a:solidFill>
                  <a:latin typeface="+mn-lt"/>
                  <a:ea typeface="+mn-ea"/>
                  <a:cs typeface="+mn-cs"/>
                </a:defRPr>
              </a:lvl4pPr>
              <a:lvl5pPr marL="2676826" algn="l" rtl="0" fontAlgn="base">
                <a:spcBef>
                  <a:spcPct val="0"/>
                </a:spcBef>
                <a:spcAft>
                  <a:spcPct val="0"/>
                </a:spcAft>
                <a:defRPr sz="8500" kern="1200">
                  <a:solidFill>
                    <a:schemeClr val="lt1"/>
                  </a:solidFill>
                  <a:latin typeface="+mn-lt"/>
                  <a:ea typeface="+mn-ea"/>
                  <a:cs typeface="+mn-cs"/>
                </a:defRPr>
              </a:lvl5pPr>
              <a:lvl6pPr marL="3346031" algn="l" defTabSz="1338416" rtl="0" eaLnBrk="1" latinLnBrk="0" hangingPunct="1">
                <a:defRPr sz="8500" kern="1200">
                  <a:solidFill>
                    <a:schemeClr val="lt1"/>
                  </a:solidFill>
                  <a:latin typeface="+mn-lt"/>
                  <a:ea typeface="+mn-ea"/>
                  <a:cs typeface="+mn-cs"/>
                </a:defRPr>
              </a:lvl6pPr>
              <a:lvl7pPr marL="4015241" algn="l" defTabSz="1338416" rtl="0" eaLnBrk="1" latinLnBrk="0" hangingPunct="1">
                <a:defRPr sz="8500" kern="1200">
                  <a:solidFill>
                    <a:schemeClr val="lt1"/>
                  </a:solidFill>
                  <a:latin typeface="+mn-lt"/>
                  <a:ea typeface="+mn-ea"/>
                  <a:cs typeface="+mn-cs"/>
                </a:defRPr>
              </a:lvl7pPr>
              <a:lvl8pPr marL="4684447" algn="l" defTabSz="1338416" rtl="0" eaLnBrk="1" latinLnBrk="0" hangingPunct="1">
                <a:defRPr sz="8500" kern="1200">
                  <a:solidFill>
                    <a:schemeClr val="lt1"/>
                  </a:solidFill>
                  <a:latin typeface="+mn-lt"/>
                  <a:ea typeface="+mn-ea"/>
                  <a:cs typeface="+mn-cs"/>
                </a:defRPr>
              </a:lvl8pPr>
              <a:lvl9pPr marL="5353652" algn="l" defTabSz="1338416" rtl="0" eaLnBrk="1" latinLnBrk="0" hangingPunct="1">
                <a:defRPr sz="8500" kern="1200">
                  <a:solidFill>
                    <a:schemeClr val="lt1"/>
                  </a:solidFill>
                  <a:latin typeface="+mn-lt"/>
                  <a:ea typeface="+mn-ea"/>
                  <a:cs typeface="+mn-cs"/>
                </a:defRPr>
              </a:lvl9pPr>
            </a:lstStyle>
            <a:p>
              <a:pPr algn="ctr"/>
              <a:endParaRPr lang="es-ES"/>
            </a:p>
          </p:txBody>
        </p:sp>
        <p:cxnSp>
          <p:nvCxnSpPr>
            <p:cNvPr id="49" name="135 Conector recto de flecha"/>
            <p:cNvCxnSpPr/>
            <p:nvPr/>
          </p:nvCxnSpPr>
          <p:spPr>
            <a:xfrm flipH="1" flipV="1">
              <a:off x="29029793" y="30609418"/>
              <a:ext cx="276698" cy="509288"/>
            </a:xfrm>
            <a:prstGeom prst="straightConnector1">
              <a:avLst/>
            </a:prstGeom>
            <a:ln w="38100">
              <a:solidFill>
                <a:srgbClr val="3164AB"/>
              </a:solidFill>
              <a:tailEnd type="arrow"/>
            </a:ln>
          </p:spPr>
          <p:style>
            <a:lnRef idx="1">
              <a:schemeClr val="accent1"/>
            </a:lnRef>
            <a:fillRef idx="0">
              <a:schemeClr val="accent1"/>
            </a:fillRef>
            <a:effectRef idx="0">
              <a:schemeClr val="accent1"/>
            </a:effectRef>
            <a:fontRef idx="minor">
              <a:schemeClr val="tx1"/>
            </a:fontRef>
          </p:style>
        </p:cxnSp>
      </p:grpSp>
      <p:sp>
        <p:nvSpPr>
          <p:cNvPr id="52"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Measurements: C(V) Characteristics on Pad HGTD</a:t>
            </a:r>
          </a:p>
        </p:txBody>
      </p:sp>
      <p:cxnSp>
        <p:nvCxnSpPr>
          <p:cNvPr id="53" name="52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3 CuadroTexto"/>
          <p:cNvSpPr txBox="1"/>
          <p:nvPr/>
        </p:nvSpPr>
        <p:spPr>
          <a:xfrm rot="16200000">
            <a:off x="35272" y="4978632"/>
            <a:ext cx="1122423" cy="400110"/>
          </a:xfrm>
          <a:prstGeom prst="rect">
            <a:avLst/>
          </a:prstGeom>
          <a:solidFill>
            <a:schemeClr val="bg1"/>
          </a:solidFill>
          <a:scene3d>
            <a:camera prst="orthographicFront">
              <a:rot lat="0" lon="0" rev="0"/>
            </a:camera>
            <a:lightRig rig="threePt" dir="t"/>
          </a:scene3d>
        </p:spPr>
        <p:txBody>
          <a:bodyPr wrap="none" rtlCol="0">
            <a:spAutoFit/>
          </a:bodyPr>
          <a:lstStyle/>
          <a:p>
            <a:r>
              <a:rPr lang="ca-ES" b="1" dirty="0" smtClean="0">
                <a:latin typeface="Calibri" panose="020F0502020204030204" pitchFamily="34" charset="0"/>
              </a:rPr>
              <a:t>1/C² (F</a:t>
            </a:r>
            <a:r>
              <a:rPr lang="ca-ES" b="1" baseline="30000" dirty="0" smtClean="0">
                <a:latin typeface="Calibri" panose="020F0502020204030204" pitchFamily="34" charset="0"/>
              </a:rPr>
              <a:t>-2</a:t>
            </a:r>
            <a:r>
              <a:rPr lang="ca-ES" b="1" dirty="0" smtClean="0">
                <a:latin typeface="Calibri" panose="020F0502020204030204" pitchFamily="34" charset="0"/>
              </a:rPr>
              <a:t>)</a:t>
            </a:r>
            <a:endParaRPr lang="es-ES" b="1" dirty="0">
              <a:latin typeface="Calibri" panose="020F0502020204030204" pitchFamily="34" charset="0"/>
            </a:endParaRPr>
          </a:p>
        </p:txBody>
      </p:sp>
      <p:sp>
        <p:nvSpPr>
          <p:cNvPr id="54" name="53 CuadroTexto"/>
          <p:cNvSpPr txBox="1"/>
          <p:nvPr/>
        </p:nvSpPr>
        <p:spPr>
          <a:xfrm rot="16200000">
            <a:off x="-77699" y="2277989"/>
            <a:ext cx="1122423" cy="400110"/>
          </a:xfrm>
          <a:prstGeom prst="rect">
            <a:avLst/>
          </a:prstGeom>
          <a:solidFill>
            <a:schemeClr val="bg1"/>
          </a:solidFill>
          <a:scene3d>
            <a:camera prst="orthographicFront">
              <a:rot lat="0" lon="0" rev="0"/>
            </a:camera>
            <a:lightRig rig="threePt" dir="t"/>
          </a:scene3d>
        </p:spPr>
        <p:txBody>
          <a:bodyPr wrap="none" rtlCol="0">
            <a:spAutoFit/>
          </a:bodyPr>
          <a:lstStyle/>
          <a:p>
            <a:r>
              <a:rPr lang="ca-ES" b="1" dirty="0" smtClean="0">
                <a:latin typeface="Calibri" panose="020F0502020204030204" pitchFamily="34" charset="0"/>
              </a:rPr>
              <a:t>1/C² (F</a:t>
            </a:r>
            <a:r>
              <a:rPr lang="ca-ES" b="1" baseline="30000" dirty="0" smtClean="0">
                <a:latin typeface="Calibri" panose="020F0502020204030204" pitchFamily="34" charset="0"/>
              </a:rPr>
              <a:t>-2</a:t>
            </a:r>
            <a:r>
              <a:rPr lang="ca-ES" b="1" dirty="0" smtClean="0">
                <a:latin typeface="Calibri" panose="020F0502020204030204" pitchFamily="34" charset="0"/>
              </a:rPr>
              <a:t>)</a:t>
            </a:r>
            <a:endParaRPr lang="es-ES" b="1" dirty="0">
              <a:latin typeface="Calibri" panose="020F0502020204030204" pitchFamily="34" charset="0"/>
            </a:endParaRPr>
          </a:p>
        </p:txBody>
      </p:sp>
      <p:sp>
        <p:nvSpPr>
          <p:cNvPr id="55" name="54 CuadroTexto"/>
          <p:cNvSpPr txBox="1"/>
          <p:nvPr/>
        </p:nvSpPr>
        <p:spPr>
          <a:xfrm rot="16200000">
            <a:off x="4086078" y="2205981"/>
            <a:ext cx="1122423" cy="400110"/>
          </a:xfrm>
          <a:prstGeom prst="rect">
            <a:avLst/>
          </a:prstGeom>
          <a:solidFill>
            <a:schemeClr val="bg1"/>
          </a:solidFill>
          <a:scene3d>
            <a:camera prst="orthographicFront">
              <a:rot lat="0" lon="0" rev="0"/>
            </a:camera>
            <a:lightRig rig="threePt" dir="t"/>
          </a:scene3d>
        </p:spPr>
        <p:txBody>
          <a:bodyPr wrap="none" rtlCol="0">
            <a:spAutoFit/>
          </a:bodyPr>
          <a:lstStyle/>
          <a:p>
            <a:r>
              <a:rPr lang="ca-ES" b="1" dirty="0" smtClean="0">
                <a:latin typeface="Calibri" panose="020F0502020204030204" pitchFamily="34" charset="0"/>
              </a:rPr>
              <a:t>1/C² (F</a:t>
            </a:r>
            <a:r>
              <a:rPr lang="ca-ES" b="1" baseline="30000" dirty="0" smtClean="0">
                <a:latin typeface="Calibri" panose="020F0502020204030204" pitchFamily="34" charset="0"/>
              </a:rPr>
              <a:t>-2</a:t>
            </a:r>
            <a:r>
              <a:rPr lang="ca-ES" b="1" dirty="0" smtClean="0">
                <a:latin typeface="Calibri" panose="020F0502020204030204" pitchFamily="34" charset="0"/>
              </a:rPr>
              <a:t>)</a:t>
            </a:r>
            <a:endParaRPr lang="es-ES" b="1" dirty="0">
              <a:latin typeface="Calibri" panose="020F0502020204030204" pitchFamily="34" charset="0"/>
            </a:endParaRPr>
          </a:p>
        </p:txBody>
      </p:sp>
      <p:sp>
        <p:nvSpPr>
          <p:cNvPr id="56" name="55 CuadroTexto"/>
          <p:cNvSpPr txBox="1"/>
          <p:nvPr/>
        </p:nvSpPr>
        <p:spPr>
          <a:xfrm rot="16200000">
            <a:off x="4314789" y="4942285"/>
            <a:ext cx="1122423" cy="400110"/>
          </a:xfrm>
          <a:prstGeom prst="rect">
            <a:avLst/>
          </a:prstGeom>
          <a:solidFill>
            <a:schemeClr val="bg1"/>
          </a:solidFill>
          <a:scene3d>
            <a:camera prst="orthographicFront">
              <a:rot lat="0" lon="0" rev="0"/>
            </a:camera>
            <a:lightRig rig="threePt" dir="t"/>
          </a:scene3d>
        </p:spPr>
        <p:txBody>
          <a:bodyPr wrap="none" rtlCol="0">
            <a:spAutoFit/>
          </a:bodyPr>
          <a:lstStyle/>
          <a:p>
            <a:r>
              <a:rPr lang="ca-ES" b="1" dirty="0" smtClean="0">
                <a:latin typeface="Calibri" panose="020F0502020204030204" pitchFamily="34" charset="0"/>
              </a:rPr>
              <a:t>1/C² (F</a:t>
            </a:r>
            <a:r>
              <a:rPr lang="ca-ES" b="1" baseline="30000" dirty="0" smtClean="0">
                <a:latin typeface="Calibri" panose="020F0502020204030204" pitchFamily="34" charset="0"/>
              </a:rPr>
              <a:t>-2</a:t>
            </a:r>
            <a:r>
              <a:rPr lang="ca-ES" b="1" dirty="0" smtClean="0">
                <a:latin typeface="Calibri" panose="020F0502020204030204" pitchFamily="34" charset="0"/>
              </a:rPr>
              <a:t>)</a:t>
            </a:r>
            <a:endParaRPr lang="es-ES" b="1" dirty="0">
              <a:latin typeface="Calibri" panose="020F0502020204030204" pitchFamily="34" charset="0"/>
            </a:endParaRPr>
          </a:p>
        </p:txBody>
      </p:sp>
    </p:spTree>
    <p:extLst>
      <p:ext uri="{BB962C8B-B14F-4D97-AF65-F5344CB8AC3E}">
        <p14:creationId xmlns:p14="http://schemas.microsoft.com/office/powerpoint/2010/main" val="943098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3 Imagen"/>
          <p:cNvPicPr>
            <a:picLocks noChangeAspect="1"/>
          </p:cNvPicPr>
          <p:nvPr/>
        </p:nvPicPr>
        <p:blipFill rotWithShape="1">
          <a:blip r:embed="rId3" cstate="print">
            <a:extLst>
              <a:ext uri="{28A0092B-C50C-407E-A947-70E740481C1C}">
                <a14:useLocalDpi xmlns:a14="http://schemas.microsoft.com/office/drawing/2010/main" val="0"/>
              </a:ext>
            </a:extLst>
          </a:blip>
          <a:srcRect t="7195" r="18542" b="1500"/>
          <a:stretch/>
        </p:blipFill>
        <p:spPr>
          <a:xfrm>
            <a:off x="1475656" y="1769601"/>
            <a:ext cx="6041150" cy="4380405"/>
          </a:xfrm>
          <a:prstGeom prst="rect">
            <a:avLst/>
          </a:prstGeom>
        </p:spPr>
      </p:pic>
      <p:sp>
        <p:nvSpPr>
          <p:cNvPr id="41" name="5 CuadroTexto"/>
          <p:cNvSpPr txBox="1"/>
          <p:nvPr/>
        </p:nvSpPr>
        <p:spPr>
          <a:xfrm>
            <a:off x="899592" y="1038969"/>
            <a:ext cx="7518562" cy="707886"/>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GB" dirty="0" smtClean="0">
                <a:latin typeface="Calibri" panose="020F0502020204030204" pitchFamily="34" charset="0"/>
              </a:rPr>
              <a:t>Experimental data show a good </a:t>
            </a:r>
            <a:r>
              <a:rPr lang="en-GB" dirty="0">
                <a:latin typeface="Calibri" panose="020F0502020204030204" pitchFamily="34" charset="0"/>
              </a:rPr>
              <a:t>c</a:t>
            </a:r>
            <a:r>
              <a:rPr lang="en-GB" dirty="0" smtClean="0">
                <a:latin typeface="Calibri" panose="020F0502020204030204" pitchFamily="34" charset="0"/>
              </a:rPr>
              <a:t>urrent </a:t>
            </a:r>
            <a:r>
              <a:rPr lang="en-GB" dirty="0">
                <a:latin typeface="Calibri" panose="020F0502020204030204" pitchFamily="34" charset="0"/>
              </a:rPr>
              <a:t>S</a:t>
            </a:r>
            <a:r>
              <a:rPr lang="en-GB" dirty="0" smtClean="0">
                <a:latin typeface="Calibri" panose="020F0502020204030204" pitchFamily="34" charset="0"/>
              </a:rPr>
              <a:t>tability in reverse </a:t>
            </a:r>
            <a:r>
              <a:rPr lang="en-GB" dirty="0">
                <a:latin typeface="Calibri" panose="020F0502020204030204" pitchFamily="34" charset="0"/>
              </a:rPr>
              <a:t>m</a:t>
            </a:r>
            <a:r>
              <a:rPr lang="en-GB" dirty="0" smtClean="0">
                <a:latin typeface="Calibri" panose="020F0502020204030204" pitchFamily="34" charset="0"/>
              </a:rPr>
              <a:t>ode (Between 1.5 and 2.0 </a:t>
            </a:r>
            <a:r>
              <a:rPr lang="en-GB" dirty="0" err="1" smtClean="0">
                <a:latin typeface="Calibri" panose="020F0502020204030204" pitchFamily="34" charset="0"/>
              </a:rPr>
              <a:t>nA</a:t>
            </a:r>
            <a:r>
              <a:rPr lang="en-GB" dirty="0" smtClean="0">
                <a:latin typeface="Calibri" panose="020F0502020204030204" pitchFamily="34" charset="0"/>
              </a:rPr>
              <a:t>)</a:t>
            </a:r>
            <a:endParaRPr lang="en-GB" dirty="0">
              <a:latin typeface="Calibri" panose="020F0502020204030204" pitchFamily="34" charset="0"/>
            </a:endParaRPr>
          </a:p>
        </p:txBody>
      </p:sp>
      <p:sp>
        <p:nvSpPr>
          <p:cNvPr id="7"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Measurements: I(t) Stability</a:t>
            </a:r>
          </a:p>
        </p:txBody>
      </p:sp>
      <p:cxnSp>
        <p:nvCxnSpPr>
          <p:cNvPr id="8" name="7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21884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Imagen 21"/>
          <p:cNvPicPr>
            <a:picLocks noChangeAspect="1"/>
          </p:cNvPicPr>
          <p:nvPr/>
        </p:nvPicPr>
        <p:blipFill>
          <a:blip r:embed="rId3"/>
          <a:stretch>
            <a:fillRect/>
          </a:stretch>
        </p:blipFill>
        <p:spPr>
          <a:xfrm>
            <a:off x="7640329" y="5844783"/>
            <a:ext cx="1340401" cy="397881"/>
          </a:xfrm>
          <a:prstGeom prst="rect">
            <a:avLst/>
          </a:prstGeom>
        </p:spPr>
      </p:pic>
      <p:pic>
        <p:nvPicPr>
          <p:cNvPr id="12" name="3 Imagen"/>
          <p:cNvPicPr>
            <a:picLocks noChangeAspect="1"/>
          </p:cNvPicPr>
          <p:nvPr/>
        </p:nvPicPr>
        <p:blipFill rotWithShape="1">
          <a:blip r:embed="rId4">
            <a:extLst>
              <a:ext uri="{28A0092B-C50C-407E-A947-70E740481C1C}">
                <a14:useLocalDpi xmlns:a14="http://schemas.microsoft.com/office/drawing/2010/main" val="0"/>
              </a:ext>
            </a:extLst>
          </a:blip>
          <a:srcRect l="8088" t="1968" r="18088" b="1546"/>
          <a:stretch/>
        </p:blipFill>
        <p:spPr>
          <a:xfrm>
            <a:off x="4427984" y="1310464"/>
            <a:ext cx="4543224" cy="4145013"/>
          </a:xfrm>
          <a:prstGeom prst="rect">
            <a:avLst/>
          </a:prstGeom>
        </p:spPr>
      </p:pic>
      <p:grpSp>
        <p:nvGrpSpPr>
          <p:cNvPr id="4" name="Agrupar 3"/>
          <p:cNvGrpSpPr/>
          <p:nvPr/>
        </p:nvGrpSpPr>
        <p:grpSpPr>
          <a:xfrm>
            <a:off x="366918" y="1052736"/>
            <a:ext cx="4493114" cy="4132332"/>
            <a:chOff x="243626" y="1052736"/>
            <a:chExt cx="4493114" cy="4132332"/>
          </a:xfrm>
        </p:grpSpPr>
        <p:sp>
          <p:nvSpPr>
            <p:cNvPr id="29" name="4 CuadroTexto"/>
            <p:cNvSpPr txBox="1"/>
            <p:nvPr/>
          </p:nvSpPr>
          <p:spPr>
            <a:xfrm>
              <a:off x="272244" y="1052736"/>
              <a:ext cx="4464496" cy="3077766"/>
            </a:xfrm>
            <a:prstGeom prst="rect">
              <a:avLst/>
            </a:prstGeom>
            <a:noFill/>
          </p:spPr>
          <p:txBody>
            <a:bodyPr wrap="square" rtlCol="0">
              <a:spAutoFit/>
            </a:bodyPr>
            <a:lstStyle/>
            <a:p>
              <a:pPr marL="342900" indent="-342900" fontAlgn="auto">
                <a:spcBef>
                  <a:spcPts val="0"/>
                </a:spcBef>
                <a:spcAft>
                  <a:spcPts val="0"/>
                </a:spcAft>
                <a:buClr>
                  <a:schemeClr val="tx1"/>
                </a:buClr>
                <a:buFont typeface="Arial" panose="020B0604020202020204" pitchFamily="34" charset="0"/>
                <a:buChar char="•"/>
              </a:pPr>
              <a:r>
                <a:rPr lang="en-US" sz="1800" dirty="0" smtClean="0">
                  <a:latin typeface="Calibri"/>
                </a:rPr>
                <a:t>Measurements Conditions:</a:t>
              </a:r>
              <a:endParaRPr lang="en-US" sz="18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Devices: </a:t>
              </a:r>
            </a:p>
            <a:p>
              <a:pPr marL="1257300" lvl="2" indent="-342900" fontAlgn="auto">
                <a:spcBef>
                  <a:spcPts val="0"/>
                </a:spcBef>
                <a:spcAft>
                  <a:spcPts val="0"/>
                </a:spcAft>
                <a:buClr>
                  <a:schemeClr val="tx1"/>
                </a:buClr>
                <a:buFont typeface="Calibri" panose="020F0502020204030204" pitchFamily="34" charset="0"/>
                <a:buChar char="‐"/>
              </a:pPr>
              <a:r>
                <a:rPr lang="en-US" sz="1600" dirty="0" smtClean="0">
                  <a:latin typeface="Calibri"/>
                </a:rPr>
                <a:t>W5_LGA32P </a:t>
              </a:r>
              <a:r>
                <a:rPr lang="en-US" sz="1600" dirty="0">
                  <a:latin typeface="Calibri"/>
                </a:rPr>
                <a:t>(PIN</a:t>
              </a:r>
              <a:r>
                <a:rPr lang="en-US" sz="1600" dirty="0" smtClean="0">
                  <a:latin typeface="Calibri"/>
                </a:rPr>
                <a:t>)</a:t>
              </a:r>
            </a:p>
            <a:p>
              <a:pPr marL="1257300" lvl="2" indent="-342900" fontAlgn="auto">
                <a:spcBef>
                  <a:spcPts val="0"/>
                </a:spcBef>
                <a:spcAft>
                  <a:spcPts val="0"/>
                </a:spcAft>
                <a:buClr>
                  <a:schemeClr val="tx1"/>
                </a:buClr>
                <a:buFont typeface="Calibri" panose="020F0502020204030204" pitchFamily="34" charset="0"/>
                <a:buChar char="‐"/>
              </a:pPr>
              <a:r>
                <a:rPr lang="de-DE" sz="1600" dirty="0">
                  <a:latin typeface="Calibri"/>
                </a:rPr>
                <a:t>W5_LGA45 (Dose 1.9·10</a:t>
              </a:r>
              <a:r>
                <a:rPr lang="de-DE" sz="1600" baseline="30000" dirty="0">
                  <a:latin typeface="Calibri"/>
                </a:rPr>
                <a:t>13</a:t>
              </a:r>
              <a:r>
                <a:rPr lang="de-DE" sz="1600" dirty="0">
                  <a:latin typeface="Calibri"/>
                </a:rPr>
                <a:t> cm</a:t>
              </a:r>
              <a:r>
                <a:rPr lang="de-DE" sz="1600" baseline="30000" dirty="0">
                  <a:latin typeface="Calibri"/>
                </a:rPr>
                <a:t>-2</a:t>
              </a:r>
              <a:r>
                <a:rPr lang="de-DE" sz="1600" dirty="0" smtClean="0">
                  <a:latin typeface="Calibri"/>
                </a:rPr>
                <a:t>)</a:t>
              </a:r>
            </a:p>
            <a:p>
              <a:pPr marL="1257300" lvl="2" indent="-342900" fontAlgn="auto">
                <a:spcBef>
                  <a:spcPts val="0"/>
                </a:spcBef>
                <a:spcAft>
                  <a:spcPts val="0"/>
                </a:spcAft>
                <a:buClr>
                  <a:schemeClr val="tx1"/>
                </a:buClr>
                <a:buFont typeface="Calibri" panose="020F0502020204030204" pitchFamily="34" charset="0"/>
                <a:buChar char="‐"/>
              </a:pPr>
              <a:r>
                <a:rPr lang="de-DE" sz="1600" dirty="0">
                  <a:latin typeface="Calibri"/>
                </a:rPr>
                <a:t>W5_LGA81 (Dose 1.9·10</a:t>
              </a:r>
              <a:r>
                <a:rPr lang="de-DE" sz="1600" baseline="30000" dirty="0">
                  <a:latin typeface="Calibri"/>
                </a:rPr>
                <a:t>13</a:t>
              </a:r>
              <a:r>
                <a:rPr lang="de-DE" sz="1600" dirty="0">
                  <a:latin typeface="Calibri"/>
                </a:rPr>
                <a:t> cm</a:t>
              </a:r>
              <a:r>
                <a:rPr lang="de-DE" sz="1600" baseline="30000" dirty="0">
                  <a:latin typeface="Calibri"/>
                </a:rPr>
                <a:t>-2</a:t>
              </a:r>
              <a:r>
                <a:rPr lang="de-DE" sz="1600" dirty="0" smtClean="0">
                  <a:latin typeface="Calibri"/>
                </a:rPr>
                <a:t>)</a:t>
              </a:r>
              <a:endParaRPr lang="en-US" sz="16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Min Voltage </a:t>
              </a:r>
              <a:r>
                <a:rPr lang="en-US" sz="1600" dirty="0">
                  <a:latin typeface="Calibri"/>
                </a:rPr>
                <a:t>= </a:t>
              </a:r>
              <a:r>
                <a:rPr lang="en-US" sz="1600" dirty="0" smtClean="0">
                  <a:latin typeface="Calibri"/>
                </a:rPr>
                <a:t>50 V</a:t>
              </a:r>
              <a:r>
                <a:rPr lang="en-US" sz="1600" dirty="0">
                  <a:latin typeface="Calibri"/>
                </a:rPr>
                <a:t>	</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Max Voltage </a:t>
              </a:r>
              <a:r>
                <a:rPr lang="en-US" sz="1600" dirty="0">
                  <a:latin typeface="Calibri"/>
                </a:rPr>
                <a:t>= 250 V</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a:latin typeface="Calibri"/>
                </a:rPr>
                <a:t>Step = </a:t>
              </a:r>
              <a:r>
                <a:rPr lang="en-US" sz="1600" dirty="0" smtClean="0">
                  <a:latin typeface="Calibri"/>
                </a:rPr>
                <a:t>10 V</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Laser</a:t>
              </a:r>
              <a:r>
                <a:rPr lang="en-US" sz="1600" dirty="0">
                  <a:latin typeface="Calibri"/>
                </a:rPr>
                <a:t>:  Infrared</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a:latin typeface="Calibri"/>
                </a:rPr>
                <a:t>Illumination:  </a:t>
              </a:r>
              <a:r>
                <a:rPr lang="en-US" sz="1600" dirty="0" smtClean="0">
                  <a:latin typeface="Calibri"/>
                </a:rPr>
                <a:t>Front side</a:t>
              </a:r>
              <a:endParaRPr lang="en-US" sz="16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a:latin typeface="Calibri"/>
                </a:rPr>
                <a:t>Attenuation: 69%</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a:latin typeface="Calibri"/>
                </a:rPr>
                <a:t>Frequency: </a:t>
              </a:r>
              <a:r>
                <a:rPr lang="en-US" sz="1600" dirty="0" smtClean="0">
                  <a:latin typeface="Calibri"/>
                </a:rPr>
                <a:t>1kHz</a:t>
              </a:r>
              <a:endParaRPr lang="en-US" sz="1600" dirty="0">
                <a:latin typeface="Calibri"/>
              </a:endParaRPr>
            </a:p>
          </p:txBody>
        </p:sp>
        <p:sp>
          <p:nvSpPr>
            <p:cNvPr id="34" name="4 CuadroTexto"/>
            <p:cNvSpPr txBox="1"/>
            <p:nvPr/>
          </p:nvSpPr>
          <p:spPr>
            <a:xfrm>
              <a:off x="243626" y="4077072"/>
              <a:ext cx="4464496" cy="1107996"/>
            </a:xfrm>
            <a:prstGeom prst="rect">
              <a:avLst/>
            </a:prstGeom>
            <a:noFill/>
          </p:spPr>
          <p:txBody>
            <a:bodyPr wrap="square" rtlCol="0">
              <a:spAutoFit/>
            </a:bodyPr>
            <a:lstStyle/>
            <a:p>
              <a:pPr marL="342900" indent="-342900" fontAlgn="auto">
                <a:spcBef>
                  <a:spcPts val="0"/>
                </a:spcBef>
                <a:spcAft>
                  <a:spcPts val="0"/>
                </a:spcAft>
                <a:buClr>
                  <a:schemeClr val="tx1"/>
                </a:buClr>
                <a:buFont typeface="Arial" panose="020B0604020202020204" pitchFamily="34" charset="0"/>
                <a:buChar char="•"/>
              </a:pPr>
              <a:r>
                <a:rPr lang="en-US" sz="1800" dirty="0" smtClean="0">
                  <a:latin typeface="Calibri"/>
                </a:rPr>
                <a:t>Gain Values:</a:t>
              </a:r>
              <a:endParaRPr lang="en-US" sz="1800" dirty="0">
                <a:latin typeface="Calibri"/>
              </a:endParaRP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2 @ 50 V</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12 </a:t>
              </a:r>
              <a:r>
                <a:rPr lang="en-US" sz="1600" dirty="0">
                  <a:latin typeface="Calibri"/>
                </a:rPr>
                <a:t>@ </a:t>
              </a:r>
              <a:r>
                <a:rPr lang="en-US" sz="1600" dirty="0" smtClean="0">
                  <a:latin typeface="Calibri"/>
                </a:rPr>
                <a:t>200 </a:t>
              </a:r>
              <a:r>
                <a:rPr lang="en-US" sz="1600" dirty="0">
                  <a:latin typeface="Calibri"/>
                </a:rPr>
                <a:t>V</a:t>
              </a:r>
            </a:p>
            <a:p>
              <a:pPr marL="800100" lvl="1" indent="-342900" fontAlgn="auto">
                <a:spcBef>
                  <a:spcPts val="0"/>
                </a:spcBef>
                <a:spcAft>
                  <a:spcPts val="0"/>
                </a:spcAft>
                <a:buClr>
                  <a:schemeClr val="tx1"/>
                </a:buClr>
                <a:buSzPct val="60000"/>
                <a:buFont typeface="Wingdings" panose="05000000000000000000" pitchFamily="2" charset="2"/>
                <a:buChar char="ü"/>
              </a:pPr>
              <a:r>
                <a:rPr lang="en-US" sz="1600" dirty="0" smtClean="0">
                  <a:latin typeface="Calibri"/>
                </a:rPr>
                <a:t>25-35 </a:t>
              </a:r>
              <a:r>
                <a:rPr lang="en-US" sz="1600" dirty="0">
                  <a:latin typeface="Calibri"/>
                </a:rPr>
                <a:t>@ </a:t>
              </a:r>
              <a:r>
                <a:rPr lang="en-US" sz="1600" dirty="0" smtClean="0">
                  <a:latin typeface="Calibri"/>
                </a:rPr>
                <a:t>225 </a:t>
              </a:r>
              <a:r>
                <a:rPr lang="en-US" sz="1600" dirty="0">
                  <a:latin typeface="Calibri"/>
                </a:rPr>
                <a:t>V</a:t>
              </a:r>
            </a:p>
          </p:txBody>
        </p:sp>
      </p:grpSp>
      <p:grpSp>
        <p:nvGrpSpPr>
          <p:cNvPr id="5" name="Agrupar 4"/>
          <p:cNvGrpSpPr>
            <a:grpSpLocks noChangeAspect="1"/>
          </p:cNvGrpSpPr>
          <p:nvPr/>
        </p:nvGrpSpPr>
        <p:grpSpPr>
          <a:xfrm>
            <a:off x="2783336" y="4527210"/>
            <a:ext cx="1572640" cy="1587182"/>
            <a:chOff x="3302710" y="3004164"/>
            <a:chExt cx="1855134" cy="1872291"/>
          </a:xfrm>
        </p:grpSpPr>
        <p:pic>
          <p:nvPicPr>
            <p:cNvPr id="13" name="16 Imagen"/>
            <p:cNvPicPr>
              <a:picLocks noChangeAspect="1"/>
            </p:cNvPicPr>
            <p:nvPr/>
          </p:nvPicPr>
          <p:blipFill rotWithShape="1">
            <a:blip r:embed="rId5" cstate="print">
              <a:extLst>
                <a:ext uri="{28A0092B-C50C-407E-A947-70E740481C1C}">
                  <a14:useLocalDpi xmlns:a14="http://schemas.microsoft.com/office/drawing/2010/main" val="0"/>
                </a:ext>
              </a:extLst>
            </a:blip>
            <a:srcRect l="52137" t="33642" r="40387" b="55040"/>
            <a:stretch/>
          </p:blipFill>
          <p:spPr>
            <a:xfrm>
              <a:off x="3302710" y="3004164"/>
              <a:ext cx="1855134" cy="1872291"/>
            </a:xfrm>
            <a:prstGeom prst="rect">
              <a:avLst/>
            </a:prstGeom>
          </p:spPr>
        </p:pic>
        <p:cxnSp>
          <p:nvCxnSpPr>
            <p:cNvPr id="14" name="60 Conector recto"/>
            <p:cNvCxnSpPr/>
            <p:nvPr/>
          </p:nvCxnSpPr>
          <p:spPr>
            <a:xfrm flipV="1">
              <a:off x="4222744" y="3356561"/>
              <a:ext cx="510386" cy="601011"/>
            </a:xfrm>
            <a:prstGeom prst="line">
              <a:avLst/>
            </a:prstGeom>
            <a:ln w="50800">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5"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Measurements: TCT Gain </a:t>
            </a:r>
          </a:p>
        </p:txBody>
      </p:sp>
      <p:cxnSp>
        <p:nvCxnSpPr>
          <p:cNvPr id="16"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882458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Inverted LGAD (</a:t>
            </a:r>
            <a:r>
              <a:rPr lang="en-US" sz="2400" b="1" dirty="0" err="1" smtClean="0"/>
              <a:t>iLGAD</a:t>
            </a:r>
            <a:r>
              <a:rPr lang="en-US" sz="2400" b="1" dirty="0" smtClean="0"/>
              <a:t>) Detectors</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18821629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1425" y="4869160"/>
            <a:ext cx="4007079"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sz="2000" b="1" kern="0" dirty="0" smtClean="0">
                <a:solidFill>
                  <a:schemeClr val="tx1"/>
                </a:solidFill>
                <a:latin typeface="+mn-lt"/>
                <a:ea typeface="ＭＳ Ｐゴシック" pitchFamily="34" charset="-128"/>
              </a:rPr>
              <a:t>Conventional LGAD with Strip Layout</a:t>
            </a:r>
            <a:endParaRPr lang="en-GB" sz="2000" kern="0" dirty="0" smtClean="0">
              <a:solidFill>
                <a:schemeClr val="tx1"/>
              </a:solidFill>
              <a:latin typeface="+mn-lt"/>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51" y="1268760"/>
            <a:ext cx="647896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286164"/>
            <a:ext cx="3250251" cy="215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98501167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3 CuadroTexto"/>
          <p:cNvSpPr txBox="1"/>
          <p:nvPr/>
        </p:nvSpPr>
        <p:spPr>
          <a:xfrm>
            <a:off x="179512" y="1124748"/>
            <a:ext cx="8964488" cy="1200329"/>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a:solidFill>
                  <a:srgbClr val="FF0000"/>
                </a:solidFill>
                <a:latin typeface="Calibri"/>
              </a:rPr>
              <a:t>Double-sided LGAD</a:t>
            </a:r>
            <a:r>
              <a:rPr lang="en-US" dirty="0">
                <a:latin typeface="Calibri"/>
              </a:rPr>
              <a:t> with </a:t>
            </a:r>
            <a:r>
              <a:rPr lang="en-US" b="1" dirty="0">
                <a:solidFill>
                  <a:srgbClr val="3164AB"/>
                </a:solidFill>
                <a:latin typeface="Calibri"/>
              </a:rPr>
              <a:t>pad-like multiplication</a:t>
            </a:r>
            <a:r>
              <a:rPr lang="en-US" dirty="0">
                <a:latin typeface="Calibri"/>
              </a:rPr>
              <a:t> structure in the </a:t>
            </a:r>
            <a:r>
              <a:rPr lang="en-US" b="1" dirty="0">
                <a:solidFill>
                  <a:srgbClr val="00B050"/>
                </a:solidFill>
                <a:latin typeface="Calibri"/>
              </a:rPr>
              <a:t>back-side</a:t>
            </a:r>
            <a:r>
              <a:rPr lang="en-US" dirty="0">
                <a:latin typeface="Calibri"/>
              </a:rPr>
              <a:t> and </a:t>
            </a:r>
            <a:r>
              <a:rPr lang="en-US" b="1" dirty="0" err="1">
                <a:solidFill>
                  <a:srgbClr val="3164AB"/>
                </a:solidFill>
                <a:latin typeface="Calibri"/>
              </a:rPr>
              <a:t>ohmic</a:t>
            </a:r>
            <a:r>
              <a:rPr lang="en-US" b="1" dirty="0">
                <a:solidFill>
                  <a:srgbClr val="3164AB"/>
                </a:solidFill>
                <a:latin typeface="Calibri"/>
              </a:rPr>
              <a:t> read out</a:t>
            </a:r>
            <a:r>
              <a:rPr lang="en-US" dirty="0">
                <a:latin typeface="Calibri"/>
              </a:rPr>
              <a:t> </a:t>
            </a:r>
            <a:r>
              <a:rPr lang="en-US" dirty="0" smtClean="0">
                <a:latin typeface="Calibri"/>
              </a:rPr>
              <a:t>strips, </a:t>
            </a:r>
            <a:r>
              <a:rPr lang="en-US" dirty="0">
                <a:latin typeface="Calibri"/>
              </a:rPr>
              <a:t>or pixels, in the </a:t>
            </a:r>
            <a:r>
              <a:rPr lang="en-US" b="1" dirty="0" smtClean="0">
                <a:solidFill>
                  <a:srgbClr val="00B050"/>
                </a:solidFill>
                <a:latin typeface="Calibri"/>
              </a:rPr>
              <a:t>front-side</a:t>
            </a:r>
          </a:p>
          <a:p>
            <a:pPr marL="342900" indent="-342900" fontAlgn="auto">
              <a:spcBef>
                <a:spcPts val="0"/>
              </a:spcBef>
              <a:spcAft>
                <a:spcPts val="0"/>
              </a:spcAft>
              <a:buClr>
                <a:schemeClr val="tx1"/>
              </a:buClr>
              <a:buFont typeface="Arial" charset="0"/>
              <a:buChar char="•"/>
            </a:pPr>
            <a:endParaRPr lang="en-US" dirty="0" smtClean="0">
              <a:latin typeface="Calibri"/>
            </a:endParaRPr>
          </a:p>
          <a:p>
            <a:pPr marL="342900" indent="-342900" fontAlgn="auto">
              <a:spcBef>
                <a:spcPts val="0"/>
              </a:spcBef>
              <a:spcAft>
                <a:spcPts val="0"/>
              </a:spcAft>
              <a:buClr>
                <a:schemeClr val="tx1"/>
              </a:buClr>
              <a:buFont typeface="Arial" charset="0"/>
              <a:buChar char="•"/>
            </a:pPr>
            <a:r>
              <a:rPr lang="en-US" b="1" dirty="0">
                <a:solidFill>
                  <a:srgbClr val="FF0000"/>
                </a:solidFill>
                <a:latin typeface="Calibri"/>
              </a:rPr>
              <a:t>N on P</a:t>
            </a:r>
            <a:r>
              <a:rPr lang="en-US" dirty="0">
                <a:latin typeface="Calibri"/>
              </a:rPr>
              <a:t> vs </a:t>
            </a:r>
            <a:r>
              <a:rPr lang="en-US" b="1" dirty="0">
                <a:solidFill>
                  <a:srgbClr val="FF0000"/>
                </a:solidFill>
                <a:latin typeface="Calibri"/>
              </a:rPr>
              <a:t>P on P</a:t>
            </a:r>
            <a:r>
              <a:rPr lang="en-US" dirty="0">
                <a:latin typeface="Calibri"/>
              </a:rPr>
              <a:t> </a:t>
            </a:r>
            <a:r>
              <a:rPr lang="en-US" b="1" dirty="0">
                <a:solidFill>
                  <a:srgbClr val="3164AB"/>
                </a:solidFill>
                <a:latin typeface="Calibri"/>
              </a:rPr>
              <a:t>LGAD</a:t>
            </a:r>
            <a:r>
              <a:rPr lang="en-US" dirty="0">
                <a:latin typeface="Calibri"/>
              </a:rPr>
              <a:t> </a:t>
            </a:r>
            <a:r>
              <a:rPr lang="en-US" dirty="0" err="1">
                <a:latin typeface="Calibri"/>
              </a:rPr>
              <a:t>microStrips</a:t>
            </a:r>
            <a:r>
              <a:rPr lang="en-US" dirty="0">
                <a:latin typeface="Calibri"/>
              </a:rPr>
              <a:t> </a:t>
            </a:r>
            <a:r>
              <a:rPr lang="en-US" dirty="0" smtClean="0">
                <a:latin typeface="Calibri"/>
              </a:rPr>
              <a:t>Comparison</a:t>
            </a:r>
            <a:endParaRPr lang="en-US" sz="1800" dirty="0">
              <a:latin typeface="Calibri"/>
            </a:endParaRPr>
          </a:p>
        </p:txBody>
      </p:sp>
      <p:sp>
        <p:nvSpPr>
          <p:cNvPr id="15" name="CuadroTexto 14"/>
          <p:cNvSpPr txBox="1"/>
          <p:nvPr/>
        </p:nvSpPr>
        <p:spPr>
          <a:xfrm>
            <a:off x="6444208" y="5589240"/>
            <a:ext cx="889987" cy="400110"/>
          </a:xfrm>
          <a:prstGeom prst="rect">
            <a:avLst/>
          </a:prstGeom>
          <a:noFill/>
          <a:ln w="31750">
            <a:solidFill>
              <a:schemeClr val="tx1"/>
            </a:solidFill>
          </a:ln>
        </p:spPr>
        <p:txBody>
          <a:bodyPr wrap="none" rtlCol="0">
            <a:spAutoFit/>
          </a:bodyPr>
          <a:lstStyle/>
          <a:p>
            <a:r>
              <a:rPr lang="en-US" b="1" i="1" dirty="0" err="1">
                <a:latin typeface="Consolas" panose="020B0609020204030204" pitchFamily="49" charset="0"/>
                <a:cs typeface="Consolas" panose="020B0609020204030204" pitchFamily="49" charset="0"/>
              </a:rPr>
              <a:t>i</a:t>
            </a:r>
            <a:r>
              <a:rPr lang="en-US" b="1" dirty="0" err="1">
                <a:latin typeface="Consolas" panose="020B0609020204030204" pitchFamily="49" charset="0"/>
                <a:cs typeface="Consolas" panose="020B0609020204030204" pitchFamily="49" charset="0"/>
              </a:rPr>
              <a:t>LGAD</a:t>
            </a:r>
            <a:endParaRPr lang="es-ES" b="1" dirty="0">
              <a:latin typeface="Consolas" panose="020B0609020204030204" pitchFamily="49" charset="0"/>
              <a:cs typeface="Consolas" panose="020B0609020204030204" pitchFamily="49" charset="0"/>
            </a:endParaRPr>
          </a:p>
        </p:txBody>
      </p:sp>
      <p:sp>
        <p:nvSpPr>
          <p:cNvPr id="14" name="Rectangle 14"/>
          <p:cNvSpPr txBox="1">
            <a:spLocks noChangeArrowheads="1"/>
          </p:cNvSpPr>
          <p:nvPr/>
        </p:nvSpPr>
        <p:spPr>
          <a:xfrm>
            <a:off x="0" y="476683"/>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sz="2000" b="1" kern="0" dirty="0" smtClean="0">
                <a:solidFill>
                  <a:schemeClr val="tx1"/>
                </a:solidFill>
                <a:latin typeface="+mn-lt"/>
                <a:ea typeface="ＭＳ Ｐゴシック" pitchFamily="34" charset="-128"/>
              </a:rPr>
              <a:t> P on P </a:t>
            </a:r>
            <a:r>
              <a:rPr lang="en-GB" sz="2000" b="1" kern="0" dirty="0">
                <a:solidFill>
                  <a:schemeClr val="tx1"/>
                </a:solidFill>
                <a:latin typeface="+mn-lt"/>
                <a:ea typeface="ＭＳ Ｐゴシック" pitchFamily="34" charset="-128"/>
              </a:rPr>
              <a:t>Strip </a:t>
            </a:r>
            <a:r>
              <a:rPr lang="en-GB" sz="2000" b="1" kern="0" dirty="0" err="1">
                <a:solidFill>
                  <a:schemeClr val="tx1"/>
                </a:solidFill>
                <a:latin typeface="+mn-lt"/>
                <a:ea typeface="ＭＳ Ｐゴシック" pitchFamily="34" charset="-128"/>
              </a:rPr>
              <a:t>iLGAD</a:t>
            </a:r>
            <a:r>
              <a:rPr lang="en-GB" sz="2000" b="1" kern="0" dirty="0">
                <a:solidFill>
                  <a:schemeClr val="tx1"/>
                </a:solidFill>
                <a:latin typeface="+mn-lt"/>
                <a:ea typeface="ＭＳ Ｐゴシック" pitchFamily="34" charset="-128"/>
              </a:rPr>
              <a:t>: The “Inverted” LGAD</a:t>
            </a:r>
            <a:endParaRPr lang="en-GB" sz="2000" kern="0" dirty="0" smtClean="0">
              <a:solidFill>
                <a:schemeClr val="tx1"/>
              </a:solidFill>
              <a:latin typeface="+mn-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513111"/>
            <a:ext cx="90535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4"/>
          <p:cNvSpPr txBox="1"/>
          <p:nvPr/>
        </p:nvSpPr>
        <p:spPr>
          <a:xfrm>
            <a:off x="1907704" y="5589240"/>
            <a:ext cx="748923" cy="400110"/>
          </a:xfrm>
          <a:prstGeom prst="rect">
            <a:avLst/>
          </a:prstGeom>
          <a:noFill/>
          <a:ln w="31750">
            <a:solidFill>
              <a:schemeClr val="tx1"/>
            </a:solidFill>
          </a:ln>
        </p:spPr>
        <p:txBody>
          <a:bodyPr wrap="none" rtlCol="0">
            <a:spAutoFit/>
          </a:bodyPr>
          <a:lstStyle/>
          <a:p>
            <a:r>
              <a:rPr lang="en-US" b="1" dirty="0" smtClean="0">
                <a:latin typeface="Consolas" panose="020B0609020204030204" pitchFamily="49" charset="0"/>
                <a:cs typeface="Consolas" panose="020B0609020204030204" pitchFamily="49" charset="0"/>
              </a:rPr>
              <a:t>LGAD</a:t>
            </a:r>
            <a:endParaRPr lang="es-ES" b="1" dirty="0">
              <a:latin typeface="Consolas" panose="020B0609020204030204" pitchFamily="49" charset="0"/>
              <a:cs typeface="Consolas" panose="020B0609020204030204" pitchFamily="49" charset="0"/>
            </a:endParaRPr>
          </a:p>
        </p:txBody>
      </p:sp>
      <p:cxnSp>
        <p:nvCxnSpPr>
          <p:cNvPr id="8"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98542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14"/>
          <p:cNvSpPr txBox="1">
            <a:spLocks noChangeArrowheads="1"/>
          </p:cNvSpPr>
          <p:nvPr/>
        </p:nvSpPr>
        <p:spPr>
          <a:xfrm>
            <a:off x="0" y="476683"/>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sz="2000" b="1" kern="0" dirty="0" smtClean="0">
                <a:solidFill>
                  <a:schemeClr val="tx1"/>
                </a:solidFill>
                <a:latin typeface="+mn-lt"/>
                <a:ea typeface="ＭＳ Ｐゴシック" pitchFamily="34" charset="-128"/>
              </a:rPr>
              <a:t> P on P </a:t>
            </a:r>
            <a:r>
              <a:rPr lang="en-GB" sz="2000" b="1" kern="0" dirty="0">
                <a:solidFill>
                  <a:schemeClr val="tx1"/>
                </a:solidFill>
                <a:latin typeface="+mn-lt"/>
                <a:ea typeface="ＭＳ Ｐゴシック" pitchFamily="34" charset="-128"/>
              </a:rPr>
              <a:t>Strip </a:t>
            </a:r>
            <a:r>
              <a:rPr lang="en-GB" sz="2000" b="1" kern="0" dirty="0" err="1">
                <a:solidFill>
                  <a:schemeClr val="tx1"/>
                </a:solidFill>
                <a:latin typeface="+mn-lt"/>
                <a:ea typeface="ＭＳ Ｐゴシック" pitchFamily="34" charset="-128"/>
              </a:rPr>
              <a:t>iLGAD</a:t>
            </a:r>
            <a:r>
              <a:rPr lang="en-GB" sz="2000" b="1" kern="0" dirty="0">
                <a:solidFill>
                  <a:schemeClr val="tx1"/>
                </a:solidFill>
                <a:latin typeface="+mn-lt"/>
                <a:ea typeface="ＭＳ Ｐゴシック" pitchFamily="34" charset="-128"/>
              </a:rPr>
              <a:t>: The “Inverted” LGAD</a:t>
            </a:r>
            <a:endParaRPr lang="en-GB" sz="2000" kern="0" dirty="0" smtClean="0">
              <a:solidFill>
                <a:schemeClr val="tx1"/>
              </a:solidFill>
              <a:latin typeface="+mn-lt"/>
            </a:endParaRPr>
          </a:p>
        </p:txBody>
      </p:sp>
      <p:sp>
        <p:nvSpPr>
          <p:cNvPr id="62" name="3 CuadroTexto"/>
          <p:cNvSpPr txBox="1"/>
          <p:nvPr/>
        </p:nvSpPr>
        <p:spPr>
          <a:xfrm>
            <a:off x="179512" y="1124748"/>
            <a:ext cx="8964488" cy="1200329"/>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Double-sided LGAD</a:t>
            </a:r>
            <a:r>
              <a:rPr lang="en-US" dirty="0" smtClean="0">
                <a:latin typeface="Calibri"/>
              </a:rPr>
              <a:t> with </a:t>
            </a:r>
            <a:r>
              <a:rPr lang="en-US" b="1" dirty="0" smtClean="0">
                <a:solidFill>
                  <a:srgbClr val="3164AB"/>
                </a:solidFill>
                <a:latin typeface="Calibri"/>
              </a:rPr>
              <a:t>pad-like multiplication</a:t>
            </a:r>
            <a:r>
              <a:rPr lang="en-US" dirty="0" smtClean="0">
                <a:latin typeface="Calibri"/>
              </a:rPr>
              <a:t> structure in the </a:t>
            </a:r>
            <a:r>
              <a:rPr lang="en-US" b="1" dirty="0" smtClean="0">
                <a:solidFill>
                  <a:srgbClr val="00B050"/>
                </a:solidFill>
                <a:latin typeface="Calibri"/>
              </a:rPr>
              <a:t>back-side</a:t>
            </a:r>
            <a:r>
              <a:rPr lang="en-US" dirty="0" smtClean="0">
                <a:latin typeface="Calibri"/>
              </a:rPr>
              <a:t> and </a:t>
            </a:r>
            <a:r>
              <a:rPr lang="en-US" b="1" dirty="0" err="1" smtClean="0">
                <a:solidFill>
                  <a:srgbClr val="3164AB"/>
                </a:solidFill>
                <a:latin typeface="Calibri"/>
              </a:rPr>
              <a:t>ohmic</a:t>
            </a:r>
            <a:r>
              <a:rPr lang="en-US" b="1" dirty="0" smtClean="0">
                <a:solidFill>
                  <a:srgbClr val="3164AB"/>
                </a:solidFill>
                <a:latin typeface="Calibri"/>
              </a:rPr>
              <a:t> read out</a:t>
            </a:r>
            <a:r>
              <a:rPr lang="en-US" dirty="0" smtClean="0">
                <a:latin typeface="Calibri"/>
              </a:rPr>
              <a:t> strips, or pixels, in the </a:t>
            </a:r>
            <a:r>
              <a:rPr lang="en-US" b="1" dirty="0">
                <a:solidFill>
                  <a:srgbClr val="00B050"/>
                </a:solidFill>
                <a:latin typeface="Calibri"/>
              </a:rPr>
              <a:t>front side</a:t>
            </a:r>
          </a:p>
          <a:p>
            <a:pPr marL="342900" indent="-342900" fontAlgn="auto">
              <a:spcBef>
                <a:spcPts val="0"/>
              </a:spcBef>
              <a:spcAft>
                <a:spcPts val="0"/>
              </a:spcAft>
              <a:buClr>
                <a:schemeClr val="tx1"/>
              </a:buClr>
              <a:buFont typeface="Arial" charset="0"/>
              <a:buChar char="•"/>
            </a:pPr>
            <a:endParaRPr lang="en-US" dirty="0">
              <a:latin typeface="Calibri"/>
            </a:endParaRPr>
          </a:p>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First Design and Run</a:t>
            </a:r>
            <a:r>
              <a:rPr lang="en-US" dirty="0" smtClean="0">
                <a:latin typeface="Calibri"/>
              </a:rPr>
              <a:t>. Include Pads, </a:t>
            </a:r>
            <a:r>
              <a:rPr lang="en-US" dirty="0" err="1" smtClean="0">
                <a:latin typeface="Calibri"/>
              </a:rPr>
              <a:t>microStrips</a:t>
            </a:r>
            <a:r>
              <a:rPr lang="en-US" dirty="0" smtClean="0">
                <a:latin typeface="Calibri"/>
              </a:rPr>
              <a:t> and pixelated </a:t>
            </a:r>
            <a:r>
              <a:rPr lang="en-US" dirty="0" err="1" smtClean="0">
                <a:latin typeface="Calibri"/>
              </a:rPr>
              <a:t>i</a:t>
            </a:r>
            <a:r>
              <a:rPr lang="en-US" b="1" dirty="0" err="1" smtClean="0">
                <a:solidFill>
                  <a:srgbClr val="3164AB"/>
                </a:solidFill>
                <a:latin typeface="Calibri"/>
              </a:rPr>
              <a:t>LGADs</a:t>
            </a:r>
            <a:endParaRPr lang="en-US" dirty="0">
              <a:latin typeface="Calibri"/>
            </a:endParaRPr>
          </a:p>
        </p:txBody>
      </p:sp>
      <p:sp>
        <p:nvSpPr>
          <p:cNvPr id="54" name="CuadroTexto 53"/>
          <p:cNvSpPr txBox="1"/>
          <p:nvPr/>
        </p:nvSpPr>
        <p:spPr>
          <a:xfrm>
            <a:off x="8146509" y="5909210"/>
            <a:ext cx="889987" cy="400110"/>
          </a:xfrm>
          <a:prstGeom prst="rect">
            <a:avLst/>
          </a:prstGeom>
          <a:noFill/>
          <a:ln w="31750">
            <a:solidFill>
              <a:schemeClr val="tx1"/>
            </a:solidFill>
          </a:ln>
        </p:spPr>
        <p:txBody>
          <a:bodyPr wrap="none" rtlCol="0">
            <a:spAutoFit/>
          </a:bodyPr>
          <a:lstStyle/>
          <a:p>
            <a:r>
              <a:rPr lang="en-US" b="1" i="1" dirty="0" err="1">
                <a:latin typeface="Consolas" panose="020B0609020204030204" pitchFamily="49" charset="0"/>
                <a:cs typeface="Consolas" panose="020B0609020204030204" pitchFamily="49" charset="0"/>
              </a:rPr>
              <a:t>i</a:t>
            </a:r>
            <a:r>
              <a:rPr lang="en-US" b="1" dirty="0" err="1">
                <a:latin typeface="Consolas" panose="020B0609020204030204" pitchFamily="49" charset="0"/>
                <a:cs typeface="Consolas" panose="020B0609020204030204" pitchFamily="49" charset="0"/>
              </a:rPr>
              <a:t>LGAD</a:t>
            </a:r>
            <a:endParaRPr lang="es-ES" b="1" dirty="0">
              <a:latin typeface="Consolas" panose="020B0609020204030204" pitchFamily="49" charset="0"/>
              <a:cs typeface="Consolas" panose="020B0609020204030204" pitchFamily="49"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420888"/>
            <a:ext cx="889476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3 CuadroTexto"/>
          <p:cNvSpPr txBox="1"/>
          <p:nvPr/>
        </p:nvSpPr>
        <p:spPr>
          <a:xfrm>
            <a:off x="144016" y="6114782"/>
            <a:ext cx="8964488" cy="338554"/>
          </a:xfrm>
          <a:prstGeom prst="rect">
            <a:avLst/>
          </a:prstGeom>
          <a:noFill/>
        </p:spPr>
        <p:txBody>
          <a:bodyPr wrap="square" rtlCol="0">
            <a:spAutoFit/>
          </a:bodyPr>
          <a:lstStyle/>
          <a:p>
            <a:pPr fontAlgn="auto">
              <a:spcBef>
                <a:spcPts val="0"/>
              </a:spcBef>
              <a:spcAft>
                <a:spcPts val="0"/>
              </a:spcAft>
              <a:buClr>
                <a:srgbClr val="3164AB"/>
              </a:buClr>
            </a:pPr>
            <a:r>
              <a:rPr lang="en-US" sz="1600" b="1" i="1" dirty="0" smtClean="0">
                <a:latin typeface="Calibri"/>
              </a:rPr>
              <a:t>1987 United States Patent</a:t>
            </a:r>
            <a:r>
              <a:rPr lang="en-US" sz="1600" i="1" dirty="0" smtClean="0">
                <a:latin typeface="Calibri"/>
              </a:rPr>
              <a:t>. </a:t>
            </a:r>
            <a:r>
              <a:rPr lang="en-US" sz="1600" b="1" i="1" dirty="0" smtClean="0">
                <a:latin typeface="Calibri"/>
              </a:rPr>
              <a:t>Paul P. Webb</a:t>
            </a:r>
            <a:r>
              <a:rPr lang="en-US" sz="1600" i="1" dirty="0" smtClean="0">
                <a:latin typeface="Calibri"/>
              </a:rPr>
              <a:t> et al. RCA Inc. “Avalanche photodiode”</a:t>
            </a:r>
            <a:endParaRPr lang="en-US" sz="1600" b="1" i="1" dirty="0" smtClean="0">
              <a:latin typeface="Calibri"/>
            </a:endParaRPr>
          </a:p>
        </p:txBody>
      </p:sp>
      <p:cxnSp>
        <p:nvCxnSpPr>
          <p:cNvPr id="8"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6463821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a:t>
            </a:r>
            <a:endParaRPr lang="en-US" sz="2000" kern="0" dirty="0" smtClean="0">
              <a:solidFill>
                <a:schemeClr val="tx1"/>
              </a:solidFill>
              <a:latin typeface="+mn-lt"/>
            </a:endParaRPr>
          </a:p>
        </p:txBody>
      </p:sp>
      <p:sp>
        <p:nvSpPr>
          <p:cNvPr id="61" name="3 CuadroTexto"/>
          <p:cNvSpPr txBox="1"/>
          <p:nvPr/>
        </p:nvSpPr>
        <p:spPr>
          <a:xfrm>
            <a:off x="149782" y="1052736"/>
            <a:ext cx="8814706"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Three</a:t>
            </a:r>
            <a:r>
              <a:rPr lang="en-US" dirty="0" smtClean="0">
                <a:solidFill>
                  <a:prstClr val="black"/>
                </a:solidFill>
                <a:latin typeface="Calibri"/>
              </a:rPr>
              <a:t> </a:t>
            </a:r>
            <a:r>
              <a:rPr lang="en-US" dirty="0" err="1" smtClean="0">
                <a:solidFill>
                  <a:prstClr val="black"/>
                </a:solidFill>
                <a:latin typeface="Calibri"/>
              </a:rPr>
              <a:t>microStrips</a:t>
            </a:r>
            <a:r>
              <a:rPr lang="en-US" dirty="0" smtClean="0">
                <a:latin typeface="Calibri"/>
              </a:rPr>
              <a:t>. </a:t>
            </a:r>
            <a:r>
              <a:rPr lang="en-US" b="1" dirty="0" smtClean="0">
                <a:solidFill>
                  <a:srgbClr val="3164AB"/>
                </a:solidFill>
                <a:latin typeface="Calibri"/>
              </a:rPr>
              <a:t>Electric Field</a:t>
            </a:r>
            <a:r>
              <a:rPr lang="en-US" dirty="0">
                <a:solidFill>
                  <a:prstClr val="black"/>
                </a:solidFill>
                <a:latin typeface="Calibri"/>
              </a:rPr>
              <a:t> </a:t>
            </a:r>
            <a:r>
              <a:rPr lang="en-US" dirty="0" smtClean="0">
                <a:solidFill>
                  <a:prstClr val="black"/>
                </a:solidFill>
                <a:latin typeface="Calibri"/>
              </a:rPr>
              <a:t>Distribution</a:t>
            </a:r>
            <a:r>
              <a:rPr lang="en-US" dirty="0">
                <a:solidFill>
                  <a:prstClr val="black"/>
                </a:solidFill>
                <a:latin typeface="Calibri"/>
              </a:rPr>
              <a:t>:</a:t>
            </a:r>
            <a:r>
              <a:rPr lang="en-US" dirty="0" smtClean="0">
                <a:solidFill>
                  <a:prstClr val="black"/>
                </a:solidFill>
                <a:latin typeface="Calibri"/>
              </a:rPr>
              <a:t> </a:t>
            </a:r>
            <a:r>
              <a:rPr lang="en-US" b="1" dirty="0" smtClean="0">
                <a:solidFill>
                  <a:srgbClr val="FF0000"/>
                </a:solidFill>
                <a:latin typeface="Calibri"/>
              </a:rPr>
              <a:t>Maximum value @ P-N Junctions</a:t>
            </a:r>
            <a:r>
              <a:rPr lang="en-US" dirty="0" smtClean="0">
                <a:solidFill>
                  <a:prstClr val="black"/>
                </a:solidFill>
                <a:latin typeface="Calibri"/>
              </a:rPr>
              <a:t> </a:t>
            </a:r>
            <a:endParaRPr lang="en-US" dirty="0">
              <a:latin typeface="Calibri"/>
            </a:endParaRPr>
          </a:p>
        </p:txBody>
      </p:sp>
      <p:pic>
        <p:nvPicPr>
          <p:cNvPr id="62" name="Picture 2" descr="\\VBOXSVR\marta\Documents\UFSD_RD50\simulació\simulacio_electrica\simulacio_electrica\detector_girat\Electric_f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16520"/>
            <a:ext cx="7554560" cy="4764808"/>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8 Conector recto de flecha"/>
          <p:cNvCxnSpPr/>
          <p:nvPr/>
        </p:nvCxnSpPr>
        <p:spPr>
          <a:xfrm flipH="1">
            <a:off x="2667000" y="4293096"/>
            <a:ext cx="32792" cy="1169640"/>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64" name="5 Conector recto de flecha"/>
          <p:cNvCxnSpPr/>
          <p:nvPr/>
        </p:nvCxnSpPr>
        <p:spPr>
          <a:xfrm flipH="1" flipV="1">
            <a:off x="6545560" y="2348881"/>
            <a:ext cx="42664" cy="792087"/>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sp>
        <p:nvSpPr>
          <p:cNvPr id="65" name="7 CuadroTexto"/>
          <p:cNvSpPr txBox="1"/>
          <p:nvPr/>
        </p:nvSpPr>
        <p:spPr>
          <a:xfrm>
            <a:off x="5817352" y="1688282"/>
            <a:ext cx="1447576" cy="338554"/>
          </a:xfrm>
          <a:prstGeom prst="rect">
            <a:avLst/>
          </a:prstGeom>
          <a:solidFill>
            <a:schemeClr val="bg1"/>
          </a:solidFill>
        </p:spPr>
        <p:txBody>
          <a:bodyPr wrap="none" rtlCol="0">
            <a:spAutoFit/>
          </a:bodyPr>
          <a:lstStyle/>
          <a:p>
            <a:r>
              <a:rPr lang="en-US" sz="1600" dirty="0" smtClean="0"/>
              <a:t>STRIP </a:t>
            </a:r>
            <a:r>
              <a:rPr lang="en-US" sz="1600" dirty="0" err="1" smtClean="0"/>
              <a:t>LGAD</a:t>
            </a:r>
            <a:endParaRPr lang="en-US" sz="1600" dirty="0"/>
          </a:p>
        </p:txBody>
      </p:sp>
      <p:sp>
        <p:nvSpPr>
          <p:cNvPr id="66" name="8 CuadroTexto"/>
          <p:cNvSpPr txBox="1"/>
          <p:nvPr/>
        </p:nvSpPr>
        <p:spPr>
          <a:xfrm>
            <a:off x="2011669" y="1672190"/>
            <a:ext cx="1503681" cy="338554"/>
          </a:xfrm>
          <a:prstGeom prst="rect">
            <a:avLst/>
          </a:prstGeom>
          <a:solidFill>
            <a:schemeClr val="bg1"/>
          </a:solidFill>
        </p:spPr>
        <p:txBody>
          <a:bodyPr wrap="none" rtlCol="0">
            <a:spAutoFit/>
          </a:bodyPr>
          <a:lstStyle/>
          <a:p>
            <a:r>
              <a:rPr lang="en-US" sz="1600" dirty="0" smtClean="0"/>
              <a:t>STRIP </a:t>
            </a:r>
            <a:r>
              <a:rPr lang="en-US" sz="1600" dirty="0" err="1"/>
              <a:t>i</a:t>
            </a:r>
            <a:r>
              <a:rPr lang="en-US" sz="1600" dirty="0" err="1" smtClean="0"/>
              <a:t>LGAD</a:t>
            </a:r>
            <a:endParaRPr lang="en-US" sz="1600" dirty="0"/>
          </a:p>
        </p:txBody>
      </p:sp>
      <p:cxnSp>
        <p:nvCxnSpPr>
          <p:cNvPr id="11" name="5 Conector recto de flecha"/>
          <p:cNvCxnSpPr/>
          <p:nvPr/>
        </p:nvCxnSpPr>
        <p:spPr>
          <a:xfrm flipH="1" flipV="1">
            <a:off x="5580112" y="2348880"/>
            <a:ext cx="42664" cy="792087"/>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12" name="5 Conector recto de flecha"/>
          <p:cNvCxnSpPr/>
          <p:nvPr/>
        </p:nvCxnSpPr>
        <p:spPr>
          <a:xfrm flipH="1" flipV="1">
            <a:off x="7540607" y="2348879"/>
            <a:ext cx="42664" cy="792087"/>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sp>
        <p:nvSpPr>
          <p:cNvPr id="13" name="4 CuadroTexto"/>
          <p:cNvSpPr txBox="1"/>
          <p:nvPr/>
        </p:nvSpPr>
        <p:spPr>
          <a:xfrm>
            <a:off x="1699571" y="3017949"/>
            <a:ext cx="2283463" cy="338554"/>
          </a:xfrm>
          <a:prstGeom prst="rect">
            <a:avLst/>
          </a:prstGeom>
          <a:noFill/>
          <a:ln w="12700">
            <a:solidFill>
              <a:srgbClr val="FFFF00"/>
            </a:solidFill>
          </a:ln>
        </p:spPr>
        <p:txBody>
          <a:bodyPr wrap="square" rtlCol="0">
            <a:spAutoFit/>
          </a:bodyPr>
          <a:lstStyle/>
          <a:p>
            <a:pPr algn="ctr"/>
            <a:r>
              <a:rPr lang="es-ES" sz="1600" dirty="0" smtClean="0">
                <a:solidFill>
                  <a:srgbClr val="FFFF00"/>
                </a:solidFill>
              </a:rPr>
              <a:t>285 </a:t>
            </a:r>
            <a:r>
              <a:rPr lang="en-US" sz="1600" dirty="0" smtClean="0">
                <a:solidFill>
                  <a:srgbClr val="FFFF00"/>
                </a:solidFill>
              </a:rPr>
              <a:t>µ</a:t>
            </a:r>
            <a:r>
              <a:rPr lang="es-ES" sz="1600" dirty="0">
                <a:solidFill>
                  <a:srgbClr val="FFFF00"/>
                </a:solidFill>
              </a:rPr>
              <a:t>m</a:t>
            </a:r>
            <a:r>
              <a:rPr lang="es-ES" sz="1600" dirty="0" smtClean="0">
                <a:solidFill>
                  <a:srgbClr val="FFFF00"/>
                </a:solidFill>
              </a:rPr>
              <a:t> </a:t>
            </a:r>
            <a:r>
              <a:rPr lang="es-ES" sz="1600" dirty="0">
                <a:solidFill>
                  <a:srgbClr val="FFFF00"/>
                </a:solidFill>
              </a:rPr>
              <a:t>D</a:t>
            </a:r>
            <a:r>
              <a:rPr lang="es-ES" sz="1600" dirty="0" smtClean="0">
                <a:solidFill>
                  <a:srgbClr val="FFFF00"/>
                </a:solidFill>
              </a:rPr>
              <a:t>etector</a:t>
            </a:r>
            <a:endParaRPr lang="en-US" sz="1600" dirty="0">
              <a:solidFill>
                <a:srgbClr val="FFFF00"/>
              </a:solidFill>
            </a:endParaRPr>
          </a:p>
        </p:txBody>
      </p:sp>
      <p:cxnSp>
        <p:nvCxnSpPr>
          <p:cNvPr id="14"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8493817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3 CuadroTexto"/>
          <p:cNvSpPr txBox="1"/>
          <p:nvPr/>
        </p:nvSpPr>
        <p:spPr>
          <a:xfrm>
            <a:off x="149782" y="1043444"/>
            <a:ext cx="8814706"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dirty="0" err="1">
                <a:latin typeface="Calibri"/>
              </a:rPr>
              <a:t>MicroStrips</a:t>
            </a:r>
            <a:r>
              <a:rPr lang="en-US" dirty="0">
                <a:latin typeface="Calibri"/>
              </a:rPr>
              <a:t> Simulation. </a:t>
            </a:r>
            <a:r>
              <a:rPr lang="en-US" b="1" dirty="0">
                <a:solidFill>
                  <a:srgbClr val="FF0000"/>
                </a:solidFill>
                <a:latin typeface="Calibri"/>
              </a:rPr>
              <a:t>Electric Field</a:t>
            </a:r>
            <a:r>
              <a:rPr lang="en-US" dirty="0">
                <a:latin typeface="Calibri"/>
              </a:rPr>
              <a:t> 2D Distribution</a:t>
            </a:r>
            <a:r>
              <a:rPr lang="en-US" dirty="0">
                <a:solidFill>
                  <a:srgbClr val="3164AB"/>
                </a:solidFill>
                <a:latin typeface="Calibri"/>
              </a:rPr>
              <a:t> </a:t>
            </a:r>
            <a:r>
              <a:rPr lang="en-US" b="1" dirty="0">
                <a:solidFill>
                  <a:srgbClr val="3164AB"/>
                </a:solidFill>
                <a:latin typeface="Calibri"/>
              </a:rPr>
              <a:t>@ V</a:t>
            </a:r>
            <a:r>
              <a:rPr lang="en-US" b="1" baseline="-25000" dirty="0">
                <a:solidFill>
                  <a:srgbClr val="3164AB"/>
                </a:solidFill>
                <a:latin typeface="Calibri"/>
              </a:rPr>
              <a:t>BR</a:t>
            </a:r>
          </a:p>
        </p:txBody>
      </p:sp>
      <p:pic>
        <p:nvPicPr>
          <p:cNvPr id="9" name="Picture 2" descr="\\VBOXSVR\marta\Documents\UFSD_RD50\simulació\simulacio_electrica\simulacio_electrica\detector_girat\detector_girat_MIP\thin_detectors\E_20_50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1524001"/>
            <a:ext cx="7704856" cy="4847824"/>
          </a:xfrm>
          <a:prstGeom prst="rect">
            <a:avLst/>
          </a:prstGeom>
          <a:noFill/>
          <a:extLst>
            <a:ext uri="{909E8E84-426E-40DD-AFC4-6F175D3DCCD1}">
              <a14:hiddenFill xmlns:a14="http://schemas.microsoft.com/office/drawing/2010/main">
                <a:solidFill>
                  <a:srgbClr val="FFFFFF"/>
                </a:solidFill>
              </a14:hiddenFill>
            </a:ext>
          </a:extLst>
        </p:spPr>
      </p:pic>
      <p:sp>
        <p:nvSpPr>
          <p:cNvPr id="11" name="2 CuadroTexto"/>
          <p:cNvSpPr txBox="1"/>
          <p:nvPr/>
        </p:nvSpPr>
        <p:spPr>
          <a:xfrm>
            <a:off x="3491880" y="1844824"/>
            <a:ext cx="2232248" cy="338554"/>
          </a:xfrm>
          <a:prstGeom prst="rect">
            <a:avLst/>
          </a:prstGeom>
          <a:noFill/>
          <a:ln w="12700">
            <a:solidFill>
              <a:schemeClr val="tx1"/>
            </a:solidFill>
          </a:ln>
        </p:spPr>
        <p:txBody>
          <a:bodyPr wrap="square" rtlCol="0">
            <a:spAutoFit/>
          </a:bodyPr>
          <a:lstStyle/>
          <a:p>
            <a:pPr algn="ctr"/>
            <a:r>
              <a:rPr lang="es-ES" sz="1600" dirty="0" smtClean="0"/>
              <a:t>20 </a:t>
            </a:r>
            <a:r>
              <a:rPr lang="en-US" sz="1600" dirty="0" smtClean="0"/>
              <a:t>µ</a:t>
            </a:r>
            <a:r>
              <a:rPr lang="es-ES" sz="1600" dirty="0" smtClean="0"/>
              <a:t>m </a:t>
            </a:r>
            <a:r>
              <a:rPr lang="es-ES" sz="1600" dirty="0" err="1" smtClean="0"/>
              <a:t>thin</a:t>
            </a:r>
            <a:r>
              <a:rPr lang="es-ES" sz="1600" dirty="0" smtClean="0"/>
              <a:t> detector</a:t>
            </a:r>
            <a:endParaRPr lang="en-US" sz="1600" dirty="0"/>
          </a:p>
        </p:txBody>
      </p:sp>
      <p:sp>
        <p:nvSpPr>
          <p:cNvPr id="12" name="4 CuadroTexto"/>
          <p:cNvSpPr txBox="1"/>
          <p:nvPr/>
        </p:nvSpPr>
        <p:spPr>
          <a:xfrm>
            <a:off x="3563888" y="4124028"/>
            <a:ext cx="2283463" cy="338554"/>
          </a:xfrm>
          <a:prstGeom prst="rect">
            <a:avLst/>
          </a:prstGeom>
          <a:noFill/>
          <a:ln w="12700">
            <a:solidFill>
              <a:schemeClr val="tx1"/>
            </a:solidFill>
          </a:ln>
        </p:spPr>
        <p:txBody>
          <a:bodyPr wrap="square" rtlCol="0">
            <a:spAutoFit/>
          </a:bodyPr>
          <a:lstStyle/>
          <a:p>
            <a:pPr algn="ctr"/>
            <a:r>
              <a:rPr lang="es-ES" sz="1600" dirty="0"/>
              <a:t>5</a:t>
            </a:r>
            <a:r>
              <a:rPr lang="es-ES" sz="1600" dirty="0" smtClean="0"/>
              <a:t>0 </a:t>
            </a:r>
            <a:r>
              <a:rPr lang="en-US" sz="1600" dirty="0" smtClean="0"/>
              <a:t>µ</a:t>
            </a:r>
            <a:r>
              <a:rPr lang="es-ES" sz="1600" dirty="0" smtClean="0"/>
              <a:t>m </a:t>
            </a:r>
            <a:r>
              <a:rPr lang="es-ES" sz="1600" dirty="0" err="1" smtClean="0"/>
              <a:t>thin</a:t>
            </a:r>
            <a:r>
              <a:rPr lang="es-ES" sz="1600" dirty="0" smtClean="0"/>
              <a:t> detector</a:t>
            </a:r>
            <a:endParaRPr lang="en-US" sz="1600" dirty="0"/>
          </a:p>
        </p:txBody>
      </p:sp>
      <p:cxnSp>
        <p:nvCxnSpPr>
          <p:cNvPr id="13" name="8 Conector recto de flecha"/>
          <p:cNvCxnSpPr/>
          <p:nvPr/>
        </p:nvCxnSpPr>
        <p:spPr>
          <a:xfrm>
            <a:off x="3563888" y="5085184"/>
            <a:ext cx="0" cy="487240"/>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14" name="8 Conector recto de flecha"/>
          <p:cNvCxnSpPr/>
          <p:nvPr/>
        </p:nvCxnSpPr>
        <p:spPr>
          <a:xfrm flipH="1" flipV="1">
            <a:off x="4951723" y="4676651"/>
            <a:ext cx="412365" cy="288032"/>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21" name="8 Conector recto de flecha"/>
          <p:cNvCxnSpPr/>
          <p:nvPr/>
        </p:nvCxnSpPr>
        <p:spPr>
          <a:xfrm flipH="1" flipV="1">
            <a:off x="4941882" y="2572870"/>
            <a:ext cx="278190" cy="160506"/>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22" name="8 Conector recto de flecha"/>
          <p:cNvCxnSpPr/>
          <p:nvPr/>
        </p:nvCxnSpPr>
        <p:spPr>
          <a:xfrm>
            <a:off x="3513574" y="2614065"/>
            <a:ext cx="0" cy="288528"/>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sp>
        <p:nvSpPr>
          <p:cNvPr id="15"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a:t>
            </a:r>
            <a:endParaRPr lang="en-US" sz="2000" kern="0" dirty="0" smtClean="0">
              <a:solidFill>
                <a:schemeClr val="tx1"/>
              </a:solidFill>
              <a:latin typeface="+mn-lt"/>
            </a:endParaRPr>
          </a:p>
        </p:txBody>
      </p:sp>
      <p:cxnSp>
        <p:nvCxnSpPr>
          <p:cNvPr id="23" name="8 Conector recto de flecha"/>
          <p:cNvCxnSpPr/>
          <p:nvPr/>
        </p:nvCxnSpPr>
        <p:spPr>
          <a:xfrm flipV="1">
            <a:off x="3923928" y="2572870"/>
            <a:ext cx="316869" cy="160506"/>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24" name="8 Conector recto de flecha"/>
          <p:cNvCxnSpPr/>
          <p:nvPr/>
        </p:nvCxnSpPr>
        <p:spPr>
          <a:xfrm flipV="1">
            <a:off x="3883003" y="4676651"/>
            <a:ext cx="369881" cy="264517"/>
          </a:xfrm>
          <a:prstGeom prst="straightConnector1">
            <a:avLst/>
          </a:prstGeom>
          <a:ln w="57150" cmpd="sng">
            <a:solidFill>
              <a:srgbClr val="FFFF00"/>
            </a:solidFill>
            <a:tailEnd type="arrow"/>
          </a:ln>
        </p:spPr>
        <p:style>
          <a:lnRef idx="2">
            <a:schemeClr val="dk1"/>
          </a:lnRef>
          <a:fillRef idx="0">
            <a:schemeClr val="dk1"/>
          </a:fillRef>
          <a:effectRef idx="1">
            <a:schemeClr val="dk1"/>
          </a:effectRef>
          <a:fontRef idx="minor">
            <a:schemeClr val="tx1"/>
          </a:fontRef>
        </p:style>
      </p:cxnSp>
      <p:cxnSp>
        <p:nvCxnSpPr>
          <p:cNvPr id="18"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540707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pic>
        <p:nvPicPr>
          <p:cNvPr id="10242" name="Picture 2" descr="C:\Users\pablo\Desktop\Santander Curso TCAD\Ejemplo Diodo\CV_Simulation\CV_Svisual_curve.jpg"/>
          <p:cNvPicPr>
            <a:picLocks noChangeAspect="1" noChangeArrowheads="1"/>
          </p:cNvPicPr>
          <p:nvPr/>
        </p:nvPicPr>
        <p:blipFill rotWithShape="1">
          <a:blip r:embed="rId2">
            <a:extLst>
              <a:ext uri="{28A0092B-C50C-407E-A947-70E740481C1C}">
                <a14:useLocalDpi xmlns:a14="http://schemas.microsoft.com/office/drawing/2010/main" val="0"/>
              </a:ext>
            </a:extLst>
          </a:blip>
          <a:srcRect l="35309" t="6292" r="4636" b="19487"/>
          <a:stretch/>
        </p:blipFill>
        <p:spPr bwMode="auto">
          <a:xfrm>
            <a:off x="1403560" y="942350"/>
            <a:ext cx="6192860" cy="5246976"/>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51520" y="409938"/>
            <a:ext cx="7514749" cy="400110"/>
          </a:xfrm>
          <a:prstGeom prst="rect">
            <a:avLst/>
          </a:prstGeom>
          <a:noFill/>
        </p:spPr>
        <p:txBody>
          <a:bodyPr wrap="none" rtlCol="0">
            <a:spAutoFit/>
          </a:bodyPr>
          <a:lstStyle/>
          <a:p>
            <a:r>
              <a:rPr lang="en-US" sz="2000" b="1" dirty="0" smtClean="0">
                <a:latin typeface="Calibri" panose="020F0502020204030204" pitchFamily="34" charset="0"/>
              </a:rPr>
              <a:t>Mixed Mode Simple Simulation: C-V curve on a Diode (AC Coupled)</a:t>
            </a:r>
            <a:endParaRPr lang="en-US" sz="2000" b="1" dirty="0">
              <a:latin typeface="Calibri" panose="020F0502020204030204" pitchFamily="34" charset="0"/>
            </a:endParaRPr>
          </a:p>
        </p:txBody>
      </p:sp>
      <p:cxnSp>
        <p:nvCxnSpPr>
          <p:cNvPr id="7" name="6 Conector recto"/>
          <p:cNvCxnSpPr>
            <a:cxnSpLocks noChangeShapeType="1"/>
          </p:cNvCxnSpPr>
          <p:nvPr/>
        </p:nvCxnSpPr>
        <p:spPr bwMode="auto">
          <a:xfrm>
            <a:off x="208779" y="783635"/>
            <a:ext cx="7315549"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826989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3 CuadroTexto"/>
          <p:cNvSpPr txBox="1"/>
          <p:nvPr/>
        </p:nvSpPr>
        <p:spPr>
          <a:xfrm>
            <a:off x="149782" y="1043444"/>
            <a:ext cx="8814706"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dirty="0" err="1" smtClean="0">
                <a:latin typeface="Calibri"/>
              </a:rPr>
              <a:t>MicroStrips</a:t>
            </a:r>
            <a:r>
              <a:rPr lang="en-US" dirty="0" smtClean="0">
                <a:latin typeface="Calibri"/>
              </a:rPr>
              <a:t> </a:t>
            </a:r>
            <a:r>
              <a:rPr lang="en-US" b="1" dirty="0">
                <a:solidFill>
                  <a:srgbClr val="3164AB"/>
                </a:solidFill>
                <a:latin typeface="Calibri"/>
              </a:rPr>
              <a:t>I(V)</a:t>
            </a:r>
            <a:r>
              <a:rPr lang="en-US" dirty="0">
                <a:latin typeface="Calibri"/>
              </a:rPr>
              <a:t>. </a:t>
            </a:r>
            <a:r>
              <a:rPr lang="en-US" b="1" dirty="0">
                <a:solidFill>
                  <a:srgbClr val="FF0000"/>
                </a:solidFill>
                <a:latin typeface="Calibri"/>
              </a:rPr>
              <a:t>Breakdown</a:t>
            </a:r>
            <a:r>
              <a:rPr lang="en-US" dirty="0">
                <a:latin typeface="Calibri"/>
              </a:rPr>
              <a:t> performances </a:t>
            </a:r>
            <a:r>
              <a:rPr lang="en-US" b="1" dirty="0">
                <a:solidFill>
                  <a:srgbClr val="00B050"/>
                </a:solidFill>
                <a:latin typeface="Calibri"/>
              </a:rPr>
              <a:t>limited</a:t>
            </a:r>
            <a:r>
              <a:rPr lang="en-US" dirty="0">
                <a:latin typeface="Calibri"/>
              </a:rPr>
              <a:t> by </a:t>
            </a:r>
            <a:r>
              <a:rPr lang="en-US" b="1" dirty="0">
                <a:solidFill>
                  <a:srgbClr val="FF0000"/>
                </a:solidFill>
                <a:latin typeface="Calibri"/>
              </a:rPr>
              <a:t>T</a:t>
            </a:r>
            <a:r>
              <a:rPr lang="en-US" b="1" dirty="0" smtClean="0">
                <a:solidFill>
                  <a:srgbClr val="FF0000"/>
                </a:solidFill>
                <a:latin typeface="Calibri"/>
              </a:rPr>
              <a:t>hickness</a:t>
            </a:r>
            <a:endParaRPr lang="en-US" b="1" baseline="-25000" dirty="0">
              <a:solidFill>
                <a:srgbClr val="FF0000"/>
              </a:solidFill>
              <a:latin typeface="Calibri"/>
            </a:endParaRPr>
          </a:p>
        </p:txBody>
      </p:sp>
      <p:pic>
        <p:nvPicPr>
          <p:cNvPr id="15" name="Picture 2" descr="\\VBOXSVR\marta\Documents\UFSD_RD50\simulació\simulacio_electrica\simulacio_electrica\detector_girat\detector_girat_MIP\thin_detectors\iv_20um_50um.png"/>
          <p:cNvPicPr>
            <a:picLocks noChangeAspect="1" noChangeArrowheads="1"/>
          </p:cNvPicPr>
          <p:nvPr/>
        </p:nvPicPr>
        <p:blipFill rotWithShape="1">
          <a:blip r:embed="rId3">
            <a:extLst>
              <a:ext uri="{28A0092B-C50C-407E-A947-70E740481C1C}">
                <a14:useLocalDpi xmlns:a14="http://schemas.microsoft.com/office/drawing/2010/main" val="0"/>
              </a:ext>
            </a:extLst>
          </a:blip>
          <a:srcRect b="1510"/>
          <a:stretch/>
        </p:blipFill>
        <p:spPr bwMode="auto">
          <a:xfrm>
            <a:off x="1213911" y="1685528"/>
            <a:ext cx="7030497" cy="4695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a:t>
            </a:r>
            <a:endParaRPr lang="en-US" sz="2000" kern="0" dirty="0" smtClean="0">
              <a:solidFill>
                <a:schemeClr val="tx1"/>
              </a:solidFill>
              <a:latin typeface="+mn-lt"/>
            </a:endParaRPr>
          </a:p>
        </p:txBody>
      </p:sp>
      <p:cxnSp>
        <p:nvCxnSpPr>
          <p:cNvPr id="7"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5331655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 y="1679348"/>
            <a:ext cx="4500000" cy="2469732"/>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79348"/>
            <a:ext cx="4500000" cy="2469731"/>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000" y="3911610"/>
            <a:ext cx="4500000" cy="2469718"/>
          </a:xfrm>
          <a:prstGeom prst="rect">
            <a:avLst/>
          </a:prstGeom>
        </p:spPr>
      </p:pic>
      <p:sp>
        <p:nvSpPr>
          <p:cNvPr id="7"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 MIP</a:t>
            </a:r>
            <a:endParaRPr lang="en-US" sz="2000" kern="0" dirty="0" smtClean="0">
              <a:solidFill>
                <a:schemeClr val="tx1"/>
              </a:solidFill>
              <a:latin typeface="+mn-lt"/>
            </a:endParaRPr>
          </a:p>
        </p:txBody>
      </p:sp>
      <p:sp>
        <p:nvSpPr>
          <p:cNvPr id="8" name="3 CuadroTexto"/>
          <p:cNvSpPr txBox="1"/>
          <p:nvPr/>
        </p:nvSpPr>
        <p:spPr>
          <a:xfrm>
            <a:off x="149782" y="1052736"/>
            <a:ext cx="8814706"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Charge Collection</a:t>
            </a:r>
            <a:r>
              <a:rPr lang="en-US" dirty="0" smtClean="0">
                <a:latin typeface="Calibri"/>
              </a:rPr>
              <a:t> (MIP) </a:t>
            </a:r>
            <a:r>
              <a:rPr lang="en-US" b="1" dirty="0" smtClean="0">
                <a:solidFill>
                  <a:srgbClr val="3164AB"/>
                </a:solidFill>
                <a:latin typeface="Calibri"/>
              </a:rPr>
              <a:t>@ 100 V,</a:t>
            </a:r>
            <a:r>
              <a:rPr lang="en-US" dirty="0" smtClean="0">
                <a:solidFill>
                  <a:prstClr val="black"/>
                </a:solidFill>
                <a:latin typeface="Calibri"/>
              </a:rPr>
              <a:t> </a:t>
            </a:r>
            <a:r>
              <a:rPr lang="en-US" b="1" dirty="0">
                <a:solidFill>
                  <a:srgbClr val="00B050"/>
                </a:solidFill>
                <a:latin typeface="Calibri"/>
              </a:rPr>
              <a:t>50 µm</a:t>
            </a:r>
            <a:r>
              <a:rPr lang="en-US" dirty="0">
                <a:latin typeface="Calibri"/>
              </a:rPr>
              <a:t> </a:t>
            </a:r>
            <a:r>
              <a:rPr lang="en-US" dirty="0" smtClean="0">
                <a:latin typeface="Calibri"/>
              </a:rPr>
              <a:t>Thick</a:t>
            </a:r>
            <a:r>
              <a:rPr lang="en-US" dirty="0" smtClean="0">
                <a:solidFill>
                  <a:prstClr val="black"/>
                </a:solidFill>
                <a:latin typeface="Calibri"/>
              </a:rPr>
              <a:t> </a:t>
            </a:r>
            <a:endParaRPr lang="en-US" dirty="0">
              <a:latin typeface="Calibri"/>
            </a:endParaRPr>
          </a:p>
        </p:txBody>
      </p:sp>
      <p:cxnSp>
        <p:nvCxnSpPr>
          <p:cNvPr id="9" name="15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6427332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198"/>
            <a:ext cx="9144000" cy="5070202"/>
          </a:xfrm>
          <a:prstGeom prst="rect">
            <a:avLst/>
          </a:prstGeom>
        </p:spPr>
      </p:pic>
      <p:sp>
        <p:nvSpPr>
          <p:cNvPr id="8"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 MIP</a:t>
            </a:r>
            <a:endParaRPr lang="en-US" sz="2000" kern="0" dirty="0" smtClean="0">
              <a:solidFill>
                <a:schemeClr val="tx1"/>
              </a:solidFill>
              <a:latin typeface="+mn-lt"/>
            </a:endParaRPr>
          </a:p>
        </p:txBody>
      </p:sp>
      <p:sp>
        <p:nvSpPr>
          <p:cNvPr id="9" name="3 CuadroTexto"/>
          <p:cNvSpPr txBox="1"/>
          <p:nvPr/>
        </p:nvSpPr>
        <p:spPr>
          <a:xfrm>
            <a:off x="4211960" y="5229200"/>
            <a:ext cx="4176464" cy="646331"/>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Hole Density</a:t>
            </a:r>
            <a:r>
              <a:rPr lang="en-US" dirty="0" smtClean="0">
                <a:latin typeface="Calibri"/>
              </a:rPr>
              <a:t> (MIP Strip) </a:t>
            </a:r>
            <a:r>
              <a:rPr lang="en-US" b="1" dirty="0" smtClean="0">
                <a:solidFill>
                  <a:srgbClr val="3164AB"/>
                </a:solidFill>
                <a:latin typeface="Calibri"/>
              </a:rPr>
              <a:t>@ </a:t>
            </a:r>
            <a:r>
              <a:rPr lang="en-US" b="1" dirty="0">
                <a:solidFill>
                  <a:srgbClr val="3164AB"/>
                </a:solidFill>
                <a:latin typeface="Calibri"/>
              </a:rPr>
              <a:t>100 </a:t>
            </a:r>
            <a:r>
              <a:rPr lang="en-US" b="1" dirty="0" smtClean="0">
                <a:solidFill>
                  <a:srgbClr val="3164AB"/>
                </a:solidFill>
                <a:latin typeface="Calibri"/>
              </a:rPr>
              <a:t>V,</a:t>
            </a:r>
            <a:r>
              <a:rPr lang="en-US" dirty="0" smtClean="0">
                <a:solidFill>
                  <a:prstClr val="black"/>
                </a:solidFill>
                <a:latin typeface="Calibri"/>
              </a:rPr>
              <a:t> </a:t>
            </a:r>
            <a:r>
              <a:rPr lang="en-US" b="1" dirty="0">
                <a:solidFill>
                  <a:srgbClr val="00B050"/>
                </a:solidFill>
                <a:latin typeface="Calibri"/>
              </a:rPr>
              <a:t>50 µm</a:t>
            </a:r>
            <a:r>
              <a:rPr lang="en-US" dirty="0">
                <a:latin typeface="Calibri"/>
              </a:rPr>
              <a:t> Thick</a:t>
            </a:r>
            <a:r>
              <a:rPr lang="en-US" dirty="0" smtClean="0">
                <a:solidFill>
                  <a:prstClr val="black"/>
                </a:solidFill>
                <a:latin typeface="Calibri"/>
              </a:rPr>
              <a:t> </a:t>
            </a:r>
            <a:endParaRPr lang="en-US" dirty="0">
              <a:latin typeface="Calibri"/>
            </a:endParaRPr>
          </a:p>
        </p:txBody>
      </p:sp>
      <p:cxnSp>
        <p:nvCxnSpPr>
          <p:cNvPr id="6"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684375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118"/>
            <a:ext cx="9144000" cy="5070202"/>
          </a:xfrm>
          <a:prstGeom prst="rect">
            <a:avLst/>
          </a:prstGeom>
        </p:spPr>
      </p:pic>
      <p:sp>
        <p:nvSpPr>
          <p:cNvPr id="5"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 MIP</a:t>
            </a:r>
            <a:endParaRPr lang="en-US" sz="2000" kern="0" dirty="0" smtClean="0">
              <a:solidFill>
                <a:schemeClr val="tx1"/>
              </a:solidFill>
              <a:latin typeface="+mn-lt"/>
            </a:endParaRPr>
          </a:p>
        </p:txBody>
      </p:sp>
      <p:sp>
        <p:nvSpPr>
          <p:cNvPr id="6" name="3 CuadroTexto"/>
          <p:cNvSpPr txBox="1"/>
          <p:nvPr/>
        </p:nvSpPr>
        <p:spPr>
          <a:xfrm>
            <a:off x="6316435" y="5013176"/>
            <a:ext cx="2664295" cy="923330"/>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Hole Density</a:t>
            </a:r>
            <a:r>
              <a:rPr lang="en-US" dirty="0" smtClean="0">
                <a:latin typeface="Calibri"/>
              </a:rPr>
              <a:t> (MIP Strip Edge) </a:t>
            </a:r>
            <a:r>
              <a:rPr lang="en-US" b="1" dirty="0" smtClean="0">
                <a:solidFill>
                  <a:srgbClr val="3164AB"/>
                </a:solidFill>
                <a:latin typeface="Calibri"/>
              </a:rPr>
              <a:t>@ </a:t>
            </a:r>
            <a:r>
              <a:rPr lang="en-US" b="1" dirty="0">
                <a:solidFill>
                  <a:srgbClr val="3164AB"/>
                </a:solidFill>
                <a:latin typeface="Calibri"/>
              </a:rPr>
              <a:t>100 </a:t>
            </a:r>
            <a:r>
              <a:rPr lang="en-US" b="1" dirty="0" smtClean="0">
                <a:solidFill>
                  <a:srgbClr val="3164AB"/>
                </a:solidFill>
                <a:latin typeface="Calibri"/>
              </a:rPr>
              <a:t>V,</a:t>
            </a:r>
            <a:r>
              <a:rPr lang="en-US" dirty="0" smtClean="0">
                <a:solidFill>
                  <a:prstClr val="black"/>
                </a:solidFill>
                <a:latin typeface="Calibri"/>
              </a:rPr>
              <a:t> </a:t>
            </a:r>
            <a:r>
              <a:rPr lang="en-US" b="1" dirty="0">
                <a:solidFill>
                  <a:srgbClr val="00B050"/>
                </a:solidFill>
                <a:latin typeface="Calibri"/>
              </a:rPr>
              <a:t>50 µm</a:t>
            </a:r>
            <a:r>
              <a:rPr lang="en-US" dirty="0">
                <a:latin typeface="Calibri"/>
              </a:rPr>
              <a:t> Thick</a:t>
            </a:r>
            <a:r>
              <a:rPr lang="en-US" dirty="0" smtClean="0">
                <a:solidFill>
                  <a:prstClr val="black"/>
                </a:solidFill>
                <a:latin typeface="Calibri"/>
              </a:rPr>
              <a:t> </a:t>
            </a:r>
            <a:endParaRPr lang="en-US" dirty="0">
              <a:latin typeface="Calibri"/>
            </a:endParaRPr>
          </a:p>
        </p:txBody>
      </p:sp>
      <p:cxnSp>
        <p:nvCxnSpPr>
          <p:cNvPr id="7"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92692207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562"/>
            <a:ext cx="9144000" cy="5087838"/>
          </a:xfrm>
          <a:prstGeom prst="rect">
            <a:avLst/>
          </a:prstGeom>
        </p:spPr>
      </p:pic>
      <p:sp>
        <p:nvSpPr>
          <p:cNvPr id="5"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 MIP</a:t>
            </a:r>
            <a:endParaRPr lang="en-US" sz="2000" kern="0" dirty="0" smtClean="0">
              <a:solidFill>
                <a:schemeClr val="tx1"/>
              </a:solidFill>
              <a:latin typeface="+mn-lt"/>
            </a:endParaRPr>
          </a:p>
        </p:txBody>
      </p:sp>
      <p:sp>
        <p:nvSpPr>
          <p:cNvPr id="6" name="3 CuadroTexto"/>
          <p:cNvSpPr txBox="1"/>
          <p:nvPr/>
        </p:nvSpPr>
        <p:spPr>
          <a:xfrm>
            <a:off x="6300194" y="5221649"/>
            <a:ext cx="2736302" cy="923330"/>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Hole Density</a:t>
            </a:r>
            <a:r>
              <a:rPr lang="en-US" dirty="0" smtClean="0">
                <a:latin typeface="Calibri"/>
              </a:rPr>
              <a:t> (MIP Inter Strip) </a:t>
            </a:r>
            <a:r>
              <a:rPr lang="en-US" b="1" dirty="0" smtClean="0">
                <a:solidFill>
                  <a:srgbClr val="3164AB"/>
                </a:solidFill>
                <a:latin typeface="Calibri"/>
              </a:rPr>
              <a:t>@ </a:t>
            </a:r>
            <a:r>
              <a:rPr lang="en-US" b="1" dirty="0">
                <a:solidFill>
                  <a:srgbClr val="3164AB"/>
                </a:solidFill>
                <a:latin typeface="Calibri"/>
              </a:rPr>
              <a:t>100 </a:t>
            </a:r>
            <a:r>
              <a:rPr lang="en-US" b="1" dirty="0" smtClean="0">
                <a:solidFill>
                  <a:srgbClr val="3164AB"/>
                </a:solidFill>
                <a:latin typeface="Calibri"/>
              </a:rPr>
              <a:t>V,</a:t>
            </a:r>
            <a:r>
              <a:rPr lang="en-US" dirty="0" smtClean="0">
                <a:solidFill>
                  <a:prstClr val="black"/>
                </a:solidFill>
                <a:latin typeface="Calibri"/>
              </a:rPr>
              <a:t> </a:t>
            </a:r>
            <a:r>
              <a:rPr lang="en-US" b="1" dirty="0">
                <a:solidFill>
                  <a:srgbClr val="00B050"/>
                </a:solidFill>
                <a:latin typeface="Calibri"/>
              </a:rPr>
              <a:t>50 µm</a:t>
            </a:r>
            <a:r>
              <a:rPr lang="en-US" dirty="0">
                <a:latin typeface="Calibri"/>
              </a:rPr>
              <a:t> Thick</a:t>
            </a:r>
            <a:r>
              <a:rPr lang="en-US" dirty="0" smtClean="0">
                <a:solidFill>
                  <a:prstClr val="black"/>
                </a:solidFill>
                <a:latin typeface="Calibri"/>
              </a:rPr>
              <a:t> </a:t>
            </a:r>
            <a:endParaRPr lang="en-US" dirty="0">
              <a:latin typeface="Calibri"/>
            </a:endParaRPr>
          </a:p>
        </p:txBody>
      </p:sp>
      <p:cxnSp>
        <p:nvCxnSpPr>
          <p:cNvPr id="7"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7259177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6 Conector recto de flecha"/>
          <p:cNvCxnSpPr/>
          <p:nvPr/>
        </p:nvCxnSpPr>
        <p:spPr bwMode="auto">
          <a:xfrm flipH="1">
            <a:off x="72008" y="5445224"/>
            <a:ext cx="2555776" cy="144016"/>
          </a:xfrm>
          <a:prstGeom prst="straightConnector1">
            <a:avLst/>
          </a:prstGeom>
          <a:solidFill>
            <a:schemeClr val="accent1"/>
          </a:solidFill>
          <a:ln w="9525" cap="flat" cmpd="sng" algn="ctr">
            <a:noFill/>
            <a:prstDash val="solid"/>
            <a:round/>
            <a:headEnd type="none" w="med" len="med"/>
            <a:tailEnd type="arrow"/>
          </a:ln>
          <a:effectLst/>
        </p:spPr>
      </p:cxnSp>
      <p:cxnSp>
        <p:nvCxnSpPr>
          <p:cNvPr id="9" name="8 Conector recto de flecha"/>
          <p:cNvCxnSpPr/>
          <p:nvPr/>
        </p:nvCxnSpPr>
        <p:spPr bwMode="auto">
          <a:xfrm>
            <a:off x="2471633" y="5188159"/>
            <a:ext cx="0" cy="1192384"/>
          </a:xfrm>
          <a:prstGeom prst="straightConnector1">
            <a:avLst/>
          </a:prstGeom>
          <a:solidFill>
            <a:schemeClr val="accent1"/>
          </a:solidFill>
          <a:ln w="12700" cap="flat" cmpd="sng" algn="ctr">
            <a:solidFill>
              <a:schemeClr val="accent4"/>
            </a:solidFill>
            <a:prstDash val="sysDash"/>
            <a:round/>
            <a:headEnd type="none" w="med" len="med"/>
            <a:tailEnd type="arrow"/>
          </a:ln>
          <a:effectLst/>
        </p:spPr>
      </p:cxnSp>
      <p:cxnSp>
        <p:nvCxnSpPr>
          <p:cNvPr id="13" name="12 Conector recto de flecha"/>
          <p:cNvCxnSpPr/>
          <p:nvPr/>
        </p:nvCxnSpPr>
        <p:spPr bwMode="auto">
          <a:xfrm>
            <a:off x="2681783" y="5188159"/>
            <a:ext cx="0" cy="1192384"/>
          </a:xfrm>
          <a:prstGeom prst="straightConnector1">
            <a:avLst/>
          </a:prstGeom>
          <a:solidFill>
            <a:schemeClr val="accent1"/>
          </a:solidFill>
          <a:ln w="12700" cap="flat" cmpd="sng" algn="ctr">
            <a:solidFill>
              <a:schemeClr val="accent4"/>
            </a:solidFill>
            <a:prstDash val="sysDash"/>
            <a:round/>
            <a:headEnd type="none" w="med" len="med"/>
            <a:tailEnd type="arrow"/>
          </a:ln>
          <a:effectLst/>
        </p:spPr>
      </p:cxnSp>
      <p:cxnSp>
        <p:nvCxnSpPr>
          <p:cNvPr id="14" name="13 Conector recto de flecha"/>
          <p:cNvCxnSpPr/>
          <p:nvPr/>
        </p:nvCxnSpPr>
        <p:spPr bwMode="auto">
          <a:xfrm>
            <a:off x="2915816" y="5188944"/>
            <a:ext cx="0" cy="1192384"/>
          </a:xfrm>
          <a:prstGeom prst="straightConnector1">
            <a:avLst/>
          </a:prstGeom>
          <a:solidFill>
            <a:schemeClr val="accent1"/>
          </a:solidFill>
          <a:ln w="12700" cap="flat" cmpd="sng" algn="ctr">
            <a:solidFill>
              <a:schemeClr val="accent4"/>
            </a:solidFill>
            <a:prstDash val="sysDash"/>
            <a:round/>
            <a:headEnd type="none" w="med" len="med"/>
            <a:tailEnd type="arrow"/>
          </a:ln>
          <a:effectLst/>
        </p:spPr>
      </p:cxnSp>
      <p:sp>
        <p:nvSpPr>
          <p:cNvPr id="10" name="9 CuadroTexto"/>
          <p:cNvSpPr txBox="1"/>
          <p:nvPr/>
        </p:nvSpPr>
        <p:spPr>
          <a:xfrm>
            <a:off x="2915816" y="5117122"/>
            <a:ext cx="795411" cy="400110"/>
          </a:xfrm>
          <a:prstGeom prst="rect">
            <a:avLst/>
          </a:prstGeom>
          <a:noFill/>
        </p:spPr>
        <p:txBody>
          <a:bodyPr wrap="none" rtlCol="0">
            <a:spAutoFit/>
          </a:bodyPr>
          <a:lstStyle/>
          <a:p>
            <a:r>
              <a:rPr lang="es-ES" dirty="0" err="1" smtClean="0"/>
              <a:t>MIPs</a:t>
            </a:r>
            <a:endParaRPr lang="es-ES" dirty="0"/>
          </a:p>
        </p:txBody>
      </p:sp>
      <p:sp>
        <p:nvSpPr>
          <p:cNvPr id="12" name="11 CuadroTexto"/>
          <p:cNvSpPr txBox="1"/>
          <p:nvPr/>
        </p:nvSpPr>
        <p:spPr>
          <a:xfrm>
            <a:off x="6029882" y="5672281"/>
            <a:ext cx="1566454" cy="276999"/>
          </a:xfrm>
          <a:prstGeom prst="rect">
            <a:avLst/>
          </a:prstGeom>
          <a:noFill/>
        </p:spPr>
        <p:txBody>
          <a:bodyPr wrap="none" rtlCol="0">
            <a:spAutoFit/>
          </a:bodyPr>
          <a:lstStyle/>
          <a:p>
            <a:r>
              <a:rPr lang="en-GB" sz="1200" dirty="0" smtClean="0">
                <a:solidFill>
                  <a:schemeClr val="bg1"/>
                </a:solidFill>
              </a:rPr>
              <a:t>Multiplication side</a:t>
            </a:r>
            <a:endParaRPr lang="en-GB" sz="1200" dirty="0">
              <a:solidFill>
                <a:schemeClr val="bg1"/>
              </a:solidFill>
            </a:endParaRPr>
          </a:p>
        </p:txBody>
      </p:sp>
      <p:sp>
        <p:nvSpPr>
          <p:cNvPr id="18" name="17 CuadroTexto"/>
          <p:cNvSpPr txBox="1"/>
          <p:nvPr/>
        </p:nvSpPr>
        <p:spPr>
          <a:xfrm>
            <a:off x="6389922" y="6032321"/>
            <a:ext cx="1383712" cy="276999"/>
          </a:xfrm>
          <a:prstGeom prst="rect">
            <a:avLst/>
          </a:prstGeom>
          <a:noFill/>
        </p:spPr>
        <p:txBody>
          <a:bodyPr wrap="none" rtlCol="0">
            <a:spAutoFit/>
          </a:bodyPr>
          <a:lstStyle/>
          <a:p>
            <a:r>
              <a:rPr lang="en-GB" sz="1200" dirty="0" err="1" smtClean="0">
                <a:solidFill>
                  <a:schemeClr val="bg1"/>
                </a:solidFill>
              </a:rPr>
              <a:t>Microstrip</a:t>
            </a:r>
            <a:r>
              <a:rPr lang="en-GB" sz="1200" dirty="0" err="1">
                <a:solidFill>
                  <a:schemeClr val="bg1"/>
                </a:solidFill>
              </a:rPr>
              <a:t>s</a:t>
            </a:r>
            <a:r>
              <a:rPr lang="en-GB" sz="1200" dirty="0" smtClean="0">
                <a:solidFill>
                  <a:schemeClr val="bg1"/>
                </a:solidFill>
              </a:rPr>
              <a:t> side</a:t>
            </a:r>
            <a:endParaRPr lang="en-GB" sz="1200" dirty="0">
              <a:solidFill>
                <a:schemeClr val="bg1"/>
              </a:solidFill>
            </a:endParaRPr>
          </a:p>
        </p:txBody>
      </p:sp>
      <p:grpSp>
        <p:nvGrpSpPr>
          <p:cNvPr id="2" name="Agrupar 1"/>
          <p:cNvGrpSpPr/>
          <p:nvPr/>
        </p:nvGrpSpPr>
        <p:grpSpPr>
          <a:xfrm>
            <a:off x="-5907" y="1772816"/>
            <a:ext cx="9103620" cy="4557002"/>
            <a:chOff x="-5907" y="1772816"/>
            <a:chExt cx="9103620" cy="4557002"/>
          </a:xfrm>
        </p:grpSpPr>
        <p:pic>
          <p:nvPicPr>
            <p:cNvPr id="1026" name="Picture 2" descr="C:\Users\gpelegrini\Documents\pc\Talk\Hiroshima_2015\talk\simulation\E_Cutlines_iLGAD_M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845044"/>
              <a:ext cx="4021656" cy="2019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iulio\Dropbox\Hiroshima_2015\talk\simulation\Electric Field_MIP_275V.png"/>
            <p:cNvPicPr>
              <a:picLocks noChangeAspect="1" noChangeArrowheads="1"/>
            </p:cNvPicPr>
            <p:nvPr/>
          </p:nvPicPr>
          <p:blipFill rotWithShape="1">
            <a:blip r:embed="rId3">
              <a:extLst>
                <a:ext uri="{28A0092B-C50C-407E-A947-70E740481C1C}">
                  <a14:useLocalDpi xmlns:a14="http://schemas.microsoft.com/office/drawing/2010/main" val="0"/>
                </a:ext>
              </a:extLst>
            </a:blip>
            <a:srcRect l="7496" r="3065" b="42016"/>
            <a:stretch/>
          </p:blipFill>
          <p:spPr bwMode="auto">
            <a:xfrm>
              <a:off x="-5906" y="3659002"/>
              <a:ext cx="9032941" cy="26708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giulio\Dropbox\Hiroshima_2015\talk\simulation\Graph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73" t="8889" r="11282" b="3885"/>
            <a:stretch/>
          </p:blipFill>
          <p:spPr bwMode="auto">
            <a:xfrm>
              <a:off x="-5907" y="1772816"/>
              <a:ext cx="5317572" cy="3340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461184" y="4433520"/>
              <a:ext cx="1857475" cy="79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4"/>
          <p:cNvSpPr txBox="1">
            <a:spLocks noChangeArrowheads="1"/>
          </p:cNvSpPr>
          <p:nvPr/>
        </p:nvSpPr>
        <p:spPr>
          <a:xfrm>
            <a:off x="179513" y="476683"/>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a:t>
            </a:r>
            <a:endParaRPr lang="en-US" sz="2000" kern="0" dirty="0" smtClean="0">
              <a:solidFill>
                <a:schemeClr val="tx1"/>
              </a:solidFill>
              <a:latin typeface="+mn-lt"/>
            </a:endParaRPr>
          </a:p>
        </p:txBody>
      </p:sp>
      <p:sp>
        <p:nvSpPr>
          <p:cNvPr id="19" name="3 CuadroTexto"/>
          <p:cNvSpPr txBox="1"/>
          <p:nvPr/>
        </p:nvSpPr>
        <p:spPr>
          <a:xfrm>
            <a:off x="0" y="1084674"/>
            <a:ext cx="9097713"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smtClean="0">
                <a:solidFill>
                  <a:srgbClr val="FF0000"/>
                </a:solidFill>
                <a:latin typeface="Calibri"/>
              </a:rPr>
              <a:t>MIP</a:t>
            </a:r>
            <a:r>
              <a:rPr lang="en-US" dirty="0" smtClean="0">
                <a:solidFill>
                  <a:prstClr val="black"/>
                </a:solidFill>
                <a:latin typeface="Calibri"/>
              </a:rPr>
              <a:t>. </a:t>
            </a:r>
            <a:r>
              <a:rPr lang="en-US" dirty="0" err="1" smtClean="0">
                <a:solidFill>
                  <a:prstClr val="black"/>
                </a:solidFill>
                <a:latin typeface="Calibri"/>
              </a:rPr>
              <a:t>microStrip</a:t>
            </a:r>
            <a:r>
              <a:rPr lang="en-US" dirty="0" smtClean="0">
                <a:solidFill>
                  <a:prstClr val="black"/>
                </a:solidFill>
                <a:latin typeface="Calibri"/>
              </a:rPr>
              <a:t> Detector. </a:t>
            </a:r>
            <a:r>
              <a:rPr lang="en-US" b="1" dirty="0" smtClean="0">
                <a:solidFill>
                  <a:srgbClr val="3164AB"/>
                </a:solidFill>
                <a:latin typeface="Calibri"/>
              </a:rPr>
              <a:t>80 µm </a:t>
            </a:r>
            <a:r>
              <a:rPr lang="en-US" dirty="0" smtClean="0">
                <a:solidFill>
                  <a:prstClr val="black"/>
                </a:solidFill>
                <a:latin typeface="Calibri"/>
              </a:rPr>
              <a:t>pitch, </a:t>
            </a:r>
            <a:r>
              <a:rPr lang="en-US" b="1" dirty="0">
                <a:solidFill>
                  <a:srgbClr val="00B050"/>
                </a:solidFill>
                <a:latin typeface="Calibri"/>
              </a:rPr>
              <a:t>50 µm</a:t>
            </a:r>
            <a:r>
              <a:rPr lang="en-US" dirty="0" smtClean="0">
                <a:latin typeface="Calibri"/>
              </a:rPr>
              <a:t> thick. Through </a:t>
            </a:r>
            <a:r>
              <a:rPr lang="en-US" b="1" dirty="0" smtClean="0">
                <a:solidFill>
                  <a:srgbClr val="FF0000"/>
                </a:solidFill>
                <a:latin typeface="Calibri"/>
              </a:rPr>
              <a:t>Strip, Edge, </a:t>
            </a:r>
            <a:r>
              <a:rPr lang="en-US" b="1" dirty="0" err="1" smtClean="0">
                <a:solidFill>
                  <a:srgbClr val="FF0000"/>
                </a:solidFill>
                <a:latin typeface="Calibri"/>
              </a:rPr>
              <a:t>InterStrip</a:t>
            </a:r>
            <a:endParaRPr lang="en-US" b="1" dirty="0">
              <a:solidFill>
                <a:srgbClr val="FF0000"/>
              </a:solidFill>
              <a:latin typeface="Calibri"/>
            </a:endParaRPr>
          </a:p>
        </p:txBody>
      </p:sp>
      <p:cxnSp>
        <p:nvCxnSpPr>
          <p:cNvPr id="20"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4382563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1425" y="4869160"/>
            <a:ext cx="4007079"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sz="2000" b="1" kern="0" dirty="0" smtClean="0">
                <a:solidFill>
                  <a:schemeClr val="tx1"/>
                </a:solidFill>
                <a:latin typeface="+mn-lt"/>
                <a:ea typeface="ＭＳ Ｐゴシック" pitchFamily="34" charset="-128"/>
              </a:rPr>
              <a:t>Strip LGAD vs </a:t>
            </a:r>
            <a:r>
              <a:rPr lang="en-GB" sz="2000" b="1" kern="0" dirty="0" err="1" smtClean="0">
                <a:solidFill>
                  <a:schemeClr val="tx1"/>
                </a:solidFill>
                <a:latin typeface="+mn-lt"/>
                <a:ea typeface="ＭＳ Ｐゴシック" pitchFamily="34" charset="-128"/>
              </a:rPr>
              <a:t>iLGAD</a:t>
            </a:r>
            <a:r>
              <a:rPr lang="en-GB" sz="2000" b="1" kern="0" dirty="0" smtClean="0">
                <a:solidFill>
                  <a:schemeClr val="tx1"/>
                </a:solidFill>
                <a:latin typeface="+mn-lt"/>
                <a:ea typeface="ＭＳ Ｐゴシック" pitchFamily="34" charset="-128"/>
              </a:rPr>
              <a:t>. MIP Simulation. Gain Evolution</a:t>
            </a:r>
            <a:endParaRPr lang="en-GB" sz="2000" kern="0" dirty="0" smtClean="0">
              <a:solidFill>
                <a:schemeClr val="tx1"/>
              </a:solidFill>
              <a:latin typeface="+mn-lt"/>
            </a:endParaRPr>
          </a:p>
        </p:txBody>
      </p:sp>
      <p:pic>
        <p:nvPicPr>
          <p:cNvPr id="10" name="Picture 3" descr="C:\Users\giulio\Dropbox\Hiroshima_2015\talk\simulation\Graph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99" t="8889" r="11282" b="3885"/>
          <a:stretch/>
        </p:blipFill>
        <p:spPr bwMode="auto">
          <a:xfrm>
            <a:off x="4345159" y="1052934"/>
            <a:ext cx="4763345" cy="3024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8" r="5288"/>
          <a:stretch/>
        </p:blipFill>
        <p:spPr bwMode="auto">
          <a:xfrm>
            <a:off x="35496" y="2830711"/>
            <a:ext cx="4577917" cy="339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3 CuadroTexto"/>
          <p:cNvSpPr txBox="1"/>
          <p:nvPr/>
        </p:nvSpPr>
        <p:spPr>
          <a:xfrm>
            <a:off x="35496" y="1268760"/>
            <a:ext cx="4581765" cy="707886"/>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sz="2000" b="1" dirty="0">
                <a:solidFill>
                  <a:srgbClr val="3164AB"/>
                </a:solidFill>
                <a:latin typeface="Calibri" panose="020F0502020204030204" pitchFamily="34" charset="0"/>
              </a:rPr>
              <a:t>µStrip </a:t>
            </a:r>
            <a:r>
              <a:rPr lang="en-US" sz="2000" b="1" dirty="0" err="1" smtClean="0">
                <a:solidFill>
                  <a:srgbClr val="3164AB"/>
                </a:solidFill>
                <a:latin typeface="Calibri"/>
              </a:rPr>
              <a:t>iLGAD</a:t>
            </a:r>
            <a:r>
              <a:rPr lang="en-US" sz="2000" b="1" dirty="0" smtClean="0">
                <a:solidFill>
                  <a:srgbClr val="FF0000"/>
                </a:solidFill>
                <a:latin typeface="Calibri"/>
              </a:rPr>
              <a:t> </a:t>
            </a:r>
            <a:r>
              <a:rPr lang="en-US" sz="2000" b="1" dirty="0" smtClean="0">
                <a:latin typeface="Calibri"/>
              </a:rPr>
              <a:t>charge collection </a:t>
            </a:r>
            <a:r>
              <a:rPr lang="en-US" sz="2000" dirty="0" smtClean="0">
                <a:latin typeface="Calibri"/>
              </a:rPr>
              <a:t>is </a:t>
            </a:r>
            <a:r>
              <a:rPr lang="en-US" sz="2000" b="1" dirty="0" smtClean="0">
                <a:latin typeface="Calibri"/>
              </a:rPr>
              <a:t>more efficient </a:t>
            </a:r>
            <a:r>
              <a:rPr lang="en-US" sz="2000" dirty="0" smtClean="0">
                <a:latin typeface="Calibri"/>
              </a:rPr>
              <a:t>than </a:t>
            </a:r>
            <a:r>
              <a:rPr lang="en-US" sz="2000" b="1" dirty="0">
                <a:solidFill>
                  <a:srgbClr val="00B050"/>
                </a:solidFill>
                <a:latin typeface="Calibri" panose="020F0502020204030204" pitchFamily="34" charset="0"/>
              </a:rPr>
              <a:t>µStrip </a:t>
            </a:r>
            <a:r>
              <a:rPr lang="en-US" sz="2000" b="1" dirty="0" smtClean="0">
                <a:solidFill>
                  <a:srgbClr val="00B050"/>
                </a:solidFill>
                <a:latin typeface="Calibri"/>
              </a:rPr>
              <a:t>LGAD</a:t>
            </a:r>
            <a:endParaRPr lang="en-US" sz="2000" b="1" dirty="0">
              <a:solidFill>
                <a:srgbClr val="00B050"/>
              </a:solidFill>
              <a:latin typeface="Calibri"/>
            </a:endParaRPr>
          </a:p>
        </p:txBody>
      </p:sp>
      <p:cxnSp>
        <p:nvCxnSpPr>
          <p:cNvPr id="9"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69814045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3 CuadroTexto"/>
          <p:cNvSpPr txBox="1"/>
          <p:nvPr/>
        </p:nvSpPr>
        <p:spPr>
          <a:xfrm>
            <a:off x="149784" y="1043444"/>
            <a:ext cx="8994216"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b="1" dirty="0">
                <a:solidFill>
                  <a:srgbClr val="FF0000"/>
                </a:solidFill>
                <a:latin typeface="Calibri"/>
              </a:rPr>
              <a:t>MIP</a:t>
            </a:r>
            <a:r>
              <a:rPr lang="en-US" dirty="0">
                <a:solidFill>
                  <a:prstClr val="black"/>
                </a:solidFill>
                <a:latin typeface="Calibri"/>
              </a:rPr>
              <a:t> through the middle of the sensors </a:t>
            </a:r>
            <a:r>
              <a:rPr lang="en-US" dirty="0" smtClean="0">
                <a:solidFill>
                  <a:prstClr val="black"/>
                </a:solidFill>
                <a:latin typeface="Calibri"/>
              </a:rPr>
              <a:t>(central </a:t>
            </a:r>
            <a:r>
              <a:rPr lang="en-US" dirty="0">
                <a:solidFill>
                  <a:prstClr val="black"/>
                </a:solidFill>
                <a:latin typeface="Calibri"/>
              </a:rPr>
              <a:t>strip) </a:t>
            </a:r>
            <a:r>
              <a:rPr lang="en-US" b="1" dirty="0">
                <a:solidFill>
                  <a:srgbClr val="3164AB"/>
                </a:solidFill>
                <a:latin typeface="Calibri"/>
              </a:rPr>
              <a:t>@</a:t>
            </a:r>
            <a:r>
              <a:rPr lang="en-US" b="1" dirty="0" smtClean="0">
                <a:solidFill>
                  <a:srgbClr val="3164AB"/>
                </a:solidFill>
                <a:latin typeface="Calibri"/>
              </a:rPr>
              <a:t> 500 V</a:t>
            </a:r>
            <a:r>
              <a:rPr lang="en-US" dirty="0" smtClean="0">
                <a:latin typeface="Calibri"/>
              </a:rPr>
              <a:t> and </a:t>
            </a:r>
            <a:r>
              <a:rPr lang="en-US" b="1" dirty="0" smtClean="0">
                <a:solidFill>
                  <a:srgbClr val="3164AB"/>
                </a:solidFill>
                <a:latin typeface="Calibri"/>
              </a:rPr>
              <a:t>300 V </a:t>
            </a:r>
            <a:r>
              <a:rPr lang="en-US" b="1" dirty="0" smtClean="0">
                <a:solidFill>
                  <a:srgbClr val="00B050"/>
                </a:solidFill>
                <a:latin typeface="Calibri"/>
              </a:rPr>
              <a:t>(</a:t>
            </a:r>
            <a:r>
              <a:rPr lang="en-US" b="1" dirty="0">
                <a:solidFill>
                  <a:srgbClr val="00B050"/>
                </a:solidFill>
                <a:latin typeface="Calibri"/>
              </a:rPr>
              <a:t>50 µm)</a:t>
            </a:r>
          </a:p>
        </p:txBody>
      </p:sp>
      <p:sp>
        <p:nvSpPr>
          <p:cNvPr id="9" name="Rectangle 14"/>
          <p:cNvSpPr txBox="1">
            <a:spLocks noChangeArrowheads="1"/>
          </p:cNvSpPr>
          <p:nvPr/>
        </p:nvSpPr>
        <p:spPr>
          <a:xfrm>
            <a:off x="179513" y="476683"/>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P on P </a:t>
            </a:r>
            <a:r>
              <a:rPr lang="en-US" altLang="ja-JP" sz="2000" b="1" kern="0" dirty="0" err="1" smtClean="0">
                <a:solidFill>
                  <a:schemeClr val="tx1"/>
                </a:solidFill>
                <a:latin typeface="+mn-lt"/>
                <a:ea typeface="ＭＳ Ｐゴシック" pitchFamily="34" charset="-128"/>
              </a:rPr>
              <a:t>MicroStrips</a:t>
            </a:r>
            <a:r>
              <a:rPr lang="en-US" altLang="ja-JP" sz="2000" b="1" kern="0" dirty="0" smtClean="0">
                <a:solidFill>
                  <a:schemeClr val="tx1"/>
                </a:solidFill>
                <a:latin typeface="+mn-lt"/>
                <a:ea typeface="ＭＳ Ｐゴシック" pitchFamily="34" charset="-128"/>
              </a:rPr>
              <a:t>. 2D Simulation. Timing</a:t>
            </a:r>
            <a:endParaRPr lang="en-US" sz="2000" kern="0" dirty="0" smtClean="0">
              <a:solidFill>
                <a:schemeClr val="tx1"/>
              </a:solidFill>
              <a:latin typeface="+mn-l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1759074"/>
            <a:ext cx="9760677" cy="455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94337958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First Mask </a:t>
            </a:r>
            <a:r>
              <a:rPr lang="en-US" altLang="ja-JP" sz="2000" b="1" kern="0" dirty="0">
                <a:solidFill>
                  <a:schemeClr val="tx1"/>
                </a:solidFill>
                <a:latin typeface="+mn-lt"/>
                <a:ea typeface="ＭＳ Ｐゴシック" pitchFamily="34" charset="-128"/>
              </a:rPr>
              <a:t>Set Description. Integrated Devices</a:t>
            </a:r>
            <a:endParaRPr lang="en-US" sz="2000" kern="0" dirty="0" smtClean="0">
              <a:solidFill>
                <a:schemeClr val="tx1"/>
              </a:solidFill>
              <a:latin typeface="+mn-lt"/>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9822" t="5394" r="9965" b="6508"/>
          <a:stretch/>
        </p:blipFill>
        <p:spPr>
          <a:xfrm>
            <a:off x="251518" y="2420887"/>
            <a:ext cx="3888434" cy="3888433"/>
          </a:xfrm>
          <a:prstGeom prst="rect">
            <a:avLst/>
          </a:prstGeom>
        </p:spPr>
      </p:pic>
      <p:sp>
        <p:nvSpPr>
          <p:cNvPr id="17" name="3 CuadroTexto"/>
          <p:cNvSpPr txBox="1"/>
          <p:nvPr/>
        </p:nvSpPr>
        <p:spPr>
          <a:xfrm>
            <a:off x="4283969" y="1052736"/>
            <a:ext cx="4752527" cy="5386090"/>
          </a:xfrm>
          <a:prstGeom prst="rect">
            <a:avLst/>
          </a:prstGeom>
          <a:noFill/>
        </p:spPr>
        <p:txBody>
          <a:bodyPr wrap="square" rtlCol="0">
            <a:spAutoFit/>
          </a:bodyPr>
          <a:lstStyle/>
          <a:p>
            <a:pPr marL="342900" indent="-342900" fontAlgn="auto">
              <a:spcBef>
                <a:spcPts val="0"/>
              </a:spcBef>
              <a:spcAft>
                <a:spcPts val="0"/>
              </a:spcAft>
              <a:buClr>
                <a:srgbClr val="3164AB"/>
              </a:buClr>
              <a:buFont typeface="Courier New" panose="02070309020205020404" pitchFamily="49" charset="0"/>
              <a:buChar char="o"/>
            </a:pPr>
            <a:r>
              <a:rPr lang="en-US" sz="1600" b="1" dirty="0" smtClean="0">
                <a:solidFill>
                  <a:srgbClr val="FF0000"/>
                </a:solidFill>
                <a:latin typeface="Calibri"/>
              </a:rPr>
              <a:t>113</a:t>
            </a:r>
            <a:r>
              <a:rPr lang="en-US" sz="1600" dirty="0" smtClean="0">
                <a:solidFill>
                  <a:srgbClr val="FF0000"/>
                </a:solidFill>
                <a:latin typeface="Calibri"/>
              </a:rPr>
              <a:t> </a:t>
            </a:r>
            <a:r>
              <a:rPr lang="en-US" sz="1600" dirty="0" smtClean="0">
                <a:latin typeface="Calibri"/>
              </a:rPr>
              <a:t>LGAD Pad Detectors</a:t>
            </a:r>
            <a:endParaRPr lang="en-US" sz="1600" b="1" dirty="0" smtClean="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12 </a:t>
            </a:r>
            <a:r>
              <a:rPr lang="en-US" sz="1400" dirty="0" smtClean="0">
                <a:solidFill>
                  <a:prstClr val="black"/>
                </a:solidFill>
                <a:latin typeface="Calibri"/>
              </a:rPr>
              <a:t>(</a:t>
            </a:r>
            <a:r>
              <a:rPr lang="en-US" sz="1400" dirty="0" smtClean="0">
                <a:solidFill>
                  <a:srgbClr val="3164AB"/>
                </a:solidFill>
                <a:latin typeface="Calibri"/>
              </a:rPr>
              <a:t>8 x 8</a:t>
            </a:r>
            <a:r>
              <a:rPr lang="en-US" sz="1400" dirty="0" smtClean="0">
                <a:solidFill>
                  <a:prstClr val="black"/>
                </a:solidFill>
                <a:latin typeface="Calibri"/>
              </a:rPr>
              <a:t> mm </a:t>
            </a:r>
            <a:r>
              <a:rPr lang="en-US" sz="1400" dirty="0" err="1" smtClean="0">
                <a:solidFill>
                  <a:prstClr val="black"/>
                </a:solidFill>
                <a:latin typeface="Calibri"/>
              </a:rPr>
              <a:t>mult</a:t>
            </a:r>
            <a:r>
              <a:rPr lang="en-US" sz="1400" dirty="0" smtClean="0">
                <a:solidFill>
                  <a:prstClr val="black"/>
                </a:solidFill>
                <a:latin typeface="Calibri"/>
              </a:rPr>
              <a:t> area)</a:t>
            </a: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49 </a:t>
            </a:r>
            <a:r>
              <a:rPr lang="en-US" sz="1400" dirty="0" smtClean="0">
                <a:solidFill>
                  <a:prstClr val="black"/>
                </a:solidFill>
                <a:latin typeface="Calibri"/>
              </a:rPr>
              <a:t>(</a:t>
            </a:r>
            <a:r>
              <a:rPr lang="en-US" sz="1400" dirty="0" smtClean="0">
                <a:solidFill>
                  <a:srgbClr val="3164AB"/>
                </a:solidFill>
                <a:latin typeface="Calibri"/>
              </a:rPr>
              <a:t>3 </a:t>
            </a:r>
            <a:r>
              <a:rPr lang="en-US" sz="1400" dirty="0">
                <a:solidFill>
                  <a:srgbClr val="3164AB"/>
                </a:solidFill>
                <a:latin typeface="Calibri"/>
              </a:rPr>
              <a:t>x </a:t>
            </a:r>
            <a:r>
              <a:rPr lang="en-US" sz="1400" dirty="0" smtClean="0">
                <a:solidFill>
                  <a:srgbClr val="3164AB"/>
                </a:solidFill>
                <a:latin typeface="Calibri"/>
              </a:rPr>
              <a:t>3</a:t>
            </a:r>
            <a:r>
              <a:rPr lang="en-US" sz="1400" dirty="0" smtClean="0">
                <a:solidFill>
                  <a:prstClr val="black"/>
                </a:solidFill>
                <a:latin typeface="Calibri"/>
              </a:rPr>
              <a:t> mm </a:t>
            </a:r>
            <a:r>
              <a:rPr lang="en-US" sz="1400" dirty="0" err="1" smtClean="0">
                <a:solidFill>
                  <a:prstClr val="black"/>
                </a:solidFill>
                <a:latin typeface="Calibri"/>
              </a:rPr>
              <a:t>mult</a:t>
            </a:r>
            <a:r>
              <a:rPr lang="en-US" sz="1400" dirty="0" smtClean="0">
                <a:solidFill>
                  <a:prstClr val="black"/>
                </a:solidFill>
                <a:latin typeface="Calibri"/>
              </a:rPr>
              <a:t> area)</a:t>
            </a:r>
            <a:endParaRPr lang="en-US" sz="1400" dirty="0">
              <a:solidFill>
                <a:prstClr val="black"/>
              </a:solidFill>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52 </a:t>
            </a:r>
            <a:r>
              <a:rPr lang="en-US" sz="1400" dirty="0" smtClean="0">
                <a:solidFill>
                  <a:prstClr val="black"/>
                </a:solidFill>
                <a:latin typeface="Calibri"/>
              </a:rPr>
              <a:t>(</a:t>
            </a:r>
            <a:r>
              <a:rPr lang="en-US" sz="1400" dirty="0" smtClean="0">
                <a:solidFill>
                  <a:srgbClr val="3164AB"/>
                </a:solidFill>
                <a:latin typeface="Calibri"/>
              </a:rPr>
              <a:t>1 </a:t>
            </a:r>
            <a:r>
              <a:rPr lang="en-US" sz="1400" dirty="0">
                <a:solidFill>
                  <a:srgbClr val="3164AB"/>
                </a:solidFill>
                <a:latin typeface="Calibri"/>
              </a:rPr>
              <a:t>x </a:t>
            </a:r>
            <a:r>
              <a:rPr lang="en-US" sz="1400" dirty="0" smtClean="0">
                <a:solidFill>
                  <a:srgbClr val="3164AB"/>
                </a:solidFill>
                <a:latin typeface="Calibri"/>
              </a:rPr>
              <a:t>1</a:t>
            </a:r>
            <a:r>
              <a:rPr lang="en-US" sz="1400" dirty="0" smtClean="0">
                <a:solidFill>
                  <a:prstClr val="black"/>
                </a:solidFill>
                <a:latin typeface="Calibri"/>
              </a:rPr>
              <a:t> </a:t>
            </a:r>
            <a:r>
              <a:rPr lang="en-US" sz="1400" dirty="0">
                <a:solidFill>
                  <a:prstClr val="black"/>
                </a:solidFill>
                <a:latin typeface="Calibri"/>
              </a:rPr>
              <a:t>mm </a:t>
            </a:r>
            <a:r>
              <a:rPr lang="en-US" sz="1400" dirty="0" err="1" smtClean="0">
                <a:solidFill>
                  <a:prstClr val="black"/>
                </a:solidFill>
                <a:latin typeface="Calibri"/>
              </a:rPr>
              <a:t>mult</a:t>
            </a:r>
            <a:r>
              <a:rPr lang="en-US" sz="1400" dirty="0" smtClean="0">
                <a:solidFill>
                  <a:prstClr val="black"/>
                </a:solidFill>
                <a:latin typeface="Calibri"/>
              </a:rPr>
              <a:t> area)</a:t>
            </a:r>
            <a:endParaRPr lang="en-US" sz="1400" dirty="0">
              <a:solidFill>
                <a:prstClr val="black"/>
              </a:solidFill>
              <a:latin typeface="Calibri"/>
            </a:endParaRPr>
          </a:p>
          <a:p>
            <a:pPr marL="342900" indent="-342900" fontAlgn="auto">
              <a:spcBef>
                <a:spcPts val="0"/>
              </a:spcBef>
              <a:spcAft>
                <a:spcPts val="0"/>
              </a:spcAft>
              <a:buClr>
                <a:srgbClr val="3164AB"/>
              </a:buClr>
              <a:buFont typeface="Courier New" panose="02070309020205020404" pitchFamily="49" charset="0"/>
              <a:buChar char="o"/>
            </a:pPr>
            <a:r>
              <a:rPr lang="en-US" sz="1600" b="1" dirty="0" smtClean="0">
                <a:solidFill>
                  <a:srgbClr val="FF0000"/>
                </a:solidFill>
                <a:latin typeface="Calibri"/>
              </a:rPr>
              <a:t>17</a:t>
            </a:r>
            <a:r>
              <a:rPr lang="en-US" sz="1600" dirty="0" smtClean="0">
                <a:solidFill>
                  <a:srgbClr val="FF0000"/>
                </a:solidFill>
                <a:latin typeface="Calibri"/>
              </a:rPr>
              <a:t> </a:t>
            </a:r>
            <a:r>
              <a:rPr lang="en-US" sz="1600" dirty="0" err="1" smtClean="0">
                <a:latin typeface="Calibri"/>
              </a:rPr>
              <a:t>PiN</a:t>
            </a:r>
            <a:r>
              <a:rPr lang="en-US" sz="1600" dirty="0" smtClean="0">
                <a:latin typeface="Calibri"/>
              </a:rPr>
              <a:t> Detectors</a:t>
            </a:r>
            <a:endParaRPr lang="en-US" sz="1600" b="1"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400" b="1" dirty="0">
                <a:solidFill>
                  <a:srgbClr val="00B050"/>
                </a:solidFill>
                <a:latin typeface="Calibri"/>
              </a:rPr>
              <a:t>2</a:t>
            </a:r>
            <a:r>
              <a:rPr lang="en-US" sz="1400" b="1" dirty="0" smtClean="0">
                <a:solidFill>
                  <a:srgbClr val="00B050"/>
                </a:solidFill>
                <a:latin typeface="Calibri"/>
              </a:rPr>
              <a:t> </a:t>
            </a:r>
            <a:r>
              <a:rPr lang="en-US" sz="1400" dirty="0">
                <a:solidFill>
                  <a:prstClr val="black"/>
                </a:solidFill>
                <a:latin typeface="Calibri"/>
              </a:rPr>
              <a:t>(</a:t>
            </a:r>
            <a:r>
              <a:rPr lang="en-US" sz="1400" dirty="0">
                <a:solidFill>
                  <a:srgbClr val="3164AB"/>
                </a:solidFill>
                <a:latin typeface="Calibri"/>
              </a:rPr>
              <a:t>8 x 8</a:t>
            </a:r>
            <a:r>
              <a:rPr lang="en-US" sz="1400" dirty="0">
                <a:solidFill>
                  <a:prstClr val="black"/>
                </a:solidFill>
                <a:latin typeface="Calibri"/>
              </a:rPr>
              <a:t> mm </a:t>
            </a:r>
            <a:r>
              <a:rPr lang="en-US" sz="1400" dirty="0" smtClean="0">
                <a:solidFill>
                  <a:prstClr val="black"/>
                </a:solidFill>
                <a:latin typeface="Calibri"/>
              </a:rPr>
              <a:t>active </a:t>
            </a:r>
            <a:r>
              <a:rPr lang="en-US" sz="1400" dirty="0">
                <a:solidFill>
                  <a:prstClr val="black"/>
                </a:solidFill>
                <a:latin typeface="Calibri"/>
              </a:rPr>
              <a:t>area)</a:t>
            </a:r>
          </a:p>
          <a:p>
            <a:pPr marL="800100" lvl="1" indent="-342900" fontAlgn="auto">
              <a:spcBef>
                <a:spcPts val="0"/>
              </a:spcBef>
              <a:spcAft>
                <a:spcPts val="0"/>
              </a:spcAft>
              <a:buClr>
                <a:srgbClr val="FC8004"/>
              </a:buClr>
              <a:buFont typeface="Wingdings" panose="05000000000000000000" pitchFamily="2" charset="2"/>
              <a:buChar char="ü"/>
            </a:pPr>
            <a:r>
              <a:rPr lang="en-US" sz="1400" b="1" dirty="0">
                <a:solidFill>
                  <a:srgbClr val="00B050"/>
                </a:solidFill>
                <a:latin typeface="Calibri"/>
              </a:rPr>
              <a:t>5</a:t>
            </a:r>
            <a:r>
              <a:rPr lang="en-US" sz="1400" b="1" dirty="0" smtClean="0">
                <a:solidFill>
                  <a:srgbClr val="00B050"/>
                </a:solidFill>
                <a:latin typeface="Calibri"/>
              </a:rPr>
              <a:t> </a:t>
            </a:r>
            <a:r>
              <a:rPr lang="en-US" sz="1400" dirty="0" smtClean="0">
                <a:solidFill>
                  <a:prstClr val="black"/>
                </a:solidFill>
                <a:latin typeface="Calibri"/>
              </a:rPr>
              <a:t>(</a:t>
            </a:r>
            <a:r>
              <a:rPr lang="en-US" sz="1400" dirty="0" smtClean="0">
                <a:solidFill>
                  <a:srgbClr val="3164AB"/>
                </a:solidFill>
                <a:latin typeface="Calibri"/>
              </a:rPr>
              <a:t>3 </a:t>
            </a:r>
            <a:r>
              <a:rPr lang="en-US" sz="1400" dirty="0">
                <a:solidFill>
                  <a:srgbClr val="3164AB"/>
                </a:solidFill>
                <a:latin typeface="Calibri"/>
              </a:rPr>
              <a:t>x 3</a:t>
            </a:r>
            <a:r>
              <a:rPr lang="en-US" sz="1400" dirty="0">
                <a:solidFill>
                  <a:prstClr val="black"/>
                </a:solidFill>
                <a:latin typeface="Calibri"/>
              </a:rPr>
              <a:t> </a:t>
            </a:r>
            <a:r>
              <a:rPr lang="en-US" sz="1400" dirty="0" smtClean="0">
                <a:solidFill>
                  <a:prstClr val="black"/>
                </a:solidFill>
                <a:latin typeface="Calibri"/>
              </a:rPr>
              <a:t>mm active </a:t>
            </a:r>
            <a:r>
              <a:rPr lang="en-US" sz="1400" dirty="0">
                <a:solidFill>
                  <a:prstClr val="black"/>
                </a:solidFill>
                <a:latin typeface="Calibri"/>
              </a:rPr>
              <a:t>area)</a:t>
            </a: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10 </a:t>
            </a:r>
            <a:r>
              <a:rPr lang="en-US" sz="1400" dirty="0">
                <a:solidFill>
                  <a:prstClr val="black"/>
                </a:solidFill>
                <a:latin typeface="Calibri"/>
              </a:rPr>
              <a:t>(</a:t>
            </a:r>
            <a:r>
              <a:rPr lang="en-US" sz="1400" dirty="0">
                <a:solidFill>
                  <a:srgbClr val="3164AB"/>
                </a:solidFill>
                <a:latin typeface="Calibri"/>
              </a:rPr>
              <a:t>1 x 1</a:t>
            </a:r>
            <a:r>
              <a:rPr lang="en-US" sz="1400" dirty="0">
                <a:solidFill>
                  <a:prstClr val="black"/>
                </a:solidFill>
                <a:latin typeface="Calibri"/>
              </a:rPr>
              <a:t> mm </a:t>
            </a:r>
            <a:r>
              <a:rPr lang="en-US" sz="1400" dirty="0" smtClean="0">
                <a:solidFill>
                  <a:prstClr val="black"/>
                </a:solidFill>
                <a:latin typeface="Calibri"/>
              </a:rPr>
              <a:t>active </a:t>
            </a:r>
            <a:r>
              <a:rPr lang="en-US" sz="1400" dirty="0">
                <a:solidFill>
                  <a:prstClr val="black"/>
                </a:solidFill>
                <a:latin typeface="Calibri"/>
              </a:rPr>
              <a:t>area)</a:t>
            </a:r>
          </a:p>
          <a:p>
            <a:pPr marL="342900" indent="-342900" fontAlgn="auto">
              <a:spcBef>
                <a:spcPts val="0"/>
              </a:spcBef>
              <a:spcAft>
                <a:spcPts val="0"/>
              </a:spcAft>
              <a:buClr>
                <a:srgbClr val="3164AB"/>
              </a:buClr>
              <a:buFont typeface="Courier New" panose="02070309020205020404" pitchFamily="49" charset="0"/>
              <a:buChar char="o"/>
            </a:pPr>
            <a:r>
              <a:rPr lang="en-US" sz="1600" b="1" dirty="0">
                <a:solidFill>
                  <a:srgbClr val="FF0000"/>
                </a:solidFill>
                <a:latin typeface="Calibri"/>
              </a:rPr>
              <a:t>8</a:t>
            </a:r>
            <a:r>
              <a:rPr lang="en-US" sz="1600" dirty="0" smtClean="0">
                <a:solidFill>
                  <a:srgbClr val="FF0000"/>
                </a:solidFill>
                <a:latin typeface="Calibri"/>
              </a:rPr>
              <a:t> </a:t>
            </a:r>
            <a:r>
              <a:rPr lang="en-US" sz="1600" dirty="0" err="1" smtClean="0">
                <a:latin typeface="Calibri"/>
              </a:rPr>
              <a:t>iLGAD</a:t>
            </a:r>
            <a:r>
              <a:rPr lang="en-US" sz="1600" dirty="0" smtClean="0">
                <a:latin typeface="Calibri"/>
              </a:rPr>
              <a:t> </a:t>
            </a:r>
            <a:r>
              <a:rPr lang="en-US" sz="1600" dirty="0" err="1" smtClean="0">
                <a:latin typeface="Calibri"/>
              </a:rPr>
              <a:t>pStrips</a:t>
            </a:r>
            <a:r>
              <a:rPr lang="en-US" sz="1600" dirty="0" smtClean="0">
                <a:latin typeface="Calibri"/>
              </a:rPr>
              <a:t> Detectors</a:t>
            </a:r>
            <a:endParaRPr lang="en-US" sz="1600" b="1"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4</a:t>
            </a:r>
            <a:r>
              <a:rPr lang="en-US" sz="1400" dirty="0" smtClean="0">
                <a:latin typeface="Calibri"/>
              </a:rPr>
              <a:t> (</a:t>
            </a:r>
            <a:r>
              <a:rPr lang="en-US" sz="1400" dirty="0" smtClean="0">
                <a:solidFill>
                  <a:srgbClr val="3164AB"/>
                </a:solidFill>
                <a:latin typeface="Calibri"/>
              </a:rPr>
              <a:t>45</a:t>
            </a:r>
            <a:r>
              <a:rPr lang="en-US" sz="1400" dirty="0" smtClean="0">
                <a:latin typeface="Calibri"/>
              </a:rPr>
              <a:t> Channels)</a:t>
            </a:r>
          </a:p>
          <a:p>
            <a:pPr marL="800100" lvl="1" indent="-342900" fontAlgn="auto">
              <a:spcBef>
                <a:spcPts val="0"/>
              </a:spcBef>
              <a:spcAft>
                <a:spcPts val="0"/>
              </a:spcAft>
              <a:buClr>
                <a:srgbClr val="FC8004"/>
              </a:buClr>
              <a:buFont typeface="Wingdings" panose="05000000000000000000" pitchFamily="2" charset="2"/>
              <a:buChar char="ü"/>
            </a:pPr>
            <a:r>
              <a:rPr lang="en-US" sz="1400" b="1" dirty="0">
                <a:solidFill>
                  <a:srgbClr val="00B050"/>
                </a:solidFill>
                <a:latin typeface="Calibri"/>
              </a:rPr>
              <a:t>4</a:t>
            </a:r>
            <a:r>
              <a:rPr lang="en-US" sz="1400" dirty="0">
                <a:latin typeface="Calibri"/>
              </a:rPr>
              <a:t> </a:t>
            </a:r>
            <a:r>
              <a:rPr lang="en-US" sz="1400" dirty="0" smtClean="0">
                <a:latin typeface="Calibri"/>
              </a:rPr>
              <a:t>(</a:t>
            </a:r>
            <a:r>
              <a:rPr lang="en-US" sz="1400" dirty="0" smtClean="0">
                <a:solidFill>
                  <a:srgbClr val="3164AB"/>
                </a:solidFill>
                <a:latin typeface="Calibri"/>
              </a:rPr>
              <a:t>90</a:t>
            </a:r>
            <a:r>
              <a:rPr lang="en-US" sz="1400" dirty="0" smtClean="0">
                <a:latin typeface="Calibri"/>
              </a:rPr>
              <a:t> </a:t>
            </a:r>
            <a:r>
              <a:rPr lang="en-US" sz="1400" dirty="0">
                <a:latin typeface="Calibri"/>
              </a:rPr>
              <a:t>Channels)</a:t>
            </a:r>
            <a:endParaRPr lang="en-US" sz="1400" dirty="0" smtClean="0">
              <a:solidFill>
                <a:prstClr val="black"/>
              </a:solidFill>
              <a:latin typeface="Calibri"/>
            </a:endParaRPr>
          </a:p>
          <a:p>
            <a:pPr marL="342900" indent="-342900" fontAlgn="auto">
              <a:spcBef>
                <a:spcPts val="0"/>
              </a:spcBef>
              <a:spcAft>
                <a:spcPts val="0"/>
              </a:spcAft>
              <a:buClr>
                <a:srgbClr val="3164AB"/>
              </a:buClr>
              <a:buFont typeface="Courier New" panose="02070309020205020404" pitchFamily="49" charset="0"/>
              <a:buChar char="o"/>
            </a:pPr>
            <a:r>
              <a:rPr lang="en-US" sz="1600" b="1" dirty="0" smtClean="0">
                <a:solidFill>
                  <a:srgbClr val="FF0000"/>
                </a:solidFill>
                <a:latin typeface="Calibri"/>
              </a:rPr>
              <a:t>2</a:t>
            </a:r>
            <a:r>
              <a:rPr lang="en-US" sz="1600" dirty="0" smtClean="0">
                <a:solidFill>
                  <a:srgbClr val="FF0000"/>
                </a:solidFill>
                <a:latin typeface="Calibri"/>
              </a:rPr>
              <a:t> </a:t>
            </a:r>
            <a:r>
              <a:rPr lang="en-US" sz="1600" dirty="0" err="1" smtClean="0">
                <a:latin typeface="Calibri"/>
              </a:rPr>
              <a:t>PiN</a:t>
            </a:r>
            <a:r>
              <a:rPr lang="en-US" sz="1600" dirty="0" smtClean="0">
                <a:latin typeface="Calibri"/>
              </a:rPr>
              <a:t> </a:t>
            </a:r>
            <a:r>
              <a:rPr lang="en-US" sz="1600" dirty="0" err="1" smtClean="0">
                <a:latin typeface="Calibri"/>
              </a:rPr>
              <a:t>pStrips</a:t>
            </a:r>
            <a:r>
              <a:rPr lang="en-US" sz="1600" dirty="0" smtClean="0">
                <a:latin typeface="Calibri"/>
              </a:rPr>
              <a:t> Detectors</a:t>
            </a:r>
            <a:endParaRPr lang="en-US" sz="1600" b="1" dirty="0" smtClean="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1</a:t>
            </a:r>
            <a:r>
              <a:rPr lang="en-US" sz="1400" dirty="0" smtClean="0">
                <a:latin typeface="Calibri"/>
              </a:rPr>
              <a:t> </a:t>
            </a:r>
            <a:r>
              <a:rPr lang="en-US" sz="1400" dirty="0">
                <a:latin typeface="Calibri"/>
              </a:rPr>
              <a:t>(</a:t>
            </a:r>
            <a:r>
              <a:rPr lang="en-US" sz="1400" dirty="0">
                <a:solidFill>
                  <a:srgbClr val="3164AB"/>
                </a:solidFill>
                <a:latin typeface="Calibri"/>
              </a:rPr>
              <a:t>45</a:t>
            </a:r>
            <a:r>
              <a:rPr lang="en-US" sz="1400" dirty="0">
                <a:latin typeface="Calibri"/>
              </a:rPr>
              <a:t> Channels)</a:t>
            </a:r>
          </a:p>
          <a:p>
            <a:pPr marL="800100" lvl="1" indent="-342900" fontAlgn="auto">
              <a:spcBef>
                <a:spcPts val="0"/>
              </a:spcBef>
              <a:spcAft>
                <a:spcPts val="0"/>
              </a:spcAft>
              <a:buClr>
                <a:srgbClr val="FC8004"/>
              </a:buClr>
              <a:buFont typeface="Wingdings" panose="05000000000000000000" pitchFamily="2" charset="2"/>
              <a:buChar char="ü"/>
            </a:pPr>
            <a:r>
              <a:rPr lang="en-US" sz="1400" b="1" dirty="0" smtClean="0">
                <a:solidFill>
                  <a:srgbClr val="00B050"/>
                </a:solidFill>
                <a:latin typeface="Calibri"/>
              </a:rPr>
              <a:t>1</a:t>
            </a:r>
            <a:r>
              <a:rPr lang="en-US" sz="1400" dirty="0" smtClean="0">
                <a:latin typeface="Calibri"/>
              </a:rPr>
              <a:t> (</a:t>
            </a:r>
            <a:r>
              <a:rPr lang="en-US" sz="1400" dirty="0" smtClean="0">
                <a:solidFill>
                  <a:srgbClr val="3164AB"/>
                </a:solidFill>
                <a:latin typeface="Calibri"/>
              </a:rPr>
              <a:t>90</a:t>
            </a:r>
            <a:r>
              <a:rPr lang="en-US" sz="1400" dirty="0" smtClean="0">
                <a:latin typeface="Calibri"/>
              </a:rPr>
              <a:t> Channels)</a:t>
            </a:r>
            <a:endParaRPr lang="en-US" sz="1400" dirty="0">
              <a:solidFill>
                <a:srgbClr val="FF0000"/>
              </a:solidFill>
              <a:latin typeface="Calibri"/>
            </a:endParaRPr>
          </a:p>
          <a:p>
            <a:pPr marL="342900" indent="-342900" fontAlgn="auto">
              <a:spcBef>
                <a:spcPts val="0"/>
              </a:spcBef>
              <a:spcAft>
                <a:spcPts val="0"/>
              </a:spcAft>
              <a:buClr>
                <a:srgbClr val="3164AB"/>
              </a:buClr>
              <a:buFont typeface="Courier New" panose="02070309020205020404" pitchFamily="49" charset="0"/>
              <a:buChar char="o"/>
            </a:pPr>
            <a:r>
              <a:rPr lang="en-US" sz="1600" b="1" dirty="0">
                <a:solidFill>
                  <a:srgbClr val="FF0000"/>
                </a:solidFill>
                <a:latin typeface="Calibri"/>
              </a:rPr>
              <a:t>6</a:t>
            </a:r>
            <a:r>
              <a:rPr lang="en-US" sz="1600" dirty="0">
                <a:solidFill>
                  <a:srgbClr val="FF0000"/>
                </a:solidFill>
                <a:latin typeface="Calibri"/>
              </a:rPr>
              <a:t> </a:t>
            </a:r>
            <a:r>
              <a:rPr lang="en-US" sz="1600" dirty="0">
                <a:latin typeface="Calibri"/>
              </a:rPr>
              <a:t>Pixelated </a:t>
            </a:r>
            <a:r>
              <a:rPr lang="en-US" sz="1600" dirty="0" err="1">
                <a:latin typeface="Calibri"/>
              </a:rPr>
              <a:t>iLGAD</a:t>
            </a:r>
            <a:r>
              <a:rPr lang="en-US" sz="1600" dirty="0">
                <a:latin typeface="Calibri"/>
              </a:rPr>
              <a:t> Detector (</a:t>
            </a:r>
            <a:r>
              <a:rPr lang="en-US" sz="1600" dirty="0">
                <a:solidFill>
                  <a:srgbClr val="3164AB"/>
                </a:solidFill>
                <a:latin typeface="Calibri"/>
              </a:rPr>
              <a:t>6 x 6</a:t>
            </a:r>
            <a:r>
              <a:rPr lang="en-US" sz="1600" dirty="0">
                <a:latin typeface="Calibri"/>
              </a:rPr>
              <a:t> pixels)</a:t>
            </a:r>
            <a:endParaRPr lang="en-US" sz="1600" dirty="0">
              <a:solidFill>
                <a:prstClr val="black"/>
              </a:solidFill>
              <a:latin typeface="Calibri"/>
            </a:endParaRPr>
          </a:p>
          <a:p>
            <a:pPr marL="342900" indent="-342900" fontAlgn="auto">
              <a:spcBef>
                <a:spcPts val="0"/>
              </a:spcBef>
              <a:spcAft>
                <a:spcPts val="0"/>
              </a:spcAft>
              <a:buClr>
                <a:srgbClr val="3164AB"/>
              </a:buClr>
              <a:buFont typeface="Courier New" panose="02070309020205020404" pitchFamily="49" charset="0"/>
              <a:buChar char="o"/>
            </a:pPr>
            <a:r>
              <a:rPr lang="en-US" sz="1600" b="1" dirty="0" smtClean="0">
                <a:solidFill>
                  <a:srgbClr val="FF0000"/>
                </a:solidFill>
                <a:latin typeface="Calibri"/>
              </a:rPr>
              <a:t>4</a:t>
            </a:r>
            <a:r>
              <a:rPr lang="en-US" sz="1600" dirty="0" smtClean="0">
                <a:solidFill>
                  <a:srgbClr val="FF0000"/>
                </a:solidFill>
                <a:latin typeface="Calibri"/>
              </a:rPr>
              <a:t> </a:t>
            </a:r>
            <a:r>
              <a:rPr lang="en-US" sz="1600" dirty="0" smtClean="0">
                <a:latin typeface="Calibri"/>
              </a:rPr>
              <a:t>Pixelated </a:t>
            </a:r>
            <a:r>
              <a:rPr lang="en-US" sz="1600" dirty="0" err="1" smtClean="0">
                <a:latin typeface="Calibri"/>
              </a:rPr>
              <a:t>iLGAD</a:t>
            </a:r>
            <a:r>
              <a:rPr lang="en-US" sz="1600" dirty="0" smtClean="0">
                <a:latin typeface="Calibri"/>
              </a:rPr>
              <a:t> </a:t>
            </a:r>
            <a:r>
              <a:rPr lang="en-US" sz="1600" dirty="0" err="1" smtClean="0">
                <a:latin typeface="Calibri"/>
              </a:rPr>
              <a:t>MediPix</a:t>
            </a:r>
            <a:r>
              <a:rPr lang="en-US" sz="1600" dirty="0" smtClean="0">
                <a:latin typeface="Calibri"/>
              </a:rPr>
              <a:t> Detector (</a:t>
            </a:r>
            <a:r>
              <a:rPr lang="en-US" sz="1600" dirty="0" smtClean="0">
                <a:solidFill>
                  <a:srgbClr val="3164AB"/>
                </a:solidFill>
                <a:latin typeface="Calibri"/>
              </a:rPr>
              <a:t>145 x 145</a:t>
            </a:r>
            <a:r>
              <a:rPr lang="en-US" sz="1600" dirty="0" smtClean="0">
                <a:latin typeface="Calibri"/>
              </a:rPr>
              <a:t> pixels)</a:t>
            </a:r>
          </a:p>
          <a:p>
            <a:pPr marL="342900" indent="-342900" fontAlgn="auto">
              <a:spcBef>
                <a:spcPts val="0"/>
              </a:spcBef>
              <a:spcAft>
                <a:spcPts val="0"/>
              </a:spcAft>
              <a:buClr>
                <a:srgbClr val="3164AB"/>
              </a:buClr>
              <a:buFont typeface="Courier New" panose="02070309020205020404" pitchFamily="49" charset="0"/>
              <a:buChar char="o"/>
            </a:pPr>
            <a:r>
              <a:rPr lang="en-US" sz="1600" b="1" dirty="0">
                <a:solidFill>
                  <a:srgbClr val="FF0000"/>
                </a:solidFill>
                <a:latin typeface="Calibri"/>
              </a:rPr>
              <a:t>6</a:t>
            </a:r>
            <a:r>
              <a:rPr lang="en-US" sz="1600" dirty="0">
                <a:latin typeface="Calibri"/>
              </a:rPr>
              <a:t> </a:t>
            </a:r>
            <a:r>
              <a:rPr lang="en-US" sz="1600" dirty="0" err="1" smtClean="0">
                <a:latin typeface="Calibri"/>
              </a:rPr>
              <a:t>iLGAD</a:t>
            </a:r>
            <a:r>
              <a:rPr lang="en-US" sz="1600" dirty="0" smtClean="0">
                <a:latin typeface="Calibri"/>
              </a:rPr>
              <a:t> </a:t>
            </a:r>
            <a:r>
              <a:rPr lang="en-US" sz="1600" dirty="0">
                <a:latin typeface="Calibri"/>
              </a:rPr>
              <a:t>for Timing Applications</a:t>
            </a:r>
            <a:endParaRPr lang="en-US" sz="1600" b="1"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400" b="1" dirty="0">
                <a:solidFill>
                  <a:srgbClr val="00B050"/>
                </a:solidFill>
                <a:latin typeface="Calibri"/>
              </a:rPr>
              <a:t>3</a:t>
            </a:r>
            <a:r>
              <a:rPr lang="en-US" sz="1400" dirty="0">
                <a:latin typeface="Calibri"/>
              </a:rPr>
              <a:t> (</a:t>
            </a:r>
            <a:r>
              <a:rPr lang="en-US" sz="1400" dirty="0">
                <a:solidFill>
                  <a:srgbClr val="3164AB"/>
                </a:solidFill>
                <a:latin typeface="Calibri"/>
              </a:rPr>
              <a:t>720 µm</a:t>
            </a:r>
            <a:r>
              <a:rPr lang="en-US" sz="1400" dirty="0">
                <a:latin typeface="Calibri"/>
              </a:rPr>
              <a:t> to cut line)</a:t>
            </a:r>
          </a:p>
          <a:p>
            <a:pPr marL="800100" lvl="1" indent="-342900" fontAlgn="auto">
              <a:spcBef>
                <a:spcPts val="0"/>
              </a:spcBef>
              <a:spcAft>
                <a:spcPts val="0"/>
              </a:spcAft>
              <a:buClr>
                <a:srgbClr val="FC8004"/>
              </a:buClr>
              <a:buFont typeface="Wingdings" panose="05000000000000000000" pitchFamily="2" charset="2"/>
              <a:buChar char="ü"/>
            </a:pPr>
            <a:r>
              <a:rPr lang="en-US" sz="1400" b="1" dirty="0">
                <a:solidFill>
                  <a:srgbClr val="00B050"/>
                </a:solidFill>
                <a:latin typeface="Calibri"/>
              </a:rPr>
              <a:t>3</a:t>
            </a:r>
            <a:r>
              <a:rPr lang="en-US" sz="1400" dirty="0">
                <a:latin typeface="Calibri"/>
              </a:rPr>
              <a:t> (</a:t>
            </a:r>
            <a:r>
              <a:rPr lang="en-US" sz="1400" dirty="0">
                <a:solidFill>
                  <a:srgbClr val="3164AB"/>
                </a:solidFill>
                <a:latin typeface="Calibri"/>
              </a:rPr>
              <a:t>370 µm</a:t>
            </a:r>
            <a:r>
              <a:rPr lang="en-US" sz="1400" dirty="0">
                <a:latin typeface="Calibri"/>
              </a:rPr>
              <a:t> to cut line)</a:t>
            </a:r>
          </a:p>
          <a:p>
            <a:pPr marL="342900" indent="-342900" fontAlgn="auto">
              <a:spcBef>
                <a:spcPts val="0"/>
              </a:spcBef>
              <a:spcAft>
                <a:spcPts val="0"/>
              </a:spcAft>
              <a:buClr>
                <a:srgbClr val="3164AB"/>
              </a:buClr>
              <a:buFont typeface="Courier New" panose="02070309020205020404" pitchFamily="49" charset="0"/>
              <a:buChar char="o"/>
            </a:pPr>
            <a:r>
              <a:rPr lang="en-US" sz="1600" b="1" dirty="0">
                <a:solidFill>
                  <a:srgbClr val="FF0000"/>
                </a:solidFill>
                <a:latin typeface="Calibri"/>
              </a:rPr>
              <a:t>4</a:t>
            </a:r>
            <a:r>
              <a:rPr lang="en-US" sz="1600" dirty="0">
                <a:solidFill>
                  <a:srgbClr val="FF0000"/>
                </a:solidFill>
                <a:latin typeface="Calibri"/>
              </a:rPr>
              <a:t> </a:t>
            </a:r>
            <a:r>
              <a:rPr lang="en-US" sz="1600" dirty="0">
                <a:latin typeface="Calibri"/>
              </a:rPr>
              <a:t>Specific Test Structure (SPR,SIMS,XPS)</a:t>
            </a:r>
          </a:p>
          <a:p>
            <a:pPr marL="342900" indent="-342900" fontAlgn="auto">
              <a:spcBef>
                <a:spcPts val="0"/>
              </a:spcBef>
              <a:spcAft>
                <a:spcPts val="0"/>
              </a:spcAft>
              <a:buClr>
                <a:srgbClr val="3164AB"/>
              </a:buClr>
              <a:buFont typeface="Courier New" panose="02070309020205020404" pitchFamily="49" charset="0"/>
              <a:buChar char="o"/>
            </a:pPr>
            <a:r>
              <a:rPr lang="en-US" sz="1600" b="1" dirty="0">
                <a:solidFill>
                  <a:srgbClr val="FF0000"/>
                </a:solidFill>
                <a:latin typeface="Calibri"/>
              </a:rPr>
              <a:t>16</a:t>
            </a:r>
            <a:r>
              <a:rPr lang="en-US" sz="1600" dirty="0">
                <a:solidFill>
                  <a:srgbClr val="FF0000"/>
                </a:solidFill>
                <a:latin typeface="Calibri"/>
              </a:rPr>
              <a:t> </a:t>
            </a:r>
            <a:r>
              <a:rPr lang="en-US" sz="1600" dirty="0">
                <a:latin typeface="Calibri"/>
              </a:rPr>
              <a:t>CNM Test Structures (</a:t>
            </a:r>
            <a:r>
              <a:rPr lang="en-US" sz="1600" dirty="0" err="1">
                <a:latin typeface="Calibri"/>
              </a:rPr>
              <a:t>Microsection</a:t>
            </a:r>
            <a:r>
              <a:rPr lang="en-US" sz="1600" dirty="0">
                <a:latin typeface="Calibri"/>
              </a:rPr>
              <a:t>, CBR, Kelvin, Capacitors, Diodes</a:t>
            </a:r>
            <a:r>
              <a:rPr lang="en-US" sz="1600" dirty="0" smtClean="0">
                <a:latin typeface="Calibri"/>
              </a:rPr>
              <a:t>)</a:t>
            </a:r>
            <a:endParaRPr lang="en-US" sz="1600" dirty="0">
              <a:latin typeface="Calibri"/>
            </a:endParaRPr>
          </a:p>
        </p:txBody>
      </p:sp>
      <p:sp>
        <p:nvSpPr>
          <p:cNvPr id="18" name="3 CuadroTexto"/>
          <p:cNvSpPr txBox="1"/>
          <p:nvPr/>
        </p:nvSpPr>
        <p:spPr>
          <a:xfrm>
            <a:off x="323529" y="1052736"/>
            <a:ext cx="3744416" cy="1354217"/>
          </a:xfrm>
          <a:prstGeom prst="rect">
            <a:avLst/>
          </a:prstGeom>
          <a:noFill/>
        </p:spPr>
        <p:txBody>
          <a:bodyPr wrap="square" rtlCol="0">
            <a:spAutoFit/>
          </a:bodyPr>
          <a:lstStyle/>
          <a:p>
            <a:pPr marL="342900" indent="-342900" fontAlgn="auto">
              <a:spcBef>
                <a:spcPts val="0"/>
              </a:spcBef>
              <a:spcAft>
                <a:spcPts val="0"/>
              </a:spcAft>
              <a:buClr>
                <a:srgbClr val="3164AB"/>
              </a:buClr>
              <a:buFont typeface="Courier New" panose="02070309020205020404" pitchFamily="49" charset="0"/>
              <a:buChar char="o"/>
            </a:pPr>
            <a:r>
              <a:rPr lang="en-US" b="1" dirty="0">
                <a:solidFill>
                  <a:srgbClr val="FF0000"/>
                </a:solidFill>
                <a:latin typeface="Calibri"/>
              </a:rPr>
              <a:t>176</a:t>
            </a:r>
            <a:r>
              <a:rPr lang="en-US" dirty="0">
                <a:solidFill>
                  <a:srgbClr val="FF0000"/>
                </a:solidFill>
                <a:latin typeface="Calibri"/>
              </a:rPr>
              <a:t> </a:t>
            </a:r>
            <a:r>
              <a:rPr lang="en-US" b="1" dirty="0" smtClean="0">
                <a:solidFill>
                  <a:srgbClr val="3164AB"/>
                </a:solidFill>
                <a:latin typeface="Calibri"/>
              </a:rPr>
              <a:t>Chips</a:t>
            </a:r>
            <a:endParaRPr lang="en-US" b="1"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800" b="1" dirty="0" smtClean="0">
                <a:solidFill>
                  <a:srgbClr val="00B050"/>
                </a:solidFill>
                <a:latin typeface="Calibri"/>
              </a:rPr>
              <a:t>44 </a:t>
            </a:r>
            <a:r>
              <a:rPr lang="en-US" sz="1800" dirty="0">
                <a:solidFill>
                  <a:prstClr val="black"/>
                </a:solidFill>
                <a:latin typeface="Calibri"/>
              </a:rPr>
              <a:t>(</a:t>
            </a:r>
            <a:r>
              <a:rPr lang="en-US" sz="1800" dirty="0">
                <a:solidFill>
                  <a:srgbClr val="3164AB"/>
                </a:solidFill>
                <a:latin typeface="Calibri"/>
              </a:rPr>
              <a:t>10 x 10</a:t>
            </a:r>
            <a:r>
              <a:rPr lang="en-US" sz="1800" dirty="0">
                <a:solidFill>
                  <a:prstClr val="black"/>
                </a:solidFill>
                <a:latin typeface="Calibri"/>
              </a:rPr>
              <a:t> mm, total area)</a:t>
            </a:r>
          </a:p>
          <a:p>
            <a:pPr marL="800100" lvl="1" indent="-342900" fontAlgn="auto">
              <a:spcBef>
                <a:spcPts val="0"/>
              </a:spcBef>
              <a:spcAft>
                <a:spcPts val="0"/>
              </a:spcAft>
              <a:buClr>
                <a:srgbClr val="FC8004"/>
              </a:buClr>
              <a:buFont typeface="Wingdings" panose="05000000000000000000" pitchFamily="2" charset="2"/>
              <a:buChar char="ü"/>
            </a:pPr>
            <a:r>
              <a:rPr lang="en-US" sz="1800" b="1" dirty="0" smtClean="0">
                <a:solidFill>
                  <a:srgbClr val="00B050"/>
                </a:solidFill>
                <a:latin typeface="Calibri"/>
              </a:rPr>
              <a:t>56 </a:t>
            </a:r>
            <a:r>
              <a:rPr lang="en-US" sz="1800" dirty="0">
                <a:solidFill>
                  <a:prstClr val="black"/>
                </a:solidFill>
                <a:latin typeface="Calibri"/>
              </a:rPr>
              <a:t>(</a:t>
            </a:r>
            <a:r>
              <a:rPr lang="en-US" sz="1800" dirty="0">
                <a:solidFill>
                  <a:srgbClr val="3164AB"/>
                </a:solidFill>
                <a:latin typeface="Calibri"/>
              </a:rPr>
              <a:t>5 x 5</a:t>
            </a:r>
            <a:r>
              <a:rPr lang="en-US" sz="1800" dirty="0">
                <a:solidFill>
                  <a:prstClr val="black"/>
                </a:solidFill>
                <a:latin typeface="Calibri"/>
              </a:rPr>
              <a:t> mm, total area</a:t>
            </a:r>
            <a:r>
              <a:rPr lang="en-US" sz="1800" dirty="0" smtClean="0">
                <a:solidFill>
                  <a:prstClr val="black"/>
                </a:solidFill>
                <a:latin typeface="Calibri"/>
              </a:rPr>
              <a:t>)</a:t>
            </a:r>
            <a:endParaRPr lang="en-US" dirty="0">
              <a:solidFill>
                <a:prstClr val="black"/>
              </a:solidFill>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sz="1800" b="1" dirty="0" smtClean="0">
                <a:solidFill>
                  <a:srgbClr val="00B050"/>
                </a:solidFill>
                <a:latin typeface="Calibri"/>
              </a:rPr>
              <a:t>76 </a:t>
            </a:r>
            <a:r>
              <a:rPr lang="en-US" sz="1800" dirty="0" smtClean="0">
                <a:solidFill>
                  <a:prstClr val="black"/>
                </a:solidFill>
                <a:latin typeface="Calibri"/>
              </a:rPr>
              <a:t>(</a:t>
            </a:r>
            <a:r>
              <a:rPr lang="en-US" sz="1800" dirty="0" smtClean="0">
                <a:solidFill>
                  <a:srgbClr val="3164AB"/>
                </a:solidFill>
                <a:latin typeface="Calibri"/>
              </a:rPr>
              <a:t>3.3 </a:t>
            </a:r>
            <a:r>
              <a:rPr lang="en-US" sz="1800" dirty="0">
                <a:solidFill>
                  <a:srgbClr val="3164AB"/>
                </a:solidFill>
                <a:latin typeface="Calibri"/>
              </a:rPr>
              <a:t>x </a:t>
            </a:r>
            <a:r>
              <a:rPr lang="en-US" sz="1800" dirty="0" smtClean="0">
                <a:solidFill>
                  <a:srgbClr val="3164AB"/>
                </a:solidFill>
                <a:latin typeface="Calibri"/>
              </a:rPr>
              <a:t>3.3</a:t>
            </a:r>
            <a:r>
              <a:rPr lang="en-US" sz="1800" dirty="0" smtClean="0">
                <a:solidFill>
                  <a:prstClr val="black"/>
                </a:solidFill>
                <a:latin typeface="Calibri"/>
              </a:rPr>
              <a:t> </a:t>
            </a:r>
            <a:r>
              <a:rPr lang="en-US" sz="1800" dirty="0">
                <a:solidFill>
                  <a:prstClr val="black"/>
                </a:solidFill>
                <a:latin typeface="Calibri"/>
              </a:rPr>
              <a:t>mm, total area)</a:t>
            </a:r>
            <a:endParaRPr lang="en-US" sz="1800" b="1" dirty="0" smtClean="0">
              <a:solidFill>
                <a:srgbClr val="3164AB"/>
              </a:solidFill>
              <a:latin typeface="Calibri"/>
            </a:endParaRPr>
          </a:p>
          <a:p>
            <a:pPr marL="342900" indent="-342900" fontAlgn="auto">
              <a:spcBef>
                <a:spcPts val="0"/>
              </a:spcBef>
              <a:spcAft>
                <a:spcPts val="0"/>
              </a:spcAft>
              <a:buClr>
                <a:srgbClr val="3164AB"/>
              </a:buClr>
              <a:buFont typeface="Courier New" panose="02070309020205020404" pitchFamily="49" charset="0"/>
              <a:buChar char="o"/>
            </a:pPr>
            <a:endParaRPr lang="en-US" sz="800" b="1" dirty="0" smtClean="0">
              <a:solidFill>
                <a:srgbClr val="3164AB"/>
              </a:solidFill>
              <a:latin typeface="Calibri"/>
            </a:endParaRPr>
          </a:p>
        </p:txBody>
      </p:sp>
      <p:sp>
        <p:nvSpPr>
          <p:cNvPr id="9" name="CuadroTexto 8"/>
          <p:cNvSpPr txBox="1"/>
          <p:nvPr/>
        </p:nvSpPr>
        <p:spPr>
          <a:xfrm>
            <a:off x="7380311" y="1052736"/>
            <a:ext cx="1656185" cy="707886"/>
          </a:xfrm>
          <a:prstGeom prst="rect">
            <a:avLst/>
          </a:prstGeom>
          <a:noFill/>
          <a:ln w="31750">
            <a:solidFill>
              <a:schemeClr val="tx1"/>
            </a:solidFill>
          </a:ln>
        </p:spPr>
        <p:txBody>
          <a:bodyPr wrap="square" rtlCol="0">
            <a:spAutoFit/>
          </a:bodyPr>
          <a:lstStyle/>
          <a:p>
            <a:r>
              <a:rPr lang="en-US" sz="4000" b="1" i="1" dirty="0" err="1">
                <a:latin typeface="Consolas" panose="020B0609020204030204" pitchFamily="49" charset="0"/>
                <a:cs typeface="Consolas" panose="020B0609020204030204" pitchFamily="49" charset="0"/>
              </a:rPr>
              <a:t>i</a:t>
            </a:r>
            <a:r>
              <a:rPr lang="en-US" sz="4000" b="1" dirty="0" err="1">
                <a:latin typeface="Consolas" panose="020B0609020204030204" pitchFamily="49" charset="0"/>
                <a:cs typeface="Consolas" panose="020B0609020204030204" pitchFamily="49" charset="0"/>
              </a:rPr>
              <a:t>LGAD</a:t>
            </a:r>
            <a:endParaRPr lang="es-ES" sz="4000" b="1" dirty="0">
              <a:latin typeface="Consolas" panose="020B0609020204030204" pitchFamily="49" charset="0"/>
              <a:cs typeface="Consolas" panose="020B0609020204030204" pitchFamily="49" charset="0"/>
            </a:endParaRPr>
          </a:p>
        </p:txBody>
      </p:sp>
      <p:sp>
        <p:nvSpPr>
          <p:cNvPr id="3" name="2 Marcador de número de diapositiva"/>
          <p:cNvSpPr>
            <a:spLocks noGrp="1"/>
          </p:cNvSpPr>
          <p:nvPr>
            <p:ph type="sldNum" sz="quarter" idx="10"/>
          </p:nvPr>
        </p:nvSpPr>
        <p:spPr/>
        <p:txBody>
          <a:bodyPr/>
          <a:lstStyle/>
          <a:p>
            <a:fld id="{5478F2D1-A34D-4177-B3FD-C99E8D458FFC}" type="slidenum">
              <a:rPr lang="es-ES" smtClean="0"/>
              <a:pPr/>
              <a:t>148</a:t>
            </a:fld>
            <a:endParaRPr lang="es-ES" dirty="0"/>
          </a:p>
        </p:txBody>
      </p:sp>
      <p:cxnSp>
        <p:nvCxnSpPr>
          <p:cNvPr id="10"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399003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LGAD and </a:t>
            </a:r>
            <a:r>
              <a:rPr lang="en-GB" altLang="ja-JP" sz="2000" b="1" kern="0" dirty="0" err="1" smtClean="0">
                <a:solidFill>
                  <a:schemeClr val="tx1"/>
                </a:solidFill>
                <a:latin typeface="+mn-lt"/>
                <a:ea typeface="ＭＳ Ｐゴシック" pitchFamily="34" charset="-128"/>
              </a:rPr>
              <a:t>iLGAD</a:t>
            </a:r>
            <a:r>
              <a:rPr lang="en-GB" altLang="ja-JP" sz="2000" b="1" kern="0" dirty="0" smtClean="0">
                <a:solidFill>
                  <a:schemeClr val="tx1"/>
                </a:solidFill>
                <a:latin typeface="+mn-lt"/>
                <a:ea typeface="ＭＳ Ｐゴシック" pitchFamily="34" charset="-128"/>
              </a:rPr>
              <a:t> Fabrication Runs. At Glance</a:t>
            </a:r>
          </a:p>
          <a:p>
            <a:pPr algn="ctr"/>
            <a:endParaRPr lang="en-GB" sz="2000" kern="0" dirty="0" smtClean="0">
              <a:solidFill>
                <a:schemeClr val="tx1"/>
              </a:solidFill>
              <a:latin typeface="+mn-lt"/>
            </a:endParaRPr>
          </a:p>
        </p:txBody>
      </p:sp>
      <p:pic>
        <p:nvPicPr>
          <p:cNvPr id="9" name="Picture 2" descr="C:\SD_card\Documentos_SD\Sugar_Sync\pc\pad_detectors\run7509(new Lgad)\run7509-etp103-obleas\run7509-ob2-com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24" t="6762" r="11938" b="5760"/>
          <a:stretch/>
        </p:blipFill>
        <p:spPr bwMode="auto">
          <a:xfrm>
            <a:off x="5838695" y="1133327"/>
            <a:ext cx="2765753" cy="2646389"/>
          </a:xfrm>
          <a:prstGeom prst="rect">
            <a:avLst/>
          </a:prstGeom>
          <a:noFill/>
          <a:extLst>
            <a:ext uri="{909E8E84-426E-40DD-AFC4-6F175D3DCCD1}">
              <a14:hiddenFill xmlns:a14="http://schemas.microsoft.com/office/drawing/2010/main">
                <a:solidFill>
                  <a:srgbClr val="FFFFFF"/>
                </a:solidFill>
              </a14:hiddenFill>
            </a:ext>
          </a:extLst>
        </p:spPr>
      </p:pic>
      <p:sp>
        <p:nvSpPr>
          <p:cNvPr id="8" name="3 CuadroTexto"/>
          <p:cNvSpPr txBox="1"/>
          <p:nvPr/>
        </p:nvSpPr>
        <p:spPr>
          <a:xfrm>
            <a:off x="35496" y="980728"/>
            <a:ext cx="4032448" cy="1938992"/>
          </a:xfrm>
          <a:prstGeom prst="rect">
            <a:avLst/>
          </a:prstGeom>
          <a:noFill/>
        </p:spPr>
        <p:txBody>
          <a:bodyPr wrap="square" rtlCol="0">
            <a:spAutoFit/>
          </a:bodyPr>
          <a:lstStyle/>
          <a:p>
            <a:pPr marL="342900" indent="-342900" fontAlgn="auto">
              <a:spcBef>
                <a:spcPts val="0"/>
              </a:spcBef>
              <a:spcAft>
                <a:spcPts val="0"/>
              </a:spcAft>
              <a:buClr>
                <a:srgbClr val="3164AB"/>
              </a:buClr>
              <a:buFont typeface="Courier New" panose="02070309020205020404" pitchFamily="49" charset="0"/>
              <a:buChar char="o"/>
            </a:pPr>
            <a:r>
              <a:rPr lang="en-US" b="1" dirty="0" smtClean="0">
                <a:solidFill>
                  <a:srgbClr val="3164AB"/>
                </a:solidFill>
                <a:latin typeface="Calibri"/>
              </a:rPr>
              <a:t>LGAD Run</a:t>
            </a:r>
            <a:r>
              <a:rPr lang="en-US" dirty="0" smtClean="0">
                <a:latin typeface="Calibri"/>
              </a:rPr>
              <a:t> Basic Information:</a:t>
            </a:r>
            <a:endParaRPr lang="en-US"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Cnm761</a:t>
            </a:r>
            <a:r>
              <a:rPr lang="en-US" dirty="0" smtClean="0">
                <a:latin typeface="Calibri"/>
              </a:rPr>
              <a:t> Mask </a:t>
            </a:r>
            <a:r>
              <a:rPr lang="en-US" dirty="0">
                <a:latin typeface="Calibri"/>
              </a:rPr>
              <a:t>Set</a:t>
            </a: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8</a:t>
            </a:r>
            <a:r>
              <a:rPr lang="en-US" dirty="0" smtClean="0">
                <a:latin typeface="Calibri"/>
              </a:rPr>
              <a:t> </a:t>
            </a:r>
            <a:r>
              <a:rPr lang="en-US" dirty="0">
                <a:latin typeface="Calibri"/>
              </a:rPr>
              <a:t>Mask Levels</a:t>
            </a:r>
            <a:endParaRPr lang="en-US" dirty="0" smtClean="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b="1" dirty="0">
                <a:solidFill>
                  <a:srgbClr val="FF0000"/>
                </a:solidFill>
                <a:latin typeface="Calibri"/>
              </a:rPr>
              <a:t>7</a:t>
            </a:r>
            <a:r>
              <a:rPr lang="en-US" b="1" dirty="0" smtClean="0">
                <a:solidFill>
                  <a:srgbClr val="FF0000"/>
                </a:solidFill>
                <a:latin typeface="Calibri"/>
              </a:rPr>
              <a:t>0</a:t>
            </a:r>
            <a:r>
              <a:rPr lang="en-US" dirty="0" smtClean="0">
                <a:latin typeface="Calibri"/>
              </a:rPr>
              <a:t> Technological </a:t>
            </a:r>
            <a:r>
              <a:rPr lang="en-US" dirty="0">
                <a:latin typeface="Calibri"/>
              </a:rPr>
              <a:t>Steps</a:t>
            </a: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Single</a:t>
            </a:r>
            <a:r>
              <a:rPr lang="en-US" dirty="0" smtClean="0">
                <a:latin typeface="Calibri"/>
              </a:rPr>
              <a:t> </a:t>
            </a:r>
            <a:r>
              <a:rPr lang="en-US" dirty="0">
                <a:latin typeface="Calibri"/>
              </a:rPr>
              <a:t>Side Process</a:t>
            </a:r>
            <a:endParaRPr lang="en-US" dirty="0" smtClean="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Electron</a:t>
            </a:r>
            <a:r>
              <a:rPr lang="en-US" dirty="0" smtClean="0">
                <a:latin typeface="Calibri"/>
              </a:rPr>
              <a:t> Collection</a:t>
            </a:r>
            <a:endParaRPr lang="en-US" dirty="0">
              <a:latin typeface="Calibri"/>
            </a:endParaRPr>
          </a:p>
        </p:txBody>
      </p:sp>
      <p:sp>
        <p:nvSpPr>
          <p:cNvPr id="10" name="3 CuadroTexto"/>
          <p:cNvSpPr txBox="1"/>
          <p:nvPr/>
        </p:nvSpPr>
        <p:spPr>
          <a:xfrm>
            <a:off x="35496" y="2930168"/>
            <a:ext cx="3888432" cy="1938992"/>
          </a:xfrm>
          <a:prstGeom prst="rect">
            <a:avLst/>
          </a:prstGeom>
          <a:noFill/>
        </p:spPr>
        <p:txBody>
          <a:bodyPr wrap="square" rtlCol="0">
            <a:spAutoFit/>
          </a:bodyPr>
          <a:lstStyle/>
          <a:p>
            <a:pPr marL="342900" indent="-342900" fontAlgn="auto">
              <a:spcBef>
                <a:spcPts val="0"/>
              </a:spcBef>
              <a:spcAft>
                <a:spcPts val="0"/>
              </a:spcAft>
              <a:buClr>
                <a:srgbClr val="3164AB"/>
              </a:buClr>
              <a:buFont typeface="Courier New" panose="02070309020205020404" pitchFamily="49" charset="0"/>
              <a:buChar char="o"/>
            </a:pPr>
            <a:r>
              <a:rPr lang="en-US" b="1" dirty="0" err="1" smtClean="0">
                <a:solidFill>
                  <a:srgbClr val="3164AB"/>
                </a:solidFill>
                <a:latin typeface="Calibri"/>
              </a:rPr>
              <a:t>iLGAD</a:t>
            </a:r>
            <a:r>
              <a:rPr lang="en-US" b="1" dirty="0" smtClean="0">
                <a:solidFill>
                  <a:srgbClr val="3164AB"/>
                </a:solidFill>
                <a:latin typeface="Calibri"/>
              </a:rPr>
              <a:t> Run</a:t>
            </a:r>
            <a:r>
              <a:rPr lang="en-US" dirty="0" smtClean="0">
                <a:latin typeface="Calibri"/>
              </a:rPr>
              <a:t> Basic Information:</a:t>
            </a:r>
            <a:endParaRPr lang="en-US"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Cnm809</a:t>
            </a:r>
            <a:r>
              <a:rPr lang="en-US" dirty="0" smtClean="0">
                <a:latin typeface="Calibri"/>
              </a:rPr>
              <a:t> Mask Set</a:t>
            </a: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12</a:t>
            </a:r>
            <a:r>
              <a:rPr lang="en-US" dirty="0" smtClean="0">
                <a:latin typeface="Calibri"/>
              </a:rPr>
              <a:t> Mask Levels</a:t>
            </a: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100</a:t>
            </a:r>
            <a:r>
              <a:rPr lang="en-US" dirty="0" smtClean="0">
                <a:latin typeface="Calibri"/>
              </a:rPr>
              <a:t> Technological </a:t>
            </a:r>
            <a:r>
              <a:rPr lang="en-US" dirty="0">
                <a:latin typeface="Calibri"/>
              </a:rPr>
              <a:t>Steps</a:t>
            </a: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Double</a:t>
            </a:r>
            <a:r>
              <a:rPr lang="en-US" dirty="0" smtClean="0">
                <a:latin typeface="Calibri"/>
              </a:rPr>
              <a:t> Side Process</a:t>
            </a:r>
          </a:p>
          <a:p>
            <a:pPr marL="800100" lvl="1" indent="-342900" fontAlgn="auto">
              <a:spcBef>
                <a:spcPts val="0"/>
              </a:spcBef>
              <a:spcAft>
                <a:spcPts val="0"/>
              </a:spcAft>
              <a:buClr>
                <a:srgbClr val="FC8004"/>
              </a:buClr>
              <a:buFont typeface="Wingdings" panose="05000000000000000000" pitchFamily="2" charset="2"/>
              <a:buChar char="ü"/>
            </a:pPr>
            <a:r>
              <a:rPr lang="en-US" b="1" dirty="0" smtClean="0">
                <a:solidFill>
                  <a:srgbClr val="FF0000"/>
                </a:solidFill>
                <a:latin typeface="Calibri"/>
              </a:rPr>
              <a:t>Hole</a:t>
            </a:r>
            <a:r>
              <a:rPr lang="en-US" dirty="0" smtClean="0">
                <a:latin typeface="Calibri"/>
              </a:rPr>
              <a:t> Collection</a:t>
            </a:r>
            <a:endParaRPr lang="en-US" dirty="0">
              <a:latin typeface="Calibri"/>
            </a:endParaRPr>
          </a:p>
        </p:txBody>
      </p:sp>
      <p:sp>
        <p:nvSpPr>
          <p:cNvPr id="11" name="3 CuadroTexto"/>
          <p:cNvSpPr txBox="1"/>
          <p:nvPr/>
        </p:nvSpPr>
        <p:spPr>
          <a:xfrm>
            <a:off x="36209" y="5013176"/>
            <a:ext cx="5615911" cy="1015663"/>
          </a:xfrm>
          <a:prstGeom prst="rect">
            <a:avLst/>
          </a:prstGeom>
          <a:noFill/>
        </p:spPr>
        <p:txBody>
          <a:bodyPr wrap="square" rtlCol="0">
            <a:spAutoFit/>
          </a:bodyPr>
          <a:lstStyle/>
          <a:p>
            <a:pPr marL="342900" indent="-342900" fontAlgn="auto">
              <a:spcBef>
                <a:spcPts val="0"/>
              </a:spcBef>
              <a:spcAft>
                <a:spcPts val="0"/>
              </a:spcAft>
              <a:buClr>
                <a:srgbClr val="3164AB"/>
              </a:buClr>
              <a:buFont typeface="Courier New" panose="02070309020205020404" pitchFamily="49" charset="0"/>
              <a:buChar char="o"/>
            </a:pPr>
            <a:r>
              <a:rPr lang="en-US" b="1" dirty="0" smtClean="0">
                <a:solidFill>
                  <a:srgbClr val="3164AB"/>
                </a:solidFill>
                <a:latin typeface="Calibri"/>
              </a:rPr>
              <a:t>Common</a:t>
            </a:r>
            <a:r>
              <a:rPr lang="en-US" dirty="0" smtClean="0">
                <a:latin typeface="Calibri"/>
              </a:rPr>
              <a:t> Information:</a:t>
            </a:r>
            <a:endParaRPr lang="en-US"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P-Stop to Improve Surface Isolation</a:t>
            </a:r>
            <a:endParaRPr lang="en-US"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Junction Termination Extension </a:t>
            </a:r>
            <a:endParaRPr lang="en-US" dirty="0">
              <a:latin typeface="Calibri"/>
            </a:endParaRPr>
          </a:p>
        </p:txBody>
      </p:sp>
      <p:sp>
        <p:nvSpPr>
          <p:cNvPr id="4" name="3 Marcador de número de diapositiva"/>
          <p:cNvSpPr>
            <a:spLocks noGrp="1"/>
          </p:cNvSpPr>
          <p:nvPr>
            <p:ph type="sldNum" sz="quarter" idx="10"/>
          </p:nvPr>
        </p:nvSpPr>
        <p:spPr/>
        <p:txBody>
          <a:bodyPr/>
          <a:lstStyle/>
          <a:p>
            <a:fld id="{5478F2D1-A34D-4177-B3FD-C99E8D458FFC}" type="slidenum">
              <a:rPr lang="es-ES" smtClean="0"/>
              <a:pPr/>
              <a:t>149</a:t>
            </a:fld>
            <a:endParaRPr lang="es-ES" dirty="0"/>
          </a:p>
        </p:txBody>
      </p:sp>
      <p:pic>
        <p:nvPicPr>
          <p:cNvPr id="12" name="11 Imagen"/>
          <p:cNvPicPr>
            <a:picLocks noChangeAspect="1"/>
          </p:cNvPicPr>
          <p:nvPr/>
        </p:nvPicPr>
        <p:blipFill rotWithShape="1">
          <a:blip r:embed="rId4" cstate="print">
            <a:extLst>
              <a:ext uri="{28A0092B-C50C-407E-A947-70E740481C1C}">
                <a14:useLocalDpi xmlns:a14="http://schemas.microsoft.com/office/drawing/2010/main" val="0"/>
              </a:ext>
            </a:extLst>
          </a:blip>
          <a:srcRect l="9161" t="5351" r="5710" b="4790"/>
          <a:stretch/>
        </p:blipFill>
        <p:spPr>
          <a:xfrm>
            <a:off x="5838695" y="3816504"/>
            <a:ext cx="2765753" cy="2477004"/>
          </a:xfrm>
          <a:prstGeom prst="rect">
            <a:avLst/>
          </a:prstGeom>
        </p:spPr>
      </p:pic>
      <p:sp>
        <p:nvSpPr>
          <p:cNvPr id="13" name="CuadroTexto 14"/>
          <p:cNvSpPr txBox="1"/>
          <p:nvPr/>
        </p:nvSpPr>
        <p:spPr>
          <a:xfrm>
            <a:off x="4903197" y="2256466"/>
            <a:ext cx="748923" cy="400110"/>
          </a:xfrm>
          <a:prstGeom prst="rect">
            <a:avLst/>
          </a:prstGeom>
          <a:noFill/>
          <a:ln w="31750">
            <a:solidFill>
              <a:schemeClr val="tx1"/>
            </a:solidFill>
          </a:ln>
        </p:spPr>
        <p:txBody>
          <a:bodyPr wrap="none" rtlCol="0">
            <a:spAutoFit/>
          </a:bodyPr>
          <a:lstStyle/>
          <a:p>
            <a:r>
              <a:rPr lang="en-US" b="1" dirty="0" smtClean="0">
                <a:latin typeface="Consolas" panose="020B0609020204030204" pitchFamily="49" charset="0"/>
                <a:cs typeface="Consolas" panose="020B0609020204030204" pitchFamily="49" charset="0"/>
              </a:rPr>
              <a:t>LGAD</a:t>
            </a:r>
            <a:endParaRPr lang="es-ES" b="1" dirty="0">
              <a:latin typeface="Consolas" panose="020B0609020204030204" pitchFamily="49" charset="0"/>
              <a:cs typeface="Consolas" panose="020B0609020204030204" pitchFamily="49" charset="0"/>
            </a:endParaRPr>
          </a:p>
        </p:txBody>
      </p:sp>
      <p:sp>
        <p:nvSpPr>
          <p:cNvPr id="14" name="CuadroTexto 14"/>
          <p:cNvSpPr txBox="1"/>
          <p:nvPr/>
        </p:nvSpPr>
        <p:spPr>
          <a:xfrm>
            <a:off x="4903197" y="4854951"/>
            <a:ext cx="889987" cy="400110"/>
          </a:xfrm>
          <a:prstGeom prst="rect">
            <a:avLst/>
          </a:prstGeom>
          <a:noFill/>
          <a:ln w="31750">
            <a:solidFill>
              <a:schemeClr val="tx1"/>
            </a:solidFill>
          </a:ln>
        </p:spPr>
        <p:txBody>
          <a:bodyPr wrap="none" rtlCol="0">
            <a:spAutoFit/>
          </a:bodyPr>
          <a:lstStyle/>
          <a:p>
            <a:r>
              <a:rPr lang="en-US" b="1" i="1" dirty="0" err="1">
                <a:latin typeface="Consolas" panose="020B0609020204030204" pitchFamily="49" charset="0"/>
                <a:cs typeface="Consolas" panose="020B0609020204030204" pitchFamily="49" charset="0"/>
              </a:rPr>
              <a:t>i</a:t>
            </a:r>
            <a:r>
              <a:rPr lang="en-US" b="1" dirty="0" err="1">
                <a:latin typeface="Consolas" panose="020B0609020204030204" pitchFamily="49" charset="0"/>
                <a:cs typeface="Consolas" panose="020B0609020204030204" pitchFamily="49" charset="0"/>
              </a:rPr>
              <a:t>LGAD</a:t>
            </a:r>
            <a:endParaRPr lang="es-ES" b="1" dirty="0">
              <a:latin typeface="Consolas" panose="020B0609020204030204" pitchFamily="49" charset="0"/>
              <a:cs typeface="Consolas" panose="020B0609020204030204" pitchFamily="49" charset="0"/>
            </a:endParaRPr>
          </a:p>
        </p:txBody>
      </p:sp>
      <p:cxnSp>
        <p:nvCxnSpPr>
          <p:cNvPr id="15"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497655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354397" cy="400110"/>
          </a:xfrm>
          <a:prstGeom prst="rect">
            <a:avLst/>
          </a:prstGeom>
          <a:noFill/>
        </p:spPr>
        <p:txBody>
          <a:bodyPr wrap="none" rtlCol="0">
            <a:spAutoFit/>
          </a:bodyPr>
          <a:lstStyle/>
          <a:p>
            <a:r>
              <a:rPr lang="en-US" sz="2000" b="1" dirty="0" smtClean="0">
                <a:latin typeface="Calibri" panose="020F0502020204030204" pitchFamily="34" charset="0"/>
              </a:rPr>
              <a:t>Transient Simulation: Heavy Ion Impact</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83635"/>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1266" name="Picture 2" descr="C:\Users\pablo\Desktop\Santander Curso TCAD\Ejemplo Diodo\HI_Simulation\SVisual_Figuras\Mesh_Refine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96751"/>
            <a:ext cx="4519941" cy="2653009"/>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5364088" y="1197029"/>
            <a:ext cx="3170434" cy="2492990"/>
          </a:xfrm>
          <a:prstGeom prst="rect">
            <a:avLst/>
          </a:prstGeom>
          <a:solidFill>
            <a:schemeClr val="bg1">
              <a:lumMod val="95000"/>
            </a:schemeClr>
          </a:solidFill>
        </p:spPr>
        <p:txBody>
          <a:bodyPr wrap="square" rtlCol="0">
            <a:spAutoFit/>
          </a:bodyPr>
          <a:lstStyle/>
          <a:p>
            <a:r>
              <a:rPr lang="es-ES_tradnl" sz="1200" b="1" dirty="0" err="1" smtClean="0">
                <a:latin typeface="Calibri" panose="020F0502020204030204" pitchFamily="34" charset="0"/>
              </a:rPr>
              <a:t>Physics</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smtClean="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HeavyIon</a:t>
            </a:r>
            <a:r>
              <a:rPr lang="es-ES_tradnl" sz="1200" b="1" dirty="0" smtClean="0">
                <a:latin typeface="Calibri" panose="020F0502020204030204" pitchFamily="34" charset="0"/>
              </a:rPr>
              <a:t> (</a:t>
            </a:r>
          </a:p>
          <a:p>
            <a:r>
              <a:rPr lang="es-ES_tradnl" sz="1200" b="1" dirty="0">
                <a:latin typeface="Calibri" panose="020F0502020204030204" pitchFamily="34" charset="0"/>
              </a:rPr>
              <a:t>	</a:t>
            </a:r>
            <a:r>
              <a:rPr lang="es-ES_tradnl" sz="1200" b="1" dirty="0" err="1" smtClean="0">
                <a:latin typeface="Calibri" panose="020F0502020204030204" pitchFamily="34" charset="0"/>
              </a:rPr>
              <a:t>Direction</a:t>
            </a:r>
            <a:r>
              <a:rPr lang="es-ES_tradnl" sz="1200" b="1" dirty="0" smtClean="0">
                <a:latin typeface="Calibri" panose="020F0502020204030204" pitchFamily="34" charset="0"/>
              </a:rPr>
              <a:t> </a:t>
            </a:r>
            <a:r>
              <a:rPr lang="es-ES_tradnl" sz="1200" b="1" dirty="0">
                <a:latin typeface="Calibri" panose="020F0502020204030204" pitchFamily="34" charset="0"/>
              </a:rPr>
              <a:t>= (0,1)</a:t>
            </a:r>
          </a:p>
          <a:p>
            <a:r>
              <a:rPr lang="es-ES_tradnl" sz="1200" b="1" dirty="0">
                <a:latin typeface="Calibri" panose="020F0502020204030204" pitchFamily="34" charset="0"/>
              </a:rPr>
              <a:t>	</a:t>
            </a:r>
            <a:r>
              <a:rPr lang="es-ES_tradnl" sz="1200" b="1" dirty="0" err="1" smtClean="0">
                <a:latin typeface="Calibri" panose="020F0502020204030204" pitchFamily="34" charset="0"/>
              </a:rPr>
              <a:t>Location</a:t>
            </a:r>
            <a:r>
              <a:rPr lang="es-ES_tradnl" sz="1200" b="1" dirty="0" smtClean="0">
                <a:latin typeface="Calibri" panose="020F0502020204030204" pitchFamily="34" charset="0"/>
              </a:rPr>
              <a:t> </a:t>
            </a:r>
            <a:r>
              <a:rPr lang="es-ES_tradnl" sz="1200" b="1" dirty="0">
                <a:latin typeface="Calibri" panose="020F0502020204030204" pitchFamily="34" charset="0"/>
              </a:rPr>
              <a:t>= (200, 0)</a:t>
            </a:r>
          </a:p>
          <a:p>
            <a:r>
              <a:rPr lang="es-ES_tradnl" sz="1200" b="1" dirty="0">
                <a:latin typeface="Calibri" panose="020F0502020204030204" pitchFamily="34" charset="0"/>
              </a:rPr>
              <a:t>	</a:t>
            </a:r>
            <a:r>
              <a:rPr lang="es-ES_tradnl" sz="1200" b="1" dirty="0" smtClean="0">
                <a:latin typeface="Calibri" panose="020F0502020204030204" pitchFamily="34" charset="0"/>
              </a:rPr>
              <a:t>Time </a:t>
            </a:r>
            <a:r>
              <a:rPr lang="es-ES_tradnl" sz="1200" b="1" dirty="0">
                <a:latin typeface="Calibri" panose="020F0502020204030204" pitchFamily="34" charset="0"/>
              </a:rPr>
              <a:t>= 1e-9</a:t>
            </a:r>
          </a:p>
          <a:p>
            <a:r>
              <a:rPr lang="en-US" sz="1200" b="1" dirty="0">
                <a:latin typeface="Calibri" panose="020F0502020204030204" pitchFamily="34" charset="0"/>
              </a:rPr>
              <a:t>	</a:t>
            </a:r>
            <a:r>
              <a:rPr lang="en-US" sz="1200" b="1" dirty="0" smtClean="0">
                <a:latin typeface="Calibri" panose="020F0502020204030204" pitchFamily="34" charset="0"/>
              </a:rPr>
              <a:t>Length </a:t>
            </a:r>
            <a:r>
              <a:rPr lang="en-US" sz="1200" b="1" dirty="0">
                <a:latin typeface="Calibri" panose="020F0502020204030204" pitchFamily="34" charset="0"/>
              </a:rPr>
              <a:t>= [0 0.001 100 100.001]</a:t>
            </a:r>
          </a:p>
          <a:p>
            <a:r>
              <a:rPr lang="nl-NL" sz="1200" b="1" dirty="0">
                <a:latin typeface="Calibri" panose="020F0502020204030204" pitchFamily="34" charset="0"/>
              </a:rPr>
              <a:t>	</a:t>
            </a:r>
            <a:r>
              <a:rPr lang="nl-NL" sz="1200" b="1" dirty="0" smtClean="0">
                <a:latin typeface="Calibri" panose="020F0502020204030204" pitchFamily="34" charset="0"/>
              </a:rPr>
              <a:t>Wt_hi </a:t>
            </a:r>
            <a:r>
              <a:rPr lang="nl-NL" sz="1200" b="1" dirty="0">
                <a:latin typeface="Calibri" panose="020F0502020204030204" pitchFamily="34" charset="0"/>
              </a:rPr>
              <a:t>= [1.0 1.0 1.0 1.0]</a:t>
            </a:r>
          </a:p>
          <a:p>
            <a:r>
              <a:rPr lang="es-ES_tradnl" sz="1200" b="1" dirty="0">
                <a:latin typeface="Calibri" panose="020F0502020204030204" pitchFamily="34" charset="0"/>
              </a:rPr>
              <a:t>	</a:t>
            </a:r>
            <a:r>
              <a:rPr lang="es-ES_tradnl" sz="1200" b="1" dirty="0" err="1" smtClean="0">
                <a:latin typeface="Calibri" panose="020F0502020204030204" pitchFamily="34" charset="0"/>
              </a:rPr>
              <a:t>LET_f</a:t>
            </a:r>
            <a:r>
              <a:rPr lang="es-ES_tradnl" sz="1200" b="1" dirty="0" smtClean="0">
                <a:latin typeface="Calibri" panose="020F0502020204030204" pitchFamily="34" charset="0"/>
              </a:rPr>
              <a:t> </a:t>
            </a:r>
            <a:r>
              <a:rPr lang="es-ES_tradnl" sz="1200" b="1" dirty="0">
                <a:latin typeface="Calibri" panose="020F0502020204030204" pitchFamily="34" charset="0"/>
              </a:rPr>
              <a:t>=[0 8.7e-6 </a:t>
            </a:r>
            <a:r>
              <a:rPr lang="es-ES_tradnl" sz="1200" b="1" dirty="0" err="1">
                <a:latin typeface="Calibri" panose="020F0502020204030204" pitchFamily="34" charset="0"/>
              </a:rPr>
              <a:t>8.7e-6</a:t>
            </a:r>
            <a:r>
              <a:rPr lang="es-ES_tradnl" sz="1200" b="1" dirty="0">
                <a:latin typeface="Calibri" panose="020F0502020204030204" pitchFamily="34" charset="0"/>
              </a:rPr>
              <a:t> 0]</a:t>
            </a:r>
          </a:p>
          <a:p>
            <a:r>
              <a:rPr lang="es-ES_tradnl" sz="1200" b="1" dirty="0">
                <a:latin typeface="Calibri" panose="020F0502020204030204" pitchFamily="34" charset="0"/>
              </a:rPr>
              <a:t>	</a:t>
            </a:r>
            <a:r>
              <a:rPr lang="es-ES_tradnl" sz="1200" b="1" dirty="0" err="1" smtClean="0">
                <a:latin typeface="Calibri" panose="020F0502020204030204" pitchFamily="34" charset="0"/>
              </a:rPr>
              <a:t>Gaussian</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PicoCoulomb</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smtClean="0">
                <a:latin typeface="Calibri" panose="020F0502020204030204" pitchFamily="34" charset="0"/>
              </a:rPr>
              <a:t>}</a:t>
            </a:r>
            <a:endParaRPr lang="es-ES_tradnl" sz="1200" b="1" dirty="0">
              <a:latin typeface="Calibri" panose="020F0502020204030204" pitchFamily="34" charset="0"/>
            </a:endParaRPr>
          </a:p>
        </p:txBody>
      </p:sp>
      <p:sp>
        <p:nvSpPr>
          <p:cNvPr id="10" name="9 CuadroTexto"/>
          <p:cNvSpPr txBox="1"/>
          <p:nvPr/>
        </p:nvSpPr>
        <p:spPr>
          <a:xfrm>
            <a:off x="971600" y="4005064"/>
            <a:ext cx="6470518" cy="2308324"/>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Solve</a:t>
            </a:r>
            <a:r>
              <a:rPr lang="es-ES_tradnl" sz="1200" b="1" dirty="0">
                <a:latin typeface="Calibri" panose="020F0502020204030204" pitchFamily="34" charset="0"/>
              </a:rPr>
              <a:t> {</a:t>
            </a:r>
          </a:p>
          <a:p>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NewCurrentPrefix</a:t>
            </a:r>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trans</a:t>
            </a:r>
            <a:r>
              <a:rPr lang="es-ES_tradnl" sz="1200" b="1" dirty="0">
                <a:latin typeface="Calibri" panose="020F0502020204030204" pitchFamily="34" charset="0"/>
              </a:rPr>
              <a:t>_"</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Transient</a:t>
            </a:r>
            <a:r>
              <a:rPr lang="es-ES_tradnl" sz="1200" b="1" dirty="0" smtClean="0">
                <a:latin typeface="Calibri" panose="020F0502020204030204" pitchFamily="34" charset="0"/>
              </a:rPr>
              <a:t> </a:t>
            </a:r>
            <a:r>
              <a:rPr lang="es-ES_tradnl" sz="1200" b="1" dirty="0">
                <a:latin typeface="Calibri" panose="020F0502020204030204" pitchFamily="34" charset="0"/>
              </a:rPr>
              <a:t>(</a:t>
            </a:r>
          </a:p>
          <a:p>
            <a:pPr lvl="2"/>
            <a:r>
              <a:rPr lang="es-ES_tradnl" sz="1200" b="1" dirty="0" err="1" smtClean="0">
                <a:latin typeface="Calibri" panose="020F0502020204030204" pitchFamily="34" charset="0"/>
              </a:rPr>
              <a:t>InitialTime</a:t>
            </a:r>
            <a:r>
              <a:rPr lang="es-ES_tradnl" sz="1200" b="1" dirty="0" smtClean="0">
                <a:latin typeface="Calibri" panose="020F0502020204030204" pitchFamily="34" charset="0"/>
              </a:rPr>
              <a:t> </a:t>
            </a:r>
            <a:r>
              <a:rPr lang="es-ES_tradnl" sz="1200" b="1" dirty="0">
                <a:latin typeface="Calibri" panose="020F0502020204030204" pitchFamily="34" charset="0"/>
              </a:rPr>
              <a:t>= 0</a:t>
            </a:r>
          </a:p>
          <a:p>
            <a:r>
              <a:rPr lang="es-ES_tradnl" sz="1200" b="1" dirty="0">
                <a:latin typeface="Calibri" panose="020F0502020204030204" pitchFamily="34" charset="0"/>
              </a:rPr>
              <a:t>	</a:t>
            </a:r>
            <a:r>
              <a:rPr lang="es-ES_tradnl" sz="1200" b="1" dirty="0" err="1" smtClean="0">
                <a:latin typeface="Calibri" panose="020F0502020204030204" pitchFamily="34" charset="0"/>
              </a:rPr>
              <a:t>FinalTime</a:t>
            </a:r>
            <a:r>
              <a:rPr lang="es-ES_tradnl" sz="1200" b="1" dirty="0" smtClean="0">
                <a:latin typeface="Calibri" panose="020F0502020204030204" pitchFamily="34" charset="0"/>
              </a:rPr>
              <a:t> </a:t>
            </a:r>
            <a:r>
              <a:rPr lang="es-ES_tradnl" sz="1200" b="1" dirty="0">
                <a:latin typeface="Calibri" panose="020F0502020204030204" pitchFamily="34" charset="0"/>
              </a:rPr>
              <a:t>= 35e-9</a:t>
            </a:r>
          </a:p>
          <a:p>
            <a:r>
              <a:rPr lang="es-ES_tradnl" sz="1200" b="1" dirty="0">
                <a:latin typeface="Calibri" panose="020F0502020204030204" pitchFamily="34" charset="0"/>
              </a:rPr>
              <a:t>	</a:t>
            </a:r>
            <a:r>
              <a:rPr lang="es-ES_tradnl" sz="1200" b="1" dirty="0" err="1" smtClean="0">
                <a:latin typeface="Calibri" panose="020F0502020204030204" pitchFamily="34" charset="0"/>
              </a:rPr>
              <a:t>MinStep</a:t>
            </a:r>
            <a:r>
              <a:rPr lang="es-ES_tradnl" sz="1200" b="1" dirty="0" smtClean="0">
                <a:latin typeface="Calibri" panose="020F0502020204030204" pitchFamily="34" charset="0"/>
              </a:rPr>
              <a:t> </a:t>
            </a:r>
            <a:r>
              <a:rPr lang="es-ES_tradnl" sz="1200" b="1" dirty="0">
                <a:latin typeface="Calibri" panose="020F0502020204030204" pitchFamily="34" charset="0"/>
              </a:rPr>
              <a:t>= 1e-17</a:t>
            </a:r>
          </a:p>
          <a:p>
            <a:r>
              <a:rPr lang="es-ES_tradnl" sz="1200" b="1" dirty="0">
                <a:latin typeface="Calibri" panose="020F0502020204030204" pitchFamily="34" charset="0"/>
              </a:rPr>
              <a:t>	</a:t>
            </a:r>
            <a:r>
              <a:rPr lang="es-ES_tradnl" sz="1200" b="1" dirty="0" err="1" smtClean="0">
                <a:latin typeface="Calibri" panose="020F0502020204030204" pitchFamily="34" charset="0"/>
              </a:rPr>
              <a:t>MaxStep</a:t>
            </a:r>
            <a:r>
              <a:rPr lang="es-ES_tradnl" sz="1200" b="1" dirty="0" smtClean="0">
                <a:latin typeface="Calibri" panose="020F0502020204030204" pitchFamily="34" charset="0"/>
              </a:rPr>
              <a:t> </a:t>
            </a:r>
            <a:r>
              <a:rPr lang="es-ES_tradnl" sz="1200" b="1" dirty="0">
                <a:latin typeface="Calibri" panose="020F0502020204030204" pitchFamily="34" charset="0"/>
              </a:rPr>
              <a:t>= 1e-10</a:t>
            </a:r>
          </a:p>
          <a:p>
            <a:r>
              <a:rPr lang="es-ES_tradnl" sz="1200" b="1" dirty="0">
                <a:latin typeface="Calibri" panose="020F0502020204030204" pitchFamily="34" charset="0"/>
              </a:rPr>
              <a:t>	</a:t>
            </a:r>
            <a:r>
              <a:rPr lang="es-ES_tradnl" sz="1200" b="1" dirty="0" smtClean="0">
                <a:latin typeface="Calibri" panose="020F0502020204030204" pitchFamily="34" charset="0"/>
              </a:rPr>
              <a:t>){</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Circuit</a:t>
            </a:r>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err="1">
                <a:latin typeface="Calibri" panose="020F0502020204030204" pitchFamily="34" charset="0"/>
              </a:rPr>
              <a:t>Plot</a:t>
            </a:r>
            <a:r>
              <a:rPr lang="es-ES_tradnl" sz="1200" b="1" dirty="0">
                <a:latin typeface="Calibri" panose="020F0502020204030204" pitchFamily="34" charset="0"/>
              </a:rPr>
              <a:t> (</a:t>
            </a:r>
            <a:r>
              <a:rPr lang="es-ES_tradnl" sz="1200" b="1" dirty="0" err="1">
                <a:latin typeface="Calibri" panose="020F0502020204030204" pitchFamily="34" charset="0"/>
              </a:rPr>
              <a:t>FilePrefix</a:t>
            </a:r>
            <a:r>
              <a:rPr lang="es-ES_tradnl" sz="1200" b="1" dirty="0">
                <a:latin typeface="Calibri" panose="020F0502020204030204" pitchFamily="34" charset="0"/>
              </a:rPr>
              <a:t>="</a:t>
            </a:r>
            <a:r>
              <a:rPr lang="es-ES_tradnl" sz="1200" b="1" dirty="0" err="1">
                <a:latin typeface="Calibri" panose="020F0502020204030204" pitchFamily="34" charset="0"/>
              </a:rPr>
              <a:t>TransHI</a:t>
            </a:r>
            <a:r>
              <a:rPr lang="es-ES_tradnl" sz="1200" b="1" dirty="0">
                <a:latin typeface="Calibri" panose="020F0502020204030204" pitchFamily="34" charset="0"/>
              </a:rPr>
              <a:t>_" Time=(0.5e-9; 1e-9; 2e-9; 5e-9; 10e-9) </a:t>
            </a:r>
            <a:r>
              <a:rPr lang="es-ES_tradnl" sz="1200" b="1" dirty="0" err="1">
                <a:latin typeface="Calibri" panose="020F0502020204030204" pitchFamily="34" charset="0"/>
              </a:rPr>
              <a:t>NoOverwrite</a:t>
            </a:r>
            <a:r>
              <a:rPr lang="es-ES_tradnl" sz="1200" b="1" dirty="0">
                <a:latin typeface="Calibri" panose="020F0502020204030204" pitchFamily="34" charset="0"/>
              </a:rPr>
              <a:t>)</a:t>
            </a:r>
          </a:p>
          <a:p>
            <a:r>
              <a:rPr lang="es-ES_tradnl" sz="1200" b="1" dirty="0">
                <a:latin typeface="Calibri" panose="020F0502020204030204" pitchFamily="34" charset="0"/>
              </a:rPr>
              <a:t>	}</a:t>
            </a:r>
          </a:p>
          <a:p>
            <a:r>
              <a:rPr lang="es-ES_tradnl" sz="1200" b="1" dirty="0">
                <a:latin typeface="Calibri" panose="020F0502020204030204" pitchFamily="34" charset="0"/>
              </a:rPr>
              <a:t>}</a:t>
            </a:r>
          </a:p>
        </p:txBody>
      </p:sp>
      <p:sp>
        <p:nvSpPr>
          <p:cNvPr id="11" name="10 Rectángulo redondeado"/>
          <p:cNvSpPr/>
          <p:nvPr/>
        </p:nvSpPr>
        <p:spPr bwMode="auto">
          <a:xfrm>
            <a:off x="5385010" y="783635"/>
            <a:ext cx="172819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Diode_HI.cmd</a:t>
            </a:r>
          </a:p>
        </p:txBody>
      </p:sp>
    </p:spTree>
    <p:extLst>
      <p:ext uri="{BB962C8B-B14F-4D97-AF65-F5344CB8AC3E}">
        <p14:creationId xmlns:p14="http://schemas.microsoft.com/office/powerpoint/2010/main" val="273086472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First Fabrication Process</a:t>
            </a:r>
            <a:endParaRPr lang="en-US" sz="2000" kern="0" dirty="0" smtClean="0">
              <a:solidFill>
                <a:schemeClr val="tx1"/>
              </a:solidFill>
              <a:latin typeface="+mn-lt"/>
            </a:endParaRPr>
          </a:p>
        </p:txBody>
      </p:sp>
      <p:sp>
        <p:nvSpPr>
          <p:cNvPr id="19" name="3 CuadroTexto"/>
          <p:cNvSpPr txBox="1"/>
          <p:nvPr/>
        </p:nvSpPr>
        <p:spPr>
          <a:xfrm>
            <a:off x="345983" y="1052934"/>
            <a:ext cx="8422716" cy="1231106"/>
          </a:xfrm>
          <a:prstGeom prst="rect">
            <a:avLst/>
          </a:prstGeom>
          <a:noFill/>
        </p:spPr>
        <p:txBody>
          <a:bodyPr wrap="square" rtlCol="0">
            <a:spAutoFit/>
          </a:bodyPr>
          <a:lstStyle/>
          <a:p>
            <a:pPr marL="342900" indent="-342900" fontAlgn="auto">
              <a:spcBef>
                <a:spcPts val="0"/>
              </a:spcBef>
              <a:spcAft>
                <a:spcPts val="0"/>
              </a:spcAft>
              <a:buClr>
                <a:srgbClr val="3164AB"/>
              </a:buClr>
              <a:buFont typeface="Courier New" panose="02070309020205020404" pitchFamily="49" charset="0"/>
              <a:buChar char="o"/>
            </a:pPr>
            <a:r>
              <a:rPr lang="en-US" b="1" dirty="0" smtClean="0">
                <a:solidFill>
                  <a:srgbClr val="FF0000"/>
                </a:solidFill>
                <a:latin typeface="Calibri"/>
              </a:rPr>
              <a:t>Critical</a:t>
            </a:r>
            <a:r>
              <a:rPr lang="en-US" dirty="0" smtClean="0">
                <a:latin typeface="Calibri"/>
              </a:rPr>
              <a:t> </a:t>
            </a:r>
            <a:r>
              <a:rPr lang="en-US" dirty="0">
                <a:latin typeface="Calibri"/>
              </a:rPr>
              <a:t>S</a:t>
            </a:r>
            <a:r>
              <a:rPr lang="en-US" dirty="0" smtClean="0">
                <a:latin typeface="Calibri"/>
              </a:rPr>
              <a:t>tep</a:t>
            </a:r>
            <a:endParaRPr lang="en-US" dirty="0">
              <a:latin typeface="Calibri"/>
            </a:endParaRPr>
          </a:p>
          <a:p>
            <a:pPr marL="800100" lvl="1" indent="-342900" fontAlgn="auto">
              <a:spcBef>
                <a:spcPts val="0"/>
              </a:spcBef>
              <a:spcAft>
                <a:spcPts val="0"/>
              </a:spcAft>
              <a:buClr>
                <a:srgbClr val="FC8004"/>
              </a:buClr>
              <a:buFont typeface="Wingdings" panose="05000000000000000000" pitchFamily="2" charset="2"/>
              <a:buChar char="ü"/>
            </a:pPr>
            <a:r>
              <a:rPr lang="es-ES_tradnl" sz="1800" b="1" dirty="0" err="1" smtClean="0">
                <a:solidFill>
                  <a:srgbClr val="3164AB"/>
                </a:solidFill>
                <a:latin typeface="Calibri"/>
              </a:rPr>
              <a:t>Multiplication</a:t>
            </a:r>
            <a:r>
              <a:rPr lang="es-ES_tradnl" sz="1800" b="1" dirty="0" smtClean="0">
                <a:solidFill>
                  <a:srgbClr val="3164AB"/>
                </a:solidFill>
                <a:latin typeface="Calibri"/>
              </a:rPr>
              <a:t> </a:t>
            </a:r>
            <a:r>
              <a:rPr lang="es-ES_tradnl" sz="1800" b="1" dirty="0" err="1" smtClean="0">
                <a:solidFill>
                  <a:srgbClr val="3164AB"/>
                </a:solidFill>
                <a:latin typeface="Calibri"/>
              </a:rPr>
              <a:t>Layer</a:t>
            </a:r>
            <a:r>
              <a:rPr lang="es-ES_tradnl" sz="1800" dirty="0" smtClean="0">
                <a:latin typeface="Calibri"/>
              </a:rPr>
              <a:t> </a:t>
            </a:r>
            <a:r>
              <a:rPr lang="es-ES_tradnl" sz="1800" dirty="0" err="1" smtClean="0">
                <a:latin typeface="Calibri"/>
              </a:rPr>
              <a:t>Formation</a:t>
            </a:r>
            <a:endParaRPr lang="es-ES_tradnl" sz="1800" dirty="0" smtClean="0">
              <a:latin typeface="Calibri"/>
            </a:endParaRPr>
          </a:p>
          <a:p>
            <a:pPr marL="1257300" lvl="2" indent="-342900" fontAlgn="auto">
              <a:spcBef>
                <a:spcPts val="0"/>
              </a:spcBef>
              <a:spcAft>
                <a:spcPts val="0"/>
              </a:spcAft>
              <a:buClr>
                <a:srgbClr val="00B050"/>
              </a:buClr>
              <a:buFont typeface="Wingdings" charset="2"/>
              <a:buChar char="Ø"/>
            </a:pPr>
            <a:r>
              <a:rPr lang="es-ES_tradnl" sz="1800" b="1" dirty="0" err="1" smtClean="0">
                <a:solidFill>
                  <a:srgbClr val="FF0000"/>
                </a:solidFill>
                <a:latin typeface="Calibri"/>
              </a:rPr>
              <a:t>Boron</a:t>
            </a:r>
            <a:r>
              <a:rPr lang="es-ES_tradnl" sz="1800" dirty="0" smtClean="0">
                <a:latin typeface="Calibri"/>
              </a:rPr>
              <a:t> </a:t>
            </a:r>
            <a:r>
              <a:rPr lang="es-ES_tradnl" sz="1800" dirty="0" err="1" smtClean="0">
                <a:latin typeface="Calibri"/>
              </a:rPr>
              <a:t>Implantation</a:t>
            </a:r>
            <a:r>
              <a:rPr lang="es-ES_tradnl" sz="1800" dirty="0" smtClean="0">
                <a:latin typeface="Calibri"/>
              </a:rPr>
              <a:t> </a:t>
            </a:r>
            <a:r>
              <a:rPr lang="es-ES_tradnl" sz="1800" dirty="0">
                <a:latin typeface="Calibri"/>
              </a:rPr>
              <a:t>100 </a:t>
            </a:r>
            <a:r>
              <a:rPr lang="es-ES_tradnl" sz="1800" dirty="0" err="1">
                <a:latin typeface="Calibri"/>
              </a:rPr>
              <a:t>keV</a:t>
            </a:r>
            <a:r>
              <a:rPr lang="es-ES_tradnl" sz="1800" dirty="0">
                <a:latin typeface="Calibri"/>
              </a:rPr>
              <a:t> @ 1.8, </a:t>
            </a:r>
            <a:r>
              <a:rPr lang="es-ES_tradnl" sz="1800" dirty="0" smtClean="0">
                <a:latin typeface="Calibri"/>
              </a:rPr>
              <a:t>1.9 and 2.0E13 </a:t>
            </a:r>
            <a:r>
              <a:rPr lang="es-ES_tradnl" sz="1800" dirty="0" err="1" smtClean="0">
                <a:latin typeface="Calibri"/>
              </a:rPr>
              <a:t>atoms</a:t>
            </a:r>
            <a:r>
              <a:rPr lang="es-ES_tradnl" sz="1800" dirty="0" smtClean="0">
                <a:latin typeface="Calibri"/>
              </a:rPr>
              <a:t>/cm</a:t>
            </a:r>
            <a:r>
              <a:rPr lang="es-ES_tradnl" sz="1800" baseline="30000" dirty="0" smtClean="0">
                <a:latin typeface="Calibri"/>
              </a:rPr>
              <a:t>2</a:t>
            </a:r>
            <a:endParaRPr lang="es-ES_tradnl" sz="1800" baseline="30000" dirty="0">
              <a:latin typeface="Calibri"/>
            </a:endParaRPr>
          </a:p>
          <a:p>
            <a:pPr marL="1257300" lvl="2" indent="-342900" fontAlgn="auto">
              <a:spcBef>
                <a:spcPts val="0"/>
              </a:spcBef>
              <a:spcAft>
                <a:spcPts val="0"/>
              </a:spcAft>
              <a:buClr>
                <a:srgbClr val="00B050"/>
              </a:buClr>
              <a:buFont typeface="Wingdings" charset="2"/>
              <a:buChar char="Ø"/>
            </a:pPr>
            <a:r>
              <a:rPr lang="es-ES_tradnl" sz="1800" dirty="0" smtClean="0">
                <a:latin typeface="Calibri"/>
              </a:rPr>
              <a:t>Drive-in</a:t>
            </a:r>
            <a:endParaRPr lang="en-US" sz="1800" dirty="0">
              <a:latin typeface="Calibri"/>
            </a:endParaRPr>
          </a:p>
        </p:txBody>
      </p:sp>
      <p:grpSp>
        <p:nvGrpSpPr>
          <p:cNvPr id="322" name="Agrupar 321"/>
          <p:cNvGrpSpPr/>
          <p:nvPr/>
        </p:nvGrpSpPr>
        <p:grpSpPr>
          <a:xfrm>
            <a:off x="323528" y="2708920"/>
            <a:ext cx="8563710" cy="3288921"/>
            <a:chOff x="323528" y="2924944"/>
            <a:chExt cx="8563710" cy="3288921"/>
          </a:xfrm>
        </p:grpSpPr>
        <p:grpSp>
          <p:nvGrpSpPr>
            <p:cNvPr id="311" name="Agrupar 310"/>
            <p:cNvGrpSpPr/>
            <p:nvPr/>
          </p:nvGrpSpPr>
          <p:grpSpPr>
            <a:xfrm>
              <a:off x="323528" y="2924944"/>
              <a:ext cx="2002455" cy="897921"/>
              <a:chOff x="400778" y="2809177"/>
              <a:chExt cx="2002455" cy="897921"/>
            </a:xfrm>
          </p:grpSpPr>
          <p:grpSp>
            <p:nvGrpSpPr>
              <p:cNvPr id="20" name="1 Grupo"/>
              <p:cNvGrpSpPr/>
              <p:nvPr/>
            </p:nvGrpSpPr>
            <p:grpSpPr>
              <a:xfrm>
                <a:off x="436328" y="3189573"/>
                <a:ext cx="1966905" cy="517525"/>
                <a:chOff x="525468" y="2509838"/>
                <a:chExt cx="1966905" cy="517525"/>
              </a:xfrm>
            </p:grpSpPr>
            <p:sp>
              <p:nvSpPr>
                <p:cNvPr id="21" name="Rectangle 4"/>
                <p:cNvSpPr>
                  <a:spLocks noChangeAspect="1" noChangeArrowheads="1"/>
                </p:cNvSpPr>
                <p:nvPr/>
              </p:nvSpPr>
              <p:spPr bwMode="auto">
                <a:xfrm>
                  <a:off x="531318" y="2572450"/>
                  <a:ext cx="1958714" cy="388388"/>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 name="Rectangle 5" descr="Ladrillos en horizontal"/>
                <p:cNvSpPr>
                  <a:spLocks noChangeAspect="1" noChangeArrowheads="1"/>
                </p:cNvSpPr>
                <p:nvPr/>
              </p:nvSpPr>
              <p:spPr bwMode="auto">
                <a:xfrm>
                  <a:off x="525468" y="2961816"/>
                  <a:ext cx="1966905" cy="65547"/>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3" name="Rectangle 6" descr="Ladrillos en horizontal"/>
                <p:cNvSpPr>
                  <a:spLocks noChangeAspect="1" noChangeArrowheads="1"/>
                </p:cNvSpPr>
                <p:nvPr/>
              </p:nvSpPr>
              <p:spPr bwMode="auto">
                <a:xfrm>
                  <a:off x="525468" y="2509838"/>
                  <a:ext cx="1966905" cy="6456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 name="Text Box 7"/>
                <p:cNvSpPr txBox="1">
                  <a:spLocks noChangeAspect="1" noChangeArrowheads="1"/>
                </p:cNvSpPr>
                <p:nvPr/>
              </p:nvSpPr>
              <p:spPr bwMode="auto">
                <a:xfrm>
                  <a:off x="552380" y="2763220"/>
                  <a:ext cx="463352" cy="1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es-ES" sz="1050" dirty="0" smtClean="0">
                      <a:latin typeface="Verdana" pitchFamily="34" charset="0"/>
                    </a:rPr>
                    <a:t>Si P</a:t>
                  </a:r>
                  <a:endParaRPr lang="en-GB" altLang="es-ES" sz="1050" dirty="0">
                    <a:latin typeface="Verdana" pitchFamily="34" charset="0"/>
                  </a:endParaRPr>
                </a:p>
              </p:txBody>
            </p:sp>
          </p:grpSp>
          <p:sp>
            <p:nvSpPr>
              <p:cNvPr id="25" name="Text Box 125"/>
              <p:cNvSpPr txBox="1">
                <a:spLocks noChangeArrowheads="1"/>
              </p:cNvSpPr>
              <p:nvPr/>
            </p:nvSpPr>
            <p:spPr bwMode="auto">
              <a:xfrm>
                <a:off x="400778" y="2809177"/>
                <a:ext cx="1438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1 - Field Oxide</a:t>
                </a:r>
                <a:endParaRPr lang="en-US" altLang="es-ES" sz="1200" b="1" dirty="0">
                  <a:latin typeface="Verdana" pitchFamily="34" charset="0"/>
                </a:endParaRPr>
              </a:p>
            </p:txBody>
          </p:sp>
        </p:grpSp>
        <p:sp>
          <p:nvSpPr>
            <p:cNvPr id="27" name="AutoShape 129"/>
            <p:cNvSpPr>
              <a:spLocks noChangeArrowheads="1"/>
            </p:cNvSpPr>
            <p:nvPr/>
          </p:nvSpPr>
          <p:spPr bwMode="auto">
            <a:xfrm>
              <a:off x="2657809" y="3479945"/>
              <a:ext cx="280988" cy="176212"/>
            </a:xfrm>
            <a:prstGeom prst="rightArrow">
              <a:avLst>
                <a:gd name="adj1" fmla="val 50000"/>
                <a:gd name="adj2" fmla="val 33376"/>
              </a:avLst>
            </a:prstGeom>
            <a:solidFill>
              <a:schemeClr val="accent1"/>
            </a:solid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6" name="AutoShape 130"/>
            <p:cNvSpPr>
              <a:spLocks noChangeArrowheads="1"/>
            </p:cNvSpPr>
            <p:nvPr/>
          </p:nvSpPr>
          <p:spPr bwMode="auto">
            <a:xfrm>
              <a:off x="5433370" y="3479945"/>
              <a:ext cx="280988" cy="176212"/>
            </a:xfrm>
            <a:prstGeom prst="rightArrow">
              <a:avLst>
                <a:gd name="adj1" fmla="val 50000"/>
                <a:gd name="adj2" fmla="val 33376"/>
              </a:avLst>
            </a:prstGeom>
            <a:solidFill>
              <a:schemeClr val="accent1"/>
            </a:solid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34" name="AutoShape 129"/>
            <p:cNvSpPr>
              <a:spLocks noChangeArrowheads="1"/>
            </p:cNvSpPr>
            <p:nvPr/>
          </p:nvSpPr>
          <p:spPr bwMode="auto">
            <a:xfrm>
              <a:off x="2716510" y="5638064"/>
              <a:ext cx="280988" cy="176212"/>
            </a:xfrm>
            <a:prstGeom prst="rightArrow">
              <a:avLst>
                <a:gd name="adj1" fmla="val 50000"/>
                <a:gd name="adj2" fmla="val 33376"/>
              </a:avLst>
            </a:prstGeom>
            <a:solidFill>
              <a:schemeClr val="accent1"/>
            </a:solid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nvGrpSpPr>
            <p:cNvPr id="135" name="175 Grupo"/>
            <p:cNvGrpSpPr/>
            <p:nvPr/>
          </p:nvGrpSpPr>
          <p:grpSpPr>
            <a:xfrm>
              <a:off x="5440997" y="5373216"/>
              <a:ext cx="3446241" cy="647700"/>
              <a:chOff x="5538651" y="5580467"/>
              <a:chExt cx="3446241" cy="647700"/>
            </a:xfrm>
          </p:grpSpPr>
          <p:grpSp>
            <p:nvGrpSpPr>
              <p:cNvPr id="136" name="Group 325"/>
              <p:cNvGrpSpPr>
                <a:grpSpLocks/>
              </p:cNvGrpSpPr>
              <p:nvPr/>
            </p:nvGrpSpPr>
            <p:grpSpPr bwMode="auto">
              <a:xfrm>
                <a:off x="5634378" y="5624917"/>
                <a:ext cx="650875" cy="304800"/>
                <a:chOff x="192" y="4045"/>
                <a:chExt cx="410" cy="192"/>
              </a:xfrm>
            </p:grpSpPr>
            <p:sp>
              <p:nvSpPr>
                <p:cNvPr id="153" name="Rectangle 326"/>
                <p:cNvSpPr>
                  <a:spLocks noChangeArrowheads="1"/>
                </p:cNvSpPr>
                <p:nvPr/>
              </p:nvSpPr>
              <p:spPr bwMode="auto">
                <a:xfrm>
                  <a:off x="192" y="4080"/>
                  <a:ext cx="144" cy="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sp>
              <p:nvSpPr>
                <p:cNvPr id="154" name="Text Box 327"/>
                <p:cNvSpPr txBox="1">
                  <a:spLocks noChangeArrowheads="1"/>
                </p:cNvSpPr>
                <p:nvPr/>
              </p:nvSpPr>
              <p:spPr bwMode="auto">
                <a:xfrm>
                  <a:off x="288" y="4045"/>
                  <a:ext cx="3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400">
                      <a:latin typeface="Verdana" pitchFamily="34" charset="0"/>
                    </a:rPr>
                    <a:t>: Si</a:t>
                  </a:r>
                </a:p>
              </p:txBody>
            </p:sp>
          </p:grpSp>
          <p:grpSp>
            <p:nvGrpSpPr>
              <p:cNvPr id="137" name="Group 331"/>
              <p:cNvGrpSpPr>
                <a:grpSpLocks/>
              </p:cNvGrpSpPr>
              <p:nvPr/>
            </p:nvGrpSpPr>
            <p:grpSpPr bwMode="auto">
              <a:xfrm>
                <a:off x="7482053" y="5634557"/>
                <a:ext cx="1384300" cy="304800"/>
                <a:chOff x="2064" y="4045"/>
                <a:chExt cx="872" cy="192"/>
              </a:xfrm>
            </p:grpSpPr>
            <p:sp>
              <p:nvSpPr>
                <p:cNvPr id="151" name="Rectangle 332"/>
                <p:cNvSpPr>
                  <a:spLocks noChangeArrowheads="1"/>
                </p:cNvSpPr>
                <p:nvPr/>
              </p:nvSpPr>
              <p:spPr bwMode="auto">
                <a:xfrm>
                  <a:off x="2064" y="4080"/>
                  <a:ext cx="144" cy="96"/>
                </a:xfrm>
                <a:prstGeom prst="rect">
                  <a:avLst/>
                </a:prstGeom>
                <a:solidFill>
                  <a:srgbClr val="33CCCC"/>
                </a:solid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sp>
              <p:nvSpPr>
                <p:cNvPr id="152" name="Text Box 333"/>
                <p:cNvSpPr txBox="1">
                  <a:spLocks noChangeArrowheads="1"/>
                </p:cNvSpPr>
                <p:nvPr/>
              </p:nvSpPr>
              <p:spPr bwMode="auto">
                <a:xfrm>
                  <a:off x="2160" y="4045"/>
                  <a:ext cx="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400" dirty="0">
                      <a:latin typeface="Verdana" pitchFamily="34" charset="0"/>
                    </a:rPr>
                    <a:t>: Aluminum</a:t>
                  </a:r>
                </a:p>
              </p:txBody>
            </p:sp>
          </p:grpSp>
          <p:grpSp>
            <p:nvGrpSpPr>
              <p:cNvPr id="138" name="Group 337"/>
              <p:cNvGrpSpPr>
                <a:grpSpLocks/>
              </p:cNvGrpSpPr>
              <p:nvPr/>
            </p:nvGrpSpPr>
            <p:grpSpPr bwMode="auto">
              <a:xfrm>
                <a:off x="7486293" y="5923367"/>
                <a:ext cx="1477962" cy="304800"/>
                <a:chOff x="3552" y="4045"/>
                <a:chExt cx="931" cy="192"/>
              </a:xfrm>
            </p:grpSpPr>
            <p:sp>
              <p:nvSpPr>
                <p:cNvPr id="149" name="Rectangle 338" descr="Zigzag"/>
                <p:cNvSpPr>
                  <a:spLocks noChangeArrowheads="1"/>
                </p:cNvSpPr>
                <p:nvPr/>
              </p:nvSpPr>
              <p:spPr bwMode="auto">
                <a:xfrm>
                  <a:off x="3552" y="4080"/>
                  <a:ext cx="144" cy="96"/>
                </a:xfrm>
                <a:prstGeom prst="rect">
                  <a:avLst/>
                </a:prstGeom>
                <a:pattFill prst="zigZag">
                  <a:fgClr>
                    <a:schemeClr val="tx1"/>
                  </a:fgClr>
                  <a:bgClr>
                    <a:schemeClr val="bg1"/>
                  </a:bgClr>
                </a:patt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sp>
              <p:nvSpPr>
                <p:cNvPr id="150" name="Text Box 339"/>
                <p:cNvSpPr txBox="1">
                  <a:spLocks noChangeArrowheads="1"/>
                </p:cNvSpPr>
                <p:nvPr/>
              </p:nvSpPr>
              <p:spPr bwMode="auto">
                <a:xfrm>
                  <a:off x="3648" y="4045"/>
                  <a:ext cx="8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400">
                      <a:latin typeface="Verdana" pitchFamily="34" charset="0"/>
                    </a:rPr>
                    <a:t>: Passivation</a:t>
                  </a:r>
                </a:p>
              </p:txBody>
            </p:sp>
          </p:grpSp>
          <p:grpSp>
            <p:nvGrpSpPr>
              <p:cNvPr id="139" name="Group 340"/>
              <p:cNvGrpSpPr>
                <a:grpSpLocks/>
              </p:cNvGrpSpPr>
              <p:nvPr/>
            </p:nvGrpSpPr>
            <p:grpSpPr bwMode="auto">
              <a:xfrm>
                <a:off x="6552052" y="5627753"/>
                <a:ext cx="917575" cy="304800"/>
                <a:chOff x="1392" y="1645"/>
                <a:chExt cx="578" cy="192"/>
              </a:xfrm>
            </p:grpSpPr>
            <p:sp>
              <p:nvSpPr>
                <p:cNvPr id="147" name="Rectangle 341"/>
                <p:cNvSpPr>
                  <a:spLocks noChangeArrowheads="1"/>
                </p:cNvSpPr>
                <p:nvPr/>
              </p:nvSpPr>
              <p:spPr bwMode="auto">
                <a:xfrm>
                  <a:off x="1392" y="1680"/>
                  <a:ext cx="144" cy="96"/>
                </a:xfrm>
                <a:prstGeom prst="rect">
                  <a:avLst/>
                </a:prstGeom>
                <a:pattFill prst="pct25">
                  <a:fgClr>
                    <a:srgbClr val="FF0000"/>
                  </a:fgClr>
                  <a:bgClr>
                    <a:schemeClr val="bg1"/>
                  </a:bgClr>
                </a:patt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sp>
              <p:nvSpPr>
                <p:cNvPr id="148" name="Text Box 342"/>
                <p:cNvSpPr txBox="1">
                  <a:spLocks noChangeArrowheads="1"/>
                </p:cNvSpPr>
                <p:nvPr/>
              </p:nvSpPr>
              <p:spPr bwMode="auto">
                <a:xfrm>
                  <a:off x="1488" y="1645"/>
                  <a:ext cx="4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400" dirty="0">
                      <a:latin typeface="Verdana" pitchFamily="34" charset="0"/>
                    </a:rPr>
                    <a:t>: Si p</a:t>
                  </a:r>
                  <a:r>
                    <a:rPr lang="en-US" altLang="es-ES" sz="1400" baseline="30000" dirty="0">
                      <a:latin typeface="Verdana" pitchFamily="34" charset="0"/>
                    </a:rPr>
                    <a:t>+</a:t>
                  </a:r>
                  <a:endParaRPr lang="en-US" altLang="es-ES" sz="1400" dirty="0">
                    <a:latin typeface="Verdana" pitchFamily="34" charset="0"/>
                  </a:endParaRPr>
                </a:p>
              </p:txBody>
            </p:sp>
          </p:grpSp>
          <p:grpSp>
            <p:nvGrpSpPr>
              <p:cNvPr id="140" name="Group 343"/>
              <p:cNvGrpSpPr>
                <a:grpSpLocks/>
              </p:cNvGrpSpPr>
              <p:nvPr/>
            </p:nvGrpSpPr>
            <p:grpSpPr bwMode="auto">
              <a:xfrm>
                <a:off x="6556656" y="5902730"/>
                <a:ext cx="919162" cy="304800"/>
                <a:chOff x="2400" y="1597"/>
                <a:chExt cx="579" cy="192"/>
              </a:xfrm>
            </p:grpSpPr>
            <p:sp>
              <p:nvSpPr>
                <p:cNvPr id="145" name="Rectangle 344" descr="25%"/>
                <p:cNvSpPr>
                  <a:spLocks noChangeArrowheads="1"/>
                </p:cNvSpPr>
                <p:nvPr/>
              </p:nvSpPr>
              <p:spPr bwMode="auto">
                <a:xfrm>
                  <a:off x="2400" y="1632"/>
                  <a:ext cx="144" cy="96"/>
                </a:xfrm>
                <a:prstGeom prst="rect">
                  <a:avLst/>
                </a:prstGeom>
                <a:pattFill prst="pct25">
                  <a:fgClr>
                    <a:srgbClr val="99CC00"/>
                  </a:fgClr>
                  <a:bgClr>
                    <a:schemeClr val="bg1"/>
                  </a:bgClr>
                </a:patt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sp>
              <p:nvSpPr>
                <p:cNvPr id="146" name="Text Box 345"/>
                <p:cNvSpPr txBox="1">
                  <a:spLocks noChangeArrowheads="1"/>
                </p:cNvSpPr>
                <p:nvPr/>
              </p:nvSpPr>
              <p:spPr bwMode="auto">
                <a:xfrm>
                  <a:off x="2496" y="1597"/>
                  <a:ext cx="4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400" dirty="0">
                      <a:latin typeface="Verdana" pitchFamily="34" charset="0"/>
                    </a:rPr>
                    <a:t>: Si n</a:t>
                  </a:r>
                  <a:r>
                    <a:rPr lang="en-US" altLang="es-ES" sz="1400" baseline="30000" dirty="0">
                      <a:latin typeface="Verdana" pitchFamily="34" charset="0"/>
                    </a:rPr>
                    <a:t>+</a:t>
                  </a:r>
                  <a:endParaRPr lang="en-US" altLang="es-ES" sz="1400" dirty="0">
                    <a:latin typeface="Verdana" pitchFamily="34" charset="0"/>
                  </a:endParaRPr>
                </a:p>
              </p:txBody>
            </p:sp>
          </p:grpSp>
          <p:sp>
            <p:nvSpPr>
              <p:cNvPr id="141" name="Rectangle 346"/>
              <p:cNvSpPr>
                <a:spLocks noChangeArrowheads="1"/>
              </p:cNvSpPr>
              <p:nvPr/>
            </p:nvSpPr>
            <p:spPr bwMode="auto">
              <a:xfrm>
                <a:off x="5538651" y="5580467"/>
                <a:ext cx="3446241" cy="647700"/>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grpSp>
            <p:nvGrpSpPr>
              <p:cNvPr id="142" name="Group 328"/>
              <p:cNvGrpSpPr>
                <a:grpSpLocks/>
              </p:cNvGrpSpPr>
              <p:nvPr/>
            </p:nvGrpSpPr>
            <p:grpSpPr bwMode="auto">
              <a:xfrm>
                <a:off x="5625887" y="5895877"/>
                <a:ext cx="996952" cy="307975"/>
                <a:chOff x="768" y="4045"/>
                <a:chExt cx="628" cy="194"/>
              </a:xfrm>
            </p:grpSpPr>
            <p:sp>
              <p:nvSpPr>
                <p:cNvPr id="143" name="Rectangle 329" descr="Ladrillos en horizontal"/>
                <p:cNvSpPr>
                  <a:spLocks noChangeArrowheads="1"/>
                </p:cNvSpPr>
                <p:nvPr/>
              </p:nvSpPr>
              <p:spPr bwMode="auto">
                <a:xfrm>
                  <a:off x="768" y="4080"/>
                  <a:ext cx="144" cy="96"/>
                </a:xfrm>
                <a:prstGeom prst="rect">
                  <a:avLst/>
                </a:prstGeom>
                <a:pattFill prst="horzBrick">
                  <a:fgClr>
                    <a:schemeClr val="tx1"/>
                  </a:fgClr>
                  <a:bgClr>
                    <a:schemeClr val="bg1"/>
                  </a:bgClr>
                </a:patt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1400">
                    <a:latin typeface="Verdana" pitchFamily="34" charset="0"/>
                  </a:endParaRPr>
                </a:p>
              </p:txBody>
            </p:sp>
            <p:sp>
              <p:nvSpPr>
                <p:cNvPr id="144" name="Text Box 330"/>
                <p:cNvSpPr txBox="1">
                  <a:spLocks noChangeArrowheads="1"/>
                </p:cNvSpPr>
                <p:nvPr/>
              </p:nvSpPr>
              <p:spPr bwMode="auto">
                <a:xfrm>
                  <a:off x="864" y="4045"/>
                  <a:ext cx="53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400" dirty="0">
                      <a:latin typeface="Verdana" pitchFamily="34" charset="0"/>
                    </a:rPr>
                    <a:t>: </a:t>
                  </a:r>
                  <a:r>
                    <a:rPr lang="en-US" altLang="es-ES" sz="1400" dirty="0" smtClean="0">
                      <a:latin typeface="Verdana" pitchFamily="34" charset="0"/>
                    </a:rPr>
                    <a:t>Oxide</a:t>
                  </a:r>
                  <a:endParaRPr lang="en-US" altLang="es-ES" sz="1400" dirty="0">
                    <a:latin typeface="Verdana" pitchFamily="34" charset="0"/>
                  </a:endParaRPr>
                </a:p>
              </p:txBody>
            </p:sp>
          </p:grpSp>
        </p:grpSp>
        <p:grpSp>
          <p:nvGrpSpPr>
            <p:cNvPr id="318" name="Agrupar 317"/>
            <p:cNvGrpSpPr/>
            <p:nvPr/>
          </p:nvGrpSpPr>
          <p:grpSpPr>
            <a:xfrm>
              <a:off x="3249835" y="5037486"/>
              <a:ext cx="1966639" cy="1176379"/>
              <a:chOff x="3327085" y="5181502"/>
              <a:chExt cx="1966639" cy="1176379"/>
            </a:xfrm>
          </p:grpSpPr>
          <p:sp>
            <p:nvSpPr>
              <p:cNvPr id="43" name="Text Box 126"/>
              <p:cNvSpPr txBox="1">
                <a:spLocks noChangeArrowheads="1"/>
              </p:cNvSpPr>
              <p:nvPr/>
            </p:nvSpPr>
            <p:spPr bwMode="auto">
              <a:xfrm>
                <a:off x="3327085" y="5181502"/>
                <a:ext cx="14923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8 - Passivation</a:t>
                </a:r>
              </a:p>
            </p:txBody>
          </p:sp>
          <p:grpSp>
            <p:nvGrpSpPr>
              <p:cNvPr id="258" name="Agrupar 257"/>
              <p:cNvGrpSpPr/>
              <p:nvPr/>
            </p:nvGrpSpPr>
            <p:grpSpPr>
              <a:xfrm rot="10800000">
                <a:off x="3333506" y="5550394"/>
                <a:ext cx="1960218" cy="807487"/>
                <a:chOff x="3333506" y="5550394"/>
                <a:chExt cx="1960218" cy="807487"/>
              </a:xfrm>
            </p:grpSpPr>
            <p:sp>
              <p:nvSpPr>
                <p:cNvPr id="257" name="Rectangle 245" descr="Zigzag"/>
                <p:cNvSpPr>
                  <a:spLocks noChangeArrowheads="1"/>
                </p:cNvSpPr>
                <p:nvPr/>
              </p:nvSpPr>
              <p:spPr bwMode="auto">
                <a:xfrm>
                  <a:off x="4382541" y="6199131"/>
                  <a:ext cx="384923" cy="158750"/>
                </a:xfrm>
                <a:prstGeom prst="rect">
                  <a:avLst/>
                </a:prstGeom>
                <a:pattFill prst="zigZag">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56" name="Rectangle 245" descr="Zigzag"/>
                <p:cNvSpPr>
                  <a:spLocks noChangeArrowheads="1"/>
                </p:cNvSpPr>
                <p:nvPr/>
              </p:nvSpPr>
              <p:spPr bwMode="auto">
                <a:xfrm>
                  <a:off x="3851663" y="6197200"/>
                  <a:ext cx="394059" cy="158750"/>
                </a:xfrm>
                <a:prstGeom prst="rect">
                  <a:avLst/>
                </a:prstGeom>
                <a:pattFill prst="zigZag">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55" name="Rectangle 245" descr="Zigzag"/>
                <p:cNvSpPr>
                  <a:spLocks noChangeArrowheads="1"/>
                </p:cNvSpPr>
                <p:nvPr/>
              </p:nvSpPr>
              <p:spPr bwMode="auto">
                <a:xfrm>
                  <a:off x="4912724" y="6190889"/>
                  <a:ext cx="381000" cy="158750"/>
                </a:xfrm>
                <a:prstGeom prst="rect">
                  <a:avLst/>
                </a:prstGeom>
                <a:pattFill prst="zigZag">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30" name="Rectangle 245" descr="Zigzag"/>
                <p:cNvSpPr>
                  <a:spLocks noChangeArrowheads="1"/>
                </p:cNvSpPr>
                <p:nvPr/>
              </p:nvSpPr>
              <p:spPr bwMode="auto">
                <a:xfrm>
                  <a:off x="3334114" y="6194075"/>
                  <a:ext cx="381000" cy="158750"/>
                </a:xfrm>
                <a:prstGeom prst="rect">
                  <a:avLst/>
                </a:prstGeom>
                <a:pattFill prst="zigZag">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1" name="Rectangle 244" descr="Zigzag"/>
                <p:cNvSpPr>
                  <a:spLocks noChangeArrowheads="1"/>
                </p:cNvSpPr>
                <p:nvPr/>
              </p:nvSpPr>
              <p:spPr bwMode="auto">
                <a:xfrm>
                  <a:off x="4910382" y="5554883"/>
                  <a:ext cx="381000" cy="158750"/>
                </a:xfrm>
                <a:prstGeom prst="rect">
                  <a:avLst/>
                </a:prstGeom>
                <a:pattFill prst="zigZag">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2" name="Rectangle 245" descr="Zigzag"/>
                <p:cNvSpPr>
                  <a:spLocks noChangeArrowheads="1"/>
                </p:cNvSpPr>
                <p:nvPr/>
              </p:nvSpPr>
              <p:spPr bwMode="auto">
                <a:xfrm>
                  <a:off x="3334201" y="5550394"/>
                  <a:ext cx="381000" cy="158750"/>
                </a:xfrm>
                <a:prstGeom prst="rect">
                  <a:avLst/>
                </a:prstGeom>
                <a:pattFill prst="zigZag">
                  <a:fgClr>
                    <a:schemeClr val="tx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119" name="236 Grupo"/>
                <p:cNvGrpSpPr/>
                <p:nvPr/>
              </p:nvGrpSpPr>
              <p:grpSpPr>
                <a:xfrm>
                  <a:off x="3333994" y="5644090"/>
                  <a:ext cx="1958976" cy="502757"/>
                  <a:chOff x="553293" y="4755339"/>
                  <a:chExt cx="1958976" cy="502757"/>
                </a:xfrm>
              </p:grpSpPr>
              <p:sp>
                <p:nvSpPr>
                  <p:cNvPr id="120" name="Rectangle 275"/>
                  <p:cNvSpPr>
                    <a:spLocks noChangeArrowheads="1"/>
                  </p:cNvSpPr>
                  <p:nvPr/>
                </p:nvSpPr>
                <p:spPr bwMode="auto">
                  <a:xfrm>
                    <a:off x="884126" y="4755339"/>
                    <a:ext cx="1293018" cy="11382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21" name="Rectangle 10"/>
                  <p:cNvSpPr>
                    <a:spLocks noChangeAspect="1" noChangeArrowheads="1"/>
                  </p:cNvSpPr>
                  <p:nvPr/>
                </p:nvSpPr>
                <p:spPr bwMode="auto">
                  <a:xfrm>
                    <a:off x="553293" y="4870746"/>
                    <a:ext cx="1957388" cy="387350"/>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2" name="Rectangle 15" descr="20%"/>
                  <p:cNvSpPr>
                    <a:spLocks noChangeArrowheads="1"/>
                  </p:cNvSpPr>
                  <p:nvPr/>
                </p:nvSpPr>
                <p:spPr bwMode="auto">
                  <a:xfrm>
                    <a:off x="559850" y="4871065"/>
                    <a:ext cx="120650" cy="144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3" name="Rectangle 9" descr="Ladrillos en horizontal"/>
                  <p:cNvSpPr>
                    <a:spLocks noChangeArrowheads="1"/>
                  </p:cNvSpPr>
                  <p:nvPr/>
                </p:nvSpPr>
                <p:spPr bwMode="auto">
                  <a:xfrm>
                    <a:off x="553500" y="4820586"/>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4" name="Rectangle 9" descr="Ladrillos en horizontal"/>
                  <p:cNvSpPr>
                    <a:spLocks noChangeArrowheads="1"/>
                  </p:cNvSpPr>
                  <p:nvPr/>
                </p:nvSpPr>
                <p:spPr bwMode="auto">
                  <a:xfrm>
                    <a:off x="2332881" y="4823440"/>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5" name="Rectangle 15" descr="20%"/>
                  <p:cNvSpPr>
                    <a:spLocks noChangeArrowheads="1"/>
                  </p:cNvSpPr>
                  <p:nvPr/>
                </p:nvSpPr>
                <p:spPr bwMode="auto">
                  <a:xfrm>
                    <a:off x="2366429" y="4877095"/>
                    <a:ext cx="120650" cy="144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6" name="Rectangle 15" descr="20%"/>
                  <p:cNvSpPr>
                    <a:spLocks noChangeArrowheads="1"/>
                  </p:cNvSpPr>
                  <p:nvPr/>
                </p:nvSpPr>
                <p:spPr bwMode="auto">
                  <a:xfrm>
                    <a:off x="954931" y="4876107"/>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7" name="Rectangle 15" descr="20%"/>
                  <p:cNvSpPr>
                    <a:spLocks noChangeArrowheads="1"/>
                  </p:cNvSpPr>
                  <p:nvPr/>
                </p:nvSpPr>
                <p:spPr bwMode="auto">
                  <a:xfrm>
                    <a:off x="1983631" y="4875509"/>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8" name="Rectangle 14" descr="Ladrillos en horizontal"/>
                  <p:cNvSpPr>
                    <a:spLocks noChangeArrowheads="1"/>
                  </p:cNvSpPr>
                  <p:nvPr/>
                </p:nvSpPr>
                <p:spPr bwMode="auto">
                  <a:xfrm>
                    <a:off x="683468" y="480407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29" name="Rectangle 14" descr="Ladrillos en horizontal"/>
                  <p:cNvSpPr>
                    <a:spLocks noChangeArrowheads="1"/>
                  </p:cNvSpPr>
                  <p:nvPr/>
                </p:nvSpPr>
                <p:spPr bwMode="auto">
                  <a:xfrm>
                    <a:off x="2112218" y="480407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30" name="Rectangle 15" descr="20%"/>
                  <p:cNvSpPr>
                    <a:spLocks noChangeArrowheads="1"/>
                  </p:cNvSpPr>
                  <p:nvPr/>
                </p:nvSpPr>
                <p:spPr bwMode="auto">
                  <a:xfrm>
                    <a:off x="1094631" y="4878299"/>
                    <a:ext cx="889000" cy="108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32" name="Rectangle 15" descr="20%"/>
                  <p:cNvSpPr>
                    <a:spLocks noChangeArrowheads="1"/>
                  </p:cNvSpPr>
                  <p:nvPr/>
                </p:nvSpPr>
                <p:spPr bwMode="auto">
                  <a:xfrm>
                    <a:off x="1097763" y="4877096"/>
                    <a:ext cx="889000" cy="36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nvGrpSpPr>
                <p:cNvPr id="11" name="Agrupar 10"/>
                <p:cNvGrpSpPr/>
                <p:nvPr/>
              </p:nvGrpSpPr>
              <p:grpSpPr>
                <a:xfrm>
                  <a:off x="3333506" y="6047606"/>
                  <a:ext cx="1957876" cy="206206"/>
                  <a:chOff x="3333506" y="6047606"/>
                  <a:chExt cx="1957876" cy="206206"/>
                </a:xfrm>
              </p:grpSpPr>
              <p:sp>
                <p:nvSpPr>
                  <p:cNvPr id="232" name="Rectangle 237"/>
                  <p:cNvSpPr>
                    <a:spLocks noChangeArrowheads="1"/>
                  </p:cNvSpPr>
                  <p:nvPr/>
                </p:nvSpPr>
                <p:spPr bwMode="auto">
                  <a:xfrm>
                    <a:off x="4742249" y="6145812"/>
                    <a:ext cx="198000" cy="10800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31" name="Rectangle 237"/>
                  <p:cNvSpPr>
                    <a:spLocks noChangeArrowheads="1"/>
                  </p:cNvSpPr>
                  <p:nvPr/>
                </p:nvSpPr>
                <p:spPr bwMode="auto">
                  <a:xfrm>
                    <a:off x="4217356" y="6145812"/>
                    <a:ext cx="198000" cy="10800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09" name="Agrupar 208"/>
                  <p:cNvGrpSpPr/>
                  <p:nvPr/>
                </p:nvGrpSpPr>
                <p:grpSpPr>
                  <a:xfrm>
                    <a:off x="3333506" y="6047606"/>
                    <a:ext cx="1957876" cy="206206"/>
                    <a:chOff x="464459" y="6047606"/>
                    <a:chExt cx="1957876" cy="206206"/>
                  </a:xfrm>
                </p:grpSpPr>
                <p:sp>
                  <p:nvSpPr>
                    <p:cNvPr id="210" name="Rectangle 15" descr="20%"/>
                    <p:cNvSpPr>
                      <a:spLocks noChangeAspect="1" noChangeArrowheads="1"/>
                    </p:cNvSpPr>
                    <p:nvPr/>
                  </p:nvSpPr>
                  <p:spPr bwMode="auto">
                    <a:xfrm>
                      <a:off x="471081" y="6048296"/>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1" name="Rectangle 15" descr="20%"/>
                    <p:cNvSpPr>
                      <a:spLocks noChangeAspect="1" noChangeArrowheads="1"/>
                    </p:cNvSpPr>
                    <p:nvPr/>
                  </p:nvSpPr>
                  <p:spPr bwMode="auto">
                    <a:xfrm>
                      <a:off x="2279783" y="6048198"/>
                      <a:ext cx="120650" cy="92299"/>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2" name="Rectangle 15" descr="20%"/>
                    <p:cNvSpPr>
                      <a:spLocks noChangeAspect="1" noChangeArrowheads="1"/>
                    </p:cNvSpPr>
                    <p:nvPr/>
                  </p:nvSpPr>
                  <p:spPr bwMode="auto">
                    <a:xfrm flipV="1">
                      <a:off x="1394419" y="6096797"/>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3" name="Rectangle 15" descr="20%"/>
                    <p:cNvSpPr>
                      <a:spLocks noChangeAspect="1" noChangeArrowheads="1"/>
                    </p:cNvSpPr>
                    <p:nvPr/>
                  </p:nvSpPr>
                  <p:spPr bwMode="auto">
                    <a:xfrm flipV="1">
                      <a:off x="1922490" y="6092317"/>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4" name="Rectangle 15" descr="20%"/>
                    <p:cNvSpPr>
                      <a:spLocks noChangeAspect="1" noChangeArrowheads="1"/>
                    </p:cNvSpPr>
                    <p:nvPr/>
                  </p:nvSpPr>
                  <p:spPr bwMode="auto">
                    <a:xfrm>
                      <a:off x="1115277" y="6047606"/>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5" name="Rectangle 15" descr="20%"/>
                    <p:cNvSpPr>
                      <a:spLocks noChangeAspect="1" noChangeArrowheads="1"/>
                    </p:cNvSpPr>
                    <p:nvPr/>
                  </p:nvSpPr>
                  <p:spPr bwMode="auto">
                    <a:xfrm>
                      <a:off x="1654269" y="6052412"/>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6" name="Rectangle 15" descr="20%"/>
                    <p:cNvSpPr>
                      <a:spLocks noChangeAspect="1" noChangeArrowheads="1"/>
                    </p:cNvSpPr>
                    <p:nvPr/>
                  </p:nvSpPr>
                  <p:spPr bwMode="auto">
                    <a:xfrm flipV="1">
                      <a:off x="865305" y="6092216"/>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17" name="Rectangle 237"/>
                    <p:cNvSpPr>
                      <a:spLocks noChangeArrowheads="1"/>
                    </p:cNvSpPr>
                    <p:nvPr/>
                  </p:nvSpPr>
                  <p:spPr bwMode="auto">
                    <a:xfrm>
                      <a:off x="812987" y="6145812"/>
                      <a:ext cx="198000" cy="10800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0" name="Rectangle 9" descr="Ladrillos en horizontal"/>
                    <p:cNvSpPr>
                      <a:spLocks noChangeArrowheads="1"/>
                    </p:cNvSpPr>
                    <p:nvPr/>
                  </p:nvSpPr>
                  <p:spPr bwMode="auto">
                    <a:xfrm>
                      <a:off x="464459" y="6147488"/>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1" name="Rectangle 14" descr="Ladrillos en horizontal"/>
                    <p:cNvSpPr>
                      <a:spLocks noChangeArrowheads="1"/>
                    </p:cNvSpPr>
                    <p:nvPr/>
                  </p:nvSpPr>
                  <p:spPr bwMode="auto">
                    <a:xfrm>
                      <a:off x="594427" y="6146848"/>
                      <a:ext cx="251999" cy="720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2" name="Rectangle 9" descr="Ladrillos en horizontal"/>
                    <p:cNvSpPr>
                      <a:spLocks noChangeArrowheads="1"/>
                    </p:cNvSpPr>
                    <p:nvPr/>
                  </p:nvSpPr>
                  <p:spPr bwMode="auto">
                    <a:xfrm>
                      <a:off x="1080615" y="6146737"/>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3" name="Rectangle 9" descr="Ladrillos en horizontal"/>
                    <p:cNvSpPr>
                      <a:spLocks noChangeArrowheads="1"/>
                    </p:cNvSpPr>
                    <p:nvPr/>
                  </p:nvSpPr>
                  <p:spPr bwMode="auto">
                    <a:xfrm>
                      <a:off x="1618548" y="6146737"/>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4" name="Rectangle 9" descr="Ladrillos en horizontal"/>
                    <p:cNvSpPr>
                      <a:spLocks noChangeArrowheads="1"/>
                    </p:cNvSpPr>
                    <p:nvPr/>
                  </p:nvSpPr>
                  <p:spPr bwMode="auto">
                    <a:xfrm>
                      <a:off x="2242947" y="6146737"/>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5" name="Rectangle 14" descr="Ladrillos en horizontal"/>
                    <p:cNvSpPr>
                      <a:spLocks noChangeArrowheads="1"/>
                    </p:cNvSpPr>
                    <p:nvPr/>
                  </p:nvSpPr>
                  <p:spPr bwMode="auto">
                    <a:xfrm>
                      <a:off x="2036126" y="6146848"/>
                      <a:ext cx="251999" cy="720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6" name="Rectangle 14" descr="Ladrillos en horizontal"/>
                    <p:cNvSpPr>
                      <a:spLocks noChangeArrowheads="1"/>
                    </p:cNvSpPr>
                    <p:nvPr/>
                  </p:nvSpPr>
                  <p:spPr bwMode="auto">
                    <a:xfrm>
                      <a:off x="982300" y="615319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7" name="Rectangle 14" descr="Ladrillos en horizontal"/>
                    <p:cNvSpPr>
                      <a:spLocks noChangeArrowheads="1"/>
                    </p:cNvSpPr>
                    <p:nvPr/>
                  </p:nvSpPr>
                  <p:spPr bwMode="auto">
                    <a:xfrm>
                      <a:off x="1261174" y="614684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8" name="Rectangle 14" descr="Ladrillos en horizontal"/>
                    <p:cNvSpPr>
                      <a:spLocks noChangeArrowheads="1"/>
                    </p:cNvSpPr>
                    <p:nvPr/>
                  </p:nvSpPr>
                  <p:spPr bwMode="auto">
                    <a:xfrm>
                      <a:off x="1511868" y="614684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29" name="Rectangle 14" descr="Ladrillos en horizontal"/>
                    <p:cNvSpPr>
                      <a:spLocks noChangeArrowheads="1"/>
                    </p:cNvSpPr>
                    <p:nvPr/>
                  </p:nvSpPr>
                  <p:spPr bwMode="auto">
                    <a:xfrm>
                      <a:off x="1783558" y="614684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grpSp>
        </p:grpSp>
        <p:grpSp>
          <p:nvGrpSpPr>
            <p:cNvPr id="317" name="Agrupar 316"/>
            <p:cNvGrpSpPr/>
            <p:nvPr/>
          </p:nvGrpSpPr>
          <p:grpSpPr>
            <a:xfrm>
              <a:off x="323528" y="5139133"/>
              <a:ext cx="2022351" cy="964744"/>
              <a:chOff x="400778" y="5283149"/>
              <a:chExt cx="2022351" cy="964744"/>
            </a:xfrm>
          </p:grpSpPr>
          <p:sp>
            <p:nvSpPr>
              <p:cNvPr id="102" name="Text Box 126"/>
              <p:cNvSpPr txBox="1">
                <a:spLocks noChangeArrowheads="1"/>
              </p:cNvSpPr>
              <p:nvPr/>
            </p:nvSpPr>
            <p:spPr bwMode="auto">
              <a:xfrm>
                <a:off x="400778" y="5283149"/>
                <a:ext cx="1572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7 - Metallization</a:t>
                </a:r>
              </a:p>
            </p:txBody>
          </p:sp>
          <p:grpSp>
            <p:nvGrpSpPr>
              <p:cNvPr id="259" name="Agrupar 258"/>
              <p:cNvGrpSpPr/>
              <p:nvPr/>
            </p:nvGrpSpPr>
            <p:grpSpPr>
              <a:xfrm rot="10800000">
                <a:off x="463665" y="5644090"/>
                <a:ext cx="1959464" cy="603803"/>
                <a:chOff x="463665" y="5644090"/>
                <a:chExt cx="1959464" cy="603803"/>
              </a:xfrm>
            </p:grpSpPr>
            <p:grpSp>
              <p:nvGrpSpPr>
                <p:cNvPr id="104" name="9 Grupo"/>
                <p:cNvGrpSpPr/>
                <p:nvPr/>
              </p:nvGrpSpPr>
              <p:grpSpPr>
                <a:xfrm>
                  <a:off x="464153" y="5644090"/>
                  <a:ext cx="1958976" cy="502757"/>
                  <a:chOff x="553293" y="4755339"/>
                  <a:chExt cx="1958976" cy="502757"/>
                </a:xfrm>
              </p:grpSpPr>
              <p:sp>
                <p:nvSpPr>
                  <p:cNvPr id="105" name="Rectangle 275"/>
                  <p:cNvSpPr>
                    <a:spLocks noChangeArrowheads="1"/>
                  </p:cNvSpPr>
                  <p:nvPr/>
                </p:nvSpPr>
                <p:spPr bwMode="auto">
                  <a:xfrm>
                    <a:off x="884126" y="4755339"/>
                    <a:ext cx="1293018" cy="11382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06" name="Rectangle 10"/>
                  <p:cNvSpPr>
                    <a:spLocks noChangeAspect="1" noChangeArrowheads="1"/>
                  </p:cNvSpPr>
                  <p:nvPr/>
                </p:nvSpPr>
                <p:spPr bwMode="auto">
                  <a:xfrm>
                    <a:off x="553293" y="4870746"/>
                    <a:ext cx="1957388" cy="387350"/>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07" name="Rectangle 15" descr="20%"/>
                  <p:cNvSpPr>
                    <a:spLocks noChangeArrowheads="1"/>
                  </p:cNvSpPr>
                  <p:nvPr/>
                </p:nvSpPr>
                <p:spPr bwMode="auto">
                  <a:xfrm>
                    <a:off x="568559" y="4871065"/>
                    <a:ext cx="120650" cy="144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08" name="Rectangle 9" descr="Ladrillos en horizontal"/>
                  <p:cNvSpPr>
                    <a:spLocks noChangeArrowheads="1"/>
                  </p:cNvSpPr>
                  <p:nvPr/>
                </p:nvSpPr>
                <p:spPr bwMode="auto">
                  <a:xfrm>
                    <a:off x="553500" y="4820586"/>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09" name="Rectangle 9" descr="Ladrillos en horizontal"/>
                  <p:cNvSpPr>
                    <a:spLocks noChangeArrowheads="1"/>
                  </p:cNvSpPr>
                  <p:nvPr/>
                </p:nvSpPr>
                <p:spPr bwMode="auto">
                  <a:xfrm>
                    <a:off x="2332881" y="4823440"/>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0" name="Rectangle 15" descr="20%"/>
                  <p:cNvSpPr>
                    <a:spLocks noChangeArrowheads="1"/>
                  </p:cNvSpPr>
                  <p:nvPr/>
                </p:nvSpPr>
                <p:spPr bwMode="auto">
                  <a:xfrm>
                    <a:off x="2366429" y="4877095"/>
                    <a:ext cx="120650" cy="144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1" name="Rectangle 15" descr="20%"/>
                  <p:cNvSpPr>
                    <a:spLocks noChangeArrowheads="1"/>
                  </p:cNvSpPr>
                  <p:nvPr/>
                </p:nvSpPr>
                <p:spPr bwMode="auto">
                  <a:xfrm>
                    <a:off x="954931" y="4876107"/>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2" name="Rectangle 15" descr="20%"/>
                  <p:cNvSpPr>
                    <a:spLocks noChangeArrowheads="1"/>
                  </p:cNvSpPr>
                  <p:nvPr/>
                </p:nvSpPr>
                <p:spPr bwMode="auto">
                  <a:xfrm>
                    <a:off x="1983631" y="4875509"/>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3" name="Rectangle 14" descr="Ladrillos en horizontal"/>
                  <p:cNvSpPr>
                    <a:spLocks noChangeArrowheads="1"/>
                  </p:cNvSpPr>
                  <p:nvPr/>
                </p:nvSpPr>
                <p:spPr bwMode="auto">
                  <a:xfrm>
                    <a:off x="683468" y="480407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4" name="Rectangle 14" descr="Ladrillos en horizontal"/>
                  <p:cNvSpPr>
                    <a:spLocks noChangeArrowheads="1"/>
                  </p:cNvSpPr>
                  <p:nvPr/>
                </p:nvSpPr>
                <p:spPr bwMode="auto">
                  <a:xfrm>
                    <a:off x="2112218" y="480407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5" name="Rectangle 15" descr="20%"/>
                  <p:cNvSpPr>
                    <a:spLocks noChangeArrowheads="1"/>
                  </p:cNvSpPr>
                  <p:nvPr/>
                </p:nvSpPr>
                <p:spPr bwMode="auto">
                  <a:xfrm>
                    <a:off x="1094631" y="4878299"/>
                    <a:ext cx="889000" cy="108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17" name="Rectangle 15" descr="20%"/>
                  <p:cNvSpPr>
                    <a:spLocks noChangeArrowheads="1"/>
                  </p:cNvSpPr>
                  <p:nvPr/>
                </p:nvSpPr>
                <p:spPr bwMode="auto">
                  <a:xfrm>
                    <a:off x="1097763" y="4877096"/>
                    <a:ext cx="889000" cy="36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nvGrpSpPr>
                <p:cNvPr id="233" name="Agrupar 232"/>
                <p:cNvGrpSpPr/>
                <p:nvPr/>
              </p:nvGrpSpPr>
              <p:grpSpPr>
                <a:xfrm>
                  <a:off x="463665" y="6041687"/>
                  <a:ext cx="1957876" cy="206206"/>
                  <a:chOff x="3333506" y="6047606"/>
                  <a:chExt cx="1957876" cy="206206"/>
                </a:xfrm>
              </p:grpSpPr>
              <p:sp>
                <p:nvSpPr>
                  <p:cNvPr id="234" name="Rectangle 237"/>
                  <p:cNvSpPr>
                    <a:spLocks noChangeArrowheads="1"/>
                  </p:cNvSpPr>
                  <p:nvPr/>
                </p:nvSpPr>
                <p:spPr bwMode="auto">
                  <a:xfrm>
                    <a:off x="4742249" y="6145812"/>
                    <a:ext cx="198000" cy="10800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35" name="Rectangle 237"/>
                  <p:cNvSpPr>
                    <a:spLocks noChangeArrowheads="1"/>
                  </p:cNvSpPr>
                  <p:nvPr/>
                </p:nvSpPr>
                <p:spPr bwMode="auto">
                  <a:xfrm>
                    <a:off x="4217356" y="6145812"/>
                    <a:ext cx="198000" cy="10800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36" name="Agrupar 235"/>
                  <p:cNvGrpSpPr/>
                  <p:nvPr/>
                </p:nvGrpSpPr>
                <p:grpSpPr>
                  <a:xfrm>
                    <a:off x="3333506" y="6047606"/>
                    <a:ext cx="1957876" cy="206206"/>
                    <a:chOff x="464459" y="6047606"/>
                    <a:chExt cx="1957876" cy="206206"/>
                  </a:xfrm>
                </p:grpSpPr>
                <p:sp>
                  <p:nvSpPr>
                    <p:cNvPr id="237" name="Rectangle 15" descr="20%"/>
                    <p:cNvSpPr>
                      <a:spLocks noChangeAspect="1" noChangeArrowheads="1"/>
                    </p:cNvSpPr>
                    <p:nvPr/>
                  </p:nvSpPr>
                  <p:spPr bwMode="auto">
                    <a:xfrm>
                      <a:off x="471081" y="6048296"/>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38" name="Rectangle 15" descr="20%"/>
                    <p:cNvSpPr>
                      <a:spLocks noChangeAspect="1" noChangeArrowheads="1"/>
                    </p:cNvSpPr>
                    <p:nvPr/>
                  </p:nvSpPr>
                  <p:spPr bwMode="auto">
                    <a:xfrm>
                      <a:off x="2279783" y="6048198"/>
                      <a:ext cx="120650" cy="92299"/>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39" name="Rectangle 15" descr="20%"/>
                    <p:cNvSpPr>
                      <a:spLocks noChangeAspect="1" noChangeArrowheads="1"/>
                    </p:cNvSpPr>
                    <p:nvPr/>
                  </p:nvSpPr>
                  <p:spPr bwMode="auto">
                    <a:xfrm flipV="1">
                      <a:off x="1394419" y="6096797"/>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0" name="Rectangle 15" descr="20%"/>
                    <p:cNvSpPr>
                      <a:spLocks noChangeAspect="1" noChangeArrowheads="1"/>
                    </p:cNvSpPr>
                    <p:nvPr/>
                  </p:nvSpPr>
                  <p:spPr bwMode="auto">
                    <a:xfrm flipV="1">
                      <a:off x="1922490" y="6092317"/>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1" name="Rectangle 15" descr="20%"/>
                    <p:cNvSpPr>
                      <a:spLocks noChangeAspect="1" noChangeArrowheads="1"/>
                    </p:cNvSpPr>
                    <p:nvPr/>
                  </p:nvSpPr>
                  <p:spPr bwMode="auto">
                    <a:xfrm>
                      <a:off x="1115277" y="6047606"/>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2" name="Rectangle 15" descr="20%"/>
                    <p:cNvSpPr>
                      <a:spLocks noChangeAspect="1" noChangeArrowheads="1"/>
                    </p:cNvSpPr>
                    <p:nvPr/>
                  </p:nvSpPr>
                  <p:spPr bwMode="auto">
                    <a:xfrm>
                      <a:off x="1654269" y="6052412"/>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3" name="Rectangle 15" descr="20%"/>
                    <p:cNvSpPr>
                      <a:spLocks noChangeAspect="1" noChangeArrowheads="1"/>
                    </p:cNvSpPr>
                    <p:nvPr/>
                  </p:nvSpPr>
                  <p:spPr bwMode="auto">
                    <a:xfrm flipV="1">
                      <a:off x="865305" y="6092216"/>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4" name="Rectangle 237"/>
                    <p:cNvSpPr>
                      <a:spLocks noChangeArrowheads="1"/>
                    </p:cNvSpPr>
                    <p:nvPr/>
                  </p:nvSpPr>
                  <p:spPr bwMode="auto">
                    <a:xfrm>
                      <a:off x="812987" y="6145812"/>
                      <a:ext cx="198000" cy="108000"/>
                    </a:xfrm>
                    <a:prstGeom prst="rect">
                      <a:avLst/>
                    </a:prstGeom>
                    <a:solidFill>
                      <a:srgbClr val="00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45" name="Rectangle 9" descr="Ladrillos en horizontal"/>
                    <p:cNvSpPr>
                      <a:spLocks noChangeArrowheads="1"/>
                    </p:cNvSpPr>
                    <p:nvPr/>
                  </p:nvSpPr>
                  <p:spPr bwMode="auto">
                    <a:xfrm>
                      <a:off x="464459" y="6147488"/>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6" name="Rectangle 14" descr="Ladrillos en horizontal"/>
                    <p:cNvSpPr>
                      <a:spLocks noChangeArrowheads="1"/>
                    </p:cNvSpPr>
                    <p:nvPr/>
                  </p:nvSpPr>
                  <p:spPr bwMode="auto">
                    <a:xfrm>
                      <a:off x="594427" y="6146848"/>
                      <a:ext cx="251999" cy="720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7" name="Rectangle 9" descr="Ladrillos en horizontal"/>
                    <p:cNvSpPr>
                      <a:spLocks noChangeArrowheads="1"/>
                    </p:cNvSpPr>
                    <p:nvPr/>
                  </p:nvSpPr>
                  <p:spPr bwMode="auto">
                    <a:xfrm>
                      <a:off x="1080615" y="6146737"/>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8" name="Rectangle 9" descr="Ladrillos en horizontal"/>
                    <p:cNvSpPr>
                      <a:spLocks noChangeArrowheads="1"/>
                    </p:cNvSpPr>
                    <p:nvPr/>
                  </p:nvSpPr>
                  <p:spPr bwMode="auto">
                    <a:xfrm>
                      <a:off x="1618548" y="6146737"/>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49" name="Rectangle 9" descr="Ladrillos en horizontal"/>
                    <p:cNvSpPr>
                      <a:spLocks noChangeArrowheads="1"/>
                    </p:cNvSpPr>
                    <p:nvPr/>
                  </p:nvSpPr>
                  <p:spPr bwMode="auto">
                    <a:xfrm>
                      <a:off x="2242947" y="6146737"/>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50" name="Rectangle 14" descr="Ladrillos en horizontal"/>
                    <p:cNvSpPr>
                      <a:spLocks noChangeArrowheads="1"/>
                    </p:cNvSpPr>
                    <p:nvPr/>
                  </p:nvSpPr>
                  <p:spPr bwMode="auto">
                    <a:xfrm>
                      <a:off x="2036126" y="6146848"/>
                      <a:ext cx="251999" cy="720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51" name="Rectangle 14" descr="Ladrillos en horizontal"/>
                    <p:cNvSpPr>
                      <a:spLocks noChangeArrowheads="1"/>
                    </p:cNvSpPr>
                    <p:nvPr/>
                  </p:nvSpPr>
                  <p:spPr bwMode="auto">
                    <a:xfrm>
                      <a:off x="982300" y="615319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52" name="Rectangle 14" descr="Ladrillos en horizontal"/>
                    <p:cNvSpPr>
                      <a:spLocks noChangeArrowheads="1"/>
                    </p:cNvSpPr>
                    <p:nvPr/>
                  </p:nvSpPr>
                  <p:spPr bwMode="auto">
                    <a:xfrm>
                      <a:off x="1261174" y="614684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53" name="Rectangle 14" descr="Ladrillos en horizontal"/>
                    <p:cNvSpPr>
                      <a:spLocks noChangeArrowheads="1"/>
                    </p:cNvSpPr>
                    <p:nvPr/>
                  </p:nvSpPr>
                  <p:spPr bwMode="auto">
                    <a:xfrm>
                      <a:off x="1511868" y="614684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54" name="Rectangle 14" descr="Ladrillos en horizontal"/>
                    <p:cNvSpPr>
                      <a:spLocks noChangeArrowheads="1"/>
                    </p:cNvSpPr>
                    <p:nvPr/>
                  </p:nvSpPr>
                  <p:spPr bwMode="auto">
                    <a:xfrm>
                      <a:off x="1783558" y="6146847"/>
                      <a:ext cx="117376" cy="7282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grpSp>
        </p:grpSp>
        <p:grpSp>
          <p:nvGrpSpPr>
            <p:cNvPr id="315" name="Agrupar 314"/>
            <p:cNvGrpSpPr/>
            <p:nvPr/>
          </p:nvGrpSpPr>
          <p:grpSpPr>
            <a:xfrm>
              <a:off x="3249343" y="4039168"/>
              <a:ext cx="1957457" cy="902000"/>
              <a:chOff x="3326593" y="4150450"/>
              <a:chExt cx="1957457" cy="902000"/>
            </a:xfrm>
          </p:grpSpPr>
          <p:sp>
            <p:nvSpPr>
              <p:cNvPr id="71" name="Text Box 126"/>
              <p:cNvSpPr txBox="1">
                <a:spLocks noChangeArrowheads="1"/>
              </p:cNvSpPr>
              <p:nvPr/>
            </p:nvSpPr>
            <p:spPr bwMode="auto">
              <a:xfrm>
                <a:off x="3333011" y="4150450"/>
                <a:ext cx="16637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5 - N</a:t>
                </a:r>
                <a:r>
                  <a:rPr lang="en-US" altLang="es-ES" sz="1200" b="1" baseline="30000" dirty="0" smtClean="0">
                    <a:latin typeface="Verdana" pitchFamily="34" charset="0"/>
                  </a:rPr>
                  <a:t>+</a:t>
                </a:r>
                <a:r>
                  <a:rPr lang="en-US" altLang="es-ES" sz="1200" b="1" dirty="0" smtClean="0">
                    <a:latin typeface="Verdana" pitchFamily="34" charset="0"/>
                  </a:rPr>
                  <a:t> &amp; P</a:t>
                </a:r>
                <a:r>
                  <a:rPr lang="en-US" altLang="es-ES" sz="1200" b="1" baseline="30000" dirty="0" smtClean="0">
                    <a:latin typeface="Verdana" pitchFamily="34" charset="0"/>
                  </a:rPr>
                  <a:t>+</a:t>
                </a:r>
                <a:r>
                  <a:rPr lang="en-US" altLang="es-ES" sz="1200" b="1" dirty="0">
                    <a:latin typeface="Verdana" pitchFamily="34" charset="0"/>
                  </a:rPr>
                  <a:t> </a:t>
                </a:r>
                <a:r>
                  <a:rPr lang="en-US" altLang="es-ES" sz="1200" b="1" dirty="0" smtClean="0">
                    <a:latin typeface="Verdana" pitchFamily="34" charset="0"/>
                  </a:rPr>
                  <a:t>Wells</a:t>
                </a:r>
                <a:endParaRPr lang="en-US" altLang="es-ES" sz="1200" b="1" baseline="30000" dirty="0" smtClean="0">
                  <a:latin typeface="Verdana" pitchFamily="34" charset="0"/>
                </a:endParaRPr>
              </a:p>
            </p:txBody>
          </p:sp>
          <p:grpSp>
            <p:nvGrpSpPr>
              <p:cNvPr id="284" name="Agrupar 283"/>
              <p:cNvGrpSpPr/>
              <p:nvPr/>
            </p:nvGrpSpPr>
            <p:grpSpPr>
              <a:xfrm rot="10800000">
                <a:off x="3326593" y="4529586"/>
                <a:ext cx="1957457" cy="522864"/>
                <a:chOff x="3326593" y="4529586"/>
                <a:chExt cx="1957457" cy="522864"/>
              </a:xfrm>
            </p:grpSpPr>
            <p:grpSp>
              <p:nvGrpSpPr>
                <p:cNvPr id="72" name="7 Grupo"/>
                <p:cNvGrpSpPr/>
                <p:nvPr/>
              </p:nvGrpSpPr>
              <p:grpSpPr>
                <a:xfrm>
                  <a:off x="3326593" y="4529586"/>
                  <a:ext cx="1957388" cy="454025"/>
                  <a:chOff x="3415733" y="3414401"/>
                  <a:chExt cx="1957388" cy="454025"/>
                </a:xfrm>
              </p:grpSpPr>
              <p:sp>
                <p:nvSpPr>
                  <p:cNvPr id="73" name="Rectangle 10"/>
                  <p:cNvSpPr>
                    <a:spLocks noChangeAspect="1" noChangeArrowheads="1"/>
                  </p:cNvSpPr>
                  <p:nvPr/>
                </p:nvSpPr>
                <p:spPr bwMode="auto">
                  <a:xfrm>
                    <a:off x="3415733" y="3481076"/>
                    <a:ext cx="1957388" cy="387350"/>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4" name="Rectangle 15" descr="20%"/>
                  <p:cNvSpPr>
                    <a:spLocks noChangeArrowheads="1"/>
                  </p:cNvSpPr>
                  <p:nvPr/>
                </p:nvSpPr>
                <p:spPr bwMode="auto">
                  <a:xfrm>
                    <a:off x="3422290" y="3481395"/>
                    <a:ext cx="120650" cy="119812"/>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5" name="Rectangle 9" descr="Ladrillos en horizontal"/>
                  <p:cNvSpPr>
                    <a:spLocks noChangeArrowheads="1"/>
                  </p:cNvSpPr>
                  <p:nvPr/>
                </p:nvSpPr>
                <p:spPr bwMode="auto">
                  <a:xfrm>
                    <a:off x="3415940" y="3430916"/>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6" name="Rectangle 9" descr="Ladrillos en horizontal"/>
                  <p:cNvSpPr>
                    <a:spLocks noChangeArrowheads="1"/>
                  </p:cNvSpPr>
                  <p:nvPr/>
                </p:nvSpPr>
                <p:spPr bwMode="auto">
                  <a:xfrm>
                    <a:off x="5192146" y="3433770"/>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7" name="Rectangle 15" descr="20%"/>
                  <p:cNvSpPr>
                    <a:spLocks noChangeArrowheads="1"/>
                  </p:cNvSpPr>
                  <p:nvPr/>
                </p:nvSpPr>
                <p:spPr bwMode="auto">
                  <a:xfrm>
                    <a:off x="5228869" y="3487425"/>
                    <a:ext cx="120650" cy="119812"/>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8" name="Rectangle 15" descr="20%"/>
                  <p:cNvSpPr>
                    <a:spLocks noChangeArrowheads="1"/>
                  </p:cNvSpPr>
                  <p:nvPr/>
                </p:nvSpPr>
                <p:spPr bwMode="auto">
                  <a:xfrm>
                    <a:off x="3817371" y="3486437"/>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9" name="Rectangle 15" descr="20%"/>
                  <p:cNvSpPr>
                    <a:spLocks noChangeArrowheads="1"/>
                  </p:cNvSpPr>
                  <p:nvPr/>
                </p:nvSpPr>
                <p:spPr bwMode="auto">
                  <a:xfrm>
                    <a:off x="4846071" y="3485839"/>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80" name="Rectangle 9" descr="Ladrillos en horizontal"/>
                  <p:cNvSpPr>
                    <a:spLocks noChangeArrowheads="1"/>
                  </p:cNvSpPr>
                  <p:nvPr/>
                </p:nvSpPr>
                <p:spPr bwMode="auto">
                  <a:xfrm>
                    <a:off x="3785621" y="3462026"/>
                    <a:ext cx="1208088" cy="17463"/>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81" name="Rectangle 14" descr="Ladrillos en horizontal"/>
                  <p:cNvSpPr>
                    <a:spLocks noChangeArrowheads="1"/>
                  </p:cNvSpPr>
                  <p:nvPr/>
                </p:nvSpPr>
                <p:spPr bwMode="auto">
                  <a:xfrm>
                    <a:off x="3545908" y="341440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82" name="Rectangle 14" descr="Ladrillos en horizontal"/>
                  <p:cNvSpPr>
                    <a:spLocks noChangeArrowheads="1"/>
                  </p:cNvSpPr>
                  <p:nvPr/>
                </p:nvSpPr>
                <p:spPr bwMode="auto">
                  <a:xfrm>
                    <a:off x="4974658" y="341440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83" name="Rectangle 15" descr="20%"/>
                  <p:cNvSpPr>
                    <a:spLocks noChangeArrowheads="1"/>
                  </p:cNvSpPr>
                  <p:nvPr/>
                </p:nvSpPr>
                <p:spPr bwMode="auto">
                  <a:xfrm>
                    <a:off x="3957071" y="3488629"/>
                    <a:ext cx="889000" cy="108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85" name="Rectangle 15" descr="20%"/>
                  <p:cNvSpPr>
                    <a:spLocks noChangeAspect="1" noChangeArrowheads="1"/>
                  </p:cNvSpPr>
                  <p:nvPr/>
                </p:nvSpPr>
                <p:spPr bwMode="auto">
                  <a:xfrm flipV="1">
                    <a:off x="3803083" y="3817592"/>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86" name="Rectangle 15" descr="20%"/>
                  <p:cNvSpPr>
                    <a:spLocks noChangeArrowheads="1"/>
                  </p:cNvSpPr>
                  <p:nvPr/>
                </p:nvSpPr>
                <p:spPr bwMode="auto">
                  <a:xfrm>
                    <a:off x="3960203" y="3487426"/>
                    <a:ext cx="889000" cy="36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sp>
              <p:nvSpPr>
                <p:cNvPr id="170" name="Rectangle 15" descr="20%"/>
                <p:cNvSpPr>
                  <a:spLocks noChangeAspect="1" noChangeArrowheads="1"/>
                </p:cNvSpPr>
                <p:nvPr/>
              </p:nvSpPr>
              <p:spPr bwMode="auto">
                <a:xfrm>
                  <a:off x="3332943" y="4884646"/>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1" name="Rectangle 15" descr="20%"/>
                <p:cNvSpPr>
                  <a:spLocks noChangeAspect="1" noChangeArrowheads="1"/>
                </p:cNvSpPr>
                <p:nvPr/>
              </p:nvSpPr>
              <p:spPr bwMode="auto">
                <a:xfrm>
                  <a:off x="5141645" y="4884548"/>
                  <a:ext cx="120650" cy="92299"/>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2" name="Rectangle 15" descr="20%"/>
                <p:cNvSpPr>
                  <a:spLocks noChangeAspect="1" noChangeArrowheads="1"/>
                </p:cNvSpPr>
                <p:nvPr/>
              </p:nvSpPr>
              <p:spPr bwMode="auto">
                <a:xfrm flipV="1">
                  <a:off x="4256281" y="4933147"/>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3" name="Rectangle 15" descr="20%"/>
                <p:cNvSpPr>
                  <a:spLocks noChangeAspect="1" noChangeArrowheads="1"/>
                </p:cNvSpPr>
                <p:nvPr/>
              </p:nvSpPr>
              <p:spPr bwMode="auto">
                <a:xfrm flipV="1">
                  <a:off x="4784352" y="4928667"/>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4" name="Rectangle 15" descr="20%"/>
                <p:cNvSpPr>
                  <a:spLocks noChangeAspect="1" noChangeArrowheads="1"/>
                </p:cNvSpPr>
                <p:nvPr/>
              </p:nvSpPr>
              <p:spPr bwMode="auto">
                <a:xfrm>
                  <a:off x="3977139" y="4887131"/>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5" name="Rectangle 15" descr="20%"/>
                <p:cNvSpPr>
                  <a:spLocks noChangeAspect="1" noChangeArrowheads="1"/>
                </p:cNvSpPr>
                <p:nvPr/>
              </p:nvSpPr>
              <p:spPr bwMode="auto">
                <a:xfrm>
                  <a:off x="4516131" y="4891937"/>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3" name="Rectangle 9" descr="Ladrillos en horizontal"/>
                <p:cNvSpPr>
                  <a:spLocks noChangeArrowheads="1"/>
                </p:cNvSpPr>
                <p:nvPr/>
              </p:nvSpPr>
              <p:spPr bwMode="auto">
                <a:xfrm>
                  <a:off x="3326662" y="4984679"/>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4" name="Rectangle 9" descr="Ladrillos en horizontal"/>
                <p:cNvSpPr>
                  <a:spLocks noChangeArrowheads="1"/>
                </p:cNvSpPr>
                <p:nvPr/>
              </p:nvSpPr>
              <p:spPr bwMode="auto">
                <a:xfrm>
                  <a:off x="5104662" y="4986764"/>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6" name="Rectangle 9" descr="Ladrillos en horizontal"/>
                <p:cNvSpPr>
                  <a:spLocks noChangeArrowheads="1"/>
                </p:cNvSpPr>
                <p:nvPr/>
              </p:nvSpPr>
              <p:spPr bwMode="auto">
                <a:xfrm>
                  <a:off x="3660521" y="4986271"/>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5" name="Rectangle 14" descr="Ladrillos en horizontal"/>
                <p:cNvSpPr>
                  <a:spLocks noChangeArrowheads="1"/>
                </p:cNvSpPr>
                <p:nvPr/>
              </p:nvSpPr>
              <p:spPr bwMode="auto">
                <a:xfrm>
                  <a:off x="3455249" y="4984116"/>
                  <a:ext cx="257106" cy="648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7" name="Rectangle 9" descr="Ladrillos en horizontal"/>
                <p:cNvSpPr>
                  <a:spLocks noChangeArrowheads="1"/>
                </p:cNvSpPr>
                <p:nvPr/>
              </p:nvSpPr>
              <p:spPr bwMode="auto">
                <a:xfrm>
                  <a:off x="4216339" y="4984678"/>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8" name="Rectangle 14" descr="Ladrillos en horizontal"/>
                <p:cNvSpPr>
                  <a:spLocks noChangeArrowheads="1"/>
                </p:cNvSpPr>
                <p:nvPr/>
              </p:nvSpPr>
              <p:spPr bwMode="auto">
                <a:xfrm>
                  <a:off x="3814172" y="4984164"/>
                  <a:ext cx="443895" cy="6783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69" name="Rectangle 9" descr="Ladrillos en horizontal"/>
                <p:cNvSpPr>
                  <a:spLocks noChangeArrowheads="1"/>
                </p:cNvSpPr>
                <p:nvPr/>
              </p:nvSpPr>
              <p:spPr bwMode="auto">
                <a:xfrm>
                  <a:off x="4765622" y="4985851"/>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70" name="Rectangle 14" descr="Ladrillos en horizontal"/>
                <p:cNvSpPr>
                  <a:spLocks noChangeArrowheads="1"/>
                </p:cNvSpPr>
                <p:nvPr/>
              </p:nvSpPr>
              <p:spPr bwMode="auto">
                <a:xfrm>
                  <a:off x="4363455" y="4985337"/>
                  <a:ext cx="415681" cy="6598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71" name="Rectangle 14" descr="Ladrillos en horizontal"/>
                <p:cNvSpPr>
                  <a:spLocks noChangeArrowheads="1"/>
                </p:cNvSpPr>
                <p:nvPr/>
              </p:nvSpPr>
              <p:spPr bwMode="auto">
                <a:xfrm>
                  <a:off x="4895893" y="4987650"/>
                  <a:ext cx="257106" cy="648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grpSp>
          <p:nvGrpSpPr>
            <p:cNvPr id="314" name="Agrupar 313"/>
            <p:cNvGrpSpPr/>
            <p:nvPr/>
          </p:nvGrpSpPr>
          <p:grpSpPr>
            <a:xfrm>
              <a:off x="353130" y="3984244"/>
              <a:ext cx="2073276" cy="897075"/>
              <a:chOff x="6038610" y="4148903"/>
              <a:chExt cx="2073276" cy="897075"/>
            </a:xfrm>
          </p:grpSpPr>
          <p:sp>
            <p:nvSpPr>
              <p:cNvPr id="39" name="Text Box 126"/>
              <p:cNvSpPr txBox="1">
                <a:spLocks noChangeArrowheads="1"/>
              </p:cNvSpPr>
              <p:nvPr/>
            </p:nvSpPr>
            <p:spPr bwMode="auto">
              <a:xfrm>
                <a:off x="6038610" y="4148903"/>
                <a:ext cx="20732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4 - Multiplication Well</a:t>
                </a:r>
              </a:p>
            </p:txBody>
          </p:sp>
          <p:grpSp>
            <p:nvGrpSpPr>
              <p:cNvPr id="283" name="Agrupar 282"/>
              <p:cNvGrpSpPr/>
              <p:nvPr/>
            </p:nvGrpSpPr>
            <p:grpSpPr>
              <a:xfrm rot="10800000">
                <a:off x="6047342" y="4529586"/>
                <a:ext cx="1957388" cy="516392"/>
                <a:chOff x="6047342" y="4529586"/>
                <a:chExt cx="1957388" cy="516392"/>
              </a:xfrm>
            </p:grpSpPr>
            <p:grpSp>
              <p:nvGrpSpPr>
                <p:cNvPr id="58" name="6 Grupo"/>
                <p:cNvGrpSpPr/>
                <p:nvPr/>
              </p:nvGrpSpPr>
              <p:grpSpPr>
                <a:xfrm>
                  <a:off x="6047342" y="4529586"/>
                  <a:ext cx="1957388" cy="454025"/>
                  <a:chOff x="6136482" y="3414401"/>
                  <a:chExt cx="1957388" cy="454025"/>
                </a:xfrm>
              </p:grpSpPr>
              <p:sp>
                <p:nvSpPr>
                  <p:cNvPr id="59" name="Rectangle 10"/>
                  <p:cNvSpPr>
                    <a:spLocks noChangeAspect="1" noChangeArrowheads="1"/>
                  </p:cNvSpPr>
                  <p:nvPr/>
                </p:nvSpPr>
                <p:spPr bwMode="auto">
                  <a:xfrm>
                    <a:off x="6136482" y="3481076"/>
                    <a:ext cx="1957388" cy="387350"/>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0" name="Rectangle 15" descr="20%"/>
                  <p:cNvSpPr>
                    <a:spLocks noChangeArrowheads="1"/>
                  </p:cNvSpPr>
                  <p:nvPr/>
                </p:nvSpPr>
                <p:spPr bwMode="auto">
                  <a:xfrm>
                    <a:off x="6151748" y="3481395"/>
                    <a:ext cx="120650" cy="123783"/>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1" name="Rectangle 9" descr="Ladrillos en horizontal"/>
                  <p:cNvSpPr>
                    <a:spLocks noChangeArrowheads="1"/>
                  </p:cNvSpPr>
                  <p:nvPr/>
                </p:nvSpPr>
                <p:spPr bwMode="auto">
                  <a:xfrm>
                    <a:off x="6136689" y="3430916"/>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2" name="Rectangle 9" descr="Ladrillos en horizontal"/>
                  <p:cNvSpPr>
                    <a:spLocks noChangeArrowheads="1"/>
                  </p:cNvSpPr>
                  <p:nvPr/>
                </p:nvSpPr>
                <p:spPr bwMode="auto">
                  <a:xfrm>
                    <a:off x="7912895" y="3433770"/>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3" name="Rectangle 15" descr="20%"/>
                  <p:cNvSpPr>
                    <a:spLocks noChangeArrowheads="1"/>
                  </p:cNvSpPr>
                  <p:nvPr/>
                </p:nvSpPr>
                <p:spPr bwMode="auto">
                  <a:xfrm>
                    <a:off x="7966870" y="3487425"/>
                    <a:ext cx="122400" cy="123783"/>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4" name="Rectangle 15" descr="20%"/>
                  <p:cNvSpPr>
                    <a:spLocks noChangeArrowheads="1"/>
                  </p:cNvSpPr>
                  <p:nvPr/>
                </p:nvSpPr>
                <p:spPr bwMode="auto">
                  <a:xfrm>
                    <a:off x="6538120" y="3486437"/>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5" name="Rectangle 15" descr="20%"/>
                  <p:cNvSpPr>
                    <a:spLocks noChangeArrowheads="1"/>
                  </p:cNvSpPr>
                  <p:nvPr/>
                </p:nvSpPr>
                <p:spPr bwMode="auto">
                  <a:xfrm>
                    <a:off x="7566820" y="3485839"/>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6" name="Rectangle 9" descr="Ladrillos en horizontal"/>
                  <p:cNvSpPr>
                    <a:spLocks noChangeArrowheads="1"/>
                  </p:cNvSpPr>
                  <p:nvPr/>
                </p:nvSpPr>
                <p:spPr bwMode="auto">
                  <a:xfrm>
                    <a:off x="6506370" y="3462026"/>
                    <a:ext cx="1208088" cy="17463"/>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7" name="Rectangle 14" descr="Ladrillos en horizontal"/>
                  <p:cNvSpPr>
                    <a:spLocks noChangeArrowheads="1"/>
                  </p:cNvSpPr>
                  <p:nvPr/>
                </p:nvSpPr>
                <p:spPr bwMode="auto">
                  <a:xfrm>
                    <a:off x="6266657" y="341440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68" name="Rectangle 14" descr="Ladrillos en horizontal"/>
                  <p:cNvSpPr>
                    <a:spLocks noChangeArrowheads="1"/>
                  </p:cNvSpPr>
                  <p:nvPr/>
                </p:nvSpPr>
                <p:spPr bwMode="auto">
                  <a:xfrm>
                    <a:off x="7695407" y="341440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70" name="Rectangle 15" descr="20%"/>
                  <p:cNvSpPr>
                    <a:spLocks noChangeArrowheads="1"/>
                  </p:cNvSpPr>
                  <p:nvPr/>
                </p:nvSpPr>
                <p:spPr bwMode="auto">
                  <a:xfrm>
                    <a:off x="6677820" y="3488629"/>
                    <a:ext cx="889000" cy="108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sp>
              <p:nvSpPr>
                <p:cNvPr id="165" name="Rectangle 15" descr="20%"/>
                <p:cNvSpPr>
                  <a:spLocks noChangeAspect="1" noChangeArrowheads="1"/>
                </p:cNvSpPr>
                <p:nvPr/>
              </p:nvSpPr>
              <p:spPr bwMode="auto">
                <a:xfrm>
                  <a:off x="6056867" y="4885832"/>
                  <a:ext cx="120650" cy="80299"/>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69" name="Rectangle 15" descr="20%"/>
                <p:cNvSpPr>
                  <a:spLocks noChangeAspect="1" noChangeArrowheads="1"/>
                </p:cNvSpPr>
                <p:nvPr/>
              </p:nvSpPr>
              <p:spPr bwMode="auto">
                <a:xfrm>
                  <a:off x="7877730" y="4885831"/>
                  <a:ext cx="120650" cy="8347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0" name="Rectangle 15" descr="20%"/>
                <p:cNvSpPr>
                  <a:spLocks noChangeAspect="1" noChangeArrowheads="1"/>
                </p:cNvSpPr>
                <p:nvPr/>
              </p:nvSpPr>
              <p:spPr bwMode="auto">
                <a:xfrm>
                  <a:off x="6674233" y="4886462"/>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1" name="Rectangle 15" descr="20%"/>
                <p:cNvSpPr>
                  <a:spLocks noChangeAspect="1" noChangeArrowheads="1"/>
                </p:cNvSpPr>
                <p:nvPr/>
              </p:nvSpPr>
              <p:spPr bwMode="auto">
                <a:xfrm>
                  <a:off x="7216608" y="4886889"/>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72" name="Rectangle 9" descr="Ladrillos en horizontal"/>
                <p:cNvSpPr>
                  <a:spLocks noChangeArrowheads="1"/>
                </p:cNvSpPr>
                <p:nvPr/>
              </p:nvSpPr>
              <p:spPr bwMode="auto">
                <a:xfrm>
                  <a:off x="6048930" y="4978178"/>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73" name="Rectangle 9" descr="Ladrillos en horizontal"/>
                <p:cNvSpPr>
                  <a:spLocks noChangeArrowheads="1"/>
                </p:cNvSpPr>
                <p:nvPr/>
              </p:nvSpPr>
              <p:spPr bwMode="auto">
                <a:xfrm>
                  <a:off x="7823755" y="4977088"/>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78" name="Rectangle 9" descr="Ladrillos en horizontal"/>
                <p:cNvSpPr>
                  <a:spLocks noChangeArrowheads="1"/>
                </p:cNvSpPr>
                <p:nvPr/>
              </p:nvSpPr>
              <p:spPr bwMode="auto">
                <a:xfrm>
                  <a:off x="6647103" y="4982453"/>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81" name="Rectangle 9" descr="Ladrillos en horizontal"/>
                <p:cNvSpPr>
                  <a:spLocks noChangeArrowheads="1"/>
                </p:cNvSpPr>
                <p:nvPr/>
              </p:nvSpPr>
              <p:spPr bwMode="auto">
                <a:xfrm>
                  <a:off x="7186090" y="4984677"/>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75" name="Rectangle 14" descr="Ladrillos en horizontal"/>
                <p:cNvSpPr>
                  <a:spLocks noChangeArrowheads="1"/>
                </p:cNvSpPr>
                <p:nvPr/>
              </p:nvSpPr>
              <p:spPr bwMode="auto">
                <a:xfrm>
                  <a:off x="6174341" y="4977614"/>
                  <a:ext cx="497393" cy="6505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82" name="Rectangle 14" descr="Ladrillos en horizontal"/>
                <p:cNvSpPr>
                  <a:spLocks noChangeArrowheads="1"/>
                </p:cNvSpPr>
                <p:nvPr/>
              </p:nvSpPr>
              <p:spPr bwMode="auto">
                <a:xfrm>
                  <a:off x="6794206" y="4981676"/>
                  <a:ext cx="420815" cy="6112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80" name="Rectangle 14" descr="Ladrillos en horizontal"/>
                <p:cNvSpPr>
                  <a:spLocks noChangeArrowheads="1"/>
                </p:cNvSpPr>
                <p:nvPr/>
              </p:nvSpPr>
              <p:spPr bwMode="auto">
                <a:xfrm>
                  <a:off x="7346783" y="4977974"/>
                  <a:ext cx="525309" cy="6800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grpSp>
          <p:nvGrpSpPr>
            <p:cNvPr id="316" name="Agrupar 315"/>
            <p:cNvGrpSpPr/>
            <p:nvPr/>
          </p:nvGrpSpPr>
          <p:grpSpPr>
            <a:xfrm>
              <a:off x="5957964" y="4031873"/>
              <a:ext cx="1959196" cy="909295"/>
              <a:chOff x="436108" y="4147518"/>
              <a:chExt cx="1959196" cy="909295"/>
            </a:xfrm>
          </p:grpSpPr>
          <p:sp>
            <p:nvSpPr>
              <p:cNvPr id="40" name="Text Box 126"/>
              <p:cNvSpPr txBox="1">
                <a:spLocks noChangeArrowheads="1"/>
              </p:cNvSpPr>
              <p:nvPr/>
            </p:nvSpPr>
            <p:spPr bwMode="auto">
              <a:xfrm>
                <a:off x="442993" y="4147518"/>
                <a:ext cx="12326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6 - Contacts</a:t>
                </a:r>
              </a:p>
            </p:txBody>
          </p:sp>
          <p:grpSp>
            <p:nvGrpSpPr>
              <p:cNvPr id="294" name="Agrupar 293"/>
              <p:cNvGrpSpPr/>
              <p:nvPr/>
            </p:nvGrpSpPr>
            <p:grpSpPr>
              <a:xfrm rot="10800000">
                <a:off x="436108" y="4529586"/>
                <a:ext cx="1959196" cy="527227"/>
                <a:chOff x="436108" y="4529586"/>
                <a:chExt cx="1959196" cy="527227"/>
              </a:xfrm>
            </p:grpSpPr>
            <p:grpSp>
              <p:nvGrpSpPr>
                <p:cNvPr id="89" name="199 Grupo"/>
                <p:cNvGrpSpPr/>
                <p:nvPr/>
              </p:nvGrpSpPr>
              <p:grpSpPr>
                <a:xfrm>
                  <a:off x="436328" y="4529586"/>
                  <a:ext cx="1958976" cy="454025"/>
                  <a:chOff x="3415733" y="3414401"/>
                  <a:chExt cx="1958976" cy="454025"/>
                </a:xfrm>
              </p:grpSpPr>
              <p:sp>
                <p:nvSpPr>
                  <p:cNvPr id="90" name="Rectangle 10"/>
                  <p:cNvSpPr>
                    <a:spLocks noChangeAspect="1" noChangeArrowheads="1"/>
                  </p:cNvSpPr>
                  <p:nvPr/>
                </p:nvSpPr>
                <p:spPr bwMode="auto">
                  <a:xfrm>
                    <a:off x="3415733" y="3481076"/>
                    <a:ext cx="1957388" cy="387350"/>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1" name="Rectangle 15" descr="20%"/>
                  <p:cNvSpPr>
                    <a:spLocks noChangeArrowheads="1"/>
                  </p:cNvSpPr>
                  <p:nvPr/>
                </p:nvSpPr>
                <p:spPr bwMode="auto">
                  <a:xfrm>
                    <a:off x="3422290" y="3481395"/>
                    <a:ext cx="120650" cy="114433"/>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2" name="Rectangle 9" descr="Ladrillos en horizontal"/>
                  <p:cNvSpPr>
                    <a:spLocks noChangeArrowheads="1"/>
                  </p:cNvSpPr>
                  <p:nvPr/>
                </p:nvSpPr>
                <p:spPr bwMode="auto">
                  <a:xfrm>
                    <a:off x="3415940" y="3430916"/>
                    <a:ext cx="179388" cy="47306"/>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3" name="Rectangle 9" descr="Ladrillos en horizontal"/>
                  <p:cNvSpPr>
                    <a:spLocks noChangeArrowheads="1"/>
                  </p:cNvSpPr>
                  <p:nvPr/>
                </p:nvSpPr>
                <p:spPr bwMode="auto">
                  <a:xfrm>
                    <a:off x="5195321" y="3433770"/>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4" name="Rectangle 15" descr="20%"/>
                  <p:cNvSpPr>
                    <a:spLocks noChangeArrowheads="1"/>
                  </p:cNvSpPr>
                  <p:nvPr/>
                </p:nvSpPr>
                <p:spPr bwMode="auto">
                  <a:xfrm>
                    <a:off x="5228869" y="3487425"/>
                    <a:ext cx="120650" cy="114433"/>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5" name="Rectangle 15" descr="20%"/>
                  <p:cNvSpPr>
                    <a:spLocks noChangeArrowheads="1"/>
                  </p:cNvSpPr>
                  <p:nvPr/>
                </p:nvSpPr>
                <p:spPr bwMode="auto">
                  <a:xfrm>
                    <a:off x="3817371" y="3486437"/>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6" name="Rectangle 15" descr="20%"/>
                  <p:cNvSpPr>
                    <a:spLocks noChangeArrowheads="1"/>
                  </p:cNvSpPr>
                  <p:nvPr/>
                </p:nvSpPr>
                <p:spPr bwMode="auto">
                  <a:xfrm>
                    <a:off x="4846071" y="3485839"/>
                    <a:ext cx="139700" cy="144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7" name="Rectangle 14" descr="Ladrillos en horizontal"/>
                  <p:cNvSpPr>
                    <a:spLocks noChangeArrowheads="1"/>
                  </p:cNvSpPr>
                  <p:nvPr/>
                </p:nvSpPr>
                <p:spPr bwMode="auto">
                  <a:xfrm>
                    <a:off x="3545908" y="341440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8" name="Rectangle 14" descr="Ladrillos en horizontal"/>
                  <p:cNvSpPr>
                    <a:spLocks noChangeArrowheads="1"/>
                  </p:cNvSpPr>
                  <p:nvPr/>
                </p:nvSpPr>
                <p:spPr bwMode="auto">
                  <a:xfrm>
                    <a:off x="4974658" y="3414401"/>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99" name="Rectangle 15" descr="20%"/>
                  <p:cNvSpPr>
                    <a:spLocks noChangeArrowheads="1"/>
                  </p:cNvSpPr>
                  <p:nvPr/>
                </p:nvSpPr>
                <p:spPr bwMode="auto">
                  <a:xfrm>
                    <a:off x="3957071" y="3488629"/>
                    <a:ext cx="889000" cy="108000"/>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01" name="Rectangle 15" descr="20%"/>
                  <p:cNvSpPr>
                    <a:spLocks noChangeArrowheads="1"/>
                  </p:cNvSpPr>
                  <p:nvPr/>
                </p:nvSpPr>
                <p:spPr bwMode="auto">
                  <a:xfrm>
                    <a:off x="3960203" y="3487426"/>
                    <a:ext cx="889000" cy="36000"/>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sp>
              <p:nvSpPr>
                <p:cNvPr id="182" name="Rectangle 15" descr="20%"/>
                <p:cNvSpPr>
                  <a:spLocks noChangeAspect="1" noChangeArrowheads="1"/>
                </p:cNvSpPr>
                <p:nvPr/>
              </p:nvSpPr>
              <p:spPr bwMode="auto">
                <a:xfrm>
                  <a:off x="442885" y="4884548"/>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3" name="Rectangle 15" descr="20%"/>
                <p:cNvSpPr>
                  <a:spLocks noChangeAspect="1" noChangeArrowheads="1"/>
                </p:cNvSpPr>
                <p:nvPr/>
              </p:nvSpPr>
              <p:spPr bwMode="auto">
                <a:xfrm>
                  <a:off x="2251587" y="4884450"/>
                  <a:ext cx="120650" cy="92299"/>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4" name="Rectangle 15" descr="20%"/>
                <p:cNvSpPr>
                  <a:spLocks noChangeAspect="1" noChangeArrowheads="1"/>
                </p:cNvSpPr>
                <p:nvPr/>
              </p:nvSpPr>
              <p:spPr bwMode="auto">
                <a:xfrm flipV="1">
                  <a:off x="1366223" y="4933049"/>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5" name="Rectangle 15" descr="20%"/>
                <p:cNvSpPr>
                  <a:spLocks noChangeAspect="1" noChangeArrowheads="1"/>
                </p:cNvSpPr>
                <p:nvPr/>
              </p:nvSpPr>
              <p:spPr bwMode="auto">
                <a:xfrm flipV="1">
                  <a:off x="1894294" y="4928569"/>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6" name="Rectangle 15" descr="20%"/>
                <p:cNvSpPr>
                  <a:spLocks noChangeAspect="1" noChangeArrowheads="1"/>
                </p:cNvSpPr>
                <p:nvPr/>
              </p:nvSpPr>
              <p:spPr bwMode="auto">
                <a:xfrm>
                  <a:off x="1087081" y="4887033"/>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7" name="Rectangle 15" descr="20%"/>
                <p:cNvSpPr>
                  <a:spLocks noChangeAspect="1" noChangeArrowheads="1"/>
                </p:cNvSpPr>
                <p:nvPr/>
              </p:nvSpPr>
              <p:spPr bwMode="auto">
                <a:xfrm>
                  <a:off x="1626073" y="4891839"/>
                  <a:ext cx="120650" cy="89717"/>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88" name="Rectangle 15" descr="20%"/>
                <p:cNvSpPr>
                  <a:spLocks noChangeAspect="1" noChangeArrowheads="1"/>
                </p:cNvSpPr>
                <p:nvPr/>
              </p:nvSpPr>
              <p:spPr bwMode="auto">
                <a:xfrm flipV="1">
                  <a:off x="837109" y="4928468"/>
                  <a:ext cx="99695" cy="50653"/>
                </a:xfrm>
                <a:prstGeom prst="rect">
                  <a:avLst/>
                </a:prstGeom>
                <a:pattFill prst="pct30">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85" name="Rectangle 9" descr="Ladrillos en horizontal"/>
                <p:cNvSpPr>
                  <a:spLocks noChangeArrowheads="1"/>
                </p:cNvSpPr>
                <p:nvPr/>
              </p:nvSpPr>
              <p:spPr bwMode="auto">
                <a:xfrm>
                  <a:off x="436108" y="4984126"/>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86" name="Rectangle 9" descr="Ladrillos en horizontal"/>
                <p:cNvSpPr>
                  <a:spLocks noChangeArrowheads="1"/>
                </p:cNvSpPr>
                <p:nvPr/>
              </p:nvSpPr>
              <p:spPr bwMode="auto">
                <a:xfrm>
                  <a:off x="2214108" y="4986211"/>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88" name="Rectangle 14" descr="Ladrillos en horizontal"/>
                <p:cNvSpPr>
                  <a:spLocks noChangeArrowheads="1"/>
                </p:cNvSpPr>
                <p:nvPr/>
              </p:nvSpPr>
              <p:spPr bwMode="auto">
                <a:xfrm>
                  <a:off x="564695" y="4983563"/>
                  <a:ext cx="257106" cy="648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0" name="Rectangle 14" descr="Ladrillos en horizontal"/>
                <p:cNvSpPr>
                  <a:spLocks noChangeArrowheads="1"/>
                </p:cNvSpPr>
                <p:nvPr/>
              </p:nvSpPr>
              <p:spPr bwMode="auto">
                <a:xfrm>
                  <a:off x="941715" y="4983610"/>
                  <a:ext cx="419448" cy="73203"/>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2" name="Rectangle 14" descr="Ladrillos en horizontal"/>
                <p:cNvSpPr>
                  <a:spLocks noChangeArrowheads="1"/>
                </p:cNvSpPr>
                <p:nvPr/>
              </p:nvSpPr>
              <p:spPr bwMode="auto">
                <a:xfrm>
                  <a:off x="1472901" y="4984784"/>
                  <a:ext cx="415681" cy="6598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3" name="Rectangle 14" descr="Ladrillos en horizontal"/>
                <p:cNvSpPr>
                  <a:spLocks noChangeArrowheads="1"/>
                </p:cNvSpPr>
                <p:nvPr/>
              </p:nvSpPr>
              <p:spPr bwMode="auto">
                <a:xfrm>
                  <a:off x="2005339" y="4987097"/>
                  <a:ext cx="257106" cy="6480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grpSp>
          <p:nvGrpSpPr>
            <p:cNvPr id="313" name="Agrupar 312"/>
            <p:cNvGrpSpPr/>
            <p:nvPr/>
          </p:nvGrpSpPr>
          <p:grpSpPr>
            <a:xfrm>
              <a:off x="5441267" y="2932981"/>
              <a:ext cx="3235189" cy="909866"/>
              <a:chOff x="5518517" y="2817214"/>
              <a:chExt cx="3235189" cy="909866"/>
            </a:xfrm>
          </p:grpSpPr>
          <p:sp>
            <p:nvSpPr>
              <p:cNvPr id="37" name="Text Box 126"/>
              <p:cNvSpPr txBox="1">
                <a:spLocks noChangeArrowheads="1"/>
              </p:cNvSpPr>
              <p:nvPr/>
            </p:nvSpPr>
            <p:spPr bwMode="auto">
              <a:xfrm>
                <a:off x="5518517" y="2817214"/>
                <a:ext cx="32351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smtClean="0">
                    <a:latin typeface="Verdana" pitchFamily="34" charset="0"/>
                  </a:rPr>
                  <a:t>3 - </a:t>
                </a:r>
                <a:r>
                  <a:rPr lang="en-US" altLang="es-ES" sz="1200" b="1" dirty="0" smtClean="0">
                    <a:latin typeface="Verdana" pitchFamily="34" charset="0"/>
                  </a:rPr>
                  <a:t>Junction Termination Extension</a:t>
                </a:r>
              </a:p>
            </p:txBody>
          </p:sp>
          <p:grpSp>
            <p:nvGrpSpPr>
              <p:cNvPr id="310" name="Agrupar 309"/>
              <p:cNvGrpSpPr/>
              <p:nvPr/>
            </p:nvGrpSpPr>
            <p:grpSpPr>
              <a:xfrm rot="10800000">
                <a:off x="6038610" y="3207035"/>
                <a:ext cx="1957388" cy="520045"/>
                <a:chOff x="6038610" y="3207035"/>
                <a:chExt cx="1957388" cy="520045"/>
              </a:xfrm>
            </p:grpSpPr>
            <p:grpSp>
              <p:nvGrpSpPr>
                <p:cNvPr id="44" name="3 Grupo"/>
                <p:cNvGrpSpPr/>
                <p:nvPr/>
              </p:nvGrpSpPr>
              <p:grpSpPr>
                <a:xfrm>
                  <a:off x="6038610" y="3207035"/>
                  <a:ext cx="1957388" cy="454025"/>
                  <a:chOff x="6127750" y="1987342"/>
                  <a:chExt cx="1957388" cy="454025"/>
                </a:xfrm>
              </p:grpSpPr>
              <p:sp>
                <p:nvSpPr>
                  <p:cNvPr id="45" name="Rectangle 10"/>
                  <p:cNvSpPr>
                    <a:spLocks noChangeAspect="1" noChangeArrowheads="1"/>
                  </p:cNvSpPr>
                  <p:nvPr/>
                </p:nvSpPr>
                <p:spPr bwMode="auto">
                  <a:xfrm>
                    <a:off x="6127750" y="2054017"/>
                    <a:ext cx="1957388" cy="387350"/>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46" name="Rectangle 15" descr="20%"/>
                  <p:cNvSpPr>
                    <a:spLocks noChangeAspect="1" noChangeArrowheads="1"/>
                  </p:cNvSpPr>
                  <p:nvPr/>
                </p:nvSpPr>
                <p:spPr bwMode="auto">
                  <a:xfrm>
                    <a:off x="6135688" y="2057192"/>
                    <a:ext cx="120650" cy="85725"/>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47" name="Rectangle 9" descr="Ladrillos en horizontal"/>
                  <p:cNvSpPr>
                    <a:spLocks noChangeArrowheads="1"/>
                  </p:cNvSpPr>
                  <p:nvPr/>
                </p:nvSpPr>
                <p:spPr bwMode="auto">
                  <a:xfrm>
                    <a:off x="6129338" y="2008298"/>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48" name="Rectangle 9" descr="Ladrillos en horizontal"/>
                  <p:cNvSpPr>
                    <a:spLocks noChangeArrowheads="1"/>
                  </p:cNvSpPr>
                  <p:nvPr/>
                </p:nvSpPr>
                <p:spPr bwMode="auto">
                  <a:xfrm>
                    <a:off x="7904163" y="2006711"/>
                    <a:ext cx="179388" cy="45719"/>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49" name="Rectangle 15" descr="20%"/>
                  <p:cNvSpPr>
                    <a:spLocks noChangeAspect="1" noChangeArrowheads="1"/>
                  </p:cNvSpPr>
                  <p:nvPr/>
                </p:nvSpPr>
                <p:spPr bwMode="auto">
                  <a:xfrm>
                    <a:off x="7958138" y="2060367"/>
                    <a:ext cx="120650" cy="85725"/>
                  </a:xfrm>
                  <a:prstGeom prst="rect">
                    <a:avLst/>
                  </a:prstGeom>
                  <a:pattFill prst="pct25">
                    <a:fgClr>
                      <a:srgbClr val="FF0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50" name="Rectangle 15" descr="20%"/>
                  <p:cNvSpPr>
                    <a:spLocks noChangeAspect="1" noChangeArrowheads="1"/>
                  </p:cNvSpPr>
                  <p:nvPr/>
                </p:nvSpPr>
                <p:spPr bwMode="auto">
                  <a:xfrm>
                    <a:off x="6529388" y="2061955"/>
                    <a:ext cx="139700" cy="53975"/>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51" name="Rectangle 15" descr="20%"/>
                  <p:cNvSpPr>
                    <a:spLocks noChangeAspect="1" noChangeArrowheads="1"/>
                  </p:cNvSpPr>
                  <p:nvPr/>
                </p:nvSpPr>
                <p:spPr bwMode="auto">
                  <a:xfrm>
                    <a:off x="7558088" y="2058780"/>
                    <a:ext cx="139700" cy="53975"/>
                  </a:xfrm>
                  <a:prstGeom prst="rect">
                    <a:avLst/>
                  </a:prstGeom>
                  <a:pattFill prst="pct30">
                    <a:fgClr>
                      <a:srgbClr val="008000"/>
                    </a:fgClr>
                    <a:bgClr>
                      <a:srgbClr val="FFFFFF"/>
                    </a:bgClr>
                  </a:pattFill>
                  <a:ln>
                    <a:noFill/>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52" name="Rectangle 9" descr="Ladrillos en horizontal"/>
                  <p:cNvSpPr>
                    <a:spLocks noChangeArrowheads="1"/>
                  </p:cNvSpPr>
                  <p:nvPr/>
                </p:nvSpPr>
                <p:spPr bwMode="auto">
                  <a:xfrm>
                    <a:off x="6497638" y="2034967"/>
                    <a:ext cx="1208088" cy="17463"/>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53" name="Rectangle 14" descr="Ladrillos en horizontal"/>
                  <p:cNvSpPr>
                    <a:spLocks noChangeArrowheads="1"/>
                  </p:cNvSpPr>
                  <p:nvPr/>
                </p:nvSpPr>
                <p:spPr bwMode="auto">
                  <a:xfrm>
                    <a:off x="6257925" y="1987342"/>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54" name="Rectangle 14" descr="Ladrillos en horizontal"/>
                  <p:cNvSpPr>
                    <a:spLocks noChangeArrowheads="1"/>
                  </p:cNvSpPr>
                  <p:nvPr/>
                </p:nvSpPr>
                <p:spPr bwMode="auto">
                  <a:xfrm>
                    <a:off x="7686675" y="1987342"/>
                    <a:ext cx="269875" cy="6508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55" name="Rectangle 14" descr="Ladrillos en horizontal"/>
                  <p:cNvSpPr>
                    <a:spLocks noChangeArrowheads="1"/>
                  </p:cNvSpPr>
                  <p:nvPr/>
                </p:nvSpPr>
                <p:spPr bwMode="auto">
                  <a:xfrm>
                    <a:off x="6669088" y="1996867"/>
                    <a:ext cx="877887" cy="6032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sp>
              <p:nvSpPr>
                <p:cNvPr id="160" name="Rectangle 15" descr="20%"/>
                <p:cNvSpPr>
                  <a:spLocks noChangeAspect="1" noChangeArrowheads="1"/>
                </p:cNvSpPr>
                <p:nvPr/>
              </p:nvSpPr>
              <p:spPr bwMode="auto">
                <a:xfrm>
                  <a:off x="6052898" y="3565341"/>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64" name="Rectangle 15" descr="20%"/>
                <p:cNvSpPr>
                  <a:spLocks noChangeAspect="1" noChangeArrowheads="1"/>
                </p:cNvSpPr>
                <p:nvPr/>
              </p:nvSpPr>
              <p:spPr bwMode="auto">
                <a:xfrm>
                  <a:off x="7867411" y="3565341"/>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8" name="Rectangle 15" descr="20%"/>
                <p:cNvSpPr>
                  <a:spLocks noChangeAspect="1" noChangeArrowheads="1"/>
                </p:cNvSpPr>
                <p:nvPr/>
              </p:nvSpPr>
              <p:spPr bwMode="auto">
                <a:xfrm>
                  <a:off x="6664708" y="3570561"/>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9" name="Rectangle 15" descr="20%"/>
                <p:cNvSpPr>
                  <a:spLocks noChangeAspect="1" noChangeArrowheads="1"/>
                </p:cNvSpPr>
                <p:nvPr/>
              </p:nvSpPr>
              <p:spPr bwMode="auto">
                <a:xfrm>
                  <a:off x="7207083" y="3564638"/>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5" name="Rectangle 9" descr="Ladrillos en horizontal"/>
                <p:cNvSpPr>
                  <a:spLocks noChangeArrowheads="1"/>
                </p:cNvSpPr>
                <p:nvPr/>
              </p:nvSpPr>
              <p:spPr bwMode="auto">
                <a:xfrm>
                  <a:off x="6039405" y="3659280"/>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6" name="Rectangle 9" descr="Ladrillos en horizontal"/>
                <p:cNvSpPr>
                  <a:spLocks noChangeArrowheads="1"/>
                </p:cNvSpPr>
                <p:nvPr/>
              </p:nvSpPr>
              <p:spPr bwMode="auto">
                <a:xfrm>
                  <a:off x="7814230" y="3658190"/>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7" name="Rectangle 9" descr="Ladrillos en horizontal"/>
                <p:cNvSpPr>
                  <a:spLocks noChangeArrowheads="1"/>
                </p:cNvSpPr>
                <p:nvPr/>
              </p:nvSpPr>
              <p:spPr bwMode="auto">
                <a:xfrm>
                  <a:off x="6637578" y="3663555"/>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8" name="Rectangle 9" descr="Ladrillos en horizontal"/>
                <p:cNvSpPr>
                  <a:spLocks noChangeArrowheads="1"/>
                </p:cNvSpPr>
                <p:nvPr/>
              </p:nvSpPr>
              <p:spPr bwMode="auto">
                <a:xfrm>
                  <a:off x="7176565" y="3665779"/>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299" name="Rectangle 14" descr="Ladrillos en horizontal"/>
                <p:cNvSpPr>
                  <a:spLocks noChangeArrowheads="1"/>
                </p:cNvSpPr>
                <p:nvPr/>
              </p:nvSpPr>
              <p:spPr bwMode="auto">
                <a:xfrm>
                  <a:off x="6164816" y="3661891"/>
                  <a:ext cx="497393" cy="6505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0" name="Rectangle 14" descr="Ladrillos en horizontal"/>
                <p:cNvSpPr>
                  <a:spLocks noChangeArrowheads="1"/>
                </p:cNvSpPr>
                <p:nvPr/>
              </p:nvSpPr>
              <p:spPr bwMode="auto">
                <a:xfrm>
                  <a:off x="6784681" y="3662778"/>
                  <a:ext cx="420815" cy="6112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1" name="Rectangle 14" descr="Ladrillos en horizontal"/>
                <p:cNvSpPr>
                  <a:spLocks noChangeArrowheads="1"/>
                </p:cNvSpPr>
                <p:nvPr/>
              </p:nvSpPr>
              <p:spPr bwMode="auto">
                <a:xfrm>
                  <a:off x="7337258" y="3659076"/>
                  <a:ext cx="525309" cy="6800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grpSp>
          <p:nvGrpSpPr>
            <p:cNvPr id="312" name="Agrupar 311"/>
            <p:cNvGrpSpPr/>
            <p:nvPr/>
          </p:nvGrpSpPr>
          <p:grpSpPr>
            <a:xfrm>
              <a:off x="3161112" y="2928227"/>
              <a:ext cx="2119461" cy="900174"/>
              <a:chOff x="3238362" y="2812460"/>
              <a:chExt cx="2119461" cy="900174"/>
            </a:xfrm>
          </p:grpSpPr>
          <p:sp>
            <p:nvSpPr>
              <p:cNvPr id="26" name="Text Box 126"/>
              <p:cNvSpPr txBox="1">
                <a:spLocks noChangeArrowheads="1"/>
              </p:cNvSpPr>
              <p:nvPr/>
            </p:nvSpPr>
            <p:spPr bwMode="auto">
              <a:xfrm>
                <a:off x="3238362" y="2812460"/>
                <a:ext cx="21194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s-ES" sz="1200" b="1" dirty="0" smtClean="0">
                    <a:latin typeface="Verdana" pitchFamily="34" charset="0"/>
                  </a:rPr>
                  <a:t>2 - P Channel + P Stop</a:t>
                </a:r>
              </a:p>
            </p:txBody>
          </p:sp>
          <p:grpSp>
            <p:nvGrpSpPr>
              <p:cNvPr id="309" name="Agrupar 308"/>
              <p:cNvGrpSpPr/>
              <p:nvPr/>
            </p:nvGrpSpPr>
            <p:grpSpPr>
              <a:xfrm rot="10800000">
                <a:off x="3285886" y="3191160"/>
                <a:ext cx="1957388" cy="521474"/>
                <a:chOff x="3285886" y="3191160"/>
                <a:chExt cx="1957388" cy="521474"/>
              </a:xfrm>
            </p:grpSpPr>
            <p:grpSp>
              <p:nvGrpSpPr>
                <p:cNvPr id="28" name="Group 151"/>
                <p:cNvGrpSpPr>
                  <a:grpSpLocks/>
                </p:cNvGrpSpPr>
                <p:nvPr/>
              </p:nvGrpSpPr>
              <p:grpSpPr bwMode="auto">
                <a:xfrm>
                  <a:off x="3285886" y="3191160"/>
                  <a:ext cx="1957388" cy="454025"/>
                  <a:chOff x="2149" y="1345"/>
                  <a:chExt cx="1233" cy="286"/>
                </a:xfrm>
              </p:grpSpPr>
              <p:sp>
                <p:nvSpPr>
                  <p:cNvPr id="29" name="Rectangle 10"/>
                  <p:cNvSpPr>
                    <a:spLocks noChangeAspect="1" noChangeArrowheads="1"/>
                  </p:cNvSpPr>
                  <p:nvPr/>
                </p:nvSpPr>
                <p:spPr bwMode="auto">
                  <a:xfrm>
                    <a:off x="2149" y="1387"/>
                    <a:ext cx="1233" cy="244"/>
                  </a:xfrm>
                  <a:prstGeom prst="rect">
                    <a:avLst/>
                  </a:prstGeom>
                  <a:solidFill>
                    <a:srgbClr val="FFFFFF"/>
                  </a:solid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1" name="Rectangle 15" descr="20%"/>
                  <p:cNvSpPr>
                    <a:spLocks noChangeAspect="1" noChangeArrowheads="1"/>
                  </p:cNvSpPr>
                  <p:nvPr/>
                </p:nvSpPr>
                <p:spPr bwMode="auto">
                  <a:xfrm>
                    <a:off x="2159" y="1389"/>
                    <a:ext cx="76" cy="54"/>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2" name="Rectangle 9" descr="Ladrillos en horizontal"/>
                  <p:cNvSpPr>
                    <a:spLocks noChangeArrowheads="1"/>
                  </p:cNvSpPr>
                  <p:nvPr/>
                </p:nvSpPr>
                <p:spPr bwMode="auto">
                  <a:xfrm>
                    <a:off x="2150" y="1369"/>
                    <a:ext cx="113" cy="1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3" name="Rectangle 9" descr="Ladrillos en horizontal"/>
                  <p:cNvSpPr>
                    <a:spLocks noChangeArrowheads="1"/>
                  </p:cNvSpPr>
                  <p:nvPr/>
                </p:nvSpPr>
                <p:spPr bwMode="auto">
                  <a:xfrm>
                    <a:off x="3268" y="1368"/>
                    <a:ext cx="113" cy="1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4" name="Rectangle 14" descr="Ladrillos en horizontal"/>
                  <p:cNvSpPr>
                    <a:spLocks noChangeAspect="1" noChangeArrowheads="1"/>
                  </p:cNvSpPr>
                  <p:nvPr/>
                </p:nvSpPr>
                <p:spPr bwMode="auto">
                  <a:xfrm>
                    <a:off x="2231" y="1345"/>
                    <a:ext cx="1070" cy="40"/>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5" name="Rectangle 15" descr="20%"/>
                  <p:cNvSpPr>
                    <a:spLocks noChangeAspect="1" noChangeArrowheads="1"/>
                  </p:cNvSpPr>
                  <p:nvPr/>
                </p:nvSpPr>
                <p:spPr bwMode="auto">
                  <a:xfrm>
                    <a:off x="3302" y="1391"/>
                    <a:ext cx="76" cy="54"/>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sp>
              <p:nvSpPr>
                <p:cNvPr id="155" name="Rectangle 15" descr="20%"/>
                <p:cNvSpPr>
                  <a:spLocks noChangeAspect="1" noChangeArrowheads="1"/>
                </p:cNvSpPr>
                <p:nvPr/>
              </p:nvSpPr>
              <p:spPr bwMode="auto">
                <a:xfrm>
                  <a:off x="3299956" y="3545458"/>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59" name="Rectangle 15" descr="20%"/>
                <p:cNvSpPr>
                  <a:spLocks noChangeAspect="1" noChangeArrowheads="1"/>
                </p:cNvSpPr>
                <p:nvPr/>
              </p:nvSpPr>
              <p:spPr bwMode="auto">
                <a:xfrm>
                  <a:off x="5114469" y="3548633"/>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6" name="Rectangle 15" descr="20%"/>
                <p:cNvSpPr>
                  <a:spLocks noChangeAspect="1" noChangeArrowheads="1"/>
                </p:cNvSpPr>
                <p:nvPr/>
              </p:nvSpPr>
              <p:spPr bwMode="auto">
                <a:xfrm>
                  <a:off x="3910256" y="3550638"/>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177" name="Rectangle 15" descr="20%"/>
                <p:cNvSpPr>
                  <a:spLocks noChangeAspect="1" noChangeArrowheads="1"/>
                </p:cNvSpPr>
                <p:nvPr/>
              </p:nvSpPr>
              <p:spPr bwMode="auto">
                <a:xfrm>
                  <a:off x="4458981" y="3551065"/>
                  <a:ext cx="120650" cy="85725"/>
                </a:xfrm>
                <a:prstGeom prst="rect">
                  <a:avLst/>
                </a:prstGeom>
                <a:pattFill prst="pct25">
                  <a:fgClr>
                    <a:srgbClr val="FF0000"/>
                  </a:fgClr>
                  <a:bgClr>
                    <a:srgbClr val="FFFFFF"/>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2" name="Rectangle 9" descr="Ladrillos en horizontal"/>
                <p:cNvSpPr>
                  <a:spLocks noChangeArrowheads="1"/>
                </p:cNvSpPr>
                <p:nvPr/>
              </p:nvSpPr>
              <p:spPr bwMode="auto">
                <a:xfrm>
                  <a:off x="3286355" y="3644834"/>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3" name="Rectangle 9" descr="Ladrillos en horizontal"/>
                <p:cNvSpPr>
                  <a:spLocks noChangeArrowheads="1"/>
                </p:cNvSpPr>
                <p:nvPr/>
              </p:nvSpPr>
              <p:spPr bwMode="auto">
                <a:xfrm>
                  <a:off x="5061180" y="3643744"/>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4" name="Rectangle 9" descr="Ladrillos en horizontal"/>
                <p:cNvSpPr>
                  <a:spLocks noChangeArrowheads="1"/>
                </p:cNvSpPr>
                <p:nvPr/>
              </p:nvSpPr>
              <p:spPr bwMode="auto">
                <a:xfrm>
                  <a:off x="3884528" y="3649109"/>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5" name="Rectangle 9" descr="Ladrillos en horizontal"/>
                <p:cNvSpPr>
                  <a:spLocks noChangeArrowheads="1"/>
                </p:cNvSpPr>
                <p:nvPr/>
              </p:nvSpPr>
              <p:spPr bwMode="auto">
                <a:xfrm>
                  <a:off x="4423515" y="3651333"/>
                  <a:ext cx="179388" cy="2857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6" name="Rectangle 14" descr="Ladrillos en horizontal"/>
                <p:cNvSpPr>
                  <a:spLocks noChangeArrowheads="1"/>
                </p:cNvSpPr>
                <p:nvPr/>
              </p:nvSpPr>
              <p:spPr bwMode="auto">
                <a:xfrm>
                  <a:off x="3411766" y="3647445"/>
                  <a:ext cx="497393" cy="65055"/>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7" name="Rectangle 14" descr="Ladrillos en horizontal"/>
                <p:cNvSpPr>
                  <a:spLocks noChangeArrowheads="1"/>
                </p:cNvSpPr>
                <p:nvPr/>
              </p:nvSpPr>
              <p:spPr bwMode="auto">
                <a:xfrm>
                  <a:off x="4031631" y="3648332"/>
                  <a:ext cx="420815" cy="61128"/>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08" name="Rectangle 14" descr="Ladrillos en horizontal"/>
                <p:cNvSpPr>
                  <a:spLocks noChangeArrowheads="1"/>
                </p:cNvSpPr>
                <p:nvPr/>
              </p:nvSpPr>
              <p:spPr bwMode="auto">
                <a:xfrm>
                  <a:off x="4584208" y="3644630"/>
                  <a:ext cx="525309" cy="68004"/>
                </a:xfrm>
                <a:prstGeom prst="rect">
                  <a:avLst/>
                </a:prstGeom>
                <a:pattFill prst="horzBrick">
                  <a:fgClr>
                    <a:srgbClr val="000000"/>
                  </a:fgClr>
                  <a:bgClr>
                    <a:srgbClr val="FFFFFF"/>
                  </a:bgClr>
                </a:pattFill>
                <a:ln w="9525" algn="ctr">
                  <a:solidFill>
                    <a:srgbClr val="0000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grpSp>
        <p:sp>
          <p:nvSpPr>
            <p:cNvPr id="319" name="AutoShape 129"/>
            <p:cNvSpPr>
              <a:spLocks noChangeArrowheads="1"/>
            </p:cNvSpPr>
            <p:nvPr/>
          </p:nvSpPr>
          <p:spPr bwMode="auto">
            <a:xfrm>
              <a:off x="2660839" y="4561071"/>
              <a:ext cx="280988" cy="176212"/>
            </a:xfrm>
            <a:prstGeom prst="rightArrow">
              <a:avLst>
                <a:gd name="adj1" fmla="val 50000"/>
                <a:gd name="adj2" fmla="val 33376"/>
              </a:avLst>
            </a:prstGeom>
            <a:solidFill>
              <a:schemeClr val="accent1"/>
            </a:solid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sp>
          <p:nvSpPr>
            <p:cNvPr id="320" name="AutoShape 130"/>
            <p:cNvSpPr>
              <a:spLocks noChangeArrowheads="1"/>
            </p:cNvSpPr>
            <p:nvPr/>
          </p:nvSpPr>
          <p:spPr bwMode="auto">
            <a:xfrm>
              <a:off x="5440123" y="4586109"/>
              <a:ext cx="280988" cy="176212"/>
            </a:xfrm>
            <a:prstGeom prst="rightArrow">
              <a:avLst>
                <a:gd name="adj1" fmla="val 50000"/>
                <a:gd name="adj2" fmla="val 33376"/>
              </a:avLst>
            </a:prstGeom>
            <a:solidFill>
              <a:schemeClr val="accent1"/>
            </a:solidFill>
            <a:ln w="9525">
              <a:solidFill>
                <a:schemeClr val="tx1"/>
              </a:solidFill>
              <a:miter lim="800000"/>
              <a:headEnd/>
              <a:tailEnd/>
            </a:ln>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s-ES" altLang="es-ES" sz="2000">
                <a:latin typeface="Verdana" pitchFamily="34" charset="0"/>
              </a:endParaRPr>
            </a:p>
          </p:txBody>
        </p:sp>
      </p:grpSp>
      <p:sp>
        <p:nvSpPr>
          <p:cNvPr id="2" name="1 Marcador de número de diapositiva"/>
          <p:cNvSpPr>
            <a:spLocks noGrp="1"/>
          </p:cNvSpPr>
          <p:nvPr>
            <p:ph type="sldNum" sz="quarter" idx="10"/>
          </p:nvPr>
        </p:nvSpPr>
        <p:spPr/>
        <p:txBody>
          <a:bodyPr/>
          <a:lstStyle/>
          <a:p>
            <a:fld id="{5478F2D1-A34D-4177-B3FD-C99E8D458FFC}" type="slidenum">
              <a:rPr lang="es-ES" smtClean="0"/>
              <a:pPr/>
              <a:t>150</a:t>
            </a:fld>
            <a:endParaRPr lang="es-ES" dirty="0"/>
          </a:p>
        </p:txBody>
      </p:sp>
      <p:cxnSp>
        <p:nvCxnSpPr>
          <p:cNvPr id="260"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9950244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First Fabrication Process</a:t>
            </a:r>
            <a:endParaRPr lang="en-US" sz="2000" kern="0" dirty="0" smtClean="0">
              <a:solidFill>
                <a:schemeClr val="tx1"/>
              </a:solidFill>
              <a:latin typeface="+mn-lt"/>
            </a:endParaRPr>
          </a:p>
        </p:txBody>
      </p:sp>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l="9161" t="5351" r="5710" b="4790"/>
          <a:stretch/>
        </p:blipFill>
        <p:spPr>
          <a:xfrm>
            <a:off x="1691680" y="1052736"/>
            <a:ext cx="3254492" cy="2576475"/>
          </a:xfrm>
          <a:prstGeom prst="rect">
            <a:avLst/>
          </a:prstGeom>
        </p:spPr>
      </p:pic>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l="3779" t="4311" r="8921" b="2972"/>
          <a:stretch/>
        </p:blipFill>
        <p:spPr>
          <a:xfrm>
            <a:off x="1691680" y="3717032"/>
            <a:ext cx="3254492" cy="2592288"/>
          </a:xfrm>
          <a:prstGeom prst="rect">
            <a:avLst/>
          </a:prstGeom>
        </p:spPr>
      </p:pic>
      <p:sp>
        <p:nvSpPr>
          <p:cNvPr id="6" name="8 CuadroTexto"/>
          <p:cNvSpPr txBox="1"/>
          <p:nvPr/>
        </p:nvSpPr>
        <p:spPr>
          <a:xfrm>
            <a:off x="7414" y="2147746"/>
            <a:ext cx="1630575" cy="338554"/>
          </a:xfrm>
          <a:prstGeom prst="rect">
            <a:avLst/>
          </a:prstGeom>
          <a:solidFill>
            <a:schemeClr val="bg1"/>
          </a:solidFill>
        </p:spPr>
        <p:txBody>
          <a:bodyPr wrap="none" rtlCol="0">
            <a:spAutoFit/>
          </a:bodyPr>
          <a:lstStyle/>
          <a:p>
            <a:r>
              <a:rPr lang="en-US" sz="1600" b="1" u="sng" dirty="0" smtClean="0"/>
              <a:t>FRONT-SIDE</a:t>
            </a:r>
            <a:endParaRPr lang="en-US" sz="1600" b="1" u="sng" dirty="0"/>
          </a:p>
        </p:txBody>
      </p:sp>
      <p:sp>
        <p:nvSpPr>
          <p:cNvPr id="7" name="8 CuadroTexto"/>
          <p:cNvSpPr txBox="1"/>
          <p:nvPr/>
        </p:nvSpPr>
        <p:spPr>
          <a:xfrm>
            <a:off x="85961" y="4730994"/>
            <a:ext cx="1473480" cy="338554"/>
          </a:xfrm>
          <a:prstGeom prst="rect">
            <a:avLst/>
          </a:prstGeom>
          <a:solidFill>
            <a:schemeClr val="bg1"/>
          </a:solidFill>
        </p:spPr>
        <p:txBody>
          <a:bodyPr wrap="none" rtlCol="0">
            <a:spAutoFit/>
          </a:bodyPr>
          <a:lstStyle/>
          <a:p>
            <a:r>
              <a:rPr lang="en-US" sz="1600" b="1" u="sng" dirty="0" smtClean="0"/>
              <a:t>BACK-SIDE</a:t>
            </a:r>
            <a:endParaRPr lang="en-US" sz="1600" b="1" u="sng" dirty="0"/>
          </a:p>
        </p:txBody>
      </p:sp>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020" y="1394210"/>
            <a:ext cx="2877190" cy="2157892"/>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9019" y="4005064"/>
            <a:ext cx="2877192" cy="2157894"/>
          </a:xfrm>
          <a:prstGeom prst="rect">
            <a:avLst/>
          </a:prstGeom>
        </p:spPr>
      </p:pic>
      <p:sp>
        <p:nvSpPr>
          <p:cNvPr id="10" name="8 CuadroTexto"/>
          <p:cNvSpPr txBox="1"/>
          <p:nvPr/>
        </p:nvSpPr>
        <p:spPr>
          <a:xfrm>
            <a:off x="6512327" y="1002214"/>
            <a:ext cx="1467068" cy="338554"/>
          </a:xfrm>
          <a:prstGeom prst="rect">
            <a:avLst/>
          </a:prstGeom>
          <a:solidFill>
            <a:schemeClr val="bg1"/>
          </a:solidFill>
        </p:spPr>
        <p:txBody>
          <a:bodyPr wrap="none" rtlCol="0">
            <a:spAutoFit/>
          </a:bodyPr>
          <a:lstStyle/>
          <a:p>
            <a:r>
              <a:rPr lang="en-US" sz="1600" b="1" u="sng" dirty="0" err="1" smtClean="0"/>
              <a:t>Microstrips</a:t>
            </a:r>
            <a:endParaRPr lang="en-US" sz="1600" b="1" u="sng" dirty="0"/>
          </a:p>
        </p:txBody>
      </p:sp>
      <p:sp>
        <p:nvSpPr>
          <p:cNvPr id="11" name="8 CuadroTexto"/>
          <p:cNvSpPr txBox="1"/>
          <p:nvPr/>
        </p:nvSpPr>
        <p:spPr>
          <a:xfrm>
            <a:off x="6870598" y="3594502"/>
            <a:ext cx="750526" cy="338554"/>
          </a:xfrm>
          <a:prstGeom prst="rect">
            <a:avLst/>
          </a:prstGeom>
          <a:solidFill>
            <a:schemeClr val="bg1"/>
          </a:solidFill>
        </p:spPr>
        <p:txBody>
          <a:bodyPr wrap="none" rtlCol="0">
            <a:spAutoFit/>
          </a:bodyPr>
          <a:lstStyle/>
          <a:p>
            <a:r>
              <a:rPr lang="en-US" sz="1600" b="1" u="sng" dirty="0" smtClean="0"/>
              <a:t>Pixel</a:t>
            </a:r>
            <a:endParaRPr lang="en-US" sz="1600" b="1" u="sng" dirty="0"/>
          </a:p>
        </p:txBody>
      </p:sp>
      <p:sp>
        <p:nvSpPr>
          <p:cNvPr id="13" name="12 Marcador de número de diapositiva"/>
          <p:cNvSpPr>
            <a:spLocks noGrp="1"/>
          </p:cNvSpPr>
          <p:nvPr>
            <p:ph type="sldNum" sz="quarter" idx="10"/>
          </p:nvPr>
        </p:nvSpPr>
        <p:spPr/>
        <p:txBody>
          <a:bodyPr/>
          <a:lstStyle/>
          <a:p>
            <a:fld id="{5478F2D1-A34D-4177-B3FD-C99E8D458FFC}" type="slidenum">
              <a:rPr lang="es-ES" smtClean="0"/>
              <a:pPr/>
              <a:t>151</a:t>
            </a:fld>
            <a:endParaRPr lang="es-ES" dirty="0"/>
          </a:p>
        </p:txBody>
      </p:sp>
      <p:cxnSp>
        <p:nvCxnSpPr>
          <p:cNvPr id="14"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49582953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First IV &amp; CV Measurements</a:t>
            </a:r>
            <a:endParaRPr lang="en-US" sz="2000" kern="0" dirty="0" smtClean="0">
              <a:solidFill>
                <a:schemeClr val="tx1"/>
              </a:solidFill>
              <a:latin typeface="+mn-lt"/>
            </a:endParaRPr>
          </a:p>
        </p:txBody>
      </p:sp>
      <p:pic>
        <p:nvPicPr>
          <p:cNvPr id="8" name="7 Imagen"/>
          <p:cNvPicPr>
            <a:picLocks noChangeAspect="1"/>
          </p:cNvPicPr>
          <p:nvPr/>
        </p:nvPicPr>
        <p:blipFill rotWithShape="1">
          <a:blip r:embed="rId3" cstate="print">
            <a:extLst>
              <a:ext uri="{28A0092B-C50C-407E-A947-70E740481C1C}">
                <a14:useLocalDpi xmlns:a14="http://schemas.microsoft.com/office/drawing/2010/main" val="0"/>
              </a:ext>
            </a:extLst>
          </a:blip>
          <a:srcRect r="11501"/>
          <a:stretch/>
        </p:blipFill>
        <p:spPr>
          <a:xfrm>
            <a:off x="4355977" y="1556793"/>
            <a:ext cx="4788023" cy="3888432"/>
          </a:xfrm>
          <a:prstGeom prst="rect">
            <a:avLst/>
          </a:prstGeom>
        </p:spPr>
      </p:pic>
      <p:sp>
        <p:nvSpPr>
          <p:cNvPr id="2" name="1 Marcador de número de diapositiva"/>
          <p:cNvSpPr>
            <a:spLocks noGrp="1"/>
          </p:cNvSpPr>
          <p:nvPr>
            <p:ph type="sldNum" sz="quarter" idx="10"/>
          </p:nvPr>
        </p:nvSpPr>
        <p:spPr/>
        <p:txBody>
          <a:bodyPr/>
          <a:lstStyle/>
          <a:p>
            <a:fld id="{5478F2D1-A34D-4177-B3FD-C99E8D458FFC}" type="slidenum">
              <a:rPr lang="es-ES" smtClean="0"/>
              <a:pPr/>
              <a:t>152</a:t>
            </a:fld>
            <a:endParaRPr lang="es-ES" dirty="0"/>
          </a:p>
        </p:txBody>
      </p:sp>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l="4328" t="1625" r="16269" b="1519"/>
          <a:stretch/>
        </p:blipFill>
        <p:spPr>
          <a:xfrm>
            <a:off x="127693" y="1772816"/>
            <a:ext cx="4228284" cy="3600400"/>
          </a:xfrm>
          <a:prstGeom prst="rect">
            <a:avLst/>
          </a:prstGeom>
        </p:spPr>
      </p:pic>
      <p:cxnSp>
        <p:nvCxnSpPr>
          <p:cNvPr id="7" name="6 Conector recto de flecha"/>
          <p:cNvCxnSpPr/>
          <p:nvPr/>
        </p:nvCxnSpPr>
        <p:spPr bwMode="auto">
          <a:xfrm flipV="1">
            <a:off x="5796136" y="4874741"/>
            <a:ext cx="360040" cy="57048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3" name="12 Conector recto de flecha"/>
          <p:cNvCxnSpPr/>
          <p:nvPr/>
        </p:nvCxnSpPr>
        <p:spPr bwMode="auto">
          <a:xfrm flipH="1" flipV="1">
            <a:off x="6372200" y="4874742"/>
            <a:ext cx="207640" cy="570482"/>
          </a:xfrm>
          <a:prstGeom prst="straightConnector1">
            <a:avLst/>
          </a:prstGeom>
          <a:solidFill>
            <a:schemeClr val="accent1"/>
          </a:solidFill>
          <a:ln w="38100" cap="flat" cmpd="sng" algn="ctr">
            <a:solidFill>
              <a:srgbClr val="00B050"/>
            </a:solidFill>
            <a:prstDash val="solid"/>
            <a:round/>
            <a:headEnd type="none" w="med" len="med"/>
            <a:tailEnd type="arrow"/>
          </a:ln>
          <a:effectLst/>
        </p:spPr>
      </p:cxnSp>
      <p:sp>
        <p:nvSpPr>
          <p:cNvPr id="10" name="9 Elipse"/>
          <p:cNvSpPr/>
          <p:nvPr/>
        </p:nvSpPr>
        <p:spPr bwMode="auto">
          <a:xfrm>
            <a:off x="6034820" y="4544827"/>
            <a:ext cx="701824" cy="39634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12" name="11 CuadroTexto"/>
          <p:cNvSpPr txBox="1"/>
          <p:nvPr/>
        </p:nvSpPr>
        <p:spPr>
          <a:xfrm>
            <a:off x="5382023" y="5445224"/>
            <a:ext cx="792088" cy="369332"/>
          </a:xfrm>
          <a:prstGeom prst="rect">
            <a:avLst/>
          </a:prstGeom>
          <a:noFill/>
        </p:spPr>
        <p:txBody>
          <a:bodyPr wrap="square" rtlCol="0">
            <a:spAutoFit/>
          </a:bodyPr>
          <a:lstStyle/>
          <a:p>
            <a:r>
              <a:rPr lang="es-ES" sz="1800" b="1" dirty="0" smtClean="0"/>
              <a:t>30V</a:t>
            </a:r>
            <a:endParaRPr lang="es-ES" sz="1800" b="1" dirty="0"/>
          </a:p>
        </p:txBody>
      </p:sp>
      <p:sp>
        <p:nvSpPr>
          <p:cNvPr id="15" name="14 CuadroTexto"/>
          <p:cNvSpPr txBox="1"/>
          <p:nvPr/>
        </p:nvSpPr>
        <p:spPr>
          <a:xfrm>
            <a:off x="6297081" y="5420570"/>
            <a:ext cx="764570" cy="369332"/>
          </a:xfrm>
          <a:prstGeom prst="rect">
            <a:avLst/>
          </a:prstGeom>
          <a:noFill/>
        </p:spPr>
        <p:txBody>
          <a:bodyPr wrap="square" rtlCol="0">
            <a:spAutoFit/>
          </a:bodyPr>
          <a:lstStyle/>
          <a:p>
            <a:r>
              <a:rPr lang="es-ES" sz="1800" b="1" dirty="0" smtClean="0">
                <a:solidFill>
                  <a:srgbClr val="00B050"/>
                </a:solidFill>
              </a:rPr>
              <a:t>34V</a:t>
            </a:r>
            <a:endParaRPr lang="es-ES" sz="1800" b="1" dirty="0">
              <a:solidFill>
                <a:srgbClr val="00B050"/>
              </a:solidFill>
            </a:endParaRPr>
          </a:p>
        </p:txBody>
      </p:sp>
      <p:sp>
        <p:nvSpPr>
          <p:cNvPr id="16" name="15 Elipse"/>
          <p:cNvSpPr/>
          <p:nvPr/>
        </p:nvSpPr>
        <p:spPr bwMode="auto">
          <a:xfrm>
            <a:off x="7063519" y="2132856"/>
            <a:ext cx="701824" cy="39634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cxnSp>
        <p:nvCxnSpPr>
          <p:cNvPr id="18" name="17 Conector recto de flecha"/>
          <p:cNvCxnSpPr/>
          <p:nvPr/>
        </p:nvCxnSpPr>
        <p:spPr bwMode="auto">
          <a:xfrm flipV="1">
            <a:off x="6948264" y="2331026"/>
            <a:ext cx="316793" cy="153865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3" name="22 CuadroTexto"/>
          <p:cNvSpPr txBox="1"/>
          <p:nvPr/>
        </p:nvSpPr>
        <p:spPr>
          <a:xfrm>
            <a:off x="6804248" y="3861048"/>
            <a:ext cx="1450345" cy="338554"/>
          </a:xfrm>
          <a:prstGeom prst="rect">
            <a:avLst/>
          </a:prstGeom>
          <a:noFill/>
        </p:spPr>
        <p:txBody>
          <a:bodyPr wrap="square" rtlCol="0">
            <a:spAutoFit/>
          </a:bodyPr>
          <a:lstStyle/>
          <a:p>
            <a:r>
              <a:rPr lang="es-ES" sz="1600" b="1" dirty="0" smtClean="0">
                <a:solidFill>
                  <a:srgbClr val="FF0000"/>
                </a:solidFill>
              </a:rPr>
              <a:t>V</a:t>
            </a:r>
            <a:r>
              <a:rPr lang="es-ES" sz="1000" b="1" dirty="0" smtClean="0">
                <a:solidFill>
                  <a:srgbClr val="FF0000"/>
                </a:solidFill>
              </a:rPr>
              <a:t>FD </a:t>
            </a:r>
            <a:r>
              <a:rPr lang="es-ES" sz="1600" b="1" dirty="0" smtClean="0">
                <a:solidFill>
                  <a:srgbClr val="FF0000"/>
                </a:solidFill>
              </a:rPr>
              <a:t>=70V</a:t>
            </a:r>
            <a:endParaRPr lang="es-ES" b="1" dirty="0">
              <a:solidFill>
                <a:srgbClr val="FF0000"/>
              </a:solidFill>
            </a:endParaRPr>
          </a:p>
        </p:txBody>
      </p:sp>
      <p:sp>
        <p:nvSpPr>
          <p:cNvPr id="25" name="24 CuadroTexto"/>
          <p:cNvSpPr txBox="1"/>
          <p:nvPr/>
        </p:nvSpPr>
        <p:spPr>
          <a:xfrm>
            <a:off x="893233" y="2411596"/>
            <a:ext cx="2886679" cy="369332"/>
          </a:xfrm>
          <a:prstGeom prst="rect">
            <a:avLst/>
          </a:prstGeom>
          <a:noFill/>
          <a:ln>
            <a:solidFill>
              <a:schemeClr val="tx1"/>
            </a:solidFill>
          </a:ln>
        </p:spPr>
        <p:txBody>
          <a:bodyPr wrap="square" rtlCol="0">
            <a:spAutoFit/>
          </a:bodyPr>
          <a:lstStyle/>
          <a:p>
            <a:r>
              <a:rPr lang="es-ES" sz="1800" b="1" dirty="0" err="1" smtClean="0"/>
              <a:t>Dose</a:t>
            </a:r>
            <a:r>
              <a:rPr lang="es-ES" sz="1800" b="1" dirty="0" smtClean="0"/>
              <a:t> = 1.8·10</a:t>
            </a:r>
            <a:r>
              <a:rPr lang="es-ES" sz="1800" b="1" baseline="30000" dirty="0" smtClean="0"/>
              <a:t>13</a:t>
            </a:r>
            <a:r>
              <a:rPr lang="es-ES" sz="1800" b="1" dirty="0" smtClean="0"/>
              <a:t> cm</a:t>
            </a:r>
            <a:r>
              <a:rPr lang="es-ES" sz="1800" b="1" baseline="30000" dirty="0" smtClean="0"/>
              <a:t>-2</a:t>
            </a:r>
            <a:endParaRPr lang="es-ES" sz="1800" b="1" dirty="0"/>
          </a:p>
        </p:txBody>
      </p:sp>
      <p:sp>
        <p:nvSpPr>
          <p:cNvPr id="26" name="25 CuadroTexto"/>
          <p:cNvSpPr txBox="1"/>
          <p:nvPr/>
        </p:nvSpPr>
        <p:spPr>
          <a:xfrm>
            <a:off x="1045633" y="2987660"/>
            <a:ext cx="2886679" cy="369332"/>
          </a:xfrm>
          <a:prstGeom prst="rect">
            <a:avLst/>
          </a:prstGeom>
          <a:noFill/>
          <a:ln>
            <a:solidFill>
              <a:schemeClr val="tx1"/>
            </a:solidFill>
          </a:ln>
        </p:spPr>
        <p:txBody>
          <a:bodyPr wrap="square" rtlCol="0">
            <a:spAutoFit/>
          </a:bodyPr>
          <a:lstStyle/>
          <a:p>
            <a:r>
              <a:rPr lang="es-ES" sz="1800" b="1" dirty="0" err="1" smtClean="0"/>
              <a:t>Dose</a:t>
            </a:r>
            <a:r>
              <a:rPr lang="es-ES" sz="1800" b="1" dirty="0" smtClean="0"/>
              <a:t> = 1.9·10</a:t>
            </a:r>
            <a:r>
              <a:rPr lang="es-ES" sz="1800" b="1" baseline="30000" dirty="0" smtClean="0"/>
              <a:t>13</a:t>
            </a:r>
            <a:r>
              <a:rPr lang="es-ES" sz="1800" b="1" dirty="0" smtClean="0"/>
              <a:t> cm</a:t>
            </a:r>
            <a:r>
              <a:rPr lang="es-ES" sz="1800" b="1" baseline="30000" dirty="0" smtClean="0"/>
              <a:t>-2</a:t>
            </a:r>
            <a:endParaRPr lang="es-ES" sz="1800" b="1" dirty="0"/>
          </a:p>
        </p:txBody>
      </p:sp>
      <p:sp>
        <p:nvSpPr>
          <p:cNvPr id="27" name="26 CuadroTexto"/>
          <p:cNvSpPr txBox="1"/>
          <p:nvPr/>
        </p:nvSpPr>
        <p:spPr>
          <a:xfrm>
            <a:off x="1989486" y="3460938"/>
            <a:ext cx="694171" cy="400110"/>
          </a:xfrm>
          <a:prstGeom prst="rect">
            <a:avLst/>
          </a:prstGeom>
          <a:noFill/>
          <a:ln>
            <a:solidFill>
              <a:schemeClr val="tx1"/>
            </a:solidFill>
          </a:ln>
        </p:spPr>
        <p:txBody>
          <a:bodyPr wrap="square" rtlCol="0">
            <a:spAutoFit/>
          </a:bodyPr>
          <a:lstStyle/>
          <a:p>
            <a:r>
              <a:rPr lang="es-ES" dirty="0" err="1" smtClean="0"/>
              <a:t>PiN</a:t>
            </a:r>
            <a:endParaRPr lang="es-ES" dirty="0"/>
          </a:p>
        </p:txBody>
      </p:sp>
      <p:cxnSp>
        <p:nvCxnSpPr>
          <p:cNvPr id="19"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45106884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6 Imagen"/>
          <p:cNvPicPr>
            <a:picLocks noChangeAspect="1"/>
          </p:cNvPicPr>
          <p:nvPr/>
        </p:nvPicPr>
        <p:blipFill rotWithShape="1">
          <a:blip r:embed="rId3" cstate="print">
            <a:extLst>
              <a:ext uri="{28A0092B-C50C-407E-A947-70E740481C1C}">
                <a14:useLocalDpi xmlns:a14="http://schemas.microsoft.com/office/drawing/2010/main" val="0"/>
              </a:ext>
            </a:extLst>
          </a:blip>
          <a:srcRect l="7971" r="7402"/>
          <a:stretch/>
        </p:blipFill>
        <p:spPr>
          <a:xfrm>
            <a:off x="3923928" y="3017963"/>
            <a:ext cx="5013264" cy="3271899"/>
          </a:xfrm>
          <a:prstGeom prst="rect">
            <a:avLst/>
          </a:prstGeom>
        </p:spPr>
      </p:pic>
      <p:sp>
        <p:nvSpPr>
          <p:cNvPr id="2" name="1 Marcador de número de diapositiva"/>
          <p:cNvSpPr>
            <a:spLocks noGrp="1"/>
          </p:cNvSpPr>
          <p:nvPr>
            <p:ph type="sldNum" sz="quarter" idx="10"/>
          </p:nvPr>
        </p:nvSpPr>
        <p:spPr/>
        <p:txBody>
          <a:bodyPr/>
          <a:lstStyle/>
          <a:p>
            <a:fld id="{5478F2D1-A34D-4177-B3FD-C99E8D458FFC}" type="slidenum">
              <a:rPr lang="es-ES" smtClean="0"/>
              <a:pPr/>
              <a:t>153</a:t>
            </a:fld>
            <a:endParaRPr lang="es-ES" dirty="0"/>
          </a:p>
        </p:txBody>
      </p:sp>
      <p:sp>
        <p:nvSpPr>
          <p:cNvPr id="11" name="10 Rectángulo"/>
          <p:cNvSpPr/>
          <p:nvPr/>
        </p:nvSpPr>
        <p:spPr>
          <a:xfrm>
            <a:off x="666705" y="1332627"/>
            <a:ext cx="3257223" cy="1477328"/>
          </a:xfrm>
          <a:prstGeom prst="rect">
            <a:avLst/>
          </a:prstGeom>
        </p:spPr>
        <p:txBody>
          <a:bodyPr wrap="square">
            <a:spAutoFit/>
          </a:bodyPr>
          <a:lstStyle/>
          <a:p>
            <a:pPr marL="457200" indent="-457200">
              <a:buClr>
                <a:schemeClr val="tx1"/>
              </a:buClr>
              <a:buFont typeface="Arial" charset="0"/>
              <a:buChar char="•"/>
              <a:defRPr/>
            </a:pPr>
            <a:r>
              <a:rPr lang="es-ES_tradnl" dirty="0" err="1" smtClean="0">
                <a:latin typeface="Calibri" panose="020F0502020204030204" pitchFamily="34" charset="0"/>
              </a:rPr>
              <a:t>Sensors</a:t>
            </a:r>
            <a:r>
              <a:rPr lang="es-ES_tradnl" dirty="0">
                <a:latin typeface="Calibri" panose="020F0502020204030204" pitchFamily="34" charset="0"/>
              </a:rPr>
              <a:t>: W1-K037 ( STR.45.160.8000.06.12)</a:t>
            </a:r>
          </a:p>
          <a:p>
            <a:pPr marL="457200" indent="-457200">
              <a:buClr>
                <a:schemeClr val="tx1"/>
              </a:buClr>
              <a:buFont typeface="Arial" charset="0"/>
              <a:buChar char="•"/>
              <a:defRPr/>
            </a:pPr>
            <a:r>
              <a:rPr lang="es-ES_tradnl" dirty="0" smtClean="0">
                <a:latin typeface="Calibri" panose="020F0502020204030204" pitchFamily="34" charset="0"/>
              </a:rPr>
              <a:t>Láser</a:t>
            </a:r>
            <a:r>
              <a:rPr lang="es-ES_tradnl" dirty="0">
                <a:latin typeface="Calibri" panose="020F0502020204030204" pitchFamily="34" charset="0"/>
              </a:rPr>
              <a:t>: 670nm, Tune 35%</a:t>
            </a:r>
          </a:p>
          <a:p>
            <a:pPr marL="457200" indent="-457200">
              <a:buClr>
                <a:schemeClr val="tx1"/>
              </a:buClr>
              <a:buFont typeface="Arial" charset="0"/>
              <a:buChar char="•"/>
              <a:defRPr/>
            </a:pPr>
            <a:r>
              <a:rPr lang="es-ES_tradnl" dirty="0" err="1">
                <a:latin typeface="Calibri" panose="020F0502020204030204" pitchFamily="34" charset="0"/>
              </a:rPr>
              <a:t>Vbias</a:t>
            </a:r>
            <a:r>
              <a:rPr lang="es-ES_tradnl" dirty="0">
                <a:latin typeface="Calibri" panose="020F0502020204030204" pitchFamily="34" charset="0"/>
              </a:rPr>
              <a:t>: 0 to -300V, </a:t>
            </a:r>
            <a:r>
              <a:rPr lang="es-ES_tradnl" dirty="0" smtClean="0">
                <a:latin typeface="Calibri" panose="020F0502020204030204" pitchFamily="34" charset="0"/>
              </a:rPr>
              <a:t>step:10V.</a:t>
            </a:r>
            <a:endParaRPr lang="es-ES_tradnl" dirty="0">
              <a:latin typeface="Calibri" panose="020F0502020204030204" pitchFamily="34" charset="0"/>
            </a:endParaRPr>
          </a:p>
          <a:p>
            <a:pPr marL="457200" indent="-457200">
              <a:buClr>
                <a:schemeClr val="tx1"/>
              </a:buClr>
              <a:buFont typeface="Arial" charset="0"/>
              <a:buChar char="•"/>
              <a:defRPr/>
            </a:pPr>
            <a:r>
              <a:rPr lang="es-ES_tradnl" dirty="0" smtClean="0">
                <a:latin typeface="Calibri" panose="020F0502020204030204" pitchFamily="34" charset="0"/>
              </a:rPr>
              <a:t>Front-</a:t>
            </a:r>
            <a:r>
              <a:rPr lang="es-ES_tradnl" dirty="0" err="1" smtClean="0">
                <a:latin typeface="Calibri" panose="020F0502020204030204" pitchFamily="34" charset="0"/>
              </a:rPr>
              <a:t>side</a:t>
            </a:r>
            <a:r>
              <a:rPr lang="es-ES_tradnl" dirty="0" smtClean="0">
                <a:latin typeface="Calibri" panose="020F0502020204030204" pitchFamily="34" charset="0"/>
              </a:rPr>
              <a:t> </a:t>
            </a:r>
            <a:r>
              <a:rPr lang="es-ES_tradnl" dirty="0" err="1" smtClean="0">
                <a:latin typeface="Calibri" panose="020F0502020204030204" pitchFamily="34" charset="0"/>
              </a:rPr>
              <a:t>incidence</a:t>
            </a:r>
            <a:endParaRPr lang="es-ES_tradnl" dirty="0" smtClean="0">
              <a:latin typeface="Calibri" panose="020F0502020204030204" pitchFamily="34" charset="0"/>
            </a:endParaRPr>
          </a:p>
        </p:txBody>
      </p:sp>
      <p:pic>
        <p:nvPicPr>
          <p:cNvPr id="12" name="11 Imagen"/>
          <p:cNvPicPr>
            <a:picLocks noChangeAspect="1"/>
          </p:cNvPicPr>
          <p:nvPr/>
        </p:nvPicPr>
        <p:blipFill rotWithShape="1">
          <a:blip r:embed="rId4" cstate="print">
            <a:extLst>
              <a:ext uri="{28A0092B-C50C-407E-A947-70E740481C1C}">
                <a14:useLocalDpi xmlns:a14="http://schemas.microsoft.com/office/drawing/2010/main" val="0"/>
              </a:ext>
            </a:extLst>
          </a:blip>
          <a:srcRect l="3678" r="9903"/>
          <a:stretch/>
        </p:blipFill>
        <p:spPr>
          <a:xfrm>
            <a:off x="179512" y="3565015"/>
            <a:ext cx="3486114" cy="2815953"/>
          </a:xfrm>
          <a:prstGeom prst="rect">
            <a:avLst/>
          </a:prstGeom>
        </p:spPr>
      </p:pic>
      <p:cxnSp>
        <p:nvCxnSpPr>
          <p:cNvPr id="14" name="13 Conector recto"/>
          <p:cNvCxnSpPr/>
          <p:nvPr/>
        </p:nvCxnSpPr>
        <p:spPr bwMode="auto">
          <a:xfrm>
            <a:off x="1403648" y="5733256"/>
            <a:ext cx="914400" cy="914400"/>
          </a:xfrm>
          <a:prstGeom prst="line">
            <a:avLst/>
          </a:prstGeom>
          <a:solidFill>
            <a:schemeClr val="accent1"/>
          </a:solidFill>
          <a:ln w="9525" cap="flat" cmpd="sng" algn="ctr">
            <a:noFill/>
            <a:prstDash val="solid"/>
            <a:round/>
            <a:headEnd type="none" w="med" len="med"/>
            <a:tailEnd type="none" w="med" len="med"/>
          </a:ln>
          <a:effectLst/>
        </p:spPr>
      </p:cxnSp>
      <p:cxnSp>
        <p:nvCxnSpPr>
          <p:cNvPr id="16" name="15 Conector recto"/>
          <p:cNvCxnSpPr/>
          <p:nvPr/>
        </p:nvCxnSpPr>
        <p:spPr bwMode="auto">
          <a:xfrm>
            <a:off x="5508104" y="4607723"/>
            <a:ext cx="914400" cy="914400"/>
          </a:xfrm>
          <a:prstGeom prst="line">
            <a:avLst/>
          </a:prstGeom>
          <a:solidFill>
            <a:schemeClr val="accent1"/>
          </a:solidFill>
          <a:ln w="9525" cap="flat" cmpd="sng" algn="ctr">
            <a:noFill/>
            <a:prstDash val="solid"/>
            <a:round/>
            <a:headEnd type="none" w="med" len="med"/>
            <a:tailEnd type="none" w="med" len="med"/>
          </a:ln>
          <a:effectLst/>
        </p:spPr>
      </p:cxnSp>
      <p:cxnSp>
        <p:nvCxnSpPr>
          <p:cNvPr id="18" name="17 Conector recto"/>
          <p:cNvCxnSpPr/>
          <p:nvPr/>
        </p:nvCxnSpPr>
        <p:spPr bwMode="auto">
          <a:xfrm>
            <a:off x="1403648" y="5064923"/>
            <a:ext cx="0" cy="668333"/>
          </a:xfrm>
          <a:prstGeom prst="line">
            <a:avLst/>
          </a:prstGeom>
          <a:solidFill>
            <a:schemeClr val="accent1"/>
          </a:solidFill>
          <a:ln w="9525" cap="flat" cmpd="sng" algn="ctr">
            <a:noFill/>
            <a:prstDash val="solid"/>
            <a:round/>
            <a:headEnd type="none" w="med" len="med"/>
            <a:tailEnd type="none" w="med" len="med"/>
          </a:ln>
          <a:effectLst/>
        </p:spPr>
      </p:cxnSp>
      <p:cxnSp>
        <p:nvCxnSpPr>
          <p:cNvPr id="20" name="19 Conector recto"/>
          <p:cNvCxnSpPr/>
          <p:nvPr/>
        </p:nvCxnSpPr>
        <p:spPr bwMode="auto">
          <a:xfrm>
            <a:off x="1259632" y="5399089"/>
            <a:ext cx="0" cy="472792"/>
          </a:xfrm>
          <a:prstGeom prst="line">
            <a:avLst/>
          </a:prstGeom>
          <a:solidFill>
            <a:schemeClr val="accent1"/>
          </a:solidFill>
          <a:ln w="38100" cap="flat" cmpd="sng" algn="ctr">
            <a:solidFill>
              <a:schemeClr val="tx1"/>
            </a:solidFill>
            <a:prstDash val="sysDot"/>
            <a:round/>
            <a:headEnd type="none" w="med" len="med"/>
            <a:tailEnd type="none" w="med" len="med"/>
          </a:ln>
          <a:effectLst/>
        </p:spPr>
      </p:cxnSp>
      <p:cxnSp>
        <p:nvCxnSpPr>
          <p:cNvPr id="24" name="23 Conector recto"/>
          <p:cNvCxnSpPr/>
          <p:nvPr/>
        </p:nvCxnSpPr>
        <p:spPr bwMode="auto">
          <a:xfrm flipH="1">
            <a:off x="755576" y="5373216"/>
            <a:ext cx="504056" cy="0"/>
          </a:xfrm>
          <a:prstGeom prst="line">
            <a:avLst/>
          </a:prstGeom>
          <a:solidFill>
            <a:schemeClr val="accent1"/>
          </a:solidFill>
          <a:ln w="38100" cap="flat" cmpd="sng" algn="ctr">
            <a:solidFill>
              <a:schemeClr val="tx1"/>
            </a:solidFill>
            <a:prstDash val="sysDot"/>
            <a:round/>
            <a:headEnd type="none" w="med" len="med"/>
            <a:tailEnd type="none" w="med" len="med"/>
          </a:ln>
          <a:effectLst/>
        </p:spPr>
      </p:cxnSp>
      <p:sp>
        <p:nvSpPr>
          <p:cNvPr id="32" name="Rectangle 14"/>
          <p:cNvSpPr txBox="1">
            <a:spLocks noChangeArrowheads="1"/>
          </p:cNvSpPr>
          <p:nvPr/>
        </p:nvSpPr>
        <p:spPr>
          <a:xfrm>
            <a:off x="179512" y="476671"/>
            <a:ext cx="8784975"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err="1" smtClean="0">
                <a:solidFill>
                  <a:schemeClr val="tx1"/>
                </a:solidFill>
                <a:latin typeface="+mn-lt"/>
                <a:ea typeface="ＭＳ Ｐゴシック" pitchFamily="34" charset="-128"/>
              </a:rPr>
              <a:t>iLGAD</a:t>
            </a:r>
            <a:r>
              <a:rPr lang="en-US" altLang="ja-JP" sz="2000" b="1" kern="0" dirty="0" smtClean="0">
                <a:solidFill>
                  <a:schemeClr val="tx1"/>
                </a:solidFill>
                <a:latin typeface="+mn-lt"/>
                <a:ea typeface="ＭＳ Ｐゴシック" pitchFamily="34" charset="-128"/>
              </a:rPr>
              <a:t>. TCT Measurements</a:t>
            </a:r>
            <a:endParaRPr lang="en-US" sz="2000" kern="0" dirty="0" smtClean="0">
              <a:solidFill>
                <a:schemeClr val="tx1"/>
              </a:solidFill>
              <a:latin typeface="+mn-lt"/>
            </a:endParaRPr>
          </a:p>
        </p:txBody>
      </p:sp>
      <p:pic>
        <p:nvPicPr>
          <p:cNvPr id="36" name="3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1911" y="409144"/>
            <a:ext cx="792088" cy="1049977"/>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9092" y="992583"/>
            <a:ext cx="2272433" cy="222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bwMode="auto">
          <a:xfrm flipH="1">
            <a:off x="6051281" y="1916832"/>
            <a:ext cx="752967" cy="626185"/>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860751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rup\rdg-grup\vJfet\figuras y otros recursos\FOTOS LABRAD\DSC_0095.JPG"/>
          <p:cNvPicPr>
            <a:picLocks noChangeAspect="1" noChangeArrowheads="1"/>
          </p:cNvPicPr>
          <p:nvPr/>
        </p:nvPicPr>
        <p:blipFill rotWithShape="1">
          <a:blip r:embed="rId2" cstate="print">
            <a:lum bright="50000" contrast="-70000"/>
            <a:extLst>
              <a:ext uri="{28A0092B-C50C-407E-A947-70E740481C1C}">
                <a14:useLocalDpi xmlns:a14="http://schemas.microsoft.com/office/drawing/2010/main" val="0"/>
              </a:ext>
            </a:extLst>
          </a:blip>
          <a:srcRect l="2183" t="2413" r="3632" b="4467"/>
          <a:stretch/>
        </p:blipFill>
        <p:spPr bwMode="auto">
          <a:xfrm>
            <a:off x="-5448" y="404665"/>
            <a:ext cx="9149448" cy="5976663"/>
          </a:xfrm>
          <a:prstGeom prst="rect">
            <a:avLst/>
          </a:prstGeom>
          <a:noFill/>
          <a:effectLst>
            <a:glow>
              <a:schemeClr val="accent1"/>
            </a:glow>
          </a:effectLst>
          <a:extLst>
            <a:ext uri="{909E8E84-426E-40dd-AFC4-6F175D3DCCD1}">
              <a14:hiddenFill xmlns="" xmlns:a14="http://schemas.microsoft.com/office/drawing/2010/main">
                <a:solidFill>
                  <a:srgbClr val="FFFFFF"/>
                </a:solidFill>
              </a14:hiddenFill>
            </a:ext>
          </a:extLst>
        </p:spPr>
      </p:pic>
      <p:sp>
        <p:nvSpPr>
          <p:cNvPr id="2" name="Rectangle 3"/>
          <p:cNvSpPr txBox="1">
            <a:spLocks noChangeArrowheads="1"/>
          </p:cNvSpPr>
          <p:nvPr/>
        </p:nvSpPr>
        <p:spPr bwMode="auto">
          <a:xfrm>
            <a:off x="395536" y="4167460"/>
            <a:ext cx="8352928" cy="2141860"/>
          </a:xfrm>
          <a:prstGeom prst="rect">
            <a:avLst/>
          </a:prstGeom>
          <a:noFill/>
          <a:ln>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gn="ctr" eaLnBrk="1" hangingPunct="1">
              <a:lnSpc>
                <a:spcPct val="102000"/>
              </a:lnSpc>
              <a:spcAft>
                <a:spcPts val="600"/>
              </a:spcAft>
              <a:buNone/>
            </a:pPr>
            <a:r>
              <a:rPr lang="es-ES" sz="1800" b="1" dirty="0" smtClean="0"/>
              <a:t>P. Fernández-Martínez, </a:t>
            </a:r>
            <a:r>
              <a:rPr lang="es-ES" sz="1800" b="1" u="sng" dirty="0" smtClean="0"/>
              <a:t>D. Flores</a:t>
            </a:r>
            <a:r>
              <a:rPr lang="es-ES" sz="1800" b="1" dirty="0" smtClean="0"/>
              <a:t>,</a:t>
            </a:r>
            <a:r>
              <a:rPr lang="es-ES" sz="1800" b="1" dirty="0"/>
              <a:t> S. Hidalgo,</a:t>
            </a:r>
            <a:r>
              <a:rPr lang="es-ES" sz="1800" b="1" dirty="0" smtClean="0"/>
              <a:t> D</a:t>
            </a:r>
            <a:r>
              <a:rPr lang="es-ES" sz="1800" b="1" dirty="0"/>
              <a:t>. </a:t>
            </a:r>
            <a:r>
              <a:rPr lang="es-ES" sz="1800" b="1" dirty="0" err="1"/>
              <a:t>Quirion</a:t>
            </a:r>
            <a:r>
              <a:rPr lang="es-ES" sz="1800" b="1" dirty="0"/>
              <a:t>, </a:t>
            </a:r>
            <a:r>
              <a:rPr lang="es-ES" sz="1800" b="1" dirty="0" smtClean="0"/>
              <a:t/>
            </a:r>
            <a:br>
              <a:rPr lang="es-ES" sz="1800" b="1" dirty="0" smtClean="0"/>
            </a:br>
            <a:r>
              <a:rPr lang="es-ES" sz="1800" b="1" dirty="0" smtClean="0"/>
              <a:t>M</a:t>
            </a:r>
            <a:r>
              <a:rPr lang="es-ES" sz="1800" b="1" dirty="0"/>
              <a:t>. </a:t>
            </a:r>
            <a:r>
              <a:rPr lang="es-ES" sz="1800" b="1" dirty="0" err="1" smtClean="0"/>
              <a:t>Ullán</a:t>
            </a:r>
            <a:endParaRPr lang="es-ES" sz="1800" b="1" dirty="0" smtClean="0"/>
          </a:p>
          <a:p>
            <a:pPr marL="0" indent="0" algn="ctr" eaLnBrk="1" hangingPunct="1">
              <a:lnSpc>
                <a:spcPct val="102000"/>
              </a:lnSpc>
              <a:spcAft>
                <a:spcPts val="600"/>
              </a:spcAft>
              <a:buNone/>
            </a:pPr>
            <a:r>
              <a:rPr lang="es-ES" sz="1800" i="1" dirty="0" smtClean="0"/>
              <a:t>IMB-CNM (CSIC), </a:t>
            </a:r>
            <a:r>
              <a:rPr lang="es-ES" sz="1800" i="1" dirty="0" err="1" smtClean="0"/>
              <a:t>Spain</a:t>
            </a:r>
            <a:endParaRPr lang="es-ES" sz="1800" i="1" dirty="0" smtClean="0"/>
          </a:p>
        </p:txBody>
      </p:sp>
      <p:sp>
        <p:nvSpPr>
          <p:cNvPr id="3" name="CuadroTexto 1"/>
          <p:cNvSpPr txBox="1"/>
          <p:nvPr/>
        </p:nvSpPr>
        <p:spPr>
          <a:xfrm>
            <a:off x="467545" y="2156663"/>
            <a:ext cx="8208912" cy="1323439"/>
          </a:xfrm>
          <a:prstGeom prst="rect">
            <a:avLst/>
          </a:prstGeom>
          <a:noFill/>
        </p:spPr>
        <p:txBody>
          <a:bodyPr wrap="square" rtlCol="0">
            <a:spAutoFit/>
          </a:bodyPr>
          <a:lstStyle/>
          <a:p>
            <a:pPr algn="ctr"/>
            <a:r>
              <a:rPr lang="en-US" sz="2400" b="1" dirty="0" smtClean="0"/>
              <a:t>A new Vertical JFET Technology for Harsh Radiation Applications</a:t>
            </a:r>
            <a:endParaRPr lang="en-US" sz="2400" b="1" dirty="0"/>
          </a:p>
          <a:p>
            <a:pPr algn="ctr">
              <a:spcBef>
                <a:spcPts val="1200"/>
              </a:spcBef>
            </a:pPr>
            <a:r>
              <a:rPr lang="en-US" sz="2200" dirty="0" smtClean="0"/>
              <a:t>A Rad-Hard switch for the ATLAS Inner Tracker</a:t>
            </a:r>
            <a:endParaRPr lang="en-US" sz="2200" dirty="0"/>
          </a:p>
        </p:txBody>
      </p:sp>
      <p:cxnSp>
        <p:nvCxnSpPr>
          <p:cNvPr id="4" name="6 Conector recto"/>
          <p:cNvCxnSpPr>
            <a:cxnSpLocks noChangeShapeType="1"/>
          </p:cNvCxnSpPr>
          <p:nvPr/>
        </p:nvCxnSpPr>
        <p:spPr bwMode="auto">
          <a:xfrm>
            <a:off x="286643" y="378904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4287077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Outline</a:t>
            </a: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CuadroTexto 3"/>
          <p:cNvSpPr txBox="1"/>
          <p:nvPr/>
        </p:nvSpPr>
        <p:spPr>
          <a:xfrm>
            <a:off x="539552" y="1184944"/>
            <a:ext cx="6248628" cy="3562129"/>
          </a:xfrm>
          <a:prstGeom prst="rect">
            <a:avLst/>
          </a:prstGeom>
          <a:noFill/>
        </p:spPr>
        <p:txBody>
          <a:bodyPr wrap="square" rtlCol="0">
            <a:spAutoFit/>
          </a:bodyPr>
          <a:lstStyle/>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rPr>
              <a:t>Introduction: V-JFET</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Motivation and basic Structure</a:t>
            </a:r>
            <a:endParaRPr lang="en-US" sz="2200" b="1" dirty="0">
              <a:latin typeface="Calibri" panose="020F0502020204030204" pitchFamily="34" charset="0"/>
              <a:sym typeface="Wingdings" panose="05000000000000000000" pitchFamily="2" charset="2"/>
            </a:endParaRP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Device Layout and Process Technology</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Electrical Performance</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First Radiation Hardness Results</a:t>
            </a:r>
            <a:endParaRPr lang="en-US" sz="2200" b="1" dirty="0">
              <a:latin typeface="Calibri" panose="020F0502020204030204" pitchFamily="34" charset="0"/>
              <a:sym typeface="Wingdings" panose="05000000000000000000" pitchFamily="2" charset="2"/>
            </a:endParaRP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Conclusions</a:t>
            </a:r>
            <a:endParaRPr lang="en-US" sz="2200" b="1" dirty="0">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27579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Motivation: Powering Scheme in the </a:t>
            </a:r>
            <a:r>
              <a:rPr lang="en-US" sz="1800" b="1" kern="0" dirty="0" err="1" smtClean="0">
                <a:solidFill>
                  <a:schemeClr val="tx1"/>
                </a:solidFill>
                <a:latin typeface="+mn-lt"/>
                <a:ea typeface="ＭＳ Ｐゴシック" pitchFamily="34" charset="-128"/>
              </a:rPr>
              <a:t>ITk</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0" name="Picture 2" descr="C:\Users\Pablo\Google Drive\Personal\Presentación\ATLAS_Draw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63012"/>
            <a:ext cx="3456384" cy="1861932"/>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15 CuadroTexto"/>
          <p:cNvSpPr txBox="1"/>
          <p:nvPr/>
        </p:nvSpPr>
        <p:spPr>
          <a:xfrm>
            <a:off x="3995936" y="908720"/>
            <a:ext cx="4812536" cy="461665"/>
          </a:xfrm>
          <a:prstGeom prst="rect">
            <a:avLst/>
          </a:prstGeom>
          <a:noFill/>
        </p:spPr>
        <p:txBody>
          <a:bodyPr wrap="none" rtlCol="0">
            <a:spAutoFit/>
          </a:bodyPr>
          <a:lstStyle/>
          <a:p>
            <a:r>
              <a:rPr lang="en-US" sz="2400" b="1" dirty="0" smtClean="0">
                <a:latin typeface="+mn-lt"/>
              </a:rPr>
              <a:t>ATLAS experiment @ CERN</a:t>
            </a:r>
            <a:endParaRPr lang="en-US" sz="2400" b="1" dirty="0">
              <a:latin typeface="+mn-lt"/>
            </a:endParaRPr>
          </a:p>
        </p:txBody>
      </p:sp>
      <p:sp>
        <p:nvSpPr>
          <p:cNvPr id="9" name="8 CuadroTexto"/>
          <p:cNvSpPr txBox="1"/>
          <p:nvPr/>
        </p:nvSpPr>
        <p:spPr>
          <a:xfrm>
            <a:off x="4381123" y="1332057"/>
            <a:ext cx="4655373" cy="800219"/>
          </a:xfrm>
          <a:prstGeom prst="rect">
            <a:avLst/>
          </a:prstGeom>
          <a:noFill/>
        </p:spPr>
        <p:txBody>
          <a:bodyPr wrap="square" rtlCol="0">
            <a:spAutoFit/>
          </a:bodyPr>
          <a:lstStyle/>
          <a:p>
            <a:r>
              <a:rPr lang="en-US" sz="1800" b="1" dirty="0" smtClean="0">
                <a:solidFill>
                  <a:srgbClr val="FF0000"/>
                </a:solidFill>
                <a:latin typeface="Calibri" panose="020F0502020204030204" pitchFamily="34" charset="0"/>
              </a:rPr>
              <a:t>Upgrade for High Luminosity</a:t>
            </a:r>
          </a:p>
          <a:p>
            <a:pPr marL="742950" lvl="1" indent="-285750">
              <a:buFont typeface="Wingdings" panose="05000000000000000000" pitchFamily="2" charset="2"/>
              <a:buChar char="Ø"/>
            </a:pPr>
            <a:r>
              <a:rPr lang="en-US" sz="1400" b="1" dirty="0" smtClean="0">
                <a:latin typeface="Calibri" panose="020F0502020204030204" pitchFamily="34" charset="0"/>
              </a:rPr>
              <a:t>Higher performance, Higher compactness, Higher radiation hardness…</a:t>
            </a:r>
            <a:endParaRPr lang="en-US" sz="1400" b="1" dirty="0">
              <a:latin typeface="Calibri" panose="020F0502020204030204" pitchFamily="34" charset="0"/>
            </a:endParaRPr>
          </a:p>
        </p:txBody>
      </p:sp>
      <p:sp>
        <p:nvSpPr>
          <p:cNvPr id="12" name="11 CuadroTexto"/>
          <p:cNvSpPr txBox="1"/>
          <p:nvPr/>
        </p:nvSpPr>
        <p:spPr>
          <a:xfrm>
            <a:off x="179512" y="2924944"/>
            <a:ext cx="4415483" cy="2800767"/>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smtClean="0">
                <a:latin typeface="Calibri" panose="020F0502020204030204" pitchFamily="34" charset="0"/>
              </a:rPr>
              <a:t>Powering scheme for the </a:t>
            </a:r>
            <a:r>
              <a:rPr lang="en-US" sz="1600" b="1" dirty="0" smtClean="0">
                <a:solidFill>
                  <a:srgbClr val="FF0000"/>
                </a:solidFill>
                <a:latin typeface="Calibri" panose="020F0502020204030204" pitchFamily="34" charset="0"/>
              </a:rPr>
              <a:t>strips detectors</a:t>
            </a:r>
            <a:r>
              <a:rPr lang="en-US" sz="1600" b="1" dirty="0" smtClean="0">
                <a:latin typeface="Calibri" panose="020F0502020204030204" pitchFamily="34" charset="0"/>
              </a:rPr>
              <a:t> of the Inner Tracker (the </a:t>
            </a:r>
            <a:r>
              <a:rPr lang="en-US" sz="1600" b="1" dirty="0" smtClean="0">
                <a:solidFill>
                  <a:srgbClr val="0070C0"/>
                </a:solidFill>
                <a:latin typeface="Calibri" panose="020F0502020204030204" pitchFamily="34" charset="0"/>
              </a:rPr>
              <a:t>HV-MUX</a:t>
            </a:r>
            <a:r>
              <a:rPr lang="en-US" sz="1600" b="1" dirty="0" smtClean="0">
                <a:latin typeface="Calibri" panose="020F0502020204030204" pitchFamily="34" charset="0"/>
              </a:rPr>
              <a:t> system) requires  </a:t>
            </a:r>
            <a:r>
              <a:rPr lang="en-US" sz="1600" b="1" dirty="0" smtClean="0">
                <a:solidFill>
                  <a:srgbClr val="FF0000"/>
                </a:solidFill>
                <a:latin typeface="Calibri" panose="020F0502020204030204" pitchFamily="34" charset="0"/>
              </a:rPr>
              <a:t>radiation-hard switches</a:t>
            </a:r>
            <a:r>
              <a:rPr lang="en-US" sz="1600" b="1" dirty="0" smtClean="0">
                <a:latin typeface="Calibri" panose="020F0502020204030204" pitchFamily="34" charset="0"/>
              </a:rPr>
              <a:t>.</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500 – 700 V detector bias</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Forward current: &gt; 5 mA</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Reverse current: &lt; 1 mA (after irradiation)</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Maximum radiation levels: </a:t>
            </a:r>
          </a:p>
          <a:p>
            <a:pPr marL="1200150" lvl="2" indent="-285750">
              <a:spcBef>
                <a:spcPts val="600"/>
              </a:spcBef>
              <a:buFont typeface="Wingdings" panose="05000000000000000000" pitchFamily="2" charset="2"/>
              <a:buChar char="Ø"/>
            </a:pPr>
            <a:r>
              <a:rPr lang="en-US" sz="1400" b="1" dirty="0" err="1" smtClean="0">
                <a:latin typeface="Calibri" panose="020F0502020204030204" pitchFamily="34" charset="0"/>
                <a:sym typeface="Wingdings" panose="05000000000000000000" pitchFamily="2" charset="2"/>
              </a:rPr>
              <a:t>Fluence</a:t>
            </a:r>
            <a:r>
              <a:rPr lang="en-US" sz="1400" b="1" dirty="0" smtClean="0">
                <a:latin typeface="Calibri" panose="020F0502020204030204" pitchFamily="34" charset="0"/>
                <a:sym typeface="Wingdings" panose="05000000000000000000" pitchFamily="2" charset="2"/>
              </a:rPr>
              <a:t>: 2×10</a:t>
            </a:r>
            <a:r>
              <a:rPr lang="en-US" sz="1400" b="1" baseline="30000" dirty="0" smtClean="0">
                <a:latin typeface="Calibri" panose="020F0502020204030204" pitchFamily="34" charset="0"/>
                <a:sym typeface="Wingdings" panose="05000000000000000000" pitchFamily="2" charset="2"/>
              </a:rPr>
              <a:t>15</a:t>
            </a:r>
            <a:r>
              <a:rPr lang="en-US" sz="1400" b="1" dirty="0" smtClean="0">
                <a:latin typeface="Calibri" panose="020F0502020204030204" pitchFamily="34" charset="0"/>
                <a:sym typeface="Wingdings" panose="05000000000000000000" pitchFamily="2" charset="2"/>
              </a:rPr>
              <a:t> 1-MeV equivalent neutrons/cm</a:t>
            </a:r>
            <a:r>
              <a:rPr lang="en-US" sz="1400" b="1" baseline="30000" dirty="0" smtClean="0">
                <a:latin typeface="Calibri" panose="020F0502020204030204" pitchFamily="34" charset="0"/>
                <a:sym typeface="Wingdings" panose="05000000000000000000" pitchFamily="2" charset="2"/>
              </a:rPr>
              <a:t>2</a:t>
            </a:r>
            <a:r>
              <a:rPr lang="en-US" sz="1400" b="1" dirty="0" smtClean="0">
                <a:latin typeface="Calibri" panose="020F0502020204030204" pitchFamily="34" charset="0"/>
                <a:sym typeface="Wingdings" panose="05000000000000000000" pitchFamily="2" charset="2"/>
              </a:rPr>
              <a:t> </a:t>
            </a:r>
          </a:p>
          <a:p>
            <a:pPr marL="1200150" lvl="2"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Total Ionizing Dose: 50 </a:t>
            </a:r>
            <a:r>
              <a:rPr lang="en-US" sz="1400" b="1" dirty="0" err="1" smtClean="0">
                <a:latin typeface="Calibri" panose="020F0502020204030204" pitchFamily="34" charset="0"/>
                <a:sym typeface="Wingdings" panose="05000000000000000000" pitchFamily="2" charset="2"/>
              </a:rPr>
              <a:t>Mrad</a:t>
            </a:r>
            <a:r>
              <a:rPr lang="en-US" sz="1400" b="1" dirty="0" smtClean="0">
                <a:latin typeface="Calibri" panose="020F0502020204030204" pitchFamily="34" charset="0"/>
                <a:sym typeface="Wingdings" panose="05000000000000000000" pitchFamily="2" charset="2"/>
              </a:rPr>
              <a:t>(Si)</a:t>
            </a:r>
          </a:p>
        </p:txBody>
      </p:sp>
      <p:sp>
        <p:nvSpPr>
          <p:cNvPr id="11" name="10 Rectángulo redondeado"/>
          <p:cNvSpPr/>
          <p:nvPr/>
        </p:nvSpPr>
        <p:spPr bwMode="auto">
          <a:xfrm>
            <a:off x="388426" y="5793473"/>
            <a:ext cx="4327590" cy="579542"/>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bg1"/>
                </a:solidFill>
                <a:latin typeface="Calibri" panose="020F0502020204030204" pitchFamily="34" charset="0"/>
              </a:rPr>
              <a:t>Targeted production of 20k devices</a:t>
            </a:r>
            <a:endParaRPr kumimoji="0" lang="en-US" b="1" i="0" u="none" strike="noStrike" cap="none" normalizeH="0" baseline="0" dirty="0" smtClean="0">
              <a:ln>
                <a:noFill/>
              </a:ln>
              <a:solidFill>
                <a:schemeClr val="bg1"/>
              </a:solidFill>
              <a:effectLst/>
              <a:latin typeface="Calibri" panose="020F0502020204030204" pitchFamily="34" charset="0"/>
            </a:endParaRPr>
          </a:p>
        </p:txBody>
      </p:sp>
      <p:grpSp>
        <p:nvGrpSpPr>
          <p:cNvPr id="14" name="12 Grupo"/>
          <p:cNvGrpSpPr>
            <a:grpSpLocks noChangeAspect="1"/>
          </p:cNvGrpSpPr>
          <p:nvPr/>
        </p:nvGrpSpPr>
        <p:grpSpPr bwMode="auto">
          <a:xfrm>
            <a:off x="5054770" y="4689118"/>
            <a:ext cx="2821306" cy="1620202"/>
            <a:chOff x="2124910" y="3717032"/>
            <a:chExt cx="4960404" cy="2848598"/>
          </a:xfrm>
        </p:grpSpPr>
        <p:pic>
          <p:nvPicPr>
            <p:cNvPr id="15" name="Picture 2" descr="C:\Paulus\2015\3D JFET Switch\Figuras\Figuras Corel\Circuito_Stave_OF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910" y="3717032"/>
              <a:ext cx="4960404" cy="284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7" name="5 Conector recto de flecha"/>
            <p:cNvCxnSpPr/>
            <p:nvPr/>
          </p:nvCxnSpPr>
          <p:spPr>
            <a:xfrm>
              <a:off x="5080721" y="4005074"/>
              <a:ext cx="0" cy="1008146"/>
            </a:xfrm>
            <a:prstGeom prst="straightConnector1">
              <a:avLst/>
            </a:prstGeom>
            <a:ln w="28575">
              <a:solidFill>
                <a:srgbClr val="0070C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8 Conector curvado"/>
            <p:cNvCxnSpPr/>
            <p:nvPr/>
          </p:nvCxnSpPr>
          <p:spPr>
            <a:xfrm rot="5400000">
              <a:off x="5007037" y="5497194"/>
              <a:ext cx="360053" cy="360057"/>
            </a:xfrm>
            <a:prstGeom prst="curvedConnector3">
              <a:avLst>
                <a:gd name="adj1" fmla="val 1058"/>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3 CuadroTexto"/>
            <p:cNvSpPr txBox="1">
              <a:spLocks noChangeArrowheads="1"/>
            </p:cNvSpPr>
            <p:nvPr/>
          </p:nvSpPr>
          <p:spPr bwMode="auto">
            <a:xfrm>
              <a:off x="5380317" y="3934393"/>
              <a:ext cx="1127920" cy="97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Large</a:t>
              </a:r>
            </a:p>
            <a:p>
              <a:pPr eaLnBrk="1" hangingPunct="1"/>
              <a:r>
                <a:rPr lang="en-US" altLang="es-ES" sz="1000" dirty="0">
                  <a:solidFill>
                    <a:srgbClr val="0070C0"/>
                  </a:solidFill>
                  <a:latin typeface="Times New Roman" pitchFamily="18" charset="0"/>
                </a:rPr>
                <a:t>Current </a:t>
              </a:r>
            </a:p>
            <a:p>
              <a:pPr eaLnBrk="1" hangingPunct="1"/>
              <a:r>
                <a:rPr lang="en-US" altLang="es-ES" sz="1000" dirty="0">
                  <a:solidFill>
                    <a:srgbClr val="0070C0"/>
                  </a:solidFill>
                  <a:latin typeface="Times New Roman" pitchFamily="18" charset="0"/>
                </a:rPr>
                <a:t>Increase</a:t>
              </a:r>
            </a:p>
          </p:txBody>
        </p:sp>
        <p:sp>
          <p:nvSpPr>
            <p:cNvPr id="20" name="14 CuadroTexto"/>
            <p:cNvSpPr txBox="1">
              <a:spLocks noChangeArrowheads="1"/>
            </p:cNvSpPr>
            <p:nvPr/>
          </p:nvSpPr>
          <p:spPr bwMode="auto">
            <a:xfrm>
              <a:off x="5332648" y="5187740"/>
              <a:ext cx="1090789" cy="7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FF0000"/>
                  </a:solidFill>
                  <a:latin typeface="Times New Roman" pitchFamily="18" charset="0"/>
                </a:rPr>
                <a:t>Switch- off</a:t>
              </a:r>
            </a:p>
          </p:txBody>
        </p:sp>
      </p:grpSp>
      <p:grpSp>
        <p:nvGrpSpPr>
          <p:cNvPr id="21" name="8 Grupo"/>
          <p:cNvGrpSpPr>
            <a:grpSpLocks noChangeAspect="1"/>
          </p:cNvGrpSpPr>
          <p:nvPr/>
        </p:nvGrpSpPr>
        <p:grpSpPr bwMode="auto">
          <a:xfrm>
            <a:off x="5043824" y="2945744"/>
            <a:ext cx="3056568" cy="1620203"/>
            <a:chOff x="1979712" y="1196752"/>
            <a:chExt cx="5366923" cy="2844503"/>
          </a:xfrm>
        </p:grpSpPr>
        <p:pic>
          <p:nvPicPr>
            <p:cNvPr id="22" name="Picture 2" descr="C:\Paulus\2015\3D JFET Switch\Figuras\Figuras Corel\Circuito_Sta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196752"/>
              <a:ext cx="4932548" cy="2844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3 CuadroTexto"/>
            <p:cNvSpPr txBox="1">
              <a:spLocks noChangeArrowheads="1"/>
            </p:cNvSpPr>
            <p:nvPr/>
          </p:nvSpPr>
          <p:spPr bwMode="auto">
            <a:xfrm>
              <a:off x="6372200" y="2503560"/>
              <a:ext cx="974435" cy="43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Source</a:t>
              </a:r>
            </a:p>
          </p:txBody>
        </p:sp>
        <p:sp>
          <p:nvSpPr>
            <p:cNvPr id="24" name="6 CuadroTexto"/>
            <p:cNvSpPr txBox="1">
              <a:spLocks noChangeArrowheads="1"/>
            </p:cNvSpPr>
            <p:nvPr/>
          </p:nvSpPr>
          <p:spPr bwMode="auto">
            <a:xfrm>
              <a:off x="6369088" y="3212976"/>
              <a:ext cx="873108" cy="43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Drain</a:t>
              </a:r>
            </a:p>
          </p:txBody>
        </p:sp>
        <p:sp>
          <p:nvSpPr>
            <p:cNvPr id="25" name="7 CuadroTexto"/>
            <p:cNvSpPr txBox="1">
              <a:spLocks noChangeArrowheads="1"/>
            </p:cNvSpPr>
            <p:nvPr/>
          </p:nvSpPr>
          <p:spPr bwMode="auto">
            <a:xfrm>
              <a:off x="5321014" y="2885819"/>
              <a:ext cx="763335" cy="43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Gate</a:t>
              </a:r>
            </a:p>
          </p:txBody>
        </p:sp>
      </p:grpSp>
      <p:sp>
        <p:nvSpPr>
          <p:cNvPr id="26" name="3 Rectángulo"/>
          <p:cNvSpPr>
            <a:spLocks noChangeArrowheads="1"/>
          </p:cNvSpPr>
          <p:nvPr/>
        </p:nvSpPr>
        <p:spPr bwMode="auto">
          <a:xfrm>
            <a:off x="4283968" y="2348880"/>
            <a:ext cx="4527861" cy="523220"/>
          </a:xfrm>
          <a:prstGeom prst="rect">
            <a:avLst/>
          </a:prstGeom>
          <a:solidFill>
            <a:schemeClr val="accent3">
              <a:lumMod val="95000"/>
            </a:schemeClr>
          </a:solidFill>
          <a:ln w="19050">
            <a:solidFill>
              <a:srgbClr val="C00000"/>
            </a:solidFill>
            <a:prstDash val="sysDash"/>
          </a:ln>
        </p:spPr>
        <p:txBody>
          <a:bodyPr wrap="squar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algn="just">
              <a:spcAft>
                <a:spcPts val="600"/>
              </a:spcAft>
            </a:pPr>
            <a:r>
              <a:rPr lang="en-US" altLang="es-ES" i="0" u="sng" dirty="0" smtClean="0">
                <a:latin typeface="Calibri" panose="020F0502020204030204" pitchFamily="34" charset="0"/>
                <a:cs typeface="Arial" pitchFamily="34" charset="0"/>
              </a:rPr>
              <a:t>Switch Goal</a:t>
            </a:r>
            <a:r>
              <a:rPr lang="en-US" altLang="es-ES" b="0" i="0" dirty="0">
                <a:latin typeface="Calibri" panose="020F0502020204030204" pitchFamily="34" charset="0"/>
                <a:cs typeface="Arial" pitchFamily="34" charset="0"/>
              </a:rPr>
              <a:t>: </a:t>
            </a:r>
            <a:r>
              <a:rPr lang="en-US" altLang="es-ES" b="0" dirty="0" smtClean="0">
                <a:latin typeface="Calibri" panose="020F0502020204030204" pitchFamily="34" charset="0"/>
                <a:cs typeface="Arial" pitchFamily="34" charset="0"/>
              </a:rPr>
              <a:t>To switch-off </a:t>
            </a:r>
            <a:r>
              <a:rPr lang="en-US" altLang="es-ES" b="0" dirty="0">
                <a:latin typeface="Calibri" panose="020F0502020204030204" pitchFamily="34" charset="0"/>
                <a:cs typeface="Arial" pitchFamily="34" charset="0"/>
              </a:rPr>
              <a:t>a </a:t>
            </a:r>
            <a:r>
              <a:rPr lang="en-US" altLang="es-ES" dirty="0">
                <a:solidFill>
                  <a:srgbClr val="FF0000"/>
                </a:solidFill>
                <a:latin typeface="Calibri" panose="020F0502020204030204" pitchFamily="34" charset="0"/>
                <a:cs typeface="Arial" pitchFamily="34" charset="0"/>
              </a:rPr>
              <a:t>malfunctioning sensor</a:t>
            </a:r>
            <a:r>
              <a:rPr lang="en-US" altLang="es-ES" b="0" dirty="0">
                <a:latin typeface="Calibri" panose="020F0502020204030204" pitchFamily="34" charset="0"/>
                <a:cs typeface="Arial" pitchFamily="34" charset="0"/>
              </a:rPr>
              <a:t> when it demands too much current to the power supply</a:t>
            </a:r>
          </a:p>
        </p:txBody>
      </p:sp>
    </p:spTree>
    <p:extLst>
      <p:ext uri="{BB962C8B-B14F-4D97-AF65-F5344CB8AC3E}">
        <p14:creationId xmlns:p14="http://schemas.microsoft.com/office/powerpoint/2010/main" val="174679029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6643" y="980728"/>
            <a:ext cx="8352928" cy="5078313"/>
          </a:xfrm>
          <a:prstGeom prst="rect">
            <a:avLst/>
          </a:prstGeom>
          <a:noFill/>
        </p:spPr>
        <p:txBody>
          <a:bodyPr wrap="square" rtlCol="0">
            <a:spAutoFit/>
          </a:bodyPr>
          <a:lstStyle/>
          <a:p>
            <a:r>
              <a:rPr lang="en-US" sz="2400" b="1" dirty="0" smtClean="0">
                <a:latin typeface="Calibri" panose="020F0502020204030204" pitchFamily="34" charset="0"/>
              </a:rPr>
              <a:t>Silicon </a:t>
            </a:r>
          </a:p>
          <a:p>
            <a:pPr marL="285750" indent="-285750">
              <a:buFont typeface="Arial" charset="0"/>
              <a:buChar char="•"/>
            </a:pPr>
            <a:r>
              <a:rPr lang="en-US" sz="1800" dirty="0" smtClean="0">
                <a:latin typeface="Calibri" panose="020F0502020204030204" pitchFamily="34" charset="0"/>
              </a:rPr>
              <a:t>Insulated Gate Transistors (</a:t>
            </a:r>
            <a:r>
              <a:rPr lang="en-US" sz="1800" b="1" dirty="0" smtClean="0">
                <a:solidFill>
                  <a:srgbClr val="FF0000"/>
                </a:solidFill>
                <a:latin typeface="Calibri" panose="020F0502020204030204" pitchFamily="34" charset="0"/>
              </a:rPr>
              <a:t>MOSFET, IGBT</a:t>
            </a:r>
            <a:r>
              <a:rPr lang="en-US" sz="1800" dirty="0" smtClean="0">
                <a:latin typeface="Calibri" panose="020F0502020204030204" pitchFamily="34" charset="0"/>
              </a:rPr>
              <a:t>): Gate oxide degradation by ionization damage prevents their use.</a:t>
            </a:r>
          </a:p>
          <a:p>
            <a:pPr marL="285750" indent="-285750">
              <a:buClr>
                <a:schemeClr val="tx1"/>
              </a:buClr>
              <a:buFont typeface="Arial" charset="0"/>
              <a:buChar char="•"/>
            </a:pPr>
            <a:r>
              <a:rPr lang="en-US" sz="1800" b="1" dirty="0" smtClean="0">
                <a:solidFill>
                  <a:srgbClr val="FF0000"/>
                </a:solidFill>
                <a:latin typeface="Calibri" panose="020F0502020204030204" pitchFamily="34" charset="0"/>
              </a:rPr>
              <a:t>Thyristors</a:t>
            </a:r>
            <a:r>
              <a:rPr lang="en-US" sz="1800" dirty="0" smtClean="0">
                <a:latin typeface="Calibri" panose="020F0502020204030204" pitchFamily="34" charset="0"/>
              </a:rPr>
              <a:t>: Difficult turn-off and complex control circuitry. Not feasible for the application.</a:t>
            </a:r>
          </a:p>
          <a:p>
            <a:pPr marL="285750" indent="-285750">
              <a:buClr>
                <a:schemeClr val="tx1"/>
              </a:buClr>
              <a:buFont typeface="Arial" charset="0"/>
              <a:buChar char="•"/>
            </a:pPr>
            <a:r>
              <a:rPr lang="en-US" sz="1800" b="1" dirty="0" smtClean="0">
                <a:solidFill>
                  <a:srgbClr val="FF0000"/>
                </a:solidFill>
                <a:latin typeface="Calibri" panose="020F0502020204030204" pitchFamily="34" charset="0"/>
              </a:rPr>
              <a:t>JFET</a:t>
            </a:r>
            <a:r>
              <a:rPr lang="en-US" sz="1800" dirty="0" smtClean="0">
                <a:latin typeface="Calibri" panose="020F0502020204030204" pitchFamily="34" charset="0"/>
              </a:rPr>
              <a:t>: Optimal candidate, but:</a:t>
            </a:r>
          </a:p>
          <a:p>
            <a:pPr marL="742950" lvl="1" indent="-285750">
              <a:buSzPct val="60000"/>
              <a:buFont typeface="Wingdings" panose="05000000000000000000" pitchFamily="2" charset="2"/>
              <a:buChar char="Ø"/>
            </a:pPr>
            <a:r>
              <a:rPr lang="en-US" sz="1800" dirty="0" smtClean="0">
                <a:latin typeface="Calibri" panose="020F0502020204030204" pitchFamily="34" charset="0"/>
              </a:rPr>
              <a:t>N-type substrates too sensitive to radiation displacement damage (undergo type inversion under high </a:t>
            </a:r>
            <a:r>
              <a:rPr lang="en-US" sz="1800" dirty="0" err="1" smtClean="0">
                <a:latin typeface="Calibri" panose="020F0502020204030204" pitchFamily="34" charset="0"/>
              </a:rPr>
              <a:t>fluences</a:t>
            </a:r>
            <a:r>
              <a:rPr lang="en-US" sz="1800" dirty="0" smtClean="0">
                <a:latin typeface="Calibri" panose="020F0502020204030204" pitchFamily="34" charset="0"/>
              </a:rPr>
              <a:t>).</a:t>
            </a:r>
          </a:p>
          <a:p>
            <a:pPr marL="742950" lvl="1" indent="-285750">
              <a:buSzPct val="60000"/>
              <a:buFont typeface="Wingdings" panose="05000000000000000000" pitchFamily="2" charset="2"/>
              <a:buChar char="Ø"/>
            </a:pPr>
            <a:r>
              <a:rPr lang="en-US" sz="1800" dirty="0" smtClean="0">
                <a:latin typeface="Calibri" panose="020F0502020204030204" pitchFamily="34" charset="0"/>
              </a:rPr>
              <a:t>P-type JFET: lack of commercially available devices.</a:t>
            </a:r>
          </a:p>
          <a:p>
            <a:r>
              <a:rPr lang="en-US" sz="2400" b="1" dirty="0" err="1" smtClean="0">
                <a:latin typeface="Calibri" panose="020F0502020204030204" pitchFamily="34" charset="0"/>
              </a:rPr>
              <a:t>SiC</a:t>
            </a:r>
            <a:endParaRPr lang="en-US" sz="2400" b="1" dirty="0" smtClean="0">
              <a:latin typeface="Calibri" panose="020F0502020204030204" pitchFamily="34" charset="0"/>
            </a:endParaRPr>
          </a:p>
          <a:p>
            <a:pPr marL="285750" indent="-285750">
              <a:buFont typeface="Arial" charset="0"/>
              <a:buChar char="•"/>
            </a:pPr>
            <a:r>
              <a:rPr lang="en-US" sz="1800" dirty="0" smtClean="0">
                <a:latin typeface="Calibri" panose="020F0502020204030204" pitchFamily="34" charset="0"/>
              </a:rPr>
              <a:t>Commercial </a:t>
            </a:r>
            <a:r>
              <a:rPr lang="en-US" sz="1800" b="1" dirty="0" smtClean="0">
                <a:solidFill>
                  <a:srgbClr val="FF0000"/>
                </a:solidFill>
                <a:latin typeface="Calibri" panose="020F0502020204030204" pitchFamily="34" charset="0"/>
              </a:rPr>
              <a:t>JFETs</a:t>
            </a:r>
            <a:r>
              <a:rPr lang="en-US" sz="1800" dirty="0" smtClean="0">
                <a:latin typeface="Calibri" panose="020F0502020204030204" pitchFamily="34" charset="0"/>
              </a:rPr>
              <a:t> have been tested: Most of them fail. The only surviving device is no longer sold.</a:t>
            </a:r>
          </a:p>
          <a:p>
            <a:r>
              <a:rPr lang="en-US" sz="2400" b="1" dirty="0" err="1" smtClean="0">
                <a:latin typeface="Calibri" panose="020F0502020204030204" pitchFamily="34" charset="0"/>
              </a:rPr>
              <a:t>GaN</a:t>
            </a:r>
            <a:endParaRPr lang="en-US" sz="2400" b="1" dirty="0" smtClean="0">
              <a:latin typeface="Calibri" panose="020F0502020204030204" pitchFamily="34" charset="0"/>
            </a:endParaRPr>
          </a:p>
          <a:p>
            <a:pPr marL="285750" indent="-285750">
              <a:buFont typeface="Arial" charset="0"/>
              <a:buChar char="•"/>
            </a:pPr>
            <a:r>
              <a:rPr lang="en-US" sz="1800" dirty="0" smtClean="0">
                <a:latin typeface="Calibri" panose="020F0502020204030204" pitchFamily="34" charset="0"/>
              </a:rPr>
              <a:t>Commercial </a:t>
            </a:r>
            <a:r>
              <a:rPr lang="en-US" sz="1800" b="1" dirty="0" smtClean="0">
                <a:solidFill>
                  <a:srgbClr val="FF0000"/>
                </a:solidFill>
                <a:latin typeface="Calibri" panose="020F0502020204030204" pitchFamily="34" charset="0"/>
              </a:rPr>
              <a:t>HEMTs</a:t>
            </a:r>
            <a:r>
              <a:rPr lang="en-US" sz="1800" dirty="0" smtClean="0">
                <a:latin typeface="Calibri" panose="020F0502020204030204" pitchFamily="34" charset="0"/>
              </a:rPr>
              <a:t> have been tested: Good performance of one candidate, but:</a:t>
            </a:r>
          </a:p>
          <a:p>
            <a:pPr marL="742950" lvl="1" indent="-285750">
              <a:buFont typeface="Arial" charset="0"/>
              <a:buChar char="•"/>
            </a:pPr>
            <a:r>
              <a:rPr lang="en-US" sz="1800" dirty="0" smtClean="0">
                <a:latin typeface="Calibri" panose="020F0502020204030204" pitchFamily="34" charset="0"/>
              </a:rPr>
              <a:t>Normally-Off device: need for continuous control voltage.</a:t>
            </a:r>
          </a:p>
          <a:p>
            <a:pPr marL="742950" lvl="1" indent="-285750">
              <a:buFont typeface="Arial" charset="0"/>
              <a:buChar char="•"/>
            </a:pPr>
            <a:r>
              <a:rPr lang="en-US" sz="1800" dirty="0" smtClean="0">
                <a:latin typeface="Calibri" panose="020F0502020204030204" pitchFamily="34" charset="0"/>
              </a:rPr>
              <a:t>Technology not mature; long term radiation damage in </a:t>
            </a:r>
            <a:r>
              <a:rPr lang="en-US" sz="1800" dirty="0" err="1" smtClean="0">
                <a:latin typeface="Calibri" panose="020F0502020204030204" pitchFamily="34" charset="0"/>
              </a:rPr>
              <a:t>GaN</a:t>
            </a:r>
            <a:r>
              <a:rPr lang="en-US" sz="1800" dirty="0" smtClean="0">
                <a:latin typeface="Calibri" panose="020F0502020204030204" pitchFamily="34" charset="0"/>
              </a:rPr>
              <a:t> still to be fully understood.</a:t>
            </a:r>
          </a:p>
        </p:txBody>
      </p:sp>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Controlled Switch Candidates</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5554992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193557"/>
            <a:ext cx="8352928" cy="4893647"/>
          </a:xfrm>
          <a:prstGeom prst="rect">
            <a:avLst/>
          </a:prstGeom>
          <a:noFill/>
        </p:spPr>
        <p:txBody>
          <a:bodyPr wrap="square" rtlCol="0">
            <a:spAutoFit/>
          </a:bodyPr>
          <a:lstStyle/>
          <a:p>
            <a:pPr marL="285750" indent="-285750">
              <a:buFont typeface="Arial" charset="0"/>
              <a:buChar char="•"/>
            </a:pPr>
            <a:r>
              <a:rPr lang="en-US" sz="1800" b="1" dirty="0">
                <a:latin typeface="Calibri" panose="020F0502020204030204" pitchFamily="34" charset="0"/>
              </a:rPr>
              <a:t>Bulk device:</a:t>
            </a:r>
          </a:p>
          <a:p>
            <a:pPr marL="742950" lvl="1" indent="-285750">
              <a:buSzPct val="60000"/>
              <a:buFont typeface="Wingdings" panose="05000000000000000000" pitchFamily="2" charset="2"/>
              <a:buChar char="Ø"/>
            </a:pPr>
            <a:r>
              <a:rPr lang="en-US" sz="1800" dirty="0">
                <a:solidFill>
                  <a:srgbClr val="00B050"/>
                </a:solidFill>
                <a:latin typeface="Calibri" panose="020F0502020204030204" pitchFamily="34" charset="0"/>
              </a:rPr>
              <a:t>Very hard against radiation ionizing damage</a:t>
            </a:r>
          </a:p>
          <a:p>
            <a:pPr marL="742950" lvl="1" indent="-285750">
              <a:buSzPct val="60000"/>
              <a:buFont typeface="Wingdings" panose="05000000000000000000" pitchFamily="2" charset="2"/>
              <a:buChar char="Ø"/>
            </a:pPr>
            <a:r>
              <a:rPr lang="en-US" sz="1800" dirty="0">
                <a:solidFill>
                  <a:srgbClr val="00B050"/>
                </a:solidFill>
                <a:latin typeface="Calibri" panose="020F0502020204030204" pitchFamily="34" charset="0"/>
              </a:rPr>
              <a:t>Reduced power </a:t>
            </a:r>
            <a:r>
              <a:rPr lang="en-US" sz="1800" dirty="0" smtClean="0">
                <a:solidFill>
                  <a:srgbClr val="00B050"/>
                </a:solidFill>
                <a:latin typeface="Calibri" panose="020F0502020204030204" pitchFamily="34" charset="0"/>
              </a:rPr>
              <a:t>density (long-term reliability)</a:t>
            </a:r>
          </a:p>
          <a:p>
            <a:pPr lvl="1">
              <a:buSzPct val="60000"/>
            </a:pPr>
            <a:endParaRPr lang="en-US" sz="800" dirty="0">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High resistivity p-type substrate: </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Hard against radiation displacement damage (p-type)</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High blocking voltage; low switch-off voltage (High resistivity)</a:t>
            </a:r>
          </a:p>
          <a:p>
            <a:pPr marL="742950" lvl="1" indent="-285750">
              <a:buSzPct val="60000"/>
              <a:buFont typeface="Wingdings" panose="05000000000000000000" pitchFamily="2" charset="2"/>
              <a:buChar char="Ø"/>
            </a:pPr>
            <a:r>
              <a:rPr lang="en-US" sz="1800" dirty="0" smtClean="0">
                <a:solidFill>
                  <a:srgbClr val="FF0000"/>
                </a:solidFill>
                <a:latin typeface="Calibri" panose="020F0502020204030204" pitchFamily="34" charset="0"/>
              </a:rPr>
              <a:t>Poor on-state conduction (p-type and High resistivity)</a:t>
            </a:r>
          </a:p>
          <a:p>
            <a:pPr marL="742950" lvl="1" indent="-285750">
              <a:buSzPct val="60000"/>
              <a:buFont typeface="Wingdings" panose="05000000000000000000" pitchFamily="2" charset="2"/>
              <a:buChar char="Ø"/>
            </a:pPr>
            <a:endParaRPr lang="en-US" sz="800" dirty="0" smtClean="0">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To reach the target current:</a:t>
            </a:r>
            <a:r>
              <a:rPr lang="en-US" sz="1800" dirty="0" smtClean="0">
                <a:latin typeface="Calibri" panose="020F0502020204030204" pitchFamily="34" charset="0"/>
              </a:rPr>
              <a:t> parallel cell design</a:t>
            </a:r>
          </a:p>
          <a:p>
            <a:pPr marL="285750" indent="-285750">
              <a:buFont typeface="Arial" charset="0"/>
              <a:buChar char="•"/>
            </a:pPr>
            <a:endParaRPr lang="en-US" sz="800" dirty="0" smtClean="0">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Deep Trench technology:</a:t>
            </a:r>
          </a:p>
          <a:p>
            <a:pPr marL="742950" lvl="1" indent="-285750">
              <a:buSzPct val="60000"/>
              <a:buFont typeface="Wingdings" panose="05000000000000000000" pitchFamily="2" charset="2"/>
              <a:buChar char="Ø"/>
            </a:pPr>
            <a:r>
              <a:rPr lang="en-US" sz="1800" dirty="0" smtClean="0">
                <a:solidFill>
                  <a:srgbClr val="FF0000"/>
                </a:solidFill>
                <a:latin typeface="Calibri" panose="020F0502020204030204" pitchFamily="34" charset="0"/>
              </a:rPr>
              <a:t>Deep trench (80 µm range) needed to achieve the target V</a:t>
            </a:r>
            <a:r>
              <a:rPr lang="en-US" sz="1800" baseline="-25000" dirty="0" smtClean="0">
                <a:solidFill>
                  <a:srgbClr val="FF0000"/>
                </a:solidFill>
                <a:latin typeface="Calibri" panose="020F0502020204030204" pitchFamily="34" charset="0"/>
              </a:rPr>
              <a:t>OFF</a:t>
            </a:r>
            <a:r>
              <a:rPr lang="en-US" sz="1800" dirty="0" smtClean="0">
                <a:solidFill>
                  <a:srgbClr val="FF0000"/>
                </a:solidFill>
                <a:latin typeface="Calibri" panose="020F0502020204030204" pitchFamily="34" charset="0"/>
              </a:rPr>
              <a:t> (1-3 V)</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Increased current density</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Final device area meet the reserved space in the HV-MUX board</a:t>
            </a:r>
          </a:p>
          <a:p>
            <a:pPr marL="742950" lvl="1" indent="-285750">
              <a:buSzPct val="60000"/>
              <a:buFont typeface="Wingdings" panose="05000000000000000000" pitchFamily="2" charset="2"/>
              <a:buChar char="Ø"/>
            </a:pPr>
            <a:endParaRPr lang="en-US" sz="800" dirty="0" smtClean="0">
              <a:solidFill>
                <a:srgbClr val="00B050"/>
              </a:solidFill>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Layout made with independent cylindrical cells:</a:t>
            </a:r>
          </a:p>
          <a:p>
            <a:pPr marL="742950" lvl="1" indent="-285750">
              <a:buSzPct val="60000"/>
              <a:buFont typeface="Wingdings" panose="05000000000000000000" pitchFamily="2" charset="2"/>
              <a:buChar char="Ø"/>
            </a:pPr>
            <a:r>
              <a:rPr lang="en-US" sz="1800" dirty="0" smtClean="0">
                <a:solidFill>
                  <a:srgbClr val="FF0000"/>
                </a:solidFill>
                <a:latin typeface="Calibri" panose="020F0502020204030204" pitchFamily="34" charset="0"/>
              </a:rPr>
              <a:t>Deep trench filling prevents the use of honeycomb designs</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Guard ring edge termination</a:t>
            </a:r>
          </a:p>
        </p:txBody>
      </p:sp>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Silicon Custom V-JFET Main Features</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61973709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Paulus\2015\3D JFET Switch\Figuras\Figuras Corel\CustomFET_Dimension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13533"/>
            <a:ext cx="3301484" cy="2694216"/>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3 Rectángulo"/>
          <p:cNvSpPr/>
          <p:nvPr/>
        </p:nvSpPr>
        <p:spPr>
          <a:xfrm>
            <a:off x="4428301" y="1445946"/>
            <a:ext cx="4680203" cy="3370153"/>
          </a:xfrm>
          <a:prstGeom prst="rect">
            <a:avLst/>
          </a:prstGeom>
        </p:spPr>
        <p:txBody>
          <a:bodyPr wrap="square">
            <a:spAutoFit/>
          </a:bodyPr>
          <a:lstStyle/>
          <a:p>
            <a:pPr marL="285750" indent="-285750">
              <a:spcAft>
                <a:spcPts val="600"/>
              </a:spcAft>
              <a:buFont typeface="Arial" charset="0"/>
              <a:buChar char="•"/>
            </a:pPr>
            <a:r>
              <a:rPr lang="en-US" sz="1600" b="1" u="sng" dirty="0" smtClean="0">
                <a:latin typeface="Calibri" panose="020F0502020204030204" pitchFamily="34" charset="0"/>
              </a:rPr>
              <a:t>Features:</a:t>
            </a:r>
            <a:endParaRPr lang="en-US" sz="1600" b="1" dirty="0" smtClean="0">
              <a:latin typeface="Calibri" panose="020F0502020204030204" pitchFamily="34" charset="0"/>
            </a:endParaRP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Depletion mode device</a:t>
            </a:r>
            <a:r>
              <a:rPr lang="en-US" sz="1600" dirty="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 (Normally-On)</a:t>
            </a: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3D Device</a:t>
            </a:r>
            <a:r>
              <a:rPr lang="en-US" sz="1600" b="1" dirty="0" smtClean="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with</a:t>
            </a:r>
            <a:r>
              <a:rPr lang="en-US" sz="1600" b="1" dirty="0" smtClean="0">
                <a:latin typeface="Calibri" panose="020F0502020204030204" pitchFamily="34" charset="0"/>
                <a:sym typeface="Wingdings" panose="05000000000000000000" pitchFamily="2" charset="2"/>
              </a:rPr>
              <a:t> </a:t>
            </a:r>
            <a:r>
              <a:rPr lang="en-US" sz="1600" b="1" dirty="0" smtClean="0">
                <a:solidFill>
                  <a:srgbClr val="FF0000"/>
                </a:solidFill>
                <a:latin typeface="Calibri" panose="020F0502020204030204" pitchFamily="34" charset="0"/>
                <a:sym typeface="Wingdings" panose="05000000000000000000" pitchFamily="2" charset="2"/>
              </a:rPr>
              <a:t>Vertical Conduction</a:t>
            </a:r>
            <a:endParaRPr lang="en-US" sz="1600" b="1" dirty="0">
              <a:latin typeface="Calibri" panose="020F0502020204030204" pitchFamily="34" charset="0"/>
              <a:sym typeface="Wingdings" panose="05000000000000000000" pitchFamily="2" charset="2"/>
            </a:endParaRP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High voltage capabilities</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Rad-hard against ionization</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Low switching-off voltage</a:t>
            </a:r>
          </a:p>
          <a:p>
            <a:pPr marL="742950" lvl="1" indent="-285750">
              <a:spcBef>
                <a:spcPts val="0"/>
              </a:spcBef>
              <a:buClr>
                <a:schemeClr val="tx1"/>
              </a:buClr>
              <a:buFontTx/>
              <a:buChar char="-"/>
            </a:pPr>
            <a:r>
              <a:rPr lang="en-US" sz="1600" b="1" dirty="0">
                <a:solidFill>
                  <a:srgbClr val="FF0000"/>
                </a:solidFill>
                <a:latin typeface="Calibri" panose="020F0502020204030204" pitchFamily="34" charset="0"/>
                <a:sym typeface="Wingdings" panose="05000000000000000000" pitchFamily="2" charset="2"/>
              </a:rPr>
              <a:t>P-type</a:t>
            </a:r>
            <a:r>
              <a:rPr lang="en-US" sz="1600" b="1" dirty="0">
                <a:latin typeface="Calibri" panose="020F0502020204030204" pitchFamily="34" charset="0"/>
                <a:sym typeface="Wingdings" panose="05000000000000000000" pitchFamily="2" charset="2"/>
              </a:rPr>
              <a:t> </a:t>
            </a:r>
          </a:p>
          <a:p>
            <a:pPr marL="1200150" lvl="2" indent="-285750">
              <a:spcBef>
                <a:spcPts val="0"/>
              </a:spcBef>
              <a:buClr>
                <a:schemeClr val="tx1"/>
              </a:buClr>
              <a:buFont typeface="Wingdings" panose="05000000000000000000" pitchFamily="2" charset="2"/>
              <a:buChar char="à"/>
            </a:pPr>
            <a:r>
              <a:rPr lang="en-US" sz="1600" dirty="0">
                <a:latin typeface="Calibri" panose="020F0502020204030204" pitchFamily="34" charset="0"/>
                <a:sym typeface="Wingdings" panose="05000000000000000000" pitchFamily="2" charset="2"/>
              </a:rPr>
              <a:t>Rad-hard against displacement (at least, damage mechanisms are known)</a:t>
            </a: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Cellular design</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Adaptable Current capability</a:t>
            </a: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Custom made</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Optimization for the requirements</a:t>
            </a:r>
            <a:endParaRPr lang="en-US" sz="1600" dirty="0">
              <a:latin typeface="Calibri" panose="020F0502020204030204" pitchFamily="34" charset="0"/>
              <a:sym typeface="Wingdings" panose="05000000000000000000" pitchFamily="2" charset="2"/>
            </a:endParaRPr>
          </a:p>
        </p:txBody>
      </p:sp>
      <p:sp>
        <p:nvSpPr>
          <p:cNvPr id="2" name="1 CuadroTexto"/>
          <p:cNvSpPr txBox="1"/>
          <p:nvPr/>
        </p:nvSpPr>
        <p:spPr>
          <a:xfrm>
            <a:off x="5076056" y="4869160"/>
            <a:ext cx="3972894" cy="923330"/>
          </a:xfrm>
          <a:prstGeom prst="rect">
            <a:avLst/>
          </a:prstGeom>
          <a:noFill/>
        </p:spPr>
        <p:txBody>
          <a:bodyPr wrap="square" rtlCol="0">
            <a:spAutoFit/>
          </a:bodyPr>
          <a:lstStyle/>
          <a:p>
            <a:pPr algn="just"/>
            <a:r>
              <a:rPr lang="en-US" sz="1800" b="1" u="sng" dirty="0" smtClean="0">
                <a:solidFill>
                  <a:srgbClr val="0070C0"/>
                </a:solidFill>
                <a:latin typeface="Calibri" panose="020F0502020204030204" pitchFamily="34" charset="0"/>
              </a:rPr>
              <a:t>Figures of merit in terms of several geometric parameters evaluated for an optimum design (2D TCAD simulation)</a:t>
            </a:r>
            <a:endParaRPr lang="en-US" sz="1800" b="1" u="sng" dirty="0">
              <a:solidFill>
                <a:srgbClr val="0070C0"/>
              </a:solidFill>
              <a:latin typeface="Calibri" panose="020F0502020204030204" pitchFamily="34" charset="0"/>
            </a:endParaRPr>
          </a:p>
        </p:txBody>
      </p:sp>
      <p:sp>
        <p:nvSpPr>
          <p:cNvPr id="18" name="3 Rectángulo"/>
          <p:cNvSpPr/>
          <p:nvPr/>
        </p:nvSpPr>
        <p:spPr>
          <a:xfrm>
            <a:off x="328191" y="910461"/>
            <a:ext cx="8437929" cy="646331"/>
          </a:xfrm>
          <a:prstGeom prst="rect">
            <a:avLst/>
          </a:prstGeom>
        </p:spPr>
        <p:txBody>
          <a:bodyPr wrap="square">
            <a:spAutoFit/>
          </a:bodyPr>
          <a:lstStyle/>
          <a:p>
            <a:pPr marL="285750" indent="-285750">
              <a:spcAft>
                <a:spcPts val="600"/>
              </a:spcAft>
              <a:buFont typeface="Arial" charset="0"/>
              <a:buChar char="•"/>
            </a:pPr>
            <a:r>
              <a:rPr lang="en-US" sz="1800" b="1" u="sng" dirty="0" smtClean="0">
                <a:latin typeface="Calibri" panose="020F0502020204030204" pitchFamily="34" charset="0"/>
              </a:rPr>
              <a:t>Custom Silicon Vertical JFET</a:t>
            </a:r>
            <a:r>
              <a:rPr lang="en-US" sz="1800" b="1" dirty="0" smtClean="0">
                <a:latin typeface="Calibri" panose="020F0502020204030204" pitchFamily="34" charset="0"/>
              </a:rPr>
              <a:t> </a:t>
            </a:r>
            <a:r>
              <a:rPr lang="en-US" sz="1800" b="1" dirty="0">
                <a:solidFill>
                  <a:srgbClr val="FF0000"/>
                </a:solidFill>
                <a:latin typeface="Calibri" panose="020F0502020204030204" pitchFamily="34" charset="0"/>
              </a:rPr>
              <a:t>b</a:t>
            </a:r>
            <a:r>
              <a:rPr lang="en-US" sz="1800" b="1" dirty="0" smtClean="0">
                <a:solidFill>
                  <a:srgbClr val="FF0000"/>
                </a:solidFill>
                <a:latin typeface="Calibri" panose="020F0502020204030204" pitchFamily="34" charset="0"/>
              </a:rPr>
              <a:t>ased on the 3D-trench technology</a:t>
            </a:r>
            <a:r>
              <a:rPr lang="en-US" sz="1800" b="1" dirty="0" smtClean="0">
                <a:latin typeface="Calibri" panose="020F0502020204030204" pitchFamily="34" charset="0"/>
              </a:rPr>
              <a:t> set-up at CNM-Barcelona for 3D detectors.</a:t>
            </a:r>
          </a:p>
        </p:txBody>
      </p:sp>
      <p:sp>
        <p:nvSpPr>
          <p:cNvPr id="21" name="3 Rectángulo"/>
          <p:cNvSpPr/>
          <p:nvPr/>
        </p:nvSpPr>
        <p:spPr>
          <a:xfrm>
            <a:off x="144122" y="4662715"/>
            <a:ext cx="4931934" cy="1646605"/>
          </a:xfrm>
          <a:prstGeom prst="rect">
            <a:avLst/>
          </a:prstGeom>
        </p:spPr>
        <p:txBody>
          <a:bodyPr wrap="square">
            <a:spAutoFit/>
          </a:bodyPr>
          <a:lstStyle/>
          <a:p>
            <a:pPr marL="285750" indent="-285750" algn="just">
              <a:spcAft>
                <a:spcPts val="600"/>
              </a:spcAft>
              <a:buFont typeface="Arial" charset="0"/>
              <a:buChar char="•"/>
            </a:pPr>
            <a:r>
              <a:rPr lang="en-US" sz="1600" b="1" dirty="0" smtClean="0">
                <a:latin typeface="Calibri" panose="020F0502020204030204" pitchFamily="34" charset="0"/>
              </a:rPr>
              <a:t>Each cell includes a conduction channel, surrounded by a deep trench (circular layout), which constitutes de gate electrode.</a:t>
            </a:r>
          </a:p>
          <a:p>
            <a:pPr marL="285750" indent="-285750" algn="just">
              <a:spcAft>
                <a:spcPts val="600"/>
              </a:spcAft>
              <a:buFont typeface="Arial" charset="0"/>
              <a:buChar char="•"/>
            </a:pPr>
            <a:r>
              <a:rPr lang="en-US" sz="1600" b="1" dirty="0" smtClean="0">
                <a:latin typeface="Calibri" panose="020F0502020204030204" pitchFamily="34" charset="0"/>
              </a:rPr>
              <a:t>The channel current is modulated by the depletion region extended from the gate-substrate reverse-biased junction</a:t>
            </a:r>
          </a:p>
        </p:txBody>
      </p:sp>
      <p:sp>
        <p:nvSpPr>
          <p:cNvPr id="19"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V-JFET: Features </a:t>
            </a:r>
            <a:endParaRPr lang="en-US" sz="1800" kern="0" dirty="0" smtClean="0">
              <a:solidFill>
                <a:schemeClr val="tx1"/>
              </a:solidFill>
              <a:latin typeface="+mn-lt"/>
            </a:endParaRPr>
          </a:p>
        </p:txBody>
      </p:sp>
      <p:cxnSp>
        <p:nvCxnSpPr>
          <p:cNvPr id="22"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212976"/>
            <a:ext cx="1779163" cy="1378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23 CuadroTexto"/>
          <p:cNvSpPr txBox="1"/>
          <p:nvPr/>
        </p:nvSpPr>
        <p:spPr>
          <a:xfrm>
            <a:off x="3399691" y="2833191"/>
            <a:ext cx="1316325" cy="307777"/>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just"/>
            <a:r>
              <a:rPr lang="en-US" sz="1400" b="1" dirty="0" smtClean="0">
                <a:latin typeface="Calibri" panose="020F0502020204030204" pitchFamily="34" charset="0"/>
              </a:rPr>
              <a:t>Cellular design</a:t>
            </a:r>
            <a:endParaRPr lang="en-US" sz="1200" b="1" dirty="0" smtClean="0">
              <a:latin typeface="Calibri" panose="020F0502020204030204" pitchFamily="34" charset="0"/>
            </a:endParaRPr>
          </a:p>
        </p:txBody>
      </p:sp>
    </p:spTree>
    <p:extLst>
      <p:ext uri="{BB962C8B-B14F-4D97-AF65-F5344CB8AC3E}">
        <p14:creationId xmlns:p14="http://schemas.microsoft.com/office/powerpoint/2010/main" val="1418696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354397" cy="400110"/>
          </a:xfrm>
          <a:prstGeom prst="rect">
            <a:avLst/>
          </a:prstGeom>
          <a:noFill/>
        </p:spPr>
        <p:txBody>
          <a:bodyPr wrap="none" rtlCol="0">
            <a:spAutoFit/>
          </a:bodyPr>
          <a:lstStyle/>
          <a:p>
            <a:r>
              <a:rPr lang="en-US" sz="2000" b="1" dirty="0" smtClean="0">
                <a:latin typeface="Calibri" panose="020F0502020204030204" pitchFamily="34" charset="0"/>
              </a:rPr>
              <a:t>Transient Simulation: Heavy Ion Impact</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83635"/>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2290" name="Picture 2" descr="C:\Users\pablo\Desktop\Santander Curso TCAD\Ejemplo Diodo\HI_Simulation\SVisual_Figuras\Svisual_HI_CurrentTransie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4692" t="7062" r="4571" b="21472"/>
          <a:stretch/>
        </p:blipFill>
        <p:spPr bwMode="auto">
          <a:xfrm>
            <a:off x="1345623" y="980660"/>
            <a:ext cx="6466827" cy="529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32236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txBox="1">
            <a:spLocks noChangeArrowheads="1"/>
          </p:cNvSpPr>
          <p:nvPr/>
        </p:nvSpPr>
        <p:spPr>
          <a:xfrm>
            <a:off x="1161053" y="406686"/>
            <a:ext cx="6930000"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V-JFET cell: How it works?</a:t>
            </a:r>
            <a:endParaRPr lang="en-US" sz="1800" kern="0" dirty="0" smtClean="0">
              <a:solidFill>
                <a:schemeClr val="tx1"/>
              </a:solidFill>
              <a:latin typeface="+mn-lt"/>
            </a:endParaRPr>
          </a:p>
        </p:txBody>
      </p:sp>
      <p:cxnSp>
        <p:nvCxnSpPr>
          <p:cNvPr id="7"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8" name="7 Grupo"/>
          <p:cNvGrpSpPr>
            <a:grpSpLocks noChangeAspect="1"/>
          </p:cNvGrpSpPr>
          <p:nvPr/>
        </p:nvGrpSpPr>
        <p:grpSpPr>
          <a:xfrm>
            <a:off x="3059832" y="888981"/>
            <a:ext cx="2225644" cy="2948686"/>
            <a:chOff x="2987824" y="888975"/>
            <a:chExt cx="2558209" cy="3389294"/>
          </a:xfrm>
        </p:grpSpPr>
        <p:grpSp>
          <p:nvGrpSpPr>
            <p:cNvPr id="34" name="33 Grupo"/>
            <p:cNvGrpSpPr/>
            <p:nvPr/>
          </p:nvGrpSpPr>
          <p:grpSpPr>
            <a:xfrm>
              <a:off x="3131840" y="1253547"/>
              <a:ext cx="2342715" cy="2895533"/>
              <a:chOff x="3165389" y="1204024"/>
              <a:chExt cx="2342715" cy="2895533"/>
            </a:xfrm>
          </p:grpSpPr>
          <p:pic>
            <p:nvPicPr>
              <p:cNvPr id="2072" name="Picture 4" descr="C:\Paulus\2015\3D JFET Switch\Simulaciones 3D\Figuras\3DCirc_TotCurr_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771" r="40108"/>
              <a:stretch/>
            </p:blipFill>
            <p:spPr bwMode="auto">
              <a:xfrm>
                <a:off x="3314686" y="1204024"/>
                <a:ext cx="1101331" cy="2895531"/>
              </a:xfrm>
              <a:prstGeom prst="rect">
                <a:avLst/>
              </a:prstGeom>
              <a:noFill/>
              <a:extLst>
                <a:ext uri="{909E8E84-426E-40dd-AFC4-6F175D3DCCD1}">
                  <a14:hiddenFill xmlns="" xmlns:a14="http://schemas.microsoft.com/office/drawing/2010/main">
                    <a:solidFill>
                      <a:srgbClr val="FFFFFF"/>
                    </a:solidFill>
                  </a14:hiddenFill>
                </a:ext>
              </a:extLst>
            </p:spPr>
          </p:pic>
          <p:pic>
            <p:nvPicPr>
              <p:cNvPr id="2077" name="Picture 9" descr="C:\Paulus\2015\3D JFET Switch\Simulaciones 3D\Figuras\3DCirc_TotCurr_ON_Cut.png"/>
              <p:cNvPicPr>
                <a:picLocks noChangeAspect="1" noChangeArrowheads="1"/>
              </p:cNvPicPr>
              <p:nvPr/>
            </p:nvPicPr>
            <p:blipFill rotWithShape="1">
              <a:blip r:embed="rId4">
                <a:extLst>
                  <a:ext uri="{28A0092B-C50C-407E-A947-70E740481C1C}">
                    <a14:useLocalDpi xmlns:a14="http://schemas.microsoft.com/office/drawing/2010/main" val="0"/>
                  </a:ext>
                </a:extLst>
              </a:blip>
              <a:srcRect l="43067" t="9584" r="39070" b="10246"/>
              <a:stretch/>
            </p:blipFill>
            <p:spPr bwMode="auto">
              <a:xfrm>
                <a:off x="4442211" y="1317473"/>
                <a:ext cx="1065893" cy="278208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079" name="2078 Conector recto de flecha"/>
              <p:cNvCxnSpPr/>
              <p:nvPr/>
            </p:nvCxnSpPr>
            <p:spPr bwMode="auto">
              <a:xfrm flipV="1">
                <a:off x="3427764" y="1247813"/>
                <a:ext cx="958427" cy="363925"/>
              </a:xfrm>
              <a:prstGeom prst="straightConnector1">
                <a:avLst/>
              </a:prstGeom>
              <a:solidFill>
                <a:schemeClr val="accent1"/>
              </a:solidFill>
              <a:ln w="19050" cap="flat" cmpd="sng" algn="ctr">
                <a:solidFill>
                  <a:schemeClr val="tx1"/>
                </a:solidFill>
                <a:prstDash val="dash"/>
                <a:round/>
                <a:headEnd type="none"/>
                <a:tailEnd type="none"/>
              </a:ln>
              <a:effectLst/>
            </p:spPr>
          </p:cxnSp>
          <p:sp>
            <p:nvSpPr>
              <p:cNvPr id="32" name="31 CuadroTexto"/>
              <p:cNvSpPr txBox="1"/>
              <p:nvPr/>
            </p:nvSpPr>
            <p:spPr>
              <a:xfrm rot="20349719">
                <a:off x="3165389" y="1511552"/>
                <a:ext cx="326492" cy="273280"/>
              </a:xfrm>
              <a:prstGeom prst="rect">
                <a:avLst/>
              </a:prstGeom>
              <a:noFill/>
            </p:spPr>
            <p:txBody>
              <a:bodyPr wrap="none" rtlCol="0" anchor="ctr">
                <a:spAutoFit/>
              </a:bodyPr>
              <a:lstStyle/>
              <a:p>
                <a:pPr algn="ctr"/>
                <a:r>
                  <a:rPr lang="en-US" dirty="0" smtClean="0">
                    <a:sym typeface="Wingdings"/>
                  </a:rPr>
                  <a:t></a:t>
                </a:r>
                <a:endParaRPr lang="en-US" dirty="0"/>
              </a:p>
            </p:txBody>
          </p:sp>
        </p:grpSp>
        <p:sp>
          <p:nvSpPr>
            <p:cNvPr id="36" name="35 Rectángulo redondeado"/>
            <p:cNvSpPr/>
            <p:nvPr/>
          </p:nvSpPr>
          <p:spPr bwMode="auto">
            <a:xfrm>
              <a:off x="2987824" y="1052736"/>
              <a:ext cx="2558209" cy="3225533"/>
            </a:xfrm>
            <a:prstGeom prst="roundRect">
              <a:avLst/>
            </a:prstGeom>
            <a:noFill/>
            <a:ln w="127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Verdana" pitchFamily="34" charset="0"/>
              </a:endParaRPr>
            </a:p>
          </p:txBody>
        </p:sp>
        <p:sp>
          <p:nvSpPr>
            <p:cNvPr id="33" name="32 CuadroTexto"/>
            <p:cNvSpPr txBox="1"/>
            <p:nvPr/>
          </p:nvSpPr>
          <p:spPr>
            <a:xfrm>
              <a:off x="2987824" y="888975"/>
              <a:ext cx="2086113" cy="318390"/>
            </a:xfrm>
            <a:prstGeom prst="rect">
              <a:avLst/>
            </a:prstGeom>
            <a:solidFill>
              <a:srgbClr val="EAEAEA"/>
            </a:solidFill>
            <a:ln w="9525">
              <a:solidFill>
                <a:schemeClr val="tx1"/>
              </a:solidFill>
            </a:ln>
          </p:spPr>
          <p:txBody>
            <a:bodyPr wrap="none" rtlCol="0">
              <a:spAutoFit/>
            </a:bodyPr>
            <a:lstStyle/>
            <a:p>
              <a:r>
                <a:rPr lang="en-US" sz="1200" b="1" dirty="0" smtClean="0">
                  <a:solidFill>
                    <a:srgbClr val="FF0000"/>
                  </a:solidFill>
                </a:rPr>
                <a:t>ON-State </a:t>
              </a:r>
              <a:r>
                <a:rPr lang="en-US" sz="1200" b="1" dirty="0" smtClean="0"/>
                <a:t>(V</a:t>
              </a:r>
              <a:r>
                <a:rPr lang="en-US" sz="1200" b="1" baseline="-25000" dirty="0" smtClean="0"/>
                <a:t>GS</a:t>
              </a:r>
              <a:r>
                <a:rPr lang="en-US" sz="1200" b="1" dirty="0" smtClean="0"/>
                <a:t> = 0)</a:t>
              </a:r>
              <a:endParaRPr lang="en-US" sz="1200" b="1" dirty="0"/>
            </a:p>
          </p:txBody>
        </p:sp>
      </p:grpSp>
      <p:grpSp>
        <p:nvGrpSpPr>
          <p:cNvPr id="3" name="2 Grupo"/>
          <p:cNvGrpSpPr>
            <a:grpSpLocks noChangeAspect="1"/>
          </p:cNvGrpSpPr>
          <p:nvPr/>
        </p:nvGrpSpPr>
        <p:grpSpPr>
          <a:xfrm>
            <a:off x="6012160" y="888975"/>
            <a:ext cx="3024336" cy="2937435"/>
            <a:chOff x="5652120" y="888975"/>
            <a:chExt cx="3489563" cy="3389294"/>
          </a:xfrm>
        </p:grpSpPr>
        <p:sp>
          <p:nvSpPr>
            <p:cNvPr id="75" name="74 Rectángulo redondeado"/>
            <p:cNvSpPr/>
            <p:nvPr/>
          </p:nvSpPr>
          <p:spPr bwMode="auto">
            <a:xfrm>
              <a:off x="5759320" y="1052736"/>
              <a:ext cx="2558209" cy="3225533"/>
            </a:xfrm>
            <a:prstGeom prst="roundRect">
              <a:avLst/>
            </a:prstGeom>
            <a:noFill/>
            <a:ln w="127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pic>
          <p:nvPicPr>
            <p:cNvPr id="64" name="Picture 4" descr="C:\Paulus\2015\3D JFET Switch\Simulaciones 3D\Figuras\3DCirc_TotCurr_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89" t="43258" r="22512" b="19292"/>
            <a:stretch/>
          </p:blipFill>
          <p:spPr bwMode="auto">
            <a:xfrm>
              <a:off x="7884368" y="2405868"/>
              <a:ext cx="1257315" cy="155605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5" name="34 Grupo"/>
            <p:cNvGrpSpPr/>
            <p:nvPr/>
          </p:nvGrpSpPr>
          <p:grpSpPr>
            <a:xfrm>
              <a:off x="5785077" y="1297336"/>
              <a:ext cx="2243307" cy="2851744"/>
              <a:chOff x="5649787" y="1247813"/>
              <a:chExt cx="2243307" cy="2851744"/>
            </a:xfrm>
          </p:grpSpPr>
          <p:pic>
            <p:nvPicPr>
              <p:cNvPr id="2074" name="Picture 6" descr="C:\Paulus\2015\3D JFET Switch\Simulaciones 3D\Figuras\3DCirc_TotCurr_OFF.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70" r="39968"/>
              <a:stretch/>
            </p:blipFill>
            <p:spPr bwMode="auto">
              <a:xfrm>
                <a:off x="5855364" y="1247813"/>
                <a:ext cx="1072024" cy="2851743"/>
              </a:xfrm>
              <a:prstGeom prst="rect">
                <a:avLst/>
              </a:prstGeom>
              <a:noFill/>
              <a:extLst>
                <a:ext uri="{909E8E84-426E-40dd-AFC4-6F175D3DCCD1}">
                  <a14:hiddenFill xmlns="" xmlns:a14="http://schemas.microsoft.com/office/drawing/2010/main">
                    <a:solidFill>
                      <a:srgbClr val="FFFFFF"/>
                    </a:solidFill>
                  </a14:hiddenFill>
                </a:ext>
              </a:extLst>
            </p:spPr>
          </p:pic>
          <p:pic>
            <p:nvPicPr>
              <p:cNvPr id="2075" name="Picture 7" descr="C:\Paulus\2015\3D JFET Switch\Simulaciones 3D\Figuras\3DCirc_TotCurr_OFF_Cut.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661" t="7491" r="42944" b="9500"/>
              <a:stretch/>
            </p:blipFill>
            <p:spPr bwMode="auto">
              <a:xfrm>
                <a:off x="6948264" y="1317473"/>
                <a:ext cx="944830" cy="278208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8" name="67 Conector recto de flecha"/>
              <p:cNvCxnSpPr/>
              <p:nvPr/>
            </p:nvCxnSpPr>
            <p:spPr bwMode="auto">
              <a:xfrm flipV="1">
                <a:off x="5912162" y="1309904"/>
                <a:ext cx="958427" cy="363925"/>
              </a:xfrm>
              <a:prstGeom prst="straightConnector1">
                <a:avLst/>
              </a:prstGeom>
              <a:solidFill>
                <a:schemeClr val="accent1"/>
              </a:solidFill>
              <a:ln w="19050" cap="flat" cmpd="sng" algn="ctr">
                <a:solidFill>
                  <a:schemeClr val="tx1"/>
                </a:solidFill>
                <a:prstDash val="dash"/>
                <a:round/>
                <a:headEnd type="none"/>
                <a:tailEnd type="none"/>
              </a:ln>
              <a:effectLst/>
            </p:spPr>
          </p:cxnSp>
          <p:sp>
            <p:nvSpPr>
              <p:cNvPr id="69" name="68 CuadroTexto"/>
              <p:cNvSpPr txBox="1"/>
              <p:nvPr/>
            </p:nvSpPr>
            <p:spPr>
              <a:xfrm rot="20349719">
                <a:off x="5649787" y="1573643"/>
                <a:ext cx="326492" cy="273280"/>
              </a:xfrm>
              <a:prstGeom prst="rect">
                <a:avLst/>
              </a:prstGeom>
              <a:noFill/>
            </p:spPr>
            <p:txBody>
              <a:bodyPr wrap="none" rtlCol="0" anchor="ctr">
                <a:spAutoFit/>
              </a:bodyPr>
              <a:lstStyle/>
              <a:p>
                <a:pPr algn="ctr"/>
                <a:r>
                  <a:rPr lang="en-US" dirty="0" smtClean="0">
                    <a:sym typeface="Wingdings"/>
                  </a:rPr>
                  <a:t></a:t>
                </a:r>
                <a:endParaRPr lang="en-US" dirty="0"/>
              </a:p>
            </p:txBody>
          </p:sp>
        </p:grpSp>
        <p:sp>
          <p:nvSpPr>
            <p:cNvPr id="71" name="70 CuadroTexto"/>
            <p:cNvSpPr txBox="1"/>
            <p:nvPr/>
          </p:nvSpPr>
          <p:spPr>
            <a:xfrm>
              <a:off x="5652120" y="888975"/>
              <a:ext cx="2438129" cy="319609"/>
            </a:xfrm>
            <a:prstGeom prst="rect">
              <a:avLst/>
            </a:prstGeom>
            <a:solidFill>
              <a:srgbClr val="EAEAEA"/>
            </a:solidFill>
            <a:ln w="12700">
              <a:solidFill>
                <a:schemeClr val="tx1"/>
              </a:solidFill>
            </a:ln>
          </p:spPr>
          <p:txBody>
            <a:bodyPr wrap="none" rtlCol="0">
              <a:spAutoFit/>
            </a:bodyPr>
            <a:lstStyle/>
            <a:p>
              <a:r>
                <a:rPr lang="en-US" sz="1200" b="1" dirty="0" smtClean="0">
                  <a:solidFill>
                    <a:srgbClr val="FF0000"/>
                  </a:solidFill>
                </a:rPr>
                <a:t>OFF-State </a:t>
              </a:r>
              <a:r>
                <a:rPr lang="en-US" sz="1200" b="1" dirty="0" smtClean="0"/>
                <a:t>(V</a:t>
              </a:r>
              <a:r>
                <a:rPr lang="en-US" sz="1200" b="1" baseline="-25000" dirty="0" smtClean="0"/>
                <a:t>GS</a:t>
              </a:r>
              <a:r>
                <a:rPr lang="en-US" sz="1200" b="1" dirty="0" smtClean="0"/>
                <a:t> &gt; V</a:t>
              </a:r>
              <a:r>
                <a:rPr lang="en-US" sz="1200" b="1" baseline="-25000" dirty="0" smtClean="0"/>
                <a:t>OFF</a:t>
              </a:r>
              <a:r>
                <a:rPr lang="en-US" sz="1200" b="1" dirty="0" smtClean="0"/>
                <a:t>)</a:t>
              </a:r>
              <a:endParaRPr lang="en-US" sz="1200" b="1" dirty="0"/>
            </a:p>
          </p:txBody>
        </p:sp>
      </p:grpSp>
      <p:grpSp>
        <p:nvGrpSpPr>
          <p:cNvPr id="2" name="1 Grupo"/>
          <p:cNvGrpSpPr/>
          <p:nvPr/>
        </p:nvGrpSpPr>
        <p:grpSpPr>
          <a:xfrm>
            <a:off x="50377" y="836712"/>
            <a:ext cx="2793431" cy="5456367"/>
            <a:chOff x="50377" y="915868"/>
            <a:chExt cx="2793431" cy="5456367"/>
          </a:xfrm>
        </p:grpSpPr>
        <p:grpSp>
          <p:nvGrpSpPr>
            <p:cNvPr id="2069" name="2068 Grupo"/>
            <p:cNvGrpSpPr/>
            <p:nvPr/>
          </p:nvGrpSpPr>
          <p:grpSpPr>
            <a:xfrm>
              <a:off x="50377" y="915868"/>
              <a:ext cx="2793431" cy="5456367"/>
              <a:chOff x="50377" y="915868"/>
              <a:chExt cx="2793431" cy="5456367"/>
            </a:xfrm>
          </p:grpSpPr>
          <p:pic>
            <p:nvPicPr>
              <p:cNvPr id="2050" name="Picture 2" descr="C:\Paulus\2015\3D JFET Switch\Simulaciones 3D\Figuras\3D_Circul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226" y="1124744"/>
                <a:ext cx="1800200" cy="482886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3 Conector recto de flecha"/>
              <p:cNvCxnSpPr/>
              <p:nvPr/>
            </p:nvCxnSpPr>
            <p:spPr bwMode="auto">
              <a:xfrm flipH="1">
                <a:off x="1547664" y="2060848"/>
                <a:ext cx="432048" cy="254191"/>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9" name="8 CuadroTexto"/>
              <p:cNvSpPr txBox="1"/>
              <p:nvPr/>
            </p:nvSpPr>
            <p:spPr>
              <a:xfrm>
                <a:off x="1713503" y="1743199"/>
                <a:ext cx="1130305" cy="461665"/>
              </a:xfrm>
              <a:prstGeom prst="rect">
                <a:avLst/>
              </a:prstGeom>
              <a:noFill/>
            </p:spPr>
            <p:txBody>
              <a:bodyPr wrap="square" rtlCol="0" anchor="ctr">
                <a:spAutoFit/>
              </a:bodyPr>
              <a:lstStyle/>
              <a:p>
                <a:pPr algn="ctr"/>
                <a:r>
                  <a:rPr lang="en-US" sz="1200" b="1" dirty="0" smtClean="0">
                    <a:solidFill>
                      <a:srgbClr val="0070C0"/>
                    </a:solidFill>
                  </a:rPr>
                  <a:t>Polysilicon Gate</a:t>
                </a:r>
                <a:endParaRPr lang="en-US" sz="1200" b="1" dirty="0">
                  <a:solidFill>
                    <a:srgbClr val="0070C0"/>
                  </a:solidFill>
                </a:endParaRPr>
              </a:p>
            </p:txBody>
          </p:sp>
          <p:cxnSp>
            <p:nvCxnSpPr>
              <p:cNvPr id="12" name="11 Conector recto de flecha"/>
              <p:cNvCxnSpPr/>
              <p:nvPr/>
            </p:nvCxnSpPr>
            <p:spPr bwMode="auto">
              <a:xfrm flipH="1">
                <a:off x="1303647" y="1139571"/>
                <a:ext cx="460041" cy="296545"/>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13" name="12 CuadroTexto"/>
              <p:cNvSpPr txBox="1"/>
              <p:nvPr/>
            </p:nvSpPr>
            <p:spPr>
              <a:xfrm>
                <a:off x="1565913" y="918051"/>
                <a:ext cx="701831" cy="276999"/>
              </a:xfrm>
              <a:prstGeom prst="rect">
                <a:avLst/>
              </a:prstGeom>
              <a:noFill/>
            </p:spPr>
            <p:txBody>
              <a:bodyPr wrap="square" rtlCol="0" anchor="ctr">
                <a:spAutoFit/>
              </a:bodyPr>
              <a:lstStyle/>
              <a:p>
                <a:pPr algn="ctr"/>
                <a:r>
                  <a:rPr lang="en-US" sz="1200" b="1" dirty="0" smtClean="0">
                    <a:solidFill>
                      <a:srgbClr val="0070C0"/>
                    </a:solidFill>
                  </a:rPr>
                  <a:t>Oxide</a:t>
                </a:r>
                <a:endParaRPr lang="en-US" sz="1200" b="1" dirty="0">
                  <a:solidFill>
                    <a:srgbClr val="0070C0"/>
                  </a:solidFill>
                </a:endParaRPr>
              </a:p>
            </p:txBody>
          </p:sp>
          <p:cxnSp>
            <p:nvCxnSpPr>
              <p:cNvPr id="14" name="13 Conector recto de flecha"/>
              <p:cNvCxnSpPr/>
              <p:nvPr/>
            </p:nvCxnSpPr>
            <p:spPr bwMode="auto">
              <a:xfrm>
                <a:off x="771942" y="1139571"/>
                <a:ext cx="327309" cy="311372"/>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17" name="16 CuadroTexto"/>
              <p:cNvSpPr txBox="1"/>
              <p:nvPr/>
            </p:nvSpPr>
            <p:spPr>
              <a:xfrm>
                <a:off x="179512" y="915868"/>
                <a:ext cx="772014" cy="276999"/>
              </a:xfrm>
              <a:prstGeom prst="rect">
                <a:avLst/>
              </a:prstGeom>
              <a:noFill/>
            </p:spPr>
            <p:txBody>
              <a:bodyPr wrap="square" rtlCol="0" anchor="ctr">
                <a:spAutoFit/>
              </a:bodyPr>
              <a:lstStyle/>
              <a:p>
                <a:pPr algn="ctr"/>
                <a:r>
                  <a:rPr lang="en-US" sz="1200" b="1" dirty="0" smtClean="0">
                    <a:solidFill>
                      <a:srgbClr val="0070C0"/>
                    </a:solidFill>
                  </a:rPr>
                  <a:t>Source</a:t>
                </a:r>
                <a:endParaRPr lang="en-US" sz="1200" b="1" dirty="0">
                  <a:solidFill>
                    <a:srgbClr val="0070C0"/>
                  </a:solidFill>
                </a:endParaRPr>
              </a:p>
            </p:txBody>
          </p:sp>
          <p:sp>
            <p:nvSpPr>
              <p:cNvPr id="22" name="21 CuadroTexto"/>
              <p:cNvSpPr txBox="1"/>
              <p:nvPr/>
            </p:nvSpPr>
            <p:spPr>
              <a:xfrm>
                <a:off x="50377" y="4827576"/>
                <a:ext cx="849215" cy="461665"/>
              </a:xfrm>
              <a:prstGeom prst="rect">
                <a:avLst/>
              </a:prstGeom>
              <a:noFill/>
            </p:spPr>
            <p:txBody>
              <a:bodyPr wrap="square" rtlCol="0" anchor="ctr">
                <a:spAutoFit/>
              </a:bodyPr>
              <a:lstStyle/>
              <a:p>
                <a:pPr algn="ctr"/>
                <a:r>
                  <a:rPr lang="en-US" sz="1200" b="1" dirty="0" smtClean="0">
                    <a:solidFill>
                      <a:srgbClr val="0070C0"/>
                    </a:solidFill>
                  </a:rPr>
                  <a:t>Drift Region</a:t>
                </a:r>
                <a:endParaRPr lang="en-US" sz="1200" b="1" dirty="0">
                  <a:solidFill>
                    <a:srgbClr val="0070C0"/>
                  </a:solidFill>
                </a:endParaRPr>
              </a:p>
            </p:txBody>
          </p:sp>
          <p:cxnSp>
            <p:nvCxnSpPr>
              <p:cNvPr id="26" name="25 Conector recto de flecha"/>
              <p:cNvCxnSpPr/>
              <p:nvPr/>
            </p:nvCxnSpPr>
            <p:spPr bwMode="auto">
              <a:xfrm flipV="1">
                <a:off x="935596" y="5805264"/>
                <a:ext cx="285730" cy="289972"/>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27" name="26 CuadroTexto"/>
              <p:cNvSpPr txBox="1"/>
              <p:nvPr/>
            </p:nvSpPr>
            <p:spPr>
              <a:xfrm>
                <a:off x="404661" y="6095236"/>
                <a:ext cx="701831" cy="276999"/>
              </a:xfrm>
              <a:prstGeom prst="rect">
                <a:avLst/>
              </a:prstGeom>
              <a:noFill/>
            </p:spPr>
            <p:txBody>
              <a:bodyPr wrap="square" rtlCol="0" anchor="ctr">
                <a:spAutoFit/>
              </a:bodyPr>
              <a:lstStyle/>
              <a:p>
                <a:pPr algn="ctr"/>
                <a:r>
                  <a:rPr lang="en-US" sz="1200" b="1" dirty="0" smtClean="0">
                    <a:solidFill>
                      <a:srgbClr val="0070C0"/>
                    </a:solidFill>
                  </a:rPr>
                  <a:t>Drain</a:t>
                </a:r>
                <a:endParaRPr lang="en-US" sz="1200" b="1" dirty="0">
                  <a:solidFill>
                    <a:srgbClr val="0070C0"/>
                  </a:solidFill>
                </a:endParaRPr>
              </a:p>
            </p:txBody>
          </p:sp>
          <p:sp>
            <p:nvSpPr>
              <p:cNvPr id="28" name="27 Rectángulo"/>
              <p:cNvSpPr/>
              <p:nvPr/>
            </p:nvSpPr>
            <p:spPr bwMode="auto">
              <a:xfrm>
                <a:off x="513148" y="1215413"/>
                <a:ext cx="1322548" cy="2323761"/>
              </a:xfrm>
              <a:prstGeom prst="rect">
                <a:avLst/>
              </a:prstGeom>
              <a:noFill/>
              <a:ln w="12700"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2064" name="2063 Conector curvado"/>
              <p:cNvCxnSpPr/>
              <p:nvPr/>
            </p:nvCxnSpPr>
            <p:spPr bwMode="auto">
              <a:xfrm rot="16200000" flipV="1">
                <a:off x="1228716" y="3165138"/>
                <a:ext cx="753921" cy="748073"/>
              </a:xfrm>
              <a:prstGeom prst="curvedConnector3">
                <a:avLst>
                  <a:gd name="adj1" fmla="val 50000"/>
                </a:avLst>
              </a:prstGeom>
              <a:solidFill>
                <a:schemeClr val="accent1"/>
              </a:solidFill>
              <a:ln w="19050" cap="flat" cmpd="sng" algn="ctr">
                <a:solidFill>
                  <a:srgbClr val="0070C0"/>
                </a:solidFill>
                <a:prstDash val="sysDash"/>
                <a:round/>
                <a:headEnd type="none" w="med" len="med"/>
                <a:tailEnd type="arrow"/>
              </a:ln>
              <a:effectLst/>
            </p:spPr>
          </p:cxnSp>
          <p:cxnSp>
            <p:nvCxnSpPr>
              <p:cNvPr id="52" name="51 Conector recto de flecha"/>
              <p:cNvCxnSpPr/>
              <p:nvPr/>
            </p:nvCxnSpPr>
            <p:spPr bwMode="auto">
              <a:xfrm flipV="1">
                <a:off x="755576" y="4667531"/>
                <a:ext cx="252028" cy="273637"/>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53" name="52 CuadroTexto"/>
              <p:cNvSpPr txBox="1"/>
              <p:nvPr/>
            </p:nvSpPr>
            <p:spPr>
              <a:xfrm>
                <a:off x="1619672" y="3902625"/>
                <a:ext cx="934136" cy="646331"/>
              </a:xfrm>
              <a:prstGeom prst="rect">
                <a:avLst/>
              </a:prstGeom>
              <a:noFill/>
            </p:spPr>
            <p:txBody>
              <a:bodyPr wrap="square" rtlCol="0" anchor="ctr">
                <a:spAutoFit/>
              </a:bodyPr>
              <a:lstStyle/>
              <a:p>
                <a:pPr algn="ctr"/>
                <a:r>
                  <a:rPr lang="en-US" sz="1200" b="1" dirty="0" smtClean="0">
                    <a:solidFill>
                      <a:srgbClr val="0070C0"/>
                    </a:solidFill>
                  </a:rPr>
                  <a:t>Channel Region (Inside)</a:t>
                </a:r>
                <a:endParaRPr lang="en-US" sz="1200" b="1" dirty="0">
                  <a:solidFill>
                    <a:srgbClr val="0070C0"/>
                  </a:solidFill>
                </a:endParaRPr>
              </a:p>
            </p:txBody>
          </p:sp>
        </p:grpSp>
        <p:cxnSp>
          <p:nvCxnSpPr>
            <p:cNvPr id="6" name="Conector recto de flecha 5"/>
            <p:cNvCxnSpPr/>
            <p:nvPr/>
          </p:nvCxnSpPr>
          <p:spPr bwMode="auto">
            <a:xfrm>
              <a:off x="629467" y="1511941"/>
              <a:ext cx="108202" cy="1485011"/>
            </a:xfrm>
            <a:prstGeom prst="straightConnector1">
              <a:avLst/>
            </a:prstGeom>
            <a:solidFill>
              <a:schemeClr val="accent1"/>
            </a:solidFill>
            <a:ln w="12700" cap="flat" cmpd="sng" algn="ctr">
              <a:solidFill>
                <a:srgbClr val="FF0000"/>
              </a:solidFill>
              <a:prstDash val="sysDash"/>
              <a:round/>
              <a:headEnd type="triangle"/>
              <a:tailEnd type="triangle"/>
            </a:ln>
            <a:effectLst/>
          </p:spPr>
        </p:cxnSp>
        <p:sp>
          <p:nvSpPr>
            <p:cNvPr id="15" name="CuadroTexto 14"/>
            <p:cNvSpPr txBox="1"/>
            <p:nvPr/>
          </p:nvSpPr>
          <p:spPr>
            <a:xfrm>
              <a:off x="94945" y="2174667"/>
              <a:ext cx="654346" cy="307777"/>
            </a:xfrm>
            <a:prstGeom prst="rect">
              <a:avLst/>
            </a:prstGeom>
            <a:noFill/>
          </p:spPr>
          <p:txBody>
            <a:bodyPr wrap="none" rtlCol="0">
              <a:spAutoFit/>
            </a:bodyPr>
            <a:lstStyle/>
            <a:p>
              <a:r>
                <a:rPr lang="es-ES" sz="1400" b="1" dirty="0" smtClean="0">
                  <a:solidFill>
                    <a:srgbClr val="FF0000"/>
                  </a:solidFill>
                  <a:latin typeface="Calibri" panose="020F0502020204030204" pitchFamily="34" charset="0"/>
                </a:rPr>
                <a:t>80 µm</a:t>
              </a:r>
              <a:endParaRPr lang="es-ES" sz="1400" b="1" dirty="0">
                <a:solidFill>
                  <a:srgbClr val="FF0000"/>
                </a:solidFill>
                <a:latin typeface="Calibri" panose="020F0502020204030204" pitchFamily="34" charset="0"/>
              </a:endParaRPr>
            </a:p>
          </p:txBody>
        </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3503" y="4007488"/>
            <a:ext cx="4066382" cy="23278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b="2385"/>
          <a:stretch/>
        </p:blipFill>
        <p:spPr bwMode="auto">
          <a:xfrm>
            <a:off x="5729944" y="3990862"/>
            <a:ext cx="3421193" cy="2393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3531916" y="4192315"/>
            <a:ext cx="870751" cy="277485"/>
          </a:xfrm>
          <a:prstGeom prst="rect">
            <a:avLst/>
          </a:prstGeom>
          <a:noFill/>
        </p:spPr>
        <p:txBody>
          <a:bodyPr wrap="none" rtlCol="0">
            <a:spAutoFit/>
          </a:bodyPr>
          <a:lstStyle/>
          <a:p>
            <a:r>
              <a:rPr lang="en-US" sz="1800" b="1" dirty="0" smtClean="0">
                <a:latin typeface="Calibri" panose="020F0502020204030204" pitchFamily="34" charset="0"/>
              </a:rPr>
              <a:t>Output</a:t>
            </a:r>
            <a:endParaRPr lang="en-US" sz="1800" b="1" dirty="0">
              <a:latin typeface="Calibri" panose="020F0502020204030204" pitchFamily="34" charset="0"/>
            </a:endParaRPr>
          </a:p>
        </p:txBody>
      </p:sp>
      <p:sp>
        <p:nvSpPr>
          <p:cNvPr id="42" name="41 CuadroTexto"/>
          <p:cNvSpPr txBox="1"/>
          <p:nvPr/>
        </p:nvSpPr>
        <p:spPr>
          <a:xfrm>
            <a:off x="6735210" y="4109535"/>
            <a:ext cx="956865" cy="369332"/>
          </a:xfrm>
          <a:prstGeom prst="rect">
            <a:avLst/>
          </a:prstGeom>
          <a:noFill/>
        </p:spPr>
        <p:txBody>
          <a:bodyPr wrap="none" rtlCol="0">
            <a:spAutoFit/>
          </a:bodyPr>
          <a:lstStyle/>
          <a:p>
            <a:r>
              <a:rPr lang="en-US" sz="1800" b="1" dirty="0" smtClean="0">
                <a:latin typeface="Calibri" panose="020F0502020204030204" pitchFamily="34" charset="0"/>
              </a:rPr>
              <a:t>Transfer</a:t>
            </a:r>
            <a:endParaRPr lang="en-US" sz="1800" b="1" dirty="0">
              <a:latin typeface="Calibri" panose="020F0502020204030204" pitchFamily="34" charset="0"/>
            </a:endParaRPr>
          </a:p>
        </p:txBody>
      </p:sp>
    </p:spTree>
    <p:extLst>
      <p:ext uri="{BB962C8B-B14F-4D97-AF65-F5344CB8AC3E}">
        <p14:creationId xmlns:p14="http://schemas.microsoft.com/office/powerpoint/2010/main" val="5247395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3 CuadroTexto"/>
          <p:cNvSpPr txBox="1"/>
          <p:nvPr/>
        </p:nvSpPr>
        <p:spPr>
          <a:xfrm>
            <a:off x="251520" y="1019991"/>
            <a:ext cx="4078296" cy="430887"/>
          </a:xfrm>
          <a:prstGeom prst="rect">
            <a:avLst/>
          </a:prstGeom>
          <a:noFill/>
        </p:spPr>
        <p:txBody>
          <a:bodyPr wrap="none" rtlCol="0">
            <a:spAutoFit/>
          </a:bodyPr>
          <a:lstStyle/>
          <a:p>
            <a:r>
              <a:rPr lang="en-US" sz="2200" b="1" dirty="0" smtClean="0">
                <a:solidFill>
                  <a:srgbClr val="FF0000"/>
                </a:solidFill>
                <a:latin typeface="Calibri" panose="020F0502020204030204" pitchFamily="34" charset="0"/>
              </a:rPr>
              <a:t>Optimization</a:t>
            </a:r>
            <a:r>
              <a:rPr lang="en-US" sz="2200" b="1" dirty="0" smtClean="0">
                <a:latin typeface="Calibri" panose="020F0502020204030204" pitchFamily="34" charset="0"/>
              </a:rPr>
              <a:t>: substrate doping?</a:t>
            </a:r>
            <a:endParaRPr lang="en-US" sz="2200" b="1" dirty="0">
              <a:latin typeface="Calibri" panose="020F0502020204030204" pitchFamily="34" charset="0"/>
            </a:endParaRPr>
          </a:p>
        </p:txBody>
      </p:sp>
      <p:sp>
        <p:nvSpPr>
          <p:cNvPr id="10"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V-JFET Prototypes</a:t>
            </a:r>
            <a:endParaRPr lang="en-US" sz="1800" kern="0" dirty="0" smtClean="0">
              <a:solidFill>
                <a:schemeClr val="tx1"/>
              </a:solidFill>
              <a:latin typeface="+mn-lt"/>
            </a:endParaRPr>
          </a:p>
        </p:txBody>
      </p:sp>
      <p:sp>
        <p:nvSpPr>
          <p:cNvPr id="21" name="20 Rectángulo"/>
          <p:cNvSpPr/>
          <p:nvPr/>
        </p:nvSpPr>
        <p:spPr>
          <a:xfrm>
            <a:off x="6228184" y="3789222"/>
            <a:ext cx="2701719" cy="646331"/>
          </a:xfrm>
          <a:prstGeom prst="rect">
            <a:avLst/>
          </a:prstGeom>
          <a:noFill/>
          <a:ln>
            <a:noFill/>
          </a:ln>
        </p:spPr>
        <p:txBody>
          <a:bodyPr wrap="square">
            <a:spAutoFit/>
          </a:bodyPr>
          <a:lstStyle/>
          <a:p>
            <a:pPr marL="0" lvl="1" algn="ctr"/>
            <a:r>
              <a:rPr lang="en-US" sz="1800" b="1" dirty="0" smtClean="0">
                <a:latin typeface="Calibri" panose="020F0502020204030204" pitchFamily="34" charset="0"/>
                <a:sym typeface="Wingdings" panose="05000000000000000000" pitchFamily="2" charset="2"/>
              </a:rPr>
              <a:t>Nominal substrate doping spans in a wide range!</a:t>
            </a:r>
            <a:endParaRPr lang="en-US" sz="1800" dirty="0"/>
          </a:p>
        </p:txBody>
      </p:sp>
      <p:grpSp>
        <p:nvGrpSpPr>
          <p:cNvPr id="25" name="24 Grupo"/>
          <p:cNvGrpSpPr/>
          <p:nvPr/>
        </p:nvGrpSpPr>
        <p:grpSpPr>
          <a:xfrm>
            <a:off x="222927" y="1629164"/>
            <a:ext cx="5823304" cy="4320116"/>
            <a:chOff x="2117152" y="1908319"/>
            <a:chExt cx="5823304" cy="4320116"/>
          </a:xfrm>
        </p:grpSpPr>
        <p:grpSp>
          <p:nvGrpSpPr>
            <p:cNvPr id="31" name="Grupo 10"/>
            <p:cNvGrpSpPr/>
            <p:nvPr/>
          </p:nvGrpSpPr>
          <p:grpSpPr>
            <a:xfrm>
              <a:off x="2117152" y="1908319"/>
              <a:ext cx="5823304" cy="4320116"/>
              <a:chOff x="327765" y="1484784"/>
              <a:chExt cx="5431618" cy="3816060"/>
            </a:xfrm>
          </p:grpSpPr>
          <p:grpSp>
            <p:nvGrpSpPr>
              <p:cNvPr id="35" name="Grupo 12"/>
              <p:cNvGrpSpPr/>
              <p:nvPr/>
            </p:nvGrpSpPr>
            <p:grpSpPr>
              <a:xfrm>
                <a:off x="327765" y="1484784"/>
                <a:ext cx="5431618" cy="3816060"/>
                <a:chOff x="292510" y="1917196"/>
                <a:chExt cx="5431618" cy="3816060"/>
              </a:xfrm>
            </p:grpSpPr>
            <p:grpSp>
              <p:nvGrpSpPr>
                <p:cNvPr id="38" name="Grupo 15"/>
                <p:cNvGrpSpPr>
                  <a:grpSpLocks noChangeAspect="1"/>
                </p:cNvGrpSpPr>
                <p:nvPr/>
              </p:nvGrpSpPr>
              <p:grpSpPr>
                <a:xfrm>
                  <a:off x="292510" y="1917196"/>
                  <a:ext cx="5431618" cy="3816060"/>
                  <a:chOff x="47625" y="206083"/>
                  <a:chExt cx="9036496" cy="6348718"/>
                </a:xfrm>
              </p:grpSpPr>
              <p:pic>
                <p:nvPicPr>
                  <p:cNvPr id="42" name="Picture 2" descr="C:\Users\pablo\Google Drive\3D JFET Switch\TWEPP 2015\JINST\Figure 5_Origina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 y="206083"/>
                    <a:ext cx="9036496" cy="634871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2 Conector recto"/>
                  <p:cNvCxnSpPr/>
                  <p:nvPr/>
                </p:nvCxnSpPr>
                <p:spPr>
                  <a:xfrm>
                    <a:off x="1240582" y="3697982"/>
                    <a:ext cx="6768752"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4" name="3 Rectángulo"/>
                  <p:cNvSpPr/>
                  <p:nvPr/>
                </p:nvSpPr>
                <p:spPr>
                  <a:xfrm>
                    <a:off x="1663105" y="3697982"/>
                    <a:ext cx="3077294" cy="1459210"/>
                  </a:xfrm>
                  <a:prstGeom prst="rect">
                    <a:avLst/>
                  </a:prstGeom>
                  <a:solidFill>
                    <a:srgbClr val="0070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 CuadroTexto"/>
                  <p:cNvSpPr txBox="1"/>
                  <p:nvPr/>
                </p:nvSpPr>
                <p:spPr>
                  <a:xfrm>
                    <a:off x="1702172" y="3283095"/>
                    <a:ext cx="2736764" cy="460839"/>
                  </a:xfrm>
                  <a:prstGeom prst="rect">
                    <a:avLst/>
                  </a:prstGeom>
                  <a:noFill/>
                </p:spPr>
                <p:txBody>
                  <a:bodyPr wrap="none" rtlCol="0">
                    <a:spAutoFit/>
                  </a:bodyPr>
                  <a:lstStyle/>
                  <a:p>
                    <a:r>
                      <a:rPr lang="en-US" sz="1200" b="1" dirty="0" smtClean="0">
                        <a:solidFill>
                          <a:srgbClr val="0070C0"/>
                        </a:solidFill>
                      </a:rPr>
                      <a:t>Values on Target</a:t>
                    </a:r>
                    <a:endParaRPr lang="en-US" sz="1200" b="1" dirty="0">
                      <a:solidFill>
                        <a:srgbClr val="0070C0"/>
                      </a:solidFill>
                    </a:endParaRPr>
                  </a:p>
                </p:txBody>
              </p:sp>
            </p:grpSp>
            <p:sp>
              <p:nvSpPr>
                <p:cNvPr id="39" name="5 Rectángulo"/>
                <p:cNvSpPr/>
                <p:nvPr/>
              </p:nvSpPr>
              <p:spPr bwMode="auto">
                <a:xfrm>
                  <a:off x="2088473" y="2886983"/>
                  <a:ext cx="2232247" cy="2016085"/>
                </a:xfrm>
                <a:prstGeom prst="rect">
                  <a:avLst/>
                </a:prstGeom>
                <a:solidFill>
                  <a:srgbClr val="92D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40" name="4 Conector recto"/>
                <p:cNvCxnSpPr/>
                <p:nvPr/>
              </p:nvCxnSpPr>
              <p:spPr bwMode="auto">
                <a:xfrm>
                  <a:off x="3275856" y="3905213"/>
                  <a:ext cx="914400" cy="914400"/>
                </a:xfrm>
                <a:prstGeom prst="line">
                  <a:avLst/>
                </a:prstGeom>
                <a:solidFill>
                  <a:schemeClr val="accent1"/>
                </a:solidFill>
                <a:ln w="9525" cap="flat" cmpd="sng" algn="ctr">
                  <a:noFill/>
                  <a:prstDash val="solid"/>
                  <a:round/>
                  <a:headEnd type="none" w="med" len="med"/>
                  <a:tailEnd type="none" w="med" len="med"/>
                </a:ln>
                <a:effectLst/>
              </p:spPr>
            </p:cxnSp>
            <p:cxnSp>
              <p:nvCxnSpPr>
                <p:cNvPr id="41" name="13 Conector recto"/>
                <p:cNvCxnSpPr/>
                <p:nvPr/>
              </p:nvCxnSpPr>
              <p:spPr bwMode="auto">
                <a:xfrm flipV="1">
                  <a:off x="2993079" y="2925308"/>
                  <a:ext cx="1281761" cy="804360"/>
                </a:xfrm>
                <a:prstGeom prst="line">
                  <a:avLst/>
                </a:prstGeom>
                <a:solidFill>
                  <a:schemeClr val="accent1"/>
                </a:solidFill>
                <a:ln w="28575" cap="flat" cmpd="sng" algn="ctr">
                  <a:solidFill>
                    <a:srgbClr val="FF0000"/>
                  </a:solidFill>
                  <a:prstDash val="dash"/>
                  <a:round/>
                  <a:headEnd type="none" w="med" len="med"/>
                  <a:tailEnd type="none" w="med" len="med"/>
                </a:ln>
                <a:effectLst/>
              </p:spPr>
            </p:cxnSp>
          </p:grpSp>
          <p:cxnSp>
            <p:nvCxnSpPr>
              <p:cNvPr id="36" name="Conector recto 13"/>
              <p:cNvCxnSpPr/>
              <p:nvPr/>
            </p:nvCxnSpPr>
            <p:spPr bwMode="auto">
              <a:xfrm>
                <a:off x="2123728" y="2466255"/>
                <a:ext cx="750" cy="2539301"/>
              </a:xfrm>
              <a:prstGeom prst="line">
                <a:avLst/>
              </a:prstGeom>
              <a:solidFill>
                <a:schemeClr val="accent1"/>
              </a:solidFill>
              <a:ln w="25400" cap="flat" cmpd="sng" algn="ctr">
                <a:solidFill>
                  <a:srgbClr val="92D050"/>
                </a:solidFill>
                <a:prstDash val="dash"/>
                <a:round/>
                <a:headEnd type="none" w="med" len="med"/>
                <a:tailEnd type="none" w="med" len="med"/>
              </a:ln>
              <a:effectLst/>
            </p:spPr>
          </p:cxnSp>
          <p:cxnSp>
            <p:nvCxnSpPr>
              <p:cNvPr id="37" name="Conector recto 14"/>
              <p:cNvCxnSpPr/>
              <p:nvPr/>
            </p:nvCxnSpPr>
            <p:spPr bwMode="auto">
              <a:xfrm flipH="1">
                <a:off x="4355976" y="2598223"/>
                <a:ext cx="3979" cy="2558969"/>
              </a:xfrm>
              <a:prstGeom prst="line">
                <a:avLst/>
              </a:prstGeom>
              <a:solidFill>
                <a:schemeClr val="accent1"/>
              </a:solidFill>
              <a:ln w="25400" cap="flat" cmpd="sng" algn="ctr">
                <a:solidFill>
                  <a:srgbClr val="92D050"/>
                </a:solidFill>
                <a:prstDash val="dash"/>
                <a:round/>
                <a:headEnd type="none" w="med" len="med"/>
                <a:tailEnd type="none" w="med" len="med"/>
              </a:ln>
              <a:effectLst/>
            </p:spPr>
          </p:cxnSp>
        </p:grpSp>
        <p:sp>
          <p:nvSpPr>
            <p:cNvPr id="27" name="26 Elipse"/>
            <p:cNvSpPr/>
            <p:nvPr/>
          </p:nvSpPr>
          <p:spPr bwMode="auto">
            <a:xfrm>
              <a:off x="5508104" y="3172868"/>
              <a:ext cx="457200" cy="499260"/>
            </a:xfrm>
            <a:prstGeom prst="ellipse">
              <a:avLst/>
            </a:prstGeom>
            <a:solidFill>
              <a:srgbClr val="FC80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28" name="CuadroTexto 4"/>
            <p:cNvSpPr txBox="1"/>
            <p:nvPr/>
          </p:nvSpPr>
          <p:spPr>
            <a:xfrm>
              <a:off x="5946067" y="3234462"/>
              <a:ext cx="1002197" cy="338554"/>
            </a:xfrm>
            <a:prstGeom prst="rect">
              <a:avLst/>
            </a:prstGeom>
            <a:noFill/>
          </p:spPr>
          <p:txBody>
            <a:bodyPr wrap="none" rtlCol="0">
              <a:spAutoFit/>
            </a:bodyPr>
            <a:lstStyle/>
            <a:p>
              <a:r>
                <a:rPr lang="es-ES" sz="1600" b="1" dirty="0" smtClean="0">
                  <a:solidFill>
                    <a:srgbClr val="FC8004"/>
                  </a:solidFill>
                  <a:latin typeface="Calibri" panose="020F0502020204030204" pitchFamily="34" charset="0"/>
                </a:rPr>
                <a:t>2r=35 µm</a:t>
              </a:r>
              <a:endParaRPr lang="es-ES" sz="1600" b="1" dirty="0">
                <a:solidFill>
                  <a:srgbClr val="FC8004"/>
                </a:solidFill>
                <a:latin typeface="Calibri" panose="020F0502020204030204" pitchFamily="34" charset="0"/>
              </a:endParaRPr>
            </a:p>
          </p:txBody>
        </p:sp>
        <p:sp>
          <p:nvSpPr>
            <p:cNvPr id="29" name="28 Elipse"/>
            <p:cNvSpPr/>
            <p:nvPr/>
          </p:nvSpPr>
          <p:spPr bwMode="auto">
            <a:xfrm>
              <a:off x="5441671" y="4560098"/>
              <a:ext cx="457200" cy="48267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30" name="CuadroTexto 24"/>
            <p:cNvSpPr txBox="1"/>
            <p:nvPr/>
          </p:nvSpPr>
          <p:spPr>
            <a:xfrm>
              <a:off x="5782987" y="4365468"/>
              <a:ext cx="1002197" cy="338554"/>
            </a:xfrm>
            <a:prstGeom prst="rect">
              <a:avLst/>
            </a:prstGeom>
            <a:noFill/>
          </p:spPr>
          <p:txBody>
            <a:bodyPr wrap="none" rtlCol="0">
              <a:spAutoFit/>
            </a:bodyPr>
            <a:lstStyle/>
            <a:p>
              <a:r>
                <a:rPr lang="es-ES" sz="1600" b="1" dirty="0" smtClean="0">
                  <a:solidFill>
                    <a:srgbClr val="00B050"/>
                  </a:solidFill>
                  <a:latin typeface="Calibri" panose="020F0502020204030204" pitchFamily="34" charset="0"/>
                </a:rPr>
                <a:t>2r=23 µm</a:t>
              </a:r>
              <a:endParaRPr lang="es-ES" sz="1600" b="1" dirty="0">
                <a:solidFill>
                  <a:srgbClr val="00B050"/>
                </a:solidFill>
                <a:latin typeface="Calibri" panose="020F0502020204030204" pitchFamily="34" charset="0"/>
              </a:endParaRPr>
            </a:p>
          </p:txBody>
        </p:sp>
      </p:grpSp>
      <p:sp>
        <p:nvSpPr>
          <p:cNvPr id="47" name="3 Rectángulo"/>
          <p:cNvSpPr/>
          <p:nvPr/>
        </p:nvSpPr>
        <p:spPr>
          <a:xfrm>
            <a:off x="6077908" y="2482903"/>
            <a:ext cx="2788558" cy="877163"/>
          </a:xfrm>
          <a:prstGeom prst="rect">
            <a:avLst/>
          </a:prstGeom>
          <a:solidFill>
            <a:srgbClr val="92D050">
              <a:alpha val="30000"/>
            </a:srgbClr>
          </a:solidFill>
        </p:spPr>
        <p:txBody>
          <a:bodyPr wrap="square">
            <a:spAutoFit/>
          </a:bodyPr>
          <a:lstStyle/>
          <a:p>
            <a:pPr>
              <a:spcAft>
                <a:spcPts val="0"/>
              </a:spcAft>
              <a:buClr>
                <a:schemeClr val="tx1"/>
              </a:buClr>
            </a:pPr>
            <a:r>
              <a:rPr lang="en-US" sz="1600" b="1" dirty="0" smtClean="0">
                <a:solidFill>
                  <a:srgbClr val="FF0000"/>
                </a:solidFill>
                <a:latin typeface="Calibri" panose="020F0502020204030204" pitchFamily="34" charset="0"/>
              </a:rPr>
              <a:t>Substrate Resistivity</a:t>
            </a:r>
            <a:r>
              <a:rPr lang="en-US" sz="1600" b="1" dirty="0" smtClean="0">
                <a:latin typeface="Calibri" panose="020F0502020204030204" pitchFamily="34" charset="0"/>
              </a:rPr>
              <a:t>:</a:t>
            </a:r>
          </a:p>
          <a:p>
            <a:pPr>
              <a:spcAft>
                <a:spcPts val="0"/>
              </a:spcAft>
              <a:buClr>
                <a:schemeClr val="tx1"/>
              </a:buClr>
            </a:pPr>
            <a:r>
              <a:rPr lang="en-US" sz="1600" b="1" dirty="0" smtClean="0">
                <a:latin typeface="Calibri" panose="020F0502020204030204" pitchFamily="34" charset="0"/>
              </a:rPr>
              <a:t>150 – 500 </a:t>
            </a:r>
            <a:r>
              <a:rPr lang="el-GR" sz="1600" b="1" dirty="0" smtClean="0">
                <a:latin typeface="Calibri" panose="020F0502020204030204" pitchFamily="34" charset="0"/>
              </a:rPr>
              <a:t>Ω</a:t>
            </a:r>
            <a:r>
              <a:rPr lang="es-ES_tradnl" sz="1600" b="1" dirty="0" smtClean="0">
                <a:latin typeface="Calibri" panose="020F0502020204030204" pitchFamily="34" charset="0"/>
              </a:rPr>
              <a:t>·cm</a:t>
            </a:r>
          </a:p>
          <a:p>
            <a:pPr>
              <a:spcBef>
                <a:spcPts val="600"/>
              </a:spcBef>
              <a:spcAft>
                <a:spcPts val="0"/>
              </a:spcAft>
              <a:buClr>
                <a:schemeClr val="tx1"/>
              </a:buClr>
            </a:pPr>
            <a:r>
              <a:rPr lang="en-US" sz="1400" dirty="0" smtClean="0">
                <a:latin typeface="Calibri" panose="020F0502020204030204" pitchFamily="34" charset="0"/>
              </a:rPr>
              <a:t>(</a:t>
            </a:r>
            <a:r>
              <a:rPr lang="en-US" sz="1400" b="1" dirty="0" smtClean="0">
                <a:solidFill>
                  <a:srgbClr val="FF0000"/>
                </a:solidFill>
                <a:latin typeface="Calibri" panose="020F0502020204030204" pitchFamily="34" charset="0"/>
              </a:rPr>
              <a:t>Boron doping</a:t>
            </a:r>
            <a:r>
              <a:rPr lang="en-US" sz="1400" dirty="0" smtClean="0">
                <a:latin typeface="Calibri" panose="020F0502020204030204" pitchFamily="34" charset="0"/>
              </a:rPr>
              <a:t>: 3e13 – 8e13 cm</a:t>
            </a:r>
            <a:r>
              <a:rPr lang="en-US" sz="1400" baseline="30000" dirty="0" smtClean="0">
                <a:latin typeface="Calibri" panose="020F0502020204030204" pitchFamily="34" charset="0"/>
              </a:rPr>
              <a:t>-3</a:t>
            </a:r>
            <a:r>
              <a:rPr lang="en-US" sz="1400" dirty="0" smtClean="0">
                <a:latin typeface="Calibri" panose="020F0502020204030204" pitchFamily="34" charset="0"/>
              </a:rPr>
              <a:t>)</a:t>
            </a:r>
            <a:endParaRPr lang="en-US" sz="1600" b="1" dirty="0" smtClean="0">
              <a:solidFill>
                <a:srgbClr val="FF0000"/>
              </a:solidFill>
              <a:latin typeface="Calibri" panose="020F0502020204030204" pitchFamily="34" charset="0"/>
            </a:endParaRPr>
          </a:p>
        </p:txBody>
      </p:sp>
      <p:cxnSp>
        <p:nvCxnSpPr>
          <p:cNvPr id="48" name="47 Conector recto de flecha"/>
          <p:cNvCxnSpPr>
            <a:endCxn id="47" idx="1"/>
          </p:cNvCxnSpPr>
          <p:nvPr/>
        </p:nvCxnSpPr>
        <p:spPr bwMode="auto">
          <a:xfrm flipV="1">
            <a:off x="4389860" y="2921485"/>
            <a:ext cx="1688048" cy="759557"/>
          </a:xfrm>
          <a:prstGeom prst="straightConnector1">
            <a:avLst/>
          </a:prstGeom>
          <a:solidFill>
            <a:schemeClr val="accent1"/>
          </a:solidFill>
          <a:ln w="38100" cap="flat" cmpd="sng" algn="ctr">
            <a:solidFill>
              <a:srgbClr val="92D050"/>
            </a:solidFill>
            <a:prstDash val="dash"/>
            <a:round/>
            <a:headEnd type="arrow" w="med" len="med"/>
            <a:tailEnd type="none"/>
          </a:ln>
          <a:effectLst/>
        </p:spPr>
      </p:cxnSp>
      <p:sp>
        <p:nvSpPr>
          <p:cNvPr id="26" name="25 Rectángulo"/>
          <p:cNvSpPr/>
          <p:nvPr/>
        </p:nvSpPr>
        <p:spPr>
          <a:xfrm>
            <a:off x="5917190" y="1127712"/>
            <a:ext cx="2989751" cy="646331"/>
          </a:xfrm>
          <a:prstGeom prst="rect">
            <a:avLst/>
          </a:prstGeom>
          <a:solidFill>
            <a:srgbClr val="93A0CC"/>
          </a:solidFill>
          <a:ln>
            <a:noFill/>
          </a:ln>
        </p:spPr>
        <p:txBody>
          <a:bodyPr wrap="square">
            <a:spAutoFit/>
          </a:bodyPr>
          <a:lstStyle/>
          <a:p>
            <a:pPr marL="0" lvl="1" algn="ctr"/>
            <a:r>
              <a:rPr lang="en-US" sz="1800" b="1" dirty="0" smtClean="0">
                <a:latin typeface="Calibri" panose="020F0502020204030204" pitchFamily="34" charset="0"/>
                <a:sym typeface="Wingdings" panose="05000000000000000000" pitchFamily="2" charset="2"/>
              </a:rPr>
              <a:t>Trench depth = 80 µm</a:t>
            </a:r>
          </a:p>
          <a:p>
            <a:pPr marL="0" lvl="1" algn="ctr"/>
            <a:r>
              <a:rPr lang="en-US" sz="1800" b="1" dirty="0" smtClean="0">
                <a:latin typeface="Calibri" panose="020F0502020204030204" pitchFamily="34" charset="0"/>
                <a:sym typeface="Wingdings" panose="05000000000000000000" pitchFamily="2" charset="2"/>
              </a:rPr>
              <a:t>Substrate Thickness = 300 µm</a:t>
            </a:r>
            <a:endParaRPr lang="en-US" sz="1800" dirty="0"/>
          </a:p>
        </p:txBody>
      </p:sp>
    </p:spTree>
    <p:extLst>
      <p:ext uri="{BB962C8B-B14F-4D97-AF65-F5344CB8AC3E}">
        <p14:creationId xmlns:p14="http://schemas.microsoft.com/office/powerpoint/2010/main" val="145815193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Device Structure</a:t>
            </a:r>
            <a:endParaRPr lang="en-US" sz="1800" b="1" kern="0" dirty="0">
              <a:solidFill>
                <a:schemeClr val="tx1"/>
              </a:solidFill>
              <a:latin typeface="+mn-lt"/>
              <a:ea typeface="ＭＳ Ｐゴシック" pitchFamily="34" charset="-128"/>
            </a:endParaRPr>
          </a:p>
        </p:txBody>
      </p:sp>
      <p:cxnSp>
        <p:nvCxnSpPr>
          <p:cNvPr id="3" name="6 Conector recto"/>
          <p:cNvCxnSpPr>
            <a:cxnSpLocks noChangeShapeType="1"/>
          </p:cNvCxnSpPr>
          <p:nvPr/>
        </p:nvCxnSpPr>
        <p:spPr bwMode="auto">
          <a:xfrm>
            <a:off x="286643" y="764704"/>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4" name="Grupo 3"/>
          <p:cNvGrpSpPr/>
          <p:nvPr/>
        </p:nvGrpSpPr>
        <p:grpSpPr>
          <a:xfrm>
            <a:off x="467544" y="1096164"/>
            <a:ext cx="8210728" cy="4493076"/>
            <a:chOff x="467544" y="1096164"/>
            <a:chExt cx="8210728" cy="4493076"/>
          </a:xfrm>
        </p:grpSpPr>
        <p:grpSp>
          <p:nvGrpSpPr>
            <p:cNvPr id="5" name="Grupo 4"/>
            <p:cNvGrpSpPr/>
            <p:nvPr/>
          </p:nvGrpSpPr>
          <p:grpSpPr>
            <a:xfrm>
              <a:off x="467544" y="1268760"/>
              <a:ext cx="8210728" cy="4320480"/>
              <a:chOff x="467544" y="1268760"/>
              <a:chExt cx="8210728" cy="4320480"/>
            </a:xfrm>
          </p:grpSpPr>
          <p:sp>
            <p:nvSpPr>
              <p:cNvPr id="10" name="1 Rectángulo"/>
              <p:cNvSpPr>
                <a:spLocks noChangeAspect="1"/>
              </p:cNvSpPr>
              <p:nvPr/>
            </p:nvSpPr>
            <p:spPr>
              <a:xfrm>
                <a:off x="467544" y="1988840"/>
                <a:ext cx="8208912" cy="36004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45 Rectángulo redondeado"/>
              <p:cNvSpPr/>
              <p:nvPr/>
            </p:nvSpPr>
            <p:spPr>
              <a:xfrm>
                <a:off x="3852000" y="1820767"/>
                <a:ext cx="1440160" cy="41616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467544" y="1268760"/>
                <a:ext cx="8208697" cy="7177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p:cNvGrpSpPr/>
              <p:nvPr/>
            </p:nvGrpSpPr>
            <p:grpSpPr>
              <a:xfrm>
                <a:off x="1337280" y="1663200"/>
                <a:ext cx="1080000" cy="3207438"/>
                <a:chOff x="1337280" y="1663200"/>
                <a:chExt cx="1080000" cy="3207438"/>
              </a:xfrm>
            </p:grpSpPr>
            <p:sp>
              <p:nvSpPr>
                <p:cNvPr id="44" name="5 Rectángulo redondeado"/>
                <p:cNvSpPr>
                  <a:spLocks/>
                </p:cNvSpPr>
                <p:nvPr/>
              </p:nvSpPr>
              <p:spPr>
                <a:xfrm>
                  <a:off x="1337280" y="1663200"/>
                  <a:ext cx="1080000" cy="3207438"/>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 Rectángulo redondeado"/>
                <p:cNvSpPr/>
                <p:nvPr/>
              </p:nvSpPr>
              <p:spPr>
                <a:xfrm>
                  <a:off x="1519200" y="1663200"/>
                  <a:ext cx="720080" cy="306342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6 Rectángulo redondeado"/>
                <p:cNvSpPr/>
                <p:nvPr/>
              </p:nvSpPr>
              <p:spPr>
                <a:xfrm>
                  <a:off x="1663200" y="1663200"/>
                  <a:ext cx="432048" cy="2968972"/>
                </a:xfrm>
                <a:prstGeom prst="round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 name="Grupo 13"/>
              <p:cNvGrpSpPr/>
              <p:nvPr/>
            </p:nvGrpSpPr>
            <p:grpSpPr>
              <a:xfrm>
                <a:off x="6732000" y="1663200"/>
                <a:ext cx="1080000" cy="3207438"/>
                <a:chOff x="1337280" y="1663200"/>
                <a:chExt cx="1080000" cy="3207438"/>
              </a:xfrm>
            </p:grpSpPr>
            <p:sp>
              <p:nvSpPr>
                <p:cNvPr id="41" name="5 Rectángulo redondeado"/>
                <p:cNvSpPr>
                  <a:spLocks/>
                </p:cNvSpPr>
                <p:nvPr/>
              </p:nvSpPr>
              <p:spPr>
                <a:xfrm>
                  <a:off x="1337280" y="1663200"/>
                  <a:ext cx="1080000" cy="3207438"/>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 Rectángulo redondeado"/>
                <p:cNvSpPr/>
                <p:nvPr/>
              </p:nvSpPr>
              <p:spPr>
                <a:xfrm>
                  <a:off x="1519200" y="1663200"/>
                  <a:ext cx="720080" cy="306342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6 Rectángulo redondeado"/>
                <p:cNvSpPr/>
                <p:nvPr/>
              </p:nvSpPr>
              <p:spPr>
                <a:xfrm>
                  <a:off x="1663200" y="1663200"/>
                  <a:ext cx="432048" cy="2968972"/>
                </a:xfrm>
                <a:prstGeom prst="round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p:cNvGrpSpPr/>
              <p:nvPr/>
            </p:nvGrpSpPr>
            <p:grpSpPr>
              <a:xfrm>
                <a:off x="467544" y="1543482"/>
                <a:ext cx="1224136" cy="781341"/>
                <a:chOff x="467544" y="1543482"/>
                <a:chExt cx="1224136" cy="781341"/>
              </a:xfrm>
            </p:grpSpPr>
            <p:sp>
              <p:nvSpPr>
                <p:cNvPr id="38" name="32 Rectángulo"/>
                <p:cNvSpPr/>
                <p:nvPr/>
              </p:nvSpPr>
              <p:spPr>
                <a:xfrm>
                  <a:off x="468735" y="1820767"/>
                  <a:ext cx="868545" cy="504056"/>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9" name="Conector recto 38"/>
                <p:cNvCxnSpPr/>
                <p:nvPr/>
              </p:nvCxnSpPr>
              <p:spPr>
                <a:xfrm flipV="1">
                  <a:off x="467544" y="2320783"/>
                  <a:ext cx="936104"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Arco 39"/>
                <p:cNvSpPr/>
                <p:nvPr/>
              </p:nvSpPr>
              <p:spPr>
                <a:xfrm rot="5400000">
                  <a:off x="1014996" y="1644102"/>
                  <a:ext cx="777304" cy="576064"/>
                </a:xfrm>
                <a:prstGeom prst="arc">
                  <a:avLst>
                    <a:gd name="adj1" fmla="val 16529759"/>
                    <a:gd name="adj2" fmla="val 21470125"/>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16" name="Grupo 15"/>
              <p:cNvGrpSpPr/>
              <p:nvPr/>
            </p:nvGrpSpPr>
            <p:grpSpPr>
              <a:xfrm>
                <a:off x="7452320" y="1543183"/>
                <a:ext cx="1225952" cy="782473"/>
                <a:chOff x="7452320" y="1543183"/>
                <a:chExt cx="1225952" cy="782473"/>
              </a:xfrm>
            </p:grpSpPr>
            <p:sp>
              <p:nvSpPr>
                <p:cNvPr id="35" name="32 Rectángulo"/>
                <p:cNvSpPr/>
                <p:nvPr/>
              </p:nvSpPr>
              <p:spPr>
                <a:xfrm>
                  <a:off x="7810672" y="1821600"/>
                  <a:ext cx="867600" cy="504056"/>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6" name="Conector recto 35"/>
                <p:cNvCxnSpPr/>
                <p:nvPr/>
              </p:nvCxnSpPr>
              <p:spPr>
                <a:xfrm>
                  <a:off x="7740352" y="2320783"/>
                  <a:ext cx="936104"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Arco 36"/>
                <p:cNvSpPr/>
                <p:nvPr/>
              </p:nvSpPr>
              <p:spPr>
                <a:xfrm rot="10800000">
                  <a:off x="7452320" y="1543183"/>
                  <a:ext cx="576000" cy="777600"/>
                </a:xfrm>
                <a:prstGeom prst="arc">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17" name="Grupo 16"/>
              <p:cNvGrpSpPr/>
              <p:nvPr/>
            </p:nvGrpSpPr>
            <p:grpSpPr>
              <a:xfrm>
                <a:off x="467544" y="1556791"/>
                <a:ext cx="8208971" cy="362236"/>
                <a:chOff x="467544" y="1556791"/>
                <a:chExt cx="8208971" cy="362236"/>
              </a:xfrm>
            </p:grpSpPr>
            <p:sp>
              <p:nvSpPr>
                <p:cNvPr id="27" name="Rectángulo 26"/>
                <p:cNvSpPr/>
                <p:nvPr/>
              </p:nvSpPr>
              <p:spPr>
                <a:xfrm>
                  <a:off x="1663200" y="1700808"/>
                  <a:ext cx="432048" cy="11995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7057109" y="1699200"/>
                  <a:ext cx="432048" cy="11995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467544" y="1557338"/>
                  <a:ext cx="2088232"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6588283" y="1557338"/>
                  <a:ext cx="2088232"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2696400" y="1701581"/>
                  <a:ext cx="1299600"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p:cNvSpPr/>
                <p:nvPr/>
              </p:nvSpPr>
              <p:spPr>
                <a:xfrm>
                  <a:off x="5148588" y="1700195"/>
                  <a:ext cx="1299600"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Forma libre 32"/>
                <p:cNvSpPr/>
                <p:nvPr/>
              </p:nvSpPr>
              <p:spPr>
                <a:xfrm>
                  <a:off x="2416175" y="1558924"/>
                  <a:ext cx="434975" cy="229715"/>
                </a:xfrm>
                <a:custGeom>
                  <a:avLst/>
                  <a:gdLst>
                    <a:gd name="connsiteX0" fmla="*/ 0 w 434975"/>
                    <a:gd name="connsiteY0" fmla="*/ 0 h 215900"/>
                    <a:gd name="connsiteX1" fmla="*/ 0 w 434975"/>
                    <a:gd name="connsiteY1" fmla="*/ 215900 h 215900"/>
                    <a:gd name="connsiteX2" fmla="*/ 431800 w 434975"/>
                    <a:gd name="connsiteY2" fmla="*/ 212725 h 215900"/>
                    <a:gd name="connsiteX3" fmla="*/ 434975 w 434975"/>
                    <a:gd name="connsiteY3" fmla="*/ 152400 h 215900"/>
                    <a:gd name="connsiteX4" fmla="*/ 139700 w 434975"/>
                    <a:gd name="connsiteY4" fmla="*/ 3175 h 215900"/>
                    <a:gd name="connsiteX5" fmla="*/ 0 w 434975"/>
                    <a:gd name="connsiteY5"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975" h="215900">
                      <a:moveTo>
                        <a:pt x="0" y="0"/>
                      </a:moveTo>
                      <a:lnTo>
                        <a:pt x="0" y="215900"/>
                      </a:lnTo>
                      <a:lnTo>
                        <a:pt x="431800" y="212725"/>
                      </a:lnTo>
                      <a:lnTo>
                        <a:pt x="434975" y="152400"/>
                      </a:lnTo>
                      <a:lnTo>
                        <a:pt x="139700" y="3175"/>
                      </a:lnTo>
                      <a:lnTo>
                        <a:pt x="0" y="0"/>
                      </a:lnTo>
                      <a:close/>
                    </a:path>
                  </a:pathLst>
                </a:cu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Forma libre 33"/>
                <p:cNvSpPr/>
                <p:nvPr/>
              </p:nvSpPr>
              <p:spPr>
                <a:xfrm>
                  <a:off x="6165701" y="1556791"/>
                  <a:ext cx="435600" cy="231847"/>
                </a:xfrm>
                <a:custGeom>
                  <a:avLst/>
                  <a:gdLst>
                    <a:gd name="connsiteX0" fmla="*/ 333375 w 339725"/>
                    <a:gd name="connsiteY0" fmla="*/ 0 h 225425"/>
                    <a:gd name="connsiteX1" fmla="*/ 339725 w 339725"/>
                    <a:gd name="connsiteY1" fmla="*/ 222250 h 225425"/>
                    <a:gd name="connsiteX2" fmla="*/ 0 w 339725"/>
                    <a:gd name="connsiteY2" fmla="*/ 225425 h 225425"/>
                    <a:gd name="connsiteX3" fmla="*/ 0 w 339725"/>
                    <a:gd name="connsiteY3" fmla="*/ 146050 h 225425"/>
                    <a:gd name="connsiteX4" fmla="*/ 333375 w 339725"/>
                    <a:gd name="connsiteY4" fmla="*/ 0 h 2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5" h="225425">
                      <a:moveTo>
                        <a:pt x="333375" y="0"/>
                      </a:moveTo>
                      <a:lnTo>
                        <a:pt x="339725" y="222250"/>
                      </a:lnTo>
                      <a:lnTo>
                        <a:pt x="0" y="225425"/>
                      </a:lnTo>
                      <a:lnTo>
                        <a:pt x="0" y="146050"/>
                      </a:lnTo>
                      <a:lnTo>
                        <a:pt x="333375" y="0"/>
                      </a:lnTo>
                      <a:close/>
                    </a:path>
                  </a:pathLst>
                </a:cu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p:cNvGrpSpPr/>
              <p:nvPr/>
            </p:nvGrpSpPr>
            <p:grpSpPr>
              <a:xfrm>
                <a:off x="468000" y="1774784"/>
                <a:ext cx="8208241" cy="216024"/>
                <a:chOff x="468000" y="1774784"/>
                <a:chExt cx="8208241" cy="216024"/>
              </a:xfrm>
            </p:grpSpPr>
            <p:sp>
              <p:nvSpPr>
                <p:cNvPr id="19" name="2 Rectángulo"/>
                <p:cNvSpPr/>
                <p:nvPr/>
              </p:nvSpPr>
              <p:spPr>
                <a:xfrm>
                  <a:off x="468000" y="1916832"/>
                  <a:ext cx="1051200" cy="7200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2 Rectángulo"/>
                <p:cNvSpPr/>
                <p:nvPr/>
              </p:nvSpPr>
              <p:spPr>
                <a:xfrm>
                  <a:off x="7632241" y="1918800"/>
                  <a:ext cx="1044000" cy="7200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 Rectángulo"/>
                <p:cNvSpPr/>
                <p:nvPr/>
              </p:nvSpPr>
              <p:spPr>
                <a:xfrm>
                  <a:off x="469191" y="1775198"/>
                  <a:ext cx="10512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 Rectángulo"/>
                <p:cNvSpPr/>
                <p:nvPr/>
              </p:nvSpPr>
              <p:spPr>
                <a:xfrm>
                  <a:off x="7625041" y="1774784"/>
                  <a:ext cx="10512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 Rectángulo"/>
                <p:cNvSpPr/>
                <p:nvPr/>
              </p:nvSpPr>
              <p:spPr>
                <a:xfrm>
                  <a:off x="2228888" y="1918800"/>
                  <a:ext cx="1767047" cy="69642"/>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 Rectángulo"/>
                <p:cNvSpPr/>
                <p:nvPr/>
              </p:nvSpPr>
              <p:spPr>
                <a:xfrm>
                  <a:off x="2230080" y="1774800"/>
                  <a:ext cx="4680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 Rectángulo"/>
                <p:cNvSpPr/>
                <p:nvPr/>
              </p:nvSpPr>
              <p:spPr>
                <a:xfrm>
                  <a:off x="5145274" y="1916832"/>
                  <a:ext cx="1767047" cy="69642"/>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 Rectángulo"/>
                <p:cNvSpPr/>
                <p:nvPr/>
              </p:nvSpPr>
              <p:spPr>
                <a:xfrm>
                  <a:off x="6449787" y="1774784"/>
                  <a:ext cx="4680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 name="Rectángulo 5"/>
            <p:cNvSpPr/>
            <p:nvPr/>
          </p:nvSpPr>
          <p:spPr>
            <a:xfrm>
              <a:off x="3000524" y="1197995"/>
              <a:ext cx="2981089" cy="26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_</a:t>
              </a:r>
              <a:endParaRPr lang="es-ES" dirty="0"/>
            </a:p>
          </p:txBody>
        </p:sp>
        <p:sp>
          <p:nvSpPr>
            <p:cNvPr id="7" name="Rectángulo 6"/>
            <p:cNvSpPr/>
            <p:nvPr/>
          </p:nvSpPr>
          <p:spPr>
            <a:xfrm>
              <a:off x="4036522" y="1304764"/>
              <a:ext cx="1045557" cy="238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orma libre 7"/>
            <p:cNvSpPr/>
            <p:nvPr/>
          </p:nvSpPr>
          <p:spPr>
            <a:xfrm rot="-120000">
              <a:off x="5829300" y="1120140"/>
              <a:ext cx="632460" cy="342900"/>
            </a:xfrm>
            <a:custGeom>
              <a:avLst/>
              <a:gdLst>
                <a:gd name="connsiteX0" fmla="*/ 144780 w 632460"/>
                <a:gd name="connsiteY0" fmla="*/ 342900 h 342900"/>
                <a:gd name="connsiteX1" fmla="*/ 624840 w 632460"/>
                <a:gd name="connsiteY1" fmla="*/ 160020 h 342900"/>
                <a:gd name="connsiteX2" fmla="*/ 632460 w 632460"/>
                <a:gd name="connsiteY2" fmla="*/ 0 h 342900"/>
                <a:gd name="connsiteX3" fmla="*/ 0 w 632460"/>
                <a:gd name="connsiteY3" fmla="*/ 15240 h 342900"/>
                <a:gd name="connsiteX4" fmla="*/ 144780 w 63246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 h="342900">
                  <a:moveTo>
                    <a:pt x="144780" y="342900"/>
                  </a:moveTo>
                  <a:lnTo>
                    <a:pt x="624840" y="160020"/>
                  </a:lnTo>
                  <a:lnTo>
                    <a:pt x="632460" y="0"/>
                  </a:lnTo>
                  <a:lnTo>
                    <a:pt x="0" y="15240"/>
                  </a:lnTo>
                  <a:lnTo>
                    <a:pt x="144780" y="34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orma libre 8"/>
            <p:cNvSpPr/>
            <p:nvPr/>
          </p:nvSpPr>
          <p:spPr>
            <a:xfrm>
              <a:off x="2627784" y="1096164"/>
              <a:ext cx="628817" cy="365760"/>
            </a:xfrm>
            <a:custGeom>
              <a:avLst/>
              <a:gdLst>
                <a:gd name="connsiteX0" fmla="*/ 0 w 472440"/>
                <a:gd name="connsiteY0" fmla="*/ 167640 h 365760"/>
                <a:gd name="connsiteX1" fmla="*/ 281940 w 472440"/>
                <a:gd name="connsiteY1" fmla="*/ 365760 h 365760"/>
                <a:gd name="connsiteX2" fmla="*/ 472440 w 472440"/>
                <a:gd name="connsiteY2" fmla="*/ 281940 h 365760"/>
                <a:gd name="connsiteX3" fmla="*/ 472440 w 472440"/>
                <a:gd name="connsiteY3" fmla="*/ 0 h 365760"/>
                <a:gd name="connsiteX4" fmla="*/ 15240 w 472440"/>
                <a:gd name="connsiteY4" fmla="*/ 7620 h 365760"/>
                <a:gd name="connsiteX5" fmla="*/ 0 w 472440"/>
                <a:gd name="connsiteY5" fmla="*/ 16764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40" h="365760">
                  <a:moveTo>
                    <a:pt x="0" y="167640"/>
                  </a:moveTo>
                  <a:lnTo>
                    <a:pt x="281940" y="365760"/>
                  </a:lnTo>
                  <a:lnTo>
                    <a:pt x="472440" y="281940"/>
                  </a:lnTo>
                  <a:lnTo>
                    <a:pt x="472440" y="0"/>
                  </a:lnTo>
                  <a:lnTo>
                    <a:pt x="15240" y="7620"/>
                  </a:lnTo>
                  <a:lnTo>
                    <a:pt x="0" y="1676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0" name="1 CuadroTexto"/>
          <p:cNvSpPr txBox="1"/>
          <p:nvPr/>
        </p:nvSpPr>
        <p:spPr>
          <a:xfrm>
            <a:off x="323527" y="736115"/>
            <a:ext cx="1125949" cy="400110"/>
          </a:xfrm>
          <a:prstGeom prst="rect">
            <a:avLst/>
          </a:prstGeom>
          <a:noFill/>
        </p:spPr>
        <p:txBody>
          <a:bodyPr wrap="none" rtlCol="0">
            <a:spAutoFit/>
          </a:bodyPr>
          <a:lstStyle/>
          <a:p>
            <a:r>
              <a:rPr lang="en-US" b="1" u="sng" dirty="0" smtClean="0">
                <a:latin typeface="Calibri" panose="020F0502020204030204" pitchFamily="34" charset="0"/>
              </a:rPr>
              <a:t>Cell Core</a:t>
            </a:r>
            <a:endParaRPr lang="en-US" b="1" u="sng" dirty="0">
              <a:latin typeface="Calibri" panose="020F0502020204030204" pitchFamily="34" charset="0"/>
            </a:endParaRPr>
          </a:p>
        </p:txBody>
      </p:sp>
      <p:cxnSp>
        <p:nvCxnSpPr>
          <p:cNvPr id="111" name="9 Conector recto de flecha"/>
          <p:cNvCxnSpPr/>
          <p:nvPr/>
        </p:nvCxnSpPr>
        <p:spPr bwMode="auto">
          <a:xfrm flipH="1" flipV="1">
            <a:off x="7257137" y="1110877"/>
            <a:ext cx="57149" cy="94997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2" name="12 CuadroTexto"/>
          <p:cNvSpPr txBox="1"/>
          <p:nvPr/>
        </p:nvSpPr>
        <p:spPr>
          <a:xfrm>
            <a:off x="6444208" y="836966"/>
            <a:ext cx="1859355" cy="307777"/>
          </a:xfrm>
          <a:prstGeom prst="rect">
            <a:avLst/>
          </a:prstGeom>
          <a:noFill/>
        </p:spPr>
        <p:txBody>
          <a:bodyPr wrap="none" rtlCol="0">
            <a:spAutoFit/>
          </a:bodyPr>
          <a:lstStyle/>
          <a:p>
            <a:r>
              <a:rPr lang="en-US" sz="1400" b="1" dirty="0" smtClean="0">
                <a:latin typeface="Calibri" panose="020F0502020204030204" pitchFamily="34" charset="0"/>
              </a:rPr>
              <a:t>Non-doped polysilicon</a:t>
            </a:r>
            <a:endParaRPr lang="en-US" sz="1400" b="1" dirty="0">
              <a:latin typeface="Calibri" panose="020F0502020204030204" pitchFamily="34" charset="0"/>
            </a:endParaRPr>
          </a:p>
        </p:txBody>
      </p:sp>
      <p:cxnSp>
        <p:nvCxnSpPr>
          <p:cNvPr id="113" name="13 Conector recto de flecha"/>
          <p:cNvCxnSpPr/>
          <p:nvPr/>
        </p:nvCxnSpPr>
        <p:spPr bwMode="auto">
          <a:xfrm flipV="1">
            <a:off x="4632279" y="1237794"/>
            <a:ext cx="105824" cy="52050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4" name="15 CuadroTexto"/>
          <p:cNvSpPr txBox="1"/>
          <p:nvPr/>
        </p:nvSpPr>
        <p:spPr>
          <a:xfrm>
            <a:off x="3569038" y="974227"/>
            <a:ext cx="2025234" cy="307777"/>
          </a:xfrm>
          <a:prstGeom prst="rect">
            <a:avLst/>
          </a:prstGeom>
          <a:noFill/>
        </p:spPr>
        <p:txBody>
          <a:bodyPr wrap="none" rtlCol="0">
            <a:spAutoFit/>
          </a:bodyPr>
          <a:lstStyle/>
          <a:p>
            <a:r>
              <a:rPr lang="en-US" sz="1400" b="1" dirty="0" smtClean="0">
                <a:latin typeface="Calibri" panose="020F0502020204030204" pitchFamily="34" charset="0"/>
              </a:rPr>
              <a:t>Metal Electrode (Source)</a:t>
            </a:r>
            <a:endParaRPr lang="en-US" sz="1400" b="1" dirty="0">
              <a:latin typeface="Calibri" panose="020F0502020204030204" pitchFamily="34" charset="0"/>
            </a:endParaRPr>
          </a:p>
        </p:txBody>
      </p:sp>
      <p:cxnSp>
        <p:nvCxnSpPr>
          <p:cNvPr id="115" name="29 Conector recto de flecha"/>
          <p:cNvCxnSpPr/>
          <p:nvPr/>
        </p:nvCxnSpPr>
        <p:spPr bwMode="auto">
          <a:xfrm flipV="1">
            <a:off x="2326959" y="1208460"/>
            <a:ext cx="293091" cy="49234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6" name="59 CuadroTexto"/>
          <p:cNvSpPr txBox="1"/>
          <p:nvPr/>
        </p:nvSpPr>
        <p:spPr>
          <a:xfrm>
            <a:off x="1427920" y="960015"/>
            <a:ext cx="1940468" cy="307777"/>
          </a:xfrm>
          <a:prstGeom prst="rect">
            <a:avLst/>
          </a:prstGeom>
          <a:noFill/>
        </p:spPr>
        <p:txBody>
          <a:bodyPr wrap="none" rtlCol="0">
            <a:spAutoFit/>
          </a:bodyPr>
          <a:lstStyle/>
          <a:p>
            <a:r>
              <a:rPr lang="en-US" sz="1400" b="1" dirty="0" smtClean="0">
                <a:latin typeface="Calibri" panose="020F0502020204030204" pitchFamily="34" charset="0"/>
              </a:rPr>
              <a:t>Inter-level Oxide (TEOS)</a:t>
            </a:r>
            <a:endParaRPr lang="en-US" sz="1400" b="1" dirty="0">
              <a:latin typeface="Calibri" panose="020F0502020204030204" pitchFamily="34" charset="0"/>
            </a:endParaRPr>
          </a:p>
        </p:txBody>
      </p:sp>
      <p:cxnSp>
        <p:nvCxnSpPr>
          <p:cNvPr id="117" name="5 Conector recto de flecha"/>
          <p:cNvCxnSpPr/>
          <p:nvPr/>
        </p:nvCxnSpPr>
        <p:spPr bwMode="auto">
          <a:xfrm flipH="1">
            <a:off x="6416029" y="3101921"/>
            <a:ext cx="576064" cy="36003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8" name="6 CuadroTexto"/>
          <p:cNvSpPr txBox="1"/>
          <p:nvPr/>
        </p:nvSpPr>
        <p:spPr>
          <a:xfrm>
            <a:off x="4589348" y="3400868"/>
            <a:ext cx="2170338" cy="307777"/>
          </a:xfrm>
          <a:prstGeom prst="rect">
            <a:avLst/>
          </a:prstGeom>
          <a:noFill/>
        </p:spPr>
        <p:txBody>
          <a:bodyPr wrap="none" rtlCol="0">
            <a:spAutoFit/>
          </a:bodyPr>
          <a:lstStyle/>
          <a:p>
            <a:r>
              <a:rPr lang="en-US" sz="1400" b="1" dirty="0" smtClean="0">
                <a:latin typeface="Calibri" panose="020F0502020204030204" pitchFamily="34" charset="0"/>
              </a:rPr>
              <a:t>Doped polysilicon (N-type)</a:t>
            </a:r>
            <a:endParaRPr lang="en-US" sz="1400" b="1" dirty="0">
              <a:latin typeface="Calibri" panose="020F0502020204030204" pitchFamily="34" charset="0"/>
            </a:endParaRPr>
          </a:p>
        </p:txBody>
      </p:sp>
      <p:sp>
        <p:nvSpPr>
          <p:cNvPr id="122" name="36 CuadroTexto"/>
          <p:cNvSpPr txBox="1"/>
          <p:nvPr/>
        </p:nvSpPr>
        <p:spPr>
          <a:xfrm>
            <a:off x="3709916" y="2252486"/>
            <a:ext cx="1771703" cy="307777"/>
          </a:xfrm>
          <a:prstGeom prst="rect">
            <a:avLst/>
          </a:prstGeom>
          <a:noFill/>
        </p:spPr>
        <p:txBody>
          <a:bodyPr wrap="none" rtlCol="0">
            <a:spAutoFit/>
          </a:bodyPr>
          <a:lstStyle/>
          <a:p>
            <a:r>
              <a:rPr lang="en-US" sz="1400" b="1" dirty="0" smtClean="0">
                <a:latin typeface="Calibri" panose="020F0502020204030204" pitchFamily="34" charset="0"/>
              </a:rPr>
              <a:t>P+ Electrode (Source)</a:t>
            </a:r>
            <a:endParaRPr lang="en-US" sz="1400" b="1" dirty="0">
              <a:latin typeface="Calibri" panose="020F0502020204030204" pitchFamily="34" charset="0"/>
            </a:endParaRPr>
          </a:p>
        </p:txBody>
      </p:sp>
      <p:cxnSp>
        <p:nvCxnSpPr>
          <p:cNvPr id="123" name="53 Conector recto de flecha"/>
          <p:cNvCxnSpPr/>
          <p:nvPr/>
        </p:nvCxnSpPr>
        <p:spPr bwMode="auto">
          <a:xfrm flipH="1">
            <a:off x="777188" y="2128492"/>
            <a:ext cx="249529" cy="65700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4" name="56 CuadroTexto"/>
          <p:cNvSpPr txBox="1"/>
          <p:nvPr/>
        </p:nvSpPr>
        <p:spPr>
          <a:xfrm>
            <a:off x="270965" y="2833191"/>
            <a:ext cx="1060675" cy="307777"/>
          </a:xfrm>
          <a:prstGeom prst="rect">
            <a:avLst/>
          </a:prstGeom>
          <a:noFill/>
        </p:spPr>
        <p:txBody>
          <a:bodyPr wrap="none" rtlCol="0">
            <a:spAutoFit/>
          </a:bodyPr>
          <a:lstStyle/>
          <a:p>
            <a:r>
              <a:rPr lang="en-US" sz="1400" b="1" dirty="0" smtClean="0">
                <a:latin typeface="Calibri" panose="020F0502020204030204" pitchFamily="34" charset="0"/>
              </a:rPr>
              <a:t>N-Type Diff.</a:t>
            </a:r>
            <a:endParaRPr lang="en-US" sz="1400" b="1" dirty="0">
              <a:latin typeface="Calibri" panose="020F0502020204030204" pitchFamily="34" charset="0"/>
            </a:endParaRPr>
          </a:p>
        </p:txBody>
      </p:sp>
      <p:cxnSp>
        <p:nvCxnSpPr>
          <p:cNvPr id="125" name="5 Conector recto de flecha"/>
          <p:cNvCxnSpPr/>
          <p:nvPr/>
        </p:nvCxnSpPr>
        <p:spPr bwMode="auto">
          <a:xfrm flipH="1">
            <a:off x="899592" y="3717032"/>
            <a:ext cx="530346" cy="54553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6" name="6 CuadroTexto"/>
          <p:cNvSpPr txBox="1"/>
          <p:nvPr/>
        </p:nvSpPr>
        <p:spPr>
          <a:xfrm>
            <a:off x="406783" y="4275673"/>
            <a:ext cx="996865" cy="1169551"/>
          </a:xfrm>
          <a:prstGeom prst="rect">
            <a:avLst/>
          </a:prstGeom>
          <a:noFill/>
        </p:spPr>
        <p:txBody>
          <a:bodyPr wrap="square" rtlCol="0">
            <a:spAutoFit/>
          </a:bodyPr>
          <a:lstStyle/>
          <a:p>
            <a:r>
              <a:rPr lang="en-US" sz="1400" b="1" dirty="0" smtClean="0">
                <a:latin typeface="Calibri" panose="020F0502020204030204" pitchFamily="34" charset="0"/>
              </a:rPr>
              <a:t>Diffusion (N-type) from the Doped polysilicon</a:t>
            </a:r>
            <a:endParaRPr lang="en-US" sz="1400" b="1" dirty="0">
              <a:latin typeface="Calibri" panose="020F0502020204030204" pitchFamily="34" charset="0"/>
            </a:endParaRPr>
          </a:p>
        </p:txBody>
      </p:sp>
      <p:cxnSp>
        <p:nvCxnSpPr>
          <p:cNvPr id="127" name="43 Conector recto de flecha"/>
          <p:cNvCxnSpPr/>
          <p:nvPr/>
        </p:nvCxnSpPr>
        <p:spPr bwMode="auto">
          <a:xfrm>
            <a:off x="2197547" y="4293096"/>
            <a:ext cx="4764559" cy="0"/>
          </a:xfrm>
          <a:prstGeom prst="straightConnector1">
            <a:avLst/>
          </a:prstGeom>
          <a:solidFill>
            <a:schemeClr val="accent1"/>
          </a:solidFill>
          <a:ln w="25400" cap="flat" cmpd="sng" algn="ctr">
            <a:solidFill>
              <a:schemeClr val="tx1"/>
            </a:solidFill>
            <a:prstDash val="solid"/>
            <a:round/>
            <a:headEnd type="triangle" w="med" len="med"/>
            <a:tailEnd type="triangle"/>
          </a:ln>
          <a:effectLst/>
        </p:spPr>
      </p:cxnSp>
      <p:sp>
        <p:nvSpPr>
          <p:cNvPr id="128" name="47 CuadroTexto"/>
          <p:cNvSpPr txBox="1"/>
          <p:nvPr/>
        </p:nvSpPr>
        <p:spPr>
          <a:xfrm>
            <a:off x="4613970" y="3985319"/>
            <a:ext cx="340158" cy="307777"/>
          </a:xfrm>
          <a:prstGeom prst="rect">
            <a:avLst/>
          </a:prstGeom>
          <a:noFill/>
        </p:spPr>
        <p:txBody>
          <a:bodyPr wrap="none" rtlCol="0">
            <a:spAutoFit/>
          </a:bodyPr>
          <a:lstStyle/>
          <a:p>
            <a:r>
              <a:rPr lang="en-US" sz="1400" b="1" dirty="0" smtClean="0">
                <a:latin typeface="Calibri" panose="020F0502020204030204" pitchFamily="34" charset="0"/>
              </a:rPr>
              <a:t>2r</a:t>
            </a:r>
            <a:endParaRPr lang="en-US" sz="1400" b="1" dirty="0">
              <a:latin typeface="Calibri" panose="020F0502020204030204" pitchFamily="34" charset="0"/>
            </a:endParaRPr>
          </a:p>
        </p:txBody>
      </p:sp>
      <p:cxnSp>
        <p:nvCxnSpPr>
          <p:cNvPr id="129" name="48 Conector recto de flecha"/>
          <p:cNvCxnSpPr/>
          <p:nvPr/>
        </p:nvCxnSpPr>
        <p:spPr bwMode="auto">
          <a:xfrm>
            <a:off x="7596336" y="4289857"/>
            <a:ext cx="1079029" cy="3239"/>
          </a:xfrm>
          <a:prstGeom prst="straightConnector1">
            <a:avLst/>
          </a:prstGeom>
          <a:solidFill>
            <a:schemeClr val="accent1"/>
          </a:solidFill>
          <a:ln w="25400" cap="flat" cmpd="sng" algn="ctr">
            <a:solidFill>
              <a:schemeClr val="tx1"/>
            </a:solidFill>
            <a:prstDash val="solid"/>
            <a:round/>
            <a:headEnd type="triangle" w="med" len="med"/>
            <a:tailEnd type="triangle"/>
          </a:ln>
          <a:effectLst/>
        </p:spPr>
      </p:cxnSp>
      <p:sp>
        <p:nvSpPr>
          <p:cNvPr id="130" name="49 CuadroTexto"/>
          <p:cNvSpPr txBox="1"/>
          <p:nvPr/>
        </p:nvSpPr>
        <p:spPr>
          <a:xfrm>
            <a:off x="7998515" y="3935377"/>
            <a:ext cx="437940" cy="307777"/>
          </a:xfrm>
          <a:prstGeom prst="rect">
            <a:avLst/>
          </a:prstGeom>
          <a:noFill/>
        </p:spPr>
        <p:txBody>
          <a:bodyPr wrap="none" rtlCol="0">
            <a:spAutoFit/>
          </a:bodyPr>
          <a:lstStyle/>
          <a:p>
            <a:r>
              <a:rPr lang="en-US" sz="1400" b="1" dirty="0" smtClean="0">
                <a:latin typeface="Calibri" panose="020F0502020204030204" pitchFamily="34" charset="0"/>
              </a:rPr>
              <a:t>S/2</a:t>
            </a:r>
            <a:endParaRPr lang="en-US" sz="1400" b="1" dirty="0">
              <a:latin typeface="Calibri" panose="020F0502020204030204" pitchFamily="34" charset="0"/>
            </a:endParaRPr>
          </a:p>
        </p:txBody>
      </p:sp>
      <p:sp>
        <p:nvSpPr>
          <p:cNvPr id="131" name="51 CuadroTexto"/>
          <p:cNvSpPr txBox="1"/>
          <p:nvPr/>
        </p:nvSpPr>
        <p:spPr>
          <a:xfrm>
            <a:off x="3679955" y="4365104"/>
            <a:ext cx="1914050" cy="400110"/>
          </a:xfrm>
          <a:prstGeom prst="rect">
            <a:avLst/>
          </a:prstGeom>
          <a:noFill/>
        </p:spPr>
        <p:txBody>
          <a:bodyPr wrap="none" rtlCol="0">
            <a:spAutoFit/>
          </a:bodyPr>
          <a:lstStyle/>
          <a:p>
            <a:r>
              <a:rPr lang="en-US" b="1" dirty="0" smtClean="0">
                <a:latin typeface="Calibri" panose="020F0502020204030204" pitchFamily="34" charset="0"/>
              </a:rPr>
              <a:t>Cell Core Region</a:t>
            </a:r>
            <a:endParaRPr lang="en-US" b="1" dirty="0">
              <a:latin typeface="Calibri" panose="020F0502020204030204" pitchFamily="34" charset="0"/>
            </a:endParaRPr>
          </a:p>
        </p:txBody>
      </p:sp>
      <p:sp>
        <p:nvSpPr>
          <p:cNvPr id="132" name="52 CuadroTexto"/>
          <p:cNvSpPr txBox="1"/>
          <p:nvPr/>
        </p:nvSpPr>
        <p:spPr>
          <a:xfrm>
            <a:off x="7756335" y="4365104"/>
            <a:ext cx="1136145" cy="707886"/>
          </a:xfrm>
          <a:prstGeom prst="rect">
            <a:avLst/>
          </a:prstGeom>
          <a:noFill/>
        </p:spPr>
        <p:txBody>
          <a:bodyPr wrap="none" rtlCol="0">
            <a:spAutoFit/>
          </a:bodyPr>
          <a:lstStyle/>
          <a:p>
            <a:pPr algn="ctr"/>
            <a:r>
              <a:rPr lang="en-US" b="1" dirty="0" smtClean="0">
                <a:latin typeface="Calibri" panose="020F0502020204030204" pitchFamily="34" charset="0"/>
              </a:rPr>
              <a:t>Inter-cell</a:t>
            </a:r>
            <a:endParaRPr lang="en-US" b="1" dirty="0">
              <a:latin typeface="Calibri" panose="020F0502020204030204" pitchFamily="34" charset="0"/>
            </a:endParaRPr>
          </a:p>
          <a:p>
            <a:pPr algn="ctr"/>
            <a:r>
              <a:rPr lang="en-US" b="1" dirty="0" smtClean="0">
                <a:latin typeface="Calibri" panose="020F0502020204030204" pitchFamily="34" charset="0"/>
              </a:rPr>
              <a:t>Region</a:t>
            </a:r>
            <a:endParaRPr lang="en-US" b="1" dirty="0">
              <a:latin typeface="Calibri" panose="020F0502020204030204" pitchFamily="34" charset="0"/>
            </a:endParaRPr>
          </a:p>
        </p:txBody>
      </p:sp>
      <p:pic>
        <p:nvPicPr>
          <p:cNvPr id="133" name="Picture 2" descr="C:\Paulus\2015\3D JFET Switch\Figuras\Figuras Corel\CustomFET_Dimension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2280" y="4869160"/>
            <a:ext cx="2391808" cy="19518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342055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Device Layout</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098" name="Picture 2" descr="C:\Users\pablo\Google Drive\3D JFET Switch\Presentación HMux\Figures Layout\Terminación_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32" y="1547803"/>
            <a:ext cx="3190404" cy="2025213"/>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C:\Users\pablo\Google Drive\3D JFET Switch\Presentación HMux\Figures Layout\Full Device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58615"/>
            <a:ext cx="5090436" cy="4851822"/>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C:\Users\pablo\Google Drive\3D JFET Switch\Presentación HMux\Figures Layout\Detalle Met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 r="1"/>
          <a:stretch/>
        </p:blipFill>
        <p:spPr bwMode="auto">
          <a:xfrm>
            <a:off x="368350" y="4188650"/>
            <a:ext cx="3249106" cy="204866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6 CuadroTexto"/>
          <p:cNvSpPr txBox="1"/>
          <p:nvPr/>
        </p:nvSpPr>
        <p:spPr>
          <a:xfrm>
            <a:off x="2483768" y="3666510"/>
            <a:ext cx="1377108"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Gate Runners</a:t>
            </a:r>
            <a:endParaRPr lang="en-US" sz="1600" b="1" dirty="0">
              <a:latin typeface="Calibri" panose="020F0502020204030204" pitchFamily="34" charset="0"/>
            </a:endParaRPr>
          </a:p>
        </p:txBody>
      </p:sp>
      <p:sp>
        <p:nvSpPr>
          <p:cNvPr id="8" name="7 CuadroTexto"/>
          <p:cNvSpPr txBox="1"/>
          <p:nvPr/>
        </p:nvSpPr>
        <p:spPr>
          <a:xfrm>
            <a:off x="5852600" y="908720"/>
            <a:ext cx="1377108"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Guard Rings</a:t>
            </a:r>
            <a:endParaRPr lang="en-US" sz="1600" b="1" dirty="0">
              <a:latin typeface="Calibri" panose="020F0502020204030204" pitchFamily="34" charset="0"/>
            </a:endParaRPr>
          </a:p>
        </p:txBody>
      </p:sp>
      <p:sp>
        <p:nvSpPr>
          <p:cNvPr id="9" name="8 CuadroTexto"/>
          <p:cNvSpPr txBox="1"/>
          <p:nvPr/>
        </p:nvSpPr>
        <p:spPr>
          <a:xfrm>
            <a:off x="7596336" y="2852936"/>
            <a:ext cx="1377108" cy="584775"/>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Source Electrodes</a:t>
            </a:r>
            <a:endParaRPr lang="en-US" sz="1600" b="1" dirty="0">
              <a:latin typeface="Calibri" panose="020F0502020204030204" pitchFamily="34" charset="0"/>
            </a:endParaRPr>
          </a:p>
        </p:txBody>
      </p:sp>
      <p:sp>
        <p:nvSpPr>
          <p:cNvPr id="10" name="9 CuadroTexto"/>
          <p:cNvSpPr txBox="1"/>
          <p:nvPr/>
        </p:nvSpPr>
        <p:spPr>
          <a:xfrm>
            <a:off x="4202938" y="865911"/>
            <a:ext cx="1766233"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Gate Electrode</a:t>
            </a:r>
            <a:endParaRPr lang="en-US" sz="1600" b="1" dirty="0">
              <a:latin typeface="Calibri" panose="020F0502020204030204" pitchFamily="34" charset="0"/>
            </a:endParaRPr>
          </a:p>
        </p:txBody>
      </p:sp>
      <p:cxnSp>
        <p:nvCxnSpPr>
          <p:cNvPr id="11" name="10 Conector recto de flecha"/>
          <p:cNvCxnSpPr>
            <a:stCxn id="10" idx="2"/>
          </p:cNvCxnSpPr>
          <p:nvPr/>
        </p:nvCxnSpPr>
        <p:spPr bwMode="auto">
          <a:xfrm>
            <a:off x="5086055" y="1204465"/>
            <a:ext cx="0" cy="64035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2" name="11 Conector recto de flecha"/>
          <p:cNvCxnSpPr>
            <a:stCxn id="9" idx="2"/>
          </p:cNvCxnSpPr>
          <p:nvPr/>
        </p:nvCxnSpPr>
        <p:spPr bwMode="auto">
          <a:xfrm flipH="1">
            <a:off x="8172402" y="3437711"/>
            <a:ext cx="112488" cy="188795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3" name="12 Conector recto de flecha"/>
          <p:cNvCxnSpPr>
            <a:stCxn id="8" idx="2"/>
          </p:cNvCxnSpPr>
          <p:nvPr/>
        </p:nvCxnSpPr>
        <p:spPr bwMode="auto">
          <a:xfrm>
            <a:off x="6541154" y="1247274"/>
            <a:ext cx="1029409" cy="45353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4" name="13 Conector recto de flecha"/>
          <p:cNvCxnSpPr>
            <a:stCxn id="7" idx="3"/>
          </p:cNvCxnSpPr>
          <p:nvPr/>
        </p:nvCxnSpPr>
        <p:spPr bwMode="auto">
          <a:xfrm>
            <a:off x="3860876" y="3835787"/>
            <a:ext cx="1359196" cy="414046"/>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5" name="14 Conector recto de flecha"/>
          <p:cNvCxnSpPr>
            <a:stCxn id="7" idx="3"/>
          </p:cNvCxnSpPr>
          <p:nvPr/>
        </p:nvCxnSpPr>
        <p:spPr bwMode="auto">
          <a:xfrm>
            <a:off x="3860876" y="3835787"/>
            <a:ext cx="2223292"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5" name="24 Conector recto de flecha"/>
          <p:cNvCxnSpPr>
            <a:stCxn id="9" idx="2"/>
          </p:cNvCxnSpPr>
          <p:nvPr/>
        </p:nvCxnSpPr>
        <p:spPr bwMode="auto">
          <a:xfrm flipH="1">
            <a:off x="7452321" y="3437711"/>
            <a:ext cx="832569" cy="188795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6" name="25 Conector recto de flecha"/>
          <p:cNvCxnSpPr>
            <a:stCxn id="9" idx="2"/>
          </p:cNvCxnSpPr>
          <p:nvPr/>
        </p:nvCxnSpPr>
        <p:spPr bwMode="auto">
          <a:xfrm flipH="1">
            <a:off x="6541154" y="3437711"/>
            <a:ext cx="1743736" cy="188795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7" name="36 CuadroTexto"/>
          <p:cNvSpPr txBox="1"/>
          <p:nvPr/>
        </p:nvSpPr>
        <p:spPr>
          <a:xfrm>
            <a:off x="7716364" y="930206"/>
            <a:ext cx="1257080"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Ch. Stopper</a:t>
            </a:r>
            <a:endParaRPr lang="en-US" sz="1600" b="1" dirty="0">
              <a:latin typeface="Calibri" panose="020F0502020204030204" pitchFamily="34" charset="0"/>
            </a:endParaRPr>
          </a:p>
        </p:txBody>
      </p:sp>
      <p:cxnSp>
        <p:nvCxnSpPr>
          <p:cNvPr id="38" name="37 Conector recto de flecha"/>
          <p:cNvCxnSpPr>
            <a:stCxn id="37" idx="2"/>
          </p:cNvCxnSpPr>
          <p:nvPr/>
        </p:nvCxnSpPr>
        <p:spPr bwMode="auto">
          <a:xfrm flipH="1">
            <a:off x="7956376" y="1268760"/>
            <a:ext cx="388528" cy="12794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3" name="42 Conector recto de flecha"/>
          <p:cNvCxnSpPr>
            <a:stCxn id="7" idx="3"/>
          </p:cNvCxnSpPr>
          <p:nvPr/>
        </p:nvCxnSpPr>
        <p:spPr bwMode="auto">
          <a:xfrm flipV="1">
            <a:off x="3860876" y="3311855"/>
            <a:ext cx="3015380" cy="52393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1 CuadroTexto"/>
          <p:cNvSpPr txBox="1"/>
          <p:nvPr/>
        </p:nvSpPr>
        <p:spPr>
          <a:xfrm>
            <a:off x="605665" y="963399"/>
            <a:ext cx="2657138" cy="369332"/>
          </a:xfrm>
          <a:prstGeom prst="rect">
            <a:avLst/>
          </a:prstGeom>
          <a:solidFill>
            <a:srgbClr val="93A0CC"/>
          </a:solidFill>
        </p:spPr>
        <p:txBody>
          <a:bodyPr wrap="none" rtlCol="0">
            <a:spAutoFit/>
          </a:bodyPr>
          <a:lstStyle/>
          <a:p>
            <a:r>
              <a:rPr lang="en-US" sz="1800" b="1" dirty="0" smtClean="0">
                <a:latin typeface="Calibri" panose="020F0502020204030204" pitchFamily="34" charset="0"/>
              </a:rPr>
              <a:t>7 photolithographic levels</a:t>
            </a:r>
            <a:endParaRPr lang="en-US" sz="1800" b="1" dirty="0">
              <a:latin typeface="Calibri" panose="020F0502020204030204" pitchFamily="34" charset="0"/>
            </a:endParaRPr>
          </a:p>
        </p:txBody>
      </p:sp>
    </p:spTree>
    <p:extLst>
      <p:ext uri="{BB962C8B-B14F-4D97-AF65-F5344CB8AC3E}">
        <p14:creationId xmlns:p14="http://schemas.microsoft.com/office/powerpoint/2010/main" val="30875554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Design of Experiments</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6146" name="Picture 2" descr="\\grup\rdg-grup\V-JFET\Diseño\run1\Wafer_V-JFET.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12" b="39243"/>
          <a:stretch/>
        </p:blipFill>
        <p:spPr bwMode="auto">
          <a:xfrm>
            <a:off x="530238" y="1275292"/>
            <a:ext cx="3825738" cy="2379024"/>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4 Tabla"/>
          <p:cNvGraphicFramePr>
            <a:graphicFrameLocks noGrp="1"/>
          </p:cNvGraphicFramePr>
          <p:nvPr>
            <p:extLst/>
          </p:nvPr>
        </p:nvGraphicFramePr>
        <p:xfrm>
          <a:off x="5674314" y="1772816"/>
          <a:ext cx="2138046" cy="914400"/>
        </p:xfrm>
        <a:graphic>
          <a:graphicData uri="http://schemas.openxmlformats.org/drawingml/2006/table">
            <a:tbl>
              <a:tblPr firstRow="1" firstCol="1" bandRow="1">
                <a:tableStyleId>{00A15C55-8517-42AA-B614-E9B94910E393}</a:tableStyleId>
              </a:tblPr>
              <a:tblGrid>
                <a:gridCol w="825818">
                  <a:extLst>
                    <a:ext uri="{9D8B030D-6E8A-4147-A177-3AD203B41FA5}">
                      <a16:colId xmlns:a16="http://schemas.microsoft.com/office/drawing/2014/main" val="20000"/>
                    </a:ext>
                  </a:extLst>
                </a:gridCol>
                <a:gridCol w="438468">
                  <a:extLst>
                    <a:ext uri="{9D8B030D-6E8A-4147-A177-3AD203B41FA5}">
                      <a16:colId xmlns:a16="http://schemas.microsoft.com/office/drawing/2014/main" val="20001"/>
                    </a:ext>
                  </a:extLst>
                </a:gridCol>
                <a:gridCol w="435292">
                  <a:extLst>
                    <a:ext uri="{9D8B030D-6E8A-4147-A177-3AD203B41FA5}">
                      <a16:colId xmlns:a16="http://schemas.microsoft.com/office/drawing/2014/main" val="20002"/>
                    </a:ext>
                  </a:extLst>
                </a:gridCol>
                <a:gridCol w="438468">
                  <a:extLst>
                    <a:ext uri="{9D8B030D-6E8A-4147-A177-3AD203B41FA5}">
                      <a16:colId xmlns:a16="http://schemas.microsoft.com/office/drawing/2014/main" val="20003"/>
                    </a:ext>
                  </a:extLst>
                </a:gridCol>
              </a:tblGrid>
              <a:tr h="288032">
                <a:tc>
                  <a:txBody>
                    <a:bodyPr/>
                    <a:lstStyle/>
                    <a:p>
                      <a:pPr algn="r"/>
                      <a:r>
                        <a:rPr lang="en-US" sz="1400" dirty="0" smtClean="0">
                          <a:latin typeface="Calibri" panose="020F0502020204030204" pitchFamily="34" charset="0"/>
                        </a:rPr>
                        <a:t>S\2r</a:t>
                      </a:r>
                      <a:endParaRPr lang="en-US" sz="1400" dirty="0">
                        <a:latin typeface="Calibri" panose="020F0502020204030204" pitchFamily="34" charset="0"/>
                      </a:endParaRPr>
                    </a:p>
                  </a:txBody>
                  <a:tcPr anchor="ctr"/>
                </a:tc>
                <a:tc>
                  <a:txBody>
                    <a:bodyPr/>
                    <a:lstStyle/>
                    <a:p>
                      <a:pPr algn="ctr"/>
                      <a:r>
                        <a:rPr lang="en-US" sz="1400" dirty="0" smtClean="0">
                          <a:latin typeface="Calibri" panose="020F0502020204030204" pitchFamily="34" charset="0"/>
                        </a:rPr>
                        <a:t>23</a:t>
                      </a:r>
                      <a:endParaRPr lang="en-US" sz="1400" dirty="0">
                        <a:latin typeface="Calibri" panose="020F0502020204030204" pitchFamily="34" charset="0"/>
                      </a:endParaRPr>
                    </a:p>
                  </a:txBody>
                  <a:tcPr anchor="ctr"/>
                </a:tc>
                <a:tc>
                  <a:txBody>
                    <a:bodyPr/>
                    <a:lstStyle/>
                    <a:p>
                      <a:pPr algn="ctr"/>
                      <a:r>
                        <a:rPr lang="en-US" sz="1400" dirty="0" smtClean="0">
                          <a:latin typeface="Calibri" panose="020F0502020204030204" pitchFamily="34" charset="0"/>
                        </a:rPr>
                        <a:t>29</a:t>
                      </a:r>
                      <a:endParaRPr lang="en-US" sz="1400" dirty="0">
                        <a:latin typeface="Calibri" panose="020F0502020204030204" pitchFamily="34" charset="0"/>
                      </a:endParaRPr>
                    </a:p>
                  </a:txBody>
                  <a:tcPr anchor="ctr"/>
                </a:tc>
                <a:tc>
                  <a:txBody>
                    <a:bodyPr/>
                    <a:lstStyle/>
                    <a:p>
                      <a:pPr algn="ctr"/>
                      <a:r>
                        <a:rPr lang="en-US" sz="1400" dirty="0" smtClean="0">
                          <a:latin typeface="Calibri" panose="020F0502020204030204" pitchFamily="34" charset="0"/>
                        </a:rPr>
                        <a:t>35</a:t>
                      </a:r>
                      <a:endParaRPr lang="en-US" sz="1400" dirty="0">
                        <a:latin typeface="Calibri" panose="020F0502020204030204" pitchFamily="34" charset="0"/>
                      </a:endParaRPr>
                    </a:p>
                  </a:txBody>
                  <a:tcPr anchor="ctr"/>
                </a:tc>
                <a:extLst>
                  <a:ext uri="{0D108BD9-81ED-4DB2-BD59-A6C34878D82A}">
                    <a16:rowId xmlns:a16="http://schemas.microsoft.com/office/drawing/2014/main" val="10000"/>
                  </a:ext>
                </a:extLst>
              </a:tr>
              <a:tr h="244232">
                <a:tc>
                  <a:txBody>
                    <a:bodyPr/>
                    <a:lstStyle/>
                    <a:p>
                      <a:pPr algn="r"/>
                      <a:r>
                        <a:rPr lang="en-US" sz="1400" dirty="0" smtClean="0">
                          <a:latin typeface="Calibri" panose="020F0502020204030204" pitchFamily="34" charset="0"/>
                        </a:rPr>
                        <a:t>10</a:t>
                      </a:r>
                      <a:endParaRPr lang="en-US" sz="1400" dirty="0">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r>
                        <a:rPr lang="en-US" sz="1400" dirty="0" smtClean="0">
                          <a:solidFill>
                            <a:srgbClr val="0070C0"/>
                          </a:solidFill>
                          <a:latin typeface="Calibri" panose="020F0502020204030204" pitchFamily="34" charset="0"/>
                        </a:rPr>
                        <a:t>X</a:t>
                      </a:r>
                      <a:endParaRPr lang="en-US" sz="1400" dirty="0">
                        <a:solidFill>
                          <a:srgbClr val="0070C0"/>
                        </a:solidFill>
                        <a:latin typeface="Calibri" panose="020F0502020204030204" pitchFamily="34" charset="0"/>
                      </a:endParaRPr>
                    </a:p>
                  </a:txBody>
                  <a:tcPr anchor="ctr"/>
                </a:tc>
                <a:extLst>
                  <a:ext uri="{0D108BD9-81ED-4DB2-BD59-A6C34878D82A}">
                    <a16:rowId xmlns:a16="http://schemas.microsoft.com/office/drawing/2014/main" val="10001"/>
                  </a:ext>
                </a:extLst>
              </a:tr>
              <a:tr h="227464">
                <a:tc>
                  <a:txBody>
                    <a:bodyPr/>
                    <a:lstStyle/>
                    <a:p>
                      <a:pPr algn="r"/>
                      <a:r>
                        <a:rPr lang="en-US" sz="1400" dirty="0" smtClean="0">
                          <a:latin typeface="Calibri" panose="020F0502020204030204" pitchFamily="34" charset="0"/>
                        </a:rPr>
                        <a:t>7</a:t>
                      </a:r>
                      <a:endParaRPr lang="en-US" sz="1400" dirty="0">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tc>
                  <a:txBody>
                    <a:bodyPr/>
                    <a:lstStyle/>
                    <a:p>
                      <a:pPr algn="ctr"/>
                      <a:endParaRPr lang="en-US" sz="1400" dirty="0">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extLst>
                  <a:ext uri="{0D108BD9-81ED-4DB2-BD59-A6C34878D82A}">
                    <a16:rowId xmlns:a16="http://schemas.microsoft.com/office/drawing/2014/main" val="10002"/>
                  </a:ext>
                </a:extLst>
              </a:tr>
            </a:tbl>
          </a:graphicData>
        </a:graphic>
      </p:graphicFrame>
      <p:sp>
        <p:nvSpPr>
          <p:cNvPr id="7" name="3 Rectángulo"/>
          <p:cNvSpPr/>
          <p:nvPr/>
        </p:nvSpPr>
        <p:spPr>
          <a:xfrm>
            <a:off x="4763670" y="836711"/>
            <a:ext cx="4128810" cy="877163"/>
          </a:xfrm>
          <a:prstGeom prst="rect">
            <a:avLst/>
          </a:prstGeom>
        </p:spPr>
        <p:txBody>
          <a:bodyPr wrap="square">
            <a:spAutoFit/>
          </a:bodyPr>
          <a:lstStyle/>
          <a:p>
            <a:pPr>
              <a:spcAft>
                <a:spcPts val="600"/>
              </a:spcAft>
            </a:pPr>
            <a:r>
              <a:rPr lang="en-US" sz="1800" b="1" u="sng" dirty="0" smtClean="0">
                <a:solidFill>
                  <a:srgbClr val="FF0000"/>
                </a:solidFill>
                <a:latin typeface="Calibri" panose="020F0502020204030204" pitchFamily="34" charset="0"/>
              </a:rPr>
              <a:t>Device Design (parameter values)</a:t>
            </a:r>
            <a:endParaRPr lang="en-US" sz="1800" b="1" dirty="0" smtClean="0">
              <a:latin typeface="Calibri" panose="020F0502020204030204" pitchFamily="34" charset="0"/>
            </a:endParaRPr>
          </a:p>
          <a:p>
            <a:pPr marL="285750" indent="-285750">
              <a:spcAft>
                <a:spcPts val="600"/>
              </a:spcAft>
              <a:buFont typeface="Arial" charset="0"/>
              <a:buChar char="•"/>
            </a:pPr>
            <a:r>
              <a:rPr lang="en-US" sz="1400" b="1" dirty="0" smtClean="0">
                <a:latin typeface="Calibri" panose="020F0502020204030204" pitchFamily="34" charset="0"/>
              </a:rPr>
              <a:t>7 Designs with different </a:t>
            </a:r>
            <a:r>
              <a:rPr lang="en-US" sz="1400" b="1" dirty="0" smtClean="0">
                <a:solidFill>
                  <a:srgbClr val="FF0000"/>
                </a:solidFill>
                <a:latin typeface="Calibri" panose="020F0502020204030204" pitchFamily="34" charset="0"/>
              </a:rPr>
              <a:t>2r</a:t>
            </a:r>
            <a:r>
              <a:rPr lang="en-US" sz="1400" b="1" dirty="0" smtClean="0">
                <a:latin typeface="Calibri" panose="020F0502020204030204" pitchFamily="34" charset="0"/>
              </a:rPr>
              <a:t>  and/or </a:t>
            </a:r>
            <a:r>
              <a:rPr lang="en-US" sz="1400" b="1" dirty="0" smtClean="0">
                <a:solidFill>
                  <a:srgbClr val="FF0000"/>
                </a:solidFill>
                <a:latin typeface="Calibri" panose="020F0502020204030204" pitchFamily="34" charset="0"/>
              </a:rPr>
              <a:t>S</a:t>
            </a:r>
            <a:r>
              <a:rPr lang="en-US" sz="1400" b="1" dirty="0" smtClean="0">
                <a:latin typeface="Calibri" panose="020F0502020204030204" pitchFamily="34" charset="0"/>
              </a:rPr>
              <a:t> (6x6 mm</a:t>
            </a:r>
            <a:r>
              <a:rPr lang="en-US" sz="1400" b="1" baseline="30000" dirty="0" smtClean="0">
                <a:latin typeface="Calibri" panose="020F0502020204030204" pitchFamily="34" charset="0"/>
              </a:rPr>
              <a:t>2</a:t>
            </a:r>
            <a:r>
              <a:rPr lang="en-US" sz="1400" b="1" dirty="0" smtClean="0">
                <a:latin typeface="Calibri" panose="020F0502020204030204" pitchFamily="34" charset="0"/>
              </a:rPr>
              <a:t>) (</a:t>
            </a:r>
            <a:r>
              <a:rPr lang="en-US" sz="1400" b="1" dirty="0" smtClean="0">
                <a:solidFill>
                  <a:srgbClr val="00B050"/>
                </a:solidFill>
                <a:latin typeface="Calibri" panose="020F0502020204030204" pitchFamily="34" charset="0"/>
              </a:rPr>
              <a:t>green</a:t>
            </a:r>
            <a:r>
              <a:rPr lang="en-US" sz="1400" b="1" dirty="0" smtClean="0">
                <a:latin typeface="Calibri" panose="020F0502020204030204" pitchFamily="34" charset="0"/>
              </a:rPr>
              <a:t>)</a:t>
            </a:r>
          </a:p>
        </p:txBody>
      </p:sp>
      <p:sp>
        <p:nvSpPr>
          <p:cNvPr id="8" name="3 Rectángulo"/>
          <p:cNvSpPr/>
          <p:nvPr/>
        </p:nvSpPr>
        <p:spPr>
          <a:xfrm>
            <a:off x="4815448" y="3020870"/>
            <a:ext cx="3716992" cy="307777"/>
          </a:xfrm>
          <a:prstGeom prst="rect">
            <a:avLst/>
          </a:prstGeom>
        </p:spPr>
        <p:txBody>
          <a:bodyPr wrap="square">
            <a:spAutoFit/>
          </a:bodyPr>
          <a:lstStyle/>
          <a:p>
            <a:pPr marL="285750" indent="-285750">
              <a:spcAft>
                <a:spcPts val="600"/>
              </a:spcAft>
              <a:buFont typeface="Arial" charset="0"/>
              <a:buChar char="•"/>
            </a:pPr>
            <a:r>
              <a:rPr lang="en-US" sz="1400" b="1" dirty="0" smtClean="0">
                <a:latin typeface="Calibri" panose="020F0502020204030204" pitchFamily="34" charset="0"/>
              </a:rPr>
              <a:t>2 Additional </a:t>
            </a:r>
            <a:r>
              <a:rPr lang="en-US" sz="1400" b="1" dirty="0">
                <a:latin typeface="Calibri" panose="020F0502020204030204" pitchFamily="34" charset="0"/>
              </a:rPr>
              <a:t>d</a:t>
            </a:r>
            <a:r>
              <a:rPr lang="en-US" sz="1400" b="1" dirty="0" smtClean="0">
                <a:latin typeface="Calibri" panose="020F0502020204030204" pitchFamily="34" charset="0"/>
              </a:rPr>
              <a:t>esigns with 8.9x6 mm</a:t>
            </a:r>
            <a:r>
              <a:rPr lang="en-US" sz="1400" b="1" baseline="30000" dirty="0" smtClean="0">
                <a:latin typeface="Calibri" panose="020F0502020204030204" pitchFamily="34" charset="0"/>
              </a:rPr>
              <a:t>2</a:t>
            </a:r>
            <a:r>
              <a:rPr lang="en-US" sz="1400" b="1" dirty="0">
                <a:latin typeface="Calibri" panose="020F0502020204030204" pitchFamily="34" charset="0"/>
              </a:rPr>
              <a:t> </a:t>
            </a:r>
            <a:r>
              <a:rPr lang="en-US" sz="1400" b="1" dirty="0" smtClean="0">
                <a:latin typeface="Calibri" panose="020F0502020204030204" pitchFamily="34" charset="0"/>
              </a:rPr>
              <a:t>(</a:t>
            </a:r>
            <a:r>
              <a:rPr lang="en-US" sz="1400" b="1" dirty="0" smtClean="0">
                <a:solidFill>
                  <a:srgbClr val="0070C0"/>
                </a:solidFill>
                <a:latin typeface="Calibri" panose="020F0502020204030204" pitchFamily="34" charset="0"/>
              </a:rPr>
              <a:t>blue</a:t>
            </a:r>
            <a:r>
              <a:rPr lang="en-US" sz="1400" b="1" dirty="0" smtClean="0">
                <a:latin typeface="Calibri" panose="020F0502020204030204" pitchFamily="34" charset="0"/>
              </a:rPr>
              <a:t>)</a:t>
            </a:r>
          </a:p>
        </p:txBody>
      </p:sp>
      <p:sp>
        <p:nvSpPr>
          <p:cNvPr id="9" name="3 Rectángulo"/>
          <p:cNvSpPr/>
          <p:nvPr/>
        </p:nvSpPr>
        <p:spPr>
          <a:xfrm>
            <a:off x="4788024" y="3284984"/>
            <a:ext cx="4078442" cy="369332"/>
          </a:xfrm>
          <a:prstGeom prst="rect">
            <a:avLst/>
          </a:prstGeom>
        </p:spPr>
        <p:txBody>
          <a:bodyPr wrap="square">
            <a:spAutoFit/>
          </a:bodyPr>
          <a:lstStyle/>
          <a:p>
            <a:pPr>
              <a:spcAft>
                <a:spcPts val="600"/>
              </a:spcAft>
            </a:pPr>
            <a:r>
              <a:rPr lang="en-US" sz="1800" b="1" u="sng" dirty="0" smtClean="0">
                <a:solidFill>
                  <a:srgbClr val="FF0000"/>
                </a:solidFill>
                <a:latin typeface="Calibri" panose="020F0502020204030204" pitchFamily="34" charset="0"/>
              </a:rPr>
              <a:t>P-Spray Strategy</a:t>
            </a:r>
          </a:p>
        </p:txBody>
      </p:sp>
      <p:sp>
        <p:nvSpPr>
          <p:cNvPr id="10" name="3 Rectángulo"/>
          <p:cNvSpPr/>
          <p:nvPr/>
        </p:nvSpPr>
        <p:spPr>
          <a:xfrm>
            <a:off x="4807670" y="5013176"/>
            <a:ext cx="4184242" cy="954107"/>
          </a:xfrm>
          <a:prstGeom prst="rect">
            <a:avLst/>
          </a:prstGeom>
        </p:spPr>
        <p:txBody>
          <a:bodyPr wrap="square">
            <a:spAutoFit/>
          </a:bodyPr>
          <a:lstStyle/>
          <a:p>
            <a:pPr>
              <a:spcAft>
                <a:spcPts val="600"/>
              </a:spcAft>
            </a:pPr>
            <a:r>
              <a:rPr lang="en-US" sz="1800" b="1" u="sng" dirty="0" smtClean="0">
                <a:solidFill>
                  <a:srgbClr val="FF0000"/>
                </a:solidFill>
                <a:latin typeface="Calibri" panose="020F0502020204030204" pitchFamily="34" charset="0"/>
              </a:rPr>
              <a:t>Substrate Doping</a:t>
            </a:r>
          </a:p>
          <a:p>
            <a:pPr marL="285750" indent="-285750">
              <a:spcAft>
                <a:spcPts val="600"/>
              </a:spcAft>
              <a:buFont typeface="Arial" charset="0"/>
              <a:buChar char="•"/>
            </a:pPr>
            <a:r>
              <a:rPr lang="en-US" sz="1400" b="1" dirty="0" smtClean="0">
                <a:latin typeface="Calibri" panose="020F0502020204030204" pitchFamily="34" charset="0"/>
              </a:rPr>
              <a:t>“High-Resistivity” (500-1000 </a:t>
            </a:r>
            <a:r>
              <a:rPr lang="el-GR" sz="1400" b="1" dirty="0" smtClean="0">
                <a:latin typeface="Calibri" panose="020F0502020204030204" pitchFamily="34" charset="0"/>
              </a:rPr>
              <a:t>Ω</a:t>
            </a:r>
            <a:r>
              <a:rPr lang="es-ES" sz="1400" b="1" dirty="0" smtClean="0">
                <a:latin typeface="Calibri" panose="020F0502020204030204" pitchFamily="34" charset="0"/>
              </a:rPr>
              <a:t>·cm) </a:t>
            </a:r>
            <a:r>
              <a:rPr lang="es-ES" sz="1400" b="1" dirty="0" smtClean="0">
                <a:latin typeface="Calibri" panose="020F0502020204030204" pitchFamily="34" charset="0"/>
                <a:sym typeface="Wingdings" panose="05000000000000000000" pitchFamily="2" charset="2"/>
              </a:rPr>
              <a:t> </a:t>
            </a:r>
            <a:r>
              <a:rPr lang="en-US" sz="1400" b="1" dirty="0" smtClean="0">
                <a:latin typeface="Calibri" panose="020F0502020204030204" pitchFamily="34" charset="0"/>
                <a:sym typeface="Wingdings" panose="05000000000000000000" pitchFamily="2" charset="2"/>
              </a:rPr>
              <a:t>Lower</a:t>
            </a:r>
            <a:r>
              <a:rPr lang="es-ES" sz="1400" b="1" dirty="0" smtClean="0">
                <a:latin typeface="Calibri" panose="020F0502020204030204" pitchFamily="34" charset="0"/>
                <a:sym typeface="Wingdings" panose="05000000000000000000" pitchFamily="2" charset="2"/>
              </a:rPr>
              <a:t> V</a:t>
            </a:r>
            <a:r>
              <a:rPr lang="es-ES" sz="1400" b="1" baseline="-25000" dirty="0" smtClean="0">
                <a:latin typeface="Calibri" panose="020F0502020204030204" pitchFamily="34" charset="0"/>
                <a:sym typeface="Wingdings" panose="05000000000000000000" pitchFamily="2" charset="2"/>
              </a:rPr>
              <a:t>OFF</a:t>
            </a:r>
            <a:r>
              <a:rPr lang="es-ES" sz="1400" b="1" dirty="0" smtClean="0">
                <a:latin typeface="Calibri" panose="020F0502020204030204" pitchFamily="34" charset="0"/>
                <a:sym typeface="Wingdings" panose="05000000000000000000" pitchFamily="2" charset="2"/>
              </a:rPr>
              <a:t> </a:t>
            </a:r>
            <a:endParaRPr lang="en-US" sz="1400" b="1" dirty="0" smtClean="0">
              <a:latin typeface="Calibri" panose="020F0502020204030204" pitchFamily="34" charset="0"/>
            </a:endParaRPr>
          </a:p>
          <a:p>
            <a:pPr marL="285750" indent="-285750">
              <a:spcAft>
                <a:spcPts val="600"/>
              </a:spcAft>
              <a:buFont typeface="Arial" charset="0"/>
              <a:buChar char="•"/>
            </a:pPr>
            <a:r>
              <a:rPr lang="en-US" sz="1400" b="1" dirty="0" smtClean="0">
                <a:latin typeface="Calibri" panose="020F0502020204030204" pitchFamily="34" charset="0"/>
              </a:rPr>
              <a:t>“Low-Resistivity” (150-500 </a:t>
            </a:r>
            <a:r>
              <a:rPr lang="el-GR" sz="1400" b="1" dirty="0">
                <a:latin typeface="Calibri" panose="020F0502020204030204" pitchFamily="34" charset="0"/>
              </a:rPr>
              <a:t>Ω</a:t>
            </a:r>
            <a:r>
              <a:rPr lang="es-ES" sz="1400" b="1" dirty="0">
                <a:latin typeface="Calibri" panose="020F0502020204030204" pitchFamily="34" charset="0"/>
              </a:rPr>
              <a:t>·cm</a:t>
            </a:r>
            <a:r>
              <a:rPr lang="es-ES" sz="1400" b="1" dirty="0" smtClean="0">
                <a:latin typeface="Calibri" panose="020F0502020204030204" pitchFamily="34" charset="0"/>
              </a:rPr>
              <a:t>) </a:t>
            </a:r>
            <a:r>
              <a:rPr lang="es-ES" sz="1400" b="1" dirty="0" smtClean="0">
                <a:latin typeface="Calibri" panose="020F0502020204030204" pitchFamily="34" charset="0"/>
                <a:sym typeface="Wingdings" panose="05000000000000000000" pitchFamily="2" charset="2"/>
              </a:rPr>
              <a:t> </a:t>
            </a:r>
            <a:r>
              <a:rPr lang="en-US" sz="1400" b="1" dirty="0" smtClean="0">
                <a:latin typeface="Calibri" panose="020F0502020204030204" pitchFamily="34" charset="0"/>
                <a:sym typeface="Wingdings" panose="05000000000000000000" pitchFamily="2" charset="2"/>
              </a:rPr>
              <a:t>Lower</a:t>
            </a:r>
            <a:r>
              <a:rPr lang="es-ES" sz="1400" b="1" dirty="0" smtClean="0">
                <a:latin typeface="Calibri" panose="020F0502020204030204" pitchFamily="34" charset="0"/>
                <a:sym typeface="Wingdings" panose="05000000000000000000" pitchFamily="2" charset="2"/>
              </a:rPr>
              <a:t> </a:t>
            </a:r>
            <a:r>
              <a:rPr lang="es-ES" sz="1400" b="1" dirty="0" err="1" smtClean="0">
                <a:latin typeface="Calibri" panose="020F0502020204030204" pitchFamily="34" charset="0"/>
                <a:sym typeface="Wingdings" panose="05000000000000000000" pitchFamily="2" charset="2"/>
              </a:rPr>
              <a:t>V</a:t>
            </a:r>
            <a:r>
              <a:rPr lang="es-ES" sz="1400" b="1" baseline="-25000" dirty="0" err="1" smtClean="0">
                <a:latin typeface="Calibri" panose="020F0502020204030204" pitchFamily="34" charset="0"/>
                <a:sym typeface="Wingdings" panose="05000000000000000000" pitchFamily="2" charset="2"/>
              </a:rPr>
              <a:t>Drop</a:t>
            </a:r>
            <a:endParaRPr lang="en-US" sz="1400" b="1" baseline="-25000" dirty="0" smtClean="0">
              <a:latin typeface="Calibri" panose="020F0502020204030204" pitchFamily="34" charset="0"/>
            </a:endParaRPr>
          </a:p>
        </p:txBody>
      </p:sp>
      <p:graphicFrame>
        <p:nvGraphicFramePr>
          <p:cNvPr id="11" name="10 Tabla"/>
          <p:cNvGraphicFramePr>
            <a:graphicFrameLocks noGrp="1"/>
          </p:cNvGraphicFramePr>
          <p:nvPr>
            <p:extLst/>
          </p:nvPr>
        </p:nvGraphicFramePr>
        <p:xfrm>
          <a:off x="5652120" y="3666825"/>
          <a:ext cx="2242948" cy="1221913"/>
        </p:xfrm>
        <a:graphic>
          <a:graphicData uri="http://schemas.openxmlformats.org/drawingml/2006/table">
            <a:tbl>
              <a:tblPr firstRow="1" firstCol="1" bandRow="1">
                <a:tableStyleId>{00A15C55-8517-42AA-B614-E9B94910E393}</a:tableStyleId>
              </a:tblPr>
              <a:tblGrid>
                <a:gridCol w="1182180">
                  <a:extLst>
                    <a:ext uri="{9D8B030D-6E8A-4147-A177-3AD203B41FA5}">
                      <a16:colId xmlns:a16="http://schemas.microsoft.com/office/drawing/2014/main" val="20000"/>
                    </a:ext>
                  </a:extLst>
                </a:gridCol>
                <a:gridCol w="1060768">
                  <a:extLst>
                    <a:ext uri="{9D8B030D-6E8A-4147-A177-3AD203B41FA5}">
                      <a16:colId xmlns:a16="http://schemas.microsoft.com/office/drawing/2014/main" val="20001"/>
                    </a:ext>
                  </a:extLst>
                </a:gridCol>
              </a:tblGrid>
              <a:tr h="285809">
                <a:tc>
                  <a:txBody>
                    <a:bodyPr/>
                    <a:lstStyle/>
                    <a:p>
                      <a:pPr algn="l"/>
                      <a:endParaRPr lang="en-US" sz="1400" dirty="0">
                        <a:latin typeface="Calibri" panose="020F0502020204030204" pitchFamily="34" charset="0"/>
                      </a:endParaRPr>
                    </a:p>
                  </a:txBody>
                  <a:tcPr anchor="ctr"/>
                </a:tc>
                <a:tc>
                  <a:txBody>
                    <a:bodyPr/>
                    <a:lstStyle/>
                    <a:p>
                      <a:pPr algn="l"/>
                      <a:r>
                        <a:rPr lang="en-US" sz="1400" dirty="0" smtClean="0">
                          <a:latin typeface="Calibri" panose="020F0502020204030204" pitchFamily="34" charset="0"/>
                        </a:rPr>
                        <a:t>Dose [cm</a:t>
                      </a:r>
                      <a:r>
                        <a:rPr lang="en-US" sz="1400" baseline="30000" dirty="0" smtClean="0">
                          <a:latin typeface="Calibri" panose="020F0502020204030204" pitchFamily="34" charset="0"/>
                        </a:rPr>
                        <a:t>-2</a:t>
                      </a:r>
                      <a:r>
                        <a:rPr lang="en-US" sz="1400" dirty="0" smtClean="0">
                          <a:latin typeface="Calibri" panose="020F0502020204030204" pitchFamily="34" charset="0"/>
                        </a:rPr>
                        <a:t>]</a:t>
                      </a:r>
                      <a:endParaRPr lang="en-US" sz="1400" dirty="0">
                        <a:latin typeface="Calibri" panose="020F0502020204030204" pitchFamily="34" charset="0"/>
                      </a:endParaRPr>
                    </a:p>
                  </a:txBody>
                  <a:tcPr anchor="ctr"/>
                </a:tc>
                <a:extLst>
                  <a:ext uri="{0D108BD9-81ED-4DB2-BD59-A6C34878D82A}">
                    <a16:rowId xmlns:a16="http://schemas.microsoft.com/office/drawing/2014/main" val="10000"/>
                  </a:ext>
                </a:extLst>
              </a:tr>
              <a:tr h="269041">
                <a:tc>
                  <a:txBody>
                    <a:bodyPr/>
                    <a:lstStyle/>
                    <a:p>
                      <a:pPr algn="r"/>
                      <a:r>
                        <a:rPr lang="en-US" sz="1400" dirty="0" smtClean="0">
                          <a:latin typeface="Calibri" panose="020F0502020204030204" pitchFamily="34" charset="0"/>
                        </a:rPr>
                        <a:t>w/o</a:t>
                      </a:r>
                      <a:r>
                        <a:rPr lang="en-US" sz="1400" baseline="0" dirty="0" smtClean="0">
                          <a:latin typeface="Calibri" panose="020F0502020204030204" pitchFamily="34" charset="0"/>
                        </a:rPr>
                        <a:t> P-Spray</a:t>
                      </a:r>
                      <a:endParaRPr lang="en-US" sz="1400" dirty="0">
                        <a:latin typeface="Calibri" panose="020F0502020204030204" pitchFamily="34" charset="0"/>
                      </a:endParaRPr>
                    </a:p>
                  </a:txBody>
                  <a:tcPr anchor="ctr"/>
                </a:tc>
                <a:tc>
                  <a:txBody>
                    <a:bodyPr/>
                    <a:lstStyle/>
                    <a:p>
                      <a:pPr algn="l"/>
                      <a:r>
                        <a:rPr lang="en-US" sz="1400" dirty="0" smtClean="0">
                          <a:solidFill>
                            <a:schemeClr val="tx1"/>
                          </a:solidFill>
                          <a:latin typeface="Calibri" panose="020F0502020204030204" pitchFamily="34" charset="0"/>
                        </a:rPr>
                        <a:t>-</a:t>
                      </a:r>
                      <a:endParaRPr lang="en-US" sz="14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1"/>
                  </a:ext>
                </a:extLst>
              </a:tr>
              <a:tr h="252273">
                <a:tc>
                  <a:txBody>
                    <a:bodyPr/>
                    <a:lstStyle/>
                    <a:p>
                      <a:pPr algn="r"/>
                      <a:r>
                        <a:rPr lang="en-US" sz="1400" dirty="0" smtClean="0">
                          <a:latin typeface="Calibri" panose="020F0502020204030204" pitchFamily="34" charset="0"/>
                        </a:rPr>
                        <a:t>With P-Spray</a:t>
                      </a:r>
                      <a:endParaRPr lang="en-US" sz="1400" dirty="0">
                        <a:latin typeface="Calibri" panose="020F0502020204030204" pitchFamily="34" charset="0"/>
                      </a:endParaRPr>
                    </a:p>
                  </a:txBody>
                  <a:tcPr anchor="ctr"/>
                </a:tc>
                <a:tc>
                  <a:txBody>
                    <a:bodyPr/>
                    <a:lstStyle/>
                    <a:p>
                      <a:pPr algn="l"/>
                      <a:r>
                        <a:rPr lang="en-US" sz="1400" dirty="0" smtClean="0">
                          <a:solidFill>
                            <a:schemeClr val="tx1"/>
                          </a:solidFill>
                          <a:latin typeface="Calibri" panose="020F0502020204030204" pitchFamily="34" charset="0"/>
                        </a:rPr>
                        <a:t>1e12</a:t>
                      </a:r>
                      <a:endParaRPr lang="en-US" sz="14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2"/>
                  </a:ext>
                </a:extLst>
              </a:tr>
              <a:tr h="307513">
                <a:tc>
                  <a:txBody>
                    <a:bodyPr/>
                    <a:lstStyle/>
                    <a:p>
                      <a:pPr algn="r"/>
                      <a:r>
                        <a:rPr lang="en-US" sz="1400" dirty="0" smtClean="0">
                          <a:latin typeface="Calibri" panose="020F0502020204030204" pitchFamily="34" charset="0"/>
                        </a:rPr>
                        <a:t>With</a:t>
                      </a:r>
                      <a:r>
                        <a:rPr lang="en-US" sz="1400" baseline="0" dirty="0" smtClean="0">
                          <a:latin typeface="Calibri" panose="020F0502020204030204" pitchFamily="34" charset="0"/>
                        </a:rPr>
                        <a:t> P-Pray</a:t>
                      </a:r>
                      <a:endParaRPr lang="en-US" sz="1400" dirty="0">
                        <a:latin typeface="Calibri" panose="020F0502020204030204" pitchFamily="34" charset="0"/>
                      </a:endParaRPr>
                    </a:p>
                  </a:txBody>
                  <a:tcPr anchor="ctr"/>
                </a:tc>
                <a:tc>
                  <a:txBody>
                    <a:bodyPr/>
                    <a:lstStyle/>
                    <a:p>
                      <a:pPr algn="l"/>
                      <a:r>
                        <a:rPr lang="en-US" sz="1400" dirty="0" smtClean="0">
                          <a:solidFill>
                            <a:schemeClr val="tx1"/>
                          </a:solidFill>
                          <a:latin typeface="Calibri" panose="020F0502020204030204" pitchFamily="34" charset="0"/>
                        </a:rPr>
                        <a:t>5e12</a:t>
                      </a:r>
                      <a:endParaRPr lang="en-US" sz="14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sp>
        <p:nvSpPr>
          <p:cNvPr id="2" name="1 CuadroTexto"/>
          <p:cNvSpPr txBox="1"/>
          <p:nvPr/>
        </p:nvSpPr>
        <p:spPr>
          <a:xfrm rot="16200000">
            <a:off x="3551639" y="2039307"/>
            <a:ext cx="2122022" cy="369332"/>
          </a:xfrm>
          <a:prstGeom prst="rect">
            <a:avLst/>
          </a:prstGeom>
          <a:solidFill>
            <a:srgbClr val="FFFF00"/>
          </a:solidFill>
        </p:spPr>
        <p:txBody>
          <a:bodyPr wrap="square" rtlCol="0" anchor="ctr">
            <a:spAutoFit/>
          </a:bodyPr>
          <a:lstStyle/>
          <a:p>
            <a:pPr algn="ctr"/>
            <a:r>
              <a:rPr lang="en-US" sz="1800" b="1" dirty="0" smtClean="0">
                <a:latin typeface="Calibri" panose="020F0502020204030204" pitchFamily="34" charset="0"/>
              </a:rPr>
              <a:t>Design</a:t>
            </a:r>
            <a:endParaRPr lang="en-US" sz="1800" b="1" dirty="0">
              <a:latin typeface="Calibri" panose="020F0502020204030204" pitchFamily="34" charset="0"/>
            </a:endParaRPr>
          </a:p>
        </p:txBody>
      </p:sp>
      <p:sp>
        <p:nvSpPr>
          <p:cNvPr id="13" name="12 CuadroTexto"/>
          <p:cNvSpPr txBox="1"/>
          <p:nvPr/>
        </p:nvSpPr>
        <p:spPr>
          <a:xfrm rot="16200000">
            <a:off x="3369647" y="4517667"/>
            <a:ext cx="2529899" cy="369332"/>
          </a:xfrm>
          <a:prstGeom prst="rect">
            <a:avLst/>
          </a:prstGeom>
          <a:solidFill>
            <a:srgbClr val="FFFF00"/>
          </a:solidFill>
        </p:spPr>
        <p:txBody>
          <a:bodyPr wrap="square" rtlCol="0" anchor="ctr">
            <a:spAutoFit/>
          </a:bodyPr>
          <a:lstStyle/>
          <a:p>
            <a:pPr algn="ctr"/>
            <a:r>
              <a:rPr lang="en-US" sz="1800" b="1" dirty="0" smtClean="0">
                <a:latin typeface="Calibri" panose="020F0502020204030204" pitchFamily="34" charset="0"/>
              </a:rPr>
              <a:t>Technology</a:t>
            </a:r>
            <a:endParaRPr lang="en-US" sz="1800" b="1" dirty="0">
              <a:latin typeface="Calibri" panose="020F0502020204030204" pitchFamily="34" charset="0"/>
            </a:endParaRPr>
          </a:p>
        </p:txBody>
      </p:sp>
      <p:pic>
        <p:nvPicPr>
          <p:cNvPr id="1027" name="Picture 3" descr="C:\Users\pablo\Google Drive\3D JFET Switch\Presentación HMux\Figures Layout\Detalle Met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75"/>
          <a:stretch/>
        </p:blipFill>
        <p:spPr bwMode="auto">
          <a:xfrm>
            <a:off x="984001" y="3817324"/>
            <a:ext cx="2507879" cy="248647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9" name="18 Conector recto de flecha"/>
          <p:cNvCxnSpPr/>
          <p:nvPr/>
        </p:nvCxnSpPr>
        <p:spPr bwMode="auto">
          <a:xfrm>
            <a:off x="2132034" y="5071928"/>
            <a:ext cx="495750" cy="0"/>
          </a:xfrm>
          <a:prstGeom prst="straightConnector1">
            <a:avLst/>
          </a:prstGeom>
          <a:solidFill>
            <a:schemeClr val="accent1"/>
          </a:solidFill>
          <a:ln w="25400" cap="flat" cmpd="sng" algn="ctr">
            <a:solidFill>
              <a:srgbClr val="FFFF00"/>
            </a:solidFill>
            <a:prstDash val="solid"/>
            <a:round/>
            <a:headEnd type="arrow" w="med" len="med"/>
            <a:tailEnd type="arrow"/>
          </a:ln>
          <a:effectLst/>
        </p:spPr>
      </p:cxnSp>
      <p:cxnSp>
        <p:nvCxnSpPr>
          <p:cNvPr id="26" name="25 Conector recto de flecha"/>
          <p:cNvCxnSpPr/>
          <p:nvPr/>
        </p:nvCxnSpPr>
        <p:spPr bwMode="auto">
          <a:xfrm>
            <a:off x="2284370" y="4295666"/>
            <a:ext cx="178532" cy="0"/>
          </a:xfrm>
          <a:prstGeom prst="straightConnector1">
            <a:avLst/>
          </a:prstGeom>
          <a:solidFill>
            <a:schemeClr val="accent1"/>
          </a:solidFill>
          <a:ln w="25400" cap="flat" cmpd="sng" algn="ctr">
            <a:solidFill>
              <a:srgbClr val="FFFF00"/>
            </a:solidFill>
            <a:prstDash val="solid"/>
            <a:round/>
            <a:headEnd type="arrow" w="med" len="med"/>
            <a:tailEnd type="arrow"/>
          </a:ln>
          <a:effectLst/>
        </p:spPr>
      </p:cxnSp>
      <p:sp>
        <p:nvSpPr>
          <p:cNvPr id="23" name="22 CuadroTexto"/>
          <p:cNvSpPr txBox="1"/>
          <p:nvPr/>
        </p:nvSpPr>
        <p:spPr>
          <a:xfrm>
            <a:off x="2228708" y="4316375"/>
            <a:ext cx="293670" cy="369332"/>
          </a:xfrm>
          <a:prstGeom prst="rect">
            <a:avLst/>
          </a:prstGeom>
          <a:noFill/>
        </p:spPr>
        <p:txBody>
          <a:bodyPr wrap="none" rtlCol="0">
            <a:spAutoFit/>
          </a:bodyPr>
          <a:lstStyle/>
          <a:p>
            <a:r>
              <a:rPr lang="en-US" sz="1800" b="1" dirty="0" smtClean="0">
                <a:solidFill>
                  <a:srgbClr val="FFFF00"/>
                </a:solidFill>
                <a:latin typeface="Calibri" panose="020F0502020204030204" pitchFamily="34" charset="0"/>
              </a:rPr>
              <a:t>S</a:t>
            </a:r>
            <a:endParaRPr lang="en-US" sz="1800" b="1" dirty="0">
              <a:solidFill>
                <a:srgbClr val="FFFF00"/>
              </a:solidFill>
              <a:latin typeface="Calibri" panose="020F0502020204030204" pitchFamily="34" charset="0"/>
            </a:endParaRPr>
          </a:p>
        </p:txBody>
      </p:sp>
      <p:sp>
        <p:nvSpPr>
          <p:cNvPr id="29" name="28 CuadroTexto"/>
          <p:cNvSpPr txBox="1"/>
          <p:nvPr/>
        </p:nvSpPr>
        <p:spPr>
          <a:xfrm>
            <a:off x="2195736" y="5219908"/>
            <a:ext cx="383438" cy="369332"/>
          </a:xfrm>
          <a:prstGeom prst="rect">
            <a:avLst/>
          </a:prstGeom>
          <a:noFill/>
        </p:spPr>
        <p:txBody>
          <a:bodyPr wrap="none" rtlCol="0">
            <a:spAutoFit/>
          </a:bodyPr>
          <a:lstStyle/>
          <a:p>
            <a:r>
              <a:rPr lang="en-US" sz="1800" b="1" dirty="0" smtClean="0">
                <a:solidFill>
                  <a:srgbClr val="FFFF00"/>
                </a:solidFill>
                <a:latin typeface="Calibri" panose="020F0502020204030204" pitchFamily="34" charset="0"/>
              </a:rPr>
              <a:t>2r</a:t>
            </a:r>
            <a:endParaRPr lang="en-US" sz="18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93390324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Etching</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683568" y="1350540"/>
            <a:ext cx="2519680" cy="1889760"/>
          </a:xfrm>
          <a:prstGeom prst="rect">
            <a:avLst/>
          </a:prstGeom>
        </p:spPr>
      </p:pic>
      <p:sp>
        <p:nvSpPr>
          <p:cNvPr id="5" name="CuadroTexto 4"/>
          <p:cNvSpPr txBox="1"/>
          <p:nvPr/>
        </p:nvSpPr>
        <p:spPr>
          <a:xfrm>
            <a:off x="251520" y="908720"/>
            <a:ext cx="4264950" cy="400110"/>
          </a:xfrm>
          <a:prstGeom prst="rect">
            <a:avLst/>
          </a:prstGeom>
          <a:noFill/>
        </p:spPr>
        <p:txBody>
          <a:bodyPr wrap="none" rtlCol="0">
            <a:spAutoFit/>
          </a:bodyPr>
          <a:lstStyle/>
          <a:p>
            <a:r>
              <a:rPr lang="en-US" b="1" dirty="0" smtClean="0">
                <a:latin typeface="Calibri" panose="020F0502020204030204" pitchFamily="34" charset="0"/>
              </a:rPr>
              <a:t>Trench photolithography: Metal mask</a:t>
            </a:r>
            <a:endParaRPr lang="en-US" b="1" dirty="0">
              <a:latin typeface="Calibri" panose="020F0502020204030204" pitchFamily="34" charset="0"/>
            </a:endParaRPr>
          </a:p>
        </p:txBody>
      </p:sp>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3329721" y="1340768"/>
            <a:ext cx="2519680" cy="1889760"/>
          </a:xfrm>
          <a:prstGeom prst="rect">
            <a:avLst/>
          </a:prstGeom>
        </p:spPr>
      </p:pic>
      <p:sp>
        <p:nvSpPr>
          <p:cNvPr id="7" name="Rectángulo 6"/>
          <p:cNvSpPr/>
          <p:nvPr/>
        </p:nvSpPr>
        <p:spPr bwMode="auto">
          <a:xfrm>
            <a:off x="6156176" y="2529442"/>
            <a:ext cx="504056" cy="247962"/>
          </a:xfrm>
          <a:prstGeom prst="rect">
            <a:avLst/>
          </a:prstGeom>
          <a:solidFill>
            <a:srgbClr val="EAAE5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8" name="Rectángulo 7"/>
          <p:cNvSpPr/>
          <p:nvPr/>
        </p:nvSpPr>
        <p:spPr bwMode="auto">
          <a:xfrm>
            <a:off x="6156176" y="2001285"/>
            <a:ext cx="504056" cy="247962"/>
          </a:xfrm>
          <a:prstGeom prst="rect">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9" name="CuadroTexto 8"/>
          <p:cNvSpPr txBox="1"/>
          <p:nvPr/>
        </p:nvSpPr>
        <p:spPr>
          <a:xfrm>
            <a:off x="6654157" y="2446566"/>
            <a:ext cx="1115562" cy="369332"/>
          </a:xfrm>
          <a:prstGeom prst="rect">
            <a:avLst/>
          </a:prstGeom>
          <a:noFill/>
        </p:spPr>
        <p:txBody>
          <a:bodyPr wrap="none" rtlCol="0">
            <a:spAutoFit/>
          </a:bodyPr>
          <a:lstStyle/>
          <a:p>
            <a:r>
              <a:rPr lang="en-US" sz="1800" b="1" dirty="0" smtClean="0">
                <a:latin typeface="Calibri" panose="020F0502020204030204" pitchFamily="34" charset="0"/>
              </a:rPr>
              <a:t>Protected</a:t>
            </a:r>
            <a:endParaRPr lang="en-US" sz="1800" b="1" dirty="0">
              <a:latin typeface="Calibri" panose="020F0502020204030204" pitchFamily="34" charset="0"/>
            </a:endParaRPr>
          </a:p>
        </p:txBody>
      </p:sp>
      <p:sp>
        <p:nvSpPr>
          <p:cNvPr id="10" name="CuadroTexto 9"/>
          <p:cNvSpPr txBox="1"/>
          <p:nvPr/>
        </p:nvSpPr>
        <p:spPr>
          <a:xfrm>
            <a:off x="6654157" y="1920020"/>
            <a:ext cx="979755" cy="369332"/>
          </a:xfrm>
          <a:prstGeom prst="rect">
            <a:avLst/>
          </a:prstGeom>
          <a:noFill/>
        </p:spPr>
        <p:txBody>
          <a:bodyPr wrap="none" rtlCol="0">
            <a:spAutoFit/>
          </a:bodyPr>
          <a:lstStyle/>
          <a:p>
            <a:r>
              <a:rPr lang="en-US" sz="1800" b="1" dirty="0" smtClean="0">
                <a:latin typeface="Calibri" panose="020F0502020204030204" pitchFamily="34" charset="0"/>
              </a:rPr>
              <a:t>Exposed</a:t>
            </a:r>
            <a:endParaRPr lang="en-US" sz="1800" b="1" dirty="0">
              <a:latin typeface="Calibri" panose="020F0502020204030204" pitchFamily="34" charset="0"/>
            </a:endParaRPr>
          </a:p>
        </p:txBody>
      </p:sp>
      <p:sp>
        <p:nvSpPr>
          <p:cNvPr id="12" name="CuadroTexto 11"/>
          <p:cNvSpPr txBox="1"/>
          <p:nvPr/>
        </p:nvSpPr>
        <p:spPr>
          <a:xfrm>
            <a:off x="4399609" y="3311793"/>
            <a:ext cx="3194785" cy="400110"/>
          </a:xfrm>
          <a:prstGeom prst="rect">
            <a:avLst/>
          </a:prstGeom>
          <a:noFill/>
        </p:spPr>
        <p:txBody>
          <a:bodyPr wrap="none" rtlCol="0">
            <a:spAutoFit/>
          </a:bodyPr>
          <a:lstStyle/>
          <a:p>
            <a:r>
              <a:rPr lang="en-US" b="1" dirty="0" smtClean="0">
                <a:latin typeface="Calibri" panose="020F0502020204030204" pitchFamily="34" charset="0"/>
              </a:rPr>
              <a:t>Trench Etching: SEM images</a:t>
            </a:r>
            <a:endParaRPr lang="en-US" b="1" dirty="0">
              <a:latin typeface="Calibri" panose="020F0502020204030204" pitchFamily="34" charset="0"/>
            </a:endParaRPr>
          </a:p>
        </p:txBody>
      </p:sp>
      <p:pic>
        <p:nvPicPr>
          <p:cNvPr id="13" name="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717032"/>
            <a:ext cx="2880000" cy="2160000"/>
          </a:xfrm>
          <a:prstGeom prst="rect">
            <a:avLst/>
          </a:prstGeom>
        </p:spPr>
      </p:pic>
      <p:pic>
        <p:nvPicPr>
          <p:cNvPr id="14" name="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240" y="3728259"/>
            <a:ext cx="2880000" cy="2160000"/>
          </a:xfrm>
          <a:prstGeom prst="rect">
            <a:avLst/>
          </a:prstGeom>
        </p:spPr>
      </p:pic>
      <p:pic>
        <p:nvPicPr>
          <p:cNvPr id="15" name="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6" y="3717272"/>
            <a:ext cx="2880000" cy="2160000"/>
          </a:xfrm>
          <a:prstGeom prst="rect">
            <a:avLst/>
          </a:prstGeom>
        </p:spPr>
      </p:pic>
      <p:sp>
        <p:nvSpPr>
          <p:cNvPr id="16" name="38 CuadroTexto"/>
          <p:cNvSpPr txBox="1"/>
          <p:nvPr/>
        </p:nvSpPr>
        <p:spPr>
          <a:xfrm>
            <a:off x="3378360" y="5949280"/>
            <a:ext cx="2489784" cy="307777"/>
          </a:xfrm>
          <a:prstGeom prst="rect">
            <a:avLst/>
          </a:prstGeom>
          <a:solidFill>
            <a:schemeClr val="bg1"/>
          </a:solidFill>
          <a:ln w="9525">
            <a:solidFill>
              <a:schemeClr val="tx1"/>
            </a:solidFill>
          </a:ln>
        </p:spPr>
        <p:txBody>
          <a:bodyPr wrap="none" rtlCol="0">
            <a:spAutoFit/>
          </a:bodyPr>
          <a:lstStyle/>
          <a:p>
            <a:r>
              <a:rPr lang="en-US" sz="1400" b="1" dirty="0" smtClean="0">
                <a:latin typeface="+mn-lt"/>
              </a:rPr>
              <a:t>Trench width = </a:t>
            </a:r>
            <a:r>
              <a:rPr lang="en-US" sz="1400" b="1" dirty="0" smtClean="0">
                <a:solidFill>
                  <a:srgbClr val="FF0000"/>
                </a:solidFill>
                <a:latin typeface="+mn-lt"/>
              </a:rPr>
              <a:t>4.7 µm</a:t>
            </a:r>
            <a:endParaRPr lang="en-US" sz="1400" b="1" dirty="0">
              <a:latin typeface="+mn-lt"/>
            </a:endParaRPr>
          </a:p>
        </p:txBody>
      </p:sp>
    </p:spTree>
    <p:extLst>
      <p:ext uri="{BB962C8B-B14F-4D97-AF65-F5344CB8AC3E}">
        <p14:creationId xmlns:p14="http://schemas.microsoft.com/office/powerpoint/2010/main" val="152566173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Filling (Polysilicon 1) </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CuadroTexto 3"/>
          <p:cNvSpPr txBox="1"/>
          <p:nvPr/>
        </p:nvSpPr>
        <p:spPr>
          <a:xfrm>
            <a:off x="323528" y="836712"/>
            <a:ext cx="4919808" cy="400110"/>
          </a:xfrm>
          <a:prstGeom prst="rect">
            <a:avLst/>
          </a:prstGeom>
          <a:noFill/>
        </p:spPr>
        <p:txBody>
          <a:bodyPr wrap="none" rtlCol="0">
            <a:spAutoFit/>
          </a:bodyPr>
          <a:lstStyle/>
          <a:p>
            <a:r>
              <a:rPr lang="en-US" b="1" dirty="0" smtClean="0">
                <a:latin typeface="Calibri" panose="020F0502020204030204" pitchFamily="34" charset="0"/>
              </a:rPr>
              <a:t>Trench filling with Polysilicon 1: SEM images</a:t>
            </a:r>
            <a:endParaRPr lang="en-US" b="1" dirty="0">
              <a:latin typeface="Calibri" panose="020F0502020204030204" pitchFamily="34" charset="0"/>
            </a:endParaRPr>
          </a:p>
        </p:txBody>
      </p:sp>
      <p:pic>
        <p:nvPicPr>
          <p:cNvPr id="5" name="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41008"/>
            <a:ext cx="2880000" cy="2160000"/>
          </a:xfrm>
          <a:prstGeom prst="rect">
            <a:avLst/>
          </a:prstGeom>
        </p:spPr>
      </p:pic>
      <p:pic>
        <p:nvPicPr>
          <p:cNvPr id="6" name="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1341008"/>
            <a:ext cx="2880000" cy="2160000"/>
          </a:xfrm>
          <a:prstGeom prst="rect">
            <a:avLst/>
          </a:prstGeom>
        </p:spPr>
      </p:pic>
      <p:pic>
        <p:nvPicPr>
          <p:cNvPr id="7" name="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488" y="1341008"/>
            <a:ext cx="2880000" cy="2160000"/>
          </a:xfrm>
          <a:prstGeom prst="rect">
            <a:avLst/>
          </a:prstGeom>
        </p:spPr>
      </p:pic>
      <p:pic>
        <p:nvPicPr>
          <p:cNvPr id="8" name="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933296"/>
            <a:ext cx="2880000" cy="2160000"/>
          </a:xfrm>
          <a:prstGeom prst="rect">
            <a:avLst/>
          </a:prstGeom>
        </p:spPr>
      </p:pic>
      <p:sp>
        <p:nvSpPr>
          <p:cNvPr id="11" name="38 CuadroTexto"/>
          <p:cNvSpPr txBox="1"/>
          <p:nvPr/>
        </p:nvSpPr>
        <p:spPr>
          <a:xfrm>
            <a:off x="3419872" y="3553271"/>
            <a:ext cx="2058577" cy="307777"/>
          </a:xfrm>
          <a:prstGeom prst="rect">
            <a:avLst/>
          </a:prstGeom>
          <a:solidFill>
            <a:schemeClr val="bg1"/>
          </a:solidFill>
          <a:ln w="9525">
            <a:solidFill>
              <a:schemeClr val="tx1"/>
            </a:solidFill>
          </a:ln>
        </p:spPr>
        <p:txBody>
          <a:bodyPr wrap="none" rtlCol="0">
            <a:spAutoFit/>
          </a:bodyPr>
          <a:lstStyle/>
          <a:p>
            <a:r>
              <a:rPr lang="en-US" sz="1400" b="1" dirty="0" smtClean="0">
                <a:latin typeface="+mn-lt"/>
              </a:rPr>
              <a:t>Hole width = </a:t>
            </a:r>
            <a:r>
              <a:rPr lang="en-US" sz="1400" b="1" dirty="0" smtClean="0">
                <a:solidFill>
                  <a:srgbClr val="FF0000"/>
                </a:solidFill>
                <a:latin typeface="+mn-lt"/>
              </a:rPr>
              <a:t>3 µm</a:t>
            </a:r>
            <a:endParaRPr lang="en-US" sz="1400" b="1" dirty="0">
              <a:latin typeface="+mn-lt"/>
            </a:endParaRPr>
          </a:p>
        </p:txBody>
      </p:sp>
      <p:pic>
        <p:nvPicPr>
          <p:cNvPr id="13" name="0 Imagen"/>
          <p:cNvPicPr>
            <a:picLocks noChangeAspect="1"/>
          </p:cNvPicPr>
          <p:nvPr/>
        </p:nvPicPr>
        <p:blipFill rotWithShape="1">
          <a:blip r:embed="rId6" cstate="print">
            <a:extLst>
              <a:ext uri="{28A0092B-C50C-407E-A947-70E740481C1C}">
                <a14:useLocalDpi xmlns:a14="http://schemas.microsoft.com/office/drawing/2010/main" val="0"/>
              </a:ext>
            </a:extLst>
          </a:blip>
          <a:srcRect l="18420" t="20985" r="22726" b="24808"/>
          <a:stretch/>
        </p:blipFill>
        <p:spPr>
          <a:xfrm>
            <a:off x="6041704" y="3933296"/>
            <a:ext cx="2919024" cy="2016430"/>
          </a:xfrm>
          <a:prstGeom prst="rect">
            <a:avLst/>
          </a:prstGeom>
        </p:spPr>
      </p:pic>
      <p:pic>
        <p:nvPicPr>
          <p:cNvPr id="14" name="0 Imagen"/>
          <p:cNvPicPr/>
          <p:nvPr/>
        </p:nvPicPr>
        <p:blipFill>
          <a:blip r:embed="rId7" cstate="print">
            <a:extLst>
              <a:ext uri="{28A0092B-C50C-407E-A947-70E740481C1C}">
                <a14:useLocalDpi xmlns:a14="http://schemas.microsoft.com/office/drawing/2010/main" val="0"/>
              </a:ext>
            </a:extLst>
          </a:blip>
          <a:stretch>
            <a:fillRect/>
          </a:stretch>
        </p:blipFill>
        <p:spPr>
          <a:xfrm>
            <a:off x="3194634" y="3933296"/>
            <a:ext cx="2673510" cy="2160000"/>
          </a:xfrm>
          <a:prstGeom prst="rect">
            <a:avLst/>
          </a:prstGeom>
        </p:spPr>
      </p:pic>
    </p:spTree>
    <p:extLst>
      <p:ext uri="{BB962C8B-B14F-4D97-AF65-F5344CB8AC3E}">
        <p14:creationId xmlns:p14="http://schemas.microsoft.com/office/powerpoint/2010/main" val="84195093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Filling (Polysilicon 2) </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 name="Imagen 3"/>
          <p:cNvPicPr>
            <a:picLocks noChangeAspect="1"/>
          </p:cNvPicPr>
          <p:nvPr/>
        </p:nvPicPr>
        <p:blipFill>
          <a:blip r:embed="rId2"/>
          <a:stretch>
            <a:fillRect/>
          </a:stretch>
        </p:blipFill>
        <p:spPr>
          <a:xfrm>
            <a:off x="1250504" y="1352584"/>
            <a:ext cx="3056950" cy="2282718"/>
          </a:xfrm>
          <a:prstGeom prst="rect">
            <a:avLst/>
          </a:prstGeom>
        </p:spPr>
      </p:pic>
      <p:sp>
        <p:nvSpPr>
          <p:cNvPr id="5" name="CuadroTexto 4"/>
          <p:cNvSpPr txBox="1"/>
          <p:nvPr/>
        </p:nvSpPr>
        <p:spPr>
          <a:xfrm>
            <a:off x="179512" y="868650"/>
            <a:ext cx="8748463" cy="400110"/>
          </a:xfrm>
          <a:prstGeom prst="rect">
            <a:avLst/>
          </a:prstGeom>
          <a:noFill/>
        </p:spPr>
        <p:txBody>
          <a:bodyPr wrap="square" rtlCol="0">
            <a:spAutoFit/>
          </a:bodyPr>
          <a:lstStyle/>
          <a:p>
            <a:r>
              <a:rPr lang="en-US" b="1" dirty="0" smtClean="0">
                <a:latin typeface="Calibri" panose="020F0502020204030204" pitchFamily="34" charset="0"/>
              </a:rPr>
              <a:t>Trenches are filled with Poly 2, which is then removed from the surface</a:t>
            </a:r>
            <a:endParaRPr lang="en-US" b="1" dirty="0">
              <a:latin typeface="Calibri" panose="020F0502020204030204" pitchFamily="34" charset="0"/>
            </a:endParaRPr>
          </a:p>
        </p:txBody>
      </p:sp>
      <p:pic>
        <p:nvPicPr>
          <p:cNvPr id="6" name="Imagen 5"/>
          <p:cNvPicPr>
            <a:picLocks noChangeAspect="1"/>
          </p:cNvPicPr>
          <p:nvPr/>
        </p:nvPicPr>
        <p:blipFill>
          <a:blip r:embed="rId3"/>
          <a:stretch>
            <a:fillRect/>
          </a:stretch>
        </p:blipFill>
        <p:spPr>
          <a:xfrm>
            <a:off x="1107501" y="3877894"/>
            <a:ext cx="3342955" cy="2503434"/>
          </a:xfrm>
          <a:prstGeom prst="rect">
            <a:avLst/>
          </a:prstGeom>
        </p:spPr>
      </p:pic>
      <p:pic>
        <p:nvPicPr>
          <p:cNvPr id="7" name="Imagen 6"/>
          <p:cNvPicPr>
            <a:picLocks noChangeAspect="1"/>
          </p:cNvPicPr>
          <p:nvPr/>
        </p:nvPicPr>
        <p:blipFill>
          <a:blip r:embed="rId4"/>
          <a:stretch>
            <a:fillRect/>
          </a:stretch>
        </p:blipFill>
        <p:spPr>
          <a:xfrm>
            <a:off x="5121334" y="1315803"/>
            <a:ext cx="3045352" cy="2274059"/>
          </a:xfrm>
          <a:prstGeom prst="rect">
            <a:avLst/>
          </a:prstGeom>
        </p:spPr>
      </p:pic>
      <p:pic>
        <p:nvPicPr>
          <p:cNvPr id="8" name="Imagen 7"/>
          <p:cNvPicPr>
            <a:picLocks noChangeAspect="1"/>
          </p:cNvPicPr>
          <p:nvPr/>
        </p:nvPicPr>
        <p:blipFill>
          <a:blip r:embed="rId5"/>
          <a:stretch>
            <a:fillRect/>
          </a:stretch>
        </p:blipFill>
        <p:spPr>
          <a:xfrm>
            <a:off x="4971604" y="3852220"/>
            <a:ext cx="3344812" cy="2504824"/>
          </a:xfrm>
          <a:prstGeom prst="rect">
            <a:avLst/>
          </a:prstGeom>
        </p:spPr>
      </p:pic>
      <p:cxnSp>
        <p:nvCxnSpPr>
          <p:cNvPr id="10" name="Conector recto de flecha 9"/>
          <p:cNvCxnSpPr/>
          <p:nvPr/>
        </p:nvCxnSpPr>
        <p:spPr bwMode="auto">
          <a:xfrm>
            <a:off x="1381456" y="4629332"/>
            <a:ext cx="264341" cy="18466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3" name="23 CuadroTexto"/>
          <p:cNvSpPr txBox="1"/>
          <p:nvPr/>
        </p:nvSpPr>
        <p:spPr>
          <a:xfrm>
            <a:off x="584830" y="4044557"/>
            <a:ext cx="796626" cy="584775"/>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Doped Poly 1</a:t>
            </a:r>
          </a:p>
        </p:txBody>
      </p:sp>
      <p:cxnSp>
        <p:nvCxnSpPr>
          <p:cNvPr id="15" name="Conector recto de flecha 14"/>
          <p:cNvCxnSpPr>
            <a:stCxn id="16" idx="3"/>
          </p:cNvCxnSpPr>
          <p:nvPr/>
        </p:nvCxnSpPr>
        <p:spPr bwMode="auto">
          <a:xfrm flipV="1">
            <a:off x="2043605" y="5334467"/>
            <a:ext cx="440163"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 name="23 CuadroTexto"/>
          <p:cNvSpPr txBox="1"/>
          <p:nvPr/>
        </p:nvSpPr>
        <p:spPr>
          <a:xfrm>
            <a:off x="171397" y="5042080"/>
            <a:ext cx="1872208" cy="584775"/>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Non-Doped Poly 2</a:t>
            </a:r>
          </a:p>
          <a:p>
            <a:pPr algn="ctr"/>
            <a:r>
              <a:rPr lang="en-US" sz="1600" b="1" dirty="0" smtClean="0">
                <a:latin typeface="Calibri" panose="020F0502020204030204" pitchFamily="34" charset="0"/>
              </a:rPr>
              <a:t>(inside the trench)</a:t>
            </a:r>
          </a:p>
        </p:txBody>
      </p:sp>
      <p:cxnSp>
        <p:nvCxnSpPr>
          <p:cNvPr id="20" name="Conector recto de flecha 19"/>
          <p:cNvCxnSpPr/>
          <p:nvPr/>
        </p:nvCxnSpPr>
        <p:spPr bwMode="auto">
          <a:xfrm>
            <a:off x="2263686" y="4813998"/>
            <a:ext cx="868154" cy="0"/>
          </a:xfrm>
          <a:prstGeom prst="straightConnector1">
            <a:avLst/>
          </a:prstGeom>
          <a:solidFill>
            <a:schemeClr val="accent1"/>
          </a:solidFill>
          <a:ln w="44450" cap="rnd" cmpd="sng" algn="ctr">
            <a:solidFill>
              <a:srgbClr val="FF0000"/>
            </a:solidFill>
            <a:prstDash val="sysDash"/>
            <a:round/>
            <a:headEnd type="arrow"/>
            <a:tailEnd type="arrow"/>
          </a:ln>
          <a:effectLst/>
        </p:spPr>
      </p:cxnSp>
      <p:cxnSp>
        <p:nvCxnSpPr>
          <p:cNvPr id="22" name="Conector recto de flecha 21"/>
          <p:cNvCxnSpPr/>
          <p:nvPr/>
        </p:nvCxnSpPr>
        <p:spPr bwMode="auto">
          <a:xfrm>
            <a:off x="6148630" y="4415959"/>
            <a:ext cx="868154" cy="0"/>
          </a:xfrm>
          <a:prstGeom prst="straightConnector1">
            <a:avLst/>
          </a:prstGeom>
          <a:solidFill>
            <a:schemeClr val="accent1"/>
          </a:solidFill>
          <a:ln w="44450" cap="flat" cmpd="sng" algn="ctr">
            <a:solidFill>
              <a:srgbClr val="FF0000"/>
            </a:solidFill>
            <a:prstDash val="sysDash"/>
            <a:round/>
            <a:headEnd type="arrow"/>
            <a:tailEnd type="arrow"/>
          </a:ln>
          <a:effectLst/>
        </p:spPr>
      </p:cxnSp>
      <p:sp>
        <p:nvSpPr>
          <p:cNvPr id="23" name="23 CuadroTexto"/>
          <p:cNvSpPr txBox="1"/>
          <p:nvPr/>
        </p:nvSpPr>
        <p:spPr>
          <a:xfrm>
            <a:off x="3816577" y="3729717"/>
            <a:ext cx="1872208" cy="830997"/>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Hole width after Poly 1 deposition</a:t>
            </a:r>
          </a:p>
          <a:p>
            <a:pPr algn="ctr"/>
            <a:r>
              <a:rPr lang="en-US" sz="1600" b="1" dirty="0" smtClean="0">
                <a:latin typeface="Calibri" panose="020F0502020204030204" pitchFamily="34" charset="0"/>
              </a:rPr>
              <a:t>(&lt; 3 µm)</a:t>
            </a:r>
          </a:p>
        </p:txBody>
      </p:sp>
      <p:cxnSp>
        <p:nvCxnSpPr>
          <p:cNvPr id="24" name="Conector recto de flecha 23"/>
          <p:cNvCxnSpPr>
            <a:stCxn id="23" idx="1"/>
          </p:cNvCxnSpPr>
          <p:nvPr/>
        </p:nvCxnSpPr>
        <p:spPr bwMode="auto">
          <a:xfrm flipH="1">
            <a:off x="2697763" y="4145216"/>
            <a:ext cx="1118814" cy="57644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6" name="Conector recto de flecha 25"/>
          <p:cNvCxnSpPr>
            <a:stCxn id="23" idx="3"/>
          </p:cNvCxnSpPr>
          <p:nvPr/>
        </p:nvCxnSpPr>
        <p:spPr bwMode="auto">
          <a:xfrm>
            <a:off x="5688785" y="4145216"/>
            <a:ext cx="459845" cy="19172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0" name="23 CuadroTexto"/>
          <p:cNvSpPr txBox="1"/>
          <p:nvPr/>
        </p:nvSpPr>
        <p:spPr>
          <a:xfrm>
            <a:off x="3638795" y="5129611"/>
            <a:ext cx="1872208" cy="830997"/>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Hole width after Poly 2 deposition</a:t>
            </a:r>
          </a:p>
          <a:p>
            <a:pPr algn="ctr"/>
            <a:r>
              <a:rPr lang="en-US" sz="1600" b="1" dirty="0" smtClean="0">
                <a:latin typeface="Calibri" panose="020F0502020204030204" pitchFamily="34" charset="0"/>
              </a:rPr>
              <a:t>(350-480 nm)</a:t>
            </a:r>
          </a:p>
        </p:txBody>
      </p:sp>
      <p:cxnSp>
        <p:nvCxnSpPr>
          <p:cNvPr id="31" name="Conector recto de flecha 30"/>
          <p:cNvCxnSpPr>
            <a:stCxn id="30" idx="1"/>
          </p:cNvCxnSpPr>
          <p:nvPr/>
        </p:nvCxnSpPr>
        <p:spPr bwMode="auto">
          <a:xfrm flipH="1" flipV="1">
            <a:off x="2697763" y="5229200"/>
            <a:ext cx="941032" cy="31591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34" name="Conector recto de flecha 33"/>
          <p:cNvCxnSpPr>
            <a:stCxn id="30" idx="3"/>
          </p:cNvCxnSpPr>
          <p:nvPr/>
        </p:nvCxnSpPr>
        <p:spPr bwMode="auto">
          <a:xfrm>
            <a:off x="5511003" y="5545110"/>
            <a:ext cx="407704" cy="81745"/>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6" name="Triángulo isósceles 35"/>
          <p:cNvSpPr/>
          <p:nvPr/>
        </p:nvSpPr>
        <p:spPr bwMode="auto">
          <a:xfrm>
            <a:off x="6211731" y="4894560"/>
            <a:ext cx="833508" cy="573842"/>
          </a:xfrm>
          <a:prstGeom prst="triangle">
            <a:avLst>
              <a:gd name="adj" fmla="val 48477"/>
            </a:avLst>
          </a:prstGeom>
          <a:noFill/>
          <a:ln w="508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cxnSp>
        <p:nvCxnSpPr>
          <p:cNvPr id="37" name="Conector recto de flecha 36"/>
          <p:cNvCxnSpPr/>
          <p:nvPr/>
        </p:nvCxnSpPr>
        <p:spPr bwMode="auto">
          <a:xfrm flipV="1">
            <a:off x="6209933" y="5229200"/>
            <a:ext cx="397638" cy="239202"/>
          </a:xfrm>
          <a:prstGeom prst="straightConnector1">
            <a:avLst/>
          </a:prstGeom>
          <a:solidFill>
            <a:schemeClr val="accent1"/>
          </a:solidFill>
          <a:ln w="19050" cap="flat" cmpd="sng" algn="ctr">
            <a:solidFill>
              <a:schemeClr val="bg1"/>
            </a:solidFill>
            <a:prstDash val="solid"/>
            <a:round/>
            <a:headEnd type="triangle"/>
            <a:tailEnd type="triangle"/>
          </a:ln>
          <a:effectLst/>
        </p:spPr>
      </p:cxnSp>
      <p:sp>
        <p:nvSpPr>
          <p:cNvPr id="41" name="CuadroTexto 40"/>
          <p:cNvSpPr txBox="1"/>
          <p:nvPr/>
        </p:nvSpPr>
        <p:spPr>
          <a:xfrm>
            <a:off x="6370226" y="5179524"/>
            <a:ext cx="920445" cy="338554"/>
          </a:xfrm>
          <a:prstGeom prst="rect">
            <a:avLst/>
          </a:prstGeom>
          <a:noFill/>
        </p:spPr>
        <p:txBody>
          <a:bodyPr wrap="none" rtlCol="0">
            <a:spAutoFit/>
          </a:bodyPr>
          <a:lstStyle/>
          <a:p>
            <a:r>
              <a:rPr lang="en-US" sz="1600" b="1" dirty="0" smtClean="0">
                <a:solidFill>
                  <a:schemeClr val="bg1"/>
                </a:solidFill>
                <a:latin typeface="Cambria Math" panose="02040503050406030204" pitchFamily="18" charset="0"/>
                <a:ea typeface="Cambria Math" panose="02040503050406030204" pitchFamily="18" charset="0"/>
              </a:rPr>
              <a:t>~</a:t>
            </a:r>
            <a:r>
              <a:rPr lang="en-US" sz="1600" b="1" dirty="0" smtClean="0">
                <a:solidFill>
                  <a:schemeClr val="bg1"/>
                </a:solidFill>
                <a:latin typeface="Calibri" panose="020F0502020204030204" pitchFamily="34" charset="0"/>
              </a:rPr>
              <a:t>1.1 µm</a:t>
            </a:r>
            <a:endParaRPr lang="en-US" sz="1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89953042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Re-Filling </a:t>
            </a:r>
            <a:r>
              <a:rPr lang="en-US" sz="1800" b="1" kern="0" dirty="0">
                <a:solidFill>
                  <a:schemeClr val="tx1"/>
                </a:solidFill>
                <a:latin typeface="+mn-lt"/>
                <a:ea typeface="ＭＳ Ｐゴシック" pitchFamily="34" charset="-128"/>
              </a:rPr>
              <a:t>(</a:t>
            </a:r>
            <a:r>
              <a:rPr lang="en-US" sz="1800" b="1" kern="0" dirty="0" smtClean="0">
                <a:solidFill>
                  <a:schemeClr val="tx1"/>
                </a:solidFill>
                <a:latin typeface="+mn-lt"/>
                <a:ea typeface="ＭＳ Ｐゴシック" pitchFamily="34" charset="-128"/>
              </a:rPr>
              <a:t>Polysilicon 2) </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CuadroTexto 3"/>
          <p:cNvSpPr txBox="1"/>
          <p:nvPr/>
        </p:nvSpPr>
        <p:spPr>
          <a:xfrm>
            <a:off x="179512" y="868650"/>
            <a:ext cx="8748463" cy="400110"/>
          </a:xfrm>
          <a:prstGeom prst="rect">
            <a:avLst/>
          </a:prstGeom>
          <a:noFill/>
        </p:spPr>
        <p:txBody>
          <a:bodyPr wrap="square" rtlCol="0">
            <a:spAutoFit/>
          </a:bodyPr>
          <a:lstStyle/>
          <a:p>
            <a:r>
              <a:rPr lang="en-US" b="1" dirty="0" smtClean="0">
                <a:latin typeface="Calibri" panose="020F0502020204030204" pitchFamily="34" charset="0"/>
              </a:rPr>
              <a:t>An additional layer of non-doped polysilicon (300 nm) is deposited.</a:t>
            </a:r>
            <a:endParaRPr lang="en-US" b="1" dirty="0">
              <a:latin typeface="Calibri" panose="020F0502020204030204" pitchFamily="34" charset="0"/>
            </a:endParaRP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68" y="1428670"/>
            <a:ext cx="3456384" cy="2592288"/>
          </a:xfrm>
          <a:prstGeom prst="rect">
            <a:avLst/>
          </a:prstGeom>
        </p:spPr>
      </p:pic>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913" y="2492896"/>
            <a:ext cx="4933651" cy="3700238"/>
          </a:xfrm>
          <a:prstGeom prst="rect">
            <a:avLst/>
          </a:prstGeom>
        </p:spPr>
      </p:pic>
      <p:sp>
        <p:nvSpPr>
          <p:cNvPr id="9" name="23 CuadroTexto"/>
          <p:cNvSpPr txBox="1"/>
          <p:nvPr/>
        </p:nvSpPr>
        <p:spPr>
          <a:xfrm>
            <a:off x="1587473" y="4885053"/>
            <a:ext cx="1409777" cy="338554"/>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Trench closed</a:t>
            </a:r>
          </a:p>
        </p:txBody>
      </p:sp>
      <p:cxnSp>
        <p:nvCxnSpPr>
          <p:cNvPr id="10" name="Conector recto de flecha 9"/>
          <p:cNvCxnSpPr>
            <a:stCxn id="9" idx="3"/>
          </p:cNvCxnSpPr>
          <p:nvPr/>
        </p:nvCxnSpPr>
        <p:spPr bwMode="auto">
          <a:xfrm flipV="1">
            <a:off x="2997250" y="4020960"/>
            <a:ext cx="3466950" cy="103337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1" name="CuadroTexto 10"/>
          <p:cNvSpPr txBox="1"/>
          <p:nvPr/>
        </p:nvSpPr>
        <p:spPr>
          <a:xfrm>
            <a:off x="4541582" y="1949340"/>
            <a:ext cx="3763146" cy="338554"/>
          </a:xfrm>
          <a:prstGeom prst="rect">
            <a:avLst/>
          </a:prstGeom>
          <a:noFill/>
        </p:spPr>
        <p:txBody>
          <a:bodyPr wrap="none" rtlCol="0">
            <a:spAutoFit/>
          </a:bodyPr>
          <a:lstStyle/>
          <a:p>
            <a:r>
              <a:rPr lang="en-US" sz="1600" b="1" dirty="0" smtClean="0">
                <a:latin typeface="Calibri" panose="020F0502020204030204" pitchFamily="34" charset="0"/>
              </a:rPr>
              <a:t>SEM images before the polysilicon etching</a:t>
            </a:r>
            <a:endParaRPr lang="en-US" sz="1600" b="1" dirty="0">
              <a:latin typeface="Calibri" panose="020F0502020204030204" pitchFamily="34" charset="0"/>
            </a:endParaRPr>
          </a:p>
        </p:txBody>
      </p:sp>
    </p:spTree>
    <p:extLst>
      <p:ext uri="{BB962C8B-B14F-4D97-AF65-F5344CB8AC3E}">
        <p14:creationId xmlns:p14="http://schemas.microsoft.com/office/powerpoint/2010/main" val="12301170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Process Technology</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1267" name="Picture 3" descr="C:\Paulus\2016\VJFET\Jfet_Run8430\Sem\run8430-ob13-muestra1-112.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2608"/>
          <a:stretch/>
        </p:blipFill>
        <p:spPr bwMode="auto">
          <a:xfrm>
            <a:off x="4698827" y="3316573"/>
            <a:ext cx="4298078" cy="281714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pablo\Google Drive\3D JFET Switch\Cell Core.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9277" y="1196752"/>
            <a:ext cx="3657179" cy="205266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9" name="Grupo 18"/>
          <p:cNvGrpSpPr/>
          <p:nvPr/>
        </p:nvGrpSpPr>
        <p:grpSpPr>
          <a:xfrm>
            <a:off x="323528" y="1124744"/>
            <a:ext cx="4237915" cy="3178436"/>
            <a:chOff x="550108" y="1268760"/>
            <a:chExt cx="4237915" cy="3178436"/>
          </a:xfrm>
        </p:grpSpPr>
        <p:pic>
          <p:nvPicPr>
            <p:cNvPr id="11269" name="Picture 5" descr="C:\Paulus\2016\VJFET\Jfet_Run8430\Sem\run8430-ob13-muestra1-113.tif"/>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0108" y="1268760"/>
              <a:ext cx="4237915" cy="317843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Conector recto de flecha 4"/>
            <p:cNvCxnSpPr/>
            <p:nvPr/>
          </p:nvCxnSpPr>
          <p:spPr bwMode="auto">
            <a:xfrm>
              <a:off x="1619672" y="2125846"/>
              <a:ext cx="0" cy="1846986"/>
            </a:xfrm>
            <a:prstGeom prst="straightConnector1">
              <a:avLst/>
            </a:prstGeom>
            <a:solidFill>
              <a:schemeClr val="accent1"/>
            </a:solidFill>
            <a:ln w="12700" cap="flat" cmpd="sng" algn="ctr">
              <a:solidFill>
                <a:schemeClr val="bg1"/>
              </a:solidFill>
              <a:prstDash val="sysDash"/>
              <a:round/>
              <a:headEnd type="arrow" w="med" len="med"/>
              <a:tailEnd type="arrow"/>
            </a:ln>
            <a:effectLst/>
          </p:spPr>
        </p:cxnSp>
        <p:sp>
          <p:nvSpPr>
            <p:cNvPr id="11" name="CuadroTexto 10"/>
            <p:cNvSpPr txBox="1"/>
            <p:nvPr/>
          </p:nvSpPr>
          <p:spPr>
            <a:xfrm>
              <a:off x="899592" y="2926228"/>
              <a:ext cx="723275" cy="246221"/>
            </a:xfrm>
            <a:prstGeom prst="rect">
              <a:avLst/>
            </a:prstGeom>
            <a:noFill/>
          </p:spPr>
          <p:txBody>
            <a:bodyPr wrap="none" rtlCol="0">
              <a:spAutoFit/>
            </a:bodyPr>
            <a:lstStyle/>
            <a:p>
              <a:r>
                <a:rPr lang="es-ES" sz="1000" b="1" dirty="0" smtClean="0">
                  <a:solidFill>
                    <a:schemeClr val="bg1"/>
                  </a:solidFill>
                  <a:latin typeface="Calibri" panose="020F0502020204030204" pitchFamily="34" charset="0"/>
                </a:rPr>
                <a:t>D = 80 µm</a:t>
              </a:r>
              <a:endParaRPr lang="es-ES" sz="1000" b="1" dirty="0">
                <a:solidFill>
                  <a:schemeClr val="bg1"/>
                </a:solidFill>
                <a:latin typeface="Calibri" panose="020F0502020204030204" pitchFamily="34" charset="0"/>
              </a:endParaRPr>
            </a:p>
          </p:txBody>
        </p:sp>
        <p:cxnSp>
          <p:nvCxnSpPr>
            <p:cNvPr id="14" name="Conector recto de flecha 13"/>
            <p:cNvCxnSpPr/>
            <p:nvPr/>
          </p:nvCxnSpPr>
          <p:spPr bwMode="auto">
            <a:xfrm flipH="1">
              <a:off x="2259052" y="3284984"/>
              <a:ext cx="896992" cy="0"/>
            </a:xfrm>
            <a:prstGeom prst="straightConnector1">
              <a:avLst/>
            </a:prstGeom>
            <a:solidFill>
              <a:schemeClr val="accent1"/>
            </a:solidFill>
            <a:ln w="12700" cap="flat" cmpd="sng" algn="ctr">
              <a:solidFill>
                <a:schemeClr val="bg1"/>
              </a:solidFill>
              <a:prstDash val="sysDash"/>
              <a:round/>
              <a:headEnd type="arrow" w="med" len="med"/>
              <a:tailEnd type="arrow"/>
            </a:ln>
            <a:effectLst/>
          </p:spPr>
        </p:cxnSp>
        <p:sp>
          <p:nvSpPr>
            <p:cNvPr id="17" name="CuadroTexto 16"/>
            <p:cNvSpPr txBox="1"/>
            <p:nvPr/>
          </p:nvSpPr>
          <p:spPr>
            <a:xfrm>
              <a:off x="2315253" y="3054469"/>
              <a:ext cx="753732" cy="246221"/>
            </a:xfrm>
            <a:prstGeom prst="rect">
              <a:avLst/>
            </a:prstGeom>
            <a:noFill/>
          </p:spPr>
          <p:txBody>
            <a:bodyPr wrap="none" rtlCol="0">
              <a:spAutoFit/>
            </a:bodyPr>
            <a:lstStyle/>
            <a:p>
              <a:r>
                <a:rPr lang="es-ES" sz="1000" b="1" dirty="0" smtClean="0">
                  <a:solidFill>
                    <a:schemeClr val="bg1"/>
                  </a:solidFill>
                  <a:latin typeface="Calibri" panose="020F0502020204030204" pitchFamily="34" charset="0"/>
                </a:rPr>
                <a:t>2r = 35 µm</a:t>
              </a:r>
              <a:endParaRPr lang="es-ES" sz="1000" b="1" dirty="0">
                <a:solidFill>
                  <a:schemeClr val="bg1"/>
                </a:solidFill>
                <a:latin typeface="Calibri" panose="020F0502020204030204" pitchFamily="34" charset="0"/>
              </a:endParaRPr>
            </a:p>
          </p:txBody>
        </p:sp>
        <p:cxnSp>
          <p:nvCxnSpPr>
            <p:cNvPr id="18" name="Conector recto de flecha 17"/>
            <p:cNvCxnSpPr/>
            <p:nvPr/>
          </p:nvCxnSpPr>
          <p:spPr bwMode="auto">
            <a:xfrm flipH="1">
              <a:off x="3266264" y="3645024"/>
              <a:ext cx="225616" cy="0"/>
            </a:xfrm>
            <a:prstGeom prst="straightConnector1">
              <a:avLst/>
            </a:prstGeom>
            <a:solidFill>
              <a:schemeClr val="accent1"/>
            </a:solidFill>
            <a:ln w="12700" cap="flat" cmpd="sng" algn="ctr">
              <a:solidFill>
                <a:schemeClr val="bg1"/>
              </a:solidFill>
              <a:prstDash val="sysDash"/>
              <a:round/>
              <a:headEnd type="arrow" w="med" len="med"/>
              <a:tailEnd type="arrow"/>
            </a:ln>
            <a:effectLst/>
          </p:spPr>
        </p:cxnSp>
        <p:sp>
          <p:nvSpPr>
            <p:cNvPr id="20" name="CuadroTexto 19"/>
            <p:cNvSpPr txBox="1"/>
            <p:nvPr/>
          </p:nvSpPr>
          <p:spPr>
            <a:xfrm>
              <a:off x="3063056" y="3389973"/>
              <a:ext cx="704039" cy="246221"/>
            </a:xfrm>
            <a:prstGeom prst="rect">
              <a:avLst/>
            </a:prstGeom>
            <a:noFill/>
          </p:spPr>
          <p:txBody>
            <a:bodyPr wrap="none" rtlCol="0">
              <a:spAutoFit/>
            </a:bodyPr>
            <a:lstStyle/>
            <a:p>
              <a:r>
                <a:rPr lang="es-ES" sz="1000" b="1" dirty="0" smtClean="0">
                  <a:solidFill>
                    <a:schemeClr val="bg1"/>
                  </a:solidFill>
                  <a:latin typeface="Calibri" panose="020F0502020204030204" pitchFamily="34" charset="0"/>
                </a:rPr>
                <a:t>S = 10 µm</a:t>
              </a:r>
              <a:endParaRPr lang="es-ES" sz="1000" b="1"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53812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354397" cy="400110"/>
          </a:xfrm>
          <a:prstGeom prst="rect">
            <a:avLst/>
          </a:prstGeom>
          <a:noFill/>
        </p:spPr>
        <p:txBody>
          <a:bodyPr wrap="none" rtlCol="0">
            <a:spAutoFit/>
          </a:bodyPr>
          <a:lstStyle/>
          <a:p>
            <a:r>
              <a:rPr lang="en-US" sz="2000" b="1" dirty="0" smtClean="0">
                <a:latin typeface="Calibri" panose="020F0502020204030204" pitchFamily="34" charset="0"/>
              </a:rPr>
              <a:t>Transient Simulation: Heavy Ion Impact</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83635"/>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4339" name="Picture 3" descr="C:\Users\pablo\Desktop\Santander Curso TCAD\Ejemplo Diodo\HI_Simulation\SVisual_Figuras\Svisual_HI_hDensity.jpg"/>
          <p:cNvPicPr>
            <a:picLocks noChangeAspect="1" noChangeArrowheads="1"/>
          </p:cNvPicPr>
          <p:nvPr/>
        </p:nvPicPr>
        <p:blipFill rotWithShape="1">
          <a:blip r:embed="rId2">
            <a:extLst>
              <a:ext uri="{28A0092B-C50C-407E-A947-70E740481C1C}">
                <a14:useLocalDpi xmlns:a14="http://schemas.microsoft.com/office/drawing/2010/main" val="0"/>
              </a:ext>
            </a:extLst>
          </a:blip>
          <a:srcRect l="22389" t="3910" r="1971" b="17014"/>
          <a:stretch/>
        </p:blipFill>
        <p:spPr bwMode="auto">
          <a:xfrm>
            <a:off x="251400" y="1092274"/>
            <a:ext cx="8635380" cy="5099341"/>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redondeado"/>
          <p:cNvSpPr/>
          <p:nvPr/>
        </p:nvSpPr>
        <p:spPr bwMode="auto">
          <a:xfrm>
            <a:off x="6156220" y="4725180"/>
            <a:ext cx="1180378"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effectLst/>
                <a:latin typeface="Verdana" pitchFamily="34" charset="0"/>
              </a:rPr>
              <a:t>hDensity</a:t>
            </a:r>
            <a:endParaRPr kumimoji="0" lang="en-US" sz="1400" b="1" i="0" u="none" strike="noStrike" cap="none" normalizeH="0" baseline="0" dirty="0" smtClean="0">
              <a:ln>
                <a:noFill/>
              </a:ln>
              <a:effectLst/>
              <a:latin typeface="Verdana" pitchFamily="34" charset="0"/>
            </a:endParaRPr>
          </a:p>
        </p:txBody>
      </p:sp>
    </p:spTree>
    <p:extLst>
      <p:ext uri="{BB962C8B-B14F-4D97-AF65-F5344CB8AC3E}">
        <p14:creationId xmlns:p14="http://schemas.microsoft.com/office/powerpoint/2010/main" val="1676497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Process Technology</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 name="Imagen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0208" y="1076941"/>
            <a:ext cx="3349253" cy="2511940"/>
          </a:xfrm>
          <a:prstGeom prst="rect">
            <a:avLst/>
          </a:prstGeom>
        </p:spPr>
      </p:pic>
      <p:pic>
        <p:nvPicPr>
          <p:cNvPr id="8" name="Imagen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2475" y="4199013"/>
            <a:ext cx="2639217" cy="1979413"/>
          </a:xfrm>
          <a:prstGeom prst="rect">
            <a:avLst/>
          </a:prstGeom>
        </p:spPr>
      </p:pic>
      <p:sp>
        <p:nvSpPr>
          <p:cNvPr id="11" name="CuadroTexto 10"/>
          <p:cNvSpPr txBox="1"/>
          <p:nvPr/>
        </p:nvSpPr>
        <p:spPr>
          <a:xfrm>
            <a:off x="107504" y="1124033"/>
            <a:ext cx="1857496"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Trenches are sealed</a:t>
            </a:r>
            <a:endParaRPr lang="en-US" sz="1600" b="1" dirty="0">
              <a:solidFill>
                <a:srgbClr val="FF0000"/>
              </a:solidFill>
              <a:latin typeface="Calibri" panose="020F0502020204030204" pitchFamily="34" charset="0"/>
            </a:endParaRPr>
          </a:p>
        </p:txBody>
      </p:sp>
      <p:cxnSp>
        <p:nvCxnSpPr>
          <p:cNvPr id="14" name="Conector recto de flecha 13"/>
          <p:cNvCxnSpPr>
            <a:stCxn id="12" idx="1"/>
            <a:endCxn id="4" idx="3"/>
          </p:cNvCxnSpPr>
          <p:nvPr/>
        </p:nvCxnSpPr>
        <p:spPr bwMode="auto">
          <a:xfrm flipH="1" flipV="1">
            <a:off x="3429461" y="2332911"/>
            <a:ext cx="134427" cy="112681"/>
          </a:xfrm>
          <a:prstGeom prst="straightConnector1">
            <a:avLst/>
          </a:prstGeom>
          <a:solidFill>
            <a:schemeClr val="accent1"/>
          </a:solidFill>
          <a:ln w="22225" cap="flat" cmpd="sng" algn="ctr">
            <a:solidFill>
              <a:srgbClr val="FF0000"/>
            </a:solidFill>
            <a:prstDash val="sysDash"/>
            <a:round/>
            <a:headEnd type="none" w="med" len="med"/>
            <a:tailEnd type="triangle"/>
          </a:ln>
          <a:effectLst/>
        </p:spPr>
      </p:cxnSp>
      <p:pic>
        <p:nvPicPr>
          <p:cNvPr id="17" name="Picture 2" descr="C:\Users\pablo\Google Drive\3D JFET Switch\Cell Core.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3645024"/>
            <a:ext cx="3248951" cy="182353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Conector recto de flecha 15"/>
          <p:cNvCxnSpPr/>
          <p:nvPr/>
        </p:nvCxnSpPr>
        <p:spPr bwMode="auto">
          <a:xfrm>
            <a:off x="1232336" y="1494272"/>
            <a:ext cx="522498" cy="687992"/>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22" name="Conector recto de flecha 21"/>
          <p:cNvCxnSpPr>
            <a:stCxn id="21" idx="1"/>
            <a:endCxn id="8" idx="3"/>
          </p:cNvCxnSpPr>
          <p:nvPr/>
        </p:nvCxnSpPr>
        <p:spPr bwMode="auto">
          <a:xfrm flipH="1" flipV="1">
            <a:off x="3031692" y="5188720"/>
            <a:ext cx="460188" cy="330842"/>
          </a:xfrm>
          <a:prstGeom prst="straightConnector1">
            <a:avLst/>
          </a:prstGeom>
          <a:solidFill>
            <a:schemeClr val="accent1"/>
          </a:solidFill>
          <a:ln w="22225" cap="flat" cmpd="sng" algn="ctr">
            <a:solidFill>
              <a:srgbClr val="FF0000"/>
            </a:solidFill>
            <a:prstDash val="sysDash"/>
            <a:round/>
            <a:headEnd type="none" w="med" len="med"/>
            <a:tailEnd type="triangle"/>
          </a:ln>
          <a:effectLst/>
        </p:spPr>
      </p:cxnSp>
      <p:cxnSp>
        <p:nvCxnSpPr>
          <p:cNvPr id="25" name="Conector recto de flecha 24"/>
          <p:cNvCxnSpPr>
            <a:stCxn id="28" idx="0"/>
          </p:cNvCxnSpPr>
          <p:nvPr/>
        </p:nvCxnSpPr>
        <p:spPr bwMode="auto">
          <a:xfrm flipH="1" flipV="1">
            <a:off x="1232338" y="3085595"/>
            <a:ext cx="517748" cy="550378"/>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28" name="CuadroTexto 27"/>
          <p:cNvSpPr txBox="1"/>
          <p:nvPr/>
        </p:nvSpPr>
        <p:spPr>
          <a:xfrm>
            <a:off x="456815" y="3635973"/>
            <a:ext cx="2586542"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N-type diffusion from Poly 1</a:t>
            </a:r>
            <a:endParaRPr lang="en-US" sz="1600" b="1" dirty="0">
              <a:solidFill>
                <a:srgbClr val="FF0000"/>
              </a:solidFill>
              <a:latin typeface="Calibri" panose="020F0502020204030204" pitchFamily="34" charset="0"/>
            </a:endParaRPr>
          </a:p>
        </p:txBody>
      </p:sp>
      <p:pic>
        <p:nvPicPr>
          <p:cNvPr id="29" name="Imagen 2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5825" t="33201" r="28737" b="36207"/>
          <a:stretch/>
        </p:blipFill>
        <p:spPr>
          <a:xfrm>
            <a:off x="6011416" y="940928"/>
            <a:ext cx="2953072" cy="1912008"/>
          </a:xfrm>
          <a:prstGeom prst="rect">
            <a:avLst/>
          </a:prstGeom>
        </p:spPr>
      </p:pic>
      <p:grpSp>
        <p:nvGrpSpPr>
          <p:cNvPr id="55" name="Grupo 54"/>
          <p:cNvGrpSpPr/>
          <p:nvPr/>
        </p:nvGrpSpPr>
        <p:grpSpPr>
          <a:xfrm>
            <a:off x="3491880" y="2165789"/>
            <a:ext cx="2304256" cy="3748765"/>
            <a:chOff x="3680608" y="2165789"/>
            <a:chExt cx="2304256" cy="3748765"/>
          </a:xfrm>
        </p:grpSpPr>
        <p:pic>
          <p:nvPicPr>
            <p:cNvPr id="10" name="Imagen 9"/>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46063" t="3801" r="18500" b="17199"/>
            <a:stretch/>
          </p:blipFill>
          <p:spPr>
            <a:xfrm>
              <a:off x="3752616" y="2182264"/>
              <a:ext cx="2232248" cy="3732290"/>
            </a:xfrm>
            <a:prstGeom prst="rect">
              <a:avLst/>
            </a:prstGeom>
          </p:spPr>
        </p:pic>
        <p:sp>
          <p:nvSpPr>
            <p:cNvPr id="12" name="Rectángulo 11"/>
            <p:cNvSpPr/>
            <p:nvPr/>
          </p:nvSpPr>
          <p:spPr bwMode="auto">
            <a:xfrm>
              <a:off x="3752616" y="2182264"/>
              <a:ext cx="648072" cy="526656"/>
            </a:xfrm>
            <a:prstGeom prst="rect">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21" name="Rectángulo 20"/>
            <p:cNvSpPr/>
            <p:nvPr/>
          </p:nvSpPr>
          <p:spPr bwMode="auto">
            <a:xfrm>
              <a:off x="3680608" y="5256234"/>
              <a:ext cx="648072" cy="526656"/>
            </a:xfrm>
            <a:prstGeom prst="rect">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32" name="Rectángulo 31"/>
            <p:cNvSpPr/>
            <p:nvPr/>
          </p:nvSpPr>
          <p:spPr bwMode="auto">
            <a:xfrm>
              <a:off x="4581589" y="2165789"/>
              <a:ext cx="648072" cy="526656"/>
            </a:xfrm>
            <a:prstGeom prst="rect">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grpSp>
      <p:cxnSp>
        <p:nvCxnSpPr>
          <p:cNvPr id="33" name="Conector recto de flecha 32"/>
          <p:cNvCxnSpPr>
            <a:stCxn id="32" idx="3"/>
            <a:endCxn id="29" idx="1"/>
          </p:cNvCxnSpPr>
          <p:nvPr/>
        </p:nvCxnSpPr>
        <p:spPr bwMode="auto">
          <a:xfrm flipV="1">
            <a:off x="5040933" y="1896932"/>
            <a:ext cx="970483" cy="532185"/>
          </a:xfrm>
          <a:prstGeom prst="straightConnector1">
            <a:avLst/>
          </a:prstGeom>
          <a:solidFill>
            <a:schemeClr val="accent1"/>
          </a:solidFill>
          <a:ln w="22225" cap="flat" cmpd="sng" algn="ctr">
            <a:solidFill>
              <a:srgbClr val="FF0000"/>
            </a:solidFill>
            <a:prstDash val="sysDash"/>
            <a:round/>
            <a:headEnd type="none" w="med" len="med"/>
            <a:tailEnd type="triangle"/>
          </a:ln>
          <a:effectLst/>
        </p:spPr>
      </p:cxnSp>
      <p:cxnSp>
        <p:nvCxnSpPr>
          <p:cNvPr id="36" name="Conector recto de flecha 35"/>
          <p:cNvCxnSpPr>
            <a:stCxn id="40" idx="0"/>
          </p:cNvCxnSpPr>
          <p:nvPr/>
        </p:nvCxnSpPr>
        <p:spPr bwMode="auto">
          <a:xfrm flipV="1">
            <a:off x="7400820" y="1700810"/>
            <a:ext cx="77991" cy="539848"/>
          </a:xfrm>
          <a:prstGeom prst="straightConnector1">
            <a:avLst/>
          </a:prstGeom>
          <a:solidFill>
            <a:schemeClr val="accent1"/>
          </a:solidFill>
          <a:ln w="22225" cap="flat" cmpd="sng" algn="ctr">
            <a:solidFill>
              <a:schemeClr val="bg1"/>
            </a:solidFill>
            <a:prstDash val="solid"/>
            <a:round/>
            <a:headEnd type="none" w="med" len="med"/>
            <a:tailEnd type="triangle"/>
          </a:ln>
          <a:effectLst/>
        </p:spPr>
      </p:cxnSp>
      <p:sp>
        <p:nvSpPr>
          <p:cNvPr id="40" name="CuadroTexto 39"/>
          <p:cNvSpPr txBox="1"/>
          <p:nvPr/>
        </p:nvSpPr>
        <p:spPr>
          <a:xfrm>
            <a:off x="6380027" y="2240658"/>
            <a:ext cx="2041585"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P-type Diffusion (Source)</a:t>
            </a:r>
            <a:endParaRPr lang="en-US" sz="1400" b="1" dirty="0">
              <a:solidFill>
                <a:schemeClr val="bg1"/>
              </a:solidFill>
              <a:latin typeface="Calibri" panose="020F0502020204030204" pitchFamily="34" charset="0"/>
            </a:endParaRPr>
          </a:p>
        </p:txBody>
      </p:sp>
      <p:sp>
        <p:nvSpPr>
          <p:cNvPr id="42" name="CuadroTexto 41"/>
          <p:cNvSpPr txBox="1"/>
          <p:nvPr/>
        </p:nvSpPr>
        <p:spPr>
          <a:xfrm>
            <a:off x="987277" y="4859373"/>
            <a:ext cx="635430"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Poly 1</a:t>
            </a:r>
            <a:endParaRPr lang="en-US" sz="1400" b="1" dirty="0">
              <a:solidFill>
                <a:schemeClr val="bg1"/>
              </a:solidFill>
              <a:latin typeface="Calibri" panose="020F0502020204030204" pitchFamily="34" charset="0"/>
            </a:endParaRPr>
          </a:p>
        </p:txBody>
      </p:sp>
      <p:sp>
        <p:nvSpPr>
          <p:cNvPr id="43" name="CuadroTexto 42"/>
          <p:cNvSpPr txBox="1"/>
          <p:nvPr/>
        </p:nvSpPr>
        <p:spPr>
          <a:xfrm>
            <a:off x="1232336" y="4478122"/>
            <a:ext cx="635430"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Poly 2</a:t>
            </a:r>
            <a:endParaRPr lang="en-US" sz="1400" b="1" dirty="0">
              <a:solidFill>
                <a:schemeClr val="bg1"/>
              </a:solidFill>
              <a:latin typeface="Calibri" panose="020F0502020204030204" pitchFamily="34" charset="0"/>
            </a:endParaRPr>
          </a:p>
        </p:txBody>
      </p:sp>
      <p:cxnSp>
        <p:nvCxnSpPr>
          <p:cNvPr id="44" name="Conector recto de flecha 43"/>
          <p:cNvCxnSpPr>
            <a:stCxn id="28" idx="2"/>
          </p:cNvCxnSpPr>
          <p:nvPr/>
        </p:nvCxnSpPr>
        <p:spPr bwMode="auto">
          <a:xfrm>
            <a:off x="1750086" y="3974527"/>
            <a:ext cx="964416" cy="635258"/>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58" name="CuadroTexto 57"/>
          <p:cNvSpPr txBox="1"/>
          <p:nvPr/>
        </p:nvSpPr>
        <p:spPr>
          <a:xfrm>
            <a:off x="2588989" y="1379633"/>
            <a:ext cx="1596143"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Inter-level Oxide</a:t>
            </a:r>
            <a:endParaRPr lang="en-US" sz="1600" b="1" dirty="0">
              <a:solidFill>
                <a:srgbClr val="FF0000"/>
              </a:solidFill>
              <a:latin typeface="Calibri" panose="020F0502020204030204" pitchFamily="34" charset="0"/>
            </a:endParaRPr>
          </a:p>
        </p:txBody>
      </p:sp>
      <p:cxnSp>
        <p:nvCxnSpPr>
          <p:cNvPr id="59" name="Conector recto de flecha 58"/>
          <p:cNvCxnSpPr>
            <a:stCxn id="58" idx="1"/>
          </p:cNvCxnSpPr>
          <p:nvPr/>
        </p:nvCxnSpPr>
        <p:spPr bwMode="auto">
          <a:xfrm flipH="1">
            <a:off x="2123445" y="1548910"/>
            <a:ext cx="465544" cy="343803"/>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66" name="Conector recto de flecha 65"/>
          <p:cNvCxnSpPr>
            <a:stCxn id="28" idx="0"/>
          </p:cNvCxnSpPr>
          <p:nvPr/>
        </p:nvCxnSpPr>
        <p:spPr bwMode="auto">
          <a:xfrm flipV="1">
            <a:off x="1750086" y="3012121"/>
            <a:ext cx="580812" cy="623852"/>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117444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Process Technology</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14341" name="Grupo 14340"/>
          <p:cNvGrpSpPr/>
          <p:nvPr/>
        </p:nvGrpSpPr>
        <p:grpSpPr>
          <a:xfrm>
            <a:off x="811648" y="3861048"/>
            <a:ext cx="7720792" cy="2180915"/>
            <a:chOff x="729165" y="3912381"/>
            <a:chExt cx="7720792" cy="2180915"/>
          </a:xfrm>
        </p:grpSpPr>
        <p:pic>
          <p:nvPicPr>
            <p:cNvPr id="14340" name="Picture 4" descr="C:\Paulus\2016\VJFET\Jfet_Run8430\Microseccion\salva\muestra1\Jfet_mostra1pas07dashEtch5seg_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85" t="52192" b="16483"/>
            <a:stretch/>
          </p:blipFill>
          <p:spPr bwMode="auto">
            <a:xfrm>
              <a:off x="729165" y="3912381"/>
              <a:ext cx="7720792" cy="218091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4 Conector recto de flecha"/>
            <p:cNvCxnSpPr/>
            <p:nvPr/>
          </p:nvCxnSpPr>
          <p:spPr bwMode="auto">
            <a:xfrm>
              <a:off x="1691680" y="4221875"/>
              <a:ext cx="0" cy="1557989"/>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cxnSp>
          <p:nvCxnSpPr>
            <p:cNvPr id="9" name="8 Conector recto de flecha"/>
            <p:cNvCxnSpPr/>
            <p:nvPr/>
          </p:nvCxnSpPr>
          <p:spPr bwMode="auto">
            <a:xfrm>
              <a:off x="2915816" y="4221088"/>
              <a:ext cx="0" cy="432048"/>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sp>
          <p:nvSpPr>
            <p:cNvPr id="8" name="CuadroTexto 7"/>
            <p:cNvSpPr txBox="1"/>
            <p:nvPr/>
          </p:nvSpPr>
          <p:spPr>
            <a:xfrm>
              <a:off x="2111661" y="4272421"/>
              <a:ext cx="721672" cy="338554"/>
            </a:xfrm>
            <a:prstGeom prst="rect">
              <a:avLst/>
            </a:prstGeom>
            <a:noFill/>
          </p:spPr>
          <p:txBody>
            <a:bodyPr wrap="none" rtlCol="0">
              <a:spAutoFit/>
            </a:bodyPr>
            <a:lstStyle/>
            <a:p>
              <a:r>
                <a:rPr lang="es-ES" sz="1600" b="1" dirty="0" smtClean="0">
                  <a:latin typeface="Calibri" panose="020F0502020204030204" pitchFamily="34" charset="0"/>
                </a:rPr>
                <a:t>80 µm</a:t>
              </a:r>
              <a:endParaRPr lang="es-ES" sz="1600" b="1" dirty="0">
                <a:latin typeface="Calibri" panose="020F0502020204030204" pitchFamily="34" charset="0"/>
              </a:endParaRPr>
            </a:p>
          </p:txBody>
        </p:sp>
        <p:sp>
          <p:nvSpPr>
            <p:cNvPr id="10" name="CuadroTexto 9"/>
            <p:cNvSpPr txBox="1"/>
            <p:nvPr/>
          </p:nvSpPr>
          <p:spPr>
            <a:xfrm>
              <a:off x="763723" y="4812480"/>
              <a:ext cx="825867" cy="338554"/>
            </a:xfrm>
            <a:prstGeom prst="rect">
              <a:avLst/>
            </a:prstGeom>
            <a:noFill/>
          </p:spPr>
          <p:txBody>
            <a:bodyPr wrap="none" rtlCol="0">
              <a:spAutoFit/>
            </a:bodyPr>
            <a:lstStyle/>
            <a:p>
              <a:r>
                <a:rPr lang="es-ES" sz="1600" b="1" dirty="0" smtClean="0">
                  <a:latin typeface="Calibri" panose="020F0502020204030204" pitchFamily="34" charset="0"/>
                </a:rPr>
                <a:t>300 µm</a:t>
              </a:r>
              <a:endParaRPr lang="es-ES" sz="1600" b="1" dirty="0">
                <a:latin typeface="Calibri" panose="020F0502020204030204" pitchFamily="34" charset="0"/>
              </a:endParaRPr>
            </a:p>
          </p:txBody>
        </p:sp>
      </p:grpSp>
      <p:grpSp>
        <p:nvGrpSpPr>
          <p:cNvPr id="14338" name="Grupo 14337"/>
          <p:cNvGrpSpPr/>
          <p:nvPr/>
        </p:nvGrpSpPr>
        <p:grpSpPr>
          <a:xfrm>
            <a:off x="6502" y="1196752"/>
            <a:ext cx="8983455" cy="2159171"/>
            <a:chOff x="-66785" y="1484784"/>
            <a:chExt cx="8983455" cy="2159171"/>
          </a:xfrm>
        </p:grpSpPr>
        <p:pic>
          <p:nvPicPr>
            <p:cNvPr id="14339" name="Picture 3" descr="C:\Paulus\2016\VJFET\Jfet_Run8430\Microseccion\salva\muestra1\Jfet_mostra1pas05dashEtch06seg_0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005" b="36349"/>
            <a:stretch/>
          </p:blipFill>
          <p:spPr bwMode="auto">
            <a:xfrm>
              <a:off x="386107" y="1484784"/>
              <a:ext cx="8530563" cy="202308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Conector recto de flecha 5"/>
            <p:cNvCxnSpPr/>
            <p:nvPr/>
          </p:nvCxnSpPr>
          <p:spPr bwMode="auto">
            <a:xfrm>
              <a:off x="4644008" y="2204864"/>
              <a:ext cx="144016" cy="432048"/>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2" name="CuadroTexto 11"/>
            <p:cNvSpPr txBox="1"/>
            <p:nvPr/>
          </p:nvSpPr>
          <p:spPr>
            <a:xfrm>
              <a:off x="4283968" y="2610722"/>
              <a:ext cx="1363194" cy="338554"/>
            </a:xfrm>
            <a:prstGeom prst="rect">
              <a:avLst/>
            </a:prstGeom>
            <a:noFill/>
          </p:spPr>
          <p:txBody>
            <a:bodyPr wrap="none" rtlCol="0">
              <a:spAutoFit/>
            </a:bodyPr>
            <a:lstStyle/>
            <a:p>
              <a:r>
                <a:rPr lang="en-US" sz="1600" b="1" dirty="0" smtClean="0">
                  <a:latin typeface="Calibri" panose="020F0502020204030204" pitchFamily="34" charset="0"/>
                </a:rPr>
                <a:t>P-type Source</a:t>
              </a:r>
              <a:endParaRPr lang="en-US" sz="1600" b="1" dirty="0">
                <a:latin typeface="Calibri" panose="020F0502020204030204" pitchFamily="34" charset="0"/>
              </a:endParaRPr>
            </a:p>
          </p:txBody>
        </p:sp>
        <p:cxnSp>
          <p:nvCxnSpPr>
            <p:cNvPr id="13" name="Conector recto de flecha 12"/>
            <p:cNvCxnSpPr/>
            <p:nvPr/>
          </p:nvCxnSpPr>
          <p:spPr bwMode="auto">
            <a:xfrm flipH="1">
              <a:off x="478780" y="2204864"/>
              <a:ext cx="36582" cy="530224"/>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4" name="CuadroTexto 13"/>
            <p:cNvSpPr txBox="1"/>
            <p:nvPr/>
          </p:nvSpPr>
          <p:spPr>
            <a:xfrm>
              <a:off x="-66785" y="2735088"/>
              <a:ext cx="1164293" cy="338554"/>
            </a:xfrm>
            <a:prstGeom prst="rect">
              <a:avLst/>
            </a:prstGeom>
            <a:noFill/>
          </p:spPr>
          <p:txBody>
            <a:bodyPr wrap="none" rtlCol="0">
              <a:spAutoFit/>
            </a:bodyPr>
            <a:lstStyle/>
            <a:p>
              <a:r>
                <a:rPr lang="en-US" sz="1600" b="1" dirty="0" smtClean="0">
                  <a:latin typeface="Calibri" panose="020F0502020204030204" pitchFamily="34" charset="0"/>
                </a:rPr>
                <a:t>N-type Diff.</a:t>
              </a:r>
              <a:endParaRPr lang="en-US" sz="1600" b="1" dirty="0">
                <a:latin typeface="Calibri" panose="020F0502020204030204" pitchFamily="34" charset="0"/>
              </a:endParaRPr>
            </a:p>
          </p:txBody>
        </p:sp>
        <p:cxnSp>
          <p:nvCxnSpPr>
            <p:cNvPr id="15" name="Conector recto de flecha 14"/>
            <p:cNvCxnSpPr/>
            <p:nvPr/>
          </p:nvCxnSpPr>
          <p:spPr bwMode="auto">
            <a:xfrm flipV="1">
              <a:off x="1835696" y="2636912"/>
              <a:ext cx="692291" cy="168434"/>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6" name="CuadroTexto 15"/>
            <p:cNvSpPr txBox="1"/>
            <p:nvPr/>
          </p:nvSpPr>
          <p:spPr>
            <a:xfrm>
              <a:off x="2483281" y="2361248"/>
              <a:ext cx="1223344" cy="584775"/>
            </a:xfrm>
            <a:prstGeom prst="rect">
              <a:avLst/>
            </a:prstGeom>
            <a:noFill/>
          </p:spPr>
          <p:txBody>
            <a:bodyPr wrap="square" rtlCol="0">
              <a:spAutoFit/>
            </a:bodyPr>
            <a:lstStyle/>
            <a:p>
              <a:pPr algn="ctr"/>
              <a:r>
                <a:rPr lang="en-US" sz="1600" b="1" dirty="0" smtClean="0">
                  <a:latin typeface="Calibri" panose="020F0502020204030204" pitchFamily="34" charset="0"/>
                </a:rPr>
                <a:t>Doped (N</a:t>
              </a:r>
              <a:r>
                <a:rPr lang="en-US" sz="1600" b="1" baseline="30000" dirty="0" smtClean="0">
                  <a:latin typeface="Calibri" panose="020F0502020204030204" pitchFamily="34" charset="0"/>
                </a:rPr>
                <a:t>+</a:t>
              </a:r>
              <a:r>
                <a:rPr lang="en-US" sz="1600" b="1" dirty="0" smtClean="0">
                  <a:latin typeface="Calibri" panose="020F0502020204030204" pitchFamily="34" charset="0"/>
                </a:rPr>
                <a:t>) Polysilicon</a:t>
              </a:r>
              <a:endParaRPr lang="en-US" sz="1600" b="1" dirty="0">
                <a:latin typeface="Calibri" panose="020F0502020204030204" pitchFamily="34" charset="0"/>
              </a:endParaRPr>
            </a:p>
          </p:txBody>
        </p:sp>
        <p:cxnSp>
          <p:nvCxnSpPr>
            <p:cNvPr id="17" name="Conector recto de flecha 16"/>
            <p:cNvCxnSpPr/>
            <p:nvPr/>
          </p:nvCxnSpPr>
          <p:spPr bwMode="auto">
            <a:xfrm>
              <a:off x="1592727" y="3118352"/>
              <a:ext cx="654803" cy="166166"/>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8" name="CuadroTexto 17"/>
            <p:cNvSpPr txBox="1"/>
            <p:nvPr/>
          </p:nvSpPr>
          <p:spPr>
            <a:xfrm>
              <a:off x="2341429" y="3059180"/>
              <a:ext cx="1365195" cy="584775"/>
            </a:xfrm>
            <a:prstGeom prst="rect">
              <a:avLst/>
            </a:prstGeom>
            <a:noFill/>
          </p:spPr>
          <p:txBody>
            <a:bodyPr wrap="square" rtlCol="0">
              <a:spAutoFit/>
            </a:bodyPr>
            <a:lstStyle/>
            <a:p>
              <a:r>
                <a:rPr lang="en-US" sz="1600" b="1" dirty="0" smtClean="0">
                  <a:latin typeface="Calibri" panose="020F0502020204030204" pitchFamily="34" charset="0"/>
                </a:rPr>
                <a:t>Non-Doped Polysilicon</a:t>
              </a:r>
              <a:endParaRPr lang="en-US" sz="1600" b="1" dirty="0">
                <a:latin typeface="Calibri" panose="020F0502020204030204" pitchFamily="34" charset="0"/>
              </a:endParaRPr>
            </a:p>
          </p:txBody>
        </p:sp>
        <p:cxnSp>
          <p:nvCxnSpPr>
            <p:cNvPr id="30" name="Conector recto de flecha 29"/>
            <p:cNvCxnSpPr/>
            <p:nvPr/>
          </p:nvCxnSpPr>
          <p:spPr bwMode="auto">
            <a:xfrm flipH="1" flipV="1">
              <a:off x="5652121" y="1817914"/>
              <a:ext cx="144015" cy="177081"/>
            </a:xfrm>
            <a:prstGeom prst="straightConnector1">
              <a:avLst/>
            </a:prstGeom>
            <a:solidFill>
              <a:schemeClr val="accent1"/>
            </a:solidFill>
            <a:ln w="19050" cap="flat" cmpd="sng" algn="ctr">
              <a:solidFill>
                <a:schemeClr val="bg1"/>
              </a:solidFill>
              <a:prstDash val="solid"/>
              <a:round/>
              <a:headEnd type="arrow" w="med" len="med"/>
              <a:tailEnd type="none"/>
            </a:ln>
            <a:effectLst/>
          </p:spPr>
        </p:cxnSp>
        <p:sp>
          <p:nvSpPr>
            <p:cNvPr id="31" name="CuadroTexto 30"/>
            <p:cNvSpPr txBox="1"/>
            <p:nvPr/>
          </p:nvSpPr>
          <p:spPr>
            <a:xfrm>
              <a:off x="4789712" y="1556792"/>
              <a:ext cx="1596143" cy="338554"/>
            </a:xfrm>
            <a:prstGeom prst="rect">
              <a:avLst/>
            </a:prstGeom>
            <a:noFill/>
          </p:spPr>
          <p:txBody>
            <a:bodyPr wrap="none" rtlCol="0">
              <a:spAutoFit/>
            </a:bodyPr>
            <a:lstStyle/>
            <a:p>
              <a:r>
                <a:rPr lang="en-US" sz="1600" b="1" dirty="0" smtClean="0">
                  <a:solidFill>
                    <a:schemeClr val="bg1"/>
                  </a:solidFill>
                  <a:latin typeface="Calibri" panose="020F0502020204030204" pitchFamily="34" charset="0"/>
                </a:rPr>
                <a:t>Inter-level Oxide</a:t>
              </a:r>
              <a:endParaRPr lang="en-US" sz="1600" b="1"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53817771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Figure Output Ch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68760"/>
            <a:ext cx="4392488" cy="3096344"/>
          </a:xfrm>
          <a:prstGeom prst="rect">
            <a:avLst/>
          </a:prstGeom>
          <a:noFill/>
          <a:ln>
            <a:noFill/>
          </a:ln>
        </p:spPr>
      </p:pic>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Electrical Performance</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16" name="15 CuadroTexto"/>
          <p:cNvSpPr txBox="1"/>
          <p:nvPr/>
        </p:nvSpPr>
        <p:spPr>
          <a:xfrm>
            <a:off x="107504" y="4349422"/>
            <a:ext cx="3960441"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latin typeface="Calibri" panose="020F0502020204030204" pitchFamily="34" charset="0"/>
              </a:rPr>
              <a:t>Narrow channel devices:</a:t>
            </a:r>
          </a:p>
          <a:p>
            <a:pPr marL="742950" lvl="1" indent="-285750">
              <a:buClr>
                <a:srgbClr val="00B050"/>
              </a:buClr>
              <a:buFont typeface="Wingdings" panose="05000000000000000000" pitchFamily="2" charset="2"/>
              <a:buChar char="ü"/>
            </a:pPr>
            <a:r>
              <a:rPr lang="en-US" sz="1600" b="1" dirty="0" smtClean="0">
                <a:latin typeface="Calibri" panose="020F0502020204030204" pitchFamily="34" charset="0"/>
              </a:rPr>
              <a:t>High enough current </a:t>
            </a:r>
          </a:p>
          <a:p>
            <a:pPr marL="742950" lvl="1" indent="-285750">
              <a:buClr>
                <a:srgbClr val="00B050"/>
              </a:buClr>
              <a:buFont typeface="Wingdings" panose="05000000000000000000" pitchFamily="2" charset="2"/>
              <a:buChar char="ü"/>
            </a:pPr>
            <a:r>
              <a:rPr lang="en-US" sz="1600" b="1" dirty="0" smtClean="0">
                <a:latin typeface="Calibri" panose="020F0502020204030204" pitchFamily="34" charset="0"/>
              </a:rPr>
              <a:t>Low enough V</a:t>
            </a:r>
            <a:r>
              <a:rPr lang="en-US" sz="1600" b="1" baseline="-25000" dirty="0" smtClean="0">
                <a:latin typeface="Calibri" panose="020F0502020204030204" pitchFamily="34" charset="0"/>
              </a:rPr>
              <a:t>OFF</a:t>
            </a:r>
          </a:p>
          <a:p>
            <a:pPr marL="742950" lvl="1" indent="-285750">
              <a:buFont typeface="Wingdings" panose="05000000000000000000" pitchFamily="2" charset="2"/>
              <a:buChar char="à"/>
            </a:pPr>
            <a:r>
              <a:rPr lang="en-US" sz="1600" b="1" dirty="0" smtClean="0">
                <a:solidFill>
                  <a:srgbClr val="3164AB"/>
                </a:solidFill>
                <a:latin typeface="Calibri" panose="020F0502020204030204" pitchFamily="34" charset="0"/>
                <a:sym typeface="Wingdings" panose="05000000000000000000" pitchFamily="2" charset="2"/>
              </a:rPr>
              <a:t>Close to target device</a:t>
            </a:r>
          </a:p>
          <a:p>
            <a:pPr marL="285750" indent="-285750">
              <a:buFont typeface="Arial" panose="020B0604020202020204" pitchFamily="34" charset="0"/>
              <a:buChar char="•"/>
            </a:pPr>
            <a:r>
              <a:rPr lang="en-US" sz="1600" b="1" dirty="0">
                <a:latin typeface="Calibri" panose="020F0502020204030204" pitchFamily="34" charset="0"/>
              </a:rPr>
              <a:t>Good agreement with </a:t>
            </a:r>
            <a:r>
              <a:rPr lang="en-US" sz="1600" b="1" dirty="0" smtClean="0">
                <a:latin typeface="Calibri" panose="020F0502020204030204" pitchFamily="34" charset="0"/>
              </a:rPr>
              <a:t>simulations</a:t>
            </a:r>
          </a:p>
          <a:p>
            <a:pPr marL="742950" lvl="1" indent="-285750">
              <a:buFont typeface="Wingdings" panose="05000000000000000000" pitchFamily="2" charset="2"/>
              <a:buChar char="à"/>
            </a:pPr>
            <a:r>
              <a:rPr lang="en-US" sz="1600" b="1" dirty="0" smtClean="0">
                <a:solidFill>
                  <a:srgbClr val="3164AB"/>
                </a:solidFill>
                <a:latin typeface="Calibri" panose="020F0502020204030204" pitchFamily="34" charset="0"/>
              </a:rPr>
              <a:t>Confirms simulation results</a:t>
            </a:r>
            <a:endParaRPr lang="en-US" sz="1600" b="1" dirty="0">
              <a:solidFill>
                <a:srgbClr val="3164AB"/>
              </a:solidFill>
              <a:latin typeface="Calibri" panose="020F0502020204030204" pitchFamily="34" charset="0"/>
            </a:endParaRPr>
          </a:p>
          <a:p>
            <a:pPr marL="285750" indent="-285750">
              <a:buFont typeface="Arial" panose="020B0604020202020204" pitchFamily="34" charset="0"/>
              <a:buChar char="•"/>
            </a:pPr>
            <a:r>
              <a:rPr lang="en-US" sz="1600" b="1" dirty="0" smtClean="0">
                <a:latin typeface="Calibri" panose="020F0502020204030204" pitchFamily="34" charset="0"/>
                <a:sym typeface="Wingdings" panose="05000000000000000000" pitchFamily="2" charset="2"/>
              </a:rPr>
              <a:t>Good starting point for fine optimization</a:t>
            </a:r>
            <a:endParaRPr lang="en-US" sz="1600" b="1" dirty="0" smtClean="0">
              <a:latin typeface="Calibri" panose="020F0502020204030204" pitchFamily="34" charset="0"/>
            </a:endParaRPr>
          </a:p>
        </p:txBody>
      </p:sp>
      <p:graphicFrame>
        <p:nvGraphicFramePr>
          <p:cNvPr id="17" name="11 Tabla"/>
          <p:cNvGraphicFramePr>
            <a:graphicFrameLocks noGrp="1"/>
          </p:cNvGraphicFramePr>
          <p:nvPr>
            <p:extLst/>
          </p:nvPr>
        </p:nvGraphicFramePr>
        <p:xfrm>
          <a:off x="3985909" y="4437112"/>
          <a:ext cx="4978579" cy="1265664"/>
        </p:xfrm>
        <a:graphic>
          <a:graphicData uri="http://schemas.openxmlformats.org/drawingml/2006/table">
            <a:tbl>
              <a:tblPr firstRow="1" firstCol="1" bandRow="1">
                <a:tableStyleId>{00A15C55-8517-42AA-B614-E9B94910E393}</a:tableStyleId>
              </a:tblPr>
              <a:tblGrid>
                <a:gridCol w="864096">
                  <a:extLst>
                    <a:ext uri="{9D8B030D-6E8A-4147-A177-3AD203B41FA5}">
                      <a16:colId xmlns:a16="http://schemas.microsoft.com/office/drawing/2014/main" val="20000"/>
                    </a:ext>
                  </a:extLst>
                </a:gridCol>
                <a:gridCol w="989330">
                  <a:extLst>
                    <a:ext uri="{9D8B030D-6E8A-4147-A177-3AD203B41FA5}">
                      <a16:colId xmlns:a16="http://schemas.microsoft.com/office/drawing/2014/main" val="20001"/>
                    </a:ext>
                  </a:extLst>
                </a:gridCol>
                <a:gridCol w="1027430">
                  <a:extLst>
                    <a:ext uri="{9D8B030D-6E8A-4147-A177-3AD203B41FA5}">
                      <a16:colId xmlns:a16="http://schemas.microsoft.com/office/drawing/2014/main" val="20002"/>
                    </a:ext>
                  </a:extLst>
                </a:gridCol>
                <a:gridCol w="1138555">
                  <a:extLst>
                    <a:ext uri="{9D8B030D-6E8A-4147-A177-3AD203B41FA5}">
                      <a16:colId xmlns:a16="http://schemas.microsoft.com/office/drawing/2014/main" val="20003"/>
                    </a:ext>
                  </a:extLst>
                </a:gridCol>
                <a:gridCol w="959168">
                  <a:extLst>
                    <a:ext uri="{9D8B030D-6E8A-4147-A177-3AD203B41FA5}">
                      <a16:colId xmlns:a16="http://schemas.microsoft.com/office/drawing/2014/main" val="20004"/>
                    </a:ext>
                  </a:extLst>
                </a:gridCol>
              </a:tblGrid>
              <a:tr h="288032">
                <a:tc>
                  <a:txBody>
                    <a:bodyPr/>
                    <a:lstStyle/>
                    <a:p>
                      <a:pPr algn="r"/>
                      <a:endParaRPr lang="en-US" sz="1200" dirty="0">
                        <a:latin typeface="Calibri" panose="020F0502020204030204" pitchFamily="34" charset="0"/>
                      </a:endParaRPr>
                    </a:p>
                  </a:txBody>
                  <a:tcPr anchor="ctr"/>
                </a:tc>
                <a:tc>
                  <a:txBody>
                    <a:bodyPr/>
                    <a:lstStyle/>
                    <a:p>
                      <a:pPr algn="ctr"/>
                      <a:r>
                        <a:rPr lang="en-US" sz="1200" dirty="0" smtClean="0">
                          <a:latin typeface="Calibri" panose="020F0502020204030204" pitchFamily="34" charset="0"/>
                        </a:rPr>
                        <a:t>I</a:t>
                      </a:r>
                      <a:r>
                        <a:rPr lang="en-US" sz="1200" baseline="-25000" dirty="0" smtClean="0">
                          <a:latin typeface="Calibri" panose="020F0502020204030204" pitchFamily="34" charset="0"/>
                        </a:rPr>
                        <a:t>DSS</a:t>
                      </a:r>
                    </a:p>
                    <a:p>
                      <a:pPr algn="ctr"/>
                      <a:r>
                        <a:rPr lang="en-US" sz="1000" b="0" dirty="0" smtClean="0">
                          <a:latin typeface="Calibri" panose="020F0502020204030204" pitchFamily="34" charset="0"/>
                        </a:rPr>
                        <a:t>(I</a:t>
                      </a:r>
                      <a:r>
                        <a:rPr lang="en-US" sz="1000" b="0" baseline="-25000" dirty="0" smtClean="0">
                          <a:latin typeface="Calibri" panose="020F0502020204030204" pitchFamily="34" charset="0"/>
                        </a:rPr>
                        <a:t>DS</a:t>
                      </a:r>
                      <a:r>
                        <a:rPr lang="en-US" sz="1000" b="0" dirty="0" smtClean="0">
                          <a:latin typeface="Calibri" panose="020F0502020204030204" pitchFamily="34" charset="0"/>
                        </a:rPr>
                        <a:t>@V</a:t>
                      </a:r>
                      <a:r>
                        <a:rPr lang="en-US" sz="1000" b="0" baseline="-25000" dirty="0" smtClean="0">
                          <a:latin typeface="Calibri" panose="020F0502020204030204" pitchFamily="34" charset="0"/>
                        </a:rPr>
                        <a:t>DS</a:t>
                      </a:r>
                      <a:r>
                        <a:rPr lang="en-US" sz="1000" b="0" dirty="0" smtClean="0">
                          <a:latin typeface="Calibri" panose="020F0502020204030204" pitchFamily="34" charset="0"/>
                        </a:rPr>
                        <a:t>=-50V)</a:t>
                      </a:r>
                      <a:endParaRPr lang="en-US" sz="1000" b="0" dirty="0">
                        <a:latin typeface="Calibri" panose="020F0502020204030204" pitchFamily="34" charset="0"/>
                      </a:endParaRPr>
                    </a:p>
                  </a:txBody>
                  <a:tcPr anchor="ctr"/>
                </a:tc>
                <a:tc>
                  <a:txBody>
                    <a:bodyPr/>
                    <a:lstStyle/>
                    <a:p>
                      <a:pPr algn="ctr"/>
                      <a:r>
                        <a:rPr lang="en-US" sz="1200" dirty="0" err="1" smtClean="0">
                          <a:latin typeface="Calibri" panose="020F0502020204030204" pitchFamily="34" charset="0"/>
                        </a:rPr>
                        <a:t>V</a:t>
                      </a:r>
                      <a:r>
                        <a:rPr lang="en-US" sz="1200" baseline="-25000" dirty="0" err="1" smtClean="0">
                          <a:latin typeface="Calibri" panose="020F0502020204030204" pitchFamily="34" charset="0"/>
                        </a:rPr>
                        <a:t>drop</a:t>
                      </a:r>
                      <a:endParaRPr lang="en-US" sz="1200" baseline="-25000" dirty="0" smtClean="0">
                        <a:latin typeface="Calibri" panose="020F0502020204030204" pitchFamily="34" charset="0"/>
                      </a:endParaRPr>
                    </a:p>
                    <a:p>
                      <a:pPr algn="ctr"/>
                      <a:r>
                        <a:rPr lang="en-US" sz="1000" b="0" dirty="0" smtClean="0">
                          <a:latin typeface="Calibri" panose="020F0502020204030204" pitchFamily="34" charset="0"/>
                        </a:rPr>
                        <a:t>(V</a:t>
                      </a:r>
                      <a:r>
                        <a:rPr lang="en-US" sz="1000" b="0" baseline="-25000" dirty="0" smtClean="0">
                          <a:latin typeface="Calibri" panose="020F0502020204030204" pitchFamily="34" charset="0"/>
                        </a:rPr>
                        <a:t>DS</a:t>
                      </a:r>
                      <a:r>
                        <a:rPr lang="en-US" sz="1000" b="0" baseline="0" dirty="0" smtClean="0">
                          <a:latin typeface="Calibri" panose="020F0502020204030204" pitchFamily="34" charset="0"/>
                        </a:rPr>
                        <a:t> @I</a:t>
                      </a:r>
                      <a:r>
                        <a:rPr lang="en-US" sz="1000" b="0" baseline="-25000" dirty="0" smtClean="0">
                          <a:latin typeface="Calibri" panose="020F0502020204030204" pitchFamily="34" charset="0"/>
                        </a:rPr>
                        <a:t>DS</a:t>
                      </a:r>
                      <a:r>
                        <a:rPr lang="en-US" sz="1000" b="0" baseline="0" dirty="0" smtClean="0">
                          <a:latin typeface="Calibri" panose="020F0502020204030204" pitchFamily="34" charset="0"/>
                        </a:rPr>
                        <a:t>=5mA)</a:t>
                      </a:r>
                      <a:endParaRPr lang="en-US" sz="1000" b="0" dirty="0">
                        <a:latin typeface="Calibri" panose="020F0502020204030204" pitchFamily="34" charset="0"/>
                      </a:endParaRPr>
                    </a:p>
                  </a:txBody>
                  <a:tcPr anchor="ctr"/>
                </a:tc>
                <a:tc>
                  <a:txBody>
                    <a:bodyPr/>
                    <a:lstStyle/>
                    <a:p>
                      <a:pPr algn="ctr"/>
                      <a:r>
                        <a:rPr lang="en-US" sz="1200" b="1" dirty="0" smtClean="0">
                          <a:latin typeface="Calibri" panose="020F0502020204030204" pitchFamily="34" charset="0"/>
                        </a:rPr>
                        <a:t>V</a:t>
                      </a:r>
                      <a:r>
                        <a:rPr lang="en-US" sz="1200" b="1" baseline="-25000" dirty="0" smtClean="0">
                          <a:latin typeface="Calibri" panose="020F0502020204030204" pitchFamily="34" charset="0"/>
                        </a:rPr>
                        <a:t>OFF</a:t>
                      </a:r>
                    </a:p>
                    <a:p>
                      <a:pPr algn="ctr"/>
                      <a:r>
                        <a:rPr lang="en-US" sz="1000" b="0" dirty="0" smtClean="0">
                          <a:latin typeface="Calibri" panose="020F0502020204030204" pitchFamily="34" charset="0"/>
                        </a:rPr>
                        <a:t>(V</a:t>
                      </a:r>
                      <a:r>
                        <a:rPr lang="en-US" sz="1000" b="0" baseline="-25000" dirty="0" smtClean="0">
                          <a:latin typeface="Calibri" panose="020F0502020204030204" pitchFamily="34" charset="0"/>
                        </a:rPr>
                        <a:t>GS</a:t>
                      </a:r>
                      <a:r>
                        <a:rPr lang="en-US" sz="1000" b="0" baseline="0" dirty="0" smtClean="0">
                          <a:latin typeface="Calibri" panose="020F0502020204030204" pitchFamily="34" charset="0"/>
                        </a:rPr>
                        <a:t> @ I</a:t>
                      </a:r>
                      <a:r>
                        <a:rPr lang="en-US" sz="1000" b="0" baseline="-25000" dirty="0" smtClean="0">
                          <a:latin typeface="Calibri" panose="020F0502020204030204" pitchFamily="34" charset="0"/>
                        </a:rPr>
                        <a:t>DS</a:t>
                      </a:r>
                      <a:r>
                        <a:rPr lang="en-US" sz="1000" b="0" baseline="0" dirty="0" smtClean="0">
                          <a:latin typeface="Calibri" panose="020F0502020204030204" pitchFamily="34" charset="0"/>
                        </a:rPr>
                        <a:t> =10 µA)</a:t>
                      </a:r>
                      <a:endParaRPr lang="en-US" sz="1000" b="0" dirty="0">
                        <a:latin typeface="Calibri" panose="020F0502020204030204" pitchFamily="34" charset="0"/>
                      </a:endParaRPr>
                    </a:p>
                  </a:txBody>
                  <a:tcPr anchor="ctr"/>
                </a:tc>
                <a:tc>
                  <a:txBody>
                    <a:bodyPr/>
                    <a:lstStyle/>
                    <a:p>
                      <a:pPr algn="ctr"/>
                      <a:r>
                        <a:rPr lang="en-US" sz="1200" dirty="0" smtClean="0">
                          <a:latin typeface="Calibri" panose="020F0502020204030204" pitchFamily="34" charset="0"/>
                        </a:rPr>
                        <a:t>I</a:t>
                      </a:r>
                      <a:r>
                        <a:rPr lang="en-US" sz="1200" baseline="-25000" dirty="0" smtClean="0">
                          <a:latin typeface="Calibri" panose="020F0502020204030204" pitchFamily="34" charset="0"/>
                        </a:rPr>
                        <a:t>OFF</a:t>
                      </a:r>
                    </a:p>
                    <a:p>
                      <a:pPr algn="ctr"/>
                      <a:r>
                        <a:rPr lang="en-US" sz="1000" b="0" dirty="0" smtClean="0">
                          <a:latin typeface="Calibri" panose="020F0502020204030204" pitchFamily="34" charset="0"/>
                        </a:rPr>
                        <a:t>(I</a:t>
                      </a:r>
                      <a:r>
                        <a:rPr lang="en-US" sz="1000" b="0" baseline="-25000" dirty="0" smtClean="0">
                          <a:latin typeface="Calibri" panose="020F0502020204030204" pitchFamily="34" charset="0"/>
                        </a:rPr>
                        <a:t>DS</a:t>
                      </a:r>
                      <a:r>
                        <a:rPr lang="en-US" sz="1000" b="0" dirty="0" smtClean="0">
                          <a:latin typeface="Calibri" panose="020F0502020204030204" pitchFamily="34" charset="0"/>
                        </a:rPr>
                        <a:t>@V</a:t>
                      </a:r>
                      <a:r>
                        <a:rPr lang="en-US" sz="1000" b="0" baseline="-25000" dirty="0" smtClean="0">
                          <a:latin typeface="Calibri" panose="020F0502020204030204" pitchFamily="34" charset="0"/>
                        </a:rPr>
                        <a:t>GS</a:t>
                      </a:r>
                      <a:r>
                        <a:rPr lang="en-US" sz="1000" b="0" dirty="0" smtClean="0">
                          <a:latin typeface="Calibri" panose="020F0502020204030204" pitchFamily="34" charset="0"/>
                        </a:rPr>
                        <a:t>=</a:t>
                      </a:r>
                      <a:r>
                        <a:rPr lang="en-US" sz="1000" b="0" baseline="0" dirty="0" smtClean="0">
                          <a:latin typeface="Calibri" panose="020F0502020204030204" pitchFamily="34" charset="0"/>
                        </a:rPr>
                        <a:t>10V</a:t>
                      </a:r>
                      <a:r>
                        <a:rPr lang="en-US" sz="1000" b="0" dirty="0" smtClean="0">
                          <a:latin typeface="Calibri" panose="020F0502020204030204" pitchFamily="34" charset="0"/>
                        </a:rPr>
                        <a:t>)</a:t>
                      </a:r>
                    </a:p>
                  </a:txBody>
                  <a:tcPr anchor="ctr"/>
                </a:tc>
                <a:extLst>
                  <a:ext uri="{0D108BD9-81ED-4DB2-BD59-A6C34878D82A}">
                    <a16:rowId xmlns:a16="http://schemas.microsoft.com/office/drawing/2014/main" val="10000"/>
                  </a:ext>
                </a:extLst>
              </a:tr>
              <a:tr h="244232">
                <a:tc>
                  <a:txBody>
                    <a:bodyPr/>
                    <a:lstStyle/>
                    <a:p>
                      <a:pPr algn="r"/>
                      <a:r>
                        <a:rPr lang="en-US" sz="1200" dirty="0" smtClean="0">
                          <a:latin typeface="Calibri" panose="020F0502020204030204" pitchFamily="34" charset="0"/>
                        </a:rPr>
                        <a:t>Measured</a:t>
                      </a:r>
                    </a:p>
                  </a:txBody>
                  <a:tcPr anchor="ctr"/>
                </a:tc>
                <a:tc>
                  <a:txBody>
                    <a:bodyPr/>
                    <a:lstStyle/>
                    <a:p>
                      <a:pPr algn="ctr"/>
                      <a:r>
                        <a:rPr lang="en-US" sz="1200" dirty="0" smtClean="0">
                          <a:solidFill>
                            <a:schemeClr val="tx1"/>
                          </a:solidFill>
                          <a:latin typeface="Calibri" panose="020F0502020204030204" pitchFamily="34" charset="0"/>
                        </a:rPr>
                        <a:t>12</a:t>
                      </a:r>
                      <a:r>
                        <a:rPr lang="en-US" sz="1200" baseline="0" dirty="0" smtClean="0">
                          <a:solidFill>
                            <a:schemeClr val="tx1"/>
                          </a:solidFill>
                          <a:latin typeface="Calibri" panose="020F0502020204030204" pitchFamily="34" charset="0"/>
                        </a:rPr>
                        <a:t> – 18 mA</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0.46 – 0.64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1.90 – 2.55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0.4 – 1.7 µA</a:t>
                      </a:r>
                      <a:endParaRPr lang="en-US" sz="12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1"/>
                  </a:ext>
                </a:extLst>
              </a:tr>
              <a:tr h="227464">
                <a:tc>
                  <a:txBody>
                    <a:bodyPr/>
                    <a:lstStyle/>
                    <a:p>
                      <a:pPr algn="r"/>
                      <a:r>
                        <a:rPr lang="en-US" sz="1200" dirty="0" smtClean="0">
                          <a:latin typeface="Calibri" panose="020F0502020204030204" pitchFamily="34" charset="0"/>
                        </a:rPr>
                        <a:t>Sim (6e13)</a:t>
                      </a:r>
                      <a:endParaRPr lang="en-US" sz="1200" dirty="0">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11 mA</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0.68</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1.85</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0.5</a:t>
                      </a:r>
                      <a:r>
                        <a:rPr lang="en-US" sz="1200" baseline="0" dirty="0" smtClean="0">
                          <a:solidFill>
                            <a:schemeClr val="tx1"/>
                          </a:solidFill>
                          <a:latin typeface="Calibri" panose="020F0502020204030204" pitchFamily="34" charset="0"/>
                        </a:rPr>
                        <a:t> µA</a:t>
                      </a:r>
                      <a:endParaRPr lang="en-US" sz="12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2"/>
                  </a:ext>
                </a:extLst>
              </a:tr>
              <a:tr h="290304">
                <a:tc>
                  <a:txBody>
                    <a:bodyPr/>
                    <a:lstStyle/>
                    <a:p>
                      <a:pPr algn="r"/>
                      <a:r>
                        <a:rPr lang="en-US" sz="1200" dirty="0" smtClean="0">
                          <a:latin typeface="Calibri" panose="020F0502020204030204" pitchFamily="34" charset="0"/>
                        </a:rPr>
                        <a:t>Sim (7e13)</a:t>
                      </a:r>
                      <a:endParaRPr lang="en-US" sz="1200" dirty="0">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17 mA</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0.50</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2.25</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0.5 µA</a:t>
                      </a:r>
                      <a:endParaRPr lang="en-US" sz="12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pic>
        <p:nvPicPr>
          <p:cNvPr id="11" name="10 Imagen" descr="Figure Transf Char"/>
          <p:cNvPicPr>
            <a:picLocks noChangeAspect="1"/>
          </p:cNvPicPr>
          <p:nvPr/>
        </p:nvPicPr>
        <p:blipFill rotWithShape="1">
          <a:blip r:embed="rId4" cstate="print">
            <a:extLst>
              <a:ext uri="{28A0092B-C50C-407E-A947-70E740481C1C}">
                <a14:useLocalDpi xmlns:a14="http://schemas.microsoft.com/office/drawing/2010/main" val="0"/>
              </a:ext>
            </a:extLst>
          </a:blip>
          <a:srcRect r="5987"/>
          <a:stretch/>
        </p:blipFill>
        <p:spPr bwMode="auto">
          <a:xfrm>
            <a:off x="4427984" y="1268760"/>
            <a:ext cx="4617995" cy="3024336"/>
          </a:xfrm>
          <a:prstGeom prst="rect">
            <a:avLst/>
          </a:prstGeom>
          <a:noFill/>
          <a:ln>
            <a:noFill/>
          </a:ln>
        </p:spPr>
      </p:pic>
      <p:sp>
        <p:nvSpPr>
          <p:cNvPr id="15" name="6 Rectángulo"/>
          <p:cNvSpPr/>
          <p:nvPr/>
        </p:nvSpPr>
        <p:spPr>
          <a:xfrm>
            <a:off x="3616406" y="899428"/>
            <a:ext cx="2260555" cy="369332"/>
          </a:xfrm>
          <a:prstGeom prst="rect">
            <a:avLst/>
          </a:prstGeom>
          <a:solidFill>
            <a:schemeClr val="accent6">
              <a:lumMod val="40000"/>
              <a:lumOff val="60000"/>
            </a:schemeClr>
          </a:solidFill>
          <a:ln w="12700">
            <a:solidFill>
              <a:srgbClr val="FF0000"/>
            </a:solidFill>
            <a:prstDash val="sysDash"/>
          </a:ln>
        </p:spPr>
        <p:txBody>
          <a:bodyPr wrap="none">
            <a:spAutoFit/>
          </a:bodyPr>
          <a:lstStyle/>
          <a:p>
            <a:pPr algn="ctr"/>
            <a:r>
              <a:rPr lang="en-US" sz="1800" b="1" kern="0" dirty="0" smtClean="0">
                <a:latin typeface="Calibri" panose="020F0502020204030204" pitchFamily="34" charset="0"/>
                <a:ea typeface="ＭＳ Ｐゴシック" pitchFamily="34" charset="-128"/>
              </a:rPr>
              <a:t>2r </a:t>
            </a:r>
            <a:r>
              <a:rPr lang="en-US" sz="1800" b="1" kern="0" dirty="0">
                <a:latin typeface="Calibri" panose="020F0502020204030204" pitchFamily="34" charset="0"/>
                <a:ea typeface="ＭＳ Ｐゴシック" pitchFamily="34" charset="-128"/>
              </a:rPr>
              <a:t>= </a:t>
            </a:r>
            <a:r>
              <a:rPr lang="en-US" sz="1800" b="1" kern="0" dirty="0" smtClean="0">
                <a:latin typeface="Calibri" panose="020F0502020204030204" pitchFamily="34" charset="0"/>
                <a:ea typeface="ＭＳ Ｐゴシック" pitchFamily="34" charset="-128"/>
              </a:rPr>
              <a:t>23 µm; S = 10 µm</a:t>
            </a:r>
            <a:endParaRPr lang="en-US" sz="1800" kern="0" dirty="0">
              <a:latin typeface="Calibri" panose="020F0502020204030204" pitchFamily="34" charset="0"/>
            </a:endParaRPr>
          </a:p>
        </p:txBody>
      </p:sp>
      <p:sp>
        <p:nvSpPr>
          <p:cNvPr id="4" name="3 CuadroTexto"/>
          <p:cNvSpPr txBox="1"/>
          <p:nvPr/>
        </p:nvSpPr>
        <p:spPr>
          <a:xfrm>
            <a:off x="1403648" y="1013995"/>
            <a:ext cx="2001189" cy="338554"/>
          </a:xfrm>
          <a:prstGeom prst="rect">
            <a:avLst/>
          </a:prstGeom>
          <a:noFill/>
        </p:spPr>
        <p:txBody>
          <a:bodyPr wrap="none" rtlCol="0">
            <a:spAutoFit/>
          </a:bodyPr>
          <a:lstStyle/>
          <a:p>
            <a:r>
              <a:rPr lang="en-US" sz="1600" b="1" u="sng" dirty="0" smtClean="0">
                <a:latin typeface="Calibri" panose="020F0502020204030204" pitchFamily="34" charset="0"/>
              </a:rPr>
              <a:t>Output Characteristic</a:t>
            </a:r>
            <a:endParaRPr lang="en-US" sz="1600" b="1" u="sng" dirty="0">
              <a:latin typeface="Calibri" panose="020F0502020204030204" pitchFamily="34" charset="0"/>
            </a:endParaRPr>
          </a:p>
        </p:txBody>
      </p:sp>
      <p:sp>
        <p:nvSpPr>
          <p:cNvPr id="13" name="12 CuadroTexto"/>
          <p:cNvSpPr txBox="1"/>
          <p:nvPr/>
        </p:nvSpPr>
        <p:spPr>
          <a:xfrm>
            <a:off x="6228184" y="991701"/>
            <a:ext cx="2078646" cy="338554"/>
          </a:xfrm>
          <a:prstGeom prst="rect">
            <a:avLst/>
          </a:prstGeom>
          <a:noFill/>
        </p:spPr>
        <p:txBody>
          <a:bodyPr wrap="none" rtlCol="0">
            <a:spAutoFit/>
          </a:bodyPr>
          <a:lstStyle/>
          <a:p>
            <a:r>
              <a:rPr lang="en-US" sz="1600" b="1" u="sng" dirty="0" smtClean="0">
                <a:latin typeface="Calibri" panose="020F0502020204030204" pitchFamily="34" charset="0"/>
              </a:rPr>
              <a:t>Transfer Characteristic</a:t>
            </a:r>
            <a:endParaRPr lang="en-US" sz="1600" b="1" u="sng" dirty="0">
              <a:latin typeface="Calibri" panose="020F0502020204030204" pitchFamily="34" charset="0"/>
            </a:endParaRPr>
          </a:p>
        </p:txBody>
      </p:sp>
    </p:spTree>
    <p:extLst>
      <p:ext uri="{BB962C8B-B14F-4D97-AF65-F5344CB8AC3E}">
        <p14:creationId xmlns:p14="http://schemas.microsoft.com/office/powerpoint/2010/main" val="129139865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BD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996" y="1223722"/>
            <a:ext cx="4309665" cy="301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Electrical Performance</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026" name="Picture 2" descr="Figure I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98"/>
          <a:stretch/>
        </p:blipFill>
        <p:spPr bwMode="auto">
          <a:xfrm>
            <a:off x="263823" y="1196752"/>
            <a:ext cx="4359721" cy="3222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CuadroTexto"/>
          <p:cNvSpPr txBox="1"/>
          <p:nvPr/>
        </p:nvSpPr>
        <p:spPr>
          <a:xfrm>
            <a:off x="192993" y="4451628"/>
            <a:ext cx="4162983" cy="1569660"/>
          </a:xfrm>
          <a:prstGeom prst="rect">
            <a:avLst/>
          </a:prstGeom>
          <a:noFill/>
        </p:spPr>
        <p:txBody>
          <a:bodyPr wrap="square" rtlCol="0">
            <a:spAutoFit/>
          </a:bodyPr>
          <a:lstStyle/>
          <a:p>
            <a:pPr marL="342900" indent="-342900">
              <a:buFont typeface="Arial" charset="0"/>
              <a:buChar char="•"/>
            </a:pPr>
            <a:r>
              <a:rPr lang="en-US" sz="1600" dirty="0" smtClean="0">
                <a:latin typeface="Calibri" panose="020F0502020204030204" pitchFamily="34" charset="0"/>
              </a:rPr>
              <a:t>Most devices show Gate current &lt; 1 µA</a:t>
            </a:r>
          </a:p>
          <a:p>
            <a:pPr marL="342900" indent="-342900">
              <a:buFont typeface="Arial" charset="0"/>
              <a:buChar char="•"/>
            </a:pPr>
            <a:r>
              <a:rPr lang="en-US" sz="1600" dirty="0" smtClean="0">
                <a:latin typeface="Calibri" panose="020F0502020204030204" pitchFamily="34" charset="0"/>
              </a:rPr>
              <a:t>Some devices show high Gate current</a:t>
            </a:r>
          </a:p>
          <a:p>
            <a:pPr marL="342900" indent="-342900">
              <a:buFont typeface="Arial" charset="0"/>
              <a:buChar char="•"/>
            </a:pPr>
            <a:r>
              <a:rPr lang="en-US" sz="1600" dirty="0" smtClean="0">
                <a:latin typeface="Calibri" panose="020F0502020204030204" pitchFamily="34" charset="0"/>
              </a:rPr>
              <a:t>Other devices show I</a:t>
            </a:r>
            <a:r>
              <a:rPr lang="en-US" sz="1600" baseline="-25000" dirty="0" smtClean="0">
                <a:latin typeface="Calibri" panose="020F0502020204030204" pitchFamily="34" charset="0"/>
              </a:rPr>
              <a:t>G</a:t>
            </a:r>
            <a:r>
              <a:rPr lang="en-US" sz="1600" dirty="0" smtClean="0">
                <a:latin typeface="Calibri" panose="020F0502020204030204" pitchFamily="34" charset="0"/>
              </a:rPr>
              <a:t> increase when biased in the off-state</a:t>
            </a:r>
          </a:p>
          <a:p>
            <a:pPr marL="342900" indent="-342900">
              <a:buFont typeface="Arial" charset="0"/>
              <a:buChar char="•"/>
            </a:pPr>
            <a:r>
              <a:rPr lang="en-US" sz="1600" dirty="0" err="1" smtClean="0">
                <a:latin typeface="Calibri" panose="020F0502020204030204" pitchFamily="34" charset="0"/>
              </a:rPr>
              <a:t>Interlevel</a:t>
            </a:r>
            <a:r>
              <a:rPr lang="en-US" sz="1600" dirty="0" smtClean="0">
                <a:latin typeface="Calibri" panose="020F0502020204030204" pitchFamily="34" charset="0"/>
              </a:rPr>
              <a:t> oxide pin-holes may totally or partially short Source and Gate Metals</a:t>
            </a:r>
          </a:p>
        </p:txBody>
      </p:sp>
      <p:sp>
        <p:nvSpPr>
          <p:cNvPr id="12" name="11 CuadroTexto"/>
          <p:cNvSpPr txBox="1"/>
          <p:nvPr/>
        </p:nvSpPr>
        <p:spPr>
          <a:xfrm>
            <a:off x="2123728" y="959178"/>
            <a:ext cx="1256434" cy="338554"/>
          </a:xfrm>
          <a:prstGeom prst="rect">
            <a:avLst/>
          </a:prstGeom>
          <a:noFill/>
        </p:spPr>
        <p:txBody>
          <a:bodyPr wrap="none" rtlCol="0">
            <a:spAutoFit/>
          </a:bodyPr>
          <a:lstStyle/>
          <a:p>
            <a:r>
              <a:rPr lang="en-US" sz="1600" b="1" u="sng" dirty="0" smtClean="0">
                <a:latin typeface="Calibri" panose="020F0502020204030204" pitchFamily="34" charset="0"/>
              </a:rPr>
              <a:t>Gate current</a:t>
            </a:r>
            <a:endParaRPr lang="en-US" sz="1600" b="1" u="sng" dirty="0">
              <a:latin typeface="Calibri" panose="020F0502020204030204" pitchFamily="34" charset="0"/>
            </a:endParaRPr>
          </a:p>
        </p:txBody>
      </p:sp>
      <p:sp>
        <p:nvSpPr>
          <p:cNvPr id="18" name="17 CuadroTexto"/>
          <p:cNvSpPr txBox="1"/>
          <p:nvPr/>
        </p:nvSpPr>
        <p:spPr>
          <a:xfrm>
            <a:off x="6213073" y="959178"/>
            <a:ext cx="1697452" cy="338554"/>
          </a:xfrm>
          <a:prstGeom prst="rect">
            <a:avLst/>
          </a:prstGeom>
          <a:noFill/>
        </p:spPr>
        <p:txBody>
          <a:bodyPr wrap="none" rtlCol="0">
            <a:spAutoFit/>
          </a:bodyPr>
          <a:lstStyle/>
          <a:p>
            <a:r>
              <a:rPr lang="en-US" sz="1600" b="1" u="sng" dirty="0" smtClean="0">
                <a:latin typeface="Calibri" panose="020F0502020204030204" pitchFamily="34" charset="0"/>
              </a:rPr>
              <a:t>Voltage capability</a:t>
            </a:r>
            <a:endParaRPr lang="en-US" sz="1600" b="1" u="sng" dirty="0">
              <a:latin typeface="Calibri" panose="020F0502020204030204" pitchFamily="34" charset="0"/>
            </a:endParaRPr>
          </a:p>
        </p:txBody>
      </p:sp>
      <p:sp>
        <p:nvSpPr>
          <p:cNvPr id="20" name="19 CuadroTexto"/>
          <p:cNvSpPr txBox="1"/>
          <p:nvPr/>
        </p:nvSpPr>
        <p:spPr>
          <a:xfrm>
            <a:off x="4665537" y="4437112"/>
            <a:ext cx="4298952" cy="1815882"/>
          </a:xfrm>
          <a:prstGeom prst="rect">
            <a:avLst/>
          </a:prstGeom>
          <a:noFill/>
        </p:spPr>
        <p:txBody>
          <a:bodyPr wrap="square" rtlCol="0">
            <a:spAutoFit/>
          </a:bodyPr>
          <a:lstStyle/>
          <a:p>
            <a:pPr marL="342900" indent="-342900">
              <a:buFont typeface="Arial" charset="0"/>
              <a:buChar char="•"/>
            </a:pPr>
            <a:r>
              <a:rPr lang="en-US" sz="1600" dirty="0" smtClean="0">
                <a:latin typeface="Calibri" panose="020F0502020204030204" pitchFamily="34" charset="0"/>
              </a:rPr>
              <a:t>Breakdown voltage &lt; 300 V</a:t>
            </a:r>
          </a:p>
          <a:p>
            <a:pPr marL="342900" indent="-342900">
              <a:buFont typeface="Arial" charset="0"/>
              <a:buChar char="•"/>
            </a:pPr>
            <a:r>
              <a:rPr lang="en-US" sz="1600" dirty="0" smtClean="0">
                <a:latin typeface="Calibri" panose="020F0502020204030204" pitchFamily="34" charset="0"/>
              </a:rPr>
              <a:t>Edge termination (4 floating guard rings) is not optimized for the used substrate doping </a:t>
            </a:r>
          </a:p>
          <a:p>
            <a:pPr marL="342900" indent="-342900">
              <a:buFont typeface="Arial" charset="0"/>
              <a:buChar char="•"/>
            </a:pPr>
            <a:r>
              <a:rPr lang="en-US" sz="1600" dirty="0" smtClean="0">
                <a:latin typeface="Calibri" panose="020F0502020204030204" pitchFamily="34" charset="0"/>
              </a:rPr>
              <a:t>Edge termination is tricky: </a:t>
            </a:r>
            <a:r>
              <a:rPr lang="en-US" sz="1600" dirty="0" smtClean="0">
                <a:solidFill>
                  <a:srgbClr val="FF0000"/>
                </a:solidFill>
                <a:latin typeface="Calibri" panose="020F0502020204030204" pitchFamily="34" charset="0"/>
              </a:rPr>
              <a:t>Gate voltage at the device periphery and maximum electric field 80 µm deep into the substrate…</a:t>
            </a:r>
          </a:p>
          <a:p>
            <a:endParaRPr lang="en-US" sz="1600" dirty="0" smtClean="0">
              <a:latin typeface="Calibri" panose="020F0502020204030204" pitchFamily="34" charset="0"/>
            </a:endParaRPr>
          </a:p>
        </p:txBody>
      </p:sp>
    </p:spTree>
    <p:extLst>
      <p:ext uri="{BB962C8B-B14F-4D97-AF65-F5344CB8AC3E}">
        <p14:creationId xmlns:p14="http://schemas.microsoft.com/office/powerpoint/2010/main" val="148124796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0762TI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50883" y="893640"/>
            <a:ext cx="4157621" cy="2916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4" descr="J0762K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392" y="3573016"/>
            <a:ext cx="4016431" cy="2817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Performance at low Temperature</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2050" name="Picture 2" descr="J0761OId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81"/>
          <a:stretch/>
        </p:blipFill>
        <p:spPr bwMode="auto">
          <a:xfrm>
            <a:off x="14247" y="836712"/>
            <a:ext cx="4151512" cy="283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3 Rectángulo"/>
          <p:cNvSpPr/>
          <p:nvPr/>
        </p:nvSpPr>
        <p:spPr>
          <a:xfrm>
            <a:off x="39844" y="4581128"/>
            <a:ext cx="2629548" cy="646331"/>
          </a:xfrm>
          <a:prstGeom prst="rect">
            <a:avLst/>
          </a:prstGeom>
          <a:solidFill>
            <a:srgbClr val="93A0CC"/>
          </a:solidFill>
        </p:spPr>
        <p:txBody>
          <a:bodyPr wrap="square">
            <a:spAutoFit/>
          </a:bodyPr>
          <a:lstStyle/>
          <a:p>
            <a:pPr>
              <a:spcAft>
                <a:spcPts val="600"/>
              </a:spcAft>
            </a:pPr>
            <a:r>
              <a:rPr lang="en-US" sz="1800" b="1" dirty="0" smtClean="0">
                <a:latin typeface="Calibri" panose="020F0502020204030204" pitchFamily="34" charset="0"/>
              </a:rPr>
              <a:t>Operating temperature (External cooling): -30 ºC </a:t>
            </a:r>
          </a:p>
        </p:txBody>
      </p:sp>
      <p:sp>
        <p:nvSpPr>
          <p:cNvPr id="8" name="7 CuadroTexto"/>
          <p:cNvSpPr txBox="1"/>
          <p:nvPr/>
        </p:nvSpPr>
        <p:spPr>
          <a:xfrm>
            <a:off x="1454532" y="2482264"/>
            <a:ext cx="947695" cy="400110"/>
          </a:xfrm>
          <a:prstGeom prst="rect">
            <a:avLst/>
          </a:prstGeom>
          <a:noFill/>
        </p:spPr>
        <p:txBody>
          <a:bodyPr wrap="none" rtlCol="0">
            <a:spAutoFit/>
          </a:bodyPr>
          <a:lstStyle/>
          <a:p>
            <a:r>
              <a:rPr lang="en-US" b="1" dirty="0" smtClean="0">
                <a:latin typeface="Calibri" panose="020F0502020204030204" pitchFamily="34" charset="0"/>
              </a:rPr>
              <a:t>Output</a:t>
            </a:r>
            <a:endParaRPr lang="en-US" b="1" dirty="0">
              <a:latin typeface="Calibri" panose="020F0502020204030204" pitchFamily="34" charset="0"/>
            </a:endParaRPr>
          </a:p>
        </p:txBody>
      </p:sp>
      <p:sp>
        <p:nvSpPr>
          <p:cNvPr id="9" name="8 CuadroTexto"/>
          <p:cNvSpPr txBox="1"/>
          <p:nvPr/>
        </p:nvSpPr>
        <p:spPr>
          <a:xfrm>
            <a:off x="5919443" y="2482264"/>
            <a:ext cx="1047338" cy="400110"/>
          </a:xfrm>
          <a:prstGeom prst="rect">
            <a:avLst/>
          </a:prstGeom>
          <a:noFill/>
        </p:spPr>
        <p:txBody>
          <a:bodyPr wrap="none" rtlCol="0">
            <a:spAutoFit/>
          </a:bodyPr>
          <a:lstStyle/>
          <a:p>
            <a:r>
              <a:rPr lang="en-US" b="1" dirty="0" smtClean="0">
                <a:latin typeface="Calibri" panose="020F0502020204030204" pitchFamily="34" charset="0"/>
              </a:rPr>
              <a:t>Transfer</a:t>
            </a:r>
            <a:endParaRPr lang="en-US" b="1" dirty="0">
              <a:latin typeface="Calibri" panose="020F0502020204030204" pitchFamily="34" charset="0"/>
            </a:endParaRPr>
          </a:p>
        </p:txBody>
      </p:sp>
      <p:sp>
        <p:nvSpPr>
          <p:cNvPr id="10" name="9 CuadroTexto"/>
          <p:cNvSpPr txBox="1"/>
          <p:nvPr/>
        </p:nvSpPr>
        <p:spPr>
          <a:xfrm>
            <a:off x="4336413" y="5477336"/>
            <a:ext cx="1082348" cy="400110"/>
          </a:xfrm>
          <a:prstGeom prst="rect">
            <a:avLst/>
          </a:prstGeom>
          <a:noFill/>
        </p:spPr>
        <p:txBody>
          <a:bodyPr wrap="none" rtlCol="0">
            <a:spAutoFit/>
          </a:bodyPr>
          <a:lstStyle/>
          <a:p>
            <a:r>
              <a:rPr lang="en-US" b="1" dirty="0" smtClean="0">
                <a:latin typeface="Calibri" panose="020F0502020204030204" pitchFamily="34" charset="0"/>
              </a:rPr>
              <a:t>Blocking</a:t>
            </a:r>
            <a:endParaRPr lang="en-US" b="1" dirty="0">
              <a:latin typeface="Calibri" panose="020F0502020204030204" pitchFamily="34" charset="0"/>
            </a:endParaRPr>
          </a:p>
        </p:txBody>
      </p:sp>
      <p:cxnSp>
        <p:nvCxnSpPr>
          <p:cNvPr id="5" name="4 Conector recto de flecha"/>
          <p:cNvCxnSpPr/>
          <p:nvPr/>
        </p:nvCxnSpPr>
        <p:spPr bwMode="auto">
          <a:xfrm flipV="1">
            <a:off x="2555776" y="1052736"/>
            <a:ext cx="0" cy="1199398"/>
          </a:xfrm>
          <a:prstGeom prst="straightConnector1">
            <a:avLst/>
          </a:prstGeom>
          <a:solidFill>
            <a:schemeClr val="accent1"/>
          </a:solidFill>
          <a:ln w="38100" cap="flat" cmpd="sng" algn="ctr">
            <a:solidFill>
              <a:srgbClr val="9C6214"/>
            </a:solidFill>
            <a:prstDash val="solid"/>
            <a:round/>
            <a:headEnd type="none" w="med" len="med"/>
            <a:tailEnd type="triangle"/>
          </a:ln>
          <a:effectLst/>
        </p:spPr>
      </p:cxnSp>
      <p:cxnSp>
        <p:nvCxnSpPr>
          <p:cNvPr id="14" name="13 Conector recto de flecha"/>
          <p:cNvCxnSpPr/>
          <p:nvPr/>
        </p:nvCxnSpPr>
        <p:spPr bwMode="auto">
          <a:xfrm>
            <a:off x="8316416" y="2252134"/>
            <a:ext cx="0" cy="1080120"/>
          </a:xfrm>
          <a:prstGeom prst="straightConnector1">
            <a:avLst/>
          </a:prstGeom>
          <a:solidFill>
            <a:schemeClr val="accent1"/>
          </a:solidFill>
          <a:ln w="38100" cap="flat" cmpd="sng" algn="ctr">
            <a:solidFill>
              <a:srgbClr val="9C6214"/>
            </a:solidFill>
            <a:prstDash val="solid"/>
            <a:round/>
            <a:headEnd type="none" w="med" len="med"/>
            <a:tailEnd type="triangle"/>
          </a:ln>
          <a:effectLst/>
        </p:spPr>
      </p:cxnSp>
      <p:cxnSp>
        <p:nvCxnSpPr>
          <p:cNvPr id="16" name="15 Conector recto de flecha"/>
          <p:cNvCxnSpPr/>
          <p:nvPr/>
        </p:nvCxnSpPr>
        <p:spPr bwMode="auto">
          <a:xfrm flipH="1">
            <a:off x="3923928" y="4409640"/>
            <a:ext cx="2448272" cy="0"/>
          </a:xfrm>
          <a:prstGeom prst="straightConnector1">
            <a:avLst/>
          </a:prstGeom>
          <a:solidFill>
            <a:schemeClr val="accent1"/>
          </a:solidFill>
          <a:ln w="38100" cap="flat" cmpd="sng" algn="ctr">
            <a:solidFill>
              <a:srgbClr val="9C6214"/>
            </a:solidFill>
            <a:prstDash val="solid"/>
            <a:round/>
            <a:headEnd type="none" w="med" len="med"/>
            <a:tailEnd type="triangle"/>
          </a:ln>
          <a:effectLst/>
        </p:spPr>
      </p:cxnSp>
    </p:spTree>
    <p:extLst>
      <p:ext uri="{BB962C8B-B14F-4D97-AF65-F5344CB8AC3E}">
        <p14:creationId xmlns:p14="http://schemas.microsoft.com/office/powerpoint/2010/main" val="103404552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Radiation Hardness</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3074" name="Picture 2" descr="A3cxO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15824"/>
            <a:ext cx="4508120" cy="3152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 name="Picture 3" descr="PID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765801"/>
            <a:ext cx="4446678" cy="3109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3 Rectángulo"/>
          <p:cNvSpPr/>
          <p:nvPr/>
        </p:nvSpPr>
        <p:spPr>
          <a:xfrm>
            <a:off x="304577" y="910461"/>
            <a:ext cx="5323929" cy="723275"/>
          </a:xfrm>
          <a:prstGeom prst="rect">
            <a:avLst/>
          </a:prstGeom>
        </p:spPr>
        <p:txBody>
          <a:bodyPr wrap="square">
            <a:spAutoFit/>
          </a:bodyPr>
          <a:lstStyle/>
          <a:p>
            <a:pPr marL="285750" indent="-285750">
              <a:spcAft>
                <a:spcPts val="600"/>
              </a:spcAft>
              <a:buFont typeface="Arial" charset="0"/>
              <a:buChar char="•"/>
            </a:pPr>
            <a:r>
              <a:rPr lang="en-US" sz="1800" b="1" dirty="0" smtClean="0">
                <a:latin typeface="Calibri" panose="020F0502020204030204" pitchFamily="34" charset="0"/>
              </a:rPr>
              <a:t>Ionizing damage </a:t>
            </a:r>
            <a:r>
              <a:rPr lang="en-US" sz="1800" dirty="0" smtClean="0">
                <a:latin typeface="Calibri" panose="020F0502020204030204" pitchFamily="34" charset="0"/>
              </a:rPr>
              <a:t>has been tested</a:t>
            </a:r>
          </a:p>
          <a:p>
            <a:pPr marL="742950" lvl="1" indent="-285750">
              <a:spcAft>
                <a:spcPts val="600"/>
              </a:spcAft>
              <a:buSzPct val="60000"/>
              <a:buFont typeface="Wingdings" panose="05000000000000000000" pitchFamily="2" charset="2"/>
              <a:buChar char="Ø"/>
            </a:pPr>
            <a:r>
              <a:rPr lang="en-US" sz="1800" dirty="0" smtClean="0">
                <a:latin typeface="Calibri" panose="020F0502020204030204" pitchFamily="34" charset="0"/>
              </a:rPr>
              <a:t>Gamma irradiations up to 50 </a:t>
            </a:r>
            <a:r>
              <a:rPr lang="en-US" sz="1800" dirty="0" err="1" smtClean="0">
                <a:latin typeface="Calibri" panose="020F0502020204030204" pitchFamily="34" charset="0"/>
              </a:rPr>
              <a:t>Mrad</a:t>
            </a:r>
            <a:r>
              <a:rPr lang="en-US" sz="1800" dirty="0" smtClean="0">
                <a:latin typeface="Calibri" panose="020F0502020204030204" pitchFamily="34" charset="0"/>
              </a:rPr>
              <a:t>(Si) </a:t>
            </a:r>
          </a:p>
        </p:txBody>
      </p:sp>
      <p:sp>
        <p:nvSpPr>
          <p:cNvPr id="7" name="3 Rectángulo"/>
          <p:cNvSpPr/>
          <p:nvPr/>
        </p:nvSpPr>
        <p:spPr>
          <a:xfrm>
            <a:off x="467544" y="5009981"/>
            <a:ext cx="7704856" cy="723275"/>
          </a:xfrm>
          <a:prstGeom prst="rect">
            <a:avLst/>
          </a:prstGeom>
        </p:spPr>
        <p:txBody>
          <a:bodyPr wrap="square">
            <a:spAutoFit/>
          </a:bodyPr>
          <a:lstStyle/>
          <a:p>
            <a:pPr marL="285750" indent="-285750">
              <a:spcAft>
                <a:spcPts val="600"/>
              </a:spcAft>
              <a:buFont typeface="Arial" charset="0"/>
              <a:buChar char="•"/>
            </a:pPr>
            <a:r>
              <a:rPr lang="en-US" sz="1800" dirty="0" smtClean="0">
                <a:latin typeface="Calibri" panose="020F0502020204030204" pitchFamily="34" charset="0"/>
              </a:rPr>
              <a:t>I</a:t>
            </a:r>
            <a:r>
              <a:rPr lang="en-US" sz="1800" baseline="-25000" dirty="0" smtClean="0">
                <a:latin typeface="Calibri" panose="020F0502020204030204" pitchFamily="34" charset="0"/>
              </a:rPr>
              <a:t>ON</a:t>
            </a:r>
            <a:r>
              <a:rPr lang="en-US" sz="1800" dirty="0" smtClean="0">
                <a:latin typeface="Calibri" panose="020F0502020204030204" pitchFamily="34" charset="0"/>
              </a:rPr>
              <a:t> is reduced as a consequence of Ionizing damage (Dependence with Dose)</a:t>
            </a:r>
          </a:p>
          <a:p>
            <a:pPr marL="285750" indent="-285750">
              <a:spcAft>
                <a:spcPts val="600"/>
              </a:spcAft>
              <a:buFont typeface="Arial" charset="0"/>
              <a:buChar char="•"/>
            </a:pPr>
            <a:r>
              <a:rPr lang="en-US" sz="1800" dirty="0" smtClean="0">
                <a:latin typeface="Calibri" panose="020F0502020204030204" pitchFamily="34" charset="0"/>
              </a:rPr>
              <a:t>Devices are still fully operative (meeting the specifications) under 50 </a:t>
            </a:r>
            <a:r>
              <a:rPr lang="en-US" sz="1800" dirty="0" err="1" smtClean="0">
                <a:latin typeface="Calibri" panose="020F0502020204030204" pitchFamily="34" charset="0"/>
              </a:rPr>
              <a:t>Mrad</a:t>
            </a:r>
            <a:r>
              <a:rPr lang="en-US" sz="1800" dirty="0" smtClean="0">
                <a:latin typeface="Calibri" panose="020F0502020204030204" pitchFamily="34" charset="0"/>
              </a:rPr>
              <a:t>(Si)</a:t>
            </a:r>
          </a:p>
        </p:txBody>
      </p:sp>
    </p:spTree>
    <p:extLst>
      <p:ext uri="{BB962C8B-B14F-4D97-AF65-F5344CB8AC3E}">
        <p14:creationId xmlns:p14="http://schemas.microsoft.com/office/powerpoint/2010/main" val="176553437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3D Junction Field Effect Transistors (JFET) </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177579848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80" y="1364462"/>
            <a:ext cx="3775068" cy="374452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587" y="1364462"/>
            <a:ext cx="4788030" cy="4880629"/>
          </a:xfrm>
          <a:prstGeom prst="rect">
            <a:avLst/>
          </a:prstGeom>
        </p:spPr>
      </p:pic>
      <p:sp>
        <p:nvSpPr>
          <p:cNvPr id="7" name="CuadroTexto 6"/>
          <p:cNvSpPr txBox="1"/>
          <p:nvPr/>
        </p:nvSpPr>
        <p:spPr>
          <a:xfrm>
            <a:off x="3627843" y="476590"/>
            <a:ext cx="1394421" cy="369332"/>
          </a:xfrm>
          <a:prstGeom prst="rect">
            <a:avLst/>
          </a:prstGeom>
          <a:noFill/>
        </p:spPr>
        <p:txBody>
          <a:bodyPr wrap="none" rtlCol="0">
            <a:spAutoFit/>
          </a:bodyPr>
          <a:lstStyle/>
          <a:p>
            <a:r>
              <a:rPr lang="en-US" dirty="0" smtClean="0"/>
              <a:t>JFET working</a:t>
            </a:r>
            <a:endParaRPr lang="en-US" dirty="0"/>
          </a:p>
        </p:txBody>
      </p:sp>
      <p:sp>
        <p:nvSpPr>
          <p:cNvPr id="8" name="CuadroTexto 7"/>
          <p:cNvSpPr txBox="1"/>
          <p:nvPr/>
        </p:nvSpPr>
        <p:spPr>
          <a:xfrm>
            <a:off x="1544309" y="845922"/>
            <a:ext cx="901209" cy="369332"/>
          </a:xfrm>
          <a:prstGeom prst="rect">
            <a:avLst/>
          </a:prstGeom>
          <a:noFill/>
        </p:spPr>
        <p:txBody>
          <a:bodyPr wrap="none" rtlCol="0">
            <a:spAutoFit/>
          </a:bodyPr>
          <a:lstStyle/>
          <a:p>
            <a:r>
              <a:rPr lang="en-US" dirty="0" smtClean="0"/>
              <a:t>2D JFET</a:t>
            </a:r>
            <a:endParaRPr lang="en-US" dirty="0"/>
          </a:p>
        </p:txBody>
      </p:sp>
      <p:sp>
        <p:nvSpPr>
          <p:cNvPr id="9" name="CuadroTexto 8"/>
          <p:cNvSpPr txBox="1"/>
          <p:nvPr/>
        </p:nvSpPr>
        <p:spPr>
          <a:xfrm>
            <a:off x="6315997" y="913832"/>
            <a:ext cx="901209" cy="369332"/>
          </a:xfrm>
          <a:prstGeom prst="rect">
            <a:avLst/>
          </a:prstGeom>
          <a:noFill/>
        </p:spPr>
        <p:txBody>
          <a:bodyPr wrap="none" rtlCol="0">
            <a:spAutoFit/>
          </a:bodyPr>
          <a:lstStyle/>
          <a:p>
            <a:r>
              <a:rPr lang="en-US" dirty="0"/>
              <a:t>3</a:t>
            </a:r>
            <a:r>
              <a:rPr lang="en-US" dirty="0" smtClean="0"/>
              <a:t>D JFET</a:t>
            </a:r>
            <a:endParaRPr lang="en-US" dirty="0"/>
          </a:p>
        </p:txBody>
      </p:sp>
      <p:cxnSp>
        <p:nvCxnSpPr>
          <p:cNvPr id="10" name="15 Conector recto"/>
          <p:cNvCxnSpPr>
            <a:cxnSpLocks noChangeShapeType="1"/>
          </p:cNvCxnSpPr>
          <p:nvPr/>
        </p:nvCxnSpPr>
        <p:spPr bwMode="auto">
          <a:xfrm>
            <a:off x="286643" y="83664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173609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195670" y="476590"/>
            <a:ext cx="4902624" cy="461665"/>
          </a:xfrm>
          <a:prstGeom prst="rect">
            <a:avLst/>
          </a:prstGeom>
          <a:noFill/>
        </p:spPr>
        <p:txBody>
          <a:bodyPr wrap="none" rtlCol="0">
            <a:spAutoFit/>
          </a:bodyPr>
          <a:lstStyle/>
          <a:p>
            <a:r>
              <a:rPr lang="en-US" sz="2400" dirty="0" smtClean="0"/>
              <a:t>3D – JFET troubles! (Early breakdown)</a:t>
            </a:r>
            <a:endParaRPr lang="en-US" sz="2400" dirty="0"/>
          </a:p>
        </p:txBody>
      </p:sp>
      <p:sp>
        <p:nvSpPr>
          <p:cNvPr id="4" name="CuadroTexto 3"/>
          <p:cNvSpPr txBox="1"/>
          <p:nvPr/>
        </p:nvSpPr>
        <p:spPr>
          <a:xfrm>
            <a:off x="467430" y="1049805"/>
            <a:ext cx="3888540" cy="369332"/>
          </a:xfrm>
          <a:prstGeom prst="rect">
            <a:avLst/>
          </a:prstGeom>
          <a:noFill/>
        </p:spPr>
        <p:txBody>
          <a:bodyPr wrap="square" rtlCol="0">
            <a:spAutoFit/>
          </a:bodyPr>
          <a:lstStyle/>
          <a:p>
            <a:r>
              <a:rPr lang="en-US" dirty="0" smtClean="0"/>
              <a:t>Increase the device radius</a:t>
            </a:r>
            <a:endParaRPr lang="en-US" dirty="0"/>
          </a:p>
        </p:txBody>
      </p:sp>
      <p:pic>
        <p:nvPicPr>
          <p:cNvPr id="33" name="Imagen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564" y="1700760"/>
            <a:ext cx="5256730" cy="4322451"/>
          </a:xfrm>
          <a:prstGeom prst="rect">
            <a:avLst/>
          </a:prstGeom>
        </p:spPr>
      </p:pic>
      <p:cxnSp>
        <p:nvCxnSpPr>
          <p:cNvPr id="5"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0958012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640231" y="493338"/>
            <a:ext cx="2253630" cy="461665"/>
          </a:xfrm>
          <a:prstGeom prst="rect">
            <a:avLst/>
          </a:prstGeom>
          <a:noFill/>
        </p:spPr>
        <p:txBody>
          <a:bodyPr wrap="none" rtlCol="0">
            <a:spAutoFit/>
          </a:bodyPr>
          <a:lstStyle/>
          <a:p>
            <a:r>
              <a:rPr lang="en-US" sz="2400" dirty="0" smtClean="0"/>
              <a:t>Current density </a:t>
            </a:r>
            <a:endParaRPr lang="en-US" sz="2400" dirty="0"/>
          </a:p>
        </p:txBody>
      </p:sp>
      <p:pic>
        <p:nvPicPr>
          <p:cNvPr id="5" name="Imagen 4" descr="C:\Users\carlo\Desktop\Off_MR-JFET.png"/>
          <p:cNvPicPr/>
          <p:nvPr/>
        </p:nvPicPr>
        <p:blipFill>
          <a:blip r:embed="rId3">
            <a:extLst>
              <a:ext uri="{28A0092B-C50C-407E-A947-70E740481C1C}">
                <a14:useLocalDpi xmlns:a14="http://schemas.microsoft.com/office/drawing/2010/main" val="0"/>
              </a:ext>
            </a:extLst>
          </a:blip>
          <a:srcRect/>
          <a:stretch>
            <a:fillRect/>
          </a:stretch>
        </p:blipFill>
        <p:spPr bwMode="auto">
          <a:xfrm>
            <a:off x="588283" y="1916790"/>
            <a:ext cx="3240000" cy="4320000"/>
          </a:xfrm>
          <a:prstGeom prst="rect">
            <a:avLst/>
          </a:prstGeom>
          <a:noFill/>
          <a:ln>
            <a:noFill/>
          </a:ln>
        </p:spPr>
      </p:pic>
      <p:pic>
        <p:nvPicPr>
          <p:cNvPr id="6" name="Imagen 5" descr="C:\Users\carlo\Desktop\On_MR-JFET.png"/>
          <p:cNvPicPr/>
          <p:nvPr/>
        </p:nvPicPr>
        <p:blipFill>
          <a:blip r:embed="rId4">
            <a:extLst>
              <a:ext uri="{28A0092B-C50C-407E-A947-70E740481C1C}">
                <a14:useLocalDpi xmlns:a14="http://schemas.microsoft.com/office/drawing/2010/main" val="0"/>
              </a:ext>
            </a:extLst>
          </a:blip>
          <a:srcRect/>
          <a:stretch>
            <a:fillRect/>
          </a:stretch>
        </p:blipFill>
        <p:spPr bwMode="auto">
          <a:xfrm>
            <a:off x="5362065" y="1916790"/>
            <a:ext cx="3240000" cy="4320000"/>
          </a:xfrm>
          <a:prstGeom prst="rect">
            <a:avLst/>
          </a:prstGeom>
          <a:noFill/>
          <a:ln>
            <a:noFill/>
          </a:ln>
        </p:spPr>
      </p:pic>
      <p:sp>
        <p:nvSpPr>
          <p:cNvPr id="7" name="CuadroTexto 6"/>
          <p:cNvSpPr txBox="1"/>
          <p:nvPr/>
        </p:nvSpPr>
        <p:spPr>
          <a:xfrm>
            <a:off x="5745480" y="1405813"/>
            <a:ext cx="2659831" cy="461665"/>
          </a:xfrm>
          <a:prstGeom prst="rect">
            <a:avLst/>
          </a:prstGeom>
          <a:noFill/>
        </p:spPr>
        <p:txBody>
          <a:bodyPr wrap="none" rtlCol="0">
            <a:spAutoFit/>
          </a:bodyPr>
          <a:lstStyle/>
          <a:p>
            <a:r>
              <a:rPr lang="en-US" sz="2400" dirty="0" smtClean="0"/>
              <a:t>V</a:t>
            </a:r>
            <a:r>
              <a:rPr lang="en-US" sz="2400" baseline="-25000" dirty="0" smtClean="0"/>
              <a:t>DS</a:t>
            </a:r>
            <a:r>
              <a:rPr lang="en-US" sz="2400" dirty="0" smtClean="0"/>
              <a:t> </a:t>
            </a:r>
            <a:r>
              <a:rPr lang="en-US" sz="2400" dirty="0"/>
              <a:t>= -50 V, V</a:t>
            </a:r>
            <a:r>
              <a:rPr lang="en-US" sz="2400" baseline="-25000" dirty="0"/>
              <a:t>GS</a:t>
            </a:r>
            <a:r>
              <a:rPr lang="en-US" sz="2400" dirty="0"/>
              <a:t>= 0 V</a:t>
            </a:r>
          </a:p>
        </p:txBody>
      </p:sp>
      <p:sp>
        <p:nvSpPr>
          <p:cNvPr id="8" name="CuadroTexto 7"/>
          <p:cNvSpPr txBox="1"/>
          <p:nvPr/>
        </p:nvSpPr>
        <p:spPr>
          <a:xfrm>
            <a:off x="800622" y="1405814"/>
            <a:ext cx="2815322" cy="461665"/>
          </a:xfrm>
          <a:prstGeom prst="rect">
            <a:avLst/>
          </a:prstGeom>
          <a:noFill/>
        </p:spPr>
        <p:txBody>
          <a:bodyPr wrap="none" rtlCol="0">
            <a:spAutoFit/>
          </a:bodyPr>
          <a:lstStyle/>
          <a:p>
            <a:r>
              <a:rPr lang="en-US" sz="2400" dirty="0" smtClean="0"/>
              <a:t>V</a:t>
            </a:r>
            <a:r>
              <a:rPr lang="en-US" sz="2400" baseline="-25000" dirty="0" smtClean="0"/>
              <a:t>DS</a:t>
            </a:r>
            <a:r>
              <a:rPr lang="en-US" sz="2400" dirty="0" smtClean="0"/>
              <a:t> </a:t>
            </a:r>
            <a:r>
              <a:rPr lang="en-US" sz="2400" dirty="0"/>
              <a:t>= -50 V, V</a:t>
            </a:r>
            <a:r>
              <a:rPr lang="en-US" sz="2400" baseline="-25000" dirty="0"/>
              <a:t>GS</a:t>
            </a:r>
            <a:r>
              <a:rPr lang="en-US" sz="2400" dirty="0"/>
              <a:t>= </a:t>
            </a:r>
            <a:r>
              <a:rPr lang="en-US" sz="2400" dirty="0" smtClean="0"/>
              <a:t>10 </a:t>
            </a:r>
            <a:r>
              <a:rPr lang="en-US" sz="2400" dirty="0"/>
              <a:t>V</a:t>
            </a:r>
          </a:p>
        </p:txBody>
      </p:sp>
      <p:sp>
        <p:nvSpPr>
          <p:cNvPr id="9" name="CuadroTexto 8"/>
          <p:cNvSpPr txBox="1"/>
          <p:nvPr/>
        </p:nvSpPr>
        <p:spPr>
          <a:xfrm>
            <a:off x="1567146" y="965857"/>
            <a:ext cx="1282274" cy="461665"/>
          </a:xfrm>
          <a:prstGeom prst="rect">
            <a:avLst/>
          </a:prstGeom>
          <a:noFill/>
        </p:spPr>
        <p:txBody>
          <a:bodyPr wrap="none" rtlCol="0">
            <a:spAutoFit/>
          </a:bodyPr>
          <a:lstStyle/>
          <a:p>
            <a:r>
              <a:rPr lang="en-US" sz="2400" dirty="0" smtClean="0"/>
              <a:t>Off-state</a:t>
            </a:r>
            <a:endParaRPr lang="en-US" sz="2400" dirty="0"/>
          </a:p>
        </p:txBody>
      </p:sp>
      <p:sp>
        <p:nvSpPr>
          <p:cNvPr id="11" name="CuadroTexto 10"/>
          <p:cNvSpPr txBox="1"/>
          <p:nvPr/>
        </p:nvSpPr>
        <p:spPr>
          <a:xfrm>
            <a:off x="6530328" y="965857"/>
            <a:ext cx="1258037" cy="461665"/>
          </a:xfrm>
          <a:prstGeom prst="rect">
            <a:avLst/>
          </a:prstGeom>
          <a:noFill/>
        </p:spPr>
        <p:txBody>
          <a:bodyPr wrap="none" rtlCol="0">
            <a:spAutoFit/>
          </a:bodyPr>
          <a:lstStyle/>
          <a:p>
            <a:r>
              <a:rPr lang="en-US" sz="2400" dirty="0" smtClean="0"/>
              <a:t>On-state</a:t>
            </a:r>
            <a:endParaRPr lang="en-US" sz="2400" dirty="0"/>
          </a:p>
        </p:txBody>
      </p:sp>
      <p:cxnSp>
        <p:nvCxnSpPr>
          <p:cNvPr id="12"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11515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405117" cy="400110"/>
          </a:xfrm>
          <a:prstGeom prst="rect">
            <a:avLst/>
          </a:prstGeom>
          <a:noFill/>
        </p:spPr>
        <p:txBody>
          <a:bodyPr wrap="none" rtlCol="0">
            <a:spAutoFit/>
          </a:bodyPr>
          <a:lstStyle/>
          <a:p>
            <a:r>
              <a:rPr lang="en-US" sz="2000" b="1" dirty="0" smtClean="0">
                <a:latin typeface="Calibri" panose="020F0502020204030204" pitchFamily="34" charset="0"/>
              </a:rPr>
              <a:t>Transient Simulation: Laser Illumination</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83635"/>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1266" name="Picture 2" descr="C:\Users\pablo\Desktop\Santander Curso TCAD\Ejemplo Diodo\HI_Simulation\SVisual_Figuras\Mesh_Refine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36" y="908650"/>
            <a:ext cx="4519941" cy="2653009"/>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4932261" y="609993"/>
            <a:ext cx="4176464" cy="5632311"/>
          </a:xfrm>
          <a:prstGeom prst="rect">
            <a:avLst/>
          </a:prstGeom>
          <a:solidFill>
            <a:schemeClr val="bg1">
              <a:lumMod val="95000"/>
            </a:schemeClr>
          </a:solidFill>
        </p:spPr>
        <p:txBody>
          <a:bodyPr wrap="square" rtlCol="0">
            <a:spAutoFit/>
          </a:bodyPr>
          <a:lstStyle/>
          <a:p>
            <a:r>
              <a:rPr lang="es-ES_tradnl" sz="1200" b="1" dirty="0" err="1" smtClean="0">
                <a:latin typeface="Calibri" panose="020F0502020204030204" pitchFamily="34" charset="0"/>
              </a:rPr>
              <a:t>Optics</a:t>
            </a:r>
            <a:r>
              <a:rPr lang="es-ES_tradnl" sz="1200" b="1" dirty="0" smtClean="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OpticalGeneration</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ComputeFromMonochromaticSource</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TimeDependence</a:t>
            </a:r>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WaveTime</a:t>
            </a:r>
            <a:r>
              <a:rPr lang="es-ES_tradnl" sz="1200" b="1" dirty="0" smtClean="0">
                <a:latin typeface="Calibri" panose="020F0502020204030204" pitchFamily="34" charset="0"/>
              </a:rPr>
              <a:t> </a:t>
            </a:r>
            <a:r>
              <a:rPr lang="es-ES_tradnl" sz="1200" b="1" dirty="0">
                <a:latin typeface="Calibri" panose="020F0502020204030204" pitchFamily="34" charset="0"/>
              </a:rPr>
              <a:t>= (1e-9 1e-9)</a:t>
            </a: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WaveTSigma</a:t>
            </a:r>
            <a:r>
              <a:rPr lang="es-ES_tradnl" sz="1200" b="1" dirty="0" smtClean="0">
                <a:latin typeface="Calibri" panose="020F0502020204030204" pitchFamily="34" charset="0"/>
              </a:rPr>
              <a:t> </a:t>
            </a:r>
            <a:r>
              <a:rPr lang="es-ES_tradnl" sz="1200" b="1" dirty="0">
                <a:latin typeface="Calibri" panose="020F0502020204030204" pitchFamily="34" charset="0"/>
              </a:rPr>
              <a:t>= 50e-12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Scaling</a:t>
            </a:r>
            <a:r>
              <a:rPr lang="es-ES_tradnl" sz="1200" b="1" dirty="0">
                <a:latin typeface="Calibri" panose="020F0502020204030204" pitchFamily="34" charset="0"/>
              </a:rPr>
              <a:t> = 0</a:t>
            </a:r>
          </a:p>
          <a:p>
            <a:r>
              <a:rPr lang="es-ES_tradnl" sz="1200" b="1" dirty="0" smtClean="0">
                <a:latin typeface="Calibri" panose="020F0502020204030204" pitchFamily="34" charset="0"/>
              </a:rPr>
              <a:t>   </a:t>
            </a:r>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Excitation</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Wavelength</a:t>
            </a:r>
            <a:r>
              <a:rPr lang="es-ES_tradnl" sz="1200" b="1" dirty="0">
                <a:latin typeface="Calibri" panose="020F0502020204030204" pitchFamily="34" charset="0"/>
              </a:rPr>
              <a:t> = 0.8 *</a:t>
            </a:r>
            <a:r>
              <a:rPr lang="es-ES_tradnl" sz="1200" b="1" dirty="0" err="1">
                <a:latin typeface="Calibri" panose="020F0502020204030204" pitchFamily="34" charset="0"/>
              </a:rPr>
              <a:t>um</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Intensity</a:t>
            </a:r>
            <a:r>
              <a:rPr lang="es-ES_tradnl" sz="1200" b="1" dirty="0">
                <a:latin typeface="Calibri" panose="020F0502020204030204" pitchFamily="34" charset="0"/>
              </a:rPr>
              <a:t> = 0.06 *W/cm2</a:t>
            </a: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Window</a:t>
            </a:r>
            <a:r>
              <a:rPr lang="es-ES_tradnl" sz="1200" b="1" dirty="0">
                <a:latin typeface="Calibri" panose="020F0502020204030204" pitchFamily="34" charset="0"/>
              </a:rPr>
              <a:t>("L1") (</a:t>
            </a:r>
          </a:p>
          <a:p>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Origin</a:t>
            </a:r>
            <a:r>
              <a:rPr lang="es-ES_tradnl" sz="1200" b="1" dirty="0" smtClean="0">
                <a:latin typeface="Calibri" panose="020F0502020204030204" pitchFamily="34" charset="0"/>
              </a:rPr>
              <a:t> </a:t>
            </a:r>
            <a:r>
              <a:rPr lang="es-ES_tradnl" sz="1200" b="1" dirty="0">
                <a:latin typeface="Calibri" panose="020F0502020204030204" pitchFamily="34" charset="0"/>
              </a:rPr>
              <a:t>= (200,0)</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XDirection</a:t>
            </a:r>
            <a:r>
              <a:rPr lang="es-ES_tradnl" sz="1200" b="1" dirty="0" smtClean="0">
                <a:latin typeface="Calibri" panose="020F0502020204030204" pitchFamily="34" charset="0"/>
              </a:rPr>
              <a:t> </a:t>
            </a:r>
            <a:r>
              <a:rPr lang="es-ES_tradnl" sz="1200" b="1" dirty="0">
                <a:latin typeface="Calibri" panose="020F0502020204030204" pitchFamily="34" charset="0"/>
              </a:rPr>
              <a:t>= (1,0,0)</a:t>
            </a:r>
          </a:p>
          <a:p>
            <a:r>
              <a:rPr lang="es-ES_tradnl" sz="1200" b="1" dirty="0">
                <a:latin typeface="Calibri" panose="020F0502020204030204" pitchFamily="34" charset="0"/>
              </a:rPr>
              <a:t>	</a:t>
            </a:r>
            <a:r>
              <a:rPr lang="es-ES_tradnl" sz="1200" b="1" dirty="0" smtClean="0">
                <a:latin typeface="Calibri" panose="020F0502020204030204" pitchFamily="34" charset="0"/>
              </a:rPr>
              <a:t>            Line </a:t>
            </a:r>
            <a:r>
              <a:rPr lang="es-ES_tradnl" sz="1200" b="1" dirty="0">
                <a:latin typeface="Calibri" panose="020F0502020204030204" pitchFamily="34" charset="0"/>
              </a:rPr>
              <a:t>(</a:t>
            </a:r>
            <a:r>
              <a:rPr lang="es-ES_tradnl" sz="1200" b="1" dirty="0" err="1">
                <a:latin typeface="Calibri" panose="020F0502020204030204" pitchFamily="34" charset="0"/>
              </a:rPr>
              <a:t>Dx</a:t>
            </a:r>
            <a:r>
              <a:rPr lang="es-ES_tradnl" sz="1200" b="1" dirty="0">
                <a:latin typeface="Calibri" panose="020F0502020204030204" pitchFamily="34" charset="0"/>
              </a:rPr>
              <a:t> = 10)</a:t>
            </a:r>
          </a:p>
          <a:p>
            <a:r>
              <a:rPr lang="es-ES_tradnl" sz="1200" b="1" dirty="0">
                <a:latin typeface="Calibri" panose="020F0502020204030204" pitchFamily="34" charset="0"/>
              </a:rPr>
              <a:t>	   </a:t>
            </a:r>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n-US" sz="1200" b="1" dirty="0">
                <a:latin typeface="Calibri" panose="020F0502020204030204" pitchFamily="34" charset="0"/>
              </a:rPr>
              <a:t>	</a:t>
            </a:r>
            <a:r>
              <a:rPr lang="en-US" sz="1200" b="1" dirty="0" smtClean="0">
                <a:latin typeface="Calibri" panose="020F0502020204030204" pitchFamily="34" charset="0"/>
              </a:rPr>
              <a:t>Theta </a:t>
            </a:r>
            <a:r>
              <a:rPr lang="en-US" sz="1200" b="1" dirty="0">
                <a:latin typeface="Calibri" panose="020F0502020204030204" pitchFamily="34" charset="0"/>
              </a:rPr>
              <a:t>= 0 * Angle from positive </a:t>
            </a:r>
            <a:r>
              <a:rPr lang="en-US" sz="1200" b="1" dirty="0" smtClean="0">
                <a:latin typeface="Calibri" panose="020F0502020204030204" pitchFamily="34" charset="0"/>
              </a:rPr>
              <a:t>y-axis</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OpticalSolver</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OptBeam</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err="1" smtClean="0">
                <a:latin typeface="Calibri" panose="020F0502020204030204" pitchFamily="34" charset="0"/>
              </a:rPr>
              <a:t>LayerStackExtraction</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WindowName</a:t>
            </a:r>
            <a:r>
              <a:rPr lang="es-ES_tradnl" sz="1200" b="1" dirty="0" smtClean="0">
                <a:latin typeface="Calibri" panose="020F0502020204030204" pitchFamily="34" charset="0"/>
              </a:rPr>
              <a:t> </a:t>
            </a:r>
            <a:r>
              <a:rPr lang="es-ES_tradnl" sz="1200" b="1" dirty="0">
                <a:latin typeface="Calibri" panose="020F0502020204030204" pitchFamily="34" charset="0"/>
              </a:rPr>
              <a:t>="L1"</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WindowPosition</a:t>
            </a:r>
            <a:r>
              <a:rPr lang="es-ES_tradnl" sz="1200" b="1" dirty="0" smtClean="0">
                <a:latin typeface="Calibri" panose="020F0502020204030204" pitchFamily="34" charset="0"/>
              </a:rPr>
              <a:t> </a:t>
            </a:r>
            <a:r>
              <a:rPr lang="es-ES_tradnl" sz="1200" b="1" dirty="0">
                <a:latin typeface="Calibri" panose="020F0502020204030204" pitchFamily="34" charset="0"/>
              </a:rPr>
              <a:t>= Center</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Mode</a:t>
            </a:r>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ElementWise</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ComplexRefractiveIndex</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WavelengthDep</a:t>
            </a:r>
            <a:r>
              <a:rPr lang="es-ES_tradnl" sz="1200" b="1" dirty="0" smtClean="0">
                <a:latin typeface="Calibri" panose="020F0502020204030204" pitchFamily="34" charset="0"/>
              </a:rPr>
              <a:t> </a:t>
            </a:r>
            <a:r>
              <a:rPr lang="es-ES_tradnl" sz="1200" b="1" dirty="0">
                <a:latin typeface="Calibri" panose="020F0502020204030204" pitchFamily="34" charset="0"/>
              </a:rPr>
              <a:t>(real </a:t>
            </a:r>
            <a:r>
              <a:rPr lang="es-ES_tradnl" sz="1200" b="1" dirty="0" err="1">
                <a:latin typeface="Calibri" panose="020F0502020204030204" pitchFamily="34" charset="0"/>
              </a:rPr>
              <a:t>imag</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smtClean="0">
                <a:latin typeface="Calibri" panose="020F0502020204030204" pitchFamily="34" charset="0"/>
              </a:rPr>
              <a:t>)</a:t>
            </a:r>
          </a:p>
        </p:txBody>
      </p:sp>
      <p:sp>
        <p:nvSpPr>
          <p:cNvPr id="10" name="9 CuadroTexto"/>
          <p:cNvSpPr txBox="1"/>
          <p:nvPr/>
        </p:nvSpPr>
        <p:spPr>
          <a:xfrm>
            <a:off x="439331" y="4118646"/>
            <a:ext cx="3930750" cy="2123658"/>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Solve</a:t>
            </a:r>
            <a:r>
              <a:rPr lang="es-ES_tradnl" sz="1200" b="1" dirty="0">
                <a:latin typeface="Calibri" panose="020F0502020204030204" pitchFamily="34" charset="0"/>
              </a:rPr>
              <a:t> {</a:t>
            </a:r>
          </a:p>
          <a:p>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NewCurrentPrefix</a:t>
            </a:r>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trans</a:t>
            </a:r>
            <a:r>
              <a:rPr lang="es-ES_tradnl" sz="1200" b="1" dirty="0">
                <a:latin typeface="Calibri" panose="020F0502020204030204" pitchFamily="34" charset="0"/>
              </a:rPr>
              <a:t>_"</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Transient</a:t>
            </a:r>
            <a:r>
              <a:rPr lang="es-ES_tradnl" sz="1200" b="1" dirty="0" smtClean="0">
                <a:latin typeface="Calibri" panose="020F0502020204030204" pitchFamily="34" charset="0"/>
              </a:rPr>
              <a:t> </a:t>
            </a:r>
            <a:r>
              <a:rPr lang="es-ES_tradnl" sz="1200" b="1" dirty="0">
                <a:latin typeface="Calibri" panose="020F0502020204030204" pitchFamily="34" charset="0"/>
              </a:rPr>
              <a:t>(</a:t>
            </a:r>
          </a:p>
          <a:p>
            <a:pPr lvl="2"/>
            <a:r>
              <a:rPr lang="es-ES_tradnl" sz="1200" b="1" dirty="0" err="1" smtClean="0">
                <a:latin typeface="Calibri" panose="020F0502020204030204" pitchFamily="34" charset="0"/>
              </a:rPr>
              <a:t>InitialTime</a:t>
            </a:r>
            <a:r>
              <a:rPr lang="es-ES_tradnl" sz="1200" b="1" dirty="0" smtClean="0">
                <a:latin typeface="Calibri" panose="020F0502020204030204" pitchFamily="34" charset="0"/>
              </a:rPr>
              <a:t> </a:t>
            </a:r>
            <a:r>
              <a:rPr lang="es-ES_tradnl" sz="1200" b="1" dirty="0">
                <a:latin typeface="Calibri" panose="020F0502020204030204" pitchFamily="34" charset="0"/>
              </a:rPr>
              <a:t>= 0</a:t>
            </a:r>
          </a:p>
          <a:p>
            <a:r>
              <a:rPr lang="es-ES_tradnl" sz="1200" b="1" dirty="0">
                <a:latin typeface="Calibri" panose="020F0502020204030204" pitchFamily="34" charset="0"/>
              </a:rPr>
              <a:t>	</a:t>
            </a:r>
            <a:r>
              <a:rPr lang="es-ES_tradnl" sz="1200" b="1" dirty="0" err="1" smtClean="0">
                <a:latin typeface="Calibri" panose="020F0502020204030204" pitchFamily="34" charset="0"/>
              </a:rPr>
              <a:t>FinalTime</a:t>
            </a:r>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smtClean="0">
                <a:latin typeface="Calibri" panose="020F0502020204030204" pitchFamily="34" charset="0"/>
              </a:rPr>
              <a:t>60e-9</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MinStep</a:t>
            </a:r>
            <a:r>
              <a:rPr lang="es-ES_tradnl" sz="1200" b="1" dirty="0" smtClean="0">
                <a:latin typeface="Calibri" panose="020F0502020204030204" pitchFamily="34" charset="0"/>
              </a:rPr>
              <a:t> </a:t>
            </a:r>
            <a:r>
              <a:rPr lang="es-ES_tradnl" sz="1200" b="1" dirty="0">
                <a:latin typeface="Calibri" panose="020F0502020204030204" pitchFamily="34" charset="0"/>
              </a:rPr>
              <a:t>= 1e-17</a:t>
            </a:r>
          </a:p>
          <a:p>
            <a:r>
              <a:rPr lang="es-ES_tradnl" sz="1200" b="1" dirty="0">
                <a:latin typeface="Calibri" panose="020F0502020204030204" pitchFamily="34" charset="0"/>
              </a:rPr>
              <a:t>	</a:t>
            </a:r>
            <a:r>
              <a:rPr lang="es-ES_tradnl" sz="1200" b="1" dirty="0" err="1" smtClean="0">
                <a:latin typeface="Calibri" panose="020F0502020204030204" pitchFamily="34" charset="0"/>
              </a:rPr>
              <a:t>MaxStep</a:t>
            </a:r>
            <a:r>
              <a:rPr lang="es-ES_tradnl" sz="1200" b="1" dirty="0" smtClean="0">
                <a:latin typeface="Calibri" panose="020F0502020204030204" pitchFamily="34" charset="0"/>
              </a:rPr>
              <a:t> </a:t>
            </a:r>
            <a:r>
              <a:rPr lang="es-ES_tradnl" sz="1200" b="1" dirty="0">
                <a:latin typeface="Calibri" panose="020F0502020204030204" pitchFamily="34" charset="0"/>
              </a:rPr>
              <a:t>= 1e-10</a:t>
            </a:r>
          </a:p>
          <a:p>
            <a:r>
              <a:rPr lang="es-ES_tradnl" sz="1200" b="1" dirty="0">
                <a:latin typeface="Calibri" panose="020F0502020204030204" pitchFamily="34" charset="0"/>
              </a:rPr>
              <a:t>	</a:t>
            </a:r>
            <a:r>
              <a:rPr lang="es-ES_tradnl" sz="1200" b="1" dirty="0" smtClean="0">
                <a:latin typeface="Calibri" panose="020F0502020204030204" pitchFamily="34" charset="0"/>
              </a:rPr>
              <a:t>){</a:t>
            </a:r>
            <a:r>
              <a:rPr lang="es-ES_tradnl" sz="1200" b="1" dirty="0" err="1" smtClean="0">
                <a:latin typeface="Calibri" panose="020F0502020204030204" pitchFamily="34" charset="0"/>
              </a:rPr>
              <a:t>Coupled</a:t>
            </a:r>
            <a:r>
              <a:rPr lang="es-ES_tradnl" sz="1200" b="1" dirty="0" smtClean="0">
                <a:latin typeface="Calibri" panose="020F0502020204030204" pitchFamily="34" charset="0"/>
              </a:rPr>
              <a:t> </a:t>
            </a:r>
            <a:r>
              <a:rPr lang="es-ES_tradnl" sz="1200" b="1" dirty="0">
                <a:latin typeface="Calibri" panose="020F0502020204030204" pitchFamily="34" charset="0"/>
              </a:rPr>
              <a:t>{ </a:t>
            </a:r>
            <a:r>
              <a:rPr lang="es-ES_tradnl" sz="1200" b="1" dirty="0" err="1">
                <a:latin typeface="Calibri" panose="020F0502020204030204" pitchFamily="34" charset="0"/>
              </a:rPr>
              <a:t>Poisson</a:t>
            </a:r>
            <a:r>
              <a:rPr lang="es-ES_tradnl" sz="1200" b="1" dirty="0">
                <a:latin typeface="Calibri" panose="020F0502020204030204" pitchFamily="34" charset="0"/>
              </a:rPr>
              <a:t> </a:t>
            </a:r>
            <a:r>
              <a:rPr lang="es-ES_tradnl" sz="1200" b="1" dirty="0" err="1">
                <a:latin typeface="Calibri" panose="020F0502020204030204" pitchFamily="34" charset="0"/>
              </a:rPr>
              <a:t>Electron</a:t>
            </a:r>
            <a:r>
              <a:rPr lang="es-ES_tradnl" sz="1200" b="1" dirty="0">
                <a:latin typeface="Calibri" panose="020F0502020204030204" pitchFamily="34" charset="0"/>
              </a:rPr>
              <a:t> </a:t>
            </a:r>
            <a:r>
              <a:rPr lang="es-ES_tradnl" sz="1200" b="1" dirty="0" err="1">
                <a:latin typeface="Calibri" panose="020F0502020204030204" pitchFamily="34" charset="0"/>
              </a:rPr>
              <a:t>Hole</a:t>
            </a:r>
            <a:r>
              <a:rPr lang="es-ES_tradnl" sz="1200" b="1" dirty="0">
                <a:latin typeface="Calibri" panose="020F0502020204030204" pitchFamily="34" charset="0"/>
              </a:rPr>
              <a:t> </a:t>
            </a:r>
            <a:r>
              <a:rPr lang="es-ES_tradnl" sz="1200" b="1" dirty="0" err="1">
                <a:latin typeface="Calibri" panose="020F0502020204030204" pitchFamily="34" charset="0"/>
              </a:rPr>
              <a:t>Circuit</a:t>
            </a:r>
            <a:r>
              <a:rPr lang="es-ES_tradnl" sz="1200" b="1" dirty="0">
                <a:latin typeface="Calibri" panose="020F0502020204030204" pitchFamily="34" charset="0"/>
              </a:rPr>
              <a:t> }</a:t>
            </a:r>
          </a:p>
          <a:p>
            <a:r>
              <a:rPr lang="es-ES_tradnl" sz="1200" b="1" dirty="0">
                <a:latin typeface="Calibri" panose="020F0502020204030204" pitchFamily="34" charset="0"/>
              </a:rPr>
              <a:t>	}</a:t>
            </a:r>
          </a:p>
          <a:p>
            <a:r>
              <a:rPr lang="es-ES_tradnl" sz="1200" b="1" dirty="0">
                <a:latin typeface="Calibri" panose="020F0502020204030204" pitchFamily="34" charset="0"/>
              </a:rPr>
              <a:t>}</a:t>
            </a:r>
          </a:p>
        </p:txBody>
      </p:sp>
      <p:sp>
        <p:nvSpPr>
          <p:cNvPr id="11" name="10 Rectángulo redondeado"/>
          <p:cNvSpPr/>
          <p:nvPr/>
        </p:nvSpPr>
        <p:spPr bwMode="auto">
          <a:xfrm>
            <a:off x="2317013" y="3700049"/>
            <a:ext cx="2053068"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Diode_Opt.cmd</a:t>
            </a:r>
          </a:p>
        </p:txBody>
      </p:sp>
    </p:spTree>
    <p:extLst>
      <p:ext uri="{BB962C8B-B14F-4D97-AF65-F5344CB8AC3E}">
        <p14:creationId xmlns:p14="http://schemas.microsoft.com/office/powerpoint/2010/main" val="252720903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640231" y="493338"/>
            <a:ext cx="2253630" cy="461665"/>
          </a:xfrm>
          <a:prstGeom prst="rect">
            <a:avLst/>
          </a:prstGeom>
          <a:noFill/>
        </p:spPr>
        <p:txBody>
          <a:bodyPr wrap="none" rtlCol="0">
            <a:spAutoFit/>
          </a:bodyPr>
          <a:lstStyle/>
          <a:p>
            <a:r>
              <a:rPr lang="en-US" sz="2400" dirty="0" smtClean="0"/>
              <a:t>Current density </a:t>
            </a:r>
            <a:endParaRPr lang="en-US" sz="2400" dirty="0"/>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107380" y="2132820"/>
            <a:ext cx="3960550" cy="3456480"/>
          </a:xfrm>
          <a:prstGeom prst="rect">
            <a:avLst/>
          </a:prstGeom>
          <a:noFill/>
          <a:ln>
            <a:noFill/>
          </a:ln>
        </p:spPr>
      </p:pic>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4644010" y="2147094"/>
            <a:ext cx="4175408" cy="3442206"/>
          </a:xfrm>
          <a:prstGeom prst="rect">
            <a:avLst/>
          </a:prstGeom>
          <a:noFill/>
          <a:ln>
            <a:noFill/>
          </a:ln>
        </p:spPr>
      </p:pic>
      <p:sp>
        <p:nvSpPr>
          <p:cNvPr id="2" name="CuadroTexto 1"/>
          <p:cNvSpPr txBox="1"/>
          <p:nvPr/>
        </p:nvSpPr>
        <p:spPr>
          <a:xfrm>
            <a:off x="395420" y="1162495"/>
            <a:ext cx="7849090" cy="646331"/>
          </a:xfrm>
          <a:prstGeom prst="rect">
            <a:avLst/>
          </a:prstGeom>
          <a:noFill/>
        </p:spPr>
        <p:txBody>
          <a:bodyPr wrap="square" rtlCol="0">
            <a:spAutoFit/>
          </a:bodyPr>
          <a:lstStyle/>
          <a:p>
            <a:r>
              <a:rPr lang="en-US" dirty="0"/>
              <a:t>Comparison of simulated output (a) and transfer (b) characteristics to MR-JFET (red and green line) and V-JFET (black line).</a:t>
            </a:r>
          </a:p>
        </p:txBody>
      </p:sp>
      <p:cxnSp>
        <p:nvCxnSpPr>
          <p:cNvPr id="6"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9789598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3203810" y="3717040"/>
            <a:ext cx="5760800" cy="2592361"/>
          </a:xfrm>
          <a:prstGeom prst="rect">
            <a:avLst/>
          </a:prstGeom>
          <a:noFill/>
          <a:ln>
            <a:noFill/>
          </a:ln>
        </p:spPr>
      </p:pic>
      <p:pic>
        <p:nvPicPr>
          <p:cNvPr id="13" name="Imagen 12"/>
          <p:cNvPicPr/>
          <p:nvPr/>
        </p:nvPicPr>
        <p:blipFill>
          <a:blip r:embed="rId4">
            <a:extLst>
              <a:ext uri="{28A0092B-C50C-407E-A947-70E740481C1C}">
                <a14:useLocalDpi xmlns:a14="http://schemas.microsoft.com/office/drawing/2010/main" val="0"/>
              </a:ext>
            </a:extLst>
          </a:blip>
          <a:stretch>
            <a:fillRect/>
          </a:stretch>
        </p:blipFill>
        <p:spPr>
          <a:xfrm>
            <a:off x="3419841" y="1124680"/>
            <a:ext cx="5544770" cy="2618140"/>
          </a:xfrm>
          <a:prstGeom prst="rect">
            <a:avLst/>
          </a:prstGeom>
        </p:spPr>
      </p:pic>
      <p:sp>
        <p:nvSpPr>
          <p:cNvPr id="14" name="CuadroTexto 13"/>
          <p:cNvSpPr txBox="1"/>
          <p:nvPr/>
        </p:nvSpPr>
        <p:spPr>
          <a:xfrm>
            <a:off x="2195670" y="476590"/>
            <a:ext cx="4902624" cy="461665"/>
          </a:xfrm>
          <a:prstGeom prst="rect">
            <a:avLst/>
          </a:prstGeom>
          <a:noFill/>
        </p:spPr>
        <p:txBody>
          <a:bodyPr wrap="none" rtlCol="0">
            <a:spAutoFit/>
          </a:bodyPr>
          <a:lstStyle/>
          <a:p>
            <a:r>
              <a:rPr lang="en-US" sz="2400" dirty="0" smtClean="0"/>
              <a:t>3D – JFET troubles! (Early breakdown)</a:t>
            </a:r>
            <a:endParaRPr lang="en-US" sz="2400" dirty="0"/>
          </a:p>
        </p:txBody>
      </p:sp>
      <p:sp>
        <p:nvSpPr>
          <p:cNvPr id="15" name="CuadroTexto 14"/>
          <p:cNvSpPr txBox="1"/>
          <p:nvPr/>
        </p:nvSpPr>
        <p:spPr>
          <a:xfrm>
            <a:off x="72010" y="1515106"/>
            <a:ext cx="3131800" cy="369332"/>
          </a:xfrm>
          <a:prstGeom prst="rect">
            <a:avLst/>
          </a:prstGeom>
          <a:noFill/>
        </p:spPr>
        <p:txBody>
          <a:bodyPr wrap="square" rtlCol="0">
            <a:spAutoFit/>
          </a:bodyPr>
          <a:lstStyle/>
          <a:p>
            <a:r>
              <a:rPr lang="en-US" dirty="0" smtClean="0"/>
              <a:t>Improve the edge protection.</a:t>
            </a:r>
          </a:p>
        </p:txBody>
      </p:sp>
      <p:sp>
        <p:nvSpPr>
          <p:cNvPr id="16" name="CuadroTexto 15"/>
          <p:cNvSpPr txBox="1"/>
          <p:nvPr/>
        </p:nvSpPr>
        <p:spPr>
          <a:xfrm>
            <a:off x="76699" y="2064418"/>
            <a:ext cx="3131800" cy="1200329"/>
          </a:xfrm>
          <a:prstGeom prst="rect">
            <a:avLst/>
          </a:prstGeom>
          <a:noFill/>
        </p:spPr>
        <p:txBody>
          <a:bodyPr wrap="square" rtlCol="0">
            <a:spAutoFit/>
          </a:bodyPr>
          <a:lstStyle/>
          <a:p>
            <a:pPr>
              <a:lnSpc>
                <a:spcPct val="200000"/>
              </a:lnSpc>
            </a:pPr>
            <a:r>
              <a:rPr lang="en-US" dirty="0" smtClean="0"/>
              <a:t>Introduction of:</a:t>
            </a:r>
          </a:p>
          <a:p>
            <a:pPr marL="342900" indent="-342900">
              <a:buFont typeface="+mj-lt"/>
              <a:buAutoNum type="arabicPeriod"/>
            </a:pPr>
            <a:r>
              <a:rPr lang="en-US" dirty="0" smtClean="0"/>
              <a:t>Biasing guard-trenches.</a:t>
            </a:r>
          </a:p>
          <a:p>
            <a:pPr marL="342900" indent="-342900">
              <a:buFont typeface="+mj-lt"/>
              <a:buAutoNum type="arabicPeriod"/>
            </a:pPr>
            <a:r>
              <a:rPr lang="en-US" dirty="0" smtClean="0"/>
              <a:t>Floating guard-trenches</a:t>
            </a:r>
          </a:p>
        </p:txBody>
      </p:sp>
      <p:cxnSp>
        <p:nvCxnSpPr>
          <p:cNvPr id="7"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87567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450" y="1313075"/>
            <a:ext cx="3312460" cy="266003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811" y="970040"/>
            <a:ext cx="3783290" cy="302553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69" y="3985684"/>
            <a:ext cx="3466200" cy="232736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70" y="3995577"/>
            <a:ext cx="3606031" cy="2325507"/>
          </a:xfrm>
          <a:prstGeom prst="rect">
            <a:avLst/>
          </a:prstGeom>
        </p:spPr>
      </p:pic>
      <p:sp>
        <p:nvSpPr>
          <p:cNvPr id="8" name="CuadroTexto 7"/>
          <p:cNvSpPr txBox="1"/>
          <p:nvPr/>
        </p:nvSpPr>
        <p:spPr>
          <a:xfrm>
            <a:off x="394362" y="539153"/>
            <a:ext cx="9008897" cy="861774"/>
          </a:xfrm>
          <a:prstGeom prst="rect">
            <a:avLst/>
          </a:prstGeom>
          <a:noFill/>
        </p:spPr>
        <p:txBody>
          <a:bodyPr wrap="square" rtlCol="0">
            <a:spAutoFit/>
          </a:bodyPr>
          <a:lstStyle/>
          <a:p>
            <a:r>
              <a:rPr lang="en-US" sz="1600" dirty="0"/>
              <a:t>Simulated electric field contour map of the edge of </a:t>
            </a:r>
            <a:r>
              <a:rPr lang="en-US" sz="1600" dirty="0" smtClean="0"/>
              <a:t> Vertical-JEFT </a:t>
            </a:r>
            <a:r>
              <a:rPr lang="en-US" sz="1600" dirty="0"/>
              <a:t>(a) and MR-JFET (b) and their </a:t>
            </a:r>
            <a:r>
              <a:rPr lang="en-US" sz="1600" dirty="0" smtClean="0"/>
              <a:t>corresponding cross-section </a:t>
            </a:r>
            <a:r>
              <a:rPr lang="en-US" sz="1600" dirty="0"/>
              <a:t>(c) and (d). The critical electric field can </a:t>
            </a:r>
            <a:r>
              <a:rPr lang="en-US" sz="1600" dirty="0" smtClean="0"/>
              <a:t>be observed </a:t>
            </a:r>
            <a:r>
              <a:rPr lang="en-US" sz="1600" dirty="0"/>
              <a:t>in the cross-sections.</a:t>
            </a:r>
          </a:p>
          <a:p>
            <a:r>
              <a:rPr lang="en-US" dirty="0" smtClean="0"/>
              <a:t> </a:t>
            </a:r>
            <a:endParaRPr lang="en-US" dirty="0"/>
          </a:p>
        </p:txBody>
      </p:sp>
    </p:spTree>
    <p:extLst>
      <p:ext uri="{BB962C8B-B14F-4D97-AF65-F5344CB8AC3E}">
        <p14:creationId xmlns:p14="http://schemas.microsoft.com/office/powerpoint/2010/main" val="6715435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195670" y="476590"/>
            <a:ext cx="4902624" cy="461665"/>
          </a:xfrm>
          <a:prstGeom prst="rect">
            <a:avLst/>
          </a:prstGeom>
          <a:noFill/>
        </p:spPr>
        <p:txBody>
          <a:bodyPr wrap="none" rtlCol="0">
            <a:spAutoFit/>
          </a:bodyPr>
          <a:lstStyle/>
          <a:p>
            <a:r>
              <a:rPr lang="en-US" sz="2400" dirty="0" smtClean="0"/>
              <a:t>3D – JFET troubles! (Early breakdown)</a:t>
            </a:r>
            <a:endParaRPr lang="en-US" sz="2400" dirty="0"/>
          </a:p>
        </p:txBody>
      </p:sp>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a:off x="539440" y="1484730"/>
            <a:ext cx="7705070" cy="4068355"/>
          </a:xfrm>
          <a:prstGeom prst="rect">
            <a:avLst/>
          </a:prstGeom>
        </p:spPr>
      </p:pic>
      <p:cxnSp>
        <p:nvCxnSpPr>
          <p:cNvPr id="4" name="15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606115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405117" cy="400110"/>
          </a:xfrm>
          <a:prstGeom prst="rect">
            <a:avLst/>
          </a:prstGeom>
          <a:noFill/>
        </p:spPr>
        <p:txBody>
          <a:bodyPr wrap="none" rtlCol="0">
            <a:spAutoFit/>
          </a:bodyPr>
          <a:lstStyle/>
          <a:p>
            <a:r>
              <a:rPr lang="en-US" sz="2000" b="1" dirty="0" smtClean="0">
                <a:latin typeface="Calibri" panose="020F0502020204030204" pitchFamily="34" charset="0"/>
              </a:rPr>
              <a:t>Transient Simulation: Laser Illumination</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83635"/>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5362" name="Picture 2" descr="C:\Users\pablo\Desktop\Santander Curso TCAD\Ejemplo Diodo\Opt_Simulation\Figuras SVisual\Svisual_Opt_CurveTrans.jpg"/>
          <p:cNvPicPr>
            <a:picLocks noChangeAspect="1" noChangeArrowheads="1"/>
          </p:cNvPicPr>
          <p:nvPr/>
        </p:nvPicPr>
        <p:blipFill rotWithShape="1">
          <a:blip r:embed="rId2">
            <a:extLst>
              <a:ext uri="{28A0092B-C50C-407E-A947-70E740481C1C}">
                <a14:useLocalDpi xmlns:a14="http://schemas.microsoft.com/office/drawing/2010/main" val="0"/>
              </a:ext>
            </a:extLst>
          </a:blip>
          <a:srcRect l="34842" t="7545" r="4300" b="21805"/>
          <a:stretch/>
        </p:blipFill>
        <p:spPr bwMode="auto">
          <a:xfrm>
            <a:off x="1259540" y="925627"/>
            <a:ext cx="6480900" cy="529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753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2000" b="1" kern="0" dirty="0" smtClean="0">
                <a:solidFill>
                  <a:schemeClr val="tx1"/>
                </a:solidFill>
                <a:latin typeface="+mn-lt"/>
                <a:ea typeface="ＭＳ Ｐゴシック" pitchFamily="34" charset="-128"/>
              </a:rPr>
              <a:t>Outline</a:t>
            </a:r>
          </a:p>
        </p:txBody>
      </p:sp>
      <p:cxnSp>
        <p:nvCxnSpPr>
          <p:cNvPr id="3" name="6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a14="http://schemas.microsoft.com/office/drawing/2010/main" xmlns="">
                <a:noFill/>
              </a14:hiddenFill>
            </a:ext>
          </a:extLst>
        </p:spPr>
      </p:cxnSp>
      <p:sp>
        <p:nvSpPr>
          <p:cNvPr id="4" name="CuadroTexto 3"/>
          <p:cNvSpPr txBox="1"/>
          <p:nvPr/>
        </p:nvSpPr>
        <p:spPr>
          <a:xfrm>
            <a:off x="539552" y="1184944"/>
            <a:ext cx="6840760" cy="4178901"/>
          </a:xfrm>
          <a:prstGeom prst="rect">
            <a:avLst/>
          </a:prstGeom>
          <a:noFill/>
        </p:spPr>
        <p:txBody>
          <a:bodyPr wrap="square" rtlCol="0">
            <a:spAutoFit/>
          </a:bodyPr>
          <a:lstStyle/>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rPr>
              <a:t>IMB-CNM Presentation</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rPr>
              <a:t>Introduction to Basic Simulation Procedures</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LGAD Basic Detectors</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Fitting Simulations and Process Technology</a:t>
            </a:r>
          </a:p>
          <a:p>
            <a:pPr marL="457200" indent="-457200">
              <a:lnSpc>
                <a:spcPct val="114000"/>
              </a:lnSpc>
              <a:spcBef>
                <a:spcPts val="1800"/>
              </a:spcBef>
              <a:buClr>
                <a:srgbClr val="FF0000"/>
              </a:buClr>
              <a:buFont typeface="+mj-lt"/>
              <a:buAutoNum type="arabicPeriod"/>
            </a:pPr>
            <a:r>
              <a:rPr lang="en-US" sz="2200" b="1" dirty="0">
                <a:latin typeface="Calibri" panose="020F0502020204030204" pitchFamily="34" charset="0"/>
                <a:sym typeface="Wingdings" panose="05000000000000000000" pitchFamily="2" charset="2"/>
              </a:rPr>
              <a:t>Radiation Hard Multi-Ring </a:t>
            </a:r>
            <a:r>
              <a:rPr lang="en-US" sz="2200" b="1" dirty="0" smtClean="0">
                <a:latin typeface="Calibri" panose="020F0502020204030204" pitchFamily="34" charset="0"/>
                <a:sym typeface="Wingdings" panose="05000000000000000000" pitchFamily="2" charset="2"/>
              </a:rPr>
              <a:t>JFET</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HGTD and CT-PPS Simulation and optimization</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Conclusions</a:t>
            </a:r>
            <a:endParaRPr lang="en-US" sz="2200" b="1" dirty="0">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800119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405117" cy="400110"/>
          </a:xfrm>
          <a:prstGeom prst="rect">
            <a:avLst/>
          </a:prstGeom>
          <a:noFill/>
        </p:spPr>
        <p:txBody>
          <a:bodyPr wrap="none" rtlCol="0">
            <a:spAutoFit/>
          </a:bodyPr>
          <a:lstStyle/>
          <a:p>
            <a:r>
              <a:rPr lang="en-US" sz="2000" b="1" dirty="0" smtClean="0">
                <a:latin typeface="Calibri" panose="020F0502020204030204" pitchFamily="34" charset="0"/>
              </a:rPr>
              <a:t>Transient Simulation: Laser Illumination</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83635"/>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6386" name="Picture 2" descr="C:\Users\pablo\Desktop\Santander Curso TCAD\Ejemplo Diodo\Opt_Simulation\Figuras SVisual\SVisual_Opt800_OpticalGener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22541" t="4676" r="2236" b="16702"/>
          <a:stretch/>
        </p:blipFill>
        <p:spPr bwMode="auto">
          <a:xfrm>
            <a:off x="90877" y="908650"/>
            <a:ext cx="9017753" cy="5328673"/>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redondeado"/>
          <p:cNvSpPr/>
          <p:nvPr/>
        </p:nvSpPr>
        <p:spPr bwMode="auto">
          <a:xfrm>
            <a:off x="5672458" y="522016"/>
            <a:ext cx="2952328"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Optical Generation 800 nm</a:t>
            </a:r>
          </a:p>
        </p:txBody>
      </p:sp>
    </p:spTree>
    <p:extLst>
      <p:ext uri="{BB962C8B-B14F-4D97-AF65-F5344CB8AC3E}">
        <p14:creationId xmlns:p14="http://schemas.microsoft.com/office/powerpoint/2010/main" val="422270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4405117" cy="400110"/>
          </a:xfrm>
          <a:prstGeom prst="rect">
            <a:avLst/>
          </a:prstGeom>
          <a:noFill/>
        </p:spPr>
        <p:txBody>
          <a:bodyPr wrap="none" rtlCol="0">
            <a:spAutoFit/>
          </a:bodyPr>
          <a:lstStyle/>
          <a:p>
            <a:r>
              <a:rPr lang="en-US" sz="2000" b="1" dirty="0" smtClean="0">
                <a:latin typeface="Calibri" panose="020F0502020204030204" pitchFamily="34" charset="0"/>
              </a:rPr>
              <a:t>Transient Simulation: Laser Illumination</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64630"/>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7" name="6 Rectángulo redondeado"/>
          <p:cNvSpPr/>
          <p:nvPr/>
        </p:nvSpPr>
        <p:spPr bwMode="auto">
          <a:xfrm>
            <a:off x="5220090" y="678702"/>
            <a:ext cx="2952328"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effectLst/>
                <a:latin typeface="Verdana" pitchFamily="34" charset="0"/>
              </a:rPr>
              <a:t>hDensity</a:t>
            </a:r>
            <a:r>
              <a:rPr kumimoji="0" lang="en-US" sz="1400" b="1" i="0" u="none" strike="noStrike" cap="none" normalizeH="0" baseline="0" dirty="0" smtClean="0">
                <a:ln>
                  <a:noFill/>
                </a:ln>
                <a:effectLst/>
                <a:latin typeface="Verdana" pitchFamily="34" charset="0"/>
              </a:rPr>
              <a:t> 800 nm</a:t>
            </a:r>
          </a:p>
        </p:txBody>
      </p:sp>
      <p:pic>
        <p:nvPicPr>
          <p:cNvPr id="18434" name="Picture 2" descr="C:\Users\pablo\Desktop\Santander Curso TCAD\Ejemplo Diodo\Opt_Simulation\Figuras SVisual\SVisual_Opt800_hDensity.jpg"/>
          <p:cNvPicPr>
            <a:picLocks noChangeAspect="1" noChangeArrowheads="1"/>
          </p:cNvPicPr>
          <p:nvPr/>
        </p:nvPicPr>
        <p:blipFill rotWithShape="1">
          <a:blip r:embed="rId2">
            <a:extLst>
              <a:ext uri="{28A0092B-C50C-407E-A947-70E740481C1C}">
                <a14:useLocalDpi xmlns:a14="http://schemas.microsoft.com/office/drawing/2010/main" val="0"/>
              </a:ext>
            </a:extLst>
          </a:blip>
          <a:srcRect l="22534" t="4975" r="2405" b="16814"/>
          <a:stretch/>
        </p:blipFill>
        <p:spPr bwMode="auto">
          <a:xfrm>
            <a:off x="187669" y="1123420"/>
            <a:ext cx="8793623" cy="516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3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810048"/>
            <a:ext cx="8496944" cy="3323987"/>
          </a:xfrm>
          <a:prstGeom prst="rect">
            <a:avLst/>
          </a:prstGeom>
          <a:solidFill>
            <a:schemeClr val="bg1">
              <a:lumMod val="95000"/>
            </a:schemeClr>
          </a:solidFill>
        </p:spPr>
        <p:txBody>
          <a:bodyPr wrap="square" rtlCol="0">
            <a:spAutoFit/>
          </a:bodyPr>
          <a:lstStyle/>
          <a:p>
            <a:r>
              <a:rPr lang="es-ES" sz="1400" b="1" dirty="0" err="1">
                <a:latin typeface="Calibri" panose="020F0502020204030204" pitchFamily="34" charset="0"/>
              </a:rPr>
              <a:t>System</a:t>
            </a:r>
            <a:r>
              <a:rPr lang="es-ES" sz="1400" b="1" dirty="0">
                <a:latin typeface="Calibri" panose="020F0502020204030204" pitchFamily="34" charset="0"/>
              </a:rPr>
              <a:t> </a:t>
            </a:r>
            <a:r>
              <a:rPr lang="es-ES" sz="1400" b="1" dirty="0" smtClean="0">
                <a:latin typeface="Calibri" panose="020F0502020204030204" pitchFamily="34" charset="0"/>
              </a:rPr>
              <a:t>{</a:t>
            </a:r>
            <a:r>
              <a:rPr lang="es-ES" sz="1400" b="1" dirty="0">
                <a:latin typeface="Calibri" panose="020F0502020204030204" pitchFamily="34" charset="0"/>
              </a:rPr>
              <a:t>	Set(</a:t>
            </a:r>
            <a:r>
              <a:rPr lang="es-ES" sz="1400" b="1" dirty="0" err="1">
                <a:latin typeface="Calibri" panose="020F0502020204030204" pitchFamily="34" charset="0"/>
              </a:rPr>
              <a:t>ground</a:t>
            </a:r>
            <a:r>
              <a:rPr lang="es-ES" sz="1400" b="1" dirty="0">
                <a:latin typeface="Calibri" panose="020F0502020204030204" pitchFamily="34" charset="0"/>
              </a:rPr>
              <a:t>=0) </a:t>
            </a:r>
          </a:p>
          <a:p>
            <a:r>
              <a:rPr lang="es-ES" sz="1400" b="1" dirty="0">
                <a:latin typeface="Calibri" panose="020F0502020204030204" pitchFamily="34" charset="0"/>
              </a:rPr>
              <a:t>	</a:t>
            </a:r>
            <a:r>
              <a:rPr lang="es-ES" sz="1400" b="1" dirty="0" err="1">
                <a:latin typeface="Calibri" panose="020F0502020204030204" pitchFamily="34" charset="0"/>
              </a:rPr>
              <a:t>Vsource_pset</a:t>
            </a:r>
            <a:r>
              <a:rPr lang="es-ES" sz="1400" b="1" dirty="0">
                <a:latin typeface="Calibri" panose="020F0502020204030204" pitchFamily="34" charset="0"/>
              </a:rPr>
              <a:t> </a:t>
            </a:r>
            <a:r>
              <a:rPr lang="es-ES" sz="1400" b="1" dirty="0" err="1">
                <a:latin typeface="Calibri" panose="020F0502020204030204" pitchFamily="34" charset="0"/>
              </a:rPr>
              <a:t>V_bias</a:t>
            </a:r>
            <a:r>
              <a:rPr lang="es-ES" sz="1400" b="1" dirty="0">
                <a:latin typeface="Calibri" panose="020F0502020204030204" pitchFamily="34" charset="0"/>
              </a:rPr>
              <a:t> (</a:t>
            </a:r>
            <a:r>
              <a:rPr lang="es-ES" sz="1400" b="1" dirty="0" err="1">
                <a:latin typeface="Calibri" panose="020F0502020204030204" pitchFamily="34" charset="0"/>
              </a:rPr>
              <a:t>cathode</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 {dc=0}</a:t>
            </a:r>
          </a:p>
          <a:p>
            <a:r>
              <a:rPr lang="es-ES" sz="1400" b="1" dirty="0">
                <a:latin typeface="Calibri" panose="020F0502020204030204" pitchFamily="34" charset="0"/>
              </a:rPr>
              <a:t>	</a:t>
            </a:r>
            <a:r>
              <a:rPr lang="es-ES" sz="1400" b="1" dirty="0" err="1">
                <a:latin typeface="Calibri" panose="020F0502020204030204" pitchFamily="34" charset="0"/>
              </a:rPr>
              <a:t>Diode</a:t>
            </a:r>
            <a:r>
              <a:rPr lang="es-ES" sz="1400" b="1" dirty="0">
                <a:latin typeface="Calibri" panose="020F0502020204030204" pitchFamily="34" charset="0"/>
              </a:rPr>
              <a:t> </a:t>
            </a:r>
            <a:r>
              <a:rPr lang="es-ES" sz="1400" b="1" dirty="0" err="1">
                <a:latin typeface="Calibri" panose="020F0502020204030204" pitchFamily="34" charset="0"/>
              </a:rPr>
              <a:t>diodesystem</a:t>
            </a:r>
            <a:r>
              <a:rPr lang="es-ES" sz="1400" b="1" dirty="0">
                <a:latin typeface="Calibri" panose="020F0502020204030204" pitchFamily="34" charset="0"/>
              </a:rPr>
              <a:t> ("</a:t>
            </a:r>
            <a:r>
              <a:rPr lang="es-ES" sz="1400" b="1" dirty="0" err="1">
                <a:latin typeface="Calibri" panose="020F0502020204030204" pitchFamily="34" charset="0"/>
              </a:rPr>
              <a:t>ElectrodeN</a:t>
            </a:r>
            <a:r>
              <a:rPr lang="es-ES" sz="1400" b="1" dirty="0">
                <a:latin typeface="Calibri" panose="020F0502020204030204" pitchFamily="34" charset="0"/>
              </a:rPr>
              <a:t>"=</a:t>
            </a:r>
            <a:r>
              <a:rPr lang="es-ES" sz="1400" b="1" dirty="0" err="1">
                <a:latin typeface="Calibri" panose="020F0502020204030204" pitchFamily="34" charset="0"/>
              </a:rPr>
              <a:t>cathode</a:t>
            </a:r>
            <a:r>
              <a:rPr lang="es-ES" sz="1400" b="1" dirty="0">
                <a:latin typeface="Calibri" panose="020F0502020204030204" pitchFamily="34" charset="0"/>
              </a:rPr>
              <a:t> "</a:t>
            </a:r>
            <a:r>
              <a:rPr lang="es-ES" sz="1400" b="1" dirty="0" err="1">
                <a:latin typeface="Calibri" panose="020F0502020204030204" pitchFamily="34" charset="0"/>
              </a:rPr>
              <a:t>ElectrodeP</a:t>
            </a:r>
            <a:r>
              <a:rPr lang="es-ES" sz="1400" b="1" dirty="0">
                <a:latin typeface="Calibri" panose="020F0502020204030204" pitchFamily="34" charset="0"/>
              </a:rPr>
              <a:t>"=</a:t>
            </a:r>
            <a:r>
              <a:rPr lang="es-ES" sz="1400" b="1" dirty="0" err="1">
                <a:latin typeface="Calibri" panose="020F0502020204030204" pitchFamily="34" charset="0"/>
              </a:rPr>
              <a:t>anode</a:t>
            </a:r>
            <a:r>
              <a:rPr lang="es-ES" sz="1400" b="1" dirty="0">
                <a:latin typeface="Calibri" panose="020F0502020204030204" pitchFamily="34" charset="0"/>
              </a:rPr>
              <a:t>)</a:t>
            </a:r>
          </a:p>
          <a:p>
            <a:r>
              <a:rPr lang="es-ES" sz="1400" b="1" dirty="0">
                <a:latin typeface="Calibri" panose="020F0502020204030204" pitchFamily="34" charset="0"/>
              </a:rPr>
              <a:t>	</a:t>
            </a:r>
            <a:r>
              <a:rPr lang="es-ES" sz="1400" b="1" dirty="0" err="1">
                <a:latin typeface="Calibri" panose="020F0502020204030204" pitchFamily="34" charset="0"/>
              </a:rPr>
              <a:t>Inductor_pset</a:t>
            </a:r>
            <a:r>
              <a:rPr lang="es-ES" sz="1400" b="1" dirty="0">
                <a:latin typeface="Calibri" panose="020F0502020204030204" pitchFamily="34" charset="0"/>
              </a:rPr>
              <a:t> </a:t>
            </a:r>
            <a:r>
              <a:rPr lang="es-ES" sz="1400" b="1" dirty="0" err="1">
                <a:latin typeface="Calibri" panose="020F0502020204030204" pitchFamily="34" charset="0"/>
              </a:rPr>
              <a:t>L_leak</a:t>
            </a:r>
            <a:r>
              <a:rPr lang="es-ES" sz="1400" b="1" dirty="0">
                <a:latin typeface="Calibri" panose="020F0502020204030204" pitchFamily="34" charset="0"/>
              </a:rPr>
              <a:t>(</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a:t>
            </a:r>
            <a:r>
              <a:rPr lang="es-ES" sz="1400" b="1" dirty="0" err="1">
                <a:latin typeface="Calibri" panose="020F0502020204030204" pitchFamily="34" charset="0"/>
              </a:rPr>
              <a:t>inductance</a:t>
            </a:r>
            <a:r>
              <a:rPr lang="es-ES" sz="1400" b="1" dirty="0">
                <a:latin typeface="Calibri" panose="020F0502020204030204" pitchFamily="34" charset="0"/>
              </a:rPr>
              <a:t>=1e6}</a:t>
            </a:r>
          </a:p>
          <a:p>
            <a:r>
              <a:rPr lang="es-ES" sz="1400" b="1" dirty="0">
                <a:latin typeface="Calibri" panose="020F0502020204030204" pitchFamily="34" charset="0"/>
              </a:rPr>
              <a:t>	#CSF input </a:t>
            </a:r>
            <a:r>
              <a:rPr lang="es-ES" sz="1400" b="1" dirty="0" err="1">
                <a:latin typeface="Calibri" panose="020F0502020204030204" pitchFamily="34" charset="0"/>
              </a:rPr>
              <a:t>capacitance</a:t>
            </a:r>
            <a:endParaRPr lang="es-ES" sz="1400" b="1" dirty="0">
              <a:latin typeface="Calibri" panose="020F0502020204030204" pitchFamily="34" charset="0"/>
            </a:endParaRPr>
          </a:p>
          <a:p>
            <a:r>
              <a:rPr lang="es-ES" sz="1400" b="1" dirty="0">
                <a:latin typeface="Calibri" panose="020F0502020204030204" pitchFamily="34" charset="0"/>
              </a:rPr>
              <a:t>	</a:t>
            </a:r>
            <a:r>
              <a:rPr lang="es-ES" sz="1400" b="1" dirty="0" err="1">
                <a:latin typeface="Calibri" panose="020F0502020204030204" pitchFamily="34" charset="0"/>
              </a:rPr>
              <a:t>Capacitor_pset</a:t>
            </a:r>
            <a:r>
              <a:rPr lang="es-ES" sz="1400" b="1" dirty="0">
                <a:latin typeface="Calibri" panose="020F0502020204030204" pitchFamily="34" charset="0"/>
              </a:rPr>
              <a:t> </a:t>
            </a:r>
            <a:r>
              <a:rPr lang="es-ES" sz="1400" b="1" dirty="0" err="1">
                <a:latin typeface="Calibri" panose="020F0502020204030204" pitchFamily="34" charset="0"/>
              </a:rPr>
              <a:t>C_in</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a:t>
            </a:r>
            <a:r>
              <a:rPr lang="es-ES" sz="1400" b="1" dirty="0" err="1">
                <a:latin typeface="Calibri" panose="020F0502020204030204" pitchFamily="34" charset="0"/>
              </a:rPr>
              <a:t>capacitance</a:t>
            </a:r>
            <a:r>
              <a:rPr lang="es-ES" sz="1400" b="1" dirty="0">
                <a:latin typeface="Calibri" panose="020F0502020204030204" pitchFamily="34" charset="0"/>
              </a:rPr>
              <a:t>=1e-12}</a:t>
            </a:r>
          </a:p>
          <a:p>
            <a:r>
              <a:rPr lang="es-ES" sz="1400" b="1" dirty="0">
                <a:latin typeface="Calibri" panose="020F0502020204030204" pitchFamily="34" charset="0"/>
              </a:rPr>
              <a:t>	#CSF </a:t>
            </a:r>
            <a:r>
              <a:rPr lang="es-ES" sz="1400" b="1" dirty="0" err="1">
                <a:latin typeface="Calibri" panose="020F0502020204030204" pitchFamily="34" charset="0"/>
              </a:rPr>
              <a:t>passive</a:t>
            </a:r>
            <a:r>
              <a:rPr lang="es-ES" sz="1400" b="1" dirty="0">
                <a:latin typeface="Calibri" panose="020F0502020204030204" pitchFamily="34" charset="0"/>
              </a:rPr>
              <a:t> </a:t>
            </a:r>
            <a:r>
              <a:rPr lang="es-ES" sz="1400" b="1" dirty="0" err="1">
                <a:latin typeface="Calibri" panose="020F0502020204030204" pitchFamily="34" charset="0"/>
              </a:rPr>
              <a:t>feedback</a:t>
            </a:r>
            <a:r>
              <a:rPr lang="es-ES" sz="1400" b="1" dirty="0">
                <a:latin typeface="Calibri" panose="020F0502020204030204" pitchFamily="34" charset="0"/>
              </a:rPr>
              <a:t> </a:t>
            </a:r>
            <a:r>
              <a:rPr lang="es-ES" sz="1400" b="1" dirty="0" err="1">
                <a:latin typeface="Calibri" panose="020F0502020204030204" pitchFamily="34" charset="0"/>
              </a:rPr>
              <a:t>network</a:t>
            </a:r>
            <a:r>
              <a:rPr lang="es-ES" sz="1400" b="1" dirty="0">
                <a:latin typeface="Calibri" panose="020F0502020204030204" pitchFamily="34" charset="0"/>
              </a:rPr>
              <a:t>:</a:t>
            </a:r>
          </a:p>
          <a:p>
            <a:r>
              <a:rPr lang="es-ES" sz="1400" b="1" dirty="0">
                <a:latin typeface="Calibri" panose="020F0502020204030204" pitchFamily="34" charset="0"/>
              </a:rPr>
              <a:t>      	</a:t>
            </a:r>
            <a:r>
              <a:rPr lang="es-ES" sz="1400" b="1" dirty="0" err="1">
                <a:latin typeface="Calibri" panose="020F0502020204030204" pitchFamily="34" charset="0"/>
              </a:rPr>
              <a:t>Capacitor_pset</a:t>
            </a:r>
            <a:r>
              <a:rPr lang="es-ES" sz="1400" b="1" dirty="0">
                <a:latin typeface="Calibri" panose="020F0502020204030204" pitchFamily="34" charset="0"/>
              </a:rPr>
              <a:t> </a:t>
            </a:r>
            <a:r>
              <a:rPr lang="es-ES" sz="1400" b="1" dirty="0" err="1">
                <a:latin typeface="Calibri" panose="020F0502020204030204" pitchFamily="34" charset="0"/>
              </a:rPr>
              <a:t>C_csf</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err="1">
                <a:latin typeface="Calibri" panose="020F0502020204030204" pitchFamily="34" charset="0"/>
              </a:rPr>
              <a:t>out</a:t>
            </a:r>
            <a:r>
              <a:rPr lang="es-ES" sz="1400" b="1" dirty="0">
                <a:latin typeface="Calibri" panose="020F0502020204030204" pitchFamily="34" charset="0"/>
              </a:rPr>
              <a:t>) {</a:t>
            </a:r>
            <a:r>
              <a:rPr lang="es-ES" sz="1400" b="1" dirty="0" err="1">
                <a:latin typeface="Calibri" panose="020F0502020204030204" pitchFamily="34" charset="0"/>
              </a:rPr>
              <a:t>capacitance</a:t>
            </a:r>
            <a:r>
              <a:rPr lang="es-ES" sz="1400" b="1" dirty="0">
                <a:latin typeface="Calibri" panose="020F0502020204030204" pitchFamily="34" charset="0"/>
              </a:rPr>
              <a:t>=8e-15}</a:t>
            </a:r>
          </a:p>
          <a:p>
            <a:r>
              <a:rPr lang="es-ES" sz="1400" b="1" dirty="0">
                <a:latin typeface="Calibri" panose="020F0502020204030204" pitchFamily="34" charset="0"/>
              </a:rPr>
              <a:t>	</a:t>
            </a:r>
            <a:r>
              <a:rPr lang="es-ES" sz="1400" b="1" dirty="0" err="1">
                <a:latin typeface="Calibri" panose="020F0502020204030204" pitchFamily="34" charset="0"/>
              </a:rPr>
              <a:t>Resistor_pset</a:t>
            </a:r>
            <a:r>
              <a:rPr lang="es-ES" sz="1400" b="1" dirty="0">
                <a:latin typeface="Calibri" panose="020F0502020204030204" pitchFamily="34" charset="0"/>
              </a:rPr>
              <a:t> </a:t>
            </a:r>
            <a:r>
              <a:rPr lang="es-ES" sz="1400" b="1" dirty="0" err="1">
                <a:latin typeface="Calibri" panose="020F0502020204030204" pitchFamily="34" charset="0"/>
              </a:rPr>
              <a:t>R_csf</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err="1">
                <a:latin typeface="Calibri" panose="020F0502020204030204" pitchFamily="34" charset="0"/>
              </a:rPr>
              <a:t>out</a:t>
            </a:r>
            <a:r>
              <a:rPr lang="es-ES" sz="1400" b="1" dirty="0">
                <a:latin typeface="Calibri" panose="020F0502020204030204" pitchFamily="34" charset="0"/>
              </a:rPr>
              <a:t>) {</a:t>
            </a:r>
            <a:r>
              <a:rPr lang="es-ES" sz="1400" b="1" dirty="0" err="1">
                <a:latin typeface="Calibri" panose="020F0502020204030204" pitchFamily="34" charset="0"/>
              </a:rPr>
              <a:t>resistance</a:t>
            </a:r>
            <a:r>
              <a:rPr lang="es-ES" sz="1400" b="1" dirty="0">
                <a:latin typeface="Calibri" panose="020F0502020204030204" pitchFamily="34" charset="0"/>
              </a:rPr>
              <a:t>=100e6}</a:t>
            </a:r>
          </a:p>
          <a:p>
            <a:r>
              <a:rPr lang="es-ES" sz="1400" b="1" dirty="0">
                <a:latin typeface="Calibri" panose="020F0502020204030204" pitchFamily="34" charset="0"/>
              </a:rPr>
              <a:t>  	#CSA </a:t>
            </a:r>
            <a:r>
              <a:rPr lang="es-ES" sz="1400" b="1" dirty="0" err="1">
                <a:latin typeface="Calibri" panose="020F0502020204030204" pitchFamily="34" charset="0"/>
              </a:rPr>
              <a:t>amp</a:t>
            </a:r>
            <a:r>
              <a:rPr lang="es-ES" sz="1400" b="1" dirty="0">
                <a:latin typeface="Calibri" panose="020F0502020204030204" pitchFamily="34" charset="0"/>
              </a:rPr>
              <a:t> </a:t>
            </a:r>
            <a:r>
              <a:rPr lang="es-ES" sz="1400" b="1" dirty="0" err="1">
                <a:latin typeface="Calibri" panose="020F0502020204030204" pitchFamily="34" charset="0"/>
              </a:rPr>
              <a:t>internal</a:t>
            </a:r>
            <a:r>
              <a:rPr lang="es-ES" sz="1400" b="1" dirty="0">
                <a:latin typeface="Calibri" panose="020F0502020204030204" pitchFamily="34" charset="0"/>
              </a:rPr>
              <a:t> </a:t>
            </a:r>
            <a:r>
              <a:rPr lang="es-ES" sz="1400" b="1" dirty="0" err="1">
                <a:latin typeface="Calibri" panose="020F0502020204030204" pitchFamily="34" charset="0"/>
              </a:rPr>
              <a:t>out</a:t>
            </a:r>
            <a:r>
              <a:rPr lang="es-ES" sz="1400" b="1" dirty="0">
                <a:latin typeface="Calibri" panose="020F0502020204030204" pitchFamily="34" charset="0"/>
              </a:rPr>
              <a:t> </a:t>
            </a:r>
            <a:r>
              <a:rPr lang="es-ES" sz="1400" b="1" dirty="0" err="1">
                <a:latin typeface="Calibri" panose="020F0502020204030204" pitchFamily="34" charset="0"/>
              </a:rPr>
              <a:t>resistence</a:t>
            </a:r>
            <a:endParaRPr lang="es-ES" sz="1400" b="1" dirty="0">
              <a:latin typeface="Calibri" panose="020F0502020204030204" pitchFamily="34" charset="0"/>
            </a:endParaRPr>
          </a:p>
          <a:p>
            <a:r>
              <a:rPr lang="es-ES" sz="1400" b="1" dirty="0">
                <a:latin typeface="Calibri" panose="020F0502020204030204" pitchFamily="34" charset="0"/>
              </a:rPr>
              <a:t>	</a:t>
            </a:r>
            <a:r>
              <a:rPr lang="es-ES" sz="1400" b="1" dirty="0" err="1">
                <a:latin typeface="Calibri" panose="020F0502020204030204" pitchFamily="34" charset="0"/>
              </a:rPr>
              <a:t>Resistor_pset</a:t>
            </a:r>
            <a:r>
              <a:rPr lang="es-ES" sz="1400" b="1" dirty="0">
                <a:latin typeface="Calibri" panose="020F0502020204030204" pitchFamily="34" charset="0"/>
              </a:rPr>
              <a:t> </a:t>
            </a:r>
            <a:r>
              <a:rPr lang="es-ES" sz="1400" b="1" dirty="0" err="1">
                <a:latin typeface="Calibri" panose="020F0502020204030204" pitchFamily="34" charset="0"/>
              </a:rPr>
              <a:t>R_sh</a:t>
            </a:r>
            <a:r>
              <a:rPr lang="es-ES" sz="1400" b="1" dirty="0">
                <a:latin typeface="Calibri" panose="020F0502020204030204" pitchFamily="34" charset="0"/>
              </a:rPr>
              <a:t>(</a:t>
            </a:r>
            <a:r>
              <a:rPr lang="es-ES" sz="1400" b="1" dirty="0" err="1">
                <a:latin typeface="Calibri" panose="020F0502020204030204" pitchFamily="34" charset="0"/>
              </a:rPr>
              <a:t>out</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a:t>
            </a:r>
            <a:r>
              <a:rPr lang="es-ES" sz="1400" b="1" dirty="0" err="1">
                <a:latin typeface="Calibri" panose="020F0502020204030204" pitchFamily="34" charset="0"/>
              </a:rPr>
              <a:t>resistance</a:t>
            </a:r>
            <a:r>
              <a:rPr lang="es-ES" sz="1400" b="1" dirty="0">
                <a:latin typeface="Calibri" panose="020F0502020204030204" pitchFamily="34" charset="0"/>
              </a:rPr>
              <a:t>=1}</a:t>
            </a:r>
          </a:p>
          <a:p>
            <a:r>
              <a:rPr lang="es-ES" sz="1400" b="1" dirty="0">
                <a:latin typeface="Calibri" panose="020F0502020204030204" pitchFamily="34" charset="0"/>
              </a:rPr>
              <a:t>	#CSA </a:t>
            </a:r>
            <a:r>
              <a:rPr lang="es-ES" sz="1400" b="1" dirty="0" err="1">
                <a:latin typeface="Calibri" panose="020F0502020204030204" pitchFamily="34" charset="0"/>
              </a:rPr>
              <a:t>external</a:t>
            </a:r>
            <a:r>
              <a:rPr lang="es-ES" sz="1400" b="1" dirty="0">
                <a:latin typeface="Calibri" panose="020F0502020204030204" pitchFamily="34" charset="0"/>
              </a:rPr>
              <a:t> </a:t>
            </a:r>
            <a:r>
              <a:rPr lang="es-ES" sz="1400" b="1" dirty="0" err="1">
                <a:latin typeface="Calibri" panose="020F0502020204030204" pitchFamily="34" charset="0"/>
              </a:rPr>
              <a:t>capacitance</a:t>
            </a:r>
            <a:endParaRPr lang="es-ES" sz="1400" b="1" dirty="0">
              <a:latin typeface="Calibri" panose="020F0502020204030204" pitchFamily="34" charset="0"/>
            </a:endParaRPr>
          </a:p>
          <a:p>
            <a:r>
              <a:rPr lang="es-ES" sz="1400" b="1" dirty="0">
                <a:latin typeface="Calibri" panose="020F0502020204030204" pitchFamily="34" charset="0"/>
              </a:rPr>
              <a:t>	</a:t>
            </a:r>
            <a:r>
              <a:rPr lang="es-ES" sz="1400" b="1" dirty="0" err="1">
                <a:latin typeface="Calibri" panose="020F0502020204030204" pitchFamily="34" charset="0"/>
              </a:rPr>
              <a:t>Capacitor_pset</a:t>
            </a:r>
            <a:r>
              <a:rPr lang="es-ES" sz="1400" b="1" dirty="0">
                <a:latin typeface="Calibri" panose="020F0502020204030204" pitchFamily="34" charset="0"/>
              </a:rPr>
              <a:t> </a:t>
            </a:r>
            <a:r>
              <a:rPr lang="es-ES" sz="1400" b="1" dirty="0" err="1">
                <a:latin typeface="Calibri" panose="020F0502020204030204" pitchFamily="34" charset="0"/>
              </a:rPr>
              <a:t>C_out</a:t>
            </a:r>
            <a:r>
              <a:rPr lang="es-ES" sz="1400" b="1" dirty="0">
                <a:latin typeface="Calibri" panose="020F0502020204030204" pitchFamily="34" charset="0"/>
              </a:rPr>
              <a:t> (</a:t>
            </a:r>
            <a:r>
              <a:rPr lang="es-ES" sz="1400" b="1" dirty="0" err="1">
                <a:latin typeface="Calibri" panose="020F0502020204030204" pitchFamily="34" charset="0"/>
              </a:rPr>
              <a:t>out</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a:t>
            </a:r>
            <a:r>
              <a:rPr lang="es-ES" sz="1400" b="1" dirty="0" err="1">
                <a:latin typeface="Calibri" panose="020F0502020204030204" pitchFamily="34" charset="0"/>
              </a:rPr>
              <a:t>capacitance</a:t>
            </a:r>
            <a:r>
              <a:rPr lang="es-ES" sz="1400" b="1" dirty="0">
                <a:latin typeface="Calibri" panose="020F0502020204030204" pitchFamily="34" charset="0"/>
              </a:rPr>
              <a:t>=1e-12}</a:t>
            </a:r>
          </a:p>
          <a:p>
            <a:r>
              <a:rPr lang="es-ES" sz="1400" b="1" dirty="0">
                <a:latin typeface="Calibri" panose="020F0502020204030204" pitchFamily="34" charset="0"/>
              </a:rPr>
              <a:t>	</a:t>
            </a:r>
            <a:r>
              <a:rPr lang="es-ES" sz="1400" b="1" dirty="0" err="1">
                <a:latin typeface="Calibri" panose="020F0502020204030204" pitchFamily="34" charset="0"/>
              </a:rPr>
              <a:t>Plot</a:t>
            </a:r>
            <a:r>
              <a:rPr lang="es-ES" sz="1400" b="1" dirty="0">
                <a:latin typeface="Calibri" panose="020F0502020204030204" pitchFamily="34" charset="0"/>
              </a:rPr>
              <a:t> "</a:t>
            </a:r>
            <a:r>
              <a:rPr lang="es-ES" sz="1400" b="1" dirty="0" err="1">
                <a:latin typeface="Calibri" panose="020F0502020204030204" pitchFamily="34" charset="0"/>
              </a:rPr>
              <a:t>CircuitCSF</a:t>
            </a:r>
            <a:r>
              <a:rPr lang="es-ES" sz="1400" b="1" dirty="0">
                <a:latin typeface="Calibri" panose="020F0502020204030204" pitchFamily="34" charset="0"/>
              </a:rPr>
              <a:t>" (time() v(</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 v(</a:t>
            </a:r>
            <a:r>
              <a:rPr lang="es-ES" sz="1400" b="1" dirty="0" err="1">
                <a:latin typeface="Calibri" panose="020F0502020204030204" pitchFamily="34" charset="0"/>
              </a:rPr>
              <a:t>out</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 v(</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err="1">
                <a:latin typeface="Calibri" panose="020F0502020204030204" pitchFamily="34" charset="0"/>
              </a:rPr>
              <a:t>out</a:t>
            </a:r>
            <a:r>
              <a:rPr lang="es-ES" sz="1400" b="1" dirty="0">
                <a:latin typeface="Calibri" panose="020F0502020204030204" pitchFamily="34" charset="0"/>
              </a:rPr>
              <a:t>) i(</a:t>
            </a:r>
            <a:r>
              <a:rPr lang="es-ES" sz="1400" b="1" dirty="0" err="1">
                <a:latin typeface="Calibri" panose="020F0502020204030204" pitchFamily="34" charset="0"/>
              </a:rPr>
              <a:t>L_leak</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i(</a:t>
            </a:r>
            <a:r>
              <a:rPr lang="es-ES" sz="1400" b="1" dirty="0" err="1">
                <a:latin typeface="Calibri" panose="020F0502020204030204" pitchFamily="34" charset="0"/>
              </a:rPr>
              <a:t>C_in</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t>
            </a:r>
            <a:endParaRPr lang="es-ES" sz="1400" b="1" dirty="0" smtClean="0">
              <a:latin typeface="Calibri" panose="020F0502020204030204" pitchFamily="34" charset="0"/>
            </a:endParaRPr>
          </a:p>
          <a:p>
            <a:r>
              <a:rPr lang="es-ES" sz="1400" b="1" dirty="0">
                <a:latin typeface="Calibri" panose="020F0502020204030204" pitchFamily="34" charset="0"/>
              </a:rPr>
              <a:t> </a:t>
            </a:r>
            <a:r>
              <a:rPr lang="es-ES" sz="1400" b="1" dirty="0" smtClean="0">
                <a:latin typeface="Calibri" panose="020F0502020204030204" pitchFamily="34" charset="0"/>
              </a:rPr>
              <a:t>                      i(</a:t>
            </a:r>
            <a:r>
              <a:rPr lang="es-ES" sz="1400" b="1" dirty="0" err="1" smtClean="0">
                <a:latin typeface="Calibri" panose="020F0502020204030204" pitchFamily="34" charset="0"/>
              </a:rPr>
              <a:t>R_sh</a:t>
            </a:r>
            <a:r>
              <a:rPr lang="es-ES" sz="1400" b="1" dirty="0" smtClean="0">
                <a:latin typeface="Calibri" panose="020F0502020204030204" pitchFamily="34" charset="0"/>
              </a:rPr>
              <a:t> </a:t>
            </a:r>
            <a:r>
              <a:rPr lang="es-ES" sz="1400" b="1" dirty="0" err="1">
                <a:latin typeface="Calibri" panose="020F0502020204030204" pitchFamily="34" charset="0"/>
              </a:rPr>
              <a:t>out</a:t>
            </a:r>
            <a:r>
              <a:rPr lang="es-ES" sz="1400" b="1" dirty="0">
                <a:latin typeface="Calibri" panose="020F0502020204030204" pitchFamily="34" charset="0"/>
              </a:rPr>
              <a:t>) i(</a:t>
            </a:r>
            <a:r>
              <a:rPr lang="es-ES" sz="1400" b="1" dirty="0" err="1">
                <a:latin typeface="Calibri" panose="020F0502020204030204" pitchFamily="34" charset="0"/>
              </a:rPr>
              <a:t>C_out</a:t>
            </a:r>
            <a:r>
              <a:rPr lang="es-ES" sz="1400" b="1" dirty="0">
                <a:latin typeface="Calibri" panose="020F0502020204030204" pitchFamily="34" charset="0"/>
              </a:rPr>
              <a:t> </a:t>
            </a:r>
            <a:r>
              <a:rPr lang="es-ES" sz="1400" b="1" dirty="0" err="1">
                <a:latin typeface="Calibri" panose="020F0502020204030204" pitchFamily="34" charset="0"/>
              </a:rPr>
              <a:t>out</a:t>
            </a:r>
            <a:r>
              <a:rPr lang="es-ES" sz="1400" b="1" dirty="0" smtClean="0">
                <a:latin typeface="Calibri" panose="020F0502020204030204" pitchFamily="34" charset="0"/>
              </a:rPr>
              <a:t>))}</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5464060" cy="400110"/>
          </a:xfrm>
          <a:prstGeom prst="rect">
            <a:avLst/>
          </a:prstGeom>
          <a:noFill/>
        </p:spPr>
        <p:txBody>
          <a:bodyPr wrap="none" rtlCol="0">
            <a:spAutoFit/>
          </a:bodyPr>
          <a:lstStyle/>
          <a:p>
            <a:r>
              <a:rPr lang="en-US" sz="2000" b="1" dirty="0" smtClean="0">
                <a:latin typeface="Calibri" panose="020F0502020204030204" pitchFamily="34" charset="0"/>
              </a:rPr>
              <a:t>Mixed Simulation with a more complicated circuit</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99856" y="783635"/>
            <a:ext cx="54962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Rectángulo 2"/>
          <p:cNvSpPr/>
          <p:nvPr/>
        </p:nvSpPr>
        <p:spPr>
          <a:xfrm>
            <a:off x="4989849" y="4346361"/>
            <a:ext cx="4334679" cy="1815882"/>
          </a:xfrm>
          <a:prstGeom prst="rect">
            <a:avLst/>
          </a:prstGeom>
        </p:spPr>
        <p:txBody>
          <a:bodyPr wrap="square">
            <a:spAutoFit/>
          </a:bodyPr>
          <a:lstStyle/>
          <a:p>
            <a:r>
              <a:rPr lang="es-ES" sz="1400" b="1" dirty="0" smtClean="0">
                <a:latin typeface="Calibri" panose="020F0502020204030204" pitchFamily="34" charset="0"/>
              </a:rPr>
              <a:t># </a:t>
            </a:r>
            <a:r>
              <a:rPr lang="es-ES" sz="1400" b="1" dirty="0">
                <a:latin typeface="Calibri" panose="020F0502020204030204" pitchFamily="34" charset="0"/>
              </a:rPr>
              <a:t>Detector </a:t>
            </a:r>
            <a:r>
              <a:rPr lang="es-ES" sz="1400" b="1" dirty="0" err="1">
                <a:latin typeface="Calibri" panose="020F0502020204030204" pitchFamily="34" charset="0"/>
              </a:rPr>
              <a:t>connected</a:t>
            </a:r>
            <a:r>
              <a:rPr lang="es-ES" sz="1400" b="1" dirty="0">
                <a:latin typeface="Calibri" panose="020F0502020204030204" pitchFamily="34" charset="0"/>
              </a:rPr>
              <a:t> to a CSF </a:t>
            </a:r>
            <a:r>
              <a:rPr lang="es-ES" sz="1400" b="1" dirty="0" smtClean="0">
                <a:latin typeface="Calibri" panose="020F0502020204030204" pitchFamily="34" charset="0"/>
              </a:rPr>
              <a:t>(</a:t>
            </a:r>
            <a:r>
              <a:rPr lang="es-ES" sz="1400" b="1" dirty="0" err="1">
                <a:latin typeface="Calibri" panose="020F0502020204030204" pitchFamily="34" charset="0"/>
              </a:rPr>
              <a:t>charge</a:t>
            </a:r>
            <a:r>
              <a:rPr lang="es-ES" sz="1400" b="1" dirty="0">
                <a:latin typeface="Calibri" panose="020F0502020204030204" pitchFamily="34" charset="0"/>
              </a:rPr>
              <a:t> </a:t>
            </a:r>
            <a:r>
              <a:rPr lang="es-ES" sz="1400" b="1" dirty="0" err="1">
                <a:latin typeface="Calibri" panose="020F0502020204030204" pitchFamily="34" charset="0"/>
              </a:rPr>
              <a:t>sensitive</a:t>
            </a:r>
            <a:r>
              <a:rPr lang="es-ES" sz="1400" b="1" dirty="0">
                <a:latin typeface="Calibri" panose="020F0502020204030204" pitchFamily="34" charset="0"/>
              </a:rPr>
              <a:t> </a:t>
            </a:r>
            <a:r>
              <a:rPr lang="es-ES" sz="1400" b="1" dirty="0" err="1">
                <a:latin typeface="Calibri" panose="020F0502020204030204" pitchFamily="34" charset="0"/>
              </a:rPr>
              <a:t>filter</a:t>
            </a:r>
            <a:r>
              <a:rPr lang="es-ES" sz="1400" b="1" dirty="0">
                <a:latin typeface="Calibri" panose="020F0502020204030204" pitchFamily="34" charset="0"/>
              </a:rPr>
              <a:t>) </a:t>
            </a:r>
          </a:p>
          <a:p>
            <a:r>
              <a:rPr lang="es-ES" sz="1400" b="1" dirty="0" smtClean="0">
                <a:latin typeface="Calibri" panose="020F0502020204030204" pitchFamily="34" charset="0"/>
              </a:rPr>
              <a:t>#</a:t>
            </a:r>
            <a:r>
              <a:rPr lang="es-ES" sz="1400" b="1" dirty="0" err="1">
                <a:latin typeface="Calibri" panose="020F0502020204030204" pitchFamily="34" charset="0"/>
              </a:rPr>
              <a:t>Vbias</a:t>
            </a:r>
            <a:r>
              <a:rPr lang="es-ES" sz="1400" b="1" dirty="0">
                <a:latin typeface="Calibri" panose="020F0502020204030204" pitchFamily="34" charset="0"/>
              </a:rPr>
              <a:t> </a:t>
            </a:r>
            <a:r>
              <a:rPr lang="es-ES" sz="1400" b="1" dirty="0" err="1">
                <a:latin typeface="Calibri" panose="020F0502020204030204" pitchFamily="34" charset="0"/>
              </a:rPr>
              <a:t>between</a:t>
            </a:r>
            <a:r>
              <a:rPr lang="es-ES" sz="1400" b="1" dirty="0">
                <a:latin typeface="Calibri" panose="020F0502020204030204" pitchFamily="34" charset="0"/>
              </a:rPr>
              <a:t> </a:t>
            </a:r>
            <a:r>
              <a:rPr lang="es-ES" sz="1400" b="1" dirty="0" err="1">
                <a:latin typeface="Calibri" panose="020F0502020204030204" pitchFamily="34" charset="0"/>
              </a:rPr>
              <a:t>ground</a:t>
            </a:r>
            <a:r>
              <a:rPr lang="es-ES" sz="1400" b="1" dirty="0">
                <a:latin typeface="Calibri" panose="020F0502020204030204" pitchFamily="34" charset="0"/>
              </a:rPr>
              <a:t> and </a:t>
            </a:r>
            <a:r>
              <a:rPr lang="es-ES" sz="1400" b="1" dirty="0" err="1">
                <a:latin typeface="Calibri" panose="020F0502020204030204" pitchFamily="34" charset="0"/>
              </a:rPr>
              <a:t>cathode</a:t>
            </a:r>
            <a:endParaRPr lang="es-ES" sz="1400" b="1" dirty="0">
              <a:latin typeface="Calibri" panose="020F0502020204030204" pitchFamily="34" charset="0"/>
            </a:endParaRPr>
          </a:p>
          <a:p>
            <a:r>
              <a:rPr lang="es-ES" sz="1400" b="1" dirty="0" smtClean="0">
                <a:latin typeface="Calibri" panose="020F0502020204030204" pitchFamily="34" charset="0"/>
              </a:rPr>
              <a:t>#</a:t>
            </a:r>
            <a:r>
              <a:rPr lang="es-ES" sz="1400" b="1" dirty="0">
                <a:latin typeface="Calibri" panose="020F0502020204030204" pitchFamily="34" charset="0"/>
              </a:rPr>
              <a:t>Detector </a:t>
            </a:r>
            <a:r>
              <a:rPr lang="es-ES" sz="1400" b="1" dirty="0" err="1">
                <a:latin typeface="Calibri" panose="020F0502020204030204" pitchFamily="34" charset="0"/>
              </a:rPr>
              <a:t>between</a:t>
            </a:r>
            <a:r>
              <a:rPr lang="es-ES" sz="1400" b="1" dirty="0">
                <a:latin typeface="Calibri" panose="020F0502020204030204" pitchFamily="34" charset="0"/>
              </a:rPr>
              <a:t> </a:t>
            </a:r>
            <a:r>
              <a:rPr lang="es-ES" sz="1400" b="1" dirty="0" err="1">
                <a:latin typeface="Calibri" panose="020F0502020204030204" pitchFamily="34" charset="0"/>
              </a:rPr>
              <a:t>cathode</a:t>
            </a:r>
            <a:r>
              <a:rPr lang="es-ES" sz="1400" b="1" dirty="0">
                <a:latin typeface="Calibri" panose="020F0502020204030204" pitchFamily="34" charset="0"/>
              </a:rPr>
              <a:t> and </a:t>
            </a:r>
            <a:r>
              <a:rPr lang="es-ES" sz="1400" b="1" dirty="0" err="1">
                <a:latin typeface="Calibri" panose="020F0502020204030204" pitchFamily="34" charset="0"/>
              </a:rPr>
              <a:t>anode</a:t>
            </a:r>
            <a:endParaRPr lang="es-ES" sz="1400" b="1" dirty="0">
              <a:latin typeface="Calibri" panose="020F0502020204030204" pitchFamily="34" charset="0"/>
            </a:endParaRPr>
          </a:p>
          <a:p>
            <a:r>
              <a:rPr lang="es-ES" sz="1400" b="1" dirty="0" smtClean="0">
                <a:latin typeface="Calibri" panose="020F0502020204030204" pitchFamily="34" charset="0"/>
              </a:rPr>
              <a:t>#</a:t>
            </a:r>
            <a:r>
              <a:rPr lang="es-ES" sz="1400" b="1" dirty="0" err="1">
                <a:latin typeface="Calibri" panose="020F0502020204030204" pitchFamily="34" charset="0"/>
              </a:rPr>
              <a:t>C_in</a:t>
            </a:r>
            <a:r>
              <a:rPr lang="es-ES" sz="1400" b="1" dirty="0">
                <a:latin typeface="Calibri" panose="020F0502020204030204" pitchFamily="34" charset="0"/>
              </a:rPr>
              <a:t> </a:t>
            </a:r>
            <a:r>
              <a:rPr lang="es-ES" sz="1400" b="1" dirty="0" err="1">
                <a:latin typeface="Calibri" panose="020F0502020204030204" pitchFamily="34" charset="0"/>
              </a:rPr>
              <a:t>between</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and </a:t>
            </a:r>
            <a:r>
              <a:rPr lang="es-ES" sz="1400" b="1" dirty="0" err="1">
                <a:latin typeface="Calibri" panose="020F0502020204030204" pitchFamily="34" charset="0"/>
              </a:rPr>
              <a:t>ground</a:t>
            </a:r>
            <a:endParaRPr lang="es-ES" sz="1400" b="1" dirty="0">
              <a:latin typeface="Calibri" panose="020F0502020204030204" pitchFamily="34" charset="0"/>
            </a:endParaRPr>
          </a:p>
          <a:p>
            <a:r>
              <a:rPr lang="es-ES" sz="1400" b="1" dirty="0" smtClean="0">
                <a:latin typeface="Calibri" panose="020F0502020204030204" pitchFamily="34" charset="0"/>
              </a:rPr>
              <a:t>#</a:t>
            </a:r>
            <a:r>
              <a:rPr lang="es-ES" sz="1400" b="1" dirty="0">
                <a:latin typeface="Calibri" panose="020F0502020204030204" pitchFamily="34" charset="0"/>
              </a:rPr>
              <a:t>CSF </a:t>
            </a:r>
            <a:r>
              <a:rPr lang="es-ES" sz="1400" b="1" dirty="0" err="1">
                <a:latin typeface="Calibri" panose="020F0502020204030204" pitchFamily="34" charset="0"/>
              </a:rPr>
              <a:t>Passive</a:t>
            </a:r>
            <a:r>
              <a:rPr lang="es-ES" sz="1400" b="1" dirty="0">
                <a:latin typeface="Calibri" panose="020F0502020204030204" pitchFamily="34" charset="0"/>
              </a:rPr>
              <a:t> </a:t>
            </a:r>
            <a:r>
              <a:rPr lang="es-ES" sz="1400" b="1" dirty="0" err="1">
                <a:latin typeface="Calibri" panose="020F0502020204030204" pitchFamily="34" charset="0"/>
              </a:rPr>
              <a:t>network</a:t>
            </a:r>
            <a:endParaRPr lang="es-ES" sz="1400" b="1" dirty="0">
              <a:latin typeface="Calibri" panose="020F0502020204030204" pitchFamily="34" charset="0"/>
            </a:endParaRPr>
          </a:p>
          <a:p>
            <a:r>
              <a:rPr lang="es-ES" sz="1400" b="1" dirty="0" smtClean="0">
                <a:latin typeface="Calibri" panose="020F0502020204030204" pitchFamily="34" charset="0"/>
              </a:rPr>
              <a:t>#</a:t>
            </a:r>
            <a:r>
              <a:rPr lang="es-ES" sz="1400" b="1" dirty="0" err="1">
                <a:latin typeface="Calibri" panose="020F0502020204030204" pitchFamily="34" charset="0"/>
              </a:rPr>
              <a:t>L_leak</a:t>
            </a:r>
            <a:r>
              <a:rPr lang="es-ES" sz="1400" b="1" dirty="0">
                <a:latin typeface="Calibri" panose="020F0502020204030204" pitchFamily="34" charset="0"/>
              </a:rPr>
              <a:t> </a:t>
            </a:r>
            <a:r>
              <a:rPr lang="es-ES" sz="1400" b="1" dirty="0" err="1">
                <a:latin typeface="Calibri" panose="020F0502020204030204" pitchFamily="34" charset="0"/>
              </a:rPr>
              <a:t>between</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and </a:t>
            </a:r>
            <a:r>
              <a:rPr lang="es-ES" sz="1400" b="1" dirty="0" err="1">
                <a:latin typeface="Calibri" panose="020F0502020204030204" pitchFamily="34" charset="0"/>
              </a:rPr>
              <a:t>ground</a:t>
            </a:r>
            <a:endParaRPr lang="es-ES" sz="1400" b="1" dirty="0">
              <a:latin typeface="Calibri" panose="020F0502020204030204" pitchFamily="34" charset="0"/>
            </a:endParaRPr>
          </a:p>
          <a:p>
            <a:r>
              <a:rPr lang="es-ES" sz="1400" b="1" dirty="0" smtClean="0">
                <a:latin typeface="Calibri" panose="020F0502020204030204" pitchFamily="34" charset="0"/>
              </a:rPr>
              <a:t>#</a:t>
            </a:r>
            <a:r>
              <a:rPr lang="es-ES" sz="1400" b="1" dirty="0" err="1">
                <a:latin typeface="Calibri" panose="020F0502020204030204" pitchFamily="34" charset="0"/>
              </a:rPr>
              <a:t>C_csf</a:t>
            </a:r>
            <a:r>
              <a:rPr lang="es-ES" sz="1400" b="1" dirty="0">
                <a:latin typeface="Calibri" panose="020F0502020204030204" pitchFamily="34" charset="0"/>
              </a:rPr>
              <a:t> and </a:t>
            </a:r>
            <a:r>
              <a:rPr lang="es-ES" sz="1400" b="1" dirty="0" err="1">
                <a:latin typeface="Calibri" panose="020F0502020204030204" pitchFamily="34" charset="0"/>
              </a:rPr>
              <a:t>R_csf</a:t>
            </a:r>
            <a:r>
              <a:rPr lang="es-ES" sz="1400" b="1" dirty="0">
                <a:latin typeface="Calibri" panose="020F0502020204030204" pitchFamily="34" charset="0"/>
              </a:rPr>
              <a:t> </a:t>
            </a:r>
            <a:r>
              <a:rPr lang="es-ES" sz="1400" b="1" dirty="0" err="1">
                <a:latin typeface="Calibri" panose="020F0502020204030204" pitchFamily="34" charset="0"/>
              </a:rPr>
              <a:t>between</a:t>
            </a:r>
            <a:r>
              <a:rPr lang="es-ES" sz="1400" b="1" dirty="0">
                <a:latin typeface="Calibri" panose="020F0502020204030204" pitchFamily="34" charset="0"/>
              </a:rPr>
              <a:t> </a:t>
            </a:r>
            <a:r>
              <a:rPr lang="es-ES" sz="1400" b="1" dirty="0" err="1">
                <a:latin typeface="Calibri" panose="020F0502020204030204" pitchFamily="34" charset="0"/>
              </a:rPr>
              <a:t>anode</a:t>
            </a:r>
            <a:r>
              <a:rPr lang="es-ES" sz="1400" b="1" dirty="0">
                <a:latin typeface="Calibri" panose="020F0502020204030204" pitchFamily="34" charset="0"/>
              </a:rPr>
              <a:t> </a:t>
            </a:r>
            <a:r>
              <a:rPr lang="es-ES" sz="1400" b="1" dirty="0" smtClean="0">
                <a:latin typeface="Calibri" panose="020F0502020204030204" pitchFamily="34" charset="0"/>
              </a:rPr>
              <a:t>and </a:t>
            </a:r>
            <a:r>
              <a:rPr lang="es-ES" sz="1400" b="1" dirty="0" err="1">
                <a:latin typeface="Calibri" panose="020F0502020204030204" pitchFamily="34" charset="0"/>
              </a:rPr>
              <a:t>outamp</a:t>
            </a:r>
            <a:endParaRPr lang="es-ES" sz="1400" b="1" dirty="0">
              <a:latin typeface="Calibri" panose="020F0502020204030204" pitchFamily="34" charset="0"/>
            </a:endParaRPr>
          </a:p>
          <a:p>
            <a:r>
              <a:rPr lang="es-ES" sz="1400" b="1" dirty="0" smtClean="0">
                <a:latin typeface="Calibri" panose="020F0502020204030204" pitchFamily="34" charset="0"/>
              </a:rPr>
              <a:t>#</a:t>
            </a:r>
            <a:r>
              <a:rPr lang="es-ES" sz="1400" b="1" dirty="0" err="1">
                <a:latin typeface="Calibri" panose="020F0502020204030204" pitchFamily="34" charset="0"/>
              </a:rPr>
              <a:t>R_outamp</a:t>
            </a:r>
            <a:r>
              <a:rPr lang="es-ES" sz="1400" b="1" dirty="0">
                <a:latin typeface="Calibri" panose="020F0502020204030204" pitchFamily="34" charset="0"/>
              </a:rPr>
              <a:t> </a:t>
            </a:r>
            <a:r>
              <a:rPr lang="es-ES" sz="1400" b="1" dirty="0" err="1">
                <a:latin typeface="Calibri" panose="020F0502020204030204" pitchFamily="34" charset="0"/>
              </a:rPr>
              <a:t>between</a:t>
            </a:r>
            <a:r>
              <a:rPr lang="es-ES" sz="1400" b="1" dirty="0">
                <a:latin typeface="Calibri" panose="020F0502020204030204" pitchFamily="34" charset="0"/>
              </a:rPr>
              <a:t> </a:t>
            </a:r>
            <a:r>
              <a:rPr lang="es-ES" sz="1400" b="1" dirty="0" err="1">
                <a:latin typeface="Calibri" panose="020F0502020204030204" pitchFamily="34" charset="0"/>
              </a:rPr>
              <a:t>outamp</a:t>
            </a:r>
            <a:r>
              <a:rPr lang="es-ES" sz="1400" b="1" dirty="0">
                <a:latin typeface="Calibri" panose="020F0502020204030204" pitchFamily="34" charset="0"/>
              </a:rPr>
              <a:t> and </a:t>
            </a:r>
            <a:r>
              <a:rPr lang="es-ES" sz="1400" b="1" dirty="0" err="1">
                <a:latin typeface="Calibri" panose="020F0502020204030204" pitchFamily="34" charset="0"/>
              </a:rPr>
              <a:t>ground</a:t>
            </a:r>
            <a:endParaRPr lang="es-ES" sz="1400" b="1" dirty="0">
              <a:latin typeface="Calibri" panose="020F0502020204030204" pitchFamily="34"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9934"/>
            <a:ext cx="4989849" cy="2308736"/>
          </a:xfrm>
          <a:prstGeom prst="rect">
            <a:avLst/>
          </a:prstGeom>
        </p:spPr>
      </p:pic>
    </p:spTree>
    <p:extLst>
      <p:ext uri="{BB962C8B-B14F-4D97-AF65-F5344CB8AC3E}">
        <p14:creationId xmlns:p14="http://schemas.microsoft.com/office/powerpoint/2010/main" val="2071017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3726"/>
          <a:stretch/>
        </p:blipFill>
        <p:spPr>
          <a:xfrm>
            <a:off x="-43586" y="730754"/>
            <a:ext cx="6631866" cy="5578646"/>
          </a:xfrm>
          <a:prstGeom prst="rect">
            <a:avLst/>
          </a:prstGeom>
        </p:spPr>
      </p:pic>
      <p:cxnSp>
        <p:nvCxnSpPr>
          <p:cNvPr id="6" name="5 Conector recto"/>
          <p:cNvCxnSpPr>
            <a:cxnSpLocks noChangeShapeType="1"/>
          </p:cNvCxnSpPr>
          <p:nvPr/>
        </p:nvCxnSpPr>
        <p:spPr bwMode="auto">
          <a:xfrm>
            <a:off x="179512" y="692620"/>
            <a:ext cx="54962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22350" y="2383470"/>
            <a:ext cx="4875699" cy="2255920"/>
          </a:xfrm>
          <a:prstGeom prst="rect">
            <a:avLst/>
          </a:prstGeom>
        </p:spPr>
      </p:pic>
      <p:sp>
        <p:nvSpPr>
          <p:cNvPr id="5" name="4 CuadroTexto"/>
          <p:cNvSpPr txBox="1"/>
          <p:nvPr/>
        </p:nvSpPr>
        <p:spPr>
          <a:xfrm>
            <a:off x="100374" y="321080"/>
            <a:ext cx="5464060" cy="400110"/>
          </a:xfrm>
          <a:prstGeom prst="rect">
            <a:avLst/>
          </a:prstGeom>
          <a:noFill/>
        </p:spPr>
        <p:txBody>
          <a:bodyPr wrap="none" rtlCol="0">
            <a:spAutoFit/>
          </a:bodyPr>
          <a:lstStyle/>
          <a:p>
            <a:r>
              <a:rPr lang="en-US" sz="2000" b="1" dirty="0" smtClean="0">
                <a:latin typeface="Calibri" panose="020F0502020204030204" pitchFamily="34" charset="0"/>
              </a:rPr>
              <a:t>Mixed Simulation with a more complicated circuit</a:t>
            </a:r>
            <a:endParaRPr lang="en-US" sz="2000" b="1" dirty="0">
              <a:latin typeface="Calibri" panose="020F0502020204030204" pitchFamily="34" charset="0"/>
            </a:endParaRPr>
          </a:p>
        </p:txBody>
      </p:sp>
    </p:spTree>
    <p:extLst>
      <p:ext uri="{BB962C8B-B14F-4D97-AF65-F5344CB8AC3E}">
        <p14:creationId xmlns:p14="http://schemas.microsoft.com/office/powerpoint/2010/main" val="3435903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3919599" cy="400110"/>
          </a:xfrm>
          <a:prstGeom prst="rect">
            <a:avLst/>
          </a:prstGeom>
          <a:noFill/>
        </p:spPr>
        <p:txBody>
          <a:bodyPr wrap="none" rtlCol="0">
            <a:spAutoFit/>
          </a:bodyPr>
          <a:lstStyle/>
          <a:p>
            <a:r>
              <a:rPr lang="en-US" sz="2000" b="1" dirty="0" smtClean="0">
                <a:latin typeface="Calibri" panose="020F0502020204030204" pitchFamily="34" charset="0"/>
              </a:rPr>
              <a:t>Simulation of the Radiation Effects</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520" y="764630"/>
            <a:ext cx="454238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0" name="9 CuadroTexto"/>
          <p:cNvSpPr txBox="1"/>
          <p:nvPr/>
        </p:nvSpPr>
        <p:spPr>
          <a:xfrm>
            <a:off x="365228" y="2060848"/>
            <a:ext cx="8462140" cy="2862322"/>
          </a:xfrm>
          <a:prstGeom prst="rect">
            <a:avLst/>
          </a:prstGeom>
          <a:solidFill>
            <a:schemeClr val="bg1">
              <a:lumMod val="95000"/>
            </a:schemeClr>
          </a:solidFill>
        </p:spPr>
        <p:txBody>
          <a:bodyPr wrap="square" rtlCol="0">
            <a:spAutoFit/>
          </a:bodyPr>
          <a:lstStyle/>
          <a:p>
            <a:r>
              <a:rPr lang="es-ES_tradnl" sz="1200" b="1" dirty="0" err="1" smtClean="0">
                <a:latin typeface="Calibri" panose="020F0502020204030204" pitchFamily="34" charset="0"/>
              </a:rPr>
              <a:t>Physics</a:t>
            </a:r>
            <a:r>
              <a:rPr lang="es-ES_tradnl" sz="1200" b="1" dirty="0" smtClean="0">
                <a:latin typeface="Calibri" panose="020F0502020204030204" pitchFamily="34" charset="0"/>
              </a:rPr>
              <a:t> </a:t>
            </a:r>
            <a:r>
              <a:rPr lang="es-ES_tradnl" sz="1200" b="1" dirty="0">
                <a:latin typeface="Calibri" panose="020F0502020204030204" pitchFamily="34" charset="0"/>
              </a:rPr>
              <a:t>(material="</a:t>
            </a:r>
            <a:r>
              <a:rPr lang="es-ES_tradnl" sz="1200" b="1" dirty="0" err="1">
                <a:latin typeface="Calibri" panose="020F0502020204030204" pitchFamily="34" charset="0"/>
              </a:rPr>
              <a:t>Silicon</a:t>
            </a:r>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Traps</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a:latin typeface="Calibri" panose="020F0502020204030204" pitchFamily="34" charset="0"/>
              </a:rPr>
              <a:t>Acceptor</a:t>
            </a:r>
            <a:r>
              <a:rPr lang="es-ES_tradnl" sz="1200" b="1" dirty="0">
                <a:latin typeface="Calibri" panose="020F0502020204030204" pitchFamily="34" charset="0"/>
              </a:rPr>
              <a:t> </a:t>
            </a:r>
            <a:r>
              <a:rPr lang="es-ES_tradnl" sz="1200" b="1" dirty="0" err="1">
                <a:latin typeface="Calibri" panose="020F0502020204030204" pitchFamily="34" charset="0"/>
              </a:rPr>
              <a:t>Level</a:t>
            </a:r>
            <a:r>
              <a:rPr lang="es-ES_tradnl" sz="1200" b="1" dirty="0">
                <a:latin typeface="Calibri" panose="020F0502020204030204" pitchFamily="34" charset="0"/>
              </a:rPr>
              <a:t> </a:t>
            </a:r>
            <a:r>
              <a:rPr lang="es-ES_tradnl" sz="1200" b="1" dirty="0" err="1">
                <a:latin typeface="Calibri" panose="020F0502020204030204" pitchFamily="34" charset="0"/>
              </a:rPr>
              <a:t>EnergyMid</a:t>
            </a:r>
            <a:r>
              <a:rPr lang="es-ES_tradnl" sz="1200" b="1" dirty="0">
                <a:latin typeface="Calibri" panose="020F0502020204030204" pitchFamily="34" charset="0"/>
              </a:rPr>
              <a:t>=0.42 </a:t>
            </a:r>
            <a:r>
              <a:rPr lang="es-ES_tradnl" sz="1200" b="1" dirty="0" err="1">
                <a:latin typeface="Calibri" panose="020F0502020204030204" pitchFamily="34" charset="0"/>
              </a:rPr>
              <a:t>fromCondBand</a:t>
            </a:r>
            <a:r>
              <a:rPr lang="es-ES_tradnl" sz="1200" b="1" dirty="0">
                <a:latin typeface="Calibri" panose="020F0502020204030204" pitchFamily="34" charset="0"/>
              </a:rPr>
              <a:t>  </a:t>
            </a:r>
            <a:r>
              <a:rPr lang="es-ES_tradnl" sz="1200" b="1" dirty="0" err="1">
                <a:latin typeface="Calibri" panose="020F0502020204030204" pitchFamily="34" charset="0"/>
              </a:rPr>
              <a:t>Conc</a:t>
            </a:r>
            <a:r>
              <a:rPr lang="es-ES_tradnl" sz="1200" b="1" dirty="0">
                <a:latin typeface="Calibri" panose="020F0502020204030204" pitchFamily="34" charset="0"/>
              </a:rPr>
              <a:t>=2.3226E15 </a:t>
            </a:r>
            <a:r>
              <a:rPr lang="es-ES_tradnl" sz="1200" b="1" dirty="0" err="1">
                <a:latin typeface="Calibri" panose="020F0502020204030204" pitchFamily="34" charset="0"/>
              </a:rPr>
              <a:t>Randomize</a:t>
            </a:r>
            <a:r>
              <a:rPr lang="es-ES_tradnl" sz="1200" b="1" dirty="0">
                <a:latin typeface="Calibri" panose="020F0502020204030204" pitchFamily="34" charset="0"/>
              </a:rPr>
              <a:t>=0.29 </a:t>
            </a:r>
            <a:r>
              <a:rPr lang="es-ES_tradnl" sz="1200" b="1" dirty="0" err="1">
                <a:latin typeface="Calibri" panose="020F0502020204030204" pitchFamily="34" charset="0"/>
              </a:rPr>
              <a:t>eXsection</a:t>
            </a:r>
            <a:r>
              <a:rPr lang="es-ES_tradnl" sz="1200" b="1" dirty="0">
                <a:latin typeface="Calibri" panose="020F0502020204030204" pitchFamily="34" charset="0"/>
              </a:rPr>
              <a:t>=9.5E-15 </a:t>
            </a:r>
            <a:r>
              <a:rPr lang="es-ES_tradnl" sz="1200" b="1" dirty="0" err="1">
                <a:latin typeface="Calibri" panose="020F0502020204030204" pitchFamily="34" charset="0"/>
              </a:rPr>
              <a:t>hXsection</a:t>
            </a:r>
            <a:r>
              <a:rPr lang="es-ES_tradnl" sz="1200" b="1" dirty="0">
                <a:latin typeface="Calibri" panose="020F0502020204030204" pitchFamily="34" charset="0"/>
              </a:rPr>
              <a:t>=9.5E-14) </a:t>
            </a:r>
            <a:r>
              <a:rPr lang="es-ES_tradnl" sz="1200" b="1" dirty="0" smtClean="0">
                <a:latin typeface="Calibri" panose="020F0502020204030204" pitchFamily="34" charset="0"/>
              </a:rPr>
              <a:t>                                   </a:t>
            </a:r>
          </a:p>
          <a:p>
            <a:r>
              <a:rPr lang="es-ES_tradnl" sz="1200" b="1" dirty="0" smtClean="0">
                <a:latin typeface="Calibri" panose="020F0502020204030204" pitchFamily="34" charset="0"/>
              </a:rPr>
              <a:t>                    #</a:t>
            </a:r>
            <a:r>
              <a:rPr lang="es-ES_tradnl" sz="1200" b="1" dirty="0" err="1">
                <a:latin typeface="Calibri" panose="020F0502020204030204" pitchFamily="34" charset="0"/>
              </a:rPr>
              <a:t>Conc</a:t>
            </a:r>
            <a:r>
              <a:rPr lang="es-ES_tradnl" sz="1200" b="1" dirty="0">
                <a:latin typeface="Calibri" panose="020F0502020204030204" pitchFamily="34" charset="0"/>
              </a:rPr>
              <a:t>=</a:t>
            </a:r>
            <a:r>
              <a:rPr lang="es-ES_tradnl" sz="1200" b="1" dirty="0" err="1">
                <a:latin typeface="Calibri" panose="020F0502020204030204" pitchFamily="34" charset="0"/>
              </a:rPr>
              <a:t>Fluence</a:t>
            </a:r>
            <a:r>
              <a:rPr lang="es-ES_tradnl" sz="1200" b="1" dirty="0">
                <a:latin typeface="Calibri" panose="020F0502020204030204" pitchFamily="34" charset="0"/>
              </a:rPr>
              <a:t>*1.1613</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a:latin typeface="Calibri" panose="020F0502020204030204" pitchFamily="34" charset="0"/>
              </a:rPr>
              <a:t>Acceptor</a:t>
            </a:r>
            <a:r>
              <a:rPr lang="es-ES_tradnl" sz="1200" b="1" dirty="0">
                <a:latin typeface="Calibri" panose="020F0502020204030204" pitchFamily="34" charset="0"/>
              </a:rPr>
              <a:t> </a:t>
            </a:r>
            <a:r>
              <a:rPr lang="es-ES_tradnl" sz="1200" b="1" dirty="0" err="1">
                <a:latin typeface="Calibri" panose="020F0502020204030204" pitchFamily="34" charset="0"/>
              </a:rPr>
              <a:t>Level</a:t>
            </a:r>
            <a:r>
              <a:rPr lang="es-ES_tradnl" sz="1200" b="1" dirty="0">
                <a:latin typeface="Calibri" panose="020F0502020204030204" pitchFamily="34" charset="0"/>
              </a:rPr>
              <a:t> </a:t>
            </a:r>
            <a:r>
              <a:rPr lang="es-ES_tradnl" sz="1200" b="1" dirty="0" err="1">
                <a:latin typeface="Calibri" panose="020F0502020204030204" pitchFamily="34" charset="0"/>
              </a:rPr>
              <a:t>EnergyMid</a:t>
            </a:r>
            <a:r>
              <a:rPr lang="es-ES_tradnl" sz="1200" b="1" dirty="0">
                <a:latin typeface="Calibri" panose="020F0502020204030204" pitchFamily="34" charset="0"/>
              </a:rPr>
              <a:t>=0.46 </a:t>
            </a:r>
            <a:r>
              <a:rPr lang="es-ES_tradnl" sz="1200" b="1" dirty="0" err="1">
                <a:latin typeface="Calibri" panose="020F0502020204030204" pitchFamily="34" charset="0"/>
              </a:rPr>
              <a:t>fromCondBand</a:t>
            </a:r>
            <a:r>
              <a:rPr lang="es-ES_tradnl" sz="1200" b="1" dirty="0">
                <a:latin typeface="Calibri" panose="020F0502020204030204" pitchFamily="34" charset="0"/>
              </a:rPr>
              <a:t> </a:t>
            </a:r>
            <a:r>
              <a:rPr lang="es-ES_tradnl" sz="1200" b="1" dirty="0" err="1">
                <a:latin typeface="Calibri" panose="020F0502020204030204" pitchFamily="34" charset="0"/>
              </a:rPr>
              <a:t>Conc</a:t>
            </a:r>
            <a:r>
              <a:rPr lang="es-ES_tradnl" sz="1200" b="1" dirty="0">
                <a:latin typeface="Calibri" panose="020F0502020204030204" pitchFamily="34" charset="0"/>
              </a:rPr>
              <a:t>=1.8E15 </a:t>
            </a:r>
            <a:r>
              <a:rPr lang="es-ES_tradnl" sz="1200" b="1" dirty="0" err="1">
                <a:latin typeface="Calibri" panose="020F0502020204030204" pitchFamily="34" charset="0"/>
              </a:rPr>
              <a:t>Randomize</a:t>
            </a:r>
            <a:r>
              <a:rPr lang="es-ES_tradnl" sz="1200" b="1" dirty="0">
                <a:latin typeface="Calibri" panose="020F0502020204030204" pitchFamily="34" charset="0"/>
              </a:rPr>
              <a:t>=0.23 </a:t>
            </a:r>
            <a:r>
              <a:rPr lang="es-ES_tradnl" sz="1200" b="1" dirty="0" err="1">
                <a:latin typeface="Calibri" panose="020F0502020204030204" pitchFamily="34" charset="0"/>
              </a:rPr>
              <a:t>eXsection</a:t>
            </a:r>
            <a:r>
              <a:rPr lang="es-ES_tradnl" sz="1200" b="1" dirty="0">
                <a:latin typeface="Calibri" panose="020F0502020204030204" pitchFamily="34" charset="0"/>
              </a:rPr>
              <a:t>=5E-15 </a:t>
            </a:r>
            <a:r>
              <a:rPr lang="es-ES_tradnl" sz="1200" b="1" dirty="0" err="1">
                <a:latin typeface="Calibri" panose="020F0502020204030204" pitchFamily="34" charset="0"/>
              </a:rPr>
              <a:t>hXsection</a:t>
            </a:r>
            <a:r>
              <a:rPr lang="es-ES_tradnl" sz="1200" b="1" dirty="0">
                <a:latin typeface="Calibri" panose="020F0502020204030204" pitchFamily="34" charset="0"/>
              </a:rPr>
              <a:t>=5E-14 </a:t>
            </a:r>
            <a:r>
              <a:rPr lang="es-ES_tradnl" sz="1200" b="1" dirty="0" smtClean="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a:latin typeface="Calibri" panose="020F0502020204030204" pitchFamily="34" charset="0"/>
              </a:rPr>
              <a:t>Conc</a:t>
            </a:r>
            <a:r>
              <a:rPr lang="es-ES_tradnl" sz="1200" b="1" dirty="0">
                <a:latin typeface="Calibri" panose="020F0502020204030204" pitchFamily="34" charset="0"/>
              </a:rPr>
              <a:t>=</a:t>
            </a:r>
            <a:r>
              <a:rPr lang="es-ES_tradnl" sz="1200" b="1" dirty="0" err="1">
                <a:latin typeface="Calibri" panose="020F0502020204030204" pitchFamily="34" charset="0"/>
              </a:rPr>
              <a:t>Fluence</a:t>
            </a:r>
            <a:r>
              <a:rPr lang="es-ES_tradnl" sz="1200" b="1" dirty="0">
                <a:latin typeface="Calibri" panose="020F0502020204030204" pitchFamily="34" charset="0"/>
              </a:rPr>
              <a:t>*0.9</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a:latin typeface="Calibri" panose="020F0502020204030204" pitchFamily="34" charset="0"/>
              </a:rPr>
              <a:t>Donor</a:t>
            </a:r>
            <a:r>
              <a:rPr lang="es-ES_tradnl" sz="1200" b="1" dirty="0">
                <a:latin typeface="Calibri" panose="020F0502020204030204" pitchFamily="34" charset="0"/>
              </a:rPr>
              <a:t> </a:t>
            </a:r>
            <a:r>
              <a:rPr lang="es-ES_tradnl" sz="1200" b="1" dirty="0" err="1">
                <a:latin typeface="Calibri" panose="020F0502020204030204" pitchFamily="34" charset="0"/>
              </a:rPr>
              <a:t>Level</a:t>
            </a:r>
            <a:r>
              <a:rPr lang="es-ES_tradnl" sz="1200" b="1" dirty="0">
                <a:latin typeface="Calibri" panose="020F0502020204030204" pitchFamily="34" charset="0"/>
              </a:rPr>
              <a:t> </a:t>
            </a:r>
            <a:r>
              <a:rPr lang="es-ES_tradnl" sz="1200" b="1" dirty="0" err="1">
                <a:latin typeface="Calibri" panose="020F0502020204030204" pitchFamily="34" charset="0"/>
              </a:rPr>
              <a:t>EnergyMid</a:t>
            </a:r>
            <a:r>
              <a:rPr lang="es-ES_tradnl" sz="1200" b="1" dirty="0">
                <a:latin typeface="Calibri" panose="020F0502020204030204" pitchFamily="34" charset="0"/>
              </a:rPr>
              <a:t>=0.36 </a:t>
            </a:r>
            <a:r>
              <a:rPr lang="es-ES_tradnl" sz="1200" b="1" dirty="0" err="1">
                <a:latin typeface="Calibri" panose="020F0502020204030204" pitchFamily="34" charset="0"/>
              </a:rPr>
              <a:t>fromValBand</a:t>
            </a:r>
            <a:r>
              <a:rPr lang="es-ES_tradnl" sz="1200" b="1" dirty="0">
                <a:latin typeface="Calibri" panose="020F0502020204030204" pitchFamily="34" charset="0"/>
              </a:rPr>
              <a:t>  </a:t>
            </a:r>
            <a:r>
              <a:rPr lang="es-ES_tradnl" sz="1200" b="1" dirty="0" err="1">
                <a:latin typeface="Calibri" panose="020F0502020204030204" pitchFamily="34" charset="0"/>
              </a:rPr>
              <a:t>Conc</a:t>
            </a:r>
            <a:r>
              <a:rPr lang="es-ES_tradnl" sz="1200" b="1" dirty="0">
                <a:latin typeface="Calibri" panose="020F0502020204030204" pitchFamily="34" charset="0"/>
              </a:rPr>
              <a:t>=1.8E15 </a:t>
            </a:r>
            <a:r>
              <a:rPr lang="es-ES_tradnl" sz="1200" b="1" dirty="0" err="1">
                <a:latin typeface="Calibri" panose="020F0502020204030204" pitchFamily="34" charset="0"/>
              </a:rPr>
              <a:t>Randomize</a:t>
            </a:r>
            <a:r>
              <a:rPr lang="es-ES_tradnl" sz="1200" b="1" dirty="0">
                <a:latin typeface="Calibri" panose="020F0502020204030204" pitchFamily="34" charset="0"/>
              </a:rPr>
              <a:t>=0.31 </a:t>
            </a:r>
            <a:r>
              <a:rPr lang="es-ES_tradnl" sz="1200" b="1" dirty="0" err="1">
                <a:latin typeface="Calibri" panose="020F0502020204030204" pitchFamily="34" charset="0"/>
              </a:rPr>
              <a:t>eXsection</a:t>
            </a:r>
            <a:r>
              <a:rPr lang="es-ES_tradnl" sz="1200" b="1" dirty="0">
                <a:latin typeface="Calibri" panose="020F0502020204030204" pitchFamily="34" charset="0"/>
              </a:rPr>
              <a:t>=3.23E-13 </a:t>
            </a:r>
            <a:r>
              <a:rPr lang="es-ES_tradnl" sz="1200" b="1" dirty="0" err="1">
                <a:latin typeface="Calibri" panose="020F0502020204030204" pitchFamily="34" charset="0"/>
              </a:rPr>
              <a:t>hXsection</a:t>
            </a:r>
            <a:r>
              <a:rPr lang="es-ES_tradnl" sz="1200" b="1" dirty="0">
                <a:latin typeface="Calibri" panose="020F0502020204030204" pitchFamily="34" charset="0"/>
              </a:rPr>
              <a:t>=3.23E-14 </a:t>
            </a:r>
            <a:r>
              <a:rPr lang="es-ES_tradnl" sz="1200" b="1" dirty="0" smtClean="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Conc</a:t>
            </a:r>
            <a:r>
              <a:rPr lang="es-ES_tradnl" sz="1200" b="1" dirty="0">
                <a:latin typeface="Calibri" panose="020F0502020204030204" pitchFamily="34" charset="0"/>
              </a:rPr>
              <a:t>=</a:t>
            </a:r>
            <a:r>
              <a:rPr lang="es-ES_tradnl" sz="1200" b="1" dirty="0" err="1">
                <a:latin typeface="Calibri" panose="020F0502020204030204" pitchFamily="34" charset="0"/>
              </a:rPr>
              <a:t>Fluence</a:t>
            </a:r>
            <a:r>
              <a:rPr lang="es-ES_tradnl" sz="1200" b="1" dirty="0">
                <a:latin typeface="Calibri" panose="020F0502020204030204" pitchFamily="34" charset="0"/>
              </a:rPr>
              <a:t>*0.9   </a:t>
            </a:r>
          </a:p>
          <a:p>
            <a:r>
              <a:rPr lang="es-ES_tradnl" sz="1200" b="1" dirty="0">
                <a:latin typeface="Calibri" panose="020F0502020204030204" pitchFamily="34" charset="0"/>
              </a:rPr>
              <a:t>       </a:t>
            </a:r>
            <a:r>
              <a:rPr lang="es-ES_tradnl" sz="1200" b="1" dirty="0" smtClean="0">
                <a:latin typeface="Calibri" panose="020F0502020204030204" pitchFamily="34" charset="0"/>
              </a:rPr>
              <a:t>        ) </a:t>
            </a:r>
            <a:endParaRPr lang="es-ES_tradnl" sz="1200" b="1" dirty="0">
              <a:latin typeface="Calibri" panose="020F0502020204030204" pitchFamily="34" charset="0"/>
            </a:endParaRPr>
          </a:p>
          <a:p>
            <a:r>
              <a:rPr lang="es-ES_tradnl" sz="1200" b="1" dirty="0" smtClean="0">
                <a:latin typeface="Calibri" panose="020F0502020204030204" pitchFamily="34" charset="0"/>
              </a:rPr>
              <a:t>}</a:t>
            </a:r>
            <a:endParaRPr lang="es-ES_tradnl" sz="1200" b="1" dirty="0">
              <a:latin typeface="Calibri" panose="020F0502020204030204" pitchFamily="34" charset="0"/>
            </a:endParaRPr>
          </a:p>
          <a:p>
            <a:endParaRPr lang="es-ES_tradnl" sz="1200" b="1" dirty="0">
              <a:latin typeface="Calibri" panose="020F0502020204030204" pitchFamily="34" charset="0"/>
            </a:endParaRPr>
          </a:p>
          <a:p>
            <a:r>
              <a:rPr lang="es-ES_tradnl" sz="1200" b="1" dirty="0" err="1">
                <a:latin typeface="Calibri" panose="020F0502020204030204" pitchFamily="34" charset="0"/>
              </a:rPr>
              <a:t>Physics</a:t>
            </a:r>
            <a:r>
              <a:rPr lang="es-ES_tradnl" sz="1200" b="1" dirty="0">
                <a:latin typeface="Calibri" panose="020F0502020204030204" pitchFamily="34" charset="0"/>
              </a:rPr>
              <a:t> (</a:t>
            </a:r>
            <a:r>
              <a:rPr lang="es-ES_tradnl" sz="1200" b="1" dirty="0" err="1">
                <a:latin typeface="Calibri" panose="020F0502020204030204" pitchFamily="34" charset="0"/>
              </a:rPr>
              <a:t>MaterialInterface</a:t>
            </a:r>
            <a:r>
              <a:rPr lang="es-ES_tradnl" sz="1200" b="1" dirty="0">
                <a:latin typeface="Calibri" panose="020F0502020204030204" pitchFamily="34" charset="0"/>
              </a:rPr>
              <a:t>="Oxide/</a:t>
            </a:r>
            <a:r>
              <a:rPr lang="es-ES_tradnl" sz="1200" b="1" dirty="0" err="1">
                <a:latin typeface="Calibri" panose="020F0502020204030204" pitchFamily="34" charset="0"/>
              </a:rPr>
              <a:t>Silicon</a:t>
            </a:r>
            <a:r>
              <a:rPr lang="es-ES_tradnl" sz="1200" b="1" dirty="0">
                <a:latin typeface="Calibri" panose="020F0502020204030204" pitchFamily="34" charset="0"/>
              </a:rPr>
              <a:t>") {</a:t>
            </a:r>
          </a:p>
          <a:p>
            <a:r>
              <a:rPr lang="es-ES_tradnl" sz="1200" b="1" dirty="0" smtClean="0">
                <a:latin typeface="Calibri" panose="020F0502020204030204" pitchFamily="34" charset="0"/>
              </a:rPr>
              <a:t>            # </a:t>
            </a:r>
            <a:r>
              <a:rPr lang="es-ES_tradnl" sz="1200" b="1" dirty="0" err="1" smtClean="0">
                <a:latin typeface="Calibri" panose="020F0502020204030204" pitchFamily="34" charset="0"/>
              </a:rPr>
              <a:t>Traps</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FixedCharge</a:t>
            </a:r>
            <a:r>
              <a:rPr lang="es-ES_tradnl" sz="1200" b="1" dirty="0">
                <a:latin typeface="Calibri" panose="020F0502020204030204" pitchFamily="34" charset="0"/>
              </a:rPr>
              <a:t> </a:t>
            </a:r>
            <a:r>
              <a:rPr lang="es-ES_tradnl" sz="1200" b="1" dirty="0" err="1">
                <a:latin typeface="Calibri" panose="020F0502020204030204" pitchFamily="34" charset="0"/>
              </a:rPr>
              <a:t>Conc</a:t>
            </a:r>
            <a:r>
              <a:rPr lang="es-ES_tradnl" sz="1200" b="1" dirty="0">
                <a:latin typeface="Calibri" panose="020F0502020204030204" pitchFamily="34" charset="0"/>
              </a:rPr>
              <a:t>=5e10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Charge</a:t>
            </a:r>
            <a:r>
              <a:rPr lang="es-ES_tradnl" sz="1200" b="1" dirty="0" smtClean="0">
                <a:latin typeface="Calibri" panose="020F0502020204030204" pitchFamily="34" charset="0"/>
              </a:rPr>
              <a:t>(</a:t>
            </a:r>
            <a:r>
              <a:rPr lang="es-ES_tradnl" sz="1200" b="1" dirty="0" err="1" smtClean="0">
                <a:latin typeface="Calibri" panose="020F0502020204030204" pitchFamily="34" charset="0"/>
              </a:rPr>
              <a:t>Conc</a:t>
            </a:r>
            <a:r>
              <a:rPr lang="es-ES_tradnl" sz="1200" b="1" dirty="0" smtClean="0">
                <a:latin typeface="Calibri" panose="020F0502020204030204" pitchFamily="34" charset="0"/>
              </a:rPr>
              <a:t>=1.5e11</a:t>
            </a:r>
            <a:r>
              <a:rPr lang="es-ES_tradnl" sz="1200" b="1" dirty="0">
                <a:latin typeface="Calibri" panose="020F0502020204030204" pitchFamily="34" charset="0"/>
              </a:rPr>
              <a:t>)</a:t>
            </a:r>
          </a:p>
          <a:p>
            <a:r>
              <a:rPr lang="es-ES_tradnl" sz="1200" b="1" dirty="0">
                <a:latin typeface="Calibri" panose="020F0502020204030204" pitchFamily="34" charset="0"/>
              </a:rPr>
              <a:t>}</a:t>
            </a:r>
          </a:p>
        </p:txBody>
      </p:sp>
      <p:sp>
        <p:nvSpPr>
          <p:cNvPr id="11" name="10 Rectángulo redondeado"/>
          <p:cNvSpPr/>
          <p:nvPr/>
        </p:nvSpPr>
        <p:spPr bwMode="auto">
          <a:xfrm>
            <a:off x="4920414" y="1066863"/>
            <a:ext cx="231588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Diode_Rad_IV.cmd</a:t>
            </a:r>
          </a:p>
        </p:txBody>
      </p:sp>
      <p:sp>
        <p:nvSpPr>
          <p:cNvPr id="9" name="8 Rectángulo redondeado"/>
          <p:cNvSpPr/>
          <p:nvPr/>
        </p:nvSpPr>
        <p:spPr bwMode="auto">
          <a:xfrm>
            <a:off x="4920414" y="1484738"/>
            <a:ext cx="231588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Diode_Rad_CV.cmd</a:t>
            </a:r>
          </a:p>
        </p:txBody>
      </p:sp>
    </p:spTree>
    <p:extLst>
      <p:ext uri="{BB962C8B-B14F-4D97-AF65-F5344CB8AC3E}">
        <p14:creationId xmlns:p14="http://schemas.microsoft.com/office/powerpoint/2010/main" val="1626223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5549083" cy="400110"/>
          </a:xfrm>
          <a:prstGeom prst="rect">
            <a:avLst/>
          </a:prstGeom>
          <a:noFill/>
        </p:spPr>
        <p:txBody>
          <a:bodyPr wrap="none" rtlCol="0">
            <a:spAutoFit/>
          </a:bodyPr>
          <a:lstStyle/>
          <a:p>
            <a:r>
              <a:rPr lang="en-US" sz="2000" b="1" dirty="0" smtClean="0">
                <a:latin typeface="Calibri" panose="020F0502020204030204" pitchFamily="34" charset="0"/>
              </a:rPr>
              <a:t>Simulation of the Radiation Effects : I-V Simulation</a:t>
            </a:r>
            <a:endParaRPr lang="en-US" sz="2000" b="1" dirty="0">
              <a:latin typeface="Calibri" panose="020F0502020204030204" pitchFamily="34" charset="0"/>
            </a:endParaRPr>
          </a:p>
        </p:txBody>
      </p:sp>
      <p:pic>
        <p:nvPicPr>
          <p:cNvPr id="20483" name="Picture 3" descr="C:\Users\pablo\Desktop\Santander Curso TCAD\Ejemplo Diodo\Irrad_IV_Simulation\SVisual_TotalCurrent_Log.jpg"/>
          <p:cNvPicPr>
            <a:picLocks noChangeAspect="1" noChangeArrowheads="1"/>
          </p:cNvPicPr>
          <p:nvPr/>
        </p:nvPicPr>
        <p:blipFill rotWithShape="1">
          <a:blip r:embed="rId2">
            <a:extLst>
              <a:ext uri="{28A0092B-C50C-407E-A947-70E740481C1C}">
                <a14:useLocalDpi xmlns:a14="http://schemas.microsoft.com/office/drawing/2010/main" val="0"/>
              </a:ext>
            </a:extLst>
          </a:blip>
          <a:srcRect l="22437" t="4964" r="2265" b="16579"/>
          <a:stretch/>
        </p:blipFill>
        <p:spPr bwMode="auto">
          <a:xfrm>
            <a:off x="214955" y="1060703"/>
            <a:ext cx="8677645" cy="51166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5 Conector recto"/>
          <p:cNvCxnSpPr>
            <a:cxnSpLocks noChangeShapeType="1"/>
          </p:cNvCxnSpPr>
          <p:nvPr/>
        </p:nvCxnSpPr>
        <p:spPr bwMode="auto">
          <a:xfrm>
            <a:off x="251400" y="764630"/>
            <a:ext cx="6048720" cy="26413"/>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19472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5616409" cy="400110"/>
          </a:xfrm>
          <a:prstGeom prst="rect">
            <a:avLst/>
          </a:prstGeom>
          <a:noFill/>
        </p:spPr>
        <p:txBody>
          <a:bodyPr wrap="none" rtlCol="0">
            <a:spAutoFit/>
          </a:bodyPr>
          <a:lstStyle/>
          <a:p>
            <a:r>
              <a:rPr lang="en-US" sz="2000" b="1" dirty="0" smtClean="0">
                <a:latin typeface="Calibri" panose="020F0502020204030204" pitchFamily="34" charset="0"/>
              </a:rPr>
              <a:t>Simulation of the Radiation Effects : C-V Simulation</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51400" y="764630"/>
            <a:ext cx="6048720" cy="26413"/>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21506" name="Picture 2" descr="C:\Users\pablo\Desktop\Santander Curso TCAD\Ejemplo Diodo\Irrad_CV_Simulation\SVisual_CV_lineal.jpg"/>
          <p:cNvPicPr>
            <a:picLocks noChangeAspect="1" noChangeArrowheads="1"/>
          </p:cNvPicPr>
          <p:nvPr/>
        </p:nvPicPr>
        <p:blipFill rotWithShape="1">
          <a:blip r:embed="rId2">
            <a:extLst>
              <a:ext uri="{28A0092B-C50C-407E-A947-70E740481C1C}">
                <a14:useLocalDpi xmlns:a14="http://schemas.microsoft.com/office/drawing/2010/main" val="0"/>
              </a:ext>
            </a:extLst>
          </a:blip>
          <a:srcRect l="22831" t="5779" r="2449" b="16991"/>
          <a:stretch/>
        </p:blipFill>
        <p:spPr bwMode="auto">
          <a:xfrm>
            <a:off x="107379" y="1052670"/>
            <a:ext cx="8894639" cy="524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152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ablo\Desktop\SemiProcSimRslt.png"/>
          <p:cNvPicPr>
            <a:picLocks noChangeAspect="1" noChangeArrowheads="1"/>
          </p:cNvPicPr>
          <p:nvPr/>
        </p:nvPicPr>
        <p:blipFill rotWithShape="1">
          <a:blip r:embed="rId2">
            <a:extLst>
              <a:ext uri="{28A0092B-C50C-407E-A947-70E740481C1C}">
                <a14:useLocalDpi xmlns:a14="http://schemas.microsoft.com/office/drawing/2010/main" val="0"/>
              </a:ext>
            </a:extLst>
          </a:blip>
          <a:srcRect r="21701"/>
          <a:stretch/>
        </p:blipFill>
        <p:spPr bwMode="auto">
          <a:xfrm>
            <a:off x="5250045" y="499173"/>
            <a:ext cx="3717262" cy="334528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642808" y="35915"/>
            <a:ext cx="2465868" cy="276999"/>
          </a:xfrm>
          <a:prstGeom prst="rect">
            <a:avLst/>
          </a:prstGeom>
          <a:noFill/>
        </p:spPr>
        <p:txBody>
          <a:bodyPr wrap="none" rtlCol="0">
            <a:spAutoFit/>
          </a:bodyPr>
          <a:lstStyle/>
          <a:p>
            <a:r>
              <a:rPr lang="en-US" sz="1200" dirty="0" smtClean="0">
                <a:solidFill>
                  <a:schemeClr val="bg1"/>
                </a:solidFill>
              </a:rPr>
              <a:t>IV. Additional Tools: </a:t>
            </a:r>
            <a:r>
              <a:rPr lang="en-US" sz="1200" dirty="0" err="1" smtClean="0">
                <a:solidFill>
                  <a:schemeClr val="bg1"/>
                </a:solidFill>
              </a:rPr>
              <a:t>SProcess</a:t>
            </a:r>
            <a:endParaRPr lang="en-US" sz="1200" dirty="0">
              <a:solidFill>
                <a:schemeClr val="bg1"/>
              </a:solidFill>
            </a:endParaRPr>
          </a:p>
        </p:txBody>
      </p:sp>
      <p:sp>
        <p:nvSpPr>
          <p:cNvPr id="5" name="4 CuadroTexto"/>
          <p:cNvSpPr txBox="1"/>
          <p:nvPr/>
        </p:nvSpPr>
        <p:spPr>
          <a:xfrm>
            <a:off x="971600" y="580618"/>
            <a:ext cx="2116285" cy="400110"/>
          </a:xfrm>
          <a:prstGeom prst="rect">
            <a:avLst/>
          </a:prstGeom>
          <a:noFill/>
        </p:spPr>
        <p:txBody>
          <a:bodyPr wrap="none" rtlCol="0">
            <a:spAutoFit/>
          </a:bodyPr>
          <a:lstStyle/>
          <a:p>
            <a:r>
              <a:rPr lang="en-US" sz="2000" b="1" dirty="0" err="1" smtClean="0">
                <a:latin typeface="Calibri" panose="020F0502020204030204" pitchFamily="34" charset="0"/>
              </a:rPr>
              <a:t>Sentaurus</a:t>
            </a:r>
            <a:r>
              <a:rPr lang="en-US" sz="2000" b="1" dirty="0" smtClean="0">
                <a:latin typeface="Calibri" panose="020F0502020204030204" pitchFamily="34" charset="0"/>
              </a:rPr>
              <a:t> Process</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934804" y="954315"/>
            <a:ext cx="239369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4098" name="Picture 2" descr="C:\Users\Pablo\Google Drive\Santander Curso TCAD\SProces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17" y="476672"/>
            <a:ext cx="714375" cy="695325"/>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971600" y="1084119"/>
            <a:ext cx="4134428" cy="646331"/>
          </a:xfrm>
          <a:prstGeom prst="rect">
            <a:avLst/>
          </a:prstGeom>
        </p:spPr>
        <p:txBody>
          <a:bodyPr wrap="square">
            <a:spAutoFit/>
          </a:bodyPr>
          <a:lstStyle/>
          <a:p>
            <a:pPr marL="285750" indent="-285750" algn="just">
              <a:spcAft>
                <a:spcPts val="600"/>
              </a:spcAft>
              <a:buFont typeface="Arial" charset="0"/>
              <a:buChar char="•"/>
            </a:pPr>
            <a:r>
              <a:rPr lang="en-US" sz="1800" dirty="0" smtClean="0">
                <a:latin typeface="Calibri" panose="020F0502020204030204" pitchFamily="34" charset="0"/>
              </a:rPr>
              <a:t>Tool for emulating the technological steps of a fabrication process</a:t>
            </a:r>
          </a:p>
        </p:txBody>
      </p:sp>
      <p:sp>
        <p:nvSpPr>
          <p:cNvPr id="10" name="9 Rectángulo redondeado"/>
          <p:cNvSpPr/>
          <p:nvPr/>
        </p:nvSpPr>
        <p:spPr bwMode="auto">
          <a:xfrm>
            <a:off x="6228184" y="4052673"/>
            <a:ext cx="2422087" cy="934913"/>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Verdana" pitchFamily="34" charset="0"/>
              </a:rPr>
              <a:t>A specific</a:t>
            </a:r>
            <a:r>
              <a:rPr kumimoji="0" lang="en-US" sz="1400" b="0" i="0" u="none" strike="noStrike" cap="none" normalizeH="0" dirty="0" smtClean="0">
                <a:ln>
                  <a:noFill/>
                </a:ln>
                <a:solidFill>
                  <a:schemeClr val="bg1"/>
                </a:solidFill>
                <a:effectLst/>
                <a:latin typeface="Verdana" pitchFamily="34" charset="0"/>
              </a:rPr>
              <a:t> mesh is created to solve the process emulation equations</a:t>
            </a:r>
            <a:endParaRPr kumimoji="0" lang="en-US" sz="1400" b="0" i="0" u="none" strike="noStrike" cap="none" normalizeH="0" baseline="0" dirty="0" smtClean="0">
              <a:ln>
                <a:noFill/>
              </a:ln>
              <a:solidFill>
                <a:schemeClr val="bg1"/>
              </a:solidFill>
              <a:effectLst/>
              <a:latin typeface="Verdana" pitchFamily="34" charset="0"/>
            </a:endParaRPr>
          </a:p>
        </p:txBody>
      </p:sp>
      <p:sp>
        <p:nvSpPr>
          <p:cNvPr id="11" name="10 CuadroTexto"/>
          <p:cNvSpPr txBox="1"/>
          <p:nvPr/>
        </p:nvSpPr>
        <p:spPr>
          <a:xfrm>
            <a:off x="201507" y="1844824"/>
            <a:ext cx="5263346" cy="3046988"/>
          </a:xfrm>
          <a:prstGeom prst="rect">
            <a:avLst/>
          </a:prstGeom>
          <a:noFill/>
        </p:spPr>
        <p:txBody>
          <a:bodyPr wrap="square" rtlCol="0">
            <a:spAutoFit/>
          </a:bodyPr>
          <a:lstStyle/>
          <a:p>
            <a:pPr marL="285750" indent="-285750" algn="just">
              <a:spcBef>
                <a:spcPts val="600"/>
              </a:spcBef>
              <a:buFont typeface="Arial" charset="0"/>
              <a:buChar char="•"/>
            </a:pPr>
            <a:r>
              <a:rPr lang="en-US" sz="1800" dirty="0" smtClean="0">
                <a:latin typeface="Calibri" panose="020F0502020204030204" pitchFamily="34" charset="0"/>
              </a:rPr>
              <a:t>It allows emulating:</a:t>
            </a:r>
            <a:endParaRPr lang="en-US" sz="1800" dirty="0">
              <a:latin typeface="Calibri" panose="020F0502020204030204" pitchFamily="34" charset="0"/>
            </a:endParaRPr>
          </a:p>
          <a:p>
            <a:pPr marL="742950" lvl="1" indent="-285750" algn="just">
              <a:spcBef>
                <a:spcPts val="600"/>
              </a:spcBef>
              <a:buFontTx/>
              <a:buChar char="-"/>
            </a:pPr>
            <a:r>
              <a:rPr lang="en-US" sz="1800" dirty="0" smtClean="0">
                <a:latin typeface="Calibri" panose="020F0502020204030204" pitchFamily="34" charset="0"/>
              </a:rPr>
              <a:t>Deposition of layers of different materials</a:t>
            </a:r>
          </a:p>
          <a:p>
            <a:pPr marL="742950" lvl="1" indent="-285750" algn="just">
              <a:spcBef>
                <a:spcPts val="600"/>
              </a:spcBef>
              <a:buFontTx/>
              <a:buChar char="-"/>
            </a:pPr>
            <a:r>
              <a:rPr lang="en-US" sz="1800" dirty="0" smtClean="0">
                <a:latin typeface="Calibri" panose="020F0502020204030204" pitchFamily="34" charset="0"/>
              </a:rPr>
              <a:t>Localized etching of material with a mask</a:t>
            </a:r>
          </a:p>
          <a:p>
            <a:pPr marL="742950" lvl="1" indent="-285750" algn="just">
              <a:spcBef>
                <a:spcPts val="600"/>
              </a:spcBef>
              <a:buFontTx/>
              <a:buChar char="-"/>
            </a:pPr>
            <a:r>
              <a:rPr lang="en-US" sz="1800" dirty="0" smtClean="0">
                <a:latin typeface="Calibri" panose="020F0502020204030204" pitchFamily="34" charset="0"/>
              </a:rPr>
              <a:t>Ion implantation</a:t>
            </a:r>
          </a:p>
          <a:p>
            <a:pPr marL="742950" lvl="1" indent="-285750" algn="just">
              <a:spcBef>
                <a:spcPts val="600"/>
              </a:spcBef>
              <a:buFontTx/>
              <a:buChar char="-"/>
            </a:pPr>
            <a:r>
              <a:rPr lang="en-US" sz="1800" dirty="0" smtClean="0">
                <a:latin typeface="Calibri" panose="020F0502020204030204" pitchFamily="34" charset="0"/>
              </a:rPr>
              <a:t>Diffusion of the implanted species (thermal steps)</a:t>
            </a:r>
          </a:p>
          <a:p>
            <a:pPr marL="742950" lvl="1" indent="-285750" algn="just">
              <a:spcBef>
                <a:spcPts val="600"/>
              </a:spcBef>
              <a:buFontTx/>
              <a:buChar char="-"/>
            </a:pPr>
            <a:r>
              <a:rPr lang="en-US" sz="1800" dirty="0" smtClean="0">
                <a:latin typeface="Calibri" panose="020F0502020204030204" pitchFamily="34" charset="0"/>
              </a:rPr>
              <a:t>Oxide and epitaxial growth</a:t>
            </a:r>
          </a:p>
          <a:p>
            <a:pPr marL="742950" lvl="1" indent="-285750" algn="just">
              <a:spcBef>
                <a:spcPts val="600"/>
              </a:spcBef>
              <a:buFontTx/>
              <a:buChar char="-"/>
            </a:pPr>
            <a:r>
              <a:rPr lang="en-US" sz="1800" dirty="0" smtClean="0">
                <a:latin typeface="Calibri" panose="020F0502020204030204" pitchFamily="34" charset="0"/>
              </a:rPr>
              <a:t>Etc… (almost any process you can perform in a real clean room)</a:t>
            </a:r>
          </a:p>
        </p:txBody>
      </p:sp>
      <p:sp>
        <p:nvSpPr>
          <p:cNvPr id="12" name="11 CuadroTexto"/>
          <p:cNvSpPr txBox="1"/>
          <p:nvPr/>
        </p:nvSpPr>
        <p:spPr>
          <a:xfrm>
            <a:off x="6288693" y="5157192"/>
            <a:ext cx="2315755" cy="523220"/>
          </a:xfrm>
          <a:prstGeom prst="rect">
            <a:avLst/>
          </a:prstGeom>
          <a:solidFill>
            <a:schemeClr val="bg1"/>
          </a:solidFill>
          <a:ln w="19050">
            <a:solidFill>
              <a:srgbClr val="FF0000"/>
            </a:solidFill>
            <a:prstDash val="sysDash"/>
          </a:ln>
        </p:spPr>
        <p:txBody>
          <a:bodyPr wrap="square" rtlCol="0">
            <a:spAutoFit/>
          </a:bodyPr>
          <a:lstStyle/>
          <a:p>
            <a:pPr algn="ctr"/>
            <a:r>
              <a:rPr lang="en-US" sz="1400" dirty="0" smtClean="0">
                <a:latin typeface="Calibri" panose="020F0502020204030204" pitchFamily="34" charset="0"/>
              </a:rPr>
              <a:t>Usually, this mesh is not suitable for device simulation</a:t>
            </a:r>
            <a:endParaRPr lang="en-US" sz="1400" dirty="0">
              <a:latin typeface="Calibri" panose="020F0502020204030204" pitchFamily="34" charset="0"/>
            </a:endParaRPr>
          </a:p>
        </p:txBody>
      </p:sp>
      <p:sp>
        <p:nvSpPr>
          <p:cNvPr id="13" name="12 Rectángulo"/>
          <p:cNvSpPr/>
          <p:nvPr/>
        </p:nvSpPr>
        <p:spPr>
          <a:xfrm>
            <a:off x="122438" y="5157192"/>
            <a:ext cx="5738645" cy="646331"/>
          </a:xfrm>
          <a:prstGeom prst="rect">
            <a:avLst/>
          </a:prstGeom>
        </p:spPr>
        <p:txBody>
          <a:bodyPr wrap="square">
            <a:spAutoFit/>
          </a:bodyPr>
          <a:lstStyle/>
          <a:p>
            <a:pPr marL="285750" indent="-285750" algn="just">
              <a:spcAft>
                <a:spcPts val="600"/>
              </a:spcAft>
              <a:buFont typeface="Arial" charset="0"/>
              <a:buChar char="•"/>
            </a:pPr>
            <a:r>
              <a:rPr lang="en-US" sz="1800" dirty="0" smtClean="0">
                <a:latin typeface="Calibri" panose="020F0502020204030204" pitchFamily="34" charset="0"/>
              </a:rPr>
              <a:t>It is a powerful tool, that can faithfully reproduce the fabrication processes of a given  clean room.</a:t>
            </a:r>
          </a:p>
        </p:txBody>
      </p:sp>
    </p:spTree>
    <p:extLst>
      <p:ext uri="{BB962C8B-B14F-4D97-AF65-F5344CB8AC3E}">
        <p14:creationId xmlns:p14="http://schemas.microsoft.com/office/powerpoint/2010/main" val="2912033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465868" cy="276999"/>
          </a:xfrm>
          <a:prstGeom prst="rect">
            <a:avLst/>
          </a:prstGeom>
          <a:noFill/>
        </p:spPr>
        <p:txBody>
          <a:bodyPr wrap="none" rtlCol="0">
            <a:spAutoFit/>
          </a:bodyPr>
          <a:lstStyle/>
          <a:p>
            <a:r>
              <a:rPr lang="en-US" sz="1200" dirty="0" smtClean="0">
                <a:solidFill>
                  <a:schemeClr val="bg1"/>
                </a:solidFill>
              </a:rPr>
              <a:t>IV. Additional Tools: </a:t>
            </a:r>
            <a:r>
              <a:rPr lang="en-US" sz="1200" dirty="0" err="1" smtClean="0">
                <a:solidFill>
                  <a:schemeClr val="bg1"/>
                </a:solidFill>
              </a:rPr>
              <a:t>SProcess</a:t>
            </a:r>
            <a:endParaRPr lang="en-US" sz="1200" dirty="0">
              <a:solidFill>
                <a:schemeClr val="bg1"/>
              </a:solidFill>
            </a:endParaRPr>
          </a:p>
        </p:txBody>
      </p:sp>
      <p:sp>
        <p:nvSpPr>
          <p:cNvPr id="5" name="4 CuadroTexto"/>
          <p:cNvSpPr txBox="1"/>
          <p:nvPr/>
        </p:nvSpPr>
        <p:spPr>
          <a:xfrm>
            <a:off x="395536" y="404664"/>
            <a:ext cx="5401415" cy="400110"/>
          </a:xfrm>
          <a:prstGeom prst="rect">
            <a:avLst/>
          </a:prstGeom>
          <a:noFill/>
        </p:spPr>
        <p:txBody>
          <a:bodyPr wrap="none" rtlCol="0">
            <a:spAutoFit/>
          </a:bodyPr>
          <a:lstStyle/>
          <a:p>
            <a:r>
              <a:rPr lang="en-US" sz="2000" b="1" dirty="0" err="1" smtClean="0">
                <a:latin typeface="Calibri" panose="020F0502020204030204" pitchFamily="34" charset="0"/>
              </a:rPr>
              <a:t>Sentaurus</a:t>
            </a:r>
            <a:r>
              <a:rPr lang="en-US" sz="2000" b="1" dirty="0" smtClean="0">
                <a:latin typeface="Calibri" panose="020F0502020204030204" pitchFamily="34" charset="0"/>
              </a:rPr>
              <a:t> Process: From a Foundry Point of View</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95955" y="836640"/>
            <a:ext cx="564419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7" name="6 Rectángulo"/>
          <p:cNvSpPr/>
          <p:nvPr/>
        </p:nvSpPr>
        <p:spPr>
          <a:xfrm>
            <a:off x="711258" y="3503037"/>
            <a:ext cx="7409396" cy="2662267"/>
          </a:xfrm>
          <a:prstGeom prst="rect">
            <a:avLst/>
          </a:prstGeom>
        </p:spPr>
        <p:txBody>
          <a:bodyPr wrap="square">
            <a:spAutoFit/>
          </a:bodyPr>
          <a:lstStyle/>
          <a:p>
            <a:pPr marL="285750" indent="-285750" algn="just">
              <a:spcAft>
                <a:spcPts val="0"/>
              </a:spcAft>
              <a:buFont typeface="Arial" charset="0"/>
              <a:buChar char="•"/>
            </a:pPr>
            <a:r>
              <a:rPr lang="en-US" sz="1800" b="1" dirty="0" smtClean="0">
                <a:latin typeface="Calibri" panose="020F0502020204030204" pitchFamily="34" charset="0"/>
              </a:rPr>
              <a:t>1</a:t>
            </a:r>
            <a:r>
              <a:rPr lang="en-US" sz="1800" b="1" baseline="30000" dirty="0" smtClean="0">
                <a:latin typeface="Calibri" panose="020F0502020204030204" pitchFamily="34" charset="0"/>
              </a:rPr>
              <a:t>st</a:t>
            </a:r>
            <a:r>
              <a:rPr lang="en-US" sz="1800" b="1" dirty="0" smtClean="0">
                <a:latin typeface="Calibri" panose="020F0502020204030204" pitchFamily="34" charset="0"/>
              </a:rPr>
              <a:t> Mode</a:t>
            </a:r>
            <a:r>
              <a:rPr lang="en-US" sz="1800" dirty="0" smtClean="0">
                <a:latin typeface="Calibri" panose="020F0502020204030204" pitchFamily="34" charset="0"/>
              </a:rPr>
              <a:t>: </a:t>
            </a:r>
            <a:r>
              <a:rPr lang="en-US" sz="1800" b="1" dirty="0" smtClean="0">
                <a:solidFill>
                  <a:srgbClr val="FF0000"/>
                </a:solidFill>
                <a:latin typeface="Calibri" panose="020F0502020204030204" pitchFamily="34" charset="0"/>
              </a:rPr>
              <a:t>From </a:t>
            </a:r>
            <a:r>
              <a:rPr lang="en-US" sz="1800" b="1" dirty="0">
                <a:solidFill>
                  <a:srgbClr val="FF0000"/>
                </a:solidFill>
                <a:latin typeface="Calibri" panose="020F0502020204030204" pitchFamily="34" charset="0"/>
              </a:rPr>
              <a:t>d</a:t>
            </a:r>
            <a:r>
              <a:rPr lang="en-US" sz="1800" b="1" dirty="0" smtClean="0">
                <a:solidFill>
                  <a:srgbClr val="FF0000"/>
                </a:solidFill>
                <a:latin typeface="Calibri" panose="020F0502020204030204" pitchFamily="34" charset="0"/>
              </a:rPr>
              <a:t>evice performance to fabrication process</a:t>
            </a:r>
          </a:p>
          <a:p>
            <a:pPr marL="742950" lvl="1" indent="-285750" algn="just">
              <a:spcAft>
                <a:spcPts val="0"/>
              </a:spcAft>
              <a:buFontTx/>
              <a:buChar char="-"/>
            </a:pPr>
            <a:r>
              <a:rPr lang="en-US" sz="1800" dirty="0" smtClean="0">
                <a:latin typeface="Calibri" panose="020F0502020204030204" pitchFamily="34" charset="0"/>
              </a:rPr>
              <a:t>Combined </a:t>
            </a:r>
            <a:r>
              <a:rPr lang="en-US" sz="1800" i="1" dirty="0" smtClean="0">
                <a:latin typeface="Calibri" panose="020F0502020204030204" pitchFamily="34" charset="0"/>
              </a:rPr>
              <a:t>SDE</a:t>
            </a:r>
            <a:r>
              <a:rPr lang="en-US" sz="1800" dirty="0" smtClean="0">
                <a:latin typeface="Calibri" panose="020F0502020204030204" pitchFamily="34" charset="0"/>
              </a:rPr>
              <a:t> and </a:t>
            </a:r>
            <a:r>
              <a:rPr lang="en-US" sz="1800" i="1" dirty="0" err="1" smtClean="0">
                <a:latin typeface="Calibri" panose="020F0502020204030204" pitchFamily="34" charset="0"/>
              </a:rPr>
              <a:t>Sdevice</a:t>
            </a:r>
            <a:r>
              <a:rPr lang="en-US" sz="1800" dirty="0" smtClean="0">
                <a:latin typeface="Calibri" panose="020F0502020204030204" pitchFamily="34" charset="0"/>
              </a:rPr>
              <a:t> Simulations are necessary to obtain the desired performance</a:t>
            </a:r>
          </a:p>
          <a:p>
            <a:pPr marL="742950" lvl="1" indent="-285750" algn="just">
              <a:spcAft>
                <a:spcPts val="0"/>
              </a:spcAft>
              <a:buFontTx/>
              <a:buChar char="-"/>
            </a:pPr>
            <a:r>
              <a:rPr lang="en-US" sz="1800" dirty="0" err="1" smtClean="0">
                <a:latin typeface="Calibri" panose="020F0502020204030204" pitchFamily="34" charset="0"/>
              </a:rPr>
              <a:t>Sprocess</a:t>
            </a:r>
            <a:r>
              <a:rPr lang="en-US" sz="1800" dirty="0" smtClean="0">
                <a:latin typeface="Calibri" panose="020F0502020204030204" pitchFamily="34" charset="0"/>
              </a:rPr>
              <a:t> simulation is carried out to determine the technological steps that provide the optimized performance</a:t>
            </a:r>
          </a:p>
          <a:p>
            <a:pPr marL="285750" indent="-285750" algn="just">
              <a:spcBef>
                <a:spcPts val="600"/>
              </a:spcBef>
              <a:spcAft>
                <a:spcPts val="0"/>
              </a:spcAft>
              <a:buFont typeface="Arial" charset="0"/>
              <a:buChar char="•"/>
            </a:pPr>
            <a:r>
              <a:rPr lang="en-US" sz="1800" b="1" dirty="0" smtClean="0">
                <a:latin typeface="Calibri" panose="020F0502020204030204" pitchFamily="34" charset="0"/>
              </a:rPr>
              <a:t>2</a:t>
            </a:r>
            <a:r>
              <a:rPr lang="en-US" sz="1800" b="1" baseline="30000" dirty="0" smtClean="0">
                <a:latin typeface="Calibri" panose="020F0502020204030204" pitchFamily="34" charset="0"/>
              </a:rPr>
              <a:t>nd</a:t>
            </a:r>
            <a:r>
              <a:rPr lang="en-US" sz="1800" b="1" dirty="0" smtClean="0">
                <a:latin typeface="Calibri" panose="020F0502020204030204" pitchFamily="34" charset="0"/>
              </a:rPr>
              <a:t> Mode: </a:t>
            </a:r>
            <a:r>
              <a:rPr lang="en-US" sz="1800" b="1" dirty="0" smtClean="0">
                <a:solidFill>
                  <a:srgbClr val="FF0000"/>
                </a:solidFill>
                <a:latin typeface="Calibri" panose="020F0502020204030204" pitchFamily="34" charset="0"/>
              </a:rPr>
              <a:t>From fabrication process to device performance</a:t>
            </a:r>
          </a:p>
          <a:p>
            <a:pPr marL="742950" lvl="1" indent="-285750" algn="just">
              <a:spcBef>
                <a:spcPts val="0"/>
              </a:spcBef>
              <a:spcAft>
                <a:spcPts val="0"/>
              </a:spcAft>
              <a:buFontTx/>
              <a:buChar char="-"/>
            </a:pPr>
            <a:r>
              <a:rPr lang="en-US" sz="1800" dirty="0" smtClean="0">
                <a:latin typeface="Calibri" panose="020F0502020204030204" pitchFamily="34" charset="0"/>
              </a:rPr>
              <a:t>A new or modified technological step is simulated with </a:t>
            </a:r>
            <a:r>
              <a:rPr lang="en-US" sz="1800" i="1" dirty="0" err="1" smtClean="0">
                <a:latin typeface="Calibri" panose="020F0502020204030204" pitchFamily="34" charset="0"/>
              </a:rPr>
              <a:t>sprocess</a:t>
            </a:r>
            <a:endParaRPr lang="en-US" sz="1800" dirty="0" smtClean="0">
              <a:latin typeface="Calibri" panose="020F0502020204030204" pitchFamily="34" charset="0"/>
            </a:endParaRPr>
          </a:p>
          <a:p>
            <a:pPr marL="742950" lvl="1" indent="-285750" algn="just">
              <a:spcBef>
                <a:spcPts val="0"/>
              </a:spcBef>
              <a:spcAft>
                <a:spcPts val="0"/>
              </a:spcAft>
              <a:buFontTx/>
              <a:buChar char="-"/>
            </a:pPr>
            <a:r>
              <a:rPr lang="en-US" sz="1800" dirty="0" smtClean="0">
                <a:latin typeface="Calibri" panose="020F0502020204030204" pitchFamily="34" charset="0"/>
              </a:rPr>
              <a:t>The performance of the whole device is then analyzed with the aid of a </a:t>
            </a:r>
            <a:r>
              <a:rPr lang="en-US" sz="1800" i="1" dirty="0" err="1" smtClean="0">
                <a:latin typeface="Calibri" panose="020F0502020204030204" pitchFamily="34" charset="0"/>
              </a:rPr>
              <a:t>SDE+Sdevice</a:t>
            </a:r>
            <a:r>
              <a:rPr lang="en-US" sz="1800" dirty="0" smtClean="0">
                <a:latin typeface="Calibri" panose="020F0502020204030204" pitchFamily="34" charset="0"/>
              </a:rPr>
              <a:t> simulation</a:t>
            </a:r>
          </a:p>
        </p:txBody>
      </p:sp>
      <p:sp>
        <p:nvSpPr>
          <p:cNvPr id="8" name="7 CuadroTexto"/>
          <p:cNvSpPr txBox="1"/>
          <p:nvPr/>
        </p:nvSpPr>
        <p:spPr>
          <a:xfrm>
            <a:off x="323528" y="903195"/>
            <a:ext cx="3002341" cy="369332"/>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Ø"/>
            </a:pPr>
            <a:r>
              <a:rPr lang="en-US" sz="1800" dirty="0" smtClean="0">
                <a:latin typeface="Calibri" panose="020F0502020204030204" pitchFamily="34" charset="0"/>
              </a:rPr>
              <a:t>General Simulation flow</a:t>
            </a:r>
            <a:endParaRPr lang="en-US" sz="1800" dirty="0">
              <a:latin typeface="Calibri" panose="020F0502020204030204" pitchFamily="34" charset="0"/>
            </a:endParaRPr>
          </a:p>
        </p:txBody>
      </p:sp>
      <p:pic>
        <p:nvPicPr>
          <p:cNvPr id="9" name="Picture 2" descr="C:\Users\Pablo\Google Drive\Santander Curso TCAD\SProcess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108" y="1344535"/>
            <a:ext cx="739726" cy="720000"/>
          </a:xfrm>
          <a:prstGeom prst="rect">
            <a:avLst/>
          </a:prstGeom>
          <a:noFill/>
          <a:extLst>
            <a:ext uri="{909E8E84-426E-40DD-AFC4-6F175D3DCCD1}">
              <a14:hiddenFill xmlns:a14="http://schemas.microsoft.com/office/drawing/2010/main">
                <a:solidFill>
                  <a:srgbClr val="FFFFFF"/>
                </a:solidFill>
              </a14:hiddenFill>
            </a:ext>
          </a:extLst>
        </p:spPr>
      </p:pic>
      <p:sp>
        <p:nvSpPr>
          <p:cNvPr id="10" name="9 Flecha derecha"/>
          <p:cNvSpPr/>
          <p:nvPr/>
        </p:nvSpPr>
        <p:spPr bwMode="auto">
          <a:xfrm>
            <a:off x="2642572" y="1626338"/>
            <a:ext cx="1224136" cy="15639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pic>
        <p:nvPicPr>
          <p:cNvPr id="11" name="Picture 2" descr="C:\Users\pablo\Desktop\Santander Curso TCAD\SDevice 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46352" y="1361274"/>
            <a:ext cx="739727"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2146" y="1344535"/>
            <a:ext cx="742154"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Flecha derecha"/>
          <p:cNvSpPr/>
          <p:nvPr/>
        </p:nvSpPr>
        <p:spPr bwMode="auto">
          <a:xfrm>
            <a:off x="4852405" y="1637860"/>
            <a:ext cx="1224136" cy="15639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14" name="13 Rectángulo redondeado"/>
          <p:cNvSpPr/>
          <p:nvPr/>
        </p:nvSpPr>
        <p:spPr bwMode="auto">
          <a:xfrm>
            <a:off x="1229875" y="2112462"/>
            <a:ext cx="1728192" cy="7344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Process Technology</a:t>
            </a:r>
            <a:r>
              <a:rPr kumimoji="0" lang="en-US" sz="1400" b="1" i="0" u="none" strike="noStrike" cap="none" normalizeH="0" dirty="0" smtClean="0">
                <a:ln>
                  <a:noFill/>
                </a:ln>
                <a:effectLst/>
                <a:latin typeface="Verdana" pitchFamily="34" charset="0"/>
              </a:rPr>
              <a:t> Simulation</a:t>
            </a:r>
            <a:endParaRPr kumimoji="0" lang="en-US" sz="1400" b="1" i="0" u="none" strike="noStrike" cap="none" normalizeH="0" baseline="0" dirty="0" smtClean="0">
              <a:ln>
                <a:noFill/>
              </a:ln>
              <a:effectLst/>
              <a:latin typeface="Verdana" pitchFamily="34" charset="0"/>
            </a:endParaRPr>
          </a:p>
        </p:txBody>
      </p:sp>
      <p:sp>
        <p:nvSpPr>
          <p:cNvPr id="15" name="14 Rectángulo redondeado"/>
          <p:cNvSpPr/>
          <p:nvPr/>
        </p:nvSpPr>
        <p:spPr bwMode="auto">
          <a:xfrm>
            <a:off x="3428749" y="2112462"/>
            <a:ext cx="1728192" cy="734949"/>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Re-meshing and adjustment</a:t>
            </a:r>
          </a:p>
        </p:txBody>
      </p:sp>
      <p:sp>
        <p:nvSpPr>
          <p:cNvPr id="16" name="15 Rectángulo redondeado"/>
          <p:cNvSpPr/>
          <p:nvPr/>
        </p:nvSpPr>
        <p:spPr bwMode="auto">
          <a:xfrm>
            <a:off x="5652120" y="2112462"/>
            <a:ext cx="1728192" cy="734949"/>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FEM Simulation</a:t>
            </a:r>
          </a:p>
        </p:txBody>
      </p:sp>
      <p:sp>
        <p:nvSpPr>
          <p:cNvPr id="17" name="16 CuadroTexto"/>
          <p:cNvSpPr txBox="1"/>
          <p:nvPr/>
        </p:nvSpPr>
        <p:spPr>
          <a:xfrm>
            <a:off x="395536" y="3131676"/>
            <a:ext cx="6120679" cy="369332"/>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Ø"/>
            </a:pPr>
            <a:r>
              <a:rPr lang="en-US" sz="1800" dirty="0" smtClean="0">
                <a:latin typeface="Calibri" panose="020F0502020204030204" pitchFamily="34" charset="0"/>
              </a:rPr>
              <a:t>Regular use of </a:t>
            </a:r>
            <a:r>
              <a:rPr lang="en-US" sz="1800" i="1" dirty="0" err="1" smtClean="0">
                <a:latin typeface="Calibri" panose="020F0502020204030204" pitchFamily="34" charset="0"/>
              </a:rPr>
              <a:t>Sprocess</a:t>
            </a:r>
            <a:r>
              <a:rPr lang="en-US" sz="1800" dirty="0" smtClean="0">
                <a:latin typeface="Calibri" panose="020F0502020204030204" pitchFamily="34" charset="0"/>
              </a:rPr>
              <a:t> in a foundry (at least at IMB-CNM) </a:t>
            </a:r>
            <a:endParaRPr lang="en-US" sz="1800" dirty="0">
              <a:latin typeface="Calibri" panose="020F0502020204030204" pitchFamily="34" charset="0"/>
            </a:endParaRPr>
          </a:p>
        </p:txBody>
      </p:sp>
    </p:spTree>
    <p:extLst>
      <p:ext uri="{BB962C8B-B14F-4D97-AF65-F5344CB8AC3E}">
        <p14:creationId xmlns:p14="http://schemas.microsoft.com/office/powerpoint/2010/main" val="2171108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LGAD Basic Detectors</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265364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half" idx="1"/>
          </p:nvPr>
        </p:nvSpPr>
        <p:spPr>
          <a:xfrm>
            <a:off x="179388" y="1196975"/>
            <a:ext cx="5113337" cy="3171825"/>
          </a:xfrm>
        </p:spPr>
        <p:txBody>
          <a:bodyPr/>
          <a:lstStyle/>
          <a:p>
            <a:pPr eaLnBrk="1" hangingPunct="1"/>
            <a:r>
              <a:rPr lang="en-US" altLang="es-ES" sz="1600" dirty="0" smtClean="0"/>
              <a:t>Public Research Organism that belongs to the </a:t>
            </a:r>
            <a:r>
              <a:rPr lang="en-GB" altLang="es-ES" sz="1600" dirty="0" smtClean="0"/>
              <a:t>Spanish Council for Scientific Research</a:t>
            </a:r>
            <a:r>
              <a:rPr lang="en-US" altLang="es-ES" sz="1600" dirty="0" smtClean="0"/>
              <a:t> (CSIC)</a:t>
            </a:r>
          </a:p>
          <a:p>
            <a:pPr eaLnBrk="1" hangingPunct="1"/>
            <a:r>
              <a:rPr lang="en-US" altLang="es-ES" sz="1600" dirty="0" smtClean="0"/>
              <a:t>Located in </a:t>
            </a:r>
            <a:r>
              <a:rPr lang="en-US" altLang="es-ES" sz="1600" dirty="0" err="1" smtClean="0"/>
              <a:t>Bellaterra</a:t>
            </a:r>
            <a:r>
              <a:rPr lang="en-US" altLang="es-ES" sz="1600" dirty="0" smtClean="0"/>
              <a:t>, close to Barcelona (Spain)</a:t>
            </a:r>
            <a:endParaRPr lang="en-GB" altLang="es-ES" sz="1600" dirty="0" smtClean="0"/>
          </a:p>
          <a:p>
            <a:pPr eaLnBrk="1" hangingPunct="1"/>
            <a:r>
              <a:rPr lang="en-US" altLang="es-ES" sz="1600" dirty="0" smtClean="0"/>
              <a:t>Devoted to Nano and Microelectronics</a:t>
            </a:r>
          </a:p>
          <a:p>
            <a:pPr eaLnBrk="1" hangingPunct="1"/>
            <a:r>
              <a:rPr lang="en-US" altLang="es-ES" sz="1600" dirty="0" smtClean="0"/>
              <a:t>Micro Nano Fabrication Facility (Clean Room)</a:t>
            </a:r>
          </a:p>
          <a:p>
            <a:pPr eaLnBrk="1" hangingPunct="1"/>
            <a:r>
              <a:rPr lang="en-US" altLang="es-ES" sz="1600" dirty="0" smtClean="0"/>
              <a:t>Departments:</a:t>
            </a:r>
          </a:p>
          <a:p>
            <a:pPr lvl="1" eaLnBrk="1" hangingPunct="1"/>
            <a:r>
              <a:rPr lang="en-US" altLang="es-ES" sz="1600" dirty="0" smtClean="0"/>
              <a:t>Micro and Nano Systems</a:t>
            </a:r>
          </a:p>
          <a:p>
            <a:pPr lvl="1" eaLnBrk="1" hangingPunct="1"/>
            <a:r>
              <a:rPr lang="en-US" altLang="es-ES" sz="1600" dirty="0" smtClean="0"/>
              <a:t>Systems Integration (Power Systems)</a:t>
            </a:r>
          </a:p>
          <a:p>
            <a:pPr eaLnBrk="1" hangingPunct="1"/>
            <a:endParaRPr lang="en-US" altLang="es-ES" sz="1600" dirty="0" smtClean="0"/>
          </a:p>
        </p:txBody>
      </p:sp>
      <p:pic>
        <p:nvPicPr>
          <p:cNvPr id="4100" name="Picture 6" descr="CNM ampli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0" y="1159135"/>
            <a:ext cx="36004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78"/>
          <p:cNvSpPr txBox="1">
            <a:spLocks noChangeArrowheads="1"/>
          </p:cNvSpPr>
          <p:nvPr/>
        </p:nvSpPr>
        <p:spPr bwMode="auto">
          <a:xfrm>
            <a:off x="1230313" y="4367213"/>
            <a:ext cx="3044423" cy="646331"/>
          </a:xfrm>
          <a:prstGeom prst="rect">
            <a:avLst/>
          </a:prstGeom>
          <a:solidFill>
            <a:srgbClr val="FF9933">
              <a:alpha val="70195"/>
            </a:srgbClr>
          </a:solidFill>
          <a:ln w="9525">
            <a:solidFill>
              <a:srgbClr val="00448E"/>
            </a:solidFill>
            <a:miter lim="800000"/>
            <a:headEnd/>
            <a:tailEnd/>
          </a:ln>
        </p:spPr>
        <p:txBody>
          <a:bodyPr wrap="none">
            <a:spAutoFit/>
          </a:bodyP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algn="l" eaLnBrk="1" hangingPunct="1">
              <a:spcBef>
                <a:spcPct val="0"/>
              </a:spcBef>
              <a:buClrTx/>
              <a:buSzTx/>
              <a:buFontTx/>
              <a:buNone/>
            </a:pPr>
            <a:r>
              <a:rPr lang="es-ES" altLang="es-ES" sz="1800" b="1" dirty="0" smtClean="0">
                <a:solidFill>
                  <a:srgbClr val="00448E"/>
                </a:solidFill>
                <a:latin typeface="Arial" charset="0"/>
              </a:rPr>
              <a:t>2017 </a:t>
            </a:r>
            <a:r>
              <a:rPr lang="es-ES" altLang="es-ES" sz="1800" b="1" dirty="0">
                <a:solidFill>
                  <a:srgbClr val="00448E"/>
                </a:solidFill>
                <a:latin typeface="Arial" charset="0"/>
              </a:rPr>
              <a:t>Budget:  </a:t>
            </a:r>
            <a:r>
              <a:rPr lang="es-ES" altLang="es-ES" sz="1800" b="1" dirty="0" smtClean="0">
                <a:solidFill>
                  <a:srgbClr val="00448E"/>
                </a:solidFill>
                <a:latin typeface="Arial" charset="0"/>
              </a:rPr>
              <a:t>10,5 </a:t>
            </a:r>
            <a:r>
              <a:rPr lang="es-ES" altLang="es-ES" sz="1800" b="1" dirty="0">
                <a:solidFill>
                  <a:srgbClr val="00448E"/>
                </a:solidFill>
                <a:latin typeface="Arial" charset="0"/>
              </a:rPr>
              <a:t>M€</a:t>
            </a:r>
          </a:p>
          <a:p>
            <a:pPr algn="l" eaLnBrk="1" hangingPunct="1">
              <a:spcBef>
                <a:spcPct val="0"/>
              </a:spcBef>
              <a:buClrTx/>
              <a:buSzTx/>
              <a:buFontTx/>
              <a:buNone/>
            </a:pPr>
            <a:r>
              <a:rPr lang="es-ES" altLang="es-ES" sz="1800" b="1" dirty="0" err="1">
                <a:solidFill>
                  <a:srgbClr val="00448E"/>
                </a:solidFill>
                <a:latin typeface="Arial" charset="0"/>
              </a:rPr>
              <a:t>External</a:t>
            </a:r>
            <a:r>
              <a:rPr lang="es-ES" altLang="es-ES" sz="1800" b="1" dirty="0">
                <a:solidFill>
                  <a:srgbClr val="00448E"/>
                </a:solidFill>
                <a:latin typeface="Arial" charset="0"/>
              </a:rPr>
              <a:t> </a:t>
            </a:r>
            <a:r>
              <a:rPr lang="es-ES" altLang="es-ES" sz="1800" b="1" dirty="0" err="1">
                <a:solidFill>
                  <a:srgbClr val="00448E"/>
                </a:solidFill>
                <a:latin typeface="Arial" charset="0"/>
              </a:rPr>
              <a:t>funding</a:t>
            </a:r>
            <a:r>
              <a:rPr lang="es-ES" altLang="es-ES" sz="1800" b="1" dirty="0">
                <a:solidFill>
                  <a:srgbClr val="00448E"/>
                </a:solidFill>
                <a:latin typeface="Arial" charset="0"/>
              </a:rPr>
              <a:t>:  43.4 %</a:t>
            </a:r>
          </a:p>
        </p:txBody>
      </p:sp>
      <p:sp>
        <p:nvSpPr>
          <p:cNvPr id="4102" name="Text Box 82"/>
          <p:cNvSpPr txBox="1">
            <a:spLocks noChangeArrowheads="1"/>
          </p:cNvSpPr>
          <p:nvPr/>
        </p:nvSpPr>
        <p:spPr bwMode="auto">
          <a:xfrm>
            <a:off x="1042988" y="5013325"/>
            <a:ext cx="3302000" cy="1082675"/>
          </a:xfrm>
          <a:prstGeom prst="rect">
            <a:avLst/>
          </a:prstGeom>
          <a:solidFill>
            <a:schemeClr val="bg1"/>
          </a:solidFill>
          <a:ln w="12700">
            <a:solidFill>
              <a:schemeClr val="tx1"/>
            </a:solidFill>
            <a:miter lim="800000"/>
            <a:headEnd type="none" w="sm" len="sm"/>
            <a:tailEnd type="none" w="sm" len="sm"/>
          </a:ln>
        </p:spPr>
        <p:txBody>
          <a:bodyPr>
            <a:spAutoFit/>
          </a:bodyP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algn="l">
              <a:spcBef>
                <a:spcPct val="0"/>
              </a:spcBef>
              <a:buClrTx/>
              <a:buSzTx/>
              <a:buFontTx/>
              <a:buNone/>
            </a:pPr>
            <a:r>
              <a:rPr lang="en-GB" altLang="es-ES" sz="1600" b="1">
                <a:solidFill>
                  <a:srgbClr val="FF9900"/>
                </a:solidFill>
                <a:latin typeface="Arial" charset="0"/>
              </a:rPr>
              <a:t>Project funding splitting:</a:t>
            </a:r>
            <a:endParaRPr lang="en-GB" altLang="es-ES" sz="1600">
              <a:latin typeface="Arial" charset="0"/>
            </a:endParaRPr>
          </a:p>
          <a:p>
            <a:pPr algn="l">
              <a:spcBef>
                <a:spcPct val="0"/>
              </a:spcBef>
              <a:buClrTx/>
              <a:buSzTx/>
              <a:buFontTx/>
              <a:buNone/>
            </a:pPr>
            <a:r>
              <a:rPr lang="en-GB" altLang="es-ES" sz="1600">
                <a:latin typeface="Arial" charset="0"/>
              </a:rPr>
              <a:t>   </a:t>
            </a:r>
            <a:r>
              <a:rPr lang="en-GB" altLang="es-ES" sz="1600">
                <a:solidFill>
                  <a:srgbClr val="3B61AD"/>
                </a:solidFill>
                <a:latin typeface="Arial" charset="0"/>
              </a:rPr>
              <a:t>EU:	                      67 %</a:t>
            </a:r>
          </a:p>
          <a:p>
            <a:pPr algn="l">
              <a:spcBef>
                <a:spcPct val="0"/>
              </a:spcBef>
              <a:buClrTx/>
              <a:buSzTx/>
              <a:buFontTx/>
              <a:buNone/>
            </a:pPr>
            <a:r>
              <a:rPr lang="en-GB" altLang="es-ES" sz="1600">
                <a:solidFill>
                  <a:srgbClr val="3B61AD"/>
                </a:solidFill>
                <a:latin typeface="Arial" charset="0"/>
              </a:rPr>
              <a:t>   National:                     15 %</a:t>
            </a:r>
          </a:p>
          <a:p>
            <a:pPr algn="l">
              <a:spcBef>
                <a:spcPct val="0"/>
              </a:spcBef>
              <a:buClrTx/>
              <a:buSzTx/>
              <a:buFontTx/>
              <a:buNone/>
            </a:pPr>
            <a:r>
              <a:rPr lang="en-GB" altLang="es-ES" sz="1600">
                <a:solidFill>
                  <a:srgbClr val="3B61AD"/>
                </a:solidFill>
                <a:latin typeface="Arial" charset="0"/>
              </a:rPr>
              <a:t>   Industrial contracts:    18 %</a:t>
            </a:r>
            <a:endParaRPr lang="en-GB" altLang="es-ES" sz="1600">
              <a:latin typeface="Arial" charset="0"/>
            </a:endParaRPr>
          </a:p>
        </p:txBody>
      </p:sp>
      <p:graphicFrame>
        <p:nvGraphicFramePr>
          <p:cNvPr id="14" name="Group 64"/>
          <p:cNvGraphicFramePr>
            <a:graphicFrameLocks noGrp="1"/>
          </p:cNvGraphicFramePr>
          <p:nvPr>
            <p:extLst>
              <p:ext uri="{D42A27DB-BD31-4B8C-83A1-F6EECF244321}">
                <p14:modId xmlns:p14="http://schemas.microsoft.com/office/powerpoint/2010/main" val="538390348"/>
              </p:ext>
            </p:extLst>
          </p:nvPr>
        </p:nvGraphicFramePr>
        <p:xfrm>
          <a:off x="5292725" y="4143375"/>
          <a:ext cx="3348038" cy="1952628"/>
        </p:xfrm>
        <a:graphic>
          <a:graphicData uri="http://schemas.openxmlformats.org/drawingml/2006/table">
            <a:tbl>
              <a:tblPr/>
              <a:tblGrid>
                <a:gridCol w="2414588">
                  <a:extLst>
                    <a:ext uri="{9D8B030D-6E8A-4147-A177-3AD203B41FA5}">
                      <a16:colId xmlns:a16="http://schemas.microsoft.com/office/drawing/2014/main" val="20000"/>
                    </a:ext>
                  </a:extLst>
                </a:gridCol>
                <a:gridCol w="933450">
                  <a:extLst>
                    <a:ext uri="{9D8B030D-6E8A-4147-A177-3AD203B41FA5}">
                      <a16:colId xmlns:a16="http://schemas.microsoft.com/office/drawing/2014/main" val="20001"/>
                    </a:ext>
                  </a:extLst>
                </a:gridCol>
              </a:tblGrid>
              <a:tr h="306438">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FFFFFF"/>
                          </a:solidFill>
                          <a:effectLst/>
                          <a:latin typeface="Verdana" pitchFamily="34" charset="0"/>
                        </a:rPr>
                        <a:t>STAFF (2017)</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endParaRPr kumimoji="0" lang="es-ES" sz="1200" b="1" i="0" u="none" strike="noStrike" cap="none" normalizeH="0" baseline="0" smtClean="0">
                        <a:ln>
                          <a:noFill/>
                        </a:ln>
                        <a:solidFill>
                          <a:srgbClr val="FFFFFF"/>
                        </a:solidFill>
                        <a:effectLst/>
                        <a:latin typeface="Verdana" pitchFamily="34"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74365">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Char char="p"/>
                        <a:tabLst/>
                      </a:pPr>
                      <a:r>
                        <a:rPr kumimoji="0" lang="es-ES" sz="1200" b="1" i="0" u="none" strike="noStrike" cap="none" normalizeH="0" baseline="0" smtClean="0">
                          <a:ln>
                            <a:noFill/>
                          </a:ln>
                          <a:solidFill>
                            <a:srgbClr val="000000"/>
                          </a:solidFill>
                          <a:effectLst/>
                          <a:latin typeface="Verdana" pitchFamily="34" charset="0"/>
                        </a:rPr>
                        <a:t> Researchers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67</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r h="274365">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Char char="p"/>
                        <a:tabLst/>
                      </a:pPr>
                      <a:r>
                        <a:rPr kumimoji="0" lang="es-ES" sz="1200" b="1" i="0" u="none" strike="noStrike" cap="none" normalizeH="0" baseline="0" smtClean="0">
                          <a:ln>
                            <a:noFill/>
                          </a:ln>
                          <a:solidFill>
                            <a:srgbClr val="000000"/>
                          </a:solidFill>
                          <a:effectLst/>
                          <a:latin typeface="Verdana" pitchFamily="34" charset="0"/>
                        </a:rPr>
                        <a:t> Ph.D. Students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25</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274365">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Char char="p"/>
                        <a:tabLst/>
                      </a:pPr>
                      <a:r>
                        <a:rPr kumimoji="0" lang="es-ES" sz="1200" b="1" i="0" u="none" strike="noStrike" cap="none" normalizeH="0" baseline="0" smtClean="0">
                          <a:ln>
                            <a:noFill/>
                          </a:ln>
                          <a:solidFill>
                            <a:srgbClr val="000000"/>
                          </a:solidFill>
                          <a:effectLst/>
                          <a:latin typeface="Verdana" pitchFamily="34" charset="0"/>
                        </a:rPr>
                        <a:t> Clean room</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39</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3"/>
                  </a:ext>
                </a:extLst>
              </a:tr>
              <a:tr h="274365">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Char char="p"/>
                        <a:tabLst/>
                      </a:pPr>
                      <a:r>
                        <a:rPr kumimoji="0" lang="es-ES" sz="1200" b="1" i="0" u="none" strike="noStrike" cap="none" normalizeH="0" baseline="0" smtClean="0">
                          <a:ln>
                            <a:noFill/>
                          </a:ln>
                          <a:solidFill>
                            <a:srgbClr val="000000"/>
                          </a:solidFill>
                          <a:effectLst/>
                          <a:latin typeface="Verdana" pitchFamily="34" charset="0"/>
                        </a:rPr>
                        <a:t> Support services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28</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4"/>
                  </a:ext>
                </a:extLst>
              </a:tr>
              <a:tr h="274365">
                <a:tc>
                  <a:txBody>
                    <a:bodyPr/>
                    <a:lstStyle/>
                    <a:p>
                      <a:pPr marL="0" marR="0" lvl="0" indent="0" algn="l" defTabSz="914400" rtl="0" eaLnBrk="1" fontAlgn="base" latinLnBrk="0" hangingPunct="1">
                        <a:lnSpc>
                          <a:spcPct val="100000"/>
                        </a:lnSpc>
                        <a:spcBef>
                          <a:spcPct val="0"/>
                        </a:spcBef>
                        <a:spcAft>
                          <a:spcPct val="0"/>
                        </a:spcAft>
                        <a:buClr>
                          <a:srgbClr val="3164AB"/>
                        </a:buClr>
                        <a:buSzPct val="75000"/>
                        <a:buFont typeface="Wingdings" pitchFamily="2" charset="2"/>
                        <a:buChar char="p"/>
                        <a:tabLst/>
                      </a:pPr>
                      <a:r>
                        <a:rPr kumimoji="0" lang="es-ES" sz="1200" b="1" i="0" u="none" strike="noStrike" cap="none" normalizeH="0" baseline="0" dirty="0" smtClean="0">
                          <a:ln>
                            <a:noFill/>
                          </a:ln>
                          <a:solidFill>
                            <a:srgbClr val="000000"/>
                          </a:solidFill>
                          <a:effectLst/>
                          <a:latin typeface="Verdana" pitchFamily="34" charset="0"/>
                        </a:rPr>
                        <a:t> Management &amp; </a:t>
                      </a:r>
                      <a:r>
                        <a:rPr kumimoji="0" lang="es-ES" sz="1200" b="1" i="0" u="none" strike="noStrike" cap="none" normalizeH="0" baseline="0" dirty="0" err="1" smtClean="0">
                          <a:ln>
                            <a:noFill/>
                          </a:ln>
                          <a:solidFill>
                            <a:srgbClr val="000000"/>
                          </a:solidFill>
                          <a:effectLst/>
                          <a:latin typeface="Verdana" pitchFamily="34" charset="0"/>
                        </a:rPr>
                        <a:t>admin</a:t>
                      </a:r>
                      <a:endParaRPr kumimoji="0" lang="es-ES" sz="1200" b="1" i="0" u="none" strike="noStrike" cap="none" normalizeH="0" baseline="0" dirty="0" smtClean="0">
                        <a:ln>
                          <a:noFill/>
                        </a:ln>
                        <a:solidFill>
                          <a:srgbClr val="000000"/>
                        </a:solidFill>
                        <a:effectLst/>
                        <a:latin typeface="Verdana" pitchFamily="34" charset="0"/>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16</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5"/>
                  </a:ext>
                </a:extLst>
              </a:tr>
              <a:tr h="274365">
                <a:tc>
                  <a:txBody>
                    <a:bodyPr/>
                    <a:lstStyle/>
                    <a:p>
                      <a:pPr marL="0" marR="0" lvl="0" indent="0" algn="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TOTAL:</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
                          <a:srgbClr val="3164AB"/>
                        </a:buClr>
                        <a:buSzPct val="75000"/>
                        <a:buFont typeface="Wingdings" pitchFamily="2" charset="2"/>
                        <a:buNone/>
                        <a:tabLst/>
                      </a:pPr>
                      <a:r>
                        <a:rPr kumimoji="0" lang="es-ES" sz="1200" b="1" i="0" u="none" strike="noStrike" cap="none" normalizeH="0" baseline="0" dirty="0" smtClean="0">
                          <a:ln>
                            <a:noFill/>
                          </a:ln>
                          <a:solidFill>
                            <a:srgbClr val="000000"/>
                          </a:solidFill>
                          <a:effectLst/>
                          <a:latin typeface="Verdana" pitchFamily="34" charset="0"/>
                        </a:rPr>
                        <a:t>175</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6"/>
                  </a:ext>
                </a:extLst>
              </a:tr>
            </a:tbl>
          </a:graphicData>
        </a:graphic>
      </p:graphicFrame>
      <p:sp>
        <p:nvSpPr>
          <p:cNvPr id="8"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2000" b="1" kern="0" dirty="0" smtClean="0">
                <a:solidFill>
                  <a:schemeClr val="tx1"/>
                </a:solidFill>
                <a:latin typeface="+mn-lt"/>
                <a:ea typeface="ＭＳ Ｐゴシック" pitchFamily="34" charset="-128"/>
              </a:rPr>
              <a:t>IMB-CNM Presentation</a:t>
            </a:r>
          </a:p>
        </p:txBody>
      </p:sp>
      <p:cxnSp>
        <p:nvCxnSpPr>
          <p:cNvPr id="9" name="6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550110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5496" y="2060848"/>
            <a:ext cx="4248464" cy="4104456"/>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u="sng" kern="0" dirty="0" err="1" smtClean="0">
                <a:solidFill>
                  <a:srgbClr val="FF0000"/>
                </a:solidFill>
              </a:rPr>
              <a:t>PiN</a:t>
            </a:r>
            <a:r>
              <a:rPr lang="en-US" sz="1400" b="1" u="sng" kern="0" dirty="0" smtClean="0">
                <a:solidFill>
                  <a:srgbClr val="FF0000"/>
                </a:solidFill>
              </a:rPr>
              <a:t> Diodes</a:t>
            </a:r>
            <a:endParaRPr lang="en-US" sz="1400" b="1" u="sng" kern="0" dirty="0">
              <a:solidFill>
                <a:srgbClr val="FF0000"/>
              </a:solidFill>
              <a:ea typeface="+mj-ea"/>
              <a:cs typeface="+mj-cs"/>
            </a:endParaRPr>
          </a:p>
          <a:p>
            <a:pPr marL="533400" lvl="1" indent="-393700" algn="just">
              <a:lnSpc>
                <a:spcPct val="150000"/>
              </a:lnSpc>
              <a:spcBef>
                <a:spcPts val="0"/>
              </a:spcBef>
              <a:spcAft>
                <a:spcPts val="0"/>
              </a:spcAft>
              <a:buClr>
                <a:schemeClr val="tx1"/>
              </a:buClr>
              <a:buSzPct val="75000"/>
              <a:buFont typeface="Wingdings" panose="05000000000000000000" pitchFamily="2" charset="2"/>
              <a:buChar char=""/>
              <a:defRPr/>
            </a:pPr>
            <a:r>
              <a:rPr lang="en-US" sz="1400" b="1" kern="0" dirty="0">
                <a:ea typeface="+mj-ea"/>
                <a:cs typeface="+mj-cs"/>
              </a:rPr>
              <a:t>Proportional r</a:t>
            </a:r>
            <a:r>
              <a:rPr lang="en-US" sz="1400" b="1" kern="0" dirty="0" smtClean="0">
                <a:ea typeface="+mj-ea"/>
                <a:cs typeface="+mj-cs"/>
              </a:rPr>
              <a:t>esponse</a:t>
            </a:r>
            <a:endParaRPr lang="en-US" sz="1400" b="1" kern="0" dirty="0">
              <a:ea typeface="+mj-ea"/>
              <a:cs typeface="+mj-cs"/>
            </a:endParaRPr>
          </a:p>
          <a:p>
            <a:pPr marL="533400" lvl="1" indent="-393700" algn="just">
              <a:lnSpc>
                <a:spcPct val="150000"/>
              </a:lnSpc>
              <a:spcBef>
                <a:spcPts val="0"/>
              </a:spcBef>
              <a:spcAft>
                <a:spcPts val="0"/>
              </a:spcAft>
              <a:buClr>
                <a:schemeClr val="tx1"/>
              </a:buClr>
              <a:buSzPct val="75000"/>
              <a:buFont typeface="Wingdings" panose="05000000000000000000" pitchFamily="2" charset="2"/>
              <a:buChar char=""/>
              <a:defRPr/>
            </a:pPr>
            <a:r>
              <a:rPr lang="en-US" sz="1400" b="1" kern="0" dirty="0">
                <a:ea typeface="+mj-ea"/>
                <a:cs typeface="+mj-cs"/>
              </a:rPr>
              <a:t>Good efficiency</a:t>
            </a:r>
          </a:p>
          <a:p>
            <a:pPr marL="533400" lvl="1" indent="-393700" algn="just">
              <a:lnSpc>
                <a:spcPct val="150000"/>
              </a:lnSpc>
              <a:spcBef>
                <a:spcPts val="0"/>
              </a:spcBef>
              <a:spcAft>
                <a:spcPts val="0"/>
              </a:spcAft>
              <a:buClr>
                <a:schemeClr val="tx1"/>
              </a:buClr>
              <a:buSzPct val="75000"/>
              <a:buFont typeface="Wingdings" panose="05000000000000000000" pitchFamily="2" charset="2"/>
              <a:buChar char=""/>
              <a:defRPr/>
            </a:pPr>
            <a:r>
              <a:rPr lang="en-US" sz="1400" b="1" kern="0" dirty="0">
                <a:ea typeface="+mj-ea"/>
                <a:cs typeface="+mj-cs"/>
              </a:rPr>
              <a:t>Good spectral </a:t>
            </a:r>
            <a:r>
              <a:rPr lang="en-US" sz="1400" b="1" kern="0" dirty="0" smtClean="0">
                <a:ea typeface="+mj-ea"/>
                <a:cs typeface="+mj-cs"/>
              </a:rPr>
              <a:t>range</a:t>
            </a:r>
          </a:p>
          <a:p>
            <a:pPr marL="533400" lvl="1" indent="-393700" algn="just">
              <a:lnSpc>
                <a:spcPct val="150000"/>
              </a:lnSpc>
              <a:spcBef>
                <a:spcPts val="0"/>
              </a:spcBef>
              <a:spcAft>
                <a:spcPts val="0"/>
              </a:spcAft>
              <a:buClr>
                <a:schemeClr val="tx1"/>
              </a:buClr>
              <a:buSzPct val="75000"/>
              <a:buFont typeface="Wingdings" panose="05000000000000000000" pitchFamily="2" charset="2"/>
              <a:buChar char=""/>
              <a:defRPr/>
            </a:pPr>
            <a:r>
              <a:rPr lang="en-US" sz="1400" b="1" kern="0" dirty="0" smtClean="0">
                <a:ea typeface="+mj-ea"/>
                <a:cs typeface="+mj-cs"/>
              </a:rPr>
              <a:t>Pad, strip and pixel designs available</a:t>
            </a:r>
          </a:p>
          <a:p>
            <a:pPr marL="0" lvl="1" algn="just">
              <a:lnSpc>
                <a:spcPct val="150000"/>
              </a:lnSpc>
              <a:spcBef>
                <a:spcPts val="0"/>
              </a:spcBef>
              <a:spcAft>
                <a:spcPts val="0"/>
              </a:spcAft>
              <a:buClr>
                <a:schemeClr val="tx1"/>
              </a:buClr>
              <a:buSzPct val="75000"/>
              <a:defRPr/>
            </a:pPr>
            <a:r>
              <a:rPr lang="en-US" sz="1400" b="1" kern="0" dirty="0" smtClean="0">
                <a:solidFill>
                  <a:srgbClr val="FF0000"/>
                </a:solidFill>
                <a:ea typeface="+mj-ea"/>
                <a:cs typeface="+mj-cs"/>
              </a:rPr>
              <a:t>After Irradiation</a:t>
            </a:r>
            <a:endParaRPr lang="en-US" sz="1400" b="1" kern="0" dirty="0" smtClean="0">
              <a:ea typeface="+mj-ea"/>
              <a:cs typeface="+mj-cs"/>
            </a:endParaRPr>
          </a:p>
          <a:p>
            <a:pPr marL="482600" lvl="1" indent="-342900" algn="just">
              <a:lnSpc>
                <a:spcPct val="150000"/>
              </a:lnSpc>
              <a:spcBef>
                <a:spcPts val="0"/>
              </a:spcBef>
              <a:spcAft>
                <a:spcPts val="0"/>
              </a:spcAft>
              <a:buClr>
                <a:srgbClr val="FF0000"/>
              </a:buClr>
              <a:buSzPct val="100000"/>
              <a:buFont typeface="ZapfDingbatsITC" charset="0"/>
              <a:buChar char="✘"/>
              <a:defRPr/>
            </a:pPr>
            <a:r>
              <a:rPr lang="en-US" sz="1400" b="1" kern="0" dirty="0" smtClean="0"/>
              <a:t>Worse signal to noise ratio (lower quality signal + noise increment)</a:t>
            </a:r>
          </a:p>
          <a:p>
            <a:pPr marL="482600" lvl="1" indent="-342900" algn="just">
              <a:lnSpc>
                <a:spcPct val="150000"/>
              </a:lnSpc>
              <a:spcBef>
                <a:spcPts val="0"/>
              </a:spcBef>
              <a:spcAft>
                <a:spcPts val="0"/>
              </a:spcAft>
              <a:buClr>
                <a:srgbClr val="FF0000"/>
              </a:buClr>
              <a:buSzPct val="100000"/>
              <a:buFont typeface="ZapfDingbatsITC" charset="0"/>
              <a:buChar char="✘"/>
              <a:defRPr/>
            </a:pPr>
            <a:r>
              <a:rPr lang="en-US" sz="1400" b="1" kern="0" dirty="0" smtClean="0"/>
              <a:t>Increment of the power consumption (leakage current increase)</a:t>
            </a:r>
          </a:p>
          <a:p>
            <a:pPr marL="482600" lvl="1" indent="-342900" algn="just">
              <a:lnSpc>
                <a:spcPct val="150000"/>
              </a:lnSpc>
              <a:spcBef>
                <a:spcPts val="0"/>
              </a:spcBef>
              <a:spcAft>
                <a:spcPts val="0"/>
              </a:spcAft>
              <a:buClr>
                <a:srgbClr val="FF0000"/>
              </a:buClr>
              <a:buSzPct val="100000"/>
              <a:buFont typeface="ZapfDingbatsITC" charset="0"/>
              <a:buChar char="✘"/>
              <a:defRPr/>
            </a:pPr>
            <a:r>
              <a:rPr lang="en-US" sz="1400" b="1" kern="0" dirty="0" err="1" smtClean="0"/>
              <a:t>Ionisation</a:t>
            </a:r>
            <a:r>
              <a:rPr lang="en-US" sz="1400" b="1" kern="0" dirty="0" smtClean="0"/>
              <a:t> damage (relevant </a:t>
            </a:r>
            <a:r>
              <a:rPr lang="en-US" sz="1400" b="1" kern="0" dirty="0"/>
              <a:t>on </a:t>
            </a:r>
            <a:r>
              <a:rPr lang="en-US" sz="1400" b="1" kern="0" dirty="0" smtClean="0"/>
              <a:t>n-on-p </a:t>
            </a:r>
            <a:r>
              <a:rPr lang="en-US" sz="1400" b="1" kern="0" dirty="0"/>
              <a:t>structures</a:t>
            </a:r>
            <a:r>
              <a:rPr lang="en-US" sz="1400" b="1" kern="0" dirty="0" smtClean="0"/>
              <a:t>)</a:t>
            </a:r>
            <a:endParaRPr lang="en-US" sz="1400" b="1" kern="0" dirty="0"/>
          </a:p>
        </p:txBody>
      </p:sp>
      <p:sp>
        <p:nvSpPr>
          <p:cNvPr id="3" name="Rectangle 2"/>
          <p:cNvSpPr txBox="1">
            <a:spLocks noChangeArrowheads="1"/>
          </p:cNvSpPr>
          <p:nvPr/>
        </p:nvSpPr>
        <p:spPr bwMode="auto">
          <a:xfrm>
            <a:off x="4571998" y="1316054"/>
            <a:ext cx="4464497" cy="5065274"/>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u="sng" kern="0" dirty="0">
                <a:solidFill>
                  <a:srgbClr val="FF0000"/>
                </a:solidFill>
              </a:rPr>
              <a:t>Low Gain Avalanche Detectors (LGAD</a:t>
            </a:r>
            <a:r>
              <a:rPr lang="en-US" sz="1400" b="1" u="sng" kern="0" dirty="0" smtClean="0">
                <a:solidFill>
                  <a:srgbClr val="FF0000"/>
                </a:solidFill>
              </a:rPr>
              <a:t>)</a:t>
            </a:r>
          </a:p>
          <a:p>
            <a:pPr marL="533400" lvl="1" indent="-355600" algn="just">
              <a:lnSpc>
                <a:spcPct val="150000"/>
              </a:lnSpc>
              <a:spcBef>
                <a:spcPts val="0"/>
              </a:spcBef>
              <a:spcAft>
                <a:spcPts val="0"/>
              </a:spcAft>
              <a:buClr>
                <a:schemeClr val="tx1"/>
              </a:buClr>
              <a:buSzPct val="75000"/>
              <a:buFont typeface="Wingdings" panose="05000000000000000000" pitchFamily="2" charset="2"/>
              <a:buChar char="ü"/>
              <a:defRPr/>
            </a:pPr>
            <a:r>
              <a:rPr lang="en-US" sz="1400" b="1" kern="0" dirty="0" smtClean="0">
                <a:ea typeface="+mj-ea"/>
                <a:cs typeface="+mj-cs"/>
              </a:rPr>
              <a:t>Proportional response (linear mode operation)</a:t>
            </a:r>
          </a:p>
          <a:p>
            <a:pPr marL="533400" lvl="1" indent="-355600" algn="just">
              <a:lnSpc>
                <a:spcPct val="150000"/>
              </a:lnSpc>
              <a:spcBef>
                <a:spcPts val="0"/>
              </a:spcBef>
              <a:spcAft>
                <a:spcPts val="0"/>
              </a:spcAft>
              <a:buClr>
                <a:schemeClr val="tx1"/>
              </a:buClr>
              <a:buSzPct val="75000"/>
              <a:buFont typeface="Wingdings" panose="05000000000000000000" pitchFamily="2" charset="2"/>
              <a:buChar char="ü"/>
              <a:defRPr/>
            </a:pPr>
            <a:r>
              <a:rPr lang="en-US" sz="1400" b="1" kern="0" dirty="0" smtClean="0">
                <a:ea typeface="+mj-ea"/>
                <a:cs typeface="+mj-cs"/>
              </a:rPr>
              <a:t>Good </a:t>
            </a:r>
            <a:r>
              <a:rPr lang="en-US" sz="1400" b="1" kern="0" dirty="0">
                <a:ea typeface="+mj-ea"/>
                <a:cs typeface="+mj-cs"/>
              </a:rPr>
              <a:t>efficiency</a:t>
            </a:r>
          </a:p>
          <a:p>
            <a:pPr marL="533400" lvl="1" indent="-355600" algn="just">
              <a:lnSpc>
                <a:spcPct val="150000"/>
              </a:lnSpc>
              <a:spcBef>
                <a:spcPts val="0"/>
              </a:spcBef>
              <a:spcAft>
                <a:spcPts val="0"/>
              </a:spcAft>
              <a:buClr>
                <a:schemeClr val="tx1"/>
              </a:buClr>
              <a:buSzPct val="75000"/>
              <a:buFont typeface="Wingdings" panose="05000000000000000000" pitchFamily="2" charset="2"/>
              <a:buChar char="ü"/>
              <a:defRPr/>
            </a:pPr>
            <a:r>
              <a:rPr lang="en-US" sz="1400" b="1" kern="0" dirty="0"/>
              <a:t>Good spectral range</a:t>
            </a:r>
          </a:p>
          <a:p>
            <a:pPr marL="533400" lvl="1" indent="-355600" algn="just">
              <a:lnSpc>
                <a:spcPct val="150000"/>
              </a:lnSpc>
              <a:spcBef>
                <a:spcPts val="0"/>
              </a:spcBef>
              <a:spcAft>
                <a:spcPts val="0"/>
              </a:spcAft>
              <a:buClr>
                <a:schemeClr val="tx1"/>
              </a:buClr>
              <a:buSzPct val="75000"/>
              <a:buFont typeface="Wingdings" panose="05000000000000000000" pitchFamily="2" charset="2"/>
              <a:buChar char="ü"/>
              <a:defRPr/>
            </a:pPr>
            <a:r>
              <a:rPr lang="en-US" sz="1400" b="1" kern="0" dirty="0">
                <a:ea typeface="+mj-ea"/>
                <a:cs typeface="+mj-cs"/>
              </a:rPr>
              <a:t>Better </a:t>
            </a:r>
            <a:r>
              <a:rPr lang="en-US" sz="1400" b="1" kern="0" dirty="0" smtClean="0">
                <a:ea typeface="+mj-ea"/>
                <a:cs typeface="+mj-cs"/>
              </a:rPr>
              <a:t>sensibility (Gain)</a:t>
            </a:r>
          </a:p>
          <a:p>
            <a:pPr marL="533400" lvl="1" indent="-355600" algn="just">
              <a:lnSpc>
                <a:spcPct val="150000"/>
              </a:lnSpc>
              <a:spcBef>
                <a:spcPts val="0"/>
              </a:spcBef>
              <a:spcAft>
                <a:spcPts val="0"/>
              </a:spcAft>
              <a:buClr>
                <a:schemeClr val="tx1"/>
              </a:buClr>
              <a:buSzPct val="75000"/>
              <a:buFont typeface="Wingdings" panose="05000000000000000000" pitchFamily="2" charset="2"/>
              <a:buChar char="ü"/>
              <a:defRPr/>
            </a:pPr>
            <a:r>
              <a:rPr lang="en-US" sz="1400" b="1" kern="0" dirty="0" smtClean="0">
                <a:ea typeface="+mj-ea"/>
                <a:cs typeface="+mj-cs"/>
              </a:rPr>
              <a:t>Thin detector integration with the same signal and higher collection efficiency</a:t>
            </a:r>
            <a:endParaRPr lang="en-US" sz="1400" b="1" kern="0" dirty="0">
              <a:ea typeface="+mj-ea"/>
              <a:cs typeface="+mj-cs"/>
            </a:endParaRPr>
          </a:p>
          <a:p>
            <a:pPr marL="533400" lvl="1" indent="-355600" algn="just">
              <a:lnSpc>
                <a:spcPct val="150000"/>
              </a:lnSpc>
              <a:spcBef>
                <a:spcPts val="0"/>
              </a:spcBef>
              <a:spcAft>
                <a:spcPts val="0"/>
              </a:spcAft>
              <a:buClr>
                <a:schemeClr val="tx1"/>
              </a:buClr>
              <a:buSzPct val="75000"/>
              <a:buFont typeface="Wingdings" panose="05000000000000000000" pitchFamily="2" charset="2"/>
              <a:buChar char="ü"/>
              <a:defRPr/>
            </a:pPr>
            <a:r>
              <a:rPr lang="en-US" sz="1400" b="1" kern="0" dirty="0">
                <a:ea typeface="+mj-ea"/>
                <a:cs typeface="+mj-cs"/>
              </a:rPr>
              <a:t>Better signal/noise </a:t>
            </a:r>
            <a:r>
              <a:rPr lang="en-US" sz="1400" b="1" kern="0" dirty="0" smtClean="0">
                <a:ea typeface="+mj-ea"/>
                <a:cs typeface="+mj-cs"/>
              </a:rPr>
              <a:t>ratio</a:t>
            </a:r>
          </a:p>
          <a:p>
            <a:pPr marL="800100" lvl="1" indent="-342900" algn="just">
              <a:lnSpc>
                <a:spcPct val="150000"/>
              </a:lnSpc>
              <a:spcBef>
                <a:spcPts val="0"/>
              </a:spcBef>
              <a:spcAft>
                <a:spcPts val="0"/>
              </a:spcAft>
              <a:buClr>
                <a:srgbClr val="00B050"/>
              </a:buClr>
              <a:buSzPct val="150000"/>
              <a:buFont typeface="Wingdings" pitchFamily="2" charset="2"/>
              <a:buChar char="ü"/>
              <a:defRPr/>
            </a:pPr>
            <a:endParaRPr lang="en-US" sz="1400" b="1" kern="0" dirty="0" smtClean="0">
              <a:ea typeface="+mj-ea"/>
              <a:cs typeface="+mj-cs"/>
            </a:endParaRPr>
          </a:p>
          <a:p>
            <a:pPr marL="0" lvl="1" algn="just">
              <a:lnSpc>
                <a:spcPct val="150000"/>
              </a:lnSpc>
              <a:spcBef>
                <a:spcPts val="0"/>
              </a:spcBef>
              <a:spcAft>
                <a:spcPts val="0"/>
              </a:spcAft>
              <a:buClr>
                <a:schemeClr val="tx1"/>
              </a:buClr>
              <a:defRPr/>
            </a:pPr>
            <a:r>
              <a:rPr lang="en-US" sz="1400" b="1" kern="0" dirty="0" smtClean="0">
                <a:solidFill>
                  <a:srgbClr val="FF0000"/>
                </a:solidFill>
                <a:ea typeface="+mj-ea"/>
                <a:cs typeface="+mj-cs"/>
              </a:rPr>
              <a:t>After Irradiation</a:t>
            </a:r>
          </a:p>
          <a:p>
            <a:pPr marL="571500" lvl="1" indent="-342900" algn="just">
              <a:lnSpc>
                <a:spcPct val="150000"/>
              </a:lnSpc>
              <a:spcBef>
                <a:spcPts val="0"/>
              </a:spcBef>
              <a:spcAft>
                <a:spcPts val="0"/>
              </a:spcAft>
              <a:buClr>
                <a:schemeClr val="tx1"/>
              </a:buClr>
              <a:buSzPct val="75000"/>
              <a:buFont typeface="Wingdings" pitchFamily="2" charset="2"/>
              <a:buChar char="ü"/>
              <a:defRPr/>
            </a:pPr>
            <a:r>
              <a:rPr lang="en-US" sz="1400" b="1" kern="0" dirty="0" smtClean="0"/>
              <a:t>Similar pre &amp; post irradiation signal (higher quality signal + lower noise increase)</a:t>
            </a:r>
          </a:p>
          <a:p>
            <a:pPr marL="571500" lvl="1" indent="-342900" algn="just">
              <a:lnSpc>
                <a:spcPct val="150000"/>
              </a:lnSpc>
              <a:spcBef>
                <a:spcPts val="0"/>
              </a:spcBef>
              <a:spcAft>
                <a:spcPts val="0"/>
              </a:spcAft>
              <a:buClr>
                <a:srgbClr val="FF0000"/>
              </a:buClr>
              <a:buSzPct val="100000"/>
              <a:buFont typeface="ZapfDingbatsITC" charset="0"/>
              <a:buChar char="✘"/>
              <a:defRPr/>
            </a:pPr>
            <a:r>
              <a:rPr lang="en-US" sz="1400" b="1" kern="0" dirty="0" smtClean="0"/>
              <a:t>Power consumption slightly increased</a:t>
            </a:r>
          </a:p>
          <a:p>
            <a:pPr marL="571500" lvl="1" indent="-342900" algn="just">
              <a:lnSpc>
                <a:spcPct val="150000"/>
              </a:lnSpc>
              <a:spcBef>
                <a:spcPts val="0"/>
              </a:spcBef>
              <a:spcAft>
                <a:spcPts val="0"/>
              </a:spcAft>
              <a:buClr>
                <a:srgbClr val="FF0000"/>
              </a:buClr>
              <a:buSzPct val="100000"/>
              <a:buFont typeface="ZapfDingbatsITC" charset="0"/>
              <a:buChar char="✘"/>
              <a:defRPr/>
            </a:pPr>
            <a:r>
              <a:rPr lang="en-US" sz="1400" b="1" kern="0" dirty="0" err="1" smtClean="0"/>
              <a:t>Ionisation</a:t>
            </a:r>
            <a:r>
              <a:rPr lang="en-US" sz="1400" b="1" kern="0" dirty="0" smtClean="0"/>
              <a:t> damage in oxides (relevant </a:t>
            </a:r>
            <a:r>
              <a:rPr lang="en-US" sz="1400" b="1" kern="0" dirty="0"/>
              <a:t>on </a:t>
            </a:r>
            <a:r>
              <a:rPr lang="en-US" sz="1400" b="1" kern="0" dirty="0" smtClean="0"/>
              <a:t>n-on-p </a:t>
            </a:r>
            <a:r>
              <a:rPr lang="en-US" sz="1400" b="1" kern="0" dirty="0"/>
              <a:t>structures)</a:t>
            </a:r>
          </a:p>
          <a:p>
            <a:pPr marL="800100" lvl="1" indent="-342900" algn="just">
              <a:lnSpc>
                <a:spcPct val="150000"/>
              </a:lnSpc>
              <a:spcBef>
                <a:spcPts val="0"/>
              </a:spcBef>
              <a:spcAft>
                <a:spcPts val="0"/>
              </a:spcAft>
              <a:buFont typeface="Wingdings"/>
              <a:buChar char="à"/>
              <a:defRPr/>
            </a:pPr>
            <a:endParaRPr lang="en-US" sz="1400" b="1" kern="0" dirty="0" smtClean="0">
              <a:solidFill>
                <a:srgbClr val="FF0000"/>
              </a:solidFill>
              <a:ea typeface="+mj-ea"/>
              <a:cs typeface="+mj-cs"/>
            </a:endParaRPr>
          </a:p>
          <a:p>
            <a:pPr marL="800100" lvl="1" indent="-342900" algn="just">
              <a:lnSpc>
                <a:spcPct val="150000"/>
              </a:lnSpc>
              <a:spcBef>
                <a:spcPts val="0"/>
              </a:spcBef>
              <a:spcAft>
                <a:spcPts val="0"/>
              </a:spcAft>
              <a:buFont typeface="Wingdings"/>
              <a:buChar char="à"/>
              <a:defRPr/>
            </a:pPr>
            <a:endParaRPr lang="en-US" sz="1400" b="1" kern="0" dirty="0">
              <a:solidFill>
                <a:srgbClr val="FF0000"/>
              </a:solidFill>
              <a:ea typeface="+mj-ea"/>
              <a:cs typeface="+mj-cs"/>
            </a:endParaRPr>
          </a:p>
        </p:txBody>
      </p:sp>
      <p:sp>
        <p:nvSpPr>
          <p:cNvPr id="4" name="Rectangle 14"/>
          <p:cNvSpPr txBox="1">
            <a:spLocks noChangeArrowheads="1"/>
          </p:cNvSpPr>
          <p:nvPr/>
        </p:nvSpPr>
        <p:spPr>
          <a:xfrm>
            <a:off x="251147" y="476250"/>
            <a:ext cx="8605837"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altLang="ja-JP" sz="2000" b="1" kern="0" dirty="0" smtClean="0">
                <a:solidFill>
                  <a:schemeClr val="tx1"/>
                </a:solidFill>
                <a:latin typeface="+mn-lt"/>
                <a:ea typeface="ＭＳ Ｐゴシック" pitchFamily="34" charset="-128"/>
              </a:rPr>
              <a:t>Silicon Detectors with Internal Gain and Proportional Response</a:t>
            </a:r>
            <a:endParaRPr lang="en-US" sz="2000" kern="0" dirty="0" smtClean="0">
              <a:solidFill>
                <a:schemeClr val="tx1"/>
              </a:solidFill>
              <a:latin typeface="+mn-lt"/>
            </a:endParaRPr>
          </a:p>
        </p:txBody>
      </p:sp>
      <p:cxnSp>
        <p:nvCxnSpPr>
          <p:cNvPr id="5" name="6 Conector recto"/>
          <p:cNvCxnSpPr>
            <a:cxnSpLocks noChangeShapeType="1"/>
          </p:cNvCxnSpPr>
          <p:nvPr/>
        </p:nvCxnSpPr>
        <p:spPr bwMode="auto">
          <a:xfrm>
            <a:off x="251147"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6" name="AutoShape 9"/>
          <p:cNvSpPr>
            <a:spLocks noChangeArrowheads="1"/>
          </p:cNvSpPr>
          <p:nvPr/>
        </p:nvSpPr>
        <p:spPr bwMode="auto">
          <a:xfrm>
            <a:off x="899490" y="1272805"/>
            <a:ext cx="2412382" cy="602218"/>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50000"/>
              </a:lnSpc>
              <a:spcBef>
                <a:spcPts val="0"/>
              </a:spcBef>
              <a:spcAft>
                <a:spcPts val="0"/>
              </a:spcAft>
              <a:defRPr/>
            </a:pPr>
            <a:r>
              <a:rPr lang="en-US" sz="2000" b="1" kern="0" dirty="0" smtClean="0"/>
              <a:t>Tracking Detectors</a:t>
            </a:r>
            <a:endParaRPr lang="en-US" sz="2000" b="1" kern="0" baseline="-25000" dirty="0"/>
          </a:p>
        </p:txBody>
      </p:sp>
      <p:grpSp>
        <p:nvGrpSpPr>
          <p:cNvPr id="9" name="Grupo 8"/>
          <p:cNvGrpSpPr/>
          <p:nvPr/>
        </p:nvGrpSpPr>
        <p:grpSpPr>
          <a:xfrm>
            <a:off x="2771750" y="2143698"/>
            <a:ext cx="1944260" cy="709222"/>
            <a:chOff x="2843765" y="2284719"/>
            <a:chExt cx="1944260" cy="709222"/>
          </a:xfrm>
        </p:grpSpPr>
        <p:sp>
          <p:nvSpPr>
            <p:cNvPr id="7" name="30 Flecha abajo"/>
            <p:cNvSpPr>
              <a:spLocks noChangeArrowheads="1"/>
            </p:cNvSpPr>
            <p:nvPr/>
          </p:nvSpPr>
          <p:spPr bwMode="auto">
            <a:xfrm rot="16200000">
              <a:off x="3720134" y="2070061"/>
              <a:ext cx="263540" cy="1584220"/>
            </a:xfrm>
            <a:prstGeom prst="downArrow">
              <a:avLst>
                <a:gd name="adj1" fmla="val 50000"/>
                <a:gd name="adj2" fmla="val 49890"/>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s-ES">
                <a:solidFill>
                  <a:schemeClr val="accent1"/>
                </a:solidFill>
              </a:endParaRPr>
            </a:p>
          </p:txBody>
        </p:sp>
        <p:sp>
          <p:nvSpPr>
            <p:cNvPr id="8" name="Rectangle 2"/>
            <p:cNvSpPr txBox="1">
              <a:spLocks noChangeArrowheads="1"/>
            </p:cNvSpPr>
            <p:nvPr/>
          </p:nvSpPr>
          <p:spPr bwMode="auto">
            <a:xfrm>
              <a:off x="2843765" y="2284719"/>
              <a:ext cx="1944260" cy="358775"/>
            </a:xfrm>
            <a:prstGeom prst="rect">
              <a:avLst/>
            </a:prstGeom>
            <a:noFill/>
            <a:ln w="9525">
              <a:noFill/>
              <a:miter lim="800000"/>
              <a:headEnd/>
              <a:tailEnd/>
            </a:ln>
          </p:spPr>
          <p:txBody>
            <a:bodyPr lIns="92075" tIns="46038" rIns="92075" bIns="46038"/>
            <a:lstStyle/>
            <a:p>
              <a:pPr marL="0" lvl="1" algn="ctr">
                <a:lnSpc>
                  <a:spcPct val="150000"/>
                </a:lnSpc>
                <a:spcBef>
                  <a:spcPts val="0"/>
                </a:spcBef>
                <a:spcAft>
                  <a:spcPts val="0"/>
                </a:spcAft>
                <a:defRPr/>
              </a:pPr>
              <a:r>
                <a:rPr lang="en-US" sz="2000" b="1" kern="0" dirty="0" smtClean="0">
                  <a:solidFill>
                    <a:schemeClr val="accent1"/>
                  </a:solidFill>
                  <a:ea typeface="+mj-ea"/>
                  <a:cs typeface="+mj-cs"/>
                </a:rPr>
                <a:t>Internal Gain</a:t>
              </a:r>
              <a:endParaRPr lang="en-US" sz="2000" b="1" kern="0" dirty="0">
                <a:solidFill>
                  <a:schemeClr val="accent1"/>
                </a:solidFill>
                <a:ea typeface="+mj-ea"/>
                <a:cs typeface="+mj-cs"/>
              </a:endParaRPr>
            </a:p>
          </p:txBody>
        </p:sp>
      </p:grpSp>
    </p:spTree>
    <p:extLst>
      <p:ext uri="{BB962C8B-B14F-4D97-AF65-F5344CB8AC3E}">
        <p14:creationId xmlns:p14="http://schemas.microsoft.com/office/powerpoint/2010/main" val="39237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4"/>
          <p:cNvSpPr>
            <a:spLocks noGrp="1" noChangeArrowheads="1"/>
          </p:cNvSpPr>
          <p:nvPr>
            <p:ph type="title"/>
          </p:nvPr>
        </p:nvSpPr>
        <p:spPr>
          <a:xfrm>
            <a:off x="1116013" y="476250"/>
            <a:ext cx="7127875" cy="576263"/>
          </a:xfrm>
        </p:spPr>
        <p:txBody>
          <a:bodyPr/>
          <a:lstStyle/>
          <a:p>
            <a:pPr algn="ctr"/>
            <a:r>
              <a:rPr lang="en-US" sz="2000" b="1" dirty="0" smtClean="0">
                <a:solidFill>
                  <a:schemeClr val="tx1"/>
                </a:solidFill>
                <a:latin typeface="+mn-lt"/>
                <a:ea typeface="ＭＳ Ｐゴシック" pitchFamily="34" charset="-128"/>
              </a:rPr>
              <a:t>Linear Mode Operation. Gain Definition</a:t>
            </a:r>
            <a:endParaRPr lang="en-US" sz="2000" dirty="0" smtClean="0">
              <a:solidFill>
                <a:schemeClr val="tx1"/>
              </a:solidFill>
              <a:latin typeface="+mn-lt"/>
            </a:endParaRPr>
          </a:p>
        </p:txBody>
      </p:sp>
      <p:cxnSp>
        <p:nvCxnSpPr>
          <p:cNvPr id="16"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4" name="Rectangle 2"/>
          <p:cNvSpPr txBox="1">
            <a:spLocks noChangeArrowheads="1"/>
          </p:cNvSpPr>
          <p:nvPr/>
        </p:nvSpPr>
        <p:spPr bwMode="auto">
          <a:xfrm>
            <a:off x="107504" y="1124680"/>
            <a:ext cx="8784976" cy="1019682"/>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u="sng" kern="0" dirty="0" smtClean="0">
                <a:solidFill>
                  <a:srgbClr val="FF0000"/>
                </a:solidFill>
                <a:ea typeface="+mj-ea"/>
                <a:cs typeface="+mj-cs"/>
              </a:rPr>
              <a:t>Diodes with multiplication </a:t>
            </a:r>
            <a:r>
              <a:rPr lang="en-US" sz="1400" b="1" kern="0" dirty="0" smtClean="0">
                <a:ea typeface="+mj-ea"/>
                <a:cs typeface="+mj-cs"/>
              </a:rPr>
              <a:t>can operate in Linear or </a:t>
            </a:r>
            <a:r>
              <a:rPr lang="en-US" sz="1400" b="1" kern="0" dirty="0">
                <a:ea typeface="+mj-ea"/>
                <a:cs typeface="+mj-cs"/>
              </a:rPr>
              <a:t>G</a:t>
            </a:r>
            <a:r>
              <a:rPr lang="en-US" sz="1400" b="1" kern="0" dirty="0" smtClean="0">
                <a:ea typeface="+mj-ea"/>
                <a:cs typeface="+mj-cs"/>
              </a:rPr>
              <a:t>eiger mode</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u="sng" kern="0" dirty="0" smtClean="0">
                <a:ea typeface="+mj-ea"/>
                <a:cs typeface="+mj-cs"/>
              </a:rPr>
              <a:t>Linear mode</a:t>
            </a:r>
            <a:r>
              <a:rPr lang="en-US" sz="1400" b="1" kern="0" dirty="0" smtClean="0">
                <a:ea typeface="+mj-ea"/>
                <a:cs typeface="+mj-cs"/>
              </a:rPr>
              <a:t>: Moderate gain: Proportional response to the deposited energy </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u="sng" kern="0" dirty="0" smtClean="0">
                <a:ea typeface="+mj-ea"/>
                <a:cs typeface="+mj-cs"/>
              </a:rPr>
              <a:t>Geiger mode</a:t>
            </a:r>
            <a:r>
              <a:rPr lang="en-US" sz="1400" b="1" kern="0" dirty="0" smtClean="0">
                <a:ea typeface="+mj-ea"/>
                <a:cs typeface="+mj-cs"/>
              </a:rPr>
              <a:t>: Very high gain: Digital response (detection or not detection) </a:t>
            </a:r>
            <a:endParaRPr lang="en-US" sz="1400" b="1" kern="0" dirty="0">
              <a:ea typeface="+mj-ea"/>
              <a:cs typeface="+mj-cs"/>
            </a:endParaRPr>
          </a:p>
        </p:txBody>
      </p:sp>
      <p:grpSp>
        <p:nvGrpSpPr>
          <p:cNvPr id="7" name="6 Grupo"/>
          <p:cNvGrpSpPr/>
          <p:nvPr/>
        </p:nvGrpSpPr>
        <p:grpSpPr>
          <a:xfrm>
            <a:off x="1614020" y="2591855"/>
            <a:ext cx="4928537" cy="3518856"/>
            <a:chOff x="4572000" y="3038216"/>
            <a:chExt cx="4240883" cy="276271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718" y="3038216"/>
              <a:ext cx="3953247" cy="276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Elipse"/>
            <p:cNvSpPr/>
            <p:nvPr/>
          </p:nvSpPr>
          <p:spPr bwMode="auto">
            <a:xfrm rot="20957194">
              <a:off x="5468178" y="4300859"/>
              <a:ext cx="2250986" cy="366643"/>
            </a:xfrm>
            <a:prstGeom prst="ellipse">
              <a:avLst/>
            </a:prstGeom>
            <a:noFill/>
            <a:ln w="19050" cap="flat" cmpd="sng" algn="ctr">
              <a:solidFill>
                <a:srgbClr val="3164AB"/>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5" name="4 CuadroTexto"/>
            <p:cNvSpPr txBox="1"/>
            <p:nvPr/>
          </p:nvSpPr>
          <p:spPr>
            <a:xfrm>
              <a:off x="4572000" y="4177933"/>
              <a:ext cx="673396" cy="241641"/>
            </a:xfrm>
            <a:prstGeom prst="rect">
              <a:avLst/>
            </a:prstGeom>
            <a:solidFill>
              <a:schemeClr val="bg1"/>
            </a:solidFill>
          </p:spPr>
          <p:txBody>
            <a:bodyPr wrap="none" rtlCol="0">
              <a:spAutoFit/>
            </a:bodyPr>
            <a:lstStyle/>
            <a:p>
              <a:r>
                <a:rPr lang="en-US" sz="1400" b="1" dirty="0" smtClean="0">
                  <a:solidFill>
                    <a:srgbClr val="3164AB"/>
                  </a:solidFill>
                </a:rPr>
                <a:t>No Gain</a:t>
              </a:r>
              <a:endParaRPr lang="en-US" sz="1400" b="1" dirty="0">
                <a:solidFill>
                  <a:srgbClr val="3164AB"/>
                </a:solidFill>
              </a:endParaRPr>
            </a:p>
          </p:txBody>
        </p:sp>
        <p:sp>
          <p:nvSpPr>
            <p:cNvPr id="10" name="9 CuadroTexto"/>
            <p:cNvSpPr txBox="1"/>
            <p:nvPr/>
          </p:nvSpPr>
          <p:spPr>
            <a:xfrm>
              <a:off x="5456165" y="4805333"/>
              <a:ext cx="1599139" cy="410789"/>
            </a:xfrm>
            <a:prstGeom prst="rect">
              <a:avLst/>
            </a:prstGeom>
            <a:noFill/>
          </p:spPr>
          <p:txBody>
            <a:bodyPr wrap="square" rtlCol="0">
              <a:spAutoFit/>
            </a:bodyPr>
            <a:lstStyle/>
            <a:p>
              <a:pPr algn="ctr"/>
              <a:r>
                <a:rPr lang="en-US" sz="1400" b="1" dirty="0" smtClean="0">
                  <a:solidFill>
                    <a:srgbClr val="3164AB"/>
                  </a:solidFill>
                </a:rPr>
                <a:t>Moderate Gain </a:t>
              </a:r>
            </a:p>
            <a:p>
              <a:pPr algn="ctr"/>
              <a:r>
                <a:rPr lang="en-US" sz="1400" b="1" dirty="0" smtClean="0">
                  <a:solidFill>
                    <a:srgbClr val="3164AB"/>
                  </a:solidFill>
                </a:rPr>
                <a:t>Proportional response</a:t>
              </a:r>
              <a:endParaRPr lang="en-US" sz="1400" b="1" dirty="0">
                <a:solidFill>
                  <a:srgbClr val="3164AB"/>
                </a:solidFill>
              </a:endParaRPr>
            </a:p>
          </p:txBody>
        </p:sp>
        <p:sp>
          <p:nvSpPr>
            <p:cNvPr id="11" name="10 CuadroTexto"/>
            <p:cNvSpPr txBox="1"/>
            <p:nvPr/>
          </p:nvSpPr>
          <p:spPr>
            <a:xfrm>
              <a:off x="7529150" y="4558560"/>
              <a:ext cx="1283733" cy="410789"/>
            </a:xfrm>
            <a:prstGeom prst="rect">
              <a:avLst/>
            </a:prstGeom>
            <a:solidFill>
              <a:schemeClr val="bg1"/>
            </a:solidFill>
            <a:ln>
              <a:noFill/>
            </a:ln>
          </p:spPr>
          <p:txBody>
            <a:bodyPr wrap="square" rtlCol="0">
              <a:spAutoFit/>
            </a:bodyPr>
            <a:lstStyle/>
            <a:p>
              <a:pPr algn="ctr"/>
              <a:r>
                <a:rPr lang="en-US" sz="1400" b="1" dirty="0" smtClean="0">
                  <a:solidFill>
                    <a:srgbClr val="3164AB"/>
                  </a:solidFill>
                </a:rPr>
                <a:t>Gain &gt; 10</a:t>
              </a:r>
              <a:r>
                <a:rPr lang="en-US" sz="1400" b="1" baseline="30000" dirty="0" smtClean="0">
                  <a:solidFill>
                    <a:srgbClr val="3164AB"/>
                  </a:solidFill>
                </a:rPr>
                <a:t>4</a:t>
              </a:r>
              <a:endParaRPr lang="en-US" sz="1400" b="1" dirty="0" smtClean="0">
                <a:solidFill>
                  <a:srgbClr val="3164AB"/>
                </a:solidFill>
              </a:endParaRPr>
            </a:p>
            <a:p>
              <a:pPr algn="ctr"/>
              <a:r>
                <a:rPr lang="en-US" sz="1400" b="1" dirty="0" smtClean="0">
                  <a:solidFill>
                    <a:srgbClr val="3164AB"/>
                  </a:solidFill>
                </a:rPr>
                <a:t>Digital response</a:t>
              </a:r>
              <a:endParaRPr lang="en-US" sz="1400" b="1" dirty="0">
                <a:solidFill>
                  <a:srgbClr val="3164AB"/>
                </a:solidFill>
              </a:endParaRPr>
            </a:p>
          </p:txBody>
        </p:sp>
        <p:sp>
          <p:nvSpPr>
            <p:cNvPr id="13" name="12 CuadroTexto"/>
            <p:cNvSpPr txBox="1"/>
            <p:nvPr/>
          </p:nvSpPr>
          <p:spPr>
            <a:xfrm>
              <a:off x="5964088" y="3577088"/>
              <a:ext cx="1285608" cy="265805"/>
            </a:xfrm>
            <a:prstGeom prst="rect">
              <a:avLst/>
            </a:prstGeom>
            <a:solidFill>
              <a:schemeClr val="bg1"/>
            </a:solidFill>
          </p:spPr>
          <p:txBody>
            <a:bodyPr wrap="square" rtlCol="0">
              <a:spAutoFit/>
            </a:bodyPr>
            <a:lstStyle/>
            <a:p>
              <a:pPr algn="ctr"/>
              <a:r>
                <a:rPr lang="en-US" sz="1600" b="1" dirty="0" smtClean="0"/>
                <a:t>Linear mode</a:t>
              </a:r>
              <a:endParaRPr lang="en-US" sz="1600" b="1" dirty="0"/>
            </a:p>
          </p:txBody>
        </p:sp>
      </p:grpSp>
      <mc:AlternateContent xmlns:mc="http://schemas.openxmlformats.org/markup-compatibility/2006" xmlns:a14="http://schemas.microsoft.com/office/drawing/2010/main">
        <mc:Choice Requires="a14">
          <p:sp>
            <p:nvSpPr>
              <p:cNvPr id="29" name="28 CuadroTexto"/>
              <p:cNvSpPr txBox="1"/>
              <p:nvPr/>
            </p:nvSpPr>
            <p:spPr>
              <a:xfrm>
                <a:off x="5004048" y="4642567"/>
                <a:ext cx="4032448" cy="400110"/>
              </a:xfrm>
              <a:prstGeom prst="rect">
                <a:avLst/>
              </a:prstGeom>
              <a:noFill/>
            </p:spPr>
            <p:txBody>
              <a:bodyPr wrap="square" rtlCol="0">
                <a:spAutoFit/>
              </a:bodyPr>
              <a:lstStyle/>
              <a:p>
                <a:endParaRPr lang="es-ES" dirty="0"/>
              </a:p>
            </p:txBody>
          </p:sp>
        </mc:Choice>
        <mc:Fallback xmlns="">
          <p:sp>
            <p:nvSpPr>
              <p:cNvPr id="29" name="28 CuadroTexto"/>
              <p:cNvSpPr txBox="1">
                <a:spLocks noRot="1" noChangeAspect="1" noMove="1" noResize="1" noEditPoints="1" noAdjustHandles="1" noChangeArrowheads="1" noChangeShapeType="1" noTextEdit="1"/>
              </p:cNvSpPr>
              <p:nvPr/>
            </p:nvSpPr>
            <p:spPr>
              <a:xfrm>
                <a:off x="5004048" y="4642567"/>
                <a:ext cx="4032448" cy="40011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436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ablo\Dropbox\Personal\Presentación Nuevo México\Estructura P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791" y="1492566"/>
            <a:ext cx="8783117" cy="2889504"/>
          </a:xfrm>
          <a:prstGeom prst="rect">
            <a:avLst/>
          </a:prstGeom>
          <a:noFill/>
          <a:extLst>
            <a:ext uri="{909E8E84-426E-40DD-AFC4-6F175D3DCCD1}">
              <a14:hiddenFill xmlns:a14="http://schemas.microsoft.com/office/drawing/2010/main">
                <a:solidFill>
                  <a:srgbClr val="FFFFFF"/>
                </a:solidFill>
              </a14:hiddenFill>
            </a:ext>
          </a:extLst>
        </p:spPr>
      </p:pic>
      <p:sp>
        <p:nvSpPr>
          <p:cNvPr id="5129" name="4 CuadroTexto"/>
          <p:cNvSpPr txBox="1">
            <a:spLocks noChangeArrowheads="1"/>
          </p:cNvSpPr>
          <p:nvPr/>
        </p:nvSpPr>
        <p:spPr bwMode="auto">
          <a:xfrm>
            <a:off x="2297306" y="3786182"/>
            <a:ext cx="21547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smtClean="0"/>
              <a:t>P-type (</a:t>
            </a:r>
            <a:r>
              <a:rPr lang="el-GR" sz="1400" b="1" dirty="0" smtClean="0">
                <a:latin typeface="+mj-lt"/>
              </a:rPr>
              <a:t>π</a:t>
            </a:r>
            <a:r>
              <a:rPr lang="en-US" sz="1400" b="1" dirty="0" smtClean="0"/>
              <a:t>)substrate</a:t>
            </a:r>
            <a:endParaRPr lang="en-US" sz="1400" b="1" dirty="0"/>
          </a:p>
        </p:txBody>
      </p:sp>
      <p:cxnSp>
        <p:nvCxnSpPr>
          <p:cNvPr id="5132" name="29 Conector recto de flecha"/>
          <p:cNvCxnSpPr>
            <a:cxnSpLocks noChangeShapeType="1"/>
          </p:cNvCxnSpPr>
          <p:nvPr/>
        </p:nvCxnSpPr>
        <p:spPr bwMode="auto">
          <a:xfrm flipV="1">
            <a:off x="4823109" y="1252197"/>
            <a:ext cx="421308" cy="68538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133" name="34 CuadroTexto"/>
          <p:cNvSpPr txBox="1">
            <a:spLocks noChangeArrowheads="1"/>
          </p:cNvSpPr>
          <p:nvPr/>
        </p:nvSpPr>
        <p:spPr bwMode="auto">
          <a:xfrm>
            <a:off x="5345233" y="1112781"/>
            <a:ext cx="130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N</a:t>
            </a:r>
            <a:r>
              <a:rPr lang="en-US" sz="1400" b="1" baseline="30000" dirty="0"/>
              <a:t>+</a:t>
            </a:r>
            <a:r>
              <a:rPr lang="en-US" sz="1400" b="1" dirty="0"/>
              <a:t> cathode</a:t>
            </a:r>
          </a:p>
        </p:txBody>
      </p:sp>
      <p:sp>
        <p:nvSpPr>
          <p:cNvPr id="5134" name="35 CuadroTexto"/>
          <p:cNvSpPr txBox="1">
            <a:spLocks noChangeArrowheads="1"/>
          </p:cNvSpPr>
          <p:nvPr/>
        </p:nvSpPr>
        <p:spPr bwMode="auto">
          <a:xfrm>
            <a:off x="5582968" y="4578625"/>
            <a:ext cx="1096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P</a:t>
            </a:r>
            <a:r>
              <a:rPr lang="en-US" sz="1400" b="1" baseline="30000" dirty="0"/>
              <a:t>+</a:t>
            </a:r>
            <a:r>
              <a:rPr lang="en-US" sz="1400" b="1" dirty="0"/>
              <a:t> anode</a:t>
            </a:r>
          </a:p>
        </p:txBody>
      </p:sp>
      <p:cxnSp>
        <p:nvCxnSpPr>
          <p:cNvPr id="5135" name="36 Conector recto de flecha"/>
          <p:cNvCxnSpPr>
            <a:cxnSpLocks noChangeShapeType="1"/>
          </p:cNvCxnSpPr>
          <p:nvPr/>
        </p:nvCxnSpPr>
        <p:spPr bwMode="auto">
          <a:xfrm>
            <a:off x="5206999" y="4273639"/>
            <a:ext cx="283358" cy="425623"/>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Rectangle 14"/>
          <p:cNvSpPr>
            <a:spLocks noGrp="1" noChangeArrowheads="1"/>
          </p:cNvSpPr>
          <p:nvPr>
            <p:ph type="title"/>
          </p:nvPr>
        </p:nvSpPr>
        <p:spPr>
          <a:xfrm>
            <a:off x="1116013" y="476251"/>
            <a:ext cx="7127875" cy="432470"/>
          </a:xfrm>
        </p:spPr>
        <p:txBody>
          <a:bodyPr/>
          <a:lstStyle/>
          <a:p>
            <a:pPr algn="ctr"/>
            <a:r>
              <a:rPr lang="en-US" altLang="ja-JP" sz="2000" b="1" smtClean="0">
                <a:solidFill>
                  <a:schemeClr val="tx1"/>
                </a:solidFill>
                <a:latin typeface="+mn-lt"/>
                <a:ea typeface="ＭＳ Ｐゴシック" pitchFamily="34" charset="-128"/>
              </a:rPr>
              <a:t>PiN Diode (No Gain)</a:t>
            </a:r>
            <a:endParaRPr lang="en-US" sz="2000" dirty="0" smtClean="0">
              <a:solidFill>
                <a:schemeClr val="tx1"/>
              </a:solidFill>
              <a:latin typeface="+mn-lt"/>
            </a:endParaRPr>
          </a:p>
        </p:txBody>
      </p:sp>
      <p:cxnSp>
        <p:nvCxnSpPr>
          <p:cNvPr id="25" name="6 Conector recto"/>
          <p:cNvCxnSpPr>
            <a:cxnSpLocks noChangeShapeType="1"/>
          </p:cNvCxnSpPr>
          <p:nvPr/>
        </p:nvCxnSpPr>
        <p:spPr bwMode="auto">
          <a:xfrm>
            <a:off x="254148"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1" name="Rectangle 2"/>
          <p:cNvSpPr txBox="1">
            <a:spLocks noChangeArrowheads="1"/>
          </p:cNvSpPr>
          <p:nvPr/>
        </p:nvSpPr>
        <p:spPr bwMode="auto">
          <a:xfrm>
            <a:off x="107504" y="4869200"/>
            <a:ext cx="8858404" cy="1019682"/>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Abrupt N</a:t>
            </a:r>
            <a:r>
              <a:rPr lang="en-US" sz="1400" b="1" kern="0" baseline="30000" dirty="0" smtClean="0">
                <a:solidFill>
                  <a:srgbClr val="FF0000"/>
                </a:solidFill>
                <a:ea typeface="+mj-ea"/>
                <a:cs typeface="+mj-cs"/>
              </a:rPr>
              <a:t>+</a:t>
            </a:r>
            <a:r>
              <a:rPr lang="en-US" sz="1400" b="1" kern="0" dirty="0" smtClean="0">
                <a:solidFill>
                  <a:srgbClr val="FF0000"/>
                </a:solidFill>
                <a:ea typeface="+mj-ea"/>
                <a:cs typeface="+mj-cs"/>
              </a:rPr>
              <a:t>P junction with trapezoidal electric field profile (linearly decreasing in the P substrate)</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Electrons are accelerated towards the N</a:t>
            </a:r>
            <a:r>
              <a:rPr lang="en-US" sz="1400" b="1" kern="0" baseline="30000" dirty="0" smtClean="0">
                <a:ea typeface="+mj-ea"/>
                <a:cs typeface="+mj-cs"/>
              </a:rPr>
              <a:t>+</a:t>
            </a:r>
            <a:r>
              <a:rPr lang="en-US" sz="1400" b="1" kern="0" dirty="0" smtClean="0">
                <a:ea typeface="+mj-ea"/>
                <a:cs typeface="+mj-cs"/>
              </a:rPr>
              <a:t> region until they reach the saturation velocity</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Since the electric field is much lower than </a:t>
            </a:r>
            <a:r>
              <a:rPr lang="en-US" sz="1400" b="1" kern="0" dirty="0" err="1" smtClean="0">
                <a:ea typeface="+mj-ea"/>
                <a:cs typeface="+mj-cs"/>
              </a:rPr>
              <a:t>E</a:t>
            </a:r>
            <a:r>
              <a:rPr lang="en-US" sz="1400" b="1" kern="0" baseline="-25000" dirty="0" err="1" smtClean="0">
                <a:ea typeface="+mj-ea"/>
                <a:cs typeface="+mj-cs"/>
              </a:rPr>
              <a:t>crit</a:t>
            </a:r>
            <a:r>
              <a:rPr lang="en-US" sz="1400" b="1" kern="0" dirty="0" smtClean="0">
                <a:ea typeface="+mj-ea"/>
                <a:cs typeface="+mj-cs"/>
              </a:rPr>
              <a:t>, electrons can not generate new carriers</a:t>
            </a:r>
          </a:p>
          <a:p>
            <a:pPr lvl="1" algn="just">
              <a:lnSpc>
                <a:spcPct val="150000"/>
              </a:lnSpc>
              <a:spcBef>
                <a:spcPts val="0"/>
              </a:spcBef>
              <a:spcAft>
                <a:spcPts val="0"/>
              </a:spcAft>
              <a:buClr>
                <a:schemeClr val="tx1"/>
              </a:buClr>
              <a:buSzPct val="100000"/>
              <a:tabLst>
                <a:tab pos="806450" algn="l"/>
              </a:tabLst>
              <a:defRPr/>
            </a:pPr>
            <a:r>
              <a:rPr lang="en-US" sz="1400" b="1" kern="0" dirty="0" smtClean="0">
                <a:solidFill>
                  <a:srgbClr val="FF0000"/>
                </a:solidFill>
                <a:ea typeface="+mj-ea"/>
                <a:cs typeface="+mj-cs"/>
              </a:rPr>
              <a:t>				(NO IMPACT IONIZATION AND NO GAIN)</a:t>
            </a:r>
            <a:endParaRPr lang="en-US" sz="1400" b="1" kern="0" dirty="0">
              <a:solidFill>
                <a:srgbClr val="FF0000"/>
              </a:solidFill>
              <a:ea typeface="+mj-ea"/>
              <a:cs typeface="+mj-cs"/>
            </a:endParaRPr>
          </a:p>
        </p:txBody>
      </p:sp>
    </p:spTree>
    <p:extLst>
      <p:ext uri="{BB962C8B-B14F-4D97-AF65-F5344CB8AC3E}">
        <p14:creationId xmlns:p14="http://schemas.microsoft.com/office/powerpoint/2010/main" val="99084685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ablo\Dropbox\Personal\Presentación Nuevo México\Estructura sin J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00" y="1525326"/>
            <a:ext cx="8783117" cy="2889504"/>
          </a:xfrm>
          <a:prstGeom prst="rect">
            <a:avLst/>
          </a:prstGeom>
          <a:noFill/>
          <a:extLst>
            <a:ext uri="{909E8E84-426E-40DD-AFC4-6F175D3DCCD1}">
              <a14:hiddenFill xmlns:a14="http://schemas.microsoft.com/office/drawing/2010/main">
                <a:solidFill>
                  <a:srgbClr val="FFFFFF"/>
                </a:solidFill>
              </a14:hiddenFill>
            </a:ext>
          </a:extLst>
        </p:spPr>
      </p:pic>
      <p:sp>
        <p:nvSpPr>
          <p:cNvPr id="5129" name="4 CuadroTexto"/>
          <p:cNvSpPr txBox="1">
            <a:spLocks noChangeArrowheads="1"/>
          </p:cNvSpPr>
          <p:nvPr/>
        </p:nvSpPr>
        <p:spPr bwMode="auto">
          <a:xfrm>
            <a:off x="2297306" y="3821633"/>
            <a:ext cx="21547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smtClean="0"/>
              <a:t>P-type (</a:t>
            </a:r>
            <a:r>
              <a:rPr lang="el-GR" sz="1400" b="1" dirty="0" smtClean="0">
                <a:latin typeface="+mj-lt"/>
              </a:rPr>
              <a:t>π</a:t>
            </a:r>
            <a:r>
              <a:rPr lang="en-US" sz="1400" b="1" dirty="0" smtClean="0"/>
              <a:t>)substrate</a:t>
            </a:r>
            <a:endParaRPr lang="en-US" sz="1400" b="1" dirty="0"/>
          </a:p>
        </p:txBody>
      </p:sp>
      <p:cxnSp>
        <p:nvCxnSpPr>
          <p:cNvPr id="5130" name="23 Conector recto de flecha"/>
          <p:cNvCxnSpPr>
            <a:cxnSpLocks noChangeShapeType="1"/>
          </p:cNvCxnSpPr>
          <p:nvPr/>
        </p:nvCxnSpPr>
        <p:spPr bwMode="auto">
          <a:xfrm>
            <a:off x="4323504" y="2145154"/>
            <a:ext cx="225567" cy="707286"/>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131" name="24 CuadroTexto"/>
          <p:cNvSpPr txBox="1">
            <a:spLocks noChangeArrowheads="1"/>
          </p:cNvSpPr>
          <p:nvPr/>
        </p:nvSpPr>
        <p:spPr bwMode="auto">
          <a:xfrm>
            <a:off x="3250611" y="2831837"/>
            <a:ext cx="2863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P-type </a:t>
            </a:r>
            <a:r>
              <a:rPr lang="en-US" sz="1400" b="1" dirty="0" smtClean="0"/>
              <a:t>multiplication layer</a:t>
            </a:r>
            <a:endParaRPr lang="en-US" sz="1400" b="1" dirty="0"/>
          </a:p>
        </p:txBody>
      </p:sp>
      <p:cxnSp>
        <p:nvCxnSpPr>
          <p:cNvPr id="5132" name="29 Conector recto de flecha"/>
          <p:cNvCxnSpPr>
            <a:cxnSpLocks noChangeShapeType="1"/>
          </p:cNvCxnSpPr>
          <p:nvPr/>
        </p:nvCxnSpPr>
        <p:spPr bwMode="auto">
          <a:xfrm flipV="1">
            <a:off x="4823109" y="1287648"/>
            <a:ext cx="421308" cy="68538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133" name="34 CuadroTexto"/>
          <p:cNvSpPr txBox="1">
            <a:spLocks noChangeArrowheads="1"/>
          </p:cNvSpPr>
          <p:nvPr/>
        </p:nvSpPr>
        <p:spPr bwMode="auto">
          <a:xfrm>
            <a:off x="5328118" y="1124680"/>
            <a:ext cx="130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a:t>N</a:t>
            </a:r>
            <a:r>
              <a:rPr lang="en-US" sz="1400" b="1" baseline="30000"/>
              <a:t>+</a:t>
            </a:r>
            <a:r>
              <a:rPr lang="en-US" sz="1400" b="1"/>
              <a:t> cathode</a:t>
            </a:r>
          </a:p>
        </p:txBody>
      </p:sp>
      <p:sp>
        <p:nvSpPr>
          <p:cNvPr id="5134" name="35 CuadroTexto"/>
          <p:cNvSpPr txBox="1">
            <a:spLocks noChangeArrowheads="1"/>
          </p:cNvSpPr>
          <p:nvPr/>
        </p:nvSpPr>
        <p:spPr bwMode="auto">
          <a:xfrm>
            <a:off x="5607393" y="4601838"/>
            <a:ext cx="1096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P</a:t>
            </a:r>
            <a:r>
              <a:rPr lang="en-US" sz="1400" b="1" baseline="30000" dirty="0"/>
              <a:t>+</a:t>
            </a:r>
            <a:r>
              <a:rPr lang="en-US" sz="1400" b="1" dirty="0"/>
              <a:t> anode</a:t>
            </a:r>
          </a:p>
        </p:txBody>
      </p:sp>
      <p:cxnSp>
        <p:nvCxnSpPr>
          <p:cNvPr id="5135" name="36 Conector recto de flecha"/>
          <p:cNvCxnSpPr>
            <a:cxnSpLocks noChangeShapeType="1"/>
          </p:cNvCxnSpPr>
          <p:nvPr/>
        </p:nvCxnSpPr>
        <p:spPr bwMode="auto">
          <a:xfrm>
            <a:off x="5206999" y="4309090"/>
            <a:ext cx="283358" cy="425623"/>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Rectangle 14"/>
          <p:cNvSpPr>
            <a:spLocks noGrp="1" noChangeArrowheads="1"/>
          </p:cNvSpPr>
          <p:nvPr>
            <p:ph type="title"/>
          </p:nvPr>
        </p:nvSpPr>
        <p:spPr>
          <a:xfrm>
            <a:off x="1116013" y="476251"/>
            <a:ext cx="7127875" cy="432470"/>
          </a:xfrm>
        </p:spPr>
        <p:txBody>
          <a:bodyPr/>
          <a:lstStyle/>
          <a:p>
            <a:pPr algn="ctr"/>
            <a:r>
              <a:rPr lang="en-US" altLang="ja-JP" sz="2000" b="1" dirty="0" smtClean="0">
                <a:solidFill>
                  <a:schemeClr val="tx1"/>
                </a:solidFill>
                <a:latin typeface="+mn-lt"/>
                <a:ea typeface="ＭＳ Ｐゴシック" pitchFamily="34" charset="-128"/>
              </a:rPr>
              <a:t>Pad Diode with internal Gain (LGAD)</a:t>
            </a:r>
            <a:endParaRPr lang="en-US" sz="2000" dirty="0" smtClean="0">
              <a:solidFill>
                <a:schemeClr val="tx1"/>
              </a:solidFill>
              <a:latin typeface="+mn-lt"/>
            </a:endParaRPr>
          </a:p>
        </p:txBody>
      </p:sp>
      <p:cxnSp>
        <p:nvCxnSpPr>
          <p:cNvPr id="25" name="6 Conector recto"/>
          <p:cNvCxnSpPr>
            <a:cxnSpLocks noChangeShapeType="1"/>
          </p:cNvCxnSpPr>
          <p:nvPr/>
        </p:nvCxnSpPr>
        <p:spPr bwMode="auto">
          <a:xfrm>
            <a:off x="254148"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3" name="Rectangle 2"/>
          <p:cNvSpPr txBox="1">
            <a:spLocks noChangeArrowheads="1"/>
          </p:cNvSpPr>
          <p:nvPr/>
        </p:nvSpPr>
        <p:spPr bwMode="auto">
          <a:xfrm>
            <a:off x="145956" y="4941210"/>
            <a:ext cx="8858404" cy="1019682"/>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Gaussian N</a:t>
            </a:r>
            <a:r>
              <a:rPr lang="en-US" sz="1400" b="1" kern="0" baseline="30000" dirty="0" smtClean="0">
                <a:solidFill>
                  <a:srgbClr val="FF0000"/>
                </a:solidFill>
                <a:ea typeface="+mj-ea"/>
                <a:cs typeface="+mj-cs"/>
              </a:rPr>
              <a:t>+</a:t>
            </a:r>
            <a:r>
              <a:rPr lang="en-US" sz="1400" b="1" kern="0" dirty="0" smtClean="0">
                <a:solidFill>
                  <a:srgbClr val="FF0000"/>
                </a:solidFill>
                <a:ea typeface="+mj-ea"/>
                <a:cs typeface="+mj-cs"/>
              </a:rPr>
              <a:t>P junction where the P-multiplication layer becomes completely depleted at a very low reverse voltage</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Electrons are accelerated towards the N</a:t>
            </a:r>
            <a:r>
              <a:rPr lang="en-US" sz="1400" b="1" kern="0" baseline="30000" dirty="0" smtClean="0">
                <a:ea typeface="+mj-ea"/>
                <a:cs typeface="+mj-cs"/>
              </a:rPr>
              <a:t>+</a:t>
            </a:r>
            <a:r>
              <a:rPr lang="en-US" sz="1400" b="1" kern="0" dirty="0" smtClean="0">
                <a:ea typeface="+mj-ea"/>
                <a:cs typeface="+mj-cs"/>
              </a:rPr>
              <a:t> region until they reach the saturation velocity</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The electric field in the P layer is close to the </a:t>
            </a:r>
            <a:r>
              <a:rPr lang="en-US" sz="1400" b="1" kern="0" dirty="0" err="1" smtClean="0">
                <a:ea typeface="+mj-ea"/>
                <a:cs typeface="+mj-cs"/>
              </a:rPr>
              <a:t>E</a:t>
            </a:r>
            <a:r>
              <a:rPr lang="en-US" sz="1400" b="1" kern="0" baseline="-25000" dirty="0" err="1" smtClean="0">
                <a:ea typeface="+mj-ea"/>
                <a:cs typeface="+mj-cs"/>
              </a:rPr>
              <a:t>crit</a:t>
            </a:r>
            <a:r>
              <a:rPr lang="en-US" sz="1400" b="1" kern="0" dirty="0" smtClean="0">
                <a:ea typeface="+mj-ea"/>
                <a:cs typeface="+mj-cs"/>
              </a:rPr>
              <a:t>, value</a:t>
            </a:r>
          </a:p>
          <a:p>
            <a:pPr lvl="1" algn="just">
              <a:lnSpc>
                <a:spcPct val="150000"/>
              </a:lnSpc>
              <a:spcBef>
                <a:spcPts val="0"/>
              </a:spcBef>
              <a:spcAft>
                <a:spcPts val="0"/>
              </a:spcAft>
              <a:buClr>
                <a:schemeClr val="tx1"/>
              </a:buClr>
              <a:buSzPct val="100000"/>
              <a:defRPr/>
            </a:pPr>
            <a:r>
              <a:rPr lang="en-US" sz="1400" b="1" kern="0" dirty="0" smtClean="0">
                <a:solidFill>
                  <a:srgbClr val="FF0000"/>
                </a:solidFill>
                <a:ea typeface="+mj-ea"/>
                <a:cs typeface="+mj-cs"/>
              </a:rPr>
              <a:t>			(IMPACT IONIZATION AND GAIN)</a:t>
            </a:r>
            <a:endParaRPr lang="en-US" sz="1400" b="1" kern="0" dirty="0">
              <a:solidFill>
                <a:srgbClr val="FF0000"/>
              </a:solidFill>
              <a:ea typeface="+mj-ea"/>
              <a:cs typeface="+mj-cs"/>
            </a:endParaRPr>
          </a:p>
        </p:txBody>
      </p:sp>
    </p:spTree>
    <p:extLst>
      <p:ext uri="{BB962C8B-B14F-4D97-AF65-F5344CB8AC3E}">
        <p14:creationId xmlns:p14="http://schemas.microsoft.com/office/powerpoint/2010/main" val="14931723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a:spLocks noGrp="1" noChangeArrowheads="1"/>
          </p:cNvSpPr>
          <p:nvPr>
            <p:ph type="title"/>
          </p:nvPr>
        </p:nvSpPr>
        <p:spPr>
          <a:xfrm>
            <a:off x="1116013" y="476251"/>
            <a:ext cx="7127875" cy="432470"/>
          </a:xfrm>
        </p:spPr>
        <p:txBody>
          <a:bodyPr/>
          <a:lstStyle/>
          <a:p>
            <a:pPr algn="ctr"/>
            <a:r>
              <a:rPr lang="en-US" altLang="ja-JP" sz="2000" b="1" dirty="0" smtClean="0">
                <a:solidFill>
                  <a:schemeClr val="tx1"/>
                </a:solidFill>
                <a:latin typeface="+mn-lt"/>
                <a:ea typeface="ＭＳ Ｐゴシック" pitchFamily="34" charset="-128"/>
              </a:rPr>
              <a:t>Conditions for Gain</a:t>
            </a:r>
            <a:endParaRPr lang="en-US" sz="2000" dirty="0" smtClean="0">
              <a:solidFill>
                <a:schemeClr val="tx1"/>
              </a:solidFill>
              <a:latin typeface="+mn-lt"/>
            </a:endParaRPr>
          </a:p>
        </p:txBody>
      </p:sp>
      <p:cxnSp>
        <p:nvCxnSpPr>
          <p:cNvPr id="3" name="6 Conector recto"/>
          <p:cNvCxnSpPr>
            <a:cxnSpLocks noChangeShapeType="1"/>
          </p:cNvCxnSpPr>
          <p:nvPr/>
        </p:nvCxnSpPr>
        <p:spPr bwMode="auto">
          <a:xfrm>
            <a:off x="254148"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3074"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255622"/>
            <a:ext cx="4824536" cy="38033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07504" y="1257158"/>
            <a:ext cx="8832920" cy="1019682"/>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Impact ionization requires a minimum electric field of 1e5 V/cm in the P layer</a:t>
            </a:r>
            <a:endParaRPr lang="en-US" sz="1400" b="1" kern="0" dirty="0" smtClean="0">
              <a:ea typeface="+mj-ea"/>
              <a:cs typeface="+mj-cs"/>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Full depletion of the P-type substrate is needed to avoid recombination</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The </a:t>
            </a:r>
            <a:r>
              <a:rPr lang="en-US" sz="1400" b="1" kern="0" dirty="0" err="1" smtClean="0">
                <a:ea typeface="+mj-ea"/>
                <a:cs typeface="+mj-cs"/>
              </a:rPr>
              <a:t>E</a:t>
            </a:r>
            <a:r>
              <a:rPr lang="en-US" sz="1400" b="1" kern="0" baseline="-25000" dirty="0" err="1" smtClean="0">
                <a:ea typeface="+mj-ea"/>
                <a:cs typeface="+mj-cs"/>
              </a:rPr>
              <a:t>crit</a:t>
            </a:r>
            <a:r>
              <a:rPr lang="en-US" sz="1400" b="1" kern="0" dirty="0" smtClean="0">
                <a:ea typeface="+mj-ea"/>
                <a:cs typeface="+mj-cs"/>
              </a:rPr>
              <a:t> value (~3e5 V/cm) can not be reached in the N</a:t>
            </a:r>
            <a:r>
              <a:rPr lang="en-US" sz="1400" b="1" kern="0" baseline="30000" dirty="0" smtClean="0">
                <a:ea typeface="+mj-ea"/>
                <a:cs typeface="+mj-cs"/>
              </a:rPr>
              <a:t>+</a:t>
            </a:r>
            <a:r>
              <a:rPr lang="en-US" sz="1400" b="1" kern="0" dirty="0" smtClean="0">
                <a:ea typeface="+mj-ea"/>
                <a:cs typeface="+mj-cs"/>
              </a:rPr>
              <a:t>P junction (reverse breakdown)</a:t>
            </a:r>
            <a:endParaRPr lang="en-US" sz="1400" b="1" kern="0" dirty="0">
              <a:ea typeface="+mj-ea"/>
              <a:cs typeface="+mj-cs"/>
            </a:endParaRPr>
          </a:p>
        </p:txBody>
      </p:sp>
      <p:sp>
        <p:nvSpPr>
          <p:cNvPr id="6" name="AutoShape 9"/>
          <p:cNvSpPr>
            <a:spLocks noChangeArrowheads="1"/>
          </p:cNvSpPr>
          <p:nvPr/>
        </p:nvSpPr>
        <p:spPr bwMode="auto">
          <a:xfrm>
            <a:off x="323528" y="3429000"/>
            <a:ext cx="2448272" cy="336054"/>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anchor="ctr"/>
          <a:lstStyle/>
          <a:p>
            <a:pPr algn="ctr">
              <a:defRPr/>
            </a:pPr>
            <a:r>
              <a:rPr lang="en-US" sz="1600" b="1" kern="0" dirty="0" smtClean="0"/>
              <a:t>Impact ionization region</a:t>
            </a:r>
            <a:endParaRPr lang="en-GB" sz="1600" b="1" dirty="0"/>
          </a:p>
        </p:txBody>
      </p:sp>
      <p:cxnSp>
        <p:nvCxnSpPr>
          <p:cNvPr id="7" name="6 Conector recto de flecha"/>
          <p:cNvCxnSpPr/>
          <p:nvPr/>
        </p:nvCxnSpPr>
        <p:spPr bwMode="auto">
          <a:xfrm flipV="1">
            <a:off x="2915816" y="3356993"/>
            <a:ext cx="792088" cy="2640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AutoShape 9"/>
          <p:cNvSpPr>
            <a:spLocks noChangeArrowheads="1"/>
          </p:cNvSpPr>
          <p:nvPr/>
        </p:nvSpPr>
        <p:spPr bwMode="auto">
          <a:xfrm>
            <a:off x="107504" y="4605114"/>
            <a:ext cx="2664296" cy="696094"/>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anchor="ctr"/>
          <a:lstStyle/>
          <a:p>
            <a:pPr algn="ctr">
              <a:defRPr/>
            </a:pPr>
            <a:r>
              <a:rPr lang="en-US" sz="1600" b="1" kern="0" dirty="0" smtClean="0"/>
              <a:t>Electrons traveling at their saturation velocity (good for signal uniformity)</a:t>
            </a:r>
            <a:endParaRPr lang="en-GB" sz="1600" b="1" dirty="0"/>
          </a:p>
        </p:txBody>
      </p:sp>
      <p:cxnSp>
        <p:nvCxnSpPr>
          <p:cNvPr id="11" name="10 Conector recto de flecha"/>
          <p:cNvCxnSpPr/>
          <p:nvPr/>
        </p:nvCxnSpPr>
        <p:spPr bwMode="auto">
          <a:xfrm flipV="1">
            <a:off x="2915816" y="4245077"/>
            <a:ext cx="1608148" cy="70808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635705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1116013" y="476251"/>
            <a:ext cx="7127875" cy="432470"/>
          </a:xfrm>
        </p:spPr>
        <p:txBody>
          <a:bodyPr/>
          <a:lstStyle/>
          <a:p>
            <a:pPr algn="ctr"/>
            <a:r>
              <a:rPr lang="en-US" altLang="ja-JP" sz="2000" b="1" dirty="0" smtClean="0">
                <a:solidFill>
                  <a:schemeClr val="tx1"/>
                </a:solidFill>
                <a:latin typeface="+mn-lt"/>
                <a:ea typeface="ＭＳ Ｐゴシック" pitchFamily="34" charset="-128"/>
              </a:rPr>
              <a:t>Gain Definition and Usage</a:t>
            </a:r>
            <a:endParaRPr lang="en-US" sz="2000" dirty="0" smtClean="0">
              <a:solidFill>
                <a:schemeClr val="tx1"/>
              </a:solidFill>
              <a:latin typeface="+mn-lt"/>
            </a:endParaRPr>
          </a:p>
        </p:txBody>
      </p:sp>
      <p:cxnSp>
        <p:nvCxnSpPr>
          <p:cNvPr id="5" name="6 Conector recto"/>
          <p:cNvCxnSpPr>
            <a:cxnSpLocks noChangeShapeType="1"/>
          </p:cNvCxnSpPr>
          <p:nvPr/>
        </p:nvCxnSpPr>
        <p:spPr bwMode="auto">
          <a:xfrm>
            <a:off x="254148" y="980728"/>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6" name="Rectangle 2"/>
          <p:cNvSpPr txBox="1">
            <a:spLocks noChangeArrowheads="1"/>
          </p:cNvSpPr>
          <p:nvPr/>
        </p:nvSpPr>
        <p:spPr bwMode="auto">
          <a:xfrm>
            <a:off x="107504" y="1257190"/>
            <a:ext cx="8832920" cy="1019682"/>
          </a:xfrm>
          <a:prstGeom prst="rect">
            <a:avLst/>
          </a:prstGeom>
          <a:noFill/>
          <a:ln w="9525">
            <a:noFill/>
            <a:miter lim="800000"/>
            <a:headEnd/>
            <a:tailEnd/>
          </a:ln>
        </p:spPr>
        <p:txBody>
          <a:bodyPr lIns="92075" tIns="46038" rIns="92075" bIns="46038"/>
          <a:lstStyle/>
          <a:p>
            <a:pPr marL="342900" indent="-342900" algn="just">
              <a:lnSpc>
                <a:spcPct val="150000"/>
              </a:lnSpc>
              <a:spcBef>
                <a:spcPts val="0"/>
              </a:spcBef>
              <a:spcAft>
                <a:spcPts val="0"/>
              </a:spcAft>
              <a:buClr>
                <a:schemeClr val="tx1"/>
              </a:buClr>
              <a:buSzPct val="130000"/>
              <a:buFont typeface="Wingdings" pitchFamily="2" charset="2"/>
              <a:buChar char="q"/>
              <a:defRPr/>
            </a:pPr>
            <a:r>
              <a:rPr lang="en-US" sz="1200" b="1" kern="0" dirty="0" smtClean="0">
                <a:solidFill>
                  <a:srgbClr val="FF0000"/>
                </a:solidFill>
                <a:ea typeface="+mj-ea"/>
                <a:cs typeface="+mj-cs"/>
              </a:rPr>
              <a:t>The Gain can be defined in two equivalent ways and is identical whatever the incident particle is</a:t>
            </a: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a:solidFill>
                <a:srgbClr val="FF0000"/>
              </a:solidFill>
              <a:ea typeface="+mj-ea"/>
              <a:cs typeface="+mj-cs"/>
            </a:endParaRP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smtClean="0">
              <a:solidFill>
                <a:srgbClr val="FF0000"/>
              </a:solidFill>
              <a:ea typeface="+mj-ea"/>
              <a:cs typeface="+mj-cs"/>
            </a:endParaRP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a:solidFill>
                <a:srgbClr val="FF0000"/>
              </a:solidFill>
              <a:ea typeface="+mj-ea"/>
              <a:cs typeface="+mj-cs"/>
            </a:endParaRP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smtClean="0">
              <a:solidFill>
                <a:srgbClr val="FF0000"/>
              </a:solidFill>
              <a:ea typeface="+mj-ea"/>
              <a:cs typeface="+mj-cs"/>
            </a:endParaRP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smtClean="0">
              <a:solidFill>
                <a:srgbClr val="FF0000"/>
              </a:solidFill>
              <a:ea typeface="+mj-ea"/>
              <a:cs typeface="+mj-cs"/>
            </a:endParaRP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smtClean="0">
              <a:ea typeface="+mj-ea"/>
              <a:cs typeface="+mj-cs"/>
            </a:endParaRPr>
          </a:p>
          <a:p>
            <a:pPr marL="342900" indent="-342900" algn="just">
              <a:lnSpc>
                <a:spcPct val="150000"/>
              </a:lnSpc>
              <a:spcBef>
                <a:spcPts val="0"/>
              </a:spcBef>
              <a:spcAft>
                <a:spcPts val="0"/>
              </a:spcAft>
              <a:buClr>
                <a:schemeClr val="tx1"/>
              </a:buClr>
              <a:buSzPct val="130000"/>
              <a:buFont typeface="Wingdings" pitchFamily="2" charset="2"/>
              <a:buChar char="q"/>
              <a:defRPr/>
            </a:pPr>
            <a:endParaRPr lang="en-US" sz="1200" b="1" kern="0" dirty="0">
              <a:ea typeface="+mj-ea"/>
              <a:cs typeface="+mj-cs"/>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A known radiation source has to be used to calibrate the gain</a:t>
            </a:r>
          </a:p>
          <a:p>
            <a:pPr marL="1257300" lvl="2" indent="-342900" algn="just">
              <a:lnSpc>
                <a:spcPct val="150000"/>
              </a:lnSpc>
              <a:spcBef>
                <a:spcPts val="0"/>
              </a:spcBef>
              <a:spcAft>
                <a:spcPts val="0"/>
              </a:spcAft>
              <a:buClr>
                <a:schemeClr val="tx1"/>
              </a:buClr>
              <a:buSzPct val="100000"/>
              <a:buFont typeface="Wingdings" panose="05000000000000000000" pitchFamily="2" charset="2"/>
              <a:buChar char="§"/>
              <a:defRPr/>
            </a:pPr>
            <a:r>
              <a:rPr lang="en-US" sz="1200" b="1" kern="0" dirty="0" smtClean="0">
                <a:ea typeface="+mj-ea"/>
                <a:cs typeface="+mj-cs"/>
              </a:rPr>
              <a:t>Collected charge is determined by integrating the current waveform</a:t>
            </a:r>
          </a:p>
          <a:p>
            <a:pPr marL="1257300" lvl="2" indent="-342900" algn="just">
              <a:lnSpc>
                <a:spcPct val="150000"/>
              </a:lnSpc>
              <a:spcBef>
                <a:spcPts val="0"/>
              </a:spcBef>
              <a:spcAft>
                <a:spcPts val="0"/>
              </a:spcAft>
              <a:buClr>
                <a:schemeClr val="tx1"/>
              </a:buClr>
              <a:buSzPct val="100000"/>
              <a:buFont typeface="Wingdings" panose="05000000000000000000" pitchFamily="2" charset="2"/>
              <a:buChar char="§"/>
              <a:defRPr/>
            </a:pPr>
            <a:r>
              <a:rPr lang="en-US" sz="1200" b="1" kern="0" dirty="0" smtClean="0">
                <a:ea typeface="+mj-ea"/>
                <a:cs typeface="+mj-cs"/>
              </a:rPr>
              <a:t>The total number of generated electron-hole pairs in Silicon is determined by the type of radiation source</a:t>
            </a:r>
          </a:p>
        </p:txBody>
      </p:sp>
      <p:pic>
        <p:nvPicPr>
          <p:cNvPr id="4098" name="Picture 2" descr="C:\Users\user\Desktop\Captura.PNG"/>
          <p:cNvPicPr>
            <a:picLocks noChangeAspect="1" noChangeArrowheads="1"/>
          </p:cNvPicPr>
          <p:nvPr/>
        </p:nvPicPr>
        <p:blipFill rotWithShape="1">
          <a:blip r:embed="rId2">
            <a:extLst>
              <a:ext uri="{28A0092B-C50C-407E-A947-70E740481C1C}">
                <a14:useLocalDpi xmlns:a14="http://schemas.microsoft.com/office/drawing/2010/main" val="0"/>
              </a:ext>
            </a:extLst>
          </a:blip>
          <a:srcRect b="65196"/>
          <a:stretch/>
        </p:blipFill>
        <p:spPr bwMode="auto">
          <a:xfrm>
            <a:off x="500260" y="1628800"/>
            <a:ext cx="3207644" cy="6235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ser\Desktop\Captura.PNG"/>
          <p:cNvPicPr>
            <a:picLocks noChangeAspect="1" noChangeArrowheads="1"/>
          </p:cNvPicPr>
          <p:nvPr/>
        </p:nvPicPr>
        <p:blipFill rotWithShape="1">
          <a:blip r:embed="rId2">
            <a:extLst>
              <a:ext uri="{28A0092B-C50C-407E-A947-70E740481C1C}">
                <a14:useLocalDpi xmlns:a14="http://schemas.microsoft.com/office/drawing/2010/main" val="0"/>
              </a:ext>
            </a:extLst>
          </a:blip>
          <a:srcRect t="71423"/>
          <a:stretch/>
        </p:blipFill>
        <p:spPr bwMode="auto">
          <a:xfrm>
            <a:off x="5364088" y="1668369"/>
            <a:ext cx="3207644" cy="512019"/>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9"/>
          <p:cNvSpPr>
            <a:spLocks noChangeArrowheads="1"/>
          </p:cNvSpPr>
          <p:nvPr/>
        </p:nvSpPr>
        <p:spPr bwMode="auto">
          <a:xfrm>
            <a:off x="323528" y="2598989"/>
            <a:ext cx="3528392" cy="445496"/>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anchor="ctr"/>
          <a:lstStyle/>
          <a:p>
            <a:pPr algn="ctr">
              <a:defRPr/>
            </a:pPr>
            <a:r>
              <a:rPr lang="en-US" sz="1200" b="1" kern="0" dirty="0" smtClean="0"/>
              <a:t>If no impact </a:t>
            </a:r>
            <a:r>
              <a:rPr lang="en-US" sz="1200" b="1" kern="0" dirty="0" err="1" smtClean="0"/>
              <a:t>ionisation</a:t>
            </a:r>
            <a:r>
              <a:rPr lang="en-US" sz="1200" b="1" kern="0" dirty="0" smtClean="0"/>
              <a:t> is contemplated (Equivalent </a:t>
            </a:r>
            <a:r>
              <a:rPr lang="en-US" sz="1200" b="1" kern="0" dirty="0" err="1" smtClean="0"/>
              <a:t>PiN</a:t>
            </a:r>
            <a:r>
              <a:rPr lang="en-US" sz="1200" b="1" kern="0" dirty="0" smtClean="0"/>
              <a:t> diode.)</a:t>
            </a:r>
            <a:endParaRPr lang="en-GB" sz="1200" b="1" dirty="0"/>
          </a:p>
        </p:txBody>
      </p:sp>
      <p:cxnSp>
        <p:nvCxnSpPr>
          <p:cNvPr id="10" name="9 Conector recto de flecha"/>
          <p:cNvCxnSpPr/>
          <p:nvPr/>
        </p:nvCxnSpPr>
        <p:spPr bwMode="auto">
          <a:xfrm flipH="1" flipV="1">
            <a:off x="2411760" y="2180388"/>
            <a:ext cx="504056" cy="322582"/>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4" name="Rectangle 2"/>
          <p:cNvSpPr txBox="1">
            <a:spLocks noChangeArrowheads="1"/>
          </p:cNvSpPr>
          <p:nvPr/>
        </p:nvSpPr>
        <p:spPr bwMode="auto">
          <a:xfrm>
            <a:off x="107504" y="4641566"/>
            <a:ext cx="8832920" cy="1019682"/>
          </a:xfrm>
          <a:prstGeom prst="rect">
            <a:avLst/>
          </a:prstGeom>
          <a:noFill/>
          <a:ln w="9525">
            <a:noFill/>
            <a:miter lim="800000"/>
            <a:headEnd/>
            <a:tailEnd/>
          </a:ln>
        </p:spPr>
        <p:txBody>
          <a:bodyPr lIns="92075" tIns="46038" rIns="92075" bIns="46038"/>
          <a:lstStyle/>
          <a:p>
            <a:pPr marL="342900" indent="-342900" algn="just">
              <a:lnSpc>
                <a:spcPct val="150000"/>
              </a:lnSpc>
              <a:spcBef>
                <a:spcPts val="0"/>
              </a:spcBef>
              <a:spcAft>
                <a:spcPts val="0"/>
              </a:spcAft>
              <a:buClr>
                <a:schemeClr val="tx1"/>
              </a:buClr>
              <a:buSzPct val="130000"/>
              <a:buFont typeface="Wingdings" pitchFamily="2" charset="2"/>
              <a:buChar char="q"/>
              <a:defRPr/>
            </a:pPr>
            <a:r>
              <a:rPr lang="en-US" sz="1200" b="1" kern="0" dirty="0" smtClean="0">
                <a:solidFill>
                  <a:srgbClr val="FF0000"/>
                </a:solidFill>
                <a:ea typeface="+mj-ea"/>
                <a:cs typeface="+mj-cs"/>
              </a:rPr>
              <a:t>Once the Gain is calibrated, the detector can be used to identify the incident radiation by simply measuring the collected charge</a:t>
            </a:r>
            <a:endParaRPr lang="en-US" sz="1200" b="1" kern="0" dirty="0" smtClean="0">
              <a:ea typeface="+mj-ea"/>
              <a:cs typeface="+mj-cs"/>
            </a:endParaRPr>
          </a:p>
        </p:txBody>
      </p:sp>
    </p:spTree>
    <p:extLst>
      <p:ext uri="{BB962C8B-B14F-4D97-AF65-F5344CB8AC3E}">
        <p14:creationId xmlns:p14="http://schemas.microsoft.com/office/powerpoint/2010/main" val="136770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1116013" y="476251"/>
            <a:ext cx="7127875" cy="432470"/>
          </a:xfrm>
        </p:spPr>
        <p:txBody>
          <a:bodyPr/>
          <a:lstStyle/>
          <a:p>
            <a:pPr algn="ctr"/>
            <a:r>
              <a:rPr lang="en-US" altLang="ja-JP" sz="2000" b="1" dirty="0" smtClean="0">
                <a:solidFill>
                  <a:schemeClr val="tx1"/>
                </a:solidFill>
                <a:latin typeface="+mn-lt"/>
                <a:ea typeface="ＭＳ Ｐゴシック" pitchFamily="34" charset="-128"/>
              </a:rPr>
              <a:t>Gain Simulation</a:t>
            </a:r>
            <a:endParaRPr lang="en-US" sz="2000" dirty="0" smtClean="0">
              <a:solidFill>
                <a:schemeClr val="tx1"/>
              </a:solidFill>
              <a:latin typeface="+mn-lt"/>
            </a:endParaRPr>
          </a:p>
        </p:txBody>
      </p:sp>
      <p:cxnSp>
        <p:nvCxnSpPr>
          <p:cNvPr id="5" name="6 Conector recto"/>
          <p:cNvCxnSpPr>
            <a:cxnSpLocks noChangeShapeType="1"/>
          </p:cNvCxnSpPr>
          <p:nvPr/>
        </p:nvCxnSpPr>
        <p:spPr bwMode="auto">
          <a:xfrm>
            <a:off x="254148" y="980728"/>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6" name="Rectangle 2"/>
          <p:cNvSpPr txBox="1">
            <a:spLocks noChangeArrowheads="1"/>
          </p:cNvSpPr>
          <p:nvPr/>
        </p:nvSpPr>
        <p:spPr bwMode="auto">
          <a:xfrm>
            <a:off x="107504" y="1027719"/>
            <a:ext cx="8832920" cy="1955786"/>
          </a:xfrm>
          <a:prstGeom prst="rect">
            <a:avLst/>
          </a:prstGeom>
          <a:noFill/>
          <a:ln w="9525">
            <a:noFill/>
            <a:miter lim="800000"/>
            <a:headEnd/>
            <a:tailEnd/>
          </a:ln>
        </p:spPr>
        <p:txBody>
          <a:bodyPr lIns="92075" tIns="46038" rIns="92075" bIns="46038"/>
          <a:lstStyle/>
          <a:p>
            <a:pPr marL="342900" indent="-342900" algn="just">
              <a:lnSpc>
                <a:spcPct val="150000"/>
              </a:lnSpc>
              <a:spcBef>
                <a:spcPts val="0"/>
              </a:spcBef>
              <a:spcAft>
                <a:spcPts val="0"/>
              </a:spcAft>
              <a:buClr>
                <a:schemeClr val="tx1"/>
              </a:buClr>
              <a:buSzPct val="130000"/>
              <a:buFont typeface="Wingdings" pitchFamily="2" charset="2"/>
              <a:buChar char="q"/>
              <a:defRPr/>
            </a:pPr>
            <a:r>
              <a:rPr lang="en-US" sz="1200" b="1" kern="0" dirty="0" smtClean="0">
                <a:solidFill>
                  <a:srgbClr val="FF0000"/>
                </a:solidFill>
                <a:ea typeface="+mj-ea"/>
                <a:cs typeface="+mj-cs"/>
              </a:rPr>
              <a:t>Gain simulation considering generated and collected charge</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An initial charge distribution has to be introduced in the </a:t>
            </a:r>
            <a:r>
              <a:rPr lang="en-US" sz="1200" b="1" kern="0" dirty="0" err="1" smtClean="0">
                <a:ea typeface="+mj-ea"/>
                <a:cs typeface="+mj-cs"/>
              </a:rPr>
              <a:t>Sentaurus</a:t>
            </a:r>
            <a:r>
              <a:rPr lang="en-US" sz="1200" b="1" kern="0" dirty="0" smtClean="0">
                <a:ea typeface="+mj-ea"/>
                <a:cs typeface="+mj-cs"/>
              </a:rPr>
              <a:t> Heavy Ion model</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The evolution of the generated charge is calculated by transient simulations</a:t>
            </a:r>
          </a:p>
          <a:p>
            <a:pPr marL="800100" lvl="1" indent="-342900" algn="just">
              <a:lnSpc>
                <a:spcPct val="150000"/>
              </a:lnSpc>
              <a:spcBef>
                <a:spcPts val="0"/>
              </a:spcBef>
              <a:spcAft>
                <a:spcPts val="0"/>
              </a:spcAft>
              <a:buClr>
                <a:srgbClr val="FF0000"/>
              </a:buClr>
              <a:buSzPct val="130000"/>
              <a:buFont typeface="Verdana" panose="020B0604030504040204" pitchFamily="34" charset="0"/>
              <a:buChar char="×"/>
              <a:defRPr/>
            </a:pPr>
            <a:r>
              <a:rPr lang="en-US" sz="1200" b="1" kern="0" dirty="0" smtClean="0">
                <a:solidFill>
                  <a:srgbClr val="FF0000"/>
                </a:solidFill>
                <a:ea typeface="+mj-ea"/>
                <a:cs typeface="+mj-cs"/>
              </a:rPr>
              <a:t>We have not been able to observe any transient current increase</a:t>
            </a:r>
          </a:p>
          <a:p>
            <a:pPr marL="1257300" lvl="2" indent="-342900" algn="just">
              <a:lnSpc>
                <a:spcPct val="150000"/>
              </a:lnSpc>
              <a:spcBef>
                <a:spcPts val="0"/>
              </a:spcBef>
              <a:spcAft>
                <a:spcPts val="0"/>
              </a:spcAft>
              <a:buClr>
                <a:schemeClr val="tx1"/>
              </a:buClr>
              <a:buSzPct val="100000"/>
              <a:buFont typeface="Wingdings" panose="05000000000000000000" pitchFamily="2" charset="2"/>
              <a:buChar char="§"/>
              <a:defRPr/>
            </a:pPr>
            <a:r>
              <a:rPr lang="en-US" sz="1200" b="1" kern="0" dirty="0" smtClean="0">
                <a:ea typeface="+mj-ea"/>
                <a:cs typeface="+mj-cs"/>
              </a:rPr>
              <a:t>Impact </a:t>
            </a:r>
            <a:r>
              <a:rPr lang="en-US" sz="1200" b="1" kern="0" dirty="0" err="1" smtClean="0">
                <a:ea typeface="+mj-ea"/>
                <a:cs typeface="+mj-cs"/>
              </a:rPr>
              <a:t>ionisation</a:t>
            </a:r>
            <a:r>
              <a:rPr lang="en-US" sz="1200" b="1" kern="0" dirty="0" smtClean="0">
                <a:ea typeface="+mj-ea"/>
                <a:cs typeface="+mj-cs"/>
              </a:rPr>
              <a:t> is an statistic concept while transient simulation considers the evolution of each single electron…</a:t>
            </a:r>
          </a:p>
        </p:txBody>
      </p:sp>
      <p:sp>
        <p:nvSpPr>
          <p:cNvPr id="7" name="Rectangle 2"/>
          <p:cNvSpPr txBox="1">
            <a:spLocks noChangeArrowheads="1"/>
          </p:cNvSpPr>
          <p:nvPr/>
        </p:nvSpPr>
        <p:spPr bwMode="auto">
          <a:xfrm>
            <a:off x="107504" y="2755911"/>
            <a:ext cx="8832920" cy="1955786"/>
          </a:xfrm>
          <a:prstGeom prst="rect">
            <a:avLst/>
          </a:prstGeom>
          <a:noFill/>
          <a:ln w="9525">
            <a:noFill/>
            <a:miter lim="800000"/>
            <a:headEnd/>
            <a:tailEnd/>
          </a:ln>
        </p:spPr>
        <p:txBody>
          <a:bodyPr lIns="92075" tIns="46038" rIns="92075" bIns="46038"/>
          <a:lstStyle/>
          <a:p>
            <a:pPr marL="342900" indent="-342900" algn="just">
              <a:lnSpc>
                <a:spcPct val="150000"/>
              </a:lnSpc>
              <a:spcBef>
                <a:spcPts val="0"/>
              </a:spcBef>
              <a:spcAft>
                <a:spcPts val="0"/>
              </a:spcAft>
              <a:buClr>
                <a:schemeClr val="tx1"/>
              </a:buClr>
              <a:buSzPct val="130000"/>
              <a:buFont typeface="Wingdings" pitchFamily="2" charset="2"/>
              <a:buChar char="q"/>
              <a:defRPr/>
            </a:pPr>
            <a:r>
              <a:rPr lang="en-US" sz="1200" b="1" kern="0" dirty="0" smtClean="0">
                <a:solidFill>
                  <a:srgbClr val="FF0000"/>
                </a:solidFill>
                <a:ea typeface="+mj-ea"/>
                <a:cs typeface="+mj-cs"/>
              </a:rPr>
              <a:t>Gain simulation considering multiplied and non-multiplied current (</a:t>
            </a:r>
            <a:r>
              <a:rPr lang="en-US" sz="1200" b="1" u="sng" kern="0" dirty="0" smtClean="0">
                <a:solidFill>
                  <a:srgbClr val="FF0000"/>
                </a:solidFill>
                <a:ea typeface="+mj-ea"/>
                <a:cs typeface="+mj-cs"/>
              </a:rPr>
              <a:t>alternative method</a:t>
            </a:r>
            <a:r>
              <a:rPr lang="en-US" sz="1200" b="1" kern="0" dirty="0" smtClean="0">
                <a:solidFill>
                  <a:srgbClr val="FF0000"/>
                </a:solidFill>
                <a:ea typeface="+mj-ea"/>
                <a:cs typeface="+mj-cs"/>
              </a:rPr>
              <a:t>)</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err="1" smtClean="0">
                <a:ea typeface="+mj-ea"/>
                <a:cs typeface="+mj-cs"/>
              </a:rPr>
              <a:t>Ionisation</a:t>
            </a:r>
            <a:r>
              <a:rPr lang="en-US" sz="1200" b="1" kern="0" dirty="0" smtClean="0">
                <a:ea typeface="+mj-ea"/>
                <a:cs typeface="+mj-cs"/>
              </a:rPr>
              <a:t> coefficients are modified in a very small volume of the P-type substrate (3 orders of magnitude greater) to create a know number of electron-hole pairs (3000)</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Quasi static simulations are performed with and without the generated charge</a:t>
            </a:r>
            <a:endParaRPr lang="en-US" sz="1200" b="1" kern="0" dirty="0" smtClean="0">
              <a:solidFill>
                <a:srgbClr val="FF0000"/>
              </a:solidFill>
              <a:ea typeface="+mj-ea"/>
              <a:cs typeface="+mj-cs"/>
            </a:endParaRPr>
          </a:p>
          <a:p>
            <a:pPr marL="1257300" lvl="2" indent="-342900" algn="just">
              <a:lnSpc>
                <a:spcPct val="150000"/>
              </a:lnSpc>
              <a:spcBef>
                <a:spcPts val="0"/>
              </a:spcBef>
              <a:spcAft>
                <a:spcPts val="0"/>
              </a:spcAft>
              <a:buClr>
                <a:schemeClr val="tx1"/>
              </a:buClr>
              <a:buSzPct val="100000"/>
              <a:buFont typeface="Wingdings" panose="05000000000000000000" pitchFamily="2" charset="2"/>
              <a:buChar char="§"/>
              <a:defRPr/>
            </a:pPr>
            <a:r>
              <a:rPr lang="en-US" sz="1200" b="1" kern="0" dirty="0" smtClean="0">
                <a:ea typeface="+mj-ea"/>
                <a:cs typeface="+mj-cs"/>
              </a:rPr>
              <a:t>The </a:t>
            </a:r>
            <a:r>
              <a:rPr lang="en-US" sz="1200" b="1" kern="0" dirty="0" err="1" smtClean="0">
                <a:ea typeface="+mj-ea"/>
                <a:cs typeface="+mj-cs"/>
              </a:rPr>
              <a:t>PiN</a:t>
            </a:r>
            <a:r>
              <a:rPr lang="en-US" sz="1200" b="1" kern="0" dirty="0" smtClean="0">
                <a:ea typeface="+mj-ea"/>
                <a:cs typeface="+mj-cs"/>
              </a:rPr>
              <a:t> diode is simulated to determine current increase due to the generated charge (no impact </a:t>
            </a:r>
            <a:r>
              <a:rPr lang="en-US" sz="1200" b="1" kern="0" dirty="0" err="1" smtClean="0">
                <a:ea typeface="+mj-ea"/>
                <a:cs typeface="+mj-cs"/>
              </a:rPr>
              <a:t>ionisation</a:t>
            </a:r>
            <a:r>
              <a:rPr lang="en-US" sz="1200" b="1" kern="0" dirty="0" smtClean="0">
                <a:ea typeface="+mj-ea"/>
                <a:cs typeface="+mj-cs"/>
              </a:rPr>
              <a:t> is present) </a:t>
            </a:r>
          </a:p>
          <a:p>
            <a:pPr marL="1257300" lvl="2" indent="-342900" algn="just">
              <a:lnSpc>
                <a:spcPct val="150000"/>
              </a:lnSpc>
              <a:spcBef>
                <a:spcPts val="0"/>
              </a:spcBef>
              <a:spcAft>
                <a:spcPts val="0"/>
              </a:spcAft>
              <a:buClr>
                <a:schemeClr val="tx1"/>
              </a:buClr>
              <a:buSzPct val="100000"/>
              <a:buFont typeface="Wingdings" panose="05000000000000000000" pitchFamily="2" charset="2"/>
              <a:buChar char="§"/>
              <a:defRPr/>
            </a:pPr>
            <a:r>
              <a:rPr lang="en-US" sz="1200" b="1" kern="0" dirty="0" smtClean="0">
                <a:ea typeface="+mj-ea"/>
                <a:cs typeface="+mj-cs"/>
              </a:rPr>
              <a:t>Then, the LGAD counterpart is simulated with and without charge (impact </a:t>
            </a:r>
            <a:r>
              <a:rPr lang="en-US" sz="1200" b="1" kern="0" dirty="0" err="1" smtClean="0">
                <a:ea typeface="+mj-ea"/>
                <a:cs typeface="+mj-cs"/>
              </a:rPr>
              <a:t>ionisation</a:t>
            </a:r>
            <a:r>
              <a:rPr lang="en-US" sz="1200" b="1" kern="0" dirty="0" smtClean="0">
                <a:ea typeface="+mj-ea"/>
                <a:cs typeface="+mj-cs"/>
              </a:rPr>
              <a:t> is present)</a:t>
            </a:r>
          </a:p>
          <a:p>
            <a:pPr marL="1257300" lvl="2" indent="-342900" algn="just">
              <a:lnSpc>
                <a:spcPct val="150000"/>
              </a:lnSpc>
              <a:spcBef>
                <a:spcPts val="0"/>
              </a:spcBef>
              <a:spcAft>
                <a:spcPts val="0"/>
              </a:spcAft>
              <a:buClr>
                <a:schemeClr val="tx1"/>
              </a:buClr>
              <a:buSzPct val="100000"/>
              <a:buFont typeface="Wingdings" panose="05000000000000000000" pitchFamily="2" charset="2"/>
              <a:buChar char="§"/>
              <a:defRPr/>
            </a:pPr>
            <a:r>
              <a:rPr lang="en-US" sz="1200" b="1" kern="0" dirty="0" smtClean="0">
                <a:ea typeface="+mj-ea"/>
                <a:cs typeface="+mj-cs"/>
              </a:rPr>
              <a:t>Finally, the simulated Gain corresponds to the ratio between </a:t>
            </a:r>
            <a:r>
              <a:rPr lang="en-US" sz="1200" b="1" kern="0" dirty="0" err="1" smtClean="0">
                <a:ea typeface="+mj-ea"/>
                <a:cs typeface="+mj-cs"/>
              </a:rPr>
              <a:t>PiN</a:t>
            </a:r>
            <a:r>
              <a:rPr lang="en-US" sz="1200" b="1" kern="0" dirty="0" smtClean="0">
                <a:ea typeface="+mj-ea"/>
                <a:cs typeface="+mj-cs"/>
              </a:rPr>
              <a:t> and LGAD currents when charge is generated </a:t>
            </a:r>
          </a:p>
        </p:txBody>
      </p:sp>
      <p:pic>
        <p:nvPicPr>
          <p:cNvPr id="7170"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520" y="5601411"/>
            <a:ext cx="3793728" cy="63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0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1116013" y="476251"/>
            <a:ext cx="7127875" cy="432470"/>
          </a:xfrm>
        </p:spPr>
        <p:txBody>
          <a:bodyPr/>
          <a:lstStyle/>
          <a:p>
            <a:pPr algn="ctr"/>
            <a:r>
              <a:rPr lang="en-US" altLang="ja-JP" sz="2000" b="1" dirty="0" smtClean="0">
                <a:solidFill>
                  <a:schemeClr val="tx1"/>
                </a:solidFill>
                <a:latin typeface="+mn-lt"/>
                <a:ea typeface="ＭＳ Ｐゴシック" pitchFamily="34" charset="-128"/>
              </a:rPr>
              <a:t>Gain Simulation</a:t>
            </a:r>
            <a:endParaRPr lang="en-US" sz="2000" dirty="0" smtClean="0">
              <a:solidFill>
                <a:schemeClr val="tx1"/>
              </a:solidFill>
              <a:latin typeface="+mn-lt"/>
            </a:endParaRPr>
          </a:p>
        </p:txBody>
      </p:sp>
      <p:cxnSp>
        <p:nvCxnSpPr>
          <p:cNvPr id="5" name="6 Conector recto"/>
          <p:cNvCxnSpPr>
            <a:cxnSpLocks noChangeShapeType="1"/>
          </p:cNvCxnSpPr>
          <p:nvPr/>
        </p:nvCxnSpPr>
        <p:spPr bwMode="auto">
          <a:xfrm>
            <a:off x="254148" y="980728"/>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5122"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052736"/>
            <a:ext cx="4579973" cy="42988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Captur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28021"/>
            <a:ext cx="4434865" cy="421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 y="2389526"/>
            <a:ext cx="4658823" cy="34580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Grp="1" noChangeArrowheads="1"/>
          </p:cNvSpPr>
          <p:nvPr>
            <p:ph type="title"/>
          </p:nvPr>
        </p:nvSpPr>
        <p:spPr>
          <a:xfrm>
            <a:off x="1116013" y="476251"/>
            <a:ext cx="7127875" cy="432470"/>
          </a:xfrm>
        </p:spPr>
        <p:txBody>
          <a:bodyPr/>
          <a:lstStyle/>
          <a:p>
            <a:pPr algn="ctr"/>
            <a:r>
              <a:rPr lang="en-US" altLang="ja-JP" sz="2000" b="1" dirty="0" smtClean="0">
                <a:solidFill>
                  <a:schemeClr val="tx1"/>
                </a:solidFill>
                <a:latin typeface="+mn-lt"/>
                <a:ea typeface="ＭＳ Ｐゴシック" pitchFamily="34" charset="-128"/>
              </a:rPr>
              <a:t>Gain Simulation</a:t>
            </a:r>
            <a:endParaRPr lang="en-US" sz="2000" dirty="0" smtClean="0">
              <a:solidFill>
                <a:schemeClr val="tx1"/>
              </a:solidFill>
              <a:latin typeface="+mn-lt"/>
            </a:endParaRPr>
          </a:p>
        </p:txBody>
      </p:sp>
      <p:cxnSp>
        <p:nvCxnSpPr>
          <p:cNvPr id="6" name="6 Conector recto"/>
          <p:cNvCxnSpPr>
            <a:cxnSpLocks noChangeShapeType="1"/>
          </p:cNvCxnSpPr>
          <p:nvPr/>
        </p:nvCxnSpPr>
        <p:spPr bwMode="auto">
          <a:xfrm>
            <a:off x="254148" y="980728"/>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6147" name="Picture 3" descr="C:\Users\user\Desktop\Captu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934" y="2492896"/>
            <a:ext cx="4611911" cy="3384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7504" y="1315751"/>
            <a:ext cx="8832920" cy="745097"/>
          </a:xfrm>
          <a:prstGeom prst="rect">
            <a:avLst/>
          </a:prstGeom>
          <a:noFill/>
          <a:ln w="9525">
            <a:noFill/>
            <a:miter lim="800000"/>
            <a:headEnd/>
            <a:tailEnd/>
          </a:ln>
        </p:spPr>
        <p:txBody>
          <a:bodyPr lIns="92075" tIns="46038" rIns="92075" bIns="46038"/>
          <a:lstStyle/>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Local charge generation equivalent to the absorption of a 30 </a:t>
            </a:r>
            <a:r>
              <a:rPr lang="en-US" sz="1200" b="1" kern="0" dirty="0" err="1" smtClean="0">
                <a:ea typeface="+mj-ea"/>
                <a:cs typeface="+mj-cs"/>
              </a:rPr>
              <a:t>KeV</a:t>
            </a:r>
            <a:r>
              <a:rPr lang="en-US" sz="1200" b="1" kern="0" dirty="0" smtClean="0">
                <a:ea typeface="+mj-ea"/>
                <a:cs typeface="+mj-cs"/>
              </a:rPr>
              <a:t> X-ray</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The doping of the sample B P-multiplication layer is higher than the A sample (high Gain)</a:t>
            </a:r>
          </a:p>
        </p:txBody>
      </p:sp>
    </p:spTree>
    <p:extLst>
      <p:ext uri="{BB962C8B-B14F-4D97-AF65-F5344CB8AC3E}">
        <p14:creationId xmlns:p14="http://schemas.microsoft.com/office/powerpoint/2010/main" val="1459084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4"/>
          <p:cNvSpPr>
            <a:spLocks noGrp="1" noChangeArrowheads="1"/>
          </p:cNvSpPr>
          <p:nvPr>
            <p:ph type="title"/>
          </p:nvPr>
        </p:nvSpPr>
        <p:spPr>
          <a:xfrm>
            <a:off x="756096" y="476251"/>
            <a:ext cx="7632328" cy="504478"/>
          </a:xfrm>
        </p:spPr>
        <p:txBody>
          <a:bodyPr/>
          <a:lstStyle/>
          <a:p>
            <a:pPr algn="ctr"/>
            <a:r>
              <a:rPr lang="en-US" sz="2000" b="1" dirty="0" smtClean="0">
                <a:solidFill>
                  <a:schemeClr val="tx1"/>
                </a:solidFill>
                <a:latin typeface="+mn-lt"/>
                <a:ea typeface="ＭＳ Ｐゴシック" pitchFamily="34" charset="-128"/>
              </a:rPr>
              <a:t>Design of the P-Multiplication Region</a:t>
            </a:r>
            <a:endParaRPr lang="en-US" sz="2000" dirty="0" smtClean="0">
              <a:solidFill>
                <a:schemeClr val="tx1"/>
              </a:solidFill>
              <a:latin typeface="+mn-lt"/>
            </a:endParaRPr>
          </a:p>
        </p:txBody>
      </p:sp>
      <p:cxnSp>
        <p:nvCxnSpPr>
          <p:cNvPr id="16"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1" name="20 CuadroTexto"/>
          <p:cNvSpPr txBox="1"/>
          <p:nvPr/>
        </p:nvSpPr>
        <p:spPr>
          <a:xfrm>
            <a:off x="630441" y="2598004"/>
            <a:ext cx="2808312" cy="738664"/>
          </a:xfrm>
          <a:prstGeom prst="rect">
            <a:avLst/>
          </a:prstGeom>
          <a:noFill/>
          <a:ln w="38100">
            <a:solidFill>
              <a:srgbClr val="C00000"/>
            </a:solidFill>
          </a:ln>
        </p:spPr>
        <p:txBody>
          <a:bodyPr wrap="square" rtlCol="0">
            <a:spAutoFit/>
          </a:bodyPr>
          <a:lstStyle/>
          <a:p>
            <a:pPr marL="285750" indent="-285750">
              <a:buFont typeface="Wingdings" panose="05000000000000000000" pitchFamily="2" charset="2"/>
              <a:buChar char="ü"/>
            </a:pPr>
            <a:r>
              <a:rPr lang="en-US" sz="1400" dirty="0" smtClean="0"/>
              <a:t>If implant dose increases:</a:t>
            </a:r>
          </a:p>
          <a:p>
            <a:pPr marL="742950" lvl="1" indent="-285750">
              <a:buFont typeface="Arial" panose="020B0604020202020204" pitchFamily="34" charset="0"/>
              <a:buChar char="•"/>
            </a:pPr>
            <a:r>
              <a:rPr lang="en-US" sz="1400" dirty="0" smtClean="0"/>
              <a:t>Gain increases</a:t>
            </a:r>
          </a:p>
          <a:p>
            <a:pPr marL="742950" lvl="1" indent="-285750">
              <a:buFont typeface="Arial" panose="020B0604020202020204" pitchFamily="34" charset="0"/>
              <a:buChar char="•"/>
            </a:pPr>
            <a:r>
              <a:rPr lang="en-US" sz="1400" dirty="0" smtClean="0"/>
              <a:t>V</a:t>
            </a:r>
            <a:r>
              <a:rPr lang="en-US" sz="1400" baseline="-25000" dirty="0" smtClean="0"/>
              <a:t>BD</a:t>
            </a:r>
            <a:r>
              <a:rPr lang="en-US" sz="1400" dirty="0" smtClean="0"/>
              <a:t> decreases</a:t>
            </a:r>
            <a:endParaRPr lang="en-US" sz="1400" baseline="-25000" dirty="0"/>
          </a:p>
        </p:txBody>
      </p:sp>
      <p:sp>
        <p:nvSpPr>
          <p:cNvPr id="27" name="AutoShape 9"/>
          <p:cNvSpPr>
            <a:spLocks noChangeArrowheads="1"/>
          </p:cNvSpPr>
          <p:nvPr/>
        </p:nvSpPr>
        <p:spPr bwMode="auto">
          <a:xfrm>
            <a:off x="4139940" y="5512765"/>
            <a:ext cx="4464509" cy="662440"/>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Small modifications in the Boron implant dose</a:t>
            </a:r>
          </a:p>
          <a:p>
            <a:pPr algn="ctr">
              <a:lnSpc>
                <a:spcPct val="120000"/>
              </a:lnSpc>
              <a:spcBef>
                <a:spcPts val="0"/>
              </a:spcBef>
              <a:spcAft>
                <a:spcPts val="0"/>
              </a:spcAft>
              <a:defRPr/>
            </a:pPr>
            <a:r>
              <a:rPr lang="en-US" sz="1400" b="1" kern="0" dirty="0" smtClean="0"/>
              <a:t>induce great changes in Gain and V</a:t>
            </a:r>
            <a:r>
              <a:rPr lang="en-US" sz="1400" b="1" kern="0" baseline="-25000" dirty="0" smtClean="0"/>
              <a:t>BD</a:t>
            </a:r>
            <a:endParaRPr lang="en-US" sz="1400" b="1" kern="0" baseline="-25000" dirty="0"/>
          </a:p>
        </p:txBody>
      </p:sp>
      <p:grpSp>
        <p:nvGrpSpPr>
          <p:cNvPr id="1025" name="1024 Grupo"/>
          <p:cNvGrpSpPr/>
          <p:nvPr/>
        </p:nvGrpSpPr>
        <p:grpSpPr>
          <a:xfrm>
            <a:off x="3779912" y="1657825"/>
            <a:ext cx="5256584" cy="3709958"/>
            <a:chOff x="3779912" y="1297785"/>
            <a:chExt cx="5040560" cy="3643383"/>
          </a:xfrm>
        </p:grpSpPr>
        <p:pic>
          <p:nvPicPr>
            <p:cNvPr id="1026" name="Picture 2" descr="C:\Paulus\ISPS12 Praga\Implant Do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8" t="7497" r="4653"/>
            <a:stretch/>
          </p:blipFill>
          <p:spPr bwMode="auto">
            <a:xfrm>
              <a:off x="3779912" y="1297785"/>
              <a:ext cx="5040560" cy="3643383"/>
            </a:xfrm>
            <a:prstGeom prst="rect">
              <a:avLst/>
            </a:prstGeom>
            <a:noFill/>
            <a:extLst>
              <a:ext uri="{909E8E84-426E-40DD-AFC4-6F175D3DCCD1}">
                <a14:hiddenFill xmlns:a14="http://schemas.microsoft.com/office/drawing/2010/main">
                  <a:solidFill>
                    <a:srgbClr val="FFFFFF"/>
                  </a:solidFill>
                </a14:hiddenFill>
              </a:ext>
            </a:extLst>
          </p:spPr>
        </p:pic>
        <p:sp>
          <p:nvSpPr>
            <p:cNvPr id="12" name="11 Elipse"/>
            <p:cNvSpPr/>
            <p:nvPr/>
          </p:nvSpPr>
          <p:spPr bwMode="auto">
            <a:xfrm>
              <a:off x="7020272" y="2780928"/>
              <a:ext cx="360040" cy="288032"/>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15" name="14 Conector recto de flecha"/>
            <p:cNvCxnSpPr/>
            <p:nvPr/>
          </p:nvCxnSpPr>
          <p:spPr bwMode="auto">
            <a:xfrm>
              <a:off x="7400528" y="2924944"/>
              <a:ext cx="313928" cy="0"/>
            </a:xfrm>
            <a:prstGeom prst="straightConnector1">
              <a:avLst/>
            </a:prstGeom>
            <a:solidFill>
              <a:schemeClr val="accent1"/>
            </a:solidFill>
            <a:ln w="19050" cap="flat" cmpd="sng" algn="ctr">
              <a:solidFill>
                <a:schemeClr val="tx1"/>
              </a:solidFill>
              <a:prstDash val="sysDash"/>
              <a:round/>
              <a:headEnd type="none" w="med" len="med"/>
              <a:tailEnd type="arrow"/>
            </a:ln>
            <a:effectLst/>
          </p:spPr>
        </p:cxnSp>
      </p:grpSp>
      <p:grpSp>
        <p:nvGrpSpPr>
          <p:cNvPr id="1024" name="1023 Grupo"/>
          <p:cNvGrpSpPr/>
          <p:nvPr/>
        </p:nvGrpSpPr>
        <p:grpSpPr>
          <a:xfrm>
            <a:off x="6005044" y="3323893"/>
            <a:ext cx="799204" cy="321131"/>
            <a:chOff x="5940152" y="3323893"/>
            <a:chExt cx="799204" cy="321131"/>
          </a:xfrm>
        </p:grpSpPr>
        <p:cxnSp>
          <p:nvCxnSpPr>
            <p:cNvPr id="25" name="24 Conector recto de flecha"/>
            <p:cNvCxnSpPr>
              <a:stCxn id="28" idx="2"/>
            </p:cNvCxnSpPr>
            <p:nvPr/>
          </p:nvCxnSpPr>
          <p:spPr bwMode="auto">
            <a:xfrm flipH="1" flipV="1">
              <a:off x="5940152" y="3484458"/>
              <a:ext cx="432048" cy="1"/>
            </a:xfrm>
            <a:prstGeom prst="straightConnector1">
              <a:avLst/>
            </a:prstGeom>
            <a:solidFill>
              <a:schemeClr val="accent1"/>
            </a:solidFill>
            <a:ln w="19050" cap="flat" cmpd="sng" algn="ctr">
              <a:solidFill>
                <a:schemeClr val="tx1"/>
              </a:solidFill>
              <a:prstDash val="sysDash"/>
              <a:round/>
              <a:headEnd type="none" w="med" len="med"/>
              <a:tailEnd type="arrow"/>
            </a:ln>
            <a:effectLst/>
          </p:spPr>
        </p:cxnSp>
        <p:sp>
          <p:nvSpPr>
            <p:cNvPr id="28" name="27 Elipse"/>
            <p:cNvSpPr/>
            <p:nvPr/>
          </p:nvSpPr>
          <p:spPr bwMode="auto">
            <a:xfrm>
              <a:off x="6372200" y="3323893"/>
              <a:ext cx="367156" cy="321131"/>
            </a:xfrm>
            <a:prstGeom prst="ellipse">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grpSp>
      <p:sp>
        <p:nvSpPr>
          <p:cNvPr id="22" name="AutoShape 9"/>
          <p:cNvSpPr>
            <a:spLocks noChangeArrowheads="1"/>
          </p:cNvSpPr>
          <p:nvPr/>
        </p:nvSpPr>
        <p:spPr bwMode="auto">
          <a:xfrm>
            <a:off x="5868144" y="1196690"/>
            <a:ext cx="2448272" cy="451664"/>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50000"/>
              </a:lnSpc>
              <a:spcBef>
                <a:spcPts val="0"/>
              </a:spcBef>
              <a:spcAft>
                <a:spcPts val="0"/>
              </a:spcAft>
              <a:defRPr/>
            </a:pPr>
            <a:r>
              <a:rPr lang="en-US" sz="1400" b="1" kern="0" dirty="0" smtClean="0"/>
              <a:t>1D Simulation @ Pad Centre</a:t>
            </a:r>
            <a:endParaRPr lang="en-US" sz="1400" b="1" kern="0" baseline="-25000" dirty="0"/>
          </a:p>
        </p:txBody>
      </p:sp>
      <p:sp>
        <p:nvSpPr>
          <p:cNvPr id="40" name="AutoShape 9"/>
          <p:cNvSpPr>
            <a:spLocks noChangeArrowheads="1"/>
          </p:cNvSpPr>
          <p:nvPr/>
        </p:nvSpPr>
        <p:spPr bwMode="auto">
          <a:xfrm>
            <a:off x="279675" y="2044120"/>
            <a:ext cx="1872208" cy="334566"/>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r>
              <a:rPr lang="en-US" sz="1400" b="1" dirty="0"/>
              <a:t>Gain/V</a:t>
            </a:r>
            <a:r>
              <a:rPr lang="en-US" sz="1400" b="1" baseline="-25000" dirty="0"/>
              <a:t>BD</a:t>
            </a:r>
            <a:r>
              <a:rPr lang="en-US" sz="1400" b="1" dirty="0"/>
              <a:t> trade-off</a:t>
            </a:r>
          </a:p>
        </p:txBody>
      </p:sp>
      <p:sp>
        <p:nvSpPr>
          <p:cNvPr id="42" name="Rectangle 2"/>
          <p:cNvSpPr txBox="1">
            <a:spLocks noChangeArrowheads="1"/>
          </p:cNvSpPr>
          <p:nvPr/>
        </p:nvSpPr>
        <p:spPr bwMode="auto">
          <a:xfrm>
            <a:off x="455312" y="1110461"/>
            <a:ext cx="5412832" cy="936104"/>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Doping profile of the P-multiplication layer is critical</a:t>
            </a:r>
          </a:p>
        </p:txBody>
      </p:sp>
      <p:pic>
        <p:nvPicPr>
          <p:cNvPr id="43" name="42 Imagen" descr="C:\Paulus\CDE11\APDs\Presentacion\Figuras\QeffPlayer.jpg"/>
          <p:cNvPicPr/>
          <p:nvPr/>
        </p:nvPicPr>
        <p:blipFill rotWithShape="1">
          <a:blip r:embed="rId4" cstate="print">
            <a:extLst>
              <a:ext uri="{28A0092B-C50C-407E-A947-70E740481C1C}">
                <a14:useLocalDpi xmlns:a14="http://schemas.microsoft.com/office/drawing/2010/main" val="0"/>
              </a:ext>
            </a:extLst>
          </a:blip>
          <a:srcRect l="2400" t="5344" r="11998"/>
          <a:stretch/>
        </p:blipFill>
        <p:spPr bwMode="auto">
          <a:xfrm>
            <a:off x="630441" y="3915752"/>
            <a:ext cx="3005455" cy="23215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577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half" idx="1"/>
          </p:nvPr>
        </p:nvSpPr>
        <p:spPr>
          <a:xfrm>
            <a:off x="251520" y="1124744"/>
            <a:ext cx="4752975" cy="4683125"/>
          </a:xfrm>
        </p:spPr>
        <p:txBody>
          <a:bodyPr/>
          <a:lstStyle/>
          <a:p>
            <a:pPr eaLnBrk="1" hangingPunct="1"/>
            <a:r>
              <a:rPr lang="en-US" altLang="es-ES" sz="1600" dirty="0" smtClean="0"/>
              <a:t>Clean Room</a:t>
            </a:r>
          </a:p>
          <a:p>
            <a:pPr lvl="1" eaLnBrk="1" hangingPunct="1"/>
            <a:r>
              <a:rPr lang="en-US" altLang="es-ES" sz="1400" dirty="0" smtClean="0"/>
              <a:t>1.500 m</a:t>
            </a:r>
            <a:r>
              <a:rPr lang="en-US" altLang="es-ES" sz="1400" baseline="30000" dirty="0" smtClean="0"/>
              <a:t>2</a:t>
            </a:r>
            <a:r>
              <a:rPr lang="en-US" altLang="es-ES" sz="1400" dirty="0" smtClean="0"/>
              <a:t>, class 100 to 10.000</a:t>
            </a:r>
          </a:p>
          <a:p>
            <a:pPr lvl="1" eaLnBrk="1" hangingPunct="1"/>
            <a:r>
              <a:rPr lang="en-US" altLang="es-ES" sz="1400" dirty="0" smtClean="0"/>
              <a:t>Micro and </a:t>
            </a:r>
            <a:r>
              <a:rPr lang="en-US" altLang="es-ES" sz="1400" dirty="0" err="1" smtClean="0"/>
              <a:t>nano</a:t>
            </a:r>
            <a:r>
              <a:rPr lang="en-US" altLang="es-ES" sz="1400" dirty="0" smtClean="0"/>
              <a:t> fabrication technologies</a:t>
            </a:r>
          </a:p>
          <a:p>
            <a:pPr lvl="1" eaLnBrk="1" hangingPunct="1"/>
            <a:r>
              <a:rPr lang="en-US" altLang="es-ES" sz="1400" dirty="0" smtClean="0"/>
              <a:t>Three areas:</a:t>
            </a:r>
          </a:p>
          <a:p>
            <a:pPr lvl="2" eaLnBrk="1" hangingPunct="1"/>
            <a:r>
              <a:rPr lang="en-US" altLang="es-ES" sz="1200" dirty="0" smtClean="0"/>
              <a:t>Pure (CMOS)</a:t>
            </a:r>
          </a:p>
          <a:p>
            <a:pPr lvl="2" eaLnBrk="1" hangingPunct="1"/>
            <a:r>
              <a:rPr lang="en-US" altLang="es-ES" sz="1200" dirty="0" smtClean="0"/>
              <a:t>Noble metals allowed</a:t>
            </a:r>
          </a:p>
          <a:p>
            <a:pPr lvl="2" eaLnBrk="1" hangingPunct="1"/>
            <a:r>
              <a:rPr lang="en-US" altLang="es-ES" sz="1200" dirty="0" err="1" smtClean="0"/>
              <a:t>Nanoelectronics</a:t>
            </a:r>
            <a:endParaRPr lang="en-US" altLang="es-ES" sz="1200" dirty="0" smtClean="0"/>
          </a:p>
          <a:p>
            <a:pPr eaLnBrk="1" hangingPunct="1"/>
            <a:r>
              <a:rPr lang="en-US" altLang="es-ES" sz="1600" dirty="0" smtClean="0"/>
              <a:t>Processes</a:t>
            </a:r>
          </a:p>
          <a:p>
            <a:pPr lvl="1" eaLnBrk="1" hangingPunct="1"/>
            <a:r>
              <a:rPr lang="en-US" altLang="es-ES" sz="1400" dirty="0" smtClean="0"/>
              <a:t>4'' complete</a:t>
            </a:r>
          </a:p>
          <a:p>
            <a:pPr lvl="1" eaLnBrk="1" hangingPunct="1"/>
            <a:r>
              <a:rPr lang="en-US" altLang="es-ES" sz="1400" dirty="0" smtClean="0"/>
              <a:t>6'‘ (no poly)</a:t>
            </a:r>
          </a:p>
          <a:p>
            <a:pPr eaLnBrk="1" hangingPunct="1"/>
            <a:r>
              <a:rPr lang="en-US" altLang="es-ES" sz="1600" dirty="0" smtClean="0"/>
              <a:t>Available technologies:</a:t>
            </a:r>
          </a:p>
          <a:p>
            <a:pPr lvl="1" eaLnBrk="1" hangingPunct="1"/>
            <a:r>
              <a:rPr lang="en-US" altLang="es-ES" sz="1400" dirty="0" smtClean="0"/>
              <a:t>CMOS, Power Devices (Si, </a:t>
            </a:r>
            <a:r>
              <a:rPr lang="en-US" altLang="es-ES" sz="1400" dirty="0" err="1" smtClean="0"/>
              <a:t>SiC</a:t>
            </a:r>
            <a:r>
              <a:rPr lang="en-US" altLang="es-ES" sz="1400" dirty="0" smtClean="0"/>
              <a:t>, </a:t>
            </a:r>
            <a:r>
              <a:rPr lang="en-US" altLang="es-ES" sz="1400" dirty="0" err="1" smtClean="0"/>
              <a:t>GaN</a:t>
            </a:r>
            <a:r>
              <a:rPr lang="en-US" altLang="es-ES" sz="1400" dirty="0" smtClean="0"/>
              <a:t>, Diamond)</a:t>
            </a:r>
          </a:p>
          <a:p>
            <a:pPr lvl="1" eaLnBrk="1" hangingPunct="1"/>
            <a:r>
              <a:rPr lang="en-US" altLang="es-ES" sz="1400" dirty="0" smtClean="0"/>
              <a:t>MCM-D, MEMS/NEMS</a:t>
            </a:r>
          </a:p>
          <a:p>
            <a:pPr lvl="1" eaLnBrk="1" hangingPunct="1"/>
            <a:r>
              <a:rPr lang="en-US" altLang="es-ES" sz="1400" dirty="0" smtClean="0"/>
              <a:t>Bump bonding packaging</a:t>
            </a:r>
            <a:endParaRPr lang="es-ES_tradnl" altLang="es-ES" sz="1400" dirty="0" smtClean="0"/>
          </a:p>
          <a:p>
            <a:pPr eaLnBrk="1" hangingPunct="1"/>
            <a:r>
              <a:rPr lang="en-US" altLang="es-ES" sz="1600" dirty="0" smtClean="0"/>
              <a:t>Silicon micromachining</a:t>
            </a:r>
          </a:p>
          <a:p>
            <a:pPr eaLnBrk="1" hangingPunct="1"/>
            <a:r>
              <a:rPr lang="en-US" altLang="es-ES" sz="1600" dirty="0" smtClean="0"/>
              <a:t>Packaging</a:t>
            </a:r>
          </a:p>
          <a:p>
            <a:pPr lvl="1" eaLnBrk="1" hangingPunct="1"/>
            <a:r>
              <a:rPr lang="en-US" altLang="es-ES" sz="1400" dirty="0" smtClean="0"/>
              <a:t>200 m</a:t>
            </a:r>
            <a:r>
              <a:rPr lang="en-US" altLang="es-ES" sz="1400" baseline="30000" dirty="0" smtClean="0"/>
              <a:t>2</a:t>
            </a:r>
            <a:r>
              <a:rPr lang="en-US" altLang="es-ES" sz="1400" dirty="0" smtClean="0"/>
              <a:t>, class 1000</a:t>
            </a:r>
          </a:p>
        </p:txBody>
      </p:sp>
      <p:sp>
        <p:nvSpPr>
          <p:cNvPr id="5124" name="Rectangle 4"/>
          <p:cNvSpPr>
            <a:spLocks noGrp="1" noChangeArrowheads="1"/>
          </p:cNvSpPr>
          <p:nvPr>
            <p:ph type="body" sz="half" idx="2"/>
          </p:nvPr>
        </p:nvSpPr>
        <p:spPr>
          <a:xfrm>
            <a:off x="4477612" y="1089680"/>
            <a:ext cx="4491037" cy="4232275"/>
          </a:xfrm>
        </p:spPr>
        <p:txBody>
          <a:bodyPr/>
          <a:lstStyle/>
          <a:p>
            <a:pPr eaLnBrk="1" hangingPunct="1"/>
            <a:r>
              <a:rPr lang="en-US" altLang="es-ES" sz="1600" dirty="0" smtClean="0"/>
              <a:t>Laboratories</a:t>
            </a:r>
          </a:p>
          <a:p>
            <a:pPr lvl="1" eaLnBrk="1" hangingPunct="1"/>
            <a:r>
              <a:rPr lang="en-US" altLang="es-ES" sz="1400" dirty="0" smtClean="0"/>
              <a:t>Characterization and test</a:t>
            </a:r>
          </a:p>
          <a:p>
            <a:pPr lvl="2" eaLnBrk="1" hangingPunct="1"/>
            <a:r>
              <a:rPr lang="en-US" altLang="es-ES" sz="1400" dirty="0"/>
              <a:t>DC and RF (up to 8 GHz</a:t>
            </a:r>
            <a:r>
              <a:rPr lang="en-US" altLang="es-ES" sz="1400" dirty="0" smtClean="0"/>
              <a:t>)</a:t>
            </a:r>
          </a:p>
          <a:p>
            <a:pPr lvl="2" eaLnBrk="1" hangingPunct="1"/>
            <a:r>
              <a:rPr lang="en-US" altLang="es-ES" sz="1400" dirty="0" smtClean="0"/>
              <a:t>Power devices</a:t>
            </a:r>
            <a:endParaRPr lang="en-US" altLang="es-ES" sz="1400" dirty="0"/>
          </a:p>
          <a:p>
            <a:pPr lvl="2" eaLnBrk="1" hangingPunct="1"/>
            <a:r>
              <a:rPr lang="en-US" altLang="es-ES" sz="1400" dirty="0"/>
              <a:t>Wafer testing</a:t>
            </a:r>
          </a:p>
          <a:p>
            <a:pPr lvl="2" eaLnBrk="1" hangingPunct="1"/>
            <a:r>
              <a:rPr lang="en-US" altLang="es-ES" sz="1400" dirty="0" smtClean="0"/>
              <a:t>IR Thermography</a:t>
            </a:r>
            <a:endParaRPr lang="en-US" altLang="es-ES" sz="1400" dirty="0"/>
          </a:p>
          <a:p>
            <a:pPr lvl="2" eaLnBrk="1" hangingPunct="1"/>
            <a:r>
              <a:rPr lang="en-US" altLang="es-ES" sz="1400" dirty="0"/>
              <a:t>Radiation testing</a:t>
            </a:r>
          </a:p>
          <a:p>
            <a:pPr lvl="1" eaLnBrk="1" hangingPunct="1"/>
            <a:r>
              <a:rPr lang="en-US" altLang="es-ES" sz="1400" dirty="0" smtClean="0"/>
              <a:t>Reverse Engineering </a:t>
            </a:r>
          </a:p>
          <a:p>
            <a:pPr lvl="1" eaLnBrk="1" hangingPunct="1"/>
            <a:r>
              <a:rPr lang="en-US" altLang="es-ES" sz="1400" dirty="0" smtClean="0"/>
              <a:t>Simulation</a:t>
            </a:r>
          </a:p>
          <a:p>
            <a:pPr lvl="1" eaLnBrk="1" hangingPunct="1"/>
            <a:r>
              <a:rPr lang="en-US" altLang="es-ES" sz="1400" dirty="0" smtClean="0"/>
              <a:t>CAD</a:t>
            </a:r>
          </a:p>
          <a:p>
            <a:pPr lvl="1" eaLnBrk="1" hangingPunct="1"/>
            <a:r>
              <a:rPr lang="en-US" altLang="es-ES" sz="1400" dirty="0" smtClean="0"/>
              <a:t>Mechanical Workshop</a:t>
            </a:r>
          </a:p>
          <a:p>
            <a:pPr lvl="1" eaLnBrk="1" hangingPunct="1"/>
            <a:r>
              <a:rPr lang="en-US" altLang="es-ES" sz="1400" dirty="0" smtClean="0"/>
              <a:t>Chemical sensors</a:t>
            </a:r>
          </a:p>
          <a:p>
            <a:pPr lvl="1" eaLnBrk="1" hangingPunct="1"/>
            <a:r>
              <a:rPr lang="en-US" altLang="es-ES" sz="1400" dirty="0" smtClean="0"/>
              <a:t>Bio-sensors</a:t>
            </a:r>
          </a:p>
          <a:p>
            <a:pPr lvl="1" eaLnBrk="1" hangingPunct="1"/>
            <a:r>
              <a:rPr lang="en-US" altLang="es-ES" sz="1400" dirty="0" smtClean="0"/>
              <a:t>Radiation sensors</a:t>
            </a:r>
          </a:p>
          <a:p>
            <a:pPr lvl="1" eaLnBrk="1" hangingPunct="1"/>
            <a:r>
              <a:rPr lang="en-US" altLang="es-ES" sz="1400" dirty="0" smtClean="0"/>
              <a:t>Optical sensors</a:t>
            </a:r>
          </a:p>
          <a:p>
            <a:pPr eaLnBrk="1" hangingPunct="1"/>
            <a:endParaRPr lang="es-ES_tradnl" altLang="es-ES" sz="1600" dirty="0" smtClean="0"/>
          </a:p>
        </p:txBody>
      </p:sp>
      <p:grpSp>
        <p:nvGrpSpPr>
          <p:cNvPr id="5125" name="52 Grupo"/>
          <p:cNvGrpSpPr>
            <a:grpSpLocks/>
          </p:cNvGrpSpPr>
          <p:nvPr/>
        </p:nvGrpSpPr>
        <p:grpSpPr bwMode="auto">
          <a:xfrm>
            <a:off x="7740650" y="3260725"/>
            <a:ext cx="1403350" cy="3048000"/>
            <a:chOff x="7072323" y="2447925"/>
            <a:chExt cx="1571625" cy="3481388"/>
          </a:xfrm>
        </p:grpSpPr>
        <p:pic>
          <p:nvPicPr>
            <p:cNvPr id="512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323" y="2447925"/>
              <a:ext cx="1571625"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36"/>
            <p:cNvPicPr>
              <a:picLocks noChangeAspect="1" noChangeArrowheads="1"/>
            </p:cNvPicPr>
            <p:nvPr/>
          </p:nvPicPr>
          <p:blipFill>
            <a:blip>
              <a:duotone>
                <a:schemeClr val="accent6">
                  <a:shade val="45000"/>
                  <a:satMod val="135000"/>
                </a:schemeClr>
                <a:prstClr val="white"/>
              </a:duotone>
              <a:lum/>
            </a:blip>
            <a:srcRect/>
            <a:stretch>
              <a:fillRect/>
            </a:stretch>
          </p:blipFill>
          <p:spPr bwMode="auto">
            <a:xfrm>
              <a:off x="7605736" y="2500306"/>
              <a:ext cx="323850" cy="542925"/>
            </a:xfrm>
            <a:prstGeom prst="rect">
              <a:avLst/>
            </a:prstGeom>
            <a:noFill/>
            <a:ln w="9525">
              <a:noFill/>
              <a:miter lim="800000"/>
              <a:headEnd/>
              <a:tailEnd/>
            </a:ln>
            <a:effectLst/>
          </p:spPr>
        </p:pic>
      </p:grpSp>
      <p:sp>
        <p:nvSpPr>
          <p:cNvPr id="5126" name="Picture 13" descr="P1020337"/>
          <p:cNvSpPr>
            <a:spLocks noChangeAspect="1" noChangeArrowheads="1"/>
          </p:cNvSpPr>
          <p:nvPr/>
        </p:nvSpPr>
        <p:spPr bwMode="auto">
          <a:xfrm>
            <a:off x="6804025" y="655638"/>
            <a:ext cx="21875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eaLnBrk="1" hangingPunct="1"/>
            <a:endParaRPr lang="es-ES" altLang="es-ES_tradnl"/>
          </a:p>
        </p:txBody>
      </p:sp>
      <p:sp>
        <p:nvSpPr>
          <p:cNvPr id="10"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2000" b="1" kern="0" dirty="0" smtClean="0">
                <a:solidFill>
                  <a:schemeClr val="tx1"/>
                </a:solidFill>
                <a:latin typeface="+mn-lt"/>
                <a:ea typeface="ＭＳ Ｐゴシック" pitchFamily="34" charset="-128"/>
              </a:rPr>
              <a:t>IMB-CNM Facilities</a:t>
            </a:r>
          </a:p>
        </p:txBody>
      </p:sp>
      <p:cxnSp>
        <p:nvCxnSpPr>
          <p:cNvPr id="11" name="6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784392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756096" y="476251"/>
            <a:ext cx="7632328" cy="504478"/>
          </a:xfrm>
        </p:spPr>
        <p:txBody>
          <a:bodyPr/>
          <a:lstStyle/>
          <a:p>
            <a:pPr algn="ctr"/>
            <a:r>
              <a:rPr lang="en-US" sz="2000" b="1" dirty="0" smtClean="0">
                <a:solidFill>
                  <a:schemeClr val="tx1"/>
                </a:solidFill>
                <a:latin typeface="+mn-lt"/>
                <a:ea typeface="ＭＳ Ｐゴシック" pitchFamily="34" charset="-128"/>
              </a:rPr>
              <a:t>Design of the Edge Termination</a:t>
            </a:r>
            <a:endParaRPr lang="en-US" sz="2000" dirty="0" smtClean="0">
              <a:solidFill>
                <a:schemeClr val="tx1"/>
              </a:solidFill>
              <a:latin typeface="+mn-lt"/>
            </a:endParaRPr>
          </a:p>
        </p:txBody>
      </p:sp>
      <p:cxnSp>
        <p:nvCxnSpPr>
          <p:cNvPr id="5"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1266"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77998"/>
            <a:ext cx="6435501" cy="460333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p:cNvCxnSpPr/>
          <p:nvPr/>
        </p:nvCxnSpPr>
        <p:spPr bwMode="auto">
          <a:xfrm flipV="1">
            <a:off x="6315758" y="3251567"/>
            <a:ext cx="0" cy="2376264"/>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9" name="Conector recto 8"/>
          <p:cNvCxnSpPr/>
          <p:nvPr/>
        </p:nvCxnSpPr>
        <p:spPr bwMode="auto">
          <a:xfrm flipH="1">
            <a:off x="2123728" y="3251567"/>
            <a:ext cx="4176464" cy="0"/>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11" name="Conector recto 10"/>
          <p:cNvCxnSpPr/>
          <p:nvPr/>
        </p:nvCxnSpPr>
        <p:spPr bwMode="auto">
          <a:xfrm flipV="1">
            <a:off x="2383539" y="5143562"/>
            <a:ext cx="5942" cy="493676"/>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12" name="Conector recto 11"/>
          <p:cNvCxnSpPr/>
          <p:nvPr/>
        </p:nvCxnSpPr>
        <p:spPr bwMode="auto">
          <a:xfrm flipH="1">
            <a:off x="2133135" y="5123775"/>
            <a:ext cx="253652" cy="0"/>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14" name="CuadroTexto 13"/>
          <p:cNvSpPr txBox="1"/>
          <p:nvPr/>
        </p:nvSpPr>
        <p:spPr>
          <a:xfrm>
            <a:off x="4067944" y="2092207"/>
            <a:ext cx="2957247" cy="369332"/>
          </a:xfrm>
          <a:prstGeom prst="rect">
            <a:avLst/>
          </a:prstGeom>
          <a:noFill/>
        </p:spPr>
        <p:txBody>
          <a:bodyPr wrap="none" rtlCol="0">
            <a:spAutoFit/>
          </a:bodyPr>
          <a:lstStyle/>
          <a:p>
            <a:r>
              <a:rPr lang="es-ES" sz="1800" b="1" dirty="0" smtClean="0"/>
              <a:t>P-</a:t>
            </a:r>
            <a:r>
              <a:rPr lang="es-ES" sz="1800" b="1" dirty="0" err="1" smtClean="0"/>
              <a:t>Multiplication</a:t>
            </a:r>
            <a:r>
              <a:rPr lang="es-ES" sz="1800" b="1" dirty="0" smtClean="0"/>
              <a:t> </a:t>
            </a:r>
            <a:r>
              <a:rPr lang="es-ES" sz="1800" b="1" dirty="0" err="1" smtClean="0"/>
              <a:t>layer</a:t>
            </a:r>
            <a:endParaRPr lang="es-ES" sz="1800" b="1" dirty="0"/>
          </a:p>
        </p:txBody>
      </p:sp>
      <p:sp>
        <p:nvSpPr>
          <p:cNvPr id="16" name="CuadroTexto 15"/>
          <p:cNvSpPr txBox="1"/>
          <p:nvPr/>
        </p:nvSpPr>
        <p:spPr>
          <a:xfrm>
            <a:off x="2110698" y="4255033"/>
            <a:ext cx="1723962" cy="369332"/>
          </a:xfrm>
          <a:prstGeom prst="rect">
            <a:avLst/>
          </a:prstGeom>
          <a:noFill/>
        </p:spPr>
        <p:txBody>
          <a:bodyPr wrap="none" rtlCol="0">
            <a:spAutoFit/>
          </a:bodyPr>
          <a:lstStyle/>
          <a:p>
            <a:r>
              <a:rPr lang="es-ES" sz="1800" b="1" dirty="0" smtClean="0"/>
              <a:t>P-</a:t>
            </a:r>
            <a:r>
              <a:rPr lang="es-ES" sz="1800" b="1" dirty="0" err="1" smtClean="0"/>
              <a:t>Substrate</a:t>
            </a:r>
            <a:endParaRPr lang="es-ES" sz="1800" b="1" dirty="0"/>
          </a:p>
        </p:txBody>
      </p:sp>
      <p:sp>
        <p:nvSpPr>
          <p:cNvPr id="17" name="Rectangle 2"/>
          <p:cNvSpPr txBox="1">
            <a:spLocks noChangeArrowheads="1"/>
          </p:cNvSpPr>
          <p:nvPr/>
        </p:nvSpPr>
        <p:spPr bwMode="auto">
          <a:xfrm>
            <a:off x="455312" y="1110461"/>
            <a:ext cx="8437168" cy="936104"/>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The optimization of the edge termination is ruled by the electric field at the multiplication layer (not by the maximum voltage capability, as in the case of power devices)</a:t>
            </a:r>
          </a:p>
        </p:txBody>
      </p:sp>
      <p:cxnSp>
        <p:nvCxnSpPr>
          <p:cNvPr id="6" name="5 Conector recto"/>
          <p:cNvCxnSpPr/>
          <p:nvPr/>
        </p:nvCxnSpPr>
        <p:spPr bwMode="auto">
          <a:xfrm flipV="1">
            <a:off x="3923928" y="2276873"/>
            <a:ext cx="0" cy="2909618"/>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5" name="5 Conector recto de flecha"/>
          <p:cNvCxnSpPr/>
          <p:nvPr/>
        </p:nvCxnSpPr>
        <p:spPr bwMode="auto">
          <a:xfrm>
            <a:off x="5546568" y="2461539"/>
            <a:ext cx="753624" cy="79002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8" name="5 Conector recto de flecha"/>
          <p:cNvCxnSpPr/>
          <p:nvPr/>
        </p:nvCxnSpPr>
        <p:spPr bwMode="auto">
          <a:xfrm flipH="1">
            <a:off x="2383539" y="4624365"/>
            <a:ext cx="388261" cy="49941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0" name="19 Flecha derecha"/>
          <p:cNvSpPr/>
          <p:nvPr/>
        </p:nvSpPr>
        <p:spPr bwMode="auto">
          <a:xfrm rot="10800000">
            <a:off x="2972679" y="2856553"/>
            <a:ext cx="861981" cy="212407"/>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Verdana" pitchFamily="34" charset="0"/>
            </a:endParaRPr>
          </a:p>
        </p:txBody>
      </p:sp>
      <p:sp>
        <p:nvSpPr>
          <p:cNvPr id="22" name="AutoShape 9"/>
          <p:cNvSpPr>
            <a:spLocks noChangeArrowheads="1"/>
          </p:cNvSpPr>
          <p:nvPr/>
        </p:nvSpPr>
        <p:spPr bwMode="auto">
          <a:xfrm>
            <a:off x="2158672" y="2418729"/>
            <a:ext cx="1765255" cy="362656"/>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Correlated values</a:t>
            </a:r>
            <a:endParaRPr lang="en-US" sz="1400" b="1" kern="0" baseline="-25000" dirty="0"/>
          </a:p>
        </p:txBody>
      </p:sp>
    </p:spTree>
    <p:extLst>
      <p:ext uri="{BB962C8B-B14F-4D97-AF65-F5344CB8AC3E}">
        <p14:creationId xmlns:p14="http://schemas.microsoft.com/office/powerpoint/2010/main" val="787683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756096" y="476251"/>
            <a:ext cx="7632328" cy="504478"/>
          </a:xfrm>
        </p:spPr>
        <p:txBody>
          <a:bodyPr/>
          <a:lstStyle/>
          <a:p>
            <a:pPr algn="ctr"/>
            <a:r>
              <a:rPr lang="en-US" sz="2000" b="1" dirty="0" smtClean="0">
                <a:solidFill>
                  <a:schemeClr val="tx1"/>
                </a:solidFill>
                <a:latin typeface="+mn-lt"/>
                <a:ea typeface="ＭＳ Ｐゴシック" pitchFamily="34" charset="-128"/>
              </a:rPr>
              <a:t>Edge Termination: Why is needed?</a:t>
            </a:r>
            <a:endParaRPr lang="en-US" sz="2000" dirty="0" smtClean="0">
              <a:solidFill>
                <a:schemeClr val="tx1"/>
              </a:solidFill>
              <a:latin typeface="+mn-lt"/>
            </a:endParaRPr>
          </a:p>
        </p:txBody>
      </p:sp>
      <p:cxnSp>
        <p:nvCxnSpPr>
          <p:cNvPr id="5"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6" name="Rectangle 2"/>
          <p:cNvSpPr txBox="1">
            <a:spLocks noChangeArrowheads="1"/>
          </p:cNvSpPr>
          <p:nvPr/>
        </p:nvSpPr>
        <p:spPr bwMode="auto">
          <a:xfrm>
            <a:off x="107504" y="1027719"/>
            <a:ext cx="8832920" cy="1955786"/>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The N</a:t>
            </a:r>
            <a:r>
              <a:rPr lang="en-US" sz="1400" b="1" kern="0" baseline="30000" dirty="0" smtClean="0">
                <a:solidFill>
                  <a:srgbClr val="FF0000"/>
                </a:solidFill>
                <a:ea typeface="+mj-ea"/>
                <a:cs typeface="+mj-cs"/>
              </a:rPr>
              <a:t>+</a:t>
            </a:r>
            <a:r>
              <a:rPr lang="en-US" sz="1400" b="1" kern="0" dirty="0" smtClean="0">
                <a:solidFill>
                  <a:srgbClr val="FF0000"/>
                </a:solidFill>
                <a:ea typeface="+mj-ea"/>
                <a:cs typeface="+mj-cs"/>
              </a:rPr>
              <a:t> shallow contact and the P-multiplication layers have to be locally created with a lithography mask</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The electric field at the curvature of the N</a:t>
            </a:r>
            <a:r>
              <a:rPr lang="en-US" sz="1400" b="1" kern="0" baseline="30000" dirty="0" smtClean="0">
                <a:ea typeface="+mj-ea"/>
                <a:cs typeface="+mj-cs"/>
              </a:rPr>
              <a:t>+</a:t>
            </a:r>
            <a:r>
              <a:rPr lang="en-US" sz="1400" b="1" kern="0" dirty="0" smtClean="0">
                <a:ea typeface="+mj-ea"/>
                <a:cs typeface="+mj-cs"/>
              </a:rPr>
              <a:t>/P junction is much higher than that of the plane junction (where Gain is needed)</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Avalanche at the </a:t>
            </a:r>
            <a:r>
              <a:rPr lang="en-US" sz="1400" b="1" kern="0" dirty="0"/>
              <a:t>N</a:t>
            </a:r>
            <a:r>
              <a:rPr lang="en-US" sz="1400" b="1" kern="0" baseline="30000" dirty="0"/>
              <a:t>+</a:t>
            </a:r>
            <a:r>
              <a:rPr lang="en-US" sz="1400" b="1" kern="0" dirty="0"/>
              <a:t>/P </a:t>
            </a:r>
            <a:r>
              <a:rPr lang="en-US" sz="1400" b="1" kern="0" dirty="0" smtClean="0">
                <a:ea typeface="+mj-ea"/>
                <a:cs typeface="+mj-cs"/>
              </a:rPr>
              <a:t>curvature at a very low reverse voltage (premature breakdown)</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endParaRPr lang="en-US" sz="1400" b="1" kern="0" dirty="0">
              <a:ea typeface="+mj-ea"/>
              <a:cs typeface="+mj-cs"/>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endParaRPr lang="en-US" sz="1400" b="1" kern="0" dirty="0" smtClean="0">
              <a:ea typeface="+mj-ea"/>
              <a:cs typeface="+mj-cs"/>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endParaRPr lang="en-US" sz="1400" b="1" kern="0" dirty="0">
              <a:ea typeface="+mj-ea"/>
              <a:cs typeface="+mj-cs"/>
            </a:endParaRPr>
          </a:p>
        </p:txBody>
      </p:sp>
      <p:pic>
        <p:nvPicPr>
          <p:cNvPr id="8194"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1" y="2473470"/>
            <a:ext cx="5056204" cy="387283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9"/>
          <p:cNvSpPr>
            <a:spLocks noChangeArrowheads="1"/>
          </p:cNvSpPr>
          <p:nvPr/>
        </p:nvSpPr>
        <p:spPr bwMode="auto">
          <a:xfrm>
            <a:off x="5479087" y="2819073"/>
            <a:ext cx="2693413" cy="662440"/>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Shallow N</a:t>
            </a:r>
            <a:r>
              <a:rPr lang="en-US" sz="1400" b="1" kern="0" baseline="30000" dirty="0" smtClean="0"/>
              <a:t>+</a:t>
            </a:r>
            <a:r>
              <a:rPr lang="en-US" sz="1400" b="1" kern="0" dirty="0" smtClean="0"/>
              <a:t> and P-multiplication layers self aligned</a:t>
            </a:r>
            <a:endParaRPr lang="en-US" sz="1400" b="1" kern="0" baseline="-25000" dirty="0"/>
          </a:p>
        </p:txBody>
      </p:sp>
      <p:cxnSp>
        <p:nvCxnSpPr>
          <p:cNvPr id="9" name="5 Conector recto de flecha"/>
          <p:cNvCxnSpPr/>
          <p:nvPr/>
        </p:nvCxnSpPr>
        <p:spPr bwMode="auto">
          <a:xfrm flipH="1">
            <a:off x="3923928" y="3150292"/>
            <a:ext cx="1532080" cy="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2" name="AutoShape 9"/>
          <p:cNvSpPr>
            <a:spLocks noChangeArrowheads="1"/>
          </p:cNvSpPr>
          <p:nvPr/>
        </p:nvSpPr>
        <p:spPr bwMode="auto">
          <a:xfrm>
            <a:off x="5508105" y="4750924"/>
            <a:ext cx="2160326" cy="662440"/>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High electric </a:t>
            </a:r>
            <a:r>
              <a:rPr lang="en-US" sz="1400" b="1" kern="0" smtClean="0"/>
              <a:t>field peak</a:t>
            </a:r>
          </a:p>
          <a:p>
            <a:pPr algn="ctr">
              <a:lnSpc>
                <a:spcPct val="120000"/>
              </a:lnSpc>
              <a:spcBef>
                <a:spcPts val="0"/>
              </a:spcBef>
              <a:spcAft>
                <a:spcPts val="0"/>
              </a:spcAft>
              <a:defRPr/>
            </a:pPr>
            <a:r>
              <a:rPr lang="en-US" sz="1400" b="1" kern="0" dirty="0" smtClean="0"/>
              <a:t>at the curvature</a:t>
            </a:r>
            <a:endParaRPr lang="en-US" sz="1400" b="1" kern="0" baseline="-25000" dirty="0"/>
          </a:p>
        </p:txBody>
      </p:sp>
      <p:cxnSp>
        <p:nvCxnSpPr>
          <p:cNvPr id="13" name="5 Conector recto de flecha"/>
          <p:cNvCxnSpPr>
            <a:stCxn id="12" idx="1"/>
          </p:cNvCxnSpPr>
          <p:nvPr/>
        </p:nvCxnSpPr>
        <p:spPr bwMode="auto">
          <a:xfrm flipH="1" flipV="1">
            <a:off x="2339753" y="4293096"/>
            <a:ext cx="3168352" cy="789048"/>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501182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756096" y="476251"/>
            <a:ext cx="7632328" cy="504478"/>
          </a:xfrm>
        </p:spPr>
        <p:txBody>
          <a:bodyPr/>
          <a:lstStyle/>
          <a:p>
            <a:pPr algn="ctr"/>
            <a:r>
              <a:rPr lang="en-US" sz="2000" b="1" dirty="0" smtClean="0">
                <a:solidFill>
                  <a:schemeClr val="tx1"/>
                </a:solidFill>
                <a:latin typeface="+mn-lt"/>
                <a:ea typeface="ＭＳ Ｐゴシック" pitchFamily="34" charset="-128"/>
              </a:rPr>
              <a:t>Compatible Edge Termination Techniques</a:t>
            </a:r>
            <a:endParaRPr lang="en-US" sz="2000" dirty="0" smtClean="0">
              <a:solidFill>
                <a:schemeClr val="tx1"/>
              </a:solidFill>
              <a:latin typeface="+mn-lt"/>
            </a:endParaRPr>
          </a:p>
        </p:txBody>
      </p:sp>
      <p:cxnSp>
        <p:nvCxnSpPr>
          <p:cNvPr id="7" name="6 Conector recto"/>
          <p:cNvCxnSpPr>
            <a:cxnSpLocks noChangeShapeType="1"/>
          </p:cNvCxnSpPr>
          <p:nvPr/>
        </p:nvCxnSpPr>
        <p:spPr bwMode="auto">
          <a:xfrm>
            <a:off x="286643" y="980728"/>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9218"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23563"/>
            <a:ext cx="6336704" cy="535776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9"/>
          <p:cNvSpPr>
            <a:spLocks noChangeArrowheads="1"/>
          </p:cNvSpPr>
          <p:nvPr/>
        </p:nvSpPr>
        <p:spPr bwMode="auto">
          <a:xfrm>
            <a:off x="6876256" y="5373216"/>
            <a:ext cx="2045241" cy="575453"/>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200" b="1" kern="0" dirty="0" smtClean="0"/>
              <a:t>Maximum efficiency of 90%</a:t>
            </a:r>
            <a:endParaRPr lang="en-US" sz="1200" b="1" kern="0" baseline="-25000" dirty="0"/>
          </a:p>
        </p:txBody>
      </p:sp>
      <p:sp>
        <p:nvSpPr>
          <p:cNvPr id="8" name="AutoShape 9"/>
          <p:cNvSpPr>
            <a:spLocks noChangeArrowheads="1"/>
          </p:cNvSpPr>
          <p:nvPr/>
        </p:nvSpPr>
        <p:spPr bwMode="auto">
          <a:xfrm>
            <a:off x="6876256" y="1916832"/>
            <a:ext cx="2045241" cy="575453"/>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200" b="1" kern="0" dirty="0" smtClean="0"/>
              <a:t>Maximum efficiency of 80%</a:t>
            </a:r>
            <a:endParaRPr lang="en-US" sz="1200" b="1" kern="0" baseline="-25000" dirty="0"/>
          </a:p>
        </p:txBody>
      </p:sp>
      <p:sp>
        <p:nvSpPr>
          <p:cNvPr id="9" name="AutoShape 9"/>
          <p:cNvSpPr>
            <a:spLocks noChangeArrowheads="1"/>
          </p:cNvSpPr>
          <p:nvPr/>
        </p:nvSpPr>
        <p:spPr bwMode="auto">
          <a:xfrm>
            <a:off x="6876256" y="3501008"/>
            <a:ext cx="2045241" cy="575453"/>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200" b="1" kern="0" dirty="0" smtClean="0"/>
              <a:t>Maximum efficiency of 60%</a:t>
            </a:r>
            <a:endParaRPr lang="en-US" sz="1200" b="1" kern="0" baseline="-25000" dirty="0"/>
          </a:p>
        </p:txBody>
      </p:sp>
    </p:spTree>
    <p:extLst>
      <p:ext uri="{BB962C8B-B14F-4D97-AF65-F5344CB8AC3E}">
        <p14:creationId xmlns:p14="http://schemas.microsoft.com/office/powerpoint/2010/main" val="173822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756096" y="476672"/>
            <a:ext cx="7632328" cy="504478"/>
          </a:xfrm>
        </p:spPr>
        <p:txBody>
          <a:bodyPr/>
          <a:lstStyle/>
          <a:p>
            <a:pPr algn="ctr"/>
            <a:r>
              <a:rPr lang="en-US" sz="2000" b="1" dirty="0" smtClean="0">
                <a:solidFill>
                  <a:schemeClr val="tx1"/>
                </a:solidFill>
                <a:latin typeface="+mn-lt"/>
                <a:ea typeface="ＭＳ Ｐゴシック" pitchFamily="34" charset="-128"/>
              </a:rPr>
              <a:t>Edge Termination with Guard Ring</a:t>
            </a:r>
            <a:endParaRPr lang="en-US" sz="2000" dirty="0" smtClean="0">
              <a:solidFill>
                <a:schemeClr val="tx1"/>
              </a:solidFill>
              <a:latin typeface="+mn-lt"/>
            </a:endParaRPr>
          </a:p>
        </p:txBody>
      </p:sp>
      <p:cxnSp>
        <p:nvCxnSpPr>
          <p:cNvPr id="5" name="4 Conector recto"/>
          <p:cNvCxnSpPr>
            <a:cxnSpLocks noChangeShapeType="1"/>
          </p:cNvCxnSpPr>
          <p:nvPr/>
        </p:nvCxnSpPr>
        <p:spPr bwMode="auto">
          <a:xfrm>
            <a:off x="286643" y="981149"/>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10242" name="Picture 2" descr="C:\Users\user\Desktop\Captu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7" y="2636912"/>
            <a:ext cx="4556764" cy="3711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107504" y="1027719"/>
            <a:ext cx="8832920" cy="1955786"/>
          </a:xfrm>
          <a:prstGeom prst="rect">
            <a:avLst/>
          </a:prstGeom>
          <a:noFill/>
          <a:ln w="9525">
            <a:noFill/>
            <a:miter lim="800000"/>
            <a:headEnd/>
            <a:tailEnd/>
          </a:ln>
        </p:spPr>
        <p:txBody>
          <a:bodyPr lIns="92075" tIns="46038" rIns="92075" bIns="46038"/>
          <a:lstStyle/>
          <a:p>
            <a:pPr marL="342900" indent="-342900" algn="just">
              <a:lnSpc>
                <a:spcPct val="150000"/>
              </a:lnSpc>
              <a:spcBef>
                <a:spcPts val="0"/>
              </a:spcBef>
              <a:spcAft>
                <a:spcPts val="0"/>
              </a:spcAft>
              <a:buClr>
                <a:schemeClr val="tx1"/>
              </a:buClr>
              <a:buSzPct val="130000"/>
              <a:buFont typeface="Wingdings" pitchFamily="2" charset="2"/>
              <a:buChar char="q"/>
              <a:defRPr/>
            </a:pPr>
            <a:r>
              <a:rPr lang="en-US" sz="1200" b="1" kern="0" dirty="0" smtClean="0">
                <a:solidFill>
                  <a:srgbClr val="FF0000"/>
                </a:solidFill>
                <a:ea typeface="+mj-ea"/>
                <a:cs typeface="+mj-cs"/>
              </a:rPr>
              <a:t>The N</a:t>
            </a:r>
            <a:r>
              <a:rPr lang="en-US" sz="1200" b="1" kern="0" baseline="30000" dirty="0" smtClean="0">
                <a:solidFill>
                  <a:srgbClr val="FF0000"/>
                </a:solidFill>
                <a:ea typeface="+mj-ea"/>
                <a:cs typeface="+mj-cs"/>
              </a:rPr>
              <a:t>+</a:t>
            </a:r>
            <a:r>
              <a:rPr lang="en-US" sz="1200" b="1" kern="0" dirty="0" smtClean="0">
                <a:solidFill>
                  <a:srgbClr val="FF0000"/>
                </a:solidFill>
                <a:ea typeface="+mj-ea"/>
                <a:cs typeface="+mj-cs"/>
              </a:rPr>
              <a:t> shallow diffusion is used to implement a floating guard ring</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The lateral electric field distribution is smoothed leading to two peaks (main junction and floating guard ring)</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200" b="1" kern="0" dirty="0" smtClean="0">
                <a:ea typeface="+mj-ea"/>
                <a:cs typeface="+mj-cs"/>
              </a:rPr>
              <a:t>The electric field peak and the risk of avalanche breakdown at the curvature of the main junction is reduced. </a:t>
            </a:r>
            <a:r>
              <a:rPr lang="en-US" sz="1200" b="1" kern="0" dirty="0" err="1" smtClean="0">
                <a:solidFill>
                  <a:srgbClr val="FF0000"/>
                </a:solidFill>
                <a:ea typeface="+mj-ea"/>
                <a:cs typeface="+mj-cs"/>
              </a:rPr>
              <a:t>Optimisation</a:t>
            </a:r>
            <a:r>
              <a:rPr lang="en-US" sz="1200" b="1" kern="0" dirty="0" smtClean="0">
                <a:solidFill>
                  <a:srgbClr val="FF0000"/>
                </a:solidFill>
                <a:ea typeface="+mj-ea"/>
                <a:cs typeface="+mj-cs"/>
              </a:rPr>
              <a:t> of the guard ring location is needed</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endParaRPr lang="en-US" sz="1200" b="1" kern="0" dirty="0" smtClean="0">
              <a:ea typeface="+mj-ea"/>
              <a:cs typeface="+mj-cs"/>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endParaRPr lang="en-US" sz="1200" b="1" kern="0" dirty="0">
              <a:ea typeface="+mj-ea"/>
              <a:cs typeface="+mj-cs"/>
            </a:endParaRPr>
          </a:p>
        </p:txBody>
      </p:sp>
      <p:pic>
        <p:nvPicPr>
          <p:cNvPr id="10243" name="Picture 3" descr="C:\Users\user\Desktop\Captura.PNG"/>
          <p:cNvPicPr>
            <a:picLocks noChangeAspect="1" noChangeArrowheads="1"/>
          </p:cNvPicPr>
          <p:nvPr/>
        </p:nvPicPr>
        <p:blipFill rotWithShape="1">
          <a:blip r:embed="rId3">
            <a:extLst>
              <a:ext uri="{28A0092B-C50C-407E-A947-70E740481C1C}">
                <a14:useLocalDpi xmlns:a14="http://schemas.microsoft.com/office/drawing/2010/main" val="0"/>
              </a:ext>
            </a:extLst>
          </a:blip>
          <a:srcRect l="2886"/>
          <a:stretch/>
        </p:blipFill>
        <p:spPr bwMode="auto">
          <a:xfrm>
            <a:off x="4588034" y="3140969"/>
            <a:ext cx="4448462"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239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756096" y="476672"/>
            <a:ext cx="7632328" cy="504478"/>
          </a:xfrm>
        </p:spPr>
        <p:txBody>
          <a:bodyPr/>
          <a:lstStyle/>
          <a:p>
            <a:pPr algn="ctr"/>
            <a:r>
              <a:rPr lang="en-US" sz="2000" b="1" dirty="0" smtClean="0">
                <a:solidFill>
                  <a:schemeClr val="tx1"/>
                </a:solidFill>
                <a:latin typeface="+mn-lt"/>
                <a:ea typeface="ＭＳ Ｐゴシック" pitchFamily="34" charset="-128"/>
              </a:rPr>
              <a:t>Edge Termination with N</a:t>
            </a:r>
            <a:r>
              <a:rPr lang="en-US" sz="2000" b="1" baseline="30000" dirty="0" smtClean="0">
                <a:solidFill>
                  <a:schemeClr val="tx1"/>
                </a:solidFill>
                <a:latin typeface="+mn-lt"/>
                <a:ea typeface="ＭＳ Ｐゴシック" pitchFamily="34" charset="-128"/>
              </a:rPr>
              <a:t>+</a:t>
            </a:r>
            <a:r>
              <a:rPr lang="en-US" sz="2000" b="1" dirty="0" smtClean="0">
                <a:solidFill>
                  <a:schemeClr val="tx1"/>
                </a:solidFill>
                <a:latin typeface="+mn-lt"/>
                <a:ea typeface="ＭＳ Ｐゴシック" pitchFamily="34" charset="-128"/>
              </a:rPr>
              <a:t> Extension</a:t>
            </a:r>
            <a:endParaRPr lang="en-US" sz="2000" dirty="0" smtClean="0">
              <a:solidFill>
                <a:schemeClr val="tx1"/>
              </a:solidFill>
              <a:latin typeface="+mn-lt"/>
            </a:endParaRPr>
          </a:p>
        </p:txBody>
      </p:sp>
      <p:cxnSp>
        <p:nvCxnSpPr>
          <p:cNvPr id="5" name="4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6" name="Rectangle 2"/>
          <p:cNvSpPr txBox="1">
            <a:spLocks noChangeArrowheads="1"/>
          </p:cNvSpPr>
          <p:nvPr/>
        </p:nvSpPr>
        <p:spPr bwMode="auto">
          <a:xfrm>
            <a:off x="107504" y="969144"/>
            <a:ext cx="8784976" cy="1955786"/>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ea typeface="+mj-ea"/>
                <a:cs typeface="+mj-cs"/>
              </a:rPr>
              <a:t>The N</a:t>
            </a:r>
            <a:r>
              <a:rPr lang="en-US" sz="1400" b="1" kern="0" baseline="30000" dirty="0" smtClean="0">
                <a:solidFill>
                  <a:srgbClr val="FF0000"/>
                </a:solidFill>
                <a:ea typeface="+mj-ea"/>
                <a:cs typeface="+mj-cs"/>
              </a:rPr>
              <a:t>+</a:t>
            </a:r>
            <a:r>
              <a:rPr lang="en-US" sz="1400" b="1" kern="0" dirty="0" smtClean="0">
                <a:solidFill>
                  <a:srgbClr val="FF0000"/>
                </a:solidFill>
                <a:ea typeface="+mj-ea"/>
                <a:cs typeface="+mj-cs"/>
              </a:rPr>
              <a:t> shallow diffusion is used to extend the N</a:t>
            </a:r>
            <a:r>
              <a:rPr lang="en-US" sz="1400" b="1" kern="0" baseline="30000" dirty="0" smtClean="0">
                <a:solidFill>
                  <a:srgbClr val="FF0000"/>
                </a:solidFill>
                <a:ea typeface="+mj-ea"/>
                <a:cs typeface="+mj-cs"/>
              </a:rPr>
              <a:t>+</a:t>
            </a:r>
            <a:r>
              <a:rPr lang="en-US" sz="1400" b="1" kern="0" dirty="0" smtClean="0">
                <a:solidFill>
                  <a:srgbClr val="FF0000"/>
                </a:solidFill>
                <a:ea typeface="+mj-ea"/>
                <a:cs typeface="+mj-cs"/>
              </a:rPr>
              <a:t> beyond the edge of the multiplication layer</a:t>
            </a:r>
          </a:p>
          <a:p>
            <a:pPr marL="534988" lvl="1" indent="-3810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Enhanced Phosphorous diffusion in the very low doped substrate (increased curvature radius and voltage capability)</a:t>
            </a:r>
          </a:p>
          <a:p>
            <a:pPr marL="534988" lvl="1" indent="-3810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The electric field rapidly increases at the plain junction (multiplication)</a:t>
            </a:r>
          </a:p>
          <a:p>
            <a:pPr marL="534988" lvl="1" indent="-3810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At high reverse voltage the electric peak at the extended N</a:t>
            </a:r>
            <a:r>
              <a:rPr lang="en-US" sz="1400" b="1" kern="0" baseline="30000" dirty="0" smtClean="0">
                <a:ea typeface="+mj-ea"/>
                <a:cs typeface="+mj-cs"/>
              </a:rPr>
              <a:t>+</a:t>
            </a:r>
            <a:r>
              <a:rPr lang="en-US" sz="1400" b="1" kern="0" dirty="0" smtClean="0">
                <a:ea typeface="+mj-ea"/>
                <a:cs typeface="+mj-cs"/>
              </a:rPr>
              <a:t> diffusion leads to breakdown</a:t>
            </a:r>
            <a:endParaRPr lang="en-US" sz="1400" b="1" kern="0" dirty="0">
              <a:ea typeface="+mj-ea"/>
              <a:cs typeface="+mj-cs"/>
            </a:endParaRPr>
          </a:p>
        </p:txBody>
      </p:sp>
      <p:pic>
        <p:nvPicPr>
          <p:cNvPr id="7" name="Imagen 6" descr="Captura de pantalla 2014-09-14 a les 12.51.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852936"/>
            <a:ext cx="4410069" cy="3531478"/>
          </a:xfrm>
          <a:prstGeom prst="rect">
            <a:avLst/>
          </a:prstGeom>
        </p:spPr>
      </p:pic>
      <p:pic>
        <p:nvPicPr>
          <p:cNvPr id="8" name="Imagen 7" descr="Captura de pantalla 2014-09-14 a les 12.52.34.png"/>
          <p:cNvPicPr>
            <a:picLocks noChangeAspect="1"/>
          </p:cNvPicPr>
          <p:nvPr/>
        </p:nvPicPr>
        <p:blipFill rotWithShape="1">
          <a:blip r:embed="rId3">
            <a:extLst>
              <a:ext uri="{28A0092B-C50C-407E-A947-70E740481C1C}">
                <a14:useLocalDpi xmlns:a14="http://schemas.microsoft.com/office/drawing/2010/main" val="0"/>
              </a:ext>
            </a:extLst>
          </a:blip>
          <a:srcRect l="3800"/>
          <a:stretch/>
        </p:blipFill>
        <p:spPr>
          <a:xfrm>
            <a:off x="4626890" y="3212976"/>
            <a:ext cx="4517109" cy="3159089"/>
          </a:xfrm>
          <a:prstGeom prst="rect">
            <a:avLst/>
          </a:prstGeom>
        </p:spPr>
      </p:pic>
      <p:sp>
        <p:nvSpPr>
          <p:cNvPr id="9" name="AutoShape 9"/>
          <p:cNvSpPr>
            <a:spLocks noChangeArrowheads="1"/>
          </p:cNvSpPr>
          <p:nvPr/>
        </p:nvSpPr>
        <p:spPr bwMode="auto">
          <a:xfrm>
            <a:off x="3635896" y="2694875"/>
            <a:ext cx="1629744" cy="362656"/>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Multiplication</a:t>
            </a:r>
            <a:endParaRPr lang="en-US" sz="1400" b="1" kern="0" baseline="-25000" dirty="0"/>
          </a:p>
        </p:txBody>
      </p:sp>
      <p:cxnSp>
        <p:nvCxnSpPr>
          <p:cNvPr id="10" name="5 Conector recto de flecha"/>
          <p:cNvCxnSpPr/>
          <p:nvPr/>
        </p:nvCxnSpPr>
        <p:spPr bwMode="auto">
          <a:xfrm>
            <a:off x="4572000" y="3068960"/>
            <a:ext cx="1296144" cy="792088"/>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3" name="AutoShape 9"/>
          <p:cNvSpPr>
            <a:spLocks noChangeArrowheads="1"/>
          </p:cNvSpPr>
          <p:nvPr/>
        </p:nvSpPr>
        <p:spPr bwMode="auto">
          <a:xfrm>
            <a:off x="7740352" y="2478851"/>
            <a:ext cx="1341712" cy="362656"/>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Avalanche</a:t>
            </a:r>
            <a:endParaRPr lang="en-US" sz="1400" b="1" kern="0" baseline="-25000" dirty="0"/>
          </a:p>
        </p:txBody>
      </p:sp>
      <p:cxnSp>
        <p:nvCxnSpPr>
          <p:cNvPr id="14" name="5 Conector recto de flecha"/>
          <p:cNvCxnSpPr/>
          <p:nvPr/>
        </p:nvCxnSpPr>
        <p:spPr bwMode="auto">
          <a:xfrm flipH="1">
            <a:off x="7668344" y="2852936"/>
            <a:ext cx="576064" cy="792088"/>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033721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ablo\Dropbox\Personal\Presentación Nuevo México\Estructura Sin PSpr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00" y="2843752"/>
            <a:ext cx="8783117" cy="2889504"/>
          </a:xfrm>
          <a:prstGeom prst="rect">
            <a:avLst/>
          </a:prstGeom>
          <a:noFill/>
          <a:extLst>
            <a:ext uri="{909E8E84-426E-40DD-AFC4-6F175D3DCCD1}">
              <a14:hiddenFill xmlns:a14="http://schemas.microsoft.com/office/drawing/2010/main">
                <a:solidFill>
                  <a:srgbClr val="FFFFFF"/>
                </a:solidFill>
              </a14:hiddenFill>
            </a:ext>
          </a:extLst>
        </p:spPr>
      </p:pic>
      <p:sp>
        <p:nvSpPr>
          <p:cNvPr id="5129" name="4 CuadroTexto"/>
          <p:cNvSpPr txBox="1">
            <a:spLocks noChangeArrowheads="1"/>
          </p:cNvSpPr>
          <p:nvPr/>
        </p:nvSpPr>
        <p:spPr bwMode="auto">
          <a:xfrm>
            <a:off x="2297306" y="5137368"/>
            <a:ext cx="1865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smtClean="0"/>
              <a:t>P-type substrate</a:t>
            </a:r>
            <a:endParaRPr lang="en-US" sz="1400" b="1" dirty="0"/>
          </a:p>
        </p:txBody>
      </p:sp>
      <p:cxnSp>
        <p:nvCxnSpPr>
          <p:cNvPr id="5132" name="29 Conector recto de flecha"/>
          <p:cNvCxnSpPr>
            <a:cxnSpLocks noChangeShapeType="1"/>
          </p:cNvCxnSpPr>
          <p:nvPr/>
        </p:nvCxnSpPr>
        <p:spPr bwMode="auto">
          <a:xfrm flipV="1">
            <a:off x="4823109" y="2603383"/>
            <a:ext cx="421308" cy="68538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133" name="34 CuadroTexto"/>
          <p:cNvSpPr txBox="1">
            <a:spLocks noChangeArrowheads="1"/>
          </p:cNvSpPr>
          <p:nvPr/>
        </p:nvSpPr>
        <p:spPr bwMode="auto">
          <a:xfrm>
            <a:off x="4682253" y="2331842"/>
            <a:ext cx="130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N</a:t>
            </a:r>
            <a:r>
              <a:rPr lang="en-US" sz="1400" b="1" baseline="30000" dirty="0"/>
              <a:t>+</a:t>
            </a:r>
            <a:r>
              <a:rPr lang="en-US" sz="1400" b="1" dirty="0"/>
              <a:t> cathode</a:t>
            </a:r>
          </a:p>
        </p:txBody>
      </p:sp>
      <p:sp>
        <p:nvSpPr>
          <p:cNvPr id="5134" name="35 CuadroTexto"/>
          <p:cNvSpPr txBox="1">
            <a:spLocks noChangeArrowheads="1"/>
          </p:cNvSpPr>
          <p:nvPr/>
        </p:nvSpPr>
        <p:spPr bwMode="auto">
          <a:xfrm>
            <a:off x="5033763" y="6073551"/>
            <a:ext cx="1096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P</a:t>
            </a:r>
            <a:r>
              <a:rPr lang="en-US" sz="1400" b="1" baseline="30000" dirty="0"/>
              <a:t>+</a:t>
            </a:r>
            <a:r>
              <a:rPr lang="en-US" sz="1400" b="1" dirty="0"/>
              <a:t> anode</a:t>
            </a:r>
          </a:p>
        </p:txBody>
      </p:sp>
      <p:cxnSp>
        <p:nvCxnSpPr>
          <p:cNvPr id="5135" name="36 Conector recto de flecha"/>
          <p:cNvCxnSpPr>
            <a:cxnSpLocks noChangeShapeType="1"/>
          </p:cNvCxnSpPr>
          <p:nvPr/>
        </p:nvCxnSpPr>
        <p:spPr bwMode="auto">
          <a:xfrm>
            <a:off x="5206999" y="5624825"/>
            <a:ext cx="283358" cy="425623"/>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6 Conector recto"/>
          <p:cNvCxnSpPr>
            <a:cxnSpLocks noChangeShapeType="1"/>
          </p:cNvCxnSpPr>
          <p:nvPr/>
        </p:nvCxnSpPr>
        <p:spPr bwMode="auto">
          <a:xfrm>
            <a:off x="254148"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4" name="23 Conector recto de flecha"/>
          <p:cNvCxnSpPr>
            <a:cxnSpLocks noChangeShapeType="1"/>
          </p:cNvCxnSpPr>
          <p:nvPr/>
        </p:nvCxnSpPr>
        <p:spPr bwMode="auto">
          <a:xfrm flipH="1">
            <a:off x="6948264" y="3460889"/>
            <a:ext cx="518128" cy="827615"/>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24 CuadroTexto"/>
          <p:cNvSpPr txBox="1">
            <a:spLocks noChangeArrowheads="1"/>
          </p:cNvSpPr>
          <p:nvPr/>
        </p:nvSpPr>
        <p:spPr bwMode="auto">
          <a:xfrm>
            <a:off x="6444208" y="4273351"/>
            <a:ext cx="14762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smtClean="0"/>
              <a:t>JTE diffusion</a:t>
            </a:r>
            <a:endParaRPr lang="en-US" sz="1400" b="1" dirty="0"/>
          </a:p>
        </p:txBody>
      </p:sp>
      <p:cxnSp>
        <p:nvCxnSpPr>
          <p:cNvPr id="18" name="23 Conector recto de flecha"/>
          <p:cNvCxnSpPr>
            <a:cxnSpLocks noChangeShapeType="1"/>
          </p:cNvCxnSpPr>
          <p:nvPr/>
        </p:nvCxnSpPr>
        <p:spPr bwMode="auto">
          <a:xfrm>
            <a:off x="4323504" y="3460889"/>
            <a:ext cx="225567" cy="707286"/>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24 CuadroTexto"/>
          <p:cNvSpPr txBox="1">
            <a:spLocks noChangeArrowheads="1"/>
          </p:cNvSpPr>
          <p:nvPr/>
        </p:nvSpPr>
        <p:spPr bwMode="auto">
          <a:xfrm>
            <a:off x="3250611" y="4147572"/>
            <a:ext cx="2863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a:t>P-type </a:t>
            </a:r>
            <a:r>
              <a:rPr lang="en-US" sz="1400" b="1" dirty="0" smtClean="0"/>
              <a:t>multiplication layer</a:t>
            </a:r>
            <a:endParaRPr lang="en-US" sz="1400" b="1" dirty="0"/>
          </a:p>
        </p:txBody>
      </p:sp>
      <p:sp>
        <p:nvSpPr>
          <p:cNvPr id="17" name="Rectangle 14"/>
          <p:cNvSpPr>
            <a:spLocks noGrp="1" noChangeArrowheads="1"/>
          </p:cNvSpPr>
          <p:nvPr>
            <p:ph type="title"/>
          </p:nvPr>
        </p:nvSpPr>
        <p:spPr>
          <a:xfrm>
            <a:off x="395536" y="476251"/>
            <a:ext cx="8424936" cy="504478"/>
          </a:xfrm>
        </p:spPr>
        <p:txBody>
          <a:bodyPr/>
          <a:lstStyle/>
          <a:p>
            <a:pPr algn="ctr"/>
            <a:r>
              <a:rPr lang="en-US" sz="2000" b="1" dirty="0" smtClean="0">
                <a:solidFill>
                  <a:schemeClr val="tx1"/>
                </a:solidFill>
                <a:latin typeface="+mn-lt"/>
                <a:ea typeface="ＭＳ Ｐゴシック" pitchFamily="34" charset="-128"/>
              </a:rPr>
              <a:t>Edge Termination with Junction Termination Extension</a:t>
            </a:r>
            <a:endParaRPr lang="en-US" sz="2000" dirty="0" smtClean="0">
              <a:solidFill>
                <a:schemeClr val="tx1"/>
              </a:solidFill>
              <a:latin typeface="+mn-lt"/>
            </a:endParaRPr>
          </a:p>
        </p:txBody>
      </p:sp>
      <p:sp>
        <p:nvSpPr>
          <p:cNvPr id="16" name="Rectangle 2"/>
          <p:cNvSpPr txBox="1">
            <a:spLocks noChangeArrowheads="1"/>
          </p:cNvSpPr>
          <p:nvPr/>
        </p:nvSpPr>
        <p:spPr bwMode="auto">
          <a:xfrm>
            <a:off x="107504" y="1052736"/>
            <a:ext cx="8832920" cy="936104"/>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a:solidFill>
                  <a:srgbClr val="FF0000"/>
                </a:solidFill>
              </a:rPr>
              <a:t>Junction Termination Extension (JTE) </a:t>
            </a:r>
            <a:r>
              <a:rPr lang="en-US" sz="1400" b="1" kern="0" dirty="0" smtClean="0">
                <a:solidFill>
                  <a:srgbClr val="FF0000"/>
                </a:solidFill>
              </a:rPr>
              <a:t>with </a:t>
            </a:r>
            <a:r>
              <a:rPr lang="en-US" sz="1400" b="1" kern="0" dirty="0">
                <a:solidFill>
                  <a:srgbClr val="FF0000"/>
                </a:solidFill>
              </a:rPr>
              <a:t>an additional deep N diffusion</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Additional photolithographic step with high energy Phosphorous implantation</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A field plate can also be implemented for additional electric field smoothing</a:t>
            </a:r>
          </a:p>
        </p:txBody>
      </p:sp>
      <p:cxnSp>
        <p:nvCxnSpPr>
          <p:cNvPr id="20" name="29 Conector recto de flecha"/>
          <p:cNvCxnSpPr>
            <a:cxnSpLocks noChangeShapeType="1"/>
          </p:cNvCxnSpPr>
          <p:nvPr/>
        </p:nvCxnSpPr>
        <p:spPr bwMode="auto">
          <a:xfrm flipV="1">
            <a:off x="1544504" y="2548413"/>
            <a:ext cx="421308" cy="68538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34 CuadroTexto"/>
          <p:cNvSpPr txBox="1">
            <a:spLocks noChangeArrowheads="1"/>
          </p:cNvSpPr>
          <p:nvPr/>
        </p:nvSpPr>
        <p:spPr bwMode="auto">
          <a:xfrm>
            <a:off x="1403648" y="2276872"/>
            <a:ext cx="12441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r>
              <a:rPr lang="en-US" sz="1400" b="1" dirty="0" smtClean="0"/>
              <a:t>Field Plate</a:t>
            </a:r>
            <a:endParaRPr lang="en-US" sz="1400" b="1" dirty="0"/>
          </a:p>
        </p:txBody>
      </p:sp>
    </p:spTree>
    <p:extLst>
      <p:ext uri="{BB962C8B-B14F-4D97-AF65-F5344CB8AC3E}">
        <p14:creationId xmlns:p14="http://schemas.microsoft.com/office/powerpoint/2010/main" val="141527287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5" name="Rectangle 14"/>
          <p:cNvSpPr>
            <a:spLocks noGrp="1" noChangeArrowheads="1"/>
          </p:cNvSpPr>
          <p:nvPr>
            <p:ph type="title"/>
          </p:nvPr>
        </p:nvSpPr>
        <p:spPr>
          <a:xfrm>
            <a:off x="395536" y="476251"/>
            <a:ext cx="8424936" cy="504478"/>
          </a:xfrm>
        </p:spPr>
        <p:txBody>
          <a:bodyPr/>
          <a:lstStyle/>
          <a:p>
            <a:pPr algn="ctr"/>
            <a:r>
              <a:rPr lang="en-US" sz="2000" b="1" dirty="0" smtClean="0">
                <a:solidFill>
                  <a:schemeClr val="tx1"/>
                </a:solidFill>
                <a:latin typeface="+mn-lt"/>
                <a:ea typeface="ＭＳ Ｐゴシック" pitchFamily="34" charset="-128"/>
              </a:rPr>
              <a:t>Edge Termination with Junction Termination Extension</a:t>
            </a:r>
            <a:endParaRPr lang="en-US" sz="2000" dirty="0" smtClean="0">
              <a:solidFill>
                <a:schemeClr val="tx1"/>
              </a:solidFill>
              <a:latin typeface="+mn-lt"/>
            </a:endParaRPr>
          </a:p>
        </p:txBody>
      </p:sp>
      <p:pic>
        <p:nvPicPr>
          <p:cNvPr id="6" name="Imagen 5" descr="Captura de pantalla 2014-09-14 a les 16.44.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 y="2780928"/>
            <a:ext cx="4450980" cy="3600400"/>
          </a:xfrm>
          <a:prstGeom prst="rect">
            <a:avLst/>
          </a:prstGeom>
        </p:spPr>
      </p:pic>
      <p:pic>
        <p:nvPicPr>
          <p:cNvPr id="7" name="Imagen 6" descr="Captura de pantalla 2014-09-14 a les 16.45.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93" y="3140968"/>
            <a:ext cx="4735908" cy="3226016"/>
          </a:xfrm>
          <a:prstGeom prst="rect">
            <a:avLst/>
          </a:prstGeom>
        </p:spPr>
      </p:pic>
      <p:sp>
        <p:nvSpPr>
          <p:cNvPr id="8" name="Rectangle 2"/>
          <p:cNvSpPr txBox="1">
            <a:spLocks noChangeArrowheads="1"/>
          </p:cNvSpPr>
          <p:nvPr/>
        </p:nvSpPr>
        <p:spPr bwMode="auto">
          <a:xfrm>
            <a:off x="107504" y="1196752"/>
            <a:ext cx="8832920" cy="1008112"/>
          </a:xfrm>
          <a:prstGeom prst="rect">
            <a:avLst/>
          </a:prstGeom>
          <a:noFill/>
          <a:ln w="9525">
            <a:noFill/>
            <a:miter lim="800000"/>
            <a:headEnd/>
            <a:tailEnd/>
          </a:ln>
        </p:spPr>
        <p:txBody>
          <a:bodyPr lIns="92075" tIns="46038" rIns="92075" bIns="46038"/>
          <a:lstStyle/>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Deep N diffusion with high curvature radius (long anneal process)</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Reduced electric field peak at the JTE diffusion</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Highest electric field at the plane junction (gain control) V</a:t>
            </a:r>
            <a:r>
              <a:rPr lang="en-US" sz="1400" b="1" kern="0" baseline="-25000" dirty="0" smtClean="0">
                <a:ea typeface="+mj-ea"/>
                <a:cs typeface="+mj-cs"/>
              </a:rPr>
              <a:t>BD plane</a:t>
            </a:r>
            <a:r>
              <a:rPr lang="en-US" sz="1400" b="1" kern="0" dirty="0" smtClean="0">
                <a:ea typeface="+mj-ea"/>
                <a:cs typeface="+mj-cs"/>
              </a:rPr>
              <a:t> &lt; V</a:t>
            </a:r>
            <a:r>
              <a:rPr lang="en-US" sz="1400" b="1" kern="0" baseline="-25000" dirty="0" smtClean="0">
                <a:ea typeface="+mj-ea"/>
                <a:cs typeface="+mj-cs"/>
              </a:rPr>
              <a:t>BD JTE</a:t>
            </a:r>
            <a:r>
              <a:rPr lang="en-US" sz="1400" b="1" kern="0" dirty="0" smtClean="0">
                <a:ea typeface="+mj-ea"/>
                <a:cs typeface="+mj-cs"/>
              </a:rPr>
              <a:t> (Gain control)</a:t>
            </a:r>
            <a:endParaRPr lang="en-US" sz="1400" b="1" kern="0" baseline="-25000" dirty="0">
              <a:ea typeface="+mj-ea"/>
              <a:cs typeface="+mj-cs"/>
            </a:endParaRPr>
          </a:p>
        </p:txBody>
      </p:sp>
      <p:sp>
        <p:nvSpPr>
          <p:cNvPr id="9" name="AutoShape 9"/>
          <p:cNvSpPr>
            <a:spLocks noChangeArrowheads="1"/>
          </p:cNvSpPr>
          <p:nvPr/>
        </p:nvSpPr>
        <p:spPr bwMode="auto">
          <a:xfrm>
            <a:off x="3635896" y="2458777"/>
            <a:ext cx="2232248" cy="643691"/>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Multiplication and avalanche control</a:t>
            </a:r>
            <a:endParaRPr lang="en-US" sz="1400" b="1" kern="0" baseline="-25000" dirty="0"/>
          </a:p>
        </p:txBody>
      </p:sp>
      <p:cxnSp>
        <p:nvCxnSpPr>
          <p:cNvPr id="10" name="5 Conector recto de flecha"/>
          <p:cNvCxnSpPr/>
          <p:nvPr/>
        </p:nvCxnSpPr>
        <p:spPr bwMode="auto">
          <a:xfrm>
            <a:off x="4716016" y="3140968"/>
            <a:ext cx="1152128" cy="72008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281016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2 Grupo"/>
          <p:cNvGrpSpPr/>
          <p:nvPr/>
        </p:nvGrpSpPr>
        <p:grpSpPr>
          <a:xfrm>
            <a:off x="4120641" y="2348880"/>
            <a:ext cx="4337163" cy="3024336"/>
            <a:chOff x="286643" y="1196752"/>
            <a:chExt cx="4337163" cy="3024336"/>
          </a:xfrm>
        </p:grpSpPr>
        <p:pic>
          <p:nvPicPr>
            <p:cNvPr id="1027" name="Picture 3" descr="C:\Paulus\ISPS12 Praga\Overlap100_Junction_EFie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43" y="1196752"/>
              <a:ext cx="4337163"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014078" y="1512243"/>
              <a:ext cx="441146" cy="307777"/>
            </a:xfrm>
            <a:prstGeom prst="rect">
              <a:avLst/>
            </a:prstGeom>
            <a:noFill/>
          </p:spPr>
          <p:txBody>
            <a:bodyPr wrap="none" rtlCol="0">
              <a:spAutoFit/>
            </a:bodyPr>
            <a:lstStyle/>
            <a:p>
              <a:r>
                <a:rPr lang="es-ES" sz="1400" b="1" dirty="0" smtClean="0">
                  <a:solidFill>
                    <a:srgbClr val="FFFF00"/>
                  </a:solidFill>
                </a:rPr>
                <a:t>N</a:t>
              </a:r>
              <a:r>
                <a:rPr lang="es-ES" sz="1400" b="1" baseline="30000" dirty="0" smtClean="0">
                  <a:solidFill>
                    <a:srgbClr val="FFFF00"/>
                  </a:solidFill>
                </a:rPr>
                <a:t>+</a:t>
              </a:r>
            </a:p>
          </p:txBody>
        </p:sp>
        <p:sp>
          <p:nvSpPr>
            <p:cNvPr id="8" name="7 CuadroTexto"/>
            <p:cNvSpPr txBox="1"/>
            <p:nvPr/>
          </p:nvSpPr>
          <p:spPr>
            <a:xfrm>
              <a:off x="2234651" y="2401143"/>
              <a:ext cx="316112" cy="307777"/>
            </a:xfrm>
            <a:prstGeom prst="rect">
              <a:avLst/>
            </a:prstGeom>
            <a:noFill/>
          </p:spPr>
          <p:txBody>
            <a:bodyPr wrap="none" rtlCol="0">
              <a:spAutoFit/>
            </a:bodyPr>
            <a:lstStyle/>
            <a:p>
              <a:r>
                <a:rPr lang="es-ES" sz="1400" b="1" dirty="0" smtClean="0">
                  <a:solidFill>
                    <a:srgbClr val="FFFF00"/>
                  </a:solidFill>
                </a:rPr>
                <a:t>P</a:t>
              </a:r>
            </a:p>
          </p:txBody>
        </p:sp>
        <p:sp>
          <p:nvSpPr>
            <p:cNvPr id="9" name="8 CuadroTexto"/>
            <p:cNvSpPr txBox="1"/>
            <p:nvPr/>
          </p:nvSpPr>
          <p:spPr>
            <a:xfrm>
              <a:off x="875132" y="2093366"/>
              <a:ext cx="336952" cy="307777"/>
            </a:xfrm>
            <a:prstGeom prst="rect">
              <a:avLst/>
            </a:prstGeom>
            <a:noFill/>
          </p:spPr>
          <p:txBody>
            <a:bodyPr wrap="none" rtlCol="0">
              <a:spAutoFit/>
            </a:bodyPr>
            <a:lstStyle/>
            <a:p>
              <a:r>
                <a:rPr lang="es-ES" sz="1400" b="1" dirty="0" smtClean="0">
                  <a:solidFill>
                    <a:srgbClr val="FFFF00"/>
                  </a:solidFill>
                </a:rPr>
                <a:t>N</a:t>
              </a:r>
            </a:p>
          </p:txBody>
        </p:sp>
        <p:sp>
          <p:nvSpPr>
            <p:cNvPr id="10" name="9 CuadroTexto"/>
            <p:cNvSpPr txBox="1"/>
            <p:nvPr/>
          </p:nvSpPr>
          <p:spPr>
            <a:xfrm>
              <a:off x="1043608" y="3068960"/>
              <a:ext cx="322524" cy="307777"/>
            </a:xfrm>
            <a:prstGeom prst="rect">
              <a:avLst/>
            </a:prstGeom>
            <a:noFill/>
          </p:spPr>
          <p:txBody>
            <a:bodyPr wrap="none" rtlCol="0">
              <a:spAutoFit/>
            </a:bodyPr>
            <a:lstStyle/>
            <a:p>
              <a:r>
                <a:rPr lang="el-GR" sz="1400" b="1" dirty="0" smtClean="0">
                  <a:solidFill>
                    <a:srgbClr val="FFFF00"/>
                  </a:solidFill>
                  <a:latin typeface="Arial" pitchFamily="34" charset="0"/>
                  <a:cs typeface="Arial" pitchFamily="34" charset="0"/>
                </a:rPr>
                <a:t>π</a:t>
              </a:r>
              <a:endParaRPr lang="es-ES" sz="1400" b="1" dirty="0" smtClean="0">
                <a:solidFill>
                  <a:srgbClr val="FFFF00"/>
                </a:solidFill>
                <a:latin typeface="Arial" pitchFamily="34" charset="0"/>
                <a:cs typeface="Arial" pitchFamily="34" charset="0"/>
              </a:endParaRPr>
            </a:p>
          </p:txBody>
        </p:sp>
      </p:grpSp>
      <p:sp>
        <p:nvSpPr>
          <p:cNvPr id="11" name="AutoShape 9"/>
          <p:cNvSpPr>
            <a:spLocks noChangeArrowheads="1"/>
          </p:cNvSpPr>
          <p:nvPr/>
        </p:nvSpPr>
        <p:spPr bwMode="auto">
          <a:xfrm>
            <a:off x="5209102" y="1789655"/>
            <a:ext cx="2160240" cy="401479"/>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50000"/>
              </a:lnSpc>
              <a:spcBef>
                <a:spcPts val="0"/>
              </a:spcBef>
              <a:spcAft>
                <a:spcPts val="0"/>
              </a:spcAft>
              <a:defRPr/>
            </a:pPr>
            <a:r>
              <a:rPr lang="en-US" sz="1200" b="1" kern="0" dirty="0" smtClean="0"/>
              <a:t>Electric Field @ 400 V</a:t>
            </a:r>
            <a:endParaRPr lang="en-US" sz="1200" b="1" kern="0" baseline="-25000" dirty="0"/>
          </a:p>
        </p:txBody>
      </p:sp>
      <p:sp>
        <p:nvSpPr>
          <p:cNvPr id="13" name="12 Elipse"/>
          <p:cNvSpPr/>
          <p:nvPr/>
        </p:nvSpPr>
        <p:spPr bwMode="auto">
          <a:xfrm>
            <a:off x="4856647" y="3033603"/>
            <a:ext cx="2808312" cy="408091"/>
          </a:xfrm>
          <a:prstGeom prst="ellipse">
            <a:avLst/>
          </a:prstGeom>
          <a:noFill/>
          <a:ln w="19050" cap="flat" cmpd="sng" algn="ctr">
            <a:solidFill>
              <a:schemeClr val="accent4"/>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effectLst/>
              <a:latin typeface="Verdana" pitchFamily="34" charset="0"/>
            </a:endParaRPr>
          </a:p>
        </p:txBody>
      </p:sp>
      <p:cxnSp>
        <p:nvCxnSpPr>
          <p:cNvPr id="6" name="5 Conector recto de flecha"/>
          <p:cNvCxnSpPr/>
          <p:nvPr/>
        </p:nvCxnSpPr>
        <p:spPr bwMode="auto">
          <a:xfrm flipH="1" flipV="1">
            <a:off x="3544577" y="2664371"/>
            <a:ext cx="1333030" cy="573279"/>
          </a:xfrm>
          <a:prstGeom prst="straightConnector1">
            <a:avLst/>
          </a:prstGeom>
          <a:solidFill>
            <a:schemeClr val="accent1"/>
          </a:solidFill>
          <a:ln w="19050" cap="flat" cmpd="sng" algn="ctr">
            <a:solidFill>
              <a:schemeClr val="accent4"/>
            </a:solidFill>
            <a:prstDash val="solid"/>
            <a:round/>
            <a:headEnd type="none" w="med" len="med"/>
            <a:tailEnd type="arrow"/>
          </a:ln>
          <a:effectLst/>
        </p:spPr>
      </p:cxnSp>
      <p:sp>
        <p:nvSpPr>
          <p:cNvPr id="7" name="6 CuadroTexto"/>
          <p:cNvSpPr txBox="1"/>
          <p:nvPr/>
        </p:nvSpPr>
        <p:spPr>
          <a:xfrm>
            <a:off x="176884" y="2204864"/>
            <a:ext cx="3528392" cy="830997"/>
          </a:xfrm>
          <a:prstGeom prst="rect">
            <a:avLst/>
          </a:prstGeom>
          <a:noFill/>
        </p:spPr>
        <p:txBody>
          <a:bodyPr wrap="square" rtlCol="0">
            <a:spAutoFit/>
          </a:bodyPr>
          <a:lstStyle/>
          <a:p>
            <a:pPr algn="ctr"/>
            <a:r>
              <a:rPr lang="en-US" sz="1600" b="1" dirty="0" smtClean="0"/>
              <a:t>Planar and uniform electric field distribution, high enough to activate charge multiplication</a:t>
            </a:r>
            <a:endParaRPr lang="en-US" sz="1600" b="1" dirty="0"/>
          </a:p>
        </p:txBody>
      </p:sp>
      <p:cxnSp>
        <p:nvCxnSpPr>
          <p:cNvPr id="17"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0" name="Rectangle 14"/>
          <p:cNvSpPr>
            <a:spLocks noGrp="1" noChangeArrowheads="1"/>
          </p:cNvSpPr>
          <p:nvPr>
            <p:ph type="title"/>
          </p:nvPr>
        </p:nvSpPr>
        <p:spPr>
          <a:xfrm>
            <a:off x="395536" y="476251"/>
            <a:ext cx="8424936" cy="504478"/>
          </a:xfrm>
        </p:spPr>
        <p:txBody>
          <a:bodyPr/>
          <a:lstStyle/>
          <a:p>
            <a:pPr algn="ctr"/>
            <a:r>
              <a:rPr lang="en-US" sz="2000" b="1" dirty="0" smtClean="0">
                <a:solidFill>
                  <a:schemeClr val="tx1"/>
                </a:solidFill>
                <a:latin typeface="+mn-lt"/>
                <a:ea typeface="ＭＳ Ｐゴシック" pitchFamily="34" charset="-128"/>
              </a:rPr>
              <a:t>Edge Termination with Junction Termination Extension</a:t>
            </a:r>
            <a:endParaRPr lang="en-US" sz="2000" dirty="0" smtClean="0">
              <a:solidFill>
                <a:schemeClr val="tx1"/>
              </a:solidFill>
              <a:latin typeface="+mn-lt"/>
            </a:endParaRPr>
          </a:p>
        </p:txBody>
      </p:sp>
    </p:spTree>
    <p:extLst>
      <p:ext uri="{BB962C8B-B14F-4D97-AF65-F5344CB8AC3E}">
        <p14:creationId xmlns:p14="http://schemas.microsoft.com/office/powerpoint/2010/main" val="1520989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5" name="Rectangle 14"/>
          <p:cNvSpPr>
            <a:spLocks noGrp="1" noChangeArrowheads="1"/>
          </p:cNvSpPr>
          <p:nvPr>
            <p:ph type="title"/>
          </p:nvPr>
        </p:nvSpPr>
        <p:spPr>
          <a:xfrm>
            <a:off x="395536" y="476251"/>
            <a:ext cx="8424936" cy="504478"/>
          </a:xfrm>
        </p:spPr>
        <p:txBody>
          <a:bodyPr/>
          <a:lstStyle/>
          <a:p>
            <a:pPr algn="ctr"/>
            <a:r>
              <a:rPr lang="en-US" sz="2000" b="1" dirty="0" smtClean="0">
                <a:solidFill>
                  <a:schemeClr val="tx1"/>
                </a:solidFill>
                <a:latin typeface="+mn-lt"/>
                <a:ea typeface="ＭＳ Ｐゴシック" pitchFamily="34" charset="-128"/>
              </a:rPr>
              <a:t>Design of the Device Periphery</a:t>
            </a:r>
            <a:endParaRPr lang="en-US" sz="2000" dirty="0" smtClean="0">
              <a:solidFill>
                <a:schemeClr val="tx1"/>
              </a:solidFill>
              <a:latin typeface="+mn-lt"/>
            </a:endParaRPr>
          </a:p>
        </p:txBody>
      </p:sp>
      <p:pic>
        <p:nvPicPr>
          <p:cNvPr id="6" name="Imagen 5" descr="Captura de pantalla 2014-09-14 a les 17.05.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132856"/>
            <a:ext cx="3758312" cy="4221088"/>
          </a:xfrm>
          <a:prstGeom prst="rect">
            <a:avLst/>
          </a:prstGeom>
        </p:spPr>
      </p:pic>
      <p:pic>
        <p:nvPicPr>
          <p:cNvPr id="7" name="Imagen 6" descr="Captura de pantalla 2014-09-14 a les 17.0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083" y="2924944"/>
            <a:ext cx="4762909" cy="3384376"/>
          </a:xfrm>
          <a:prstGeom prst="rect">
            <a:avLst/>
          </a:prstGeom>
        </p:spPr>
      </p:pic>
      <p:sp>
        <p:nvSpPr>
          <p:cNvPr id="8" name="Rectangle 2"/>
          <p:cNvSpPr txBox="1">
            <a:spLocks noChangeArrowheads="1"/>
          </p:cNvSpPr>
          <p:nvPr/>
        </p:nvSpPr>
        <p:spPr bwMode="auto">
          <a:xfrm>
            <a:off x="107504" y="1052670"/>
            <a:ext cx="8832920" cy="1008112"/>
          </a:xfrm>
          <a:prstGeom prst="rect">
            <a:avLst/>
          </a:prstGeom>
          <a:noFill/>
          <a:ln w="9525">
            <a:noFill/>
            <a:miter lim="800000"/>
            <a:headEnd/>
            <a:tailEnd/>
          </a:ln>
        </p:spPr>
        <p:txBody>
          <a:bodyPr lIns="92075" tIns="46038" rIns="92075" bIns="46038"/>
          <a:lstStyle/>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Full depletion below 100 V reverse bias</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Fast lateral depletion of the low doped substrate. A deep P</a:t>
            </a:r>
            <a:r>
              <a:rPr lang="en-US" sz="1400" b="1" kern="0" baseline="30000" dirty="0" smtClean="0">
                <a:ea typeface="+mj-ea"/>
                <a:cs typeface="+mj-cs"/>
              </a:rPr>
              <a:t>+</a:t>
            </a:r>
            <a:r>
              <a:rPr lang="en-US" sz="1400" b="1" kern="0" dirty="0" smtClean="0">
                <a:ea typeface="+mj-ea"/>
                <a:cs typeface="+mj-cs"/>
              </a:rPr>
              <a:t> diffusion –P stop- is needed in the die periphery to avoid the depletion region reaching the unprotected edge</a:t>
            </a:r>
          </a:p>
        </p:txBody>
      </p:sp>
    </p:spTree>
    <p:extLst>
      <p:ext uri="{BB962C8B-B14F-4D97-AF65-F5344CB8AC3E}">
        <p14:creationId xmlns:p14="http://schemas.microsoft.com/office/powerpoint/2010/main" val="17139674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5" name="Rectangle 14"/>
          <p:cNvSpPr>
            <a:spLocks noGrp="1" noChangeArrowheads="1"/>
          </p:cNvSpPr>
          <p:nvPr>
            <p:ph type="title"/>
          </p:nvPr>
        </p:nvSpPr>
        <p:spPr>
          <a:xfrm>
            <a:off x="395536" y="476251"/>
            <a:ext cx="8424936" cy="504478"/>
          </a:xfrm>
        </p:spPr>
        <p:txBody>
          <a:bodyPr/>
          <a:lstStyle/>
          <a:p>
            <a:pPr algn="ctr"/>
            <a:r>
              <a:rPr lang="en-US" sz="2000" b="1" dirty="0" smtClean="0">
                <a:solidFill>
                  <a:schemeClr val="tx1"/>
                </a:solidFill>
                <a:latin typeface="+mn-lt"/>
                <a:ea typeface="ＭＳ Ｐゴシック" pitchFamily="34" charset="-128"/>
              </a:rPr>
              <a:t>What about the Inherent Positive Oxide Charges?</a:t>
            </a:r>
            <a:endParaRPr lang="en-US" sz="2000" dirty="0" smtClean="0">
              <a:solidFill>
                <a:schemeClr val="tx1"/>
              </a:solidFill>
              <a:latin typeface="+mn-lt"/>
            </a:endParaRPr>
          </a:p>
        </p:txBody>
      </p:sp>
      <p:pic>
        <p:nvPicPr>
          <p:cNvPr id="6" name="Imagen 5" descr="Captura de pantalla 2014-09-14 a les 17.15.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2564904"/>
            <a:ext cx="4718276" cy="3789040"/>
          </a:xfrm>
          <a:prstGeom prst="rect">
            <a:avLst/>
          </a:prstGeom>
        </p:spPr>
      </p:pic>
      <p:sp>
        <p:nvSpPr>
          <p:cNvPr id="7" name="Rectangle 2"/>
          <p:cNvSpPr txBox="1">
            <a:spLocks noChangeArrowheads="1"/>
          </p:cNvSpPr>
          <p:nvPr/>
        </p:nvSpPr>
        <p:spPr bwMode="auto">
          <a:xfrm>
            <a:off x="107504" y="1196752"/>
            <a:ext cx="8832920" cy="1008112"/>
          </a:xfrm>
          <a:prstGeom prst="rect">
            <a:avLst/>
          </a:prstGeom>
          <a:noFill/>
          <a:ln w="9525">
            <a:noFill/>
            <a:miter lim="800000"/>
            <a:headEnd/>
            <a:tailEnd/>
          </a:ln>
        </p:spPr>
        <p:txBody>
          <a:bodyPr lIns="92075" tIns="46038" rIns="92075" bIns="46038"/>
          <a:lstStyle/>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Field oxides grown in wet conditions (H</a:t>
            </a:r>
            <a:r>
              <a:rPr lang="en-US" sz="1400" b="1" kern="0" baseline="-25000" dirty="0" smtClean="0">
                <a:ea typeface="+mj-ea"/>
                <a:cs typeface="+mj-cs"/>
              </a:rPr>
              <a:t>2</a:t>
            </a:r>
            <a:r>
              <a:rPr lang="en-US" sz="1400" b="1" kern="0" dirty="0" smtClean="0">
                <a:ea typeface="+mj-ea"/>
                <a:cs typeface="+mj-cs"/>
              </a:rPr>
              <a:t>+O</a:t>
            </a:r>
            <a:r>
              <a:rPr lang="en-US" sz="1400" b="1" kern="0" baseline="-25000" dirty="0" smtClean="0">
                <a:ea typeface="+mj-ea"/>
                <a:cs typeface="+mj-cs"/>
              </a:rPr>
              <a:t>2</a:t>
            </a:r>
            <a:r>
              <a:rPr lang="en-US" sz="1400" b="1" kern="0" dirty="0" smtClean="0">
                <a:ea typeface="+mj-ea"/>
                <a:cs typeface="+mj-cs"/>
              </a:rPr>
              <a:t>) typically with a positive charge density of 5e10 cm</a:t>
            </a:r>
            <a:r>
              <a:rPr lang="en-US" sz="1400" b="1" kern="0" baseline="30000" dirty="0" smtClean="0">
                <a:ea typeface="+mj-ea"/>
                <a:cs typeface="+mj-cs"/>
              </a:rPr>
              <a:t>-2</a:t>
            </a:r>
          </a:p>
          <a:p>
            <a:pPr marL="800100" lvl="1" indent="-342900" algn="just">
              <a:lnSpc>
                <a:spcPct val="150000"/>
              </a:lnSpc>
              <a:spcBef>
                <a:spcPts val="0"/>
              </a:spcBef>
              <a:spcAft>
                <a:spcPts val="0"/>
              </a:spcAft>
              <a:buSzPct val="100000"/>
              <a:buFont typeface="Lucida Grande"/>
              <a:buChar char="x"/>
              <a:defRPr/>
            </a:pPr>
            <a:r>
              <a:rPr lang="en-US" sz="1400" b="1" kern="0" dirty="0" smtClean="0">
                <a:solidFill>
                  <a:srgbClr val="FF0000"/>
                </a:solidFill>
                <a:ea typeface="+mj-ea"/>
                <a:cs typeface="+mj-cs"/>
              </a:rPr>
              <a:t>Surface inversion and modification of the depletion region, reaching the deep P-Stop peripheral diffusion</a:t>
            </a:r>
          </a:p>
        </p:txBody>
      </p:sp>
      <p:pic>
        <p:nvPicPr>
          <p:cNvPr id="8" name="Imagen 7" descr="Captura de pantalla 2014-09-14 a les 17.2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234" y="3384376"/>
            <a:ext cx="4389129" cy="2996952"/>
          </a:xfrm>
          <a:prstGeom prst="rect">
            <a:avLst/>
          </a:prstGeom>
        </p:spPr>
      </p:pic>
      <p:sp>
        <p:nvSpPr>
          <p:cNvPr id="9" name="AutoShape 9"/>
          <p:cNvSpPr>
            <a:spLocks noChangeArrowheads="1"/>
          </p:cNvSpPr>
          <p:nvPr/>
        </p:nvSpPr>
        <p:spPr bwMode="auto">
          <a:xfrm>
            <a:off x="5292080" y="2164871"/>
            <a:ext cx="3384376" cy="943475"/>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Surface inversion + fast depletion + electric field peak at deep P-stop + </a:t>
            </a:r>
            <a:r>
              <a:rPr lang="en-US" sz="1400" b="1" u="sng" kern="0" dirty="0" smtClean="0"/>
              <a:t>SURFACE LEAKAGE CURRENTS</a:t>
            </a:r>
            <a:endParaRPr lang="en-US" sz="1400" b="1" u="sng" kern="0" baseline="-25000" dirty="0"/>
          </a:p>
        </p:txBody>
      </p:sp>
      <p:cxnSp>
        <p:nvCxnSpPr>
          <p:cNvPr id="10" name="5 Conector recto de flecha"/>
          <p:cNvCxnSpPr>
            <a:stCxn id="9" idx="2"/>
          </p:cNvCxnSpPr>
          <p:nvPr/>
        </p:nvCxnSpPr>
        <p:spPr bwMode="auto">
          <a:xfrm>
            <a:off x="6984268" y="3108346"/>
            <a:ext cx="468052" cy="255290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05408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SB Estaciones de carga de los horno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87375" y="1027113"/>
            <a:ext cx="2393950" cy="1801812"/>
          </a:xfrm>
          <a:prstGeom prst="rect">
            <a:avLst/>
          </a:prstGeom>
          <a:noFill/>
          <a:ln w="28575">
            <a:solidFill>
              <a:schemeClr val="folHlink"/>
            </a:solidFill>
            <a:miter lim="800000"/>
            <a:headEnd/>
            <a:tailEnd/>
          </a:ln>
        </p:spPr>
      </p:pic>
      <p:pic>
        <p:nvPicPr>
          <p:cNvPr id="6148" name="Picture 3" descr="SB Microscopio optico de inspeccion de obl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781300"/>
            <a:ext cx="2389188" cy="1798638"/>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4" descr="SB- Area de limpieza y ataque quimic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 y="4508500"/>
            <a:ext cx="2389188" cy="1798638"/>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5" descr="SB Area de inspeccion y programacion de trabaj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 y="2708275"/>
            <a:ext cx="2400300" cy="18002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6"/>
          <p:cNvSpPr txBox="1">
            <a:spLocks noChangeArrowheads="1"/>
          </p:cNvSpPr>
          <p:nvPr/>
        </p:nvSpPr>
        <p:spPr bwMode="auto">
          <a:xfrm>
            <a:off x="969963" y="141288"/>
            <a:ext cx="1841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algn="l" eaLnBrk="1" hangingPunct="1">
              <a:lnSpc>
                <a:spcPct val="90000"/>
              </a:lnSpc>
              <a:buClrTx/>
              <a:buSzTx/>
              <a:buFontTx/>
              <a:buNone/>
            </a:pPr>
            <a:endParaRPr lang="es-ES" altLang="es-ES" sz="2800" b="1">
              <a:solidFill>
                <a:srgbClr val="0033CC"/>
              </a:solidFill>
              <a:latin typeface="Arial" charset="0"/>
            </a:endParaRPr>
          </a:p>
        </p:txBody>
      </p:sp>
      <p:pic>
        <p:nvPicPr>
          <p:cNvPr id="6152" name="Picture 7" descr="P10903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1027113"/>
            <a:ext cx="2400300" cy="18002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8" descr="P109039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100" y="1052513"/>
            <a:ext cx="2400300" cy="18002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154" name="Picture 9" descr="P1090386_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7100" y="2828925"/>
            <a:ext cx="2400300" cy="18002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155" name="Picture 10" descr="P10903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7100" y="4508500"/>
            <a:ext cx="2400300" cy="18002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11" descr="P10903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4532313"/>
            <a:ext cx="2400300" cy="18002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4"/>
          <p:cNvSpPr txBox="1">
            <a:spLocks noChangeArrowheads="1"/>
          </p:cNvSpPr>
          <p:nvPr/>
        </p:nvSpPr>
        <p:spPr>
          <a:xfrm>
            <a:off x="323527" y="525349"/>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2000" b="1" kern="0" dirty="0" smtClean="0">
                <a:solidFill>
                  <a:schemeClr val="tx1"/>
                </a:solidFill>
                <a:latin typeface="+mn-lt"/>
                <a:ea typeface="ＭＳ Ｐゴシック" pitchFamily="34" charset="-128"/>
              </a:rPr>
              <a:t>IMB-CNM Clean Room Images</a:t>
            </a:r>
          </a:p>
        </p:txBody>
      </p:sp>
      <p:cxnSp>
        <p:nvCxnSpPr>
          <p:cNvPr id="15" name="6 Conector recto"/>
          <p:cNvCxnSpPr>
            <a:cxnSpLocks noChangeShapeType="1"/>
          </p:cNvCxnSpPr>
          <p:nvPr/>
        </p:nvCxnSpPr>
        <p:spPr bwMode="auto">
          <a:xfrm>
            <a:off x="286643" y="908720"/>
            <a:ext cx="8605837" cy="0"/>
          </a:xfrm>
          <a:prstGeom prst="line">
            <a:avLst/>
          </a:prstGeom>
          <a:noFill/>
          <a:ln w="38100" algn="ctr">
            <a:solidFill>
              <a:srgbClr val="FF0000"/>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028424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5" name="Rectangle 14"/>
          <p:cNvSpPr>
            <a:spLocks noGrp="1" noChangeArrowheads="1"/>
          </p:cNvSpPr>
          <p:nvPr>
            <p:ph type="title"/>
          </p:nvPr>
        </p:nvSpPr>
        <p:spPr>
          <a:xfrm>
            <a:off x="323528" y="476251"/>
            <a:ext cx="8640960" cy="504478"/>
          </a:xfrm>
        </p:spPr>
        <p:txBody>
          <a:bodyPr/>
          <a:lstStyle/>
          <a:p>
            <a:pPr algn="ctr"/>
            <a:r>
              <a:rPr lang="en-US" sz="2000" b="1" dirty="0" smtClean="0">
                <a:solidFill>
                  <a:schemeClr val="tx1"/>
                </a:solidFill>
                <a:latin typeface="+mn-lt"/>
                <a:ea typeface="ＭＳ Ｐゴシック" pitchFamily="34" charset="-128"/>
              </a:rPr>
              <a:t>How to Protect the Surface, Limiting the Current Leakage?</a:t>
            </a:r>
            <a:endParaRPr lang="en-US" sz="2000" dirty="0" smtClean="0">
              <a:solidFill>
                <a:schemeClr val="tx1"/>
              </a:solidFill>
              <a:latin typeface="+mn-lt"/>
            </a:endParaRPr>
          </a:p>
        </p:txBody>
      </p:sp>
      <p:pic>
        <p:nvPicPr>
          <p:cNvPr id="6" name="Imagen 5" descr="Captura de pantalla 2014-09-14 a les 17.41.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07697"/>
            <a:ext cx="6516216" cy="3973713"/>
          </a:xfrm>
          <a:prstGeom prst="rect">
            <a:avLst/>
          </a:prstGeom>
        </p:spPr>
      </p:pic>
      <p:sp>
        <p:nvSpPr>
          <p:cNvPr id="7" name="Rectangle 2"/>
          <p:cNvSpPr txBox="1">
            <a:spLocks noChangeArrowheads="1"/>
          </p:cNvSpPr>
          <p:nvPr/>
        </p:nvSpPr>
        <p:spPr bwMode="auto">
          <a:xfrm>
            <a:off x="107504" y="1052736"/>
            <a:ext cx="8832920" cy="936104"/>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rPr>
              <a:t>Oxide positive charges create a surface inversion layer (electron path towards the cathode electrode, masking the charge collection when used as a detector)</a:t>
            </a:r>
            <a:endParaRPr lang="en-US" sz="1400" b="1" kern="0" dirty="0">
              <a:solidFill>
                <a:srgbClr val="FF0000"/>
              </a:solidFill>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A shallow P-type diffusion (P-Spray) can be used to compensate the surface inversion</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A deep P</a:t>
            </a:r>
            <a:r>
              <a:rPr lang="en-US" sz="1400" b="1" kern="0" baseline="30000" dirty="0" smtClean="0">
                <a:ea typeface="+mj-ea"/>
                <a:cs typeface="+mj-cs"/>
              </a:rPr>
              <a:t>+</a:t>
            </a:r>
            <a:r>
              <a:rPr lang="en-US" sz="1400" b="1" kern="0" dirty="0" smtClean="0">
                <a:ea typeface="+mj-ea"/>
                <a:cs typeface="+mj-cs"/>
              </a:rPr>
              <a:t> diffusion can be placed close to the JTE to eliminate the electron surface current</a:t>
            </a:r>
          </a:p>
        </p:txBody>
      </p:sp>
      <p:sp>
        <p:nvSpPr>
          <p:cNvPr id="8" name="AutoShape 9"/>
          <p:cNvSpPr>
            <a:spLocks noChangeArrowheads="1"/>
          </p:cNvSpPr>
          <p:nvPr/>
        </p:nvSpPr>
        <p:spPr bwMode="auto">
          <a:xfrm>
            <a:off x="7092280" y="4173810"/>
            <a:ext cx="1728192" cy="643691"/>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Blanket Boron implantation</a:t>
            </a:r>
            <a:endParaRPr lang="en-US" sz="1400" b="1" u="sng" kern="0" baseline="-25000" dirty="0"/>
          </a:p>
        </p:txBody>
      </p:sp>
      <p:cxnSp>
        <p:nvCxnSpPr>
          <p:cNvPr id="9" name="5 Conector recto de flecha"/>
          <p:cNvCxnSpPr>
            <a:stCxn id="8" idx="1"/>
          </p:cNvCxnSpPr>
          <p:nvPr/>
        </p:nvCxnSpPr>
        <p:spPr bwMode="auto">
          <a:xfrm flipH="1" flipV="1">
            <a:off x="4499992" y="3991906"/>
            <a:ext cx="2592288" cy="50375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5" name="AutoShape 9"/>
          <p:cNvSpPr>
            <a:spLocks noChangeArrowheads="1"/>
          </p:cNvSpPr>
          <p:nvPr/>
        </p:nvSpPr>
        <p:spPr bwMode="auto">
          <a:xfrm>
            <a:off x="7092280" y="5398557"/>
            <a:ext cx="1728192" cy="643691"/>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Same Boron implantation</a:t>
            </a:r>
            <a:endParaRPr lang="en-US" sz="1400" b="1" u="sng" kern="0" baseline="-25000" dirty="0"/>
          </a:p>
        </p:txBody>
      </p:sp>
      <p:cxnSp>
        <p:nvCxnSpPr>
          <p:cNvPr id="16" name="5 Conector recto de flecha"/>
          <p:cNvCxnSpPr>
            <a:stCxn id="15" idx="1"/>
          </p:cNvCxnSpPr>
          <p:nvPr/>
        </p:nvCxnSpPr>
        <p:spPr bwMode="auto">
          <a:xfrm flipH="1" flipV="1">
            <a:off x="4283968" y="5432065"/>
            <a:ext cx="2808312" cy="288338"/>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8" name="5 Conector recto de flecha"/>
          <p:cNvCxnSpPr>
            <a:stCxn id="15" idx="1"/>
          </p:cNvCxnSpPr>
          <p:nvPr/>
        </p:nvCxnSpPr>
        <p:spPr bwMode="auto">
          <a:xfrm flipH="1" flipV="1">
            <a:off x="6372200" y="5360057"/>
            <a:ext cx="720080" cy="36034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221550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5" name="Rectangle 14"/>
          <p:cNvSpPr>
            <a:spLocks noGrp="1" noChangeArrowheads="1"/>
          </p:cNvSpPr>
          <p:nvPr>
            <p:ph type="title"/>
          </p:nvPr>
        </p:nvSpPr>
        <p:spPr>
          <a:xfrm>
            <a:off x="323528" y="476251"/>
            <a:ext cx="8640960" cy="504478"/>
          </a:xfrm>
        </p:spPr>
        <p:txBody>
          <a:bodyPr/>
          <a:lstStyle/>
          <a:p>
            <a:pPr algn="ctr"/>
            <a:r>
              <a:rPr lang="en-US" sz="2000" b="1" dirty="0" smtClean="0">
                <a:solidFill>
                  <a:schemeClr val="tx1"/>
                </a:solidFill>
                <a:latin typeface="+mn-lt"/>
                <a:ea typeface="ＭＳ Ｐゴシック" pitchFamily="34" charset="-128"/>
              </a:rPr>
              <a:t>How to Protect the Surface, Limiting the Current Leakage?</a:t>
            </a:r>
            <a:endParaRPr lang="en-US" sz="2000" dirty="0" smtClean="0">
              <a:solidFill>
                <a:schemeClr val="tx1"/>
              </a:solidFill>
              <a:latin typeface="+mn-lt"/>
            </a:endParaRPr>
          </a:p>
        </p:txBody>
      </p:sp>
      <p:pic>
        <p:nvPicPr>
          <p:cNvPr id="5122" name="Picture 2" descr="C:\Users\user\Desktop\Captura.PN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67323"/>
          <a:stretch/>
        </p:blipFill>
        <p:spPr bwMode="auto">
          <a:xfrm>
            <a:off x="2731108" y="2708900"/>
            <a:ext cx="2171569" cy="5105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7504" y="1052736"/>
            <a:ext cx="8832920" cy="936104"/>
          </a:xfrm>
          <a:prstGeom prst="rect">
            <a:avLst/>
          </a:prstGeom>
          <a:noFill/>
          <a:ln w="9525">
            <a:noFill/>
            <a:miter lim="800000"/>
            <a:headEnd/>
            <a:tailEnd/>
          </a:ln>
        </p:spPr>
        <p:txBody>
          <a:bodyPr lIns="92075" tIns="46038" rIns="92075" bIns="46038"/>
          <a:lstStyle/>
          <a:p>
            <a:pPr algn="just">
              <a:lnSpc>
                <a:spcPct val="150000"/>
              </a:lnSpc>
              <a:spcBef>
                <a:spcPts val="0"/>
              </a:spcBef>
              <a:spcAft>
                <a:spcPts val="0"/>
              </a:spcAft>
              <a:buClr>
                <a:schemeClr val="tx1"/>
              </a:buClr>
              <a:buSzPct val="130000"/>
              <a:defRPr/>
            </a:pPr>
            <a:r>
              <a:rPr lang="en-US" sz="1400" b="1" kern="0" dirty="0" smtClean="0">
                <a:solidFill>
                  <a:srgbClr val="FF0000"/>
                </a:solidFill>
              </a:rPr>
              <a:t>An additional N-type collecting ring is implemented by using the deep JTE diffusion</a:t>
            </a:r>
            <a:endParaRPr lang="en-US" sz="1400" b="1" kern="0" dirty="0">
              <a:solidFill>
                <a:srgbClr val="FF0000"/>
              </a:solidFill>
            </a:endParaRP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The N ring has to be placed close to the JTE to avoid a premature breakdown at the JTE</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solidFill>
                  <a:srgbClr val="FF0000"/>
                </a:solidFill>
                <a:ea typeface="+mj-ea"/>
                <a:cs typeface="+mj-cs"/>
              </a:rPr>
              <a:t>The P-spray diffusion has to be efficient (to avoid short circuit through the inversion layer)</a:t>
            </a:r>
          </a:p>
          <a:p>
            <a:pPr marL="800100" lvl="1" indent="-342900" algn="just">
              <a:lnSpc>
                <a:spcPct val="150000"/>
              </a:lnSpc>
              <a:spcBef>
                <a:spcPts val="0"/>
              </a:spcBef>
              <a:spcAft>
                <a:spcPts val="0"/>
              </a:spcAft>
              <a:buClr>
                <a:schemeClr val="tx1"/>
              </a:buClr>
              <a:buSzPct val="100000"/>
              <a:buFont typeface="Wingdings" panose="05000000000000000000" pitchFamily="2" charset="2"/>
              <a:buChar char="ü"/>
              <a:defRPr/>
            </a:pPr>
            <a:r>
              <a:rPr lang="en-US" sz="1400" b="1" kern="0" dirty="0" smtClean="0">
                <a:ea typeface="+mj-ea"/>
                <a:cs typeface="+mj-cs"/>
              </a:rPr>
              <a:t>The voltage capability is not degraded since the junction to be protected is now the right edge of the added ring (identical than the JTE)</a:t>
            </a:r>
          </a:p>
        </p:txBody>
      </p:sp>
      <p:pic>
        <p:nvPicPr>
          <p:cNvPr id="9" name="Picture 4" descr="C:\Paulus\APD\Run 2012\APD Ring reg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06" y="3285809"/>
            <a:ext cx="832485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3391741" y="3746184"/>
            <a:ext cx="401638" cy="400050"/>
          </a:xfrm>
          <a:prstGeom prst="rect">
            <a:avLst/>
          </a:prstGeom>
          <a:noFill/>
        </p:spPr>
        <p:txBody>
          <a:bodyPr wrap="none">
            <a:spAutoFit/>
          </a:bodyPr>
          <a:lstStyle/>
          <a:p>
            <a:pPr>
              <a:defRPr/>
            </a:pPr>
            <a:r>
              <a:rPr lang="es-ES_tradnl" b="1" dirty="0">
                <a:latin typeface="+mj-lt"/>
              </a:rPr>
              <a:t>N</a:t>
            </a:r>
            <a:endParaRPr lang="es-ES" b="1" dirty="0">
              <a:latin typeface="+mj-lt"/>
            </a:endParaRPr>
          </a:p>
        </p:txBody>
      </p:sp>
      <p:sp>
        <p:nvSpPr>
          <p:cNvPr id="11" name="10 CuadroTexto"/>
          <p:cNvSpPr txBox="1"/>
          <p:nvPr/>
        </p:nvSpPr>
        <p:spPr>
          <a:xfrm>
            <a:off x="2493216" y="3819209"/>
            <a:ext cx="515938" cy="400050"/>
          </a:xfrm>
          <a:prstGeom prst="rect">
            <a:avLst/>
          </a:prstGeom>
          <a:noFill/>
        </p:spPr>
        <p:txBody>
          <a:bodyPr wrap="none">
            <a:spAutoFit/>
          </a:bodyPr>
          <a:lstStyle/>
          <a:p>
            <a:pPr>
              <a:defRPr/>
            </a:pPr>
            <a:r>
              <a:rPr lang="es-ES_tradnl" b="1" dirty="0">
                <a:latin typeface="+mj-lt"/>
              </a:rPr>
              <a:t>N</a:t>
            </a:r>
            <a:r>
              <a:rPr lang="es-ES_tradnl" b="1" baseline="30000" dirty="0">
                <a:latin typeface="+mj-lt"/>
              </a:rPr>
              <a:t>+</a:t>
            </a:r>
            <a:endParaRPr lang="es-ES" b="1" dirty="0">
              <a:latin typeface="+mj-lt"/>
            </a:endParaRPr>
          </a:p>
        </p:txBody>
      </p:sp>
      <p:sp>
        <p:nvSpPr>
          <p:cNvPr id="12" name="11 CuadroTexto"/>
          <p:cNvSpPr txBox="1"/>
          <p:nvPr/>
        </p:nvSpPr>
        <p:spPr>
          <a:xfrm>
            <a:off x="1318466" y="5716272"/>
            <a:ext cx="455613" cy="400050"/>
          </a:xfrm>
          <a:prstGeom prst="rect">
            <a:avLst/>
          </a:prstGeom>
          <a:noFill/>
        </p:spPr>
        <p:txBody>
          <a:bodyPr wrap="none">
            <a:spAutoFit/>
          </a:bodyPr>
          <a:lstStyle/>
          <a:p>
            <a:pPr>
              <a:defRPr/>
            </a:pPr>
            <a:r>
              <a:rPr lang="es-ES_tradnl" b="1" dirty="0">
                <a:latin typeface="+mj-lt"/>
              </a:rPr>
              <a:t>P</a:t>
            </a:r>
            <a:r>
              <a:rPr lang="es-ES_tradnl" b="1" baseline="30000" dirty="0">
                <a:latin typeface="+mj-lt"/>
              </a:rPr>
              <a:t>+</a:t>
            </a:r>
            <a:endParaRPr lang="es-ES" b="1" dirty="0">
              <a:latin typeface="+mj-lt"/>
            </a:endParaRPr>
          </a:p>
        </p:txBody>
      </p:sp>
      <p:sp>
        <p:nvSpPr>
          <p:cNvPr id="13" name="12 CuadroTexto"/>
          <p:cNvSpPr txBox="1"/>
          <p:nvPr/>
        </p:nvSpPr>
        <p:spPr>
          <a:xfrm>
            <a:off x="525610" y="3695923"/>
            <a:ext cx="341312" cy="401637"/>
          </a:xfrm>
          <a:prstGeom prst="rect">
            <a:avLst/>
          </a:prstGeom>
          <a:noFill/>
        </p:spPr>
        <p:txBody>
          <a:bodyPr wrap="none">
            <a:spAutoFit/>
          </a:bodyPr>
          <a:lstStyle/>
          <a:p>
            <a:pPr>
              <a:defRPr/>
            </a:pPr>
            <a:r>
              <a:rPr lang="es-ES_tradnl" b="1" dirty="0">
                <a:latin typeface="+mj-lt"/>
              </a:rPr>
              <a:t>P</a:t>
            </a:r>
            <a:endParaRPr lang="es-ES" b="1" dirty="0">
              <a:latin typeface="+mj-lt"/>
            </a:endParaRPr>
          </a:p>
        </p:txBody>
      </p:sp>
      <p:cxnSp>
        <p:nvCxnSpPr>
          <p:cNvPr id="14" name="25 Conector recto de flecha"/>
          <p:cNvCxnSpPr>
            <a:cxnSpLocks noChangeShapeType="1"/>
          </p:cNvCxnSpPr>
          <p:nvPr/>
        </p:nvCxnSpPr>
        <p:spPr bwMode="auto">
          <a:xfrm flipH="1" flipV="1">
            <a:off x="2255091" y="3622359"/>
            <a:ext cx="317500" cy="2635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 name="28 Conector recto de flecha"/>
          <p:cNvCxnSpPr>
            <a:cxnSpLocks noChangeShapeType="1"/>
          </p:cNvCxnSpPr>
          <p:nvPr/>
        </p:nvCxnSpPr>
        <p:spPr bwMode="auto">
          <a:xfrm>
            <a:off x="1699466" y="6076634"/>
            <a:ext cx="369888" cy="15875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15 CuadroTexto"/>
          <p:cNvSpPr txBox="1"/>
          <p:nvPr/>
        </p:nvSpPr>
        <p:spPr>
          <a:xfrm>
            <a:off x="6935041" y="3733484"/>
            <a:ext cx="401638" cy="400050"/>
          </a:xfrm>
          <a:prstGeom prst="rect">
            <a:avLst/>
          </a:prstGeom>
          <a:noFill/>
        </p:spPr>
        <p:txBody>
          <a:bodyPr wrap="none">
            <a:spAutoFit/>
          </a:bodyPr>
          <a:lstStyle/>
          <a:p>
            <a:pPr>
              <a:defRPr/>
            </a:pPr>
            <a:r>
              <a:rPr lang="es-ES_tradnl" b="1" dirty="0">
                <a:latin typeface="+mj-lt"/>
              </a:rPr>
              <a:t>N</a:t>
            </a:r>
            <a:endParaRPr lang="es-ES" b="1" dirty="0">
              <a:latin typeface="+mj-lt"/>
            </a:endParaRPr>
          </a:p>
        </p:txBody>
      </p:sp>
      <p:sp>
        <p:nvSpPr>
          <p:cNvPr id="17" name="16 CuadroTexto"/>
          <p:cNvSpPr txBox="1"/>
          <p:nvPr/>
        </p:nvSpPr>
        <p:spPr>
          <a:xfrm>
            <a:off x="8087392" y="3896742"/>
            <a:ext cx="515937" cy="400050"/>
          </a:xfrm>
          <a:prstGeom prst="rect">
            <a:avLst/>
          </a:prstGeom>
          <a:noFill/>
        </p:spPr>
        <p:txBody>
          <a:bodyPr wrap="none">
            <a:spAutoFit/>
          </a:bodyPr>
          <a:lstStyle/>
          <a:p>
            <a:pPr>
              <a:defRPr/>
            </a:pPr>
            <a:r>
              <a:rPr lang="es-ES_tradnl" b="1" dirty="0">
                <a:latin typeface="+mj-lt"/>
              </a:rPr>
              <a:t>N</a:t>
            </a:r>
            <a:r>
              <a:rPr lang="es-ES_tradnl" b="1" baseline="30000" dirty="0">
                <a:latin typeface="+mj-lt"/>
              </a:rPr>
              <a:t>+</a:t>
            </a:r>
            <a:endParaRPr lang="es-ES" b="1" dirty="0">
              <a:latin typeface="+mj-lt"/>
            </a:endParaRPr>
          </a:p>
        </p:txBody>
      </p:sp>
      <p:cxnSp>
        <p:nvCxnSpPr>
          <p:cNvPr id="18" name="32 Conector recto de flecha"/>
          <p:cNvCxnSpPr>
            <a:cxnSpLocks noChangeShapeType="1"/>
          </p:cNvCxnSpPr>
          <p:nvPr/>
        </p:nvCxnSpPr>
        <p:spPr bwMode="auto">
          <a:xfrm flipH="1" flipV="1">
            <a:off x="7439321" y="3622359"/>
            <a:ext cx="648071" cy="32385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18 Conector recto de flecha"/>
          <p:cNvCxnSpPr>
            <a:cxnSpLocks noChangeShapeType="1"/>
          </p:cNvCxnSpPr>
          <p:nvPr/>
        </p:nvCxnSpPr>
        <p:spPr bwMode="auto">
          <a:xfrm flipV="1">
            <a:off x="1656784" y="3666556"/>
            <a:ext cx="98491" cy="82283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19 CuadroTexto"/>
          <p:cNvSpPr txBox="1"/>
          <p:nvPr/>
        </p:nvSpPr>
        <p:spPr>
          <a:xfrm>
            <a:off x="794889" y="4480905"/>
            <a:ext cx="1569442" cy="584775"/>
          </a:xfrm>
          <a:prstGeom prst="rect">
            <a:avLst/>
          </a:prstGeom>
          <a:noFill/>
        </p:spPr>
        <p:txBody>
          <a:bodyPr wrap="square">
            <a:spAutoFit/>
          </a:bodyPr>
          <a:lstStyle/>
          <a:p>
            <a:pPr algn="ctr">
              <a:defRPr/>
            </a:pPr>
            <a:r>
              <a:rPr lang="en-US" sz="1600" b="1" dirty="0" smtClean="0">
                <a:latin typeface="+mj-lt"/>
              </a:rPr>
              <a:t>Multiplier Junction</a:t>
            </a:r>
            <a:endParaRPr lang="en-US" sz="1600" b="1" dirty="0">
              <a:latin typeface="+mj-lt"/>
            </a:endParaRPr>
          </a:p>
        </p:txBody>
      </p:sp>
      <p:cxnSp>
        <p:nvCxnSpPr>
          <p:cNvPr id="21" name="17 Conector recto de flecha"/>
          <p:cNvCxnSpPr>
            <a:cxnSpLocks noChangeShapeType="1"/>
          </p:cNvCxnSpPr>
          <p:nvPr/>
        </p:nvCxnSpPr>
        <p:spPr bwMode="auto">
          <a:xfrm flipH="1" flipV="1">
            <a:off x="3976834" y="3937804"/>
            <a:ext cx="372946" cy="843969"/>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21 CuadroTexto"/>
          <p:cNvSpPr txBox="1"/>
          <p:nvPr/>
        </p:nvSpPr>
        <p:spPr>
          <a:xfrm>
            <a:off x="3785077" y="4772493"/>
            <a:ext cx="1129406" cy="338554"/>
          </a:xfrm>
          <a:prstGeom prst="rect">
            <a:avLst/>
          </a:prstGeom>
          <a:noFill/>
        </p:spPr>
        <p:txBody>
          <a:bodyPr wrap="square">
            <a:spAutoFit/>
          </a:bodyPr>
          <a:lstStyle/>
          <a:p>
            <a:pPr algn="ctr">
              <a:defRPr/>
            </a:pPr>
            <a:r>
              <a:rPr lang="en-US" sz="1600" b="1" dirty="0" smtClean="0">
                <a:latin typeface="+mj-lt"/>
              </a:rPr>
              <a:t>Overlap</a:t>
            </a:r>
            <a:endParaRPr lang="en-US" sz="1600" b="1" dirty="0">
              <a:latin typeface="+mj-lt"/>
            </a:endParaRPr>
          </a:p>
        </p:txBody>
      </p:sp>
      <p:cxnSp>
        <p:nvCxnSpPr>
          <p:cNvPr id="23" name="17 Conector recto de flecha"/>
          <p:cNvCxnSpPr>
            <a:cxnSpLocks noChangeShapeType="1"/>
          </p:cNvCxnSpPr>
          <p:nvPr/>
        </p:nvCxnSpPr>
        <p:spPr bwMode="auto">
          <a:xfrm flipV="1">
            <a:off x="6630607" y="4028515"/>
            <a:ext cx="282737" cy="76254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23 CuadroTexto"/>
          <p:cNvSpPr txBox="1"/>
          <p:nvPr/>
        </p:nvSpPr>
        <p:spPr>
          <a:xfrm>
            <a:off x="6065904" y="4781774"/>
            <a:ext cx="1129406" cy="584775"/>
          </a:xfrm>
          <a:prstGeom prst="rect">
            <a:avLst/>
          </a:prstGeom>
          <a:noFill/>
        </p:spPr>
        <p:txBody>
          <a:bodyPr wrap="square">
            <a:spAutoFit/>
          </a:bodyPr>
          <a:lstStyle/>
          <a:p>
            <a:pPr algn="ctr">
              <a:defRPr/>
            </a:pPr>
            <a:r>
              <a:rPr lang="en-US" sz="1600" b="1" dirty="0" smtClean="0">
                <a:latin typeface="+mj-lt"/>
              </a:rPr>
              <a:t>Collector Ring</a:t>
            </a:r>
            <a:endParaRPr lang="en-US" sz="1600" b="1" dirty="0">
              <a:latin typeface="+mj-lt"/>
            </a:endParaRPr>
          </a:p>
        </p:txBody>
      </p:sp>
      <p:sp>
        <p:nvSpPr>
          <p:cNvPr id="25" name="24 CuadroTexto"/>
          <p:cNvSpPr txBox="1"/>
          <p:nvPr/>
        </p:nvSpPr>
        <p:spPr>
          <a:xfrm>
            <a:off x="5135064" y="4028515"/>
            <a:ext cx="400050" cy="400050"/>
          </a:xfrm>
          <a:prstGeom prst="rect">
            <a:avLst/>
          </a:prstGeom>
          <a:noFill/>
        </p:spPr>
        <p:txBody>
          <a:bodyPr wrap="none">
            <a:spAutoFit/>
          </a:bodyPr>
          <a:lstStyle/>
          <a:p>
            <a:pPr>
              <a:defRPr/>
            </a:pPr>
            <a:r>
              <a:rPr lang="es-ES_tradnl" b="1" dirty="0">
                <a:latin typeface="+mj-lt"/>
              </a:rPr>
              <a:t>P</a:t>
            </a:r>
            <a:r>
              <a:rPr lang="es-ES_tradnl" b="1" baseline="30000" dirty="0">
                <a:latin typeface="+mj-lt"/>
              </a:rPr>
              <a:t>-</a:t>
            </a:r>
            <a:endParaRPr lang="es-ES" b="1" dirty="0">
              <a:latin typeface="+mj-lt"/>
            </a:endParaRPr>
          </a:p>
        </p:txBody>
      </p:sp>
      <p:cxnSp>
        <p:nvCxnSpPr>
          <p:cNvPr id="26" name="9 Conector recto de flecha"/>
          <p:cNvCxnSpPr>
            <a:cxnSpLocks noChangeShapeType="1"/>
          </p:cNvCxnSpPr>
          <p:nvPr/>
        </p:nvCxnSpPr>
        <p:spPr bwMode="auto">
          <a:xfrm flipV="1">
            <a:off x="5338145" y="3690377"/>
            <a:ext cx="200025" cy="33813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7" name="Picture 2" descr="C:\Users\user\Desktop\Captura.PNG"/>
          <p:cNvPicPr>
            <a:picLocks noChangeAspect="1" noChangeArrowheads="1"/>
          </p:cNvPicPr>
          <p:nvPr/>
        </p:nvPicPr>
        <p:blipFill rotWithShape="1">
          <a:blip r:embed="rId2">
            <a:extLst>
              <a:ext uri="{28A0092B-C50C-407E-A947-70E740481C1C}">
                <a14:useLocalDpi xmlns:a14="http://schemas.microsoft.com/office/drawing/2010/main" val="0"/>
              </a:ext>
            </a:extLst>
          </a:blip>
          <a:srcRect l="57976" t="-60" b="67384"/>
          <a:stretch/>
        </p:blipFill>
        <p:spPr bwMode="auto">
          <a:xfrm>
            <a:off x="6630607" y="2789379"/>
            <a:ext cx="1825132" cy="51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8613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9" descr="C:\Users\pablo\Dropbox\Personal\Presentación Nuevo México\Irr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9" t="8336" r="10937" b="1497"/>
          <a:stretch/>
        </p:blipFill>
        <p:spPr bwMode="auto">
          <a:xfrm>
            <a:off x="4283968" y="1484784"/>
            <a:ext cx="4222453" cy="31646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8" descr="C:\Users\pablo\Dropbox\Personal\Presentación Nuevo México\No Irra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23" t="8674" r="9695"/>
          <a:stretch/>
        </p:blipFill>
        <p:spPr bwMode="auto">
          <a:xfrm>
            <a:off x="206228" y="1519810"/>
            <a:ext cx="4207770" cy="320533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14"/>
          <p:cNvSpPr>
            <a:spLocks noGrp="1" noChangeArrowheads="1"/>
          </p:cNvSpPr>
          <p:nvPr>
            <p:ph type="title"/>
          </p:nvPr>
        </p:nvSpPr>
        <p:spPr>
          <a:xfrm>
            <a:off x="1116013" y="476250"/>
            <a:ext cx="7127875" cy="576263"/>
          </a:xfrm>
        </p:spPr>
        <p:txBody>
          <a:bodyPr/>
          <a:lstStyle/>
          <a:p>
            <a:pPr algn="ctr"/>
            <a:r>
              <a:rPr lang="en-US" sz="2000" b="1" dirty="0" smtClean="0">
                <a:solidFill>
                  <a:schemeClr val="tx1"/>
                </a:solidFill>
                <a:latin typeface="+mn-lt"/>
                <a:ea typeface="ＭＳ Ｐゴシック" pitchFamily="34" charset="-128"/>
              </a:rPr>
              <a:t>Simulation of the Irradiated Devices</a:t>
            </a:r>
            <a:endParaRPr lang="en-US" sz="2000" dirty="0" smtClean="0">
              <a:solidFill>
                <a:schemeClr val="tx1"/>
              </a:solidFill>
              <a:latin typeface="+mn-lt"/>
            </a:endParaRPr>
          </a:p>
        </p:txBody>
      </p:sp>
      <p:cxnSp>
        <p:nvCxnSpPr>
          <p:cNvPr id="37"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8" name="Text Box 25"/>
          <p:cNvSpPr txBox="1">
            <a:spLocks noChangeArrowheads="1"/>
          </p:cNvSpPr>
          <p:nvPr/>
        </p:nvSpPr>
        <p:spPr bwMode="auto">
          <a:xfrm>
            <a:off x="1577268" y="2492896"/>
            <a:ext cx="2376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eaLnBrk="0" fontAlgn="base" hangingPunct="0">
              <a:spcBef>
                <a:spcPct val="0"/>
              </a:spcBef>
              <a:spcAft>
                <a:spcPct val="0"/>
              </a:spcAft>
              <a:defRPr sz="2000">
                <a:solidFill>
                  <a:schemeClr val="tx1"/>
                </a:solidFill>
                <a:latin typeface="Verdana" pitchFamily="34" charset="0"/>
                <a:cs typeface="Arial" charset="0"/>
              </a:defRPr>
            </a:lvl6pPr>
            <a:lvl7pPr marL="2971800" indent="-228600" eaLnBrk="0" fontAlgn="base" hangingPunct="0">
              <a:spcBef>
                <a:spcPct val="0"/>
              </a:spcBef>
              <a:spcAft>
                <a:spcPct val="0"/>
              </a:spcAft>
              <a:defRPr sz="2000">
                <a:solidFill>
                  <a:schemeClr val="tx1"/>
                </a:solidFill>
                <a:latin typeface="Verdana" pitchFamily="34" charset="0"/>
                <a:cs typeface="Arial" charset="0"/>
              </a:defRPr>
            </a:lvl7pPr>
            <a:lvl8pPr marL="3429000" indent="-228600" eaLnBrk="0" fontAlgn="base" hangingPunct="0">
              <a:spcBef>
                <a:spcPct val="0"/>
              </a:spcBef>
              <a:spcAft>
                <a:spcPct val="0"/>
              </a:spcAft>
              <a:defRPr sz="2000">
                <a:solidFill>
                  <a:schemeClr val="tx1"/>
                </a:solidFill>
                <a:latin typeface="Verdana" pitchFamily="34" charset="0"/>
                <a:cs typeface="Arial" charset="0"/>
              </a:defRPr>
            </a:lvl8pPr>
            <a:lvl9pPr marL="3886200" indent="-228600" eaLnBrk="0" fontAlgn="base" hangingPunct="0">
              <a:spcBef>
                <a:spcPct val="0"/>
              </a:spcBef>
              <a:spcAft>
                <a:spcPct val="0"/>
              </a:spcAft>
              <a:defRPr sz="2000">
                <a:solidFill>
                  <a:schemeClr val="tx1"/>
                </a:solidFill>
                <a:latin typeface="Verdana" pitchFamily="34" charset="0"/>
                <a:cs typeface="Arial" charset="0"/>
              </a:defRPr>
            </a:lvl9pPr>
          </a:lstStyle>
          <a:p>
            <a:pPr algn="ctr" eaLnBrk="1" hangingPunct="1"/>
            <a:r>
              <a:rPr lang="en-GB" sz="1400" dirty="0"/>
              <a:t>High Electric Field peak at the junction</a:t>
            </a:r>
          </a:p>
        </p:txBody>
      </p:sp>
      <p:sp>
        <p:nvSpPr>
          <p:cNvPr id="39" name="21 Elipse"/>
          <p:cNvSpPr>
            <a:spLocks noChangeArrowheads="1"/>
          </p:cNvSpPr>
          <p:nvPr/>
        </p:nvSpPr>
        <p:spPr bwMode="auto">
          <a:xfrm>
            <a:off x="827584" y="2061096"/>
            <a:ext cx="369887" cy="431800"/>
          </a:xfrm>
          <a:prstGeom prst="ellipse">
            <a:avLst/>
          </a:prstGeom>
          <a:noFill/>
          <a:ln w="25400"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0" name="Line 37"/>
          <p:cNvSpPr>
            <a:spLocks noChangeShapeType="1"/>
          </p:cNvSpPr>
          <p:nvPr/>
        </p:nvSpPr>
        <p:spPr bwMode="auto">
          <a:xfrm>
            <a:off x="1187450" y="2276996"/>
            <a:ext cx="504825" cy="215900"/>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1" name="Text Box 32"/>
          <p:cNvSpPr txBox="1">
            <a:spLocks noChangeArrowheads="1"/>
          </p:cNvSpPr>
          <p:nvPr/>
        </p:nvSpPr>
        <p:spPr bwMode="auto">
          <a:xfrm>
            <a:off x="1692275" y="1680865"/>
            <a:ext cx="158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563" algn="l"/>
              </a:tabLst>
              <a:defRPr sz="2000">
                <a:solidFill>
                  <a:schemeClr val="tx1"/>
                </a:solidFill>
                <a:latin typeface="Verdana" pitchFamily="34" charset="0"/>
                <a:cs typeface="Arial" charset="0"/>
              </a:defRPr>
            </a:lvl1pPr>
            <a:lvl2pPr marL="742950" indent="-285750" eaLnBrk="0" hangingPunct="0">
              <a:tabLst>
                <a:tab pos="182563" algn="l"/>
              </a:tabLst>
              <a:defRPr sz="2000">
                <a:solidFill>
                  <a:schemeClr val="tx1"/>
                </a:solidFill>
                <a:latin typeface="Verdana" pitchFamily="34" charset="0"/>
                <a:cs typeface="Arial" charset="0"/>
              </a:defRPr>
            </a:lvl2pPr>
            <a:lvl3pPr marL="1143000" indent="-228600" eaLnBrk="0" hangingPunct="0">
              <a:tabLst>
                <a:tab pos="182563" algn="l"/>
              </a:tabLst>
              <a:defRPr sz="2000">
                <a:solidFill>
                  <a:schemeClr val="tx1"/>
                </a:solidFill>
                <a:latin typeface="Verdana" pitchFamily="34" charset="0"/>
                <a:cs typeface="Arial" charset="0"/>
              </a:defRPr>
            </a:lvl3pPr>
            <a:lvl4pPr marL="1600200" indent="-228600" eaLnBrk="0" hangingPunct="0">
              <a:tabLst>
                <a:tab pos="182563" algn="l"/>
              </a:tabLst>
              <a:defRPr sz="2000">
                <a:solidFill>
                  <a:schemeClr val="tx1"/>
                </a:solidFill>
                <a:latin typeface="Verdana" pitchFamily="34" charset="0"/>
                <a:cs typeface="Arial" charset="0"/>
              </a:defRPr>
            </a:lvl4pPr>
            <a:lvl5pPr marL="2057400" indent="-228600" eaLnBrk="0" hangingPunct="0">
              <a:tabLst>
                <a:tab pos="182563" algn="l"/>
              </a:tabLst>
              <a:defRPr sz="2000">
                <a:solidFill>
                  <a:schemeClr val="tx1"/>
                </a:solidFill>
                <a:latin typeface="Verdana" pitchFamily="34" charset="0"/>
                <a:cs typeface="Arial" charset="0"/>
              </a:defRPr>
            </a:lvl5pPr>
            <a:lvl6pPr marL="25146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6pPr>
            <a:lvl7pPr marL="29718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7pPr>
            <a:lvl8pPr marL="34290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8pPr>
            <a:lvl9pPr marL="38862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9pPr>
          </a:lstStyle>
          <a:p>
            <a:pPr eaLnBrk="1" hangingPunct="1"/>
            <a:r>
              <a:rPr lang="en-US" sz="1400" b="1" dirty="0">
                <a:solidFill>
                  <a:srgbClr val="FF0000"/>
                </a:solidFill>
              </a:rPr>
              <a:t>No Irradiated</a:t>
            </a:r>
          </a:p>
        </p:txBody>
      </p:sp>
      <p:sp>
        <p:nvSpPr>
          <p:cNvPr id="42" name="Text Box 32"/>
          <p:cNvSpPr txBox="1">
            <a:spLocks noChangeArrowheads="1"/>
          </p:cNvSpPr>
          <p:nvPr/>
        </p:nvSpPr>
        <p:spPr bwMode="auto">
          <a:xfrm>
            <a:off x="5292080" y="1769161"/>
            <a:ext cx="287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563" algn="l"/>
              </a:tabLst>
              <a:defRPr sz="2000">
                <a:solidFill>
                  <a:schemeClr val="tx1"/>
                </a:solidFill>
                <a:latin typeface="Verdana" pitchFamily="34" charset="0"/>
                <a:cs typeface="Arial" charset="0"/>
              </a:defRPr>
            </a:lvl1pPr>
            <a:lvl2pPr marL="742950" indent="-285750" eaLnBrk="0" hangingPunct="0">
              <a:tabLst>
                <a:tab pos="182563" algn="l"/>
              </a:tabLst>
              <a:defRPr sz="2000">
                <a:solidFill>
                  <a:schemeClr val="tx1"/>
                </a:solidFill>
                <a:latin typeface="Verdana" pitchFamily="34" charset="0"/>
                <a:cs typeface="Arial" charset="0"/>
              </a:defRPr>
            </a:lvl2pPr>
            <a:lvl3pPr marL="1143000" indent="-228600" eaLnBrk="0" hangingPunct="0">
              <a:tabLst>
                <a:tab pos="182563" algn="l"/>
              </a:tabLst>
              <a:defRPr sz="2000">
                <a:solidFill>
                  <a:schemeClr val="tx1"/>
                </a:solidFill>
                <a:latin typeface="Verdana" pitchFamily="34" charset="0"/>
                <a:cs typeface="Arial" charset="0"/>
              </a:defRPr>
            </a:lvl3pPr>
            <a:lvl4pPr marL="1600200" indent="-228600" eaLnBrk="0" hangingPunct="0">
              <a:tabLst>
                <a:tab pos="182563" algn="l"/>
              </a:tabLst>
              <a:defRPr sz="2000">
                <a:solidFill>
                  <a:schemeClr val="tx1"/>
                </a:solidFill>
                <a:latin typeface="Verdana" pitchFamily="34" charset="0"/>
                <a:cs typeface="Arial" charset="0"/>
              </a:defRPr>
            </a:lvl4pPr>
            <a:lvl5pPr marL="2057400" indent="-228600" eaLnBrk="0" hangingPunct="0">
              <a:tabLst>
                <a:tab pos="182563" algn="l"/>
              </a:tabLst>
              <a:defRPr sz="2000">
                <a:solidFill>
                  <a:schemeClr val="tx1"/>
                </a:solidFill>
                <a:latin typeface="Verdana" pitchFamily="34" charset="0"/>
                <a:cs typeface="Arial" charset="0"/>
              </a:defRPr>
            </a:lvl5pPr>
            <a:lvl6pPr marL="25146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6pPr>
            <a:lvl7pPr marL="29718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7pPr>
            <a:lvl8pPr marL="34290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8pPr>
            <a:lvl9pPr marL="38862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9pPr>
          </a:lstStyle>
          <a:p>
            <a:pPr eaLnBrk="1" hangingPunct="1"/>
            <a:r>
              <a:rPr lang="en-US" sz="1400" b="1" dirty="0">
                <a:solidFill>
                  <a:srgbClr val="FF0000"/>
                </a:solidFill>
              </a:rPr>
              <a:t>Irradiated. </a:t>
            </a:r>
            <a:r>
              <a:rPr lang="el-GR" sz="1400" b="1" dirty="0">
                <a:solidFill>
                  <a:srgbClr val="FF0000"/>
                </a:solidFill>
              </a:rPr>
              <a:t>Φ</a:t>
            </a:r>
            <a:r>
              <a:rPr lang="es-ES" sz="1400" b="1" baseline="-25000" dirty="0" err="1">
                <a:solidFill>
                  <a:srgbClr val="FF0000"/>
                </a:solidFill>
              </a:rPr>
              <a:t>eq</a:t>
            </a:r>
            <a:r>
              <a:rPr lang="es-ES" sz="1400" b="1" dirty="0">
                <a:solidFill>
                  <a:srgbClr val="FF0000"/>
                </a:solidFill>
              </a:rPr>
              <a:t> = 1 x </a:t>
            </a:r>
            <a:r>
              <a:rPr lang="es-ES" sz="1400" b="1" dirty="0" smtClean="0">
                <a:solidFill>
                  <a:srgbClr val="FF0000"/>
                </a:solidFill>
              </a:rPr>
              <a:t>10</a:t>
            </a:r>
            <a:r>
              <a:rPr lang="es-ES" sz="1400" b="1" baseline="30000" dirty="0" smtClean="0">
                <a:solidFill>
                  <a:srgbClr val="FF0000"/>
                </a:solidFill>
              </a:rPr>
              <a:t>15</a:t>
            </a:r>
            <a:r>
              <a:rPr lang="en-US" sz="1400" b="1" dirty="0" smtClean="0">
                <a:solidFill>
                  <a:srgbClr val="FF0000"/>
                </a:solidFill>
              </a:rPr>
              <a:t> </a:t>
            </a:r>
            <a:endParaRPr lang="en-US" sz="1400" b="1" dirty="0">
              <a:solidFill>
                <a:srgbClr val="FF0000"/>
              </a:solidFill>
            </a:endParaRPr>
          </a:p>
        </p:txBody>
      </p:sp>
      <p:sp>
        <p:nvSpPr>
          <p:cNvPr id="43" name="Text Box 25"/>
          <p:cNvSpPr txBox="1">
            <a:spLocks noChangeArrowheads="1"/>
          </p:cNvSpPr>
          <p:nvPr/>
        </p:nvSpPr>
        <p:spPr bwMode="auto">
          <a:xfrm>
            <a:off x="286643" y="4789601"/>
            <a:ext cx="367757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285750" indent="-285750" algn="just" eaLnBrk="1" hangingPunct="1">
              <a:buFont typeface="Arial" charset="0"/>
              <a:buChar char="•"/>
              <a:defRPr/>
            </a:pPr>
            <a:r>
              <a:rPr lang="en-GB" sz="1400" b="1" u="sng" dirty="0" err="1" smtClean="0">
                <a:latin typeface="+mn-lt"/>
              </a:rPr>
              <a:t>PiN</a:t>
            </a:r>
            <a:r>
              <a:rPr lang="en-GB" sz="1400" dirty="0" smtClean="0">
                <a:latin typeface="+mn-lt"/>
              </a:rPr>
              <a:t>: electric field strength at the junction increases after irradiation </a:t>
            </a:r>
          </a:p>
          <a:p>
            <a:pPr algn="just" eaLnBrk="1" hangingPunct="1">
              <a:defRPr/>
            </a:pPr>
            <a:endParaRPr lang="en-GB" sz="1400" dirty="0" smtClean="0">
              <a:latin typeface="+mn-lt"/>
            </a:endParaRPr>
          </a:p>
          <a:p>
            <a:pPr marL="285750" indent="-285750" algn="just" eaLnBrk="1" hangingPunct="1">
              <a:buFont typeface="Arial" charset="0"/>
              <a:buChar char="•"/>
              <a:defRPr/>
            </a:pPr>
            <a:r>
              <a:rPr lang="en-GB" sz="1400" b="1" u="sng" dirty="0" smtClean="0">
                <a:latin typeface="+mn-lt"/>
              </a:rPr>
              <a:t>LGAD</a:t>
            </a:r>
            <a:r>
              <a:rPr lang="en-GB" sz="1400" dirty="0" smtClean="0">
                <a:latin typeface="+mn-lt"/>
              </a:rPr>
              <a:t>: electric field strength at the junction is almost equal after irradiation</a:t>
            </a:r>
          </a:p>
        </p:txBody>
      </p:sp>
      <p:sp>
        <p:nvSpPr>
          <p:cNvPr id="44" name="Text Box 32"/>
          <p:cNvSpPr txBox="1">
            <a:spLocks noChangeArrowheads="1"/>
          </p:cNvSpPr>
          <p:nvPr/>
        </p:nvSpPr>
        <p:spPr bwMode="auto">
          <a:xfrm>
            <a:off x="4175125" y="4748371"/>
            <a:ext cx="482441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 eaLnBrk="0" hangingPunct="0">
              <a:tabLst>
                <a:tab pos="182563" algn="l"/>
              </a:tabLst>
              <a:defRPr sz="2000">
                <a:solidFill>
                  <a:schemeClr val="tx1"/>
                </a:solidFill>
                <a:latin typeface="Verdana" pitchFamily="34" charset="0"/>
                <a:cs typeface="Arial" charset="0"/>
              </a:defRPr>
            </a:lvl1pPr>
            <a:lvl2pPr marL="742950" indent="-285750" eaLnBrk="0" hangingPunct="0">
              <a:tabLst>
                <a:tab pos="182563" algn="l"/>
              </a:tabLst>
              <a:defRPr sz="2000">
                <a:solidFill>
                  <a:schemeClr val="tx1"/>
                </a:solidFill>
                <a:latin typeface="Verdana" pitchFamily="34" charset="0"/>
                <a:cs typeface="Arial" charset="0"/>
              </a:defRPr>
            </a:lvl2pPr>
            <a:lvl3pPr marL="1143000" indent="-228600" eaLnBrk="0" hangingPunct="0">
              <a:tabLst>
                <a:tab pos="182563" algn="l"/>
              </a:tabLst>
              <a:defRPr sz="2000">
                <a:solidFill>
                  <a:schemeClr val="tx1"/>
                </a:solidFill>
                <a:latin typeface="Verdana" pitchFamily="34" charset="0"/>
                <a:cs typeface="Arial" charset="0"/>
              </a:defRPr>
            </a:lvl3pPr>
            <a:lvl4pPr marL="1600200" indent="-228600" eaLnBrk="0" hangingPunct="0">
              <a:tabLst>
                <a:tab pos="182563" algn="l"/>
              </a:tabLst>
              <a:defRPr sz="2000">
                <a:solidFill>
                  <a:schemeClr val="tx1"/>
                </a:solidFill>
                <a:latin typeface="Verdana" pitchFamily="34" charset="0"/>
                <a:cs typeface="Arial" charset="0"/>
              </a:defRPr>
            </a:lvl4pPr>
            <a:lvl5pPr marL="2057400" indent="-228600" eaLnBrk="0" hangingPunct="0">
              <a:tabLst>
                <a:tab pos="182563" algn="l"/>
              </a:tabLst>
              <a:defRPr sz="2000">
                <a:solidFill>
                  <a:schemeClr val="tx1"/>
                </a:solidFill>
                <a:latin typeface="Verdana" pitchFamily="34" charset="0"/>
                <a:cs typeface="Arial" charset="0"/>
              </a:defRPr>
            </a:lvl5pPr>
            <a:lvl6pPr marL="25146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6pPr>
            <a:lvl7pPr marL="29718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7pPr>
            <a:lvl8pPr marL="34290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8pPr>
            <a:lvl9pPr marL="38862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9pPr>
          </a:lstStyle>
          <a:p>
            <a:pPr eaLnBrk="1" hangingPunct="1">
              <a:buFont typeface="Wingdings" pitchFamily="2" charset="2"/>
              <a:buChar char="§"/>
            </a:pPr>
            <a:r>
              <a:rPr lang="en-US" sz="1400" b="1" dirty="0">
                <a:latin typeface="+mn-lt"/>
              </a:rPr>
              <a:t> Irradiation </a:t>
            </a:r>
            <a:r>
              <a:rPr lang="en-US" sz="1400" b="1" dirty="0" smtClean="0">
                <a:latin typeface="+mn-lt"/>
              </a:rPr>
              <a:t>Trap Model </a:t>
            </a:r>
            <a:r>
              <a:rPr lang="en-US" sz="1400" b="1" dirty="0" smtClean="0">
                <a:solidFill>
                  <a:srgbClr val="FF0000"/>
                </a:solidFill>
                <a:latin typeface="+mn-lt"/>
              </a:rPr>
              <a:t>(Perugia Model) </a:t>
            </a:r>
            <a:endParaRPr lang="en-US" sz="1400" b="1" dirty="0">
              <a:solidFill>
                <a:srgbClr val="FF0000"/>
              </a:solidFill>
              <a:latin typeface="+mn-lt"/>
            </a:endParaRPr>
          </a:p>
          <a:p>
            <a:pPr eaLnBrk="1" hangingPunct="1"/>
            <a:r>
              <a:rPr lang="en-US" sz="1100" b="1" dirty="0" smtClean="0">
                <a:latin typeface="+mn-lt"/>
              </a:rPr>
              <a:t>Acceptor;   E</a:t>
            </a:r>
            <a:r>
              <a:rPr lang="en-US" sz="1100" b="1" dirty="0">
                <a:latin typeface="+mn-lt"/>
              </a:rPr>
              <a:t>= </a:t>
            </a:r>
            <a:r>
              <a:rPr lang="en-US" sz="1100" b="1" dirty="0" err="1">
                <a:latin typeface="+mn-lt"/>
              </a:rPr>
              <a:t>E</a:t>
            </a:r>
            <a:r>
              <a:rPr lang="en-US" sz="1100" b="1" baseline="-25000" dirty="0" err="1">
                <a:latin typeface="+mn-lt"/>
              </a:rPr>
              <a:t>c</a:t>
            </a:r>
            <a:r>
              <a:rPr lang="en-US" sz="1100" b="1" dirty="0">
                <a:latin typeface="+mn-lt"/>
              </a:rPr>
              <a:t> + 0.46 </a:t>
            </a:r>
            <a:r>
              <a:rPr lang="en-US" sz="1100" b="1" dirty="0" err="1" smtClean="0">
                <a:latin typeface="+mn-lt"/>
              </a:rPr>
              <a:t>eV</a:t>
            </a:r>
            <a:r>
              <a:rPr lang="en-US" sz="1100" b="1" dirty="0" smtClean="0">
                <a:latin typeface="+mn-lt"/>
              </a:rPr>
              <a:t>;   </a:t>
            </a:r>
            <a:r>
              <a:rPr lang="el-GR" sz="1100" b="1" dirty="0" smtClean="0">
                <a:latin typeface="+mn-lt"/>
              </a:rPr>
              <a:t>η</a:t>
            </a:r>
            <a:r>
              <a:rPr lang="en-US" sz="1100" b="1" dirty="0" smtClean="0">
                <a:latin typeface="+mn-lt"/>
              </a:rPr>
              <a:t>=0.9	</a:t>
            </a:r>
            <a:r>
              <a:rPr lang="el-GR" sz="1100" b="1" dirty="0" smtClean="0">
                <a:latin typeface="+mn-lt"/>
              </a:rPr>
              <a:t>σ</a:t>
            </a:r>
            <a:r>
              <a:rPr lang="es-ES" sz="1100" b="1" baseline="-25000" dirty="0" smtClean="0">
                <a:latin typeface="+mn-lt"/>
              </a:rPr>
              <a:t>e</a:t>
            </a:r>
            <a:r>
              <a:rPr lang="es-ES" sz="1100" b="1" dirty="0" smtClean="0">
                <a:latin typeface="+mn-lt"/>
              </a:rPr>
              <a:t> </a:t>
            </a:r>
            <a:r>
              <a:rPr lang="es-ES" sz="1100" b="1" dirty="0">
                <a:latin typeface="+mn-lt"/>
              </a:rPr>
              <a:t>= </a:t>
            </a:r>
            <a:r>
              <a:rPr lang="en-US" sz="1100" b="1" dirty="0">
                <a:latin typeface="+mn-lt"/>
              </a:rPr>
              <a:t>5 x </a:t>
            </a:r>
            <a:r>
              <a:rPr lang="en-US" sz="1100" b="1" dirty="0" smtClean="0">
                <a:latin typeface="+mn-lt"/>
              </a:rPr>
              <a:t>10</a:t>
            </a:r>
            <a:r>
              <a:rPr lang="en-US" sz="1100" b="1" baseline="30000" dirty="0" smtClean="0">
                <a:latin typeface="+mn-lt"/>
              </a:rPr>
              <a:t>-15</a:t>
            </a:r>
            <a:r>
              <a:rPr lang="en-US" sz="1100" b="1" dirty="0">
                <a:latin typeface="+mn-lt"/>
              </a:rPr>
              <a:t>	</a:t>
            </a:r>
            <a:r>
              <a:rPr lang="el-GR" sz="1100" b="1" dirty="0" smtClean="0">
                <a:latin typeface="+mn-lt"/>
              </a:rPr>
              <a:t>σ</a:t>
            </a:r>
            <a:r>
              <a:rPr lang="es-ES" sz="1100" b="1" baseline="-25000" dirty="0" smtClean="0">
                <a:latin typeface="+mn-lt"/>
              </a:rPr>
              <a:t>h</a:t>
            </a:r>
            <a:r>
              <a:rPr lang="es-ES" sz="1100" b="1" dirty="0" smtClean="0">
                <a:latin typeface="+mn-lt"/>
              </a:rPr>
              <a:t> </a:t>
            </a:r>
            <a:r>
              <a:rPr lang="es-ES" sz="1100" b="1" dirty="0">
                <a:latin typeface="+mn-lt"/>
              </a:rPr>
              <a:t>= </a:t>
            </a:r>
            <a:r>
              <a:rPr lang="en-US" sz="1100" b="1" dirty="0">
                <a:latin typeface="+mn-lt"/>
              </a:rPr>
              <a:t>5 x 10</a:t>
            </a:r>
            <a:r>
              <a:rPr lang="en-US" sz="1100" b="1" baseline="30000" dirty="0">
                <a:latin typeface="+mn-lt"/>
              </a:rPr>
              <a:t>-14</a:t>
            </a:r>
            <a:endParaRPr lang="en-US" sz="1100" b="1" dirty="0">
              <a:latin typeface="+mn-lt"/>
            </a:endParaRPr>
          </a:p>
          <a:p>
            <a:pPr eaLnBrk="1" hangingPunct="1"/>
            <a:r>
              <a:rPr lang="en-US" sz="1100" b="1" dirty="0" smtClean="0">
                <a:latin typeface="+mn-lt"/>
              </a:rPr>
              <a:t>Acceptor;   E</a:t>
            </a:r>
            <a:r>
              <a:rPr lang="en-US" sz="1100" b="1" dirty="0">
                <a:latin typeface="+mn-lt"/>
              </a:rPr>
              <a:t>= </a:t>
            </a:r>
            <a:r>
              <a:rPr lang="en-US" sz="1100" b="1" dirty="0" err="1">
                <a:latin typeface="+mn-lt"/>
              </a:rPr>
              <a:t>E</a:t>
            </a:r>
            <a:r>
              <a:rPr lang="en-US" sz="1100" b="1" baseline="-25000" dirty="0" err="1">
                <a:latin typeface="+mn-lt"/>
              </a:rPr>
              <a:t>c</a:t>
            </a:r>
            <a:r>
              <a:rPr lang="en-US" sz="1100" b="1" dirty="0">
                <a:latin typeface="+mn-lt"/>
              </a:rPr>
              <a:t> + 0.42 </a:t>
            </a:r>
            <a:r>
              <a:rPr lang="en-US" sz="1100" b="1" dirty="0" err="1" smtClean="0">
                <a:latin typeface="+mn-lt"/>
              </a:rPr>
              <a:t>eV</a:t>
            </a:r>
            <a:r>
              <a:rPr lang="en-US" sz="1100" b="1" dirty="0" smtClean="0">
                <a:latin typeface="+mn-lt"/>
              </a:rPr>
              <a:t>;   </a:t>
            </a:r>
            <a:r>
              <a:rPr lang="el-GR" sz="1100" b="1" dirty="0" smtClean="0">
                <a:latin typeface="+mn-lt"/>
              </a:rPr>
              <a:t>η</a:t>
            </a:r>
            <a:r>
              <a:rPr lang="en-US" sz="1100" b="1" dirty="0" smtClean="0">
                <a:latin typeface="+mn-lt"/>
              </a:rPr>
              <a:t>=1.613	</a:t>
            </a:r>
            <a:r>
              <a:rPr lang="el-GR" sz="1100" b="1" dirty="0" smtClean="0">
                <a:latin typeface="+mn-lt"/>
              </a:rPr>
              <a:t>σ</a:t>
            </a:r>
            <a:r>
              <a:rPr lang="es-ES" sz="1100" b="1" baseline="-25000" dirty="0" smtClean="0">
                <a:latin typeface="+mn-lt"/>
              </a:rPr>
              <a:t>e</a:t>
            </a:r>
            <a:r>
              <a:rPr lang="es-ES" sz="1100" b="1" dirty="0" smtClean="0">
                <a:latin typeface="+mn-lt"/>
              </a:rPr>
              <a:t> </a:t>
            </a:r>
            <a:r>
              <a:rPr lang="es-ES" sz="1100" b="1" dirty="0">
                <a:latin typeface="+mn-lt"/>
              </a:rPr>
              <a:t>= </a:t>
            </a:r>
            <a:r>
              <a:rPr lang="en-US" sz="1100" b="1" dirty="0">
                <a:latin typeface="+mn-lt"/>
              </a:rPr>
              <a:t>2 x 10</a:t>
            </a:r>
            <a:r>
              <a:rPr lang="en-US" sz="1100" b="1" baseline="30000" dirty="0">
                <a:latin typeface="+mn-lt"/>
              </a:rPr>
              <a:t>-</a:t>
            </a:r>
            <a:r>
              <a:rPr lang="en-US" sz="1100" b="1" baseline="30000" dirty="0" smtClean="0">
                <a:latin typeface="+mn-lt"/>
              </a:rPr>
              <a:t>15</a:t>
            </a:r>
            <a:r>
              <a:rPr lang="en-US" sz="1100" b="1" dirty="0">
                <a:latin typeface="+mn-lt"/>
              </a:rPr>
              <a:t>	</a:t>
            </a:r>
            <a:r>
              <a:rPr lang="el-GR" sz="1100" b="1" dirty="0" smtClean="0">
                <a:latin typeface="+mn-lt"/>
              </a:rPr>
              <a:t>σ</a:t>
            </a:r>
            <a:r>
              <a:rPr lang="es-ES" sz="1100" b="1" baseline="-25000" dirty="0" smtClean="0">
                <a:latin typeface="+mn-lt"/>
              </a:rPr>
              <a:t>h</a:t>
            </a:r>
            <a:r>
              <a:rPr lang="es-ES" sz="1100" b="1" dirty="0" smtClean="0">
                <a:latin typeface="+mn-lt"/>
              </a:rPr>
              <a:t> </a:t>
            </a:r>
            <a:r>
              <a:rPr lang="es-ES" sz="1100" b="1" dirty="0">
                <a:latin typeface="+mn-lt"/>
              </a:rPr>
              <a:t>= </a:t>
            </a:r>
            <a:r>
              <a:rPr lang="en-US" sz="1100" b="1" dirty="0">
                <a:latin typeface="+mn-lt"/>
              </a:rPr>
              <a:t>2 x 10</a:t>
            </a:r>
            <a:r>
              <a:rPr lang="en-US" sz="1100" b="1" baseline="30000" dirty="0">
                <a:latin typeface="+mn-lt"/>
              </a:rPr>
              <a:t>-14</a:t>
            </a:r>
            <a:endParaRPr lang="en-US" sz="1100" b="1" dirty="0">
              <a:latin typeface="+mn-lt"/>
            </a:endParaRPr>
          </a:p>
          <a:p>
            <a:pPr eaLnBrk="1" hangingPunct="1"/>
            <a:r>
              <a:rPr lang="en-US" sz="1100" b="1" dirty="0">
                <a:latin typeface="+mn-lt"/>
              </a:rPr>
              <a:t>Acceptor; </a:t>
            </a:r>
            <a:r>
              <a:rPr lang="en-US" sz="1100" b="1" dirty="0" smtClean="0">
                <a:latin typeface="+mn-lt"/>
              </a:rPr>
              <a:t>  E</a:t>
            </a:r>
            <a:r>
              <a:rPr lang="en-US" sz="1100" b="1" dirty="0">
                <a:latin typeface="+mn-lt"/>
              </a:rPr>
              <a:t>= </a:t>
            </a:r>
            <a:r>
              <a:rPr lang="en-US" sz="1100" b="1" dirty="0" err="1">
                <a:latin typeface="+mn-lt"/>
              </a:rPr>
              <a:t>E</a:t>
            </a:r>
            <a:r>
              <a:rPr lang="en-US" sz="1100" b="1" baseline="-25000" dirty="0" err="1">
                <a:latin typeface="+mn-lt"/>
              </a:rPr>
              <a:t>c</a:t>
            </a:r>
            <a:r>
              <a:rPr lang="en-US" sz="1100" b="1" dirty="0">
                <a:latin typeface="+mn-lt"/>
              </a:rPr>
              <a:t> + 0.10 </a:t>
            </a:r>
            <a:r>
              <a:rPr lang="en-US" sz="1100" b="1" dirty="0" err="1">
                <a:latin typeface="+mn-lt"/>
              </a:rPr>
              <a:t>eV</a:t>
            </a:r>
            <a:r>
              <a:rPr lang="en-US" sz="1100" b="1" dirty="0">
                <a:latin typeface="+mn-lt"/>
              </a:rPr>
              <a:t>; </a:t>
            </a:r>
            <a:r>
              <a:rPr lang="en-US" sz="1100" b="1" dirty="0" smtClean="0">
                <a:latin typeface="+mn-lt"/>
              </a:rPr>
              <a:t>  </a:t>
            </a:r>
            <a:r>
              <a:rPr lang="el-GR" sz="1100" b="1" dirty="0" smtClean="0">
                <a:latin typeface="+mn-lt"/>
              </a:rPr>
              <a:t>η</a:t>
            </a:r>
            <a:r>
              <a:rPr lang="en-US" sz="1100" b="1" dirty="0">
                <a:latin typeface="+mn-lt"/>
              </a:rPr>
              <a:t>=</a:t>
            </a:r>
            <a:r>
              <a:rPr lang="en-US" sz="1100" b="1" dirty="0" smtClean="0">
                <a:latin typeface="+mn-lt"/>
              </a:rPr>
              <a:t>100</a:t>
            </a:r>
            <a:r>
              <a:rPr lang="en-US" sz="1100" b="1" dirty="0">
                <a:latin typeface="+mn-lt"/>
              </a:rPr>
              <a:t>	</a:t>
            </a:r>
            <a:r>
              <a:rPr lang="el-GR" sz="1100" b="1" dirty="0" smtClean="0">
                <a:latin typeface="+mn-lt"/>
              </a:rPr>
              <a:t>σ</a:t>
            </a:r>
            <a:r>
              <a:rPr lang="es-ES" sz="1100" b="1" baseline="-25000" dirty="0" smtClean="0">
                <a:latin typeface="+mn-lt"/>
              </a:rPr>
              <a:t>e</a:t>
            </a:r>
            <a:r>
              <a:rPr lang="es-ES" sz="1100" b="1" dirty="0" smtClean="0">
                <a:latin typeface="+mn-lt"/>
              </a:rPr>
              <a:t> </a:t>
            </a:r>
            <a:r>
              <a:rPr lang="es-ES" sz="1100" b="1" dirty="0">
                <a:latin typeface="+mn-lt"/>
              </a:rPr>
              <a:t>= </a:t>
            </a:r>
            <a:r>
              <a:rPr lang="en-US" sz="1100" b="1" dirty="0">
                <a:latin typeface="+mn-lt"/>
              </a:rPr>
              <a:t>2 x </a:t>
            </a:r>
            <a:r>
              <a:rPr lang="en-US" sz="1100" b="1" dirty="0" smtClean="0">
                <a:latin typeface="+mn-lt"/>
              </a:rPr>
              <a:t>10</a:t>
            </a:r>
            <a:r>
              <a:rPr lang="en-US" sz="1100" b="1" baseline="30000" dirty="0" smtClean="0">
                <a:latin typeface="+mn-lt"/>
              </a:rPr>
              <a:t>-15</a:t>
            </a:r>
            <a:r>
              <a:rPr lang="en-US" sz="1100" b="1" dirty="0">
                <a:latin typeface="+mn-lt"/>
              </a:rPr>
              <a:t>	</a:t>
            </a:r>
            <a:r>
              <a:rPr lang="el-GR" sz="1100" b="1" dirty="0" smtClean="0">
                <a:latin typeface="+mn-lt"/>
              </a:rPr>
              <a:t>σ</a:t>
            </a:r>
            <a:r>
              <a:rPr lang="es-ES" sz="1100" b="1" baseline="-25000" dirty="0" smtClean="0">
                <a:latin typeface="+mn-lt"/>
              </a:rPr>
              <a:t>h</a:t>
            </a:r>
            <a:r>
              <a:rPr lang="es-ES" sz="1100" b="1" dirty="0" smtClean="0">
                <a:latin typeface="+mn-lt"/>
              </a:rPr>
              <a:t> </a:t>
            </a:r>
            <a:r>
              <a:rPr lang="es-ES" sz="1100" b="1" dirty="0">
                <a:latin typeface="+mn-lt"/>
              </a:rPr>
              <a:t>= 2.</a:t>
            </a:r>
            <a:r>
              <a:rPr lang="en-US" sz="1100" b="1" dirty="0">
                <a:latin typeface="+mn-lt"/>
              </a:rPr>
              <a:t>5 x 10</a:t>
            </a:r>
            <a:r>
              <a:rPr lang="en-US" sz="1100" b="1" baseline="30000" dirty="0">
                <a:latin typeface="+mn-lt"/>
              </a:rPr>
              <a:t>-15</a:t>
            </a:r>
            <a:endParaRPr lang="en-US" sz="1100" b="1" dirty="0">
              <a:latin typeface="+mn-lt"/>
            </a:endParaRPr>
          </a:p>
          <a:p>
            <a:pPr eaLnBrk="1" hangingPunct="1"/>
            <a:r>
              <a:rPr lang="en-US" sz="1100" b="1" dirty="0" smtClean="0">
                <a:latin typeface="+mn-lt"/>
              </a:rPr>
              <a:t>Donor;        E</a:t>
            </a:r>
            <a:r>
              <a:rPr lang="en-US" sz="1100" b="1" dirty="0">
                <a:latin typeface="+mn-lt"/>
              </a:rPr>
              <a:t>= </a:t>
            </a:r>
            <a:r>
              <a:rPr lang="en-US" sz="1100" b="1" dirty="0" err="1">
                <a:latin typeface="+mn-lt"/>
              </a:rPr>
              <a:t>E</a:t>
            </a:r>
            <a:r>
              <a:rPr lang="en-US" sz="1100" b="1" baseline="-25000" dirty="0" err="1">
                <a:latin typeface="+mn-lt"/>
              </a:rPr>
              <a:t>v</a:t>
            </a:r>
            <a:r>
              <a:rPr lang="en-US" sz="1100" b="1" dirty="0">
                <a:latin typeface="+mn-lt"/>
              </a:rPr>
              <a:t> - 0.36  </a:t>
            </a:r>
            <a:r>
              <a:rPr lang="en-US" sz="1100" b="1" dirty="0" err="1" smtClean="0">
                <a:latin typeface="+mn-lt"/>
              </a:rPr>
              <a:t>eV</a:t>
            </a:r>
            <a:r>
              <a:rPr lang="en-US" sz="1100" b="1" dirty="0" smtClean="0">
                <a:latin typeface="+mn-lt"/>
              </a:rPr>
              <a:t>;   </a:t>
            </a:r>
            <a:r>
              <a:rPr lang="el-GR" sz="1100" b="1" dirty="0" smtClean="0">
                <a:latin typeface="+mn-lt"/>
              </a:rPr>
              <a:t>η</a:t>
            </a:r>
            <a:r>
              <a:rPr lang="en-US" sz="1100" b="1" dirty="0" smtClean="0">
                <a:latin typeface="+mn-lt"/>
              </a:rPr>
              <a:t>=0.9</a:t>
            </a:r>
            <a:r>
              <a:rPr lang="en-US" sz="1100" b="1" dirty="0">
                <a:latin typeface="+mn-lt"/>
              </a:rPr>
              <a:t>	</a:t>
            </a:r>
            <a:r>
              <a:rPr lang="el-GR" sz="1100" b="1" dirty="0" smtClean="0">
                <a:latin typeface="+mn-lt"/>
              </a:rPr>
              <a:t>σ</a:t>
            </a:r>
            <a:r>
              <a:rPr lang="es-ES" sz="1100" b="1" baseline="-25000" dirty="0" smtClean="0">
                <a:latin typeface="+mn-lt"/>
              </a:rPr>
              <a:t>e</a:t>
            </a:r>
            <a:r>
              <a:rPr lang="es-ES" sz="1100" b="1" dirty="0" smtClean="0">
                <a:latin typeface="+mn-lt"/>
              </a:rPr>
              <a:t> </a:t>
            </a:r>
            <a:r>
              <a:rPr lang="es-ES" sz="1100" b="1" dirty="0">
                <a:latin typeface="+mn-lt"/>
              </a:rPr>
              <a:t>= </a:t>
            </a:r>
            <a:r>
              <a:rPr lang="en-US" sz="1100" b="1" dirty="0">
                <a:latin typeface="+mn-lt"/>
              </a:rPr>
              <a:t>2.5 x </a:t>
            </a:r>
            <a:r>
              <a:rPr lang="en-US" sz="1100" b="1" dirty="0" smtClean="0">
                <a:latin typeface="+mn-lt"/>
              </a:rPr>
              <a:t>10</a:t>
            </a:r>
            <a:r>
              <a:rPr lang="en-US" sz="1100" b="1" baseline="30000" dirty="0" smtClean="0">
                <a:latin typeface="+mn-lt"/>
              </a:rPr>
              <a:t>-14</a:t>
            </a:r>
            <a:r>
              <a:rPr lang="en-US" sz="1100" b="1" dirty="0" smtClean="0">
                <a:latin typeface="+mn-lt"/>
              </a:rPr>
              <a:t>	</a:t>
            </a:r>
            <a:r>
              <a:rPr lang="el-GR" sz="1100" b="1" dirty="0" smtClean="0">
                <a:latin typeface="+mn-lt"/>
              </a:rPr>
              <a:t>σ</a:t>
            </a:r>
            <a:r>
              <a:rPr lang="es-ES" sz="1100" b="1" baseline="-25000" dirty="0" smtClean="0">
                <a:latin typeface="+mn-lt"/>
              </a:rPr>
              <a:t>h</a:t>
            </a:r>
            <a:r>
              <a:rPr lang="es-ES" sz="1100" b="1" dirty="0" smtClean="0">
                <a:latin typeface="+mn-lt"/>
              </a:rPr>
              <a:t> </a:t>
            </a:r>
            <a:r>
              <a:rPr lang="es-ES" sz="1100" b="1" dirty="0">
                <a:latin typeface="+mn-lt"/>
              </a:rPr>
              <a:t>= 2.</a:t>
            </a:r>
            <a:r>
              <a:rPr lang="en-US" sz="1100" b="1" dirty="0">
                <a:latin typeface="+mn-lt"/>
              </a:rPr>
              <a:t>5 x </a:t>
            </a:r>
            <a:r>
              <a:rPr lang="en-US" sz="1100" b="1" dirty="0" smtClean="0">
                <a:latin typeface="+mn-lt"/>
              </a:rPr>
              <a:t>10</a:t>
            </a:r>
            <a:r>
              <a:rPr lang="en-US" sz="1100" b="1" baseline="30000" dirty="0" smtClean="0">
                <a:latin typeface="+mn-lt"/>
              </a:rPr>
              <a:t>-15</a:t>
            </a:r>
            <a:endParaRPr lang="en-US" sz="1100" b="1" baseline="30000" dirty="0">
              <a:latin typeface="+mn-lt"/>
            </a:endParaRPr>
          </a:p>
        </p:txBody>
      </p:sp>
      <p:sp>
        <p:nvSpPr>
          <p:cNvPr id="45" name="AutoShape 9"/>
          <p:cNvSpPr>
            <a:spLocks noChangeArrowheads="1"/>
          </p:cNvSpPr>
          <p:nvPr/>
        </p:nvSpPr>
        <p:spPr bwMode="auto">
          <a:xfrm>
            <a:off x="3635870" y="1083305"/>
            <a:ext cx="1512194" cy="451664"/>
          </a:xfrm>
          <a:prstGeom prst="roundRect">
            <a:avLst>
              <a:gd name="adj" fmla="val 15046"/>
            </a:avLst>
          </a:prstGeom>
          <a:solidFill>
            <a:schemeClr val="accent5">
              <a:lumMod val="40000"/>
              <a:lumOff val="60000"/>
            </a:schemeClr>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50000"/>
              </a:lnSpc>
              <a:spcBef>
                <a:spcPts val="0"/>
              </a:spcBef>
              <a:spcAft>
                <a:spcPts val="0"/>
              </a:spcAft>
              <a:defRPr/>
            </a:pPr>
            <a:r>
              <a:rPr lang="en-US" sz="1400" b="1" kern="0" dirty="0" smtClean="0"/>
              <a:t>Curves @ 600 V</a:t>
            </a:r>
            <a:endParaRPr lang="en-US" sz="1400" b="1" kern="0" baseline="-25000" dirty="0"/>
          </a:p>
        </p:txBody>
      </p:sp>
      <p:sp>
        <p:nvSpPr>
          <p:cNvPr id="46" name="Text Box 32"/>
          <p:cNvSpPr txBox="1">
            <a:spLocks noChangeArrowheads="1"/>
          </p:cNvSpPr>
          <p:nvPr/>
        </p:nvSpPr>
        <p:spPr bwMode="auto">
          <a:xfrm>
            <a:off x="4211960" y="5805264"/>
            <a:ext cx="4824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925" eaLnBrk="0" hangingPunct="0">
              <a:tabLst>
                <a:tab pos="182563" algn="l"/>
              </a:tabLst>
              <a:defRPr sz="2000">
                <a:solidFill>
                  <a:schemeClr val="tx1"/>
                </a:solidFill>
                <a:latin typeface="Verdana" pitchFamily="34" charset="0"/>
                <a:cs typeface="Arial" charset="0"/>
              </a:defRPr>
            </a:lvl1pPr>
            <a:lvl2pPr marL="742950" indent="-285750" eaLnBrk="0" hangingPunct="0">
              <a:tabLst>
                <a:tab pos="182563" algn="l"/>
              </a:tabLst>
              <a:defRPr sz="2000">
                <a:solidFill>
                  <a:schemeClr val="tx1"/>
                </a:solidFill>
                <a:latin typeface="Verdana" pitchFamily="34" charset="0"/>
                <a:cs typeface="Arial" charset="0"/>
              </a:defRPr>
            </a:lvl2pPr>
            <a:lvl3pPr marL="1143000" indent="-228600" eaLnBrk="0" hangingPunct="0">
              <a:tabLst>
                <a:tab pos="182563" algn="l"/>
              </a:tabLst>
              <a:defRPr sz="2000">
                <a:solidFill>
                  <a:schemeClr val="tx1"/>
                </a:solidFill>
                <a:latin typeface="Verdana" pitchFamily="34" charset="0"/>
                <a:cs typeface="Arial" charset="0"/>
              </a:defRPr>
            </a:lvl3pPr>
            <a:lvl4pPr marL="1600200" indent="-228600" eaLnBrk="0" hangingPunct="0">
              <a:tabLst>
                <a:tab pos="182563" algn="l"/>
              </a:tabLst>
              <a:defRPr sz="2000">
                <a:solidFill>
                  <a:schemeClr val="tx1"/>
                </a:solidFill>
                <a:latin typeface="Verdana" pitchFamily="34" charset="0"/>
                <a:cs typeface="Arial" charset="0"/>
              </a:defRPr>
            </a:lvl4pPr>
            <a:lvl5pPr marL="2057400" indent="-228600" eaLnBrk="0" hangingPunct="0">
              <a:tabLst>
                <a:tab pos="182563" algn="l"/>
              </a:tabLst>
              <a:defRPr sz="2000">
                <a:solidFill>
                  <a:schemeClr val="tx1"/>
                </a:solidFill>
                <a:latin typeface="Verdana" pitchFamily="34" charset="0"/>
                <a:cs typeface="Arial" charset="0"/>
              </a:defRPr>
            </a:lvl5pPr>
            <a:lvl6pPr marL="25146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6pPr>
            <a:lvl7pPr marL="29718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7pPr>
            <a:lvl8pPr marL="34290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8pPr>
            <a:lvl9pPr marL="3886200" indent="-228600" eaLnBrk="0" fontAlgn="base" hangingPunct="0">
              <a:spcBef>
                <a:spcPct val="0"/>
              </a:spcBef>
              <a:spcAft>
                <a:spcPct val="0"/>
              </a:spcAft>
              <a:tabLst>
                <a:tab pos="182563" algn="l"/>
              </a:tabLst>
              <a:defRPr sz="2000">
                <a:solidFill>
                  <a:schemeClr val="tx1"/>
                </a:solidFill>
                <a:latin typeface="Verdana" pitchFamily="34" charset="0"/>
                <a:cs typeface="Arial" charset="0"/>
              </a:defRPr>
            </a:lvl9pPr>
          </a:lstStyle>
          <a:p>
            <a:pPr eaLnBrk="1" hangingPunct="1">
              <a:buFont typeface="Wingdings" pitchFamily="2" charset="2"/>
              <a:buChar char="§"/>
            </a:pPr>
            <a:r>
              <a:rPr lang="en-US" sz="1400" b="1" dirty="0" smtClean="0">
                <a:latin typeface="+mn-lt"/>
              </a:rPr>
              <a:t> Impact </a:t>
            </a:r>
            <a:r>
              <a:rPr lang="en-US" sz="1400" b="1" dirty="0">
                <a:latin typeface="+mn-lt"/>
              </a:rPr>
              <a:t>Ionization </a:t>
            </a:r>
            <a:r>
              <a:rPr lang="en-US" sz="1400" b="1" dirty="0" smtClean="0">
                <a:latin typeface="+mn-lt"/>
              </a:rPr>
              <a:t>Model </a:t>
            </a:r>
            <a:r>
              <a:rPr lang="en-US" sz="1400" b="1" dirty="0" smtClean="0">
                <a:solidFill>
                  <a:srgbClr val="FF0000"/>
                </a:solidFill>
                <a:latin typeface="+mn-lt"/>
              </a:rPr>
              <a:t>(Univ. </a:t>
            </a:r>
            <a:r>
              <a:rPr lang="en-US" sz="1400" b="1" dirty="0">
                <a:solidFill>
                  <a:srgbClr val="FF0000"/>
                </a:solidFill>
                <a:latin typeface="+mn-lt"/>
              </a:rPr>
              <a:t>of </a:t>
            </a:r>
            <a:r>
              <a:rPr lang="en-US" sz="1400" b="1" dirty="0" err="1" smtClean="0">
                <a:solidFill>
                  <a:srgbClr val="FF0000"/>
                </a:solidFill>
                <a:latin typeface="+mn-lt"/>
              </a:rPr>
              <a:t>Bolonia</a:t>
            </a:r>
            <a:r>
              <a:rPr lang="en-US" sz="1400" b="1" dirty="0" smtClean="0">
                <a:solidFill>
                  <a:srgbClr val="FF0000"/>
                </a:solidFill>
                <a:latin typeface="+mn-lt"/>
              </a:rPr>
              <a:t>)</a:t>
            </a:r>
            <a:endParaRPr lang="en-US" sz="1400" b="1" dirty="0">
              <a:solidFill>
                <a:srgbClr val="FF0000"/>
              </a:solidFill>
              <a:latin typeface="+mn-lt"/>
            </a:endParaRPr>
          </a:p>
        </p:txBody>
      </p:sp>
    </p:spTree>
    <p:extLst>
      <p:ext uri="{BB962C8B-B14F-4D97-AF65-F5344CB8AC3E}">
        <p14:creationId xmlns:p14="http://schemas.microsoft.com/office/powerpoint/2010/main" val="570261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4"/>
          <p:cNvSpPr>
            <a:spLocks noGrp="1" noChangeArrowheads="1"/>
          </p:cNvSpPr>
          <p:nvPr>
            <p:ph type="title"/>
          </p:nvPr>
        </p:nvSpPr>
        <p:spPr>
          <a:xfrm>
            <a:off x="1116013" y="476250"/>
            <a:ext cx="7127875" cy="576263"/>
          </a:xfrm>
        </p:spPr>
        <p:txBody>
          <a:bodyPr/>
          <a:lstStyle/>
          <a:p>
            <a:pPr algn="ctr"/>
            <a:r>
              <a:rPr lang="en-US" sz="2000" b="1" dirty="0" smtClean="0">
                <a:solidFill>
                  <a:srgbClr val="000000"/>
                </a:solidFill>
                <a:latin typeface="+mn-lt"/>
                <a:ea typeface="ＭＳ Ｐゴシック" pitchFamily="34" charset="-128"/>
              </a:rPr>
              <a:t>Experimental Results</a:t>
            </a:r>
            <a:endParaRPr lang="en-US" sz="2000" dirty="0" smtClean="0">
              <a:solidFill>
                <a:srgbClr val="000000"/>
              </a:solidFill>
              <a:latin typeface="+mn-lt"/>
            </a:endParaRPr>
          </a:p>
        </p:txBody>
      </p:sp>
      <p:cxnSp>
        <p:nvCxnSpPr>
          <p:cNvPr id="16" name="6 Conector recto"/>
          <p:cNvCxnSpPr>
            <a:cxnSpLocks noChangeShapeType="1"/>
          </p:cNvCxnSpPr>
          <p:nvPr/>
        </p:nvCxnSpPr>
        <p:spPr bwMode="auto">
          <a:xfrm>
            <a:off x="286643" y="980728"/>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5" name="Picture 2" descr="C:\Paulus\APD\Run 2012\Run 6474\Presentación Zaragoza Ene 2013\Grap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1232" y="2479705"/>
            <a:ext cx="534924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Paulus\APD\Run 2012\Run 6474\Presentación Zaragoza Ene 2013\Wafer5_400 V.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54" y="2510189"/>
            <a:ext cx="2985825" cy="2921843"/>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bwMode="auto">
          <a:xfrm>
            <a:off x="1507865" y="4925293"/>
            <a:ext cx="357065" cy="327309"/>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8" name="7 Conector recto de flecha"/>
          <p:cNvCxnSpPr/>
          <p:nvPr/>
        </p:nvCxnSpPr>
        <p:spPr bwMode="auto">
          <a:xfrm flipV="1">
            <a:off x="1812639" y="4346605"/>
            <a:ext cx="2788942" cy="69863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9" name="8 CuadroTexto"/>
          <p:cNvSpPr txBox="1"/>
          <p:nvPr/>
        </p:nvSpPr>
        <p:spPr>
          <a:xfrm>
            <a:off x="751916" y="5637441"/>
            <a:ext cx="2514663" cy="307777"/>
          </a:xfrm>
          <a:prstGeom prst="rect">
            <a:avLst/>
          </a:prstGeom>
          <a:solidFill>
            <a:srgbClr val="FFFF00"/>
          </a:solidFill>
        </p:spPr>
        <p:txBody>
          <a:bodyPr wrap="none" rtlCol="0">
            <a:spAutoFit/>
          </a:bodyPr>
          <a:lstStyle/>
          <a:p>
            <a:pPr algn="ctr"/>
            <a:r>
              <a:rPr lang="en-US" sz="1400" dirty="0" smtClean="0"/>
              <a:t>Wafer 5 (1.4 × 10</a:t>
            </a:r>
            <a:r>
              <a:rPr lang="en-US" sz="1400" baseline="30000" dirty="0" smtClean="0"/>
              <a:t>13</a:t>
            </a:r>
            <a:r>
              <a:rPr lang="en-US" sz="1400" dirty="0" smtClean="0"/>
              <a:t> cm</a:t>
            </a:r>
            <a:r>
              <a:rPr lang="en-US" sz="1400" baseline="30000" dirty="0" smtClean="0"/>
              <a:t>-2</a:t>
            </a:r>
            <a:r>
              <a:rPr lang="en-US" sz="1400" dirty="0" smtClean="0"/>
              <a:t>)</a:t>
            </a:r>
            <a:endParaRPr lang="en-US" sz="1400" dirty="0"/>
          </a:p>
        </p:txBody>
      </p:sp>
      <p:sp>
        <p:nvSpPr>
          <p:cNvPr id="10" name="9 CuadroTexto"/>
          <p:cNvSpPr txBox="1"/>
          <p:nvPr/>
        </p:nvSpPr>
        <p:spPr>
          <a:xfrm>
            <a:off x="5829625" y="2542038"/>
            <a:ext cx="1016625" cy="307777"/>
          </a:xfrm>
          <a:prstGeom prst="rect">
            <a:avLst/>
          </a:prstGeom>
          <a:noFill/>
        </p:spPr>
        <p:txBody>
          <a:bodyPr wrap="none" rtlCol="0">
            <a:spAutoFit/>
          </a:bodyPr>
          <a:lstStyle/>
          <a:p>
            <a:pPr algn="ctr"/>
            <a:r>
              <a:rPr lang="en-US" sz="1400" b="1" dirty="0" smtClean="0"/>
              <a:t>W5_F11</a:t>
            </a:r>
            <a:endParaRPr lang="en-US" sz="1400" b="1" dirty="0"/>
          </a:p>
        </p:txBody>
      </p:sp>
      <p:sp>
        <p:nvSpPr>
          <p:cNvPr id="11" name="10 CuadroTexto"/>
          <p:cNvSpPr txBox="1"/>
          <p:nvPr/>
        </p:nvSpPr>
        <p:spPr>
          <a:xfrm>
            <a:off x="5820447" y="4235864"/>
            <a:ext cx="2300373" cy="523220"/>
          </a:xfrm>
          <a:prstGeom prst="rect">
            <a:avLst/>
          </a:prstGeom>
          <a:noFill/>
        </p:spPr>
        <p:txBody>
          <a:bodyPr wrap="square" rtlCol="0">
            <a:spAutoFit/>
          </a:bodyPr>
          <a:lstStyle/>
          <a:p>
            <a:pPr algn="ctr"/>
            <a:r>
              <a:rPr lang="en-US" sz="1400" dirty="0" smtClean="0"/>
              <a:t>Current level</a:t>
            </a:r>
          </a:p>
          <a:p>
            <a:pPr algn="ctr"/>
            <a:r>
              <a:rPr lang="en-US" sz="1400" dirty="0" smtClean="0"/>
              <a:t>(~ few hundreds of </a:t>
            </a:r>
            <a:r>
              <a:rPr lang="en-US" sz="1400" dirty="0" err="1" smtClean="0"/>
              <a:t>nA</a:t>
            </a:r>
            <a:r>
              <a:rPr lang="en-US" sz="1400" dirty="0" smtClean="0"/>
              <a:t>)</a:t>
            </a:r>
            <a:endParaRPr lang="en-US" sz="1400" dirty="0"/>
          </a:p>
        </p:txBody>
      </p:sp>
      <p:sp>
        <p:nvSpPr>
          <p:cNvPr id="12" name="11 CuadroTexto"/>
          <p:cNvSpPr txBox="1"/>
          <p:nvPr/>
        </p:nvSpPr>
        <p:spPr>
          <a:xfrm>
            <a:off x="5544042" y="2901137"/>
            <a:ext cx="2009520" cy="523220"/>
          </a:xfrm>
          <a:prstGeom prst="rect">
            <a:avLst/>
          </a:prstGeom>
          <a:noFill/>
        </p:spPr>
        <p:txBody>
          <a:bodyPr wrap="square" rtlCol="0">
            <a:spAutoFit/>
          </a:bodyPr>
          <a:lstStyle/>
          <a:p>
            <a:pPr algn="ctr"/>
            <a:r>
              <a:rPr lang="en-US" sz="1400" dirty="0" smtClean="0"/>
              <a:t>Junction breakdown above 1100 V</a:t>
            </a:r>
            <a:endParaRPr lang="en-US" sz="1400" dirty="0"/>
          </a:p>
        </p:txBody>
      </p:sp>
      <p:sp>
        <p:nvSpPr>
          <p:cNvPr id="13" name="3 CuadroTexto"/>
          <p:cNvSpPr txBox="1">
            <a:spLocks noChangeArrowheads="1"/>
          </p:cNvSpPr>
          <p:nvPr/>
        </p:nvSpPr>
        <p:spPr bwMode="auto">
          <a:xfrm>
            <a:off x="496778" y="1124744"/>
            <a:ext cx="82096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buClr>
                <a:srgbClr val="00B050"/>
              </a:buClr>
              <a:buSzPct val="200000"/>
              <a:buFont typeface="Wingdings" pitchFamily="2" charset="2"/>
              <a:buChar char="ü"/>
            </a:pPr>
            <a:r>
              <a:rPr lang="en-US" sz="1600" b="1" dirty="0" smtClean="0"/>
              <a:t>Static Performance</a:t>
            </a:r>
          </a:p>
          <a:p>
            <a:pPr lvl="1" eaLnBrk="1" hangingPunct="1">
              <a:lnSpc>
                <a:spcPct val="150000"/>
              </a:lnSpc>
              <a:spcBef>
                <a:spcPts val="1200"/>
              </a:spcBef>
              <a:buSzPct val="150000"/>
              <a:buFont typeface="Wingdings" pitchFamily="2" charset="2"/>
              <a:buChar char="à"/>
            </a:pPr>
            <a:r>
              <a:rPr lang="en-US" sz="1200" b="1" dirty="0" smtClean="0"/>
              <a:t> Current levels </a:t>
            </a:r>
            <a:r>
              <a:rPr lang="en-US" sz="1200" b="1" dirty="0" smtClean="0">
                <a:solidFill>
                  <a:srgbClr val="00B050"/>
                </a:solidFill>
              </a:rPr>
              <a:t>below</a:t>
            </a:r>
            <a:r>
              <a:rPr lang="en-US" sz="1200" b="1" dirty="0" smtClean="0"/>
              <a:t> </a:t>
            </a:r>
            <a:r>
              <a:rPr lang="en-US" sz="1200" b="1" dirty="0" smtClean="0">
                <a:solidFill>
                  <a:srgbClr val="00B050"/>
                </a:solidFill>
              </a:rPr>
              <a:t>1 µA </a:t>
            </a:r>
            <a:r>
              <a:rPr lang="en-US" sz="1200" b="1" dirty="0" smtClean="0"/>
              <a:t>thorough the whole voltage range</a:t>
            </a:r>
          </a:p>
          <a:p>
            <a:pPr lvl="1" eaLnBrk="1" hangingPunct="1">
              <a:lnSpc>
                <a:spcPct val="150000"/>
              </a:lnSpc>
              <a:spcBef>
                <a:spcPts val="1200"/>
              </a:spcBef>
              <a:buSzPct val="150000"/>
              <a:buFont typeface="Wingdings" pitchFamily="2" charset="2"/>
              <a:buChar char="à"/>
            </a:pPr>
            <a:r>
              <a:rPr lang="en-US" sz="1200" b="1" dirty="0" smtClean="0"/>
              <a:t>Junction breakdown </a:t>
            </a:r>
            <a:r>
              <a:rPr lang="en-US" sz="1200" b="1" dirty="0" smtClean="0">
                <a:solidFill>
                  <a:srgbClr val="00B050"/>
                </a:solidFill>
              </a:rPr>
              <a:t>above</a:t>
            </a:r>
            <a:r>
              <a:rPr lang="en-US" sz="1200" b="1" dirty="0" smtClean="0"/>
              <a:t> </a:t>
            </a:r>
            <a:r>
              <a:rPr lang="en-US" sz="1200" b="1" dirty="0" smtClean="0">
                <a:solidFill>
                  <a:srgbClr val="00B050"/>
                </a:solidFill>
              </a:rPr>
              <a:t>1100 V</a:t>
            </a:r>
            <a:endParaRPr lang="en-US" sz="1200" b="1" dirty="0" smtClean="0"/>
          </a:p>
        </p:txBody>
      </p:sp>
      <p:sp>
        <p:nvSpPr>
          <p:cNvPr id="14" name="13 Flecha derecha"/>
          <p:cNvSpPr/>
          <p:nvPr/>
        </p:nvSpPr>
        <p:spPr bwMode="auto">
          <a:xfrm>
            <a:off x="7553562" y="3117161"/>
            <a:ext cx="792088" cy="131423"/>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92D050"/>
              </a:solidFill>
              <a:effectLst/>
              <a:latin typeface="Verdana" pitchFamily="34" charset="0"/>
            </a:endParaRPr>
          </a:p>
        </p:txBody>
      </p:sp>
      <p:sp>
        <p:nvSpPr>
          <p:cNvPr id="15" name="14 Elipse"/>
          <p:cNvSpPr/>
          <p:nvPr/>
        </p:nvSpPr>
        <p:spPr bwMode="auto">
          <a:xfrm rot="20729850">
            <a:off x="4908405" y="3778039"/>
            <a:ext cx="2272229" cy="441967"/>
          </a:xfrm>
          <a:prstGeom prst="ellipse">
            <a:avLst/>
          </a:prstGeom>
          <a:noFill/>
          <a:ln w="1905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66976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9" name="Picture 3" descr="C:\Users\pablo\Dropbox\Personal\Presentación Nuevo México\Copy of W8_G11_Coun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12" t="5928" r="8916"/>
          <a:stretch/>
        </p:blipFill>
        <p:spPr bwMode="auto">
          <a:xfrm>
            <a:off x="251520" y="2852936"/>
            <a:ext cx="4428512" cy="330171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ablo\Dropbox\Personal\Presentación Nuevo México\W8_G11_GainPlasti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5" t="7232" r="10073"/>
          <a:stretch/>
        </p:blipFill>
        <p:spPr bwMode="auto">
          <a:xfrm>
            <a:off x="4572000" y="2882872"/>
            <a:ext cx="4248472" cy="32717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4"/>
          <p:cNvSpPr>
            <a:spLocks noGrp="1" noChangeArrowheads="1"/>
          </p:cNvSpPr>
          <p:nvPr>
            <p:ph type="title"/>
          </p:nvPr>
        </p:nvSpPr>
        <p:spPr>
          <a:xfrm>
            <a:off x="1116013" y="476250"/>
            <a:ext cx="7127875" cy="576263"/>
          </a:xfrm>
        </p:spPr>
        <p:txBody>
          <a:bodyPr/>
          <a:lstStyle/>
          <a:p>
            <a:pPr algn="ctr"/>
            <a:r>
              <a:rPr lang="en-US" sz="2000" b="1" dirty="0" smtClean="0">
                <a:solidFill>
                  <a:srgbClr val="000000"/>
                </a:solidFill>
                <a:latin typeface="+mn-lt"/>
                <a:ea typeface="ＭＳ Ｐゴシック" pitchFamily="34" charset="-128"/>
              </a:rPr>
              <a:t>Experimental Results</a:t>
            </a:r>
            <a:endParaRPr lang="en-US" sz="2000" dirty="0" smtClean="0">
              <a:solidFill>
                <a:srgbClr val="000000"/>
              </a:solidFill>
              <a:latin typeface="+mn-lt"/>
            </a:endParaRPr>
          </a:p>
        </p:txBody>
      </p:sp>
      <p:cxnSp>
        <p:nvCxnSpPr>
          <p:cNvPr id="16" name="6 Conector recto"/>
          <p:cNvCxnSpPr>
            <a:cxnSpLocks noChangeShapeType="1"/>
          </p:cNvCxnSpPr>
          <p:nvPr/>
        </p:nvCxnSpPr>
        <p:spPr bwMode="auto">
          <a:xfrm>
            <a:off x="286643" y="980728"/>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42" name="Rectangle 2"/>
          <p:cNvSpPr txBox="1">
            <a:spLocks noChangeArrowheads="1"/>
          </p:cNvSpPr>
          <p:nvPr/>
        </p:nvSpPr>
        <p:spPr bwMode="auto">
          <a:xfrm>
            <a:off x="213880" y="1124744"/>
            <a:ext cx="8678600" cy="792088"/>
          </a:xfrm>
          <a:prstGeom prst="rect">
            <a:avLst/>
          </a:prstGeom>
          <a:noFill/>
          <a:ln w="9525">
            <a:noFill/>
            <a:miter lim="800000"/>
            <a:headEnd/>
            <a:tailEnd/>
          </a:ln>
        </p:spPr>
        <p:txBody>
          <a:bodyPr lIns="72000" tIns="46038" rIns="72000" bIns="46038" anchor="ctr"/>
          <a:lstStyle/>
          <a:p>
            <a:pPr marL="342000" indent="-342000">
              <a:lnSpc>
                <a:spcPct val="150000"/>
              </a:lnSpc>
              <a:spcBef>
                <a:spcPts val="0"/>
              </a:spcBef>
              <a:spcAft>
                <a:spcPts val="0"/>
              </a:spcAft>
              <a:buClr>
                <a:schemeClr val="tx1"/>
              </a:buClr>
              <a:buSzPct val="130000"/>
              <a:buFont typeface="Wingdings" pitchFamily="2" charset="2"/>
              <a:buChar char="q"/>
              <a:defRPr/>
            </a:pPr>
            <a:r>
              <a:rPr lang="en-US" sz="1400" b="1" kern="0" dirty="0"/>
              <a:t> </a:t>
            </a:r>
            <a:r>
              <a:rPr lang="en-US" sz="1400" b="1" kern="0" dirty="0" smtClean="0">
                <a:solidFill>
                  <a:srgbClr val="FF0000"/>
                </a:solidFill>
              </a:rPr>
              <a:t>Multiplication factor has been tested with </a:t>
            </a:r>
            <a:r>
              <a:rPr lang="en-US" sz="1400" b="1" kern="0" dirty="0" smtClean="0">
                <a:solidFill>
                  <a:srgbClr val="00B050"/>
                </a:solidFill>
              </a:rPr>
              <a:t>tri-alpha (</a:t>
            </a:r>
            <a:r>
              <a:rPr lang="en-US" sz="1400" b="1" kern="0" baseline="30000" dirty="0" smtClean="0">
                <a:solidFill>
                  <a:srgbClr val="00B050"/>
                </a:solidFill>
              </a:rPr>
              <a:t>239</a:t>
            </a:r>
            <a:r>
              <a:rPr lang="en-US" sz="1400" b="1" kern="0" dirty="0" smtClean="0">
                <a:solidFill>
                  <a:srgbClr val="00B050"/>
                </a:solidFill>
              </a:rPr>
              <a:t>Pu/</a:t>
            </a:r>
            <a:r>
              <a:rPr lang="en-US" sz="1400" b="1" kern="0" baseline="30000" dirty="0" smtClean="0">
                <a:solidFill>
                  <a:srgbClr val="00B050"/>
                </a:solidFill>
              </a:rPr>
              <a:t>241</a:t>
            </a:r>
            <a:r>
              <a:rPr lang="en-US" sz="1400" b="1" kern="0" dirty="0" smtClean="0">
                <a:solidFill>
                  <a:srgbClr val="00B050"/>
                </a:solidFill>
              </a:rPr>
              <a:t>Am/</a:t>
            </a:r>
            <a:r>
              <a:rPr lang="en-US" sz="1400" b="1" kern="0" baseline="30000" dirty="0" smtClean="0">
                <a:solidFill>
                  <a:srgbClr val="00B050"/>
                </a:solidFill>
              </a:rPr>
              <a:t>244</a:t>
            </a:r>
            <a:r>
              <a:rPr lang="en-US" sz="1400" b="1" kern="0" dirty="0" smtClean="0">
                <a:solidFill>
                  <a:srgbClr val="00B050"/>
                </a:solidFill>
              </a:rPr>
              <a:t>Cm) source</a:t>
            </a:r>
            <a:r>
              <a:rPr lang="en-US" sz="1400" b="1" kern="0" dirty="0" smtClean="0"/>
              <a:t>.</a:t>
            </a:r>
          </a:p>
          <a:p>
            <a:pPr marL="742950" lvl="1" indent="-285750">
              <a:lnSpc>
                <a:spcPct val="150000"/>
              </a:lnSpc>
              <a:spcBef>
                <a:spcPts val="0"/>
              </a:spcBef>
              <a:spcAft>
                <a:spcPts val="0"/>
              </a:spcAft>
              <a:buClr>
                <a:schemeClr val="tx1"/>
              </a:buClr>
              <a:buSzPct val="100000"/>
              <a:buFont typeface="Wingdings" charset="2"/>
              <a:buChar char="ü"/>
              <a:defRPr/>
            </a:pPr>
            <a:r>
              <a:rPr lang="en-US" sz="1400" b="1" kern="0" dirty="0" smtClean="0">
                <a:solidFill>
                  <a:schemeClr val="accent4"/>
                </a:solidFill>
              </a:rPr>
              <a:t>Irradiation through the anode (back side, 1 µm Aluminum): </a:t>
            </a:r>
          </a:p>
        </p:txBody>
      </p:sp>
      <p:sp>
        <p:nvSpPr>
          <p:cNvPr id="46" name="45 CuadroTexto"/>
          <p:cNvSpPr txBox="1"/>
          <p:nvPr/>
        </p:nvSpPr>
        <p:spPr>
          <a:xfrm>
            <a:off x="1791638" y="3328066"/>
            <a:ext cx="1288067" cy="461665"/>
          </a:xfrm>
          <a:prstGeom prst="rect">
            <a:avLst/>
          </a:prstGeom>
          <a:solidFill>
            <a:srgbClr val="FFFF00"/>
          </a:solidFill>
          <a:ln w="12700">
            <a:noFill/>
          </a:ln>
        </p:spPr>
        <p:txBody>
          <a:bodyPr wrap="square" rtlCol="0">
            <a:spAutoFit/>
          </a:bodyPr>
          <a:lstStyle/>
          <a:p>
            <a:pPr algn="ctr"/>
            <a:r>
              <a:rPr lang="en-US" sz="1200" dirty="0" smtClean="0"/>
              <a:t>Back Side Irradiation</a:t>
            </a:r>
            <a:endParaRPr lang="en-US" sz="1200" dirty="0"/>
          </a:p>
        </p:txBody>
      </p:sp>
      <p:sp>
        <p:nvSpPr>
          <p:cNvPr id="2" name="Rectángulo 1"/>
          <p:cNvSpPr/>
          <p:nvPr/>
        </p:nvSpPr>
        <p:spPr bwMode="auto">
          <a:xfrm>
            <a:off x="1907704" y="2852936"/>
            <a:ext cx="100811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89725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Fitting Simulations and Process Technology</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1959897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 CuadroTexto"/>
          <p:cNvSpPr txBox="1"/>
          <p:nvPr/>
        </p:nvSpPr>
        <p:spPr>
          <a:xfrm>
            <a:off x="437822" y="1443841"/>
            <a:ext cx="8238748" cy="3954929"/>
          </a:xfrm>
          <a:prstGeom prst="rect">
            <a:avLst/>
          </a:prstGeom>
          <a:noFill/>
        </p:spPr>
        <p:txBody>
          <a:bodyPr wrap="square" rtlCol="0">
            <a:spAutoFit/>
          </a:bodyPr>
          <a:lstStyle/>
          <a:p>
            <a:pPr marL="342900" indent="-342900" algn="just" fontAlgn="auto">
              <a:spcBef>
                <a:spcPts val="0"/>
              </a:spcBef>
              <a:spcAft>
                <a:spcPts val="600"/>
              </a:spcAft>
              <a:buClr>
                <a:schemeClr val="tx1"/>
              </a:buClr>
              <a:buFont typeface="Arial" charset="0"/>
              <a:buChar char="•"/>
            </a:pPr>
            <a:r>
              <a:rPr lang="en-US" dirty="0" smtClean="0">
                <a:latin typeface="Calibri"/>
              </a:rPr>
              <a:t>Integrate a pad detector for tracking applications with internal gain (5-10)</a:t>
            </a:r>
          </a:p>
          <a:p>
            <a:pPr marL="342900" indent="-342900" algn="just" fontAlgn="auto">
              <a:spcBef>
                <a:spcPts val="0"/>
              </a:spcBef>
              <a:spcAft>
                <a:spcPts val="600"/>
              </a:spcAft>
              <a:buClr>
                <a:schemeClr val="tx1"/>
              </a:buClr>
              <a:buFont typeface="Arial" charset="0"/>
              <a:buChar char="•"/>
            </a:pPr>
            <a:r>
              <a:rPr lang="en-US" dirty="0" smtClean="0">
                <a:latin typeface="Calibri"/>
              </a:rPr>
              <a:t>The leakage current has to be as low as possible</a:t>
            </a:r>
          </a:p>
          <a:p>
            <a:pPr marL="342900" indent="-342900" algn="just" fontAlgn="auto">
              <a:spcBef>
                <a:spcPts val="0"/>
              </a:spcBef>
              <a:spcAft>
                <a:spcPts val="600"/>
              </a:spcAft>
              <a:buClr>
                <a:schemeClr val="tx1"/>
              </a:buClr>
              <a:buFont typeface="Arial" charset="0"/>
              <a:buChar char="•"/>
            </a:pPr>
            <a:r>
              <a:rPr lang="en-US" dirty="0" smtClean="0">
                <a:latin typeface="Calibri"/>
              </a:rPr>
              <a:t>Surface inversion is always a challenge in extremely low doped substrates (P-Spray, P-Stop and other structures have to be used</a:t>
            </a:r>
          </a:p>
          <a:p>
            <a:pPr marL="342900" indent="-342900" algn="just" fontAlgn="auto">
              <a:spcBef>
                <a:spcPts val="0"/>
              </a:spcBef>
              <a:spcAft>
                <a:spcPts val="600"/>
              </a:spcAft>
              <a:buClr>
                <a:schemeClr val="tx1"/>
              </a:buClr>
              <a:buFont typeface="Arial" charset="0"/>
              <a:buChar char="•"/>
            </a:pPr>
            <a:r>
              <a:rPr lang="en-US" dirty="0" smtClean="0">
                <a:latin typeface="Calibri"/>
              </a:rPr>
              <a:t>Although a double Boron and Phosphorous implantation is something quite simple (through a screen oxide), a precise control is mandatory and repeatability is the key point for production purposes</a:t>
            </a:r>
          </a:p>
          <a:p>
            <a:pPr marL="342900" indent="-342900" algn="just" fontAlgn="auto">
              <a:spcBef>
                <a:spcPts val="0"/>
              </a:spcBef>
              <a:spcAft>
                <a:spcPts val="600"/>
              </a:spcAft>
              <a:buClr>
                <a:schemeClr val="tx1"/>
              </a:buClr>
              <a:buFont typeface="Arial" charset="0"/>
              <a:buChar char="•"/>
            </a:pPr>
            <a:r>
              <a:rPr lang="en-US" dirty="0" err="1" smtClean="0">
                <a:latin typeface="Calibri"/>
              </a:rPr>
              <a:t>Silvaco</a:t>
            </a:r>
            <a:r>
              <a:rPr lang="en-US" dirty="0" smtClean="0">
                <a:latin typeface="Calibri"/>
              </a:rPr>
              <a:t> platform is preferred for process simulation when dealing with Silicon technology</a:t>
            </a:r>
          </a:p>
          <a:p>
            <a:pPr marL="342900" indent="-342900" algn="just" fontAlgn="auto">
              <a:spcBef>
                <a:spcPts val="0"/>
              </a:spcBef>
              <a:spcAft>
                <a:spcPts val="600"/>
              </a:spcAft>
              <a:buClr>
                <a:schemeClr val="tx1"/>
              </a:buClr>
              <a:buFont typeface="Arial" charset="0"/>
              <a:buChar char="•"/>
            </a:pPr>
            <a:r>
              <a:rPr lang="en-US" dirty="0" err="1" smtClean="0">
                <a:latin typeface="Calibri"/>
              </a:rPr>
              <a:t>Sentaurus</a:t>
            </a:r>
            <a:r>
              <a:rPr lang="en-US" dirty="0" smtClean="0">
                <a:latin typeface="Calibri"/>
              </a:rPr>
              <a:t> platform is preferred for performance and irradiation effects </a:t>
            </a:r>
            <a:r>
              <a:rPr lang="en-US" dirty="0" smtClean="0"/>
              <a:t>simulation</a:t>
            </a:r>
          </a:p>
          <a:p>
            <a:pPr marL="342900" indent="-342900" algn="just" fontAlgn="auto">
              <a:spcBef>
                <a:spcPts val="0"/>
              </a:spcBef>
              <a:spcAft>
                <a:spcPts val="600"/>
              </a:spcAft>
              <a:buClr>
                <a:schemeClr val="tx1"/>
              </a:buClr>
              <a:buFont typeface="Arial" charset="0"/>
              <a:buChar char="•"/>
            </a:pPr>
            <a:r>
              <a:rPr lang="en-US" dirty="0" smtClean="0">
                <a:latin typeface="Calibri"/>
              </a:rPr>
              <a:t>SEM inspection and SIMs profiles are useful tools for technology stabilization</a:t>
            </a:r>
          </a:p>
          <a:p>
            <a:pPr marL="342900" indent="-342900" algn="just" fontAlgn="auto">
              <a:spcBef>
                <a:spcPts val="0"/>
              </a:spcBef>
              <a:spcAft>
                <a:spcPts val="0"/>
              </a:spcAft>
              <a:buClr>
                <a:srgbClr val="3164AB"/>
              </a:buClr>
              <a:buFont typeface="Courier New" panose="02070309020205020404" pitchFamily="49" charset="0"/>
              <a:buChar char="o"/>
            </a:pPr>
            <a:endParaRPr lang="en-US" dirty="0" smtClean="0">
              <a:latin typeface="Calibri"/>
            </a:endParaRPr>
          </a:p>
        </p:txBody>
      </p:sp>
      <p:sp>
        <p:nvSpPr>
          <p:cNvPr id="5" name="4 CuadroTexto"/>
          <p:cNvSpPr txBox="1"/>
          <p:nvPr/>
        </p:nvSpPr>
        <p:spPr>
          <a:xfrm>
            <a:off x="4304317" y="6505599"/>
            <a:ext cx="411700" cy="307777"/>
          </a:xfrm>
          <a:prstGeom prst="rect">
            <a:avLst/>
          </a:prstGeom>
          <a:noFill/>
        </p:spPr>
        <p:txBody>
          <a:bodyPr wrap="square" rtlCol="0">
            <a:spAutoFit/>
          </a:bodyPr>
          <a:lstStyle/>
          <a:p>
            <a:r>
              <a:rPr lang="es-ES" sz="1400" dirty="0" smtClean="0">
                <a:solidFill>
                  <a:schemeClr val="bg1"/>
                </a:solidFill>
                <a:latin typeface="Calibri" panose="020F0502020204030204" pitchFamily="34" charset="0"/>
              </a:rPr>
              <a:t>-3-</a:t>
            </a:r>
            <a:endParaRPr lang="es-ES" sz="1400" dirty="0">
              <a:solidFill>
                <a:schemeClr val="bg1"/>
              </a:solidFill>
              <a:latin typeface="Calibri" panose="020F0502020204030204" pitchFamily="34" charset="0"/>
            </a:endParaRPr>
          </a:p>
        </p:txBody>
      </p:sp>
      <p:cxnSp>
        <p:nvCxnSpPr>
          <p:cNvPr id="6" name="6 Conector recto"/>
          <p:cNvCxnSpPr>
            <a:cxnSpLocks noChangeShapeType="1"/>
          </p:cNvCxnSpPr>
          <p:nvPr/>
        </p:nvCxnSpPr>
        <p:spPr bwMode="auto">
          <a:xfrm>
            <a:off x="278212" y="908989"/>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7" name="Rectangle 14"/>
          <p:cNvSpPr txBox="1">
            <a:spLocks noChangeArrowheads="1"/>
          </p:cNvSpPr>
          <p:nvPr/>
        </p:nvSpPr>
        <p:spPr>
          <a:xfrm>
            <a:off x="323528" y="476590"/>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Conventional LGAD Detector Process Set-up</a:t>
            </a:r>
            <a:endParaRPr lang="en-US" sz="2000" dirty="0" smtClean="0">
              <a:latin typeface="+mn-lt"/>
            </a:endParaRPr>
          </a:p>
        </p:txBody>
      </p:sp>
    </p:spTree>
    <p:extLst>
      <p:ext uri="{BB962C8B-B14F-4D97-AF65-F5344CB8AC3E}">
        <p14:creationId xmlns:p14="http://schemas.microsoft.com/office/powerpoint/2010/main" val="3844095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9"/>
          <p:cNvSpPr>
            <a:spLocks noChangeArrowheads="1"/>
          </p:cNvSpPr>
          <p:nvPr/>
        </p:nvSpPr>
        <p:spPr bwMode="auto">
          <a:xfrm>
            <a:off x="3747181" y="4795723"/>
            <a:ext cx="1832931" cy="643691"/>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solidFill>
                  <a:srgbClr val="000000"/>
                </a:solidFill>
              </a:rPr>
              <a:t>Back view of </a:t>
            </a:r>
            <a:r>
              <a:rPr lang="en-US" sz="1400" b="1" u="sng" kern="0" dirty="0" smtClean="0">
                <a:solidFill>
                  <a:srgbClr val="000000"/>
                </a:solidFill>
              </a:rPr>
              <a:t>one</a:t>
            </a:r>
            <a:r>
              <a:rPr lang="en-US" sz="1400" b="1" kern="0" dirty="0" smtClean="0">
                <a:solidFill>
                  <a:srgbClr val="000000"/>
                </a:solidFill>
              </a:rPr>
              <a:t> LGAD detector</a:t>
            </a:r>
            <a:endParaRPr lang="en-US" sz="1400" b="1" u="sng" kern="0" baseline="-25000" dirty="0">
              <a:solidFill>
                <a:srgbClr val="000000"/>
              </a:solidFill>
            </a:endParaRPr>
          </a:p>
        </p:txBody>
      </p:sp>
      <p:sp>
        <p:nvSpPr>
          <p:cNvPr id="39" name="AutoShape 9"/>
          <p:cNvSpPr>
            <a:spLocks noChangeArrowheads="1"/>
          </p:cNvSpPr>
          <p:nvPr/>
        </p:nvSpPr>
        <p:spPr bwMode="auto">
          <a:xfrm>
            <a:off x="4365185" y="2967213"/>
            <a:ext cx="2439631" cy="362656"/>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400" b="1" kern="0" dirty="0" smtClean="0"/>
              <a:t>Front view of the wafer</a:t>
            </a:r>
            <a:endParaRPr lang="en-US" sz="1400" b="1" u="sng" kern="0" baseline="-25000" dirty="0"/>
          </a:p>
        </p:txBody>
      </p:sp>
      <p:cxnSp>
        <p:nvCxnSpPr>
          <p:cNvPr id="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28" name="Rectangle 14"/>
          <p:cNvSpPr>
            <a:spLocks noGrp="1" noChangeArrowheads="1"/>
          </p:cNvSpPr>
          <p:nvPr>
            <p:ph type="title"/>
          </p:nvPr>
        </p:nvSpPr>
        <p:spPr>
          <a:xfrm>
            <a:off x="323528" y="476251"/>
            <a:ext cx="8640960" cy="504478"/>
          </a:xfrm>
        </p:spPr>
        <p:txBody>
          <a:bodyPr/>
          <a:lstStyle/>
          <a:p>
            <a:pPr algn="ctr"/>
            <a:r>
              <a:rPr lang="en-US" sz="2000" b="1" dirty="0" smtClean="0">
                <a:solidFill>
                  <a:schemeClr val="tx1"/>
                </a:solidFill>
                <a:latin typeface="+mn-lt"/>
                <a:ea typeface="ＭＳ Ｐゴシック" pitchFamily="34" charset="-128"/>
              </a:rPr>
              <a:t>Conventional LGAD Process Technology</a:t>
            </a:r>
            <a:endParaRPr lang="en-US" sz="2000" dirty="0" smtClean="0">
              <a:solidFill>
                <a:schemeClr val="tx1"/>
              </a:solidFill>
              <a:latin typeface="+mn-lt"/>
            </a:endParaRPr>
          </a:p>
        </p:txBody>
      </p:sp>
      <p:pic>
        <p:nvPicPr>
          <p:cNvPr id="22" name="1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3789040"/>
            <a:ext cx="3122260" cy="2340864"/>
          </a:xfrm>
          <a:prstGeom prst="rect">
            <a:avLst/>
          </a:prstGeom>
        </p:spPr>
      </p:pic>
      <p:pic>
        <p:nvPicPr>
          <p:cNvPr id="25" name="13 Imagen"/>
          <p:cNvPicPr>
            <a:picLocks noChangeAspect="1"/>
          </p:cNvPicPr>
          <p:nvPr/>
        </p:nvPicPr>
        <p:blipFill rotWithShape="1">
          <a:blip r:embed="rId3" cstate="print">
            <a:extLst>
              <a:ext uri="{28A0092B-C50C-407E-A947-70E740481C1C}">
                <a14:useLocalDpi xmlns:a14="http://schemas.microsoft.com/office/drawing/2010/main" val="0"/>
              </a:ext>
            </a:extLst>
          </a:blip>
          <a:srcRect l="6302" t="5633" r="7044" b="3277"/>
          <a:stretch/>
        </p:blipFill>
        <p:spPr>
          <a:xfrm>
            <a:off x="287920" y="1782682"/>
            <a:ext cx="3564000" cy="2809381"/>
          </a:xfrm>
          <a:prstGeom prst="rect">
            <a:avLst/>
          </a:prstGeom>
        </p:spPr>
      </p:pic>
      <p:sp>
        <p:nvSpPr>
          <p:cNvPr id="29" name="15 Flecha derecha"/>
          <p:cNvSpPr>
            <a:spLocks noChangeAspect="1"/>
          </p:cNvSpPr>
          <p:nvPr/>
        </p:nvSpPr>
        <p:spPr bwMode="auto">
          <a:xfrm rot="10800000">
            <a:off x="3825004" y="3053827"/>
            <a:ext cx="567766" cy="210603"/>
          </a:xfrm>
          <a:prstGeom prst="right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33" name="17 Flecha derecha"/>
          <p:cNvSpPr>
            <a:spLocks noChangeAspect="1"/>
          </p:cNvSpPr>
          <p:nvPr/>
        </p:nvSpPr>
        <p:spPr bwMode="auto">
          <a:xfrm>
            <a:off x="5508104" y="5013176"/>
            <a:ext cx="567766" cy="210603"/>
          </a:xfrm>
          <a:prstGeom prst="right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34" name="AutoShape 9"/>
          <p:cNvSpPr>
            <a:spLocks noChangeAspect="1" noChangeArrowheads="1"/>
          </p:cNvSpPr>
          <p:nvPr/>
        </p:nvSpPr>
        <p:spPr bwMode="auto">
          <a:xfrm>
            <a:off x="7625495" y="3523142"/>
            <a:ext cx="1458000" cy="368022"/>
          </a:xfrm>
          <a:prstGeom prst="roundRect">
            <a:avLst>
              <a:gd name="adj" fmla="val 15046"/>
            </a:avLst>
          </a:prstGeom>
          <a:solidFill>
            <a:schemeClr val="tx2">
              <a:lumMod val="40000"/>
              <a:lumOff val="60000"/>
            </a:schemeClr>
          </a:solidFill>
          <a:ln w="9525">
            <a:solidFill>
              <a:schemeClr val="tx1"/>
            </a:solidFill>
            <a:round/>
            <a:headEnd/>
            <a:tailEnd/>
          </a:ln>
          <a:effectLst/>
        </p:spPr>
        <p:txBody>
          <a:bodyPr wrap="square" anchor="ctr">
            <a:spAutoFit/>
          </a:bodyPr>
          <a:lstStyle/>
          <a:p>
            <a:pPr algn="ctr">
              <a:spcBef>
                <a:spcPts val="0"/>
              </a:spcBef>
              <a:spcAft>
                <a:spcPts val="0"/>
              </a:spcAft>
              <a:defRPr/>
            </a:pPr>
            <a:r>
              <a:rPr lang="en-US" sz="1600" b="1" kern="0" dirty="0" smtClean="0">
                <a:latin typeface="+mn-lt"/>
              </a:rPr>
              <a:t>Metal  grid</a:t>
            </a:r>
            <a:endParaRPr lang="en-US" sz="1600" b="1" kern="0" baseline="-25000" dirty="0">
              <a:latin typeface="+mn-lt"/>
            </a:endParaRPr>
          </a:p>
        </p:txBody>
      </p:sp>
      <p:sp>
        <p:nvSpPr>
          <p:cNvPr id="35" name="Rectangle 2"/>
          <p:cNvSpPr txBox="1">
            <a:spLocks noChangeArrowheads="1"/>
          </p:cNvSpPr>
          <p:nvPr/>
        </p:nvSpPr>
        <p:spPr bwMode="auto">
          <a:xfrm>
            <a:off x="388796" y="1124744"/>
            <a:ext cx="8281169" cy="581635"/>
          </a:xfrm>
          <a:prstGeom prst="rect">
            <a:avLst/>
          </a:prstGeom>
          <a:noFill/>
          <a:ln w="9525">
            <a:noFill/>
            <a:miter lim="800000"/>
            <a:headEnd/>
            <a:tailEnd/>
          </a:ln>
        </p:spPr>
        <p:txBody>
          <a:bodyPr lIns="92075" tIns="46038" rIns="92075" bIns="46038"/>
          <a:lstStyle/>
          <a:p>
            <a:pPr marL="285750" indent="-285750" algn="just">
              <a:lnSpc>
                <a:spcPct val="150000"/>
              </a:lnSpc>
              <a:spcBef>
                <a:spcPts val="0"/>
              </a:spcBef>
              <a:spcAft>
                <a:spcPts val="0"/>
              </a:spcAft>
              <a:buClr>
                <a:schemeClr val="tx1"/>
              </a:buClr>
              <a:buSzPct val="100000"/>
              <a:buFont typeface="Arial" charset="0"/>
              <a:buChar char="•"/>
              <a:defRPr/>
            </a:pPr>
            <a:r>
              <a:rPr lang="en-US" sz="1600" b="1" dirty="0" smtClean="0">
                <a:solidFill>
                  <a:srgbClr val="C00000"/>
                </a:solidFill>
                <a:latin typeface="+mn-lt"/>
              </a:rPr>
              <a:t>Several fabrication runs</a:t>
            </a:r>
            <a:r>
              <a:rPr lang="en-US" sz="1600" dirty="0" smtClean="0">
                <a:latin typeface="+mn-lt"/>
              </a:rPr>
              <a:t> to optimize the performance of the LGAD devices.</a:t>
            </a:r>
            <a:endParaRPr lang="en-US" sz="1600" dirty="0">
              <a:latin typeface="+mn-lt"/>
            </a:endParaRPr>
          </a:p>
          <a:p>
            <a:pPr marL="1200150" lvl="2" indent="-285750" algn="just">
              <a:lnSpc>
                <a:spcPct val="150000"/>
              </a:lnSpc>
              <a:spcBef>
                <a:spcPts val="0"/>
              </a:spcBef>
              <a:spcAft>
                <a:spcPts val="0"/>
              </a:spcAft>
              <a:buClr>
                <a:schemeClr val="tx1"/>
              </a:buClr>
              <a:buSzPct val="130000"/>
              <a:buFont typeface="Wingdings" charset="2"/>
              <a:buChar char="ü"/>
              <a:defRPr/>
            </a:pPr>
            <a:endParaRPr lang="en-US" sz="1600" dirty="0" smtClean="0">
              <a:latin typeface="+mn-lt"/>
            </a:endParaRPr>
          </a:p>
        </p:txBody>
      </p:sp>
      <p:sp>
        <p:nvSpPr>
          <p:cNvPr id="36" name="Rectangle 2"/>
          <p:cNvSpPr txBox="1">
            <a:spLocks noChangeArrowheads="1"/>
          </p:cNvSpPr>
          <p:nvPr/>
        </p:nvSpPr>
        <p:spPr bwMode="auto">
          <a:xfrm>
            <a:off x="4211959" y="1700808"/>
            <a:ext cx="4871535" cy="1089986"/>
          </a:xfrm>
          <a:prstGeom prst="rect">
            <a:avLst/>
          </a:prstGeom>
          <a:noFill/>
          <a:ln w="9525">
            <a:noFill/>
            <a:miter lim="800000"/>
            <a:headEnd/>
            <a:tailEnd/>
          </a:ln>
        </p:spPr>
        <p:txBody>
          <a:bodyPr lIns="92075" tIns="46038" rIns="92075" bIns="46038"/>
          <a:lstStyle/>
          <a:p>
            <a:pPr marL="285750" indent="-285750">
              <a:lnSpc>
                <a:spcPct val="125000"/>
              </a:lnSpc>
              <a:buClr>
                <a:schemeClr val="tx1"/>
              </a:buClr>
              <a:buSzPct val="60000"/>
              <a:buFont typeface="Wingdings" charset="2"/>
              <a:buChar char="ü"/>
              <a:defRPr/>
            </a:pPr>
            <a:r>
              <a:rPr lang="en-US" sz="1600" dirty="0" smtClean="0">
                <a:latin typeface="+mn-lt"/>
              </a:rPr>
              <a:t>High resistivity P-type substrate, 200 &amp; 300 </a:t>
            </a:r>
            <a:r>
              <a:rPr lang="el-GR" sz="1600" dirty="0" smtClean="0">
                <a:latin typeface="+mn-lt"/>
              </a:rPr>
              <a:t>μ</a:t>
            </a:r>
            <a:r>
              <a:rPr lang="en-US" sz="1600" dirty="0" smtClean="0">
                <a:latin typeface="+mn-lt"/>
              </a:rPr>
              <a:t>m thick </a:t>
            </a:r>
          </a:p>
          <a:p>
            <a:pPr marL="285750" indent="-285750">
              <a:lnSpc>
                <a:spcPct val="125000"/>
              </a:lnSpc>
              <a:buClr>
                <a:schemeClr val="tx1"/>
              </a:buClr>
              <a:buSzPct val="60000"/>
              <a:buFont typeface="Wingdings" charset="2"/>
              <a:buChar char="ü"/>
              <a:defRPr/>
            </a:pPr>
            <a:r>
              <a:rPr lang="en-US" sz="1600" dirty="0" smtClean="0">
                <a:latin typeface="+mn-lt"/>
              </a:rPr>
              <a:t>Wafers with </a:t>
            </a:r>
            <a:r>
              <a:rPr lang="en-US" sz="1600" b="1" dirty="0" smtClean="0">
                <a:solidFill>
                  <a:srgbClr val="3164AB"/>
                </a:solidFill>
                <a:latin typeface="+mn-lt"/>
              </a:rPr>
              <a:t>different P-layer doping doses</a:t>
            </a:r>
            <a:endParaRPr lang="en-US" sz="1600" dirty="0" smtClean="0">
              <a:latin typeface="+mn-lt"/>
            </a:endParaRPr>
          </a:p>
          <a:p>
            <a:pPr marL="285750" indent="-285750">
              <a:lnSpc>
                <a:spcPct val="125000"/>
              </a:lnSpc>
              <a:buClr>
                <a:schemeClr val="tx1"/>
              </a:buClr>
              <a:buSzPct val="60000"/>
              <a:buFont typeface="Wingdings" charset="2"/>
              <a:buChar char="ü"/>
              <a:defRPr/>
            </a:pPr>
            <a:r>
              <a:rPr lang="en-US" sz="1600" dirty="0" smtClean="0">
                <a:latin typeface="+mn-lt"/>
              </a:rPr>
              <a:t>Wafers with </a:t>
            </a:r>
            <a:r>
              <a:rPr lang="en-US" sz="1600" dirty="0" err="1" smtClean="0">
                <a:latin typeface="+mn-lt"/>
              </a:rPr>
              <a:t>PiN</a:t>
            </a:r>
            <a:r>
              <a:rPr lang="en-US" sz="1600" dirty="0" smtClean="0">
                <a:latin typeface="+mn-lt"/>
              </a:rPr>
              <a:t> diodes included for reference</a:t>
            </a:r>
          </a:p>
        </p:txBody>
      </p:sp>
      <p:sp>
        <p:nvSpPr>
          <p:cNvPr id="38" name="Rectangle 2"/>
          <p:cNvSpPr txBox="1">
            <a:spLocks noChangeArrowheads="1"/>
          </p:cNvSpPr>
          <p:nvPr/>
        </p:nvSpPr>
        <p:spPr bwMode="auto">
          <a:xfrm>
            <a:off x="385582" y="5147326"/>
            <a:ext cx="3538346" cy="1089986"/>
          </a:xfrm>
          <a:prstGeom prst="rect">
            <a:avLst/>
          </a:prstGeom>
          <a:noFill/>
          <a:ln w="9525">
            <a:noFill/>
            <a:miter lim="800000"/>
            <a:headEnd/>
            <a:tailEnd/>
          </a:ln>
        </p:spPr>
        <p:txBody>
          <a:bodyPr lIns="92075" tIns="46038" rIns="92075" bIns="46038"/>
          <a:lstStyle/>
          <a:p>
            <a:pPr marL="285750" indent="-285750">
              <a:lnSpc>
                <a:spcPct val="125000"/>
              </a:lnSpc>
              <a:buClr>
                <a:schemeClr val="tx1"/>
              </a:buClr>
              <a:buSzPct val="100000"/>
              <a:buFont typeface="Arial" charset="0"/>
              <a:buChar char="•"/>
              <a:defRPr/>
            </a:pPr>
            <a:r>
              <a:rPr lang="en-US" sz="1600" dirty="0" smtClean="0">
                <a:latin typeface="+mn-lt"/>
              </a:rPr>
              <a:t>7 Photolithographic levels</a:t>
            </a:r>
          </a:p>
          <a:p>
            <a:pPr marL="285750" indent="-285750">
              <a:lnSpc>
                <a:spcPct val="125000"/>
              </a:lnSpc>
              <a:buClr>
                <a:schemeClr val="tx1"/>
              </a:buClr>
              <a:buSzPct val="100000"/>
              <a:buFont typeface="Arial" charset="0"/>
              <a:buChar char="•"/>
              <a:defRPr/>
            </a:pPr>
            <a:r>
              <a:rPr lang="en-US" sz="1600" dirty="0" smtClean="0">
                <a:latin typeface="+mn-lt"/>
              </a:rPr>
              <a:t>More than 80 Technological Steps</a:t>
            </a:r>
          </a:p>
          <a:p>
            <a:pPr marL="285750" indent="-285750">
              <a:lnSpc>
                <a:spcPct val="125000"/>
              </a:lnSpc>
              <a:buClr>
                <a:schemeClr val="tx1"/>
              </a:buClr>
              <a:buSzPct val="100000"/>
              <a:buFont typeface="Arial" charset="0"/>
              <a:buChar char="•"/>
              <a:defRPr/>
            </a:pPr>
            <a:r>
              <a:rPr lang="en-US" sz="1600" dirty="0" smtClean="0">
                <a:latin typeface="+mn-lt"/>
              </a:rPr>
              <a:t>Average fabrication time: 3 moths</a:t>
            </a:r>
          </a:p>
        </p:txBody>
      </p:sp>
    </p:spTree>
    <p:extLst>
      <p:ext uri="{BB962C8B-B14F-4D97-AF65-F5344CB8AC3E}">
        <p14:creationId xmlns:p14="http://schemas.microsoft.com/office/powerpoint/2010/main" val="7679186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32" name="31 Grupo"/>
          <p:cNvGrpSpPr>
            <a:grpSpLocks noChangeAspect="1"/>
          </p:cNvGrpSpPr>
          <p:nvPr/>
        </p:nvGrpSpPr>
        <p:grpSpPr>
          <a:xfrm>
            <a:off x="319773" y="3429000"/>
            <a:ext cx="8754620" cy="2634402"/>
            <a:chOff x="-170930" y="879546"/>
            <a:chExt cx="7049588" cy="1800977"/>
          </a:xfrm>
        </p:grpSpPr>
        <p:grpSp>
          <p:nvGrpSpPr>
            <p:cNvPr id="8" name="7 Grupo"/>
            <p:cNvGrpSpPr/>
            <p:nvPr/>
          </p:nvGrpSpPr>
          <p:grpSpPr>
            <a:xfrm>
              <a:off x="-170930" y="1276971"/>
              <a:ext cx="7049588" cy="1403552"/>
              <a:chOff x="-170930" y="1276971"/>
              <a:chExt cx="7049585" cy="1403552"/>
            </a:xfrm>
          </p:grpSpPr>
          <p:pic>
            <p:nvPicPr>
              <p:cNvPr id="1028" name="Picture 4" descr="C:\Users\pablo\Dropbox\WP3 - APD\Medidas Experimentales\Cnm\Reverse\S3R-066.jpg"/>
              <p:cNvPicPr>
                <a:picLocks noChangeAspect="1" noChangeArrowheads="1"/>
              </p:cNvPicPr>
              <p:nvPr/>
            </p:nvPicPr>
            <p:blipFill rotWithShape="1">
              <a:blip r:embed="rId3">
                <a:extLst>
                  <a:ext uri="{28A0092B-C50C-407E-A947-70E740481C1C}">
                    <a14:useLocalDpi xmlns:a14="http://schemas.microsoft.com/office/drawing/2010/main" val="0"/>
                  </a:ext>
                </a:extLst>
              </a:blip>
              <a:srcRect t="30243" b="44870"/>
              <a:stretch/>
            </p:blipFill>
            <p:spPr bwMode="auto">
              <a:xfrm>
                <a:off x="-170930" y="1276971"/>
                <a:ext cx="7049585" cy="1403552"/>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4" descr="C:\Users\pablo\Dropbox\WP3 - APD\Medidas Experimentales\Cnm\Reverse\S3R-066.jpg"/>
              <p:cNvPicPr>
                <a:picLocks noChangeAspect="1" noChangeArrowheads="1"/>
              </p:cNvPicPr>
              <p:nvPr/>
            </p:nvPicPr>
            <p:blipFill rotWithShape="1">
              <a:blip r:embed="rId3">
                <a:extLst>
                  <a:ext uri="{28A0092B-C50C-407E-A947-70E740481C1C}">
                    <a14:useLocalDpi xmlns:a14="http://schemas.microsoft.com/office/drawing/2010/main" val="0"/>
                  </a:ext>
                </a:extLst>
              </a:blip>
              <a:srcRect l="8946" t="83242" r="76729" b="8184"/>
              <a:stretch/>
            </p:blipFill>
            <p:spPr bwMode="auto">
              <a:xfrm>
                <a:off x="307062" y="2046521"/>
                <a:ext cx="916566" cy="43887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9" name="28 CuadroTexto"/>
            <p:cNvSpPr txBox="1"/>
            <p:nvPr/>
          </p:nvSpPr>
          <p:spPr>
            <a:xfrm>
              <a:off x="1281690" y="2172073"/>
              <a:ext cx="1522907" cy="331976"/>
            </a:xfrm>
            <a:prstGeom prst="rect">
              <a:avLst/>
            </a:prstGeom>
            <a:solidFill>
              <a:schemeClr val="bg1"/>
            </a:solidFill>
            <a:ln>
              <a:noFill/>
            </a:ln>
          </p:spPr>
          <p:txBody>
            <a:bodyPr wrap="square" rtlCol="0">
              <a:spAutoFit/>
            </a:bodyPr>
            <a:lstStyle/>
            <a:p>
              <a:pPr algn="ctr"/>
              <a:r>
                <a:rPr lang="en-US" sz="1200" b="1" dirty="0" smtClean="0">
                  <a:solidFill>
                    <a:srgbClr val="3164AB"/>
                  </a:solidFill>
                </a:rPr>
                <a:t>P-type multiplication layer</a:t>
              </a:r>
              <a:endParaRPr lang="en-US" sz="1200" b="1" dirty="0">
                <a:solidFill>
                  <a:srgbClr val="3164AB"/>
                </a:solidFill>
              </a:endParaRPr>
            </a:p>
          </p:txBody>
        </p:sp>
        <p:cxnSp>
          <p:nvCxnSpPr>
            <p:cNvPr id="18" name="17 Conector recto de flecha"/>
            <p:cNvCxnSpPr/>
            <p:nvPr/>
          </p:nvCxnSpPr>
          <p:spPr bwMode="auto">
            <a:xfrm>
              <a:off x="899592" y="1817162"/>
              <a:ext cx="576065" cy="335971"/>
            </a:xfrm>
            <a:prstGeom prst="straightConnector1">
              <a:avLst/>
            </a:prstGeom>
            <a:solidFill>
              <a:schemeClr val="accent1"/>
            </a:solidFill>
            <a:ln w="28575" cap="flat" cmpd="sng" algn="ctr">
              <a:solidFill>
                <a:srgbClr val="3164AB"/>
              </a:solidFill>
              <a:prstDash val="solid"/>
              <a:round/>
              <a:headEnd type="none" w="med" len="med"/>
              <a:tailEnd type="arrow"/>
            </a:ln>
            <a:effectLst/>
          </p:spPr>
        </p:cxnSp>
        <p:sp>
          <p:nvSpPr>
            <p:cNvPr id="34" name="33 CuadroTexto"/>
            <p:cNvSpPr txBox="1"/>
            <p:nvPr/>
          </p:nvSpPr>
          <p:spPr>
            <a:xfrm>
              <a:off x="2727501" y="1379352"/>
              <a:ext cx="534098" cy="161866"/>
            </a:xfrm>
            <a:prstGeom prst="rect">
              <a:avLst/>
            </a:prstGeom>
            <a:solidFill>
              <a:schemeClr val="bg1"/>
            </a:solidFill>
            <a:ln>
              <a:noFill/>
            </a:ln>
          </p:spPr>
          <p:txBody>
            <a:bodyPr wrap="square" rtlCol="0">
              <a:spAutoFit/>
            </a:bodyPr>
            <a:lstStyle/>
            <a:p>
              <a:pPr algn="ctr"/>
              <a:r>
                <a:rPr lang="en-US" sz="1200" b="1" dirty="0" smtClean="0">
                  <a:solidFill>
                    <a:srgbClr val="3164AB"/>
                  </a:solidFill>
                </a:rPr>
                <a:t>Metal</a:t>
              </a:r>
              <a:endParaRPr lang="en-US" sz="1200" b="1" dirty="0">
                <a:solidFill>
                  <a:srgbClr val="3164AB"/>
                </a:solidFill>
              </a:endParaRPr>
            </a:p>
          </p:txBody>
        </p:sp>
        <p:cxnSp>
          <p:nvCxnSpPr>
            <p:cNvPr id="26" name="25 Conector recto de flecha"/>
            <p:cNvCxnSpPr/>
            <p:nvPr/>
          </p:nvCxnSpPr>
          <p:spPr bwMode="auto">
            <a:xfrm flipV="1">
              <a:off x="2444377" y="1469501"/>
              <a:ext cx="327424" cy="186078"/>
            </a:xfrm>
            <a:prstGeom prst="straightConnector1">
              <a:avLst/>
            </a:prstGeom>
            <a:solidFill>
              <a:schemeClr val="accent1"/>
            </a:solidFill>
            <a:ln w="28575" cap="flat" cmpd="sng" algn="ctr">
              <a:solidFill>
                <a:srgbClr val="3164AB"/>
              </a:solidFill>
              <a:prstDash val="solid"/>
              <a:round/>
              <a:headEnd type="none" w="med" len="med"/>
              <a:tailEnd type="arrow"/>
            </a:ln>
            <a:effectLst/>
          </p:spPr>
        </p:cxnSp>
        <p:sp>
          <p:nvSpPr>
            <p:cNvPr id="35" name="34 CuadroTexto"/>
            <p:cNvSpPr txBox="1"/>
            <p:nvPr/>
          </p:nvSpPr>
          <p:spPr>
            <a:xfrm>
              <a:off x="3477180" y="2110231"/>
              <a:ext cx="1863382" cy="195970"/>
            </a:xfrm>
            <a:prstGeom prst="rect">
              <a:avLst/>
            </a:prstGeom>
            <a:solidFill>
              <a:schemeClr val="bg1"/>
            </a:solidFill>
            <a:ln>
              <a:noFill/>
            </a:ln>
          </p:spPr>
          <p:txBody>
            <a:bodyPr wrap="square" rtlCol="0">
              <a:spAutoFit/>
            </a:bodyPr>
            <a:lstStyle/>
            <a:p>
              <a:pPr algn="ctr"/>
              <a:r>
                <a:rPr lang="en-US" sz="1200" b="1" dirty="0" smtClean="0">
                  <a:solidFill>
                    <a:srgbClr val="3164AB"/>
                  </a:solidFill>
                </a:rPr>
                <a:t>N-Type Diffusion (JTE)</a:t>
              </a:r>
              <a:endParaRPr lang="en-US" sz="1200" b="1" dirty="0">
                <a:solidFill>
                  <a:srgbClr val="3164AB"/>
                </a:solidFill>
              </a:endParaRPr>
            </a:p>
          </p:txBody>
        </p:sp>
        <p:cxnSp>
          <p:nvCxnSpPr>
            <p:cNvPr id="20" name="19 Conector recto de flecha"/>
            <p:cNvCxnSpPr/>
            <p:nvPr/>
          </p:nvCxnSpPr>
          <p:spPr bwMode="auto">
            <a:xfrm>
              <a:off x="3491223" y="1771451"/>
              <a:ext cx="360040" cy="318601"/>
            </a:xfrm>
            <a:prstGeom prst="straightConnector1">
              <a:avLst/>
            </a:prstGeom>
            <a:solidFill>
              <a:schemeClr val="accent1"/>
            </a:solidFill>
            <a:ln w="28575" cap="flat" cmpd="sng" algn="ctr">
              <a:solidFill>
                <a:srgbClr val="3164AB"/>
              </a:solidFill>
              <a:prstDash val="solid"/>
              <a:round/>
              <a:headEnd type="none" w="med" len="med"/>
              <a:tailEnd type="arrow"/>
            </a:ln>
            <a:effectLst/>
          </p:spPr>
        </p:cxnSp>
        <p:sp>
          <p:nvSpPr>
            <p:cNvPr id="38" name="37 CuadroTexto"/>
            <p:cNvSpPr txBox="1"/>
            <p:nvPr/>
          </p:nvSpPr>
          <p:spPr>
            <a:xfrm>
              <a:off x="985872" y="879546"/>
              <a:ext cx="1077102" cy="315612"/>
            </a:xfrm>
            <a:prstGeom prst="rect">
              <a:avLst/>
            </a:prstGeom>
            <a:solidFill>
              <a:schemeClr val="bg1"/>
            </a:solidFill>
            <a:ln>
              <a:noFill/>
            </a:ln>
          </p:spPr>
          <p:txBody>
            <a:bodyPr wrap="square" rtlCol="0">
              <a:spAutoFit/>
            </a:bodyPr>
            <a:lstStyle/>
            <a:p>
              <a:pPr algn="ctr"/>
              <a:r>
                <a:rPr lang="en-US" sz="1200" b="1" dirty="0" smtClean="0">
                  <a:solidFill>
                    <a:srgbClr val="3164AB"/>
                  </a:solidFill>
                </a:rPr>
                <a:t>SiO</a:t>
              </a:r>
              <a:r>
                <a:rPr lang="en-US" sz="1200" b="1" baseline="-25000" dirty="0" smtClean="0">
                  <a:solidFill>
                    <a:srgbClr val="3164AB"/>
                  </a:solidFill>
                </a:rPr>
                <a:t>2</a:t>
              </a:r>
              <a:r>
                <a:rPr lang="en-US" sz="1200" b="1" dirty="0" smtClean="0">
                  <a:solidFill>
                    <a:srgbClr val="3164AB"/>
                  </a:solidFill>
                </a:rPr>
                <a:t>/Si</a:t>
              </a:r>
              <a:r>
                <a:rPr lang="en-US" sz="1200" b="1" baseline="-25000" dirty="0" smtClean="0">
                  <a:solidFill>
                    <a:srgbClr val="3164AB"/>
                  </a:solidFill>
                </a:rPr>
                <a:t>3</a:t>
              </a:r>
              <a:r>
                <a:rPr lang="en-US" sz="1200" b="1" dirty="0" smtClean="0">
                  <a:solidFill>
                    <a:srgbClr val="3164AB"/>
                  </a:solidFill>
                </a:rPr>
                <a:t>N</a:t>
              </a:r>
              <a:r>
                <a:rPr lang="en-US" sz="1200" b="1" baseline="-25000" dirty="0" smtClean="0">
                  <a:solidFill>
                    <a:srgbClr val="3164AB"/>
                  </a:solidFill>
                </a:rPr>
                <a:t>4</a:t>
              </a:r>
            </a:p>
            <a:p>
              <a:pPr algn="ctr"/>
              <a:r>
                <a:rPr lang="en-US" sz="1200" b="1" dirty="0" smtClean="0">
                  <a:solidFill>
                    <a:srgbClr val="3164AB"/>
                  </a:solidFill>
                </a:rPr>
                <a:t>Passivation</a:t>
              </a:r>
              <a:endParaRPr lang="en-US" sz="1200" b="1" dirty="0">
                <a:solidFill>
                  <a:srgbClr val="3164AB"/>
                </a:solidFill>
              </a:endParaRPr>
            </a:p>
          </p:txBody>
        </p:sp>
        <p:cxnSp>
          <p:nvCxnSpPr>
            <p:cNvPr id="22" name="21 Conector recto de flecha"/>
            <p:cNvCxnSpPr/>
            <p:nvPr/>
          </p:nvCxnSpPr>
          <p:spPr bwMode="auto">
            <a:xfrm flipV="1">
              <a:off x="765345" y="1195158"/>
              <a:ext cx="559003" cy="547091"/>
            </a:xfrm>
            <a:prstGeom prst="straightConnector1">
              <a:avLst/>
            </a:prstGeom>
            <a:solidFill>
              <a:schemeClr val="accent1"/>
            </a:solidFill>
            <a:ln w="28575" cap="flat" cmpd="sng" algn="ctr">
              <a:solidFill>
                <a:srgbClr val="3164AB"/>
              </a:solidFill>
              <a:prstDash val="solid"/>
              <a:round/>
              <a:headEnd type="none" w="med" len="med"/>
              <a:tailEnd type="arrow"/>
            </a:ln>
            <a:effectLst/>
          </p:spPr>
        </p:cxnSp>
      </p:grpSp>
      <p:grpSp>
        <p:nvGrpSpPr>
          <p:cNvPr id="11" name="10 Grupo"/>
          <p:cNvGrpSpPr/>
          <p:nvPr/>
        </p:nvGrpSpPr>
        <p:grpSpPr>
          <a:xfrm>
            <a:off x="4099711" y="2204864"/>
            <a:ext cx="4391558" cy="1444753"/>
            <a:chOff x="323528" y="3496415"/>
            <a:chExt cx="4391558" cy="1444753"/>
          </a:xfrm>
        </p:grpSpPr>
        <p:pic>
          <p:nvPicPr>
            <p:cNvPr id="11267" name="Picture 3" descr="C:\Users\pablo\Dropbox\Personal\Presentación Nuevo México\Estructura Sin PSpr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496416"/>
              <a:ext cx="4391558" cy="144475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Rectángulo"/>
            <p:cNvSpPr/>
            <p:nvPr/>
          </p:nvSpPr>
          <p:spPr bwMode="auto">
            <a:xfrm>
              <a:off x="3250160" y="3496415"/>
              <a:ext cx="1339401" cy="526881"/>
            </a:xfrm>
            <a:prstGeom prst="rect">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grpSp>
      <p:cxnSp>
        <p:nvCxnSpPr>
          <p:cNvPr id="13" name="12 Conector recto de flecha"/>
          <p:cNvCxnSpPr/>
          <p:nvPr/>
        </p:nvCxnSpPr>
        <p:spPr bwMode="auto">
          <a:xfrm flipH="1">
            <a:off x="5648366" y="2731745"/>
            <a:ext cx="1377977" cy="1533167"/>
          </a:xfrm>
          <a:prstGeom prst="straightConnector1">
            <a:avLst/>
          </a:prstGeom>
          <a:solidFill>
            <a:schemeClr val="accent1"/>
          </a:solidFill>
          <a:ln w="19050" cap="flat" cmpd="sng" algn="ctr">
            <a:solidFill>
              <a:schemeClr val="tx1"/>
            </a:solidFill>
            <a:prstDash val="sysDash"/>
            <a:round/>
            <a:headEnd type="none" w="med" len="med"/>
            <a:tailEnd type="arrow"/>
          </a:ln>
          <a:effectLst/>
        </p:spPr>
      </p:cxnSp>
      <p:pic>
        <p:nvPicPr>
          <p:cNvPr id="21" name="Picture 2" descr="C:\Users\Pablo\Google Drive\Personal\Tesis Agosto 2013\Capitulo4\Figuras\Foto_D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196752"/>
            <a:ext cx="2854662" cy="2140998"/>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1 CuadroTexto"/>
          <p:cNvSpPr txBox="1"/>
          <p:nvPr/>
        </p:nvSpPr>
        <p:spPr>
          <a:xfrm>
            <a:off x="2445903" y="1321923"/>
            <a:ext cx="521297" cy="430887"/>
          </a:xfrm>
          <a:prstGeom prst="rect">
            <a:avLst/>
          </a:prstGeom>
          <a:noFill/>
        </p:spPr>
        <p:txBody>
          <a:bodyPr wrap="none" rtlCol="0">
            <a:spAutoFit/>
          </a:bodyPr>
          <a:lstStyle/>
          <a:p>
            <a:r>
              <a:rPr lang="es-ES" sz="2200" b="1" dirty="0" smtClean="0">
                <a:solidFill>
                  <a:srgbClr val="FFC000"/>
                </a:solidFill>
              </a:rPr>
              <a:t>DR</a:t>
            </a:r>
            <a:endParaRPr lang="es-ES" sz="2200" b="1" dirty="0">
              <a:solidFill>
                <a:srgbClr val="FFC000"/>
              </a:solidFill>
            </a:endParaRPr>
          </a:p>
        </p:txBody>
      </p:sp>
      <p:sp>
        <p:nvSpPr>
          <p:cNvPr id="24" name="Rectangle 14"/>
          <p:cNvSpPr>
            <a:spLocks noGrp="1" noChangeArrowheads="1"/>
          </p:cNvSpPr>
          <p:nvPr>
            <p:ph type="title"/>
          </p:nvPr>
        </p:nvSpPr>
        <p:spPr>
          <a:xfrm>
            <a:off x="1116013" y="476250"/>
            <a:ext cx="7127875" cy="504000"/>
          </a:xfrm>
        </p:spPr>
        <p:txBody>
          <a:bodyPr/>
          <a:lstStyle/>
          <a:p>
            <a:pPr algn="ctr"/>
            <a:r>
              <a:rPr lang="en-US" sz="2000" b="1" dirty="0" smtClean="0">
                <a:solidFill>
                  <a:schemeClr val="tx1"/>
                </a:solidFill>
                <a:latin typeface="+mn-lt"/>
                <a:ea typeface="ＭＳ Ｐゴシック" pitchFamily="34" charset="-128"/>
              </a:rPr>
              <a:t>Fabricated Prototypes</a:t>
            </a:r>
            <a:endParaRPr lang="en-US" sz="2000" dirty="0" smtClean="0">
              <a:solidFill>
                <a:schemeClr val="tx1"/>
              </a:solidFill>
              <a:latin typeface="+mn-lt"/>
            </a:endParaRPr>
          </a:p>
        </p:txBody>
      </p:sp>
    </p:spTree>
    <p:extLst>
      <p:ext uri="{BB962C8B-B14F-4D97-AF65-F5344CB8AC3E}">
        <p14:creationId xmlns:p14="http://schemas.microsoft.com/office/powerpoint/2010/main" val="18864729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78212" y="908581"/>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Rectangle 14"/>
          <p:cNvSpPr txBox="1">
            <a:spLocks noChangeArrowheads="1"/>
          </p:cNvSpPr>
          <p:nvPr/>
        </p:nvSpPr>
        <p:spPr>
          <a:xfrm>
            <a:off x="323528" y="476182"/>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
        <p:nvSpPr>
          <p:cNvPr id="4" name="4 CuadroTexto"/>
          <p:cNvSpPr txBox="1"/>
          <p:nvPr/>
        </p:nvSpPr>
        <p:spPr>
          <a:xfrm>
            <a:off x="0" y="6042774"/>
            <a:ext cx="9144000" cy="276999"/>
          </a:xfrm>
          <a:prstGeom prst="rect">
            <a:avLst/>
          </a:prstGeom>
          <a:noFill/>
        </p:spPr>
        <p:txBody>
          <a:bodyPr wrap="square" rtlCol="0">
            <a:spAutoFit/>
          </a:bodyPr>
          <a:lstStyle/>
          <a:p>
            <a:pPr algn="ctr"/>
            <a:r>
              <a:rPr lang="es-ES" sz="1200" b="1" dirty="0" err="1">
                <a:latin typeface="Calibri" panose="020F0502020204030204" pitchFamily="34" charset="0"/>
              </a:rPr>
              <a:t>V</a:t>
            </a:r>
            <a:r>
              <a:rPr lang="es-ES" sz="1200" b="1" dirty="0" err="1" smtClean="0">
                <a:latin typeface="Calibri" panose="020F0502020204030204" pitchFamily="34" charset="0"/>
              </a:rPr>
              <a:t>.Gkougkousis</a:t>
            </a:r>
            <a:r>
              <a:rPr lang="es-ES" sz="1200" b="1" dirty="0" smtClean="0">
                <a:latin typeface="Calibri" panose="020F0502020204030204" pitchFamily="34" charset="0"/>
              </a:rPr>
              <a:t>, LGAD </a:t>
            </a:r>
            <a:r>
              <a:rPr lang="es-ES" sz="1200" b="1" dirty="0" err="1" smtClean="0">
                <a:latin typeface="Calibri" panose="020F0502020204030204" pitchFamily="34" charset="0"/>
              </a:rPr>
              <a:t>Dopng</a:t>
            </a:r>
            <a:r>
              <a:rPr lang="es-ES" sz="1200" b="1" dirty="0" smtClean="0">
                <a:latin typeface="Calibri" panose="020F0502020204030204" pitchFamily="34" charset="0"/>
              </a:rPr>
              <a:t> </a:t>
            </a:r>
            <a:r>
              <a:rPr lang="es-ES" sz="1200" b="1" dirty="0" err="1" smtClean="0">
                <a:latin typeface="Calibri" panose="020F0502020204030204" pitchFamily="34" charset="0"/>
              </a:rPr>
              <a:t>Profiles</a:t>
            </a:r>
            <a:r>
              <a:rPr lang="es-ES" sz="1200" b="1" dirty="0" smtClean="0">
                <a:latin typeface="Calibri" panose="020F0502020204030204" pitchFamily="34" charset="0"/>
              </a:rPr>
              <a:t>, 27th RD50 Workshop, CERN, </a:t>
            </a:r>
            <a:r>
              <a:rPr lang="es-ES" sz="1200" b="1" dirty="0" err="1" smtClean="0">
                <a:latin typeface="Calibri" panose="020F0502020204030204" pitchFamily="34" charset="0"/>
              </a:rPr>
              <a:t>December</a:t>
            </a:r>
            <a:r>
              <a:rPr lang="es-ES" sz="1200" b="1" dirty="0" smtClean="0">
                <a:latin typeface="Calibri" panose="020F0502020204030204" pitchFamily="34" charset="0"/>
              </a:rPr>
              <a:t> 2015</a:t>
            </a:r>
            <a:endParaRPr lang="es-ES" sz="1200" b="1" dirty="0">
              <a:latin typeface="Calibri" panose="020F0502020204030204" pitchFamily="34" charset="0"/>
            </a:endParaRPr>
          </a:p>
        </p:txBody>
      </p:sp>
      <p:pic>
        <p:nvPicPr>
          <p:cNvPr id="5"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387" y="1844780"/>
            <a:ext cx="8687967" cy="4199622"/>
          </a:xfrm>
          <a:prstGeom prst="rect">
            <a:avLst/>
          </a:prstGeom>
        </p:spPr>
      </p:pic>
      <p:sp>
        <p:nvSpPr>
          <p:cNvPr id="6" name="3 CuadroTexto"/>
          <p:cNvSpPr txBox="1"/>
          <p:nvPr/>
        </p:nvSpPr>
        <p:spPr>
          <a:xfrm>
            <a:off x="179512" y="1052736"/>
            <a:ext cx="8801218" cy="646331"/>
          </a:xfrm>
          <a:prstGeom prst="rect">
            <a:avLst/>
          </a:prstGeom>
          <a:noFill/>
        </p:spPr>
        <p:txBody>
          <a:bodyPr wrap="square" rtlCol="0">
            <a:spAutoFit/>
          </a:bodyPr>
          <a:lstStyle/>
          <a:p>
            <a:pPr fontAlgn="auto">
              <a:spcBef>
                <a:spcPts val="0"/>
              </a:spcBef>
              <a:spcAft>
                <a:spcPts val="0"/>
              </a:spcAft>
              <a:buClr>
                <a:srgbClr val="3164AB"/>
              </a:buClr>
            </a:pPr>
            <a:r>
              <a:rPr lang="en-US" b="1" dirty="0" smtClean="0">
                <a:solidFill>
                  <a:srgbClr val="FF0000"/>
                </a:solidFill>
                <a:latin typeface="Calibri"/>
              </a:rPr>
              <a:t>1</a:t>
            </a:r>
            <a:r>
              <a:rPr lang="en-US" b="1" baseline="30000" dirty="0" smtClean="0">
                <a:solidFill>
                  <a:srgbClr val="FF0000"/>
                </a:solidFill>
                <a:latin typeface="Calibri"/>
              </a:rPr>
              <a:t>ST</a:t>
            </a:r>
            <a:r>
              <a:rPr lang="en-US" b="1" dirty="0" smtClean="0">
                <a:solidFill>
                  <a:srgbClr val="FF0000"/>
                </a:solidFill>
                <a:latin typeface="Calibri"/>
              </a:rPr>
              <a:t> Step: </a:t>
            </a:r>
            <a:r>
              <a:rPr lang="en-US" dirty="0">
                <a:latin typeface="Calibri"/>
              </a:rPr>
              <a:t>T</a:t>
            </a:r>
            <a:r>
              <a:rPr lang="en-US" dirty="0" smtClean="0">
                <a:latin typeface="Calibri"/>
              </a:rPr>
              <a:t>he Doping profile from process technology simulation is compared with the  experimental </a:t>
            </a:r>
            <a:r>
              <a:rPr lang="en-US" dirty="0" smtClean="0">
                <a:solidFill>
                  <a:srgbClr val="3164AB"/>
                </a:solidFill>
                <a:latin typeface="Calibri"/>
              </a:rPr>
              <a:t>SIMs </a:t>
            </a:r>
            <a:r>
              <a:rPr lang="en-US" dirty="0" smtClean="0">
                <a:latin typeface="Calibri"/>
              </a:rPr>
              <a:t>values. A new Doping profile for electrical simulation is then obtained.</a:t>
            </a:r>
            <a:endParaRPr lang="en-US" dirty="0">
              <a:latin typeface="Calibri"/>
            </a:endParaRPr>
          </a:p>
        </p:txBody>
      </p:sp>
    </p:spTree>
    <p:extLst>
      <p:ext uri="{BB962C8B-B14F-4D97-AF65-F5344CB8AC3E}">
        <p14:creationId xmlns:p14="http://schemas.microsoft.com/office/powerpoint/2010/main" val="1009713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0"/>
          <p:cNvSpPr>
            <a:spLocks noChangeArrowheads="1"/>
          </p:cNvSpPr>
          <p:nvPr/>
        </p:nvSpPr>
        <p:spPr bwMode="auto">
          <a:xfrm>
            <a:off x="5148263" y="573088"/>
            <a:ext cx="3843337" cy="5688012"/>
          </a:xfrm>
          <a:prstGeom prst="roundRect">
            <a:avLst>
              <a:gd name="adj" fmla="val 6398"/>
            </a:avLst>
          </a:prstGeom>
          <a:solidFill>
            <a:srgbClr val="E1EAF7"/>
          </a:solidFill>
          <a:ln w="9525">
            <a:solidFill>
              <a:srgbClr val="3164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eaLnBrk="1" hangingPunct="1"/>
            <a:endParaRPr lang="es-ES" altLang="es-ES"/>
          </a:p>
        </p:txBody>
      </p:sp>
      <p:sp>
        <p:nvSpPr>
          <p:cNvPr id="8195" name="AutoShape 29"/>
          <p:cNvSpPr>
            <a:spLocks noChangeArrowheads="1"/>
          </p:cNvSpPr>
          <p:nvPr/>
        </p:nvSpPr>
        <p:spPr bwMode="auto">
          <a:xfrm>
            <a:off x="152400" y="573088"/>
            <a:ext cx="4924425" cy="5688012"/>
          </a:xfrm>
          <a:prstGeom prst="roundRect">
            <a:avLst>
              <a:gd name="adj" fmla="val 6398"/>
            </a:avLst>
          </a:prstGeom>
          <a:solidFill>
            <a:srgbClr val="E1EAF7"/>
          </a:solidFill>
          <a:ln w="9525">
            <a:solidFill>
              <a:srgbClr val="3164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eaLnBrk="1" hangingPunct="1"/>
            <a:endParaRPr lang="es-ES" altLang="es-ES"/>
          </a:p>
        </p:txBody>
      </p:sp>
      <p:grpSp>
        <p:nvGrpSpPr>
          <p:cNvPr id="8196" name="Group 3"/>
          <p:cNvGrpSpPr>
            <a:grpSpLocks/>
          </p:cNvGrpSpPr>
          <p:nvPr/>
        </p:nvGrpSpPr>
        <p:grpSpPr bwMode="auto">
          <a:xfrm>
            <a:off x="250825" y="4076700"/>
            <a:ext cx="3240088" cy="895350"/>
            <a:chOff x="-567" y="2069"/>
            <a:chExt cx="6219" cy="2098"/>
          </a:xfrm>
        </p:grpSpPr>
        <p:pic>
          <p:nvPicPr>
            <p:cNvPr id="8223" name="Picture 4" descr="edensity_100V_10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 y="2069"/>
              <a:ext cx="2092"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5" descr="edensity_100V_50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 y="2069"/>
              <a:ext cx="2092"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6" descr="edensity_100V_100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 y="2069"/>
              <a:ext cx="2092"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7" name="Picture 8" descr="Image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1436688"/>
            <a:ext cx="151288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1508125"/>
            <a:ext cx="14398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8199" name="Group 47"/>
          <p:cNvGrpSpPr>
            <a:grpSpLocks/>
          </p:cNvGrpSpPr>
          <p:nvPr/>
        </p:nvGrpSpPr>
        <p:grpSpPr bwMode="auto">
          <a:xfrm>
            <a:off x="250825" y="1508125"/>
            <a:ext cx="1571625" cy="2559050"/>
            <a:chOff x="158" y="1071"/>
            <a:chExt cx="990" cy="1612"/>
          </a:xfrm>
        </p:grpSpPr>
        <p:pic>
          <p:nvPicPr>
            <p:cNvPr id="8218" name="Picture 10" descr="det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 y="1944"/>
              <a:ext cx="984" cy="739"/>
            </a:xfrm>
            <a:prstGeom prst="rect">
              <a:avLst/>
            </a:prstGeom>
            <a:solidFill>
              <a:srgbClr val="FF9900"/>
            </a:solidFill>
            <a:ln w="9525">
              <a:solidFill>
                <a:srgbClr val="FF0000"/>
              </a:solidFill>
              <a:miter lim="800000"/>
              <a:headEnd/>
              <a:tailEnd/>
            </a:ln>
          </p:spPr>
        </p:pic>
        <p:pic>
          <p:nvPicPr>
            <p:cNvPr id="8219" name="Picture 11" descr="baby2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 y="1071"/>
              <a:ext cx="816" cy="806"/>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0" name="Rectangle 12"/>
            <p:cNvSpPr>
              <a:spLocks noChangeAspect="1" noChangeArrowheads="1"/>
            </p:cNvSpPr>
            <p:nvPr/>
          </p:nvSpPr>
          <p:spPr bwMode="auto">
            <a:xfrm>
              <a:off x="324" y="1140"/>
              <a:ext cx="173" cy="12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Verdana" pitchFamily="34" charset="0"/>
                  <a:cs typeface="Arial" charset="0"/>
                </a:defRPr>
              </a:lvl1pPr>
              <a:lvl2pPr marL="742950" indent="-285750" eaLnBrk="0" hangingPunct="0">
                <a:defRPr sz="2000">
                  <a:solidFill>
                    <a:schemeClr val="tx1"/>
                  </a:solidFill>
                  <a:latin typeface="Verdana" pitchFamily="34" charset="0"/>
                  <a:cs typeface="Arial" charset="0"/>
                </a:defRPr>
              </a:lvl2pPr>
              <a:lvl3pPr marL="1143000" indent="-228600" eaLnBrk="0" hangingPunct="0">
                <a:defRPr sz="2000">
                  <a:solidFill>
                    <a:schemeClr val="tx1"/>
                  </a:solidFill>
                  <a:latin typeface="Verdana" pitchFamily="34" charset="0"/>
                  <a:cs typeface="Arial" charset="0"/>
                </a:defRPr>
              </a:lvl3pPr>
              <a:lvl4pPr marL="1600200" indent="-228600" eaLnBrk="0" hangingPunct="0">
                <a:defRPr sz="2000">
                  <a:solidFill>
                    <a:schemeClr val="tx1"/>
                  </a:solidFill>
                  <a:latin typeface="Verdana" pitchFamily="34" charset="0"/>
                  <a:cs typeface="Arial" charset="0"/>
                </a:defRPr>
              </a:lvl4pPr>
              <a:lvl5pPr marL="2057400" indent="-228600" eaLnBrk="0" hangingPunct="0">
                <a:defRPr sz="2000">
                  <a:solidFill>
                    <a:schemeClr val="tx1"/>
                  </a:solidFill>
                  <a:latin typeface="Verdana" pitchFamily="34" charset="0"/>
                  <a:cs typeface="Arial" charset="0"/>
                </a:defRPr>
              </a:lvl5pPr>
              <a:lvl6pPr marL="25146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6pPr>
              <a:lvl7pPr marL="29718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7pPr>
              <a:lvl8pPr marL="34290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8pPr>
              <a:lvl9pPr marL="3886200" indent="-228600" algn="ctr" eaLnBrk="0" fontAlgn="base" hangingPunct="0">
                <a:spcBef>
                  <a:spcPct val="20000"/>
                </a:spcBef>
                <a:spcAft>
                  <a:spcPct val="0"/>
                </a:spcAft>
                <a:buClr>
                  <a:srgbClr val="3164AB"/>
                </a:buClr>
                <a:buSzPct val="75000"/>
                <a:buFont typeface="Wingdings" pitchFamily="2" charset="2"/>
                <a:defRPr sz="2000">
                  <a:solidFill>
                    <a:schemeClr val="tx1"/>
                  </a:solidFill>
                  <a:latin typeface="Verdana" pitchFamily="34" charset="0"/>
                  <a:cs typeface="Arial" charset="0"/>
                </a:defRPr>
              </a:lvl9pPr>
            </a:lstStyle>
            <a:p>
              <a:pPr eaLnBrk="1" hangingPunct="1"/>
              <a:endParaRPr lang="es-ES" altLang="es-ES"/>
            </a:p>
          </p:txBody>
        </p:sp>
        <p:sp>
          <p:nvSpPr>
            <p:cNvPr id="8221" name="Line 13"/>
            <p:cNvSpPr>
              <a:spLocks noChangeAspect="1" noChangeShapeType="1"/>
            </p:cNvSpPr>
            <p:nvPr/>
          </p:nvSpPr>
          <p:spPr bwMode="auto">
            <a:xfrm flipH="1">
              <a:off x="158" y="1257"/>
              <a:ext cx="161" cy="68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8222" name="Line 14"/>
            <p:cNvSpPr>
              <a:spLocks noChangeAspect="1" noChangeShapeType="1"/>
            </p:cNvSpPr>
            <p:nvPr/>
          </p:nvSpPr>
          <p:spPr bwMode="auto">
            <a:xfrm>
              <a:off x="498" y="1260"/>
              <a:ext cx="643" cy="6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grpSp>
      <p:pic>
        <p:nvPicPr>
          <p:cNvPr id="8200" name="Picture 45" descr="P11406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5043488"/>
            <a:ext cx="165735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6" descr="dit"/>
          <p:cNvPicPr>
            <a:picLocks noChangeAspect="1" noChangeArrowheads="1"/>
          </p:cNvPicPr>
          <p:nvPr/>
        </p:nvPicPr>
        <p:blipFill>
          <a:blip r:embed="rId10">
            <a:lum contrast="54000"/>
            <a:extLst>
              <a:ext uri="{28A0092B-C50C-407E-A947-70E740481C1C}">
                <a14:useLocalDpi xmlns:a14="http://schemas.microsoft.com/office/drawing/2010/main" val="0"/>
              </a:ext>
            </a:extLst>
          </a:blip>
          <a:srcRect/>
          <a:stretch>
            <a:fillRect/>
          </a:stretch>
        </p:blipFill>
        <p:spPr bwMode="auto">
          <a:xfrm>
            <a:off x="7092950" y="3668713"/>
            <a:ext cx="18018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7" descr="pixel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613" y="2805113"/>
            <a:ext cx="165576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Rectangle 19"/>
          <p:cNvSpPr>
            <a:spLocks noGrp="1"/>
          </p:cNvSpPr>
          <p:nvPr>
            <p:ph type="body" idx="4294967295"/>
          </p:nvPr>
        </p:nvSpPr>
        <p:spPr>
          <a:xfrm>
            <a:off x="250825" y="573088"/>
            <a:ext cx="4826000" cy="719137"/>
          </a:xfrm>
          <a:prstGeom prst="rect">
            <a:avLst/>
          </a:prstGeom>
        </p:spPr>
        <p:txBody>
          <a:bodyPr/>
          <a:lstStyle/>
          <a:p>
            <a:pPr marL="0" indent="0">
              <a:buFont typeface="Arial" charset="0"/>
              <a:buNone/>
            </a:pPr>
            <a:r>
              <a:rPr lang="en-US" altLang="es-ES" sz="2000" dirty="0" smtClean="0">
                <a:solidFill>
                  <a:srgbClr val="002060"/>
                </a:solidFill>
              </a:rPr>
              <a:t>Design, simulation</a:t>
            </a:r>
            <a:r>
              <a:rPr lang="en-US" altLang="es-ES" sz="2000" dirty="0">
                <a:solidFill>
                  <a:srgbClr val="002060"/>
                </a:solidFill>
              </a:rPr>
              <a:t>, fabrication </a:t>
            </a:r>
            <a:r>
              <a:rPr lang="en-US" altLang="es-ES" sz="2000" dirty="0" smtClean="0">
                <a:solidFill>
                  <a:srgbClr val="002060"/>
                </a:solidFill>
              </a:rPr>
              <a:t>and test of radiation detectors</a:t>
            </a:r>
            <a:endParaRPr lang="es-ES" altLang="es-ES" sz="2000" dirty="0" smtClean="0">
              <a:solidFill>
                <a:srgbClr val="002060"/>
              </a:solidFill>
            </a:endParaRPr>
          </a:p>
        </p:txBody>
      </p:sp>
      <p:pic>
        <p:nvPicPr>
          <p:cNvPr id="8204"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8538" y="5103813"/>
            <a:ext cx="15843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99213" y="739775"/>
            <a:ext cx="212248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27" descr="P112069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8913" y="3379788"/>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28" descr="3D_powderdiff_combinedImages"/>
          <p:cNvPicPr>
            <a:picLocks noChangeAspect="1" noChangeArrowheads="1"/>
          </p:cNvPicPr>
          <p:nvPr/>
        </p:nvPicPr>
        <p:blipFill>
          <a:blip r:embed="rId15" cstate="print">
            <a:extLst>
              <a:ext uri="{28A0092B-C50C-407E-A947-70E740481C1C}">
                <a14:useLocalDpi xmlns:a14="http://schemas.microsoft.com/office/drawing/2010/main" val="0"/>
              </a:ext>
            </a:extLst>
          </a:blip>
          <a:srcRect l="8954" t="5664" r="8038" b="3665"/>
          <a:stretch>
            <a:fillRect/>
          </a:stretch>
        </p:blipFill>
        <p:spPr bwMode="auto">
          <a:xfrm>
            <a:off x="6049963" y="2193925"/>
            <a:ext cx="284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Rectangle 31"/>
          <p:cNvSpPr>
            <a:spLocks/>
          </p:cNvSpPr>
          <p:nvPr/>
        </p:nvSpPr>
        <p:spPr bwMode="auto">
          <a:xfrm>
            <a:off x="5219700" y="571500"/>
            <a:ext cx="7207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Font typeface="Arial" charset="0"/>
              <a:buNone/>
              <a:defRPr/>
            </a:pPr>
            <a:r>
              <a:rPr lang="en-US" altLang="es-ES" sz="1800" b="1" dirty="0">
                <a:solidFill>
                  <a:srgbClr val="0070C0"/>
                </a:solidFill>
                <a:latin typeface="+mj-lt"/>
              </a:rPr>
              <a:t>for</a:t>
            </a:r>
            <a:r>
              <a:rPr lang="en-US" altLang="es-ES" sz="1400" b="1" dirty="0">
                <a:solidFill>
                  <a:srgbClr val="0070C0"/>
                </a:solidFill>
                <a:latin typeface="+mj-lt"/>
              </a:rPr>
              <a:t>:</a:t>
            </a:r>
            <a:endParaRPr lang="es-ES" altLang="es-ES" sz="1400" b="1" dirty="0">
              <a:solidFill>
                <a:srgbClr val="0070C0"/>
              </a:solidFill>
              <a:latin typeface="+mj-lt"/>
            </a:endParaRPr>
          </a:p>
        </p:txBody>
      </p:sp>
      <p:sp>
        <p:nvSpPr>
          <p:cNvPr id="8209" name="Text Box 33"/>
          <p:cNvSpPr txBox="1">
            <a:spLocks noChangeArrowheads="1"/>
          </p:cNvSpPr>
          <p:nvPr/>
        </p:nvSpPr>
        <p:spPr bwMode="auto">
          <a:xfrm>
            <a:off x="5200650" y="879475"/>
            <a:ext cx="1100138"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erdana" pitchFamily="34" charset="0"/>
              </a:defRPr>
            </a:lvl1pPr>
            <a:lvl2pPr>
              <a:defRPr sz="1600" b="1">
                <a:solidFill>
                  <a:schemeClr val="tx1"/>
                </a:solidFill>
                <a:latin typeface="Verdana" pitchFamily="34" charset="0"/>
              </a:defRPr>
            </a:lvl2pPr>
            <a:lvl3pPr>
              <a:defRPr sz="1400">
                <a:solidFill>
                  <a:schemeClr val="tx1"/>
                </a:solidFill>
                <a:latin typeface="Verdana" pitchFamily="34" charset="0"/>
              </a:defRPr>
            </a:lvl3pPr>
            <a:lvl4pPr>
              <a:defRPr sz="1200">
                <a:solidFill>
                  <a:schemeClr val="tx1"/>
                </a:solidFill>
                <a:latin typeface="Verdana" pitchFamily="34" charset="0"/>
              </a:defRPr>
            </a:lvl4pPr>
            <a:lvl5pPr>
              <a:defRPr sz="1000">
                <a:solidFill>
                  <a:schemeClr val="tx1"/>
                </a:solidFill>
                <a:latin typeface="Verdana" pitchFamily="34" charset="0"/>
              </a:defRPr>
            </a:lvl5pPr>
            <a:lvl6pPr eaLnBrk="0" hangingPunct="0">
              <a:defRPr sz="1000">
                <a:solidFill>
                  <a:schemeClr val="tx1"/>
                </a:solidFill>
                <a:latin typeface="Verdana" pitchFamily="34" charset="0"/>
              </a:defRPr>
            </a:lvl6pPr>
            <a:lvl7pPr eaLnBrk="0" hangingPunct="0">
              <a:defRPr sz="1000">
                <a:solidFill>
                  <a:schemeClr val="tx1"/>
                </a:solidFill>
                <a:latin typeface="Verdana" pitchFamily="34" charset="0"/>
              </a:defRPr>
            </a:lvl7pPr>
            <a:lvl8pPr eaLnBrk="0" hangingPunct="0">
              <a:defRPr sz="1000">
                <a:solidFill>
                  <a:schemeClr val="tx1"/>
                </a:solidFill>
                <a:latin typeface="Verdana" pitchFamily="34" charset="0"/>
              </a:defRPr>
            </a:lvl8pPr>
            <a:lvl9pPr eaLnBrk="0" hangingPunct="0">
              <a:defRPr sz="1000">
                <a:solidFill>
                  <a:schemeClr val="tx1"/>
                </a:solidFill>
                <a:latin typeface="Verdana" pitchFamily="34" charset="0"/>
              </a:defRPr>
            </a:lvl9pPr>
          </a:lstStyle>
          <a:p>
            <a:pPr>
              <a:defRPr/>
            </a:pPr>
            <a:r>
              <a:rPr lang="es-ES" altLang="es-ES" sz="1400" dirty="0" smtClean="0">
                <a:latin typeface="+mj-lt"/>
              </a:rPr>
              <a:t>High </a:t>
            </a:r>
            <a:r>
              <a:rPr lang="es-ES" altLang="es-ES" sz="1400" dirty="0" err="1" smtClean="0">
                <a:latin typeface="+mj-lt"/>
              </a:rPr>
              <a:t>Energy</a:t>
            </a:r>
            <a:r>
              <a:rPr lang="es-ES" altLang="es-ES" sz="1400" dirty="0" smtClean="0">
                <a:latin typeface="+mj-lt"/>
              </a:rPr>
              <a:t> </a:t>
            </a:r>
            <a:r>
              <a:rPr lang="es-ES" altLang="es-ES" sz="1400" dirty="0" err="1" smtClean="0">
                <a:latin typeface="+mj-lt"/>
              </a:rPr>
              <a:t>Physics</a:t>
            </a:r>
            <a:endParaRPr lang="es-ES" altLang="es-ES" sz="1400" dirty="0" smtClean="0">
              <a:latin typeface="+mj-lt"/>
            </a:endParaRPr>
          </a:p>
        </p:txBody>
      </p:sp>
      <p:sp>
        <p:nvSpPr>
          <p:cNvPr id="8210" name="Text Box 34"/>
          <p:cNvSpPr txBox="1">
            <a:spLocks noChangeArrowheads="1"/>
          </p:cNvSpPr>
          <p:nvPr/>
        </p:nvSpPr>
        <p:spPr bwMode="auto">
          <a:xfrm>
            <a:off x="5076825" y="1916113"/>
            <a:ext cx="1439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erdana" pitchFamily="34" charset="0"/>
              </a:defRPr>
            </a:lvl1pPr>
            <a:lvl2pPr>
              <a:defRPr sz="1600" b="1">
                <a:solidFill>
                  <a:schemeClr val="tx1"/>
                </a:solidFill>
                <a:latin typeface="Verdana" pitchFamily="34" charset="0"/>
              </a:defRPr>
            </a:lvl2pPr>
            <a:lvl3pPr>
              <a:defRPr sz="1400">
                <a:solidFill>
                  <a:schemeClr val="tx1"/>
                </a:solidFill>
                <a:latin typeface="Verdana" pitchFamily="34" charset="0"/>
              </a:defRPr>
            </a:lvl3pPr>
            <a:lvl4pPr>
              <a:defRPr sz="1200">
                <a:solidFill>
                  <a:schemeClr val="tx1"/>
                </a:solidFill>
                <a:latin typeface="Verdana" pitchFamily="34" charset="0"/>
              </a:defRPr>
            </a:lvl4pPr>
            <a:lvl5pPr>
              <a:defRPr sz="1000">
                <a:solidFill>
                  <a:schemeClr val="tx1"/>
                </a:solidFill>
                <a:latin typeface="Verdana" pitchFamily="34" charset="0"/>
              </a:defRPr>
            </a:lvl5pPr>
            <a:lvl6pPr eaLnBrk="0" hangingPunct="0">
              <a:defRPr sz="1000">
                <a:solidFill>
                  <a:schemeClr val="tx1"/>
                </a:solidFill>
                <a:latin typeface="Verdana" pitchFamily="34" charset="0"/>
              </a:defRPr>
            </a:lvl6pPr>
            <a:lvl7pPr eaLnBrk="0" hangingPunct="0">
              <a:defRPr sz="1000">
                <a:solidFill>
                  <a:schemeClr val="tx1"/>
                </a:solidFill>
                <a:latin typeface="Verdana" pitchFamily="34" charset="0"/>
              </a:defRPr>
            </a:lvl7pPr>
            <a:lvl8pPr eaLnBrk="0" hangingPunct="0">
              <a:defRPr sz="1000">
                <a:solidFill>
                  <a:schemeClr val="tx1"/>
                </a:solidFill>
                <a:latin typeface="Verdana" pitchFamily="34" charset="0"/>
              </a:defRPr>
            </a:lvl8pPr>
            <a:lvl9pPr eaLnBrk="0" hangingPunct="0">
              <a:defRPr sz="1000">
                <a:solidFill>
                  <a:schemeClr val="tx1"/>
                </a:solidFill>
                <a:latin typeface="Verdana" pitchFamily="34" charset="0"/>
              </a:defRPr>
            </a:lvl9pPr>
          </a:lstStyle>
          <a:p>
            <a:pPr>
              <a:defRPr/>
            </a:pPr>
            <a:r>
              <a:rPr lang="es-ES" altLang="es-ES" sz="1400" dirty="0" err="1" smtClean="0">
                <a:latin typeface="+mj-lt"/>
              </a:rPr>
              <a:t>Sincrotron</a:t>
            </a:r>
            <a:endParaRPr lang="es-ES" altLang="es-ES" sz="1400" dirty="0" smtClean="0">
              <a:latin typeface="+mj-lt"/>
            </a:endParaRPr>
          </a:p>
        </p:txBody>
      </p:sp>
      <p:sp>
        <p:nvSpPr>
          <p:cNvPr id="8211" name="Text Box 35"/>
          <p:cNvSpPr txBox="1">
            <a:spLocks noChangeArrowheads="1"/>
          </p:cNvSpPr>
          <p:nvPr/>
        </p:nvSpPr>
        <p:spPr bwMode="auto">
          <a:xfrm>
            <a:off x="5148064" y="3121025"/>
            <a:ext cx="16557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erdana" pitchFamily="34" charset="0"/>
              </a:defRPr>
            </a:lvl1pPr>
            <a:lvl2pPr>
              <a:defRPr sz="1600" b="1">
                <a:solidFill>
                  <a:schemeClr val="tx1"/>
                </a:solidFill>
                <a:latin typeface="Verdana" pitchFamily="34" charset="0"/>
              </a:defRPr>
            </a:lvl2pPr>
            <a:lvl3pPr>
              <a:defRPr sz="1400">
                <a:solidFill>
                  <a:schemeClr val="tx1"/>
                </a:solidFill>
                <a:latin typeface="Verdana" pitchFamily="34" charset="0"/>
              </a:defRPr>
            </a:lvl3pPr>
            <a:lvl4pPr>
              <a:defRPr sz="1200">
                <a:solidFill>
                  <a:schemeClr val="tx1"/>
                </a:solidFill>
                <a:latin typeface="Verdana" pitchFamily="34" charset="0"/>
              </a:defRPr>
            </a:lvl4pPr>
            <a:lvl5pPr>
              <a:defRPr sz="1000">
                <a:solidFill>
                  <a:schemeClr val="tx1"/>
                </a:solidFill>
                <a:latin typeface="Verdana" pitchFamily="34" charset="0"/>
              </a:defRPr>
            </a:lvl5pPr>
            <a:lvl6pPr eaLnBrk="0" hangingPunct="0">
              <a:defRPr sz="1000">
                <a:solidFill>
                  <a:schemeClr val="tx1"/>
                </a:solidFill>
                <a:latin typeface="Verdana" pitchFamily="34" charset="0"/>
              </a:defRPr>
            </a:lvl6pPr>
            <a:lvl7pPr eaLnBrk="0" hangingPunct="0">
              <a:defRPr sz="1000">
                <a:solidFill>
                  <a:schemeClr val="tx1"/>
                </a:solidFill>
                <a:latin typeface="Verdana" pitchFamily="34" charset="0"/>
              </a:defRPr>
            </a:lvl7pPr>
            <a:lvl8pPr eaLnBrk="0" hangingPunct="0">
              <a:defRPr sz="1000">
                <a:solidFill>
                  <a:schemeClr val="tx1"/>
                </a:solidFill>
                <a:latin typeface="Verdana" pitchFamily="34" charset="0"/>
              </a:defRPr>
            </a:lvl8pPr>
            <a:lvl9pPr eaLnBrk="0" hangingPunct="0">
              <a:defRPr sz="1000">
                <a:solidFill>
                  <a:schemeClr val="tx1"/>
                </a:solidFill>
                <a:latin typeface="Verdana" pitchFamily="34" charset="0"/>
              </a:defRPr>
            </a:lvl9pPr>
          </a:lstStyle>
          <a:p>
            <a:pPr>
              <a:defRPr/>
            </a:pPr>
            <a:r>
              <a:rPr lang="es-ES" altLang="es-ES" sz="1400" dirty="0" err="1" smtClean="0">
                <a:latin typeface="+mj-lt"/>
              </a:rPr>
              <a:t>Dosimetry</a:t>
            </a:r>
            <a:endParaRPr lang="es-ES" altLang="es-ES" sz="1400" dirty="0" smtClean="0">
              <a:latin typeface="+mj-lt"/>
            </a:endParaRPr>
          </a:p>
        </p:txBody>
      </p:sp>
      <p:sp>
        <p:nvSpPr>
          <p:cNvPr id="8212" name="Text Box 36"/>
          <p:cNvSpPr txBox="1">
            <a:spLocks noChangeArrowheads="1"/>
          </p:cNvSpPr>
          <p:nvPr/>
        </p:nvSpPr>
        <p:spPr bwMode="auto">
          <a:xfrm>
            <a:off x="7092950" y="3308350"/>
            <a:ext cx="19796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erdana" pitchFamily="34" charset="0"/>
              </a:defRPr>
            </a:lvl1pPr>
            <a:lvl2pPr>
              <a:defRPr sz="1600" b="1">
                <a:solidFill>
                  <a:schemeClr val="tx1"/>
                </a:solidFill>
                <a:latin typeface="Verdana" pitchFamily="34" charset="0"/>
              </a:defRPr>
            </a:lvl2pPr>
            <a:lvl3pPr>
              <a:defRPr sz="1400">
                <a:solidFill>
                  <a:schemeClr val="tx1"/>
                </a:solidFill>
                <a:latin typeface="Verdana" pitchFamily="34" charset="0"/>
              </a:defRPr>
            </a:lvl3pPr>
            <a:lvl4pPr>
              <a:defRPr sz="1200">
                <a:solidFill>
                  <a:schemeClr val="tx1"/>
                </a:solidFill>
                <a:latin typeface="Verdana" pitchFamily="34" charset="0"/>
              </a:defRPr>
            </a:lvl4pPr>
            <a:lvl5pPr>
              <a:defRPr sz="1000">
                <a:solidFill>
                  <a:schemeClr val="tx1"/>
                </a:solidFill>
                <a:latin typeface="Verdana" pitchFamily="34" charset="0"/>
              </a:defRPr>
            </a:lvl5pPr>
            <a:lvl6pPr eaLnBrk="0" hangingPunct="0">
              <a:defRPr sz="1000">
                <a:solidFill>
                  <a:schemeClr val="tx1"/>
                </a:solidFill>
                <a:latin typeface="Verdana" pitchFamily="34" charset="0"/>
              </a:defRPr>
            </a:lvl6pPr>
            <a:lvl7pPr eaLnBrk="0" hangingPunct="0">
              <a:defRPr sz="1000">
                <a:solidFill>
                  <a:schemeClr val="tx1"/>
                </a:solidFill>
                <a:latin typeface="Verdana" pitchFamily="34" charset="0"/>
              </a:defRPr>
            </a:lvl7pPr>
            <a:lvl8pPr eaLnBrk="0" hangingPunct="0">
              <a:defRPr sz="1000">
                <a:solidFill>
                  <a:schemeClr val="tx1"/>
                </a:solidFill>
                <a:latin typeface="Verdana" pitchFamily="34" charset="0"/>
              </a:defRPr>
            </a:lvl8pPr>
            <a:lvl9pPr eaLnBrk="0" hangingPunct="0">
              <a:defRPr sz="1000">
                <a:solidFill>
                  <a:schemeClr val="tx1"/>
                </a:solidFill>
                <a:latin typeface="Verdana" pitchFamily="34" charset="0"/>
              </a:defRPr>
            </a:lvl9pPr>
          </a:lstStyle>
          <a:p>
            <a:pPr>
              <a:defRPr/>
            </a:pPr>
            <a:r>
              <a:rPr lang="es-ES" altLang="es-ES" sz="1400" dirty="0" smtClean="0">
                <a:latin typeface="+mj-lt"/>
              </a:rPr>
              <a:t>Medical </a:t>
            </a:r>
            <a:r>
              <a:rPr lang="es-ES" altLang="es-ES" sz="1400" dirty="0" err="1" smtClean="0">
                <a:latin typeface="+mj-lt"/>
              </a:rPr>
              <a:t>Imaging</a:t>
            </a:r>
            <a:endParaRPr lang="es-ES" altLang="es-ES" sz="1400" dirty="0" smtClean="0">
              <a:latin typeface="+mj-lt"/>
            </a:endParaRPr>
          </a:p>
        </p:txBody>
      </p:sp>
      <p:pic>
        <p:nvPicPr>
          <p:cNvPr id="821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1013" y="4924425"/>
            <a:ext cx="129698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Text Box 43"/>
          <p:cNvSpPr txBox="1">
            <a:spLocks noChangeArrowheads="1"/>
          </p:cNvSpPr>
          <p:nvPr/>
        </p:nvSpPr>
        <p:spPr bwMode="auto">
          <a:xfrm>
            <a:off x="5435600" y="4633913"/>
            <a:ext cx="12827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erdana" pitchFamily="34" charset="0"/>
              </a:defRPr>
            </a:lvl1pPr>
            <a:lvl2pPr>
              <a:defRPr sz="1600" b="1">
                <a:solidFill>
                  <a:schemeClr val="tx1"/>
                </a:solidFill>
                <a:latin typeface="Verdana" pitchFamily="34" charset="0"/>
              </a:defRPr>
            </a:lvl2pPr>
            <a:lvl3pPr>
              <a:defRPr sz="1400">
                <a:solidFill>
                  <a:schemeClr val="tx1"/>
                </a:solidFill>
                <a:latin typeface="Verdana" pitchFamily="34" charset="0"/>
              </a:defRPr>
            </a:lvl3pPr>
            <a:lvl4pPr>
              <a:defRPr sz="1200">
                <a:solidFill>
                  <a:schemeClr val="tx1"/>
                </a:solidFill>
                <a:latin typeface="Verdana" pitchFamily="34" charset="0"/>
              </a:defRPr>
            </a:lvl4pPr>
            <a:lvl5pPr>
              <a:defRPr sz="1000">
                <a:solidFill>
                  <a:schemeClr val="tx1"/>
                </a:solidFill>
                <a:latin typeface="Verdana" pitchFamily="34" charset="0"/>
              </a:defRPr>
            </a:lvl5pPr>
            <a:lvl6pPr eaLnBrk="0" hangingPunct="0">
              <a:defRPr sz="1000">
                <a:solidFill>
                  <a:schemeClr val="tx1"/>
                </a:solidFill>
                <a:latin typeface="Verdana" pitchFamily="34" charset="0"/>
              </a:defRPr>
            </a:lvl6pPr>
            <a:lvl7pPr eaLnBrk="0" hangingPunct="0">
              <a:defRPr sz="1000">
                <a:solidFill>
                  <a:schemeClr val="tx1"/>
                </a:solidFill>
                <a:latin typeface="Verdana" pitchFamily="34" charset="0"/>
              </a:defRPr>
            </a:lvl7pPr>
            <a:lvl8pPr eaLnBrk="0" hangingPunct="0">
              <a:defRPr sz="1000">
                <a:solidFill>
                  <a:schemeClr val="tx1"/>
                </a:solidFill>
                <a:latin typeface="Verdana" pitchFamily="34" charset="0"/>
              </a:defRPr>
            </a:lvl8pPr>
            <a:lvl9pPr eaLnBrk="0" hangingPunct="0">
              <a:defRPr sz="1000">
                <a:solidFill>
                  <a:schemeClr val="tx1"/>
                </a:solidFill>
                <a:latin typeface="Verdana" pitchFamily="34" charset="0"/>
              </a:defRPr>
            </a:lvl9pPr>
          </a:lstStyle>
          <a:p>
            <a:pPr>
              <a:defRPr/>
            </a:pPr>
            <a:r>
              <a:rPr lang="es-ES" altLang="es-ES" sz="1400" dirty="0" smtClean="0">
                <a:latin typeface="+mj-lt"/>
              </a:rPr>
              <a:t>Security</a:t>
            </a:r>
          </a:p>
        </p:txBody>
      </p:sp>
      <p:pic>
        <p:nvPicPr>
          <p:cNvPr id="8215" name="Picture 46" descr="P10504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6975" y="4029075"/>
            <a:ext cx="12668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6" name="Picture 2"/>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62813" y="4875213"/>
            <a:ext cx="1462087" cy="1277937"/>
          </a:xfrm>
          <a:prstGeom prst="rect">
            <a:avLst/>
          </a:prstGeom>
          <a:noFill/>
          <a:ln>
            <a:noFill/>
          </a:ln>
          <a:extLst>
            <a:ext uri="{909E8E84-426E-40DD-AFC4-6F175D3DCCD1}">
              <a14:hiddenFill xmlns:a14="http://schemas.microsoft.com/office/drawing/2010/main">
                <a:solidFill>
                  <a:srgbClr val="3164AB"/>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8217" name="Text Box 43"/>
          <p:cNvSpPr txBox="1">
            <a:spLocks noChangeArrowheads="1"/>
          </p:cNvSpPr>
          <p:nvPr/>
        </p:nvSpPr>
        <p:spPr bwMode="auto">
          <a:xfrm>
            <a:off x="6967538" y="4560888"/>
            <a:ext cx="1997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erdana" pitchFamily="34" charset="0"/>
              </a:defRPr>
            </a:lvl1pPr>
            <a:lvl2pPr>
              <a:defRPr sz="1600" b="1">
                <a:solidFill>
                  <a:schemeClr val="tx1"/>
                </a:solidFill>
                <a:latin typeface="Verdana" pitchFamily="34" charset="0"/>
              </a:defRPr>
            </a:lvl2pPr>
            <a:lvl3pPr>
              <a:defRPr sz="1400">
                <a:solidFill>
                  <a:schemeClr val="tx1"/>
                </a:solidFill>
                <a:latin typeface="Verdana" pitchFamily="34" charset="0"/>
              </a:defRPr>
            </a:lvl3pPr>
            <a:lvl4pPr>
              <a:defRPr sz="1200">
                <a:solidFill>
                  <a:schemeClr val="tx1"/>
                </a:solidFill>
                <a:latin typeface="Verdana" pitchFamily="34" charset="0"/>
              </a:defRPr>
            </a:lvl4pPr>
            <a:lvl5pPr>
              <a:defRPr sz="1000">
                <a:solidFill>
                  <a:schemeClr val="tx1"/>
                </a:solidFill>
                <a:latin typeface="Verdana" pitchFamily="34" charset="0"/>
              </a:defRPr>
            </a:lvl5pPr>
            <a:lvl6pPr eaLnBrk="0" hangingPunct="0">
              <a:defRPr sz="1000">
                <a:solidFill>
                  <a:schemeClr val="tx1"/>
                </a:solidFill>
                <a:latin typeface="Verdana" pitchFamily="34" charset="0"/>
              </a:defRPr>
            </a:lvl6pPr>
            <a:lvl7pPr eaLnBrk="0" hangingPunct="0">
              <a:defRPr sz="1000">
                <a:solidFill>
                  <a:schemeClr val="tx1"/>
                </a:solidFill>
                <a:latin typeface="Verdana" pitchFamily="34" charset="0"/>
              </a:defRPr>
            </a:lvl7pPr>
            <a:lvl8pPr eaLnBrk="0" hangingPunct="0">
              <a:defRPr sz="1000">
                <a:solidFill>
                  <a:schemeClr val="tx1"/>
                </a:solidFill>
                <a:latin typeface="Verdana" pitchFamily="34" charset="0"/>
              </a:defRPr>
            </a:lvl8pPr>
            <a:lvl9pPr eaLnBrk="0" hangingPunct="0">
              <a:defRPr sz="1000">
                <a:solidFill>
                  <a:schemeClr val="tx1"/>
                </a:solidFill>
                <a:latin typeface="Verdana" pitchFamily="34" charset="0"/>
              </a:defRPr>
            </a:lvl9pPr>
          </a:lstStyle>
          <a:p>
            <a:pPr>
              <a:defRPr/>
            </a:pPr>
            <a:r>
              <a:rPr lang="es-ES" altLang="es-ES" sz="1400" dirty="0" smtClean="0">
                <a:latin typeface="+mj-lt"/>
              </a:rPr>
              <a:t>Nuclear </a:t>
            </a:r>
            <a:r>
              <a:rPr lang="es-ES" altLang="es-ES" sz="1400" dirty="0" err="1" smtClean="0">
                <a:latin typeface="+mj-lt"/>
              </a:rPr>
              <a:t>Physics</a:t>
            </a:r>
            <a:endParaRPr lang="es-ES" altLang="es-ES" sz="1400" dirty="0" smtClean="0">
              <a:latin typeface="+mj-lt"/>
            </a:endParaRPr>
          </a:p>
        </p:txBody>
      </p:sp>
    </p:spTree>
    <p:extLst>
      <p:ext uri="{BB962C8B-B14F-4D97-AF65-F5344CB8AC3E}">
        <p14:creationId xmlns:p14="http://schemas.microsoft.com/office/powerpoint/2010/main" val="134411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630" y="2564880"/>
            <a:ext cx="5328740" cy="3673121"/>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706832787"/>
              </p:ext>
            </p:extLst>
          </p:nvPr>
        </p:nvGraphicFramePr>
        <p:xfrm>
          <a:off x="1488669" y="1124677"/>
          <a:ext cx="6166662" cy="1224173"/>
        </p:xfrm>
        <a:graphic>
          <a:graphicData uri="http://schemas.openxmlformats.org/drawingml/2006/table">
            <a:tbl>
              <a:tblPr>
                <a:tableStyleId>{5C22544A-7EE6-4342-B048-85BDC9FD1C3A}</a:tableStyleId>
              </a:tblPr>
              <a:tblGrid>
                <a:gridCol w="1384828">
                  <a:extLst>
                    <a:ext uri="{9D8B030D-6E8A-4147-A177-3AD203B41FA5}">
                      <a16:colId xmlns:a16="http://schemas.microsoft.com/office/drawing/2014/main" val="20000"/>
                    </a:ext>
                  </a:extLst>
                </a:gridCol>
                <a:gridCol w="1380670">
                  <a:extLst>
                    <a:ext uri="{9D8B030D-6E8A-4147-A177-3AD203B41FA5}">
                      <a16:colId xmlns:a16="http://schemas.microsoft.com/office/drawing/2014/main" val="20001"/>
                    </a:ext>
                  </a:extLst>
                </a:gridCol>
                <a:gridCol w="1380670">
                  <a:extLst>
                    <a:ext uri="{9D8B030D-6E8A-4147-A177-3AD203B41FA5}">
                      <a16:colId xmlns:a16="http://schemas.microsoft.com/office/drawing/2014/main" val="20002"/>
                    </a:ext>
                  </a:extLst>
                </a:gridCol>
                <a:gridCol w="1010247">
                  <a:extLst>
                    <a:ext uri="{9D8B030D-6E8A-4147-A177-3AD203B41FA5}">
                      <a16:colId xmlns:a16="http://schemas.microsoft.com/office/drawing/2014/main" val="20003"/>
                    </a:ext>
                  </a:extLst>
                </a:gridCol>
                <a:gridCol w="1010247">
                  <a:extLst>
                    <a:ext uri="{9D8B030D-6E8A-4147-A177-3AD203B41FA5}">
                      <a16:colId xmlns:a16="http://schemas.microsoft.com/office/drawing/2014/main" val="20004"/>
                    </a:ext>
                  </a:extLst>
                </a:gridCol>
              </a:tblGrid>
              <a:tr h="648093">
                <a:tc>
                  <a:txBody>
                    <a:bodyPr/>
                    <a:lstStyle/>
                    <a:p>
                      <a:pPr algn="ctr" fontAlgn="ctr"/>
                      <a:r>
                        <a:rPr lang="es-ES" sz="1600" b="1" u="none" strike="noStrike" dirty="0" err="1">
                          <a:effectLst/>
                        </a:rPr>
                        <a:t>Dop_PWell</a:t>
                      </a:r>
                      <a:endParaRPr lang="es-ES" sz="1600" b="1" i="0" u="none" strike="noStrike" dirty="0">
                        <a:solidFill>
                          <a:srgbClr val="000000"/>
                        </a:solidFill>
                        <a:effectLst/>
                        <a:latin typeface="Calibri"/>
                      </a:endParaRPr>
                    </a:p>
                  </a:txBody>
                  <a:tcPr marL="9525" marR="9525" marT="9525" marB="0" anchor="ctr"/>
                </a:tc>
                <a:tc>
                  <a:txBody>
                    <a:bodyPr/>
                    <a:lstStyle/>
                    <a:p>
                      <a:pPr algn="ctr" fontAlgn="ctr"/>
                      <a:r>
                        <a:rPr lang="es-ES" sz="1600" b="1" u="none" strike="noStrike" dirty="0" err="1">
                          <a:effectLst/>
                        </a:rPr>
                        <a:t>Dop_Junction</a:t>
                      </a:r>
                      <a:endParaRPr lang="es-ES" sz="1600" b="1" i="0" u="none" strike="noStrike" dirty="0">
                        <a:solidFill>
                          <a:srgbClr val="000000"/>
                        </a:solidFill>
                        <a:effectLst/>
                        <a:latin typeface="Calibri"/>
                      </a:endParaRPr>
                    </a:p>
                  </a:txBody>
                  <a:tcPr marL="9525" marR="9525" marT="9525" marB="0" anchor="ctr"/>
                </a:tc>
                <a:tc>
                  <a:txBody>
                    <a:bodyPr/>
                    <a:lstStyle/>
                    <a:p>
                      <a:pPr algn="ctr" fontAlgn="ctr"/>
                      <a:r>
                        <a:rPr lang="es-ES" sz="1600" b="1" u="none" strike="noStrike" dirty="0" err="1">
                          <a:effectLst/>
                        </a:rPr>
                        <a:t>Dop_Psub</a:t>
                      </a:r>
                      <a:endParaRPr lang="es-ES" sz="1600" b="1" i="0" u="none" strike="noStrike" dirty="0">
                        <a:solidFill>
                          <a:srgbClr val="000000"/>
                        </a:solidFill>
                        <a:effectLst/>
                        <a:latin typeface="Calibri"/>
                      </a:endParaRPr>
                    </a:p>
                  </a:txBody>
                  <a:tcPr marL="9525" marR="9525" marT="9525" marB="0" anchor="ctr"/>
                </a:tc>
                <a:tc>
                  <a:txBody>
                    <a:bodyPr/>
                    <a:lstStyle/>
                    <a:p>
                      <a:pPr algn="ctr" fontAlgn="ctr"/>
                      <a:r>
                        <a:rPr lang="es-ES" sz="1600" b="1" u="none" strike="noStrike" dirty="0" err="1">
                          <a:effectLst/>
                        </a:rPr>
                        <a:t>tNPlus</a:t>
                      </a:r>
                      <a:endParaRPr lang="es-ES" sz="1600" b="1" i="0" u="none" strike="noStrike" dirty="0">
                        <a:solidFill>
                          <a:srgbClr val="000000"/>
                        </a:solidFill>
                        <a:effectLst/>
                        <a:latin typeface="Calibri"/>
                      </a:endParaRPr>
                    </a:p>
                  </a:txBody>
                  <a:tcPr marL="9525" marR="9525" marT="9525" marB="0" anchor="ctr"/>
                </a:tc>
                <a:tc>
                  <a:txBody>
                    <a:bodyPr/>
                    <a:lstStyle/>
                    <a:p>
                      <a:pPr algn="ctr" fontAlgn="ctr"/>
                      <a:r>
                        <a:rPr lang="es-ES" sz="1600" b="1" u="none" strike="noStrike">
                          <a:effectLst/>
                        </a:rPr>
                        <a:t>tPWell</a:t>
                      </a:r>
                      <a:endParaRPr lang="es-ES" sz="1600" b="1"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0"/>
                  </a:ext>
                </a:extLst>
              </a:tr>
              <a:tr h="576080">
                <a:tc>
                  <a:txBody>
                    <a:bodyPr/>
                    <a:lstStyle/>
                    <a:p>
                      <a:pPr algn="ctr" fontAlgn="b"/>
                      <a:r>
                        <a:rPr lang="es-ES" sz="1600" b="0" i="0" u="none" strike="noStrike" dirty="0">
                          <a:solidFill>
                            <a:srgbClr val="000000"/>
                          </a:solidFill>
                          <a:effectLst/>
                          <a:latin typeface="Calibri"/>
                        </a:rPr>
                        <a:t>5E+16</a:t>
                      </a:r>
                    </a:p>
                  </a:txBody>
                  <a:tcPr marL="9525" marR="9525" marT="9525" marB="0" anchor="ctr"/>
                </a:tc>
                <a:tc>
                  <a:txBody>
                    <a:bodyPr/>
                    <a:lstStyle/>
                    <a:p>
                      <a:pPr algn="ctr" fontAlgn="b"/>
                      <a:r>
                        <a:rPr lang="es-ES" sz="1600" b="0" i="0" u="none" strike="noStrike" dirty="0">
                          <a:solidFill>
                            <a:srgbClr val="000000"/>
                          </a:solidFill>
                          <a:effectLst/>
                          <a:latin typeface="Calibri"/>
                        </a:rPr>
                        <a:t>3E+16</a:t>
                      </a:r>
                    </a:p>
                  </a:txBody>
                  <a:tcPr marL="9525" marR="9525" marT="9525" marB="0" anchor="ctr"/>
                </a:tc>
                <a:tc>
                  <a:txBody>
                    <a:bodyPr/>
                    <a:lstStyle/>
                    <a:p>
                      <a:pPr algn="ctr" fontAlgn="b"/>
                      <a:r>
                        <a:rPr lang="es-ES" sz="1600" b="0" i="0" u="none" strike="noStrike" dirty="0" smtClean="0">
                          <a:solidFill>
                            <a:srgbClr val="000000"/>
                          </a:solidFill>
                          <a:effectLst/>
                          <a:latin typeface="Calibri"/>
                        </a:rPr>
                        <a:t>5.5E+11</a:t>
                      </a:r>
                      <a:endParaRPr lang="es-ES" sz="1600" b="0" i="0" u="none" strike="noStrike" dirty="0">
                        <a:solidFill>
                          <a:srgbClr val="000000"/>
                        </a:solidFill>
                        <a:effectLst/>
                        <a:latin typeface="Calibri"/>
                      </a:endParaRPr>
                    </a:p>
                  </a:txBody>
                  <a:tcPr marL="9525" marR="9525" marT="9525" marB="0" anchor="ctr"/>
                </a:tc>
                <a:tc>
                  <a:txBody>
                    <a:bodyPr/>
                    <a:lstStyle/>
                    <a:p>
                      <a:pPr algn="ctr" fontAlgn="ctr"/>
                      <a:r>
                        <a:rPr lang="es-ES" sz="1600" b="0" i="0" u="none" strike="noStrike" dirty="0">
                          <a:solidFill>
                            <a:srgbClr val="000000"/>
                          </a:solidFill>
                          <a:effectLst/>
                          <a:latin typeface="Calibri"/>
                        </a:rPr>
                        <a:t>1,03</a:t>
                      </a:r>
                    </a:p>
                  </a:txBody>
                  <a:tcPr marL="9525" marR="9525" marT="9525" marB="0" anchor="ctr"/>
                </a:tc>
                <a:tc>
                  <a:txBody>
                    <a:bodyPr/>
                    <a:lstStyle/>
                    <a:p>
                      <a:pPr algn="ctr" fontAlgn="ctr"/>
                      <a:r>
                        <a:rPr lang="es-ES" sz="1600" b="0" i="0" u="none" strike="noStrike" dirty="0">
                          <a:solidFill>
                            <a:srgbClr val="000000"/>
                          </a:solidFill>
                          <a:effectLst/>
                          <a:latin typeface="Calibri"/>
                        </a:rPr>
                        <a:t>4,9</a:t>
                      </a:r>
                    </a:p>
                  </a:txBody>
                  <a:tcPr marL="9525" marR="9525" marT="9525" marB="0" anchor="ctr"/>
                </a:tc>
                <a:extLst>
                  <a:ext uri="{0D108BD9-81ED-4DB2-BD59-A6C34878D82A}">
                    <a16:rowId xmlns:a16="http://schemas.microsoft.com/office/drawing/2014/main" val="10001"/>
                  </a:ext>
                </a:extLst>
              </a:tr>
            </a:tbl>
          </a:graphicData>
        </a:graphic>
      </p:graphicFrame>
      <p:cxnSp>
        <p:nvCxnSpPr>
          <p:cNvPr id="7"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8"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Tree>
    <p:extLst>
      <p:ext uri="{BB962C8B-B14F-4D97-AF65-F5344CB8AC3E}">
        <p14:creationId xmlns:p14="http://schemas.microsoft.com/office/powerpoint/2010/main" val="34836373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4737" t="1576" r="7512" b="3141"/>
          <a:stretch/>
        </p:blipFill>
        <p:spPr>
          <a:xfrm>
            <a:off x="44696" y="1915090"/>
            <a:ext cx="5607424" cy="4250290"/>
          </a:xfrm>
          <a:prstGeom prst="rect">
            <a:avLst/>
          </a:prstGeom>
        </p:spPr>
      </p:pic>
      <p:sp>
        <p:nvSpPr>
          <p:cNvPr id="4" name="3 CuadroTexto"/>
          <p:cNvSpPr txBox="1"/>
          <p:nvPr/>
        </p:nvSpPr>
        <p:spPr>
          <a:xfrm>
            <a:off x="323532" y="1124744"/>
            <a:ext cx="8425048" cy="369332"/>
          </a:xfrm>
          <a:prstGeom prst="rect">
            <a:avLst/>
          </a:prstGeom>
          <a:noFill/>
        </p:spPr>
        <p:txBody>
          <a:bodyPr wrap="square" rtlCol="0">
            <a:spAutoFit/>
          </a:bodyPr>
          <a:lstStyle/>
          <a:p>
            <a:pPr fontAlgn="auto">
              <a:spcBef>
                <a:spcPts val="0"/>
              </a:spcBef>
              <a:spcAft>
                <a:spcPts val="0"/>
              </a:spcAft>
              <a:buClr>
                <a:srgbClr val="3164AB"/>
              </a:buClr>
            </a:pPr>
            <a:r>
              <a:rPr lang="en-US" b="1" dirty="0" smtClean="0">
                <a:solidFill>
                  <a:srgbClr val="FF0000"/>
                </a:solidFill>
                <a:latin typeface="Calibri"/>
              </a:rPr>
              <a:t>2</a:t>
            </a:r>
            <a:r>
              <a:rPr lang="en-US" b="1" baseline="30000" dirty="0" smtClean="0">
                <a:solidFill>
                  <a:srgbClr val="FF0000"/>
                </a:solidFill>
                <a:latin typeface="Calibri"/>
              </a:rPr>
              <a:t>nd</a:t>
            </a:r>
            <a:r>
              <a:rPr lang="en-US" b="1" dirty="0" smtClean="0">
                <a:solidFill>
                  <a:srgbClr val="FF0000"/>
                </a:solidFill>
                <a:latin typeface="Calibri"/>
              </a:rPr>
              <a:t>  Step: </a:t>
            </a:r>
            <a:r>
              <a:rPr lang="en-US" dirty="0" smtClean="0">
                <a:latin typeface="Calibri"/>
              </a:rPr>
              <a:t>The new doping profile is validated  by C(V) simulations and experimental data</a:t>
            </a:r>
            <a:endParaRPr lang="en-US" dirty="0">
              <a:latin typeface="Calibri"/>
            </a:endParaRPr>
          </a:p>
        </p:txBody>
      </p:sp>
      <p:sp>
        <p:nvSpPr>
          <p:cNvPr id="6" name="5 Elipse"/>
          <p:cNvSpPr/>
          <p:nvPr/>
        </p:nvSpPr>
        <p:spPr bwMode="auto">
          <a:xfrm>
            <a:off x="2105320" y="5157240"/>
            <a:ext cx="1001368" cy="57606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7" name="6 Elipse"/>
          <p:cNvSpPr/>
          <p:nvPr/>
        </p:nvSpPr>
        <p:spPr bwMode="auto">
          <a:xfrm>
            <a:off x="3687042" y="2574883"/>
            <a:ext cx="648072" cy="28803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Verdana" pitchFamily="34" charset="0"/>
            </a:endParaRPr>
          </a:p>
        </p:txBody>
      </p:sp>
      <p:cxnSp>
        <p:nvCxnSpPr>
          <p:cNvPr id="9" name="8 Conector recto"/>
          <p:cNvCxnSpPr/>
          <p:nvPr/>
        </p:nvCxnSpPr>
        <p:spPr bwMode="auto">
          <a:xfrm>
            <a:off x="4078119" y="2718899"/>
            <a:ext cx="288032" cy="675297"/>
          </a:xfrm>
          <a:prstGeom prst="line">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1" name="10 Conector recto"/>
          <p:cNvCxnSpPr/>
          <p:nvPr/>
        </p:nvCxnSpPr>
        <p:spPr bwMode="auto">
          <a:xfrm flipV="1">
            <a:off x="2627728" y="2564912"/>
            <a:ext cx="1512212" cy="2592328"/>
          </a:xfrm>
          <a:prstGeom prst="line">
            <a:avLst/>
          </a:prstGeom>
          <a:ln>
            <a:prstDash val="sysDot"/>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4" name="13 Conector recto"/>
          <p:cNvCxnSpPr/>
          <p:nvPr/>
        </p:nvCxnSpPr>
        <p:spPr bwMode="auto">
          <a:xfrm>
            <a:off x="3635926" y="2708900"/>
            <a:ext cx="2016224" cy="0"/>
          </a:xfrm>
          <a:prstGeom prst="line">
            <a:avLst/>
          </a:prstGeom>
          <a:ln>
            <a:prstDash val="sysDot"/>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7" name="26 Conector recto de flecha"/>
          <p:cNvCxnSpPr/>
          <p:nvPr/>
        </p:nvCxnSpPr>
        <p:spPr bwMode="auto">
          <a:xfrm>
            <a:off x="5652120" y="3960281"/>
            <a:ext cx="914400" cy="914400"/>
          </a:xfrm>
          <a:prstGeom prst="straightConnector1">
            <a:avLst/>
          </a:prstGeom>
          <a:solidFill>
            <a:schemeClr val="accent1"/>
          </a:solidFill>
          <a:ln w="9525" cap="flat" cmpd="sng" algn="ctr">
            <a:noFill/>
            <a:prstDash val="solid"/>
            <a:round/>
            <a:headEnd type="none" w="med" len="med"/>
            <a:tailEnd type="arrow"/>
          </a:ln>
          <a:effectLst/>
        </p:spPr>
      </p:cxnSp>
      <p:cxnSp>
        <p:nvCxnSpPr>
          <p:cNvPr id="29" name="28 Conector recto de flecha"/>
          <p:cNvCxnSpPr/>
          <p:nvPr/>
        </p:nvCxnSpPr>
        <p:spPr bwMode="auto">
          <a:xfrm>
            <a:off x="5796136" y="4077072"/>
            <a:ext cx="914400" cy="914400"/>
          </a:xfrm>
          <a:prstGeom prst="straightConnector1">
            <a:avLst/>
          </a:prstGeom>
          <a:solidFill>
            <a:schemeClr val="accent1"/>
          </a:solidFill>
          <a:ln w="9525" cap="flat" cmpd="sng" algn="ctr">
            <a:noFill/>
            <a:prstDash val="solid"/>
            <a:round/>
            <a:headEnd type="none" w="med" len="med"/>
            <a:tailEnd type="arrow"/>
          </a:ln>
          <a:effectLst/>
        </p:spPr>
      </p:cxnSp>
      <p:sp>
        <p:nvSpPr>
          <p:cNvPr id="37" name="36 CuadroTexto"/>
          <p:cNvSpPr txBox="1"/>
          <p:nvPr/>
        </p:nvSpPr>
        <p:spPr>
          <a:xfrm>
            <a:off x="3996878" y="3455287"/>
            <a:ext cx="1026577" cy="338554"/>
          </a:xfrm>
          <a:prstGeom prst="rect">
            <a:avLst/>
          </a:prstGeom>
          <a:noFill/>
        </p:spPr>
        <p:txBody>
          <a:bodyPr wrap="square" rtlCol="0">
            <a:spAutoFit/>
          </a:bodyPr>
          <a:lstStyle/>
          <a:p>
            <a:r>
              <a:rPr lang="es-ES" sz="1600" dirty="0" smtClean="0"/>
              <a:t>V</a:t>
            </a:r>
            <a:r>
              <a:rPr lang="es-ES" sz="1000" dirty="0" smtClean="0"/>
              <a:t>FD </a:t>
            </a:r>
            <a:r>
              <a:rPr lang="es-ES" sz="1600" dirty="0" smtClean="0"/>
              <a:t>=70V</a:t>
            </a:r>
            <a:endParaRPr lang="es-ES" dirty="0"/>
          </a:p>
        </p:txBody>
      </p:sp>
      <p:cxnSp>
        <p:nvCxnSpPr>
          <p:cNvPr id="38" name="37 Conector recto"/>
          <p:cNvCxnSpPr/>
          <p:nvPr/>
        </p:nvCxnSpPr>
        <p:spPr bwMode="auto">
          <a:xfrm flipH="1" flipV="1">
            <a:off x="2258012" y="4624117"/>
            <a:ext cx="123876" cy="577387"/>
          </a:xfrm>
          <a:prstGeom prst="line">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41" name="40 CuadroTexto"/>
          <p:cNvSpPr txBox="1"/>
          <p:nvPr/>
        </p:nvSpPr>
        <p:spPr>
          <a:xfrm>
            <a:off x="1708664" y="4171437"/>
            <a:ext cx="897340" cy="338554"/>
          </a:xfrm>
          <a:prstGeom prst="rect">
            <a:avLst/>
          </a:prstGeom>
          <a:noFill/>
        </p:spPr>
        <p:txBody>
          <a:bodyPr wrap="square" rtlCol="0">
            <a:spAutoFit/>
          </a:bodyPr>
          <a:lstStyle/>
          <a:p>
            <a:r>
              <a:rPr lang="es-ES" sz="1600" dirty="0" smtClean="0"/>
              <a:t>V</a:t>
            </a:r>
            <a:r>
              <a:rPr lang="es-ES" sz="1000" dirty="0" smtClean="0"/>
              <a:t> </a:t>
            </a:r>
            <a:r>
              <a:rPr lang="es-ES" sz="1600" dirty="0" smtClean="0"/>
              <a:t>=30V</a:t>
            </a:r>
            <a:endParaRPr lang="es-ES" dirty="0"/>
          </a:p>
        </p:txBody>
      </p:sp>
      <p:sp>
        <p:nvSpPr>
          <p:cNvPr id="16" name="15 CuadroTexto"/>
          <p:cNvSpPr txBox="1"/>
          <p:nvPr/>
        </p:nvSpPr>
        <p:spPr>
          <a:xfrm>
            <a:off x="4304317" y="6505599"/>
            <a:ext cx="411700" cy="307777"/>
          </a:xfrm>
          <a:prstGeom prst="rect">
            <a:avLst/>
          </a:prstGeom>
          <a:noFill/>
        </p:spPr>
        <p:txBody>
          <a:bodyPr wrap="square" rtlCol="0">
            <a:spAutoFit/>
          </a:bodyPr>
          <a:lstStyle/>
          <a:p>
            <a:r>
              <a:rPr lang="es-ES" sz="1400" dirty="0" smtClean="0">
                <a:solidFill>
                  <a:schemeClr val="bg1"/>
                </a:solidFill>
                <a:latin typeface="Calibri" panose="020F0502020204030204" pitchFamily="34" charset="0"/>
              </a:rPr>
              <a:t>-5-</a:t>
            </a:r>
            <a:endParaRPr lang="es-ES" sz="1400" dirty="0">
              <a:solidFill>
                <a:schemeClr val="bg1"/>
              </a:solidFill>
              <a:latin typeface="Calibri" panose="020F0502020204030204" pitchFamily="34" charset="0"/>
            </a:endParaRPr>
          </a:p>
        </p:txBody>
      </p:sp>
      <p:pic>
        <p:nvPicPr>
          <p:cNvPr id="18" name="17 Imagen"/>
          <p:cNvPicPr>
            <a:picLocks noChangeAspect="1"/>
          </p:cNvPicPr>
          <p:nvPr/>
        </p:nvPicPr>
        <p:blipFill rotWithShape="1">
          <a:blip r:embed="rId4" cstate="print">
            <a:extLst>
              <a:ext uri="{28A0092B-C50C-407E-A947-70E740481C1C}">
                <a14:useLocalDpi xmlns:a14="http://schemas.microsoft.com/office/drawing/2010/main" val="0"/>
              </a:ext>
            </a:extLst>
          </a:blip>
          <a:srcRect l="4889" r="8172"/>
          <a:stretch/>
        </p:blipFill>
        <p:spPr>
          <a:xfrm>
            <a:off x="5447223" y="2492870"/>
            <a:ext cx="3696777" cy="2968291"/>
          </a:xfrm>
          <a:prstGeom prst="rect">
            <a:avLst/>
          </a:prstGeom>
        </p:spPr>
      </p:pic>
      <p:sp>
        <p:nvSpPr>
          <p:cNvPr id="19" name="18 CuadroTexto"/>
          <p:cNvSpPr txBox="1"/>
          <p:nvPr/>
        </p:nvSpPr>
        <p:spPr>
          <a:xfrm>
            <a:off x="6948331" y="1916790"/>
            <a:ext cx="1296180" cy="369332"/>
          </a:xfrm>
          <a:prstGeom prst="rect">
            <a:avLst/>
          </a:prstGeom>
          <a:noFill/>
        </p:spPr>
        <p:txBody>
          <a:bodyPr wrap="square" rtlCol="0">
            <a:spAutoFit/>
          </a:bodyPr>
          <a:lstStyle/>
          <a:p>
            <a:r>
              <a:rPr lang="es-ES" b="1" dirty="0" err="1" smtClean="0"/>
              <a:t>Foot</a:t>
            </a:r>
            <a:r>
              <a:rPr lang="es-ES" b="1" dirty="0" smtClean="0"/>
              <a:t> Zoom</a:t>
            </a:r>
            <a:endParaRPr lang="es-ES" b="1" dirty="0"/>
          </a:p>
        </p:txBody>
      </p:sp>
      <p:sp>
        <p:nvSpPr>
          <p:cNvPr id="28" name="27 CuadroTexto"/>
          <p:cNvSpPr txBox="1"/>
          <p:nvPr/>
        </p:nvSpPr>
        <p:spPr>
          <a:xfrm>
            <a:off x="4366151" y="4219228"/>
            <a:ext cx="864120" cy="369332"/>
          </a:xfrm>
          <a:prstGeom prst="rect">
            <a:avLst/>
          </a:prstGeom>
          <a:noFill/>
        </p:spPr>
        <p:txBody>
          <a:bodyPr wrap="square" rtlCol="0">
            <a:spAutoFit/>
          </a:bodyPr>
          <a:lstStyle/>
          <a:p>
            <a:r>
              <a:rPr lang="es-ES" b="1" dirty="0" smtClean="0">
                <a:solidFill>
                  <a:schemeClr val="accent2">
                    <a:lumMod val="60000"/>
                    <a:lumOff val="40000"/>
                  </a:schemeClr>
                </a:solidFill>
              </a:rPr>
              <a:t>ZOOM</a:t>
            </a:r>
            <a:endParaRPr lang="es-ES" b="1" dirty="0">
              <a:solidFill>
                <a:schemeClr val="accent2">
                  <a:lumMod val="60000"/>
                  <a:lumOff val="40000"/>
                </a:schemeClr>
              </a:solidFill>
            </a:endParaRPr>
          </a:p>
        </p:txBody>
      </p:sp>
      <p:sp>
        <p:nvSpPr>
          <p:cNvPr id="22" name="21 Flecha derecha"/>
          <p:cNvSpPr/>
          <p:nvPr/>
        </p:nvSpPr>
        <p:spPr>
          <a:xfrm>
            <a:off x="4798211" y="4565155"/>
            <a:ext cx="972420" cy="42631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3" name="22 CuadroTexto"/>
              <p:cNvSpPr txBox="1"/>
              <p:nvPr/>
            </p:nvSpPr>
            <p:spPr>
              <a:xfrm>
                <a:off x="6516271" y="3707187"/>
                <a:ext cx="10801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400" i="1" smtClean="0">
                          <a:solidFill>
                            <a:schemeClr val="accent2"/>
                          </a:solidFill>
                          <a:latin typeface="Cambria Math"/>
                          <a:ea typeface="Cambria Math"/>
                        </a:rPr>
                        <m:t>∆</m:t>
                      </m:r>
                      <m:r>
                        <a:rPr lang="es-ES" sz="1400" b="0" i="1" smtClean="0">
                          <a:solidFill>
                            <a:schemeClr val="accent2"/>
                          </a:solidFill>
                          <a:latin typeface="Cambria Math"/>
                          <a:ea typeface="Cambria Math"/>
                        </a:rPr>
                        <m:t>𝑉</m:t>
                      </m:r>
                      <m:r>
                        <a:rPr lang="es-ES" sz="1400" b="0" i="1" smtClean="0">
                          <a:solidFill>
                            <a:schemeClr val="accent2"/>
                          </a:solidFill>
                          <a:latin typeface="Cambria Math"/>
                          <a:ea typeface="Cambria Math"/>
                        </a:rPr>
                        <m:t>~0.5</m:t>
                      </m:r>
                      <m:r>
                        <a:rPr lang="es-ES" sz="1400" b="0" i="1" smtClean="0">
                          <a:solidFill>
                            <a:schemeClr val="accent2"/>
                          </a:solidFill>
                          <a:latin typeface="Cambria Math"/>
                          <a:ea typeface="Cambria Math"/>
                        </a:rPr>
                        <m:t>𝑉</m:t>
                      </m:r>
                    </m:oMath>
                  </m:oMathPara>
                </a14:m>
                <a:endParaRPr lang="es-ES" sz="1400" dirty="0">
                  <a:solidFill>
                    <a:schemeClr val="accent2"/>
                  </a:solidFill>
                </a:endParaRPr>
              </a:p>
            </p:txBody>
          </p:sp>
        </mc:Choice>
        <mc:Fallback xmlns="">
          <p:sp>
            <p:nvSpPr>
              <p:cNvPr id="23" name="22 CuadroTexto"/>
              <p:cNvSpPr txBox="1">
                <a:spLocks noRot="1" noChangeAspect="1" noMove="1" noResize="1" noEditPoints="1" noAdjustHandles="1" noChangeArrowheads="1" noChangeShapeType="1" noTextEdit="1"/>
              </p:cNvSpPr>
              <p:nvPr/>
            </p:nvSpPr>
            <p:spPr>
              <a:xfrm>
                <a:off x="6516271" y="3707187"/>
                <a:ext cx="1080150" cy="307777"/>
              </a:xfrm>
              <a:prstGeom prst="rect">
                <a:avLst/>
              </a:prstGeom>
              <a:blipFill rotWithShape="1">
                <a:blip r:embed="rId5"/>
                <a:stretch>
                  <a:fillRect/>
                </a:stretch>
              </a:blipFill>
            </p:spPr>
            <p:txBody>
              <a:bodyPr/>
              <a:lstStyle/>
              <a:p>
                <a:r>
                  <a:rPr lang="es-ES">
                    <a:noFill/>
                  </a:rPr>
                  <a:t> </a:t>
                </a:r>
              </a:p>
            </p:txBody>
          </p:sp>
        </mc:Fallback>
      </mc:AlternateContent>
      <p:cxnSp>
        <p:nvCxnSpPr>
          <p:cNvPr id="24"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5"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Tree>
    <p:extLst>
      <p:ext uri="{BB962C8B-B14F-4D97-AF65-F5344CB8AC3E}">
        <p14:creationId xmlns:p14="http://schemas.microsoft.com/office/powerpoint/2010/main" val="7171968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124744"/>
            <a:ext cx="8801218" cy="646331"/>
          </a:xfrm>
          <a:prstGeom prst="rect">
            <a:avLst/>
          </a:prstGeom>
          <a:noFill/>
        </p:spPr>
        <p:txBody>
          <a:bodyPr wrap="square" rtlCol="0">
            <a:spAutoFit/>
          </a:bodyPr>
          <a:lstStyle/>
          <a:p>
            <a:pPr fontAlgn="auto">
              <a:spcBef>
                <a:spcPts val="0"/>
              </a:spcBef>
              <a:spcAft>
                <a:spcPts val="0"/>
              </a:spcAft>
              <a:buClr>
                <a:srgbClr val="3164AB"/>
              </a:buClr>
            </a:pPr>
            <a:r>
              <a:rPr lang="en-US" b="1" dirty="0" smtClean="0">
                <a:solidFill>
                  <a:srgbClr val="FF0000"/>
                </a:solidFill>
                <a:latin typeface="Calibri"/>
              </a:rPr>
              <a:t>3</a:t>
            </a:r>
            <a:r>
              <a:rPr lang="en-US" b="1" baseline="30000" dirty="0" smtClean="0">
                <a:solidFill>
                  <a:srgbClr val="FF0000"/>
                </a:solidFill>
                <a:latin typeface="Calibri"/>
              </a:rPr>
              <a:t>rd</a:t>
            </a:r>
            <a:r>
              <a:rPr lang="en-US" b="1" dirty="0" smtClean="0">
                <a:solidFill>
                  <a:srgbClr val="FF0000"/>
                </a:solidFill>
                <a:latin typeface="Calibri"/>
              </a:rPr>
              <a:t>   Step: </a:t>
            </a:r>
            <a:r>
              <a:rPr lang="en-US" dirty="0">
                <a:latin typeface="Calibri"/>
              </a:rPr>
              <a:t>T</a:t>
            </a:r>
            <a:r>
              <a:rPr lang="en-US" dirty="0" smtClean="0">
                <a:latin typeface="Calibri"/>
              </a:rPr>
              <a:t>he Gain Simulation is compared with the experimental Gain (measured with a tri-alfa source at IMB-CNM), as well as with the experimental MIP data (measured at CERN). </a:t>
            </a:r>
            <a:endParaRPr lang="en-US" dirty="0">
              <a:latin typeface="Calibri"/>
            </a:endParaRPr>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167" y="3764387"/>
            <a:ext cx="4607229" cy="1201486"/>
          </a:xfrm>
          <a:prstGeom prst="rect">
            <a:avLst/>
          </a:prstGeom>
        </p:spPr>
      </p:pic>
      <p:sp>
        <p:nvSpPr>
          <p:cNvPr id="9" name="8 CuadroTexto"/>
          <p:cNvSpPr txBox="1"/>
          <p:nvPr/>
        </p:nvSpPr>
        <p:spPr>
          <a:xfrm>
            <a:off x="4561944" y="5310604"/>
            <a:ext cx="4398515" cy="461665"/>
          </a:xfrm>
          <a:prstGeom prst="rect">
            <a:avLst/>
          </a:prstGeom>
          <a:noFill/>
        </p:spPr>
        <p:txBody>
          <a:bodyPr wrap="square" rtlCol="0">
            <a:spAutoFit/>
          </a:bodyPr>
          <a:lstStyle/>
          <a:p>
            <a:r>
              <a:rPr lang="en-US" sz="1200" b="1" dirty="0" err="1" smtClean="0">
                <a:latin typeface="Calibri" panose="020F0502020204030204" pitchFamily="34" charset="0"/>
              </a:rPr>
              <a:t>Otero.S</a:t>
            </a:r>
            <a:r>
              <a:rPr lang="en-US" sz="1200" b="1" dirty="0" smtClean="0">
                <a:latin typeface="Calibri" panose="020F0502020204030204" pitchFamily="34" charset="0"/>
              </a:rPr>
              <a:t>; Characterization of LGAD Sensors CNM Run7859  RD50 –December 2015</a:t>
            </a:r>
            <a:endParaRPr lang="en-US" sz="1200" b="1" dirty="0">
              <a:latin typeface="Calibri" panose="020F0502020204030204" pitchFamily="34" charset="0"/>
            </a:endParaRPr>
          </a:p>
        </p:txBody>
      </p:sp>
      <p:sp>
        <p:nvSpPr>
          <p:cNvPr id="10" name="9 CuadroTexto"/>
          <p:cNvSpPr txBox="1"/>
          <p:nvPr/>
        </p:nvSpPr>
        <p:spPr>
          <a:xfrm>
            <a:off x="4304317" y="6505599"/>
            <a:ext cx="411700" cy="307777"/>
          </a:xfrm>
          <a:prstGeom prst="rect">
            <a:avLst/>
          </a:prstGeom>
          <a:noFill/>
        </p:spPr>
        <p:txBody>
          <a:bodyPr wrap="square" rtlCol="0">
            <a:spAutoFit/>
          </a:bodyPr>
          <a:lstStyle/>
          <a:p>
            <a:r>
              <a:rPr lang="es-ES" sz="1400" dirty="0" smtClean="0">
                <a:solidFill>
                  <a:schemeClr val="bg1"/>
                </a:solidFill>
                <a:latin typeface="Calibri" panose="020F0502020204030204" pitchFamily="34" charset="0"/>
              </a:rPr>
              <a:t>-6-</a:t>
            </a:r>
            <a:endParaRPr lang="es-ES" sz="1400" dirty="0">
              <a:solidFill>
                <a:schemeClr val="bg1"/>
              </a:solidFill>
              <a:latin typeface="Calibri" panose="020F0502020204030204" pitchFamily="34" charset="0"/>
            </a:endParaRPr>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5126" r="12602"/>
          <a:stretch/>
        </p:blipFill>
        <p:spPr>
          <a:xfrm>
            <a:off x="0" y="1988800"/>
            <a:ext cx="4531659" cy="3845024"/>
          </a:xfrm>
          <a:prstGeom prst="rect">
            <a:avLst/>
          </a:prstGeom>
        </p:spPr>
      </p:pic>
      <p:sp>
        <p:nvSpPr>
          <p:cNvPr id="7" name="6 CuadroTexto"/>
          <p:cNvSpPr txBox="1"/>
          <p:nvPr/>
        </p:nvSpPr>
        <p:spPr>
          <a:xfrm>
            <a:off x="1835620" y="3284980"/>
            <a:ext cx="1584220" cy="338554"/>
          </a:xfrm>
          <a:prstGeom prst="rect">
            <a:avLst/>
          </a:prstGeom>
          <a:noFill/>
        </p:spPr>
        <p:txBody>
          <a:bodyPr wrap="square" rtlCol="0">
            <a:spAutoFit/>
          </a:bodyPr>
          <a:lstStyle/>
          <a:p>
            <a:r>
              <a:rPr lang="es-ES" sz="1600" b="1" dirty="0" err="1" smtClean="0">
                <a:solidFill>
                  <a:srgbClr val="FF0000"/>
                </a:solidFill>
              </a:rPr>
              <a:t>Gain</a:t>
            </a:r>
            <a:r>
              <a:rPr lang="es-ES" sz="1600" b="1" dirty="0">
                <a:solidFill>
                  <a:srgbClr val="FF0000"/>
                </a:solidFill>
              </a:rPr>
              <a:t> </a:t>
            </a:r>
            <a:r>
              <a:rPr lang="es-ES" sz="1600" b="1" dirty="0" smtClean="0">
                <a:solidFill>
                  <a:srgbClr val="FF0000"/>
                </a:solidFill>
              </a:rPr>
              <a:t>@ 700V 4.4</a:t>
            </a:r>
            <a:endParaRPr lang="es-ES" sz="1600" b="1" dirty="0">
              <a:solidFill>
                <a:srgbClr val="FF0000"/>
              </a:solidFill>
            </a:endParaRPr>
          </a:p>
        </p:txBody>
      </p:sp>
      <p:sp>
        <p:nvSpPr>
          <p:cNvPr id="11" name="10 CuadroTexto"/>
          <p:cNvSpPr txBox="1"/>
          <p:nvPr/>
        </p:nvSpPr>
        <p:spPr>
          <a:xfrm>
            <a:off x="2501458" y="4365130"/>
            <a:ext cx="1584220" cy="338554"/>
          </a:xfrm>
          <a:prstGeom prst="rect">
            <a:avLst/>
          </a:prstGeom>
          <a:noFill/>
        </p:spPr>
        <p:txBody>
          <a:bodyPr wrap="square" rtlCol="0">
            <a:spAutoFit/>
          </a:bodyPr>
          <a:lstStyle/>
          <a:p>
            <a:r>
              <a:rPr lang="es-ES" sz="1600" b="1" dirty="0" err="1" smtClean="0"/>
              <a:t>Gain</a:t>
            </a:r>
            <a:r>
              <a:rPr lang="es-ES" sz="1600" b="1" dirty="0"/>
              <a:t> </a:t>
            </a:r>
            <a:r>
              <a:rPr lang="es-ES" sz="1600" b="1" dirty="0" smtClean="0"/>
              <a:t>@ 700V 4.2</a:t>
            </a:r>
            <a:endParaRPr lang="es-ES" sz="1600" b="1" dirty="0"/>
          </a:p>
        </p:txBody>
      </p:sp>
      <p:cxnSp>
        <p:nvCxnSpPr>
          <p:cNvPr id="13" name="12 Conector recto de flecha"/>
          <p:cNvCxnSpPr>
            <a:stCxn id="11" idx="0"/>
          </p:cNvCxnSpPr>
          <p:nvPr/>
        </p:nvCxnSpPr>
        <p:spPr>
          <a:xfrm flipH="1" flipV="1">
            <a:off x="3131800" y="4064032"/>
            <a:ext cx="161768" cy="30109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17 Conector recto de flecha"/>
          <p:cNvCxnSpPr/>
          <p:nvPr/>
        </p:nvCxnSpPr>
        <p:spPr>
          <a:xfrm>
            <a:off x="2915770" y="3623534"/>
            <a:ext cx="144020" cy="259388"/>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5"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6"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Tree>
    <p:extLst>
      <p:ext uri="{BB962C8B-B14F-4D97-AF65-F5344CB8AC3E}">
        <p14:creationId xmlns:p14="http://schemas.microsoft.com/office/powerpoint/2010/main" val="20212457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803479341"/>
              </p:ext>
            </p:extLst>
          </p:nvPr>
        </p:nvGraphicFramePr>
        <p:xfrm>
          <a:off x="539440" y="980661"/>
          <a:ext cx="7894289" cy="936129"/>
        </p:xfrm>
        <a:graphic>
          <a:graphicData uri="http://schemas.openxmlformats.org/drawingml/2006/table">
            <a:tbl>
              <a:tblPr>
                <a:tableStyleId>{5C22544A-7EE6-4342-B048-85BDC9FD1C3A}</a:tableStyleId>
              </a:tblPr>
              <a:tblGrid>
                <a:gridCol w="1485398">
                  <a:extLst>
                    <a:ext uri="{9D8B030D-6E8A-4147-A177-3AD203B41FA5}">
                      <a16:colId xmlns:a16="http://schemas.microsoft.com/office/drawing/2014/main" val="20000"/>
                    </a:ext>
                  </a:extLst>
                </a:gridCol>
                <a:gridCol w="1003795">
                  <a:extLst>
                    <a:ext uri="{9D8B030D-6E8A-4147-A177-3AD203B41FA5}">
                      <a16:colId xmlns:a16="http://schemas.microsoft.com/office/drawing/2014/main" val="20001"/>
                    </a:ext>
                  </a:extLst>
                </a:gridCol>
                <a:gridCol w="1280154">
                  <a:extLst>
                    <a:ext uri="{9D8B030D-6E8A-4147-A177-3AD203B41FA5}">
                      <a16:colId xmlns:a16="http://schemas.microsoft.com/office/drawing/2014/main" val="20002"/>
                    </a:ext>
                  </a:extLst>
                </a:gridCol>
                <a:gridCol w="1209035">
                  <a:extLst>
                    <a:ext uri="{9D8B030D-6E8A-4147-A177-3AD203B41FA5}">
                      <a16:colId xmlns:a16="http://schemas.microsoft.com/office/drawing/2014/main" val="20003"/>
                    </a:ext>
                  </a:extLst>
                </a:gridCol>
                <a:gridCol w="1137914">
                  <a:extLst>
                    <a:ext uri="{9D8B030D-6E8A-4147-A177-3AD203B41FA5}">
                      <a16:colId xmlns:a16="http://schemas.microsoft.com/office/drawing/2014/main" val="20004"/>
                    </a:ext>
                  </a:extLst>
                </a:gridCol>
                <a:gridCol w="924557">
                  <a:extLst>
                    <a:ext uri="{9D8B030D-6E8A-4147-A177-3AD203B41FA5}">
                      <a16:colId xmlns:a16="http://schemas.microsoft.com/office/drawing/2014/main" val="20005"/>
                    </a:ext>
                  </a:extLst>
                </a:gridCol>
                <a:gridCol w="853436">
                  <a:extLst>
                    <a:ext uri="{9D8B030D-6E8A-4147-A177-3AD203B41FA5}">
                      <a16:colId xmlns:a16="http://schemas.microsoft.com/office/drawing/2014/main" val="20006"/>
                    </a:ext>
                  </a:extLst>
                </a:gridCol>
              </a:tblGrid>
              <a:tr h="222890">
                <a:tc>
                  <a:txBody>
                    <a:bodyPr/>
                    <a:lstStyle/>
                    <a:p>
                      <a:pPr algn="ctr" fontAlgn="ctr"/>
                      <a:endParaRPr lang="es-ES" sz="1400" b="1" i="0" u="none" strike="noStrike" dirty="0">
                        <a:solidFill>
                          <a:srgbClr val="000000"/>
                        </a:solidFill>
                        <a:effectLst/>
                        <a:latin typeface="Calibri"/>
                      </a:endParaRPr>
                    </a:p>
                  </a:txBody>
                  <a:tcPr marL="9525" marR="9525" marT="9525" marB="0" anchor="ctr"/>
                </a:tc>
                <a:tc>
                  <a:txBody>
                    <a:bodyPr/>
                    <a:lstStyle/>
                    <a:p>
                      <a:pPr algn="ctr" fontAlgn="ctr"/>
                      <a:r>
                        <a:rPr lang="es-ES" sz="1400" b="1" u="none" strike="noStrike" dirty="0" err="1" smtClean="0">
                          <a:effectLst/>
                        </a:rPr>
                        <a:t>Dop_PWell</a:t>
                      </a:r>
                      <a:endParaRPr lang="es-ES" sz="1400" b="1" i="0" u="none" strike="noStrike" dirty="0">
                        <a:solidFill>
                          <a:srgbClr val="000000"/>
                        </a:solidFill>
                        <a:effectLst/>
                        <a:latin typeface="Calibri"/>
                      </a:endParaRPr>
                    </a:p>
                  </a:txBody>
                  <a:tcPr marL="9525" marR="9525" marT="9525" marB="0" anchor="ctr"/>
                </a:tc>
                <a:tc>
                  <a:txBody>
                    <a:bodyPr/>
                    <a:lstStyle/>
                    <a:p>
                      <a:pPr algn="ctr" fontAlgn="ctr"/>
                      <a:r>
                        <a:rPr lang="es-ES" sz="1400" b="1" u="none" strike="noStrike" dirty="0" err="1" smtClean="0">
                          <a:effectLst/>
                        </a:rPr>
                        <a:t>Dop_NPlus</a:t>
                      </a:r>
                      <a:endParaRPr lang="es-ES" sz="1400" b="1" i="0" u="none" strike="noStrike" dirty="0">
                        <a:solidFill>
                          <a:srgbClr val="000000"/>
                        </a:solidFill>
                        <a:effectLst/>
                        <a:latin typeface="Calibri"/>
                      </a:endParaRPr>
                    </a:p>
                  </a:txBody>
                  <a:tcPr marL="9525" marR="9525" marT="9525" marB="0" anchor="ctr"/>
                </a:tc>
                <a:tc>
                  <a:txBody>
                    <a:bodyPr/>
                    <a:lstStyle/>
                    <a:p>
                      <a:pPr algn="ctr" fontAlgn="ctr"/>
                      <a:r>
                        <a:rPr lang="es-ES" sz="1400" b="1" u="none" strike="noStrike" dirty="0" err="1">
                          <a:effectLst/>
                        </a:rPr>
                        <a:t>Dop_Junction</a:t>
                      </a:r>
                      <a:endParaRPr lang="es-ES" sz="1400" b="1" i="0" u="none" strike="noStrike" dirty="0">
                        <a:solidFill>
                          <a:srgbClr val="000000"/>
                        </a:solidFill>
                        <a:effectLst/>
                        <a:latin typeface="Calibri"/>
                      </a:endParaRPr>
                    </a:p>
                  </a:txBody>
                  <a:tcPr marL="9525" marR="9525" marT="9525" marB="0" anchor="ctr"/>
                </a:tc>
                <a:tc>
                  <a:txBody>
                    <a:bodyPr/>
                    <a:lstStyle/>
                    <a:p>
                      <a:pPr algn="ctr" fontAlgn="ctr"/>
                      <a:r>
                        <a:rPr lang="es-ES" sz="1400" b="1" u="none" strike="noStrike" dirty="0" err="1">
                          <a:effectLst/>
                        </a:rPr>
                        <a:t>Dop_Psub</a:t>
                      </a:r>
                      <a:endParaRPr lang="es-ES" sz="1400" b="1" i="0" u="none" strike="noStrike" dirty="0">
                        <a:solidFill>
                          <a:srgbClr val="000000"/>
                        </a:solidFill>
                        <a:effectLst/>
                        <a:latin typeface="Calibri"/>
                      </a:endParaRPr>
                    </a:p>
                  </a:txBody>
                  <a:tcPr marL="9525" marR="9525" marT="9525" marB="0" anchor="ctr"/>
                </a:tc>
                <a:tc>
                  <a:txBody>
                    <a:bodyPr/>
                    <a:lstStyle/>
                    <a:p>
                      <a:pPr algn="ctr" fontAlgn="ctr"/>
                      <a:r>
                        <a:rPr lang="es-ES" sz="1400" b="1" u="none" strike="noStrike" dirty="0" err="1">
                          <a:effectLst/>
                        </a:rPr>
                        <a:t>tNPlus</a:t>
                      </a:r>
                      <a:endParaRPr lang="es-ES" sz="1400" b="1" i="0" u="none" strike="noStrike" dirty="0">
                        <a:solidFill>
                          <a:srgbClr val="000000"/>
                        </a:solidFill>
                        <a:effectLst/>
                        <a:latin typeface="Calibri"/>
                      </a:endParaRPr>
                    </a:p>
                  </a:txBody>
                  <a:tcPr marL="9525" marR="9525" marT="9525" marB="0" anchor="ctr"/>
                </a:tc>
                <a:tc>
                  <a:txBody>
                    <a:bodyPr/>
                    <a:lstStyle/>
                    <a:p>
                      <a:pPr algn="ctr" fontAlgn="ctr"/>
                      <a:r>
                        <a:rPr lang="es-ES" sz="1400" b="1" u="none" strike="noStrike" dirty="0" err="1">
                          <a:effectLst/>
                        </a:rPr>
                        <a:t>tPWell</a:t>
                      </a:r>
                      <a:endParaRPr lang="es-ES" sz="14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0"/>
                  </a:ext>
                </a:extLst>
              </a:tr>
              <a:tr h="222888">
                <a:tc>
                  <a:txBody>
                    <a:bodyPr/>
                    <a:lstStyle/>
                    <a:p>
                      <a:pPr algn="ctr" fontAlgn="b"/>
                      <a:r>
                        <a:rPr lang="es-ES" sz="1400" b="0" i="0" u="none" strike="noStrike" dirty="0" smtClean="0">
                          <a:solidFill>
                            <a:srgbClr val="000000"/>
                          </a:solidFill>
                          <a:effectLst/>
                          <a:latin typeface="Calibri"/>
                        </a:rPr>
                        <a:t>Synopsys (SIMS </a:t>
                      </a:r>
                      <a:r>
                        <a:rPr lang="es-ES" sz="1400" b="0" i="0" u="none" strike="noStrike" dirty="0" err="1" smtClean="0">
                          <a:solidFill>
                            <a:srgbClr val="000000"/>
                          </a:solidFill>
                          <a:effectLst/>
                          <a:latin typeface="Calibri"/>
                        </a:rPr>
                        <a:t>Fit</a:t>
                      </a:r>
                      <a:r>
                        <a:rPr lang="es-ES" sz="1400" b="0" i="0" u="none" strike="noStrike" dirty="0" smtClean="0">
                          <a:solidFill>
                            <a:srgbClr val="000000"/>
                          </a:solidFill>
                          <a:effectLst/>
                          <a:latin typeface="Calibri"/>
                        </a:rPr>
                        <a:t>)</a:t>
                      </a:r>
                      <a:endParaRPr lang="es-ES" sz="1400" b="0"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es-ES" sz="1400" b="0" i="0" u="none" strike="noStrike" dirty="0">
                          <a:solidFill>
                            <a:srgbClr val="000000"/>
                          </a:solidFill>
                          <a:effectLst/>
                          <a:latin typeface="Calibri"/>
                        </a:rPr>
                        <a:t>5E+16</a:t>
                      </a:r>
                    </a:p>
                  </a:txBody>
                  <a:tcPr marL="9525" marR="9525" marT="9525" marB="0" anchor="ctr">
                    <a:solidFill>
                      <a:srgbClr val="FFFF00"/>
                    </a:solidFill>
                  </a:tcPr>
                </a:tc>
                <a:tc>
                  <a:txBody>
                    <a:bodyPr/>
                    <a:lstStyle/>
                    <a:p>
                      <a:pPr algn="ctr" fontAlgn="b"/>
                      <a:r>
                        <a:rPr lang="es-ES" sz="1400" b="0" i="0" u="none" strike="noStrike" dirty="0" smtClean="0">
                          <a:solidFill>
                            <a:srgbClr val="000000"/>
                          </a:solidFill>
                          <a:effectLst/>
                          <a:latin typeface="Calibri"/>
                        </a:rPr>
                        <a:t>3.8E+19</a:t>
                      </a:r>
                      <a:endParaRPr lang="es-ES" sz="1400" b="0"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b"/>
                      <a:r>
                        <a:rPr lang="es-ES" sz="1400" b="0" i="0" u="none" strike="noStrike" dirty="0">
                          <a:solidFill>
                            <a:srgbClr val="000000"/>
                          </a:solidFill>
                          <a:effectLst/>
                          <a:latin typeface="Calibri"/>
                        </a:rPr>
                        <a:t>3E+16</a:t>
                      </a:r>
                    </a:p>
                  </a:txBody>
                  <a:tcPr marL="9525" marR="9525" marT="9525" marB="0" anchor="ctr">
                    <a:solidFill>
                      <a:srgbClr val="FFFF00"/>
                    </a:solidFill>
                  </a:tcPr>
                </a:tc>
                <a:tc>
                  <a:txBody>
                    <a:bodyPr/>
                    <a:lstStyle/>
                    <a:p>
                      <a:pPr algn="ctr" fontAlgn="b"/>
                      <a:r>
                        <a:rPr lang="es-ES" sz="1400" b="0" i="0" u="none" strike="noStrike" dirty="0" smtClean="0">
                          <a:solidFill>
                            <a:srgbClr val="000000"/>
                          </a:solidFill>
                          <a:effectLst/>
                          <a:latin typeface="Calibri"/>
                        </a:rPr>
                        <a:t>5.5E+11</a:t>
                      </a:r>
                      <a:endParaRPr lang="es-ES" sz="1400" b="0"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ctr"/>
                      <a:r>
                        <a:rPr lang="es-ES" sz="1400" b="0" i="0" u="none" strike="noStrike" dirty="0" smtClean="0">
                          <a:solidFill>
                            <a:srgbClr val="000000"/>
                          </a:solidFill>
                          <a:effectLst/>
                          <a:latin typeface="Calibri"/>
                        </a:rPr>
                        <a:t>1.03</a:t>
                      </a:r>
                      <a:endParaRPr lang="es-ES" sz="1400" b="0" i="0" u="none" strike="noStrike" dirty="0">
                        <a:solidFill>
                          <a:srgbClr val="000000"/>
                        </a:solidFill>
                        <a:effectLst/>
                        <a:latin typeface="Calibri"/>
                      </a:endParaRPr>
                    </a:p>
                  </a:txBody>
                  <a:tcPr marL="9525" marR="9525" marT="9525" marB="0" anchor="ctr">
                    <a:solidFill>
                      <a:srgbClr val="FFFF00"/>
                    </a:solidFill>
                  </a:tcPr>
                </a:tc>
                <a:tc>
                  <a:txBody>
                    <a:bodyPr/>
                    <a:lstStyle/>
                    <a:p>
                      <a:pPr algn="ctr" fontAlgn="ctr"/>
                      <a:r>
                        <a:rPr lang="es-ES" sz="1400" b="0" i="0" u="none" strike="noStrike" dirty="0" smtClean="0">
                          <a:solidFill>
                            <a:srgbClr val="000000"/>
                          </a:solidFill>
                          <a:effectLst/>
                          <a:latin typeface="Calibri"/>
                        </a:rPr>
                        <a:t>4.9</a:t>
                      </a:r>
                      <a:endParaRPr lang="es-ES" sz="1400" b="0" i="0" u="none" strike="noStrike" dirty="0">
                        <a:solidFill>
                          <a:srgbClr val="000000"/>
                        </a:solidFill>
                        <a:effectLst/>
                        <a:latin typeface="Calibri"/>
                      </a:endParaRPr>
                    </a:p>
                  </a:txBody>
                  <a:tcPr marL="9525" marR="9525" marT="9525" marB="0" anchor="ctr">
                    <a:solidFill>
                      <a:srgbClr val="FFFF00"/>
                    </a:solidFill>
                  </a:tcPr>
                </a:tc>
                <a:extLst>
                  <a:ext uri="{0D108BD9-81ED-4DB2-BD59-A6C34878D82A}">
                    <a16:rowId xmlns:a16="http://schemas.microsoft.com/office/drawing/2014/main" val="10001"/>
                  </a:ext>
                </a:extLst>
              </a:tr>
              <a:tr h="267463">
                <a:tc>
                  <a:txBody>
                    <a:bodyPr/>
                    <a:lstStyle/>
                    <a:p>
                      <a:pPr algn="ctr" fontAlgn="b"/>
                      <a:r>
                        <a:rPr lang="es-ES" sz="1400" b="0" i="0" u="none" strike="noStrike" dirty="0" err="1" smtClean="0">
                          <a:solidFill>
                            <a:srgbClr val="000000"/>
                          </a:solidFill>
                          <a:effectLst/>
                          <a:latin typeface="Calibri"/>
                        </a:rPr>
                        <a:t>Silvaco</a:t>
                      </a:r>
                      <a:r>
                        <a:rPr lang="es-ES" sz="1400" b="0" i="0" u="none" strike="noStrike" dirty="0" smtClean="0">
                          <a:solidFill>
                            <a:srgbClr val="000000"/>
                          </a:solidFill>
                          <a:effectLst/>
                          <a:latin typeface="Calibri"/>
                        </a:rPr>
                        <a:t> </a:t>
                      </a:r>
                      <a:r>
                        <a:rPr lang="es-ES" sz="1400" b="0" i="0" u="none" strike="noStrike" dirty="0" err="1" smtClean="0">
                          <a:solidFill>
                            <a:srgbClr val="000000"/>
                          </a:solidFill>
                          <a:effectLst/>
                          <a:latin typeface="Calibri"/>
                        </a:rPr>
                        <a:t>full.cpl</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7E+16</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3.5E+19</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4.5E+16</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5.5E+11</a:t>
                      </a:r>
                      <a:endParaRPr lang="es-ES" sz="1400" b="0" i="0" u="none" strike="noStrike" dirty="0">
                        <a:solidFill>
                          <a:srgbClr val="000000"/>
                        </a:solidFill>
                        <a:effectLst/>
                        <a:latin typeface="Calibri"/>
                      </a:endParaRPr>
                    </a:p>
                  </a:txBody>
                  <a:tcPr marL="9525" marR="9525" marT="9525" marB="0" anchor="ctr"/>
                </a:tc>
                <a:tc>
                  <a:txBody>
                    <a:bodyPr/>
                    <a:lstStyle/>
                    <a:p>
                      <a:pPr algn="ctr" fontAlgn="ctr"/>
                      <a:r>
                        <a:rPr lang="es-ES" sz="1400" b="0" i="0" u="none" strike="noStrike" dirty="0" smtClean="0">
                          <a:solidFill>
                            <a:srgbClr val="000000"/>
                          </a:solidFill>
                          <a:effectLst/>
                          <a:latin typeface="Calibri"/>
                        </a:rPr>
                        <a:t>1.1</a:t>
                      </a:r>
                      <a:endParaRPr lang="es-ES" sz="1400" b="0" i="0" u="none" strike="noStrike" dirty="0">
                        <a:solidFill>
                          <a:srgbClr val="000000"/>
                        </a:solidFill>
                        <a:effectLst/>
                        <a:latin typeface="Calibri"/>
                      </a:endParaRPr>
                    </a:p>
                  </a:txBody>
                  <a:tcPr marL="9525" marR="9525" marT="9525" marB="0" anchor="ctr"/>
                </a:tc>
                <a:tc>
                  <a:txBody>
                    <a:bodyPr/>
                    <a:lstStyle/>
                    <a:p>
                      <a:pPr algn="ctr" fontAlgn="ctr"/>
                      <a:r>
                        <a:rPr lang="es-ES" sz="1400" b="0" i="0" u="none" strike="noStrike" dirty="0" smtClean="0">
                          <a:solidFill>
                            <a:srgbClr val="000000"/>
                          </a:solidFill>
                          <a:effectLst/>
                          <a:latin typeface="Calibri"/>
                        </a:rPr>
                        <a:t>5.67</a:t>
                      </a:r>
                      <a:endParaRPr lang="es-ES"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222888">
                <a:tc>
                  <a:txBody>
                    <a:bodyPr/>
                    <a:lstStyle/>
                    <a:p>
                      <a:pPr algn="ctr" fontAlgn="b"/>
                      <a:r>
                        <a:rPr lang="es-ES" sz="1400" b="0" i="0" u="none" strike="noStrike" dirty="0" err="1" smtClean="0">
                          <a:solidFill>
                            <a:srgbClr val="000000"/>
                          </a:solidFill>
                          <a:effectLst/>
                          <a:latin typeface="Calibri"/>
                        </a:rPr>
                        <a:t>Silvaco</a:t>
                      </a:r>
                      <a:r>
                        <a:rPr lang="es-ES" sz="1400" b="0" i="0" u="none" strike="noStrike" dirty="0" smtClean="0">
                          <a:solidFill>
                            <a:srgbClr val="000000"/>
                          </a:solidFill>
                          <a:effectLst/>
                          <a:latin typeface="Calibri"/>
                        </a:rPr>
                        <a:t> Fermi</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9E+16</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3.5E+19</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3.8E+16</a:t>
                      </a:r>
                      <a:endParaRPr lang="es-ES" sz="1400" b="0" i="0" u="none" strike="noStrike" dirty="0">
                        <a:solidFill>
                          <a:srgbClr val="000000"/>
                        </a:solidFill>
                        <a:effectLst/>
                        <a:latin typeface="Calibri"/>
                      </a:endParaRPr>
                    </a:p>
                  </a:txBody>
                  <a:tcPr marL="9525" marR="9525" marT="9525" marB="0" anchor="ctr"/>
                </a:tc>
                <a:tc>
                  <a:txBody>
                    <a:bodyPr/>
                    <a:lstStyle/>
                    <a:p>
                      <a:pPr algn="ctr" fontAlgn="b"/>
                      <a:r>
                        <a:rPr lang="es-ES" sz="1400" b="0" i="0" u="none" strike="noStrike" dirty="0" smtClean="0">
                          <a:solidFill>
                            <a:srgbClr val="000000"/>
                          </a:solidFill>
                          <a:effectLst/>
                          <a:latin typeface="Calibri"/>
                        </a:rPr>
                        <a:t>5.5E+11</a:t>
                      </a:r>
                      <a:endParaRPr lang="es-ES" sz="1400" b="0" i="0" u="none" strike="noStrike" dirty="0">
                        <a:solidFill>
                          <a:srgbClr val="000000"/>
                        </a:solidFill>
                        <a:effectLst/>
                        <a:latin typeface="Calibri"/>
                      </a:endParaRPr>
                    </a:p>
                  </a:txBody>
                  <a:tcPr marL="9525" marR="9525" marT="9525" marB="0" anchor="ctr"/>
                </a:tc>
                <a:tc>
                  <a:txBody>
                    <a:bodyPr/>
                    <a:lstStyle/>
                    <a:p>
                      <a:pPr algn="ctr" fontAlgn="ctr"/>
                      <a:r>
                        <a:rPr lang="es-ES" sz="1400" b="0" i="0" u="none" strike="noStrike" dirty="0" smtClean="0">
                          <a:solidFill>
                            <a:srgbClr val="000000"/>
                          </a:solidFill>
                          <a:effectLst/>
                          <a:latin typeface="Calibri"/>
                        </a:rPr>
                        <a:t>1.08</a:t>
                      </a:r>
                      <a:endParaRPr lang="es-ES" sz="1400" b="0" i="0" u="none" strike="noStrike" dirty="0">
                        <a:solidFill>
                          <a:srgbClr val="000000"/>
                        </a:solidFill>
                        <a:effectLst/>
                        <a:latin typeface="Calibri"/>
                      </a:endParaRPr>
                    </a:p>
                  </a:txBody>
                  <a:tcPr marL="9525" marR="9525" marT="9525" marB="0" anchor="ctr"/>
                </a:tc>
                <a:tc>
                  <a:txBody>
                    <a:bodyPr/>
                    <a:lstStyle/>
                    <a:p>
                      <a:pPr algn="ctr" fontAlgn="ctr"/>
                      <a:r>
                        <a:rPr lang="es-ES" sz="1400" b="0" i="0" u="none" strike="noStrike" dirty="0" smtClean="0">
                          <a:solidFill>
                            <a:srgbClr val="000000"/>
                          </a:solidFill>
                          <a:effectLst/>
                          <a:latin typeface="Calibri"/>
                        </a:rPr>
                        <a:t>4.17</a:t>
                      </a:r>
                      <a:endParaRPr lang="es-ES"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bl>
          </a:graphicData>
        </a:graphic>
      </p:graphicFrame>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13" t="7221" r="8902" b="6630"/>
          <a:stretch/>
        </p:blipFill>
        <p:spPr bwMode="auto">
          <a:xfrm>
            <a:off x="899490" y="2015193"/>
            <a:ext cx="7201000" cy="433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7"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 (</a:t>
            </a:r>
            <a:r>
              <a:rPr lang="en-US" sz="2000" b="1" dirty="0" err="1" smtClean="0">
                <a:latin typeface="+mn-lt"/>
                <a:ea typeface="ＭＳ Ｐゴシック" pitchFamily="34" charset="-128"/>
              </a:rPr>
              <a:t>Silvaco</a:t>
            </a:r>
            <a:r>
              <a:rPr lang="en-US" sz="2000" b="1" dirty="0" smtClean="0">
                <a:latin typeface="+mn-lt"/>
                <a:ea typeface="ＭＳ Ｐゴシック" pitchFamily="34" charset="-128"/>
              </a:rPr>
              <a:t> &amp; Synopsys)</a:t>
            </a:r>
            <a:endParaRPr lang="en-US" sz="2000" dirty="0" smtClean="0">
              <a:latin typeface="+mn-lt"/>
            </a:endParaRPr>
          </a:p>
        </p:txBody>
      </p:sp>
      <p:sp>
        <p:nvSpPr>
          <p:cNvPr id="2" name="CuadroTexto 1"/>
          <p:cNvSpPr txBox="1"/>
          <p:nvPr/>
        </p:nvSpPr>
        <p:spPr>
          <a:xfrm>
            <a:off x="-232229" y="3091543"/>
            <a:ext cx="184731" cy="369332"/>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32262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p:cNvSpPr txBox="1">
            <a:spLocks noChangeArrowheads="1"/>
          </p:cNvSpPr>
          <p:nvPr/>
        </p:nvSpPr>
        <p:spPr>
          <a:xfrm>
            <a:off x="152400" y="980660"/>
            <a:ext cx="2331310" cy="43206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r>
              <a:rPr lang="en-GB" sz="2000" b="1" i="1" kern="0" dirty="0" smtClean="0">
                <a:solidFill>
                  <a:srgbClr val="3164AB"/>
                </a:solidFill>
                <a:latin typeface="+mn-lt"/>
                <a:ea typeface="ＭＳ Ｐゴシック" pitchFamily="34" charset="-128"/>
              </a:rPr>
              <a:t>Diffusion Models:</a:t>
            </a:r>
            <a:endParaRPr lang="en-GB" sz="2000" i="1" kern="0" dirty="0" smtClean="0">
              <a:solidFill>
                <a:srgbClr val="3164AB"/>
              </a:solidFill>
              <a:latin typeface="+mn-lt"/>
            </a:endParaRPr>
          </a:p>
        </p:txBody>
      </p:sp>
      <mc:AlternateContent xmlns:mc="http://schemas.openxmlformats.org/markup-compatibility/2006" xmlns:a14="http://schemas.microsoft.com/office/drawing/2010/main">
        <mc:Choice Requires="a14">
          <p:sp>
            <p:nvSpPr>
              <p:cNvPr id="5" name="4 CuadroTexto"/>
              <p:cNvSpPr txBox="1"/>
              <p:nvPr/>
            </p:nvSpPr>
            <p:spPr>
              <a:xfrm>
                <a:off x="171391" y="3192387"/>
                <a:ext cx="8801218" cy="2972993"/>
              </a:xfrm>
              <a:prstGeom prst="rect">
                <a:avLst/>
              </a:prstGeom>
              <a:noFill/>
            </p:spPr>
            <p:txBody>
              <a:bodyPr wrap="square" rtlCol="0">
                <a:spAutoFit/>
              </a:bodyPr>
              <a:lstStyle/>
              <a:p>
                <a:pPr fontAlgn="auto">
                  <a:spcBef>
                    <a:spcPts val="0"/>
                  </a:spcBef>
                  <a:spcAft>
                    <a:spcPts val="0"/>
                  </a:spcAft>
                  <a:buClr>
                    <a:srgbClr val="3164AB"/>
                  </a:buClr>
                </a:pPr>
                <a:r>
                  <a:rPr lang="en-US" b="1" dirty="0" smtClean="0">
                    <a:solidFill>
                      <a:srgbClr val="FF0000"/>
                    </a:solidFill>
                    <a:latin typeface="Calibri"/>
                  </a:rPr>
                  <a:t>Fermi Model:</a:t>
                </a:r>
              </a:p>
              <a:p>
                <a:pPr fontAlgn="auto">
                  <a:spcBef>
                    <a:spcPts val="0"/>
                  </a:spcBef>
                  <a:spcAft>
                    <a:spcPts val="0"/>
                  </a:spcAft>
                  <a:buClr>
                    <a:srgbClr val="3164AB"/>
                  </a:buClr>
                </a:pPr>
                <a:r>
                  <a:rPr lang="en-US" sz="1400" dirty="0" smtClean="0">
                    <a:latin typeface="Calibri"/>
                  </a:rPr>
                  <a:t>The Fermi Model assumes that point defects are in thermodynamic equilibrium. There is no difference between Interstitials or Vacancies and Vacancies with different charge states interact with impurities independently.  The diffusion coefficient in extrinsic silicon is described by</a:t>
                </a:r>
              </a:p>
              <a:p>
                <a:pPr fontAlgn="auto">
                  <a:spcBef>
                    <a:spcPts val="0"/>
                  </a:spcBef>
                  <a:spcAft>
                    <a:spcPts val="0"/>
                  </a:spcAft>
                  <a:buClr>
                    <a:srgbClr val="3164AB"/>
                  </a:buClr>
                </a:pPr>
                <a:endParaRPr lang="en-US" sz="1400" dirty="0">
                  <a:latin typeface="Calibri"/>
                </a:endParaRPr>
              </a:p>
              <a:p>
                <a:pPr fontAlgn="auto">
                  <a:spcBef>
                    <a:spcPts val="0"/>
                  </a:spcBef>
                  <a:spcAft>
                    <a:spcPts val="0"/>
                  </a:spcAft>
                  <a:buClr>
                    <a:srgbClr val="3164AB"/>
                  </a:buClr>
                </a:pPr>
                <a:r>
                  <a:rPr lang="es-ES" sz="1400" dirty="0" smtClean="0"/>
                  <a:t>			</a:t>
                </a:r>
                <a14:m>
                  <m:oMath xmlns:m="http://schemas.openxmlformats.org/officeDocument/2006/math">
                    <m:r>
                      <a:rPr lang="es-ES" sz="1400" i="1">
                        <a:latin typeface="Cambria Math"/>
                      </a:rPr>
                      <m:t>𝐷</m:t>
                    </m:r>
                    <m:r>
                      <a:rPr lang="es-ES" sz="1400" i="1">
                        <a:latin typeface="Cambria Math"/>
                      </a:rPr>
                      <m:t>=</m:t>
                    </m:r>
                    <m:sSubSup>
                      <m:sSubSupPr>
                        <m:ctrlPr>
                          <a:rPr lang="es-ES" sz="1400" i="1" smtClean="0">
                            <a:latin typeface="Cambria Math" panose="02040503050406030204" pitchFamily="18" charset="0"/>
                          </a:rPr>
                        </m:ctrlPr>
                      </m:sSubSupPr>
                      <m:e>
                        <m:r>
                          <a:rPr lang="es-ES" sz="1400" b="0" i="1" smtClean="0">
                            <a:latin typeface="Cambria Math"/>
                          </a:rPr>
                          <m:t>𝐷</m:t>
                        </m:r>
                      </m:e>
                      <m:sub>
                        <m:r>
                          <a:rPr lang="es-ES" sz="1400" b="0" i="1" smtClean="0">
                            <a:latin typeface="Cambria Math"/>
                          </a:rPr>
                          <m:t>𝑖</m:t>
                        </m:r>
                      </m:sub>
                      <m:sup>
                        <m:r>
                          <a:rPr lang="es-ES" sz="1400" b="0" i="1" smtClean="0">
                            <a:latin typeface="Cambria Math"/>
                          </a:rPr>
                          <m:t>0</m:t>
                        </m:r>
                      </m:sup>
                    </m:sSubSup>
                  </m:oMath>
                </a14:m>
                <a:r>
                  <a:rPr lang="en-US" sz="1400" dirty="0" smtClean="0">
                    <a:latin typeface="Calibri"/>
                  </a:rPr>
                  <a:t>+ </a:t>
                </a:r>
                <a14:m>
                  <m:oMath xmlns:m="http://schemas.openxmlformats.org/officeDocument/2006/math">
                    <m:sSubSup>
                      <m:sSubSupPr>
                        <m:ctrlPr>
                          <a:rPr lang="es-ES" sz="1400" i="1">
                            <a:latin typeface="Cambria Math" panose="02040503050406030204" pitchFamily="18" charset="0"/>
                          </a:rPr>
                        </m:ctrlPr>
                      </m:sSubSupPr>
                      <m:e>
                        <m:r>
                          <a:rPr lang="es-ES" sz="1400" i="1">
                            <a:latin typeface="Cambria Math"/>
                          </a:rPr>
                          <m:t>𝐷</m:t>
                        </m:r>
                      </m:e>
                      <m:sub>
                        <m:r>
                          <a:rPr lang="es-ES" sz="1400" i="1">
                            <a:latin typeface="Cambria Math"/>
                          </a:rPr>
                          <m:t>𝑖</m:t>
                        </m:r>
                      </m:sub>
                      <m:sup>
                        <m:r>
                          <a:rPr lang="es-ES" sz="1400" b="0" i="1" smtClean="0">
                            <a:latin typeface="Cambria Math"/>
                          </a:rPr>
                          <m:t>+</m:t>
                        </m:r>
                      </m:sup>
                    </m:sSubSup>
                    <m:d>
                      <m:dPr>
                        <m:ctrlPr>
                          <a:rPr lang="es-ES" sz="1400" i="1" smtClean="0">
                            <a:latin typeface="Cambria Math" panose="02040503050406030204" pitchFamily="18" charset="0"/>
                          </a:rPr>
                        </m:ctrlPr>
                      </m:dPr>
                      <m:e>
                        <m:f>
                          <m:fPr>
                            <m:ctrlPr>
                              <a:rPr lang="es-ES" sz="1400" i="1" smtClean="0">
                                <a:latin typeface="Cambria Math" panose="02040503050406030204" pitchFamily="18" charset="0"/>
                              </a:rPr>
                            </m:ctrlPr>
                          </m:fPr>
                          <m:num>
                            <m:r>
                              <a:rPr lang="es-ES" sz="1400" b="0" i="1" smtClean="0">
                                <a:latin typeface="Cambria Math"/>
                              </a:rPr>
                              <m:t>𝑝</m:t>
                            </m:r>
                          </m:num>
                          <m:den>
                            <m:sSub>
                              <m:sSubPr>
                                <m:ctrlPr>
                                  <a:rPr lang="es-ES" sz="1400" i="1" smtClean="0">
                                    <a:latin typeface="Cambria Math" panose="02040503050406030204" pitchFamily="18" charset="0"/>
                                  </a:rPr>
                                </m:ctrlPr>
                              </m:sSubPr>
                              <m:e>
                                <m:r>
                                  <a:rPr lang="es-ES" sz="1400" b="0" i="1" smtClean="0">
                                    <a:latin typeface="Cambria Math"/>
                                  </a:rPr>
                                  <m:t>𝑛</m:t>
                                </m:r>
                              </m:e>
                              <m:sub>
                                <m:r>
                                  <a:rPr lang="es-ES" sz="1400" b="0" i="1" smtClean="0">
                                    <a:latin typeface="Cambria Math"/>
                                  </a:rPr>
                                  <m:t>𝑖</m:t>
                                </m:r>
                              </m:sub>
                            </m:sSub>
                          </m:den>
                        </m:f>
                      </m:e>
                    </m:d>
                    <m:r>
                      <a:rPr lang="es-ES" sz="1400" b="0" i="1" smtClean="0">
                        <a:latin typeface="Cambria Math"/>
                      </a:rPr>
                      <m:t>+</m:t>
                    </m:r>
                    <m:sSubSup>
                      <m:sSubSupPr>
                        <m:ctrlPr>
                          <a:rPr lang="es-ES" sz="1400" i="1">
                            <a:latin typeface="Cambria Math" panose="02040503050406030204" pitchFamily="18" charset="0"/>
                          </a:rPr>
                        </m:ctrlPr>
                      </m:sSubSupPr>
                      <m:e>
                        <m:r>
                          <a:rPr lang="es-ES" sz="1400" i="1">
                            <a:latin typeface="Cambria Math"/>
                          </a:rPr>
                          <m:t>𝐷</m:t>
                        </m:r>
                      </m:e>
                      <m:sub>
                        <m:r>
                          <a:rPr lang="es-ES" sz="1400" i="1">
                            <a:latin typeface="Cambria Math"/>
                          </a:rPr>
                          <m:t>𝑖</m:t>
                        </m:r>
                      </m:sub>
                      <m:sup>
                        <m:r>
                          <a:rPr lang="es-ES" sz="1400" b="0" i="1" smtClean="0">
                            <a:latin typeface="Cambria Math"/>
                          </a:rPr>
                          <m:t>−</m:t>
                        </m:r>
                      </m:sup>
                    </m:sSubSup>
                    <m:d>
                      <m:dPr>
                        <m:ctrlPr>
                          <a:rPr lang="es-ES" sz="1400" i="1" smtClean="0">
                            <a:latin typeface="Cambria Math" panose="02040503050406030204" pitchFamily="18" charset="0"/>
                          </a:rPr>
                        </m:ctrlPr>
                      </m:dPr>
                      <m:e>
                        <m:f>
                          <m:fPr>
                            <m:ctrlPr>
                              <a:rPr lang="es-ES" sz="1400" i="1" smtClean="0">
                                <a:latin typeface="Cambria Math" panose="02040503050406030204" pitchFamily="18" charset="0"/>
                              </a:rPr>
                            </m:ctrlPr>
                          </m:fPr>
                          <m:num>
                            <m:r>
                              <a:rPr lang="es-ES" sz="1400" b="0" i="1" smtClean="0">
                                <a:latin typeface="Cambria Math"/>
                              </a:rPr>
                              <m:t>𝑛</m:t>
                            </m:r>
                          </m:num>
                          <m:den>
                            <m:sSub>
                              <m:sSubPr>
                                <m:ctrlPr>
                                  <a:rPr lang="es-ES" sz="1400" i="1" smtClean="0">
                                    <a:latin typeface="Cambria Math" panose="02040503050406030204" pitchFamily="18" charset="0"/>
                                  </a:rPr>
                                </m:ctrlPr>
                              </m:sSubPr>
                              <m:e>
                                <m:r>
                                  <a:rPr lang="es-ES" sz="1400" b="0" i="1" smtClean="0">
                                    <a:latin typeface="Cambria Math"/>
                                  </a:rPr>
                                  <m:t>𝑛</m:t>
                                </m:r>
                              </m:e>
                              <m:sub>
                                <m:r>
                                  <a:rPr lang="es-ES" sz="1400" b="0" i="1" smtClean="0">
                                    <a:latin typeface="Cambria Math"/>
                                  </a:rPr>
                                  <m:t>𝑖</m:t>
                                </m:r>
                              </m:sub>
                            </m:sSub>
                          </m:den>
                        </m:f>
                      </m:e>
                    </m:d>
                    <m:r>
                      <a:rPr lang="es-ES" sz="1400" b="0" i="1" smtClean="0">
                        <a:latin typeface="Cambria Math"/>
                      </a:rPr>
                      <m:t>+</m:t>
                    </m:r>
                    <m:sSubSup>
                      <m:sSubSupPr>
                        <m:ctrlPr>
                          <a:rPr lang="es-ES" sz="1400" i="1">
                            <a:latin typeface="Cambria Math" panose="02040503050406030204" pitchFamily="18" charset="0"/>
                          </a:rPr>
                        </m:ctrlPr>
                      </m:sSubSupPr>
                      <m:e>
                        <m:r>
                          <a:rPr lang="es-ES" sz="1400" i="1">
                            <a:latin typeface="Cambria Math"/>
                          </a:rPr>
                          <m:t>𝐷</m:t>
                        </m:r>
                      </m:e>
                      <m:sub>
                        <m:r>
                          <a:rPr lang="es-ES" sz="1400" i="1">
                            <a:latin typeface="Cambria Math"/>
                          </a:rPr>
                          <m:t>𝑖</m:t>
                        </m:r>
                      </m:sub>
                      <m:sup>
                        <m:r>
                          <a:rPr lang="es-ES" sz="1400" b="0" i="1" smtClean="0">
                            <a:latin typeface="Cambria Math"/>
                          </a:rPr>
                          <m:t>=</m:t>
                        </m:r>
                      </m:sup>
                    </m:sSubSup>
                    <m:sSup>
                      <m:sSupPr>
                        <m:ctrlPr>
                          <a:rPr lang="es-ES" sz="1400" i="1" smtClean="0">
                            <a:latin typeface="Cambria Math" panose="02040503050406030204" pitchFamily="18" charset="0"/>
                          </a:rPr>
                        </m:ctrlPr>
                      </m:sSupPr>
                      <m:e>
                        <m:d>
                          <m:dPr>
                            <m:ctrlPr>
                              <a:rPr lang="es-ES" sz="1400" i="1">
                                <a:latin typeface="Cambria Math" panose="02040503050406030204" pitchFamily="18" charset="0"/>
                              </a:rPr>
                            </m:ctrlPr>
                          </m:dPr>
                          <m:e>
                            <m:f>
                              <m:fPr>
                                <m:ctrlPr>
                                  <a:rPr lang="es-ES" sz="1400" i="1">
                                    <a:latin typeface="Cambria Math" panose="02040503050406030204" pitchFamily="18" charset="0"/>
                                  </a:rPr>
                                </m:ctrlPr>
                              </m:fPr>
                              <m:num>
                                <m:r>
                                  <a:rPr lang="es-ES" sz="1400" i="1">
                                    <a:latin typeface="Cambria Math"/>
                                  </a:rPr>
                                  <m:t>𝑛</m:t>
                                </m:r>
                              </m:num>
                              <m:den>
                                <m:sSub>
                                  <m:sSubPr>
                                    <m:ctrlPr>
                                      <a:rPr lang="es-ES" sz="1400" i="1">
                                        <a:latin typeface="Cambria Math" panose="02040503050406030204" pitchFamily="18" charset="0"/>
                                      </a:rPr>
                                    </m:ctrlPr>
                                  </m:sSubPr>
                                  <m:e>
                                    <m:r>
                                      <a:rPr lang="es-ES" sz="1400" i="1">
                                        <a:latin typeface="Cambria Math"/>
                                      </a:rPr>
                                      <m:t>𝑛</m:t>
                                    </m:r>
                                  </m:e>
                                  <m:sub>
                                    <m:r>
                                      <a:rPr lang="es-ES" sz="1400" i="1">
                                        <a:latin typeface="Cambria Math"/>
                                      </a:rPr>
                                      <m:t>𝑖</m:t>
                                    </m:r>
                                  </m:sub>
                                </m:sSub>
                              </m:den>
                            </m:f>
                          </m:e>
                        </m:d>
                      </m:e>
                      <m:sup>
                        <m:r>
                          <a:rPr lang="es-ES" sz="1400" b="0" i="1" smtClean="0">
                            <a:latin typeface="Cambria Math"/>
                          </a:rPr>
                          <m:t>2</m:t>
                        </m:r>
                      </m:sup>
                    </m:sSup>
                  </m:oMath>
                </a14:m>
                <a:r>
                  <a:rPr lang="en-US" sz="1400" dirty="0" smtClean="0">
                    <a:latin typeface="Calibri"/>
                  </a:rPr>
                  <a:t>		  (2)</a:t>
                </a:r>
              </a:p>
              <a:p>
                <a:pPr fontAlgn="auto">
                  <a:spcBef>
                    <a:spcPts val="0"/>
                  </a:spcBef>
                  <a:spcAft>
                    <a:spcPts val="0"/>
                  </a:spcAft>
                  <a:buClr>
                    <a:srgbClr val="3164AB"/>
                  </a:buClr>
                </a:pPr>
                <a:r>
                  <a:rPr lang="en-US" b="1" dirty="0" smtClean="0">
                    <a:solidFill>
                      <a:srgbClr val="FF0000"/>
                    </a:solidFill>
                    <a:latin typeface="Calibri"/>
                  </a:rPr>
                  <a:t>Full coupled Model:</a:t>
                </a:r>
              </a:p>
              <a:p>
                <a:pPr fontAlgn="auto">
                  <a:spcBef>
                    <a:spcPts val="0"/>
                  </a:spcBef>
                  <a:spcAft>
                    <a:spcPts val="0"/>
                  </a:spcAft>
                  <a:buClr>
                    <a:srgbClr val="3164AB"/>
                  </a:buClr>
                </a:pPr>
                <a:r>
                  <a:rPr lang="en-US" sz="1400" dirty="0" smtClean="0">
                    <a:latin typeface="Calibri"/>
                  </a:rPr>
                  <a:t>Substitutional impurities are assumed to move both via vacancy-assisted diffusion with a fraction </a:t>
                </a:r>
                <a14:m>
                  <m:oMath xmlns:m="http://schemas.openxmlformats.org/officeDocument/2006/math">
                    <m:sSub>
                      <m:sSubPr>
                        <m:ctrlPr>
                          <a:rPr lang="en-US" sz="1400" i="1" smtClean="0">
                            <a:latin typeface="Cambria Math" panose="02040503050406030204" pitchFamily="18" charset="0"/>
                          </a:rPr>
                        </m:ctrlPr>
                      </m:sSubPr>
                      <m:e>
                        <m:r>
                          <a:rPr lang="es-ES" sz="1400" b="0" i="1" smtClean="0">
                            <a:latin typeface="Cambria Math"/>
                          </a:rPr>
                          <m:t>𝑓</m:t>
                        </m:r>
                      </m:e>
                      <m:sub>
                        <m:r>
                          <a:rPr lang="es-ES" sz="1400" b="0" i="1" smtClean="0">
                            <a:latin typeface="Cambria Math"/>
                          </a:rPr>
                          <m:t>𝑉</m:t>
                        </m:r>
                      </m:sub>
                    </m:sSub>
                    <m:r>
                      <a:rPr lang="es-ES" sz="1400" b="0" i="1" smtClean="0">
                        <a:latin typeface="Cambria Math"/>
                      </a:rPr>
                      <m:t>=1−</m:t>
                    </m:r>
                    <m:sSub>
                      <m:sSubPr>
                        <m:ctrlPr>
                          <a:rPr lang="es-ES" sz="1400" b="0" i="1" smtClean="0">
                            <a:latin typeface="Cambria Math" panose="02040503050406030204" pitchFamily="18" charset="0"/>
                          </a:rPr>
                        </m:ctrlPr>
                      </m:sSubPr>
                      <m:e>
                        <m:r>
                          <a:rPr lang="es-ES" sz="1400" b="0" i="1" smtClean="0">
                            <a:latin typeface="Cambria Math"/>
                          </a:rPr>
                          <m:t>𝑓</m:t>
                        </m:r>
                      </m:e>
                      <m:sub>
                        <m:r>
                          <a:rPr lang="es-ES" sz="1400" b="0" i="1" smtClean="0">
                            <a:latin typeface="Cambria Math"/>
                          </a:rPr>
                          <m:t>𝐼</m:t>
                        </m:r>
                      </m:sub>
                    </m:sSub>
                  </m:oMath>
                </a14:m>
                <a:r>
                  <a:rPr lang="en-US" sz="1400" dirty="0" smtClean="0">
                    <a:latin typeface="Calibri"/>
                  </a:rPr>
                  <a:t> and via interstitial-assisted diffusion with a fraction </a:t>
                </a:r>
                <a14:m>
                  <m:oMath xmlns:m="http://schemas.openxmlformats.org/officeDocument/2006/math">
                    <m:sSub>
                      <m:sSubPr>
                        <m:ctrlPr>
                          <a:rPr lang="en-US" sz="1400" i="1" smtClean="0">
                            <a:latin typeface="Cambria Math" panose="02040503050406030204" pitchFamily="18" charset="0"/>
                          </a:rPr>
                        </m:ctrlPr>
                      </m:sSubPr>
                      <m:e>
                        <m:r>
                          <a:rPr lang="es-ES" sz="1400" b="0" i="1" smtClean="0">
                            <a:latin typeface="Cambria Math"/>
                          </a:rPr>
                          <m:t>𝑓</m:t>
                        </m:r>
                      </m:e>
                      <m:sub>
                        <m:r>
                          <a:rPr lang="es-ES" sz="1400" b="0" i="1" smtClean="0">
                            <a:latin typeface="Cambria Math"/>
                          </a:rPr>
                          <m:t>𝐼</m:t>
                        </m:r>
                      </m:sub>
                    </m:sSub>
                  </m:oMath>
                </a14:m>
                <a:r>
                  <a:rPr lang="en-US" sz="1400" dirty="0" smtClean="0">
                    <a:latin typeface="Calibri"/>
                  </a:rPr>
                  <a:t> . By default  </a:t>
                </a:r>
                <a14:m>
                  <m:oMath xmlns:m="http://schemas.openxmlformats.org/officeDocument/2006/math">
                    <m:sSub>
                      <m:sSubPr>
                        <m:ctrlPr>
                          <a:rPr lang="en-US" sz="1400" i="1">
                            <a:latin typeface="Cambria Math" panose="02040503050406030204" pitchFamily="18" charset="0"/>
                          </a:rPr>
                        </m:ctrlPr>
                      </m:sSubPr>
                      <m:e>
                        <m:r>
                          <a:rPr lang="es-ES" sz="1400" i="1">
                            <a:latin typeface="Cambria Math"/>
                          </a:rPr>
                          <m:t>𝑓</m:t>
                        </m:r>
                      </m:e>
                      <m:sub>
                        <m:r>
                          <a:rPr lang="es-ES" sz="1400" i="1">
                            <a:latin typeface="Cambria Math"/>
                          </a:rPr>
                          <m:t>𝐼</m:t>
                        </m:r>
                      </m:sub>
                    </m:sSub>
                    <m:r>
                      <a:rPr lang="es-ES" sz="1400" b="0" i="0" smtClean="0">
                        <a:latin typeface="Cambria Math"/>
                      </a:rPr>
                      <m:t>=0.94</m:t>
                    </m:r>
                  </m:oMath>
                </a14:m>
                <a:r>
                  <a:rPr lang="en-US" sz="1400" dirty="0" smtClean="0">
                    <a:latin typeface="Calibri"/>
                  </a:rPr>
                  <a:t>.</a:t>
                </a:r>
              </a:p>
              <a:p>
                <a:pPr fontAlgn="auto">
                  <a:spcBef>
                    <a:spcPts val="0"/>
                  </a:spcBef>
                  <a:spcAft>
                    <a:spcPts val="0"/>
                  </a:spcAft>
                  <a:buClr>
                    <a:srgbClr val="3164AB"/>
                  </a:buClr>
                </a:pPr>
                <a:endParaRPr lang="en-US" sz="1400" dirty="0" smtClean="0">
                  <a:latin typeface="Calibri"/>
                </a:endParaRPr>
              </a:p>
              <a:p>
                <a:pPr fontAlgn="auto">
                  <a:spcBef>
                    <a:spcPts val="0"/>
                  </a:spcBef>
                  <a:spcAft>
                    <a:spcPts val="0"/>
                  </a:spcAft>
                  <a:buClr>
                    <a:srgbClr val="3164AB"/>
                  </a:buClr>
                </a:pPr>
                <a:r>
                  <a:rPr lang="en-US" sz="1400" dirty="0" smtClean="0">
                    <a:latin typeface="Calibri"/>
                  </a:rPr>
                  <a:t>The model is based in non-equilibrium of point </a:t>
                </a:r>
                <a:r>
                  <a:rPr lang="en-US" sz="1400" dirty="0" smtClean="0"/>
                  <a:t>defects concentration. T</a:t>
                </a:r>
                <a:r>
                  <a:rPr lang="en-US" sz="1400" dirty="0" smtClean="0">
                    <a:latin typeface="Calibri"/>
                  </a:rPr>
                  <a:t>he coupled equations for impurities and point defects must be solved, because impurities continue to have dynamic interactions with point defects during annealing. </a:t>
                </a:r>
                <a:endParaRPr lang="en-US" dirty="0">
                  <a:latin typeface="Calibri"/>
                </a:endParaRPr>
              </a:p>
            </p:txBody>
          </p:sp>
        </mc:Choice>
        <mc:Fallback xmlns="">
          <p:sp>
            <p:nvSpPr>
              <p:cNvPr id="5" name="4 CuadroTexto"/>
              <p:cNvSpPr txBox="1">
                <a:spLocks noRot="1" noChangeAspect="1" noMove="1" noResize="1" noEditPoints="1" noAdjustHandles="1" noChangeArrowheads="1" noChangeShapeType="1" noTextEdit="1"/>
              </p:cNvSpPr>
              <p:nvPr/>
            </p:nvSpPr>
            <p:spPr>
              <a:xfrm>
                <a:off x="171391" y="3192387"/>
                <a:ext cx="8801218" cy="2972993"/>
              </a:xfrm>
              <a:prstGeom prst="rect">
                <a:avLst/>
              </a:prstGeom>
              <a:blipFill rotWithShape="0">
                <a:blip r:embed="rId2"/>
                <a:stretch>
                  <a:fillRect l="-554" t="-1232" b="-1232"/>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6" name="5 CuadroTexto"/>
              <p:cNvSpPr txBox="1"/>
              <p:nvPr/>
            </p:nvSpPr>
            <p:spPr>
              <a:xfrm>
                <a:off x="251400" y="1340710"/>
                <a:ext cx="8353160" cy="1747017"/>
              </a:xfrm>
              <a:prstGeom prst="rect">
                <a:avLst/>
              </a:prstGeom>
              <a:noFill/>
            </p:spPr>
            <p:txBody>
              <a:bodyPr wrap="square" rtlCol="0">
                <a:spAutoFit/>
              </a:bodyPr>
              <a:lstStyle/>
              <a:p>
                <a:r>
                  <a:rPr lang="en-US" sz="1400" dirty="0" smtClean="0"/>
                  <a:t>All diffusion models (Fermi, two dimensional or fully coupled model) follow the same generic mathematical form of a continuity equation. Second order Fick’s Equation</a:t>
                </a:r>
              </a:p>
              <a:p>
                <a:endParaRPr lang="en-US" sz="1400" dirty="0" smtClean="0"/>
              </a:p>
              <a:p>
                <a:r>
                  <a:rPr lang="en-US" sz="1400" dirty="0" smtClean="0"/>
                  <a:t>				</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a:rPr>
                          <m:t>𝜕</m:t>
                        </m:r>
                        <m:sSub>
                          <m:sSubPr>
                            <m:ctrlPr>
                              <a:rPr lang="en-US" sz="1600" i="1" smtClean="0">
                                <a:latin typeface="Cambria Math" panose="02040503050406030204" pitchFamily="18" charset="0"/>
                              </a:rPr>
                            </m:ctrlPr>
                          </m:sSubPr>
                          <m:e>
                            <m:r>
                              <a:rPr lang="en-US" sz="1600" b="0" i="1" smtClean="0">
                                <a:latin typeface="Cambria Math"/>
                              </a:rPr>
                              <m:t>𝐶</m:t>
                            </m:r>
                          </m:e>
                          <m:sub>
                            <m:r>
                              <a:rPr lang="en-US" sz="1600" b="0" i="1" smtClean="0">
                                <a:latin typeface="Cambria Math"/>
                              </a:rPr>
                              <m:t>𝑐h</m:t>
                            </m:r>
                          </m:sub>
                        </m:sSub>
                      </m:num>
                      <m:den>
                        <m:r>
                          <a:rPr lang="en-US" sz="1600" i="1" smtClean="0">
                            <a:latin typeface="Cambria Math"/>
                          </a:rPr>
                          <m:t>𝜕</m:t>
                        </m:r>
                        <m:r>
                          <a:rPr lang="en-US" sz="1600" b="0" i="1" smtClean="0">
                            <a:latin typeface="Cambria Math"/>
                          </a:rPr>
                          <m:t>𝑡</m:t>
                        </m:r>
                      </m:den>
                    </m:f>
                    <m:r>
                      <a:rPr lang="en-US" sz="1600" b="0" i="1" smtClean="0">
                        <a:latin typeface="Cambria Math"/>
                      </a:rPr>
                      <m:t>=−</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𝐽</m:t>
                        </m:r>
                      </m:e>
                      <m:sub>
                        <m:r>
                          <a:rPr lang="en-US" sz="1600" b="0" i="1" smtClean="0">
                            <a:latin typeface="Cambria Math"/>
                            <a:ea typeface="Cambria Math"/>
                          </a:rPr>
                          <m:t>𝐴</m:t>
                        </m:r>
                      </m:sub>
                    </m:sSub>
                    <m:r>
                      <a:rPr lang="en-US" sz="1600" b="0" i="1" smtClean="0">
                        <a:latin typeface="Cambria Math"/>
                        <a:ea typeface="Cambria Math"/>
                      </a:rPr>
                      <m:t>+</m:t>
                    </m:r>
                    <m:r>
                      <a:rPr lang="en-US" sz="1600" b="0" i="1" smtClean="0">
                        <a:latin typeface="Cambria Math"/>
                        <a:ea typeface="Cambria Math"/>
                      </a:rPr>
                      <m:t>𝑆</m:t>
                    </m:r>
                  </m:oMath>
                </a14:m>
                <a:r>
                  <a:rPr lang="en-US" sz="1600" dirty="0" smtClean="0"/>
                  <a:t>			(1)</a:t>
                </a:r>
              </a:p>
              <a:p>
                <a:endParaRPr lang="en-US" sz="1400" dirty="0" smtClean="0"/>
              </a:p>
              <a:p>
                <a:r>
                  <a:rPr lang="en-US" sz="1400" dirty="0" smtClean="0"/>
                  <a:t>At any given temperature, a finite number of dopant-defect pairs is present. This fraction is responsible for the redistribution of dopant atoms.</a:t>
                </a:r>
                <a:endParaRPr lang="en-US" sz="1400" dirty="0"/>
              </a:p>
            </p:txBody>
          </p:sp>
        </mc:Choice>
        <mc:Fallback xmlns="">
          <p:sp>
            <p:nvSpPr>
              <p:cNvPr id="6" name="5 CuadroTexto"/>
              <p:cNvSpPr txBox="1">
                <a:spLocks noRot="1" noChangeAspect="1" noMove="1" noResize="1" noEditPoints="1" noAdjustHandles="1" noChangeArrowheads="1" noChangeShapeType="1" noTextEdit="1"/>
              </p:cNvSpPr>
              <p:nvPr/>
            </p:nvSpPr>
            <p:spPr>
              <a:xfrm>
                <a:off x="251400" y="1340710"/>
                <a:ext cx="8353160" cy="1747017"/>
              </a:xfrm>
              <a:prstGeom prst="rect">
                <a:avLst/>
              </a:prstGeom>
              <a:blipFill rotWithShape="0">
                <a:blip r:embed="rId3"/>
                <a:stretch>
                  <a:fillRect l="-219" t="-697" r="-73" b="-2439"/>
                </a:stretch>
              </a:blipFill>
            </p:spPr>
            <p:txBody>
              <a:bodyPr/>
              <a:lstStyle/>
              <a:p>
                <a:r>
                  <a:rPr lang="es-ES_tradnl">
                    <a:noFill/>
                  </a:rPr>
                  <a:t> </a:t>
                </a:r>
              </a:p>
            </p:txBody>
          </p:sp>
        </mc:Fallback>
      </mc:AlternateContent>
      <p:cxnSp>
        <p:nvCxnSpPr>
          <p:cNvPr id="8"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9"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Tree>
    <p:extLst>
      <p:ext uri="{BB962C8B-B14F-4D97-AF65-F5344CB8AC3E}">
        <p14:creationId xmlns:p14="http://schemas.microsoft.com/office/powerpoint/2010/main" val="3736156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3 CuadroTexto"/>
              <p:cNvSpPr txBox="1"/>
              <p:nvPr/>
            </p:nvSpPr>
            <p:spPr>
              <a:xfrm>
                <a:off x="179512" y="1052670"/>
                <a:ext cx="8801218" cy="5234318"/>
              </a:xfrm>
              <a:prstGeom prst="rect">
                <a:avLst/>
              </a:prstGeom>
              <a:noFill/>
            </p:spPr>
            <p:txBody>
              <a:bodyPr wrap="square" rtlCol="0">
                <a:spAutoFit/>
              </a:bodyPr>
              <a:lstStyle/>
              <a:p>
                <a:pPr fontAlgn="auto">
                  <a:spcBef>
                    <a:spcPts val="0"/>
                  </a:spcBef>
                  <a:spcAft>
                    <a:spcPts val="0"/>
                  </a:spcAft>
                  <a:buClr>
                    <a:srgbClr val="3164AB"/>
                  </a:buClr>
                </a:pPr>
                <a:r>
                  <a:rPr lang="en-US" b="1" dirty="0" smtClean="0">
                    <a:solidFill>
                      <a:srgbClr val="FF0000"/>
                    </a:solidFill>
                    <a:latin typeface="Calibri"/>
                  </a:rPr>
                  <a:t>Optimization of defects fraction: </a:t>
                </a:r>
              </a:p>
              <a:p>
                <a:pPr marL="180975" lvl="1">
                  <a:buClr>
                    <a:srgbClr val="3164AB"/>
                  </a:buClr>
                </a:pPr>
                <a:r>
                  <a:rPr lang="en-US" sz="1400" dirty="0" smtClean="0">
                    <a:latin typeface="Calibri"/>
                  </a:rPr>
                  <a:t>The continuity equation for dopants are</a:t>
                </a:r>
              </a:p>
              <a:p>
                <a:pPr lvl="1">
                  <a:buClr>
                    <a:srgbClr val="3164AB"/>
                  </a:buClr>
                </a:pPr>
                <a:r>
                  <a:rPr lang="en-US" sz="1400" dirty="0">
                    <a:latin typeface="Calibri"/>
                  </a:rPr>
                  <a:t>	</a:t>
                </a:r>
                <a:r>
                  <a:rPr lang="en-US" sz="1400" dirty="0" smtClean="0">
                    <a:latin typeface="Calibri"/>
                  </a:rPr>
                  <a:t>			</a:t>
                </a:r>
                <a14:m>
                  <m:oMath xmlns:m="http://schemas.openxmlformats.org/officeDocument/2006/math">
                    <m:f>
                      <m:fPr>
                        <m:ctrlPr>
                          <a:rPr lang="en-US" sz="1400" i="1" smtClean="0">
                            <a:latin typeface="Cambria Math" panose="02040503050406030204" pitchFamily="18" charset="0"/>
                          </a:rPr>
                        </m:ctrlPr>
                      </m:fPr>
                      <m:num>
                        <m:r>
                          <a:rPr lang="en-US" sz="1400" i="1" smtClean="0">
                            <a:latin typeface="Cambria Math"/>
                          </a:rPr>
                          <m:t>𝜕</m:t>
                        </m:r>
                        <m:sSub>
                          <m:sSubPr>
                            <m:ctrlPr>
                              <a:rPr lang="en-US" sz="1400" i="1" smtClean="0">
                                <a:latin typeface="Cambria Math" panose="02040503050406030204" pitchFamily="18" charset="0"/>
                              </a:rPr>
                            </m:ctrlPr>
                          </m:sSubPr>
                          <m:e>
                            <m:r>
                              <a:rPr lang="es-ES" sz="1400" b="0" i="1" smtClean="0">
                                <a:latin typeface="Cambria Math"/>
                              </a:rPr>
                              <m:t>𝐶</m:t>
                            </m:r>
                          </m:e>
                          <m:sub>
                            <m:r>
                              <a:rPr lang="es-ES" sz="1400" b="0" i="1" smtClean="0">
                                <a:latin typeface="Cambria Math"/>
                              </a:rPr>
                              <m:t>𝑐h</m:t>
                            </m:r>
                          </m:sub>
                        </m:sSub>
                      </m:num>
                      <m:den>
                        <m:r>
                          <a:rPr lang="en-US" sz="1400" i="1" smtClean="0">
                            <a:latin typeface="Cambria Math"/>
                          </a:rPr>
                          <m:t>𝜕</m:t>
                        </m:r>
                        <m:r>
                          <a:rPr lang="es-ES" sz="1400" b="0" i="1" smtClean="0">
                            <a:latin typeface="Cambria Math"/>
                          </a:rPr>
                          <m:t>𝑡</m:t>
                        </m:r>
                      </m:den>
                    </m:f>
                    <m:r>
                      <a:rPr lang="es-ES" sz="1400" b="0" i="1" smtClean="0">
                        <a:latin typeface="Cambria Math"/>
                      </a:rPr>
                      <m:t>=−</m:t>
                    </m:r>
                    <m:nary>
                      <m:naryPr>
                        <m:chr m:val="∑"/>
                        <m:supHide m:val="on"/>
                        <m:ctrlPr>
                          <a:rPr lang="es-ES" sz="1400" b="0" i="1" smtClean="0">
                            <a:latin typeface="Cambria Math" panose="02040503050406030204" pitchFamily="18" charset="0"/>
                          </a:rPr>
                        </m:ctrlPr>
                      </m:naryPr>
                      <m:sub>
                        <m:r>
                          <m:rPr>
                            <m:brk m:alnAt="7"/>
                          </m:rPr>
                          <a:rPr lang="es-ES" sz="1400" b="0" i="1" smtClean="0">
                            <a:latin typeface="Cambria Math"/>
                          </a:rPr>
                          <m:t>𝑋</m:t>
                        </m:r>
                        <m:r>
                          <a:rPr lang="es-ES" sz="1400" b="0" i="1" smtClean="0">
                            <a:latin typeface="Cambria Math"/>
                          </a:rPr>
                          <m:t>=</m:t>
                        </m:r>
                        <m:r>
                          <a:rPr lang="es-ES" sz="1400" b="0" i="1" smtClean="0">
                            <a:latin typeface="Cambria Math"/>
                          </a:rPr>
                          <m:t>𝐼</m:t>
                        </m:r>
                        <m:r>
                          <a:rPr lang="es-ES" sz="1400" b="0" i="1" smtClean="0">
                            <a:latin typeface="Cambria Math"/>
                          </a:rPr>
                          <m:t>,</m:t>
                        </m:r>
                        <m:r>
                          <a:rPr lang="es-ES" sz="1400" b="0" i="1" smtClean="0">
                            <a:latin typeface="Cambria Math"/>
                          </a:rPr>
                          <m:t>𝑉</m:t>
                        </m:r>
                      </m:sub>
                      <m:sup/>
                      <m:e>
                        <m:r>
                          <a:rPr lang="es-ES" sz="1400" b="0" i="1" smtClean="0">
                            <a:latin typeface="Cambria Math"/>
                            <a:ea typeface="Cambria Math"/>
                          </a:rPr>
                          <m:t>𝛻</m:t>
                        </m:r>
                        <m:r>
                          <a:rPr lang="es-ES" sz="1400" b="0" i="1" smtClean="0">
                            <a:latin typeface="Cambria Math"/>
                            <a:ea typeface="Cambria Math"/>
                          </a:rPr>
                          <m:t>·</m:t>
                        </m:r>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𝐽</m:t>
                            </m:r>
                          </m:e>
                          <m:sub>
                            <m:r>
                              <a:rPr lang="es-ES" sz="1400" b="0" i="1" smtClean="0">
                                <a:latin typeface="Cambria Math"/>
                                <a:ea typeface="Cambria Math"/>
                              </a:rPr>
                              <m:t>𝐴𝑋</m:t>
                            </m:r>
                          </m:sub>
                        </m:sSub>
                      </m:e>
                    </m:nary>
                  </m:oMath>
                </a14:m>
                <a:r>
                  <a:rPr lang="en-US" sz="1400" dirty="0" smtClean="0">
                    <a:latin typeface="Calibri"/>
                  </a:rPr>
                  <a:t>			(3)</a:t>
                </a:r>
              </a:p>
              <a:p>
                <a:pPr lvl="1">
                  <a:buClr>
                    <a:srgbClr val="3164AB"/>
                  </a:buClr>
                </a:pPr>
                <a:r>
                  <a:rPr lang="en-US" sz="1400" dirty="0" smtClean="0"/>
                  <a:t>			</a:t>
                </a:r>
                <a14:m>
                  <m:oMath xmlns:m="http://schemas.openxmlformats.org/officeDocument/2006/math">
                    <m:sSub>
                      <m:sSubPr>
                        <m:ctrlPr>
                          <a:rPr lang="en-US" sz="1400" i="1" smtClean="0">
                            <a:latin typeface="Cambria Math" panose="02040503050406030204" pitchFamily="18" charset="0"/>
                          </a:rPr>
                        </m:ctrlPr>
                      </m:sSubPr>
                      <m:e>
                        <m:r>
                          <a:rPr lang="es-ES" sz="1400" b="0" i="1" smtClean="0">
                            <a:latin typeface="Cambria Math"/>
                          </a:rPr>
                          <m:t>𝐽</m:t>
                        </m:r>
                      </m:e>
                      <m:sub>
                        <m:r>
                          <a:rPr lang="es-ES" sz="1400" b="0" i="1" smtClean="0">
                            <a:latin typeface="Cambria Math"/>
                          </a:rPr>
                          <m:t>𝐴𝑋</m:t>
                        </m:r>
                      </m:sub>
                    </m:sSub>
                    <m:r>
                      <a:rPr lang="es-ES" sz="1400" b="0" i="1" smtClean="0">
                        <a:latin typeface="Cambria Math"/>
                      </a:rPr>
                      <m:t>=−</m:t>
                    </m:r>
                    <m:sSub>
                      <m:sSubPr>
                        <m:ctrlPr>
                          <a:rPr lang="es-ES" sz="1400" b="0" i="1" smtClean="0">
                            <a:latin typeface="Cambria Math" panose="02040503050406030204" pitchFamily="18" charset="0"/>
                          </a:rPr>
                        </m:ctrlPr>
                      </m:sSubPr>
                      <m:e>
                        <m:r>
                          <a:rPr lang="es-ES" sz="1400" b="0" i="1" smtClean="0">
                            <a:latin typeface="Cambria Math"/>
                          </a:rPr>
                          <m:t>𝑓</m:t>
                        </m:r>
                      </m:e>
                      <m:sub>
                        <m:r>
                          <a:rPr lang="es-ES" sz="1400" b="0" i="1" smtClean="0">
                            <a:latin typeface="Cambria Math"/>
                          </a:rPr>
                          <m:t>𝑋</m:t>
                        </m:r>
                      </m:sub>
                    </m:sSub>
                    <m:sSub>
                      <m:sSubPr>
                        <m:ctrlPr>
                          <a:rPr lang="es-ES" sz="1400" b="0" i="1" smtClean="0">
                            <a:latin typeface="Cambria Math" panose="02040503050406030204" pitchFamily="18" charset="0"/>
                          </a:rPr>
                        </m:ctrlPr>
                      </m:sSubPr>
                      <m:e>
                        <m:r>
                          <a:rPr lang="es-ES" sz="1400" b="0" i="1" smtClean="0">
                            <a:latin typeface="Cambria Math"/>
                          </a:rPr>
                          <m:t>𝐷</m:t>
                        </m:r>
                      </m:e>
                      <m:sub>
                        <m:r>
                          <a:rPr lang="es-ES" sz="1400" b="0" i="1" smtClean="0">
                            <a:latin typeface="Cambria Math"/>
                          </a:rPr>
                          <m:t>𝐴𝑋</m:t>
                        </m:r>
                      </m:sub>
                    </m:sSub>
                    <m:d>
                      <m:dPr>
                        <m:begChr m:val="["/>
                        <m:endChr m:val="]"/>
                        <m:ctrlPr>
                          <a:rPr lang="es-ES" sz="1400" b="0" i="1" smtClean="0">
                            <a:latin typeface="Cambria Math" panose="02040503050406030204" pitchFamily="18" charset="0"/>
                          </a:rPr>
                        </m:ctrlPr>
                      </m:dPr>
                      <m:e>
                        <m:r>
                          <a:rPr lang="es-ES" sz="1400" b="0" i="1" smtClean="0">
                            <a:latin typeface="Cambria Math"/>
                            <a:ea typeface="Cambria Math"/>
                          </a:rPr>
                          <m:t>𝛻</m:t>
                        </m:r>
                        <m:d>
                          <m:dPr>
                            <m:ctrlPr>
                              <a:rPr lang="es-ES" sz="1400" b="0" i="1" smtClean="0">
                                <a:latin typeface="Cambria Math" panose="02040503050406030204" pitchFamily="18" charset="0"/>
                                <a:ea typeface="Cambria Math"/>
                              </a:rPr>
                            </m:ctrlPr>
                          </m:dPr>
                          <m:e>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𝐶</m:t>
                                </m:r>
                              </m:e>
                              <m:sub>
                                <m:r>
                                  <a:rPr lang="es-ES" sz="1400" b="0" i="1" smtClean="0">
                                    <a:latin typeface="Cambria Math"/>
                                    <a:ea typeface="Cambria Math"/>
                                  </a:rPr>
                                  <m:t>𝐴</m:t>
                                </m:r>
                              </m:sub>
                            </m:sSub>
                            <m:f>
                              <m:fPr>
                                <m:ctrlPr>
                                  <a:rPr lang="es-ES" sz="1400" b="0" i="1" smtClean="0">
                                    <a:latin typeface="Cambria Math" panose="02040503050406030204" pitchFamily="18" charset="0"/>
                                    <a:ea typeface="Cambria Math"/>
                                  </a:rPr>
                                </m:ctrlPr>
                              </m:fPr>
                              <m:num>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𝐶</m:t>
                                    </m:r>
                                  </m:e>
                                  <m:sub>
                                    <m:r>
                                      <a:rPr lang="es-ES" sz="1400" b="0" i="1" smtClean="0">
                                        <a:latin typeface="Cambria Math"/>
                                        <a:ea typeface="Cambria Math"/>
                                      </a:rPr>
                                      <m:t>𝑋</m:t>
                                    </m:r>
                                  </m:sub>
                                </m:sSub>
                              </m:num>
                              <m:den>
                                <m:sSubSup>
                                  <m:sSubSupPr>
                                    <m:ctrlPr>
                                      <a:rPr lang="es-ES" sz="1400" b="0" i="1" smtClean="0">
                                        <a:latin typeface="Cambria Math" panose="02040503050406030204" pitchFamily="18" charset="0"/>
                                        <a:ea typeface="Cambria Math"/>
                                      </a:rPr>
                                    </m:ctrlPr>
                                  </m:sSubSupPr>
                                  <m:e>
                                    <m:r>
                                      <a:rPr lang="es-ES" sz="1400" b="0" i="1" smtClean="0">
                                        <a:latin typeface="Cambria Math"/>
                                        <a:ea typeface="Cambria Math"/>
                                      </a:rPr>
                                      <m:t>𝐶</m:t>
                                    </m:r>
                                  </m:e>
                                  <m:sub>
                                    <m:r>
                                      <a:rPr lang="es-ES" sz="1400" b="0" i="1" smtClean="0">
                                        <a:latin typeface="Cambria Math"/>
                                        <a:ea typeface="Cambria Math"/>
                                      </a:rPr>
                                      <m:t>𝑋</m:t>
                                    </m:r>
                                  </m:sub>
                                  <m:sup>
                                    <m:r>
                                      <a:rPr lang="es-ES" sz="1400" b="0" i="1" smtClean="0">
                                        <a:latin typeface="Cambria Math"/>
                                        <a:ea typeface="Cambria Math"/>
                                      </a:rPr>
                                      <m:t>∗</m:t>
                                    </m:r>
                                  </m:sup>
                                </m:sSubSup>
                              </m:den>
                            </m:f>
                          </m:e>
                        </m:d>
                        <m:r>
                          <a:rPr lang="es-ES" sz="1400" b="0" i="1" smtClean="0">
                            <a:latin typeface="Cambria Math"/>
                            <a:ea typeface="Cambria Math"/>
                          </a:rPr>
                          <m:t>−</m:t>
                        </m:r>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𝑍</m:t>
                            </m:r>
                          </m:e>
                          <m:sub>
                            <m:r>
                              <a:rPr lang="es-ES" sz="1400" b="0" i="1" smtClean="0">
                                <a:latin typeface="Cambria Math"/>
                                <a:ea typeface="Cambria Math"/>
                              </a:rPr>
                              <m:t>𝐴</m:t>
                            </m:r>
                          </m:sub>
                        </m:sSub>
                        <m:d>
                          <m:dPr>
                            <m:ctrlPr>
                              <a:rPr lang="es-ES" sz="1400" b="0" i="1" smtClean="0">
                                <a:latin typeface="Cambria Math" panose="02040503050406030204" pitchFamily="18" charset="0"/>
                                <a:ea typeface="Cambria Math"/>
                              </a:rPr>
                            </m:ctrlPr>
                          </m:dPr>
                          <m:e>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𝐶</m:t>
                                </m:r>
                              </m:e>
                              <m:sub>
                                <m:r>
                                  <a:rPr lang="es-ES" sz="1400" b="0" i="1" smtClean="0">
                                    <a:latin typeface="Cambria Math"/>
                                    <a:ea typeface="Cambria Math"/>
                                  </a:rPr>
                                  <m:t>𝐴</m:t>
                                </m:r>
                              </m:sub>
                            </m:sSub>
                            <m:f>
                              <m:fPr>
                                <m:ctrlPr>
                                  <a:rPr lang="es-ES" sz="1400" b="0" i="1" smtClean="0">
                                    <a:latin typeface="Cambria Math" panose="02040503050406030204" pitchFamily="18" charset="0"/>
                                    <a:ea typeface="Cambria Math"/>
                                  </a:rPr>
                                </m:ctrlPr>
                              </m:fPr>
                              <m:num>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𝐶</m:t>
                                    </m:r>
                                  </m:e>
                                  <m:sub>
                                    <m:r>
                                      <a:rPr lang="es-ES" sz="1400" b="0" i="1" smtClean="0">
                                        <a:latin typeface="Cambria Math"/>
                                        <a:ea typeface="Cambria Math"/>
                                      </a:rPr>
                                      <m:t>𝑋</m:t>
                                    </m:r>
                                  </m:sub>
                                </m:sSub>
                              </m:num>
                              <m:den>
                                <m:sSubSup>
                                  <m:sSubSupPr>
                                    <m:ctrlPr>
                                      <a:rPr lang="es-ES" sz="1400" b="0" i="1" smtClean="0">
                                        <a:latin typeface="Cambria Math" panose="02040503050406030204" pitchFamily="18" charset="0"/>
                                        <a:ea typeface="Cambria Math"/>
                                      </a:rPr>
                                    </m:ctrlPr>
                                  </m:sSubSupPr>
                                  <m:e>
                                    <m:r>
                                      <a:rPr lang="es-ES" sz="1400" b="0" i="1" smtClean="0">
                                        <a:latin typeface="Cambria Math"/>
                                        <a:ea typeface="Cambria Math"/>
                                      </a:rPr>
                                      <m:t>𝐶</m:t>
                                    </m:r>
                                  </m:e>
                                  <m:sub>
                                    <m:r>
                                      <a:rPr lang="es-ES" sz="1400" b="0" i="1" smtClean="0">
                                        <a:latin typeface="Cambria Math"/>
                                        <a:ea typeface="Cambria Math"/>
                                      </a:rPr>
                                      <m:t>𝑋</m:t>
                                    </m:r>
                                  </m:sub>
                                  <m:sup>
                                    <m:r>
                                      <a:rPr lang="es-ES" sz="1400" b="0" i="1" smtClean="0">
                                        <a:latin typeface="Cambria Math"/>
                                        <a:ea typeface="Cambria Math"/>
                                      </a:rPr>
                                      <m:t>∗</m:t>
                                    </m:r>
                                  </m:sup>
                                </m:sSubSup>
                              </m:den>
                            </m:f>
                          </m:e>
                        </m:d>
                        <m:f>
                          <m:fPr>
                            <m:ctrlPr>
                              <a:rPr lang="es-ES" sz="1400" b="0" i="1" smtClean="0">
                                <a:latin typeface="Cambria Math" panose="02040503050406030204" pitchFamily="18" charset="0"/>
                                <a:ea typeface="Cambria Math"/>
                              </a:rPr>
                            </m:ctrlPr>
                          </m:fPr>
                          <m:num>
                            <m:r>
                              <a:rPr lang="es-ES" sz="1400" b="0" i="1" smtClean="0">
                                <a:latin typeface="Cambria Math"/>
                                <a:ea typeface="Cambria Math"/>
                              </a:rPr>
                              <m:t>𝑞𝐸</m:t>
                            </m:r>
                          </m:num>
                          <m:den>
                            <m:r>
                              <a:rPr lang="es-ES" sz="1400" b="0" i="1" smtClean="0">
                                <a:latin typeface="Cambria Math"/>
                                <a:ea typeface="Cambria Math"/>
                              </a:rPr>
                              <m:t>𝑘𝑇</m:t>
                            </m:r>
                          </m:den>
                        </m:f>
                      </m:e>
                    </m:d>
                  </m:oMath>
                </a14:m>
                <a:r>
                  <a:rPr lang="en-US" sz="1400" dirty="0" smtClean="0">
                    <a:latin typeface="Calibri"/>
                  </a:rPr>
                  <a:t>		(4)</a:t>
                </a:r>
              </a:p>
              <a:p>
                <a:pPr lvl="1">
                  <a:buClr>
                    <a:srgbClr val="3164AB"/>
                  </a:buClr>
                </a:pPr>
                <a:r>
                  <a:rPr lang="en-US" sz="1400" dirty="0" smtClean="0"/>
                  <a:t>				</a:t>
                </a:r>
                <a14:m>
                  <m:oMath xmlns:m="http://schemas.openxmlformats.org/officeDocument/2006/math">
                    <m:sSub>
                      <m:sSubPr>
                        <m:ctrlPr>
                          <a:rPr lang="en-US" sz="1400" i="1" smtClean="0">
                            <a:latin typeface="Cambria Math" panose="02040503050406030204" pitchFamily="18" charset="0"/>
                          </a:rPr>
                        </m:ctrlPr>
                      </m:sSubPr>
                      <m:e>
                        <m:r>
                          <a:rPr lang="es-ES" sz="1400" b="0" i="1" smtClean="0">
                            <a:latin typeface="Cambria Math"/>
                          </a:rPr>
                          <m:t>𝑓</m:t>
                        </m:r>
                      </m:e>
                      <m:sub>
                        <m:r>
                          <a:rPr lang="es-ES" sz="1400" b="0" i="1" smtClean="0">
                            <a:latin typeface="Cambria Math"/>
                          </a:rPr>
                          <m:t>𝐼</m:t>
                        </m:r>
                      </m:sub>
                    </m:sSub>
                    <m:r>
                      <a:rPr lang="es-ES" sz="1400" b="0" i="1" smtClean="0">
                        <a:latin typeface="Cambria Math"/>
                      </a:rPr>
                      <m:t>=</m:t>
                    </m:r>
                    <m:r>
                      <a:rPr lang="es-ES" sz="1400" b="0" i="1" smtClean="0">
                        <a:latin typeface="Cambria Math"/>
                      </a:rPr>
                      <m:t>𝐹𝐼</m:t>
                    </m:r>
                    <m:r>
                      <a:rPr lang="es-ES" sz="1400" b="0" i="1" smtClean="0">
                        <a:latin typeface="Cambria Math"/>
                      </a:rPr>
                      <m:t>.0</m:t>
                    </m:r>
                    <m:sSup>
                      <m:sSupPr>
                        <m:ctrlPr>
                          <a:rPr lang="es-ES" sz="1400" b="0" i="1" smtClean="0">
                            <a:latin typeface="Cambria Math" panose="02040503050406030204" pitchFamily="18" charset="0"/>
                          </a:rPr>
                        </m:ctrlPr>
                      </m:sSupPr>
                      <m:e>
                        <m:r>
                          <a:rPr lang="es-ES" sz="1400" b="0" i="1" smtClean="0">
                            <a:latin typeface="Cambria Math"/>
                          </a:rPr>
                          <m:t>𝑒</m:t>
                        </m:r>
                      </m:e>
                      <m:sup>
                        <m:d>
                          <m:dPr>
                            <m:ctrlPr>
                              <a:rPr lang="es-ES" sz="1400" b="0" i="1" smtClean="0">
                                <a:latin typeface="Cambria Math" panose="02040503050406030204" pitchFamily="18" charset="0"/>
                              </a:rPr>
                            </m:ctrlPr>
                          </m:dPr>
                          <m:e>
                            <m:r>
                              <a:rPr lang="es-ES" sz="1400" b="0" i="1" smtClean="0">
                                <a:latin typeface="Cambria Math"/>
                              </a:rPr>
                              <m:t>−</m:t>
                            </m:r>
                            <m:f>
                              <m:fPr>
                                <m:ctrlPr>
                                  <a:rPr lang="es-ES" sz="1400" b="0" i="1" smtClean="0">
                                    <a:latin typeface="Cambria Math" panose="02040503050406030204" pitchFamily="18" charset="0"/>
                                  </a:rPr>
                                </m:ctrlPr>
                              </m:fPr>
                              <m:num>
                                <m:r>
                                  <a:rPr lang="es-ES" sz="1400" b="0" i="1" smtClean="0">
                                    <a:latin typeface="Cambria Math"/>
                                  </a:rPr>
                                  <m:t>𝐹𝐼</m:t>
                                </m:r>
                                <m:r>
                                  <a:rPr lang="es-ES" sz="1400" b="0" i="1" smtClean="0">
                                    <a:latin typeface="Cambria Math"/>
                                  </a:rPr>
                                  <m:t>.</m:t>
                                </m:r>
                                <m:r>
                                  <a:rPr lang="es-ES" sz="1400" b="0" i="1" smtClean="0">
                                    <a:latin typeface="Cambria Math"/>
                                  </a:rPr>
                                  <m:t>𝐸</m:t>
                                </m:r>
                              </m:num>
                              <m:den>
                                <m:r>
                                  <a:rPr lang="es-ES" sz="1400" b="0" i="1" smtClean="0">
                                    <a:latin typeface="Cambria Math"/>
                                  </a:rPr>
                                  <m:t>𝑘𝑇</m:t>
                                </m:r>
                              </m:den>
                            </m:f>
                          </m:e>
                        </m:d>
                      </m:sup>
                    </m:sSup>
                  </m:oMath>
                </a14:m>
                <a:r>
                  <a:rPr lang="en-US" sz="1400" dirty="0" smtClean="0">
                    <a:latin typeface="Calibri"/>
                  </a:rPr>
                  <a:t>			(5)</a:t>
                </a:r>
              </a:p>
              <a:p>
                <a:pPr lvl="1">
                  <a:buClr>
                    <a:srgbClr val="3164AB"/>
                  </a:buClr>
                </a:pPr>
                <a:r>
                  <a:rPr lang="en-US" sz="1400" dirty="0" smtClean="0">
                    <a:latin typeface="Calibri"/>
                  </a:rPr>
                  <a:t>	</a:t>
                </a:r>
              </a:p>
              <a:p>
                <a:pPr marL="800100" lvl="1" indent="-342900">
                  <a:buClr>
                    <a:srgbClr val="3164AB"/>
                  </a:buClr>
                  <a:buFont typeface="Wingdings" charset="2"/>
                  <a:buChar char="ü"/>
                </a:pPr>
                <a:r>
                  <a:rPr lang="en-US" sz="1400" b="1" dirty="0" smtClean="0">
                    <a:latin typeface="Calibri"/>
                  </a:rPr>
                  <a:t>Boron → </a:t>
                </a:r>
                <a14:m>
                  <m:oMath xmlns:m="http://schemas.openxmlformats.org/officeDocument/2006/math">
                    <m:r>
                      <m:rPr>
                        <m:sty m:val="p"/>
                      </m:rPr>
                      <a:rPr lang="es-ES" sz="1400" b="0" i="0" smtClean="0">
                        <a:latin typeface="Cambria Math"/>
                      </a:rPr>
                      <m:t>FI</m:t>
                    </m:r>
                    <m:r>
                      <a:rPr lang="es-ES" sz="1400" b="0" i="0" smtClean="0">
                        <a:latin typeface="Cambria Math"/>
                      </a:rPr>
                      <m:t>.0=0.53</m:t>
                    </m:r>
                  </m:oMath>
                </a14:m>
                <a:r>
                  <a:rPr lang="en-US" sz="1400" b="1" dirty="0" smtClean="0">
                    <a:latin typeface="Calibri"/>
                  </a:rPr>
                  <a:t>  </a:t>
                </a:r>
                <a:r>
                  <a:rPr lang="en-US" sz="1400" dirty="0" smtClean="0">
                    <a:latin typeface="Calibri"/>
                  </a:rPr>
                  <a:t>y </a:t>
                </a:r>
                <a:r>
                  <a:rPr lang="en-US" sz="1400" b="1" dirty="0" smtClean="0">
                    <a:latin typeface="Calibri"/>
                  </a:rPr>
                  <a:t> </a:t>
                </a:r>
                <a14:m>
                  <m:oMath xmlns:m="http://schemas.openxmlformats.org/officeDocument/2006/math">
                    <m:r>
                      <a:rPr lang="es-ES" sz="1400" b="0" i="1" dirty="0" smtClean="0">
                        <a:latin typeface="Cambria Math"/>
                      </a:rPr>
                      <m:t>𝐹𝐼</m:t>
                    </m:r>
                    <m:r>
                      <a:rPr lang="es-ES" sz="1400" b="0" i="1" dirty="0" smtClean="0">
                        <a:latin typeface="Cambria Math"/>
                      </a:rPr>
                      <m:t>.</m:t>
                    </m:r>
                    <m:r>
                      <a:rPr lang="es-ES" sz="1400" b="0" i="1" dirty="0" smtClean="0">
                        <a:latin typeface="Cambria Math"/>
                      </a:rPr>
                      <m:t>𝐸</m:t>
                    </m:r>
                    <m:r>
                      <a:rPr lang="es-ES" sz="1400" b="0" i="1" dirty="0" smtClean="0">
                        <a:latin typeface="Cambria Math"/>
                      </a:rPr>
                      <m:t>=0.001</m:t>
                    </m:r>
                  </m:oMath>
                </a14:m>
                <a:endParaRPr lang="en-US" sz="1400" dirty="0" smtClean="0">
                  <a:latin typeface="Calibri"/>
                </a:endParaRPr>
              </a:p>
              <a:p>
                <a:pPr marL="800100" lvl="1" indent="-342900">
                  <a:buClr>
                    <a:srgbClr val="3164AB"/>
                  </a:buClr>
                  <a:buFont typeface="Wingdings" charset="2"/>
                  <a:buChar char="ü"/>
                </a:pPr>
                <a:r>
                  <a:rPr lang="en-US" sz="1400" b="1" dirty="0" smtClean="0">
                    <a:latin typeface="Calibri"/>
                  </a:rPr>
                  <a:t>Phosphorus →</a:t>
                </a:r>
                <a14:m>
                  <m:oMath xmlns:m="http://schemas.openxmlformats.org/officeDocument/2006/math">
                    <m:r>
                      <a:rPr lang="es-ES" sz="1400" b="1" i="0" smtClean="0">
                        <a:latin typeface="Cambria Math"/>
                      </a:rPr>
                      <m:t> </m:t>
                    </m:r>
                    <m:r>
                      <m:rPr>
                        <m:sty m:val="p"/>
                      </m:rPr>
                      <a:rPr lang="es-ES" sz="1400">
                        <a:latin typeface="Cambria Math"/>
                      </a:rPr>
                      <m:t>FI</m:t>
                    </m:r>
                    <m:r>
                      <a:rPr lang="es-ES" sz="1400">
                        <a:latin typeface="Cambria Math"/>
                      </a:rPr>
                      <m:t>.0=0.81</m:t>
                    </m:r>
                  </m:oMath>
                </a14:m>
                <a:r>
                  <a:rPr lang="en-US" sz="1400" b="1" dirty="0"/>
                  <a:t>  </a:t>
                </a:r>
                <a:r>
                  <a:rPr lang="en-US" sz="1400" dirty="0"/>
                  <a:t>y </a:t>
                </a:r>
                <a:r>
                  <a:rPr lang="en-US" sz="1400" b="1" dirty="0"/>
                  <a:t> </a:t>
                </a:r>
                <a14:m>
                  <m:oMath xmlns:m="http://schemas.openxmlformats.org/officeDocument/2006/math">
                    <m:r>
                      <a:rPr lang="es-ES" sz="1400" i="1" dirty="0">
                        <a:latin typeface="Cambria Math"/>
                      </a:rPr>
                      <m:t>𝐹𝐼</m:t>
                    </m:r>
                    <m:r>
                      <a:rPr lang="es-ES" sz="1400" i="1" dirty="0">
                        <a:latin typeface="Cambria Math"/>
                      </a:rPr>
                      <m:t>.</m:t>
                    </m:r>
                    <m:r>
                      <a:rPr lang="es-ES" sz="1400" i="1" dirty="0">
                        <a:latin typeface="Cambria Math"/>
                      </a:rPr>
                      <m:t>𝐸</m:t>
                    </m:r>
                    <m:r>
                      <a:rPr lang="es-ES" sz="1400" i="1" dirty="0">
                        <a:latin typeface="Cambria Math"/>
                      </a:rPr>
                      <m:t>=0.001</m:t>
                    </m:r>
                  </m:oMath>
                </a14:m>
                <a:endParaRPr lang="en-US" sz="1400" dirty="0" smtClean="0"/>
              </a:p>
              <a:p>
                <a:pPr lvl="1">
                  <a:buClr>
                    <a:srgbClr val="3164AB"/>
                  </a:buClr>
                </a:pPr>
                <a:endParaRPr lang="en-US" sz="1400" dirty="0"/>
              </a:p>
              <a:p>
                <a:pPr fontAlgn="auto">
                  <a:spcBef>
                    <a:spcPts val="0"/>
                  </a:spcBef>
                  <a:spcAft>
                    <a:spcPts val="0"/>
                  </a:spcAft>
                  <a:buClr>
                    <a:srgbClr val="3164AB"/>
                  </a:buClr>
                </a:pPr>
                <a:r>
                  <a:rPr lang="en-US" b="1" dirty="0" smtClean="0">
                    <a:solidFill>
                      <a:srgbClr val="FF0000"/>
                    </a:solidFill>
                    <a:latin typeface="Calibri"/>
                  </a:rPr>
                  <a:t>Optimization of impurities segregation: </a:t>
                </a:r>
              </a:p>
              <a:p>
                <a:pPr marL="180975" lvl="1">
                  <a:buClr>
                    <a:srgbClr val="3164AB"/>
                  </a:buClr>
                </a:pPr>
                <a:r>
                  <a:rPr lang="en-US" sz="1400" dirty="0">
                    <a:latin typeface="Calibri"/>
                  </a:rPr>
                  <a:t>T</a:t>
                </a:r>
                <a:r>
                  <a:rPr lang="en-US" sz="1400" dirty="0" smtClean="0">
                    <a:latin typeface="Calibri"/>
                  </a:rPr>
                  <a:t>he segregation coefficients are extracted from SIMs</a:t>
                </a:r>
              </a:p>
              <a:p>
                <a:pPr lvl="1">
                  <a:buClr>
                    <a:srgbClr val="3164AB"/>
                  </a:buClr>
                </a:pPr>
                <a:r>
                  <a:rPr lang="es-ES" sz="1400" b="0" dirty="0" smtClean="0"/>
                  <a:t> 			</a:t>
                </a:r>
                <a14:m>
                  <m:oMath xmlns:m="http://schemas.openxmlformats.org/officeDocument/2006/math">
                    <m:r>
                      <a:rPr lang="es-ES" sz="1400" b="0" i="1" smtClean="0">
                        <a:latin typeface="Cambria Math"/>
                      </a:rPr>
                      <m:t>𝐹</m:t>
                    </m:r>
                    <m:r>
                      <a:rPr lang="es-ES" sz="1400" b="0" i="1" smtClean="0">
                        <a:latin typeface="Cambria Math"/>
                      </a:rPr>
                      <m:t>=</m:t>
                    </m:r>
                    <m:r>
                      <a:rPr lang="es-ES" sz="1400" b="0" i="1" smtClean="0">
                        <a:latin typeface="Cambria Math"/>
                      </a:rPr>
                      <m:t>h</m:t>
                    </m:r>
                    <m:d>
                      <m:dPr>
                        <m:ctrlPr>
                          <a:rPr lang="es-ES" sz="1400" b="0" i="1" smtClean="0">
                            <a:latin typeface="Cambria Math" panose="02040503050406030204" pitchFamily="18" charset="0"/>
                          </a:rPr>
                        </m:ctrlPr>
                      </m:dPr>
                      <m:e>
                        <m:sSub>
                          <m:sSubPr>
                            <m:ctrlPr>
                              <a:rPr lang="es-ES" sz="1400" b="0" i="1" smtClean="0">
                                <a:latin typeface="Cambria Math" panose="02040503050406030204" pitchFamily="18" charset="0"/>
                              </a:rPr>
                            </m:ctrlPr>
                          </m:sSubPr>
                          <m:e>
                            <m:r>
                              <a:rPr lang="es-ES" sz="1400" b="0" i="1" smtClean="0">
                                <a:latin typeface="Cambria Math"/>
                              </a:rPr>
                              <m:t>𝐶</m:t>
                            </m:r>
                          </m:e>
                          <m:sub>
                            <m:r>
                              <a:rPr lang="es-ES" sz="1400" b="0" i="1" smtClean="0">
                                <a:latin typeface="Cambria Math"/>
                              </a:rPr>
                              <m:t>𝐴</m:t>
                            </m:r>
                          </m:sub>
                        </m:sSub>
                        <m:r>
                          <a:rPr lang="es-ES" sz="1400" b="0" i="1" smtClean="0">
                            <a:latin typeface="Cambria Math"/>
                          </a:rPr>
                          <m:t>−</m:t>
                        </m:r>
                        <m:f>
                          <m:fPr>
                            <m:ctrlPr>
                              <a:rPr lang="es-ES" sz="1400" b="0" i="1" smtClean="0">
                                <a:latin typeface="Cambria Math" panose="02040503050406030204" pitchFamily="18" charset="0"/>
                              </a:rPr>
                            </m:ctrlPr>
                          </m:fPr>
                          <m:num>
                            <m:sSub>
                              <m:sSubPr>
                                <m:ctrlPr>
                                  <a:rPr lang="es-ES" sz="1400" b="0" i="1" smtClean="0">
                                    <a:latin typeface="Cambria Math" panose="02040503050406030204" pitchFamily="18" charset="0"/>
                                  </a:rPr>
                                </m:ctrlPr>
                              </m:sSubPr>
                              <m:e>
                                <m:r>
                                  <a:rPr lang="es-ES" sz="1400" b="0" i="1" smtClean="0">
                                    <a:latin typeface="Cambria Math"/>
                                  </a:rPr>
                                  <m:t>𝐶</m:t>
                                </m:r>
                              </m:e>
                              <m:sub>
                                <m:r>
                                  <a:rPr lang="es-ES" sz="1400" b="0" i="1" smtClean="0">
                                    <a:latin typeface="Cambria Math"/>
                                  </a:rPr>
                                  <m:t>𝐵</m:t>
                                </m:r>
                              </m:sub>
                            </m:sSub>
                          </m:num>
                          <m:den>
                            <m:sSub>
                              <m:sSubPr>
                                <m:ctrlPr>
                                  <a:rPr lang="es-ES" sz="1400" b="0" i="1" smtClean="0">
                                    <a:latin typeface="Cambria Math" panose="02040503050406030204" pitchFamily="18" charset="0"/>
                                  </a:rPr>
                                </m:ctrlPr>
                              </m:sSubPr>
                              <m:e>
                                <m:r>
                                  <a:rPr lang="es-ES" sz="1400" b="0" i="1" smtClean="0">
                                    <a:latin typeface="Cambria Math"/>
                                  </a:rPr>
                                  <m:t>𝑘</m:t>
                                </m:r>
                              </m:e>
                              <m:sub>
                                <m:r>
                                  <a:rPr lang="es-ES" sz="1400" b="0" i="1" smtClean="0">
                                    <a:latin typeface="Cambria Math"/>
                                  </a:rPr>
                                  <m:t>0</m:t>
                                </m:r>
                              </m:sub>
                            </m:sSub>
                          </m:den>
                        </m:f>
                      </m:e>
                    </m:d>
                  </m:oMath>
                </a14:m>
                <a:r>
                  <a:rPr lang="en-US" sz="1400" dirty="0" smtClean="0">
                    <a:latin typeface="Calibri"/>
                  </a:rPr>
                  <a:t> [Plummer p. 414 Eq. 7.61] 		(6)</a:t>
                </a:r>
              </a:p>
              <a:p>
                <a:pPr marL="180975" lvl="1">
                  <a:buClr>
                    <a:srgbClr val="3164AB"/>
                  </a:buClr>
                </a:pPr>
                <a:r>
                  <a:rPr lang="en-US" sz="1400" dirty="0" smtClean="0">
                    <a:latin typeface="Calibri"/>
                  </a:rPr>
                  <a:t>h is the interface transfer coefficient (cm sec</a:t>
                </a:r>
                <a:r>
                  <a:rPr lang="en-US" sz="1400" baseline="30000" dirty="0" smtClean="0">
                    <a:latin typeface="Calibri"/>
                  </a:rPr>
                  <a:t>-1</a:t>
                </a:r>
                <a:r>
                  <a:rPr lang="en-US" sz="1400" dirty="0" smtClean="0">
                    <a:latin typeface="Calibri"/>
                  </a:rPr>
                  <a:t>) across the interface and k</a:t>
                </a:r>
                <a:r>
                  <a:rPr lang="en-US" sz="1400" baseline="-25000" dirty="0" smtClean="0">
                    <a:latin typeface="Calibri"/>
                  </a:rPr>
                  <a:t>0</a:t>
                </a:r>
                <a:r>
                  <a:rPr lang="en-US" sz="1400" dirty="0" smtClean="0">
                    <a:latin typeface="Calibri"/>
                  </a:rPr>
                  <a:t> is the segregation coefficient at the interface.		</a:t>
                </a:r>
              </a:p>
              <a:p>
                <a:pPr lvl="1">
                  <a:buClr>
                    <a:srgbClr val="3164AB"/>
                  </a:buClr>
                </a:pPr>
                <a:r>
                  <a:rPr lang="en-US" sz="1400" dirty="0">
                    <a:latin typeface="Calibri"/>
                  </a:rPr>
                  <a:t>	</a:t>
                </a:r>
                <a:r>
                  <a:rPr lang="en-US" sz="1400" dirty="0" smtClean="0">
                    <a:latin typeface="Calibri"/>
                  </a:rPr>
                  <a:t>		</a:t>
                </a:r>
                <a14:m>
                  <m:oMath xmlns:m="http://schemas.openxmlformats.org/officeDocument/2006/math">
                    <m:sSub>
                      <m:sSubPr>
                        <m:ctrlPr>
                          <a:rPr lang="en-US" sz="1400" i="1" smtClean="0">
                            <a:latin typeface="Cambria Math" panose="02040503050406030204" pitchFamily="18" charset="0"/>
                          </a:rPr>
                        </m:ctrlPr>
                      </m:sSubPr>
                      <m:e>
                        <m:r>
                          <a:rPr lang="es-ES" sz="1400" b="0" i="1" smtClean="0">
                            <a:latin typeface="Cambria Math"/>
                          </a:rPr>
                          <m:t>𝐹</m:t>
                        </m:r>
                      </m:e>
                      <m:sub>
                        <m:r>
                          <a:rPr lang="es-ES" sz="1400" b="0" i="1" smtClean="0">
                            <a:latin typeface="Cambria Math"/>
                          </a:rPr>
                          <m:t>𝑆</m:t>
                        </m:r>
                      </m:sub>
                    </m:sSub>
                    <m:r>
                      <a:rPr lang="es-ES" sz="1400" b="0" i="1" smtClean="0">
                        <a:latin typeface="Cambria Math"/>
                      </a:rPr>
                      <m:t>=</m:t>
                    </m:r>
                    <m:sSub>
                      <m:sSubPr>
                        <m:ctrlPr>
                          <a:rPr lang="es-ES" sz="1400" b="0" i="1" smtClean="0">
                            <a:latin typeface="Cambria Math" panose="02040503050406030204" pitchFamily="18" charset="0"/>
                          </a:rPr>
                        </m:ctrlPr>
                      </m:sSubPr>
                      <m:e>
                        <m:r>
                          <a:rPr lang="es-ES" sz="1400" b="0" i="1" smtClean="0">
                            <a:latin typeface="Cambria Math"/>
                          </a:rPr>
                          <m:t>h</m:t>
                        </m:r>
                      </m:e>
                      <m:sub>
                        <m:r>
                          <a:rPr lang="es-ES" sz="1400" b="0" i="1" smtClean="0">
                            <a:latin typeface="Cambria Math"/>
                          </a:rPr>
                          <m:t>12</m:t>
                        </m:r>
                      </m:sub>
                    </m:sSub>
                    <m:r>
                      <a:rPr lang="es-ES" sz="1400" b="0" i="1" smtClean="0">
                        <a:latin typeface="Cambria Math"/>
                      </a:rPr>
                      <m:t>·</m:t>
                    </m:r>
                    <m:d>
                      <m:dPr>
                        <m:ctrlPr>
                          <a:rPr lang="es-ES" sz="1400" b="0" i="1" smtClean="0">
                            <a:latin typeface="Cambria Math" panose="02040503050406030204" pitchFamily="18" charset="0"/>
                          </a:rPr>
                        </m:ctrlPr>
                      </m:dPr>
                      <m:e>
                        <m:f>
                          <m:fPr>
                            <m:ctrlPr>
                              <a:rPr lang="es-ES" sz="1400" b="0" i="1" smtClean="0">
                                <a:latin typeface="Cambria Math" panose="02040503050406030204" pitchFamily="18" charset="0"/>
                              </a:rPr>
                            </m:ctrlPr>
                          </m:fPr>
                          <m:num>
                            <m:sSub>
                              <m:sSubPr>
                                <m:ctrlPr>
                                  <a:rPr lang="es-ES" sz="1400" b="0" i="1" smtClean="0">
                                    <a:latin typeface="Cambria Math" panose="02040503050406030204" pitchFamily="18" charset="0"/>
                                  </a:rPr>
                                </m:ctrlPr>
                              </m:sSubPr>
                              <m:e>
                                <m:r>
                                  <a:rPr lang="es-ES" sz="1400" b="0" i="1" smtClean="0">
                                    <a:latin typeface="Cambria Math"/>
                                  </a:rPr>
                                  <m:t>𝐶</m:t>
                                </m:r>
                              </m:e>
                              <m:sub>
                                <m:r>
                                  <a:rPr lang="es-ES" sz="1400" b="0" i="1" smtClean="0">
                                    <a:latin typeface="Cambria Math"/>
                                  </a:rPr>
                                  <m:t>1</m:t>
                                </m:r>
                              </m:sub>
                            </m:sSub>
                          </m:num>
                          <m:den>
                            <m:sSub>
                              <m:sSubPr>
                                <m:ctrlPr>
                                  <a:rPr lang="es-ES" sz="1400" b="0" i="1" smtClean="0">
                                    <a:latin typeface="Cambria Math" panose="02040503050406030204" pitchFamily="18" charset="0"/>
                                  </a:rPr>
                                </m:ctrlPr>
                              </m:sSubPr>
                              <m:e>
                                <m:r>
                                  <a:rPr lang="es-ES" sz="1400" b="0" i="1" smtClean="0">
                                    <a:latin typeface="Cambria Math"/>
                                  </a:rPr>
                                  <m:t>𝑀</m:t>
                                </m:r>
                              </m:e>
                              <m:sub>
                                <m:r>
                                  <a:rPr lang="es-ES" sz="1400" b="0" i="1" smtClean="0">
                                    <a:latin typeface="Cambria Math"/>
                                  </a:rPr>
                                  <m:t>12</m:t>
                                </m:r>
                              </m:sub>
                            </m:sSub>
                          </m:den>
                        </m:f>
                        <m:r>
                          <a:rPr lang="es-ES" sz="1400" b="0" i="1" smtClean="0">
                            <a:latin typeface="Cambria Math"/>
                          </a:rPr>
                          <m:t>−</m:t>
                        </m:r>
                        <m:sSub>
                          <m:sSubPr>
                            <m:ctrlPr>
                              <a:rPr lang="es-ES" sz="1400" b="0" i="1" smtClean="0">
                                <a:latin typeface="Cambria Math" panose="02040503050406030204" pitchFamily="18" charset="0"/>
                              </a:rPr>
                            </m:ctrlPr>
                          </m:sSubPr>
                          <m:e>
                            <m:r>
                              <a:rPr lang="es-ES" sz="1400" b="0" i="1" smtClean="0">
                                <a:latin typeface="Cambria Math"/>
                              </a:rPr>
                              <m:t>𝐶</m:t>
                            </m:r>
                          </m:e>
                          <m:sub>
                            <m:r>
                              <a:rPr lang="es-ES" sz="1400" b="0" i="1" smtClean="0">
                                <a:latin typeface="Cambria Math"/>
                              </a:rPr>
                              <m:t>2</m:t>
                            </m:r>
                          </m:sub>
                        </m:sSub>
                      </m:e>
                    </m:d>
                  </m:oMath>
                </a14:m>
                <a:r>
                  <a:rPr lang="en-US" sz="1400" dirty="0" smtClean="0">
                    <a:latin typeface="Calibri"/>
                  </a:rPr>
                  <a:t> [</a:t>
                </a:r>
                <a:r>
                  <a:rPr lang="en-US" sz="1400" dirty="0" err="1" smtClean="0">
                    <a:latin typeface="Calibri"/>
                  </a:rPr>
                  <a:t>Atena</a:t>
                </a:r>
                <a:r>
                  <a:rPr lang="en-US" sz="1400" dirty="0" smtClean="0">
                    <a:latin typeface="Calibri"/>
                  </a:rPr>
                  <a:t> user’s manual p. 116 Eq. 3-12] 	(7)</a:t>
                </a:r>
              </a:p>
              <a:p>
                <a:pPr lvl="1">
                  <a:buClr>
                    <a:srgbClr val="3164AB"/>
                  </a:buClr>
                </a:pPr>
                <a:r>
                  <a:rPr lang="en-US" baseline="30000" dirty="0">
                    <a:latin typeface="Calibri"/>
                  </a:rPr>
                  <a:t>	</a:t>
                </a:r>
                <a:r>
                  <a:rPr lang="en-US" baseline="30000" dirty="0" smtClean="0">
                    <a:latin typeface="Calibri"/>
                  </a:rPr>
                  <a:t>			</a:t>
                </a:r>
                <a14:m>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a:rPr>
                          <m:t>𝑀</m:t>
                        </m:r>
                      </m:e>
                      <m:sub>
                        <m:r>
                          <a:rPr lang="es-ES" sz="1400" b="0" i="1" smtClean="0">
                            <a:latin typeface="Cambria Math"/>
                          </a:rPr>
                          <m:t>12</m:t>
                        </m:r>
                      </m:sub>
                    </m:sSub>
                    <m:r>
                      <a:rPr lang="es-ES" sz="1400" b="0" i="1" smtClean="0">
                        <a:latin typeface="Cambria Math"/>
                      </a:rPr>
                      <m:t>=</m:t>
                    </m:r>
                    <m:r>
                      <a:rPr lang="es-ES" sz="1400" b="0" i="1" smtClean="0">
                        <a:latin typeface="Cambria Math"/>
                      </a:rPr>
                      <m:t>𝑆𝐸𝐺</m:t>
                    </m:r>
                    <m:r>
                      <a:rPr lang="es-ES" sz="1400" b="0" i="1" smtClean="0">
                        <a:latin typeface="Cambria Math"/>
                      </a:rPr>
                      <m:t>.0·</m:t>
                    </m:r>
                    <m:sSup>
                      <m:sSupPr>
                        <m:ctrlPr>
                          <a:rPr lang="es-ES" sz="1400" b="0" i="1" smtClean="0">
                            <a:latin typeface="Cambria Math" panose="02040503050406030204" pitchFamily="18" charset="0"/>
                          </a:rPr>
                        </m:ctrlPr>
                      </m:sSupPr>
                      <m:e>
                        <m:r>
                          <a:rPr lang="es-ES" sz="1400" b="0" i="1" smtClean="0">
                            <a:latin typeface="Cambria Math"/>
                          </a:rPr>
                          <m:t>𝑒</m:t>
                        </m:r>
                      </m:e>
                      <m:sup>
                        <m:d>
                          <m:dPr>
                            <m:ctrlPr>
                              <a:rPr lang="es-ES" sz="1400" b="0" i="1" smtClean="0">
                                <a:latin typeface="Cambria Math" panose="02040503050406030204" pitchFamily="18" charset="0"/>
                              </a:rPr>
                            </m:ctrlPr>
                          </m:dPr>
                          <m:e>
                            <m:r>
                              <a:rPr lang="es-ES" sz="1400" b="0" i="1" smtClean="0">
                                <a:latin typeface="Cambria Math"/>
                              </a:rPr>
                              <m:t>−</m:t>
                            </m:r>
                            <m:f>
                              <m:fPr>
                                <m:ctrlPr>
                                  <a:rPr lang="es-ES" sz="1400" b="0" i="1" smtClean="0">
                                    <a:latin typeface="Cambria Math" panose="02040503050406030204" pitchFamily="18" charset="0"/>
                                  </a:rPr>
                                </m:ctrlPr>
                              </m:fPr>
                              <m:num>
                                <m:r>
                                  <a:rPr lang="es-ES" sz="1400" b="0" i="1" smtClean="0">
                                    <a:latin typeface="Cambria Math"/>
                                  </a:rPr>
                                  <m:t>𝑆𝐸𝐺</m:t>
                                </m:r>
                                <m:r>
                                  <a:rPr lang="es-ES" sz="1400" b="0" i="1" smtClean="0">
                                    <a:latin typeface="Cambria Math"/>
                                  </a:rPr>
                                  <m:t>.</m:t>
                                </m:r>
                                <m:r>
                                  <a:rPr lang="es-ES" sz="1400" b="0" i="1" smtClean="0">
                                    <a:latin typeface="Cambria Math"/>
                                  </a:rPr>
                                  <m:t>𝐸</m:t>
                                </m:r>
                              </m:num>
                              <m:den>
                                <m:r>
                                  <a:rPr lang="es-ES" sz="1400" b="0" i="1" smtClean="0">
                                    <a:latin typeface="Cambria Math"/>
                                  </a:rPr>
                                  <m:t>𝑘𝑇</m:t>
                                </m:r>
                              </m:den>
                            </m:f>
                          </m:e>
                        </m:d>
                      </m:sup>
                    </m:sSup>
                  </m:oMath>
                </a14:m>
                <a:r>
                  <a:rPr lang="es-ES" sz="1400" b="0" dirty="0" smtClean="0">
                    <a:latin typeface="Calibri"/>
                  </a:rPr>
                  <a:t>			(8)</a:t>
                </a:r>
              </a:p>
              <a:p>
                <a:pPr lvl="1">
                  <a:buClr>
                    <a:srgbClr val="3164AB"/>
                  </a:buClr>
                </a:pPr>
                <a:endParaRPr lang="es-ES" sz="1400" b="0" dirty="0" smtClean="0">
                  <a:latin typeface="Calibri"/>
                </a:endParaRPr>
              </a:p>
              <a:p>
                <a:pPr marL="742950" lvl="1" indent="-285750">
                  <a:buClr>
                    <a:srgbClr val="3164AB"/>
                  </a:buClr>
                  <a:buFont typeface="Wingdings" charset="2"/>
                  <a:buChar char="ü"/>
                </a:pPr>
                <a:r>
                  <a:rPr lang="en-US" sz="1400" b="1" dirty="0" smtClean="0">
                    <a:latin typeface="Calibri"/>
                  </a:rPr>
                  <a:t>Boron </a:t>
                </a:r>
                <a:r>
                  <a:rPr lang="en-US" sz="1400" b="1" dirty="0"/>
                  <a:t>→</a:t>
                </a:r>
                <a:r>
                  <a:rPr lang="en-US" sz="1400" b="1" dirty="0" smtClean="0">
                    <a:latin typeface="Calibri"/>
                  </a:rPr>
                  <a:t> </a:t>
                </a:r>
                <a:r>
                  <a:rPr lang="en-US" sz="1400" dirty="0" smtClean="0">
                    <a:latin typeface="Calibri"/>
                  </a:rPr>
                  <a:t>SEG.0 = 0.18  y  SEG.E= 0.001</a:t>
                </a:r>
              </a:p>
              <a:p>
                <a:pPr marL="742950" lvl="1" indent="-285750">
                  <a:buClr>
                    <a:srgbClr val="3164AB"/>
                  </a:buClr>
                  <a:buFont typeface="Wingdings" charset="2"/>
                  <a:buChar char="ü"/>
                </a:pPr>
                <a:r>
                  <a:rPr lang="en-US" sz="1400" b="1" dirty="0" smtClean="0">
                    <a:latin typeface="Calibri"/>
                  </a:rPr>
                  <a:t>Phosphorus </a:t>
                </a:r>
                <a:r>
                  <a:rPr lang="en-US" sz="1400" b="1" dirty="0" smtClean="0"/>
                  <a:t>→ </a:t>
                </a:r>
                <a:r>
                  <a:rPr lang="en-US" sz="1400" dirty="0" smtClean="0"/>
                  <a:t>SEG.0 = 800 y  SEG.E= 0.001</a:t>
                </a:r>
                <a:endParaRPr lang="en-US" sz="1400" dirty="0">
                  <a:latin typeface="Calibri"/>
                </a:endParaRPr>
              </a:p>
              <a:p>
                <a:pPr marL="180975" lvl="1">
                  <a:buClr>
                    <a:srgbClr val="3164AB"/>
                  </a:buClr>
                </a:pPr>
                <a:r>
                  <a:rPr lang="en-US" sz="1400" b="1" dirty="0" smtClean="0">
                    <a:solidFill>
                      <a:srgbClr val="0070C0"/>
                    </a:solidFill>
                  </a:rPr>
                  <a:t>This parameters are optimized for that specific thermal process and for that specific wafers.</a:t>
                </a:r>
                <a:endParaRPr lang="en-US" sz="1400" b="1" dirty="0">
                  <a:solidFill>
                    <a:srgbClr val="0070C0"/>
                  </a:solidFill>
                </a:endParaRPr>
              </a:p>
            </p:txBody>
          </p:sp>
        </mc:Choice>
        <mc:Fallback xmlns="">
          <p:sp>
            <p:nvSpPr>
              <p:cNvPr id="4" name="3 CuadroTexto"/>
              <p:cNvSpPr txBox="1">
                <a:spLocks noRot="1" noChangeAspect="1" noMove="1" noResize="1" noEditPoints="1" noAdjustHandles="1" noChangeArrowheads="1" noChangeShapeType="1" noTextEdit="1"/>
              </p:cNvSpPr>
              <p:nvPr/>
            </p:nvSpPr>
            <p:spPr>
              <a:xfrm>
                <a:off x="179512" y="1052670"/>
                <a:ext cx="8801218" cy="5234318"/>
              </a:xfrm>
              <a:prstGeom prst="rect">
                <a:avLst/>
              </a:prstGeom>
              <a:blipFill rotWithShape="0">
                <a:blip r:embed="rId2"/>
                <a:stretch>
                  <a:fillRect l="-554" t="-699" b="-350"/>
                </a:stretch>
              </a:blipFill>
            </p:spPr>
            <p:txBody>
              <a:bodyPr/>
              <a:lstStyle/>
              <a:p>
                <a:r>
                  <a:rPr lang="es-ES_tradnl">
                    <a:noFill/>
                  </a:rPr>
                  <a:t> </a:t>
                </a:r>
              </a:p>
            </p:txBody>
          </p:sp>
        </mc:Fallback>
      </mc:AlternateContent>
      <p:cxnSp>
        <p:nvCxnSpPr>
          <p:cNvPr id="6"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7"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Tree>
    <p:extLst>
      <p:ext uri="{BB962C8B-B14F-4D97-AF65-F5344CB8AC3E}">
        <p14:creationId xmlns:p14="http://schemas.microsoft.com/office/powerpoint/2010/main" val="76982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56536860"/>
              </p:ext>
            </p:extLst>
          </p:nvPr>
        </p:nvGraphicFramePr>
        <p:xfrm>
          <a:off x="971501" y="1032103"/>
          <a:ext cx="7273008" cy="956698"/>
        </p:xfrm>
        <a:graphic>
          <a:graphicData uri="http://schemas.openxmlformats.org/drawingml/2006/table">
            <a:tbl>
              <a:tblPr>
                <a:tableStyleId>{5C22544A-7EE6-4342-B048-85BDC9FD1C3A}</a:tableStyleId>
              </a:tblPr>
              <a:tblGrid>
                <a:gridCol w="1257120">
                  <a:extLst>
                    <a:ext uri="{9D8B030D-6E8A-4147-A177-3AD203B41FA5}">
                      <a16:colId xmlns:a16="http://schemas.microsoft.com/office/drawing/2014/main" val="20000"/>
                    </a:ext>
                  </a:extLst>
                </a:gridCol>
                <a:gridCol w="1087154">
                  <a:extLst>
                    <a:ext uri="{9D8B030D-6E8A-4147-A177-3AD203B41FA5}">
                      <a16:colId xmlns:a16="http://schemas.microsoft.com/office/drawing/2014/main" val="20001"/>
                    </a:ext>
                  </a:extLst>
                </a:gridCol>
                <a:gridCol w="1167332">
                  <a:extLst>
                    <a:ext uri="{9D8B030D-6E8A-4147-A177-3AD203B41FA5}">
                      <a16:colId xmlns:a16="http://schemas.microsoft.com/office/drawing/2014/main" val="20002"/>
                    </a:ext>
                  </a:extLst>
                </a:gridCol>
                <a:gridCol w="1102480">
                  <a:extLst>
                    <a:ext uri="{9D8B030D-6E8A-4147-A177-3AD203B41FA5}">
                      <a16:colId xmlns:a16="http://schemas.microsoft.com/office/drawing/2014/main" val="20003"/>
                    </a:ext>
                  </a:extLst>
                </a:gridCol>
                <a:gridCol w="1037628">
                  <a:extLst>
                    <a:ext uri="{9D8B030D-6E8A-4147-A177-3AD203B41FA5}">
                      <a16:colId xmlns:a16="http://schemas.microsoft.com/office/drawing/2014/main" val="20004"/>
                    </a:ext>
                  </a:extLst>
                </a:gridCol>
                <a:gridCol w="843073">
                  <a:extLst>
                    <a:ext uri="{9D8B030D-6E8A-4147-A177-3AD203B41FA5}">
                      <a16:colId xmlns:a16="http://schemas.microsoft.com/office/drawing/2014/main" val="20005"/>
                    </a:ext>
                  </a:extLst>
                </a:gridCol>
                <a:gridCol w="778221">
                  <a:extLst>
                    <a:ext uri="{9D8B030D-6E8A-4147-A177-3AD203B41FA5}">
                      <a16:colId xmlns:a16="http://schemas.microsoft.com/office/drawing/2014/main" val="20006"/>
                    </a:ext>
                  </a:extLst>
                </a:gridCol>
              </a:tblGrid>
              <a:tr h="288043">
                <a:tc>
                  <a:txBody>
                    <a:bodyPr/>
                    <a:lstStyle/>
                    <a:p>
                      <a:pPr algn="ctr" fontAlgn="ctr"/>
                      <a:r>
                        <a:rPr lang="es-ES" sz="1400" b="1" i="0" u="none" strike="noStrike" dirty="0" err="1" smtClean="0">
                          <a:solidFill>
                            <a:srgbClr val="000000"/>
                          </a:solidFill>
                          <a:effectLst/>
                          <a:latin typeface="Calibri"/>
                        </a:rPr>
                        <a:t>Dose</a:t>
                      </a:r>
                      <a:r>
                        <a:rPr lang="es-ES" sz="1400" b="1" i="0" u="none" strike="noStrike" baseline="0" dirty="0" smtClean="0">
                          <a:solidFill>
                            <a:srgbClr val="000000"/>
                          </a:solidFill>
                          <a:effectLst/>
                          <a:latin typeface="Calibri"/>
                        </a:rPr>
                        <a:t> (·10</a:t>
                      </a:r>
                      <a:r>
                        <a:rPr lang="es-ES" sz="1400" b="1" i="0" u="none" strike="noStrike" baseline="30000" dirty="0" smtClean="0">
                          <a:solidFill>
                            <a:srgbClr val="000000"/>
                          </a:solidFill>
                          <a:effectLst/>
                          <a:latin typeface="Calibri"/>
                        </a:rPr>
                        <a:t>13</a:t>
                      </a:r>
                      <a:r>
                        <a:rPr lang="es-ES" sz="1400" b="1" i="0" u="none" strike="noStrike" baseline="0" dirty="0" smtClean="0">
                          <a:solidFill>
                            <a:srgbClr val="000000"/>
                          </a:solidFill>
                          <a:effectLst/>
                          <a:latin typeface="Calibri"/>
                        </a:rPr>
                        <a:t> cm</a:t>
                      </a:r>
                      <a:r>
                        <a:rPr lang="es-ES" sz="1400" b="1" i="0" u="none" strike="noStrike" baseline="30000" dirty="0" smtClean="0">
                          <a:solidFill>
                            <a:srgbClr val="000000"/>
                          </a:solidFill>
                          <a:effectLst/>
                          <a:latin typeface="Calibri"/>
                        </a:rPr>
                        <a:t>-2</a:t>
                      </a:r>
                      <a:r>
                        <a:rPr lang="es-ES" sz="1400" b="1" i="0" u="none" strike="noStrike" baseline="0" dirty="0" smtClean="0">
                          <a:solidFill>
                            <a:srgbClr val="000000"/>
                          </a:solidFill>
                          <a:effectLst/>
                          <a:latin typeface="Calibri"/>
                        </a:rPr>
                        <a:t>)</a:t>
                      </a:r>
                      <a:endParaRPr lang="es-ES" sz="1400" b="1" i="0" u="none" strike="noStrike" baseline="0" dirty="0">
                        <a:solidFill>
                          <a:srgbClr val="00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u="none" strike="noStrike" dirty="0" err="1" smtClean="0">
                          <a:effectLst/>
                        </a:rPr>
                        <a:t>Dop_PWell</a:t>
                      </a:r>
                      <a:endParaRPr lang="es-ES" sz="1400" b="1" i="0" u="none" strike="noStrike" dirty="0">
                        <a:solidFill>
                          <a:srgbClr val="00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u="none" strike="noStrike" dirty="0" err="1" smtClean="0">
                          <a:effectLst/>
                        </a:rPr>
                        <a:t>Dop_NPlus</a:t>
                      </a:r>
                      <a:endParaRPr lang="es-ES" sz="1400" b="1" i="0" u="none" strike="noStrike" dirty="0">
                        <a:solidFill>
                          <a:srgbClr val="00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u="none" strike="noStrike" dirty="0" err="1">
                          <a:effectLst/>
                        </a:rPr>
                        <a:t>Dop_Junction</a:t>
                      </a:r>
                      <a:endParaRPr lang="es-ES" sz="1400" b="1" i="0" u="none" strike="noStrike" dirty="0">
                        <a:solidFill>
                          <a:srgbClr val="00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u="none" strike="noStrike" dirty="0" err="1">
                          <a:effectLst/>
                        </a:rPr>
                        <a:t>Dop_Psub</a:t>
                      </a:r>
                      <a:endParaRPr lang="es-ES" sz="1400" b="1" i="0" u="none" strike="noStrike" dirty="0">
                        <a:solidFill>
                          <a:srgbClr val="00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u="none" strike="noStrike" dirty="0" err="1">
                          <a:effectLst/>
                        </a:rPr>
                        <a:t>tNPlus</a:t>
                      </a:r>
                      <a:endParaRPr lang="es-ES" sz="1400" b="1" i="0" u="none" strike="noStrike" dirty="0">
                        <a:solidFill>
                          <a:srgbClr val="00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u="none" strike="noStrike" dirty="0" err="1">
                          <a:effectLst/>
                        </a:rPr>
                        <a:t>tPWell</a:t>
                      </a:r>
                      <a:endParaRPr lang="es-ES" sz="1400" b="1" i="0" u="none" strike="noStrike" dirty="0">
                        <a:solidFill>
                          <a:srgbClr val="000000"/>
                        </a:solidFill>
                        <a:effectLst/>
                        <a:latin typeface="Calibri"/>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16027">
                <a:tc>
                  <a:txBody>
                    <a:bodyPr/>
                    <a:lstStyle/>
                    <a:p>
                      <a:pPr algn="ctr" fontAlgn="b"/>
                      <a:r>
                        <a:rPr lang="es-ES" sz="1400" b="1" i="0" u="none" strike="noStrike" dirty="0" smtClean="0">
                          <a:solidFill>
                            <a:srgbClr val="FF0000"/>
                          </a:solidFill>
                          <a:effectLst/>
                          <a:latin typeface="Calibri"/>
                        </a:rPr>
                        <a:t>1.8</a:t>
                      </a:r>
                      <a:endParaRPr lang="es-ES" sz="1400" b="1" i="0" u="none" strike="noStrike" dirty="0">
                        <a:solidFill>
                          <a:srgbClr val="FF0000"/>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a:solidFill>
                            <a:srgbClr val="FF0000"/>
                          </a:solidFill>
                          <a:effectLst/>
                          <a:latin typeface="Calibri"/>
                        </a:rPr>
                        <a:t>5E+16</a:t>
                      </a:r>
                    </a:p>
                  </a:txBody>
                  <a:tcPr marL="9525" marR="9525" marT="9525" marB="0" anchor="ctr">
                    <a:solidFill>
                      <a:schemeClr val="accent1">
                        <a:lumMod val="20000"/>
                        <a:lumOff val="80000"/>
                      </a:schemeClr>
                    </a:solidFill>
                  </a:tcPr>
                </a:tc>
                <a:tc>
                  <a:txBody>
                    <a:bodyPr/>
                    <a:lstStyle/>
                    <a:p>
                      <a:pPr algn="ctr" fontAlgn="b"/>
                      <a:r>
                        <a:rPr lang="es-ES" sz="1400" b="1" i="0" u="none" strike="noStrike" smtClean="0">
                          <a:solidFill>
                            <a:srgbClr val="FF0000"/>
                          </a:solidFill>
                          <a:effectLst/>
                          <a:latin typeface="Calibri"/>
                        </a:rPr>
                        <a:t>3.5E+19</a:t>
                      </a:r>
                      <a:endParaRPr lang="es-ES" sz="1400" b="1" i="0" u="none" strike="noStrike" dirty="0">
                        <a:solidFill>
                          <a:srgbClr val="FF0000"/>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a:solidFill>
                            <a:srgbClr val="FF0000"/>
                          </a:solidFill>
                          <a:effectLst/>
                          <a:latin typeface="Calibri"/>
                        </a:rPr>
                        <a:t>3E+16</a:t>
                      </a: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rgbClr val="FF0000"/>
                          </a:solidFill>
                          <a:effectLst/>
                          <a:latin typeface="Calibri"/>
                        </a:rPr>
                        <a:t>5.5E+11</a:t>
                      </a:r>
                      <a:endParaRPr lang="es-ES" sz="1400" b="1" i="0" u="none" strike="noStrike" dirty="0">
                        <a:solidFill>
                          <a:srgbClr val="FF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i="0" u="none" strike="noStrike" dirty="0" smtClean="0">
                          <a:solidFill>
                            <a:srgbClr val="FF0000"/>
                          </a:solidFill>
                          <a:effectLst/>
                          <a:latin typeface="Calibri"/>
                        </a:rPr>
                        <a:t>1.03</a:t>
                      </a:r>
                      <a:endParaRPr lang="es-ES" sz="1400" b="1" i="0" u="none" strike="noStrike" dirty="0">
                        <a:solidFill>
                          <a:srgbClr val="FF000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i="0" u="none" strike="noStrike" dirty="0" smtClean="0">
                          <a:solidFill>
                            <a:srgbClr val="FF0000"/>
                          </a:solidFill>
                          <a:effectLst/>
                          <a:latin typeface="Calibri"/>
                        </a:rPr>
                        <a:t>4.9</a:t>
                      </a:r>
                      <a:endParaRPr lang="es-ES" sz="1400" b="1" i="0" u="none" strike="noStrike" dirty="0">
                        <a:solidFill>
                          <a:srgbClr val="FF0000"/>
                        </a:solidFill>
                        <a:effectLst/>
                        <a:latin typeface="Calibri"/>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209172">
                <a:tc>
                  <a:txBody>
                    <a:bodyPr/>
                    <a:lstStyle/>
                    <a:p>
                      <a:pPr algn="ctr" fontAlgn="b"/>
                      <a:r>
                        <a:rPr lang="es-ES" sz="1400" b="1" i="0" u="none" strike="noStrike" dirty="0" smtClean="0">
                          <a:solidFill>
                            <a:schemeClr val="accent3">
                              <a:lumMod val="75000"/>
                            </a:schemeClr>
                          </a:solidFill>
                          <a:effectLst/>
                          <a:latin typeface="Calibri"/>
                        </a:rPr>
                        <a:t>2.0</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chemeClr val="accent3">
                              <a:lumMod val="75000"/>
                            </a:schemeClr>
                          </a:solidFill>
                          <a:effectLst/>
                          <a:latin typeface="Calibri"/>
                        </a:rPr>
                        <a:t>5.6E+16</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chemeClr val="accent3">
                              <a:lumMod val="75000"/>
                            </a:schemeClr>
                          </a:solidFill>
                          <a:effectLst/>
                          <a:latin typeface="Calibri"/>
                        </a:rPr>
                        <a:t>3.5E+19</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chemeClr val="accent3">
                              <a:lumMod val="75000"/>
                            </a:schemeClr>
                          </a:solidFill>
                          <a:effectLst/>
                          <a:latin typeface="Calibri"/>
                        </a:rPr>
                        <a:t>3.3E+16</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chemeClr val="accent3">
                              <a:lumMod val="75000"/>
                            </a:schemeClr>
                          </a:solidFill>
                          <a:effectLst/>
                          <a:latin typeface="Calibri"/>
                        </a:rPr>
                        <a:t>5.5E+11</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i="0" u="none" strike="noStrike" dirty="0" smtClean="0">
                          <a:solidFill>
                            <a:schemeClr val="accent3">
                              <a:lumMod val="75000"/>
                            </a:schemeClr>
                          </a:solidFill>
                          <a:effectLst/>
                          <a:latin typeface="Calibri"/>
                        </a:rPr>
                        <a:t>1.03</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i="0" u="none" strike="noStrike" dirty="0" smtClean="0">
                          <a:solidFill>
                            <a:schemeClr val="accent3">
                              <a:lumMod val="75000"/>
                            </a:schemeClr>
                          </a:solidFill>
                          <a:effectLst/>
                          <a:latin typeface="Calibri"/>
                        </a:rPr>
                        <a:t>4.91</a:t>
                      </a:r>
                      <a:endParaRPr lang="es-ES" sz="1400" b="1" i="0" u="none" strike="noStrike" dirty="0">
                        <a:solidFill>
                          <a:schemeClr val="accent3">
                            <a:lumMod val="75000"/>
                          </a:schemeClr>
                        </a:solidFill>
                        <a:effectLst/>
                        <a:latin typeface="Calibri"/>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202317">
                <a:tc>
                  <a:txBody>
                    <a:bodyPr/>
                    <a:lstStyle/>
                    <a:p>
                      <a:pPr algn="ctr" fontAlgn="b"/>
                      <a:r>
                        <a:rPr lang="es-ES" sz="1400" b="1" i="0" u="none" strike="noStrike" dirty="0" smtClean="0">
                          <a:solidFill>
                            <a:srgbClr val="0070C0"/>
                          </a:solidFill>
                          <a:effectLst/>
                          <a:latin typeface="Calibri"/>
                        </a:rPr>
                        <a:t>2.2</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rgbClr val="0070C0"/>
                          </a:solidFill>
                          <a:effectLst/>
                          <a:latin typeface="Calibri"/>
                        </a:rPr>
                        <a:t>6.0E+16</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rgbClr val="0070C0"/>
                          </a:solidFill>
                          <a:effectLst/>
                          <a:latin typeface="Calibri"/>
                        </a:rPr>
                        <a:t>3.5E+19</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rgbClr val="0070C0"/>
                          </a:solidFill>
                          <a:effectLst/>
                          <a:latin typeface="Calibri"/>
                        </a:rPr>
                        <a:t>3.6E+16</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tc>
                  <a:txBody>
                    <a:bodyPr/>
                    <a:lstStyle/>
                    <a:p>
                      <a:pPr algn="ctr" fontAlgn="b"/>
                      <a:r>
                        <a:rPr lang="es-ES" sz="1400" b="1" i="0" u="none" strike="noStrike" dirty="0" smtClean="0">
                          <a:solidFill>
                            <a:srgbClr val="0070C0"/>
                          </a:solidFill>
                          <a:effectLst/>
                          <a:latin typeface="Calibri"/>
                        </a:rPr>
                        <a:t>5.5E+11</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i="0" u="none" strike="noStrike" dirty="0" smtClean="0">
                          <a:solidFill>
                            <a:srgbClr val="0070C0"/>
                          </a:solidFill>
                          <a:effectLst/>
                          <a:latin typeface="Calibri"/>
                        </a:rPr>
                        <a:t>1.02</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tc>
                  <a:txBody>
                    <a:bodyPr/>
                    <a:lstStyle/>
                    <a:p>
                      <a:pPr algn="ctr" fontAlgn="ctr"/>
                      <a:r>
                        <a:rPr lang="es-ES" sz="1400" b="1" i="0" u="none" strike="noStrike" dirty="0" smtClean="0">
                          <a:solidFill>
                            <a:srgbClr val="0070C0"/>
                          </a:solidFill>
                          <a:effectLst/>
                          <a:latin typeface="Calibri"/>
                        </a:rPr>
                        <a:t>4.94</a:t>
                      </a:r>
                      <a:endParaRPr lang="es-ES" sz="1400" b="1" i="0" u="none" strike="noStrike" dirty="0">
                        <a:solidFill>
                          <a:srgbClr val="0070C0"/>
                        </a:solidFill>
                        <a:effectLst/>
                        <a:latin typeface="Calibri"/>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601" t="7765" r="8975" b="6570"/>
          <a:stretch/>
        </p:blipFill>
        <p:spPr bwMode="auto">
          <a:xfrm>
            <a:off x="10278" y="2257653"/>
            <a:ext cx="4489712" cy="4123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99" t="14368" r="44520" b="11551"/>
          <a:stretch/>
        </p:blipFill>
        <p:spPr bwMode="auto">
          <a:xfrm>
            <a:off x="2868420" y="3771495"/>
            <a:ext cx="3143780" cy="258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4" t="16207" r="11868" b="11083"/>
          <a:stretch/>
        </p:blipFill>
        <p:spPr bwMode="auto">
          <a:xfrm>
            <a:off x="6012200" y="3756353"/>
            <a:ext cx="3117665" cy="262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59" t="13882" r="11595" b="10839"/>
          <a:stretch/>
        </p:blipFill>
        <p:spPr bwMode="auto">
          <a:xfrm>
            <a:off x="4572000" y="2247238"/>
            <a:ext cx="4104570" cy="2152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1"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mn-lt"/>
                <a:ea typeface="ＭＳ Ｐゴシック" pitchFamily="34" charset="-128"/>
              </a:rPr>
              <a:t>Optimization of LGAD Electrical Simulations</a:t>
            </a:r>
            <a:endParaRPr lang="en-US" sz="2000" dirty="0" smtClean="0">
              <a:latin typeface="+mn-lt"/>
            </a:endParaRPr>
          </a:p>
        </p:txBody>
      </p:sp>
    </p:spTree>
    <p:extLst>
      <p:ext uri="{BB962C8B-B14F-4D97-AF65-F5344CB8AC3E}">
        <p14:creationId xmlns:p14="http://schemas.microsoft.com/office/powerpoint/2010/main" val="85223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latin typeface="+mn-lt"/>
                <a:ea typeface="ＭＳ Ｐゴシック" pitchFamily="34" charset="-128"/>
              </a:rPr>
              <a:t>I(V) Performance for Different implantation Boron Doses and Temperatures</a:t>
            </a:r>
            <a:endParaRPr lang="en-GB" sz="2000" dirty="0" smtClean="0">
              <a:latin typeface="+mn-lt"/>
            </a:endParaRPr>
          </a:p>
        </p:txBody>
      </p:sp>
      <p:pic>
        <p:nvPicPr>
          <p:cNvPr id="4" name="12 Imagen"/>
          <p:cNvPicPr>
            <a:picLocks noChangeAspect="1"/>
          </p:cNvPicPr>
          <p:nvPr/>
        </p:nvPicPr>
        <p:blipFill rotWithShape="1">
          <a:blip r:embed="rId2" cstate="print">
            <a:extLst>
              <a:ext uri="{28A0092B-C50C-407E-A947-70E740481C1C}">
                <a14:useLocalDpi xmlns:a14="http://schemas.microsoft.com/office/drawing/2010/main" val="0"/>
              </a:ext>
            </a:extLst>
          </a:blip>
          <a:srcRect l="6352" t="7589" r="16902" b="1951"/>
          <a:stretch/>
        </p:blipFill>
        <p:spPr>
          <a:xfrm>
            <a:off x="165664" y="1028455"/>
            <a:ext cx="3251847" cy="2645025"/>
          </a:xfrm>
          <a:prstGeom prst="rect">
            <a:avLst/>
          </a:prstGeom>
        </p:spPr>
      </p:pic>
      <p:pic>
        <p:nvPicPr>
          <p:cNvPr id="5" name="13 Imagen"/>
          <p:cNvPicPr>
            <a:picLocks noChangeAspect="1"/>
          </p:cNvPicPr>
          <p:nvPr/>
        </p:nvPicPr>
        <p:blipFill rotWithShape="1">
          <a:blip r:embed="rId3" cstate="print">
            <a:extLst>
              <a:ext uri="{28A0092B-C50C-407E-A947-70E740481C1C}">
                <a14:useLocalDpi xmlns:a14="http://schemas.microsoft.com/office/drawing/2010/main" val="0"/>
              </a:ext>
            </a:extLst>
          </a:blip>
          <a:srcRect l="5313" t="7239" r="17396" b="1503"/>
          <a:stretch/>
        </p:blipFill>
        <p:spPr>
          <a:xfrm>
            <a:off x="141691" y="3679534"/>
            <a:ext cx="3278149" cy="2701877"/>
          </a:xfrm>
          <a:prstGeom prst="rect">
            <a:avLst/>
          </a:prstGeom>
        </p:spPr>
      </p:pic>
      <p:pic>
        <p:nvPicPr>
          <p:cNvPr id="6" name="3 Imagen"/>
          <p:cNvPicPr>
            <a:picLocks noChangeAspect="1"/>
          </p:cNvPicPr>
          <p:nvPr/>
        </p:nvPicPr>
        <p:blipFill rotWithShape="1">
          <a:blip r:embed="rId4" cstate="print">
            <a:extLst>
              <a:ext uri="{28A0092B-C50C-407E-A947-70E740481C1C}">
                <a14:useLocalDpi xmlns:a14="http://schemas.microsoft.com/office/drawing/2010/main" val="0"/>
              </a:ext>
            </a:extLst>
          </a:blip>
          <a:srcRect l="6354" t="7307" r="17500" b="1801"/>
          <a:stretch/>
        </p:blipFill>
        <p:spPr>
          <a:xfrm>
            <a:off x="5436120" y="1028455"/>
            <a:ext cx="3174369" cy="2645025"/>
          </a:xfrm>
          <a:prstGeom prst="rect">
            <a:avLst/>
          </a:prstGeom>
        </p:spPr>
      </p:pic>
      <p:pic>
        <p:nvPicPr>
          <p:cNvPr id="7"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5417" t="6724" r="18332" b="1652"/>
          <a:stretch/>
        </p:blipFill>
        <p:spPr>
          <a:xfrm>
            <a:off x="5446579" y="3681384"/>
            <a:ext cx="3210300" cy="2692827"/>
          </a:xfrm>
          <a:prstGeom prst="rect">
            <a:avLst/>
          </a:prstGeom>
        </p:spPr>
      </p:pic>
      <p:sp>
        <p:nvSpPr>
          <p:cNvPr id="8" name="5 CuadroTexto"/>
          <p:cNvSpPr txBox="1"/>
          <p:nvPr/>
        </p:nvSpPr>
        <p:spPr>
          <a:xfrm>
            <a:off x="899490" y="1960799"/>
            <a:ext cx="2170759" cy="369332"/>
          </a:xfrm>
          <a:prstGeom prst="rect">
            <a:avLst/>
          </a:prstGeom>
          <a:noFill/>
        </p:spPr>
        <p:txBody>
          <a:bodyPr wrap="square" rtlCol="0">
            <a:spAutoFit/>
          </a:bodyPr>
          <a:lstStyle/>
          <a:p>
            <a:r>
              <a:rPr lang="es-ES" b="1" dirty="0" err="1" smtClean="0">
                <a:solidFill>
                  <a:srgbClr val="FF0000"/>
                </a:solidFill>
              </a:rPr>
              <a:t>Dose</a:t>
            </a:r>
            <a:r>
              <a:rPr lang="es-ES" b="1" dirty="0" smtClean="0">
                <a:solidFill>
                  <a:srgbClr val="FF0000"/>
                </a:solidFill>
              </a:rPr>
              <a:t> = 1.8e13 cm</a:t>
            </a:r>
            <a:r>
              <a:rPr lang="es-ES" b="1" baseline="30000" dirty="0" smtClean="0">
                <a:solidFill>
                  <a:srgbClr val="FF0000"/>
                </a:solidFill>
              </a:rPr>
              <a:t>-2</a:t>
            </a:r>
            <a:endParaRPr lang="es-ES" b="1" baseline="30000" dirty="0">
              <a:solidFill>
                <a:srgbClr val="FF0000"/>
              </a:solidFill>
            </a:endParaRPr>
          </a:p>
        </p:txBody>
      </p:sp>
      <p:sp>
        <p:nvSpPr>
          <p:cNvPr id="9" name="5 CuadroTexto"/>
          <p:cNvSpPr txBox="1"/>
          <p:nvPr/>
        </p:nvSpPr>
        <p:spPr>
          <a:xfrm>
            <a:off x="3910973" y="1776133"/>
            <a:ext cx="1224170" cy="369332"/>
          </a:xfrm>
          <a:prstGeom prst="rect">
            <a:avLst/>
          </a:prstGeom>
          <a:noFill/>
        </p:spPr>
        <p:txBody>
          <a:bodyPr wrap="square" rtlCol="0">
            <a:spAutoFit/>
          </a:bodyPr>
          <a:lstStyle/>
          <a:p>
            <a:r>
              <a:rPr lang="es-ES" b="1" dirty="0" smtClean="0">
                <a:solidFill>
                  <a:srgbClr val="0070C0"/>
                </a:solidFill>
              </a:rPr>
              <a:t>T = 295 K</a:t>
            </a:r>
            <a:endParaRPr lang="es-ES" b="1" baseline="30000" dirty="0">
              <a:solidFill>
                <a:srgbClr val="0070C0"/>
              </a:solidFill>
            </a:endParaRPr>
          </a:p>
        </p:txBody>
      </p:sp>
      <p:sp>
        <p:nvSpPr>
          <p:cNvPr id="10" name="5 CuadroTexto"/>
          <p:cNvSpPr txBox="1"/>
          <p:nvPr/>
        </p:nvSpPr>
        <p:spPr>
          <a:xfrm>
            <a:off x="6444260" y="2852920"/>
            <a:ext cx="1924515" cy="369332"/>
          </a:xfrm>
          <a:prstGeom prst="rect">
            <a:avLst/>
          </a:prstGeom>
          <a:noFill/>
        </p:spPr>
        <p:txBody>
          <a:bodyPr wrap="square" rtlCol="0">
            <a:spAutoFit/>
          </a:bodyPr>
          <a:lstStyle/>
          <a:p>
            <a:r>
              <a:rPr lang="es-ES" b="1" dirty="0" err="1" smtClean="0">
                <a:solidFill>
                  <a:srgbClr val="FF0000"/>
                </a:solidFill>
              </a:rPr>
              <a:t>Dose</a:t>
            </a:r>
            <a:r>
              <a:rPr lang="es-ES" b="1" dirty="0" smtClean="0">
                <a:solidFill>
                  <a:srgbClr val="FF0000"/>
                </a:solidFill>
              </a:rPr>
              <a:t> = 2e13 cm</a:t>
            </a:r>
            <a:r>
              <a:rPr lang="es-ES" b="1" baseline="30000" dirty="0" smtClean="0">
                <a:solidFill>
                  <a:srgbClr val="FF0000"/>
                </a:solidFill>
              </a:rPr>
              <a:t>-2</a:t>
            </a:r>
            <a:endParaRPr lang="es-ES" b="1" baseline="30000" dirty="0">
              <a:solidFill>
                <a:srgbClr val="FF0000"/>
              </a:solidFill>
            </a:endParaRPr>
          </a:p>
        </p:txBody>
      </p:sp>
      <p:sp>
        <p:nvSpPr>
          <p:cNvPr id="11" name="5 CuadroTexto"/>
          <p:cNvSpPr txBox="1"/>
          <p:nvPr/>
        </p:nvSpPr>
        <p:spPr>
          <a:xfrm>
            <a:off x="3910973" y="5096223"/>
            <a:ext cx="1224170" cy="369332"/>
          </a:xfrm>
          <a:prstGeom prst="rect">
            <a:avLst/>
          </a:prstGeom>
          <a:noFill/>
        </p:spPr>
        <p:txBody>
          <a:bodyPr wrap="square" rtlCol="0">
            <a:spAutoFit/>
          </a:bodyPr>
          <a:lstStyle/>
          <a:p>
            <a:r>
              <a:rPr lang="es-ES" b="1" dirty="0" smtClean="0">
                <a:solidFill>
                  <a:srgbClr val="0070C0"/>
                </a:solidFill>
              </a:rPr>
              <a:t>T = 253 K</a:t>
            </a:r>
            <a:endParaRPr lang="es-ES" b="1" baseline="30000" dirty="0">
              <a:solidFill>
                <a:srgbClr val="0070C0"/>
              </a:solidFill>
            </a:endParaRPr>
          </a:p>
        </p:txBody>
      </p:sp>
    </p:spTree>
    <p:extLst>
      <p:ext uri="{BB962C8B-B14F-4D97-AF65-F5344CB8AC3E}">
        <p14:creationId xmlns:p14="http://schemas.microsoft.com/office/powerpoint/2010/main" val="17116981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latin typeface="+mn-lt"/>
                <a:ea typeface="ＭＳ Ｐゴシック" pitchFamily="34" charset="-128"/>
              </a:rPr>
              <a:t>C(V) Performance for Different Boron Implantation Doses</a:t>
            </a:r>
            <a:endParaRPr lang="en-GB" sz="2000" dirty="0" smtClean="0">
              <a:latin typeface="+mn-lt"/>
            </a:endParaRPr>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5387" t="9768" r="8403" b="3167"/>
          <a:stretch/>
        </p:blipFill>
        <p:spPr>
          <a:xfrm>
            <a:off x="3601514" y="1239073"/>
            <a:ext cx="3346816" cy="2359492"/>
          </a:xfrm>
          <a:prstGeom prst="rect">
            <a:avLst/>
          </a:prstGeom>
        </p:spPr>
      </p:pic>
      <p:pic>
        <p:nvPicPr>
          <p:cNvPr id="5" name="2 Imagen"/>
          <p:cNvPicPr>
            <a:picLocks noChangeAspect="1"/>
          </p:cNvPicPr>
          <p:nvPr/>
        </p:nvPicPr>
        <p:blipFill rotWithShape="1">
          <a:blip r:embed="rId3" cstate="print">
            <a:extLst>
              <a:ext uri="{28A0092B-C50C-407E-A947-70E740481C1C}">
                <a14:useLocalDpi xmlns:a14="http://schemas.microsoft.com/office/drawing/2010/main" val="0"/>
              </a:ext>
            </a:extLst>
          </a:blip>
          <a:srcRect l="5141" t="9732" r="7886" b="4544"/>
          <a:stretch/>
        </p:blipFill>
        <p:spPr>
          <a:xfrm>
            <a:off x="107380" y="1020272"/>
            <a:ext cx="3825992" cy="2840788"/>
          </a:xfrm>
          <a:prstGeom prst="rect">
            <a:avLst/>
          </a:prstGeom>
        </p:spPr>
      </p:pic>
      <p:sp>
        <p:nvSpPr>
          <p:cNvPr id="6" name="6 Flecha derecha"/>
          <p:cNvSpPr/>
          <p:nvPr/>
        </p:nvSpPr>
        <p:spPr>
          <a:xfrm>
            <a:off x="3573849" y="2636890"/>
            <a:ext cx="1060036" cy="11915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7" name="7 CuadroTexto"/>
          <p:cNvSpPr txBox="1"/>
          <p:nvPr/>
        </p:nvSpPr>
        <p:spPr>
          <a:xfrm>
            <a:off x="2339690" y="2492870"/>
            <a:ext cx="1152160" cy="369332"/>
          </a:xfrm>
          <a:prstGeom prst="rect">
            <a:avLst/>
          </a:prstGeom>
          <a:noFill/>
        </p:spPr>
        <p:txBody>
          <a:bodyPr wrap="square" rtlCol="0">
            <a:spAutoFit/>
          </a:bodyPr>
          <a:lstStyle/>
          <a:p>
            <a:r>
              <a:rPr lang="es-ES" dirty="0" smtClean="0">
                <a:solidFill>
                  <a:srgbClr val="FF0000"/>
                </a:solidFill>
              </a:rPr>
              <a:t>Zoom </a:t>
            </a:r>
            <a:r>
              <a:rPr lang="es-ES" dirty="0" err="1" smtClean="0">
                <a:solidFill>
                  <a:srgbClr val="FF0000"/>
                </a:solidFill>
              </a:rPr>
              <a:t>foot</a:t>
            </a:r>
            <a:endParaRPr lang="es-ES" dirty="0">
              <a:solidFill>
                <a:srgbClr val="FF0000"/>
              </a:solidFill>
            </a:endParaRPr>
          </a:p>
        </p:txBody>
      </p:sp>
      <mc:AlternateContent xmlns:mc="http://schemas.openxmlformats.org/markup-compatibility/2006" xmlns:a14="http://schemas.microsoft.com/office/drawing/2010/main">
        <mc:Choice Requires="a14">
          <p:sp>
            <p:nvSpPr>
              <p:cNvPr id="8" name="1 CuadroTexto"/>
              <p:cNvSpPr txBox="1"/>
              <p:nvPr/>
            </p:nvSpPr>
            <p:spPr>
              <a:xfrm>
                <a:off x="5625607" y="2666436"/>
                <a:ext cx="10801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400" i="1" smtClean="0">
                          <a:solidFill>
                            <a:schemeClr val="accent2"/>
                          </a:solidFill>
                          <a:latin typeface="Cambria Math"/>
                          <a:ea typeface="Cambria Math"/>
                        </a:rPr>
                        <m:t>∆</m:t>
                      </m:r>
                      <m:r>
                        <a:rPr lang="es-ES" sz="1400" b="0" i="1" smtClean="0">
                          <a:solidFill>
                            <a:schemeClr val="accent2"/>
                          </a:solidFill>
                          <a:latin typeface="Cambria Math"/>
                          <a:ea typeface="Cambria Math"/>
                        </a:rPr>
                        <m:t>𝑉</m:t>
                      </m:r>
                      <m:r>
                        <a:rPr lang="es-ES" sz="1400" b="0" i="1" smtClean="0">
                          <a:solidFill>
                            <a:schemeClr val="accent2"/>
                          </a:solidFill>
                          <a:latin typeface="Cambria Math"/>
                          <a:ea typeface="Cambria Math"/>
                        </a:rPr>
                        <m:t>~0.5</m:t>
                      </m:r>
                      <m:r>
                        <a:rPr lang="es-ES" sz="1400" b="0" i="1" smtClean="0">
                          <a:solidFill>
                            <a:schemeClr val="accent2"/>
                          </a:solidFill>
                          <a:latin typeface="Cambria Math"/>
                          <a:ea typeface="Cambria Math"/>
                        </a:rPr>
                        <m:t>𝑉</m:t>
                      </m:r>
                    </m:oMath>
                  </m:oMathPara>
                </a14:m>
                <a:endParaRPr lang="es-ES" sz="1400" dirty="0">
                  <a:solidFill>
                    <a:schemeClr val="accent2"/>
                  </a:solidFill>
                </a:endParaRPr>
              </a:p>
            </p:txBody>
          </p:sp>
        </mc:Choice>
        <mc:Fallback xmlns="">
          <p:sp>
            <p:nvSpPr>
              <p:cNvPr id="8" name="1 CuadroTexto"/>
              <p:cNvSpPr txBox="1">
                <a:spLocks noRot="1" noChangeAspect="1" noMove="1" noResize="1" noEditPoints="1" noAdjustHandles="1" noChangeArrowheads="1" noChangeShapeType="1" noTextEdit="1"/>
              </p:cNvSpPr>
              <p:nvPr/>
            </p:nvSpPr>
            <p:spPr>
              <a:xfrm>
                <a:off x="5625607" y="2666436"/>
                <a:ext cx="1080150" cy="307777"/>
              </a:xfrm>
              <a:prstGeom prst="rect">
                <a:avLst/>
              </a:prstGeom>
              <a:blipFill rotWithShape="0">
                <a:blip r:embed="rId4"/>
                <a:stretch>
                  <a:fillRect/>
                </a:stretch>
              </a:blipFill>
            </p:spPr>
            <p:txBody>
              <a:bodyPr/>
              <a:lstStyle/>
              <a:p>
                <a:r>
                  <a:rPr lang="es-ES_tradnl">
                    <a:noFill/>
                  </a:rPr>
                  <a:t> </a:t>
                </a:r>
              </a:p>
            </p:txBody>
          </p:sp>
        </mc:Fallback>
      </mc:AlternateContent>
      <p:sp>
        <p:nvSpPr>
          <p:cNvPr id="9" name="5 CuadroTexto"/>
          <p:cNvSpPr txBox="1"/>
          <p:nvPr/>
        </p:nvSpPr>
        <p:spPr>
          <a:xfrm>
            <a:off x="6948330" y="1381710"/>
            <a:ext cx="2170759" cy="369332"/>
          </a:xfrm>
          <a:prstGeom prst="rect">
            <a:avLst/>
          </a:prstGeom>
          <a:noFill/>
        </p:spPr>
        <p:txBody>
          <a:bodyPr wrap="square" rtlCol="0">
            <a:spAutoFit/>
          </a:bodyPr>
          <a:lstStyle/>
          <a:p>
            <a:r>
              <a:rPr lang="es-ES" b="1" dirty="0" err="1" smtClean="0">
                <a:solidFill>
                  <a:srgbClr val="FF0000"/>
                </a:solidFill>
              </a:rPr>
              <a:t>Dose</a:t>
            </a:r>
            <a:r>
              <a:rPr lang="es-ES" b="1" dirty="0" smtClean="0">
                <a:solidFill>
                  <a:srgbClr val="FF0000"/>
                </a:solidFill>
              </a:rPr>
              <a:t> = 1.8e13 cm</a:t>
            </a:r>
            <a:r>
              <a:rPr lang="es-ES" b="1" baseline="30000" dirty="0" smtClean="0">
                <a:solidFill>
                  <a:srgbClr val="FF0000"/>
                </a:solidFill>
              </a:rPr>
              <a:t>-2</a:t>
            </a:r>
            <a:endParaRPr lang="es-ES" b="1" baseline="30000" dirty="0">
              <a:solidFill>
                <a:srgbClr val="FF0000"/>
              </a:solidFill>
            </a:endParaRPr>
          </a:p>
        </p:txBody>
      </p:sp>
      <p:pic>
        <p:nvPicPr>
          <p:cNvPr id="10" name="4 Imagen"/>
          <p:cNvPicPr>
            <a:picLocks noChangeAspect="1"/>
          </p:cNvPicPr>
          <p:nvPr/>
        </p:nvPicPr>
        <p:blipFill rotWithShape="1">
          <a:blip r:embed="rId5" cstate="print">
            <a:extLst>
              <a:ext uri="{28A0092B-C50C-407E-A947-70E740481C1C}">
                <a14:useLocalDpi xmlns:a14="http://schemas.microsoft.com/office/drawing/2010/main" val="0"/>
              </a:ext>
            </a:extLst>
          </a:blip>
          <a:srcRect l="5737" t="9948" r="8567" b="4066"/>
          <a:stretch/>
        </p:blipFill>
        <p:spPr>
          <a:xfrm>
            <a:off x="4961932" y="3598565"/>
            <a:ext cx="4002556" cy="2803495"/>
          </a:xfrm>
          <a:prstGeom prst="rect">
            <a:avLst/>
          </a:prstGeom>
        </p:spPr>
      </p:pic>
      <p:sp>
        <p:nvSpPr>
          <p:cNvPr id="11" name="5 CuadroTexto"/>
          <p:cNvSpPr txBox="1"/>
          <p:nvPr/>
        </p:nvSpPr>
        <p:spPr>
          <a:xfrm>
            <a:off x="5796170" y="5229250"/>
            <a:ext cx="1152160" cy="369332"/>
          </a:xfrm>
          <a:prstGeom prst="rect">
            <a:avLst/>
          </a:prstGeom>
          <a:noFill/>
        </p:spPr>
        <p:txBody>
          <a:bodyPr wrap="square" rtlCol="0">
            <a:spAutoFit/>
          </a:bodyPr>
          <a:lstStyle/>
          <a:p>
            <a:r>
              <a:rPr lang="es-ES" dirty="0" smtClean="0">
                <a:solidFill>
                  <a:srgbClr val="FF0000"/>
                </a:solidFill>
              </a:rPr>
              <a:t>Zoom </a:t>
            </a:r>
            <a:r>
              <a:rPr lang="es-ES" dirty="0" err="1" smtClean="0">
                <a:solidFill>
                  <a:srgbClr val="FF0000"/>
                </a:solidFill>
              </a:rPr>
              <a:t>foot</a:t>
            </a:r>
            <a:endParaRPr lang="es-ES" dirty="0">
              <a:solidFill>
                <a:srgbClr val="FF0000"/>
              </a:solidFill>
            </a:endParaRPr>
          </a:p>
        </p:txBody>
      </p:sp>
      <p:pic>
        <p:nvPicPr>
          <p:cNvPr id="12" name="7 Imagen"/>
          <p:cNvPicPr>
            <a:picLocks noChangeAspect="1"/>
          </p:cNvPicPr>
          <p:nvPr/>
        </p:nvPicPr>
        <p:blipFill rotWithShape="1">
          <a:blip r:embed="rId6" cstate="print">
            <a:extLst>
              <a:ext uri="{28A0092B-C50C-407E-A947-70E740481C1C}">
                <a14:useLocalDpi xmlns:a14="http://schemas.microsoft.com/office/drawing/2010/main" val="0"/>
              </a:ext>
            </a:extLst>
          </a:blip>
          <a:srcRect l="2810" t="10496" r="8435" b="4494"/>
          <a:stretch/>
        </p:blipFill>
        <p:spPr>
          <a:xfrm>
            <a:off x="1588311" y="4119404"/>
            <a:ext cx="3045574" cy="2036263"/>
          </a:xfrm>
          <a:prstGeom prst="rect">
            <a:avLst/>
          </a:prstGeom>
        </p:spPr>
      </p:pic>
      <p:sp>
        <p:nvSpPr>
          <p:cNvPr id="13" name="6 Flecha derecha"/>
          <p:cNvSpPr/>
          <p:nvPr/>
        </p:nvSpPr>
        <p:spPr>
          <a:xfrm rot="10800000">
            <a:off x="4211950" y="5373270"/>
            <a:ext cx="1598729" cy="12845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4" name="12 CuadroTexto"/>
              <p:cNvSpPr txBox="1"/>
              <p:nvPr/>
            </p:nvSpPr>
            <p:spPr>
              <a:xfrm>
                <a:off x="3032603" y="5413916"/>
                <a:ext cx="100814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400" i="1" smtClean="0">
                          <a:solidFill>
                            <a:schemeClr val="accent2"/>
                          </a:solidFill>
                          <a:latin typeface="Cambria Math"/>
                          <a:ea typeface="Cambria Math"/>
                        </a:rPr>
                        <m:t>∆</m:t>
                      </m:r>
                      <m:r>
                        <a:rPr lang="es-ES" sz="1400" b="0" i="1" smtClean="0">
                          <a:solidFill>
                            <a:schemeClr val="accent2"/>
                          </a:solidFill>
                          <a:latin typeface="Cambria Math"/>
                          <a:ea typeface="Cambria Math"/>
                        </a:rPr>
                        <m:t>𝑉</m:t>
                      </m:r>
                      <m:r>
                        <a:rPr lang="es-ES" sz="1400" b="0" i="1" smtClean="0">
                          <a:solidFill>
                            <a:schemeClr val="accent2"/>
                          </a:solidFill>
                          <a:latin typeface="Cambria Math"/>
                          <a:ea typeface="Cambria Math"/>
                        </a:rPr>
                        <m:t>~0.5</m:t>
                      </m:r>
                      <m:r>
                        <a:rPr lang="es-ES" sz="1400" b="0" i="1" smtClean="0">
                          <a:solidFill>
                            <a:schemeClr val="accent2"/>
                          </a:solidFill>
                          <a:latin typeface="Cambria Math"/>
                          <a:ea typeface="Cambria Math"/>
                        </a:rPr>
                        <m:t>𝑉</m:t>
                      </m:r>
                    </m:oMath>
                  </m:oMathPara>
                </a14:m>
                <a:endParaRPr lang="es-ES" sz="1400" dirty="0">
                  <a:solidFill>
                    <a:schemeClr val="accent2"/>
                  </a:solidFill>
                </a:endParaRPr>
              </a:p>
            </p:txBody>
          </p:sp>
        </mc:Choice>
        <mc:Fallback xmlns="">
          <p:sp>
            <p:nvSpPr>
              <p:cNvPr id="14" name="12 CuadroTexto"/>
              <p:cNvSpPr txBox="1">
                <a:spLocks noRot="1" noChangeAspect="1" noMove="1" noResize="1" noEditPoints="1" noAdjustHandles="1" noChangeArrowheads="1" noChangeShapeType="1" noTextEdit="1"/>
              </p:cNvSpPr>
              <p:nvPr/>
            </p:nvSpPr>
            <p:spPr>
              <a:xfrm>
                <a:off x="3032603" y="5413916"/>
                <a:ext cx="1008140" cy="307777"/>
              </a:xfrm>
              <a:prstGeom prst="rect">
                <a:avLst/>
              </a:prstGeom>
              <a:blipFill rotWithShape="0">
                <a:blip r:embed="rId7"/>
                <a:stretch>
                  <a:fillRect/>
                </a:stretch>
              </a:blipFill>
            </p:spPr>
            <p:txBody>
              <a:bodyPr/>
              <a:lstStyle/>
              <a:p>
                <a:r>
                  <a:rPr lang="es-ES_tradnl">
                    <a:noFill/>
                  </a:rPr>
                  <a:t> </a:t>
                </a:r>
              </a:p>
            </p:txBody>
          </p:sp>
        </mc:Fallback>
      </mc:AlternateContent>
      <p:sp>
        <p:nvSpPr>
          <p:cNvPr id="15" name="5 CuadroTexto"/>
          <p:cNvSpPr txBox="1"/>
          <p:nvPr/>
        </p:nvSpPr>
        <p:spPr>
          <a:xfrm>
            <a:off x="134804" y="5598582"/>
            <a:ext cx="1916846" cy="369332"/>
          </a:xfrm>
          <a:prstGeom prst="rect">
            <a:avLst/>
          </a:prstGeom>
          <a:noFill/>
        </p:spPr>
        <p:txBody>
          <a:bodyPr wrap="square" rtlCol="0">
            <a:spAutoFit/>
          </a:bodyPr>
          <a:lstStyle/>
          <a:p>
            <a:r>
              <a:rPr lang="es-ES" b="1" dirty="0" err="1" smtClean="0">
                <a:solidFill>
                  <a:srgbClr val="FF0000"/>
                </a:solidFill>
              </a:rPr>
              <a:t>Dose</a:t>
            </a:r>
            <a:r>
              <a:rPr lang="es-ES" b="1" dirty="0" smtClean="0">
                <a:solidFill>
                  <a:srgbClr val="FF0000"/>
                </a:solidFill>
              </a:rPr>
              <a:t> = </a:t>
            </a:r>
            <a:r>
              <a:rPr lang="es-ES" b="1" dirty="0">
                <a:solidFill>
                  <a:srgbClr val="FF0000"/>
                </a:solidFill>
              </a:rPr>
              <a:t>2</a:t>
            </a:r>
            <a:r>
              <a:rPr lang="es-ES" b="1" dirty="0" smtClean="0">
                <a:solidFill>
                  <a:srgbClr val="FF0000"/>
                </a:solidFill>
              </a:rPr>
              <a:t>e13 cm</a:t>
            </a:r>
            <a:r>
              <a:rPr lang="es-ES" b="1" baseline="30000" dirty="0" smtClean="0">
                <a:solidFill>
                  <a:srgbClr val="FF0000"/>
                </a:solidFill>
              </a:rPr>
              <a:t>-2</a:t>
            </a:r>
            <a:endParaRPr lang="es-ES" b="1" baseline="30000" dirty="0">
              <a:solidFill>
                <a:srgbClr val="FF0000"/>
              </a:solidFill>
            </a:endParaRPr>
          </a:p>
        </p:txBody>
      </p:sp>
    </p:spTree>
    <p:extLst>
      <p:ext uri="{BB962C8B-B14F-4D97-AF65-F5344CB8AC3E}">
        <p14:creationId xmlns:p14="http://schemas.microsoft.com/office/powerpoint/2010/main" val="20660095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9 Imagen"/>
          <p:cNvPicPr>
            <a:picLocks noChangeAspect="1"/>
          </p:cNvPicPr>
          <p:nvPr/>
        </p:nvPicPr>
        <p:blipFill rotWithShape="1">
          <a:blip r:embed="rId2" cstate="print">
            <a:extLst>
              <a:ext uri="{28A0092B-C50C-407E-A947-70E740481C1C}">
                <a14:useLocalDpi xmlns:a14="http://schemas.microsoft.com/office/drawing/2010/main" val="0"/>
              </a:ext>
            </a:extLst>
          </a:blip>
          <a:srcRect l="5731" t="7265" r="12040"/>
          <a:stretch/>
        </p:blipFill>
        <p:spPr>
          <a:xfrm>
            <a:off x="268686" y="1071796"/>
            <a:ext cx="3198353" cy="3005294"/>
          </a:xfrm>
          <a:prstGeom prst="rect">
            <a:avLst/>
          </a:prstGeom>
        </p:spPr>
      </p:pic>
      <mc:AlternateContent xmlns:mc="http://schemas.openxmlformats.org/markup-compatibility/2006" xmlns:a14="http://schemas.microsoft.com/office/drawing/2010/main">
        <mc:Choice Requires="a14">
          <p:sp>
            <p:nvSpPr>
              <p:cNvPr id="11" name="10 CuadroTexto"/>
              <p:cNvSpPr txBox="1"/>
              <p:nvPr/>
            </p:nvSpPr>
            <p:spPr>
              <a:xfrm>
                <a:off x="611450" y="4581160"/>
                <a:ext cx="4156807" cy="1938864"/>
              </a:xfrm>
              <a:prstGeom prst="rect">
                <a:avLst/>
              </a:prstGeom>
              <a:noFill/>
            </p:spPr>
            <p:txBody>
              <a:bodyPr wrap="square" rtlCol="0">
                <a:spAutoFit/>
              </a:bodyPr>
              <a:lstStyle/>
              <a:p>
                <a:r>
                  <a:rPr lang="es-ES" sz="1400" dirty="0" smtClean="0"/>
                  <a:t>Doping </a:t>
                </a:r>
                <a:r>
                  <a:rPr lang="es-ES" sz="1400" dirty="0" err="1" smtClean="0"/>
                  <a:t>Dependence</a:t>
                </a:r>
                <a:r>
                  <a:rPr lang="es-ES" sz="1400" dirty="0" smtClean="0"/>
                  <a:t> </a:t>
                </a:r>
                <a:r>
                  <a:rPr lang="es-ES" sz="1400" dirty="0" err="1" smtClean="0"/>
                  <a:t>lifetimes</a:t>
                </a:r>
                <a:r>
                  <a:rPr lang="es-ES" sz="1400" dirty="0" smtClean="0"/>
                  <a:t>: (</a:t>
                </a:r>
                <a:r>
                  <a:rPr lang="es-ES" sz="1400" dirty="0" err="1" smtClean="0"/>
                  <a:t>Scharfetter</a:t>
                </a:r>
                <a:r>
                  <a:rPr lang="es-ES" sz="1400" dirty="0" smtClean="0"/>
                  <a:t> </a:t>
                </a:r>
                <a:r>
                  <a:rPr lang="es-ES" sz="1400" dirty="0" err="1" smtClean="0"/>
                  <a:t>Relation</a:t>
                </a:r>
                <a:r>
                  <a:rPr lang="es-ES" sz="1400" dirty="0" smtClean="0"/>
                  <a:t>)</a:t>
                </a:r>
              </a:p>
              <a:p>
                <a:pPr algn="just"/>
                <a:endParaRPr lang="es-ES" sz="1400" dirty="0"/>
              </a:p>
              <a:p>
                <a:pPr algn="just"/>
                <a:r>
                  <a:rPr lang="es-ES" sz="1400" dirty="0" smtClean="0">
                    <a:ea typeface="Cambria Math"/>
                  </a:rPr>
                  <a:t>	</a:t>
                </a:r>
                <a14:m>
                  <m:oMath xmlns:m="http://schemas.openxmlformats.org/officeDocument/2006/math">
                    <m:sSub>
                      <m:sSubPr>
                        <m:ctrlPr>
                          <a:rPr lang="es-ES" sz="1400" i="1" smtClean="0">
                            <a:latin typeface="Cambria Math" panose="02040503050406030204" pitchFamily="18" charset="0"/>
                            <a:ea typeface="Cambria Math"/>
                          </a:rPr>
                        </m:ctrlPr>
                      </m:sSubPr>
                      <m:e>
                        <m:r>
                          <a:rPr lang="es-ES" sz="1400" i="1" smtClean="0">
                            <a:latin typeface="Cambria Math"/>
                            <a:ea typeface="Cambria Math"/>
                          </a:rPr>
                          <m:t>𝜏</m:t>
                        </m:r>
                      </m:e>
                      <m:sub>
                        <m:r>
                          <a:rPr lang="es-ES" sz="1400" b="0" i="1" smtClean="0">
                            <a:latin typeface="Cambria Math"/>
                          </a:rPr>
                          <m:t>𝑑𝑜𝑝</m:t>
                        </m:r>
                      </m:sub>
                    </m:sSub>
                    <m:r>
                      <a:rPr lang="es-ES" sz="1400" b="0" i="1" smtClean="0">
                        <a:latin typeface="Cambria Math"/>
                      </a:rPr>
                      <m:t>=</m:t>
                    </m:r>
                    <m:d>
                      <m:dPr>
                        <m:ctrlPr>
                          <a:rPr lang="es-ES" sz="1400" b="0" i="1" smtClean="0">
                            <a:latin typeface="Cambria Math" panose="02040503050406030204" pitchFamily="18" charset="0"/>
                            <a:ea typeface="Cambria Math"/>
                          </a:rPr>
                        </m:ctrlPr>
                      </m:dPr>
                      <m:e>
                        <m:sSub>
                          <m:sSubPr>
                            <m:ctrlPr>
                              <a:rPr lang="es-ES" sz="1400" b="0" i="1" smtClean="0">
                                <a:latin typeface="Cambria Math" panose="02040503050406030204" pitchFamily="18" charset="0"/>
                                <a:ea typeface="Cambria Math"/>
                              </a:rPr>
                            </m:ctrlPr>
                          </m:sSubPr>
                          <m:e>
                            <m:r>
                              <a:rPr lang="es-ES" sz="1400" b="0" i="1" smtClean="0">
                                <a:latin typeface="Cambria Math"/>
                              </a:rPr>
                              <m:t>𝑁</m:t>
                            </m:r>
                          </m:e>
                          <m:sub>
                            <m:r>
                              <a:rPr lang="es-ES" sz="1400" b="0" i="1" smtClean="0">
                                <a:latin typeface="Cambria Math"/>
                              </a:rPr>
                              <m:t>𝐴</m:t>
                            </m:r>
                            <m:r>
                              <a:rPr lang="es-ES" sz="1400" b="0" i="1" smtClean="0">
                                <a:latin typeface="Cambria Math"/>
                              </a:rPr>
                              <m:t>,0</m:t>
                            </m:r>
                          </m:sub>
                        </m:sSub>
                        <m:r>
                          <a:rPr lang="es-ES" sz="1400" b="0" i="1" smtClean="0">
                            <a:latin typeface="Cambria Math"/>
                          </a:rPr>
                          <m:t>+</m:t>
                        </m:r>
                        <m:sSub>
                          <m:sSubPr>
                            <m:ctrlPr>
                              <a:rPr lang="es-ES" sz="1400" b="0" i="1" smtClean="0">
                                <a:latin typeface="Cambria Math" panose="02040503050406030204" pitchFamily="18" charset="0"/>
                              </a:rPr>
                            </m:ctrlPr>
                          </m:sSubPr>
                          <m:e>
                            <m:r>
                              <a:rPr lang="es-ES" sz="1400" b="0" i="1" smtClean="0">
                                <a:latin typeface="Cambria Math"/>
                              </a:rPr>
                              <m:t>𝑁</m:t>
                            </m:r>
                          </m:e>
                          <m:sub>
                            <m:r>
                              <a:rPr lang="es-ES" sz="1400" b="0" i="1" smtClean="0">
                                <a:latin typeface="Cambria Math"/>
                              </a:rPr>
                              <m:t>𝐷</m:t>
                            </m:r>
                            <m:r>
                              <a:rPr lang="es-ES" sz="1400" b="0" i="1" smtClean="0">
                                <a:latin typeface="Cambria Math"/>
                              </a:rPr>
                              <m:t>,0</m:t>
                            </m:r>
                          </m:sub>
                        </m:sSub>
                      </m:e>
                    </m:d>
                    <m:r>
                      <a:rPr lang="es-ES" sz="1400" b="0" i="1" smtClean="0">
                        <a:latin typeface="Cambria Math"/>
                      </a:rPr>
                      <m:t>=                                </m:t>
                    </m:r>
                  </m:oMath>
                </a14:m>
                <a:endParaRPr lang="es-ES" sz="1400" b="0" i="1" dirty="0" smtClean="0">
                  <a:latin typeface="Cambria Math"/>
                </a:endParaRPr>
              </a:p>
              <a:p>
                <a:pPr algn="just"/>
                <a:endParaRPr lang="es-ES" sz="1400" b="0" i="1" dirty="0" smtClean="0">
                  <a:latin typeface="Cambria Math" charset="0"/>
                  <a:ea typeface="Cambria Math"/>
                </a:endParaRPr>
              </a:p>
              <a:p>
                <a:pPr algn="just"/>
                <a:r>
                  <a:rPr lang="es-ES" sz="1400" b="0" dirty="0" smtClean="0">
                    <a:ea typeface="Cambria Math"/>
                  </a:rPr>
                  <a:t>	</a:t>
                </a:r>
                <a14:m>
                  <m:oMath xmlns:m="http://schemas.openxmlformats.org/officeDocument/2006/math">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𝜏</m:t>
                        </m:r>
                      </m:e>
                      <m:sub>
                        <m:r>
                          <a:rPr lang="es-ES" sz="1400" b="0" i="1" smtClean="0">
                            <a:latin typeface="Cambria Math"/>
                          </a:rPr>
                          <m:t>𝑚𝑖𝑛</m:t>
                        </m:r>
                      </m:sub>
                    </m:sSub>
                    <m:r>
                      <a:rPr lang="es-ES" sz="1400" b="0" i="1" smtClean="0">
                        <a:latin typeface="Cambria Math"/>
                      </a:rPr>
                      <m:t>+</m:t>
                    </m:r>
                    <m:f>
                      <m:fPr>
                        <m:ctrlPr>
                          <a:rPr lang="es-ES" sz="1400" b="0" i="1" smtClean="0">
                            <a:latin typeface="Cambria Math" panose="02040503050406030204" pitchFamily="18" charset="0"/>
                            <a:ea typeface="Cambria Math"/>
                          </a:rPr>
                        </m:ctrlPr>
                      </m:fPr>
                      <m:num>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𝜏</m:t>
                            </m:r>
                          </m:e>
                          <m:sub>
                            <m:r>
                              <a:rPr lang="es-ES" sz="1400" b="0" i="1" smtClean="0">
                                <a:latin typeface="Cambria Math"/>
                              </a:rPr>
                              <m:t>𝑚𝑎𝑥</m:t>
                            </m:r>
                          </m:sub>
                        </m:sSub>
                        <m:r>
                          <a:rPr lang="es-ES" sz="1400" b="0" i="1" smtClean="0">
                            <a:latin typeface="Cambria Math"/>
                          </a:rPr>
                          <m:t>−</m:t>
                        </m:r>
                        <m:sSub>
                          <m:sSubPr>
                            <m:ctrlPr>
                              <a:rPr lang="es-ES" sz="1400" b="0" i="1" smtClean="0">
                                <a:latin typeface="Cambria Math" panose="02040503050406030204" pitchFamily="18" charset="0"/>
                                <a:ea typeface="Cambria Math"/>
                              </a:rPr>
                            </m:ctrlPr>
                          </m:sSubPr>
                          <m:e>
                            <m:r>
                              <a:rPr lang="es-ES" sz="1400" b="0" i="1" smtClean="0">
                                <a:latin typeface="Cambria Math"/>
                                <a:ea typeface="Cambria Math"/>
                              </a:rPr>
                              <m:t>𝜏</m:t>
                            </m:r>
                          </m:e>
                          <m:sub>
                            <m:r>
                              <a:rPr lang="es-ES" sz="1400" b="0" i="1" smtClean="0">
                                <a:latin typeface="Cambria Math"/>
                              </a:rPr>
                              <m:t>𝑚𝑖𝑛</m:t>
                            </m:r>
                          </m:sub>
                        </m:sSub>
                      </m:num>
                      <m:den>
                        <m:r>
                          <a:rPr lang="es-ES" sz="1400" b="0" i="1" smtClean="0">
                            <a:latin typeface="Cambria Math"/>
                          </a:rPr>
                          <m:t>1+</m:t>
                        </m:r>
                        <m:sSup>
                          <m:sSupPr>
                            <m:ctrlPr>
                              <a:rPr lang="es-ES" sz="1400" b="0" i="1" smtClean="0">
                                <a:latin typeface="Cambria Math" panose="02040503050406030204" pitchFamily="18" charset="0"/>
                              </a:rPr>
                            </m:ctrlPr>
                          </m:sSupPr>
                          <m:e>
                            <m:d>
                              <m:dPr>
                                <m:ctrlPr>
                                  <a:rPr lang="es-ES" sz="1400" b="0" i="1" smtClean="0">
                                    <a:latin typeface="Cambria Math" panose="02040503050406030204" pitchFamily="18" charset="0"/>
                                  </a:rPr>
                                </m:ctrlPr>
                              </m:dPr>
                              <m:e>
                                <m:f>
                                  <m:fPr>
                                    <m:ctrlPr>
                                      <a:rPr lang="es-ES" sz="1400" b="0" i="1" smtClean="0">
                                        <a:latin typeface="Cambria Math" panose="02040503050406030204" pitchFamily="18" charset="0"/>
                                      </a:rPr>
                                    </m:ctrlPr>
                                  </m:fPr>
                                  <m:num>
                                    <m:sSub>
                                      <m:sSubPr>
                                        <m:ctrlPr>
                                          <a:rPr lang="es-ES" sz="1400" b="0" i="1" smtClean="0">
                                            <a:latin typeface="Cambria Math" panose="02040503050406030204" pitchFamily="18" charset="0"/>
                                          </a:rPr>
                                        </m:ctrlPr>
                                      </m:sSubPr>
                                      <m:e>
                                        <m:r>
                                          <a:rPr lang="es-ES" sz="1400" i="1">
                                            <a:latin typeface="Cambria Math"/>
                                          </a:rPr>
                                          <m:t>𝑁</m:t>
                                        </m:r>
                                      </m:e>
                                      <m:sub>
                                        <m:r>
                                          <a:rPr lang="es-ES" sz="1400" i="1">
                                            <a:latin typeface="Cambria Math"/>
                                          </a:rPr>
                                          <m:t>𝐴</m:t>
                                        </m:r>
                                        <m:r>
                                          <a:rPr lang="es-ES" sz="1400" i="1">
                                            <a:latin typeface="Cambria Math"/>
                                          </a:rPr>
                                          <m:t>,0</m:t>
                                        </m:r>
                                      </m:sub>
                                    </m:sSub>
                                    <m:r>
                                      <a:rPr lang="es-ES" sz="1400" i="1">
                                        <a:latin typeface="Cambria Math"/>
                                      </a:rPr>
                                      <m:t>+</m:t>
                                    </m:r>
                                    <m:sSub>
                                      <m:sSubPr>
                                        <m:ctrlPr>
                                          <a:rPr lang="es-ES" sz="1400" i="1">
                                            <a:latin typeface="Cambria Math" panose="02040503050406030204" pitchFamily="18" charset="0"/>
                                          </a:rPr>
                                        </m:ctrlPr>
                                      </m:sSubPr>
                                      <m:e>
                                        <m:r>
                                          <a:rPr lang="es-ES" sz="1400" i="1">
                                            <a:latin typeface="Cambria Math"/>
                                          </a:rPr>
                                          <m:t>𝑁</m:t>
                                        </m:r>
                                      </m:e>
                                      <m:sub>
                                        <m:r>
                                          <a:rPr lang="es-ES" sz="1400" i="1">
                                            <a:latin typeface="Cambria Math"/>
                                          </a:rPr>
                                          <m:t>𝐷</m:t>
                                        </m:r>
                                        <m:r>
                                          <a:rPr lang="es-ES" sz="1400" i="1">
                                            <a:latin typeface="Cambria Math"/>
                                          </a:rPr>
                                          <m:t>,0</m:t>
                                        </m:r>
                                      </m:sub>
                                    </m:sSub>
                                  </m:num>
                                  <m:den>
                                    <m:sSub>
                                      <m:sSubPr>
                                        <m:ctrlPr>
                                          <a:rPr lang="es-ES" sz="1400" b="0" i="1" smtClean="0">
                                            <a:latin typeface="Cambria Math" panose="02040503050406030204" pitchFamily="18" charset="0"/>
                                          </a:rPr>
                                        </m:ctrlPr>
                                      </m:sSubPr>
                                      <m:e>
                                        <m:r>
                                          <a:rPr lang="es-ES" sz="1400" b="0" i="1" smtClean="0">
                                            <a:latin typeface="Cambria Math"/>
                                          </a:rPr>
                                          <m:t>𝑁</m:t>
                                        </m:r>
                                      </m:e>
                                      <m:sub>
                                        <m:r>
                                          <a:rPr lang="es-ES" sz="1400" b="0" i="1" smtClean="0">
                                            <a:latin typeface="Cambria Math"/>
                                          </a:rPr>
                                          <m:t>𝑟𝑒𝑓</m:t>
                                        </m:r>
                                      </m:sub>
                                    </m:sSub>
                                  </m:den>
                                </m:f>
                              </m:e>
                            </m:d>
                          </m:e>
                          <m:sup>
                            <m:r>
                              <a:rPr lang="es-ES" sz="1400" b="0" i="1" smtClean="0">
                                <a:latin typeface="Cambria Math"/>
                                <a:ea typeface="Cambria Math"/>
                              </a:rPr>
                              <m:t>𝛾</m:t>
                            </m:r>
                          </m:sup>
                        </m:sSup>
                      </m:den>
                    </m:f>
                  </m:oMath>
                </a14:m>
                <a:r>
                  <a:rPr lang="es-ES" sz="1400" dirty="0" smtClean="0"/>
                  <a:t>  (9)</a:t>
                </a:r>
              </a:p>
              <a:p>
                <a:endParaRPr lang="es-ES" sz="1400" dirty="0"/>
              </a:p>
              <a:p>
                <a:endParaRPr lang="es-ES" sz="1400" dirty="0"/>
              </a:p>
            </p:txBody>
          </p:sp>
        </mc:Choice>
        <mc:Fallback xmlns="">
          <p:sp>
            <p:nvSpPr>
              <p:cNvPr id="11" name="10 CuadroTexto"/>
              <p:cNvSpPr txBox="1">
                <a:spLocks noRot="1" noChangeAspect="1" noMove="1" noResize="1" noEditPoints="1" noAdjustHandles="1" noChangeArrowheads="1" noChangeShapeType="1" noTextEdit="1"/>
              </p:cNvSpPr>
              <p:nvPr/>
            </p:nvSpPr>
            <p:spPr>
              <a:xfrm>
                <a:off x="611450" y="4581160"/>
                <a:ext cx="4156807" cy="1938864"/>
              </a:xfrm>
              <a:prstGeom prst="rect">
                <a:avLst/>
              </a:prstGeom>
              <a:blipFill rotWithShape="0">
                <a:blip r:embed="rId3"/>
                <a:stretch>
                  <a:fillRect l="-440" t="-629"/>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graphicFrame>
            <p:nvGraphicFramePr>
              <p:cNvPr id="12" name="11 Tabla"/>
              <p:cNvGraphicFramePr>
                <a:graphicFrameLocks noGrp="1"/>
              </p:cNvGraphicFramePr>
              <p:nvPr>
                <p:extLst>
                  <p:ext uri="{D42A27DB-BD31-4B8C-83A1-F6EECF244321}">
                    <p14:modId xmlns:p14="http://schemas.microsoft.com/office/powerpoint/2010/main" val="868690204"/>
                  </p:ext>
                </p:extLst>
              </p:nvPr>
            </p:nvGraphicFramePr>
            <p:xfrm>
              <a:off x="5033771" y="4827039"/>
              <a:ext cx="3096430" cy="1097280"/>
            </p:xfrm>
            <a:graphic>
              <a:graphicData uri="http://schemas.openxmlformats.org/drawingml/2006/table">
                <a:tbl>
                  <a:tblPr firstRow="1" bandRow="1">
                    <a:tableStyleId>{0E3FDE45-AF77-4B5C-9715-49D594BDF05E}</a:tableStyleId>
                  </a:tblPr>
                  <a:tblGrid>
                    <a:gridCol w="873352">
                      <a:extLst>
                        <a:ext uri="{9D8B030D-6E8A-4147-A177-3AD203B41FA5}">
                          <a16:colId xmlns:a16="http://schemas.microsoft.com/office/drawing/2014/main" val="20000"/>
                        </a:ext>
                      </a:extLst>
                    </a:gridCol>
                    <a:gridCol w="1190935">
                      <a:extLst>
                        <a:ext uri="{9D8B030D-6E8A-4147-A177-3AD203B41FA5}">
                          <a16:colId xmlns:a16="http://schemas.microsoft.com/office/drawing/2014/main" val="20001"/>
                        </a:ext>
                      </a:extLst>
                    </a:gridCol>
                    <a:gridCol w="1032143">
                      <a:extLst>
                        <a:ext uri="{9D8B030D-6E8A-4147-A177-3AD203B41FA5}">
                          <a16:colId xmlns:a16="http://schemas.microsoft.com/office/drawing/2014/main" val="20002"/>
                        </a:ext>
                      </a:extLst>
                    </a:gridCol>
                  </a:tblGrid>
                  <a:tr h="204610">
                    <a:tc>
                      <a:txBody>
                        <a:bodyPr/>
                        <a:lstStyle/>
                        <a:p>
                          <a:pPr algn="ctr"/>
                          <a:endParaRPr lang="es-ES" dirty="0"/>
                        </a:p>
                      </a:txBody>
                      <a:tcPr anchor="ctr"/>
                    </a:tc>
                    <a:tc>
                      <a:txBody>
                        <a:bodyPr/>
                        <a:lstStyle/>
                        <a:p>
                          <a:pPr algn="ctr"/>
                          <a:r>
                            <a:rPr lang="es-ES" dirty="0" smtClean="0"/>
                            <a:t>e</a:t>
                          </a:r>
                          <a:endParaRPr lang="es-ES" dirty="0"/>
                        </a:p>
                      </a:txBody>
                      <a:tcPr anchor="ctr"/>
                    </a:tc>
                    <a:tc>
                      <a:txBody>
                        <a:bodyPr/>
                        <a:lstStyle/>
                        <a:p>
                          <a:pPr algn="ctr"/>
                          <a:r>
                            <a:rPr lang="es-ES" dirty="0" smtClean="0"/>
                            <a:t>h</a:t>
                          </a:r>
                          <a:endParaRPr lang="es-ES" dirty="0"/>
                        </a:p>
                      </a:txBody>
                      <a:tcPr anchor="ctr"/>
                    </a:tc>
                    <a:extLst>
                      <a:ext uri="{0D108BD9-81ED-4DB2-BD59-A6C34878D82A}">
                        <a16:rowId xmlns:a16="http://schemas.microsoft.com/office/drawing/2014/main" val="10000"/>
                      </a:ext>
                    </a:extLst>
                  </a:tr>
                  <a:tr h="282331">
                    <a:tc>
                      <a:txBody>
                        <a:bodyPr/>
                        <a:lstStyle/>
                        <a:p>
                          <a:pPr algn="ct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smtClean="0">
                                        <a:latin typeface="Cambria Math"/>
                                      </a:rPr>
                                      <m:t>𝜏</m:t>
                                    </m:r>
                                  </m:e>
                                  <m:sub>
                                    <m:r>
                                      <a:rPr lang="es-ES" smtClean="0">
                                        <a:latin typeface="Cambria Math"/>
                                      </a:rPr>
                                      <m:t>𝑚𝑎𝑥</m:t>
                                    </m:r>
                                  </m:sub>
                                </m:sSub>
                              </m:oMath>
                            </m:oMathPara>
                          </a14:m>
                          <a:endParaRPr lang="es-ES" dirty="0"/>
                        </a:p>
                      </a:txBody>
                      <a:tcPr anchor="ctr"/>
                    </a:tc>
                    <a:tc>
                      <a:txBody>
                        <a:bodyPr/>
                        <a:lstStyle/>
                        <a:p>
                          <a:pPr algn="ctr"/>
                          <a:r>
                            <a:rPr lang="es-ES" dirty="0" smtClean="0"/>
                            <a:t>2·10</a:t>
                          </a:r>
                          <a:r>
                            <a:rPr lang="es-ES" baseline="30000" dirty="0" smtClean="0"/>
                            <a:t>3</a:t>
                          </a:r>
                          <a:r>
                            <a:rPr lang="es-ES" dirty="0" smtClean="0"/>
                            <a:t> µs</a:t>
                          </a:r>
                          <a:endParaRPr lang="es-ES" dirty="0"/>
                        </a:p>
                      </a:txBody>
                      <a:tcPr anchor="ctr"/>
                    </a:tc>
                    <a:tc>
                      <a:txBody>
                        <a:bodyPr/>
                        <a:lstStyle/>
                        <a:p>
                          <a:pPr algn="ctr"/>
                          <a:r>
                            <a:rPr lang="es-ES" dirty="0" smtClean="0"/>
                            <a:t>7·10</a:t>
                          </a:r>
                          <a:r>
                            <a:rPr lang="es-ES" baseline="30000" dirty="0" smtClean="0"/>
                            <a:t>2</a:t>
                          </a:r>
                          <a:r>
                            <a:rPr lang="es-ES" dirty="0" smtClean="0"/>
                            <a:t> µs </a:t>
                          </a:r>
                          <a:endParaRPr lang="es-ES" dirty="0"/>
                        </a:p>
                      </a:txBody>
                      <a:tcPr anchor="ctr"/>
                    </a:tc>
                    <a:extLst>
                      <a:ext uri="{0D108BD9-81ED-4DB2-BD59-A6C34878D82A}">
                        <a16:rowId xmlns:a16="http://schemas.microsoft.com/office/drawing/2014/main" val="10001"/>
                      </a:ext>
                    </a:extLst>
                  </a:tr>
                  <a:tr h="276621">
                    <a:tc>
                      <a:txBody>
                        <a:bodyPr/>
                        <a:lstStyle/>
                        <a:p>
                          <a:pPr algn="ct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smtClean="0">
                                        <a:latin typeface="Cambria Math"/>
                                      </a:rPr>
                                      <m:t>𝜏</m:t>
                                    </m:r>
                                  </m:e>
                                  <m:sub>
                                    <m:r>
                                      <a:rPr lang="es-ES" smtClean="0">
                                        <a:latin typeface="Cambria Math"/>
                                      </a:rPr>
                                      <m:t>𝑚𝑖𝑛</m:t>
                                    </m:r>
                                  </m:sub>
                                </m:sSub>
                              </m:oMath>
                            </m:oMathPara>
                          </a14:m>
                          <a:endParaRPr lang="es-ES" dirty="0"/>
                        </a:p>
                      </a:txBody>
                      <a:tcPr anchor="ctr"/>
                    </a:tc>
                    <a:tc>
                      <a:txBody>
                        <a:bodyPr/>
                        <a:lstStyle/>
                        <a:p>
                          <a:pPr algn="ctr"/>
                          <a:r>
                            <a:rPr lang="es-ES" dirty="0" smtClean="0"/>
                            <a:t>0 µs</a:t>
                          </a:r>
                          <a:endParaRPr lang="es-ES" dirty="0"/>
                        </a:p>
                      </a:txBody>
                      <a:tcPr anchor="ctr"/>
                    </a:tc>
                    <a:tc>
                      <a:txBody>
                        <a:bodyPr/>
                        <a:lstStyle/>
                        <a:p>
                          <a:pPr algn="ctr"/>
                          <a:r>
                            <a:rPr lang="es-ES" dirty="0" smtClean="0"/>
                            <a:t>0 µs</a:t>
                          </a:r>
                          <a:endParaRPr lang="es-ES" dirty="0"/>
                        </a:p>
                      </a:txBody>
                      <a:tcPr anchor="ctr"/>
                    </a:tc>
                    <a:extLst>
                      <a:ext uri="{0D108BD9-81ED-4DB2-BD59-A6C34878D82A}">
                        <a16:rowId xmlns:a16="http://schemas.microsoft.com/office/drawing/2014/main" val="10002"/>
                      </a:ext>
                    </a:extLst>
                  </a:tr>
                </a:tbl>
              </a:graphicData>
            </a:graphic>
          </p:graphicFrame>
        </mc:Choice>
        <mc:Fallback xmlns="">
          <p:graphicFrame>
            <p:nvGraphicFramePr>
              <p:cNvPr id="12" name="11 Tabla"/>
              <p:cNvGraphicFramePr>
                <a:graphicFrameLocks noGrp="1"/>
              </p:cNvGraphicFramePr>
              <p:nvPr>
                <p:extLst>
                  <p:ext uri="{D42A27DB-BD31-4B8C-83A1-F6EECF244321}">
                    <p14:modId xmlns:p14="http://schemas.microsoft.com/office/powerpoint/2010/main" val="868690204"/>
                  </p:ext>
                </p:extLst>
              </p:nvPr>
            </p:nvGraphicFramePr>
            <p:xfrm>
              <a:off x="5033771" y="4827039"/>
              <a:ext cx="3096430" cy="1097280"/>
            </p:xfrm>
            <a:graphic>
              <a:graphicData uri="http://schemas.openxmlformats.org/drawingml/2006/table">
                <a:tbl>
                  <a:tblPr firstRow="1" bandRow="1">
                    <a:tableStyleId>{0E3FDE45-AF77-4B5C-9715-49D594BDF05E}</a:tableStyleId>
                  </a:tblPr>
                  <a:tblGrid>
                    <a:gridCol w="873352"/>
                    <a:gridCol w="1190935"/>
                    <a:gridCol w="1032143"/>
                  </a:tblGrid>
                  <a:tr h="365760">
                    <a:tc>
                      <a:txBody>
                        <a:bodyPr/>
                        <a:lstStyle/>
                        <a:p>
                          <a:pPr algn="ctr"/>
                          <a:endParaRPr lang="es-ES" dirty="0"/>
                        </a:p>
                      </a:txBody>
                      <a:tcPr anchor="ctr"/>
                    </a:tc>
                    <a:tc>
                      <a:txBody>
                        <a:bodyPr/>
                        <a:lstStyle/>
                        <a:p>
                          <a:pPr algn="ctr"/>
                          <a:r>
                            <a:rPr lang="es-ES" dirty="0" smtClean="0"/>
                            <a:t>e</a:t>
                          </a:r>
                          <a:endParaRPr lang="es-ES" dirty="0"/>
                        </a:p>
                      </a:txBody>
                      <a:tcPr anchor="ctr"/>
                    </a:tc>
                    <a:tc>
                      <a:txBody>
                        <a:bodyPr/>
                        <a:lstStyle/>
                        <a:p>
                          <a:pPr algn="ctr"/>
                          <a:r>
                            <a:rPr lang="es-ES" dirty="0" smtClean="0"/>
                            <a:t>h</a:t>
                          </a:r>
                          <a:endParaRPr lang="es-ES" dirty="0"/>
                        </a:p>
                      </a:txBody>
                      <a:tcPr anchor="ctr"/>
                    </a:tc>
                  </a:tr>
                  <a:tr h="365760">
                    <a:tc>
                      <a:txBody>
                        <a:bodyPr/>
                        <a:lstStyle/>
                        <a:p>
                          <a:endParaRPr lang="es-ES_tradnl"/>
                        </a:p>
                      </a:txBody>
                      <a:tcPr anchor="ctr">
                        <a:blipFill rotWithShape="0">
                          <a:blip r:embed="rId4"/>
                          <a:stretch>
                            <a:fillRect t="-106557" r="-254167" b="-124590"/>
                          </a:stretch>
                        </a:blipFill>
                      </a:tcPr>
                    </a:tc>
                    <a:tc>
                      <a:txBody>
                        <a:bodyPr/>
                        <a:lstStyle/>
                        <a:p>
                          <a:pPr algn="ctr"/>
                          <a:r>
                            <a:rPr lang="es-ES" dirty="0" smtClean="0"/>
                            <a:t>2·10</a:t>
                          </a:r>
                          <a:r>
                            <a:rPr lang="es-ES" baseline="30000" dirty="0" smtClean="0"/>
                            <a:t>3</a:t>
                          </a:r>
                          <a:r>
                            <a:rPr lang="es-ES" dirty="0" smtClean="0"/>
                            <a:t> µs</a:t>
                          </a:r>
                          <a:endParaRPr lang="es-ES" dirty="0"/>
                        </a:p>
                      </a:txBody>
                      <a:tcPr anchor="ctr"/>
                    </a:tc>
                    <a:tc>
                      <a:txBody>
                        <a:bodyPr/>
                        <a:lstStyle/>
                        <a:p>
                          <a:pPr algn="ctr"/>
                          <a:r>
                            <a:rPr lang="es-ES" dirty="0" smtClean="0"/>
                            <a:t>7·10</a:t>
                          </a:r>
                          <a:r>
                            <a:rPr lang="es-ES" baseline="30000" dirty="0" smtClean="0"/>
                            <a:t>2</a:t>
                          </a:r>
                          <a:r>
                            <a:rPr lang="es-ES" dirty="0" smtClean="0"/>
                            <a:t> µs </a:t>
                          </a:r>
                          <a:endParaRPr lang="es-ES" dirty="0"/>
                        </a:p>
                      </a:txBody>
                      <a:tcPr anchor="ctr"/>
                    </a:tc>
                  </a:tr>
                  <a:tr h="365760">
                    <a:tc>
                      <a:txBody>
                        <a:bodyPr/>
                        <a:lstStyle/>
                        <a:p>
                          <a:endParaRPr lang="es-ES_tradnl"/>
                        </a:p>
                      </a:txBody>
                      <a:tcPr anchor="ctr">
                        <a:blipFill rotWithShape="0">
                          <a:blip r:embed="rId4"/>
                          <a:stretch>
                            <a:fillRect t="-210000" r="-254167" b="-26667"/>
                          </a:stretch>
                        </a:blipFill>
                      </a:tcPr>
                    </a:tc>
                    <a:tc>
                      <a:txBody>
                        <a:bodyPr/>
                        <a:lstStyle/>
                        <a:p>
                          <a:pPr algn="ctr"/>
                          <a:r>
                            <a:rPr lang="es-ES" dirty="0" smtClean="0"/>
                            <a:t>0 µs</a:t>
                          </a:r>
                          <a:endParaRPr lang="es-ES" dirty="0"/>
                        </a:p>
                      </a:txBody>
                      <a:tcPr anchor="ctr"/>
                    </a:tc>
                    <a:tc>
                      <a:txBody>
                        <a:bodyPr/>
                        <a:lstStyle/>
                        <a:p>
                          <a:pPr algn="ctr"/>
                          <a:r>
                            <a:rPr lang="es-ES" dirty="0" smtClean="0"/>
                            <a:t>0 µs</a:t>
                          </a:r>
                          <a:endParaRPr lang="es-ES" dirty="0"/>
                        </a:p>
                      </a:txBody>
                      <a:tcPr anchor="ctr"/>
                    </a:tc>
                  </a:tr>
                </a:tbl>
              </a:graphicData>
            </a:graphic>
          </p:graphicFrame>
        </mc:Fallback>
      </mc:AlternateContent>
      <p:cxnSp>
        <p:nvCxnSpPr>
          <p:cNvPr id="15"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6"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latin typeface="+mn-lt"/>
                <a:ea typeface="ＭＳ Ｐゴシック" pitchFamily="34" charset="-128"/>
              </a:rPr>
              <a:t>Gain at Different Boron Implantation Doses and Temperatures</a:t>
            </a:r>
            <a:endParaRPr lang="en-GB" sz="2000" dirty="0" smtClean="0">
              <a:latin typeface="+mn-lt"/>
            </a:endParaRPr>
          </a:p>
        </p:txBody>
      </p:sp>
      <p:pic>
        <p:nvPicPr>
          <p:cNvPr id="17" name="10 Imagen"/>
          <p:cNvPicPr>
            <a:picLocks noChangeAspect="1"/>
          </p:cNvPicPr>
          <p:nvPr/>
        </p:nvPicPr>
        <p:blipFill rotWithShape="1">
          <a:blip r:embed="rId5" cstate="print">
            <a:extLst>
              <a:ext uri="{28A0092B-C50C-407E-A947-70E740481C1C}">
                <a14:useLocalDpi xmlns:a14="http://schemas.microsoft.com/office/drawing/2010/main" val="0"/>
              </a:ext>
            </a:extLst>
          </a:blip>
          <a:srcRect l="5849" t="8464" r="11226" b="1686"/>
          <a:stretch/>
        </p:blipFill>
        <p:spPr>
          <a:xfrm>
            <a:off x="4385883" y="1146629"/>
            <a:ext cx="3744318" cy="2886538"/>
          </a:xfrm>
          <a:prstGeom prst="rect">
            <a:avLst/>
          </a:prstGeom>
        </p:spPr>
      </p:pic>
      <p:sp>
        <p:nvSpPr>
          <p:cNvPr id="18" name="5 CuadroTexto"/>
          <p:cNvSpPr txBox="1"/>
          <p:nvPr/>
        </p:nvSpPr>
        <p:spPr>
          <a:xfrm>
            <a:off x="1187530" y="2924930"/>
            <a:ext cx="2170759" cy="369332"/>
          </a:xfrm>
          <a:prstGeom prst="rect">
            <a:avLst/>
          </a:prstGeom>
          <a:noFill/>
        </p:spPr>
        <p:txBody>
          <a:bodyPr wrap="square" rtlCol="0">
            <a:spAutoFit/>
          </a:bodyPr>
          <a:lstStyle/>
          <a:p>
            <a:r>
              <a:rPr lang="es-ES" b="1" dirty="0" err="1" smtClean="0">
                <a:solidFill>
                  <a:srgbClr val="FF0000"/>
                </a:solidFill>
              </a:rPr>
              <a:t>Dose</a:t>
            </a:r>
            <a:r>
              <a:rPr lang="es-ES" b="1" dirty="0" smtClean="0">
                <a:solidFill>
                  <a:srgbClr val="FF0000"/>
                </a:solidFill>
              </a:rPr>
              <a:t> = 1.8e13 cm</a:t>
            </a:r>
            <a:r>
              <a:rPr lang="es-ES" b="1" baseline="30000" dirty="0" smtClean="0">
                <a:solidFill>
                  <a:srgbClr val="FF0000"/>
                </a:solidFill>
              </a:rPr>
              <a:t>-2</a:t>
            </a:r>
            <a:endParaRPr lang="es-ES" b="1" baseline="30000" dirty="0">
              <a:solidFill>
                <a:srgbClr val="FF0000"/>
              </a:solidFill>
            </a:endParaRPr>
          </a:p>
        </p:txBody>
      </p:sp>
      <p:sp>
        <p:nvSpPr>
          <p:cNvPr id="19" name="5 CuadroTexto"/>
          <p:cNvSpPr txBox="1"/>
          <p:nvPr/>
        </p:nvSpPr>
        <p:spPr>
          <a:xfrm>
            <a:off x="5796170" y="2185060"/>
            <a:ext cx="1924515" cy="369332"/>
          </a:xfrm>
          <a:prstGeom prst="rect">
            <a:avLst/>
          </a:prstGeom>
          <a:noFill/>
        </p:spPr>
        <p:txBody>
          <a:bodyPr wrap="square" rtlCol="0">
            <a:spAutoFit/>
          </a:bodyPr>
          <a:lstStyle/>
          <a:p>
            <a:r>
              <a:rPr lang="es-ES" b="1" dirty="0" err="1" smtClean="0">
                <a:solidFill>
                  <a:srgbClr val="FF0000"/>
                </a:solidFill>
              </a:rPr>
              <a:t>Dose</a:t>
            </a:r>
            <a:r>
              <a:rPr lang="es-ES" b="1" dirty="0" smtClean="0">
                <a:solidFill>
                  <a:srgbClr val="FF0000"/>
                </a:solidFill>
              </a:rPr>
              <a:t> = 2e13 cm</a:t>
            </a:r>
            <a:r>
              <a:rPr lang="es-ES" b="1" baseline="30000" dirty="0" smtClean="0">
                <a:solidFill>
                  <a:srgbClr val="FF0000"/>
                </a:solidFill>
              </a:rPr>
              <a:t>-2</a:t>
            </a:r>
            <a:endParaRPr lang="es-ES" b="1" baseline="30000" dirty="0">
              <a:solidFill>
                <a:srgbClr val="FF0000"/>
              </a:solidFill>
            </a:endParaRPr>
          </a:p>
        </p:txBody>
      </p:sp>
    </p:spTree>
    <p:extLst>
      <p:ext uri="{BB962C8B-B14F-4D97-AF65-F5344CB8AC3E}">
        <p14:creationId xmlns:p14="http://schemas.microsoft.com/office/powerpoint/2010/main" val="165503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237963"/>
            <a:ext cx="8208912" cy="892552"/>
          </a:xfrm>
          <a:prstGeom prst="rect">
            <a:avLst/>
          </a:prstGeom>
          <a:noFill/>
        </p:spPr>
        <p:txBody>
          <a:bodyPr wrap="square" rtlCol="0">
            <a:spAutoFit/>
          </a:bodyPr>
          <a:lstStyle/>
          <a:p>
            <a:pPr algn="ctr"/>
            <a:r>
              <a:rPr lang="en-US" sz="2400" b="1" dirty="0" smtClean="0"/>
              <a:t>Introduction to Basic Simulation Procedures:</a:t>
            </a:r>
          </a:p>
          <a:p>
            <a:pPr algn="ctr">
              <a:spcBef>
                <a:spcPts val="1200"/>
              </a:spcBef>
            </a:pPr>
            <a:r>
              <a:rPr lang="en-US" dirty="0" err="1" smtClean="0"/>
              <a:t>Sentaurus</a:t>
            </a:r>
            <a:r>
              <a:rPr lang="en-US" dirty="0" smtClean="0"/>
              <a:t> Device</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34603934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212560" y="1585273"/>
            <a:ext cx="4923800" cy="3505531"/>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85273"/>
            <a:ext cx="5220072" cy="364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9"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latin typeface="+mn-lt"/>
                <a:ea typeface="ＭＳ Ｐゴシック" pitchFamily="34" charset="-128"/>
              </a:rPr>
              <a:t>Static Performance of Conventional LGAD</a:t>
            </a:r>
            <a:endParaRPr lang="en-GB" sz="2000" dirty="0" smtClean="0">
              <a:latin typeface="+mn-lt"/>
            </a:endParaRPr>
          </a:p>
        </p:txBody>
      </p:sp>
    </p:spTree>
    <p:extLst>
      <p:ext uri="{BB962C8B-B14F-4D97-AF65-F5344CB8AC3E}">
        <p14:creationId xmlns:p14="http://schemas.microsoft.com/office/powerpoint/2010/main" val="3914543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560" r="7588"/>
          <a:stretch/>
        </p:blipFill>
        <p:spPr bwMode="auto">
          <a:xfrm>
            <a:off x="65753" y="3644966"/>
            <a:ext cx="4866297" cy="265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746" y="1340778"/>
            <a:ext cx="288099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820" r="6953"/>
          <a:stretch/>
        </p:blipFill>
        <p:spPr bwMode="auto">
          <a:xfrm>
            <a:off x="113875" y="1052670"/>
            <a:ext cx="4818175" cy="260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800077" y="5464005"/>
            <a:ext cx="2711877" cy="369332"/>
          </a:xfrm>
          <a:prstGeom prst="rect">
            <a:avLst/>
          </a:prstGeom>
        </p:spPr>
        <p:txBody>
          <a:bodyPr wrap="square">
            <a:spAutoFit/>
          </a:bodyPr>
          <a:lstStyle/>
          <a:p>
            <a:r>
              <a:rPr lang="en-GB" b="1" dirty="0" smtClean="0">
                <a:solidFill>
                  <a:srgbClr val="FF0000"/>
                </a:solidFill>
              </a:rPr>
              <a:t>TCT measurement- IR back</a:t>
            </a:r>
            <a:endParaRPr lang="en-GB" b="1" dirty="0">
              <a:solidFill>
                <a:srgbClr val="FF0000"/>
              </a:solidFill>
            </a:endParaRPr>
          </a:p>
        </p:txBody>
      </p:sp>
      <p:sp>
        <p:nvSpPr>
          <p:cNvPr id="5" name="4 Rectángulo"/>
          <p:cNvSpPr/>
          <p:nvPr/>
        </p:nvSpPr>
        <p:spPr>
          <a:xfrm>
            <a:off x="5292100" y="4361061"/>
            <a:ext cx="3456480" cy="646331"/>
          </a:xfrm>
          <a:prstGeom prst="rect">
            <a:avLst/>
          </a:prstGeom>
        </p:spPr>
        <p:txBody>
          <a:bodyPr wrap="square">
            <a:spAutoFit/>
          </a:bodyPr>
          <a:lstStyle/>
          <a:p>
            <a:r>
              <a:rPr lang="en-GB" dirty="0" smtClean="0"/>
              <a:t>Measurements </a:t>
            </a:r>
            <a:r>
              <a:rPr lang="en-GB" smtClean="0"/>
              <a:t>done in the </a:t>
            </a:r>
            <a:r>
              <a:rPr lang="en-GB" dirty="0" smtClean="0"/>
              <a:t>Silicon Lab </a:t>
            </a:r>
            <a:r>
              <a:rPr lang="en-GB" smtClean="0"/>
              <a:t>at CERN</a:t>
            </a:r>
            <a:endParaRPr lang="en-GB" dirty="0" smtClean="0"/>
          </a:p>
        </p:txBody>
      </p:sp>
      <p:cxnSp>
        <p:nvCxnSpPr>
          <p:cNvPr id="10"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1" name="Rectangle 14"/>
          <p:cNvSpPr txBox="1">
            <a:spLocks noChangeArrowheads="1"/>
          </p:cNvSpPr>
          <p:nvPr/>
        </p:nvSpPr>
        <p:spPr>
          <a:xfrm>
            <a:off x="323528" y="476251"/>
            <a:ext cx="8640960" cy="5044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latin typeface="+mn-lt"/>
                <a:ea typeface="ＭＳ Ｐゴシック" pitchFamily="34" charset="-128"/>
              </a:rPr>
              <a:t>Gain Performance of Conventional LGAD</a:t>
            </a:r>
            <a:endParaRPr lang="en-GB" sz="2000" dirty="0" smtClean="0">
              <a:latin typeface="+mn-lt"/>
            </a:endParaRPr>
          </a:p>
        </p:txBody>
      </p:sp>
      <p:sp>
        <p:nvSpPr>
          <p:cNvPr id="12" name="1 Rectángulo"/>
          <p:cNvSpPr/>
          <p:nvPr/>
        </p:nvSpPr>
        <p:spPr>
          <a:xfrm>
            <a:off x="755470" y="1268700"/>
            <a:ext cx="1249060" cy="523220"/>
          </a:xfrm>
          <a:prstGeom prst="rect">
            <a:avLst/>
          </a:prstGeom>
        </p:spPr>
        <p:txBody>
          <a:bodyPr wrap="none">
            <a:spAutoFit/>
          </a:bodyPr>
          <a:lstStyle/>
          <a:p>
            <a:r>
              <a:rPr lang="es-ES_tradnl" sz="1400" b="1" dirty="0" err="1" smtClean="0"/>
              <a:t>Dose</a:t>
            </a:r>
            <a:r>
              <a:rPr lang="es-ES_tradnl" sz="1400" b="1" dirty="0" smtClean="0"/>
              <a:t>: 1.8e13</a:t>
            </a:r>
          </a:p>
          <a:p>
            <a:r>
              <a:rPr lang="es-ES_tradnl" sz="1400" b="1" dirty="0" err="1" smtClean="0"/>
              <a:t>Gain</a:t>
            </a:r>
            <a:r>
              <a:rPr lang="es-ES_tradnl" sz="1400" b="1" dirty="0"/>
              <a:t>: </a:t>
            </a:r>
            <a:r>
              <a:rPr lang="es-ES_tradnl" sz="1400" b="1" dirty="0">
                <a:solidFill>
                  <a:srgbClr val="FF0000"/>
                </a:solidFill>
              </a:rPr>
              <a:t>3.7 – 8.4</a:t>
            </a:r>
          </a:p>
        </p:txBody>
      </p:sp>
      <p:sp>
        <p:nvSpPr>
          <p:cNvPr id="13" name="5 Rectángulo"/>
          <p:cNvSpPr/>
          <p:nvPr/>
        </p:nvSpPr>
        <p:spPr>
          <a:xfrm>
            <a:off x="832444" y="4013848"/>
            <a:ext cx="1200970" cy="523220"/>
          </a:xfrm>
          <a:prstGeom prst="rect">
            <a:avLst/>
          </a:prstGeom>
        </p:spPr>
        <p:txBody>
          <a:bodyPr wrap="none">
            <a:spAutoFit/>
          </a:bodyPr>
          <a:lstStyle/>
          <a:p>
            <a:r>
              <a:rPr lang="es-ES_tradnl" sz="1400" b="1" dirty="0" err="1"/>
              <a:t>Dose</a:t>
            </a:r>
            <a:r>
              <a:rPr lang="es-ES_tradnl" sz="1400" b="1" dirty="0"/>
              <a:t>: </a:t>
            </a:r>
            <a:r>
              <a:rPr lang="es-ES_tradnl" sz="1400" b="1" dirty="0" smtClean="0"/>
              <a:t>2.0e13</a:t>
            </a:r>
          </a:p>
          <a:p>
            <a:r>
              <a:rPr lang="es-ES_tradnl" sz="1400" b="1" dirty="0" err="1" smtClean="0"/>
              <a:t>Gain</a:t>
            </a:r>
            <a:r>
              <a:rPr lang="es-ES_tradnl" sz="1400" b="1" dirty="0"/>
              <a:t>: </a:t>
            </a:r>
            <a:r>
              <a:rPr lang="es-ES_tradnl" sz="1400" b="1" dirty="0">
                <a:solidFill>
                  <a:srgbClr val="FF0000"/>
                </a:solidFill>
              </a:rPr>
              <a:t>8.3 – 44</a:t>
            </a:r>
          </a:p>
        </p:txBody>
      </p:sp>
    </p:spTree>
    <p:extLst>
      <p:ext uri="{BB962C8B-B14F-4D97-AF65-F5344CB8AC3E}">
        <p14:creationId xmlns:p14="http://schemas.microsoft.com/office/powerpoint/2010/main" val="1953224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LGAD. Run 7859. Homogeneity @ 100 V. Dose 1.8e13</a:t>
            </a:r>
            <a:endParaRPr lang="en-GB" sz="2000" kern="0" baseline="30000" dirty="0" smtClean="0">
              <a:solidFill>
                <a:schemeClr val="tx1"/>
              </a:solidFill>
              <a:latin typeface="+mn-lt"/>
            </a:endParaRPr>
          </a:p>
        </p:txBody>
      </p:sp>
      <p:grpSp>
        <p:nvGrpSpPr>
          <p:cNvPr id="12" name="Agrupar 11"/>
          <p:cNvGrpSpPr>
            <a:grpSpLocks noChangeAspect="1"/>
          </p:cNvGrpSpPr>
          <p:nvPr/>
        </p:nvGrpSpPr>
        <p:grpSpPr>
          <a:xfrm>
            <a:off x="152400" y="1270124"/>
            <a:ext cx="8844838" cy="4751164"/>
            <a:chOff x="152400" y="1054100"/>
            <a:chExt cx="8308032" cy="4462809"/>
          </a:xfrm>
        </p:grpSpPr>
        <p:pic>
          <p:nvPicPr>
            <p:cNvPr id="8" name="Imagen 7"/>
            <p:cNvPicPr>
              <a:picLocks noChangeAspect="1"/>
            </p:cNvPicPr>
            <p:nvPr/>
          </p:nvPicPr>
          <p:blipFill>
            <a:blip r:embed="rId2"/>
            <a:stretch>
              <a:fillRect/>
            </a:stretch>
          </p:blipFill>
          <p:spPr>
            <a:xfrm>
              <a:off x="152400" y="1054100"/>
              <a:ext cx="4203576" cy="2258818"/>
            </a:xfrm>
            <a:prstGeom prst="rect">
              <a:avLst/>
            </a:prstGeom>
          </p:spPr>
        </p:pic>
        <p:pic>
          <p:nvPicPr>
            <p:cNvPr id="9" name="Imagen 8"/>
            <p:cNvPicPr>
              <a:picLocks noChangeAspect="1"/>
            </p:cNvPicPr>
            <p:nvPr/>
          </p:nvPicPr>
          <p:blipFill>
            <a:blip r:embed="rId3"/>
            <a:stretch>
              <a:fillRect/>
            </a:stretch>
          </p:blipFill>
          <p:spPr>
            <a:xfrm>
              <a:off x="4256856" y="1080226"/>
              <a:ext cx="4203576" cy="2258818"/>
            </a:xfrm>
            <a:prstGeom prst="rect">
              <a:avLst/>
            </a:prstGeom>
          </p:spPr>
        </p:pic>
        <p:pic>
          <p:nvPicPr>
            <p:cNvPr id="10" name="Imagen 9"/>
            <p:cNvPicPr>
              <a:picLocks noChangeAspect="1"/>
            </p:cNvPicPr>
            <p:nvPr/>
          </p:nvPicPr>
          <p:blipFill>
            <a:blip r:embed="rId4"/>
            <a:stretch>
              <a:fillRect/>
            </a:stretch>
          </p:blipFill>
          <p:spPr>
            <a:xfrm>
              <a:off x="188404" y="3256407"/>
              <a:ext cx="4167572" cy="2239471"/>
            </a:xfrm>
            <a:prstGeom prst="rect">
              <a:avLst/>
            </a:prstGeom>
          </p:spPr>
        </p:pic>
        <p:pic>
          <p:nvPicPr>
            <p:cNvPr id="11" name="Imagen 10"/>
            <p:cNvPicPr>
              <a:picLocks noChangeAspect="1"/>
            </p:cNvPicPr>
            <p:nvPr/>
          </p:nvPicPr>
          <p:blipFill>
            <a:blip r:embed="rId5"/>
            <a:stretch>
              <a:fillRect/>
            </a:stretch>
          </p:blipFill>
          <p:spPr>
            <a:xfrm>
              <a:off x="4279189" y="3284661"/>
              <a:ext cx="4154131" cy="2232248"/>
            </a:xfrm>
            <a:prstGeom prst="rect">
              <a:avLst/>
            </a:prstGeom>
          </p:spPr>
        </p:pic>
      </p:grpSp>
      <p:sp>
        <p:nvSpPr>
          <p:cNvPr id="13" name="3 CuadroTexto"/>
          <p:cNvSpPr txBox="1"/>
          <p:nvPr/>
        </p:nvSpPr>
        <p:spPr>
          <a:xfrm>
            <a:off x="179512" y="6021288"/>
            <a:ext cx="8748464"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dirty="0">
                <a:latin typeface="Calibri"/>
              </a:rPr>
              <a:t>Patterns are </a:t>
            </a:r>
            <a:r>
              <a:rPr lang="en-US" b="1" dirty="0">
                <a:solidFill>
                  <a:srgbClr val="FF0000"/>
                </a:solidFill>
                <a:latin typeface="Calibri"/>
              </a:rPr>
              <a:t>independent</a:t>
            </a:r>
            <a:r>
              <a:rPr lang="en-US" dirty="0">
                <a:latin typeface="Calibri"/>
              </a:rPr>
              <a:t> from bias voltage. Optical inspection shows </a:t>
            </a:r>
            <a:r>
              <a:rPr lang="en-US" b="1" dirty="0" smtClean="0">
                <a:solidFill>
                  <a:srgbClr val="FF0000"/>
                </a:solidFill>
                <a:latin typeface="Calibri"/>
              </a:rPr>
              <a:t>residues</a:t>
            </a:r>
            <a:endParaRPr lang="en-US" b="1" baseline="30000" dirty="0">
              <a:solidFill>
                <a:srgbClr val="FF0000"/>
              </a:solidFill>
              <a:latin typeface="Calibri"/>
            </a:endParaRPr>
          </a:p>
        </p:txBody>
      </p:sp>
      <p:sp>
        <p:nvSpPr>
          <p:cNvPr id="14" name="3 CuadroTexto"/>
          <p:cNvSpPr txBox="1"/>
          <p:nvPr/>
        </p:nvSpPr>
        <p:spPr>
          <a:xfrm>
            <a:off x="467544" y="1084674"/>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a:latin typeface="Calibri"/>
              </a:rPr>
              <a:t>9 W1 F10-3 Red </a:t>
            </a:r>
            <a:r>
              <a:rPr lang="en-US" dirty="0" smtClean="0">
                <a:latin typeface="Calibri"/>
              </a:rPr>
              <a:t>Back </a:t>
            </a:r>
          </a:p>
        </p:txBody>
      </p:sp>
      <p:sp>
        <p:nvSpPr>
          <p:cNvPr id="15" name="3 CuadroTexto"/>
          <p:cNvSpPr txBox="1"/>
          <p:nvPr/>
        </p:nvSpPr>
        <p:spPr>
          <a:xfrm>
            <a:off x="467544" y="3493757"/>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a:latin typeface="Calibri"/>
              </a:rPr>
              <a:t>9 W1 F10-3 Red </a:t>
            </a:r>
            <a:r>
              <a:rPr lang="en-US" dirty="0" smtClean="0">
                <a:latin typeface="Calibri"/>
              </a:rPr>
              <a:t>Front </a:t>
            </a:r>
          </a:p>
        </p:txBody>
      </p:sp>
      <p:sp>
        <p:nvSpPr>
          <p:cNvPr id="16" name="3 CuadroTexto"/>
          <p:cNvSpPr txBox="1"/>
          <p:nvPr/>
        </p:nvSpPr>
        <p:spPr>
          <a:xfrm>
            <a:off x="4887638" y="1091925"/>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4 W2 E3-1 </a:t>
            </a:r>
            <a:r>
              <a:rPr lang="en-US" dirty="0">
                <a:latin typeface="Calibri"/>
              </a:rPr>
              <a:t>Red </a:t>
            </a:r>
            <a:r>
              <a:rPr lang="en-US" dirty="0" smtClean="0">
                <a:latin typeface="Calibri"/>
              </a:rPr>
              <a:t>Back </a:t>
            </a:r>
          </a:p>
        </p:txBody>
      </p:sp>
      <p:sp>
        <p:nvSpPr>
          <p:cNvPr id="17" name="3 CuadroTexto"/>
          <p:cNvSpPr txBox="1"/>
          <p:nvPr/>
        </p:nvSpPr>
        <p:spPr>
          <a:xfrm>
            <a:off x="4887638" y="3501008"/>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4 W2 E3-1 </a:t>
            </a:r>
            <a:r>
              <a:rPr lang="en-US" dirty="0">
                <a:latin typeface="Calibri"/>
              </a:rPr>
              <a:t>Red </a:t>
            </a:r>
            <a:r>
              <a:rPr lang="en-US" dirty="0" smtClean="0">
                <a:latin typeface="Calibri"/>
              </a:rPr>
              <a:t>Front </a:t>
            </a:r>
          </a:p>
        </p:txBody>
      </p:sp>
      <p:cxnSp>
        <p:nvCxnSpPr>
          <p:cNvPr id="18"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7854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LGAD. Run 7859. Homogeneity @ 100 V. Dose 2.0e13</a:t>
            </a:r>
            <a:endParaRPr lang="en-GB" sz="2000" kern="0" baseline="30000" dirty="0" smtClean="0">
              <a:solidFill>
                <a:schemeClr val="tx1"/>
              </a:solidFill>
              <a:latin typeface="+mn-lt"/>
            </a:endParaRPr>
          </a:p>
        </p:txBody>
      </p:sp>
      <p:sp>
        <p:nvSpPr>
          <p:cNvPr id="13" name="3 CuadroTexto"/>
          <p:cNvSpPr txBox="1"/>
          <p:nvPr/>
        </p:nvSpPr>
        <p:spPr>
          <a:xfrm>
            <a:off x="179512" y="6021288"/>
            <a:ext cx="8748464" cy="369332"/>
          </a:xfrm>
          <a:prstGeom prst="rect">
            <a:avLst/>
          </a:prstGeom>
          <a:noFill/>
        </p:spPr>
        <p:txBody>
          <a:bodyPr wrap="square" rtlCol="0">
            <a:spAutoFit/>
          </a:bodyPr>
          <a:lstStyle/>
          <a:p>
            <a:pPr marL="342900" indent="-342900" fontAlgn="auto">
              <a:spcBef>
                <a:spcPts val="0"/>
              </a:spcBef>
              <a:spcAft>
                <a:spcPts val="0"/>
              </a:spcAft>
              <a:buClr>
                <a:schemeClr val="tx1"/>
              </a:buClr>
              <a:buFont typeface="Arial" charset="0"/>
              <a:buChar char="•"/>
            </a:pPr>
            <a:r>
              <a:rPr lang="en-US" dirty="0">
                <a:latin typeface="Calibri"/>
              </a:rPr>
              <a:t>Patterns are </a:t>
            </a:r>
            <a:r>
              <a:rPr lang="en-US" b="1" dirty="0">
                <a:solidFill>
                  <a:srgbClr val="FF0000"/>
                </a:solidFill>
                <a:latin typeface="Calibri"/>
              </a:rPr>
              <a:t>independent</a:t>
            </a:r>
            <a:r>
              <a:rPr lang="en-US" dirty="0">
                <a:latin typeface="Calibri"/>
              </a:rPr>
              <a:t> from bias voltage. Optical inspection shows </a:t>
            </a:r>
            <a:r>
              <a:rPr lang="en-US" b="1" dirty="0" smtClean="0">
                <a:solidFill>
                  <a:srgbClr val="FF0000"/>
                </a:solidFill>
                <a:latin typeface="Calibri"/>
              </a:rPr>
              <a:t>residues</a:t>
            </a:r>
            <a:endParaRPr lang="en-US" b="1" baseline="30000" dirty="0">
              <a:solidFill>
                <a:srgbClr val="FF0000"/>
              </a:solidFill>
              <a:latin typeface="Calibri"/>
            </a:endParaRPr>
          </a:p>
        </p:txBody>
      </p:sp>
      <p:grpSp>
        <p:nvGrpSpPr>
          <p:cNvPr id="18" name="Agrupar 17"/>
          <p:cNvGrpSpPr/>
          <p:nvPr/>
        </p:nvGrpSpPr>
        <p:grpSpPr>
          <a:xfrm>
            <a:off x="270920" y="1331480"/>
            <a:ext cx="8693568" cy="4689808"/>
            <a:chOff x="107504" y="1340768"/>
            <a:chExt cx="8693568" cy="4689808"/>
          </a:xfrm>
        </p:grpSpPr>
        <p:pic>
          <p:nvPicPr>
            <p:cNvPr id="2" name="Imagen 1"/>
            <p:cNvPicPr>
              <a:picLocks noChangeAspect="1"/>
            </p:cNvPicPr>
            <p:nvPr/>
          </p:nvPicPr>
          <p:blipFill>
            <a:blip r:embed="rId2"/>
            <a:stretch>
              <a:fillRect/>
            </a:stretch>
          </p:blipFill>
          <p:spPr>
            <a:xfrm>
              <a:off x="152400" y="1340768"/>
              <a:ext cx="4347592" cy="2336206"/>
            </a:xfrm>
            <a:prstGeom prst="rect">
              <a:avLst/>
            </a:prstGeom>
          </p:spPr>
        </p:pic>
        <p:pic>
          <p:nvPicPr>
            <p:cNvPr id="3" name="Imagen 2"/>
            <p:cNvPicPr>
              <a:picLocks noChangeAspect="1"/>
            </p:cNvPicPr>
            <p:nvPr/>
          </p:nvPicPr>
          <p:blipFill>
            <a:blip r:embed="rId3"/>
            <a:stretch>
              <a:fillRect/>
            </a:stretch>
          </p:blipFill>
          <p:spPr>
            <a:xfrm>
              <a:off x="107504" y="3639430"/>
              <a:ext cx="4392488" cy="2360331"/>
            </a:xfrm>
            <a:prstGeom prst="rect">
              <a:avLst/>
            </a:prstGeom>
          </p:spPr>
        </p:pic>
        <p:pic>
          <p:nvPicPr>
            <p:cNvPr id="4" name="Imagen 3"/>
            <p:cNvPicPr>
              <a:picLocks noChangeAspect="1"/>
            </p:cNvPicPr>
            <p:nvPr/>
          </p:nvPicPr>
          <p:blipFill>
            <a:blip r:embed="rId4"/>
            <a:stretch>
              <a:fillRect/>
            </a:stretch>
          </p:blipFill>
          <p:spPr>
            <a:xfrm>
              <a:off x="4400377" y="1357116"/>
              <a:ext cx="4400695" cy="2364741"/>
            </a:xfrm>
            <a:prstGeom prst="rect">
              <a:avLst/>
            </a:prstGeom>
          </p:spPr>
        </p:pic>
        <p:pic>
          <p:nvPicPr>
            <p:cNvPr id="5" name="Imagen 4"/>
            <p:cNvPicPr>
              <a:picLocks noChangeAspect="1"/>
            </p:cNvPicPr>
            <p:nvPr/>
          </p:nvPicPr>
          <p:blipFill>
            <a:blip r:embed="rId5"/>
            <a:stretch>
              <a:fillRect/>
            </a:stretch>
          </p:blipFill>
          <p:spPr>
            <a:xfrm>
              <a:off x="4423054" y="3678021"/>
              <a:ext cx="4378018" cy="2352555"/>
            </a:xfrm>
            <a:prstGeom prst="rect">
              <a:avLst/>
            </a:prstGeom>
          </p:spPr>
        </p:pic>
      </p:grpSp>
      <p:sp>
        <p:nvSpPr>
          <p:cNvPr id="16" name="3 CuadroTexto"/>
          <p:cNvSpPr txBox="1"/>
          <p:nvPr/>
        </p:nvSpPr>
        <p:spPr>
          <a:xfrm>
            <a:off x="4887638" y="1091925"/>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4 W4 </a:t>
            </a:r>
            <a:r>
              <a:rPr lang="en-US" dirty="0">
                <a:latin typeface="Calibri"/>
              </a:rPr>
              <a:t>I</a:t>
            </a:r>
            <a:r>
              <a:rPr lang="en-US" dirty="0" smtClean="0">
                <a:latin typeface="Calibri"/>
              </a:rPr>
              <a:t>3-1 </a:t>
            </a:r>
            <a:r>
              <a:rPr lang="en-US" dirty="0">
                <a:latin typeface="Calibri"/>
              </a:rPr>
              <a:t>Red </a:t>
            </a:r>
            <a:r>
              <a:rPr lang="en-US" dirty="0" smtClean="0">
                <a:latin typeface="Calibri"/>
              </a:rPr>
              <a:t>Back </a:t>
            </a:r>
          </a:p>
        </p:txBody>
      </p:sp>
      <p:sp>
        <p:nvSpPr>
          <p:cNvPr id="17" name="3 CuadroTexto"/>
          <p:cNvSpPr txBox="1"/>
          <p:nvPr/>
        </p:nvSpPr>
        <p:spPr>
          <a:xfrm>
            <a:off x="4887638" y="3501008"/>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4 W4 </a:t>
            </a:r>
            <a:r>
              <a:rPr lang="en-US" dirty="0">
                <a:latin typeface="Calibri"/>
              </a:rPr>
              <a:t>I</a:t>
            </a:r>
            <a:r>
              <a:rPr lang="en-US" dirty="0" smtClean="0">
                <a:latin typeface="Calibri"/>
              </a:rPr>
              <a:t>3-1 </a:t>
            </a:r>
            <a:r>
              <a:rPr lang="en-US" dirty="0">
                <a:latin typeface="Calibri"/>
              </a:rPr>
              <a:t>Red </a:t>
            </a:r>
            <a:r>
              <a:rPr lang="en-US" dirty="0" smtClean="0">
                <a:latin typeface="Calibri"/>
              </a:rPr>
              <a:t>Front </a:t>
            </a:r>
          </a:p>
        </p:txBody>
      </p:sp>
      <p:sp>
        <p:nvSpPr>
          <p:cNvPr id="14" name="3 CuadroTexto"/>
          <p:cNvSpPr txBox="1"/>
          <p:nvPr/>
        </p:nvSpPr>
        <p:spPr>
          <a:xfrm>
            <a:off x="467544" y="1084674"/>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7 W3 C2-3 </a:t>
            </a:r>
            <a:r>
              <a:rPr lang="en-US" dirty="0">
                <a:latin typeface="Calibri"/>
              </a:rPr>
              <a:t>Red </a:t>
            </a:r>
            <a:r>
              <a:rPr lang="en-US" dirty="0" smtClean="0">
                <a:latin typeface="Calibri"/>
              </a:rPr>
              <a:t>Back </a:t>
            </a:r>
          </a:p>
        </p:txBody>
      </p:sp>
      <p:sp>
        <p:nvSpPr>
          <p:cNvPr id="15" name="3 CuadroTexto"/>
          <p:cNvSpPr txBox="1"/>
          <p:nvPr/>
        </p:nvSpPr>
        <p:spPr>
          <a:xfrm>
            <a:off x="467544" y="3493757"/>
            <a:ext cx="3716810" cy="400110"/>
          </a:xfrm>
          <a:prstGeom prst="rect">
            <a:avLst/>
          </a:prstGeom>
          <a:noFill/>
        </p:spPr>
        <p:txBody>
          <a:bodyPr wrap="square" rtlCol="0">
            <a:spAutoFit/>
          </a:bodyPr>
          <a:lstStyle/>
          <a:p>
            <a:pPr marL="800100" lvl="1" indent="-342900" fontAlgn="auto">
              <a:spcBef>
                <a:spcPts val="0"/>
              </a:spcBef>
              <a:spcAft>
                <a:spcPts val="0"/>
              </a:spcAft>
              <a:buClr>
                <a:srgbClr val="FC8004"/>
              </a:buClr>
              <a:buFont typeface="Wingdings" panose="05000000000000000000" pitchFamily="2" charset="2"/>
              <a:buChar char="ü"/>
            </a:pPr>
            <a:r>
              <a:rPr lang="en-US" dirty="0" smtClean="0">
                <a:latin typeface="Calibri"/>
              </a:rPr>
              <a:t>7 W3 C2-3 </a:t>
            </a:r>
            <a:r>
              <a:rPr lang="en-US" dirty="0">
                <a:latin typeface="Calibri"/>
              </a:rPr>
              <a:t>Red </a:t>
            </a:r>
            <a:r>
              <a:rPr lang="en-US" dirty="0" smtClean="0">
                <a:latin typeface="Calibri"/>
              </a:rPr>
              <a:t>Front </a:t>
            </a:r>
          </a:p>
        </p:txBody>
      </p:sp>
      <p:cxnSp>
        <p:nvCxnSpPr>
          <p:cNvPr id="19"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508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4012" t="23539" r="23225" b="18500"/>
          <a:stretch/>
        </p:blipFill>
        <p:spPr>
          <a:xfrm>
            <a:off x="35370" y="980660"/>
            <a:ext cx="4824670" cy="3312460"/>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2437" t="26060" r="24800" b="14720"/>
          <a:stretch/>
        </p:blipFill>
        <p:spPr>
          <a:xfrm>
            <a:off x="4211950" y="2996940"/>
            <a:ext cx="4824670" cy="3384470"/>
          </a:xfrm>
          <a:prstGeom prst="rect">
            <a:avLst/>
          </a:prstGeom>
        </p:spPr>
      </p:pic>
      <p:sp>
        <p:nvSpPr>
          <p:cNvPr id="4" name="Rectangle 14"/>
          <p:cNvSpPr txBox="1">
            <a:spLocks noChangeArrowheads="1"/>
          </p:cNvSpPr>
          <p:nvPr/>
        </p:nvSpPr>
        <p:spPr>
          <a:xfrm>
            <a:off x="0" y="476671"/>
            <a:ext cx="9144000" cy="576263"/>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GB" altLang="ja-JP" sz="2000" b="1" kern="0" dirty="0" smtClean="0">
                <a:solidFill>
                  <a:schemeClr val="tx1"/>
                </a:solidFill>
                <a:latin typeface="+mn-lt"/>
                <a:ea typeface="ＭＳ Ｐゴシック" pitchFamily="34" charset="-128"/>
              </a:rPr>
              <a:t>Gain and Leakage Degradation on Conventional LGAD</a:t>
            </a:r>
            <a:endParaRPr lang="en-GB" sz="2000" kern="0" baseline="30000" dirty="0" smtClean="0">
              <a:solidFill>
                <a:schemeClr val="tx1"/>
              </a:solidFill>
              <a:latin typeface="+mn-lt"/>
            </a:endParaRPr>
          </a:p>
        </p:txBody>
      </p:sp>
      <p:cxnSp>
        <p:nvCxnSpPr>
          <p:cNvPr id="5" name="6 Conector recto"/>
          <p:cNvCxnSpPr>
            <a:cxnSpLocks noChangeShapeType="1"/>
          </p:cNvCxnSpPr>
          <p:nvPr/>
        </p:nvCxnSpPr>
        <p:spPr bwMode="auto">
          <a:xfrm>
            <a:off x="278212" y="908650"/>
            <a:ext cx="8686276"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85454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txBox="1">
            <a:spLocks noChangeArrowheads="1"/>
          </p:cNvSpPr>
          <p:nvPr/>
        </p:nvSpPr>
        <p:spPr>
          <a:xfrm>
            <a:off x="759619" y="475200"/>
            <a:ext cx="7840663" cy="504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2000" b="1" kern="0" dirty="0" smtClean="0">
                <a:solidFill>
                  <a:srgbClr val="000000"/>
                </a:solidFill>
                <a:latin typeface="+mn-lt"/>
                <a:ea typeface="ＭＳ Ｐゴシック" pitchFamily="34" charset="-128"/>
              </a:rPr>
              <a:t>Charge Collection after Neutron Irradiation</a:t>
            </a:r>
            <a:endParaRPr lang="en-US" sz="2000" kern="0" dirty="0" smtClean="0">
              <a:solidFill>
                <a:srgbClr val="000000"/>
              </a:solidFill>
              <a:latin typeface="+mn-lt"/>
            </a:endParaRPr>
          </a:p>
        </p:txBody>
      </p:sp>
      <p:cxnSp>
        <p:nvCxnSpPr>
          <p:cNvPr id="11"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546822"/>
            <a:ext cx="4644008" cy="31856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1843" y="2536709"/>
            <a:ext cx="4588669" cy="31965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Rectangle 2"/>
          <p:cNvSpPr txBox="1">
            <a:spLocks noChangeArrowheads="1"/>
          </p:cNvSpPr>
          <p:nvPr/>
        </p:nvSpPr>
        <p:spPr bwMode="auto">
          <a:xfrm>
            <a:off x="438248" y="1052736"/>
            <a:ext cx="8598248" cy="1512168"/>
          </a:xfrm>
          <a:prstGeom prst="rect">
            <a:avLst/>
          </a:prstGeom>
          <a:noFill/>
          <a:ln w="9525">
            <a:noFill/>
            <a:miter lim="800000"/>
            <a:headEnd/>
            <a:tailEnd/>
          </a:ln>
        </p:spPr>
        <p:txBody>
          <a:bodyPr lIns="92075" tIns="46038" rIns="92075" bIns="46038"/>
          <a:lstStyle/>
          <a:p>
            <a:pPr marL="285750" indent="-285750">
              <a:lnSpc>
                <a:spcPct val="114000"/>
              </a:lnSpc>
              <a:buFont typeface="Wingdings" charset="2"/>
              <a:buChar char="ü"/>
            </a:pPr>
            <a:r>
              <a:rPr lang="en-US" sz="1400" dirty="0">
                <a:latin typeface="+mn-lt"/>
              </a:rPr>
              <a:t>Diodes </a:t>
            </a:r>
            <a:r>
              <a:rPr lang="en-US" sz="1400" dirty="0" smtClean="0">
                <a:latin typeface="+mn-lt"/>
              </a:rPr>
              <a:t>irradiated in </a:t>
            </a:r>
            <a:r>
              <a:rPr lang="en-US" sz="1400" b="1" dirty="0" smtClean="0">
                <a:latin typeface="+mn-lt"/>
              </a:rPr>
              <a:t>Ljubljana  (Slovenia)</a:t>
            </a:r>
            <a:r>
              <a:rPr lang="en-US" sz="1400" dirty="0" smtClean="0">
                <a:latin typeface="+mn-lt"/>
              </a:rPr>
              <a:t> with </a:t>
            </a:r>
            <a:r>
              <a:rPr lang="en-US" sz="1400" b="1" dirty="0" smtClean="0">
                <a:solidFill>
                  <a:srgbClr val="C00000"/>
                </a:solidFill>
                <a:latin typeface="+mn-lt"/>
              </a:rPr>
              <a:t>neutrons</a:t>
            </a:r>
            <a:r>
              <a:rPr lang="en-US" sz="1400" dirty="0" smtClean="0">
                <a:latin typeface="+mn-lt"/>
              </a:rPr>
              <a:t> </a:t>
            </a:r>
            <a:r>
              <a:rPr lang="en-US" sz="1400" dirty="0">
                <a:latin typeface="+mn-lt"/>
              </a:rPr>
              <a:t>in </a:t>
            </a:r>
            <a:r>
              <a:rPr lang="en-US" sz="1400" dirty="0" smtClean="0">
                <a:latin typeface="+mn-lt"/>
              </a:rPr>
              <a:t>steps, </a:t>
            </a:r>
            <a:r>
              <a:rPr lang="en-US" sz="1400" dirty="0">
                <a:latin typeface="+mn-lt"/>
              </a:rPr>
              <a:t>with </a:t>
            </a:r>
            <a:r>
              <a:rPr lang="en-US" sz="1400" dirty="0" smtClean="0">
                <a:latin typeface="+mn-lt"/>
              </a:rPr>
              <a:t>80 min </a:t>
            </a:r>
            <a:r>
              <a:rPr lang="en-US" sz="1400" dirty="0">
                <a:latin typeface="+mn-lt"/>
              </a:rPr>
              <a:t>annealing at </a:t>
            </a:r>
            <a:r>
              <a:rPr lang="en-US" sz="1400" dirty="0" smtClean="0">
                <a:latin typeface="+mn-lt"/>
              </a:rPr>
              <a:t>60ºC  </a:t>
            </a:r>
            <a:r>
              <a:rPr lang="en-US" sz="1400" dirty="0">
                <a:latin typeface="+mn-lt"/>
              </a:rPr>
              <a:t>between irradiation </a:t>
            </a:r>
            <a:r>
              <a:rPr lang="en-US" sz="1400" dirty="0" smtClean="0">
                <a:latin typeface="+mn-lt"/>
              </a:rPr>
              <a:t>fractions:</a:t>
            </a:r>
            <a:endParaRPr lang="en-US" sz="1400" dirty="0">
              <a:latin typeface="+mn-lt"/>
            </a:endParaRPr>
          </a:p>
          <a:p>
            <a:pPr marL="1200150" lvl="2" indent="-285750">
              <a:lnSpc>
                <a:spcPct val="114000"/>
              </a:lnSpc>
              <a:buFont typeface="Wingdings" panose="05000000000000000000" pitchFamily="2" charset="2"/>
              <a:buChar char="Ø"/>
            </a:pPr>
            <a:r>
              <a:rPr lang="en-US" sz="1400" b="1" dirty="0" smtClean="0">
                <a:latin typeface="+mn-lt"/>
              </a:rPr>
              <a:t>W8</a:t>
            </a:r>
            <a:r>
              <a:rPr lang="en-US" sz="1400" dirty="0" smtClean="0">
                <a:latin typeface="+mn-lt"/>
              </a:rPr>
              <a:t> (</a:t>
            </a:r>
            <a:r>
              <a:rPr lang="es-ES" sz="1400" dirty="0" smtClean="0">
                <a:latin typeface="+mn-lt"/>
              </a:rPr>
              <a:t>High </a:t>
            </a:r>
            <a:r>
              <a:rPr lang="es-ES" sz="1400" dirty="0" err="1" smtClean="0">
                <a:latin typeface="+mn-lt"/>
              </a:rPr>
              <a:t>Boron</a:t>
            </a:r>
            <a:r>
              <a:rPr lang="es-ES" sz="1400" dirty="0" smtClean="0">
                <a:latin typeface="+mn-lt"/>
              </a:rPr>
              <a:t> </a:t>
            </a:r>
            <a:r>
              <a:rPr lang="es-ES" sz="1400" dirty="0" err="1" smtClean="0">
                <a:latin typeface="+mn-lt"/>
              </a:rPr>
              <a:t>implant</a:t>
            </a:r>
            <a:r>
              <a:rPr lang="en-US" sz="1400" dirty="0" smtClean="0">
                <a:latin typeface="+mn-lt"/>
              </a:rPr>
              <a:t>), </a:t>
            </a:r>
            <a:r>
              <a:rPr lang="en-US" sz="1400" dirty="0" err="1" smtClean="0">
                <a:latin typeface="+mn-lt"/>
              </a:rPr>
              <a:t>fluence</a:t>
            </a:r>
            <a:r>
              <a:rPr lang="en-US" sz="1400" dirty="0" smtClean="0">
                <a:latin typeface="+mn-lt"/>
              </a:rPr>
              <a:t> steps: </a:t>
            </a:r>
            <a:r>
              <a:rPr lang="en-US" sz="1400" dirty="0">
                <a:latin typeface="+mn-lt"/>
              </a:rPr>
              <a:t>1</a:t>
            </a:r>
            <a:r>
              <a:rPr lang="en-US" sz="1400" dirty="0" smtClean="0">
                <a:latin typeface="+mn-lt"/>
              </a:rPr>
              <a:t>, 2, 3, 5, 20, 100 x </a:t>
            </a:r>
            <a:r>
              <a:rPr lang="es-ES" sz="1400" dirty="0" smtClean="0">
                <a:latin typeface="+mn-lt"/>
              </a:rPr>
              <a:t>10</a:t>
            </a:r>
            <a:r>
              <a:rPr lang="es-ES" sz="1400" baseline="30000" dirty="0" smtClean="0">
                <a:latin typeface="+mn-lt"/>
              </a:rPr>
              <a:t>14 </a:t>
            </a:r>
            <a:r>
              <a:rPr lang="es-ES" sz="1400" dirty="0" smtClean="0">
                <a:latin typeface="+mn-lt"/>
              </a:rPr>
              <a:t>cm</a:t>
            </a:r>
            <a:r>
              <a:rPr lang="es-ES" sz="1400" baseline="30000" dirty="0" smtClean="0">
                <a:latin typeface="+mn-lt"/>
              </a:rPr>
              <a:t>-2</a:t>
            </a:r>
            <a:endParaRPr lang="es-ES" sz="1400" dirty="0">
              <a:latin typeface="+mn-lt"/>
            </a:endParaRPr>
          </a:p>
          <a:p>
            <a:pPr marL="1200150" lvl="2" indent="-285750">
              <a:lnSpc>
                <a:spcPct val="114000"/>
              </a:lnSpc>
              <a:buFont typeface="Wingdings" panose="05000000000000000000" pitchFamily="2" charset="2"/>
              <a:buChar char="Ø"/>
            </a:pPr>
            <a:r>
              <a:rPr lang="en-US" sz="1400" b="1" dirty="0" smtClean="0">
                <a:latin typeface="+mn-lt"/>
              </a:rPr>
              <a:t>W7</a:t>
            </a:r>
            <a:r>
              <a:rPr lang="en-US" sz="1400" dirty="0" smtClean="0">
                <a:latin typeface="+mn-lt"/>
              </a:rPr>
              <a:t> (</a:t>
            </a:r>
            <a:r>
              <a:rPr lang="es-ES" sz="1400" dirty="0" smtClean="0">
                <a:latin typeface="+mn-lt"/>
              </a:rPr>
              <a:t>Medium </a:t>
            </a:r>
            <a:r>
              <a:rPr lang="es-ES" sz="1400" dirty="0" err="1" smtClean="0">
                <a:latin typeface="+mn-lt"/>
              </a:rPr>
              <a:t>Boron</a:t>
            </a:r>
            <a:r>
              <a:rPr lang="es-ES" sz="1400" dirty="0" smtClean="0">
                <a:latin typeface="+mn-lt"/>
              </a:rPr>
              <a:t> </a:t>
            </a:r>
            <a:r>
              <a:rPr lang="es-ES" sz="1400" dirty="0" err="1" smtClean="0">
                <a:latin typeface="+mn-lt"/>
              </a:rPr>
              <a:t>implant</a:t>
            </a:r>
            <a:r>
              <a:rPr lang="en-US" sz="1400" dirty="0" smtClean="0">
                <a:latin typeface="+mn-lt"/>
              </a:rPr>
              <a:t>), </a:t>
            </a:r>
            <a:r>
              <a:rPr lang="en-US" sz="1400" dirty="0" err="1" smtClean="0">
                <a:latin typeface="+mn-lt"/>
              </a:rPr>
              <a:t>fluence</a:t>
            </a:r>
            <a:r>
              <a:rPr lang="en-US" sz="1400" dirty="0" smtClean="0">
                <a:latin typeface="+mn-lt"/>
              </a:rPr>
              <a:t> steps: </a:t>
            </a:r>
            <a:r>
              <a:rPr lang="en-US" sz="1400" dirty="0">
                <a:latin typeface="+mn-lt"/>
              </a:rPr>
              <a:t>1</a:t>
            </a:r>
            <a:r>
              <a:rPr lang="en-US" sz="1400" dirty="0" smtClean="0">
                <a:latin typeface="+mn-lt"/>
              </a:rPr>
              <a:t>, 2, 3, 5, 10, 20</a:t>
            </a:r>
            <a:r>
              <a:rPr lang="en-US" sz="1400" dirty="0">
                <a:latin typeface="+mn-lt"/>
              </a:rPr>
              <a:t>, </a:t>
            </a:r>
            <a:r>
              <a:rPr lang="en-US" sz="1400" dirty="0" smtClean="0">
                <a:latin typeface="+mn-lt"/>
              </a:rPr>
              <a:t>30 x </a:t>
            </a:r>
            <a:r>
              <a:rPr lang="es-ES" sz="1400" dirty="0" smtClean="0">
                <a:latin typeface="+mn-lt"/>
              </a:rPr>
              <a:t>10</a:t>
            </a:r>
            <a:r>
              <a:rPr lang="es-ES" sz="1400" baseline="30000" dirty="0" smtClean="0">
                <a:latin typeface="+mn-lt"/>
              </a:rPr>
              <a:t>14 </a:t>
            </a:r>
            <a:r>
              <a:rPr lang="es-ES" sz="1400" dirty="0">
                <a:latin typeface="+mn-lt"/>
              </a:rPr>
              <a:t>cm</a:t>
            </a:r>
            <a:r>
              <a:rPr lang="es-ES" sz="1400" baseline="30000" dirty="0">
                <a:latin typeface="+mn-lt"/>
              </a:rPr>
              <a:t>-2</a:t>
            </a:r>
            <a:r>
              <a:rPr lang="es-ES" sz="1400" dirty="0">
                <a:latin typeface="+mn-lt"/>
              </a:rPr>
              <a:t> </a:t>
            </a:r>
            <a:endParaRPr lang="en-US" sz="1400" dirty="0">
              <a:latin typeface="+mn-lt"/>
            </a:endParaRPr>
          </a:p>
        </p:txBody>
      </p:sp>
      <p:sp>
        <p:nvSpPr>
          <p:cNvPr id="22" name="Rectangle 2"/>
          <p:cNvSpPr txBox="1">
            <a:spLocks noChangeArrowheads="1"/>
          </p:cNvSpPr>
          <p:nvPr/>
        </p:nvSpPr>
        <p:spPr bwMode="auto">
          <a:xfrm>
            <a:off x="631066" y="5805264"/>
            <a:ext cx="6245190" cy="322640"/>
          </a:xfrm>
          <a:prstGeom prst="rect">
            <a:avLst/>
          </a:prstGeom>
          <a:noFill/>
          <a:ln w="9525">
            <a:noFill/>
            <a:miter lim="800000"/>
            <a:headEnd/>
            <a:tailEnd/>
          </a:ln>
        </p:spPr>
        <p:txBody>
          <a:bodyPr lIns="92075" tIns="46038" rIns="92075" bIns="46038"/>
          <a:lstStyle>
            <a:defPPr>
              <a:defRPr lang="en-US"/>
            </a:defPPr>
            <a:lvl1pPr algn="l" rtl="0" fontAlgn="base">
              <a:spcBef>
                <a:spcPct val="0"/>
              </a:spcBef>
              <a:spcAft>
                <a:spcPct val="0"/>
              </a:spcAft>
              <a:defRPr sz="2000" kern="1200">
                <a:solidFill>
                  <a:schemeClr val="tx1"/>
                </a:solidFill>
                <a:latin typeface="Verdana" pitchFamily="34" charset="0"/>
                <a:ea typeface="+mn-ea"/>
                <a:cs typeface="+mn-cs"/>
              </a:defRPr>
            </a:lvl1pPr>
            <a:lvl2pPr marL="457200" algn="l" rtl="0" fontAlgn="base">
              <a:spcBef>
                <a:spcPct val="0"/>
              </a:spcBef>
              <a:spcAft>
                <a:spcPct val="0"/>
              </a:spcAft>
              <a:defRPr sz="2000" kern="1200">
                <a:solidFill>
                  <a:schemeClr val="tx1"/>
                </a:solidFill>
                <a:latin typeface="Verdana" pitchFamily="34" charset="0"/>
                <a:ea typeface="+mn-ea"/>
                <a:cs typeface="+mn-cs"/>
              </a:defRPr>
            </a:lvl2pPr>
            <a:lvl3pPr marL="914400" algn="l" rtl="0" fontAlgn="base">
              <a:spcBef>
                <a:spcPct val="0"/>
              </a:spcBef>
              <a:spcAft>
                <a:spcPct val="0"/>
              </a:spcAft>
              <a:defRPr sz="2000" kern="1200">
                <a:solidFill>
                  <a:schemeClr val="tx1"/>
                </a:solidFill>
                <a:latin typeface="Verdana" pitchFamily="34" charset="0"/>
                <a:ea typeface="+mn-ea"/>
                <a:cs typeface="+mn-cs"/>
              </a:defRPr>
            </a:lvl3pPr>
            <a:lvl4pPr marL="1371600" algn="l" rtl="0" fontAlgn="base">
              <a:spcBef>
                <a:spcPct val="0"/>
              </a:spcBef>
              <a:spcAft>
                <a:spcPct val="0"/>
              </a:spcAft>
              <a:defRPr sz="2000" kern="1200">
                <a:solidFill>
                  <a:schemeClr val="tx1"/>
                </a:solidFill>
                <a:latin typeface="Verdana" pitchFamily="34" charset="0"/>
                <a:ea typeface="+mn-ea"/>
                <a:cs typeface="+mn-cs"/>
              </a:defRPr>
            </a:lvl4pPr>
            <a:lvl5pPr marL="1828800" algn="l" rtl="0" fontAlgn="base">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a:lstStyle>
          <a:p>
            <a:pPr marL="285750" indent="-285750" algn="just">
              <a:spcBef>
                <a:spcPts val="0"/>
              </a:spcBef>
              <a:spcAft>
                <a:spcPts val="0"/>
              </a:spcAft>
              <a:buClr>
                <a:schemeClr val="tx1"/>
              </a:buClr>
              <a:buSzPct val="100000"/>
              <a:buFont typeface="Wingdings" panose="05000000000000000000" pitchFamily="2" charset="2"/>
              <a:buChar char="Ø"/>
              <a:defRPr/>
            </a:pPr>
            <a:r>
              <a:rPr lang="en-US" sz="1400" kern="0" dirty="0" smtClean="0">
                <a:latin typeface="+mn-lt"/>
                <a:ea typeface="+mj-ea"/>
                <a:cs typeface="+mj-cs"/>
              </a:rPr>
              <a:t> Charge multiplication </a:t>
            </a:r>
            <a:r>
              <a:rPr lang="en-US" sz="1400" b="1" kern="0" dirty="0" smtClean="0">
                <a:solidFill>
                  <a:srgbClr val="C00000"/>
                </a:solidFill>
                <a:latin typeface="+mn-lt"/>
                <a:ea typeface="+mj-ea"/>
                <a:cs typeface="+mj-cs"/>
              </a:rPr>
              <a:t>decreases</a:t>
            </a:r>
            <a:r>
              <a:rPr lang="en-US" sz="1400" kern="0" dirty="0" smtClean="0">
                <a:latin typeface="+mn-lt"/>
                <a:ea typeface="+mj-ea"/>
                <a:cs typeface="+mj-cs"/>
              </a:rPr>
              <a:t> with increasing </a:t>
            </a:r>
            <a:r>
              <a:rPr lang="en-US" sz="1400" kern="0" dirty="0" err="1" smtClean="0">
                <a:latin typeface="+mn-lt"/>
                <a:ea typeface="+mj-ea"/>
                <a:cs typeface="+mj-cs"/>
              </a:rPr>
              <a:t>fluence</a:t>
            </a:r>
            <a:endParaRPr lang="en-US" sz="1400" kern="0" dirty="0" smtClean="0">
              <a:latin typeface="+mn-lt"/>
              <a:ea typeface="+mj-ea"/>
              <a:cs typeface="+mj-cs"/>
            </a:endParaRPr>
          </a:p>
        </p:txBody>
      </p:sp>
      <p:sp>
        <p:nvSpPr>
          <p:cNvPr id="23" name="AutoShape 9"/>
          <p:cNvSpPr>
            <a:spLocks noChangeArrowheads="1"/>
          </p:cNvSpPr>
          <p:nvPr/>
        </p:nvSpPr>
        <p:spPr bwMode="auto">
          <a:xfrm>
            <a:off x="107504" y="1916832"/>
            <a:ext cx="1138105" cy="341257"/>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200" b="1" kern="0" dirty="0" smtClean="0"/>
              <a:t>Run 6474</a:t>
            </a:r>
            <a:endParaRPr lang="en-US" sz="1200" b="1" u="sng" kern="0" baseline="-25000" dirty="0"/>
          </a:p>
        </p:txBody>
      </p:sp>
    </p:spTree>
    <p:extLst>
      <p:ext uri="{BB962C8B-B14F-4D97-AF65-F5344CB8AC3E}">
        <p14:creationId xmlns:p14="http://schemas.microsoft.com/office/powerpoint/2010/main" val="8268654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txBox="1">
            <a:spLocks noChangeArrowheads="1"/>
          </p:cNvSpPr>
          <p:nvPr/>
        </p:nvSpPr>
        <p:spPr>
          <a:xfrm>
            <a:off x="759619" y="475200"/>
            <a:ext cx="7840663" cy="504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2000" b="1" kern="0" dirty="0" smtClean="0">
                <a:solidFill>
                  <a:srgbClr val="000000"/>
                </a:solidFill>
                <a:latin typeface="+mn-lt"/>
                <a:ea typeface="ＭＳ Ｐゴシック" pitchFamily="34" charset="-128"/>
              </a:rPr>
              <a:t>Gain after Proton Irradiation</a:t>
            </a:r>
            <a:endParaRPr lang="en-US" sz="2000" kern="0" dirty="0" smtClean="0">
              <a:solidFill>
                <a:srgbClr val="000000"/>
              </a:solidFill>
              <a:latin typeface="+mn-lt"/>
            </a:endParaRPr>
          </a:p>
        </p:txBody>
      </p:sp>
      <p:cxnSp>
        <p:nvCxnSpPr>
          <p:cNvPr id="11" name="6 Conector recto"/>
          <p:cNvCxnSpPr>
            <a:cxnSpLocks noChangeShapeType="1"/>
          </p:cNvCxnSpPr>
          <p:nvPr/>
        </p:nvCxnSpPr>
        <p:spPr bwMode="auto">
          <a:xfrm>
            <a:off x="286643" y="90865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Rectangle 2"/>
          <p:cNvSpPr txBox="1">
            <a:spLocks noChangeArrowheads="1"/>
          </p:cNvSpPr>
          <p:nvPr/>
        </p:nvSpPr>
        <p:spPr bwMode="auto">
          <a:xfrm>
            <a:off x="5796136" y="4365104"/>
            <a:ext cx="3024336" cy="360040"/>
          </a:xfrm>
          <a:prstGeom prst="rect">
            <a:avLst/>
          </a:prstGeom>
          <a:noFill/>
          <a:ln w="28575" cmpd="sng">
            <a:solidFill>
              <a:srgbClr val="FF0000"/>
            </a:solidFill>
            <a:miter lim="800000"/>
            <a:headEnd/>
            <a:tailEnd/>
          </a:ln>
        </p:spPr>
        <p:txBody>
          <a:bodyPr lIns="92075" tIns="46038" rIns="92075" bIns="46038"/>
          <a:lstStyle/>
          <a:p>
            <a:pPr>
              <a:spcBef>
                <a:spcPts val="0"/>
              </a:spcBef>
              <a:spcAft>
                <a:spcPts val="0"/>
              </a:spcAft>
              <a:buClr>
                <a:schemeClr val="tx1"/>
              </a:buClr>
              <a:buSzPct val="130000"/>
              <a:defRPr/>
            </a:pPr>
            <a:r>
              <a:rPr lang="en-US" sz="1600" kern="0" dirty="0" smtClean="0">
                <a:latin typeface="+mn-lt"/>
                <a:ea typeface="+mj-ea"/>
                <a:cs typeface="+mj-cs"/>
              </a:rPr>
              <a:t>Annealing: 8 min at 80ºC</a:t>
            </a:r>
          </a:p>
        </p:txBody>
      </p:sp>
      <p:sp>
        <p:nvSpPr>
          <p:cNvPr id="6" name="Rectangle 2"/>
          <p:cNvSpPr txBox="1">
            <a:spLocks noChangeArrowheads="1"/>
          </p:cNvSpPr>
          <p:nvPr/>
        </p:nvSpPr>
        <p:spPr bwMode="auto">
          <a:xfrm>
            <a:off x="323528" y="1124744"/>
            <a:ext cx="7488832" cy="432048"/>
          </a:xfrm>
          <a:prstGeom prst="rect">
            <a:avLst/>
          </a:prstGeom>
          <a:noFill/>
          <a:ln w="9525">
            <a:noFill/>
            <a:miter lim="800000"/>
            <a:headEnd/>
            <a:tailEnd/>
          </a:ln>
        </p:spPr>
        <p:txBody>
          <a:bodyPr lIns="92075" tIns="46038" rIns="92075" bIns="46038"/>
          <a:lstStyle/>
          <a:p>
            <a:pPr marL="285750" indent="-285750">
              <a:lnSpc>
                <a:spcPct val="114000"/>
              </a:lnSpc>
              <a:spcBef>
                <a:spcPts val="0"/>
              </a:spcBef>
              <a:spcAft>
                <a:spcPts val="0"/>
              </a:spcAft>
              <a:buClr>
                <a:schemeClr val="tx1"/>
              </a:buClr>
              <a:buSzPct val="100000"/>
              <a:buFont typeface="Wingdings" charset="2"/>
              <a:buChar char="ü"/>
              <a:defRPr/>
            </a:pPr>
            <a:r>
              <a:rPr lang="en-US" sz="1600" kern="0" dirty="0" smtClean="0">
                <a:latin typeface="+mn-lt"/>
                <a:ea typeface="+mj-ea"/>
                <a:cs typeface="+mj-cs"/>
              </a:rPr>
              <a:t>Irradiation at </a:t>
            </a:r>
            <a:r>
              <a:rPr lang="en-US" sz="1600" b="1" kern="0" dirty="0" smtClean="0">
                <a:latin typeface="+mn-lt"/>
                <a:ea typeface="+mj-ea"/>
                <a:cs typeface="+mj-cs"/>
              </a:rPr>
              <a:t>Los Alamos Nat. Lab. (US) </a:t>
            </a:r>
            <a:r>
              <a:rPr lang="en-US" sz="1600" kern="0" dirty="0" smtClean="0">
                <a:latin typeface="+mn-lt"/>
                <a:ea typeface="+mj-ea"/>
                <a:cs typeface="+mj-cs"/>
              </a:rPr>
              <a:t>with 800 MeV </a:t>
            </a:r>
            <a:r>
              <a:rPr lang="en-US" sz="1600" b="1" kern="0" dirty="0" smtClean="0">
                <a:solidFill>
                  <a:srgbClr val="C00000"/>
                </a:solidFill>
                <a:latin typeface="+mn-lt"/>
                <a:ea typeface="+mj-ea"/>
                <a:cs typeface="+mj-cs"/>
              </a:rPr>
              <a:t>protons.</a:t>
            </a:r>
            <a:endParaRPr lang="en-US" sz="1600" kern="0" dirty="0" smtClean="0">
              <a:solidFill>
                <a:srgbClr val="C00000"/>
              </a:solidFill>
              <a:latin typeface="+mn-lt"/>
              <a:ea typeface="+mj-ea"/>
              <a:cs typeface="+mj-cs"/>
            </a:endParaRPr>
          </a:p>
        </p:txBody>
      </p:sp>
      <p:sp>
        <p:nvSpPr>
          <p:cNvPr id="7" name="Rectangle 2"/>
          <p:cNvSpPr txBox="1">
            <a:spLocks noChangeArrowheads="1"/>
          </p:cNvSpPr>
          <p:nvPr/>
        </p:nvSpPr>
        <p:spPr bwMode="auto">
          <a:xfrm>
            <a:off x="5796136" y="2564903"/>
            <a:ext cx="3024336" cy="1656184"/>
          </a:xfrm>
          <a:prstGeom prst="rect">
            <a:avLst/>
          </a:prstGeom>
          <a:noFill/>
          <a:ln w="28575" cmpd="sng">
            <a:solidFill>
              <a:srgbClr val="FF0000"/>
            </a:solidFill>
            <a:miter lim="800000"/>
            <a:headEnd/>
            <a:tailEnd/>
          </a:ln>
        </p:spPr>
        <p:txBody>
          <a:bodyPr lIns="92075" tIns="46038" rIns="92075" bIns="46038"/>
          <a:lstStyle/>
          <a:p>
            <a:pPr>
              <a:spcBef>
                <a:spcPts val="0"/>
              </a:spcBef>
              <a:spcAft>
                <a:spcPts val="400"/>
              </a:spcAft>
              <a:buClr>
                <a:schemeClr val="tx1"/>
              </a:buClr>
              <a:buSzPct val="130000"/>
              <a:defRPr/>
            </a:pPr>
            <a:r>
              <a:rPr lang="en-US" sz="1600" kern="0" dirty="0" smtClean="0">
                <a:latin typeface="+mn-lt"/>
                <a:ea typeface="+mj-ea"/>
                <a:cs typeface="+mj-cs"/>
              </a:rPr>
              <a:t>Neutron equivalent doses:</a:t>
            </a:r>
          </a:p>
          <a:p>
            <a:pPr>
              <a:spcBef>
                <a:spcPts val="0"/>
              </a:spcBef>
              <a:spcAft>
                <a:spcPts val="0"/>
              </a:spcAft>
              <a:buClr>
                <a:schemeClr val="tx1"/>
              </a:buClr>
              <a:buSzPct val="130000"/>
              <a:defRPr/>
            </a:pPr>
            <a:r>
              <a:rPr lang="en-US" sz="1600" dirty="0" smtClean="0">
                <a:latin typeface="+mn-lt"/>
              </a:rPr>
              <a:t>	7.10 × 10</a:t>
            </a:r>
            <a:r>
              <a:rPr lang="en-US" sz="1600" baseline="30000" dirty="0" smtClean="0">
                <a:latin typeface="+mn-lt"/>
              </a:rPr>
              <a:t>11</a:t>
            </a:r>
          </a:p>
          <a:p>
            <a:pPr>
              <a:spcBef>
                <a:spcPts val="0"/>
              </a:spcBef>
              <a:spcAft>
                <a:spcPts val="0"/>
              </a:spcAft>
              <a:buClr>
                <a:schemeClr val="tx1"/>
              </a:buClr>
              <a:buSzPct val="130000"/>
              <a:defRPr/>
            </a:pPr>
            <a:r>
              <a:rPr lang="en-US" sz="1600" dirty="0" smtClean="0">
                <a:latin typeface="+mn-lt"/>
              </a:rPr>
              <a:t>	8.52 × 10</a:t>
            </a:r>
            <a:r>
              <a:rPr lang="en-US" sz="1600" baseline="30000" dirty="0" smtClean="0">
                <a:latin typeface="+mn-lt"/>
              </a:rPr>
              <a:t>12</a:t>
            </a:r>
            <a:endParaRPr lang="en-US" sz="1600" kern="0" dirty="0" smtClean="0">
              <a:latin typeface="+mn-lt"/>
            </a:endParaRPr>
          </a:p>
          <a:p>
            <a:pPr>
              <a:spcBef>
                <a:spcPts val="0"/>
              </a:spcBef>
              <a:spcAft>
                <a:spcPts val="0"/>
              </a:spcAft>
              <a:buClr>
                <a:schemeClr val="tx1"/>
              </a:buClr>
              <a:buSzPct val="130000"/>
              <a:defRPr/>
            </a:pPr>
            <a:r>
              <a:rPr lang="en-US" sz="1600" dirty="0" smtClean="0">
                <a:latin typeface="+mn-lt"/>
              </a:rPr>
              <a:t>	1.07 × 10</a:t>
            </a:r>
            <a:r>
              <a:rPr lang="en-US" sz="1600" baseline="30000" dirty="0" smtClean="0">
                <a:latin typeface="+mn-lt"/>
              </a:rPr>
              <a:t>14</a:t>
            </a:r>
            <a:endParaRPr lang="en-US" sz="1600" kern="0" dirty="0" smtClean="0">
              <a:latin typeface="+mn-lt"/>
            </a:endParaRPr>
          </a:p>
          <a:p>
            <a:pPr>
              <a:spcBef>
                <a:spcPts val="0"/>
              </a:spcBef>
              <a:spcAft>
                <a:spcPts val="0"/>
              </a:spcAft>
              <a:buClr>
                <a:schemeClr val="tx1"/>
              </a:buClr>
              <a:buSzPct val="130000"/>
              <a:defRPr/>
            </a:pPr>
            <a:r>
              <a:rPr lang="en-US" sz="1600" dirty="0" smtClean="0">
                <a:latin typeface="+mn-lt"/>
              </a:rPr>
              <a:t>	1.28 × 10</a:t>
            </a:r>
            <a:r>
              <a:rPr lang="en-US" sz="1600" baseline="30000" dirty="0" smtClean="0">
                <a:latin typeface="+mn-lt"/>
              </a:rPr>
              <a:t>15</a:t>
            </a:r>
          </a:p>
          <a:p>
            <a:pPr>
              <a:spcBef>
                <a:spcPts val="0"/>
              </a:spcBef>
              <a:spcAft>
                <a:spcPts val="0"/>
              </a:spcAft>
              <a:buClr>
                <a:schemeClr val="tx1"/>
              </a:buClr>
              <a:buSzPct val="130000"/>
              <a:defRPr/>
            </a:pPr>
            <a:r>
              <a:rPr lang="en-US" sz="1600" dirty="0" smtClean="0">
                <a:latin typeface="+mn-lt"/>
              </a:rPr>
              <a:t>	2.13 × 10</a:t>
            </a:r>
            <a:r>
              <a:rPr lang="en-US" sz="1600" baseline="30000" dirty="0" smtClean="0">
                <a:latin typeface="+mn-lt"/>
              </a:rPr>
              <a:t>16</a:t>
            </a:r>
            <a:endParaRPr lang="en-US" sz="1600" kern="0" dirty="0" smtClean="0">
              <a:latin typeface="+mn-lt"/>
            </a:endParaRPr>
          </a:p>
          <a:p>
            <a:pPr>
              <a:spcBef>
                <a:spcPts val="0"/>
              </a:spcBef>
              <a:spcAft>
                <a:spcPts val="0"/>
              </a:spcAft>
              <a:buClr>
                <a:schemeClr val="tx1"/>
              </a:buClr>
              <a:buSzPct val="130000"/>
              <a:defRPr/>
            </a:pPr>
            <a:endParaRPr lang="en-US" sz="1600" kern="0" dirty="0">
              <a:latin typeface="+mn-lt"/>
            </a:endParaRPr>
          </a:p>
          <a:p>
            <a:pPr>
              <a:spcBef>
                <a:spcPts val="0"/>
              </a:spcBef>
              <a:spcAft>
                <a:spcPts val="0"/>
              </a:spcAft>
              <a:buClr>
                <a:schemeClr val="tx1"/>
              </a:buClr>
              <a:buSzPct val="130000"/>
              <a:defRPr/>
            </a:pPr>
            <a:endParaRPr lang="en-US" sz="1600" kern="0" dirty="0" smtClean="0">
              <a:latin typeface="+mn-lt"/>
              <a:ea typeface="+mj-ea"/>
              <a:cs typeface="+mj-cs"/>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82" r="11663" b="945"/>
          <a:stretch/>
        </p:blipFill>
        <p:spPr bwMode="auto">
          <a:xfrm>
            <a:off x="539552" y="1628800"/>
            <a:ext cx="4748775" cy="42148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Rectangle 2"/>
          <p:cNvSpPr txBox="1">
            <a:spLocks noChangeArrowheads="1"/>
          </p:cNvSpPr>
          <p:nvPr/>
        </p:nvSpPr>
        <p:spPr bwMode="auto">
          <a:xfrm>
            <a:off x="1979712" y="5949280"/>
            <a:ext cx="5472608" cy="360040"/>
          </a:xfrm>
          <a:prstGeom prst="rect">
            <a:avLst/>
          </a:prstGeom>
          <a:noFill/>
          <a:ln w="9525">
            <a:noFill/>
            <a:miter lim="800000"/>
            <a:headEnd/>
            <a:tailEnd/>
          </a:ln>
        </p:spPr>
        <p:txBody>
          <a:bodyPr lIns="92075" tIns="46038" rIns="92075" bIns="46038"/>
          <a:lstStyle/>
          <a:p>
            <a:pPr marL="342900" indent="-342900">
              <a:spcBef>
                <a:spcPts val="0"/>
              </a:spcBef>
              <a:spcAft>
                <a:spcPts val="0"/>
              </a:spcAft>
              <a:buClr>
                <a:schemeClr val="tx1"/>
              </a:buClr>
              <a:buSzPct val="100000"/>
              <a:buFont typeface="Wingdings" charset="2"/>
              <a:buChar char="Ø"/>
              <a:defRPr/>
            </a:pPr>
            <a:r>
              <a:rPr lang="en-US" sz="1600" kern="0" dirty="0" smtClean="0">
                <a:latin typeface="+mn-lt"/>
                <a:ea typeface="+mj-ea"/>
                <a:cs typeface="+mj-cs"/>
              </a:rPr>
              <a:t>The gain </a:t>
            </a:r>
            <a:r>
              <a:rPr lang="en-US" sz="1600" b="1" kern="0" dirty="0" smtClean="0">
                <a:solidFill>
                  <a:srgbClr val="C00000"/>
                </a:solidFill>
                <a:latin typeface="+mn-lt"/>
                <a:ea typeface="+mj-ea"/>
                <a:cs typeface="+mj-cs"/>
              </a:rPr>
              <a:t>decreases </a:t>
            </a:r>
            <a:r>
              <a:rPr lang="en-US" sz="1600" kern="0" dirty="0" smtClean="0">
                <a:latin typeface="+mn-lt"/>
                <a:ea typeface="+mj-ea"/>
                <a:cs typeface="+mj-cs"/>
              </a:rPr>
              <a:t>with increasing </a:t>
            </a:r>
            <a:r>
              <a:rPr lang="en-US" sz="1600" kern="0" dirty="0" err="1" smtClean="0">
                <a:latin typeface="+mn-lt"/>
                <a:ea typeface="+mj-ea"/>
                <a:cs typeface="+mj-cs"/>
              </a:rPr>
              <a:t>fluence</a:t>
            </a:r>
            <a:r>
              <a:rPr lang="en-US" sz="1600" kern="0" dirty="0" smtClean="0">
                <a:latin typeface="+mn-lt"/>
                <a:ea typeface="+mj-ea"/>
                <a:cs typeface="+mj-cs"/>
              </a:rPr>
              <a:t>.</a:t>
            </a:r>
            <a:endParaRPr lang="en-US" sz="1600" kern="0" dirty="0" smtClean="0">
              <a:latin typeface="+mn-lt"/>
              <a:ea typeface="+mj-ea"/>
              <a:cs typeface="+mj-cs"/>
              <a:sym typeface="Wingdings" panose="05000000000000000000" pitchFamily="2" charset="2"/>
            </a:endParaRPr>
          </a:p>
        </p:txBody>
      </p:sp>
      <p:sp>
        <p:nvSpPr>
          <p:cNvPr id="18" name="AutoShape 9"/>
          <p:cNvSpPr>
            <a:spLocks noChangeArrowheads="1"/>
          </p:cNvSpPr>
          <p:nvPr/>
        </p:nvSpPr>
        <p:spPr bwMode="auto">
          <a:xfrm>
            <a:off x="5580140" y="5274687"/>
            <a:ext cx="1138105" cy="341257"/>
          </a:xfrm>
          <a:prstGeom prst="roundRect">
            <a:avLst>
              <a:gd name="adj" fmla="val 15046"/>
            </a:avLst>
          </a:prstGeom>
          <a:solidFill>
            <a:srgbClr val="FF8000"/>
          </a:solidFill>
          <a:ln w="9525">
            <a:noFill/>
            <a:round/>
            <a:headEnd/>
            <a:tailEnd/>
          </a:ln>
          <a:effectLst>
            <a:outerShdw dist="89803" dir="2700000" algn="ctr" rotWithShape="0">
              <a:srgbClr val="B2B2B2">
                <a:alpha val="50000"/>
              </a:srgbClr>
            </a:outerShdw>
          </a:effectLst>
        </p:spPr>
        <p:txBody>
          <a:bodyPr wrap="square" anchor="ctr">
            <a:spAutoFit/>
          </a:bodyPr>
          <a:lstStyle/>
          <a:p>
            <a:pPr algn="ctr">
              <a:lnSpc>
                <a:spcPct val="120000"/>
              </a:lnSpc>
              <a:spcBef>
                <a:spcPts val="0"/>
              </a:spcBef>
              <a:spcAft>
                <a:spcPts val="0"/>
              </a:spcAft>
              <a:defRPr/>
            </a:pPr>
            <a:r>
              <a:rPr lang="en-US" sz="1200" b="1" kern="0" dirty="0" smtClean="0"/>
              <a:t>Run 7062</a:t>
            </a:r>
            <a:endParaRPr lang="en-US" sz="1200" b="1" u="sng" kern="0" baseline="-25000" dirty="0"/>
          </a:p>
        </p:txBody>
      </p:sp>
    </p:spTree>
    <p:extLst>
      <p:ext uri="{BB962C8B-B14F-4D97-AF65-F5344CB8AC3E}">
        <p14:creationId xmlns:p14="http://schemas.microsoft.com/office/powerpoint/2010/main" val="7601989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rup\rdg-grup\vJfet\figuras y otros recursos\FOTOS LABRAD\DSC_0095.JPG"/>
          <p:cNvPicPr>
            <a:picLocks noChangeAspect="1" noChangeArrowheads="1"/>
          </p:cNvPicPr>
          <p:nvPr/>
        </p:nvPicPr>
        <p:blipFill rotWithShape="1">
          <a:blip r:embed="rId2" cstate="print">
            <a:lum bright="50000" contrast="-70000"/>
            <a:extLst>
              <a:ext uri="{28A0092B-C50C-407E-A947-70E740481C1C}">
                <a14:useLocalDpi xmlns:a14="http://schemas.microsoft.com/office/drawing/2010/main" val="0"/>
              </a:ext>
            </a:extLst>
          </a:blip>
          <a:srcRect l="2183" t="2413" r="3632" b="4467"/>
          <a:stretch/>
        </p:blipFill>
        <p:spPr bwMode="auto">
          <a:xfrm>
            <a:off x="-5448" y="404665"/>
            <a:ext cx="9149448" cy="5976663"/>
          </a:xfrm>
          <a:prstGeom prst="rect">
            <a:avLst/>
          </a:prstGeom>
          <a:noFill/>
          <a:effectLst>
            <a:glow>
              <a:schemeClr val="accent1"/>
            </a:glow>
          </a:effectLst>
          <a:extLst>
            <a:ext uri="{909E8E84-426E-40dd-AFC4-6F175D3DCCD1}">
              <a14:hiddenFill xmlns="" xmlns:a14="http://schemas.microsoft.com/office/drawing/2010/main">
                <a:solidFill>
                  <a:srgbClr val="FFFFFF"/>
                </a:solidFill>
              </a14:hiddenFill>
            </a:ext>
          </a:extLst>
        </p:spPr>
      </p:pic>
      <p:sp>
        <p:nvSpPr>
          <p:cNvPr id="2" name="Rectangle 3"/>
          <p:cNvSpPr txBox="1">
            <a:spLocks noChangeArrowheads="1"/>
          </p:cNvSpPr>
          <p:nvPr/>
        </p:nvSpPr>
        <p:spPr bwMode="auto">
          <a:xfrm>
            <a:off x="395536" y="4167460"/>
            <a:ext cx="8352928" cy="2141860"/>
          </a:xfrm>
          <a:prstGeom prst="rect">
            <a:avLst/>
          </a:prstGeom>
          <a:noFill/>
          <a:ln>
            <a:miter lim="800000"/>
            <a:headEnd/>
            <a:tailEnd/>
          </a:ln>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gn="ctr" eaLnBrk="1" hangingPunct="1">
              <a:lnSpc>
                <a:spcPct val="102000"/>
              </a:lnSpc>
              <a:spcAft>
                <a:spcPts val="600"/>
              </a:spcAft>
              <a:buNone/>
            </a:pPr>
            <a:r>
              <a:rPr lang="es-ES" sz="1800" b="1" dirty="0" smtClean="0"/>
              <a:t>P. Fernández-Martínez, </a:t>
            </a:r>
            <a:r>
              <a:rPr lang="es-ES" sz="1800" b="1" u="sng" dirty="0" smtClean="0"/>
              <a:t>D. Flores</a:t>
            </a:r>
            <a:r>
              <a:rPr lang="es-ES" sz="1800" b="1" dirty="0" smtClean="0"/>
              <a:t>,</a:t>
            </a:r>
            <a:r>
              <a:rPr lang="es-ES" sz="1800" b="1" dirty="0"/>
              <a:t> S. Hidalgo,</a:t>
            </a:r>
            <a:r>
              <a:rPr lang="es-ES" sz="1800" b="1" dirty="0" smtClean="0"/>
              <a:t> D</a:t>
            </a:r>
            <a:r>
              <a:rPr lang="es-ES" sz="1800" b="1" dirty="0"/>
              <a:t>. </a:t>
            </a:r>
            <a:r>
              <a:rPr lang="es-ES" sz="1800" b="1" dirty="0" err="1"/>
              <a:t>Quirion</a:t>
            </a:r>
            <a:r>
              <a:rPr lang="es-ES" sz="1800" b="1" dirty="0"/>
              <a:t>, </a:t>
            </a:r>
            <a:r>
              <a:rPr lang="es-ES" sz="1800" b="1" dirty="0" smtClean="0"/>
              <a:t/>
            </a:r>
            <a:br>
              <a:rPr lang="es-ES" sz="1800" b="1" dirty="0" smtClean="0"/>
            </a:br>
            <a:r>
              <a:rPr lang="es-ES" sz="1800" b="1" dirty="0" smtClean="0"/>
              <a:t>M</a:t>
            </a:r>
            <a:r>
              <a:rPr lang="es-ES" sz="1800" b="1" dirty="0"/>
              <a:t>. </a:t>
            </a:r>
            <a:r>
              <a:rPr lang="es-ES" sz="1800" b="1" dirty="0" err="1" smtClean="0"/>
              <a:t>Ullán</a:t>
            </a:r>
            <a:endParaRPr lang="es-ES" sz="1800" b="1" dirty="0" smtClean="0"/>
          </a:p>
          <a:p>
            <a:pPr marL="0" indent="0" algn="ctr" eaLnBrk="1" hangingPunct="1">
              <a:lnSpc>
                <a:spcPct val="102000"/>
              </a:lnSpc>
              <a:spcAft>
                <a:spcPts val="600"/>
              </a:spcAft>
              <a:buNone/>
            </a:pPr>
            <a:r>
              <a:rPr lang="es-ES" sz="1800" i="1" dirty="0" smtClean="0"/>
              <a:t>IMB-CNM (CSIC), </a:t>
            </a:r>
            <a:r>
              <a:rPr lang="es-ES" sz="1800" i="1" dirty="0" err="1" smtClean="0"/>
              <a:t>Spain</a:t>
            </a:r>
            <a:endParaRPr lang="es-ES" sz="1800" i="1" dirty="0" smtClean="0"/>
          </a:p>
        </p:txBody>
      </p:sp>
      <p:sp>
        <p:nvSpPr>
          <p:cNvPr id="3" name="CuadroTexto 1"/>
          <p:cNvSpPr txBox="1"/>
          <p:nvPr/>
        </p:nvSpPr>
        <p:spPr>
          <a:xfrm>
            <a:off x="467545" y="2156663"/>
            <a:ext cx="8208912" cy="1323439"/>
          </a:xfrm>
          <a:prstGeom prst="rect">
            <a:avLst/>
          </a:prstGeom>
          <a:noFill/>
        </p:spPr>
        <p:txBody>
          <a:bodyPr wrap="square" rtlCol="0">
            <a:spAutoFit/>
          </a:bodyPr>
          <a:lstStyle/>
          <a:p>
            <a:pPr algn="ctr"/>
            <a:r>
              <a:rPr lang="en-US" sz="2400" b="1" dirty="0" smtClean="0"/>
              <a:t>A new Vertical JFET Technology for Harsh Radiation Applications</a:t>
            </a:r>
            <a:endParaRPr lang="en-US" sz="2400" b="1" dirty="0"/>
          </a:p>
          <a:p>
            <a:pPr algn="ctr">
              <a:spcBef>
                <a:spcPts val="1200"/>
              </a:spcBef>
            </a:pPr>
            <a:r>
              <a:rPr lang="en-US" sz="2200" dirty="0" smtClean="0"/>
              <a:t>A Rad-Hard switch for the ATLAS Inner Tracker</a:t>
            </a:r>
            <a:endParaRPr lang="en-US" sz="2200" dirty="0"/>
          </a:p>
        </p:txBody>
      </p:sp>
      <p:cxnSp>
        <p:nvCxnSpPr>
          <p:cNvPr id="4" name="6 Conector recto"/>
          <p:cNvCxnSpPr>
            <a:cxnSpLocks noChangeShapeType="1"/>
          </p:cNvCxnSpPr>
          <p:nvPr/>
        </p:nvCxnSpPr>
        <p:spPr bwMode="auto">
          <a:xfrm>
            <a:off x="286643" y="3789040"/>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4507409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Outline</a:t>
            </a: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CuadroTexto 3"/>
          <p:cNvSpPr txBox="1"/>
          <p:nvPr/>
        </p:nvSpPr>
        <p:spPr>
          <a:xfrm>
            <a:off x="539552" y="1184944"/>
            <a:ext cx="6248628" cy="3562129"/>
          </a:xfrm>
          <a:prstGeom prst="rect">
            <a:avLst/>
          </a:prstGeom>
          <a:noFill/>
        </p:spPr>
        <p:txBody>
          <a:bodyPr wrap="square" rtlCol="0">
            <a:spAutoFit/>
          </a:bodyPr>
          <a:lstStyle/>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rPr>
              <a:t>Introduction: V-JFET</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Motivation and basic Structure</a:t>
            </a:r>
            <a:endParaRPr lang="en-US" sz="2200" b="1" dirty="0">
              <a:latin typeface="Calibri" panose="020F0502020204030204" pitchFamily="34" charset="0"/>
              <a:sym typeface="Wingdings" panose="05000000000000000000" pitchFamily="2" charset="2"/>
            </a:endParaRP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Device Layout and Process Technology</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Electrical Performance</a:t>
            </a: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First Radiation Hardness Results</a:t>
            </a:r>
            <a:endParaRPr lang="en-US" sz="2200" b="1" dirty="0">
              <a:latin typeface="Calibri" panose="020F0502020204030204" pitchFamily="34" charset="0"/>
              <a:sym typeface="Wingdings" panose="05000000000000000000" pitchFamily="2" charset="2"/>
            </a:endParaRPr>
          </a:p>
          <a:p>
            <a:pPr marL="457200" indent="-457200">
              <a:lnSpc>
                <a:spcPct val="114000"/>
              </a:lnSpc>
              <a:spcBef>
                <a:spcPts val="1800"/>
              </a:spcBef>
              <a:spcAft>
                <a:spcPts val="0"/>
              </a:spcAft>
              <a:buClr>
                <a:srgbClr val="FF0000"/>
              </a:buClr>
              <a:buFont typeface="+mj-lt"/>
              <a:buAutoNum type="arabicPeriod"/>
            </a:pPr>
            <a:r>
              <a:rPr lang="en-US" sz="2200" b="1" dirty="0" smtClean="0">
                <a:latin typeface="Calibri" panose="020F0502020204030204" pitchFamily="34" charset="0"/>
                <a:sym typeface="Wingdings" panose="05000000000000000000" pitchFamily="2" charset="2"/>
              </a:rPr>
              <a:t>Conclusions</a:t>
            </a:r>
            <a:endParaRPr lang="en-US" sz="2200" b="1" dirty="0">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42783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Motivation: Powering Scheme in the </a:t>
            </a:r>
            <a:r>
              <a:rPr lang="en-US" sz="1800" b="1" kern="0" dirty="0" err="1" smtClean="0">
                <a:solidFill>
                  <a:schemeClr val="tx1"/>
                </a:solidFill>
                <a:latin typeface="+mn-lt"/>
                <a:ea typeface="ＭＳ Ｐゴシック" pitchFamily="34" charset="-128"/>
              </a:rPr>
              <a:t>ITk</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0" name="Picture 2" descr="C:\Users\Pablo\Google Drive\Personal\Presentación\ATLAS_Draw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63012"/>
            <a:ext cx="3456384" cy="1861932"/>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15 CuadroTexto"/>
          <p:cNvSpPr txBox="1"/>
          <p:nvPr/>
        </p:nvSpPr>
        <p:spPr>
          <a:xfrm>
            <a:off x="3995936" y="908720"/>
            <a:ext cx="4812536" cy="461665"/>
          </a:xfrm>
          <a:prstGeom prst="rect">
            <a:avLst/>
          </a:prstGeom>
          <a:noFill/>
        </p:spPr>
        <p:txBody>
          <a:bodyPr wrap="none" rtlCol="0">
            <a:spAutoFit/>
          </a:bodyPr>
          <a:lstStyle/>
          <a:p>
            <a:r>
              <a:rPr lang="en-US" sz="2400" b="1" dirty="0" smtClean="0">
                <a:latin typeface="+mn-lt"/>
              </a:rPr>
              <a:t>ATLAS experiment @ CERN</a:t>
            </a:r>
            <a:endParaRPr lang="en-US" sz="2400" b="1" dirty="0">
              <a:latin typeface="+mn-lt"/>
            </a:endParaRPr>
          </a:p>
        </p:txBody>
      </p:sp>
      <p:sp>
        <p:nvSpPr>
          <p:cNvPr id="9" name="8 CuadroTexto"/>
          <p:cNvSpPr txBox="1"/>
          <p:nvPr/>
        </p:nvSpPr>
        <p:spPr>
          <a:xfrm>
            <a:off x="4381123" y="1332057"/>
            <a:ext cx="4655373" cy="800219"/>
          </a:xfrm>
          <a:prstGeom prst="rect">
            <a:avLst/>
          </a:prstGeom>
          <a:noFill/>
        </p:spPr>
        <p:txBody>
          <a:bodyPr wrap="square" rtlCol="0">
            <a:spAutoFit/>
          </a:bodyPr>
          <a:lstStyle/>
          <a:p>
            <a:r>
              <a:rPr lang="en-US" sz="1800" b="1" dirty="0" smtClean="0">
                <a:solidFill>
                  <a:srgbClr val="FF0000"/>
                </a:solidFill>
                <a:latin typeface="Calibri" panose="020F0502020204030204" pitchFamily="34" charset="0"/>
              </a:rPr>
              <a:t>Upgrade for High Luminosity</a:t>
            </a:r>
          </a:p>
          <a:p>
            <a:pPr marL="742950" lvl="1" indent="-285750">
              <a:buFont typeface="Wingdings" panose="05000000000000000000" pitchFamily="2" charset="2"/>
              <a:buChar char="Ø"/>
            </a:pPr>
            <a:r>
              <a:rPr lang="en-US" sz="1400" b="1" dirty="0" smtClean="0">
                <a:latin typeface="Calibri" panose="020F0502020204030204" pitchFamily="34" charset="0"/>
              </a:rPr>
              <a:t>Higher performance, Higher compactness, Higher radiation hardness…</a:t>
            </a:r>
            <a:endParaRPr lang="en-US" sz="1400" b="1" dirty="0">
              <a:latin typeface="Calibri" panose="020F0502020204030204" pitchFamily="34" charset="0"/>
            </a:endParaRPr>
          </a:p>
        </p:txBody>
      </p:sp>
      <p:sp>
        <p:nvSpPr>
          <p:cNvPr id="12" name="11 CuadroTexto"/>
          <p:cNvSpPr txBox="1"/>
          <p:nvPr/>
        </p:nvSpPr>
        <p:spPr>
          <a:xfrm>
            <a:off x="179512" y="2924944"/>
            <a:ext cx="4415483" cy="2800767"/>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smtClean="0">
                <a:latin typeface="Calibri" panose="020F0502020204030204" pitchFamily="34" charset="0"/>
              </a:rPr>
              <a:t>Powering scheme for the </a:t>
            </a:r>
            <a:r>
              <a:rPr lang="en-US" sz="1600" b="1" dirty="0" smtClean="0">
                <a:solidFill>
                  <a:srgbClr val="FF0000"/>
                </a:solidFill>
                <a:latin typeface="Calibri" panose="020F0502020204030204" pitchFamily="34" charset="0"/>
              </a:rPr>
              <a:t>strips detectors</a:t>
            </a:r>
            <a:r>
              <a:rPr lang="en-US" sz="1600" b="1" dirty="0" smtClean="0">
                <a:latin typeface="Calibri" panose="020F0502020204030204" pitchFamily="34" charset="0"/>
              </a:rPr>
              <a:t> of the Inner Tracker (the </a:t>
            </a:r>
            <a:r>
              <a:rPr lang="en-US" sz="1600" b="1" dirty="0" smtClean="0">
                <a:solidFill>
                  <a:srgbClr val="0070C0"/>
                </a:solidFill>
                <a:latin typeface="Calibri" panose="020F0502020204030204" pitchFamily="34" charset="0"/>
              </a:rPr>
              <a:t>HV-MUX</a:t>
            </a:r>
            <a:r>
              <a:rPr lang="en-US" sz="1600" b="1" dirty="0" smtClean="0">
                <a:latin typeface="Calibri" panose="020F0502020204030204" pitchFamily="34" charset="0"/>
              </a:rPr>
              <a:t> system) requires  </a:t>
            </a:r>
            <a:r>
              <a:rPr lang="en-US" sz="1600" b="1" dirty="0" smtClean="0">
                <a:solidFill>
                  <a:srgbClr val="FF0000"/>
                </a:solidFill>
                <a:latin typeface="Calibri" panose="020F0502020204030204" pitchFamily="34" charset="0"/>
              </a:rPr>
              <a:t>radiation-hard switches</a:t>
            </a:r>
            <a:r>
              <a:rPr lang="en-US" sz="1600" b="1" dirty="0" smtClean="0">
                <a:latin typeface="Calibri" panose="020F0502020204030204" pitchFamily="34" charset="0"/>
              </a:rPr>
              <a:t>.</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500 – 700 V detector bias</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Forward current: &gt; 5 mA</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Reverse current: &lt; 1 mA (after irradiation)</a:t>
            </a:r>
          </a:p>
          <a:p>
            <a:pPr marL="742950" lvl="1"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Maximum radiation levels: </a:t>
            </a:r>
          </a:p>
          <a:p>
            <a:pPr marL="1200150" lvl="2" indent="-285750">
              <a:spcBef>
                <a:spcPts val="600"/>
              </a:spcBef>
              <a:buFont typeface="Wingdings" panose="05000000000000000000" pitchFamily="2" charset="2"/>
              <a:buChar char="Ø"/>
            </a:pPr>
            <a:r>
              <a:rPr lang="en-US" sz="1400" b="1" dirty="0" err="1" smtClean="0">
                <a:latin typeface="Calibri" panose="020F0502020204030204" pitchFamily="34" charset="0"/>
                <a:sym typeface="Wingdings" panose="05000000000000000000" pitchFamily="2" charset="2"/>
              </a:rPr>
              <a:t>Fluence</a:t>
            </a:r>
            <a:r>
              <a:rPr lang="en-US" sz="1400" b="1" dirty="0" smtClean="0">
                <a:latin typeface="Calibri" panose="020F0502020204030204" pitchFamily="34" charset="0"/>
                <a:sym typeface="Wingdings" panose="05000000000000000000" pitchFamily="2" charset="2"/>
              </a:rPr>
              <a:t>: 2×10</a:t>
            </a:r>
            <a:r>
              <a:rPr lang="en-US" sz="1400" b="1" baseline="30000" dirty="0" smtClean="0">
                <a:latin typeface="Calibri" panose="020F0502020204030204" pitchFamily="34" charset="0"/>
                <a:sym typeface="Wingdings" panose="05000000000000000000" pitchFamily="2" charset="2"/>
              </a:rPr>
              <a:t>15</a:t>
            </a:r>
            <a:r>
              <a:rPr lang="en-US" sz="1400" b="1" dirty="0" smtClean="0">
                <a:latin typeface="Calibri" panose="020F0502020204030204" pitchFamily="34" charset="0"/>
                <a:sym typeface="Wingdings" panose="05000000000000000000" pitchFamily="2" charset="2"/>
              </a:rPr>
              <a:t> 1-MeV equivalent neutrons/cm</a:t>
            </a:r>
            <a:r>
              <a:rPr lang="en-US" sz="1400" b="1" baseline="30000" dirty="0" smtClean="0">
                <a:latin typeface="Calibri" panose="020F0502020204030204" pitchFamily="34" charset="0"/>
                <a:sym typeface="Wingdings" panose="05000000000000000000" pitchFamily="2" charset="2"/>
              </a:rPr>
              <a:t>2</a:t>
            </a:r>
            <a:r>
              <a:rPr lang="en-US" sz="1400" b="1" dirty="0" smtClean="0">
                <a:latin typeface="Calibri" panose="020F0502020204030204" pitchFamily="34" charset="0"/>
                <a:sym typeface="Wingdings" panose="05000000000000000000" pitchFamily="2" charset="2"/>
              </a:rPr>
              <a:t> </a:t>
            </a:r>
          </a:p>
          <a:p>
            <a:pPr marL="1200150" lvl="2" indent="-285750" algn="just">
              <a:spcBef>
                <a:spcPts val="600"/>
              </a:spcBef>
              <a:buFont typeface="Wingdings" panose="05000000000000000000" pitchFamily="2" charset="2"/>
              <a:buChar char="Ø"/>
            </a:pPr>
            <a:r>
              <a:rPr lang="en-US" sz="1400" b="1" dirty="0" smtClean="0">
                <a:latin typeface="Calibri" panose="020F0502020204030204" pitchFamily="34" charset="0"/>
                <a:sym typeface="Wingdings" panose="05000000000000000000" pitchFamily="2" charset="2"/>
              </a:rPr>
              <a:t>Total Ionizing Dose: 50 </a:t>
            </a:r>
            <a:r>
              <a:rPr lang="en-US" sz="1400" b="1" dirty="0" err="1" smtClean="0">
                <a:latin typeface="Calibri" panose="020F0502020204030204" pitchFamily="34" charset="0"/>
                <a:sym typeface="Wingdings" panose="05000000000000000000" pitchFamily="2" charset="2"/>
              </a:rPr>
              <a:t>Mrad</a:t>
            </a:r>
            <a:r>
              <a:rPr lang="en-US" sz="1400" b="1" dirty="0" smtClean="0">
                <a:latin typeface="Calibri" panose="020F0502020204030204" pitchFamily="34" charset="0"/>
                <a:sym typeface="Wingdings" panose="05000000000000000000" pitchFamily="2" charset="2"/>
              </a:rPr>
              <a:t>(Si)</a:t>
            </a:r>
          </a:p>
        </p:txBody>
      </p:sp>
      <p:sp>
        <p:nvSpPr>
          <p:cNvPr id="11" name="10 Rectángulo redondeado"/>
          <p:cNvSpPr/>
          <p:nvPr/>
        </p:nvSpPr>
        <p:spPr bwMode="auto">
          <a:xfrm>
            <a:off x="388426" y="5793473"/>
            <a:ext cx="4327590" cy="579542"/>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bg1"/>
                </a:solidFill>
                <a:latin typeface="Calibri" panose="020F0502020204030204" pitchFamily="34" charset="0"/>
              </a:rPr>
              <a:t>Targeted production of 20k devices</a:t>
            </a:r>
            <a:endParaRPr kumimoji="0" lang="en-US" b="1" i="0" u="none" strike="noStrike" cap="none" normalizeH="0" baseline="0" dirty="0" smtClean="0">
              <a:ln>
                <a:noFill/>
              </a:ln>
              <a:solidFill>
                <a:schemeClr val="bg1"/>
              </a:solidFill>
              <a:effectLst/>
              <a:latin typeface="Calibri" panose="020F0502020204030204" pitchFamily="34" charset="0"/>
            </a:endParaRPr>
          </a:p>
        </p:txBody>
      </p:sp>
      <p:grpSp>
        <p:nvGrpSpPr>
          <p:cNvPr id="14" name="12 Grupo"/>
          <p:cNvGrpSpPr>
            <a:grpSpLocks noChangeAspect="1"/>
          </p:cNvGrpSpPr>
          <p:nvPr/>
        </p:nvGrpSpPr>
        <p:grpSpPr bwMode="auto">
          <a:xfrm>
            <a:off x="5054770" y="4689118"/>
            <a:ext cx="2821306" cy="1620202"/>
            <a:chOff x="2124910" y="3717032"/>
            <a:chExt cx="4960404" cy="2848598"/>
          </a:xfrm>
        </p:grpSpPr>
        <p:pic>
          <p:nvPicPr>
            <p:cNvPr id="15" name="Picture 2" descr="C:\Paulus\2015\3D JFET Switch\Figuras\Figuras Corel\Circuito_Stave_OF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910" y="3717032"/>
              <a:ext cx="4960404" cy="284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7" name="5 Conector recto de flecha"/>
            <p:cNvCxnSpPr/>
            <p:nvPr/>
          </p:nvCxnSpPr>
          <p:spPr>
            <a:xfrm>
              <a:off x="5080721" y="4005074"/>
              <a:ext cx="0" cy="1008146"/>
            </a:xfrm>
            <a:prstGeom prst="straightConnector1">
              <a:avLst/>
            </a:prstGeom>
            <a:ln w="28575">
              <a:solidFill>
                <a:srgbClr val="0070C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8 Conector curvado"/>
            <p:cNvCxnSpPr/>
            <p:nvPr/>
          </p:nvCxnSpPr>
          <p:spPr>
            <a:xfrm rot="5400000">
              <a:off x="5007037" y="5497194"/>
              <a:ext cx="360053" cy="360057"/>
            </a:xfrm>
            <a:prstGeom prst="curvedConnector3">
              <a:avLst>
                <a:gd name="adj1" fmla="val 1058"/>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3 CuadroTexto"/>
            <p:cNvSpPr txBox="1">
              <a:spLocks noChangeArrowheads="1"/>
            </p:cNvSpPr>
            <p:nvPr/>
          </p:nvSpPr>
          <p:spPr bwMode="auto">
            <a:xfrm>
              <a:off x="5380317" y="3934393"/>
              <a:ext cx="1127920" cy="97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Large</a:t>
              </a:r>
            </a:p>
            <a:p>
              <a:pPr eaLnBrk="1" hangingPunct="1"/>
              <a:r>
                <a:rPr lang="en-US" altLang="es-ES" sz="1000" dirty="0">
                  <a:solidFill>
                    <a:srgbClr val="0070C0"/>
                  </a:solidFill>
                  <a:latin typeface="Times New Roman" pitchFamily="18" charset="0"/>
                </a:rPr>
                <a:t>Current </a:t>
              </a:r>
            </a:p>
            <a:p>
              <a:pPr eaLnBrk="1" hangingPunct="1"/>
              <a:r>
                <a:rPr lang="en-US" altLang="es-ES" sz="1000" dirty="0">
                  <a:solidFill>
                    <a:srgbClr val="0070C0"/>
                  </a:solidFill>
                  <a:latin typeface="Times New Roman" pitchFamily="18" charset="0"/>
                </a:rPr>
                <a:t>Increase</a:t>
              </a:r>
            </a:p>
          </p:txBody>
        </p:sp>
        <p:sp>
          <p:nvSpPr>
            <p:cNvPr id="20" name="14 CuadroTexto"/>
            <p:cNvSpPr txBox="1">
              <a:spLocks noChangeArrowheads="1"/>
            </p:cNvSpPr>
            <p:nvPr/>
          </p:nvSpPr>
          <p:spPr bwMode="auto">
            <a:xfrm>
              <a:off x="5332648" y="5187740"/>
              <a:ext cx="1090789" cy="7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FF0000"/>
                  </a:solidFill>
                  <a:latin typeface="Times New Roman" pitchFamily="18" charset="0"/>
                </a:rPr>
                <a:t>Switch- off</a:t>
              </a:r>
            </a:p>
          </p:txBody>
        </p:sp>
      </p:grpSp>
      <p:grpSp>
        <p:nvGrpSpPr>
          <p:cNvPr id="21" name="8 Grupo"/>
          <p:cNvGrpSpPr>
            <a:grpSpLocks noChangeAspect="1"/>
          </p:cNvGrpSpPr>
          <p:nvPr/>
        </p:nvGrpSpPr>
        <p:grpSpPr bwMode="auto">
          <a:xfrm>
            <a:off x="5043824" y="2945744"/>
            <a:ext cx="3056568" cy="1620203"/>
            <a:chOff x="1979712" y="1196752"/>
            <a:chExt cx="5366923" cy="2844503"/>
          </a:xfrm>
        </p:grpSpPr>
        <p:pic>
          <p:nvPicPr>
            <p:cNvPr id="22" name="Picture 2" descr="C:\Paulus\2015\3D JFET Switch\Figuras\Figuras Corel\Circuito_Sta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196752"/>
              <a:ext cx="4932548" cy="2844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3 CuadroTexto"/>
            <p:cNvSpPr txBox="1">
              <a:spLocks noChangeArrowheads="1"/>
            </p:cNvSpPr>
            <p:nvPr/>
          </p:nvSpPr>
          <p:spPr bwMode="auto">
            <a:xfrm>
              <a:off x="6372200" y="2503560"/>
              <a:ext cx="974435" cy="43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Source</a:t>
              </a:r>
            </a:p>
          </p:txBody>
        </p:sp>
        <p:sp>
          <p:nvSpPr>
            <p:cNvPr id="24" name="6 CuadroTexto"/>
            <p:cNvSpPr txBox="1">
              <a:spLocks noChangeArrowheads="1"/>
            </p:cNvSpPr>
            <p:nvPr/>
          </p:nvSpPr>
          <p:spPr bwMode="auto">
            <a:xfrm>
              <a:off x="6369088" y="3212976"/>
              <a:ext cx="873108" cy="43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Drain</a:t>
              </a:r>
            </a:p>
          </p:txBody>
        </p:sp>
        <p:sp>
          <p:nvSpPr>
            <p:cNvPr id="25" name="7 CuadroTexto"/>
            <p:cNvSpPr txBox="1">
              <a:spLocks noChangeArrowheads="1"/>
            </p:cNvSpPr>
            <p:nvPr/>
          </p:nvSpPr>
          <p:spPr bwMode="auto">
            <a:xfrm>
              <a:off x="5321014" y="2885819"/>
              <a:ext cx="763335" cy="432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eaLnBrk="1" hangingPunct="1"/>
              <a:r>
                <a:rPr lang="en-US" altLang="es-ES" sz="1000" dirty="0">
                  <a:solidFill>
                    <a:srgbClr val="0070C0"/>
                  </a:solidFill>
                  <a:latin typeface="Times New Roman" pitchFamily="18" charset="0"/>
                </a:rPr>
                <a:t>Gate</a:t>
              </a:r>
            </a:p>
          </p:txBody>
        </p:sp>
      </p:grpSp>
      <p:sp>
        <p:nvSpPr>
          <p:cNvPr id="26" name="3 Rectángulo"/>
          <p:cNvSpPr>
            <a:spLocks noChangeArrowheads="1"/>
          </p:cNvSpPr>
          <p:nvPr/>
        </p:nvSpPr>
        <p:spPr bwMode="auto">
          <a:xfrm>
            <a:off x="4283968" y="2348880"/>
            <a:ext cx="4527861" cy="523220"/>
          </a:xfrm>
          <a:prstGeom prst="rect">
            <a:avLst/>
          </a:prstGeom>
          <a:solidFill>
            <a:schemeClr val="accent3">
              <a:lumMod val="95000"/>
            </a:schemeClr>
          </a:solidFill>
          <a:ln w="19050">
            <a:solidFill>
              <a:srgbClr val="C00000"/>
            </a:solidFill>
            <a:prstDash val="sysDash"/>
          </a:ln>
        </p:spPr>
        <p:txBody>
          <a:bodyPr wrap="square">
            <a:spAutoFit/>
          </a:bodyPr>
          <a:lstStyle>
            <a:lvl1pPr>
              <a:defRPr sz="1400" b="1" i="1">
                <a:solidFill>
                  <a:schemeClr val="tx1"/>
                </a:solidFill>
                <a:latin typeface="Arial" pitchFamily="34" charset="0"/>
              </a:defRPr>
            </a:lvl1pPr>
            <a:lvl2pPr marL="742950" indent="-285750">
              <a:defRPr sz="1400" b="1" i="1">
                <a:solidFill>
                  <a:schemeClr val="tx1"/>
                </a:solidFill>
                <a:latin typeface="Arial" pitchFamily="34" charset="0"/>
              </a:defRPr>
            </a:lvl2pPr>
            <a:lvl3pPr marL="1143000" indent="-228600">
              <a:defRPr sz="1400" b="1" i="1">
                <a:solidFill>
                  <a:schemeClr val="tx1"/>
                </a:solidFill>
                <a:latin typeface="Arial" pitchFamily="34" charset="0"/>
              </a:defRPr>
            </a:lvl3pPr>
            <a:lvl4pPr marL="1600200" indent="-228600">
              <a:defRPr sz="1400" b="1" i="1">
                <a:solidFill>
                  <a:schemeClr val="tx1"/>
                </a:solidFill>
                <a:latin typeface="Arial" pitchFamily="34" charset="0"/>
              </a:defRPr>
            </a:lvl4pPr>
            <a:lvl5pPr marL="2057400" indent="-22860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algn="just">
              <a:spcAft>
                <a:spcPts val="600"/>
              </a:spcAft>
            </a:pPr>
            <a:r>
              <a:rPr lang="en-US" altLang="es-ES" i="0" u="sng" dirty="0" smtClean="0">
                <a:latin typeface="Calibri" panose="020F0502020204030204" pitchFamily="34" charset="0"/>
                <a:cs typeface="Arial" pitchFamily="34" charset="0"/>
              </a:rPr>
              <a:t>Switch Goal</a:t>
            </a:r>
            <a:r>
              <a:rPr lang="en-US" altLang="es-ES" b="0" i="0" dirty="0">
                <a:latin typeface="Calibri" panose="020F0502020204030204" pitchFamily="34" charset="0"/>
                <a:cs typeface="Arial" pitchFamily="34" charset="0"/>
              </a:rPr>
              <a:t>: </a:t>
            </a:r>
            <a:r>
              <a:rPr lang="en-US" altLang="es-ES" b="0" dirty="0" smtClean="0">
                <a:latin typeface="Calibri" panose="020F0502020204030204" pitchFamily="34" charset="0"/>
                <a:cs typeface="Arial" pitchFamily="34" charset="0"/>
              </a:rPr>
              <a:t>To switch-off </a:t>
            </a:r>
            <a:r>
              <a:rPr lang="en-US" altLang="es-ES" b="0" dirty="0">
                <a:latin typeface="Calibri" panose="020F0502020204030204" pitchFamily="34" charset="0"/>
                <a:cs typeface="Arial" pitchFamily="34" charset="0"/>
              </a:rPr>
              <a:t>a </a:t>
            </a:r>
            <a:r>
              <a:rPr lang="en-US" altLang="es-ES" dirty="0">
                <a:solidFill>
                  <a:srgbClr val="FF0000"/>
                </a:solidFill>
                <a:latin typeface="Calibri" panose="020F0502020204030204" pitchFamily="34" charset="0"/>
                <a:cs typeface="Arial" pitchFamily="34" charset="0"/>
              </a:rPr>
              <a:t>malfunctioning sensor</a:t>
            </a:r>
            <a:r>
              <a:rPr lang="en-US" altLang="es-ES" b="0" dirty="0">
                <a:latin typeface="Calibri" panose="020F0502020204030204" pitchFamily="34" charset="0"/>
                <a:cs typeface="Arial" pitchFamily="34" charset="0"/>
              </a:rPr>
              <a:t> when it demands too much current to the power supply</a:t>
            </a:r>
          </a:p>
        </p:txBody>
      </p:sp>
    </p:spTree>
    <p:extLst>
      <p:ext uri="{BB962C8B-B14F-4D97-AF65-F5344CB8AC3E}">
        <p14:creationId xmlns:p14="http://schemas.microsoft.com/office/powerpoint/2010/main" val="1662052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 Imagen" descr="ComandoSimple_new.jpg"/>
          <p:cNvPicPr>
            <a:picLocks noChangeAspect="1"/>
          </p:cNvPicPr>
          <p:nvPr/>
        </p:nvPicPr>
        <p:blipFill rotWithShape="1">
          <a:blip r:embed="rId2">
            <a:extLst>
              <a:ext uri="{28A0092B-C50C-407E-A947-70E740481C1C}">
                <a14:useLocalDpi xmlns:a14="http://schemas.microsoft.com/office/drawing/2010/main" val="0"/>
              </a:ext>
            </a:extLst>
          </a:blip>
          <a:srcRect l="30062"/>
          <a:stretch/>
        </p:blipFill>
        <p:spPr bwMode="auto">
          <a:xfrm>
            <a:off x="1642494" y="1971810"/>
            <a:ext cx="3068453" cy="409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 Imagen" descr="ComandoMixto.jpg"/>
          <p:cNvPicPr>
            <a:picLocks noChangeAspect="1"/>
          </p:cNvPicPr>
          <p:nvPr/>
        </p:nvPicPr>
        <p:blipFill rotWithShape="1">
          <a:blip r:embed="rId3">
            <a:extLst>
              <a:ext uri="{28A0092B-C50C-407E-A947-70E740481C1C}">
                <a14:useLocalDpi xmlns:a14="http://schemas.microsoft.com/office/drawing/2010/main" val="0"/>
              </a:ext>
            </a:extLst>
          </a:blip>
          <a:srcRect l="30304"/>
          <a:stretch/>
        </p:blipFill>
        <p:spPr bwMode="auto">
          <a:xfrm>
            <a:off x="5947818" y="2064982"/>
            <a:ext cx="3010283" cy="402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6 CuadroTexto"/>
          <p:cNvSpPr txBox="1"/>
          <p:nvPr/>
        </p:nvSpPr>
        <p:spPr>
          <a:xfrm>
            <a:off x="6444208" y="1595801"/>
            <a:ext cx="1714500" cy="400110"/>
          </a:xfrm>
          <a:prstGeom prst="rect">
            <a:avLst/>
          </a:prstGeom>
          <a:ln/>
          <a:effectLst>
            <a:outerShdw blurRad="76200" dir="13500000" sy="23000" kx="1200000" algn="br"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dirty="0" smtClean="0"/>
              <a:t>Mixed Mode</a:t>
            </a:r>
            <a:endParaRPr lang="en-US" dirty="0"/>
          </a:p>
        </p:txBody>
      </p:sp>
      <p:sp>
        <p:nvSpPr>
          <p:cNvPr id="8" name="16 CuadroTexto"/>
          <p:cNvSpPr txBox="1"/>
          <p:nvPr/>
        </p:nvSpPr>
        <p:spPr>
          <a:xfrm>
            <a:off x="1977630" y="1611770"/>
            <a:ext cx="1880195" cy="400110"/>
          </a:xfrm>
          <a:prstGeom prst="rect">
            <a:avLst/>
          </a:prstGeom>
          <a:ln/>
          <a:effectLst>
            <a:outerShdw blurRad="76200" dir="13500000" sy="23000" kx="1200000" algn="br"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dirty="0" smtClean="0"/>
              <a:t>Device Mode</a:t>
            </a:r>
            <a:endParaRPr lang="en-US" dirty="0"/>
          </a:p>
        </p:txBody>
      </p:sp>
      <p:sp>
        <p:nvSpPr>
          <p:cNvPr id="10" name="9 CuadroTexto"/>
          <p:cNvSpPr txBox="1"/>
          <p:nvPr/>
        </p:nvSpPr>
        <p:spPr>
          <a:xfrm>
            <a:off x="4642808" y="35915"/>
            <a:ext cx="2441694" cy="276999"/>
          </a:xfrm>
          <a:prstGeom prst="rect">
            <a:avLst/>
          </a:prstGeom>
          <a:noFill/>
        </p:spPr>
        <p:txBody>
          <a:bodyPr wrap="none" rtlCol="0">
            <a:spAutoFit/>
          </a:bodyPr>
          <a:lstStyle/>
          <a:p>
            <a:r>
              <a:rPr lang="en-US" sz="1200" dirty="0" smtClean="0">
                <a:solidFill>
                  <a:schemeClr val="bg1"/>
                </a:solidFill>
              </a:rPr>
              <a:t>II. FEM Simulations: </a:t>
            </a:r>
            <a:r>
              <a:rPr lang="en-US" sz="1200" dirty="0" err="1" smtClean="0">
                <a:solidFill>
                  <a:schemeClr val="bg1"/>
                </a:solidFill>
              </a:rPr>
              <a:t>SDevice</a:t>
            </a:r>
            <a:endParaRPr lang="en-US" sz="1200" dirty="0">
              <a:solidFill>
                <a:schemeClr val="bg1"/>
              </a:solidFill>
            </a:endParaRPr>
          </a:p>
        </p:txBody>
      </p:sp>
      <p:sp>
        <p:nvSpPr>
          <p:cNvPr id="11" name="10 CuadroTexto"/>
          <p:cNvSpPr txBox="1"/>
          <p:nvPr/>
        </p:nvSpPr>
        <p:spPr>
          <a:xfrm>
            <a:off x="1115616" y="601088"/>
            <a:ext cx="2094099" cy="400110"/>
          </a:xfrm>
          <a:prstGeom prst="rect">
            <a:avLst/>
          </a:prstGeom>
          <a:noFill/>
        </p:spPr>
        <p:txBody>
          <a:bodyPr wrap="none" rtlCol="0">
            <a:spAutoFit/>
          </a:bodyPr>
          <a:lstStyle/>
          <a:p>
            <a:r>
              <a:rPr lang="en-US" sz="2000" b="1" dirty="0" err="1" smtClean="0">
                <a:latin typeface="Calibri" panose="020F0502020204030204" pitchFamily="34" charset="0"/>
              </a:rPr>
              <a:t>Sentaurus</a:t>
            </a:r>
            <a:r>
              <a:rPr lang="en-US" sz="2000" b="1" dirty="0" smtClean="0">
                <a:latin typeface="Calibri" panose="020F0502020204030204" pitchFamily="34" charset="0"/>
              </a:rPr>
              <a:t> Device:</a:t>
            </a:r>
            <a:endParaRPr lang="en-US" sz="2000" b="1" dirty="0">
              <a:latin typeface="Calibri" panose="020F0502020204030204" pitchFamily="34" charset="0"/>
            </a:endParaRPr>
          </a:p>
        </p:txBody>
      </p:sp>
      <p:cxnSp>
        <p:nvCxnSpPr>
          <p:cNvPr id="13" name="12 Conector recto"/>
          <p:cNvCxnSpPr>
            <a:cxnSpLocks noChangeShapeType="1"/>
          </p:cNvCxnSpPr>
          <p:nvPr/>
        </p:nvCxnSpPr>
        <p:spPr bwMode="auto">
          <a:xfrm>
            <a:off x="1187624" y="1001198"/>
            <a:ext cx="216024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4" name="13 Rectángulo"/>
          <p:cNvSpPr/>
          <p:nvPr/>
        </p:nvSpPr>
        <p:spPr>
          <a:xfrm>
            <a:off x="971600" y="1111747"/>
            <a:ext cx="3403881" cy="369332"/>
          </a:xfrm>
          <a:prstGeom prst="rect">
            <a:avLst/>
          </a:prstGeom>
        </p:spPr>
        <p:txBody>
          <a:bodyPr wrap="square">
            <a:spAutoFit/>
          </a:bodyPr>
          <a:lstStyle/>
          <a:p>
            <a:pPr marL="285750" indent="-285750" algn="just">
              <a:spcAft>
                <a:spcPts val="600"/>
              </a:spcAft>
              <a:buFont typeface="Arial" charset="0"/>
              <a:buChar char="•"/>
            </a:pPr>
            <a:r>
              <a:rPr lang="en-US" sz="1800" dirty="0" smtClean="0">
                <a:latin typeface="Calibri" panose="020F0502020204030204" pitchFamily="34" charset="0"/>
              </a:rPr>
              <a:t>Tool used for FEM Simulations</a:t>
            </a:r>
          </a:p>
        </p:txBody>
      </p:sp>
      <p:pic>
        <p:nvPicPr>
          <p:cNvPr id="5122" name="Picture 2" descr="C:\Users\pablo\Desktop\Santander Curso TCAD\SDevice 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3207" y="476672"/>
            <a:ext cx="842201" cy="819741"/>
          </a:xfrm>
          <a:prstGeom prst="rect">
            <a:avLst/>
          </a:prstGeom>
          <a:noFill/>
          <a:extLst>
            <a:ext uri="{909E8E84-426E-40DD-AFC4-6F175D3DCCD1}">
              <a14:hiddenFill xmlns:a14="http://schemas.microsoft.com/office/drawing/2010/main">
                <a:solidFill>
                  <a:srgbClr val="FFFFFF"/>
                </a:solidFill>
              </a14:hiddenFill>
            </a:ext>
          </a:extLst>
        </p:spPr>
      </p:pic>
      <p:sp>
        <p:nvSpPr>
          <p:cNvPr id="15" name="14 Rectángulo redondeado"/>
          <p:cNvSpPr/>
          <p:nvPr/>
        </p:nvSpPr>
        <p:spPr bwMode="auto">
          <a:xfrm>
            <a:off x="274343" y="2331850"/>
            <a:ext cx="1341790" cy="504056"/>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rPr>
              <a:t>Files to Solve</a:t>
            </a:r>
            <a:r>
              <a:rPr kumimoji="0" lang="en-US" sz="1200" b="0" i="0" u="none" strike="noStrike" cap="none" normalizeH="0" dirty="0" smtClean="0">
                <a:ln>
                  <a:noFill/>
                </a:ln>
                <a:solidFill>
                  <a:schemeClr val="bg1"/>
                </a:solidFill>
                <a:effectLst/>
                <a:latin typeface="Verdana" pitchFamily="34" charset="0"/>
              </a:rPr>
              <a:t> the Model</a:t>
            </a:r>
            <a:endParaRPr kumimoji="0" lang="en-US" sz="1200" b="0" i="0" u="none" strike="noStrike" cap="none" normalizeH="0" baseline="0" dirty="0" smtClean="0">
              <a:ln>
                <a:noFill/>
              </a:ln>
              <a:solidFill>
                <a:schemeClr val="bg1"/>
              </a:solidFill>
              <a:effectLst/>
              <a:latin typeface="Verdana" pitchFamily="34" charset="0"/>
            </a:endParaRPr>
          </a:p>
        </p:txBody>
      </p:sp>
      <p:sp>
        <p:nvSpPr>
          <p:cNvPr id="16" name="15 Rectángulo redondeado"/>
          <p:cNvSpPr/>
          <p:nvPr/>
        </p:nvSpPr>
        <p:spPr bwMode="auto">
          <a:xfrm>
            <a:off x="274343" y="3339962"/>
            <a:ext cx="1341790" cy="504056"/>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rPr>
              <a:t>Physics Models</a:t>
            </a:r>
            <a:endParaRPr kumimoji="0" lang="en-US" sz="1200" b="0" i="0" u="none" strike="noStrike" cap="none" normalizeH="0" baseline="0" dirty="0" smtClean="0">
              <a:ln>
                <a:noFill/>
              </a:ln>
              <a:solidFill>
                <a:schemeClr val="bg1"/>
              </a:solidFill>
              <a:effectLst/>
              <a:latin typeface="Verdana" pitchFamily="34" charset="0"/>
            </a:endParaRPr>
          </a:p>
        </p:txBody>
      </p:sp>
      <p:sp>
        <p:nvSpPr>
          <p:cNvPr id="17" name="16 Rectángulo redondeado"/>
          <p:cNvSpPr/>
          <p:nvPr/>
        </p:nvSpPr>
        <p:spPr bwMode="auto">
          <a:xfrm>
            <a:off x="107504" y="4708114"/>
            <a:ext cx="1534991" cy="1080490"/>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rPr>
              <a:t>Types of Analysis: </a:t>
            </a:r>
            <a:r>
              <a:rPr lang="en-US" sz="1200" dirty="0" err="1" smtClean="0">
                <a:solidFill>
                  <a:schemeClr val="bg1"/>
                </a:solidFill>
              </a:rPr>
              <a:t>Quasistationary</a:t>
            </a:r>
            <a:r>
              <a:rPr lang="en-US" sz="1200" dirty="0" smtClean="0">
                <a:solidFill>
                  <a:schemeClr val="bg1"/>
                </a:solidFill>
              </a:rPr>
              <a:t>, Transient, </a:t>
            </a:r>
            <a:r>
              <a:rPr lang="en-US" sz="1200" dirty="0" err="1" smtClean="0">
                <a:solidFill>
                  <a:schemeClr val="bg1"/>
                </a:solidFill>
              </a:rPr>
              <a:t>ACCoupled</a:t>
            </a:r>
            <a:endParaRPr kumimoji="0" lang="en-US" sz="1200" b="0" i="0" u="none" strike="noStrike" cap="none" normalizeH="0" baseline="0" dirty="0" smtClean="0">
              <a:ln>
                <a:noFill/>
              </a:ln>
              <a:solidFill>
                <a:schemeClr val="bg1"/>
              </a:solidFill>
              <a:effectLst/>
              <a:latin typeface="Verdana" pitchFamily="34" charset="0"/>
            </a:endParaRPr>
          </a:p>
        </p:txBody>
      </p:sp>
      <p:sp>
        <p:nvSpPr>
          <p:cNvPr id="18" name="17 Rectángulo redondeado"/>
          <p:cNvSpPr/>
          <p:nvPr/>
        </p:nvSpPr>
        <p:spPr bwMode="auto">
          <a:xfrm>
            <a:off x="4593873" y="2232222"/>
            <a:ext cx="1341790" cy="504056"/>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rPr>
              <a:t>Devices </a:t>
            </a:r>
            <a:r>
              <a:rPr lang="en-US" sz="1200" dirty="0" smtClean="0">
                <a:solidFill>
                  <a:schemeClr val="bg1"/>
                </a:solidFill>
              </a:rPr>
              <a:t>in the Circuit</a:t>
            </a:r>
            <a:endParaRPr kumimoji="0" lang="en-US" sz="1200" b="0" i="0" u="none" strike="noStrike" cap="none" normalizeH="0" baseline="0" dirty="0" smtClean="0">
              <a:ln>
                <a:noFill/>
              </a:ln>
              <a:solidFill>
                <a:schemeClr val="bg1"/>
              </a:solidFill>
              <a:effectLst/>
              <a:latin typeface="Verdana" pitchFamily="34" charset="0"/>
            </a:endParaRPr>
          </a:p>
        </p:txBody>
      </p:sp>
      <p:sp>
        <p:nvSpPr>
          <p:cNvPr id="19" name="18 Rectángulo redondeado"/>
          <p:cNvSpPr/>
          <p:nvPr/>
        </p:nvSpPr>
        <p:spPr bwMode="auto">
          <a:xfrm>
            <a:off x="4598362" y="2962504"/>
            <a:ext cx="1341790" cy="504056"/>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rPr>
              <a:t>File with Spice elements</a:t>
            </a:r>
          </a:p>
        </p:txBody>
      </p:sp>
      <p:sp>
        <p:nvSpPr>
          <p:cNvPr id="20" name="19 Rectángulo redondeado"/>
          <p:cNvSpPr/>
          <p:nvPr/>
        </p:nvSpPr>
        <p:spPr bwMode="auto">
          <a:xfrm>
            <a:off x="4606029" y="3563318"/>
            <a:ext cx="1341790" cy="908462"/>
          </a:xfrm>
          <a:prstGeom prst="roundRect">
            <a:avLst/>
          </a:prstGeom>
          <a:solidFill>
            <a:srgbClr val="3164A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rPr>
              <a:t>Elements in the Circuit</a:t>
            </a:r>
            <a:r>
              <a:rPr kumimoji="0" lang="en-US" sz="1200" b="0" i="0" u="none" strike="noStrike" cap="none" normalizeH="0" dirty="0" smtClean="0">
                <a:ln>
                  <a:noFill/>
                </a:ln>
                <a:solidFill>
                  <a:schemeClr val="bg1"/>
                </a:solidFill>
                <a:effectLst/>
                <a:latin typeface="Verdana" pitchFamily="34" charset="0"/>
              </a:rPr>
              <a:t> and their connections</a:t>
            </a:r>
            <a:endParaRPr kumimoji="0" lang="en-US" sz="1200" b="0" i="0" u="none" strike="noStrike" cap="none" normalizeH="0" baseline="0" dirty="0" smtClean="0">
              <a:ln>
                <a:noFill/>
              </a:ln>
              <a:solidFill>
                <a:schemeClr val="bg1"/>
              </a:solidFill>
              <a:effectLst/>
              <a:latin typeface="Verdana" pitchFamily="34" charset="0"/>
            </a:endParaRPr>
          </a:p>
        </p:txBody>
      </p:sp>
      <p:sp>
        <p:nvSpPr>
          <p:cNvPr id="21" name="20 Rectángulo redondeado"/>
          <p:cNvSpPr/>
          <p:nvPr/>
        </p:nvSpPr>
        <p:spPr bwMode="auto">
          <a:xfrm>
            <a:off x="4572000" y="603658"/>
            <a:ext cx="3456384" cy="862693"/>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err="1" smtClean="0">
                <a:latin typeface="Calibri" panose="020F0502020204030204" pitchFamily="34" charset="0"/>
              </a:rPr>
              <a:t>Sdevice</a:t>
            </a:r>
            <a:r>
              <a:rPr lang="en-US" sz="1600" b="1" dirty="0" smtClean="0">
                <a:latin typeface="Calibri" panose="020F0502020204030204" pitchFamily="34" charset="0"/>
              </a:rPr>
              <a:t> has not a graphical interface. Instructions are introduced from a command file (.</a:t>
            </a:r>
            <a:r>
              <a:rPr lang="en-US" sz="1600" b="1" dirty="0" err="1" smtClean="0">
                <a:latin typeface="Calibri" panose="020F0502020204030204" pitchFamily="34" charset="0"/>
              </a:rPr>
              <a:t>cmd</a:t>
            </a:r>
            <a:r>
              <a:rPr lang="en-US" sz="1600" b="1" dirty="0" smtClean="0">
                <a:latin typeface="Calibri" panose="020F0502020204030204" pitchFamily="34" charset="0"/>
              </a:rPr>
              <a:t>)</a:t>
            </a:r>
            <a:endParaRPr kumimoji="0" lang="en-US" sz="1600" b="1" i="0" u="none" strike="noStrike" cap="none" normalizeH="0" baseline="0" dirty="0" smtClean="0">
              <a:ln>
                <a:noFill/>
              </a:ln>
              <a:effectLst/>
              <a:latin typeface="Calibri" panose="020F0502020204030204" pitchFamily="34" charset="0"/>
            </a:endParaRPr>
          </a:p>
        </p:txBody>
      </p:sp>
    </p:spTree>
    <p:extLst>
      <p:ext uri="{BB962C8B-B14F-4D97-AF65-F5344CB8AC3E}">
        <p14:creationId xmlns:p14="http://schemas.microsoft.com/office/powerpoint/2010/main" val="34732122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6643" y="980728"/>
            <a:ext cx="8352928" cy="5078313"/>
          </a:xfrm>
          <a:prstGeom prst="rect">
            <a:avLst/>
          </a:prstGeom>
          <a:noFill/>
        </p:spPr>
        <p:txBody>
          <a:bodyPr wrap="square" rtlCol="0">
            <a:spAutoFit/>
          </a:bodyPr>
          <a:lstStyle/>
          <a:p>
            <a:r>
              <a:rPr lang="en-US" sz="2400" b="1" dirty="0" smtClean="0">
                <a:latin typeface="Calibri" panose="020F0502020204030204" pitchFamily="34" charset="0"/>
              </a:rPr>
              <a:t>Silicon </a:t>
            </a:r>
          </a:p>
          <a:p>
            <a:pPr marL="285750" indent="-285750">
              <a:buFont typeface="Arial" charset="0"/>
              <a:buChar char="•"/>
            </a:pPr>
            <a:r>
              <a:rPr lang="en-US" sz="1800" dirty="0" smtClean="0">
                <a:latin typeface="Calibri" panose="020F0502020204030204" pitchFamily="34" charset="0"/>
              </a:rPr>
              <a:t>Insulated Gate Transistors (</a:t>
            </a:r>
            <a:r>
              <a:rPr lang="en-US" sz="1800" b="1" dirty="0" smtClean="0">
                <a:solidFill>
                  <a:srgbClr val="FF0000"/>
                </a:solidFill>
                <a:latin typeface="Calibri" panose="020F0502020204030204" pitchFamily="34" charset="0"/>
              </a:rPr>
              <a:t>MOSFET, IGBT</a:t>
            </a:r>
            <a:r>
              <a:rPr lang="en-US" sz="1800" dirty="0" smtClean="0">
                <a:latin typeface="Calibri" panose="020F0502020204030204" pitchFamily="34" charset="0"/>
              </a:rPr>
              <a:t>): Gate oxide degradation by ionization damage prevents their use.</a:t>
            </a:r>
          </a:p>
          <a:p>
            <a:pPr marL="285750" indent="-285750">
              <a:buClr>
                <a:schemeClr val="tx1"/>
              </a:buClr>
              <a:buFont typeface="Arial" charset="0"/>
              <a:buChar char="•"/>
            </a:pPr>
            <a:r>
              <a:rPr lang="en-US" sz="1800" b="1" dirty="0" smtClean="0">
                <a:solidFill>
                  <a:srgbClr val="FF0000"/>
                </a:solidFill>
                <a:latin typeface="Calibri" panose="020F0502020204030204" pitchFamily="34" charset="0"/>
              </a:rPr>
              <a:t>Thyristors</a:t>
            </a:r>
            <a:r>
              <a:rPr lang="en-US" sz="1800" dirty="0" smtClean="0">
                <a:latin typeface="Calibri" panose="020F0502020204030204" pitchFamily="34" charset="0"/>
              </a:rPr>
              <a:t>: Difficult turn-off and complex control circuitry. Not feasible for the application.</a:t>
            </a:r>
          </a:p>
          <a:p>
            <a:pPr marL="285750" indent="-285750">
              <a:buClr>
                <a:schemeClr val="tx1"/>
              </a:buClr>
              <a:buFont typeface="Arial" charset="0"/>
              <a:buChar char="•"/>
            </a:pPr>
            <a:r>
              <a:rPr lang="en-US" sz="1800" b="1" dirty="0" smtClean="0">
                <a:solidFill>
                  <a:srgbClr val="FF0000"/>
                </a:solidFill>
                <a:latin typeface="Calibri" panose="020F0502020204030204" pitchFamily="34" charset="0"/>
              </a:rPr>
              <a:t>JFET</a:t>
            </a:r>
            <a:r>
              <a:rPr lang="en-US" sz="1800" dirty="0" smtClean="0">
                <a:latin typeface="Calibri" panose="020F0502020204030204" pitchFamily="34" charset="0"/>
              </a:rPr>
              <a:t>: Optimal candidate, but:</a:t>
            </a:r>
          </a:p>
          <a:p>
            <a:pPr marL="742950" lvl="1" indent="-285750">
              <a:buSzPct val="60000"/>
              <a:buFont typeface="Wingdings" panose="05000000000000000000" pitchFamily="2" charset="2"/>
              <a:buChar char="Ø"/>
            </a:pPr>
            <a:r>
              <a:rPr lang="en-US" sz="1800" dirty="0" smtClean="0">
                <a:latin typeface="Calibri" panose="020F0502020204030204" pitchFamily="34" charset="0"/>
              </a:rPr>
              <a:t>N-type substrates too sensitive to radiation displacement damage (undergo type inversion under high </a:t>
            </a:r>
            <a:r>
              <a:rPr lang="en-US" sz="1800" dirty="0" err="1" smtClean="0">
                <a:latin typeface="Calibri" panose="020F0502020204030204" pitchFamily="34" charset="0"/>
              </a:rPr>
              <a:t>fluences</a:t>
            </a:r>
            <a:r>
              <a:rPr lang="en-US" sz="1800" dirty="0" smtClean="0">
                <a:latin typeface="Calibri" panose="020F0502020204030204" pitchFamily="34" charset="0"/>
              </a:rPr>
              <a:t>).</a:t>
            </a:r>
          </a:p>
          <a:p>
            <a:pPr marL="742950" lvl="1" indent="-285750">
              <a:buSzPct val="60000"/>
              <a:buFont typeface="Wingdings" panose="05000000000000000000" pitchFamily="2" charset="2"/>
              <a:buChar char="Ø"/>
            </a:pPr>
            <a:r>
              <a:rPr lang="en-US" sz="1800" dirty="0" smtClean="0">
                <a:latin typeface="Calibri" panose="020F0502020204030204" pitchFamily="34" charset="0"/>
              </a:rPr>
              <a:t>P-type JFET: lack of commercially available devices.</a:t>
            </a:r>
          </a:p>
          <a:p>
            <a:r>
              <a:rPr lang="en-US" sz="2400" b="1" dirty="0" err="1" smtClean="0">
                <a:latin typeface="Calibri" panose="020F0502020204030204" pitchFamily="34" charset="0"/>
              </a:rPr>
              <a:t>SiC</a:t>
            </a:r>
            <a:endParaRPr lang="en-US" sz="2400" b="1" dirty="0" smtClean="0">
              <a:latin typeface="Calibri" panose="020F0502020204030204" pitchFamily="34" charset="0"/>
            </a:endParaRPr>
          </a:p>
          <a:p>
            <a:pPr marL="285750" indent="-285750">
              <a:buFont typeface="Arial" charset="0"/>
              <a:buChar char="•"/>
            </a:pPr>
            <a:r>
              <a:rPr lang="en-US" sz="1800" dirty="0" smtClean="0">
                <a:latin typeface="Calibri" panose="020F0502020204030204" pitchFamily="34" charset="0"/>
              </a:rPr>
              <a:t>Commercial </a:t>
            </a:r>
            <a:r>
              <a:rPr lang="en-US" sz="1800" b="1" dirty="0" smtClean="0">
                <a:solidFill>
                  <a:srgbClr val="FF0000"/>
                </a:solidFill>
                <a:latin typeface="Calibri" panose="020F0502020204030204" pitchFamily="34" charset="0"/>
              </a:rPr>
              <a:t>JFETs</a:t>
            </a:r>
            <a:r>
              <a:rPr lang="en-US" sz="1800" dirty="0" smtClean="0">
                <a:latin typeface="Calibri" panose="020F0502020204030204" pitchFamily="34" charset="0"/>
              </a:rPr>
              <a:t> have been tested: Most of them fail. The only surviving device is no longer sold.</a:t>
            </a:r>
          </a:p>
          <a:p>
            <a:r>
              <a:rPr lang="en-US" sz="2400" b="1" dirty="0" err="1" smtClean="0">
                <a:latin typeface="Calibri" panose="020F0502020204030204" pitchFamily="34" charset="0"/>
              </a:rPr>
              <a:t>GaN</a:t>
            </a:r>
            <a:endParaRPr lang="en-US" sz="2400" b="1" dirty="0" smtClean="0">
              <a:latin typeface="Calibri" panose="020F0502020204030204" pitchFamily="34" charset="0"/>
            </a:endParaRPr>
          </a:p>
          <a:p>
            <a:pPr marL="285750" indent="-285750">
              <a:buFont typeface="Arial" charset="0"/>
              <a:buChar char="•"/>
            </a:pPr>
            <a:r>
              <a:rPr lang="en-US" sz="1800" dirty="0" smtClean="0">
                <a:latin typeface="Calibri" panose="020F0502020204030204" pitchFamily="34" charset="0"/>
              </a:rPr>
              <a:t>Commercial </a:t>
            </a:r>
            <a:r>
              <a:rPr lang="en-US" sz="1800" b="1" dirty="0" smtClean="0">
                <a:solidFill>
                  <a:srgbClr val="FF0000"/>
                </a:solidFill>
                <a:latin typeface="Calibri" panose="020F0502020204030204" pitchFamily="34" charset="0"/>
              </a:rPr>
              <a:t>HEMTs</a:t>
            </a:r>
            <a:r>
              <a:rPr lang="en-US" sz="1800" dirty="0" smtClean="0">
                <a:latin typeface="Calibri" panose="020F0502020204030204" pitchFamily="34" charset="0"/>
              </a:rPr>
              <a:t> have been tested: Good performance of one candidate, but:</a:t>
            </a:r>
          </a:p>
          <a:p>
            <a:pPr marL="742950" lvl="1" indent="-285750">
              <a:buFont typeface="Arial" charset="0"/>
              <a:buChar char="•"/>
            </a:pPr>
            <a:r>
              <a:rPr lang="en-US" sz="1800" dirty="0" smtClean="0">
                <a:latin typeface="Calibri" panose="020F0502020204030204" pitchFamily="34" charset="0"/>
              </a:rPr>
              <a:t>Normally-Off device: need for continuous control voltage.</a:t>
            </a:r>
          </a:p>
          <a:p>
            <a:pPr marL="742950" lvl="1" indent="-285750">
              <a:buFont typeface="Arial" charset="0"/>
              <a:buChar char="•"/>
            </a:pPr>
            <a:r>
              <a:rPr lang="en-US" sz="1800" dirty="0" smtClean="0">
                <a:latin typeface="Calibri" panose="020F0502020204030204" pitchFamily="34" charset="0"/>
              </a:rPr>
              <a:t>Technology not mature; long term radiation damage in </a:t>
            </a:r>
            <a:r>
              <a:rPr lang="en-US" sz="1800" dirty="0" err="1" smtClean="0">
                <a:latin typeface="Calibri" panose="020F0502020204030204" pitchFamily="34" charset="0"/>
              </a:rPr>
              <a:t>GaN</a:t>
            </a:r>
            <a:r>
              <a:rPr lang="en-US" sz="1800" dirty="0" smtClean="0">
                <a:latin typeface="Calibri" panose="020F0502020204030204" pitchFamily="34" charset="0"/>
              </a:rPr>
              <a:t> still to be fully understood.</a:t>
            </a:r>
          </a:p>
        </p:txBody>
      </p:sp>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Controlled Switch Candidates</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8010752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193557"/>
            <a:ext cx="8352928" cy="4893647"/>
          </a:xfrm>
          <a:prstGeom prst="rect">
            <a:avLst/>
          </a:prstGeom>
          <a:noFill/>
        </p:spPr>
        <p:txBody>
          <a:bodyPr wrap="square" rtlCol="0">
            <a:spAutoFit/>
          </a:bodyPr>
          <a:lstStyle/>
          <a:p>
            <a:pPr marL="285750" indent="-285750">
              <a:buFont typeface="Arial" charset="0"/>
              <a:buChar char="•"/>
            </a:pPr>
            <a:r>
              <a:rPr lang="en-US" sz="1800" b="1" dirty="0">
                <a:latin typeface="Calibri" panose="020F0502020204030204" pitchFamily="34" charset="0"/>
              </a:rPr>
              <a:t>Bulk device:</a:t>
            </a:r>
          </a:p>
          <a:p>
            <a:pPr marL="742950" lvl="1" indent="-285750">
              <a:buSzPct val="60000"/>
              <a:buFont typeface="Wingdings" panose="05000000000000000000" pitchFamily="2" charset="2"/>
              <a:buChar char="Ø"/>
            </a:pPr>
            <a:r>
              <a:rPr lang="en-US" sz="1800" dirty="0">
                <a:solidFill>
                  <a:srgbClr val="00B050"/>
                </a:solidFill>
                <a:latin typeface="Calibri" panose="020F0502020204030204" pitchFamily="34" charset="0"/>
              </a:rPr>
              <a:t>Very hard against radiation ionizing damage</a:t>
            </a:r>
          </a:p>
          <a:p>
            <a:pPr marL="742950" lvl="1" indent="-285750">
              <a:buSzPct val="60000"/>
              <a:buFont typeface="Wingdings" panose="05000000000000000000" pitchFamily="2" charset="2"/>
              <a:buChar char="Ø"/>
            </a:pPr>
            <a:r>
              <a:rPr lang="en-US" sz="1800" dirty="0">
                <a:solidFill>
                  <a:srgbClr val="00B050"/>
                </a:solidFill>
                <a:latin typeface="Calibri" panose="020F0502020204030204" pitchFamily="34" charset="0"/>
              </a:rPr>
              <a:t>Reduced power </a:t>
            </a:r>
            <a:r>
              <a:rPr lang="en-US" sz="1800" dirty="0" smtClean="0">
                <a:solidFill>
                  <a:srgbClr val="00B050"/>
                </a:solidFill>
                <a:latin typeface="Calibri" panose="020F0502020204030204" pitchFamily="34" charset="0"/>
              </a:rPr>
              <a:t>density (long-term reliability)</a:t>
            </a:r>
          </a:p>
          <a:p>
            <a:pPr lvl="1">
              <a:buSzPct val="60000"/>
            </a:pPr>
            <a:endParaRPr lang="en-US" sz="800" dirty="0">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High resistivity p-type substrate: </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Hard against radiation displacement damage (p-type)</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High blocking voltage; low switch-off voltage (High resistivity)</a:t>
            </a:r>
          </a:p>
          <a:p>
            <a:pPr marL="742950" lvl="1" indent="-285750">
              <a:buSzPct val="60000"/>
              <a:buFont typeface="Wingdings" panose="05000000000000000000" pitchFamily="2" charset="2"/>
              <a:buChar char="Ø"/>
            </a:pPr>
            <a:r>
              <a:rPr lang="en-US" sz="1800" dirty="0" smtClean="0">
                <a:solidFill>
                  <a:srgbClr val="FF0000"/>
                </a:solidFill>
                <a:latin typeface="Calibri" panose="020F0502020204030204" pitchFamily="34" charset="0"/>
              </a:rPr>
              <a:t>Poor on-state conduction (p-type and High resistivity)</a:t>
            </a:r>
          </a:p>
          <a:p>
            <a:pPr marL="742950" lvl="1" indent="-285750">
              <a:buSzPct val="60000"/>
              <a:buFont typeface="Wingdings" panose="05000000000000000000" pitchFamily="2" charset="2"/>
              <a:buChar char="Ø"/>
            </a:pPr>
            <a:endParaRPr lang="en-US" sz="800" dirty="0" smtClean="0">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To reach the target current:</a:t>
            </a:r>
            <a:r>
              <a:rPr lang="en-US" sz="1800" dirty="0" smtClean="0">
                <a:latin typeface="Calibri" panose="020F0502020204030204" pitchFamily="34" charset="0"/>
              </a:rPr>
              <a:t> parallel cell design</a:t>
            </a:r>
          </a:p>
          <a:p>
            <a:pPr marL="285750" indent="-285750">
              <a:buFont typeface="Arial" charset="0"/>
              <a:buChar char="•"/>
            </a:pPr>
            <a:endParaRPr lang="en-US" sz="800" dirty="0" smtClean="0">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Deep Trench technology:</a:t>
            </a:r>
          </a:p>
          <a:p>
            <a:pPr marL="742950" lvl="1" indent="-285750">
              <a:buSzPct val="60000"/>
              <a:buFont typeface="Wingdings" panose="05000000000000000000" pitchFamily="2" charset="2"/>
              <a:buChar char="Ø"/>
            </a:pPr>
            <a:r>
              <a:rPr lang="en-US" sz="1800" dirty="0" smtClean="0">
                <a:solidFill>
                  <a:srgbClr val="FF0000"/>
                </a:solidFill>
                <a:latin typeface="Calibri" panose="020F0502020204030204" pitchFamily="34" charset="0"/>
              </a:rPr>
              <a:t>Deep trench (80 µm range) needed to achieve the target V</a:t>
            </a:r>
            <a:r>
              <a:rPr lang="en-US" sz="1800" baseline="-25000" dirty="0" smtClean="0">
                <a:solidFill>
                  <a:srgbClr val="FF0000"/>
                </a:solidFill>
                <a:latin typeface="Calibri" panose="020F0502020204030204" pitchFamily="34" charset="0"/>
              </a:rPr>
              <a:t>OFF</a:t>
            </a:r>
            <a:r>
              <a:rPr lang="en-US" sz="1800" dirty="0" smtClean="0">
                <a:solidFill>
                  <a:srgbClr val="FF0000"/>
                </a:solidFill>
                <a:latin typeface="Calibri" panose="020F0502020204030204" pitchFamily="34" charset="0"/>
              </a:rPr>
              <a:t> (1-3 V)</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Increased current density</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Final device area meet the reserved space in the HV-MUX board</a:t>
            </a:r>
          </a:p>
          <a:p>
            <a:pPr marL="742950" lvl="1" indent="-285750">
              <a:buSzPct val="60000"/>
              <a:buFont typeface="Wingdings" panose="05000000000000000000" pitchFamily="2" charset="2"/>
              <a:buChar char="Ø"/>
            </a:pPr>
            <a:endParaRPr lang="en-US" sz="800" dirty="0" smtClean="0">
              <a:solidFill>
                <a:srgbClr val="00B050"/>
              </a:solidFill>
              <a:latin typeface="Calibri" panose="020F0502020204030204" pitchFamily="34" charset="0"/>
            </a:endParaRPr>
          </a:p>
          <a:p>
            <a:pPr marL="285750" indent="-285750">
              <a:buFont typeface="Arial" charset="0"/>
              <a:buChar char="•"/>
            </a:pPr>
            <a:r>
              <a:rPr lang="en-US" sz="1800" b="1" dirty="0" smtClean="0">
                <a:latin typeface="Calibri" panose="020F0502020204030204" pitchFamily="34" charset="0"/>
              </a:rPr>
              <a:t>Layout made with independent cylindrical cells:</a:t>
            </a:r>
          </a:p>
          <a:p>
            <a:pPr marL="742950" lvl="1" indent="-285750">
              <a:buSzPct val="60000"/>
              <a:buFont typeface="Wingdings" panose="05000000000000000000" pitchFamily="2" charset="2"/>
              <a:buChar char="Ø"/>
            </a:pPr>
            <a:r>
              <a:rPr lang="en-US" sz="1800" dirty="0" smtClean="0">
                <a:solidFill>
                  <a:srgbClr val="FF0000"/>
                </a:solidFill>
                <a:latin typeface="Calibri" panose="020F0502020204030204" pitchFamily="34" charset="0"/>
              </a:rPr>
              <a:t>Deep trench filling prevents the use of honeycomb designs</a:t>
            </a:r>
          </a:p>
          <a:p>
            <a:pPr marL="742950" lvl="1" indent="-285750">
              <a:buSzPct val="60000"/>
              <a:buFont typeface="Wingdings" panose="05000000000000000000" pitchFamily="2" charset="2"/>
              <a:buChar char="Ø"/>
            </a:pPr>
            <a:r>
              <a:rPr lang="en-US" sz="1800" dirty="0" smtClean="0">
                <a:solidFill>
                  <a:srgbClr val="00B050"/>
                </a:solidFill>
                <a:latin typeface="Calibri" panose="020F0502020204030204" pitchFamily="34" charset="0"/>
              </a:rPr>
              <a:t>Guard ring edge termination</a:t>
            </a:r>
          </a:p>
        </p:txBody>
      </p:sp>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Silicon Custom V-JFET Main Features</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8896718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Paulus\2015\3D JFET Switch\Figuras\Figuras Corel\CustomFET_Dimension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13533"/>
            <a:ext cx="3301484" cy="2694216"/>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3 Rectángulo"/>
          <p:cNvSpPr/>
          <p:nvPr/>
        </p:nvSpPr>
        <p:spPr>
          <a:xfrm>
            <a:off x="4428301" y="1445946"/>
            <a:ext cx="4680203" cy="3370153"/>
          </a:xfrm>
          <a:prstGeom prst="rect">
            <a:avLst/>
          </a:prstGeom>
        </p:spPr>
        <p:txBody>
          <a:bodyPr wrap="square">
            <a:spAutoFit/>
          </a:bodyPr>
          <a:lstStyle/>
          <a:p>
            <a:pPr marL="285750" indent="-285750">
              <a:spcAft>
                <a:spcPts val="600"/>
              </a:spcAft>
              <a:buFont typeface="Arial" charset="0"/>
              <a:buChar char="•"/>
            </a:pPr>
            <a:r>
              <a:rPr lang="en-US" sz="1600" b="1" u="sng" dirty="0" smtClean="0">
                <a:latin typeface="Calibri" panose="020F0502020204030204" pitchFamily="34" charset="0"/>
              </a:rPr>
              <a:t>Features:</a:t>
            </a:r>
            <a:endParaRPr lang="en-US" sz="1600" b="1" dirty="0" smtClean="0">
              <a:latin typeface="Calibri" panose="020F0502020204030204" pitchFamily="34" charset="0"/>
            </a:endParaRP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Depletion mode device</a:t>
            </a:r>
            <a:r>
              <a:rPr lang="en-US" sz="1600" dirty="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 (Normally-On)</a:t>
            </a: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3D Device</a:t>
            </a:r>
            <a:r>
              <a:rPr lang="en-US" sz="1600" b="1" dirty="0" smtClean="0">
                <a:latin typeface="Calibri" panose="020F0502020204030204" pitchFamily="34" charset="0"/>
                <a:sym typeface="Wingdings" panose="05000000000000000000" pitchFamily="2" charset="2"/>
              </a:rPr>
              <a:t> </a:t>
            </a:r>
            <a:r>
              <a:rPr lang="en-US" sz="1600" dirty="0" smtClean="0">
                <a:latin typeface="Calibri" panose="020F0502020204030204" pitchFamily="34" charset="0"/>
                <a:sym typeface="Wingdings" panose="05000000000000000000" pitchFamily="2" charset="2"/>
              </a:rPr>
              <a:t>with</a:t>
            </a:r>
            <a:r>
              <a:rPr lang="en-US" sz="1600" b="1" dirty="0" smtClean="0">
                <a:latin typeface="Calibri" panose="020F0502020204030204" pitchFamily="34" charset="0"/>
                <a:sym typeface="Wingdings" panose="05000000000000000000" pitchFamily="2" charset="2"/>
              </a:rPr>
              <a:t> </a:t>
            </a:r>
            <a:r>
              <a:rPr lang="en-US" sz="1600" b="1" dirty="0" smtClean="0">
                <a:solidFill>
                  <a:srgbClr val="FF0000"/>
                </a:solidFill>
                <a:latin typeface="Calibri" panose="020F0502020204030204" pitchFamily="34" charset="0"/>
                <a:sym typeface="Wingdings" panose="05000000000000000000" pitchFamily="2" charset="2"/>
              </a:rPr>
              <a:t>Vertical Conduction</a:t>
            </a:r>
            <a:endParaRPr lang="en-US" sz="1600" b="1" dirty="0">
              <a:latin typeface="Calibri" panose="020F0502020204030204" pitchFamily="34" charset="0"/>
              <a:sym typeface="Wingdings" panose="05000000000000000000" pitchFamily="2" charset="2"/>
            </a:endParaRP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High voltage capabilities</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Rad-hard against ionization</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Low switching-off voltage</a:t>
            </a:r>
          </a:p>
          <a:p>
            <a:pPr marL="742950" lvl="1" indent="-285750">
              <a:spcBef>
                <a:spcPts val="0"/>
              </a:spcBef>
              <a:buClr>
                <a:schemeClr val="tx1"/>
              </a:buClr>
              <a:buFontTx/>
              <a:buChar char="-"/>
            </a:pPr>
            <a:r>
              <a:rPr lang="en-US" sz="1600" b="1" dirty="0">
                <a:solidFill>
                  <a:srgbClr val="FF0000"/>
                </a:solidFill>
                <a:latin typeface="Calibri" panose="020F0502020204030204" pitchFamily="34" charset="0"/>
                <a:sym typeface="Wingdings" panose="05000000000000000000" pitchFamily="2" charset="2"/>
              </a:rPr>
              <a:t>P-type</a:t>
            </a:r>
            <a:r>
              <a:rPr lang="en-US" sz="1600" b="1" dirty="0">
                <a:latin typeface="Calibri" panose="020F0502020204030204" pitchFamily="34" charset="0"/>
                <a:sym typeface="Wingdings" panose="05000000000000000000" pitchFamily="2" charset="2"/>
              </a:rPr>
              <a:t> </a:t>
            </a:r>
          </a:p>
          <a:p>
            <a:pPr marL="1200150" lvl="2" indent="-285750">
              <a:spcBef>
                <a:spcPts val="0"/>
              </a:spcBef>
              <a:buClr>
                <a:schemeClr val="tx1"/>
              </a:buClr>
              <a:buFont typeface="Wingdings" panose="05000000000000000000" pitchFamily="2" charset="2"/>
              <a:buChar char="à"/>
            </a:pPr>
            <a:r>
              <a:rPr lang="en-US" sz="1600" dirty="0">
                <a:latin typeface="Calibri" panose="020F0502020204030204" pitchFamily="34" charset="0"/>
                <a:sym typeface="Wingdings" panose="05000000000000000000" pitchFamily="2" charset="2"/>
              </a:rPr>
              <a:t>Rad-hard against displacement (at least, damage mechanisms are known)</a:t>
            </a: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Cellular design</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Adaptable Current capability</a:t>
            </a:r>
          </a:p>
          <a:p>
            <a:pPr marL="742950" lvl="1" indent="-285750">
              <a:spcBef>
                <a:spcPts val="0"/>
              </a:spcBef>
              <a:buClr>
                <a:schemeClr val="tx1"/>
              </a:buClr>
              <a:buFontTx/>
              <a:buChar char="-"/>
            </a:pPr>
            <a:r>
              <a:rPr lang="en-US" sz="1600" b="1" dirty="0" smtClean="0">
                <a:solidFill>
                  <a:srgbClr val="FF0000"/>
                </a:solidFill>
                <a:latin typeface="Calibri" panose="020F0502020204030204" pitchFamily="34" charset="0"/>
                <a:sym typeface="Wingdings" panose="05000000000000000000" pitchFamily="2" charset="2"/>
              </a:rPr>
              <a:t>Custom made</a:t>
            </a:r>
          </a:p>
          <a:p>
            <a:pPr marL="1200150" lvl="2" indent="-285750">
              <a:spcBef>
                <a:spcPts val="0"/>
              </a:spcBef>
              <a:buClr>
                <a:schemeClr val="tx1"/>
              </a:buClr>
              <a:buFont typeface="Wingdings" panose="05000000000000000000" pitchFamily="2" charset="2"/>
              <a:buChar char="à"/>
            </a:pPr>
            <a:r>
              <a:rPr lang="en-US" sz="1600" dirty="0" smtClean="0">
                <a:latin typeface="Calibri" panose="020F0502020204030204" pitchFamily="34" charset="0"/>
                <a:sym typeface="Wingdings" panose="05000000000000000000" pitchFamily="2" charset="2"/>
              </a:rPr>
              <a:t>Optimization for the requirements</a:t>
            </a:r>
            <a:endParaRPr lang="en-US" sz="1600" dirty="0">
              <a:latin typeface="Calibri" panose="020F0502020204030204" pitchFamily="34" charset="0"/>
              <a:sym typeface="Wingdings" panose="05000000000000000000" pitchFamily="2" charset="2"/>
            </a:endParaRPr>
          </a:p>
        </p:txBody>
      </p:sp>
      <p:sp>
        <p:nvSpPr>
          <p:cNvPr id="2" name="1 CuadroTexto"/>
          <p:cNvSpPr txBox="1"/>
          <p:nvPr/>
        </p:nvSpPr>
        <p:spPr>
          <a:xfrm>
            <a:off x="5076056" y="4869160"/>
            <a:ext cx="3972894" cy="923330"/>
          </a:xfrm>
          <a:prstGeom prst="rect">
            <a:avLst/>
          </a:prstGeom>
          <a:noFill/>
        </p:spPr>
        <p:txBody>
          <a:bodyPr wrap="square" rtlCol="0">
            <a:spAutoFit/>
          </a:bodyPr>
          <a:lstStyle/>
          <a:p>
            <a:pPr algn="just"/>
            <a:r>
              <a:rPr lang="en-US" sz="1800" b="1" u="sng" dirty="0" smtClean="0">
                <a:solidFill>
                  <a:srgbClr val="0070C0"/>
                </a:solidFill>
                <a:latin typeface="Calibri" panose="020F0502020204030204" pitchFamily="34" charset="0"/>
              </a:rPr>
              <a:t>Figures of merit in terms of several geometric parameters evaluated for an optimum design (2D TCAD simulation)</a:t>
            </a:r>
            <a:endParaRPr lang="en-US" sz="1800" b="1" u="sng" dirty="0">
              <a:solidFill>
                <a:srgbClr val="0070C0"/>
              </a:solidFill>
              <a:latin typeface="Calibri" panose="020F0502020204030204" pitchFamily="34" charset="0"/>
            </a:endParaRPr>
          </a:p>
        </p:txBody>
      </p:sp>
      <p:sp>
        <p:nvSpPr>
          <p:cNvPr id="18" name="3 Rectángulo"/>
          <p:cNvSpPr/>
          <p:nvPr/>
        </p:nvSpPr>
        <p:spPr>
          <a:xfrm>
            <a:off x="328191" y="910461"/>
            <a:ext cx="8437929" cy="646331"/>
          </a:xfrm>
          <a:prstGeom prst="rect">
            <a:avLst/>
          </a:prstGeom>
        </p:spPr>
        <p:txBody>
          <a:bodyPr wrap="square">
            <a:spAutoFit/>
          </a:bodyPr>
          <a:lstStyle/>
          <a:p>
            <a:pPr marL="285750" indent="-285750">
              <a:spcAft>
                <a:spcPts val="600"/>
              </a:spcAft>
              <a:buFont typeface="Arial" charset="0"/>
              <a:buChar char="•"/>
            </a:pPr>
            <a:r>
              <a:rPr lang="en-US" sz="1800" b="1" u="sng" dirty="0" smtClean="0">
                <a:latin typeface="Calibri" panose="020F0502020204030204" pitchFamily="34" charset="0"/>
              </a:rPr>
              <a:t>Custom Silicon Vertical JFET</a:t>
            </a:r>
            <a:r>
              <a:rPr lang="en-US" sz="1800" b="1" dirty="0" smtClean="0">
                <a:latin typeface="Calibri" panose="020F0502020204030204" pitchFamily="34" charset="0"/>
              </a:rPr>
              <a:t> </a:t>
            </a:r>
            <a:r>
              <a:rPr lang="en-US" sz="1800" b="1" dirty="0">
                <a:solidFill>
                  <a:srgbClr val="FF0000"/>
                </a:solidFill>
                <a:latin typeface="Calibri" panose="020F0502020204030204" pitchFamily="34" charset="0"/>
              </a:rPr>
              <a:t>b</a:t>
            </a:r>
            <a:r>
              <a:rPr lang="en-US" sz="1800" b="1" dirty="0" smtClean="0">
                <a:solidFill>
                  <a:srgbClr val="FF0000"/>
                </a:solidFill>
                <a:latin typeface="Calibri" panose="020F0502020204030204" pitchFamily="34" charset="0"/>
              </a:rPr>
              <a:t>ased on the 3D-trench technology</a:t>
            </a:r>
            <a:r>
              <a:rPr lang="en-US" sz="1800" b="1" dirty="0" smtClean="0">
                <a:latin typeface="Calibri" panose="020F0502020204030204" pitchFamily="34" charset="0"/>
              </a:rPr>
              <a:t> set-up at CNM-Barcelona for 3D detectors.</a:t>
            </a:r>
          </a:p>
        </p:txBody>
      </p:sp>
      <p:sp>
        <p:nvSpPr>
          <p:cNvPr id="21" name="3 Rectángulo"/>
          <p:cNvSpPr/>
          <p:nvPr/>
        </p:nvSpPr>
        <p:spPr>
          <a:xfrm>
            <a:off x="144122" y="4662715"/>
            <a:ext cx="4931934" cy="1646605"/>
          </a:xfrm>
          <a:prstGeom prst="rect">
            <a:avLst/>
          </a:prstGeom>
        </p:spPr>
        <p:txBody>
          <a:bodyPr wrap="square">
            <a:spAutoFit/>
          </a:bodyPr>
          <a:lstStyle/>
          <a:p>
            <a:pPr marL="285750" indent="-285750" algn="just">
              <a:spcAft>
                <a:spcPts val="600"/>
              </a:spcAft>
              <a:buFont typeface="Arial" charset="0"/>
              <a:buChar char="•"/>
            </a:pPr>
            <a:r>
              <a:rPr lang="en-US" sz="1600" b="1" dirty="0" smtClean="0">
                <a:latin typeface="Calibri" panose="020F0502020204030204" pitchFamily="34" charset="0"/>
              </a:rPr>
              <a:t>Each cell includes a conduction channel, surrounded by a deep trench (circular layout), which constitutes de gate electrode.</a:t>
            </a:r>
          </a:p>
          <a:p>
            <a:pPr marL="285750" indent="-285750" algn="just">
              <a:spcAft>
                <a:spcPts val="600"/>
              </a:spcAft>
              <a:buFont typeface="Arial" charset="0"/>
              <a:buChar char="•"/>
            </a:pPr>
            <a:r>
              <a:rPr lang="en-US" sz="1600" b="1" dirty="0" smtClean="0">
                <a:latin typeface="Calibri" panose="020F0502020204030204" pitchFamily="34" charset="0"/>
              </a:rPr>
              <a:t>The channel current is modulated by the depletion region extended from the gate-substrate reverse-biased junction</a:t>
            </a:r>
          </a:p>
        </p:txBody>
      </p:sp>
      <p:sp>
        <p:nvSpPr>
          <p:cNvPr id="19"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V-JFET: Features </a:t>
            </a:r>
            <a:endParaRPr lang="en-US" sz="1800" kern="0" dirty="0" smtClean="0">
              <a:solidFill>
                <a:schemeClr val="tx1"/>
              </a:solidFill>
              <a:latin typeface="+mn-lt"/>
            </a:endParaRPr>
          </a:p>
        </p:txBody>
      </p:sp>
      <p:cxnSp>
        <p:nvCxnSpPr>
          <p:cNvPr id="22"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212976"/>
            <a:ext cx="1779163" cy="1378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23 CuadroTexto"/>
          <p:cNvSpPr txBox="1"/>
          <p:nvPr/>
        </p:nvSpPr>
        <p:spPr>
          <a:xfrm>
            <a:off x="3399691" y="2833191"/>
            <a:ext cx="1316325" cy="307777"/>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just"/>
            <a:r>
              <a:rPr lang="en-US" sz="1400" b="1" dirty="0" smtClean="0">
                <a:latin typeface="Calibri" panose="020F0502020204030204" pitchFamily="34" charset="0"/>
              </a:rPr>
              <a:t>Cellular design</a:t>
            </a:r>
            <a:endParaRPr lang="en-US" sz="1200" b="1" dirty="0" smtClean="0">
              <a:latin typeface="Calibri" panose="020F0502020204030204" pitchFamily="34" charset="0"/>
            </a:endParaRPr>
          </a:p>
        </p:txBody>
      </p:sp>
    </p:spTree>
    <p:extLst>
      <p:ext uri="{BB962C8B-B14F-4D97-AF65-F5344CB8AC3E}">
        <p14:creationId xmlns:p14="http://schemas.microsoft.com/office/powerpoint/2010/main" val="5793627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txBox="1">
            <a:spLocks noChangeArrowheads="1"/>
          </p:cNvSpPr>
          <p:nvPr/>
        </p:nvSpPr>
        <p:spPr>
          <a:xfrm>
            <a:off x="1161053" y="406686"/>
            <a:ext cx="6930000"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V-JFET cell: How it works?</a:t>
            </a:r>
            <a:endParaRPr lang="en-US" sz="1800" kern="0" dirty="0" smtClean="0">
              <a:solidFill>
                <a:schemeClr val="tx1"/>
              </a:solidFill>
              <a:latin typeface="+mn-lt"/>
            </a:endParaRPr>
          </a:p>
        </p:txBody>
      </p:sp>
      <p:cxnSp>
        <p:nvCxnSpPr>
          <p:cNvPr id="7"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8" name="7 Grupo"/>
          <p:cNvGrpSpPr>
            <a:grpSpLocks noChangeAspect="1"/>
          </p:cNvGrpSpPr>
          <p:nvPr/>
        </p:nvGrpSpPr>
        <p:grpSpPr>
          <a:xfrm>
            <a:off x="3059832" y="888981"/>
            <a:ext cx="2225644" cy="2948686"/>
            <a:chOff x="2987824" y="888975"/>
            <a:chExt cx="2558209" cy="3389294"/>
          </a:xfrm>
        </p:grpSpPr>
        <p:grpSp>
          <p:nvGrpSpPr>
            <p:cNvPr id="34" name="33 Grupo"/>
            <p:cNvGrpSpPr/>
            <p:nvPr/>
          </p:nvGrpSpPr>
          <p:grpSpPr>
            <a:xfrm>
              <a:off x="3131840" y="1253547"/>
              <a:ext cx="2342715" cy="2895533"/>
              <a:chOff x="3165389" y="1204024"/>
              <a:chExt cx="2342715" cy="2895533"/>
            </a:xfrm>
          </p:grpSpPr>
          <p:pic>
            <p:nvPicPr>
              <p:cNvPr id="2072" name="Picture 4" descr="C:\Paulus\2015\3D JFET Switch\Simulaciones 3D\Figuras\3DCirc_TotCurr_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771" r="40108"/>
              <a:stretch/>
            </p:blipFill>
            <p:spPr bwMode="auto">
              <a:xfrm>
                <a:off x="3314686" y="1204024"/>
                <a:ext cx="1101331" cy="2895531"/>
              </a:xfrm>
              <a:prstGeom prst="rect">
                <a:avLst/>
              </a:prstGeom>
              <a:noFill/>
              <a:extLst>
                <a:ext uri="{909E8E84-426E-40dd-AFC4-6F175D3DCCD1}">
                  <a14:hiddenFill xmlns="" xmlns:a14="http://schemas.microsoft.com/office/drawing/2010/main">
                    <a:solidFill>
                      <a:srgbClr val="FFFFFF"/>
                    </a:solidFill>
                  </a14:hiddenFill>
                </a:ext>
              </a:extLst>
            </p:spPr>
          </p:pic>
          <p:pic>
            <p:nvPicPr>
              <p:cNvPr id="2077" name="Picture 9" descr="C:\Paulus\2015\3D JFET Switch\Simulaciones 3D\Figuras\3DCirc_TotCurr_ON_Cut.png"/>
              <p:cNvPicPr>
                <a:picLocks noChangeAspect="1" noChangeArrowheads="1"/>
              </p:cNvPicPr>
              <p:nvPr/>
            </p:nvPicPr>
            <p:blipFill rotWithShape="1">
              <a:blip r:embed="rId4">
                <a:extLst>
                  <a:ext uri="{28A0092B-C50C-407E-A947-70E740481C1C}">
                    <a14:useLocalDpi xmlns:a14="http://schemas.microsoft.com/office/drawing/2010/main" val="0"/>
                  </a:ext>
                </a:extLst>
              </a:blip>
              <a:srcRect l="43067" t="9584" r="39070" b="10246"/>
              <a:stretch/>
            </p:blipFill>
            <p:spPr bwMode="auto">
              <a:xfrm>
                <a:off x="4442211" y="1317473"/>
                <a:ext cx="1065893" cy="278208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079" name="2078 Conector recto de flecha"/>
              <p:cNvCxnSpPr/>
              <p:nvPr/>
            </p:nvCxnSpPr>
            <p:spPr bwMode="auto">
              <a:xfrm flipV="1">
                <a:off x="3427764" y="1247813"/>
                <a:ext cx="958427" cy="363925"/>
              </a:xfrm>
              <a:prstGeom prst="straightConnector1">
                <a:avLst/>
              </a:prstGeom>
              <a:solidFill>
                <a:schemeClr val="accent1"/>
              </a:solidFill>
              <a:ln w="19050" cap="flat" cmpd="sng" algn="ctr">
                <a:solidFill>
                  <a:schemeClr val="tx1"/>
                </a:solidFill>
                <a:prstDash val="dash"/>
                <a:round/>
                <a:headEnd type="none"/>
                <a:tailEnd type="none"/>
              </a:ln>
              <a:effectLst/>
            </p:spPr>
          </p:cxnSp>
          <p:sp>
            <p:nvSpPr>
              <p:cNvPr id="32" name="31 CuadroTexto"/>
              <p:cNvSpPr txBox="1"/>
              <p:nvPr/>
            </p:nvSpPr>
            <p:spPr>
              <a:xfrm rot="20349719">
                <a:off x="3165389" y="1511552"/>
                <a:ext cx="326492" cy="273280"/>
              </a:xfrm>
              <a:prstGeom prst="rect">
                <a:avLst/>
              </a:prstGeom>
              <a:noFill/>
            </p:spPr>
            <p:txBody>
              <a:bodyPr wrap="none" rtlCol="0" anchor="ctr">
                <a:spAutoFit/>
              </a:bodyPr>
              <a:lstStyle/>
              <a:p>
                <a:pPr algn="ctr"/>
                <a:r>
                  <a:rPr lang="en-US" dirty="0" smtClean="0">
                    <a:sym typeface="Wingdings"/>
                  </a:rPr>
                  <a:t></a:t>
                </a:r>
                <a:endParaRPr lang="en-US" dirty="0"/>
              </a:p>
            </p:txBody>
          </p:sp>
        </p:grpSp>
        <p:sp>
          <p:nvSpPr>
            <p:cNvPr id="36" name="35 Rectángulo redondeado"/>
            <p:cNvSpPr/>
            <p:nvPr/>
          </p:nvSpPr>
          <p:spPr bwMode="auto">
            <a:xfrm>
              <a:off x="2987824" y="1052736"/>
              <a:ext cx="2558209" cy="3225533"/>
            </a:xfrm>
            <a:prstGeom prst="roundRect">
              <a:avLst/>
            </a:prstGeom>
            <a:noFill/>
            <a:ln w="127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Verdana" pitchFamily="34" charset="0"/>
              </a:endParaRPr>
            </a:p>
          </p:txBody>
        </p:sp>
        <p:sp>
          <p:nvSpPr>
            <p:cNvPr id="33" name="32 CuadroTexto"/>
            <p:cNvSpPr txBox="1"/>
            <p:nvPr/>
          </p:nvSpPr>
          <p:spPr>
            <a:xfrm>
              <a:off x="2987824" y="888975"/>
              <a:ext cx="2086113" cy="318390"/>
            </a:xfrm>
            <a:prstGeom prst="rect">
              <a:avLst/>
            </a:prstGeom>
            <a:solidFill>
              <a:srgbClr val="EAEAEA"/>
            </a:solidFill>
            <a:ln w="9525">
              <a:solidFill>
                <a:schemeClr val="tx1"/>
              </a:solidFill>
            </a:ln>
          </p:spPr>
          <p:txBody>
            <a:bodyPr wrap="none" rtlCol="0">
              <a:spAutoFit/>
            </a:bodyPr>
            <a:lstStyle/>
            <a:p>
              <a:r>
                <a:rPr lang="en-US" sz="1200" b="1" dirty="0" smtClean="0">
                  <a:solidFill>
                    <a:srgbClr val="FF0000"/>
                  </a:solidFill>
                </a:rPr>
                <a:t>ON-State </a:t>
              </a:r>
              <a:r>
                <a:rPr lang="en-US" sz="1200" b="1" dirty="0" smtClean="0"/>
                <a:t>(V</a:t>
              </a:r>
              <a:r>
                <a:rPr lang="en-US" sz="1200" b="1" baseline="-25000" dirty="0" smtClean="0"/>
                <a:t>GS</a:t>
              </a:r>
              <a:r>
                <a:rPr lang="en-US" sz="1200" b="1" dirty="0" smtClean="0"/>
                <a:t> = 0)</a:t>
              </a:r>
              <a:endParaRPr lang="en-US" sz="1200" b="1" dirty="0"/>
            </a:p>
          </p:txBody>
        </p:sp>
      </p:grpSp>
      <p:grpSp>
        <p:nvGrpSpPr>
          <p:cNvPr id="3" name="2 Grupo"/>
          <p:cNvGrpSpPr>
            <a:grpSpLocks noChangeAspect="1"/>
          </p:cNvGrpSpPr>
          <p:nvPr/>
        </p:nvGrpSpPr>
        <p:grpSpPr>
          <a:xfrm>
            <a:off x="6012160" y="888975"/>
            <a:ext cx="3024336" cy="2937435"/>
            <a:chOff x="5652120" y="888975"/>
            <a:chExt cx="3489563" cy="3389294"/>
          </a:xfrm>
        </p:grpSpPr>
        <p:sp>
          <p:nvSpPr>
            <p:cNvPr id="75" name="74 Rectángulo redondeado"/>
            <p:cNvSpPr/>
            <p:nvPr/>
          </p:nvSpPr>
          <p:spPr bwMode="auto">
            <a:xfrm>
              <a:off x="5759320" y="1052736"/>
              <a:ext cx="2558209" cy="3225533"/>
            </a:xfrm>
            <a:prstGeom prst="roundRect">
              <a:avLst/>
            </a:prstGeom>
            <a:noFill/>
            <a:ln w="127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pic>
          <p:nvPicPr>
            <p:cNvPr id="64" name="Picture 4" descr="C:\Paulus\2015\3D JFET Switch\Simulaciones 3D\Figuras\3DCirc_TotCurr_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89" t="43258" r="22512" b="19292"/>
            <a:stretch/>
          </p:blipFill>
          <p:spPr bwMode="auto">
            <a:xfrm>
              <a:off x="7884368" y="2405868"/>
              <a:ext cx="1257315" cy="155605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5" name="34 Grupo"/>
            <p:cNvGrpSpPr/>
            <p:nvPr/>
          </p:nvGrpSpPr>
          <p:grpSpPr>
            <a:xfrm>
              <a:off x="5785077" y="1297336"/>
              <a:ext cx="2243307" cy="2851744"/>
              <a:chOff x="5649787" y="1247813"/>
              <a:chExt cx="2243307" cy="2851744"/>
            </a:xfrm>
          </p:grpSpPr>
          <p:pic>
            <p:nvPicPr>
              <p:cNvPr id="2074" name="Picture 6" descr="C:\Paulus\2015\3D JFET Switch\Simulaciones 3D\Figuras\3DCirc_TotCurr_OFF.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70" r="39968"/>
              <a:stretch/>
            </p:blipFill>
            <p:spPr bwMode="auto">
              <a:xfrm>
                <a:off x="5855364" y="1247813"/>
                <a:ext cx="1072024" cy="2851743"/>
              </a:xfrm>
              <a:prstGeom prst="rect">
                <a:avLst/>
              </a:prstGeom>
              <a:noFill/>
              <a:extLst>
                <a:ext uri="{909E8E84-426E-40dd-AFC4-6F175D3DCCD1}">
                  <a14:hiddenFill xmlns="" xmlns:a14="http://schemas.microsoft.com/office/drawing/2010/main">
                    <a:solidFill>
                      <a:srgbClr val="FFFFFF"/>
                    </a:solidFill>
                  </a14:hiddenFill>
                </a:ext>
              </a:extLst>
            </p:spPr>
          </p:pic>
          <p:pic>
            <p:nvPicPr>
              <p:cNvPr id="2075" name="Picture 7" descr="C:\Paulus\2015\3D JFET Switch\Simulaciones 3D\Figuras\3DCirc_TotCurr_OFF_Cut.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661" t="7491" r="42944" b="9500"/>
              <a:stretch/>
            </p:blipFill>
            <p:spPr bwMode="auto">
              <a:xfrm>
                <a:off x="6948264" y="1317473"/>
                <a:ext cx="944830" cy="278208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8" name="67 Conector recto de flecha"/>
              <p:cNvCxnSpPr/>
              <p:nvPr/>
            </p:nvCxnSpPr>
            <p:spPr bwMode="auto">
              <a:xfrm flipV="1">
                <a:off x="5912162" y="1309904"/>
                <a:ext cx="958427" cy="363925"/>
              </a:xfrm>
              <a:prstGeom prst="straightConnector1">
                <a:avLst/>
              </a:prstGeom>
              <a:solidFill>
                <a:schemeClr val="accent1"/>
              </a:solidFill>
              <a:ln w="19050" cap="flat" cmpd="sng" algn="ctr">
                <a:solidFill>
                  <a:schemeClr val="tx1"/>
                </a:solidFill>
                <a:prstDash val="dash"/>
                <a:round/>
                <a:headEnd type="none"/>
                <a:tailEnd type="none"/>
              </a:ln>
              <a:effectLst/>
            </p:spPr>
          </p:cxnSp>
          <p:sp>
            <p:nvSpPr>
              <p:cNvPr id="69" name="68 CuadroTexto"/>
              <p:cNvSpPr txBox="1"/>
              <p:nvPr/>
            </p:nvSpPr>
            <p:spPr>
              <a:xfrm rot="20349719">
                <a:off x="5649787" y="1573643"/>
                <a:ext cx="326492" cy="273280"/>
              </a:xfrm>
              <a:prstGeom prst="rect">
                <a:avLst/>
              </a:prstGeom>
              <a:noFill/>
            </p:spPr>
            <p:txBody>
              <a:bodyPr wrap="none" rtlCol="0" anchor="ctr">
                <a:spAutoFit/>
              </a:bodyPr>
              <a:lstStyle/>
              <a:p>
                <a:pPr algn="ctr"/>
                <a:r>
                  <a:rPr lang="en-US" dirty="0" smtClean="0">
                    <a:sym typeface="Wingdings"/>
                  </a:rPr>
                  <a:t></a:t>
                </a:r>
                <a:endParaRPr lang="en-US" dirty="0"/>
              </a:p>
            </p:txBody>
          </p:sp>
        </p:grpSp>
        <p:sp>
          <p:nvSpPr>
            <p:cNvPr id="71" name="70 CuadroTexto"/>
            <p:cNvSpPr txBox="1"/>
            <p:nvPr/>
          </p:nvSpPr>
          <p:spPr>
            <a:xfrm>
              <a:off x="5652120" y="888975"/>
              <a:ext cx="2438129" cy="319609"/>
            </a:xfrm>
            <a:prstGeom prst="rect">
              <a:avLst/>
            </a:prstGeom>
            <a:solidFill>
              <a:srgbClr val="EAEAEA"/>
            </a:solidFill>
            <a:ln w="12700">
              <a:solidFill>
                <a:schemeClr val="tx1"/>
              </a:solidFill>
            </a:ln>
          </p:spPr>
          <p:txBody>
            <a:bodyPr wrap="none" rtlCol="0">
              <a:spAutoFit/>
            </a:bodyPr>
            <a:lstStyle/>
            <a:p>
              <a:r>
                <a:rPr lang="en-US" sz="1200" b="1" dirty="0" smtClean="0">
                  <a:solidFill>
                    <a:srgbClr val="FF0000"/>
                  </a:solidFill>
                </a:rPr>
                <a:t>OFF-State </a:t>
              </a:r>
              <a:r>
                <a:rPr lang="en-US" sz="1200" b="1" dirty="0" smtClean="0"/>
                <a:t>(V</a:t>
              </a:r>
              <a:r>
                <a:rPr lang="en-US" sz="1200" b="1" baseline="-25000" dirty="0" smtClean="0"/>
                <a:t>GS</a:t>
              </a:r>
              <a:r>
                <a:rPr lang="en-US" sz="1200" b="1" dirty="0" smtClean="0"/>
                <a:t> &gt; V</a:t>
              </a:r>
              <a:r>
                <a:rPr lang="en-US" sz="1200" b="1" baseline="-25000" dirty="0" smtClean="0"/>
                <a:t>OFF</a:t>
              </a:r>
              <a:r>
                <a:rPr lang="en-US" sz="1200" b="1" dirty="0" smtClean="0"/>
                <a:t>)</a:t>
              </a:r>
              <a:endParaRPr lang="en-US" sz="1200" b="1" dirty="0"/>
            </a:p>
          </p:txBody>
        </p:sp>
      </p:grpSp>
      <p:grpSp>
        <p:nvGrpSpPr>
          <p:cNvPr id="2" name="1 Grupo"/>
          <p:cNvGrpSpPr/>
          <p:nvPr/>
        </p:nvGrpSpPr>
        <p:grpSpPr>
          <a:xfrm>
            <a:off x="50377" y="836712"/>
            <a:ext cx="2793431" cy="5456367"/>
            <a:chOff x="50377" y="915868"/>
            <a:chExt cx="2793431" cy="5456367"/>
          </a:xfrm>
        </p:grpSpPr>
        <p:grpSp>
          <p:nvGrpSpPr>
            <p:cNvPr id="2069" name="2068 Grupo"/>
            <p:cNvGrpSpPr/>
            <p:nvPr/>
          </p:nvGrpSpPr>
          <p:grpSpPr>
            <a:xfrm>
              <a:off x="50377" y="915868"/>
              <a:ext cx="2793431" cy="5456367"/>
              <a:chOff x="50377" y="915868"/>
              <a:chExt cx="2793431" cy="5456367"/>
            </a:xfrm>
          </p:grpSpPr>
          <p:pic>
            <p:nvPicPr>
              <p:cNvPr id="2050" name="Picture 2" descr="C:\Paulus\2015\3D JFET Switch\Simulaciones 3D\Figuras\3D_Circul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226" y="1124744"/>
                <a:ext cx="1800200" cy="482886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3 Conector recto de flecha"/>
              <p:cNvCxnSpPr/>
              <p:nvPr/>
            </p:nvCxnSpPr>
            <p:spPr bwMode="auto">
              <a:xfrm flipH="1">
                <a:off x="1547664" y="2060848"/>
                <a:ext cx="432048" cy="254191"/>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9" name="8 CuadroTexto"/>
              <p:cNvSpPr txBox="1"/>
              <p:nvPr/>
            </p:nvSpPr>
            <p:spPr>
              <a:xfrm>
                <a:off x="1713503" y="1743199"/>
                <a:ext cx="1130305" cy="461665"/>
              </a:xfrm>
              <a:prstGeom prst="rect">
                <a:avLst/>
              </a:prstGeom>
              <a:noFill/>
            </p:spPr>
            <p:txBody>
              <a:bodyPr wrap="square" rtlCol="0" anchor="ctr">
                <a:spAutoFit/>
              </a:bodyPr>
              <a:lstStyle/>
              <a:p>
                <a:pPr algn="ctr"/>
                <a:r>
                  <a:rPr lang="en-US" sz="1200" b="1" dirty="0" smtClean="0">
                    <a:solidFill>
                      <a:srgbClr val="0070C0"/>
                    </a:solidFill>
                  </a:rPr>
                  <a:t>Polysilicon Gate</a:t>
                </a:r>
                <a:endParaRPr lang="en-US" sz="1200" b="1" dirty="0">
                  <a:solidFill>
                    <a:srgbClr val="0070C0"/>
                  </a:solidFill>
                </a:endParaRPr>
              </a:p>
            </p:txBody>
          </p:sp>
          <p:cxnSp>
            <p:nvCxnSpPr>
              <p:cNvPr id="12" name="11 Conector recto de flecha"/>
              <p:cNvCxnSpPr/>
              <p:nvPr/>
            </p:nvCxnSpPr>
            <p:spPr bwMode="auto">
              <a:xfrm flipH="1">
                <a:off x="1303647" y="1139571"/>
                <a:ext cx="460041" cy="296545"/>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13" name="12 CuadroTexto"/>
              <p:cNvSpPr txBox="1"/>
              <p:nvPr/>
            </p:nvSpPr>
            <p:spPr>
              <a:xfrm>
                <a:off x="1565913" y="918051"/>
                <a:ext cx="701831" cy="276999"/>
              </a:xfrm>
              <a:prstGeom prst="rect">
                <a:avLst/>
              </a:prstGeom>
              <a:noFill/>
            </p:spPr>
            <p:txBody>
              <a:bodyPr wrap="square" rtlCol="0" anchor="ctr">
                <a:spAutoFit/>
              </a:bodyPr>
              <a:lstStyle/>
              <a:p>
                <a:pPr algn="ctr"/>
                <a:r>
                  <a:rPr lang="en-US" sz="1200" b="1" dirty="0" smtClean="0">
                    <a:solidFill>
                      <a:srgbClr val="0070C0"/>
                    </a:solidFill>
                  </a:rPr>
                  <a:t>Oxide</a:t>
                </a:r>
                <a:endParaRPr lang="en-US" sz="1200" b="1" dirty="0">
                  <a:solidFill>
                    <a:srgbClr val="0070C0"/>
                  </a:solidFill>
                </a:endParaRPr>
              </a:p>
            </p:txBody>
          </p:sp>
          <p:cxnSp>
            <p:nvCxnSpPr>
              <p:cNvPr id="14" name="13 Conector recto de flecha"/>
              <p:cNvCxnSpPr/>
              <p:nvPr/>
            </p:nvCxnSpPr>
            <p:spPr bwMode="auto">
              <a:xfrm>
                <a:off x="771942" y="1139571"/>
                <a:ext cx="327309" cy="311372"/>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17" name="16 CuadroTexto"/>
              <p:cNvSpPr txBox="1"/>
              <p:nvPr/>
            </p:nvSpPr>
            <p:spPr>
              <a:xfrm>
                <a:off x="179512" y="915868"/>
                <a:ext cx="772014" cy="276999"/>
              </a:xfrm>
              <a:prstGeom prst="rect">
                <a:avLst/>
              </a:prstGeom>
              <a:noFill/>
            </p:spPr>
            <p:txBody>
              <a:bodyPr wrap="square" rtlCol="0" anchor="ctr">
                <a:spAutoFit/>
              </a:bodyPr>
              <a:lstStyle/>
              <a:p>
                <a:pPr algn="ctr"/>
                <a:r>
                  <a:rPr lang="en-US" sz="1200" b="1" dirty="0" smtClean="0">
                    <a:solidFill>
                      <a:srgbClr val="0070C0"/>
                    </a:solidFill>
                  </a:rPr>
                  <a:t>Source</a:t>
                </a:r>
                <a:endParaRPr lang="en-US" sz="1200" b="1" dirty="0">
                  <a:solidFill>
                    <a:srgbClr val="0070C0"/>
                  </a:solidFill>
                </a:endParaRPr>
              </a:p>
            </p:txBody>
          </p:sp>
          <p:sp>
            <p:nvSpPr>
              <p:cNvPr id="22" name="21 CuadroTexto"/>
              <p:cNvSpPr txBox="1"/>
              <p:nvPr/>
            </p:nvSpPr>
            <p:spPr>
              <a:xfrm>
                <a:off x="50377" y="4827576"/>
                <a:ext cx="849215" cy="461665"/>
              </a:xfrm>
              <a:prstGeom prst="rect">
                <a:avLst/>
              </a:prstGeom>
              <a:noFill/>
            </p:spPr>
            <p:txBody>
              <a:bodyPr wrap="square" rtlCol="0" anchor="ctr">
                <a:spAutoFit/>
              </a:bodyPr>
              <a:lstStyle/>
              <a:p>
                <a:pPr algn="ctr"/>
                <a:r>
                  <a:rPr lang="en-US" sz="1200" b="1" dirty="0" smtClean="0">
                    <a:solidFill>
                      <a:srgbClr val="0070C0"/>
                    </a:solidFill>
                  </a:rPr>
                  <a:t>Drift Region</a:t>
                </a:r>
                <a:endParaRPr lang="en-US" sz="1200" b="1" dirty="0">
                  <a:solidFill>
                    <a:srgbClr val="0070C0"/>
                  </a:solidFill>
                </a:endParaRPr>
              </a:p>
            </p:txBody>
          </p:sp>
          <p:cxnSp>
            <p:nvCxnSpPr>
              <p:cNvPr id="26" name="25 Conector recto de flecha"/>
              <p:cNvCxnSpPr/>
              <p:nvPr/>
            </p:nvCxnSpPr>
            <p:spPr bwMode="auto">
              <a:xfrm flipV="1">
                <a:off x="935596" y="5805264"/>
                <a:ext cx="285730" cy="289972"/>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27" name="26 CuadroTexto"/>
              <p:cNvSpPr txBox="1"/>
              <p:nvPr/>
            </p:nvSpPr>
            <p:spPr>
              <a:xfrm>
                <a:off x="404661" y="6095236"/>
                <a:ext cx="701831" cy="276999"/>
              </a:xfrm>
              <a:prstGeom prst="rect">
                <a:avLst/>
              </a:prstGeom>
              <a:noFill/>
            </p:spPr>
            <p:txBody>
              <a:bodyPr wrap="square" rtlCol="0" anchor="ctr">
                <a:spAutoFit/>
              </a:bodyPr>
              <a:lstStyle/>
              <a:p>
                <a:pPr algn="ctr"/>
                <a:r>
                  <a:rPr lang="en-US" sz="1200" b="1" dirty="0" smtClean="0">
                    <a:solidFill>
                      <a:srgbClr val="0070C0"/>
                    </a:solidFill>
                  </a:rPr>
                  <a:t>Drain</a:t>
                </a:r>
                <a:endParaRPr lang="en-US" sz="1200" b="1" dirty="0">
                  <a:solidFill>
                    <a:srgbClr val="0070C0"/>
                  </a:solidFill>
                </a:endParaRPr>
              </a:p>
            </p:txBody>
          </p:sp>
          <p:sp>
            <p:nvSpPr>
              <p:cNvPr id="28" name="27 Rectángulo"/>
              <p:cNvSpPr/>
              <p:nvPr/>
            </p:nvSpPr>
            <p:spPr bwMode="auto">
              <a:xfrm>
                <a:off x="513148" y="1215413"/>
                <a:ext cx="1322548" cy="2323761"/>
              </a:xfrm>
              <a:prstGeom prst="rect">
                <a:avLst/>
              </a:prstGeom>
              <a:noFill/>
              <a:ln w="12700"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2064" name="2063 Conector curvado"/>
              <p:cNvCxnSpPr/>
              <p:nvPr/>
            </p:nvCxnSpPr>
            <p:spPr bwMode="auto">
              <a:xfrm rot="16200000" flipV="1">
                <a:off x="1228716" y="3165138"/>
                <a:ext cx="753921" cy="748073"/>
              </a:xfrm>
              <a:prstGeom prst="curvedConnector3">
                <a:avLst>
                  <a:gd name="adj1" fmla="val 50000"/>
                </a:avLst>
              </a:prstGeom>
              <a:solidFill>
                <a:schemeClr val="accent1"/>
              </a:solidFill>
              <a:ln w="19050" cap="flat" cmpd="sng" algn="ctr">
                <a:solidFill>
                  <a:srgbClr val="0070C0"/>
                </a:solidFill>
                <a:prstDash val="sysDash"/>
                <a:round/>
                <a:headEnd type="none" w="med" len="med"/>
                <a:tailEnd type="arrow"/>
              </a:ln>
              <a:effectLst/>
            </p:spPr>
          </p:cxnSp>
          <p:cxnSp>
            <p:nvCxnSpPr>
              <p:cNvPr id="52" name="51 Conector recto de flecha"/>
              <p:cNvCxnSpPr/>
              <p:nvPr/>
            </p:nvCxnSpPr>
            <p:spPr bwMode="auto">
              <a:xfrm flipV="1">
                <a:off x="755576" y="4667531"/>
                <a:ext cx="252028" cy="273637"/>
              </a:xfrm>
              <a:prstGeom prst="straightConnector1">
                <a:avLst/>
              </a:prstGeom>
              <a:solidFill>
                <a:schemeClr val="accent1"/>
              </a:solidFill>
              <a:ln w="19050" cap="flat" cmpd="sng" algn="ctr">
                <a:solidFill>
                  <a:srgbClr val="0070C0"/>
                </a:solidFill>
                <a:prstDash val="sysDash"/>
                <a:round/>
                <a:headEnd type="none" w="med" len="med"/>
                <a:tailEnd type="arrow"/>
              </a:ln>
              <a:effectLst/>
            </p:spPr>
          </p:cxnSp>
          <p:sp>
            <p:nvSpPr>
              <p:cNvPr id="53" name="52 CuadroTexto"/>
              <p:cNvSpPr txBox="1"/>
              <p:nvPr/>
            </p:nvSpPr>
            <p:spPr>
              <a:xfrm>
                <a:off x="1619672" y="3902625"/>
                <a:ext cx="934136" cy="646331"/>
              </a:xfrm>
              <a:prstGeom prst="rect">
                <a:avLst/>
              </a:prstGeom>
              <a:noFill/>
            </p:spPr>
            <p:txBody>
              <a:bodyPr wrap="square" rtlCol="0" anchor="ctr">
                <a:spAutoFit/>
              </a:bodyPr>
              <a:lstStyle/>
              <a:p>
                <a:pPr algn="ctr"/>
                <a:r>
                  <a:rPr lang="en-US" sz="1200" b="1" dirty="0" smtClean="0">
                    <a:solidFill>
                      <a:srgbClr val="0070C0"/>
                    </a:solidFill>
                  </a:rPr>
                  <a:t>Channel Region (Inside)</a:t>
                </a:r>
                <a:endParaRPr lang="en-US" sz="1200" b="1" dirty="0">
                  <a:solidFill>
                    <a:srgbClr val="0070C0"/>
                  </a:solidFill>
                </a:endParaRPr>
              </a:p>
            </p:txBody>
          </p:sp>
        </p:grpSp>
        <p:cxnSp>
          <p:nvCxnSpPr>
            <p:cNvPr id="6" name="Conector recto de flecha 5"/>
            <p:cNvCxnSpPr/>
            <p:nvPr/>
          </p:nvCxnSpPr>
          <p:spPr bwMode="auto">
            <a:xfrm>
              <a:off x="629467" y="1511941"/>
              <a:ext cx="108202" cy="1485011"/>
            </a:xfrm>
            <a:prstGeom prst="straightConnector1">
              <a:avLst/>
            </a:prstGeom>
            <a:solidFill>
              <a:schemeClr val="accent1"/>
            </a:solidFill>
            <a:ln w="12700" cap="flat" cmpd="sng" algn="ctr">
              <a:solidFill>
                <a:srgbClr val="FF0000"/>
              </a:solidFill>
              <a:prstDash val="sysDash"/>
              <a:round/>
              <a:headEnd type="triangle"/>
              <a:tailEnd type="triangle"/>
            </a:ln>
            <a:effectLst/>
          </p:spPr>
        </p:cxnSp>
        <p:sp>
          <p:nvSpPr>
            <p:cNvPr id="15" name="CuadroTexto 14"/>
            <p:cNvSpPr txBox="1"/>
            <p:nvPr/>
          </p:nvSpPr>
          <p:spPr>
            <a:xfrm>
              <a:off x="94945" y="2174667"/>
              <a:ext cx="654346" cy="307777"/>
            </a:xfrm>
            <a:prstGeom prst="rect">
              <a:avLst/>
            </a:prstGeom>
            <a:noFill/>
          </p:spPr>
          <p:txBody>
            <a:bodyPr wrap="none" rtlCol="0">
              <a:spAutoFit/>
            </a:bodyPr>
            <a:lstStyle/>
            <a:p>
              <a:r>
                <a:rPr lang="es-ES" sz="1400" b="1" dirty="0" smtClean="0">
                  <a:solidFill>
                    <a:srgbClr val="FF0000"/>
                  </a:solidFill>
                  <a:latin typeface="Calibri" panose="020F0502020204030204" pitchFamily="34" charset="0"/>
                </a:rPr>
                <a:t>80 µm</a:t>
              </a:r>
              <a:endParaRPr lang="es-ES" sz="1400" b="1" dirty="0">
                <a:solidFill>
                  <a:srgbClr val="FF0000"/>
                </a:solidFill>
                <a:latin typeface="Calibri" panose="020F0502020204030204" pitchFamily="34" charset="0"/>
              </a:endParaRPr>
            </a:p>
          </p:txBody>
        </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3503" y="4007488"/>
            <a:ext cx="4066382" cy="23278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b="2385"/>
          <a:stretch/>
        </p:blipFill>
        <p:spPr bwMode="auto">
          <a:xfrm>
            <a:off x="5729944" y="3990862"/>
            <a:ext cx="3421193" cy="2393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3531916" y="4192315"/>
            <a:ext cx="870751" cy="277485"/>
          </a:xfrm>
          <a:prstGeom prst="rect">
            <a:avLst/>
          </a:prstGeom>
          <a:noFill/>
        </p:spPr>
        <p:txBody>
          <a:bodyPr wrap="none" rtlCol="0">
            <a:spAutoFit/>
          </a:bodyPr>
          <a:lstStyle/>
          <a:p>
            <a:r>
              <a:rPr lang="en-US" sz="1800" b="1" dirty="0" smtClean="0">
                <a:latin typeface="Calibri" panose="020F0502020204030204" pitchFamily="34" charset="0"/>
              </a:rPr>
              <a:t>Output</a:t>
            </a:r>
            <a:endParaRPr lang="en-US" sz="1800" b="1" dirty="0">
              <a:latin typeface="Calibri" panose="020F0502020204030204" pitchFamily="34" charset="0"/>
            </a:endParaRPr>
          </a:p>
        </p:txBody>
      </p:sp>
      <p:sp>
        <p:nvSpPr>
          <p:cNvPr id="42" name="41 CuadroTexto"/>
          <p:cNvSpPr txBox="1"/>
          <p:nvPr/>
        </p:nvSpPr>
        <p:spPr>
          <a:xfrm>
            <a:off x="6735210" y="4109535"/>
            <a:ext cx="956865" cy="369332"/>
          </a:xfrm>
          <a:prstGeom prst="rect">
            <a:avLst/>
          </a:prstGeom>
          <a:noFill/>
        </p:spPr>
        <p:txBody>
          <a:bodyPr wrap="none" rtlCol="0">
            <a:spAutoFit/>
          </a:bodyPr>
          <a:lstStyle/>
          <a:p>
            <a:r>
              <a:rPr lang="en-US" sz="1800" b="1" dirty="0" smtClean="0">
                <a:latin typeface="Calibri" panose="020F0502020204030204" pitchFamily="34" charset="0"/>
              </a:rPr>
              <a:t>Transfer</a:t>
            </a:r>
            <a:endParaRPr lang="en-US" sz="1800" b="1" dirty="0">
              <a:latin typeface="Calibri" panose="020F0502020204030204" pitchFamily="34" charset="0"/>
            </a:endParaRPr>
          </a:p>
        </p:txBody>
      </p:sp>
    </p:spTree>
    <p:extLst>
      <p:ext uri="{BB962C8B-B14F-4D97-AF65-F5344CB8AC3E}">
        <p14:creationId xmlns:p14="http://schemas.microsoft.com/office/powerpoint/2010/main" val="6591358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3 CuadroTexto"/>
          <p:cNvSpPr txBox="1"/>
          <p:nvPr/>
        </p:nvSpPr>
        <p:spPr>
          <a:xfrm>
            <a:off x="251520" y="1019991"/>
            <a:ext cx="4078296" cy="430887"/>
          </a:xfrm>
          <a:prstGeom prst="rect">
            <a:avLst/>
          </a:prstGeom>
          <a:noFill/>
        </p:spPr>
        <p:txBody>
          <a:bodyPr wrap="none" rtlCol="0">
            <a:spAutoFit/>
          </a:bodyPr>
          <a:lstStyle/>
          <a:p>
            <a:r>
              <a:rPr lang="en-US" sz="2200" b="1" dirty="0" smtClean="0">
                <a:solidFill>
                  <a:srgbClr val="FF0000"/>
                </a:solidFill>
                <a:latin typeface="Calibri" panose="020F0502020204030204" pitchFamily="34" charset="0"/>
              </a:rPr>
              <a:t>Optimization</a:t>
            </a:r>
            <a:r>
              <a:rPr lang="en-US" sz="2200" b="1" dirty="0" smtClean="0">
                <a:latin typeface="Calibri" panose="020F0502020204030204" pitchFamily="34" charset="0"/>
              </a:rPr>
              <a:t>: substrate doping?</a:t>
            </a:r>
            <a:endParaRPr lang="en-US" sz="2200" b="1" dirty="0">
              <a:latin typeface="Calibri" panose="020F0502020204030204" pitchFamily="34" charset="0"/>
            </a:endParaRPr>
          </a:p>
        </p:txBody>
      </p:sp>
      <p:sp>
        <p:nvSpPr>
          <p:cNvPr id="10"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First V-JFET Prototypes</a:t>
            </a:r>
            <a:endParaRPr lang="en-US" sz="1800" kern="0" dirty="0" smtClean="0">
              <a:solidFill>
                <a:schemeClr val="tx1"/>
              </a:solidFill>
              <a:latin typeface="+mn-lt"/>
            </a:endParaRPr>
          </a:p>
        </p:txBody>
      </p:sp>
      <p:sp>
        <p:nvSpPr>
          <p:cNvPr id="21" name="20 Rectángulo"/>
          <p:cNvSpPr/>
          <p:nvPr/>
        </p:nvSpPr>
        <p:spPr>
          <a:xfrm>
            <a:off x="6228184" y="3789222"/>
            <a:ext cx="2701719" cy="646331"/>
          </a:xfrm>
          <a:prstGeom prst="rect">
            <a:avLst/>
          </a:prstGeom>
          <a:noFill/>
          <a:ln>
            <a:noFill/>
          </a:ln>
        </p:spPr>
        <p:txBody>
          <a:bodyPr wrap="square">
            <a:spAutoFit/>
          </a:bodyPr>
          <a:lstStyle/>
          <a:p>
            <a:pPr marL="0" lvl="1" algn="ctr"/>
            <a:r>
              <a:rPr lang="en-US" sz="1800" b="1" dirty="0" smtClean="0">
                <a:latin typeface="Calibri" panose="020F0502020204030204" pitchFamily="34" charset="0"/>
                <a:sym typeface="Wingdings" panose="05000000000000000000" pitchFamily="2" charset="2"/>
              </a:rPr>
              <a:t>Nominal substrate doping spans in a wide range!</a:t>
            </a:r>
            <a:endParaRPr lang="en-US" sz="1800" dirty="0"/>
          </a:p>
        </p:txBody>
      </p:sp>
      <p:grpSp>
        <p:nvGrpSpPr>
          <p:cNvPr id="25" name="24 Grupo"/>
          <p:cNvGrpSpPr/>
          <p:nvPr/>
        </p:nvGrpSpPr>
        <p:grpSpPr>
          <a:xfrm>
            <a:off x="222927" y="1629164"/>
            <a:ext cx="5823304" cy="4320116"/>
            <a:chOff x="2117152" y="1908319"/>
            <a:chExt cx="5823304" cy="4320116"/>
          </a:xfrm>
        </p:grpSpPr>
        <p:grpSp>
          <p:nvGrpSpPr>
            <p:cNvPr id="31" name="Grupo 10"/>
            <p:cNvGrpSpPr/>
            <p:nvPr/>
          </p:nvGrpSpPr>
          <p:grpSpPr>
            <a:xfrm>
              <a:off x="2117152" y="1908319"/>
              <a:ext cx="5823304" cy="4320116"/>
              <a:chOff x="327765" y="1484784"/>
              <a:chExt cx="5431618" cy="3816060"/>
            </a:xfrm>
          </p:grpSpPr>
          <p:grpSp>
            <p:nvGrpSpPr>
              <p:cNvPr id="35" name="Grupo 12"/>
              <p:cNvGrpSpPr/>
              <p:nvPr/>
            </p:nvGrpSpPr>
            <p:grpSpPr>
              <a:xfrm>
                <a:off x="327765" y="1484784"/>
                <a:ext cx="5431618" cy="3816060"/>
                <a:chOff x="292510" y="1917196"/>
                <a:chExt cx="5431618" cy="3816060"/>
              </a:xfrm>
            </p:grpSpPr>
            <p:grpSp>
              <p:nvGrpSpPr>
                <p:cNvPr id="38" name="Grupo 15"/>
                <p:cNvGrpSpPr>
                  <a:grpSpLocks noChangeAspect="1"/>
                </p:cNvGrpSpPr>
                <p:nvPr/>
              </p:nvGrpSpPr>
              <p:grpSpPr>
                <a:xfrm>
                  <a:off x="292510" y="1917196"/>
                  <a:ext cx="5431618" cy="3816060"/>
                  <a:chOff x="47625" y="206083"/>
                  <a:chExt cx="9036496" cy="6348718"/>
                </a:xfrm>
              </p:grpSpPr>
              <p:pic>
                <p:nvPicPr>
                  <p:cNvPr id="42" name="Picture 2" descr="C:\Users\pablo\Google Drive\3D JFET Switch\TWEPP 2015\JINST\Figure 5_Origina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 y="206083"/>
                    <a:ext cx="9036496" cy="634871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2 Conector recto"/>
                  <p:cNvCxnSpPr/>
                  <p:nvPr/>
                </p:nvCxnSpPr>
                <p:spPr>
                  <a:xfrm>
                    <a:off x="1240582" y="3697982"/>
                    <a:ext cx="6768752"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4" name="3 Rectángulo"/>
                  <p:cNvSpPr/>
                  <p:nvPr/>
                </p:nvSpPr>
                <p:spPr>
                  <a:xfrm>
                    <a:off x="1663105" y="3697982"/>
                    <a:ext cx="3077294" cy="1459210"/>
                  </a:xfrm>
                  <a:prstGeom prst="rect">
                    <a:avLst/>
                  </a:prstGeom>
                  <a:solidFill>
                    <a:srgbClr val="0070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 CuadroTexto"/>
                  <p:cNvSpPr txBox="1"/>
                  <p:nvPr/>
                </p:nvSpPr>
                <p:spPr>
                  <a:xfrm>
                    <a:off x="1702172" y="3283095"/>
                    <a:ext cx="2736764" cy="460839"/>
                  </a:xfrm>
                  <a:prstGeom prst="rect">
                    <a:avLst/>
                  </a:prstGeom>
                  <a:noFill/>
                </p:spPr>
                <p:txBody>
                  <a:bodyPr wrap="none" rtlCol="0">
                    <a:spAutoFit/>
                  </a:bodyPr>
                  <a:lstStyle/>
                  <a:p>
                    <a:r>
                      <a:rPr lang="en-US" sz="1200" b="1" dirty="0" smtClean="0">
                        <a:solidFill>
                          <a:srgbClr val="0070C0"/>
                        </a:solidFill>
                      </a:rPr>
                      <a:t>Values on Target</a:t>
                    </a:r>
                    <a:endParaRPr lang="en-US" sz="1200" b="1" dirty="0">
                      <a:solidFill>
                        <a:srgbClr val="0070C0"/>
                      </a:solidFill>
                    </a:endParaRPr>
                  </a:p>
                </p:txBody>
              </p:sp>
            </p:grpSp>
            <p:sp>
              <p:nvSpPr>
                <p:cNvPr id="39" name="5 Rectángulo"/>
                <p:cNvSpPr/>
                <p:nvPr/>
              </p:nvSpPr>
              <p:spPr bwMode="auto">
                <a:xfrm>
                  <a:off x="2088473" y="2886983"/>
                  <a:ext cx="2232247" cy="2016085"/>
                </a:xfrm>
                <a:prstGeom prst="rect">
                  <a:avLst/>
                </a:prstGeom>
                <a:solidFill>
                  <a:srgbClr val="92D05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40" name="4 Conector recto"/>
                <p:cNvCxnSpPr/>
                <p:nvPr/>
              </p:nvCxnSpPr>
              <p:spPr bwMode="auto">
                <a:xfrm>
                  <a:off x="3275856" y="3905213"/>
                  <a:ext cx="914400" cy="914400"/>
                </a:xfrm>
                <a:prstGeom prst="line">
                  <a:avLst/>
                </a:prstGeom>
                <a:solidFill>
                  <a:schemeClr val="accent1"/>
                </a:solidFill>
                <a:ln w="9525" cap="flat" cmpd="sng" algn="ctr">
                  <a:noFill/>
                  <a:prstDash val="solid"/>
                  <a:round/>
                  <a:headEnd type="none" w="med" len="med"/>
                  <a:tailEnd type="none" w="med" len="med"/>
                </a:ln>
                <a:effectLst/>
              </p:spPr>
            </p:cxnSp>
            <p:cxnSp>
              <p:nvCxnSpPr>
                <p:cNvPr id="41" name="13 Conector recto"/>
                <p:cNvCxnSpPr/>
                <p:nvPr/>
              </p:nvCxnSpPr>
              <p:spPr bwMode="auto">
                <a:xfrm flipV="1">
                  <a:off x="2993079" y="2925308"/>
                  <a:ext cx="1281761" cy="804360"/>
                </a:xfrm>
                <a:prstGeom prst="line">
                  <a:avLst/>
                </a:prstGeom>
                <a:solidFill>
                  <a:schemeClr val="accent1"/>
                </a:solidFill>
                <a:ln w="28575" cap="flat" cmpd="sng" algn="ctr">
                  <a:solidFill>
                    <a:srgbClr val="FF0000"/>
                  </a:solidFill>
                  <a:prstDash val="dash"/>
                  <a:round/>
                  <a:headEnd type="none" w="med" len="med"/>
                  <a:tailEnd type="none" w="med" len="med"/>
                </a:ln>
                <a:effectLst/>
              </p:spPr>
            </p:cxnSp>
          </p:grpSp>
          <p:cxnSp>
            <p:nvCxnSpPr>
              <p:cNvPr id="36" name="Conector recto 13"/>
              <p:cNvCxnSpPr/>
              <p:nvPr/>
            </p:nvCxnSpPr>
            <p:spPr bwMode="auto">
              <a:xfrm>
                <a:off x="2123728" y="2466255"/>
                <a:ext cx="750" cy="2539301"/>
              </a:xfrm>
              <a:prstGeom prst="line">
                <a:avLst/>
              </a:prstGeom>
              <a:solidFill>
                <a:schemeClr val="accent1"/>
              </a:solidFill>
              <a:ln w="25400" cap="flat" cmpd="sng" algn="ctr">
                <a:solidFill>
                  <a:srgbClr val="92D050"/>
                </a:solidFill>
                <a:prstDash val="dash"/>
                <a:round/>
                <a:headEnd type="none" w="med" len="med"/>
                <a:tailEnd type="none" w="med" len="med"/>
              </a:ln>
              <a:effectLst/>
            </p:spPr>
          </p:cxnSp>
          <p:cxnSp>
            <p:nvCxnSpPr>
              <p:cNvPr id="37" name="Conector recto 14"/>
              <p:cNvCxnSpPr/>
              <p:nvPr/>
            </p:nvCxnSpPr>
            <p:spPr bwMode="auto">
              <a:xfrm flipH="1">
                <a:off x="4355976" y="2598223"/>
                <a:ext cx="3979" cy="2558969"/>
              </a:xfrm>
              <a:prstGeom prst="line">
                <a:avLst/>
              </a:prstGeom>
              <a:solidFill>
                <a:schemeClr val="accent1"/>
              </a:solidFill>
              <a:ln w="25400" cap="flat" cmpd="sng" algn="ctr">
                <a:solidFill>
                  <a:srgbClr val="92D050"/>
                </a:solidFill>
                <a:prstDash val="dash"/>
                <a:round/>
                <a:headEnd type="none" w="med" len="med"/>
                <a:tailEnd type="none" w="med" len="med"/>
              </a:ln>
              <a:effectLst/>
            </p:spPr>
          </p:cxnSp>
        </p:grpSp>
        <p:sp>
          <p:nvSpPr>
            <p:cNvPr id="27" name="26 Elipse"/>
            <p:cNvSpPr/>
            <p:nvPr/>
          </p:nvSpPr>
          <p:spPr bwMode="auto">
            <a:xfrm>
              <a:off x="5508104" y="3172868"/>
              <a:ext cx="457200" cy="499260"/>
            </a:xfrm>
            <a:prstGeom prst="ellipse">
              <a:avLst/>
            </a:prstGeom>
            <a:solidFill>
              <a:srgbClr val="FC80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28" name="CuadroTexto 4"/>
            <p:cNvSpPr txBox="1"/>
            <p:nvPr/>
          </p:nvSpPr>
          <p:spPr>
            <a:xfrm>
              <a:off x="5946067" y="3234462"/>
              <a:ext cx="1002197" cy="338554"/>
            </a:xfrm>
            <a:prstGeom prst="rect">
              <a:avLst/>
            </a:prstGeom>
            <a:noFill/>
          </p:spPr>
          <p:txBody>
            <a:bodyPr wrap="none" rtlCol="0">
              <a:spAutoFit/>
            </a:bodyPr>
            <a:lstStyle/>
            <a:p>
              <a:r>
                <a:rPr lang="es-ES" sz="1600" b="1" dirty="0" smtClean="0">
                  <a:solidFill>
                    <a:srgbClr val="FC8004"/>
                  </a:solidFill>
                  <a:latin typeface="Calibri" panose="020F0502020204030204" pitchFamily="34" charset="0"/>
                </a:rPr>
                <a:t>2r=35 µm</a:t>
              </a:r>
              <a:endParaRPr lang="es-ES" sz="1600" b="1" dirty="0">
                <a:solidFill>
                  <a:srgbClr val="FC8004"/>
                </a:solidFill>
                <a:latin typeface="Calibri" panose="020F0502020204030204" pitchFamily="34" charset="0"/>
              </a:endParaRPr>
            </a:p>
          </p:txBody>
        </p:sp>
        <p:sp>
          <p:nvSpPr>
            <p:cNvPr id="29" name="28 Elipse"/>
            <p:cNvSpPr/>
            <p:nvPr/>
          </p:nvSpPr>
          <p:spPr bwMode="auto">
            <a:xfrm>
              <a:off x="5441671" y="4560098"/>
              <a:ext cx="457200" cy="48267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30" name="CuadroTexto 24"/>
            <p:cNvSpPr txBox="1"/>
            <p:nvPr/>
          </p:nvSpPr>
          <p:spPr>
            <a:xfrm>
              <a:off x="5782987" y="4365468"/>
              <a:ext cx="1002197" cy="338554"/>
            </a:xfrm>
            <a:prstGeom prst="rect">
              <a:avLst/>
            </a:prstGeom>
            <a:noFill/>
          </p:spPr>
          <p:txBody>
            <a:bodyPr wrap="none" rtlCol="0">
              <a:spAutoFit/>
            </a:bodyPr>
            <a:lstStyle/>
            <a:p>
              <a:r>
                <a:rPr lang="es-ES" sz="1600" b="1" dirty="0" smtClean="0">
                  <a:solidFill>
                    <a:srgbClr val="00B050"/>
                  </a:solidFill>
                  <a:latin typeface="Calibri" panose="020F0502020204030204" pitchFamily="34" charset="0"/>
                </a:rPr>
                <a:t>2r=23 µm</a:t>
              </a:r>
              <a:endParaRPr lang="es-ES" sz="1600" b="1" dirty="0">
                <a:solidFill>
                  <a:srgbClr val="00B050"/>
                </a:solidFill>
                <a:latin typeface="Calibri" panose="020F0502020204030204" pitchFamily="34" charset="0"/>
              </a:endParaRPr>
            </a:p>
          </p:txBody>
        </p:sp>
      </p:grpSp>
      <p:sp>
        <p:nvSpPr>
          <p:cNvPr id="47" name="3 Rectángulo"/>
          <p:cNvSpPr/>
          <p:nvPr/>
        </p:nvSpPr>
        <p:spPr>
          <a:xfrm>
            <a:off x="6077908" y="2482903"/>
            <a:ext cx="2788558" cy="877163"/>
          </a:xfrm>
          <a:prstGeom prst="rect">
            <a:avLst/>
          </a:prstGeom>
          <a:solidFill>
            <a:srgbClr val="92D050">
              <a:alpha val="30000"/>
            </a:srgbClr>
          </a:solidFill>
        </p:spPr>
        <p:txBody>
          <a:bodyPr wrap="square">
            <a:spAutoFit/>
          </a:bodyPr>
          <a:lstStyle/>
          <a:p>
            <a:pPr>
              <a:spcAft>
                <a:spcPts val="0"/>
              </a:spcAft>
              <a:buClr>
                <a:schemeClr val="tx1"/>
              </a:buClr>
            </a:pPr>
            <a:r>
              <a:rPr lang="en-US" sz="1600" b="1" dirty="0" smtClean="0">
                <a:solidFill>
                  <a:srgbClr val="FF0000"/>
                </a:solidFill>
                <a:latin typeface="Calibri" panose="020F0502020204030204" pitchFamily="34" charset="0"/>
              </a:rPr>
              <a:t>Substrate Resistivity</a:t>
            </a:r>
            <a:r>
              <a:rPr lang="en-US" sz="1600" b="1" dirty="0" smtClean="0">
                <a:latin typeface="Calibri" panose="020F0502020204030204" pitchFamily="34" charset="0"/>
              </a:rPr>
              <a:t>:</a:t>
            </a:r>
          </a:p>
          <a:p>
            <a:pPr>
              <a:spcAft>
                <a:spcPts val="0"/>
              </a:spcAft>
              <a:buClr>
                <a:schemeClr val="tx1"/>
              </a:buClr>
            </a:pPr>
            <a:r>
              <a:rPr lang="en-US" sz="1600" b="1" dirty="0" smtClean="0">
                <a:latin typeface="Calibri" panose="020F0502020204030204" pitchFamily="34" charset="0"/>
              </a:rPr>
              <a:t>150 – 500 </a:t>
            </a:r>
            <a:r>
              <a:rPr lang="el-GR" sz="1600" b="1" dirty="0" smtClean="0">
                <a:latin typeface="Calibri" panose="020F0502020204030204" pitchFamily="34" charset="0"/>
              </a:rPr>
              <a:t>Ω</a:t>
            </a:r>
            <a:r>
              <a:rPr lang="es-ES_tradnl" sz="1600" b="1" dirty="0" smtClean="0">
                <a:latin typeface="Calibri" panose="020F0502020204030204" pitchFamily="34" charset="0"/>
              </a:rPr>
              <a:t>·cm</a:t>
            </a:r>
          </a:p>
          <a:p>
            <a:pPr>
              <a:spcBef>
                <a:spcPts val="600"/>
              </a:spcBef>
              <a:spcAft>
                <a:spcPts val="0"/>
              </a:spcAft>
              <a:buClr>
                <a:schemeClr val="tx1"/>
              </a:buClr>
            </a:pPr>
            <a:r>
              <a:rPr lang="en-US" sz="1400" dirty="0" smtClean="0">
                <a:latin typeface="Calibri" panose="020F0502020204030204" pitchFamily="34" charset="0"/>
              </a:rPr>
              <a:t>(</a:t>
            </a:r>
            <a:r>
              <a:rPr lang="en-US" sz="1400" b="1" dirty="0" smtClean="0">
                <a:solidFill>
                  <a:srgbClr val="FF0000"/>
                </a:solidFill>
                <a:latin typeface="Calibri" panose="020F0502020204030204" pitchFamily="34" charset="0"/>
              </a:rPr>
              <a:t>Boron doping</a:t>
            </a:r>
            <a:r>
              <a:rPr lang="en-US" sz="1400" dirty="0" smtClean="0">
                <a:latin typeface="Calibri" panose="020F0502020204030204" pitchFamily="34" charset="0"/>
              </a:rPr>
              <a:t>: 3e13 – 8e13 cm</a:t>
            </a:r>
            <a:r>
              <a:rPr lang="en-US" sz="1400" baseline="30000" dirty="0" smtClean="0">
                <a:latin typeface="Calibri" panose="020F0502020204030204" pitchFamily="34" charset="0"/>
              </a:rPr>
              <a:t>-3</a:t>
            </a:r>
            <a:r>
              <a:rPr lang="en-US" sz="1400" dirty="0" smtClean="0">
                <a:latin typeface="Calibri" panose="020F0502020204030204" pitchFamily="34" charset="0"/>
              </a:rPr>
              <a:t>)</a:t>
            </a:r>
            <a:endParaRPr lang="en-US" sz="1600" b="1" dirty="0" smtClean="0">
              <a:solidFill>
                <a:srgbClr val="FF0000"/>
              </a:solidFill>
              <a:latin typeface="Calibri" panose="020F0502020204030204" pitchFamily="34" charset="0"/>
            </a:endParaRPr>
          </a:p>
        </p:txBody>
      </p:sp>
      <p:cxnSp>
        <p:nvCxnSpPr>
          <p:cNvPr id="48" name="47 Conector recto de flecha"/>
          <p:cNvCxnSpPr>
            <a:endCxn id="47" idx="1"/>
          </p:cNvCxnSpPr>
          <p:nvPr/>
        </p:nvCxnSpPr>
        <p:spPr bwMode="auto">
          <a:xfrm flipV="1">
            <a:off x="4389860" y="2921485"/>
            <a:ext cx="1688048" cy="759557"/>
          </a:xfrm>
          <a:prstGeom prst="straightConnector1">
            <a:avLst/>
          </a:prstGeom>
          <a:solidFill>
            <a:schemeClr val="accent1"/>
          </a:solidFill>
          <a:ln w="38100" cap="flat" cmpd="sng" algn="ctr">
            <a:solidFill>
              <a:srgbClr val="92D050"/>
            </a:solidFill>
            <a:prstDash val="dash"/>
            <a:round/>
            <a:headEnd type="arrow" w="med" len="med"/>
            <a:tailEnd type="none"/>
          </a:ln>
          <a:effectLst/>
        </p:spPr>
      </p:cxnSp>
      <p:sp>
        <p:nvSpPr>
          <p:cNvPr id="26" name="25 Rectángulo"/>
          <p:cNvSpPr/>
          <p:nvPr/>
        </p:nvSpPr>
        <p:spPr>
          <a:xfrm>
            <a:off x="5917190" y="1127712"/>
            <a:ext cx="2989751" cy="646331"/>
          </a:xfrm>
          <a:prstGeom prst="rect">
            <a:avLst/>
          </a:prstGeom>
          <a:solidFill>
            <a:srgbClr val="93A0CC"/>
          </a:solidFill>
          <a:ln>
            <a:noFill/>
          </a:ln>
        </p:spPr>
        <p:txBody>
          <a:bodyPr wrap="square">
            <a:spAutoFit/>
          </a:bodyPr>
          <a:lstStyle/>
          <a:p>
            <a:pPr marL="0" lvl="1" algn="ctr"/>
            <a:r>
              <a:rPr lang="en-US" sz="1800" b="1" dirty="0" smtClean="0">
                <a:latin typeface="Calibri" panose="020F0502020204030204" pitchFamily="34" charset="0"/>
                <a:sym typeface="Wingdings" panose="05000000000000000000" pitchFamily="2" charset="2"/>
              </a:rPr>
              <a:t>Trench depth = 80 µm</a:t>
            </a:r>
          </a:p>
          <a:p>
            <a:pPr marL="0" lvl="1" algn="ctr"/>
            <a:r>
              <a:rPr lang="en-US" sz="1800" b="1" dirty="0" smtClean="0">
                <a:latin typeface="Calibri" panose="020F0502020204030204" pitchFamily="34" charset="0"/>
                <a:sym typeface="Wingdings" panose="05000000000000000000" pitchFamily="2" charset="2"/>
              </a:rPr>
              <a:t>Substrate Thickness = 300 µm</a:t>
            </a:r>
            <a:endParaRPr lang="en-US" sz="1800" dirty="0"/>
          </a:p>
        </p:txBody>
      </p:sp>
    </p:spTree>
    <p:extLst>
      <p:ext uri="{BB962C8B-B14F-4D97-AF65-F5344CB8AC3E}">
        <p14:creationId xmlns:p14="http://schemas.microsoft.com/office/powerpoint/2010/main" val="15368044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Device Structure</a:t>
            </a:r>
            <a:endParaRPr lang="en-US" sz="1800" b="1" kern="0" dirty="0">
              <a:solidFill>
                <a:schemeClr val="tx1"/>
              </a:solidFill>
              <a:latin typeface="+mn-lt"/>
              <a:ea typeface="ＭＳ Ｐゴシック" pitchFamily="34" charset="-128"/>
            </a:endParaRPr>
          </a:p>
        </p:txBody>
      </p:sp>
      <p:cxnSp>
        <p:nvCxnSpPr>
          <p:cNvPr id="3" name="6 Conector recto"/>
          <p:cNvCxnSpPr>
            <a:cxnSpLocks noChangeShapeType="1"/>
          </p:cNvCxnSpPr>
          <p:nvPr/>
        </p:nvCxnSpPr>
        <p:spPr bwMode="auto">
          <a:xfrm>
            <a:off x="286643" y="764704"/>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4" name="Grupo 3"/>
          <p:cNvGrpSpPr/>
          <p:nvPr/>
        </p:nvGrpSpPr>
        <p:grpSpPr>
          <a:xfrm>
            <a:off x="467544" y="1096164"/>
            <a:ext cx="8210728" cy="4493076"/>
            <a:chOff x="467544" y="1096164"/>
            <a:chExt cx="8210728" cy="4493076"/>
          </a:xfrm>
        </p:grpSpPr>
        <p:grpSp>
          <p:nvGrpSpPr>
            <p:cNvPr id="5" name="Grupo 4"/>
            <p:cNvGrpSpPr/>
            <p:nvPr/>
          </p:nvGrpSpPr>
          <p:grpSpPr>
            <a:xfrm>
              <a:off x="467544" y="1268760"/>
              <a:ext cx="8210728" cy="4320480"/>
              <a:chOff x="467544" y="1268760"/>
              <a:chExt cx="8210728" cy="4320480"/>
            </a:xfrm>
          </p:grpSpPr>
          <p:sp>
            <p:nvSpPr>
              <p:cNvPr id="10" name="1 Rectángulo"/>
              <p:cNvSpPr>
                <a:spLocks noChangeAspect="1"/>
              </p:cNvSpPr>
              <p:nvPr/>
            </p:nvSpPr>
            <p:spPr>
              <a:xfrm>
                <a:off x="467544" y="1988840"/>
                <a:ext cx="8208912" cy="36004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45 Rectángulo redondeado"/>
              <p:cNvSpPr/>
              <p:nvPr/>
            </p:nvSpPr>
            <p:spPr>
              <a:xfrm>
                <a:off x="3852000" y="1820767"/>
                <a:ext cx="1440160" cy="41616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467544" y="1268760"/>
                <a:ext cx="8208697" cy="7177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p:cNvGrpSpPr/>
              <p:nvPr/>
            </p:nvGrpSpPr>
            <p:grpSpPr>
              <a:xfrm>
                <a:off x="1337280" y="1663200"/>
                <a:ext cx="1080000" cy="3207438"/>
                <a:chOff x="1337280" y="1663200"/>
                <a:chExt cx="1080000" cy="3207438"/>
              </a:xfrm>
            </p:grpSpPr>
            <p:sp>
              <p:nvSpPr>
                <p:cNvPr id="44" name="5 Rectángulo redondeado"/>
                <p:cNvSpPr>
                  <a:spLocks/>
                </p:cNvSpPr>
                <p:nvPr/>
              </p:nvSpPr>
              <p:spPr>
                <a:xfrm>
                  <a:off x="1337280" y="1663200"/>
                  <a:ext cx="1080000" cy="3207438"/>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 Rectángulo redondeado"/>
                <p:cNvSpPr/>
                <p:nvPr/>
              </p:nvSpPr>
              <p:spPr>
                <a:xfrm>
                  <a:off x="1519200" y="1663200"/>
                  <a:ext cx="720080" cy="306342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6 Rectángulo redondeado"/>
                <p:cNvSpPr/>
                <p:nvPr/>
              </p:nvSpPr>
              <p:spPr>
                <a:xfrm>
                  <a:off x="1663200" y="1663200"/>
                  <a:ext cx="432048" cy="2968972"/>
                </a:xfrm>
                <a:prstGeom prst="round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 name="Grupo 13"/>
              <p:cNvGrpSpPr/>
              <p:nvPr/>
            </p:nvGrpSpPr>
            <p:grpSpPr>
              <a:xfrm>
                <a:off x="6732000" y="1663200"/>
                <a:ext cx="1080000" cy="3207438"/>
                <a:chOff x="1337280" y="1663200"/>
                <a:chExt cx="1080000" cy="3207438"/>
              </a:xfrm>
            </p:grpSpPr>
            <p:sp>
              <p:nvSpPr>
                <p:cNvPr id="41" name="5 Rectángulo redondeado"/>
                <p:cNvSpPr>
                  <a:spLocks/>
                </p:cNvSpPr>
                <p:nvPr/>
              </p:nvSpPr>
              <p:spPr>
                <a:xfrm>
                  <a:off x="1337280" y="1663200"/>
                  <a:ext cx="1080000" cy="3207438"/>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 Rectángulo redondeado"/>
                <p:cNvSpPr/>
                <p:nvPr/>
              </p:nvSpPr>
              <p:spPr>
                <a:xfrm>
                  <a:off x="1519200" y="1663200"/>
                  <a:ext cx="720080" cy="306342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6 Rectángulo redondeado"/>
                <p:cNvSpPr/>
                <p:nvPr/>
              </p:nvSpPr>
              <p:spPr>
                <a:xfrm>
                  <a:off x="1663200" y="1663200"/>
                  <a:ext cx="432048" cy="2968972"/>
                </a:xfrm>
                <a:prstGeom prst="round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p:cNvGrpSpPr/>
              <p:nvPr/>
            </p:nvGrpSpPr>
            <p:grpSpPr>
              <a:xfrm>
                <a:off x="467544" y="1543482"/>
                <a:ext cx="1224136" cy="781341"/>
                <a:chOff x="467544" y="1543482"/>
                <a:chExt cx="1224136" cy="781341"/>
              </a:xfrm>
            </p:grpSpPr>
            <p:sp>
              <p:nvSpPr>
                <p:cNvPr id="38" name="32 Rectángulo"/>
                <p:cNvSpPr/>
                <p:nvPr/>
              </p:nvSpPr>
              <p:spPr>
                <a:xfrm>
                  <a:off x="468735" y="1820767"/>
                  <a:ext cx="868545" cy="504056"/>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9" name="Conector recto 38"/>
                <p:cNvCxnSpPr/>
                <p:nvPr/>
              </p:nvCxnSpPr>
              <p:spPr>
                <a:xfrm flipV="1">
                  <a:off x="467544" y="2320783"/>
                  <a:ext cx="936104"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Arco 39"/>
                <p:cNvSpPr/>
                <p:nvPr/>
              </p:nvSpPr>
              <p:spPr>
                <a:xfrm rot="5400000">
                  <a:off x="1014996" y="1644102"/>
                  <a:ext cx="777304" cy="576064"/>
                </a:xfrm>
                <a:prstGeom prst="arc">
                  <a:avLst>
                    <a:gd name="adj1" fmla="val 16529759"/>
                    <a:gd name="adj2" fmla="val 21470125"/>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16" name="Grupo 15"/>
              <p:cNvGrpSpPr/>
              <p:nvPr/>
            </p:nvGrpSpPr>
            <p:grpSpPr>
              <a:xfrm>
                <a:off x="7452320" y="1543183"/>
                <a:ext cx="1225952" cy="782473"/>
                <a:chOff x="7452320" y="1543183"/>
                <a:chExt cx="1225952" cy="782473"/>
              </a:xfrm>
            </p:grpSpPr>
            <p:sp>
              <p:nvSpPr>
                <p:cNvPr id="35" name="32 Rectángulo"/>
                <p:cNvSpPr/>
                <p:nvPr/>
              </p:nvSpPr>
              <p:spPr>
                <a:xfrm>
                  <a:off x="7810672" y="1821600"/>
                  <a:ext cx="867600" cy="504056"/>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6" name="Conector recto 35"/>
                <p:cNvCxnSpPr/>
                <p:nvPr/>
              </p:nvCxnSpPr>
              <p:spPr>
                <a:xfrm>
                  <a:off x="7740352" y="2320783"/>
                  <a:ext cx="936104"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Arco 36"/>
                <p:cNvSpPr/>
                <p:nvPr/>
              </p:nvSpPr>
              <p:spPr>
                <a:xfrm rot="10800000">
                  <a:off x="7452320" y="1543183"/>
                  <a:ext cx="576000" cy="777600"/>
                </a:xfrm>
                <a:prstGeom prst="arc">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17" name="Grupo 16"/>
              <p:cNvGrpSpPr/>
              <p:nvPr/>
            </p:nvGrpSpPr>
            <p:grpSpPr>
              <a:xfrm>
                <a:off x="467544" y="1556791"/>
                <a:ext cx="8208971" cy="362236"/>
                <a:chOff x="467544" y="1556791"/>
                <a:chExt cx="8208971" cy="362236"/>
              </a:xfrm>
            </p:grpSpPr>
            <p:sp>
              <p:nvSpPr>
                <p:cNvPr id="27" name="Rectángulo 26"/>
                <p:cNvSpPr/>
                <p:nvPr/>
              </p:nvSpPr>
              <p:spPr>
                <a:xfrm>
                  <a:off x="1663200" y="1700808"/>
                  <a:ext cx="432048" cy="11995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7057109" y="1699200"/>
                  <a:ext cx="432048" cy="119959"/>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467544" y="1557338"/>
                  <a:ext cx="2088232"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6588283" y="1557338"/>
                  <a:ext cx="2088232"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p:cNvSpPr/>
                <p:nvPr/>
              </p:nvSpPr>
              <p:spPr>
                <a:xfrm>
                  <a:off x="2696400" y="1701581"/>
                  <a:ext cx="1299600"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p:cNvSpPr/>
                <p:nvPr/>
              </p:nvSpPr>
              <p:spPr>
                <a:xfrm>
                  <a:off x="5148588" y="1700195"/>
                  <a:ext cx="1299600" cy="217446"/>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Forma libre 32"/>
                <p:cNvSpPr/>
                <p:nvPr/>
              </p:nvSpPr>
              <p:spPr>
                <a:xfrm>
                  <a:off x="2416175" y="1558924"/>
                  <a:ext cx="434975" cy="229715"/>
                </a:xfrm>
                <a:custGeom>
                  <a:avLst/>
                  <a:gdLst>
                    <a:gd name="connsiteX0" fmla="*/ 0 w 434975"/>
                    <a:gd name="connsiteY0" fmla="*/ 0 h 215900"/>
                    <a:gd name="connsiteX1" fmla="*/ 0 w 434975"/>
                    <a:gd name="connsiteY1" fmla="*/ 215900 h 215900"/>
                    <a:gd name="connsiteX2" fmla="*/ 431800 w 434975"/>
                    <a:gd name="connsiteY2" fmla="*/ 212725 h 215900"/>
                    <a:gd name="connsiteX3" fmla="*/ 434975 w 434975"/>
                    <a:gd name="connsiteY3" fmla="*/ 152400 h 215900"/>
                    <a:gd name="connsiteX4" fmla="*/ 139700 w 434975"/>
                    <a:gd name="connsiteY4" fmla="*/ 3175 h 215900"/>
                    <a:gd name="connsiteX5" fmla="*/ 0 w 434975"/>
                    <a:gd name="connsiteY5"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975" h="215900">
                      <a:moveTo>
                        <a:pt x="0" y="0"/>
                      </a:moveTo>
                      <a:lnTo>
                        <a:pt x="0" y="215900"/>
                      </a:lnTo>
                      <a:lnTo>
                        <a:pt x="431800" y="212725"/>
                      </a:lnTo>
                      <a:lnTo>
                        <a:pt x="434975" y="152400"/>
                      </a:lnTo>
                      <a:lnTo>
                        <a:pt x="139700" y="3175"/>
                      </a:lnTo>
                      <a:lnTo>
                        <a:pt x="0" y="0"/>
                      </a:lnTo>
                      <a:close/>
                    </a:path>
                  </a:pathLst>
                </a:cu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Forma libre 33"/>
                <p:cNvSpPr/>
                <p:nvPr/>
              </p:nvSpPr>
              <p:spPr>
                <a:xfrm>
                  <a:off x="6165701" y="1556791"/>
                  <a:ext cx="435600" cy="231847"/>
                </a:xfrm>
                <a:custGeom>
                  <a:avLst/>
                  <a:gdLst>
                    <a:gd name="connsiteX0" fmla="*/ 333375 w 339725"/>
                    <a:gd name="connsiteY0" fmla="*/ 0 h 225425"/>
                    <a:gd name="connsiteX1" fmla="*/ 339725 w 339725"/>
                    <a:gd name="connsiteY1" fmla="*/ 222250 h 225425"/>
                    <a:gd name="connsiteX2" fmla="*/ 0 w 339725"/>
                    <a:gd name="connsiteY2" fmla="*/ 225425 h 225425"/>
                    <a:gd name="connsiteX3" fmla="*/ 0 w 339725"/>
                    <a:gd name="connsiteY3" fmla="*/ 146050 h 225425"/>
                    <a:gd name="connsiteX4" fmla="*/ 333375 w 339725"/>
                    <a:gd name="connsiteY4" fmla="*/ 0 h 2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5" h="225425">
                      <a:moveTo>
                        <a:pt x="333375" y="0"/>
                      </a:moveTo>
                      <a:lnTo>
                        <a:pt x="339725" y="222250"/>
                      </a:lnTo>
                      <a:lnTo>
                        <a:pt x="0" y="225425"/>
                      </a:lnTo>
                      <a:lnTo>
                        <a:pt x="0" y="146050"/>
                      </a:lnTo>
                      <a:lnTo>
                        <a:pt x="333375" y="0"/>
                      </a:lnTo>
                      <a:close/>
                    </a:path>
                  </a:pathLst>
                </a:cu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p:cNvGrpSpPr/>
              <p:nvPr/>
            </p:nvGrpSpPr>
            <p:grpSpPr>
              <a:xfrm>
                <a:off x="468000" y="1774784"/>
                <a:ext cx="8208241" cy="216024"/>
                <a:chOff x="468000" y="1774784"/>
                <a:chExt cx="8208241" cy="216024"/>
              </a:xfrm>
            </p:grpSpPr>
            <p:sp>
              <p:nvSpPr>
                <p:cNvPr id="19" name="2 Rectángulo"/>
                <p:cNvSpPr/>
                <p:nvPr/>
              </p:nvSpPr>
              <p:spPr>
                <a:xfrm>
                  <a:off x="468000" y="1916832"/>
                  <a:ext cx="1051200" cy="7200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2 Rectángulo"/>
                <p:cNvSpPr/>
                <p:nvPr/>
              </p:nvSpPr>
              <p:spPr>
                <a:xfrm>
                  <a:off x="7632241" y="1918800"/>
                  <a:ext cx="1044000" cy="72008"/>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 Rectángulo"/>
                <p:cNvSpPr/>
                <p:nvPr/>
              </p:nvSpPr>
              <p:spPr>
                <a:xfrm>
                  <a:off x="469191" y="1775198"/>
                  <a:ext cx="10512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 Rectángulo"/>
                <p:cNvSpPr/>
                <p:nvPr/>
              </p:nvSpPr>
              <p:spPr>
                <a:xfrm>
                  <a:off x="7625041" y="1774784"/>
                  <a:ext cx="10512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 Rectángulo"/>
                <p:cNvSpPr/>
                <p:nvPr/>
              </p:nvSpPr>
              <p:spPr>
                <a:xfrm>
                  <a:off x="2228888" y="1918800"/>
                  <a:ext cx="1767047" cy="69642"/>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 Rectángulo"/>
                <p:cNvSpPr/>
                <p:nvPr/>
              </p:nvSpPr>
              <p:spPr>
                <a:xfrm>
                  <a:off x="2230080" y="1774800"/>
                  <a:ext cx="4680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 Rectángulo"/>
                <p:cNvSpPr/>
                <p:nvPr/>
              </p:nvSpPr>
              <p:spPr>
                <a:xfrm>
                  <a:off x="5145274" y="1916832"/>
                  <a:ext cx="1767047" cy="69642"/>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 Rectángulo"/>
                <p:cNvSpPr/>
                <p:nvPr/>
              </p:nvSpPr>
              <p:spPr>
                <a:xfrm>
                  <a:off x="6449787" y="1774784"/>
                  <a:ext cx="468000" cy="14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6" name="Rectángulo 5"/>
            <p:cNvSpPr/>
            <p:nvPr/>
          </p:nvSpPr>
          <p:spPr>
            <a:xfrm>
              <a:off x="3000524" y="1197995"/>
              <a:ext cx="2981089" cy="26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_</a:t>
              </a:r>
              <a:endParaRPr lang="es-ES" dirty="0"/>
            </a:p>
          </p:txBody>
        </p:sp>
        <p:sp>
          <p:nvSpPr>
            <p:cNvPr id="7" name="Rectángulo 6"/>
            <p:cNvSpPr/>
            <p:nvPr/>
          </p:nvSpPr>
          <p:spPr>
            <a:xfrm>
              <a:off x="4036522" y="1304764"/>
              <a:ext cx="1045557" cy="238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orma libre 7"/>
            <p:cNvSpPr/>
            <p:nvPr/>
          </p:nvSpPr>
          <p:spPr>
            <a:xfrm rot="-120000">
              <a:off x="5829300" y="1120140"/>
              <a:ext cx="632460" cy="342900"/>
            </a:xfrm>
            <a:custGeom>
              <a:avLst/>
              <a:gdLst>
                <a:gd name="connsiteX0" fmla="*/ 144780 w 632460"/>
                <a:gd name="connsiteY0" fmla="*/ 342900 h 342900"/>
                <a:gd name="connsiteX1" fmla="*/ 624840 w 632460"/>
                <a:gd name="connsiteY1" fmla="*/ 160020 h 342900"/>
                <a:gd name="connsiteX2" fmla="*/ 632460 w 632460"/>
                <a:gd name="connsiteY2" fmla="*/ 0 h 342900"/>
                <a:gd name="connsiteX3" fmla="*/ 0 w 632460"/>
                <a:gd name="connsiteY3" fmla="*/ 15240 h 342900"/>
                <a:gd name="connsiteX4" fmla="*/ 144780 w 63246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 h="342900">
                  <a:moveTo>
                    <a:pt x="144780" y="342900"/>
                  </a:moveTo>
                  <a:lnTo>
                    <a:pt x="624840" y="160020"/>
                  </a:lnTo>
                  <a:lnTo>
                    <a:pt x="632460" y="0"/>
                  </a:lnTo>
                  <a:lnTo>
                    <a:pt x="0" y="15240"/>
                  </a:lnTo>
                  <a:lnTo>
                    <a:pt x="144780" y="34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orma libre 8"/>
            <p:cNvSpPr/>
            <p:nvPr/>
          </p:nvSpPr>
          <p:spPr>
            <a:xfrm>
              <a:off x="2627784" y="1096164"/>
              <a:ext cx="628817" cy="365760"/>
            </a:xfrm>
            <a:custGeom>
              <a:avLst/>
              <a:gdLst>
                <a:gd name="connsiteX0" fmla="*/ 0 w 472440"/>
                <a:gd name="connsiteY0" fmla="*/ 167640 h 365760"/>
                <a:gd name="connsiteX1" fmla="*/ 281940 w 472440"/>
                <a:gd name="connsiteY1" fmla="*/ 365760 h 365760"/>
                <a:gd name="connsiteX2" fmla="*/ 472440 w 472440"/>
                <a:gd name="connsiteY2" fmla="*/ 281940 h 365760"/>
                <a:gd name="connsiteX3" fmla="*/ 472440 w 472440"/>
                <a:gd name="connsiteY3" fmla="*/ 0 h 365760"/>
                <a:gd name="connsiteX4" fmla="*/ 15240 w 472440"/>
                <a:gd name="connsiteY4" fmla="*/ 7620 h 365760"/>
                <a:gd name="connsiteX5" fmla="*/ 0 w 472440"/>
                <a:gd name="connsiteY5" fmla="*/ 16764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440" h="365760">
                  <a:moveTo>
                    <a:pt x="0" y="167640"/>
                  </a:moveTo>
                  <a:lnTo>
                    <a:pt x="281940" y="365760"/>
                  </a:lnTo>
                  <a:lnTo>
                    <a:pt x="472440" y="281940"/>
                  </a:lnTo>
                  <a:lnTo>
                    <a:pt x="472440" y="0"/>
                  </a:lnTo>
                  <a:lnTo>
                    <a:pt x="15240" y="7620"/>
                  </a:lnTo>
                  <a:lnTo>
                    <a:pt x="0" y="1676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0" name="1 CuadroTexto"/>
          <p:cNvSpPr txBox="1"/>
          <p:nvPr/>
        </p:nvSpPr>
        <p:spPr>
          <a:xfrm>
            <a:off x="323527" y="736115"/>
            <a:ext cx="1125949" cy="400110"/>
          </a:xfrm>
          <a:prstGeom prst="rect">
            <a:avLst/>
          </a:prstGeom>
          <a:noFill/>
        </p:spPr>
        <p:txBody>
          <a:bodyPr wrap="none" rtlCol="0">
            <a:spAutoFit/>
          </a:bodyPr>
          <a:lstStyle/>
          <a:p>
            <a:r>
              <a:rPr lang="en-US" b="1" u="sng" dirty="0" smtClean="0">
                <a:latin typeface="Calibri" panose="020F0502020204030204" pitchFamily="34" charset="0"/>
              </a:rPr>
              <a:t>Cell Core</a:t>
            </a:r>
            <a:endParaRPr lang="en-US" b="1" u="sng" dirty="0">
              <a:latin typeface="Calibri" panose="020F0502020204030204" pitchFamily="34" charset="0"/>
            </a:endParaRPr>
          </a:p>
        </p:txBody>
      </p:sp>
      <p:cxnSp>
        <p:nvCxnSpPr>
          <p:cNvPr id="111" name="9 Conector recto de flecha"/>
          <p:cNvCxnSpPr/>
          <p:nvPr/>
        </p:nvCxnSpPr>
        <p:spPr bwMode="auto">
          <a:xfrm flipH="1" flipV="1">
            <a:off x="7257137" y="1110877"/>
            <a:ext cx="57149" cy="94997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2" name="12 CuadroTexto"/>
          <p:cNvSpPr txBox="1"/>
          <p:nvPr/>
        </p:nvSpPr>
        <p:spPr>
          <a:xfrm>
            <a:off x="6444208" y="836966"/>
            <a:ext cx="1859355" cy="307777"/>
          </a:xfrm>
          <a:prstGeom prst="rect">
            <a:avLst/>
          </a:prstGeom>
          <a:noFill/>
        </p:spPr>
        <p:txBody>
          <a:bodyPr wrap="none" rtlCol="0">
            <a:spAutoFit/>
          </a:bodyPr>
          <a:lstStyle/>
          <a:p>
            <a:r>
              <a:rPr lang="en-US" sz="1400" b="1" dirty="0" smtClean="0">
                <a:latin typeface="Calibri" panose="020F0502020204030204" pitchFamily="34" charset="0"/>
              </a:rPr>
              <a:t>Non-doped polysilicon</a:t>
            </a:r>
            <a:endParaRPr lang="en-US" sz="1400" b="1" dirty="0">
              <a:latin typeface="Calibri" panose="020F0502020204030204" pitchFamily="34" charset="0"/>
            </a:endParaRPr>
          </a:p>
        </p:txBody>
      </p:sp>
      <p:cxnSp>
        <p:nvCxnSpPr>
          <p:cNvPr id="113" name="13 Conector recto de flecha"/>
          <p:cNvCxnSpPr/>
          <p:nvPr/>
        </p:nvCxnSpPr>
        <p:spPr bwMode="auto">
          <a:xfrm flipV="1">
            <a:off x="4632279" y="1237794"/>
            <a:ext cx="105824" cy="52050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4" name="15 CuadroTexto"/>
          <p:cNvSpPr txBox="1"/>
          <p:nvPr/>
        </p:nvSpPr>
        <p:spPr>
          <a:xfrm>
            <a:off x="3569038" y="974227"/>
            <a:ext cx="2025234" cy="307777"/>
          </a:xfrm>
          <a:prstGeom prst="rect">
            <a:avLst/>
          </a:prstGeom>
          <a:noFill/>
        </p:spPr>
        <p:txBody>
          <a:bodyPr wrap="none" rtlCol="0">
            <a:spAutoFit/>
          </a:bodyPr>
          <a:lstStyle/>
          <a:p>
            <a:r>
              <a:rPr lang="en-US" sz="1400" b="1" dirty="0" smtClean="0">
                <a:latin typeface="Calibri" panose="020F0502020204030204" pitchFamily="34" charset="0"/>
              </a:rPr>
              <a:t>Metal Electrode (Source)</a:t>
            </a:r>
            <a:endParaRPr lang="en-US" sz="1400" b="1" dirty="0">
              <a:latin typeface="Calibri" panose="020F0502020204030204" pitchFamily="34" charset="0"/>
            </a:endParaRPr>
          </a:p>
        </p:txBody>
      </p:sp>
      <p:cxnSp>
        <p:nvCxnSpPr>
          <p:cNvPr id="115" name="29 Conector recto de flecha"/>
          <p:cNvCxnSpPr/>
          <p:nvPr/>
        </p:nvCxnSpPr>
        <p:spPr bwMode="auto">
          <a:xfrm flipV="1">
            <a:off x="2326959" y="1208460"/>
            <a:ext cx="293091" cy="49234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6" name="59 CuadroTexto"/>
          <p:cNvSpPr txBox="1"/>
          <p:nvPr/>
        </p:nvSpPr>
        <p:spPr>
          <a:xfrm>
            <a:off x="1427920" y="960015"/>
            <a:ext cx="1940468" cy="307777"/>
          </a:xfrm>
          <a:prstGeom prst="rect">
            <a:avLst/>
          </a:prstGeom>
          <a:noFill/>
        </p:spPr>
        <p:txBody>
          <a:bodyPr wrap="none" rtlCol="0">
            <a:spAutoFit/>
          </a:bodyPr>
          <a:lstStyle/>
          <a:p>
            <a:r>
              <a:rPr lang="en-US" sz="1400" b="1" dirty="0" smtClean="0">
                <a:latin typeface="Calibri" panose="020F0502020204030204" pitchFamily="34" charset="0"/>
              </a:rPr>
              <a:t>Inter-level Oxide (TEOS)</a:t>
            </a:r>
            <a:endParaRPr lang="en-US" sz="1400" b="1" dirty="0">
              <a:latin typeface="Calibri" panose="020F0502020204030204" pitchFamily="34" charset="0"/>
            </a:endParaRPr>
          </a:p>
        </p:txBody>
      </p:sp>
      <p:cxnSp>
        <p:nvCxnSpPr>
          <p:cNvPr id="117" name="5 Conector recto de flecha"/>
          <p:cNvCxnSpPr/>
          <p:nvPr/>
        </p:nvCxnSpPr>
        <p:spPr bwMode="auto">
          <a:xfrm flipH="1">
            <a:off x="6416029" y="3101921"/>
            <a:ext cx="576064" cy="36003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8" name="6 CuadroTexto"/>
          <p:cNvSpPr txBox="1"/>
          <p:nvPr/>
        </p:nvSpPr>
        <p:spPr>
          <a:xfrm>
            <a:off x="4589348" y="3400868"/>
            <a:ext cx="2170338" cy="307777"/>
          </a:xfrm>
          <a:prstGeom prst="rect">
            <a:avLst/>
          </a:prstGeom>
          <a:noFill/>
        </p:spPr>
        <p:txBody>
          <a:bodyPr wrap="none" rtlCol="0">
            <a:spAutoFit/>
          </a:bodyPr>
          <a:lstStyle/>
          <a:p>
            <a:r>
              <a:rPr lang="en-US" sz="1400" b="1" dirty="0" smtClean="0">
                <a:latin typeface="Calibri" panose="020F0502020204030204" pitchFamily="34" charset="0"/>
              </a:rPr>
              <a:t>Doped polysilicon (N-type)</a:t>
            </a:r>
            <a:endParaRPr lang="en-US" sz="1400" b="1" dirty="0">
              <a:latin typeface="Calibri" panose="020F0502020204030204" pitchFamily="34" charset="0"/>
            </a:endParaRPr>
          </a:p>
        </p:txBody>
      </p:sp>
      <p:sp>
        <p:nvSpPr>
          <p:cNvPr id="122" name="36 CuadroTexto"/>
          <p:cNvSpPr txBox="1"/>
          <p:nvPr/>
        </p:nvSpPr>
        <p:spPr>
          <a:xfrm>
            <a:off x="3709916" y="2252486"/>
            <a:ext cx="1771703" cy="307777"/>
          </a:xfrm>
          <a:prstGeom prst="rect">
            <a:avLst/>
          </a:prstGeom>
          <a:noFill/>
        </p:spPr>
        <p:txBody>
          <a:bodyPr wrap="none" rtlCol="0">
            <a:spAutoFit/>
          </a:bodyPr>
          <a:lstStyle/>
          <a:p>
            <a:r>
              <a:rPr lang="en-US" sz="1400" b="1" dirty="0" smtClean="0">
                <a:latin typeface="Calibri" panose="020F0502020204030204" pitchFamily="34" charset="0"/>
              </a:rPr>
              <a:t>P+ Electrode (Source)</a:t>
            </a:r>
            <a:endParaRPr lang="en-US" sz="1400" b="1" dirty="0">
              <a:latin typeface="Calibri" panose="020F0502020204030204" pitchFamily="34" charset="0"/>
            </a:endParaRPr>
          </a:p>
        </p:txBody>
      </p:sp>
      <p:cxnSp>
        <p:nvCxnSpPr>
          <p:cNvPr id="123" name="53 Conector recto de flecha"/>
          <p:cNvCxnSpPr/>
          <p:nvPr/>
        </p:nvCxnSpPr>
        <p:spPr bwMode="auto">
          <a:xfrm flipH="1">
            <a:off x="777188" y="2128492"/>
            <a:ext cx="249529" cy="65700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4" name="56 CuadroTexto"/>
          <p:cNvSpPr txBox="1"/>
          <p:nvPr/>
        </p:nvSpPr>
        <p:spPr>
          <a:xfrm>
            <a:off x="270965" y="2833191"/>
            <a:ext cx="1060675" cy="307777"/>
          </a:xfrm>
          <a:prstGeom prst="rect">
            <a:avLst/>
          </a:prstGeom>
          <a:noFill/>
        </p:spPr>
        <p:txBody>
          <a:bodyPr wrap="none" rtlCol="0">
            <a:spAutoFit/>
          </a:bodyPr>
          <a:lstStyle/>
          <a:p>
            <a:r>
              <a:rPr lang="en-US" sz="1400" b="1" dirty="0" smtClean="0">
                <a:latin typeface="Calibri" panose="020F0502020204030204" pitchFamily="34" charset="0"/>
              </a:rPr>
              <a:t>N-Type Diff.</a:t>
            </a:r>
            <a:endParaRPr lang="en-US" sz="1400" b="1" dirty="0">
              <a:latin typeface="Calibri" panose="020F0502020204030204" pitchFamily="34" charset="0"/>
            </a:endParaRPr>
          </a:p>
        </p:txBody>
      </p:sp>
      <p:cxnSp>
        <p:nvCxnSpPr>
          <p:cNvPr id="125" name="5 Conector recto de flecha"/>
          <p:cNvCxnSpPr/>
          <p:nvPr/>
        </p:nvCxnSpPr>
        <p:spPr bwMode="auto">
          <a:xfrm flipH="1">
            <a:off x="899592" y="3717032"/>
            <a:ext cx="530346" cy="54553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6" name="6 CuadroTexto"/>
          <p:cNvSpPr txBox="1"/>
          <p:nvPr/>
        </p:nvSpPr>
        <p:spPr>
          <a:xfrm>
            <a:off x="406783" y="4275673"/>
            <a:ext cx="996865" cy="1169551"/>
          </a:xfrm>
          <a:prstGeom prst="rect">
            <a:avLst/>
          </a:prstGeom>
          <a:noFill/>
        </p:spPr>
        <p:txBody>
          <a:bodyPr wrap="square" rtlCol="0">
            <a:spAutoFit/>
          </a:bodyPr>
          <a:lstStyle/>
          <a:p>
            <a:r>
              <a:rPr lang="en-US" sz="1400" b="1" dirty="0" smtClean="0">
                <a:latin typeface="Calibri" panose="020F0502020204030204" pitchFamily="34" charset="0"/>
              </a:rPr>
              <a:t>Diffusion (N-type) from the Doped polysilicon</a:t>
            </a:r>
            <a:endParaRPr lang="en-US" sz="1400" b="1" dirty="0">
              <a:latin typeface="Calibri" panose="020F0502020204030204" pitchFamily="34" charset="0"/>
            </a:endParaRPr>
          </a:p>
        </p:txBody>
      </p:sp>
      <p:cxnSp>
        <p:nvCxnSpPr>
          <p:cNvPr id="127" name="43 Conector recto de flecha"/>
          <p:cNvCxnSpPr/>
          <p:nvPr/>
        </p:nvCxnSpPr>
        <p:spPr bwMode="auto">
          <a:xfrm>
            <a:off x="2197547" y="4293096"/>
            <a:ext cx="4764559" cy="0"/>
          </a:xfrm>
          <a:prstGeom prst="straightConnector1">
            <a:avLst/>
          </a:prstGeom>
          <a:solidFill>
            <a:schemeClr val="accent1"/>
          </a:solidFill>
          <a:ln w="25400" cap="flat" cmpd="sng" algn="ctr">
            <a:solidFill>
              <a:schemeClr val="tx1"/>
            </a:solidFill>
            <a:prstDash val="solid"/>
            <a:round/>
            <a:headEnd type="triangle" w="med" len="med"/>
            <a:tailEnd type="triangle"/>
          </a:ln>
          <a:effectLst/>
        </p:spPr>
      </p:cxnSp>
      <p:sp>
        <p:nvSpPr>
          <p:cNvPr id="128" name="47 CuadroTexto"/>
          <p:cNvSpPr txBox="1"/>
          <p:nvPr/>
        </p:nvSpPr>
        <p:spPr>
          <a:xfrm>
            <a:off x="4613970" y="3985319"/>
            <a:ext cx="340158" cy="307777"/>
          </a:xfrm>
          <a:prstGeom prst="rect">
            <a:avLst/>
          </a:prstGeom>
          <a:noFill/>
        </p:spPr>
        <p:txBody>
          <a:bodyPr wrap="none" rtlCol="0">
            <a:spAutoFit/>
          </a:bodyPr>
          <a:lstStyle/>
          <a:p>
            <a:r>
              <a:rPr lang="en-US" sz="1400" b="1" dirty="0" smtClean="0">
                <a:latin typeface="Calibri" panose="020F0502020204030204" pitchFamily="34" charset="0"/>
              </a:rPr>
              <a:t>2r</a:t>
            </a:r>
            <a:endParaRPr lang="en-US" sz="1400" b="1" dirty="0">
              <a:latin typeface="Calibri" panose="020F0502020204030204" pitchFamily="34" charset="0"/>
            </a:endParaRPr>
          </a:p>
        </p:txBody>
      </p:sp>
      <p:cxnSp>
        <p:nvCxnSpPr>
          <p:cNvPr id="129" name="48 Conector recto de flecha"/>
          <p:cNvCxnSpPr/>
          <p:nvPr/>
        </p:nvCxnSpPr>
        <p:spPr bwMode="auto">
          <a:xfrm>
            <a:off x="7596336" y="4289857"/>
            <a:ext cx="1079029" cy="3239"/>
          </a:xfrm>
          <a:prstGeom prst="straightConnector1">
            <a:avLst/>
          </a:prstGeom>
          <a:solidFill>
            <a:schemeClr val="accent1"/>
          </a:solidFill>
          <a:ln w="25400" cap="flat" cmpd="sng" algn="ctr">
            <a:solidFill>
              <a:schemeClr val="tx1"/>
            </a:solidFill>
            <a:prstDash val="solid"/>
            <a:round/>
            <a:headEnd type="triangle" w="med" len="med"/>
            <a:tailEnd type="triangle"/>
          </a:ln>
          <a:effectLst/>
        </p:spPr>
      </p:cxnSp>
      <p:sp>
        <p:nvSpPr>
          <p:cNvPr id="130" name="49 CuadroTexto"/>
          <p:cNvSpPr txBox="1"/>
          <p:nvPr/>
        </p:nvSpPr>
        <p:spPr>
          <a:xfrm>
            <a:off x="7998515" y="3935377"/>
            <a:ext cx="437940" cy="307777"/>
          </a:xfrm>
          <a:prstGeom prst="rect">
            <a:avLst/>
          </a:prstGeom>
          <a:noFill/>
        </p:spPr>
        <p:txBody>
          <a:bodyPr wrap="none" rtlCol="0">
            <a:spAutoFit/>
          </a:bodyPr>
          <a:lstStyle/>
          <a:p>
            <a:r>
              <a:rPr lang="en-US" sz="1400" b="1" dirty="0" smtClean="0">
                <a:latin typeface="Calibri" panose="020F0502020204030204" pitchFamily="34" charset="0"/>
              </a:rPr>
              <a:t>S/2</a:t>
            </a:r>
            <a:endParaRPr lang="en-US" sz="1400" b="1" dirty="0">
              <a:latin typeface="Calibri" panose="020F0502020204030204" pitchFamily="34" charset="0"/>
            </a:endParaRPr>
          </a:p>
        </p:txBody>
      </p:sp>
      <p:sp>
        <p:nvSpPr>
          <p:cNvPr id="131" name="51 CuadroTexto"/>
          <p:cNvSpPr txBox="1"/>
          <p:nvPr/>
        </p:nvSpPr>
        <p:spPr>
          <a:xfrm>
            <a:off x="3679955" y="4365104"/>
            <a:ext cx="1914050" cy="400110"/>
          </a:xfrm>
          <a:prstGeom prst="rect">
            <a:avLst/>
          </a:prstGeom>
          <a:noFill/>
        </p:spPr>
        <p:txBody>
          <a:bodyPr wrap="none" rtlCol="0">
            <a:spAutoFit/>
          </a:bodyPr>
          <a:lstStyle/>
          <a:p>
            <a:r>
              <a:rPr lang="en-US" b="1" dirty="0" smtClean="0">
                <a:latin typeface="Calibri" panose="020F0502020204030204" pitchFamily="34" charset="0"/>
              </a:rPr>
              <a:t>Cell Core Region</a:t>
            </a:r>
            <a:endParaRPr lang="en-US" b="1" dirty="0">
              <a:latin typeface="Calibri" panose="020F0502020204030204" pitchFamily="34" charset="0"/>
            </a:endParaRPr>
          </a:p>
        </p:txBody>
      </p:sp>
      <p:sp>
        <p:nvSpPr>
          <p:cNvPr id="132" name="52 CuadroTexto"/>
          <p:cNvSpPr txBox="1"/>
          <p:nvPr/>
        </p:nvSpPr>
        <p:spPr>
          <a:xfrm>
            <a:off x="7756335" y="4365104"/>
            <a:ext cx="1136145" cy="707886"/>
          </a:xfrm>
          <a:prstGeom prst="rect">
            <a:avLst/>
          </a:prstGeom>
          <a:noFill/>
        </p:spPr>
        <p:txBody>
          <a:bodyPr wrap="none" rtlCol="0">
            <a:spAutoFit/>
          </a:bodyPr>
          <a:lstStyle/>
          <a:p>
            <a:pPr algn="ctr"/>
            <a:r>
              <a:rPr lang="en-US" b="1" dirty="0" smtClean="0">
                <a:latin typeface="Calibri" panose="020F0502020204030204" pitchFamily="34" charset="0"/>
              </a:rPr>
              <a:t>Inter-cell</a:t>
            </a:r>
            <a:endParaRPr lang="en-US" b="1" dirty="0">
              <a:latin typeface="Calibri" panose="020F0502020204030204" pitchFamily="34" charset="0"/>
            </a:endParaRPr>
          </a:p>
          <a:p>
            <a:pPr algn="ctr"/>
            <a:r>
              <a:rPr lang="en-US" b="1" dirty="0" smtClean="0">
                <a:latin typeface="Calibri" panose="020F0502020204030204" pitchFamily="34" charset="0"/>
              </a:rPr>
              <a:t>Region</a:t>
            </a:r>
            <a:endParaRPr lang="en-US" b="1" dirty="0">
              <a:latin typeface="Calibri" panose="020F0502020204030204" pitchFamily="34" charset="0"/>
            </a:endParaRPr>
          </a:p>
        </p:txBody>
      </p:sp>
      <p:pic>
        <p:nvPicPr>
          <p:cNvPr id="133" name="Picture 2" descr="C:\Paulus\2015\3D JFET Switch\Figuras\Figuras Corel\CustomFET_Dimension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2280" y="4869160"/>
            <a:ext cx="2391808" cy="19518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503965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Device Layout</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098" name="Picture 2" descr="C:\Users\pablo\Google Drive\3D JFET Switch\Presentación HMux\Figures Layout\Terminación_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32" y="1547803"/>
            <a:ext cx="3190404" cy="2025213"/>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C:\Users\pablo\Google Drive\3D JFET Switch\Presentación HMux\Figures Layout\Full Device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58615"/>
            <a:ext cx="5090436" cy="4851822"/>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C:\Users\pablo\Google Drive\3D JFET Switch\Presentación HMux\Figures Layout\Detalle Met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 r="1"/>
          <a:stretch/>
        </p:blipFill>
        <p:spPr bwMode="auto">
          <a:xfrm>
            <a:off x="368350" y="4188650"/>
            <a:ext cx="3249106" cy="204866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6 CuadroTexto"/>
          <p:cNvSpPr txBox="1"/>
          <p:nvPr/>
        </p:nvSpPr>
        <p:spPr>
          <a:xfrm>
            <a:off x="2483768" y="3666510"/>
            <a:ext cx="1377108"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Gate Runners</a:t>
            </a:r>
            <a:endParaRPr lang="en-US" sz="1600" b="1" dirty="0">
              <a:latin typeface="Calibri" panose="020F0502020204030204" pitchFamily="34" charset="0"/>
            </a:endParaRPr>
          </a:p>
        </p:txBody>
      </p:sp>
      <p:sp>
        <p:nvSpPr>
          <p:cNvPr id="8" name="7 CuadroTexto"/>
          <p:cNvSpPr txBox="1"/>
          <p:nvPr/>
        </p:nvSpPr>
        <p:spPr>
          <a:xfrm>
            <a:off x="5852600" y="908720"/>
            <a:ext cx="1377108"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Guard Rings</a:t>
            </a:r>
            <a:endParaRPr lang="en-US" sz="1600" b="1" dirty="0">
              <a:latin typeface="Calibri" panose="020F0502020204030204" pitchFamily="34" charset="0"/>
            </a:endParaRPr>
          </a:p>
        </p:txBody>
      </p:sp>
      <p:sp>
        <p:nvSpPr>
          <p:cNvPr id="9" name="8 CuadroTexto"/>
          <p:cNvSpPr txBox="1"/>
          <p:nvPr/>
        </p:nvSpPr>
        <p:spPr>
          <a:xfrm>
            <a:off x="7596336" y="2852936"/>
            <a:ext cx="1377108" cy="584775"/>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Source Electrodes</a:t>
            </a:r>
            <a:endParaRPr lang="en-US" sz="1600" b="1" dirty="0">
              <a:latin typeface="Calibri" panose="020F0502020204030204" pitchFamily="34" charset="0"/>
            </a:endParaRPr>
          </a:p>
        </p:txBody>
      </p:sp>
      <p:sp>
        <p:nvSpPr>
          <p:cNvPr id="10" name="9 CuadroTexto"/>
          <p:cNvSpPr txBox="1"/>
          <p:nvPr/>
        </p:nvSpPr>
        <p:spPr>
          <a:xfrm>
            <a:off x="4202938" y="865911"/>
            <a:ext cx="1766233"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Gate Electrode</a:t>
            </a:r>
            <a:endParaRPr lang="en-US" sz="1600" b="1" dirty="0">
              <a:latin typeface="Calibri" panose="020F0502020204030204" pitchFamily="34" charset="0"/>
            </a:endParaRPr>
          </a:p>
        </p:txBody>
      </p:sp>
      <p:cxnSp>
        <p:nvCxnSpPr>
          <p:cNvPr id="11" name="10 Conector recto de flecha"/>
          <p:cNvCxnSpPr>
            <a:stCxn id="10" idx="2"/>
          </p:cNvCxnSpPr>
          <p:nvPr/>
        </p:nvCxnSpPr>
        <p:spPr bwMode="auto">
          <a:xfrm>
            <a:off x="5086055" y="1204465"/>
            <a:ext cx="0" cy="64035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2" name="11 Conector recto de flecha"/>
          <p:cNvCxnSpPr>
            <a:stCxn id="9" idx="2"/>
          </p:cNvCxnSpPr>
          <p:nvPr/>
        </p:nvCxnSpPr>
        <p:spPr bwMode="auto">
          <a:xfrm flipH="1">
            <a:off x="8172402" y="3437711"/>
            <a:ext cx="112488" cy="188795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3" name="12 Conector recto de flecha"/>
          <p:cNvCxnSpPr>
            <a:stCxn id="8" idx="2"/>
          </p:cNvCxnSpPr>
          <p:nvPr/>
        </p:nvCxnSpPr>
        <p:spPr bwMode="auto">
          <a:xfrm>
            <a:off x="6541154" y="1247274"/>
            <a:ext cx="1029409" cy="45353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4" name="13 Conector recto de flecha"/>
          <p:cNvCxnSpPr>
            <a:stCxn id="7" idx="3"/>
          </p:cNvCxnSpPr>
          <p:nvPr/>
        </p:nvCxnSpPr>
        <p:spPr bwMode="auto">
          <a:xfrm>
            <a:off x="3860876" y="3835787"/>
            <a:ext cx="1359196" cy="414046"/>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5" name="14 Conector recto de flecha"/>
          <p:cNvCxnSpPr>
            <a:stCxn id="7" idx="3"/>
          </p:cNvCxnSpPr>
          <p:nvPr/>
        </p:nvCxnSpPr>
        <p:spPr bwMode="auto">
          <a:xfrm>
            <a:off x="3860876" y="3835787"/>
            <a:ext cx="2223292"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5" name="24 Conector recto de flecha"/>
          <p:cNvCxnSpPr>
            <a:stCxn id="9" idx="2"/>
          </p:cNvCxnSpPr>
          <p:nvPr/>
        </p:nvCxnSpPr>
        <p:spPr bwMode="auto">
          <a:xfrm flipH="1">
            <a:off x="7452321" y="3437711"/>
            <a:ext cx="832569" cy="188795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6" name="25 Conector recto de flecha"/>
          <p:cNvCxnSpPr>
            <a:stCxn id="9" idx="2"/>
          </p:cNvCxnSpPr>
          <p:nvPr/>
        </p:nvCxnSpPr>
        <p:spPr bwMode="auto">
          <a:xfrm flipH="1">
            <a:off x="6541154" y="3437711"/>
            <a:ext cx="1743736" cy="188795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7" name="36 CuadroTexto"/>
          <p:cNvSpPr txBox="1"/>
          <p:nvPr/>
        </p:nvSpPr>
        <p:spPr>
          <a:xfrm>
            <a:off x="7716364" y="930206"/>
            <a:ext cx="1257080" cy="338554"/>
          </a:xfrm>
          <a:prstGeom prst="rect">
            <a:avLst/>
          </a:prstGeom>
          <a:solidFill>
            <a:schemeClr val="bg1"/>
          </a:solidFill>
        </p:spPr>
        <p:txBody>
          <a:bodyPr wrap="square" rtlCol="0">
            <a:spAutoFit/>
          </a:bodyPr>
          <a:lstStyle/>
          <a:p>
            <a:pPr algn="ctr"/>
            <a:r>
              <a:rPr lang="en-US" sz="1600" b="1" dirty="0" smtClean="0">
                <a:latin typeface="Calibri" panose="020F0502020204030204" pitchFamily="34" charset="0"/>
              </a:rPr>
              <a:t>Ch. Stopper</a:t>
            </a:r>
            <a:endParaRPr lang="en-US" sz="1600" b="1" dirty="0">
              <a:latin typeface="Calibri" panose="020F0502020204030204" pitchFamily="34" charset="0"/>
            </a:endParaRPr>
          </a:p>
        </p:txBody>
      </p:sp>
      <p:cxnSp>
        <p:nvCxnSpPr>
          <p:cNvPr id="38" name="37 Conector recto de flecha"/>
          <p:cNvCxnSpPr>
            <a:stCxn id="37" idx="2"/>
          </p:cNvCxnSpPr>
          <p:nvPr/>
        </p:nvCxnSpPr>
        <p:spPr bwMode="auto">
          <a:xfrm flipH="1">
            <a:off x="7956376" y="1268760"/>
            <a:ext cx="388528" cy="12794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3" name="42 Conector recto de flecha"/>
          <p:cNvCxnSpPr>
            <a:stCxn id="7" idx="3"/>
          </p:cNvCxnSpPr>
          <p:nvPr/>
        </p:nvCxnSpPr>
        <p:spPr bwMode="auto">
          <a:xfrm flipV="1">
            <a:off x="3860876" y="3311855"/>
            <a:ext cx="3015380" cy="52393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1 CuadroTexto"/>
          <p:cNvSpPr txBox="1"/>
          <p:nvPr/>
        </p:nvSpPr>
        <p:spPr>
          <a:xfrm>
            <a:off x="605665" y="963399"/>
            <a:ext cx="2657138" cy="369332"/>
          </a:xfrm>
          <a:prstGeom prst="rect">
            <a:avLst/>
          </a:prstGeom>
          <a:solidFill>
            <a:srgbClr val="93A0CC"/>
          </a:solidFill>
        </p:spPr>
        <p:txBody>
          <a:bodyPr wrap="none" rtlCol="0">
            <a:spAutoFit/>
          </a:bodyPr>
          <a:lstStyle/>
          <a:p>
            <a:r>
              <a:rPr lang="en-US" sz="1800" b="1" dirty="0" smtClean="0">
                <a:latin typeface="Calibri" panose="020F0502020204030204" pitchFamily="34" charset="0"/>
              </a:rPr>
              <a:t>7 photolithographic levels</a:t>
            </a:r>
            <a:endParaRPr lang="en-US" sz="1800" b="1" dirty="0">
              <a:latin typeface="Calibri" panose="020F0502020204030204" pitchFamily="34" charset="0"/>
            </a:endParaRPr>
          </a:p>
        </p:txBody>
      </p:sp>
    </p:spTree>
    <p:extLst>
      <p:ext uri="{BB962C8B-B14F-4D97-AF65-F5344CB8AC3E}">
        <p14:creationId xmlns:p14="http://schemas.microsoft.com/office/powerpoint/2010/main" val="13168211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Design of Experiments</a:t>
            </a:r>
            <a:endParaRPr lang="en-US" sz="1800" kern="0" dirty="0" smtClean="0">
              <a:solidFill>
                <a:schemeClr val="tx1"/>
              </a:solidFill>
              <a:latin typeface="+mn-lt"/>
            </a:endParaRPr>
          </a:p>
        </p:txBody>
      </p:sp>
      <p:cxnSp>
        <p:nvCxnSpPr>
          <p:cNvPr id="4"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6146" name="Picture 2" descr="\\grup\rdg-grup\V-JFET\Diseño\run1\Wafer_V-JFET.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12" b="39243"/>
          <a:stretch/>
        </p:blipFill>
        <p:spPr bwMode="auto">
          <a:xfrm>
            <a:off x="530238" y="1275292"/>
            <a:ext cx="3825738" cy="2379024"/>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4 Tabla"/>
          <p:cNvGraphicFramePr>
            <a:graphicFrameLocks noGrp="1"/>
          </p:cNvGraphicFramePr>
          <p:nvPr>
            <p:extLst/>
          </p:nvPr>
        </p:nvGraphicFramePr>
        <p:xfrm>
          <a:off x="5674314" y="1772816"/>
          <a:ext cx="2138046" cy="914400"/>
        </p:xfrm>
        <a:graphic>
          <a:graphicData uri="http://schemas.openxmlformats.org/drawingml/2006/table">
            <a:tbl>
              <a:tblPr firstRow="1" firstCol="1" bandRow="1">
                <a:tableStyleId>{00A15C55-8517-42AA-B614-E9B94910E393}</a:tableStyleId>
              </a:tblPr>
              <a:tblGrid>
                <a:gridCol w="825818">
                  <a:extLst>
                    <a:ext uri="{9D8B030D-6E8A-4147-A177-3AD203B41FA5}">
                      <a16:colId xmlns:a16="http://schemas.microsoft.com/office/drawing/2014/main" val="20000"/>
                    </a:ext>
                  </a:extLst>
                </a:gridCol>
                <a:gridCol w="438468">
                  <a:extLst>
                    <a:ext uri="{9D8B030D-6E8A-4147-A177-3AD203B41FA5}">
                      <a16:colId xmlns:a16="http://schemas.microsoft.com/office/drawing/2014/main" val="20001"/>
                    </a:ext>
                  </a:extLst>
                </a:gridCol>
                <a:gridCol w="435292">
                  <a:extLst>
                    <a:ext uri="{9D8B030D-6E8A-4147-A177-3AD203B41FA5}">
                      <a16:colId xmlns:a16="http://schemas.microsoft.com/office/drawing/2014/main" val="20002"/>
                    </a:ext>
                  </a:extLst>
                </a:gridCol>
                <a:gridCol w="438468">
                  <a:extLst>
                    <a:ext uri="{9D8B030D-6E8A-4147-A177-3AD203B41FA5}">
                      <a16:colId xmlns:a16="http://schemas.microsoft.com/office/drawing/2014/main" val="20003"/>
                    </a:ext>
                  </a:extLst>
                </a:gridCol>
              </a:tblGrid>
              <a:tr h="288032">
                <a:tc>
                  <a:txBody>
                    <a:bodyPr/>
                    <a:lstStyle/>
                    <a:p>
                      <a:pPr algn="r"/>
                      <a:r>
                        <a:rPr lang="en-US" sz="1400" dirty="0" smtClean="0">
                          <a:latin typeface="Calibri" panose="020F0502020204030204" pitchFamily="34" charset="0"/>
                        </a:rPr>
                        <a:t>S\2r</a:t>
                      </a:r>
                      <a:endParaRPr lang="en-US" sz="1400" dirty="0">
                        <a:latin typeface="Calibri" panose="020F0502020204030204" pitchFamily="34" charset="0"/>
                      </a:endParaRPr>
                    </a:p>
                  </a:txBody>
                  <a:tcPr anchor="ctr"/>
                </a:tc>
                <a:tc>
                  <a:txBody>
                    <a:bodyPr/>
                    <a:lstStyle/>
                    <a:p>
                      <a:pPr algn="ctr"/>
                      <a:r>
                        <a:rPr lang="en-US" sz="1400" dirty="0" smtClean="0">
                          <a:latin typeface="Calibri" panose="020F0502020204030204" pitchFamily="34" charset="0"/>
                        </a:rPr>
                        <a:t>23</a:t>
                      </a:r>
                      <a:endParaRPr lang="en-US" sz="1400" dirty="0">
                        <a:latin typeface="Calibri" panose="020F0502020204030204" pitchFamily="34" charset="0"/>
                      </a:endParaRPr>
                    </a:p>
                  </a:txBody>
                  <a:tcPr anchor="ctr"/>
                </a:tc>
                <a:tc>
                  <a:txBody>
                    <a:bodyPr/>
                    <a:lstStyle/>
                    <a:p>
                      <a:pPr algn="ctr"/>
                      <a:r>
                        <a:rPr lang="en-US" sz="1400" dirty="0" smtClean="0">
                          <a:latin typeface="Calibri" panose="020F0502020204030204" pitchFamily="34" charset="0"/>
                        </a:rPr>
                        <a:t>29</a:t>
                      </a:r>
                      <a:endParaRPr lang="en-US" sz="1400" dirty="0">
                        <a:latin typeface="Calibri" panose="020F0502020204030204" pitchFamily="34" charset="0"/>
                      </a:endParaRPr>
                    </a:p>
                  </a:txBody>
                  <a:tcPr anchor="ctr"/>
                </a:tc>
                <a:tc>
                  <a:txBody>
                    <a:bodyPr/>
                    <a:lstStyle/>
                    <a:p>
                      <a:pPr algn="ctr"/>
                      <a:r>
                        <a:rPr lang="en-US" sz="1400" dirty="0" smtClean="0">
                          <a:latin typeface="Calibri" panose="020F0502020204030204" pitchFamily="34" charset="0"/>
                        </a:rPr>
                        <a:t>35</a:t>
                      </a:r>
                      <a:endParaRPr lang="en-US" sz="1400" dirty="0">
                        <a:latin typeface="Calibri" panose="020F0502020204030204" pitchFamily="34" charset="0"/>
                      </a:endParaRPr>
                    </a:p>
                  </a:txBody>
                  <a:tcPr anchor="ctr"/>
                </a:tc>
                <a:extLst>
                  <a:ext uri="{0D108BD9-81ED-4DB2-BD59-A6C34878D82A}">
                    <a16:rowId xmlns:a16="http://schemas.microsoft.com/office/drawing/2014/main" val="10000"/>
                  </a:ext>
                </a:extLst>
              </a:tr>
              <a:tr h="244232">
                <a:tc>
                  <a:txBody>
                    <a:bodyPr/>
                    <a:lstStyle/>
                    <a:p>
                      <a:pPr algn="r"/>
                      <a:r>
                        <a:rPr lang="en-US" sz="1400" dirty="0" smtClean="0">
                          <a:latin typeface="Calibri" panose="020F0502020204030204" pitchFamily="34" charset="0"/>
                        </a:rPr>
                        <a:t>10</a:t>
                      </a:r>
                      <a:endParaRPr lang="en-US" sz="1400" dirty="0">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r>
                        <a:rPr lang="en-US" sz="1400" dirty="0" smtClean="0">
                          <a:solidFill>
                            <a:srgbClr val="0070C0"/>
                          </a:solidFill>
                          <a:latin typeface="Calibri" panose="020F0502020204030204" pitchFamily="34" charset="0"/>
                        </a:rPr>
                        <a:t>X</a:t>
                      </a:r>
                      <a:endParaRPr lang="en-US" sz="1400" dirty="0">
                        <a:solidFill>
                          <a:srgbClr val="0070C0"/>
                        </a:solidFill>
                        <a:latin typeface="Calibri" panose="020F0502020204030204" pitchFamily="34" charset="0"/>
                      </a:endParaRPr>
                    </a:p>
                  </a:txBody>
                  <a:tcPr anchor="ctr"/>
                </a:tc>
                <a:extLst>
                  <a:ext uri="{0D108BD9-81ED-4DB2-BD59-A6C34878D82A}">
                    <a16:rowId xmlns:a16="http://schemas.microsoft.com/office/drawing/2014/main" val="10001"/>
                  </a:ext>
                </a:extLst>
              </a:tr>
              <a:tr h="227464">
                <a:tc>
                  <a:txBody>
                    <a:bodyPr/>
                    <a:lstStyle/>
                    <a:p>
                      <a:pPr algn="r"/>
                      <a:r>
                        <a:rPr lang="en-US" sz="1400" dirty="0" smtClean="0">
                          <a:latin typeface="Calibri" panose="020F0502020204030204" pitchFamily="34" charset="0"/>
                        </a:rPr>
                        <a:t>7</a:t>
                      </a:r>
                      <a:endParaRPr lang="en-US" sz="1400" dirty="0">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tc>
                  <a:txBody>
                    <a:bodyPr/>
                    <a:lstStyle/>
                    <a:p>
                      <a:pPr algn="ctr"/>
                      <a:endParaRPr lang="en-US" sz="1400" dirty="0">
                        <a:latin typeface="Calibri" panose="020F0502020204030204" pitchFamily="34" charset="0"/>
                      </a:endParaRPr>
                    </a:p>
                  </a:txBody>
                  <a:tcPr anchor="ctr"/>
                </a:tc>
                <a:tc>
                  <a:txBody>
                    <a:bodyPr/>
                    <a:lstStyle/>
                    <a:p>
                      <a:pPr algn="ctr"/>
                      <a:r>
                        <a:rPr lang="en-US" sz="1400" dirty="0" smtClean="0">
                          <a:solidFill>
                            <a:srgbClr val="00B050"/>
                          </a:solidFill>
                          <a:latin typeface="Calibri" panose="020F0502020204030204" pitchFamily="34" charset="0"/>
                        </a:rPr>
                        <a:t>X</a:t>
                      </a:r>
                      <a:endParaRPr lang="en-US" sz="1400" dirty="0">
                        <a:solidFill>
                          <a:srgbClr val="00B050"/>
                        </a:solidFill>
                        <a:latin typeface="Calibri" panose="020F0502020204030204" pitchFamily="34" charset="0"/>
                      </a:endParaRPr>
                    </a:p>
                  </a:txBody>
                  <a:tcPr anchor="ctr"/>
                </a:tc>
                <a:extLst>
                  <a:ext uri="{0D108BD9-81ED-4DB2-BD59-A6C34878D82A}">
                    <a16:rowId xmlns:a16="http://schemas.microsoft.com/office/drawing/2014/main" val="10002"/>
                  </a:ext>
                </a:extLst>
              </a:tr>
            </a:tbl>
          </a:graphicData>
        </a:graphic>
      </p:graphicFrame>
      <p:sp>
        <p:nvSpPr>
          <p:cNvPr id="7" name="3 Rectángulo"/>
          <p:cNvSpPr/>
          <p:nvPr/>
        </p:nvSpPr>
        <p:spPr>
          <a:xfrm>
            <a:off x="4763670" y="836711"/>
            <a:ext cx="4128810" cy="877163"/>
          </a:xfrm>
          <a:prstGeom prst="rect">
            <a:avLst/>
          </a:prstGeom>
        </p:spPr>
        <p:txBody>
          <a:bodyPr wrap="square">
            <a:spAutoFit/>
          </a:bodyPr>
          <a:lstStyle/>
          <a:p>
            <a:pPr>
              <a:spcAft>
                <a:spcPts val="600"/>
              </a:spcAft>
            </a:pPr>
            <a:r>
              <a:rPr lang="en-US" sz="1800" b="1" u="sng" dirty="0" smtClean="0">
                <a:solidFill>
                  <a:srgbClr val="FF0000"/>
                </a:solidFill>
                <a:latin typeface="Calibri" panose="020F0502020204030204" pitchFamily="34" charset="0"/>
              </a:rPr>
              <a:t>Device Design (parameter values)</a:t>
            </a:r>
            <a:endParaRPr lang="en-US" sz="1800" b="1" dirty="0" smtClean="0">
              <a:latin typeface="Calibri" panose="020F0502020204030204" pitchFamily="34" charset="0"/>
            </a:endParaRPr>
          </a:p>
          <a:p>
            <a:pPr marL="285750" indent="-285750">
              <a:spcAft>
                <a:spcPts val="600"/>
              </a:spcAft>
              <a:buFont typeface="Arial" charset="0"/>
              <a:buChar char="•"/>
            </a:pPr>
            <a:r>
              <a:rPr lang="en-US" sz="1400" b="1" dirty="0" smtClean="0">
                <a:latin typeface="Calibri" panose="020F0502020204030204" pitchFamily="34" charset="0"/>
              </a:rPr>
              <a:t>7 Designs with different </a:t>
            </a:r>
            <a:r>
              <a:rPr lang="en-US" sz="1400" b="1" dirty="0" smtClean="0">
                <a:solidFill>
                  <a:srgbClr val="FF0000"/>
                </a:solidFill>
                <a:latin typeface="Calibri" panose="020F0502020204030204" pitchFamily="34" charset="0"/>
              </a:rPr>
              <a:t>2r</a:t>
            </a:r>
            <a:r>
              <a:rPr lang="en-US" sz="1400" b="1" dirty="0" smtClean="0">
                <a:latin typeface="Calibri" panose="020F0502020204030204" pitchFamily="34" charset="0"/>
              </a:rPr>
              <a:t>  and/or </a:t>
            </a:r>
            <a:r>
              <a:rPr lang="en-US" sz="1400" b="1" dirty="0" smtClean="0">
                <a:solidFill>
                  <a:srgbClr val="FF0000"/>
                </a:solidFill>
                <a:latin typeface="Calibri" panose="020F0502020204030204" pitchFamily="34" charset="0"/>
              </a:rPr>
              <a:t>S</a:t>
            </a:r>
            <a:r>
              <a:rPr lang="en-US" sz="1400" b="1" dirty="0" smtClean="0">
                <a:latin typeface="Calibri" panose="020F0502020204030204" pitchFamily="34" charset="0"/>
              </a:rPr>
              <a:t> (6x6 mm</a:t>
            </a:r>
            <a:r>
              <a:rPr lang="en-US" sz="1400" b="1" baseline="30000" dirty="0" smtClean="0">
                <a:latin typeface="Calibri" panose="020F0502020204030204" pitchFamily="34" charset="0"/>
              </a:rPr>
              <a:t>2</a:t>
            </a:r>
            <a:r>
              <a:rPr lang="en-US" sz="1400" b="1" dirty="0" smtClean="0">
                <a:latin typeface="Calibri" panose="020F0502020204030204" pitchFamily="34" charset="0"/>
              </a:rPr>
              <a:t>) (</a:t>
            </a:r>
            <a:r>
              <a:rPr lang="en-US" sz="1400" b="1" dirty="0" smtClean="0">
                <a:solidFill>
                  <a:srgbClr val="00B050"/>
                </a:solidFill>
                <a:latin typeface="Calibri" panose="020F0502020204030204" pitchFamily="34" charset="0"/>
              </a:rPr>
              <a:t>green</a:t>
            </a:r>
            <a:r>
              <a:rPr lang="en-US" sz="1400" b="1" dirty="0" smtClean="0">
                <a:latin typeface="Calibri" panose="020F0502020204030204" pitchFamily="34" charset="0"/>
              </a:rPr>
              <a:t>)</a:t>
            </a:r>
          </a:p>
        </p:txBody>
      </p:sp>
      <p:sp>
        <p:nvSpPr>
          <p:cNvPr id="8" name="3 Rectángulo"/>
          <p:cNvSpPr/>
          <p:nvPr/>
        </p:nvSpPr>
        <p:spPr>
          <a:xfrm>
            <a:off x="4815448" y="3020870"/>
            <a:ext cx="3716992" cy="307777"/>
          </a:xfrm>
          <a:prstGeom prst="rect">
            <a:avLst/>
          </a:prstGeom>
        </p:spPr>
        <p:txBody>
          <a:bodyPr wrap="square">
            <a:spAutoFit/>
          </a:bodyPr>
          <a:lstStyle/>
          <a:p>
            <a:pPr marL="285750" indent="-285750">
              <a:spcAft>
                <a:spcPts val="600"/>
              </a:spcAft>
              <a:buFont typeface="Arial" charset="0"/>
              <a:buChar char="•"/>
            </a:pPr>
            <a:r>
              <a:rPr lang="en-US" sz="1400" b="1" dirty="0" smtClean="0">
                <a:latin typeface="Calibri" panose="020F0502020204030204" pitchFamily="34" charset="0"/>
              </a:rPr>
              <a:t>2 Additional </a:t>
            </a:r>
            <a:r>
              <a:rPr lang="en-US" sz="1400" b="1" dirty="0">
                <a:latin typeface="Calibri" panose="020F0502020204030204" pitchFamily="34" charset="0"/>
              </a:rPr>
              <a:t>d</a:t>
            </a:r>
            <a:r>
              <a:rPr lang="en-US" sz="1400" b="1" dirty="0" smtClean="0">
                <a:latin typeface="Calibri" panose="020F0502020204030204" pitchFamily="34" charset="0"/>
              </a:rPr>
              <a:t>esigns with 8.9x6 mm</a:t>
            </a:r>
            <a:r>
              <a:rPr lang="en-US" sz="1400" b="1" baseline="30000" dirty="0" smtClean="0">
                <a:latin typeface="Calibri" panose="020F0502020204030204" pitchFamily="34" charset="0"/>
              </a:rPr>
              <a:t>2</a:t>
            </a:r>
            <a:r>
              <a:rPr lang="en-US" sz="1400" b="1" dirty="0">
                <a:latin typeface="Calibri" panose="020F0502020204030204" pitchFamily="34" charset="0"/>
              </a:rPr>
              <a:t> </a:t>
            </a:r>
            <a:r>
              <a:rPr lang="en-US" sz="1400" b="1" dirty="0" smtClean="0">
                <a:latin typeface="Calibri" panose="020F0502020204030204" pitchFamily="34" charset="0"/>
              </a:rPr>
              <a:t>(</a:t>
            </a:r>
            <a:r>
              <a:rPr lang="en-US" sz="1400" b="1" dirty="0" smtClean="0">
                <a:solidFill>
                  <a:srgbClr val="0070C0"/>
                </a:solidFill>
                <a:latin typeface="Calibri" panose="020F0502020204030204" pitchFamily="34" charset="0"/>
              </a:rPr>
              <a:t>blue</a:t>
            </a:r>
            <a:r>
              <a:rPr lang="en-US" sz="1400" b="1" dirty="0" smtClean="0">
                <a:latin typeface="Calibri" panose="020F0502020204030204" pitchFamily="34" charset="0"/>
              </a:rPr>
              <a:t>)</a:t>
            </a:r>
          </a:p>
        </p:txBody>
      </p:sp>
      <p:sp>
        <p:nvSpPr>
          <p:cNvPr id="9" name="3 Rectángulo"/>
          <p:cNvSpPr/>
          <p:nvPr/>
        </p:nvSpPr>
        <p:spPr>
          <a:xfrm>
            <a:off x="4788024" y="3284984"/>
            <a:ext cx="4078442" cy="369332"/>
          </a:xfrm>
          <a:prstGeom prst="rect">
            <a:avLst/>
          </a:prstGeom>
        </p:spPr>
        <p:txBody>
          <a:bodyPr wrap="square">
            <a:spAutoFit/>
          </a:bodyPr>
          <a:lstStyle/>
          <a:p>
            <a:pPr>
              <a:spcAft>
                <a:spcPts val="600"/>
              </a:spcAft>
            </a:pPr>
            <a:r>
              <a:rPr lang="en-US" sz="1800" b="1" u="sng" dirty="0" smtClean="0">
                <a:solidFill>
                  <a:srgbClr val="FF0000"/>
                </a:solidFill>
                <a:latin typeface="Calibri" panose="020F0502020204030204" pitchFamily="34" charset="0"/>
              </a:rPr>
              <a:t>P-Spray Strategy</a:t>
            </a:r>
          </a:p>
        </p:txBody>
      </p:sp>
      <p:sp>
        <p:nvSpPr>
          <p:cNvPr id="10" name="3 Rectángulo"/>
          <p:cNvSpPr/>
          <p:nvPr/>
        </p:nvSpPr>
        <p:spPr>
          <a:xfrm>
            <a:off x="4807670" y="5013176"/>
            <a:ext cx="4184242" cy="954107"/>
          </a:xfrm>
          <a:prstGeom prst="rect">
            <a:avLst/>
          </a:prstGeom>
        </p:spPr>
        <p:txBody>
          <a:bodyPr wrap="square">
            <a:spAutoFit/>
          </a:bodyPr>
          <a:lstStyle/>
          <a:p>
            <a:pPr>
              <a:spcAft>
                <a:spcPts val="600"/>
              </a:spcAft>
            </a:pPr>
            <a:r>
              <a:rPr lang="en-US" sz="1800" b="1" u="sng" dirty="0" smtClean="0">
                <a:solidFill>
                  <a:srgbClr val="FF0000"/>
                </a:solidFill>
                <a:latin typeface="Calibri" panose="020F0502020204030204" pitchFamily="34" charset="0"/>
              </a:rPr>
              <a:t>Substrate Doping</a:t>
            </a:r>
          </a:p>
          <a:p>
            <a:pPr marL="285750" indent="-285750">
              <a:spcAft>
                <a:spcPts val="600"/>
              </a:spcAft>
              <a:buFont typeface="Arial" charset="0"/>
              <a:buChar char="•"/>
            </a:pPr>
            <a:r>
              <a:rPr lang="en-US" sz="1400" b="1" dirty="0" smtClean="0">
                <a:latin typeface="Calibri" panose="020F0502020204030204" pitchFamily="34" charset="0"/>
              </a:rPr>
              <a:t>“High-Resistivity” (500-1000 </a:t>
            </a:r>
            <a:r>
              <a:rPr lang="el-GR" sz="1400" b="1" dirty="0" smtClean="0">
                <a:latin typeface="Calibri" panose="020F0502020204030204" pitchFamily="34" charset="0"/>
              </a:rPr>
              <a:t>Ω</a:t>
            </a:r>
            <a:r>
              <a:rPr lang="es-ES" sz="1400" b="1" dirty="0" smtClean="0">
                <a:latin typeface="Calibri" panose="020F0502020204030204" pitchFamily="34" charset="0"/>
              </a:rPr>
              <a:t>·cm) </a:t>
            </a:r>
            <a:r>
              <a:rPr lang="es-ES" sz="1400" b="1" dirty="0" smtClean="0">
                <a:latin typeface="Calibri" panose="020F0502020204030204" pitchFamily="34" charset="0"/>
                <a:sym typeface="Wingdings" panose="05000000000000000000" pitchFamily="2" charset="2"/>
              </a:rPr>
              <a:t> </a:t>
            </a:r>
            <a:r>
              <a:rPr lang="en-US" sz="1400" b="1" dirty="0" smtClean="0">
                <a:latin typeface="Calibri" panose="020F0502020204030204" pitchFamily="34" charset="0"/>
                <a:sym typeface="Wingdings" panose="05000000000000000000" pitchFamily="2" charset="2"/>
              </a:rPr>
              <a:t>Lower</a:t>
            </a:r>
            <a:r>
              <a:rPr lang="es-ES" sz="1400" b="1" dirty="0" smtClean="0">
                <a:latin typeface="Calibri" panose="020F0502020204030204" pitchFamily="34" charset="0"/>
                <a:sym typeface="Wingdings" panose="05000000000000000000" pitchFamily="2" charset="2"/>
              </a:rPr>
              <a:t> V</a:t>
            </a:r>
            <a:r>
              <a:rPr lang="es-ES" sz="1400" b="1" baseline="-25000" dirty="0" smtClean="0">
                <a:latin typeface="Calibri" panose="020F0502020204030204" pitchFamily="34" charset="0"/>
                <a:sym typeface="Wingdings" panose="05000000000000000000" pitchFamily="2" charset="2"/>
              </a:rPr>
              <a:t>OFF</a:t>
            </a:r>
            <a:r>
              <a:rPr lang="es-ES" sz="1400" b="1" dirty="0" smtClean="0">
                <a:latin typeface="Calibri" panose="020F0502020204030204" pitchFamily="34" charset="0"/>
                <a:sym typeface="Wingdings" panose="05000000000000000000" pitchFamily="2" charset="2"/>
              </a:rPr>
              <a:t> </a:t>
            </a:r>
            <a:endParaRPr lang="en-US" sz="1400" b="1" dirty="0" smtClean="0">
              <a:latin typeface="Calibri" panose="020F0502020204030204" pitchFamily="34" charset="0"/>
            </a:endParaRPr>
          </a:p>
          <a:p>
            <a:pPr marL="285750" indent="-285750">
              <a:spcAft>
                <a:spcPts val="600"/>
              </a:spcAft>
              <a:buFont typeface="Arial" charset="0"/>
              <a:buChar char="•"/>
            </a:pPr>
            <a:r>
              <a:rPr lang="en-US" sz="1400" b="1" dirty="0" smtClean="0">
                <a:latin typeface="Calibri" panose="020F0502020204030204" pitchFamily="34" charset="0"/>
              </a:rPr>
              <a:t>“Low-Resistivity” (150-500 </a:t>
            </a:r>
            <a:r>
              <a:rPr lang="el-GR" sz="1400" b="1" dirty="0">
                <a:latin typeface="Calibri" panose="020F0502020204030204" pitchFamily="34" charset="0"/>
              </a:rPr>
              <a:t>Ω</a:t>
            </a:r>
            <a:r>
              <a:rPr lang="es-ES" sz="1400" b="1" dirty="0">
                <a:latin typeface="Calibri" panose="020F0502020204030204" pitchFamily="34" charset="0"/>
              </a:rPr>
              <a:t>·cm</a:t>
            </a:r>
            <a:r>
              <a:rPr lang="es-ES" sz="1400" b="1" dirty="0" smtClean="0">
                <a:latin typeface="Calibri" panose="020F0502020204030204" pitchFamily="34" charset="0"/>
              </a:rPr>
              <a:t>) </a:t>
            </a:r>
            <a:r>
              <a:rPr lang="es-ES" sz="1400" b="1" dirty="0" smtClean="0">
                <a:latin typeface="Calibri" panose="020F0502020204030204" pitchFamily="34" charset="0"/>
                <a:sym typeface="Wingdings" panose="05000000000000000000" pitchFamily="2" charset="2"/>
              </a:rPr>
              <a:t> </a:t>
            </a:r>
            <a:r>
              <a:rPr lang="en-US" sz="1400" b="1" dirty="0" smtClean="0">
                <a:latin typeface="Calibri" panose="020F0502020204030204" pitchFamily="34" charset="0"/>
                <a:sym typeface="Wingdings" panose="05000000000000000000" pitchFamily="2" charset="2"/>
              </a:rPr>
              <a:t>Lower</a:t>
            </a:r>
            <a:r>
              <a:rPr lang="es-ES" sz="1400" b="1" dirty="0" smtClean="0">
                <a:latin typeface="Calibri" panose="020F0502020204030204" pitchFamily="34" charset="0"/>
                <a:sym typeface="Wingdings" panose="05000000000000000000" pitchFamily="2" charset="2"/>
              </a:rPr>
              <a:t> </a:t>
            </a:r>
            <a:r>
              <a:rPr lang="es-ES" sz="1400" b="1" dirty="0" err="1" smtClean="0">
                <a:latin typeface="Calibri" panose="020F0502020204030204" pitchFamily="34" charset="0"/>
                <a:sym typeface="Wingdings" panose="05000000000000000000" pitchFamily="2" charset="2"/>
              </a:rPr>
              <a:t>V</a:t>
            </a:r>
            <a:r>
              <a:rPr lang="es-ES" sz="1400" b="1" baseline="-25000" dirty="0" err="1" smtClean="0">
                <a:latin typeface="Calibri" panose="020F0502020204030204" pitchFamily="34" charset="0"/>
                <a:sym typeface="Wingdings" panose="05000000000000000000" pitchFamily="2" charset="2"/>
              </a:rPr>
              <a:t>Drop</a:t>
            </a:r>
            <a:endParaRPr lang="en-US" sz="1400" b="1" baseline="-25000" dirty="0" smtClean="0">
              <a:latin typeface="Calibri" panose="020F0502020204030204" pitchFamily="34" charset="0"/>
            </a:endParaRPr>
          </a:p>
        </p:txBody>
      </p:sp>
      <p:graphicFrame>
        <p:nvGraphicFramePr>
          <p:cNvPr id="11" name="10 Tabla"/>
          <p:cNvGraphicFramePr>
            <a:graphicFrameLocks noGrp="1"/>
          </p:cNvGraphicFramePr>
          <p:nvPr>
            <p:extLst/>
          </p:nvPr>
        </p:nvGraphicFramePr>
        <p:xfrm>
          <a:off x="5652120" y="3666825"/>
          <a:ext cx="2242948" cy="1221913"/>
        </p:xfrm>
        <a:graphic>
          <a:graphicData uri="http://schemas.openxmlformats.org/drawingml/2006/table">
            <a:tbl>
              <a:tblPr firstRow="1" firstCol="1" bandRow="1">
                <a:tableStyleId>{00A15C55-8517-42AA-B614-E9B94910E393}</a:tableStyleId>
              </a:tblPr>
              <a:tblGrid>
                <a:gridCol w="1182180">
                  <a:extLst>
                    <a:ext uri="{9D8B030D-6E8A-4147-A177-3AD203B41FA5}">
                      <a16:colId xmlns:a16="http://schemas.microsoft.com/office/drawing/2014/main" val="20000"/>
                    </a:ext>
                  </a:extLst>
                </a:gridCol>
                <a:gridCol w="1060768">
                  <a:extLst>
                    <a:ext uri="{9D8B030D-6E8A-4147-A177-3AD203B41FA5}">
                      <a16:colId xmlns:a16="http://schemas.microsoft.com/office/drawing/2014/main" val="20001"/>
                    </a:ext>
                  </a:extLst>
                </a:gridCol>
              </a:tblGrid>
              <a:tr h="285809">
                <a:tc>
                  <a:txBody>
                    <a:bodyPr/>
                    <a:lstStyle/>
                    <a:p>
                      <a:pPr algn="l"/>
                      <a:endParaRPr lang="en-US" sz="1400" dirty="0">
                        <a:latin typeface="Calibri" panose="020F0502020204030204" pitchFamily="34" charset="0"/>
                      </a:endParaRPr>
                    </a:p>
                  </a:txBody>
                  <a:tcPr anchor="ctr"/>
                </a:tc>
                <a:tc>
                  <a:txBody>
                    <a:bodyPr/>
                    <a:lstStyle/>
                    <a:p>
                      <a:pPr algn="l"/>
                      <a:r>
                        <a:rPr lang="en-US" sz="1400" dirty="0" smtClean="0">
                          <a:latin typeface="Calibri" panose="020F0502020204030204" pitchFamily="34" charset="0"/>
                        </a:rPr>
                        <a:t>Dose [cm</a:t>
                      </a:r>
                      <a:r>
                        <a:rPr lang="en-US" sz="1400" baseline="30000" dirty="0" smtClean="0">
                          <a:latin typeface="Calibri" panose="020F0502020204030204" pitchFamily="34" charset="0"/>
                        </a:rPr>
                        <a:t>-2</a:t>
                      </a:r>
                      <a:r>
                        <a:rPr lang="en-US" sz="1400" dirty="0" smtClean="0">
                          <a:latin typeface="Calibri" panose="020F0502020204030204" pitchFamily="34" charset="0"/>
                        </a:rPr>
                        <a:t>]</a:t>
                      </a:r>
                      <a:endParaRPr lang="en-US" sz="1400" dirty="0">
                        <a:latin typeface="Calibri" panose="020F0502020204030204" pitchFamily="34" charset="0"/>
                      </a:endParaRPr>
                    </a:p>
                  </a:txBody>
                  <a:tcPr anchor="ctr"/>
                </a:tc>
                <a:extLst>
                  <a:ext uri="{0D108BD9-81ED-4DB2-BD59-A6C34878D82A}">
                    <a16:rowId xmlns:a16="http://schemas.microsoft.com/office/drawing/2014/main" val="10000"/>
                  </a:ext>
                </a:extLst>
              </a:tr>
              <a:tr h="269041">
                <a:tc>
                  <a:txBody>
                    <a:bodyPr/>
                    <a:lstStyle/>
                    <a:p>
                      <a:pPr algn="r"/>
                      <a:r>
                        <a:rPr lang="en-US" sz="1400" dirty="0" smtClean="0">
                          <a:latin typeface="Calibri" panose="020F0502020204030204" pitchFamily="34" charset="0"/>
                        </a:rPr>
                        <a:t>w/o</a:t>
                      </a:r>
                      <a:r>
                        <a:rPr lang="en-US" sz="1400" baseline="0" dirty="0" smtClean="0">
                          <a:latin typeface="Calibri" panose="020F0502020204030204" pitchFamily="34" charset="0"/>
                        </a:rPr>
                        <a:t> P-Spray</a:t>
                      </a:r>
                      <a:endParaRPr lang="en-US" sz="1400" dirty="0">
                        <a:latin typeface="Calibri" panose="020F0502020204030204" pitchFamily="34" charset="0"/>
                      </a:endParaRPr>
                    </a:p>
                  </a:txBody>
                  <a:tcPr anchor="ctr"/>
                </a:tc>
                <a:tc>
                  <a:txBody>
                    <a:bodyPr/>
                    <a:lstStyle/>
                    <a:p>
                      <a:pPr algn="l"/>
                      <a:r>
                        <a:rPr lang="en-US" sz="1400" dirty="0" smtClean="0">
                          <a:solidFill>
                            <a:schemeClr val="tx1"/>
                          </a:solidFill>
                          <a:latin typeface="Calibri" panose="020F0502020204030204" pitchFamily="34" charset="0"/>
                        </a:rPr>
                        <a:t>-</a:t>
                      </a:r>
                      <a:endParaRPr lang="en-US" sz="14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1"/>
                  </a:ext>
                </a:extLst>
              </a:tr>
              <a:tr h="252273">
                <a:tc>
                  <a:txBody>
                    <a:bodyPr/>
                    <a:lstStyle/>
                    <a:p>
                      <a:pPr algn="r"/>
                      <a:r>
                        <a:rPr lang="en-US" sz="1400" dirty="0" smtClean="0">
                          <a:latin typeface="Calibri" panose="020F0502020204030204" pitchFamily="34" charset="0"/>
                        </a:rPr>
                        <a:t>With P-Spray</a:t>
                      </a:r>
                      <a:endParaRPr lang="en-US" sz="1400" dirty="0">
                        <a:latin typeface="Calibri" panose="020F0502020204030204" pitchFamily="34" charset="0"/>
                      </a:endParaRPr>
                    </a:p>
                  </a:txBody>
                  <a:tcPr anchor="ctr"/>
                </a:tc>
                <a:tc>
                  <a:txBody>
                    <a:bodyPr/>
                    <a:lstStyle/>
                    <a:p>
                      <a:pPr algn="l"/>
                      <a:r>
                        <a:rPr lang="en-US" sz="1400" dirty="0" smtClean="0">
                          <a:solidFill>
                            <a:schemeClr val="tx1"/>
                          </a:solidFill>
                          <a:latin typeface="Calibri" panose="020F0502020204030204" pitchFamily="34" charset="0"/>
                        </a:rPr>
                        <a:t>1e12</a:t>
                      </a:r>
                      <a:endParaRPr lang="en-US" sz="14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2"/>
                  </a:ext>
                </a:extLst>
              </a:tr>
              <a:tr h="307513">
                <a:tc>
                  <a:txBody>
                    <a:bodyPr/>
                    <a:lstStyle/>
                    <a:p>
                      <a:pPr algn="r"/>
                      <a:r>
                        <a:rPr lang="en-US" sz="1400" dirty="0" smtClean="0">
                          <a:latin typeface="Calibri" panose="020F0502020204030204" pitchFamily="34" charset="0"/>
                        </a:rPr>
                        <a:t>With</a:t>
                      </a:r>
                      <a:r>
                        <a:rPr lang="en-US" sz="1400" baseline="0" dirty="0" smtClean="0">
                          <a:latin typeface="Calibri" panose="020F0502020204030204" pitchFamily="34" charset="0"/>
                        </a:rPr>
                        <a:t> P-Pray</a:t>
                      </a:r>
                      <a:endParaRPr lang="en-US" sz="1400" dirty="0">
                        <a:latin typeface="Calibri" panose="020F0502020204030204" pitchFamily="34" charset="0"/>
                      </a:endParaRPr>
                    </a:p>
                  </a:txBody>
                  <a:tcPr anchor="ctr"/>
                </a:tc>
                <a:tc>
                  <a:txBody>
                    <a:bodyPr/>
                    <a:lstStyle/>
                    <a:p>
                      <a:pPr algn="l"/>
                      <a:r>
                        <a:rPr lang="en-US" sz="1400" dirty="0" smtClean="0">
                          <a:solidFill>
                            <a:schemeClr val="tx1"/>
                          </a:solidFill>
                          <a:latin typeface="Calibri" panose="020F0502020204030204" pitchFamily="34" charset="0"/>
                        </a:rPr>
                        <a:t>5e12</a:t>
                      </a:r>
                      <a:endParaRPr lang="en-US" sz="14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sp>
        <p:nvSpPr>
          <p:cNvPr id="2" name="1 CuadroTexto"/>
          <p:cNvSpPr txBox="1"/>
          <p:nvPr/>
        </p:nvSpPr>
        <p:spPr>
          <a:xfrm rot="16200000">
            <a:off x="3551639" y="2039307"/>
            <a:ext cx="2122022" cy="369332"/>
          </a:xfrm>
          <a:prstGeom prst="rect">
            <a:avLst/>
          </a:prstGeom>
          <a:solidFill>
            <a:srgbClr val="FFFF00"/>
          </a:solidFill>
        </p:spPr>
        <p:txBody>
          <a:bodyPr wrap="square" rtlCol="0" anchor="ctr">
            <a:spAutoFit/>
          </a:bodyPr>
          <a:lstStyle/>
          <a:p>
            <a:pPr algn="ctr"/>
            <a:r>
              <a:rPr lang="en-US" sz="1800" b="1" dirty="0" smtClean="0">
                <a:latin typeface="Calibri" panose="020F0502020204030204" pitchFamily="34" charset="0"/>
              </a:rPr>
              <a:t>Design</a:t>
            </a:r>
            <a:endParaRPr lang="en-US" sz="1800" b="1" dirty="0">
              <a:latin typeface="Calibri" panose="020F0502020204030204" pitchFamily="34" charset="0"/>
            </a:endParaRPr>
          </a:p>
        </p:txBody>
      </p:sp>
      <p:sp>
        <p:nvSpPr>
          <p:cNvPr id="13" name="12 CuadroTexto"/>
          <p:cNvSpPr txBox="1"/>
          <p:nvPr/>
        </p:nvSpPr>
        <p:spPr>
          <a:xfrm rot="16200000">
            <a:off x="3369647" y="4517667"/>
            <a:ext cx="2529899" cy="369332"/>
          </a:xfrm>
          <a:prstGeom prst="rect">
            <a:avLst/>
          </a:prstGeom>
          <a:solidFill>
            <a:srgbClr val="FFFF00"/>
          </a:solidFill>
        </p:spPr>
        <p:txBody>
          <a:bodyPr wrap="square" rtlCol="0" anchor="ctr">
            <a:spAutoFit/>
          </a:bodyPr>
          <a:lstStyle/>
          <a:p>
            <a:pPr algn="ctr"/>
            <a:r>
              <a:rPr lang="en-US" sz="1800" b="1" dirty="0" smtClean="0">
                <a:latin typeface="Calibri" panose="020F0502020204030204" pitchFamily="34" charset="0"/>
              </a:rPr>
              <a:t>Technology</a:t>
            </a:r>
            <a:endParaRPr lang="en-US" sz="1800" b="1" dirty="0">
              <a:latin typeface="Calibri" panose="020F0502020204030204" pitchFamily="34" charset="0"/>
            </a:endParaRPr>
          </a:p>
        </p:txBody>
      </p:sp>
      <p:pic>
        <p:nvPicPr>
          <p:cNvPr id="1027" name="Picture 3" descr="C:\Users\pablo\Google Drive\3D JFET Switch\Presentación HMux\Figures Layout\Detalle Met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75"/>
          <a:stretch/>
        </p:blipFill>
        <p:spPr bwMode="auto">
          <a:xfrm>
            <a:off x="984001" y="3817324"/>
            <a:ext cx="2507879" cy="248647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9" name="18 Conector recto de flecha"/>
          <p:cNvCxnSpPr/>
          <p:nvPr/>
        </p:nvCxnSpPr>
        <p:spPr bwMode="auto">
          <a:xfrm>
            <a:off x="2132034" y="5071928"/>
            <a:ext cx="495750" cy="0"/>
          </a:xfrm>
          <a:prstGeom prst="straightConnector1">
            <a:avLst/>
          </a:prstGeom>
          <a:solidFill>
            <a:schemeClr val="accent1"/>
          </a:solidFill>
          <a:ln w="25400" cap="flat" cmpd="sng" algn="ctr">
            <a:solidFill>
              <a:srgbClr val="FFFF00"/>
            </a:solidFill>
            <a:prstDash val="solid"/>
            <a:round/>
            <a:headEnd type="arrow" w="med" len="med"/>
            <a:tailEnd type="arrow"/>
          </a:ln>
          <a:effectLst/>
        </p:spPr>
      </p:cxnSp>
      <p:cxnSp>
        <p:nvCxnSpPr>
          <p:cNvPr id="26" name="25 Conector recto de flecha"/>
          <p:cNvCxnSpPr/>
          <p:nvPr/>
        </p:nvCxnSpPr>
        <p:spPr bwMode="auto">
          <a:xfrm>
            <a:off x="2284370" y="4295666"/>
            <a:ext cx="178532" cy="0"/>
          </a:xfrm>
          <a:prstGeom prst="straightConnector1">
            <a:avLst/>
          </a:prstGeom>
          <a:solidFill>
            <a:schemeClr val="accent1"/>
          </a:solidFill>
          <a:ln w="25400" cap="flat" cmpd="sng" algn="ctr">
            <a:solidFill>
              <a:srgbClr val="FFFF00"/>
            </a:solidFill>
            <a:prstDash val="solid"/>
            <a:round/>
            <a:headEnd type="arrow" w="med" len="med"/>
            <a:tailEnd type="arrow"/>
          </a:ln>
          <a:effectLst/>
        </p:spPr>
      </p:cxnSp>
      <p:sp>
        <p:nvSpPr>
          <p:cNvPr id="23" name="22 CuadroTexto"/>
          <p:cNvSpPr txBox="1"/>
          <p:nvPr/>
        </p:nvSpPr>
        <p:spPr>
          <a:xfrm>
            <a:off x="2228708" y="4316375"/>
            <a:ext cx="293670" cy="369332"/>
          </a:xfrm>
          <a:prstGeom prst="rect">
            <a:avLst/>
          </a:prstGeom>
          <a:noFill/>
        </p:spPr>
        <p:txBody>
          <a:bodyPr wrap="none" rtlCol="0">
            <a:spAutoFit/>
          </a:bodyPr>
          <a:lstStyle/>
          <a:p>
            <a:r>
              <a:rPr lang="en-US" sz="1800" b="1" dirty="0" smtClean="0">
                <a:solidFill>
                  <a:srgbClr val="FFFF00"/>
                </a:solidFill>
                <a:latin typeface="Calibri" panose="020F0502020204030204" pitchFamily="34" charset="0"/>
              </a:rPr>
              <a:t>S</a:t>
            </a:r>
            <a:endParaRPr lang="en-US" sz="1800" b="1" dirty="0">
              <a:solidFill>
                <a:srgbClr val="FFFF00"/>
              </a:solidFill>
              <a:latin typeface="Calibri" panose="020F0502020204030204" pitchFamily="34" charset="0"/>
            </a:endParaRPr>
          </a:p>
        </p:txBody>
      </p:sp>
      <p:sp>
        <p:nvSpPr>
          <p:cNvPr id="29" name="28 CuadroTexto"/>
          <p:cNvSpPr txBox="1"/>
          <p:nvPr/>
        </p:nvSpPr>
        <p:spPr>
          <a:xfrm>
            <a:off x="2195736" y="5219908"/>
            <a:ext cx="383438" cy="369332"/>
          </a:xfrm>
          <a:prstGeom prst="rect">
            <a:avLst/>
          </a:prstGeom>
          <a:noFill/>
        </p:spPr>
        <p:txBody>
          <a:bodyPr wrap="none" rtlCol="0">
            <a:spAutoFit/>
          </a:bodyPr>
          <a:lstStyle/>
          <a:p>
            <a:r>
              <a:rPr lang="en-US" sz="1800" b="1" dirty="0" smtClean="0">
                <a:solidFill>
                  <a:srgbClr val="FFFF00"/>
                </a:solidFill>
                <a:latin typeface="Calibri" panose="020F0502020204030204" pitchFamily="34" charset="0"/>
              </a:rPr>
              <a:t>2r</a:t>
            </a:r>
            <a:endParaRPr lang="en-US" sz="18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9936991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Etching</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683568" y="1350540"/>
            <a:ext cx="2519680" cy="1889760"/>
          </a:xfrm>
          <a:prstGeom prst="rect">
            <a:avLst/>
          </a:prstGeom>
        </p:spPr>
      </p:pic>
      <p:sp>
        <p:nvSpPr>
          <p:cNvPr id="5" name="CuadroTexto 4"/>
          <p:cNvSpPr txBox="1"/>
          <p:nvPr/>
        </p:nvSpPr>
        <p:spPr>
          <a:xfrm>
            <a:off x="251520" y="908720"/>
            <a:ext cx="4264950" cy="400110"/>
          </a:xfrm>
          <a:prstGeom prst="rect">
            <a:avLst/>
          </a:prstGeom>
          <a:noFill/>
        </p:spPr>
        <p:txBody>
          <a:bodyPr wrap="none" rtlCol="0">
            <a:spAutoFit/>
          </a:bodyPr>
          <a:lstStyle/>
          <a:p>
            <a:r>
              <a:rPr lang="en-US" b="1" dirty="0" smtClean="0">
                <a:latin typeface="Calibri" panose="020F0502020204030204" pitchFamily="34" charset="0"/>
              </a:rPr>
              <a:t>Trench photolithography: Metal mask</a:t>
            </a:r>
            <a:endParaRPr lang="en-US" b="1" dirty="0">
              <a:latin typeface="Calibri" panose="020F0502020204030204" pitchFamily="34" charset="0"/>
            </a:endParaRPr>
          </a:p>
        </p:txBody>
      </p:sp>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3329721" y="1340768"/>
            <a:ext cx="2519680" cy="1889760"/>
          </a:xfrm>
          <a:prstGeom prst="rect">
            <a:avLst/>
          </a:prstGeom>
        </p:spPr>
      </p:pic>
      <p:sp>
        <p:nvSpPr>
          <p:cNvPr id="7" name="Rectángulo 6"/>
          <p:cNvSpPr/>
          <p:nvPr/>
        </p:nvSpPr>
        <p:spPr bwMode="auto">
          <a:xfrm>
            <a:off x="6156176" y="2529442"/>
            <a:ext cx="504056" cy="247962"/>
          </a:xfrm>
          <a:prstGeom prst="rect">
            <a:avLst/>
          </a:prstGeom>
          <a:solidFill>
            <a:srgbClr val="EAAE5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8" name="Rectángulo 7"/>
          <p:cNvSpPr/>
          <p:nvPr/>
        </p:nvSpPr>
        <p:spPr bwMode="auto">
          <a:xfrm>
            <a:off x="6156176" y="2001285"/>
            <a:ext cx="504056" cy="247962"/>
          </a:xfrm>
          <a:prstGeom prst="rect">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9" name="CuadroTexto 8"/>
          <p:cNvSpPr txBox="1"/>
          <p:nvPr/>
        </p:nvSpPr>
        <p:spPr>
          <a:xfrm>
            <a:off x="6654157" y="2446566"/>
            <a:ext cx="1115562" cy="369332"/>
          </a:xfrm>
          <a:prstGeom prst="rect">
            <a:avLst/>
          </a:prstGeom>
          <a:noFill/>
        </p:spPr>
        <p:txBody>
          <a:bodyPr wrap="none" rtlCol="0">
            <a:spAutoFit/>
          </a:bodyPr>
          <a:lstStyle/>
          <a:p>
            <a:r>
              <a:rPr lang="en-US" sz="1800" b="1" dirty="0" smtClean="0">
                <a:latin typeface="Calibri" panose="020F0502020204030204" pitchFamily="34" charset="0"/>
              </a:rPr>
              <a:t>Protected</a:t>
            </a:r>
            <a:endParaRPr lang="en-US" sz="1800" b="1" dirty="0">
              <a:latin typeface="Calibri" panose="020F0502020204030204" pitchFamily="34" charset="0"/>
            </a:endParaRPr>
          </a:p>
        </p:txBody>
      </p:sp>
      <p:sp>
        <p:nvSpPr>
          <p:cNvPr id="10" name="CuadroTexto 9"/>
          <p:cNvSpPr txBox="1"/>
          <p:nvPr/>
        </p:nvSpPr>
        <p:spPr>
          <a:xfrm>
            <a:off x="6654157" y="1920020"/>
            <a:ext cx="979755" cy="369332"/>
          </a:xfrm>
          <a:prstGeom prst="rect">
            <a:avLst/>
          </a:prstGeom>
          <a:noFill/>
        </p:spPr>
        <p:txBody>
          <a:bodyPr wrap="none" rtlCol="0">
            <a:spAutoFit/>
          </a:bodyPr>
          <a:lstStyle/>
          <a:p>
            <a:r>
              <a:rPr lang="en-US" sz="1800" b="1" dirty="0" smtClean="0">
                <a:latin typeface="Calibri" panose="020F0502020204030204" pitchFamily="34" charset="0"/>
              </a:rPr>
              <a:t>Exposed</a:t>
            </a:r>
            <a:endParaRPr lang="en-US" sz="1800" b="1" dirty="0">
              <a:latin typeface="Calibri" panose="020F0502020204030204" pitchFamily="34" charset="0"/>
            </a:endParaRPr>
          </a:p>
        </p:txBody>
      </p:sp>
      <p:sp>
        <p:nvSpPr>
          <p:cNvPr id="12" name="CuadroTexto 11"/>
          <p:cNvSpPr txBox="1"/>
          <p:nvPr/>
        </p:nvSpPr>
        <p:spPr>
          <a:xfrm>
            <a:off x="4399609" y="3311793"/>
            <a:ext cx="3194785" cy="400110"/>
          </a:xfrm>
          <a:prstGeom prst="rect">
            <a:avLst/>
          </a:prstGeom>
          <a:noFill/>
        </p:spPr>
        <p:txBody>
          <a:bodyPr wrap="none" rtlCol="0">
            <a:spAutoFit/>
          </a:bodyPr>
          <a:lstStyle/>
          <a:p>
            <a:r>
              <a:rPr lang="en-US" b="1" dirty="0" smtClean="0">
                <a:latin typeface="Calibri" panose="020F0502020204030204" pitchFamily="34" charset="0"/>
              </a:rPr>
              <a:t>Trench Etching: SEM images</a:t>
            </a:r>
            <a:endParaRPr lang="en-US" b="1" dirty="0">
              <a:latin typeface="Calibri" panose="020F0502020204030204" pitchFamily="34" charset="0"/>
            </a:endParaRPr>
          </a:p>
        </p:txBody>
      </p:sp>
      <p:pic>
        <p:nvPicPr>
          <p:cNvPr id="13" name="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717032"/>
            <a:ext cx="2880000" cy="2160000"/>
          </a:xfrm>
          <a:prstGeom prst="rect">
            <a:avLst/>
          </a:prstGeom>
        </p:spPr>
      </p:pic>
      <p:pic>
        <p:nvPicPr>
          <p:cNvPr id="14" name="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240" y="3728259"/>
            <a:ext cx="2880000" cy="2160000"/>
          </a:xfrm>
          <a:prstGeom prst="rect">
            <a:avLst/>
          </a:prstGeom>
        </p:spPr>
      </p:pic>
      <p:pic>
        <p:nvPicPr>
          <p:cNvPr id="15" name="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6" y="3717272"/>
            <a:ext cx="2880000" cy="2160000"/>
          </a:xfrm>
          <a:prstGeom prst="rect">
            <a:avLst/>
          </a:prstGeom>
        </p:spPr>
      </p:pic>
      <p:sp>
        <p:nvSpPr>
          <p:cNvPr id="16" name="38 CuadroTexto"/>
          <p:cNvSpPr txBox="1"/>
          <p:nvPr/>
        </p:nvSpPr>
        <p:spPr>
          <a:xfrm>
            <a:off x="3378360" y="5949280"/>
            <a:ext cx="2489784" cy="307777"/>
          </a:xfrm>
          <a:prstGeom prst="rect">
            <a:avLst/>
          </a:prstGeom>
          <a:solidFill>
            <a:schemeClr val="bg1"/>
          </a:solidFill>
          <a:ln w="9525">
            <a:solidFill>
              <a:schemeClr val="tx1"/>
            </a:solidFill>
          </a:ln>
        </p:spPr>
        <p:txBody>
          <a:bodyPr wrap="none" rtlCol="0">
            <a:spAutoFit/>
          </a:bodyPr>
          <a:lstStyle/>
          <a:p>
            <a:r>
              <a:rPr lang="en-US" sz="1400" b="1" dirty="0" smtClean="0">
                <a:latin typeface="+mn-lt"/>
              </a:rPr>
              <a:t>Trench width = </a:t>
            </a:r>
            <a:r>
              <a:rPr lang="en-US" sz="1400" b="1" dirty="0" smtClean="0">
                <a:solidFill>
                  <a:srgbClr val="FF0000"/>
                </a:solidFill>
                <a:latin typeface="+mn-lt"/>
              </a:rPr>
              <a:t>4.7 µm</a:t>
            </a:r>
            <a:endParaRPr lang="en-US" sz="1400" b="1" dirty="0">
              <a:latin typeface="+mn-lt"/>
            </a:endParaRPr>
          </a:p>
        </p:txBody>
      </p:sp>
    </p:spTree>
    <p:extLst>
      <p:ext uri="{BB962C8B-B14F-4D97-AF65-F5344CB8AC3E}">
        <p14:creationId xmlns:p14="http://schemas.microsoft.com/office/powerpoint/2010/main" val="9143371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Filling (Polysilicon 1) </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CuadroTexto 3"/>
          <p:cNvSpPr txBox="1"/>
          <p:nvPr/>
        </p:nvSpPr>
        <p:spPr>
          <a:xfrm>
            <a:off x="323528" y="836712"/>
            <a:ext cx="4919808" cy="400110"/>
          </a:xfrm>
          <a:prstGeom prst="rect">
            <a:avLst/>
          </a:prstGeom>
          <a:noFill/>
        </p:spPr>
        <p:txBody>
          <a:bodyPr wrap="none" rtlCol="0">
            <a:spAutoFit/>
          </a:bodyPr>
          <a:lstStyle/>
          <a:p>
            <a:r>
              <a:rPr lang="en-US" b="1" dirty="0" smtClean="0">
                <a:latin typeface="Calibri" panose="020F0502020204030204" pitchFamily="34" charset="0"/>
              </a:rPr>
              <a:t>Trench filling with Polysilicon 1: SEM images</a:t>
            </a:r>
            <a:endParaRPr lang="en-US" b="1" dirty="0">
              <a:latin typeface="Calibri" panose="020F0502020204030204" pitchFamily="34" charset="0"/>
            </a:endParaRPr>
          </a:p>
        </p:txBody>
      </p:sp>
      <p:pic>
        <p:nvPicPr>
          <p:cNvPr id="5" name="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41008"/>
            <a:ext cx="2880000" cy="2160000"/>
          </a:xfrm>
          <a:prstGeom prst="rect">
            <a:avLst/>
          </a:prstGeom>
        </p:spPr>
      </p:pic>
      <p:pic>
        <p:nvPicPr>
          <p:cNvPr id="6" name="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1341008"/>
            <a:ext cx="2880000" cy="2160000"/>
          </a:xfrm>
          <a:prstGeom prst="rect">
            <a:avLst/>
          </a:prstGeom>
        </p:spPr>
      </p:pic>
      <p:pic>
        <p:nvPicPr>
          <p:cNvPr id="7" name="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488" y="1341008"/>
            <a:ext cx="2880000" cy="2160000"/>
          </a:xfrm>
          <a:prstGeom prst="rect">
            <a:avLst/>
          </a:prstGeom>
        </p:spPr>
      </p:pic>
      <p:pic>
        <p:nvPicPr>
          <p:cNvPr id="8" name="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933296"/>
            <a:ext cx="2880000" cy="2160000"/>
          </a:xfrm>
          <a:prstGeom prst="rect">
            <a:avLst/>
          </a:prstGeom>
        </p:spPr>
      </p:pic>
      <p:sp>
        <p:nvSpPr>
          <p:cNvPr id="11" name="38 CuadroTexto"/>
          <p:cNvSpPr txBox="1"/>
          <p:nvPr/>
        </p:nvSpPr>
        <p:spPr>
          <a:xfrm>
            <a:off x="3419872" y="3553271"/>
            <a:ext cx="2058577" cy="307777"/>
          </a:xfrm>
          <a:prstGeom prst="rect">
            <a:avLst/>
          </a:prstGeom>
          <a:solidFill>
            <a:schemeClr val="bg1"/>
          </a:solidFill>
          <a:ln w="9525">
            <a:solidFill>
              <a:schemeClr val="tx1"/>
            </a:solidFill>
          </a:ln>
        </p:spPr>
        <p:txBody>
          <a:bodyPr wrap="none" rtlCol="0">
            <a:spAutoFit/>
          </a:bodyPr>
          <a:lstStyle/>
          <a:p>
            <a:r>
              <a:rPr lang="en-US" sz="1400" b="1" dirty="0" smtClean="0">
                <a:latin typeface="+mn-lt"/>
              </a:rPr>
              <a:t>Hole width = </a:t>
            </a:r>
            <a:r>
              <a:rPr lang="en-US" sz="1400" b="1" dirty="0" smtClean="0">
                <a:solidFill>
                  <a:srgbClr val="FF0000"/>
                </a:solidFill>
                <a:latin typeface="+mn-lt"/>
              </a:rPr>
              <a:t>3 µm</a:t>
            </a:r>
            <a:endParaRPr lang="en-US" sz="1400" b="1" dirty="0">
              <a:latin typeface="+mn-lt"/>
            </a:endParaRPr>
          </a:p>
        </p:txBody>
      </p:sp>
      <p:pic>
        <p:nvPicPr>
          <p:cNvPr id="13" name="0 Imagen"/>
          <p:cNvPicPr>
            <a:picLocks noChangeAspect="1"/>
          </p:cNvPicPr>
          <p:nvPr/>
        </p:nvPicPr>
        <p:blipFill rotWithShape="1">
          <a:blip r:embed="rId6" cstate="print">
            <a:extLst>
              <a:ext uri="{28A0092B-C50C-407E-A947-70E740481C1C}">
                <a14:useLocalDpi xmlns:a14="http://schemas.microsoft.com/office/drawing/2010/main" val="0"/>
              </a:ext>
            </a:extLst>
          </a:blip>
          <a:srcRect l="18420" t="20985" r="22726" b="24808"/>
          <a:stretch/>
        </p:blipFill>
        <p:spPr>
          <a:xfrm>
            <a:off x="6041704" y="3933296"/>
            <a:ext cx="2919024" cy="2016430"/>
          </a:xfrm>
          <a:prstGeom prst="rect">
            <a:avLst/>
          </a:prstGeom>
        </p:spPr>
      </p:pic>
      <p:pic>
        <p:nvPicPr>
          <p:cNvPr id="14" name="0 Imagen"/>
          <p:cNvPicPr/>
          <p:nvPr/>
        </p:nvPicPr>
        <p:blipFill>
          <a:blip r:embed="rId7" cstate="print">
            <a:extLst>
              <a:ext uri="{28A0092B-C50C-407E-A947-70E740481C1C}">
                <a14:useLocalDpi xmlns:a14="http://schemas.microsoft.com/office/drawing/2010/main" val="0"/>
              </a:ext>
            </a:extLst>
          </a:blip>
          <a:stretch>
            <a:fillRect/>
          </a:stretch>
        </p:blipFill>
        <p:spPr>
          <a:xfrm>
            <a:off x="3194634" y="3933296"/>
            <a:ext cx="2673510" cy="2160000"/>
          </a:xfrm>
          <a:prstGeom prst="rect">
            <a:avLst/>
          </a:prstGeom>
        </p:spPr>
      </p:pic>
    </p:spTree>
    <p:extLst>
      <p:ext uri="{BB962C8B-B14F-4D97-AF65-F5344CB8AC3E}">
        <p14:creationId xmlns:p14="http://schemas.microsoft.com/office/powerpoint/2010/main" val="2018767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
        <p:nvSpPr>
          <p:cNvPr id="5" name="4 CuadroTexto"/>
          <p:cNvSpPr txBox="1"/>
          <p:nvPr/>
        </p:nvSpPr>
        <p:spPr>
          <a:xfrm>
            <a:off x="251520" y="409938"/>
            <a:ext cx="5845896" cy="400110"/>
          </a:xfrm>
          <a:prstGeom prst="rect">
            <a:avLst/>
          </a:prstGeom>
          <a:noFill/>
        </p:spPr>
        <p:txBody>
          <a:bodyPr wrap="none" rtlCol="0">
            <a:spAutoFit/>
          </a:bodyPr>
          <a:lstStyle/>
          <a:p>
            <a:r>
              <a:rPr lang="en-US" sz="2000" b="1" dirty="0" smtClean="0">
                <a:latin typeface="Calibri" panose="020F0502020204030204" pitchFamily="34" charset="0"/>
              </a:rPr>
              <a:t>Device Mode Simple Simulation: I-V curve on a Diode</a:t>
            </a:r>
            <a:endParaRPr lang="en-US" sz="2000" b="1" dirty="0">
              <a:latin typeface="Calibri" panose="020F0502020204030204" pitchFamily="34" charset="0"/>
            </a:endParaRPr>
          </a:p>
        </p:txBody>
      </p:sp>
      <p:cxnSp>
        <p:nvCxnSpPr>
          <p:cNvPr id="6" name="5 Conector recto"/>
          <p:cNvCxnSpPr>
            <a:cxnSpLocks noChangeShapeType="1"/>
          </p:cNvCxnSpPr>
          <p:nvPr/>
        </p:nvCxnSpPr>
        <p:spPr bwMode="auto">
          <a:xfrm>
            <a:off x="208779" y="783635"/>
            <a:ext cx="58886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8" name="7 Rectángulo redondeado"/>
          <p:cNvSpPr/>
          <p:nvPr/>
        </p:nvSpPr>
        <p:spPr bwMode="auto">
          <a:xfrm>
            <a:off x="4936839" y="2060848"/>
            <a:ext cx="1728192" cy="288032"/>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Verdana" pitchFamily="34" charset="0"/>
              </a:rPr>
              <a:t>Diode_IV.cmd</a:t>
            </a:r>
          </a:p>
        </p:txBody>
      </p:sp>
      <p:sp>
        <p:nvSpPr>
          <p:cNvPr id="10" name="9 CuadroTexto"/>
          <p:cNvSpPr txBox="1"/>
          <p:nvPr/>
        </p:nvSpPr>
        <p:spPr>
          <a:xfrm>
            <a:off x="4936839" y="1124744"/>
            <a:ext cx="3312368" cy="830997"/>
          </a:xfrm>
          <a:prstGeom prst="rect">
            <a:avLst/>
          </a:prstGeom>
          <a:solidFill>
            <a:schemeClr val="bg1">
              <a:lumMod val="95000"/>
            </a:schemeClr>
          </a:solidFill>
        </p:spPr>
        <p:txBody>
          <a:bodyPr wrap="square" rtlCol="0">
            <a:spAutoFit/>
          </a:bodyPr>
          <a:lstStyle/>
          <a:p>
            <a:r>
              <a:rPr lang="es-ES_tradnl" sz="1200" b="1" dirty="0" err="1" smtClean="0">
                <a:latin typeface="Calibri" panose="020F0502020204030204" pitchFamily="34" charset="0"/>
              </a:rPr>
              <a:t>Electrode</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Name</a:t>
            </a:r>
            <a:r>
              <a:rPr lang="es-ES_tradnl" sz="1200" b="1" dirty="0" smtClean="0">
                <a:latin typeface="Calibri" panose="020F0502020204030204" pitchFamily="34" charset="0"/>
              </a:rPr>
              <a:t>=“</a:t>
            </a:r>
            <a:r>
              <a:rPr lang="es-ES_tradnl" sz="1200" b="1" dirty="0" err="1" smtClean="0">
                <a:latin typeface="Calibri" panose="020F0502020204030204" pitchFamily="34" charset="0"/>
              </a:rPr>
              <a:t>ElectrodeN</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Voltage</a:t>
            </a:r>
            <a:r>
              <a:rPr lang="es-ES_tradnl" sz="1200" b="1" dirty="0" smtClean="0">
                <a:latin typeface="Calibri" panose="020F0502020204030204" pitchFamily="34" charset="0"/>
              </a:rPr>
              <a:t> = 0.0}</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Name</a:t>
            </a:r>
            <a:r>
              <a:rPr lang="es-ES_tradnl" sz="1200" b="1" dirty="0">
                <a:latin typeface="Calibri" panose="020F0502020204030204" pitchFamily="34" charset="0"/>
              </a:rPr>
              <a:t>=“</a:t>
            </a:r>
            <a:r>
              <a:rPr lang="es-ES_tradnl" sz="1200" b="1" dirty="0" err="1">
                <a:latin typeface="Calibri" panose="020F0502020204030204" pitchFamily="34" charset="0"/>
              </a:rPr>
              <a:t>ElectrodeN</a:t>
            </a:r>
            <a:r>
              <a:rPr lang="es-ES_tradnl" sz="1200" b="1" dirty="0">
                <a:latin typeface="Calibri" panose="020F0502020204030204" pitchFamily="34" charset="0"/>
              </a:rPr>
              <a:t>” </a:t>
            </a:r>
            <a:r>
              <a:rPr lang="es-ES_tradnl" sz="1200" b="1" dirty="0" err="1">
                <a:latin typeface="Calibri" panose="020F0502020204030204" pitchFamily="34" charset="0"/>
              </a:rPr>
              <a:t>Voltage</a:t>
            </a:r>
            <a:r>
              <a:rPr lang="es-ES_tradnl" sz="1200" b="1" dirty="0">
                <a:latin typeface="Calibri" panose="020F0502020204030204" pitchFamily="34" charset="0"/>
              </a:rPr>
              <a:t> = 0.0</a:t>
            </a:r>
            <a:r>
              <a:rPr lang="es-ES_tradnl" sz="1200" b="1" dirty="0" smtClean="0">
                <a:latin typeface="Calibri" panose="020F0502020204030204" pitchFamily="34" charset="0"/>
              </a:rPr>
              <a:t>}</a:t>
            </a:r>
          </a:p>
          <a:p>
            <a:r>
              <a:rPr lang="es-ES_tradnl" sz="1200" b="1" dirty="0" smtClean="0">
                <a:latin typeface="Calibri" panose="020F0502020204030204" pitchFamily="34" charset="0"/>
              </a:rPr>
              <a:t>}</a:t>
            </a:r>
            <a:endParaRPr lang="es-ES_tradnl" sz="1200" b="1" dirty="0">
              <a:latin typeface="Calibri" panose="020F0502020204030204" pitchFamily="34" charset="0"/>
            </a:endParaRPr>
          </a:p>
        </p:txBody>
      </p:sp>
      <p:sp>
        <p:nvSpPr>
          <p:cNvPr id="11" name="10 CuadroTexto"/>
          <p:cNvSpPr txBox="1"/>
          <p:nvPr/>
        </p:nvSpPr>
        <p:spPr>
          <a:xfrm>
            <a:off x="395536" y="2420888"/>
            <a:ext cx="3096344" cy="3785652"/>
          </a:xfrm>
          <a:prstGeom prst="rect">
            <a:avLst/>
          </a:prstGeom>
          <a:solidFill>
            <a:schemeClr val="bg1">
              <a:lumMod val="95000"/>
            </a:schemeClr>
          </a:solidFill>
        </p:spPr>
        <p:txBody>
          <a:bodyPr wrap="square" rtlCol="0">
            <a:spAutoFit/>
          </a:bodyPr>
          <a:lstStyle/>
          <a:p>
            <a:r>
              <a:rPr lang="es-ES_tradnl" sz="1200" b="1" dirty="0" err="1" smtClean="0">
                <a:latin typeface="Calibri" panose="020F0502020204030204" pitchFamily="34" charset="0"/>
              </a:rPr>
              <a:t>Physics</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a:latin typeface="Calibri" panose="020F0502020204030204" pitchFamily="34" charset="0"/>
              </a:rPr>
              <a:t>AreaFactor</a:t>
            </a:r>
            <a:r>
              <a:rPr lang="es-ES_tradnl" sz="1200" b="1" dirty="0">
                <a:latin typeface="Calibri" panose="020F0502020204030204" pitchFamily="34" charset="0"/>
              </a:rPr>
              <a:t> = 1</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Temperature</a:t>
            </a:r>
            <a:r>
              <a:rPr lang="es-ES_tradnl" sz="1200" b="1" dirty="0" smtClean="0">
                <a:latin typeface="Calibri" panose="020F0502020204030204" pitchFamily="34" charset="0"/>
              </a:rPr>
              <a:t> </a:t>
            </a:r>
            <a:r>
              <a:rPr lang="es-ES_tradnl" sz="1200" b="1" dirty="0">
                <a:latin typeface="Calibri" panose="020F0502020204030204" pitchFamily="34" charset="0"/>
              </a:rPr>
              <a:t>= 300</a:t>
            </a:r>
          </a:p>
          <a:p>
            <a:endParaRPr lang="es-ES_tradnl" sz="1200" b="1" dirty="0" smtClean="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Mobility</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DopingDependence</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eHighFieldSaturation</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hHighFieldSaturation</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Enormal</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CarrierCarrierScattering</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Recombination</a:t>
            </a:r>
            <a:r>
              <a:rPr lang="es-ES_tradnl" sz="1200" b="1" dirty="0" smtClean="0">
                <a:latin typeface="Calibri" panose="020F0502020204030204" pitchFamily="34" charset="0"/>
              </a:rPr>
              <a:t>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SRH (</a:t>
            </a:r>
            <a:r>
              <a:rPr lang="es-ES_tradnl" sz="1200" b="1" dirty="0" err="1" smtClean="0">
                <a:latin typeface="Calibri" panose="020F0502020204030204" pitchFamily="34" charset="0"/>
              </a:rPr>
              <a:t>DopingDependence</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err="1" smtClean="0">
                <a:latin typeface="Calibri" panose="020F0502020204030204" pitchFamily="34" charset="0"/>
              </a:rPr>
              <a:t>Auger</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withGeneration</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err="1" smtClean="0">
                <a:latin typeface="Calibri" panose="020F0502020204030204" pitchFamily="34" charset="0"/>
              </a:rPr>
              <a:t>Avalanche</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UniBo</a:t>
            </a:r>
            <a:r>
              <a:rPr lang="es-ES_tradnl" sz="1200" b="1" dirty="0">
                <a:latin typeface="Calibri" panose="020F0502020204030204" pitchFamily="34" charset="0"/>
              </a:rPr>
              <a:t> </a:t>
            </a:r>
            <a:r>
              <a:rPr lang="es-ES_tradnl" sz="1200" b="1" dirty="0" err="1">
                <a:latin typeface="Calibri" panose="020F0502020204030204" pitchFamily="34" charset="0"/>
              </a:rPr>
              <a:t>Eparallel</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Band2Band </a:t>
            </a:r>
            <a:r>
              <a:rPr lang="es-ES_tradnl" sz="1200" b="1" dirty="0">
                <a:latin typeface="Calibri" panose="020F0502020204030204" pitchFamily="34" charset="0"/>
              </a:rPr>
              <a:t>(</a:t>
            </a:r>
            <a:r>
              <a:rPr lang="es-ES_tradnl" sz="1200" b="1" dirty="0" err="1">
                <a:latin typeface="Calibri" panose="020F0502020204030204" pitchFamily="34" charset="0"/>
              </a:rPr>
              <a:t>Hurkx</a:t>
            </a:r>
            <a:r>
              <a:rPr lang="es-ES_tradnl" sz="1200" b="1" dirty="0">
                <a:latin typeface="Calibri" panose="020F0502020204030204" pitchFamily="34" charset="0"/>
              </a:rPr>
              <a:t>)</a:t>
            </a:r>
          </a:p>
          <a:p>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EffectiveIntrinsicDensity</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OldSlotboom</a:t>
            </a:r>
            <a:r>
              <a:rPr lang="es-ES_tradnl" sz="1200" b="1" dirty="0">
                <a:latin typeface="Calibri" panose="020F0502020204030204" pitchFamily="34" charset="0"/>
              </a:rPr>
              <a:t>)</a:t>
            </a:r>
          </a:p>
          <a:p>
            <a:r>
              <a:rPr lang="es-ES_tradnl" sz="1200" b="1" dirty="0" smtClean="0">
                <a:latin typeface="Calibri" panose="020F0502020204030204" pitchFamily="34" charset="0"/>
              </a:rPr>
              <a:t>}</a:t>
            </a:r>
            <a:endParaRPr lang="es-ES_tradnl" sz="1200" b="1" dirty="0">
              <a:latin typeface="Calibri" panose="020F0502020204030204" pitchFamily="34" charset="0"/>
            </a:endParaRPr>
          </a:p>
        </p:txBody>
      </p:sp>
      <p:sp>
        <p:nvSpPr>
          <p:cNvPr id="12" name="11 CuadroTexto"/>
          <p:cNvSpPr txBox="1"/>
          <p:nvPr/>
        </p:nvSpPr>
        <p:spPr>
          <a:xfrm>
            <a:off x="4439407" y="2420888"/>
            <a:ext cx="4307232" cy="3600986"/>
          </a:xfrm>
          <a:prstGeom prst="rect">
            <a:avLst/>
          </a:prstGeom>
          <a:solidFill>
            <a:schemeClr val="bg1">
              <a:lumMod val="95000"/>
            </a:schemeClr>
          </a:solidFill>
        </p:spPr>
        <p:txBody>
          <a:bodyPr wrap="square" rtlCol="0">
            <a:spAutoFit/>
          </a:bodyPr>
          <a:lstStyle/>
          <a:p>
            <a:r>
              <a:rPr lang="es-ES_tradnl" sz="1200" b="1" dirty="0" err="1">
                <a:latin typeface="Calibri" panose="020F0502020204030204" pitchFamily="34" charset="0"/>
              </a:rPr>
              <a:t>Math</a:t>
            </a:r>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a:latin typeface="Calibri" panose="020F0502020204030204" pitchFamily="34" charset="0"/>
              </a:rPr>
              <a:t>Cylindrical</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Method</a:t>
            </a:r>
            <a:r>
              <a:rPr lang="es-ES_tradnl" sz="1200" b="1" dirty="0" smtClean="0">
                <a:latin typeface="Calibri" panose="020F0502020204030204" pitchFamily="34" charset="0"/>
              </a:rPr>
              <a:t>=</a:t>
            </a:r>
            <a:r>
              <a:rPr lang="es-ES_tradnl" sz="1200" b="1" dirty="0" err="1" smtClean="0">
                <a:latin typeface="Calibri" panose="020F0502020204030204" pitchFamily="34" charset="0"/>
              </a:rPr>
              <a:t>Pardiso</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Number_of_threads</a:t>
            </a:r>
            <a:r>
              <a:rPr lang="es-ES_tradnl" sz="1200" b="1" dirty="0" smtClean="0">
                <a:latin typeface="Calibri" panose="020F0502020204030204" pitchFamily="34" charset="0"/>
              </a:rPr>
              <a:t> </a:t>
            </a:r>
            <a:r>
              <a:rPr lang="es-ES_tradnl" sz="1200" b="1" dirty="0">
                <a:latin typeface="Calibri" panose="020F0502020204030204" pitchFamily="34" charset="0"/>
              </a:rPr>
              <a:t>= 4</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Stacksize</a:t>
            </a:r>
            <a:r>
              <a:rPr lang="es-ES_tradnl" sz="1200" b="1" dirty="0" smtClean="0">
                <a:latin typeface="Calibri" panose="020F0502020204030204" pitchFamily="34" charset="0"/>
              </a:rPr>
              <a:t>=200000000</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Extrapolate</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Derivatives</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AvalDerivatives</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RelErrControl</a:t>
            </a:r>
            <a:endParaRPr lang="es-ES_tradnl" sz="1200" b="1" dirty="0">
              <a:latin typeface="Calibri" panose="020F0502020204030204" pitchFamily="34" charset="0"/>
            </a:endParaRPr>
          </a:p>
          <a:p>
            <a:r>
              <a:rPr lang="es-ES_tradnl" sz="1200" b="1" dirty="0">
                <a:latin typeface="Calibri" panose="020F0502020204030204" pitchFamily="34" charset="0"/>
              </a:rPr>
              <a:t>	</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Iterations</a:t>
            </a:r>
            <a:r>
              <a:rPr lang="es-ES_tradnl" sz="1200" b="1" dirty="0" smtClean="0">
                <a:latin typeface="Calibri" panose="020F0502020204030204" pitchFamily="34" charset="0"/>
              </a:rPr>
              <a:t>=15</a:t>
            </a:r>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Notdamped</a:t>
            </a:r>
            <a:r>
              <a:rPr lang="es-ES_tradnl" sz="1200" b="1" dirty="0" smtClean="0">
                <a:latin typeface="Calibri" panose="020F0502020204030204" pitchFamily="34" charset="0"/>
              </a:rPr>
              <a:t>=60</a:t>
            </a:r>
            <a:endParaRPr lang="es-ES_tradnl" sz="1200" b="1" dirty="0">
              <a:latin typeface="Calibri" panose="020F0502020204030204" pitchFamily="34" charset="0"/>
            </a:endParaRPr>
          </a:p>
          <a:p>
            <a:endParaRPr lang="es-ES_tradnl" sz="1200" b="1" dirty="0">
              <a:latin typeface="Calibri" panose="020F0502020204030204" pitchFamily="34" charset="0"/>
            </a:endParaRP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BreakCriteria</a:t>
            </a:r>
            <a:r>
              <a:rPr lang="es-ES_tradnl" sz="1200" b="1" dirty="0" smtClean="0">
                <a:latin typeface="Calibri" panose="020F0502020204030204" pitchFamily="34" charset="0"/>
              </a:rPr>
              <a:t> {</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Current</a:t>
            </a:r>
            <a:r>
              <a:rPr lang="es-ES_tradnl" sz="1200" b="1" dirty="0" smtClean="0">
                <a:latin typeface="Calibri" panose="020F0502020204030204" pitchFamily="34" charset="0"/>
              </a:rPr>
              <a:t> </a:t>
            </a:r>
            <a:r>
              <a:rPr lang="es-ES_tradnl" sz="1200" b="1" dirty="0">
                <a:latin typeface="Calibri" panose="020F0502020204030204" pitchFamily="34" charset="0"/>
              </a:rPr>
              <a:t>(</a:t>
            </a:r>
            <a:r>
              <a:rPr lang="es-ES_tradnl" sz="1200" b="1" dirty="0" err="1">
                <a:latin typeface="Calibri" panose="020F0502020204030204" pitchFamily="34" charset="0"/>
              </a:rPr>
              <a:t>Contact</a:t>
            </a:r>
            <a:r>
              <a:rPr lang="es-ES_tradnl" sz="1200" b="1" dirty="0">
                <a:latin typeface="Calibri" panose="020F0502020204030204" pitchFamily="34" charset="0"/>
              </a:rPr>
              <a:t> = "</a:t>
            </a:r>
            <a:r>
              <a:rPr lang="es-ES_tradnl" sz="1200" b="1" dirty="0" err="1">
                <a:latin typeface="Calibri" panose="020F0502020204030204" pitchFamily="34" charset="0"/>
              </a:rPr>
              <a:t>ElectrodeN</a:t>
            </a:r>
            <a:r>
              <a:rPr lang="es-ES_tradnl" sz="1200" b="1" dirty="0">
                <a:latin typeface="Calibri" panose="020F0502020204030204" pitchFamily="34" charset="0"/>
              </a:rPr>
              <a:t>" </a:t>
            </a:r>
            <a:r>
              <a:rPr lang="es-ES_tradnl" sz="1200" b="1" dirty="0" err="1">
                <a:latin typeface="Calibri" panose="020F0502020204030204" pitchFamily="34" charset="0"/>
              </a:rPr>
              <a:t>maxval</a:t>
            </a:r>
            <a:r>
              <a:rPr lang="es-ES_tradnl" sz="1200" b="1" dirty="0">
                <a:latin typeface="Calibri" panose="020F0502020204030204" pitchFamily="34" charset="0"/>
              </a:rPr>
              <a:t> = 1e-8)</a:t>
            </a:r>
          </a:p>
          <a:p>
            <a:r>
              <a:rPr lang="es-ES_tradnl" sz="1200" b="1" dirty="0">
                <a:latin typeface="Calibri" panose="020F0502020204030204" pitchFamily="34" charset="0"/>
              </a:rPr>
              <a:t> </a:t>
            </a:r>
            <a:r>
              <a:rPr lang="es-ES_tradnl" sz="1200" b="1" dirty="0" smtClean="0">
                <a:latin typeface="Calibri" panose="020F0502020204030204" pitchFamily="34" charset="0"/>
              </a:rPr>
              <a:t>              }</a:t>
            </a:r>
            <a:endParaRPr lang="es-ES_tradnl" sz="1200" b="1" dirty="0">
              <a:latin typeface="Calibri" panose="020F0502020204030204" pitchFamily="34" charset="0"/>
            </a:endParaRPr>
          </a:p>
          <a:p>
            <a:r>
              <a:rPr lang="es-ES_tradnl" sz="1200" b="1" dirty="0">
                <a:latin typeface="Calibri" panose="020F0502020204030204" pitchFamily="34" charset="0"/>
              </a:rPr>
              <a:t>}</a:t>
            </a:r>
          </a:p>
        </p:txBody>
      </p:sp>
      <p:sp>
        <p:nvSpPr>
          <p:cNvPr id="13" name="12 CuadroTexto"/>
          <p:cNvSpPr txBox="1"/>
          <p:nvPr/>
        </p:nvSpPr>
        <p:spPr>
          <a:xfrm>
            <a:off x="683568" y="1004535"/>
            <a:ext cx="3312368" cy="1200329"/>
          </a:xfrm>
          <a:prstGeom prst="rect">
            <a:avLst/>
          </a:prstGeom>
          <a:solidFill>
            <a:schemeClr val="bg1">
              <a:lumMod val="95000"/>
            </a:schemeClr>
          </a:solidFill>
        </p:spPr>
        <p:txBody>
          <a:bodyPr wrap="square" rtlCol="0">
            <a:spAutoFit/>
          </a:bodyPr>
          <a:lstStyle/>
          <a:p>
            <a:r>
              <a:rPr lang="es-ES_tradnl" sz="1200" b="1" dirty="0" smtClean="0">
                <a:latin typeface="Calibri" panose="020F0502020204030204" pitchFamily="34" charset="0"/>
              </a:rPr>
              <a:t>File </a:t>
            </a:r>
            <a:r>
              <a:rPr lang="es-ES_tradnl" sz="1200" b="1" dirty="0">
                <a:latin typeface="Calibri" panose="020F0502020204030204" pitchFamily="34" charset="0"/>
              </a:rPr>
              <a:t>{</a:t>
            </a: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Grid</a:t>
            </a:r>
            <a:r>
              <a:rPr lang="es-ES_tradnl" sz="1200" b="1" dirty="0" smtClean="0">
                <a:latin typeface="Calibri" panose="020F0502020204030204" pitchFamily="34" charset="0"/>
              </a:rPr>
              <a:t>	= “</a:t>
            </a:r>
            <a:r>
              <a:rPr lang="es-ES_tradnl" sz="1200" b="1" dirty="0" err="1" smtClean="0">
                <a:latin typeface="Calibri" panose="020F0502020204030204" pitchFamily="34" charset="0"/>
              </a:rPr>
              <a:t>Diode_msh.tdr</a:t>
            </a:r>
            <a:r>
              <a:rPr lang="es-ES_tradnl" sz="1200" b="1" dirty="0" smtClean="0">
                <a:latin typeface="Calibri" panose="020F0502020204030204" pitchFamily="34" charset="0"/>
              </a:rPr>
              <a:t>”</a:t>
            </a:r>
            <a:endParaRPr lang="es-ES_tradnl" sz="1200" b="1" dirty="0">
              <a:latin typeface="Calibri" panose="020F0502020204030204" pitchFamily="34" charset="0"/>
            </a:endParaRPr>
          </a:p>
          <a:p>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Current</a:t>
            </a:r>
            <a:r>
              <a:rPr lang="es-ES_tradnl" sz="1200" b="1" dirty="0">
                <a:latin typeface="Calibri" panose="020F0502020204030204" pitchFamily="34" charset="0"/>
              </a:rPr>
              <a:t>	</a:t>
            </a:r>
            <a:r>
              <a:rPr lang="es-ES_tradnl" sz="1200" b="1" dirty="0" smtClean="0">
                <a:latin typeface="Calibri" panose="020F0502020204030204" pitchFamily="34" charset="0"/>
              </a:rPr>
              <a:t>= “</a:t>
            </a:r>
            <a:r>
              <a:rPr lang="es-ES_tradnl" sz="1200" b="1" dirty="0" err="1" smtClean="0">
                <a:latin typeface="Calibri" panose="020F0502020204030204" pitchFamily="34" charset="0"/>
              </a:rPr>
              <a:t>Diode_IV.plt</a:t>
            </a:r>
            <a:r>
              <a:rPr lang="es-ES_tradnl" sz="1200" b="1" dirty="0" smtClean="0">
                <a:latin typeface="Calibri" panose="020F0502020204030204" pitchFamily="34" charset="0"/>
              </a:rPr>
              <a:t>”</a:t>
            </a:r>
          </a:p>
          <a:p>
            <a:r>
              <a:rPr lang="es-ES_tradnl" sz="1200" b="1" dirty="0" smtClean="0">
                <a:latin typeface="Calibri" panose="020F0502020204030204" pitchFamily="34" charset="0"/>
              </a:rPr>
              <a:t>          </a:t>
            </a:r>
            <a:r>
              <a:rPr lang="es-ES_tradnl" sz="1200" b="1" dirty="0" err="1" smtClean="0">
                <a:latin typeface="Calibri" panose="020F0502020204030204" pitchFamily="34" charset="0"/>
              </a:rPr>
              <a:t>Plot</a:t>
            </a:r>
            <a:r>
              <a:rPr lang="es-ES_tradnl" sz="1200" b="1" dirty="0" smtClean="0">
                <a:latin typeface="Calibri" panose="020F0502020204030204" pitchFamily="34" charset="0"/>
              </a:rPr>
              <a:t>	= “</a:t>
            </a:r>
            <a:r>
              <a:rPr lang="es-ES_tradnl" sz="1200" b="1" dirty="0" err="1" smtClean="0">
                <a:latin typeface="Calibri" panose="020F0502020204030204" pitchFamily="34" charset="0"/>
              </a:rPr>
              <a:t>Diode_IV.tdr</a:t>
            </a:r>
            <a:r>
              <a:rPr lang="es-ES_tradnl" sz="1200" b="1" dirty="0" smtClean="0">
                <a:latin typeface="Calibri" panose="020F0502020204030204" pitchFamily="34" charset="0"/>
              </a:rPr>
              <a:t>”</a:t>
            </a:r>
          </a:p>
          <a:p>
            <a:r>
              <a:rPr lang="es-ES_tradnl" sz="1200" b="1" dirty="0" smtClean="0">
                <a:latin typeface="Calibri" panose="020F0502020204030204" pitchFamily="34" charset="0"/>
              </a:rPr>
              <a:t>          Output	= “Diode_IV.log”</a:t>
            </a:r>
          </a:p>
          <a:p>
            <a:r>
              <a:rPr lang="es-ES_tradnl" sz="1200" b="1" dirty="0" smtClean="0">
                <a:latin typeface="Calibri" panose="020F0502020204030204" pitchFamily="34" charset="0"/>
              </a:rPr>
              <a:t>}</a:t>
            </a:r>
            <a:endParaRPr lang="es-ES_tradnl" sz="1200" b="1" dirty="0">
              <a:latin typeface="Calibri" panose="020F0502020204030204" pitchFamily="34" charset="0"/>
            </a:endParaRPr>
          </a:p>
        </p:txBody>
      </p:sp>
    </p:spTree>
    <p:extLst>
      <p:ext uri="{BB962C8B-B14F-4D97-AF65-F5344CB8AC3E}">
        <p14:creationId xmlns:p14="http://schemas.microsoft.com/office/powerpoint/2010/main" val="20004702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Filling (Polysilicon 2) </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 name="Imagen 3"/>
          <p:cNvPicPr>
            <a:picLocks noChangeAspect="1"/>
          </p:cNvPicPr>
          <p:nvPr/>
        </p:nvPicPr>
        <p:blipFill>
          <a:blip r:embed="rId2"/>
          <a:stretch>
            <a:fillRect/>
          </a:stretch>
        </p:blipFill>
        <p:spPr>
          <a:xfrm>
            <a:off x="1250504" y="1352584"/>
            <a:ext cx="3056950" cy="2282718"/>
          </a:xfrm>
          <a:prstGeom prst="rect">
            <a:avLst/>
          </a:prstGeom>
        </p:spPr>
      </p:pic>
      <p:sp>
        <p:nvSpPr>
          <p:cNvPr id="5" name="CuadroTexto 4"/>
          <p:cNvSpPr txBox="1"/>
          <p:nvPr/>
        </p:nvSpPr>
        <p:spPr>
          <a:xfrm>
            <a:off x="179512" y="868650"/>
            <a:ext cx="8748463" cy="400110"/>
          </a:xfrm>
          <a:prstGeom prst="rect">
            <a:avLst/>
          </a:prstGeom>
          <a:noFill/>
        </p:spPr>
        <p:txBody>
          <a:bodyPr wrap="square" rtlCol="0">
            <a:spAutoFit/>
          </a:bodyPr>
          <a:lstStyle/>
          <a:p>
            <a:r>
              <a:rPr lang="en-US" b="1" dirty="0" smtClean="0">
                <a:latin typeface="Calibri" panose="020F0502020204030204" pitchFamily="34" charset="0"/>
              </a:rPr>
              <a:t>Trenches are filled with Poly 2, which is then removed from the surface</a:t>
            </a:r>
            <a:endParaRPr lang="en-US" b="1" dirty="0">
              <a:latin typeface="Calibri" panose="020F0502020204030204" pitchFamily="34" charset="0"/>
            </a:endParaRPr>
          </a:p>
        </p:txBody>
      </p:sp>
      <p:pic>
        <p:nvPicPr>
          <p:cNvPr id="6" name="Imagen 5"/>
          <p:cNvPicPr>
            <a:picLocks noChangeAspect="1"/>
          </p:cNvPicPr>
          <p:nvPr/>
        </p:nvPicPr>
        <p:blipFill>
          <a:blip r:embed="rId3"/>
          <a:stretch>
            <a:fillRect/>
          </a:stretch>
        </p:blipFill>
        <p:spPr>
          <a:xfrm>
            <a:off x="1107501" y="3877894"/>
            <a:ext cx="3342955" cy="2503434"/>
          </a:xfrm>
          <a:prstGeom prst="rect">
            <a:avLst/>
          </a:prstGeom>
        </p:spPr>
      </p:pic>
      <p:pic>
        <p:nvPicPr>
          <p:cNvPr id="7" name="Imagen 6"/>
          <p:cNvPicPr>
            <a:picLocks noChangeAspect="1"/>
          </p:cNvPicPr>
          <p:nvPr/>
        </p:nvPicPr>
        <p:blipFill>
          <a:blip r:embed="rId4"/>
          <a:stretch>
            <a:fillRect/>
          </a:stretch>
        </p:blipFill>
        <p:spPr>
          <a:xfrm>
            <a:off x="5121334" y="1315803"/>
            <a:ext cx="3045352" cy="2274059"/>
          </a:xfrm>
          <a:prstGeom prst="rect">
            <a:avLst/>
          </a:prstGeom>
        </p:spPr>
      </p:pic>
      <p:pic>
        <p:nvPicPr>
          <p:cNvPr id="8" name="Imagen 7"/>
          <p:cNvPicPr>
            <a:picLocks noChangeAspect="1"/>
          </p:cNvPicPr>
          <p:nvPr/>
        </p:nvPicPr>
        <p:blipFill>
          <a:blip r:embed="rId5"/>
          <a:stretch>
            <a:fillRect/>
          </a:stretch>
        </p:blipFill>
        <p:spPr>
          <a:xfrm>
            <a:off x="4971604" y="3852220"/>
            <a:ext cx="3344812" cy="2504824"/>
          </a:xfrm>
          <a:prstGeom prst="rect">
            <a:avLst/>
          </a:prstGeom>
        </p:spPr>
      </p:pic>
      <p:cxnSp>
        <p:nvCxnSpPr>
          <p:cNvPr id="10" name="Conector recto de flecha 9"/>
          <p:cNvCxnSpPr/>
          <p:nvPr/>
        </p:nvCxnSpPr>
        <p:spPr bwMode="auto">
          <a:xfrm>
            <a:off x="1381456" y="4629332"/>
            <a:ext cx="264341" cy="18466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3" name="23 CuadroTexto"/>
          <p:cNvSpPr txBox="1"/>
          <p:nvPr/>
        </p:nvSpPr>
        <p:spPr>
          <a:xfrm>
            <a:off x="584830" y="4044557"/>
            <a:ext cx="796626" cy="584775"/>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Doped Poly 1</a:t>
            </a:r>
          </a:p>
        </p:txBody>
      </p:sp>
      <p:cxnSp>
        <p:nvCxnSpPr>
          <p:cNvPr id="15" name="Conector recto de flecha 14"/>
          <p:cNvCxnSpPr>
            <a:stCxn id="16" idx="3"/>
          </p:cNvCxnSpPr>
          <p:nvPr/>
        </p:nvCxnSpPr>
        <p:spPr bwMode="auto">
          <a:xfrm flipV="1">
            <a:off x="2043605" y="5334467"/>
            <a:ext cx="440163"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 name="23 CuadroTexto"/>
          <p:cNvSpPr txBox="1"/>
          <p:nvPr/>
        </p:nvSpPr>
        <p:spPr>
          <a:xfrm>
            <a:off x="171397" y="5042080"/>
            <a:ext cx="1872208" cy="584775"/>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Non-Doped Poly 2</a:t>
            </a:r>
          </a:p>
          <a:p>
            <a:pPr algn="ctr"/>
            <a:r>
              <a:rPr lang="en-US" sz="1600" b="1" dirty="0" smtClean="0">
                <a:latin typeface="Calibri" panose="020F0502020204030204" pitchFamily="34" charset="0"/>
              </a:rPr>
              <a:t>(inside the trench)</a:t>
            </a:r>
          </a:p>
        </p:txBody>
      </p:sp>
      <p:cxnSp>
        <p:nvCxnSpPr>
          <p:cNvPr id="20" name="Conector recto de flecha 19"/>
          <p:cNvCxnSpPr/>
          <p:nvPr/>
        </p:nvCxnSpPr>
        <p:spPr bwMode="auto">
          <a:xfrm>
            <a:off x="2263686" y="4813998"/>
            <a:ext cx="868154" cy="0"/>
          </a:xfrm>
          <a:prstGeom prst="straightConnector1">
            <a:avLst/>
          </a:prstGeom>
          <a:solidFill>
            <a:schemeClr val="accent1"/>
          </a:solidFill>
          <a:ln w="44450" cap="rnd" cmpd="sng" algn="ctr">
            <a:solidFill>
              <a:srgbClr val="FF0000"/>
            </a:solidFill>
            <a:prstDash val="sysDash"/>
            <a:round/>
            <a:headEnd type="arrow"/>
            <a:tailEnd type="arrow"/>
          </a:ln>
          <a:effectLst/>
        </p:spPr>
      </p:cxnSp>
      <p:cxnSp>
        <p:nvCxnSpPr>
          <p:cNvPr id="22" name="Conector recto de flecha 21"/>
          <p:cNvCxnSpPr/>
          <p:nvPr/>
        </p:nvCxnSpPr>
        <p:spPr bwMode="auto">
          <a:xfrm>
            <a:off x="6148630" y="4415959"/>
            <a:ext cx="868154" cy="0"/>
          </a:xfrm>
          <a:prstGeom prst="straightConnector1">
            <a:avLst/>
          </a:prstGeom>
          <a:solidFill>
            <a:schemeClr val="accent1"/>
          </a:solidFill>
          <a:ln w="44450" cap="flat" cmpd="sng" algn="ctr">
            <a:solidFill>
              <a:srgbClr val="FF0000"/>
            </a:solidFill>
            <a:prstDash val="sysDash"/>
            <a:round/>
            <a:headEnd type="arrow"/>
            <a:tailEnd type="arrow"/>
          </a:ln>
          <a:effectLst/>
        </p:spPr>
      </p:cxnSp>
      <p:sp>
        <p:nvSpPr>
          <p:cNvPr id="23" name="23 CuadroTexto"/>
          <p:cNvSpPr txBox="1"/>
          <p:nvPr/>
        </p:nvSpPr>
        <p:spPr>
          <a:xfrm>
            <a:off x="3816577" y="3729717"/>
            <a:ext cx="1872208" cy="830997"/>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Hole width after Poly 1 deposition</a:t>
            </a:r>
          </a:p>
          <a:p>
            <a:pPr algn="ctr"/>
            <a:r>
              <a:rPr lang="en-US" sz="1600" b="1" dirty="0" smtClean="0">
                <a:latin typeface="Calibri" panose="020F0502020204030204" pitchFamily="34" charset="0"/>
              </a:rPr>
              <a:t>(&lt; 3 µm)</a:t>
            </a:r>
          </a:p>
        </p:txBody>
      </p:sp>
      <p:cxnSp>
        <p:nvCxnSpPr>
          <p:cNvPr id="24" name="Conector recto de flecha 23"/>
          <p:cNvCxnSpPr>
            <a:stCxn id="23" idx="1"/>
          </p:cNvCxnSpPr>
          <p:nvPr/>
        </p:nvCxnSpPr>
        <p:spPr bwMode="auto">
          <a:xfrm flipH="1">
            <a:off x="2697763" y="4145216"/>
            <a:ext cx="1118814" cy="57644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6" name="Conector recto de flecha 25"/>
          <p:cNvCxnSpPr>
            <a:stCxn id="23" idx="3"/>
          </p:cNvCxnSpPr>
          <p:nvPr/>
        </p:nvCxnSpPr>
        <p:spPr bwMode="auto">
          <a:xfrm>
            <a:off x="5688785" y="4145216"/>
            <a:ext cx="459845" cy="19172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0" name="23 CuadroTexto"/>
          <p:cNvSpPr txBox="1"/>
          <p:nvPr/>
        </p:nvSpPr>
        <p:spPr>
          <a:xfrm>
            <a:off x="3638795" y="5129611"/>
            <a:ext cx="1872208" cy="830997"/>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Hole width after Poly 2 deposition</a:t>
            </a:r>
          </a:p>
          <a:p>
            <a:pPr algn="ctr"/>
            <a:r>
              <a:rPr lang="en-US" sz="1600" b="1" dirty="0" smtClean="0">
                <a:latin typeface="Calibri" panose="020F0502020204030204" pitchFamily="34" charset="0"/>
              </a:rPr>
              <a:t>(350-480 nm)</a:t>
            </a:r>
          </a:p>
        </p:txBody>
      </p:sp>
      <p:cxnSp>
        <p:nvCxnSpPr>
          <p:cNvPr id="31" name="Conector recto de flecha 30"/>
          <p:cNvCxnSpPr>
            <a:stCxn id="30" idx="1"/>
          </p:cNvCxnSpPr>
          <p:nvPr/>
        </p:nvCxnSpPr>
        <p:spPr bwMode="auto">
          <a:xfrm flipH="1" flipV="1">
            <a:off x="2697763" y="5229200"/>
            <a:ext cx="941032" cy="31591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34" name="Conector recto de flecha 33"/>
          <p:cNvCxnSpPr>
            <a:stCxn id="30" idx="3"/>
          </p:cNvCxnSpPr>
          <p:nvPr/>
        </p:nvCxnSpPr>
        <p:spPr bwMode="auto">
          <a:xfrm>
            <a:off x="5511003" y="5545110"/>
            <a:ext cx="407704" cy="81745"/>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6" name="Triángulo isósceles 35"/>
          <p:cNvSpPr/>
          <p:nvPr/>
        </p:nvSpPr>
        <p:spPr bwMode="auto">
          <a:xfrm>
            <a:off x="6211731" y="4894560"/>
            <a:ext cx="833508" cy="573842"/>
          </a:xfrm>
          <a:prstGeom prst="triangle">
            <a:avLst>
              <a:gd name="adj" fmla="val 48477"/>
            </a:avLst>
          </a:prstGeom>
          <a:noFill/>
          <a:ln w="508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cxnSp>
        <p:nvCxnSpPr>
          <p:cNvPr id="37" name="Conector recto de flecha 36"/>
          <p:cNvCxnSpPr/>
          <p:nvPr/>
        </p:nvCxnSpPr>
        <p:spPr bwMode="auto">
          <a:xfrm flipV="1">
            <a:off x="6209933" y="5229200"/>
            <a:ext cx="397638" cy="239202"/>
          </a:xfrm>
          <a:prstGeom prst="straightConnector1">
            <a:avLst/>
          </a:prstGeom>
          <a:solidFill>
            <a:schemeClr val="accent1"/>
          </a:solidFill>
          <a:ln w="19050" cap="flat" cmpd="sng" algn="ctr">
            <a:solidFill>
              <a:schemeClr val="bg1"/>
            </a:solidFill>
            <a:prstDash val="solid"/>
            <a:round/>
            <a:headEnd type="triangle"/>
            <a:tailEnd type="triangle"/>
          </a:ln>
          <a:effectLst/>
        </p:spPr>
      </p:cxnSp>
      <p:sp>
        <p:nvSpPr>
          <p:cNvPr id="41" name="CuadroTexto 40"/>
          <p:cNvSpPr txBox="1"/>
          <p:nvPr/>
        </p:nvSpPr>
        <p:spPr>
          <a:xfrm>
            <a:off x="6370226" y="5179524"/>
            <a:ext cx="920445" cy="338554"/>
          </a:xfrm>
          <a:prstGeom prst="rect">
            <a:avLst/>
          </a:prstGeom>
          <a:noFill/>
        </p:spPr>
        <p:txBody>
          <a:bodyPr wrap="none" rtlCol="0">
            <a:spAutoFit/>
          </a:bodyPr>
          <a:lstStyle/>
          <a:p>
            <a:r>
              <a:rPr lang="en-US" sz="1600" b="1" dirty="0" smtClean="0">
                <a:solidFill>
                  <a:schemeClr val="bg1"/>
                </a:solidFill>
                <a:latin typeface="Cambria Math" panose="02040503050406030204" pitchFamily="18" charset="0"/>
                <a:ea typeface="Cambria Math" panose="02040503050406030204" pitchFamily="18" charset="0"/>
              </a:rPr>
              <a:t>~</a:t>
            </a:r>
            <a:r>
              <a:rPr lang="en-US" sz="1600" b="1" dirty="0" smtClean="0">
                <a:solidFill>
                  <a:schemeClr val="bg1"/>
                </a:solidFill>
                <a:latin typeface="Calibri" panose="020F0502020204030204" pitchFamily="34" charset="0"/>
              </a:rPr>
              <a:t>1.1 µm</a:t>
            </a:r>
            <a:endParaRPr lang="en-US" sz="1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274351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Fabrication: Trench Re-Filling </a:t>
            </a:r>
            <a:r>
              <a:rPr lang="en-US" sz="1800" b="1" kern="0" dirty="0">
                <a:solidFill>
                  <a:schemeClr val="tx1"/>
                </a:solidFill>
                <a:latin typeface="+mn-lt"/>
                <a:ea typeface="ＭＳ Ｐゴシック" pitchFamily="34" charset="-128"/>
              </a:rPr>
              <a:t>(</a:t>
            </a:r>
            <a:r>
              <a:rPr lang="en-US" sz="1800" b="1" kern="0" dirty="0" smtClean="0">
                <a:solidFill>
                  <a:schemeClr val="tx1"/>
                </a:solidFill>
                <a:latin typeface="+mn-lt"/>
                <a:ea typeface="ＭＳ Ｐゴシック" pitchFamily="34" charset="-128"/>
              </a:rPr>
              <a:t>Polysilicon 2) </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90057"/>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4" name="CuadroTexto 3"/>
          <p:cNvSpPr txBox="1"/>
          <p:nvPr/>
        </p:nvSpPr>
        <p:spPr>
          <a:xfrm>
            <a:off x="179512" y="868650"/>
            <a:ext cx="8748463" cy="400110"/>
          </a:xfrm>
          <a:prstGeom prst="rect">
            <a:avLst/>
          </a:prstGeom>
          <a:noFill/>
        </p:spPr>
        <p:txBody>
          <a:bodyPr wrap="square" rtlCol="0">
            <a:spAutoFit/>
          </a:bodyPr>
          <a:lstStyle/>
          <a:p>
            <a:r>
              <a:rPr lang="en-US" b="1" dirty="0" smtClean="0">
                <a:latin typeface="Calibri" panose="020F0502020204030204" pitchFamily="34" charset="0"/>
              </a:rPr>
              <a:t>An additional layer of non-doped polysilicon (300 nm) is deposited.</a:t>
            </a:r>
            <a:endParaRPr lang="en-US" b="1" dirty="0">
              <a:latin typeface="Calibri" panose="020F0502020204030204" pitchFamily="34" charset="0"/>
            </a:endParaRP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68" y="1428670"/>
            <a:ext cx="3456384" cy="2592288"/>
          </a:xfrm>
          <a:prstGeom prst="rect">
            <a:avLst/>
          </a:prstGeom>
        </p:spPr>
      </p:pic>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913" y="2492896"/>
            <a:ext cx="4933651" cy="3700238"/>
          </a:xfrm>
          <a:prstGeom prst="rect">
            <a:avLst/>
          </a:prstGeom>
        </p:spPr>
      </p:pic>
      <p:sp>
        <p:nvSpPr>
          <p:cNvPr id="9" name="23 CuadroTexto"/>
          <p:cNvSpPr txBox="1"/>
          <p:nvPr/>
        </p:nvSpPr>
        <p:spPr>
          <a:xfrm>
            <a:off x="1587473" y="4885053"/>
            <a:ext cx="1409777" cy="338554"/>
          </a:xfrm>
          <a:prstGeom prst="rect">
            <a:avLst/>
          </a:prstGeom>
          <a:solidFill>
            <a:schemeClr val="accent5">
              <a:lumMod val="20000"/>
              <a:lumOff val="80000"/>
            </a:schemeClr>
          </a:solidFill>
          <a:ln w="28575">
            <a:solidFill>
              <a:srgbClr val="FF0000"/>
            </a:solidFill>
            <a:prstDash val="sysDash"/>
          </a:ln>
        </p:spPr>
        <p:txBody>
          <a:bodyPr wrap="square" rtlCol="0">
            <a:spAutoFit/>
          </a:bodyPr>
          <a:lstStyle/>
          <a:p>
            <a:pPr algn="ctr"/>
            <a:r>
              <a:rPr lang="en-US" sz="1600" b="1" dirty="0" smtClean="0">
                <a:latin typeface="Calibri" panose="020F0502020204030204" pitchFamily="34" charset="0"/>
              </a:rPr>
              <a:t>Trench closed</a:t>
            </a:r>
          </a:p>
        </p:txBody>
      </p:sp>
      <p:cxnSp>
        <p:nvCxnSpPr>
          <p:cNvPr id="10" name="Conector recto de flecha 9"/>
          <p:cNvCxnSpPr>
            <a:stCxn id="9" idx="3"/>
          </p:cNvCxnSpPr>
          <p:nvPr/>
        </p:nvCxnSpPr>
        <p:spPr bwMode="auto">
          <a:xfrm flipV="1">
            <a:off x="2997250" y="4020960"/>
            <a:ext cx="3466950" cy="103337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1" name="CuadroTexto 10"/>
          <p:cNvSpPr txBox="1"/>
          <p:nvPr/>
        </p:nvSpPr>
        <p:spPr>
          <a:xfrm>
            <a:off x="4541582" y="1949340"/>
            <a:ext cx="3763146" cy="338554"/>
          </a:xfrm>
          <a:prstGeom prst="rect">
            <a:avLst/>
          </a:prstGeom>
          <a:noFill/>
        </p:spPr>
        <p:txBody>
          <a:bodyPr wrap="none" rtlCol="0">
            <a:spAutoFit/>
          </a:bodyPr>
          <a:lstStyle/>
          <a:p>
            <a:r>
              <a:rPr lang="en-US" sz="1600" b="1" dirty="0" smtClean="0">
                <a:latin typeface="Calibri" panose="020F0502020204030204" pitchFamily="34" charset="0"/>
              </a:rPr>
              <a:t>SEM images before the polysilicon etching</a:t>
            </a:r>
            <a:endParaRPr lang="en-US" sz="1600" b="1" dirty="0">
              <a:latin typeface="Calibri" panose="020F0502020204030204" pitchFamily="34" charset="0"/>
            </a:endParaRPr>
          </a:p>
        </p:txBody>
      </p:sp>
    </p:spTree>
    <p:extLst>
      <p:ext uri="{BB962C8B-B14F-4D97-AF65-F5344CB8AC3E}">
        <p14:creationId xmlns:p14="http://schemas.microsoft.com/office/powerpoint/2010/main" val="21426931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Process Technology</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1267" name="Picture 3" descr="C:\Paulus\2016\VJFET\Jfet_Run8430\Sem\run8430-ob13-muestra1-112.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2608"/>
          <a:stretch/>
        </p:blipFill>
        <p:spPr bwMode="auto">
          <a:xfrm>
            <a:off x="4698827" y="3316573"/>
            <a:ext cx="4298078" cy="281714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pablo\Google Drive\3D JFET Switch\Cell Core.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9277" y="1196752"/>
            <a:ext cx="3657179" cy="205266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9" name="Grupo 18"/>
          <p:cNvGrpSpPr/>
          <p:nvPr/>
        </p:nvGrpSpPr>
        <p:grpSpPr>
          <a:xfrm>
            <a:off x="323528" y="1124744"/>
            <a:ext cx="4237915" cy="3178436"/>
            <a:chOff x="550108" y="1268760"/>
            <a:chExt cx="4237915" cy="3178436"/>
          </a:xfrm>
        </p:grpSpPr>
        <p:pic>
          <p:nvPicPr>
            <p:cNvPr id="11269" name="Picture 5" descr="C:\Paulus\2016\VJFET\Jfet_Run8430\Sem\run8430-ob13-muestra1-113.tif"/>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0108" y="1268760"/>
              <a:ext cx="4237915" cy="317843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Conector recto de flecha 4"/>
            <p:cNvCxnSpPr/>
            <p:nvPr/>
          </p:nvCxnSpPr>
          <p:spPr bwMode="auto">
            <a:xfrm>
              <a:off x="1619672" y="2125846"/>
              <a:ext cx="0" cy="1846986"/>
            </a:xfrm>
            <a:prstGeom prst="straightConnector1">
              <a:avLst/>
            </a:prstGeom>
            <a:solidFill>
              <a:schemeClr val="accent1"/>
            </a:solidFill>
            <a:ln w="12700" cap="flat" cmpd="sng" algn="ctr">
              <a:solidFill>
                <a:schemeClr val="bg1"/>
              </a:solidFill>
              <a:prstDash val="sysDash"/>
              <a:round/>
              <a:headEnd type="arrow" w="med" len="med"/>
              <a:tailEnd type="arrow"/>
            </a:ln>
            <a:effectLst/>
          </p:spPr>
        </p:cxnSp>
        <p:sp>
          <p:nvSpPr>
            <p:cNvPr id="11" name="CuadroTexto 10"/>
            <p:cNvSpPr txBox="1"/>
            <p:nvPr/>
          </p:nvSpPr>
          <p:spPr>
            <a:xfrm>
              <a:off x="899592" y="2926228"/>
              <a:ext cx="723275" cy="246221"/>
            </a:xfrm>
            <a:prstGeom prst="rect">
              <a:avLst/>
            </a:prstGeom>
            <a:noFill/>
          </p:spPr>
          <p:txBody>
            <a:bodyPr wrap="none" rtlCol="0">
              <a:spAutoFit/>
            </a:bodyPr>
            <a:lstStyle/>
            <a:p>
              <a:r>
                <a:rPr lang="es-ES" sz="1000" b="1" dirty="0" smtClean="0">
                  <a:solidFill>
                    <a:schemeClr val="bg1"/>
                  </a:solidFill>
                  <a:latin typeface="Calibri" panose="020F0502020204030204" pitchFamily="34" charset="0"/>
                </a:rPr>
                <a:t>D = 80 µm</a:t>
              </a:r>
              <a:endParaRPr lang="es-ES" sz="1000" b="1" dirty="0">
                <a:solidFill>
                  <a:schemeClr val="bg1"/>
                </a:solidFill>
                <a:latin typeface="Calibri" panose="020F0502020204030204" pitchFamily="34" charset="0"/>
              </a:endParaRPr>
            </a:p>
          </p:txBody>
        </p:sp>
        <p:cxnSp>
          <p:nvCxnSpPr>
            <p:cNvPr id="14" name="Conector recto de flecha 13"/>
            <p:cNvCxnSpPr/>
            <p:nvPr/>
          </p:nvCxnSpPr>
          <p:spPr bwMode="auto">
            <a:xfrm flipH="1">
              <a:off x="2259052" y="3284984"/>
              <a:ext cx="896992" cy="0"/>
            </a:xfrm>
            <a:prstGeom prst="straightConnector1">
              <a:avLst/>
            </a:prstGeom>
            <a:solidFill>
              <a:schemeClr val="accent1"/>
            </a:solidFill>
            <a:ln w="12700" cap="flat" cmpd="sng" algn="ctr">
              <a:solidFill>
                <a:schemeClr val="bg1"/>
              </a:solidFill>
              <a:prstDash val="sysDash"/>
              <a:round/>
              <a:headEnd type="arrow" w="med" len="med"/>
              <a:tailEnd type="arrow"/>
            </a:ln>
            <a:effectLst/>
          </p:spPr>
        </p:cxnSp>
        <p:sp>
          <p:nvSpPr>
            <p:cNvPr id="17" name="CuadroTexto 16"/>
            <p:cNvSpPr txBox="1"/>
            <p:nvPr/>
          </p:nvSpPr>
          <p:spPr>
            <a:xfrm>
              <a:off x="2315253" y="3054469"/>
              <a:ext cx="753732" cy="246221"/>
            </a:xfrm>
            <a:prstGeom prst="rect">
              <a:avLst/>
            </a:prstGeom>
            <a:noFill/>
          </p:spPr>
          <p:txBody>
            <a:bodyPr wrap="none" rtlCol="0">
              <a:spAutoFit/>
            </a:bodyPr>
            <a:lstStyle/>
            <a:p>
              <a:r>
                <a:rPr lang="es-ES" sz="1000" b="1" dirty="0" smtClean="0">
                  <a:solidFill>
                    <a:schemeClr val="bg1"/>
                  </a:solidFill>
                  <a:latin typeface="Calibri" panose="020F0502020204030204" pitchFamily="34" charset="0"/>
                </a:rPr>
                <a:t>2r = 35 µm</a:t>
              </a:r>
              <a:endParaRPr lang="es-ES" sz="1000" b="1" dirty="0">
                <a:solidFill>
                  <a:schemeClr val="bg1"/>
                </a:solidFill>
                <a:latin typeface="Calibri" panose="020F0502020204030204" pitchFamily="34" charset="0"/>
              </a:endParaRPr>
            </a:p>
          </p:txBody>
        </p:sp>
        <p:cxnSp>
          <p:nvCxnSpPr>
            <p:cNvPr id="18" name="Conector recto de flecha 17"/>
            <p:cNvCxnSpPr/>
            <p:nvPr/>
          </p:nvCxnSpPr>
          <p:spPr bwMode="auto">
            <a:xfrm flipH="1">
              <a:off x="3266264" y="3645024"/>
              <a:ext cx="225616" cy="0"/>
            </a:xfrm>
            <a:prstGeom prst="straightConnector1">
              <a:avLst/>
            </a:prstGeom>
            <a:solidFill>
              <a:schemeClr val="accent1"/>
            </a:solidFill>
            <a:ln w="12700" cap="flat" cmpd="sng" algn="ctr">
              <a:solidFill>
                <a:schemeClr val="bg1"/>
              </a:solidFill>
              <a:prstDash val="sysDash"/>
              <a:round/>
              <a:headEnd type="arrow" w="med" len="med"/>
              <a:tailEnd type="arrow"/>
            </a:ln>
            <a:effectLst/>
          </p:spPr>
        </p:cxnSp>
        <p:sp>
          <p:nvSpPr>
            <p:cNvPr id="20" name="CuadroTexto 19"/>
            <p:cNvSpPr txBox="1"/>
            <p:nvPr/>
          </p:nvSpPr>
          <p:spPr>
            <a:xfrm>
              <a:off x="3063056" y="3389973"/>
              <a:ext cx="704039" cy="246221"/>
            </a:xfrm>
            <a:prstGeom prst="rect">
              <a:avLst/>
            </a:prstGeom>
            <a:noFill/>
          </p:spPr>
          <p:txBody>
            <a:bodyPr wrap="none" rtlCol="0">
              <a:spAutoFit/>
            </a:bodyPr>
            <a:lstStyle/>
            <a:p>
              <a:r>
                <a:rPr lang="es-ES" sz="1000" b="1" dirty="0" smtClean="0">
                  <a:solidFill>
                    <a:schemeClr val="bg1"/>
                  </a:solidFill>
                  <a:latin typeface="Calibri" panose="020F0502020204030204" pitchFamily="34" charset="0"/>
                </a:rPr>
                <a:t>S = 10 µm</a:t>
              </a:r>
              <a:endParaRPr lang="es-ES" sz="1000" b="1"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0899744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Process Technology</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4" name="Imagen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0208" y="1076941"/>
            <a:ext cx="3349253" cy="2511940"/>
          </a:xfrm>
          <a:prstGeom prst="rect">
            <a:avLst/>
          </a:prstGeom>
        </p:spPr>
      </p:pic>
      <p:pic>
        <p:nvPicPr>
          <p:cNvPr id="8" name="Imagen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2475" y="4199013"/>
            <a:ext cx="2639217" cy="1979413"/>
          </a:xfrm>
          <a:prstGeom prst="rect">
            <a:avLst/>
          </a:prstGeom>
        </p:spPr>
      </p:pic>
      <p:sp>
        <p:nvSpPr>
          <p:cNvPr id="11" name="CuadroTexto 10"/>
          <p:cNvSpPr txBox="1"/>
          <p:nvPr/>
        </p:nvSpPr>
        <p:spPr>
          <a:xfrm>
            <a:off x="107504" y="1124033"/>
            <a:ext cx="1857496"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Trenches are sealed</a:t>
            </a:r>
            <a:endParaRPr lang="en-US" sz="1600" b="1" dirty="0">
              <a:solidFill>
                <a:srgbClr val="FF0000"/>
              </a:solidFill>
              <a:latin typeface="Calibri" panose="020F0502020204030204" pitchFamily="34" charset="0"/>
            </a:endParaRPr>
          </a:p>
        </p:txBody>
      </p:sp>
      <p:cxnSp>
        <p:nvCxnSpPr>
          <p:cNvPr id="14" name="Conector recto de flecha 13"/>
          <p:cNvCxnSpPr>
            <a:stCxn id="12" idx="1"/>
            <a:endCxn id="4" idx="3"/>
          </p:cNvCxnSpPr>
          <p:nvPr/>
        </p:nvCxnSpPr>
        <p:spPr bwMode="auto">
          <a:xfrm flipH="1" flipV="1">
            <a:off x="3429461" y="2332911"/>
            <a:ext cx="134427" cy="112681"/>
          </a:xfrm>
          <a:prstGeom prst="straightConnector1">
            <a:avLst/>
          </a:prstGeom>
          <a:solidFill>
            <a:schemeClr val="accent1"/>
          </a:solidFill>
          <a:ln w="22225" cap="flat" cmpd="sng" algn="ctr">
            <a:solidFill>
              <a:srgbClr val="FF0000"/>
            </a:solidFill>
            <a:prstDash val="sysDash"/>
            <a:round/>
            <a:headEnd type="none" w="med" len="med"/>
            <a:tailEnd type="triangle"/>
          </a:ln>
          <a:effectLst/>
        </p:spPr>
      </p:cxnSp>
      <p:pic>
        <p:nvPicPr>
          <p:cNvPr id="17" name="Picture 2" descr="C:\Users\pablo\Google Drive\3D JFET Switch\Cell Core.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3645024"/>
            <a:ext cx="3248951" cy="182353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Conector recto de flecha 15"/>
          <p:cNvCxnSpPr/>
          <p:nvPr/>
        </p:nvCxnSpPr>
        <p:spPr bwMode="auto">
          <a:xfrm>
            <a:off x="1232336" y="1494272"/>
            <a:ext cx="522498" cy="687992"/>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22" name="Conector recto de flecha 21"/>
          <p:cNvCxnSpPr>
            <a:stCxn id="21" idx="1"/>
            <a:endCxn id="8" idx="3"/>
          </p:cNvCxnSpPr>
          <p:nvPr/>
        </p:nvCxnSpPr>
        <p:spPr bwMode="auto">
          <a:xfrm flipH="1" flipV="1">
            <a:off x="3031692" y="5188720"/>
            <a:ext cx="460188" cy="330842"/>
          </a:xfrm>
          <a:prstGeom prst="straightConnector1">
            <a:avLst/>
          </a:prstGeom>
          <a:solidFill>
            <a:schemeClr val="accent1"/>
          </a:solidFill>
          <a:ln w="22225" cap="flat" cmpd="sng" algn="ctr">
            <a:solidFill>
              <a:srgbClr val="FF0000"/>
            </a:solidFill>
            <a:prstDash val="sysDash"/>
            <a:round/>
            <a:headEnd type="none" w="med" len="med"/>
            <a:tailEnd type="triangle"/>
          </a:ln>
          <a:effectLst/>
        </p:spPr>
      </p:cxnSp>
      <p:cxnSp>
        <p:nvCxnSpPr>
          <p:cNvPr id="25" name="Conector recto de flecha 24"/>
          <p:cNvCxnSpPr>
            <a:stCxn id="28" idx="0"/>
          </p:cNvCxnSpPr>
          <p:nvPr/>
        </p:nvCxnSpPr>
        <p:spPr bwMode="auto">
          <a:xfrm flipH="1" flipV="1">
            <a:off x="1232338" y="3085595"/>
            <a:ext cx="517748" cy="550378"/>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28" name="CuadroTexto 27"/>
          <p:cNvSpPr txBox="1"/>
          <p:nvPr/>
        </p:nvSpPr>
        <p:spPr>
          <a:xfrm>
            <a:off x="456815" y="3635973"/>
            <a:ext cx="2586542"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N-type diffusion from Poly 1</a:t>
            </a:r>
            <a:endParaRPr lang="en-US" sz="1600" b="1" dirty="0">
              <a:solidFill>
                <a:srgbClr val="FF0000"/>
              </a:solidFill>
              <a:latin typeface="Calibri" panose="020F0502020204030204" pitchFamily="34" charset="0"/>
            </a:endParaRPr>
          </a:p>
        </p:txBody>
      </p:sp>
      <p:pic>
        <p:nvPicPr>
          <p:cNvPr id="29" name="Imagen 2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5825" t="33201" r="28737" b="36207"/>
          <a:stretch/>
        </p:blipFill>
        <p:spPr>
          <a:xfrm>
            <a:off x="6011416" y="940928"/>
            <a:ext cx="2953072" cy="1912008"/>
          </a:xfrm>
          <a:prstGeom prst="rect">
            <a:avLst/>
          </a:prstGeom>
        </p:spPr>
      </p:pic>
      <p:grpSp>
        <p:nvGrpSpPr>
          <p:cNvPr id="55" name="Grupo 54"/>
          <p:cNvGrpSpPr/>
          <p:nvPr/>
        </p:nvGrpSpPr>
        <p:grpSpPr>
          <a:xfrm>
            <a:off x="3491880" y="2165789"/>
            <a:ext cx="2304256" cy="3748765"/>
            <a:chOff x="3680608" y="2165789"/>
            <a:chExt cx="2304256" cy="3748765"/>
          </a:xfrm>
        </p:grpSpPr>
        <p:pic>
          <p:nvPicPr>
            <p:cNvPr id="10" name="Imagen 9"/>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46063" t="3801" r="18500" b="17199"/>
            <a:stretch/>
          </p:blipFill>
          <p:spPr>
            <a:xfrm>
              <a:off x="3752616" y="2182264"/>
              <a:ext cx="2232248" cy="3732290"/>
            </a:xfrm>
            <a:prstGeom prst="rect">
              <a:avLst/>
            </a:prstGeom>
          </p:spPr>
        </p:pic>
        <p:sp>
          <p:nvSpPr>
            <p:cNvPr id="12" name="Rectángulo 11"/>
            <p:cNvSpPr/>
            <p:nvPr/>
          </p:nvSpPr>
          <p:spPr bwMode="auto">
            <a:xfrm>
              <a:off x="3752616" y="2182264"/>
              <a:ext cx="648072" cy="526656"/>
            </a:xfrm>
            <a:prstGeom prst="rect">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21" name="Rectángulo 20"/>
            <p:cNvSpPr/>
            <p:nvPr/>
          </p:nvSpPr>
          <p:spPr bwMode="auto">
            <a:xfrm>
              <a:off x="3680608" y="5256234"/>
              <a:ext cx="648072" cy="526656"/>
            </a:xfrm>
            <a:prstGeom prst="rect">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sp>
          <p:nvSpPr>
            <p:cNvPr id="32" name="Rectángulo 31"/>
            <p:cNvSpPr/>
            <p:nvPr/>
          </p:nvSpPr>
          <p:spPr bwMode="auto">
            <a:xfrm>
              <a:off x="4581589" y="2165789"/>
              <a:ext cx="648072" cy="526656"/>
            </a:xfrm>
            <a:prstGeom prst="rect">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smtClean="0">
                <a:ln>
                  <a:noFill/>
                </a:ln>
                <a:solidFill>
                  <a:schemeClr val="tx1"/>
                </a:solidFill>
                <a:effectLst/>
                <a:latin typeface="Verdana" pitchFamily="34" charset="0"/>
              </a:endParaRPr>
            </a:p>
          </p:txBody>
        </p:sp>
      </p:grpSp>
      <p:cxnSp>
        <p:nvCxnSpPr>
          <p:cNvPr id="33" name="Conector recto de flecha 32"/>
          <p:cNvCxnSpPr>
            <a:stCxn id="32" idx="3"/>
            <a:endCxn id="29" idx="1"/>
          </p:cNvCxnSpPr>
          <p:nvPr/>
        </p:nvCxnSpPr>
        <p:spPr bwMode="auto">
          <a:xfrm flipV="1">
            <a:off x="5040933" y="1896932"/>
            <a:ext cx="970483" cy="532185"/>
          </a:xfrm>
          <a:prstGeom prst="straightConnector1">
            <a:avLst/>
          </a:prstGeom>
          <a:solidFill>
            <a:schemeClr val="accent1"/>
          </a:solidFill>
          <a:ln w="22225" cap="flat" cmpd="sng" algn="ctr">
            <a:solidFill>
              <a:srgbClr val="FF0000"/>
            </a:solidFill>
            <a:prstDash val="sysDash"/>
            <a:round/>
            <a:headEnd type="none" w="med" len="med"/>
            <a:tailEnd type="triangle"/>
          </a:ln>
          <a:effectLst/>
        </p:spPr>
      </p:cxnSp>
      <p:cxnSp>
        <p:nvCxnSpPr>
          <p:cNvPr id="36" name="Conector recto de flecha 35"/>
          <p:cNvCxnSpPr>
            <a:stCxn id="40" idx="0"/>
          </p:cNvCxnSpPr>
          <p:nvPr/>
        </p:nvCxnSpPr>
        <p:spPr bwMode="auto">
          <a:xfrm flipV="1">
            <a:off x="7400820" y="1700810"/>
            <a:ext cx="77991" cy="539848"/>
          </a:xfrm>
          <a:prstGeom prst="straightConnector1">
            <a:avLst/>
          </a:prstGeom>
          <a:solidFill>
            <a:schemeClr val="accent1"/>
          </a:solidFill>
          <a:ln w="22225" cap="flat" cmpd="sng" algn="ctr">
            <a:solidFill>
              <a:schemeClr val="bg1"/>
            </a:solidFill>
            <a:prstDash val="solid"/>
            <a:round/>
            <a:headEnd type="none" w="med" len="med"/>
            <a:tailEnd type="triangle"/>
          </a:ln>
          <a:effectLst/>
        </p:spPr>
      </p:cxnSp>
      <p:sp>
        <p:nvSpPr>
          <p:cNvPr id="40" name="CuadroTexto 39"/>
          <p:cNvSpPr txBox="1"/>
          <p:nvPr/>
        </p:nvSpPr>
        <p:spPr>
          <a:xfrm>
            <a:off x="6380027" y="2240658"/>
            <a:ext cx="2041585"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P-type Diffusion (Source)</a:t>
            </a:r>
            <a:endParaRPr lang="en-US" sz="1400" b="1" dirty="0">
              <a:solidFill>
                <a:schemeClr val="bg1"/>
              </a:solidFill>
              <a:latin typeface="Calibri" panose="020F0502020204030204" pitchFamily="34" charset="0"/>
            </a:endParaRPr>
          </a:p>
        </p:txBody>
      </p:sp>
      <p:sp>
        <p:nvSpPr>
          <p:cNvPr id="42" name="CuadroTexto 41"/>
          <p:cNvSpPr txBox="1"/>
          <p:nvPr/>
        </p:nvSpPr>
        <p:spPr>
          <a:xfrm>
            <a:off x="987277" y="4859373"/>
            <a:ext cx="635430"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Poly 1</a:t>
            </a:r>
            <a:endParaRPr lang="en-US" sz="1400" b="1" dirty="0">
              <a:solidFill>
                <a:schemeClr val="bg1"/>
              </a:solidFill>
              <a:latin typeface="Calibri" panose="020F0502020204030204" pitchFamily="34" charset="0"/>
            </a:endParaRPr>
          </a:p>
        </p:txBody>
      </p:sp>
      <p:sp>
        <p:nvSpPr>
          <p:cNvPr id="43" name="CuadroTexto 42"/>
          <p:cNvSpPr txBox="1"/>
          <p:nvPr/>
        </p:nvSpPr>
        <p:spPr>
          <a:xfrm>
            <a:off x="1232336" y="4478122"/>
            <a:ext cx="635430" cy="307777"/>
          </a:xfrm>
          <a:prstGeom prst="rect">
            <a:avLst/>
          </a:prstGeom>
          <a:noFill/>
        </p:spPr>
        <p:txBody>
          <a:bodyPr wrap="none" rtlCol="0">
            <a:spAutoFit/>
          </a:bodyPr>
          <a:lstStyle/>
          <a:p>
            <a:r>
              <a:rPr lang="en-US" sz="1400" b="1" dirty="0" smtClean="0">
                <a:solidFill>
                  <a:schemeClr val="bg1"/>
                </a:solidFill>
                <a:latin typeface="Calibri" panose="020F0502020204030204" pitchFamily="34" charset="0"/>
              </a:rPr>
              <a:t>Poly 2</a:t>
            </a:r>
            <a:endParaRPr lang="en-US" sz="1400" b="1" dirty="0">
              <a:solidFill>
                <a:schemeClr val="bg1"/>
              </a:solidFill>
              <a:latin typeface="Calibri" panose="020F0502020204030204" pitchFamily="34" charset="0"/>
            </a:endParaRPr>
          </a:p>
        </p:txBody>
      </p:sp>
      <p:cxnSp>
        <p:nvCxnSpPr>
          <p:cNvPr id="44" name="Conector recto de flecha 43"/>
          <p:cNvCxnSpPr>
            <a:stCxn id="28" idx="2"/>
          </p:cNvCxnSpPr>
          <p:nvPr/>
        </p:nvCxnSpPr>
        <p:spPr bwMode="auto">
          <a:xfrm>
            <a:off x="1750086" y="3974527"/>
            <a:ext cx="964416" cy="635258"/>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58" name="CuadroTexto 57"/>
          <p:cNvSpPr txBox="1"/>
          <p:nvPr/>
        </p:nvSpPr>
        <p:spPr>
          <a:xfrm>
            <a:off x="2588989" y="1379633"/>
            <a:ext cx="1596143"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Inter-level Oxide</a:t>
            </a:r>
            <a:endParaRPr lang="en-US" sz="1600" b="1" dirty="0">
              <a:solidFill>
                <a:srgbClr val="FF0000"/>
              </a:solidFill>
              <a:latin typeface="Calibri" panose="020F0502020204030204" pitchFamily="34" charset="0"/>
            </a:endParaRPr>
          </a:p>
        </p:txBody>
      </p:sp>
      <p:cxnSp>
        <p:nvCxnSpPr>
          <p:cNvPr id="59" name="Conector recto de flecha 58"/>
          <p:cNvCxnSpPr>
            <a:stCxn id="58" idx="1"/>
          </p:cNvCxnSpPr>
          <p:nvPr/>
        </p:nvCxnSpPr>
        <p:spPr bwMode="auto">
          <a:xfrm flipH="1">
            <a:off x="2123445" y="1548910"/>
            <a:ext cx="465544" cy="343803"/>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66" name="Conector recto de flecha 65"/>
          <p:cNvCxnSpPr>
            <a:stCxn id="28" idx="0"/>
          </p:cNvCxnSpPr>
          <p:nvPr/>
        </p:nvCxnSpPr>
        <p:spPr bwMode="auto">
          <a:xfrm flipV="1">
            <a:off x="1750086" y="3012121"/>
            <a:ext cx="580812" cy="623852"/>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748360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Process Technology</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grpSp>
        <p:nvGrpSpPr>
          <p:cNvPr id="14341" name="Grupo 14340"/>
          <p:cNvGrpSpPr/>
          <p:nvPr/>
        </p:nvGrpSpPr>
        <p:grpSpPr>
          <a:xfrm>
            <a:off x="811648" y="3861048"/>
            <a:ext cx="7720792" cy="2180915"/>
            <a:chOff x="729165" y="3912381"/>
            <a:chExt cx="7720792" cy="2180915"/>
          </a:xfrm>
        </p:grpSpPr>
        <p:pic>
          <p:nvPicPr>
            <p:cNvPr id="14340" name="Picture 4" descr="C:\Paulus\2016\VJFET\Jfet_Run8430\Microseccion\salva\muestra1\Jfet_mostra1pas07dashEtch5seg_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85" t="52192" b="16483"/>
            <a:stretch/>
          </p:blipFill>
          <p:spPr bwMode="auto">
            <a:xfrm>
              <a:off x="729165" y="3912381"/>
              <a:ext cx="7720792" cy="218091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4 Conector recto de flecha"/>
            <p:cNvCxnSpPr/>
            <p:nvPr/>
          </p:nvCxnSpPr>
          <p:spPr bwMode="auto">
            <a:xfrm>
              <a:off x="1691680" y="4221875"/>
              <a:ext cx="0" cy="1557989"/>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cxnSp>
          <p:nvCxnSpPr>
            <p:cNvPr id="9" name="8 Conector recto de flecha"/>
            <p:cNvCxnSpPr/>
            <p:nvPr/>
          </p:nvCxnSpPr>
          <p:spPr bwMode="auto">
            <a:xfrm>
              <a:off x="2915816" y="4221088"/>
              <a:ext cx="0" cy="432048"/>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sp>
          <p:nvSpPr>
            <p:cNvPr id="8" name="CuadroTexto 7"/>
            <p:cNvSpPr txBox="1"/>
            <p:nvPr/>
          </p:nvSpPr>
          <p:spPr>
            <a:xfrm>
              <a:off x="2111661" y="4272421"/>
              <a:ext cx="721672" cy="338554"/>
            </a:xfrm>
            <a:prstGeom prst="rect">
              <a:avLst/>
            </a:prstGeom>
            <a:noFill/>
          </p:spPr>
          <p:txBody>
            <a:bodyPr wrap="none" rtlCol="0">
              <a:spAutoFit/>
            </a:bodyPr>
            <a:lstStyle/>
            <a:p>
              <a:r>
                <a:rPr lang="es-ES" sz="1600" b="1" dirty="0" smtClean="0">
                  <a:latin typeface="Calibri" panose="020F0502020204030204" pitchFamily="34" charset="0"/>
                </a:rPr>
                <a:t>80 µm</a:t>
              </a:r>
              <a:endParaRPr lang="es-ES" sz="1600" b="1" dirty="0">
                <a:latin typeface="Calibri" panose="020F0502020204030204" pitchFamily="34" charset="0"/>
              </a:endParaRPr>
            </a:p>
          </p:txBody>
        </p:sp>
        <p:sp>
          <p:nvSpPr>
            <p:cNvPr id="10" name="CuadroTexto 9"/>
            <p:cNvSpPr txBox="1"/>
            <p:nvPr/>
          </p:nvSpPr>
          <p:spPr>
            <a:xfrm>
              <a:off x="763723" y="4812480"/>
              <a:ext cx="825867" cy="338554"/>
            </a:xfrm>
            <a:prstGeom prst="rect">
              <a:avLst/>
            </a:prstGeom>
            <a:noFill/>
          </p:spPr>
          <p:txBody>
            <a:bodyPr wrap="none" rtlCol="0">
              <a:spAutoFit/>
            </a:bodyPr>
            <a:lstStyle/>
            <a:p>
              <a:r>
                <a:rPr lang="es-ES" sz="1600" b="1" dirty="0" smtClean="0">
                  <a:latin typeface="Calibri" panose="020F0502020204030204" pitchFamily="34" charset="0"/>
                </a:rPr>
                <a:t>300 µm</a:t>
              </a:r>
              <a:endParaRPr lang="es-ES" sz="1600" b="1" dirty="0">
                <a:latin typeface="Calibri" panose="020F0502020204030204" pitchFamily="34" charset="0"/>
              </a:endParaRPr>
            </a:p>
          </p:txBody>
        </p:sp>
      </p:grpSp>
      <p:grpSp>
        <p:nvGrpSpPr>
          <p:cNvPr id="14338" name="Grupo 14337"/>
          <p:cNvGrpSpPr/>
          <p:nvPr/>
        </p:nvGrpSpPr>
        <p:grpSpPr>
          <a:xfrm>
            <a:off x="6502" y="1196752"/>
            <a:ext cx="8983455" cy="2159171"/>
            <a:chOff x="-66785" y="1484784"/>
            <a:chExt cx="8983455" cy="2159171"/>
          </a:xfrm>
        </p:grpSpPr>
        <p:pic>
          <p:nvPicPr>
            <p:cNvPr id="14339" name="Picture 3" descr="C:\Paulus\2016\VJFET\Jfet_Run8430\Microseccion\salva\muestra1\Jfet_mostra1pas05dashEtch06seg_0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005" b="36349"/>
            <a:stretch/>
          </p:blipFill>
          <p:spPr bwMode="auto">
            <a:xfrm>
              <a:off x="386107" y="1484784"/>
              <a:ext cx="8530563" cy="202308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Conector recto de flecha 5"/>
            <p:cNvCxnSpPr/>
            <p:nvPr/>
          </p:nvCxnSpPr>
          <p:spPr bwMode="auto">
            <a:xfrm>
              <a:off x="4644008" y="2204864"/>
              <a:ext cx="144016" cy="432048"/>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2" name="CuadroTexto 11"/>
            <p:cNvSpPr txBox="1"/>
            <p:nvPr/>
          </p:nvSpPr>
          <p:spPr>
            <a:xfrm>
              <a:off x="4283968" y="2610722"/>
              <a:ext cx="1363194" cy="338554"/>
            </a:xfrm>
            <a:prstGeom prst="rect">
              <a:avLst/>
            </a:prstGeom>
            <a:noFill/>
          </p:spPr>
          <p:txBody>
            <a:bodyPr wrap="none" rtlCol="0">
              <a:spAutoFit/>
            </a:bodyPr>
            <a:lstStyle/>
            <a:p>
              <a:r>
                <a:rPr lang="en-US" sz="1600" b="1" dirty="0" smtClean="0">
                  <a:latin typeface="Calibri" panose="020F0502020204030204" pitchFamily="34" charset="0"/>
                </a:rPr>
                <a:t>P-type Source</a:t>
              </a:r>
              <a:endParaRPr lang="en-US" sz="1600" b="1" dirty="0">
                <a:latin typeface="Calibri" panose="020F0502020204030204" pitchFamily="34" charset="0"/>
              </a:endParaRPr>
            </a:p>
          </p:txBody>
        </p:sp>
        <p:cxnSp>
          <p:nvCxnSpPr>
            <p:cNvPr id="13" name="Conector recto de flecha 12"/>
            <p:cNvCxnSpPr/>
            <p:nvPr/>
          </p:nvCxnSpPr>
          <p:spPr bwMode="auto">
            <a:xfrm flipH="1">
              <a:off x="478780" y="2204864"/>
              <a:ext cx="36582" cy="530224"/>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4" name="CuadroTexto 13"/>
            <p:cNvSpPr txBox="1"/>
            <p:nvPr/>
          </p:nvSpPr>
          <p:spPr>
            <a:xfrm>
              <a:off x="-66785" y="2735088"/>
              <a:ext cx="1164293" cy="338554"/>
            </a:xfrm>
            <a:prstGeom prst="rect">
              <a:avLst/>
            </a:prstGeom>
            <a:noFill/>
          </p:spPr>
          <p:txBody>
            <a:bodyPr wrap="none" rtlCol="0">
              <a:spAutoFit/>
            </a:bodyPr>
            <a:lstStyle/>
            <a:p>
              <a:r>
                <a:rPr lang="en-US" sz="1600" b="1" dirty="0" smtClean="0">
                  <a:latin typeface="Calibri" panose="020F0502020204030204" pitchFamily="34" charset="0"/>
                </a:rPr>
                <a:t>N-type Diff.</a:t>
              </a:r>
              <a:endParaRPr lang="en-US" sz="1600" b="1" dirty="0">
                <a:latin typeface="Calibri" panose="020F0502020204030204" pitchFamily="34" charset="0"/>
              </a:endParaRPr>
            </a:p>
          </p:txBody>
        </p:sp>
        <p:cxnSp>
          <p:nvCxnSpPr>
            <p:cNvPr id="15" name="Conector recto de flecha 14"/>
            <p:cNvCxnSpPr/>
            <p:nvPr/>
          </p:nvCxnSpPr>
          <p:spPr bwMode="auto">
            <a:xfrm flipV="1">
              <a:off x="1835696" y="2636912"/>
              <a:ext cx="692291" cy="168434"/>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6" name="CuadroTexto 15"/>
            <p:cNvSpPr txBox="1"/>
            <p:nvPr/>
          </p:nvSpPr>
          <p:spPr>
            <a:xfrm>
              <a:off x="2483281" y="2361248"/>
              <a:ext cx="1223344" cy="584775"/>
            </a:xfrm>
            <a:prstGeom prst="rect">
              <a:avLst/>
            </a:prstGeom>
            <a:noFill/>
          </p:spPr>
          <p:txBody>
            <a:bodyPr wrap="square" rtlCol="0">
              <a:spAutoFit/>
            </a:bodyPr>
            <a:lstStyle/>
            <a:p>
              <a:pPr algn="ctr"/>
              <a:r>
                <a:rPr lang="en-US" sz="1600" b="1" dirty="0" smtClean="0">
                  <a:latin typeface="Calibri" panose="020F0502020204030204" pitchFamily="34" charset="0"/>
                </a:rPr>
                <a:t>Doped (N</a:t>
              </a:r>
              <a:r>
                <a:rPr lang="en-US" sz="1600" b="1" baseline="30000" dirty="0" smtClean="0">
                  <a:latin typeface="Calibri" panose="020F0502020204030204" pitchFamily="34" charset="0"/>
                </a:rPr>
                <a:t>+</a:t>
              </a:r>
              <a:r>
                <a:rPr lang="en-US" sz="1600" b="1" dirty="0" smtClean="0">
                  <a:latin typeface="Calibri" panose="020F0502020204030204" pitchFamily="34" charset="0"/>
                </a:rPr>
                <a:t>) Polysilicon</a:t>
              </a:r>
              <a:endParaRPr lang="en-US" sz="1600" b="1" dirty="0">
                <a:latin typeface="Calibri" panose="020F0502020204030204" pitchFamily="34" charset="0"/>
              </a:endParaRPr>
            </a:p>
          </p:txBody>
        </p:sp>
        <p:cxnSp>
          <p:nvCxnSpPr>
            <p:cNvPr id="17" name="Conector recto de flecha 16"/>
            <p:cNvCxnSpPr/>
            <p:nvPr/>
          </p:nvCxnSpPr>
          <p:spPr bwMode="auto">
            <a:xfrm>
              <a:off x="1592727" y="3118352"/>
              <a:ext cx="654803" cy="166166"/>
            </a:xfrm>
            <a:prstGeom prst="straightConnector1">
              <a:avLst/>
            </a:prstGeom>
            <a:solidFill>
              <a:schemeClr val="accent1"/>
            </a:solidFill>
            <a:ln w="19050" cap="flat" cmpd="sng" algn="ctr">
              <a:solidFill>
                <a:schemeClr val="tx1"/>
              </a:solidFill>
              <a:prstDash val="solid"/>
              <a:round/>
              <a:headEnd type="arrow" w="med" len="med"/>
              <a:tailEnd type="none"/>
            </a:ln>
            <a:effectLst/>
          </p:spPr>
        </p:cxnSp>
        <p:sp>
          <p:nvSpPr>
            <p:cNvPr id="18" name="CuadroTexto 17"/>
            <p:cNvSpPr txBox="1"/>
            <p:nvPr/>
          </p:nvSpPr>
          <p:spPr>
            <a:xfrm>
              <a:off x="2341429" y="3059180"/>
              <a:ext cx="1365195" cy="584775"/>
            </a:xfrm>
            <a:prstGeom prst="rect">
              <a:avLst/>
            </a:prstGeom>
            <a:noFill/>
          </p:spPr>
          <p:txBody>
            <a:bodyPr wrap="square" rtlCol="0">
              <a:spAutoFit/>
            </a:bodyPr>
            <a:lstStyle/>
            <a:p>
              <a:r>
                <a:rPr lang="en-US" sz="1600" b="1" dirty="0" smtClean="0">
                  <a:latin typeface="Calibri" panose="020F0502020204030204" pitchFamily="34" charset="0"/>
                </a:rPr>
                <a:t>Non-Doped Polysilicon</a:t>
              </a:r>
              <a:endParaRPr lang="en-US" sz="1600" b="1" dirty="0">
                <a:latin typeface="Calibri" panose="020F0502020204030204" pitchFamily="34" charset="0"/>
              </a:endParaRPr>
            </a:p>
          </p:txBody>
        </p:sp>
        <p:cxnSp>
          <p:nvCxnSpPr>
            <p:cNvPr id="30" name="Conector recto de flecha 29"/>
            <p:cNvCxnSpPr/>
            <p:nvPr/>
          </p:nvCxnSpPr>
          <p:spPr bwMode="auto">
            <a:xfrm flipH="1" flipV="1">
              <a:off x="5652121" y="1817914"/>
              <a:ext cx="144015" cy="177081"/>
            </a:xfrm>
            <a:prstGeom prst="straightConnector1">
              <a:avLst/>
            </a:prstGeom>
            <a:solidFill>
              <a:schemeClr val="accent1"/>
            </a:solidFill>
            <a:ln w="19050" cap="flat" cmpd="sng" algn="ctr">
              <a:solidFill>
                <a:schemeClr val="bg1"/>
              </a:solidFill>
              <a:prstDash val="solid"/>
              <a:round/>
              <a:headEnd type="arrow" w="med" len="med"/>
              <a:tailEnd type="none"/>
            </a:ln>
            <a:effectLst/>
          </p:spPr>
        </p:cxnSp>
        <p:sp>
          <p:nvSpPr>
            <p:cNvPr id="31" name="CuadroTexto 30"/>
            <p:cNvSpPr txBox="1"/>
            <p:nvPr/>
          </p:nvSpPr>
          <p:spPr>
            <a:xfrm>
              <a:off x="4789712" y="1556792"/>
              <a:ext cx="1596143" cy="338554"/>
            </a:xfrm>
            <a:prstGeom prst="rect">
              <a:avLst/>
            </a:prstGeom>
            <a:noFill/>
          </p:spPr>
          <p:txBody>
            <a:bodyPr wrap="none" rtlCol="0">
              <a:spAutoFit/>
            </a:bodyPr>
            <a:lstStyle/>
            <a:p>
              <a:r>
                <a:rPr lang="en-US" sz="1600" b="1" dirty="0" smtClean="0">
                  <a:solidFill>
                    <a:schemeClr val="bg1"/>
                  </a:solidFill>
                  <a:latin typeface="Calibri" panose="020F0502020204030204" pitchFamily="34" charset="0"/>
                </a:rPr>
                <a:t>Inter-level Oxide</a:t>
              </a:r>
              <a:endParaRPr lang="en-US" sz="1600" b="1"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3565532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Figure Output Ch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68760"/>
            <a:ext cx="4392488" cy="3096344"/>
          </a:xfrm>
          <a:prstGeom prst="rect">
            <a:avLst/>
          </a:prstGeom>
          <a:noFill/>
          <a:ln>
            <a:noFill/>
          </a:ln>
        </p:spPr>
      </p:pic>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Electrical Performance</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sp>
        <p:nvSpPr>
          <p:cNvPr id="16" name="15 CuadroTexto"/>
          <p:cNvSpPr txBox="1"/>
          <p:nvPr/>
        </p:nvSpPr>
        <p:spPr>
          <a:xfrm>
            <a:off x="107504" y="4349422"/>
            <a:ext cx="3960441"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latin typeface="Calibri" panose="020F0502020204030204" pitchFamily="34" charset="0"/>
              </a:rPr>
              <a:t>Narrow channel devices:</a:t>
            </a:r>
          </a:p>
          <a:p>
            <a:pPr marL="742950" lvl="1" indent="-285750">
              <a:buClr>
                <a:srgbClr val="00B050"/>
              </a:buClr>
              <a:buFont typeface="Wingdings" panose="05000000000000000000" pitchFamily="2" charset="2"/>
              <a:buChar char="ü"/>
            </a:pPr>
            <a:r>
              <a:rPr lang="en-US" sz="1600" b="1" dirty="0" smtClean="0">
                <a:latin typeface="Calibri" panose="020F0502020204030204" pitchFamily="34" charset="0"/>
              </a:rPr>
              <a:t>High enough current </a:t>
            </a:r>
          </a:p>
          <a:p>
            <a:pPr marL="742950" lvl="1" indent="-285750">
              <a:buClr>
                <a:srgbClr val="00B050"/>
              </a:buClr>
              <a:buFont typeface="Wingdings" panose="05000000000000000000" pitchFamily="2" charset="2"/>
              <a:buChar char="ü"/>
            </a:pPr>
            <a:r>
              <a:rPr lang="en-US" sz="1600" b="1" dirty="0" smtClean="0">
                <a:latin typeface="Calibri" panose="020F0502020204030204" pitchFamily="34" charset="0"/>
              </a:rPr>
              <a:t>Low enough V</a:t>
            </a:r>
            <a:r>
              <a:rPr lang="en-US" sz="1600" b="1" baseline="-25000" dirty="0" smtClean="0">
                <a:latin typeface="Calibri" panose="020F0502020204030204" pitchFamily="34" charset="0"/>
              </a:rPr>
              <a:t>OFF</a:t>
            </a:r>
          </a:p>
          <a:p>
            <a:pPr marL="742950" lvl="1" indent="-285750">
              <a:buFont typeface="Wingdings" panose="05000000000000000000" pitchFamily="2" charset="2"/>
              <a:buChar char="à"/>
            </a:pPr>
            <a:r>
              <a:rPr lang="en-US" sz="1600" b="1" dirty="0" smtClean="0">
                <a:solidFill>
                  <a:srgbClr val="3164AB"/>
                </a:solidFill>
                <a:latin typeface="Calibri" panose="020F0502020204030204" pitchFamily="34" charset="0"/>
                <a:sym typeface="Wingdings" panose="05000000000000000000" pitchFamily="2" charset="2"/>
              </a:rPr>
              <a:t>Close to target device</a:t>
            </a:r>
          </a:p>
          <a:p>
            <a:pPr marL="285750" indent="-285750">
              <a:buFont typeface="Arial" panose="020B0604020202020204" pitchFamily="34" charset="0"/>
              <a:buChar char="•"/>
            </a:pPr>
            <a:r>
              <a:rPr lang="en-US" sz="1600" b="1" dirty="0">
                <a:latin typeface="Calibri" panose="020F0502020204030204" pitchFamily="34" charset="0"/>
              </a:rPr>
              <a:t>Good agreement with </a:t>
            </a:r>
            <a:r>
              <a:rPr lang="en-US" sz="1600" b="1" dirty="0" smtClean="0">
                <a:latin typeface="Calibri" panose="020F0502020204030204" pitchFamily="34" charset="0"/>
              </a:rPr>
              <a:t>simulations</a:t>
            </a:r>
          </a:p>
          <a:p>
            <a:pPr marL="742950" lvl="1" indent="-285750">
              <a:buFont typeface="Wingdings" panose="05000000000000000000" pitchFamily="2" charset="2"/>
              <a:buChar char="à"/>
            </a:pPr>
            <a:r>
              <a:rPr lang="en-US" sz="1600" b="1" dirty="0" smtClean="0">
                <a:solidFill>
                  <a:srgbClr val="3164AB"/>
                </a:solidFill>
                <a:latin typeface="Calibri" panose="020F0502020204030204" pitchFamily="34" charset="0"/>
              </a:rPr>
              <a:t>Confirms simulation results</a:t>
            </a:r>
            <a:endParaRPr lang="en-US" sz="1600" b="1" dirty="0">
              <a:solidFill>
                <a:srgbClr val="3164AB"/>
              </a:solidFill>
              <a:latin typeface="Calibri" panose="020F0502020204030204" pitchFamily="34" charset="0"/>
            </a:endParaRPr>
          </a:p>
          <a:p>
            <a:pPr marL="285750" indent="-285750">
              <a:buFont typeface="Arial" panose="020B0604020202020204" pitchFamily="34" charset="0"/>
              <a:buChar char="•"/>
            </a:pPr>
            <a:r>
              <a:rPr lang="en-US" sz="1600" b="1" dirty="0" smtClean="0">
                <a:latin typeface="Calibri" panose="020F0502020204030204" pitchFamily="34" charset="0"/>
                <a:sym typeface="Wingdings" panose="05000000000000000000" pitchFamily="2" charset="2"/>
              </a:rPr>
              <a:t>Good starting point for fine optimization</a:t>
            </a:r>
            <a:endParaRPr lang="en-US" sz="1600" b="1" dirty="0" smtClean="0">
              <a:latin typeface="Calibri" panose="020F0502020204030204" pitchFamily="34" charset="0"/>
            </a:endParaRPr>
          </a:p>
        </p:txBody>
      </p:sp>
      <p:graphicFrame>
        <p:nvGraphicFramePr>
          <p:cNvPr id="17" name="11 Tabla"/>
          <p:cNvGraphicFramePr>
            <a:graphicFrameLocks noGrp="1"/>
          </p:cNvGraphicFramePr>
          <p:nvPr>
            <p:extLst/>
          </p:nvPr>
        </p:nvGraphicFramePr>
        <p:xfrm>
          <a:off x="3985909" y="4437112"/>
          <a:ext cx="4978579" cy="1265664"/>
        </p:xfrm>
        <a:graphic>
          <a:graphicData uri="http://schemas.openxmlformats.org/drawingml/2006/table">
            <a:tbl>
              <a:tblPr firstRow="1" firstCol="1" bandRow="1">
                <a:tableStyleId>{00A15C55-8517-42AA-B614-E9B94910E393}</a:tableStyleId>
              </a:tblPr>
              <a:tblGrid>
                <a:gridCol w="864096">
                  <a:extLst>
                    <a:ext uri="{9D8B030D-6E8A-4147-A177-3AD203B41FA5}">
                      <a16:colId xmlns:a16="http://schemas.microsoft.com/office/drawing/2014/main" val="20000"/>
                    </a:ext>
                  </a:extLst>
                </a:gridCol>
                <a:gridCol w="989330">
                  <a:extLst>
                    <a:ext uri="{9D8B030D-6E8A-4147-A177-3AD203B41FA5}">
                      <a16:colId xmlns:a16="http://schemas.microsoft.com/office/drawing/2014/main" val="20001"/>
                    </a:ext>
                  </a:extLst>
                </a:gridCol>
                <a:gridCol w="1027430">
                  <a:extLst>
                    <a:ext uri="{9D8B030D-6E8A-4147-A177-3AD203B41FA5}">
                      <a16:colId xmlns:a16="http://schemas.microsoft.com/office/drawing/2014/main" val="20002"/>
                    </a:ext>
                  </a:extLst>
                </a:gridCol>
                <a:gridCol w="1138555">
                  <a:extLst>
                    <a:ext uri="{9D8B030D-6E8A-4147-A177-3AD203B41FA5}">
                      <a16:colId xmlns:a16="http://schemas.microsoft.com/office/drawing/2014/main" val="20003"/>
                    </a:ext>
                  </a:extLst>
                </a:gridCol>
                <a:gridCol w="959168">
                  <a:extLst>
                    <a:ext uri="{9D8B030D-6E8A-4147-A177-3AD203B41FA5}">
                      <a16:colId xmlns:a16="http://schemas.microsoft.com/office/drawing/2014/main" val="20004"/>
                    </a:ext>
                  </a:extLst>
                </a:gridCol>
              </a:tblGrid>
              <a:tr h="288032">
                <a:tc>
                  <a:txBody>
                    <a:bodyPr/>
                    <a:lstStyle/>
                    <a:p>
                      <a:pPr algn="r"/>
                      <a:endParaRPr lang="en-US" sz="1200" dirty="0">
                        <a:latin typeface="Calibri" panose="020F0502020204030204" pitchFamily="34" charset="0"/>
                      </a:endParaRPr>
                    </a:p>
                  </a:txBody>
                  <a:tcPr anchor="ctr"/>
                </a:tc>
                <a:tc>
                  <a:txBody>
                    <a:bodyPr/>
                    <a:lstStyle/>
                    <a:p>
                      <a:pPr algn="ctr"/>
                      <a:r>
                        <a:rPr lang="en-US" sz="1200" dirty="0" smtClean="0">
                          <a:latin typeface="Calibri" panose="020F0502020204030204" pitchFamily="34" charset="0"/>
                        </a:rPr>
                        <a:t>I</a:t>
                      </a:r>
                      <a:r>
                        <a:rPr lang="en-US" sz="1200" baseline="-25000" dirty="0" smtClean="0">
                          <a:latin typeface="Calibri" panose="020F0502020204030204" pitchFamily="34" charset="0"/>
                        </a:rPr>
                        <a:t>DSS</a:t>
                      </a:r>
                    </a:p>
                    <a:p>
                      <a:pPr algn="ctr"/>
                      <a:r>
                        <a:rPr lang="en-US" sz="1000" b="0" dirty="0" smtClean="0">
                          <a:latin typeface="Calibri" panose="020F0502020204030204" pitchFamily="34" charset="0"/>
                        </a:rPr>
                        <a:t>(I</a:t>
                      </a:r>
                      <a:r>
                        <a:rPr lang="en-US" sz="1000" b="0" baseline="-25000" dirty="0" smtClean="0">
                          <a:latin typeface="Calibri" panose="020F0502020204030204" pitchFamily="34" charset="0"/>
                        </a:rPr>
                        <a:t>DS</a:t>
                      </a:r>
                      <a:r>
                        <a:rPr lang="en-US" sz="1000" b="0" dirty="0" smtClean="0">
                          <a:latin typeface="Calibri" panose="020F0502020204030204" pitchFamily="34" charset="0"/>
                        </a:rPr>
                        <a:t>@V</a:t>
                      </a:r>
                      <a:r>
                        <a:rPr lang="en-US" sz="1000" b="0" baseline="-25000" dirty="0" smtClean="0">
                          <a:latin typeface="Calibri" panose="020F0502020204030204" pitchFamily="34" charset="0"/>
                        </a:rPr>
                        <a:t>DS</a:t>
                      </a:r>
                      <a:r>
                        <a:rPr lang="en-US" sz="1000" b="0" dirty="0" smtClean="0">
                          <a:latin typeface="Calibri" panose="020F0502020204030204" pitchFamily="34" charset="0"/>
                        </a:rPr>
                        <a:t>=-50V)</a:t>
                      </a:r>
                      <a:endParaRPr lang="en-US" sz="1000" b="0" dirty="0">
                        <a:latin typeface="Calibri" panose="020F0502020204030204" pitchFamily="34" charset="0"/>
                      </a:endParaRPr>
                    </a:p>
                  </a:txBody>
                  <a:tcPr anchor="ctr"/>
                </a:tc>
                <a:tc>
                  <a:txBody>
                    <a:bodyPr/>
                    <a:lstStyle/>
                    <a:p>
                      <a:pPr algn="ctr"/>
                      <a:r>
                        <a:rPr lang="en-US" sz="1200" dirty="0" err="1" smtClean="0">
                          <a:latin typeface="Calibri" panose="020F0502020204030204" pitchFamily="34" charset="0"/>
                        </a:rPr>
                        <a:t>V</a:t>
                      </a:r>
                      <a:r>
                        <a:rPr lang="en-US" sz="1200" baseline="-25000" dirty="0" err="1" smtClean="0">
                          <a:latin typeface="Calibri" panose="020F0502020204030204" pitchFamily="34" charset="0"/>
                        </a:rPr>
                        <a:t>drop</a:t>
                      </a:r>
                      <a:endParaRPr lang="en-US" sz="1200" baseline="-25000" dirty="0" smtClean="0">
                        <a:latin typeface="Calibri" panose="020F0502020204030204" pitchFamily="34" charset="0"/>
                      </a:endParaRPr>
                    </a:p>
                    <a:p>
                      <a:pPr algn="ctr"/>
                      <a:r>
                        <a:rPr lang="en-US" sz="1000" b="0" dirty="0" smtClean="0">
                          <a:latin typeface="Calibri" panose="020F0502020204030204" pitchFamily="34" charset="0"/>
                        </a:rPr>
                        <a:t>(V</a:t>
                      </a:r>
                      <a:r>
                        <a:rPr lang="en-US" sz="1000" b="0" baseline="-25000" dirty="0" smtClean="0">
                          <a:latin typeface="Calibri" panose="020F0502020204030204" pitchFamily="34" charset="0"/>
                        </a:rPr>
                        <a:t>DS</a:t>
                      </a:r>
                      <a:r>
                        <a:rPr lang="en-US" sz="1000" b="0" baseline="0" dirty="0" smtClean="0">
                          <a:latin typeface="Calibri" panose="020F0502020204030204" pitchFamily="34" charset="0"/>
                        </a:rPr>
                        <a:t> @I</a:t>
                      </a:r>
                      <a:r>
                        <a:rPr lang="en-US" sz="1000" b="0" baseline="-25000" dirty="0" smtClean="0">
                          <a:latin typeface="Calibri" panose="020F0502020204030204" pitchFamily="34" charset="0"/>
                        </a:rPr>
                        <a:t>DS</a:t>
                      </a:r>
                      <a:r>
                        <a:rPr lang="en-US" sz="1000" b="0" baseline="0" dirty="0" smtClean="0">
                          <a:latin typeface="Calibri" panose="020F0502020204030204" pitchFamily="34" charset="0"/>
                        </a:rPr>
                        <a:t>=5mA)</a:t>
                      </a:r>
                      <a:endParaRPr lang="en-US" sz="1000" b="0" dirty="0">
                        <a:latin typeface="Calibri" panose="020F0502020204030204" pitchFamily="34" charset="0"/>
                      </a:endParaRPr>
                    </a:p>
                  </a:txBody>
                  <a:tcPr anchor="ctr"/>
                </a:tc>
                <a:tc>
                  <a:txBody>
                    <a:bodyPr/>
                    <a:lstStyle/>
                    <a:p>
                      <a:pPr algn="ctr"/>
                      <a:r>
                        <a:rPr lang="en-US" sz="1200" b="1" dirty="0" smtClean="0">
                          <a:latin typeface="Calibri" panose="020F0502020204030204" pitchFamily="34" charset="0"/>
                        </a:rPr>
                        <a:t>V</a:t>
                      </a:r>
                      <a:r>
                        <a:rPr lang="en-US" sz="1200" b="1" baseline="-25000" dirty="0" smtClean="0">
                          <a:latin typeface="Calibri" panose="020F0502020204030204" pitchFamily="34" charset="0"/>
                        </a:rPr>
                        <a:t>OFF</a:t>
                      </a:r>
                    </a:p>
                    <a:p>
                      <a:pPr algn="ctr"/>
                      <a:r>
                        <a:rPr lang="en-US" sz="1000" b="0" dirty="0" smtClean="0">
                          <a:latin typeface="Calibri" panose="020F0502020204030204" pitchFamily="34" charset="0"/>
                        </a:rPr>
                        <a:t>(V</a:t>
                      </a:r>
                      <a:r>
                        <a:rPr lang="en-US" sz="1000" b="0" baseline="-25000" dirty="0" smtClean="0">
                          <a:latin typeface="Calibri" panose="020F0502020204030204" pitchFamily="34" charset="0"/>
                        </a:rPr>
                        <a:t>GS</a:t>
                      </a:r>
                      <a:r>
                        <a:rPr lang="en-US" sz="1000" b="0" baseline="0" dirty="0" smtClean="0">
                          <a:latin typeface="Calibri" panose="020F0502020204030204" pitchFamily="34" charset="0"/>
                        </a:rPr>
                        <a:t> @ I</a:t>
                      </a:r>
                      <a:r>
                        <a:rPr lang="en-US" sz="1000" b="0" baseline="-25000" dirty="0" smtClean="0">
                          <a:latin typeface="Calibri" panose="020F0502020204030204" pitchFamily="34" charset="0"/>
                        </a:rPr>
                        <a:t>DS</a:t>
                      </a:r>
                      <a:r>
                        <a:rPr lang="en-US" sz="1000" b="0" baseline="0" dirty="0" smtClean="0">
                          <a:latin typeface="Calibri" panose="020F0502020204030204" pitchFamily="34" charset="0"/>
                        </a:rPr>
                        <a:t> =10 µA)</a:t>
                      </a:r>
                      <a:endParaRPr lang="en-US" sz="1000" b="0" dirty="0">
                        <a:latin typeface="Calibri" panose="020F0502020204030204" pitchFamily="34" charset="0"/>
                      </a:endParaRPr>
                    </a:p>
                  </a:txBody>
                  <a:tcPr anchor="ctr"/>
                </a:tc>
                <a:tc>
                  <a:txBody>
                    <a:bodyPr/>
                    <a:lstStyle/>
                    <a:p>
                      <a:pPr algn="ctr"/>
                      <a:r>
                        <a:rPr lang="en-US" sz="1200" dirty="0" smtClean="0">
                          <a:latin typeface="Calibri" panose="020F0502020204030204" pitchFamily="34" charset="0"/>
                        </a:rPr>
                        <a:t>I</a:t>
                      </a:r>
                      <a:r>
                        <a:rPr lang="en-US" sz="1200" baseline="-25000" dirty="0" smtClean="0">
                          <a:latin typeface="Calibri" panose="020F0502020204030204" pitchFamily="34" charset="0"/>
                        </a:rPr>
                        <a:t>OFF</a:t>
                      </a:r>
                    </a:p>
                    <a:p>
                      <a:pPr algn="ctr"/>
                      <a:r>
                        <a:rPr lang="en-US" sz="1000" b="0" dirty="0" smtClean="0">
                          <a:latin typeface="Calibri" panose="020F0502020204030204" pitchFamily="34" charset="0"/>
                        </a:rPr>
                        <a:t>(I</a:t>
                      </a:r>
                      <a:r>
                        <a:rPr lang="en-US" sz="1000" b="0" baseline="-25000" dirty="0" smtClean="0">
                          <a:latin typeface="Calibri" panose="020F0502020204030204" pitchFamily="34" charset="0"/>
                        </a:rPr>
                        <a:t>DS</a:t>
                      </a:r>
                      <a:r>
                        <a:rPr lang="en-US" sz="1000" b="0" dirty="0" smtClean="0">
                          <a:latin typeface="Calibri" panose="020F0502020204030204" pitchFamily="34" charset="0"/>
                        </a:rPr>
                        <a:t>@V</a:t>
                      </a:r>
                      <a:r>
                        <a:rPr lang="en-US" sz="1000" b="0" baseline="-25000" dirty="0" smtClean="0">
                          <a:latin typeface="Calibri" panose="020F0502020204030204" pitchFamily="34" charset="0"/>
                        </a:rPr>
                        <a:t>GS</a:t>
                      </a:r>
                      <a:r>
                        <a:rPr lang="en-US" sz="1000" b="0" dirty="0" smtClean="0">
                          <a:latin typeface="Calibri" panose="020F0502020204030204" pitchFamily="34" charset="0"/>
                        </a:rPr>
                        <a:t>=</a:t>
                      </a:r>
                      <a:r>
                        <a:rPr lang="en-US" sz="1000" b="0" baseline="0" dirty="0" smtClean="0">
                          <a:latin typeface="Calibri" panose="020F0502020204030204" pitchFamily="34" charset="0"/>
                        </a:rPr>
                        <a:t>10V</a:t>
                      </a:r>
                      <a:r>
                        <a:rPr lang="en-US" sz="1000" b="0" dirty="0" smtClean="0">
                          <a:latin typeface="Calibri" panose="020F0502020204030204" pitchFamily="34" charset="0"/>
                        </a:rPr>
                        <a:t>)</a:t>
                      </a:r>
                    </a:p>
                  </a:txBody>
                  <a:tcPr anchor="ctr"/>
                </a:tc>
                <a:extLst>
                  <a:ext uri="{0D108BD9-81ED-4DB2-BD59-A6C34878D82A}">
                    <a16:rowId xmlns:a16="http://schemas.microsoft.com/office/drawing/2014/main" val="10000"/>
                  </a:ext>
                </a:extLst>
              </a:tr>
              <a:tr h="244232">
                <a:tc>
                  <a:txBody>
                    <a:bodyPr/>
                    <a:lstStyle/>
                    <a:p>
                      <a:pPr algn="r"/>
                      <a:r>
                        <a:rPr lang="en-US" sz="1200" dirty="0" smtClean="0">
                          <a:latin typeface="Calibri" panose="020F0502020204030204" pitchFamily="34" charset="0"/>
                        </a:rPr>
                        <a:t>Measured</a:t>
                      </a:r>
                    </a:p>
                  </a:txBody>
                  <a:tcPr anchor="ctr"/>
                </a:tc>
                <a:tc>
                  <a:txBody>
                    <a:bodyPr/>
                    <a:lstStyle/>
                    <a:p>
                      <a:pPr algn="ctr"/>
                      <a:r>
                        <a:rPr lang="en-US" sz="1200" dirty="0" smtClean="0">
                          <a:solidFill>
                            <a:schemeClr val="tx1"/>
                          </a:solidFill>
                          <a:latin typeface="Calibri" panose="020F0502020204030204" pitchFamily="34" charset="0"/>
                        </a:rPr>
                        <a:t>12</a:t>
                      </a:r>
                      <a:r>
                        <a:rPr lang="en-US" sz="1200" baseline="0" dirty="0" smtClean="0">
                          <a:solidFill>
                            <a:schemeClr val="tx1"/>
                          </a:solidFill>
                          <a:latin typeface="Calibri" panose="020F0502020204030204" pitchFamily="34" charset="0"/>
                        </a:rPr>
                        <a:t> – 18 mA</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0.46 – 0.64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1.90 – 2.55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0.4 – 1.7 µA</a:t>
                      </a:r>
                      <a:endParaRPr lang="en-US" sz="12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1"/>
                  </a:ext>
                </a:extLst>
              </a:tr>
              <a:tr h="227464">
                <a:tc>
                  <a:txBody>
                    <a:bodyPr/>
                    <a:lstStyle/>
                    <a:p>
                      <a:pPr algn="r"/>
                      <a:r>
                        <a:rPr lang="en-US" sz="1200" dirty="0" smtClean="0">
                          <a:latin typeface="Calibri" panose="020F0502020204030204" pitchFamily="34" charset="0"/>
                        </a:rPr>
                        <a:t>Sim (6e13)</a:t>
                      </a:r>
                      <a:endParaRPr lang="en-US" sz="1200" dirty="0">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11 mA</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0.68</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1.85</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0.5</a:t>
                      </a:r>
                      <a:r>
                        <a:rPr lang="en-US" sz="1200" baseline="0" dirty="0" smtClean="0">
                          <a:solidFill>
                            <a:schemeClr val="tx1"/>
                          </a:solidFill>
                          <a:latin typeface="Calibri" panose="020F0502020204030204" pitchFamily="34" charset="0"/>
                        </a:rPr>
                        <a:t> µA</a:t>
                      </a:r>
                      <a:endParaRPr lang="en-US" sz="12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2"/>
                  </a:ext>
                </a:extLst>
              </a:tr>
              <a:tr h="290304">
                <a:tc>
                  <a:txBody>
                    <a:bodyPr/>
                    <a:lstStyle/>
                    <a:p>
                      <a:pPr algn="r"/>
                      <a:r>
                        <a:rPr lang="en-US" sz="1200" dirty="0" smtClean="0">
                          <a:latin typeface="Calibri" panose="020F0502020204030204" pitchFamily="34" charset="0"/>
                        </a:rPr>
                        <a:t>Sim (7e13)</a:t>
                      </a:r>
                      <a:endParaRPr lang="en-US" sz="1200" dirty="0">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17 mA</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0.50</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2.25</a:t>
                      </a:r>
                      <a:r>
                        <a:rPr lang="en-US" sz="1200" baseline="0" dirty="0" smtClean="0">
                          <a:solidFill>
                            <a:schemeClr val="tx1"/>
                          </a:solidFill>
                          <a:latin typeface="Calibri" panose="020F0502020204030204" pitchFamily="34" charset="0"/>
                        </a:rPr>
                        <a:t> V</a:t>
                      </a:r>
                      <a:endParaRPr lang="en-US" sz="1200" dirty="0">
                        <a:solidFill>
                          <a:schemeClr val="tx1"/>
                        </a:solidFill>
                        <a:latin typeface="Calibri" panose="020F0502020204030204" pitchFamily="34" charset="0"/>
                      </a:endParaRPr>
                    </a:p>
                  </a:txBody>
                  <a:tcPr anchor="ctr"/>
                </a:tc>
                <a:tc>
                  <a:txBody>
                    <a:bodyPr/>
                    <a:lstStyle/>
                    <a:p>
                      <a:pPr algn="ctr"/>
                      <a:r>
                        <a:rPr lang="en-US" sz="1200" dirty="0" smtClean="0">
                          <a:solidFill>
                            <a:schemeClr val="tx1"/>
                          </a:solidFill>
                          <a:latin typeface="Calibri" panose="020F0502020204030204" pitchFamily="34" charset="0"/>
                        </a:rPr>
                        <a:t>0.5 µA</a:t>
                      </a:r>
                      <a:endParaRPr lang="en-US" sz="1200"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pic>
        <p:nvPicPr>
          <p:cNvPr id="11" name="10 Imagen" descr="Figure Transf Char"/>
          <p:cNvPicPr>
            <a:picLocks noChangeAspect="1"/>
          </p:cNvPicPr>
          <p:nvPr/>
        </p:nvPicPr>
        <p:blipFill rotWithShape="1">
          <a:blip r:embed="rId4" cstate="print">
            <a:extLst>
              <a:ext uri="{28A0092B-C50C-407E-A947-70E740481C1C}">
                <a14:useLocalDpi xmlns:a14="http://schemas.microsoft.com/office/drawing/2010/main" val="0"/>
              </a:ext>
            </a:extLst>
          </a:blip>
          <a:srcRect r="5987"/>
          <a:stretch/>
        </p:blipFill>
        <p:spPr bwMode="auto">
          <a:xfrm>
            <a:off x="4427984" y="1268760"/>
            <a:ext cx="4617995" cy="3024336"/>
          </a:xfrm>
          <a:prstGeom prst="rect">
            <a:avLst/>
          </a:prstGeom>
          <a:noFill/>
          <a:ln>
            <a:noFill/>
          </a:ln>
        </p:spPr>
      </p:pic>
      <p:sp>
        <p:nvSpPr>
          <p:cNvPr id="15" name="6 Rectángulo"/>
          <p:cNvSpPr/>
          <p:nvPr/>
        </p:nvSpPr>
        <p:spPr>
          <a:xfrm>
            <a:off x="3616406" y="899428"/>
            <a:ext cx="2260555" cy="369332"/>
          </a:xfrm>
          <a:prstGeom prst="rect">
            <a:avLst/>
          </a:prstGeom>
          <a:solidFill>
            <a:schemeClr val="accent6">
              <a:lumMod val="40000"/>
              <a:lumOff val="60000"/>
            </a:schemeClr>
          </a:solidFill>
          <a:ln w="12700">
            <a:solidFill>
              <a:srgbClr val="FF0000"/>
            </a:solidFill>
            <a:prstDash val="sysDash"/>
          </a:ln>
        </p:spPr>
        <p:txBody>
          <a:bodyPr wrap="none">
            <a:spAutoFit/>
          </a:bodyPr>
          <a:lstStyle/>
          <a:p>
            <a:pPr algn="ctr"/>
            <a:r>
              <a:rPr lang="en-US" sz="1800" b="1" kern="0" dirty="0" smtClean="0">
                <a:latin typeface="Calibri" panose="020F0502020204030204" pitchFamily="34" charset="0"/>
                <a:ea typeface="ＭＳ Ｐゴシック" pitchFamily="34" charset="-128"/>
              </a:rPr>
              <a:t>2r </a:t>
            </a:r>
            <a:r>
              <a:rPr lang="en-US" sz="1800" b="1" kern="0" dirty="0">
                <a:latin typeface="Calibri" panose="020F0502020204030204" pitchFamily="34" charset="0"/>
                <a:ea typeface="ＭＳ Ｐゴシック" pitchFamily="34" charset="-128"/>
              </a:rPr>
              <a:t>= </a:t>
            </a:r>
            <a:r>
              <a:rPr lang="en-US" sz="1800" b="1" kern="0" dirty="0" smtClean="0">
                <a:latin typeface="Calibri" panose="020F0502020204030204" pitchFamily="34" charset="0"/>
                <a:ea typeface="ＭＳ Ｐゴシック" pitchFamily="34" charset="-128"/>
              </a:rPr>
              <a:t>23 µm; S = 10 µm</a:t>
            </a:r>
            <a:endParaRPr lang="en-US" sz="1800" kern="0" dirty="0">
              <a:latin typeface="Calibri" panose="020F0502020204030204" pitchFamily="34" charset="0"/>
            </a:endParaRPr>
          </a:p>
        </p:txBody>
      </p:sp>
      <p:sp>
        <p:nvSpPr>
          <p:cNvPr id="4" name="3 CuadroTexto"/>
          <p:cNvSpPr txBox="1"/>
          <p:nvPr/>
        </p:nvSpPr>
        <p:spPr>
          <a:xfrm>
            <a:off x="1403648" y="1013995"/>
            <a:ext cx="2001189" cy="338554"/>
          </a:xfrm>
          <a:prstGeom prst="rect">
            <a:avLst/>
          </a:prstGeom>
          <a:noFill/>
        </p:spPr>
        <p:txBody>
          <a:bodyPr wrap="none" rtlCol="0">
            <a:spAutoFit/>
          </a:bodyPr>
          <a:lstStyle/>
          <a:p>
            <a:r>
              <a:rPr lang="en-US" sz="1600" b="1" u="sng" dirty="0" smtClean="0">
                <a:latin typeface="Calibri" panose="020F0502020204030204" pitchFamily="34" charset="0"/>
              </a:rPr>
              <a:t>Output Characteristic</a:t>
            </a:r>
            <a:endParaRPr lang="en-US" sz="1600" b="1" u="sng" dirty="0">
              <a:latin typeface="Calibri" panose="020F0502020204030204" pitchFamily="34" charset="0"/>
            </a:endParaRPr>
          </a:p>
        </p:txBody>
      </p:sp>
      <p:sp>
        <p:nvSpPr>
          <p:cNvPr id="13" name="12 CuadroTexto"/>
          <p:cNvSpPr txBox="1"/>
          <p:nvPr/>
        </p:nvSpPr>
        <p:spPr>
          <a:xfrm>
            <a:off x="6228184" y="991701"/>
            <a:ext cx="2078646" cy="338554"/>
          </a:xfrm>
          <a:prstGeom prst="rect">
            <a:avLst/>
          </a:prstGeom>
          <a:noFill/>
        </p:spPr>
        <p:txBody>
          <a:bodyPr wrap="none" rtlCol="0">
            <a:spAutoFit/>
          </a:bodyPr>
          <a:lstStyle/>
          <a:p>
            <a:r>
              <a:rPr lang="en-US" sz="1600" b="1" u="sng" dirty="0" smtClean="0">
                <a:latin typeface="Calibri" panose="020F0502020204030204" pitchFamily="34" charset="0"/>
              </a:rPr>
              <a:t>Transfer Characteristic</a:t>
            </a:r>
            <a:endParaRPr lang="en-US" sz="1600" b="1" u="sng" dirty="0">
              <a:latin typeface="Calibri" panose="020F0502020204030204" pitchFamily="34" charset="0"/>
            </a:endParaRPr>
          </a:p>
        </p:txBody>
      </p:sp>
    </p:spTree>
    <p:extLst>
      <p:ext uri="{BB962C8B-B14F-4D97-AF65-F5344CB8AC3E}">
        <p14:creationId xmlns:p14="http://schemas.microsoft.com/office/powerpoint/2010/main" val="9637375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BD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996" y="1223722"/>
            <a:ext cx="4309665" cy="301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Electrical Performance</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1026" name="Picture 2" descr="Figure I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98"/>
          <a:stretch/>
        </p:blipFill>
        <p:spPr bwMode="auto">
          <a:xfrm>
            <a:off x="263823" y="1196752"/>
            <a:ext cx="4359721" cy="3222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CuadroTexto"/>
          <p:cNvSpPr txBox="1"/>
          <p:nvPr/>
        </p:nvSpPr>
        <p:spPr>
          <a:xfrm>
            <a:off x="192993" y="4451628"/>
            <a:ext cx="4162983" cy="1569660"/>
          </a:xfrm>
          <a:prstGeom prst="rect">
            <a:avLst/>
          </a:prstGeom>
          <a:noFill/>
        </p:spPr>
        <p:txBody>
          <a:bodyPr wrap="square" rtlCol="0">
            <a:spAutoFit/>
          </a:bodyPr>
          <a:lstStyle/>
          <a:p>
            <a:pPr marL="342900" indent="-342900">
              <a:buFont typeface="Arial" charset="0"/>
              <a:buChar char="•"/>
            </a:pPr>
            <a:r>
              <a:rPr lang="en-US" sz="1600" dirty="0" smtClean="0">
                <a:latin typeface="Calibri" panose="020F0502020204030204" pitchFamily="34" charset="0"/>
              </a:rPr>
              <a:t>Most devices show Gate current &lt; 1 µA</a:t>
            </a:r>
          </a:p>
          <a:p>
            <a:pPr marL="342900" indent="-342900">
              <a:buFont typeface="Arial" charset="0"/>
              <a:buChar char="•"/>
            </a:pPr>
            <a:r>
              <a:rPr lang="en-US" sz="1600" dirty="0" smtClean="0">
                <a:latin typeface="Calibri" panose="020F0502020204030204" pitchFamily="34" charset="0"/>
              </a:rPr>
              <a:t>Some devices show high Gate current</a:t>
            </a:r>
          </a:p>
          <a:p>
            <a:pPr marL="342900" indent="-342900">
              <a:buFont typeface="Arial" charset="0"/>
              <a:buChar char="•"/>
            </a:pPr>
            <a:r>
              <a:rPr lang="en-US" sz="1600" dirty="0" smtClean="0">
                <a:latin typeface="Calibri" panose="020F0502020204030204" pitchFamily="34" charset="0"/>
              </a:rPr>
              <a:t>Other devices show I</a:t>
            </a:r>
            <a:r>
              <a:rPr lang="en-US" sz="1600" baseline="-25000" dirty="0" smtClean="0">
                <a:latin typeface="Calibri" panose="020F0502020204030204" pitchFamily="34" charset="0"/>
              </a:rPr>
              <a:t>G</a:t>
            </a:r>
            <a:r>
              <a:rPr lang="en-US" sz="1600" dirty="0" smtClean="0">
                <a:latin typeface="Calibri" panose="020F0502020204030204" pitchFamily="34" charset="0"/>
              </a:rPr>
              <a:t> increase when biased in the off-state</a:t>
            </a:r>
          </a:p>
          <a:p>
            <a:pPr marL="342900" indent="-342900">
              <a:buFont typeface="Arial" charset="0"/>
              <a:buChar char="•"/>
            </a:pPr>
            <a:r>
              <a:rPr lang="en-US" sz="1600" dirty="0" err="1" smtClean="0">
                <a:latin typeface="Calibri" panose="020F0502020204030204" pitchFamily="34" charset="0"/>
              </a:rPr>
              <a:t>Interlevel</a:t>
            </a:r>
            <a:r>
              <a:rPr lang="en-US" sz="1600" dirty="0" smtClean="0">
                <a:latin typeface="Calibri" panose="020F0502020204030204" pitchFamily="34" charset="0"/>
              </a:rPr>
              <a:t> oxide pin-holes may totally or partially short Source and Gate Metals</a:t>
            </a:r>
          </a:p>
        </p:txBody>
      </p:sp>
      <p:sp>
        <p:nvSpPr>
          <p:cNvPr id="12" name="11 CuadroTexto"/>
          <p:cNvSpPr txBox="1"/>
          <p:nvPr/>
        </p:nvSpPr>
        <p:spPr>
          <a:xfrm>
            <a:off x="2123728" y="959178"/>
            <a:ext cx="1256434" cy="338554"/>
          </a:xfrm>
          <a:prstGeom prst="rect">
            <a:avLst/>
          </a:prstGeom>
          <a:noFill/>
        </p:spPr>
        <p:txBody>
          <a:bodyPr wrap="none" rtlCol="0">
            <a:spAutoFit/>
          </a:bodyPr>
          <a:lstStyle/>
          <a:p>
            <a:r>
              <a:rPr lang="en-US" sz="1600" b="1" u="sng" dirty="0" smtClean="0">
                <a:latin typeface="Calibri" panose="020F0502020204030204" pitchFamily="34" charset="0"/>
              </a:rPr>
              <a:t>Gate current</a:t>
            </a:r>
            <a:endParaRPr lang="en-US" sz="1600" b="1" u="sng" dirty="0">
              <a:latin typeface="Calibri" panose="020F0502020204030204" pitchFamily="34" charset="0"/>
            </a:endParaRPr>
          </a:p>
        </p:txBody>
      </p:sp>
      <p:sp>
        <p:nvSpPr>
          <p:cNvPr id="18" name="17 CuadroTexto"/>
          <p:cNvSpPr txBox="1"/>
          <p:nvPr/>
        </p:nvSpPr>
        <p:spPr>
          <a:xfrm>
            <a:off x="6213073" y="959178"/>
            <a:ext cx="1697452" cy="338554"/>
          </a:xfrm>
          <a:prstGeom prst="rect">
            <a:avLst/>
          </a:prstGeom>
          <a:noFill/>
        </p:spPr>
        <p:txBody>
          <a:bodyPr wrap="none" rtlCol="0">
            <a:spAutoFit/>
          </a:bodyPr>
          <a:lstStyle/>
          <a:p>
            <a:r>
              <a:rPr lang="en-US" sz="1600" b="1" u="sng" dirty="0" smtClean="0">
                <a:latin typeface="Calibri" panose="020F0502020204030204" pitchFamily="34" charset="0"/>
              </a:rPr>
              <a:t>Voltage capability</a:t>
            </a:r>
            <a:endParaRPr lang="en-US" sz="1600" b="1" u="sng" dirty="0">
              <a:latin typeface="Calibri" panose="020F0502020204030204" pitchFamily="34" charset="0"/>
            </a:endParaRPr>
          </a:p>
        </p:txBody>
      </p:sp>
      <p:sp>
        <p:nvSpPr>
          <p:cNvPr id="20" name="19 CuadroTexto"/>
          <p:cNvSpPr txBox="1"/>
          <p:nvPr/>
        </p:nvSpPr>
        <p:spPr>
          <a:xfrm>
            <a:off x="4665537" y="4437112"/>
            <a:ext cx="4298952" cy="1815882"/>
          </a:xfrm>
          <a:prstGeom prst="rect">
            <a:avLst/>
          </a:prstGeom>
          <a:noFill/>
        </p:spPr>
        <p:txBody>
          <a:bodyPr wrap="square" rtlCol="0">
            <a:spAutoFit/>
          </a:bodyPr>
          <a:lstStyle/>
          <a:p>
            <a:pPr marL="342900" indent="-342900">
              <a:buFont typeface="Arial" charset="0"/>
              <a:buChar char="•"/>
            </a:pPr>
            <a:r>
              <a:rPr lang="en-US" sz="1600" dirty="0" smtClean="0">
                <a:latin typeface="Calibri" panose="020F0502020204030204" pitchFamily="34" charset="0"/>
              </a:rPr>
              <a:t>Breakdown voltage &lt; 300 V</a:t>
            </a:r>
          </a:p>
          <a:p>
            <a:pPr marL="342900" indent="-342900">
              <a:buFont typeface="Arial" charset="0"/>
              <a:buChar char="•"/>
            </a:pPr>
            <a:r>
              <a:rPr lang="en-US" sz="1600" dirty="0" smtClean="0">
                <a:latin typeface="Calibri" panose="020F0502020204030204" pitchFamily="34" charset="0"/>
              </a:rPr>
              <a:t>Edge termination (4 floating guard rings) is not optimized for the used substrate doping </a:t>
            </a:r>
          </a:p>
          <a:p>
            <a:pPr marL="342900" indent="-342900">
              <a:buFont typeface="Arial" charset="0"/>
              <a:buChar char="•"/>
            </a:pPr>
            <a:r>
              <a:rPr lang="en-US" sz="1600" dirty="0" smtClean="0">
                <a:latin typeface="Calibri" panose="020F0502020204030204" pitchFamily="34" charset="0"/>
              </a:rPr>
              <a:t>Edge termination is tricky: </a:t>
            </a:r>
            <a:r>
              <a:rPr lang="en-US" sz="1600" dirty="0" smtClean="0">
                <a:solidFill>
                  <a:srgbClr val="FF0000"/>
                </a:solidFill>
                <a:latin typeface="Calibri" panose="020F0502020204030204" pitchFamily="34" charset="0"/>
              </a:rPr>
              <a:t>Gate voltage at the device periphery and maximum electric field 80 µm deep into the substrate…</a:t>
            </a:r>
          </a:p>
          <a:p>
            <a:endParaRPr lang="en-US" sz="1600" dirty="0" smtClean="0">
              <a:latin typeface="Calibri" panose="020F0502020204030204" pitchFamily="34" charset="0"/>
            </a:endParaRPr>
          </a:p>
        </p:txBody>
      </p:sp>
    </p:spTree>
    <p:extLst>
      <p:ext uri="{BB962C8B-B14F-4D97-AF65-F5344CB8AC3E}">
        <p14:creationId xmlns:p14="http://schemas.microsoft.com/office/powerpoint/2010/main" val="11758339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0762TI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50883" y="893640"/>
            <a:ext cx="4157621" cy="2916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4" descr="J0762K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392" y="3573016"/>
            <a:ext cx="4016431" cy="2817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Performance at low Temperature</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2050" name="Picture 2" descr="J0761OId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81"/>
          <a:stretch/>
        </p:blipFill>
        <p:spPr bwMode="auto">
          <a:xfrm>
            <a:off x="14247" y="836712"/>
            <a:ext cx="4151512" cy="283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3 Rectángulo"/>
          <p:cNvSpPr/>
          <p:nvPr/>
        </p:nvSpPr>
        <p:spPr>
          <a:xfrm>
            <a:off x="39844" y="4581128"/>
            <a:ext cx="2629548" cy="646331"/>
          </a:xfrm>
          <a:prstGeom prst="rect">
            <a:avLst/>
          </a:prstGeom>
          <a:solidFill>
            <a:srgbClr val="93A0CC"/>
          </a:solidFill>
        </p:spPr>
        <p:txBody>
          <a:bodyPr wrap="square">
            <a:spAutoFit/>
          </a:bodyPr>
          <a:lstStyle/>
          <a:p>
            <a:pPr>
              <a:spcAft>
                <a:spcPts val="600"/>
              </a:spcAft>
            </a:pPr>
            <a:r>
              <a:rPr lang="en-US" sz="1800" b="1" dirty="0" smtClean="0">
                <a:latin typeface="Calibri" panose="020F0502020204030204" pitchFamily="34" charset="0"/>
              </a:rPr>
              <a:t>Operating temperature (External cooling): -30 ºC </a:t>
            </a:r>
          </a:p>
        </p:txBody>
      </p:sp>
      <p:sp>
        <p:nvSpPr>
          <p:cNvPr id="8" name="7 CuadroTexto"/>
          <p:cNvSpPr txBox="1"/>
          <p:nvPr/>
        </p:nvSpPr>
        <p:spPr>
          <a:xfrm>
            <a:off x="1454532" y="2482264"/>
            <a:ext cx="947695" cy="400110"/>
          </a:xfrm>
          <a:prstGeom prst="rect">
            <a:avLst/>
          </a:prstGeom>
          <a:noFill/>
        </p:spPr>
        <p:txBody>
          <a:bodyPr wrap="none" rtlCol="0">
            <a:spAutoFit/>
          </a:bodyPr>
          <a:lstStyle/>
          <a:p>
            <a:r>
              <a:rPr lang="en-US" b="1" dirty="0" smtClean="0">
                <a:latin typeface="Calibri" panose="020F0502020204030204" pitchFamily="34" charset="0"/>
              </a:rPr>
              <a:t>Output</a:t>
            </a:r>
            <a:endParaRPr lang="en-US" b="1" dirty="0">
              <a:latin typeface="Calibri" panose="020F0502020204030204" pitchFamily="34" charset="0"/>
            </a:endParaRPr>
          </a:p>
        </p:txBody>
      </p:sp>
      <p:sp>
        <p:nvSpPr>
          <p:cNvPr id="9" name="8 CuadroTexto"/>
          <p:cNvSpPr txBox="1"/>
          <p:nvPr/>
        </p:nvSpPr>
        <p:spPr>
          <a:xfrm>
            <a:off x="5919443" y="2482264"/>
            <a:ext cx="1047338" cy="400110"/>
          </a:xfrm>
          <a:prstGeom prst="rect">
            <a:avLst/>
          </a:prstGeom>
          <a:noFill/>
        </p:spPr>
        <p:txBody>
          <a:bodyPr wrap="none" rtlCol="0">
            <a:spAutoFit/>
          </a:bodyPr>
          <a:lstStyle/>
          <a:p>
            <a:r>
              <a:rPr lang="en-US" b="1" dirty="0" smtClean="0">
                <a:latin typeface="Calibri" panose="020F0502020204030204" pitchFamily="34" charset="0"/>
              </a:rPr>
              <a:t>Transfer</a:t>
            </a:r>
            <a:endParaRPr lang="en-US" b="1" dirty="0">
              <a:latin typeface="Calibri" panose="020F0502020204030204" pitchFamily="34" charset="0"/>
            </a:endParaRPr>
          </a:p>
        </p:txBody>
      </p:sp>
      <p:sp>
        <p:nvSpPr>
          <p:cNvPr id="10" name="9 CuadroTexto"/>
          <p:cNvSpPr txBox="1"/>
          <p:nvPr/>
        </p:nvSpPr>
        <p:spPr>
          <a:xfrm>
            <a:off x="4336413" y="5477336"/>
            <a:ext cx="1082348" cy="400110"/>
          </a:xfrm>
          <a:prstGeom prst="rect">
            <a:avLst/>
          </a:prstGeom>
          <a:noFill/>
        </p:spPr>
        <p:txBody>
          <a:bodyPr wrap="none" rtlCol="0">
            <a:spAutoFit/>
          </a:bodyPr>
          <a:lstStyle/>
          <a:p>
            <a:r>
              <a:rPr lang="en-US" b="1" dirty="0" smtClean="0">
                <a:latin typeface="Calibri" panose="020F0502020204030204" pitchFamily="34" charset="0"/>
              </a:rPr>
              <a:t>Blocking</a:t>
            </a:r>
            <a:endParaRPr lang="en-US" b="1" dirty="0">
              <a:latin typeface="Calibri" panose="020F0502020204030204" pitchFamily="34" charset="0"/>
            </a:endParaRPr>
          </a:p>
        </p:txBody>
      </p:sp>
      <p:cxnSp>
        <p:nvCxnSpPr>
          <p:cNvPr id="5" name="4 Conector recto de flecha"/>
          <p:cNvCxnSpPr/>
          <p:nvPr/>
        </p:nvCxnSpPr>
        <p:spPr bwMode="auto">
          <a:xfrm flipV="1">
            <a:off x="2555776" y="1052736"/>
            <a:ext cx="0" cy="1199398"/>
          </a:xfrm>
          <a:prstGeom prst="straightConnector1">
            <a:avLst/>
          </a:prstGeom>
          <a:solidFill>
            <a:schemeClr val="accent1"/>
          </a:solidFill>
          <a:ln w="38100" cap="flat" cmpd="sng" algn="ctr">
            <a:solidFill>
              <a:srgbClr val="9C6214"/>
            </a:solidFill>
            <a:prstDash val="solid"/>
            <a:round/>
            <a:headEnd type="none" w="med" len="med"/>
            <a:tailEnd type="triangle"/>
          </a:ln>
          <a:effectLst/>
        </p:spPr>
      </p:cxnSp>
      <p:cxnSp>
        <p:nvCxnSpPr>
          <p:cNvPr id="14" name="13 Conector recto de flecha"/>
          <p:cNvCxnSpPr/>
          <p:nvPr/>
        </p:nvCxnSpPr>
        <p:spPr bwMode="auto">
          <a:xfrm>
            <a:off x="8316416" y="2252134"/>
            <a:ext cx="0" cy="1080120"/>
          </a:xfrm>
          <a:prstGeom prst="straightConnector1">
            <a:avLst/>
          </a:prstGeom>
          <a:solidFill>
            <a:schemeClr val="accent1"/>
          </a:solidFill>
          <a:ln w="38100" cap="flat" cmpd="sng" algn="ctr">
            <a:solidFill>
              <a:srgbClr val="9C6214"/>
            </a:solidFill>
            <a:prstDash val="solid"/>
            <a:round/>
            <a:headEnd type="none" w="med" len="med"/>
            <a:tailEnd type="triangle"/>
          </a:ln>
          <a:effectLst/>
        </p:spPr>
      </p:cxnSp>
      <p:cxnSp>
        <p:nvCxnSpPr>
          <p:cNvPr id="16" name="15 Conector recto de flecha"/>
          <p:cNvCxnSpPr/>
          <p:nvPr/>
        </p:nvCxnSpPr>
        <p:spPr bwMode="auto">
          <a:xfrm flipH="1">
            <a:off x="3923928" y="4409640"/>
            <a:ext cx="2448272" cy="0"/>
          </a:xfrm>
          <a:prstGeom prst="straightConnector1">
            <a:avLst/>
          </a:prstGeom>
          <a:solidFill>
            <a:schemeClr val="accent1"/>
          </a:solidFill>
          <a:ln w="38100" cap="flat" cmpd="sng" algn="ctr">
            <a:solidFill>
              <a:srgbClr val="9C6214"/>
            </a:solidFill>
            <a:prstDash val="solid"/>
            <a:round/>
            <a:headEnd type="none" w="med" len="med"/>
            <a:tailEnd type="triangle"/>
          </a:ln>
          <a:effectLst/>
        </p:spPr>
      </p:cxnSp>
    </p:spTree>
    <p:extLst>
      <p:ext uri="{BB962C8B-B14F-4D97-AF65-F5344CB8AC3E}">
        <p14:creationId xmlns:p14="http://schemas.microsoft.com/office/powerpoint/2010/main" val="12020038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txBox="1">
            <a:spLocks noChangeArrowheads="1"/>
          </p:cNvSpPr>
          <p:nvPr/>
        </p:nvSpPr>
        <p:spPr>
          <a:xfrm>
            <a:off x="323527" y="406686"/>
            <a:ext cx="8542939" cy="38337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algn="ctr"/>
            <a:r>
              <a:rPr lang="en-US" sz="1800" b="1" kern="0" dirty="0" smtClean="0">
                <a:solidFill>
                  <a:schemeClr val="tx1"/>
                </a:solidFill>
                <a:latin typeface="+mn-lt"/>
                <a:ea typeface="ＭＳ Ｐゴシック" pitchFamily="34" charset="-128"/>
              </a:rPr>
              <a:t>Radiation Hardness</a:t>
            </a:r>
            <a:endParaRPr lang="en-US" sz="1800" kern="0" dirty="0" smtClean="0">
              <a:solidFill>
                <a:schemeClr val="tx1"/>
              </a:solidFill>
              <a:latin typeface="+mn-lt"/>
            </a:endParaRPr>
          </a:p>
        </p:txBody>
      </p:sp>
      <p:cxnSp>
        <p:nvCxnSpPr>
          <p:cNvPr id="3" name="6 Conector recto"/>
          <p:cNvCxnSpPr>
            <a:cxnSpLocks noChangeShapeType="1"/>
          </p:cNvCxnSpPr>
          <p:nvPr/>
        </p:nvCxnSpPr>
        <p:spPr bwMode="auto">
          <a:xfrm>
            <a:off x="286643" y="773581"/>
            <a:ext cx="8605837" cy="0"/>
          </a:xfrm>
          <a:prstGeom prst="line">
            <a:avLst/>
          </a:prstGeom>
          <a:noFill/>
          <a:ln w="38100" algn="ctr">
            <a:solidFill>
              <a:srgbClr val="FF0000"/>
            </a:solidFill>
            <a:round/>
            <a:headEnd/>
            <a:tailEnd/>
          </a:ln>
          <a:extLst>
            <a:ext uri="{909E8E84-426E-40dd-AFC4-6F175D3DCCD1}">
              <a14:hiddenFill xmlns="" xmlns:a14="http://schemas.microsoft.com/office/drawing/2010/main">
                <a:noFill/>
              </a14:hiddenFill>
            </a:ext>
          </a:extLst>
        </p:spPr>
      </p:cxnSp>
      <p:pic>
        <p:nvPicPr>
          <p:cNvPr id="3074" name="Picture 2" descr="A3cxO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15824"/>
            <a:ext cx="4508120" cy="3152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 name="Picture 3" descr="PID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765801"/>
            <a:ext cx="4446678" cy="3109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3 Rectángulo"/>
          <p:cNvSpPr/>
          <p:nvPr/>
        </p:nvSpPr>
        <p:spPr>
          <a:xfrm>
            <a:off x="304577" y="910461"/>
            <a:ext cx="5323929" cy="723275"/>
          </a:xfrm>
          <a:prstGeom prst="rect">
            <a:avLst/>
          </a:prstGeom>
        </p:spPr>
        <p:txBody>
          <a:bodyPr wrap="square">
            <a:spAutoFit/>
          </a:bodyPr>
          <a:lstStyle/>
          <a:p>
            <a:pPr marL="285750" indent="-285750">
              <a:spcAft>
                <a:spcPts val="600"/>
              </a:spcAft>
              <a:buFont typeface="Arial" charset="0"/>
              <a:buChar char="•"/>
            </a:pPr>
            <a:r>
              <a:rPr lang="en-US" sz="1800" b="1" dirty="0" smtClean="0">
                <a:latin typeface="Calibri" panose="020F0502020204030204" pitchFamily="34" charset="0"/>
              </a:rPr>
              <a:t>Ionizing damage </a:t>
            </a:r>
            <a:r>
              <a:rPr lang="en-US" sz="1800" dirty="0" smtClean="0">
                <a:latin typeface="Calibri" panose="020F0502020204030204" pitchFamily="34" charset="0"/>
              </a:rPr>
              <a:t>has been tested</a:t>
            </a:r>
          </a:p>
          <a:p>
            <a:pPr marL="742950" lvl="1" indent="-285750">
              <a:spcAft>
                <a:spcPts val="600"/>
              </a:spcAft>
              <a:buSzPct val="60000"/>
              <a:buFont typeface="Wingdings" panose="05000000000000000000" pitchFamily="2" charset="2"/>
              <a:buChar char="Ø"/>
            </a:pPr>
            <a:r>
              <a:rPr lang="en-US" sz="1800" dirty="0" smtClean="0">
                <a:latin typeface="Calibri" panose="020F0502020204030204" pitchFamily="34" charset="0"/>
              </a:rPr>
              <a:t>Gamma irradiations up to 50 </a:t>
            </a:r>
            <a:r>
              <a:rPr lang="en-US" sz="1800" dirty="0" err="1" smtClean="0">
                <a:latin typeface="Calibri" panose="020F0502020204030204" pitchFamily="34" charset="0"/>
              </a:rPr>
              <a:t>Mrad</a:t>
            </a:r>
            <a:r>
              <a:rPr lang="en-US" sz="1800" dirty="0" smtClean="0">
                <a:latin typeface="Calibri" panose="020F0502020204030204" pitchFamily="34" charset="0"/>
              </a:rPr>
              <a:t>(Si) </a:t>
            </a:r>
          </a:p>
        </p:txBody>
      </p:sp>
      <p:sp>
        <p:nvSpPr>
          <p:cNvPr id="7" name="3 Rectángulo"/>
          <p:cNvSpPr/>
          <p:nvPr/>
        </p:nvSpPr>
        <p:spPr>
          <a:xfrm>
            <a:off x="467544" y="5009981"/>
            <a:ext cx="7704856" cy="723275"/>
          </a:xfrm>
          <a:prstGeom prst="rect">
            <a:avLst/>
          </a:prstGeom>
        </p:spPr>
        <p:txBody>
          <a:bodyPr wrap="square">
            <a:spAutoFit/>
          </a:bodyPr>
          <a:lstStyle/>
          <a:p>
            <a:pPr marL="285750" indent="-285750">
              <a:spcAft>
                <a:spcPts val="600"/>
              </a:spcAft>
              <a:buFont typeface="Arial" charset="0"/>
              <a:buChar char="•"/>
            </a:pPr>
            <a:r>
              <a:rPr lang="en-US" sz="1800" dirty="0" smtClean="0">
                <a:latin typeface="Calibri" panose="020F0502020204030204" pitchFamily="34" charset="0"/>
              </a:rPr>
              <a:t>I</a:t>
            </a:r>
            <a:r>
              <a:rPr lang="en-US" sz="1800" baseline="-25000" dirty="0" smtClean="0">
                <a:latin typeface="Calibri" panose="020F0502020204030204" pitchFamily="34" charset="0"/>
              </a:rPr>
              <a:t>ON</a:t>
            </a:r>
            <a:r>
              <a:rPr lang="en-US" sz="1800" dirty="0" smtClean="0">
                <a:latin typeface="Calibri" panose="020F0502020204030204" pitchFamily="34" charset="0"/>
              </a:rPr>
              <a:t> is reduced as a consequence of Ionizing damage (Dependence with Dose)</a:t>
            </a:r>
          </a:p>
          <a:p>
            <a:pPr marL="285750" indent="-285750">
              <a:spcAft>
                <a:spcPts val="600"/>
              </a:spcAft>
              <a:buFont typeface="Arial" charset="0"/>
              <a:buChar char="•"/>
            </a:pPr>
            <a:r>
              <a:rPr lang="en-US" sz="1800" dirty="0" smtClean="0">
                <a:latin typeface="Calibri" panose="020F0502020204030204" pitchFamily="34" charset="0"/>
              </a:rPr>
              <a:t>Devices are still fully operative (meeting the specifications) under 50 </a:t>
            </a:r>
            <a:r>
              <a:rPr lang="en-US" sz="1800" dirty="0" err="1" smtClean="0">
                <a:latin typeface="Calibri" panose="020F0502020204030204" pitchFamily="34" charset="0"/>
              </a:rPr>
              <a:t>Mrad</a:t>
            </a:r>
            <a:r>
              <a:rPr lang="en-US" sz="1800" dirty="0" smtClean="0">
                <a:latin typeface="Calibri" panose="020F0502020204030204" pitchFamily="34" charset="0"/>
              </a:rPr>
              <a:t>(Si)</a:t>
            </a:r>
          </a:p>
        </p:txBody>
      </p:sp>
    </p:spTree>
    <p:extLst>
      <p:ext uri="{BB962C8B-B14F-4D97-AF65-F5344CB8AC3E}">
        <p14:creationId xmlns:p14="http://schemas.microsoft.com/office/powerpoint/2010/main" val="6999723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6 Conector recto"/>
          <p:cNvCxnSpPr>
            <a:cxnSpLocks noChangeShapeType="1"/>
          </p:cNvCxnSpPr>
          <p:nvPr/>
        </p:nvCxnSpPr>
        <p:spPr bwMode="auto">
          <a:xfrm>
            <a:off x="286643" y="3333185"/>
            <a:ext cx="860583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CuadroTexto 1"/>
          <p:cNvSpPr txBox="1"/>
          <p:nvPr/>
        </p:nvSpPr>
        <p:spPr>
          <a:xfrm>
            <a:off x="444210" y="2679295"/>
            <a:ext cx="8208912" cy="461665"/>
          </a:xfrm>
          <a:prstGeom prst="rect">
            <a:avLst/>
          </a:prstGeom>
          <a:noFill/>
        </p:spPr>
        <p:txBody>
          <a:bodyPr wrap="square" rtlCol="0">
            <a:spAutoFit/>
          </a:bodyPr>
          <a:lstStyle/>
          <a:p>
            <a:pPr algn="ctr"/>
            <a:r>
              <a:rPr lang="en-US" sz="2400" b="1" dirty="0" smtClean="0"/>
              <a:t>3D Junction Field Effect Transistors (JFET) </a:t>
            </a:r>
          </a:p>
        </p:txBody>
      </p:sp>
      <p:sp>
        <p:nvSpPr>
          <p:cNvPr id="4" name="3 CuadroTexto"/>
          <p:cNvSpPr txBox="1"/>
          <p:nvPr/>
        </p:nvSpPr>
        <p:spPr>
          <a:xfrm>
            <a:off x="4642808" y="35915"/>
            <a:ext cx="2505814" cy="276999"/>
          </a:xfrm>
          <a:prstGeom prst="rect">
            <a:avLst/>
          </a:prstGeom>
          <a:noFill/>
        </p:spPr>
        <p:txBody>
          <a:bodyPr wrap="none" rtlCol="0">
            <a:spAutoFit/>
          </a:bodyPr>
          <a:lstStyle/>
          <a:p>
            <a:r>
              <a:rPr lang="en-US" sz="1200" dirty="0" smtClean="0">
                <a:solidFill>
                  <a:schemeClr val="bg1"/>
                </a:solidFill>
              </a:rPr>
              <a:t>III. FEM Simulations: </a:t>
            </a:r>
            <a:r>
              <a:rPr lang="en-US" sz="1200" dirty="0" err="1" smtClean="0">
                <a:solidFill>
                  <a:schemeClr val="bg1"/>
                </a:solidFill>
              </a:rPr>
              <a:t>SDevice</a:t>
            </a:r>
            <a:endParaRPr lang="en-US" sz="1200" dirty="0">
              <a:solidFill>
                <a:schemeClr val="bg1"/>
              </a:solidFill>
            </a:endParaRPr>
          </a:p>
        </p:txBody>
      </p:sp>
    </p:spTree>
    <p:extLst>
      <p:ext uri="{BB962C8B-B14F-4D97-AF65-F5344CB8AC3E}">
        <p14:creationId xmlns:p14="http://schemas.microsoft.com/office/powerpoint/2010/main" val="520590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8662</TotalTime>
  <Words>11048</Words>
  <Application>Microsoft Office PowerPoint</Application>
  <PresentationFormat>Affichage à l'écran (4:3)</PresentationFormat>
  <Paragraphs>1922</Paragraphs>
  <Slides>183</Slides>
  <Notes>67</Notes>
  <HiddenSlides>41</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183</vt:i4>
      </vt:variant>
    </vt:vector>
  </HeadingPairs>
  <TitlesOfParts>
    <vt:vector size="196" baseType="lpstr">
      <vt:lpstr>ＭＳ Ｐゴシック</vt:lpstr>
      <vt:lpstr>Arial</vt:lpstr>
      <vt:lpstr>Calibri</vt:lpstr>
      <vt:lpstr>Cambria Math</vt:lpstr>
      <vt:lpstr>Consolas</vt:lpstr>
      <vt:lpstr>Courier New</vt:lpstr>
      <vt:lpstr>Lucida Grande</vt:lpstr>
      <vt:lpstr>Symbol</vt:lpstr>
      <vt:lpstr>Times New Roman</vt:lpstr>
      <vt:lpstr>Verdana</vt:lpstr>
      <vt:lpstr>Wingdings</vt:lpstr>
      <vt:lpstr>ZapfDingbatsITC</vt:lpstr>
      <vt:lpstr>Tema de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Linear Mode Operation. Gain Definition</vt:lpstr>
      <vt:lpstr>PiN Diode (No Gain)</vt:lpstr>
      <vt:lpstr>Pad Diode with internal Gain (LGAD)</vt:lpstr>
      <vt:lpstr>Conditions for Gain</vt:lpstr>
      <vt:lpstr>Gain Definition and Usage</vt:lpstr>
      <vt:lpstr>Gain Simulation</vt:lpstr>
      <vt:lpstr>Gain Simulation</vt:lpstr>
      <vt:lpstr>Gain Simulation</vt:lpstr>
      <vt:lpstr>Design of the P-Multiplication Region</vt:lpstr>
      <vt:lpstr>Design of the Edge Termination</vt:lpstr>
      <vt:lpstr>Edge Termination: Why is needed?</vt:lpstr>
      <vt:lpstr>Compatible Edge Termination Techniques</vt:lpstr>
      <vt:lpstr>Edge Termination with Guard Ring</vt:lpstr>
      <vt:lpstr>Edge Termination with N+ Extension</vt:lpstr>
      <vt:lpstr>Edge Termination with Junction Termination Extension</vt:lpstr>
      <vt:lpstr>Edge Termination with Junction Termination Extension</vt:lpstr>
      <vt:lpstr>Edge Termination with Junction Termination Extension</vt:lpstr>
      <vt:lpstr>Design of the Device Periphery</vt:lpstr>
      <vt:lpstr>What about the Inherent Positive Oxide Charges?</vt:lpstr>
      <vt:lpstr>How to Protect the Surface, Limiting the Current Leakage?</vt:lpstr>
      <vt:lpstr>How to Protect the Surface, Limiting the Current Leakage?</vt:lpstr>
      <vt:lpstr>Simulation of the Irradiated Devices</vt:lpstr>
      <vt:lpstr>Experimental Results</vt:lpstr>
      <vt:lpstr>Experimental Results</vt:lpstr>
      <vt:lpstr>Présentation PowerPoint</vt:lpstr>
      <vt:lpstr>Présentation PowerPoint</vt:lpstr>
      <vt:lpstr>Conventional LGAD Process Technology</vt:lpstr>
      <vt:lpstr>Fabricated Prototypes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iLGAD</dc:title>
  <dc:creator>MariaDelMar</dc:creator>
  <cp:lastModifiedBy>seminaire</cp:lastModifiedBy>
  <cp:revision>408</cp:revision>
  <dcterms:created xsi:type="dcterms:W3CDTF">2015-07-13T09:57:45Z</dcterms:created>
  <dcterms:modified xsi:type="dcterms:W3CDTF">2018-10-31T08:01:11Z</dcterms:modified>
</cp:coreProperties>
</file>