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478" r:id="rId2"/>
    <p:sldId id="479" r:id="rId3"/>
    <p:sldId id="298" r:id="rId4"/>
    <p:sldId id="484" r:id="rId5"/>
    <p:sldId id="485" r:id="rId6"/>
    <p:sldId id="480" r:id="rId7"/>
    <p:sldId id="481" r:id="rId8"/>
    <p:sldId id="483" r:id="rId9"/>
    <p:sldId id="48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99" autoAdjust="0"/>
    <p:restoredTop sz="97533" autoAdjust="0"/>
  </p:normalViewPr>
  <p:slideViewPr>
    <p:cSldViewPr snapToGrid="0" snapToObjects="1" showGuides="1">
      <p:cViewPr varScale="1">
        <p:scale>
          <a:sx n="150" d="100"/>
          <a:sy n="150" d="100"/>
        </p:scale>
        <p:origin x="-23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B70F5-5FCD-6F42-AD4C-3DA87ACEA07E}" type="datetimeFigureOut">
              <a:rPr lang="en-US" smtClean="0"/>
              <a:pPr/>
              <a:t>19/09/18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3D68A-BD87-ED4E-BD15-BEFAF09E13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038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B52B7-7624-6F46-87F2-2E74AE0AF8A8}" type="datetimeFigureOut">
              <a:rPr lang="en-US" smtClean="0"/>
              <a:pPr/>
              <a:t>19/09/18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B7E22-437D-7546-ACE8-CAF076CF7C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226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B7E22-437D-7546-ACE8-CAF076CF7C3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28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 a </a:t>
            </a:r>
            <a:r>
              <a:rPr lang="en-US" dirty="0" err="1" smtClean="0"/>
              <a:t>besoin</a:t>
            </a:r>
            <a:r>
              <a:rPr lang="en-US" dirty="0" smtClean="0"/>
              <a:t> de plus </a:t>
            </a:r>
            <a:r>
              <a:rPr lang="en-US" dirty="0" err="1" smtClean="0"/>
              <a:t>qu’un</a:t>
            </a:r>
            <a:r>
              <a:rPr lang="en-US" dirty="0" smtClean="0"/>
              <a:t> </a:t>
            </a:r>
            <a:r>
              <a:rPr lang="en-US" dirty="0" err="1" smtClean="0"/>
              <a:t>seul</a:t>
            </a:r>
            <a:r>
              <a:rPr lang="en-US" dirty="0" smtClean="0"/>
              <a:t> </a:t>
            </a:r>
            <a:r>
              <a:rPr lang="en-US" dirty="0" err="1" smtClean="0"/>
              <a:t>ordinateurs</a:t>
            </a:r>
            <a:r>
              <a:rPr lang="en-US" dirty="0" smtClean="0"/>
              <a:t> pour le travail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B7E22-437D-7546-ACE8-CAF076CF7C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60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 a </a:t>
            </a:r>
            <a:r>
              <a:rPr lang="en-US" dirty="0" err="1" smtClean="0"/>
              <a:t>besoin</a:t>
            </a:r>
            <a:r>
              <a:rPr lang="en-US" dirty="0" smtClean="0"/>
              <a:t> de plus </a:t>
            </a:r>
            <a:r>
              <a:rPr lang="en-US" dirty="0" err="1" smtClean="0"/>
              <a:t>qu’un</a:t>
            </a:r>
            <a:r>
              <a:rPr lang="en-US" dirty="0" smtClean="0"/>
              <a:t> </a:t>
            </a:r>
            <a:r>
              <a:rPr lang="en-US" dirty="0" err="1" smtClean="0"/>
              <a:t>seul</a:t>
            </a:r>
            <a:r>
              <a:rPr lang="en-US" dirty="0" smtClean="0"/>
              <a:t> </a:t>
            </a:r>
            <a:r>
              <a:rPr lang="en-US" dirty="0" err="1" smtClean="0"/>
              <a:t>ordinateurs</a:t>
            </a:r>
            <a:r>
              <a:rPr lang="en-US" dirty="0" smtClean="0"/>
              <a:t> pour le travail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FB7E22-437D-7546-ACE8-CAF076CF7C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60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 algn="ctr"/>
            <a:r>
              <a:rPr lang="fr-FR" smtClean="0"/>
              <a:t>DIRAC agents for Big Data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DIRAC agents for Big Data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DIRAC agents for Big Data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DIRAC agents for Big Data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fr-FR" smtClean="0"/>
              <a:t>DIRAC agents for Big Data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DIRAC agents for Big Data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DIRAC agents for Big Data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DIRAC agents for Big Data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DIRAC agents for Big Data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DIRAC agents for Big Data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DIRAC agents for Big Data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82533" y="152400"/>
            <a:ext cx="8004267" cy="832560"/>
          </a:xfrm>
          <a:prstGeom prst="rect">
            <a:avLst/>
          </a:prstGeom>
        </p:spPr>
        <p:txBody>
          <a:bodyPr vert="horz" anchor="b" anchorCtr="0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DIRAC agents for Big Data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8C5528E-F96B-914F-9CCC-3B92A89F83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54367" y="1143000"/>
            <a:ext cx="8235481" cy="1588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DIRAC_new_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2400"/>
            <a:ext cx="2435651" cy="7641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r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Sansation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Sansation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4.twgrid.org/indico/event/8/" TargetMode="External"/><Relationship Id="rId3" Type="http://schemas.openxmlformats.org/officeDocument/2006/relationships/hyperlink" Target="https://indico.cern.ch/event/70804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7401" y="3037787"/>
            <a:ext cx="4545620" cy="854522"/>
          </a:xfrm>
        </p:spPr>
        <p:txBody>
          <a:bodyPr>
            <a:normAutofit/>
          </a:bodyPr>
          <a:lstStyle/>
          <a:p>
            <a:r>
              <a:rPr lang="en-US" dirty="0" smtClean="0"/>
              <a:t>DIRAC Project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670032"/>
            <a:ext cx="5544478" cy="916951"/>
          </a:xfrm>
        </p:spPr>
        <p:txBody>
          <a:bodyPr>
            <a:normAutofit/>
          </a:bodyPr>
          <a:lstStyle/>
          <a:p>
            <a:r>
              <a:rPr lang="en-US" i="1" dirty="0" err="1" smtClean="0">
                <a:latin typeface=" Sansation Light"/>
                <a:cs typeface=" Sansation Light"/>
              </a:rPr>
              <a:t>A.Tsaregorodtsev</a:t>
            </a:r>
            <a:r>
              <a:rPr lang="en-US" i="1" dirty="0" smtClean="0">
                <a:latin typeface=" Sansation Light"/>
                <a:cs typeface=" Sansation Light"/>
              </a:rPr>
              <a:t>,</a:t>
            </a:r>
          </a:p>
          <a:p>
            <a:r>
              <a:rPr lang="en-US" i="1" dirty="0" smtClean="0">
                <a:latin typeface=" Sansation Light"/>
                <a:cs typeface=" Sansation Light"/>
              </a:rPr>
              <a:t>CPPM-IN2P3-CNRS, Marseille</a:t>
            </a:r>
            <a:r>
              <a:rPr lang="ru-RU" i="1" dirty="0" smtClean="0">
                <a:latin typeface=" Sansation Light"/>
                <a:cs typeface=" Sansation Light"/>
              </a:rPr>
              <a:t>,</a:t>
            </a:r>
            <a:endParaRPr lang="en-US" i="1" dirty="0" smtClean="0">
              <a:latin typeface=" Sansation Light"/>
              <a:cs typeface=" Sansation Light"/>
            </a:endParaRPr>
          </a:p>
          <a:p>
            <a:pPr marL="457200" indent="-457200">
              <a:buAutoNum type="alphaUcPeriod"/>
            </a:pPr>
            <a:endParaRPr lang="en-US" dirty="0" smtClean="0">
              <a:latin typeface=" Sansation Light"/>
              <a:cs typeface=" Sansation Light"/>
            </a:endParaRPr>
          </a:p>
          <a:p>
            <a:pPr marL="457200" indent="-457200">
              <a:buAutoNum type="alphaUcPeriod"/>
            </a:pPr>
            <a:endParaRPr lang="en-US" dirty="0" smtClean="0">
              <a:latin typeface=" Sansation Light"/>
              <a:cs typeface=" Sansation Light"/>
            </a:endParaRP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58104" y="0"/>
            <a:ext cx="3194420" cy="41508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966628" y="5463387"/>
            <a:ext cx="3194420" cy="14116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Dirac_logo_RG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116" y="4327505"/>
            <a:ext cx="3113348" cy="95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09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2648" y="6347827"/>
            <a:ext cx="1981200" cy="365760"/>
          </a:xfrm>
        </p:spPr>
        <p:txBody>
          <a:bodyPr/>
          <a:lstStyle/>
          <a:p>
            <a:fld id="{78C5528E-F96B-914F-9CCC-3B92A89F831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148927" y="2050534"/>
            <a:ext cx="6984307" cy="3266546"/>
          </a:xfrm>
        </p:spPr>
        <p:txBody>
          <a:bodyPr>
            <a:normAutofit/>
          </a:bodyPr>
          <a:lstStyle/>
          <a:p>
            <a:r>
              <a:rPr lang="en-US" dirty="0" smtClean="0"/>
              <a:t>Status of releases</a:t>
            </a:r>
          </a:p>
          <a:p>
            <a:r>
              <a:rPr lang="en-US" dirty="0" smtClean="0"/>
              <a:t>Ongoing developments</a:t>
            </a:r>
          </a:p>
          <a:p>
            <a:r>
              <a:rPr lang="en-US" dirty="0" smtClean="0"/>
              <a:t>Budget</a:t>
            </a:r>
          </a:p>
          <a:p>
            <a:r>
              <a:rPr lang="en-US" dirty="0"/>
              <a:t>Consortium </a:t>
            </a:r>
            <a:r>
              <a:rPr lang="en-US" dirty="0" smtClean="0"/>
              <a:t>news</a:t>
            </a:r>
          </a:p>
          <a:p>
            <a:r>
              <a:rPr lang="en-US" dirty="0" smtClean="0"/>
              <a:t>DUW</a:t>
            </a:r>
            <a:endParaRPr lang="en-US" dirty="0"/>
          </a:p>
          <a:p>
            <a:r>
              <a:rPr lang="en-US" dirty="0" smtClean="0"/>
              <a:t>Conferences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5183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2648" y="6347827"/>
            <a:ext cx="1981200" cy="365760"/>
          </a:xfrm>
        </p:spPr>
        <p:txBody>
          <a:bodyPr/>
          <a:lstStyle/>
          <a:p>
            <a:fld id="{78C5528E-F96B-914F-9CCC-3B92A89F831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148927" y="2050534"/>
            <a:ext cx="6984307" cy="3266546"/>
          </a:xfrm>
        </p:spPr>
        <p:txBody>
          <a:bodyPr>
            <a:normAutofit/>
          </a:bodyPr>
          <a:lstStyle/>
          <a:p>
            <a:r>
              <a:rPr lang="en-US" dirty="0" smtClean="0"/>
              <a:t>Keeping pace of patches each 1-2 weeks</a:t>
            </a:r>
          </a:p>
          <a:p>
            <a:pPr lvl="1"/>
            <a:r>
              <a:rPr lang="en-US" dirty="0" smtClean="0"/>
              <a:t>Fixes, minor new features</a:t>
            </a:r>
          </a:p>
          <a:p>
            <a:r>
              <a:rPr lang="en-US" dirty="0" smtClean="0"/>
              <a:t>The next major prerelease is prepared</a:t>
            </a:r>
          </a:p>
          <a:p>
            <a:pPr lvl="1"/>
            <a:r>
              <a:rPr lang="en-US" dirty="0" err="1" smtClean="0"/>
              <a:t>DiracOS</a:t>
            </a:r>
            <a:endParaRPr lang="en-US" dirty="0" smtClean="0"/>
          </a:p>
          <a:p>
            <a:pPr lvl="1"/>
            <a:r>
              <a:rPr lang="en-US" dirty="0" smtClean="0"/>
              <a:t>HTTPS as DISET replacement technology preview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8456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Ongoing</a:t>
            </a:r>
            <a:r>
              <a:rPr lang="fr-FR" dirty="0" smtClean="0"/>
              <a:t> </a:t>
            </a:r>
            <a:r>
              <a:rPr lang="fr-FR" dirty="0" err="1" smtClean="0"/>
              <a:t>developments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V7r0 major </a:t>
            </a:r>
            <a:r>
              <a:rPr lang="fr-FR" dirty="0" err="1" smtClean="0"/>
              <a:t>topics</a:t>
            </a:r>
            <a:endParaRPr lang="fr-FR" dirty="0"/>
          </a:p>
          <a:p>
            <a:pPr lvl="1"/>
            <a:r>
              <a:rPr lang="fr-FR" dirty="0" err="1" smtClean="0"/>
              <a:t>DiracOS</a:t>
            </a:r>
            <a:endParaRPr lang="fr-FR" dirty="0" smtClean="0"/>
          </a:p>
          <a:p>
            <a:pPr lvl="1"/>
            <a:r>
              <a:rPr lang="fr-FR" dirty="0" err="1" smtClean="0"/>
              <a:t>Tornado</a:t>
            </a:r>
            <a:endParaRPr lang="fr-FR" dirty="0" smtClean="0"/>
          </a:p>
          <a:p>
            <a:pPr lvl="1"/>
            <a:r>
              <a:rPr lang="fr-FR" dirty="0" err="1" smtClean="0"/>
              <a:t>WebApp</a:t>
            </a:r>
            <a:r>
              <a:rPr lang="fr-FR" dirty="0" smtClean="0"/>
              <a:t> v4r0 (</a:t>
            </a:r>
            <a:r>
              <a:rPr lang="fr-FR" dirty="0" err="1" smtClean="0"/>
              <a:t>ExtJS</a:t>
            </a:r>
            <a:r>
              <a:rPr lang="fr-FR" dirty="0" smtClean="0"/>
              <a:t> 6)</a:t>
            </a:r>
          </a:p>
          <a:p>
            <a:pPr lvl="1"/>
            <a:r>
              <a:rPr lang="fr-FR" dirty="0" smtClean="0"/>
              <a:t>Production system</a:t>
            </a:r>
          </a:p>
          <a:p>
            <a:pPr lvl="1"/>
            <a:endParaRPr lang="fr-FR" dirty="0"/>
          </a:p>
          <a:p>
            <a:r>
              <a:rPr lang="fr-FR" dirty="0" smtClean="0"/>
              <a:t>VMDIRAC</a:t>
            </a:r>
          </a:p>
          <a:p>
            <a:pPr lvl="1"/>
            <a:r>
              <a:rPr lang="fr-FR" dirty="0" err="1" smtClean="0"/>
              <a:t>OpenStack</a:t>
            </a:r>
            <a:r>
              <a:rPr lang="fr-FR" dirty="0" smtClean="0"/>
              <a:t>, </a:t>
            </a:r>
            <a:r>
              <a:rPr lang="fr-FR" dirty="0" err="1" smtClean="0"/>
              <a:t>OpenNebula</a:t>
            </a:r>
            <a:r>
              <a:rPr lang="fr-FR" dirty="0" smtClean="0"/>
              <a:t> direct </a:t>
            </a:r>
            <a:r>
              <a:rPr lang="fr-FR" dirty="0" err="1" smtClean="0"/>
              <a:t>submission</a:t>
            </a:r>
            <a:endParaRPr lang="fr-FR" dirty="0" smtClean="0"/>
          </a:p>
          <a:p>
            <a:pPr lvl="2"/>
            <a:r>
              <a:rPr lang="fr-FR" dirty="0" smtClean="0"/>
              <a:t>No OCCI layer</a:t>
            </a:r>
          </a:p>
          <a:p>
            <a:endParaRPr lang="fr-FR" dirty="0"/>
          </a:p>
          <a:p>
            <a:r>
              <a:rPr lang="fr-FR" dirty="0" smtClean="0"/>
              <a:t>DIRAC4EGI </a:t>
            </a:r>
            <a:r>
              <a:rPr lang="fr-FR" dirty="0" err="1" smtClean="0"/>
              <a:t>context</a:t>
            </a:r>
            <a:endParaRPr lang="fr-FR" dirty="0" smtClean="0"/>
          </a:p>
          <a:p>
            <a:pPr lvl="1"/>
            <a:r>
              <a:rPr lang="fr-FR" dirty="0" smtClean="0"/>
              <a:t>Check-in SSO in the Web Portal</a:t>
            </a:r>
          </a:p>
          <a:p>
            <a:pPr lvl="1"/>
            <a:r>
              <a:rPr lang="fr-FR" dirty="0" err="1" smtClean="0"/>
              <a:t>Esicat</a:t>
            </a:r>
            <a:r>
              <a:rPr lang="fr-FR" dirty="0" smtClean="0"/>
              <a:t> 3D application portal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5671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Collaborative </a:t>
            </a:r>
            <a:r>
              <a:rPr lang="fr-FR" dirty="0" err="1" smtClean="0"/>
              <a:t>work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Collaboration </a:t>
            </a:r>
            <a:r>
              <a:rPr lang="fr-FR" dirty="0" err="1" smtClean="0"/>
              <a:t>with</a:t>
            </a:r>
            <a:r>
              <a:rPr lang="fr-FR" dirty="0" smtClean="0"/>
              <a:t> JINR, </a:t>
            </a:r>
            <a:r>
              <a:rPr lang="fr-FR" dirty="0" err="1" smtClean="0"/>
              <a:t>Dubna</a:t>
            </a:r>
            <a:endParaRPr lang="fr-FR" dirty="0" smtClean="0"/>
          </a:p>
          <a:p>
            <a:pPr lvl="1"/>
            <a:r>
              <a:rPr lang="fr-FR" dirty="0" smtClean="0"/>
              <a:t>Cloud </a:t>
            </a:r>
            <a:r>
              <a:rPr lang="fr-FR" dirty="0" err="1" smtClean="0"/>
              <a:t>federation</a:t>
            </a:r>
            <a:r>
              <a:rPr lang="fr-FR" dirty="0" smtClean="0"/>
              <a:t> of JINR </a:t>
            </a:r>
            <a:r>
              <a:rPr lang="fr-FR" dirty="0" err="1" smtClean="0"/>
              <a:t>member</a:t>
            </a:r>
            <a:r>
              <a:rPr lang="fr-FR" dirty="0" smtClean="0"/>
              <a:t> states</a:t>
            </a:r>
          </a:p>
          <a:p>
            <a:pPr lvl="1"/>
            <a:r>
              <a:rPr lang="fr-FR" dirty="0" smtClean="0"/>
              <a:t>HPC incorporation</a:t>
            </a:r>
          </a:p>
          <a:p>
            <a:pPr lvl="2"/>
            <a:r>
              <a:rPr lang="fr-FR" dirty="0" smtClean="0"/>
              <a:t>New </a:t>
            </a:r>
            <a:r>
              <a:rPr lang="fr-FR" dirty="0" err="1" smtClean="0"/>
              <a:t>supercomputer</a:t>
            </a:r>
            <a:r>
              <a:rPr lang="fr-FR" dirty="0" smtClean="0"/>
              <a:t> </a:t>
            </a:r>
            <a:r>
              <a:rPr lang="fr-FR" dirty="0" err="1" smtClean="0"/>
              <a:t>Govorun</a:t>
            </a:r>
            <a:r>
              <a:rPr lang="fr-FR" dirty="0" smtClean="0"/>
              <a:t>: </a:t>
            </a:r>
            <a:r>
              <a:rPr lang="fr-FR" dirty="0" err="1" smtClean="0"/>
              <a:t>possibility</a:t>
            </a:r>
            <a:r>
              <a:rPr lang="fr-FR" dirty="0" smtClean="0"/>
              <a:t> to </a:t>
            </a:r>
            <a:r>
              <a:rPr lang="fr-FR" dirty="0" err="1" smtClean="0"/>
              <a:t>opening</a:t>
            </a:r>
            <a:r>
              <a:rPr lang="fr-FR" dirty="0" smtClean="0"/>
              <a:t> to </a:t>
            </a:r>
            <a:r>
              <a:rPr lang="fr-FR" dirty="0" err="1" smtClean="0"/>
              <a:t>external</a:t>
            </a:r>
            <a:r>
              <a:rPr lang="fr-FR" dirty="0" smtClean="0"/>
              <a:t> </a:t>
            </a:r>
            <a:r>
              <a:rPr lang="fr-FR" dirty="0" err="1" smtClean="0"/>
              <a:t>users</a:t>
            </a:r>
            <a:endParaRPr lang="fr-FR" dirty="0" smtClean="0"/>
          </a:p>
          <a:p>
            <a:pPr lvl="2"/>
            <a:endParaRPr lang="fr-FR" dirty="0"/>
          </a:p>
          <a:p>
            <a:r>
              <a:rPr lang="fr-FR" dirty="0" err="1" smtClean="0"/>
              <a:t>University</a:t>
            </a:r>
            <a:r>
              <a:rPr lang="fr-FR" dirty="0" smtClean="0"/>
              <a:t> of </a:t>
            </a:r>
            <a:r>
              <a:rPr lang="fr-FR" dirty="0" err="1" smtClean="0"/>
              <a:t>Saint-Petersburg</a:t>
            </a:r>
            <a:endParaRPr lang="fr-FR" dirty="0" smtClean="0"/>
          </a:p>
          <a:p>
            <a:pPr lvl="1"/>
            <a:r>
              <a:rPr lang="fr-FR" dirty="0" smtClean="0"/>
              <a:t>Cloud </a:t>
            </a:r>
            <a:r>
              <a:rPr lang="fr-FR" dirty="0" err="1" smtClean="0"/>
              <a:t>metascheduler</a:t>
            </a:r>
            <a:endParaRPr lang="fr-FR" dirty="0"/>
          </a:p>
          <a:p>
            <a:pPr lvl="2"/>
            <a:r>
              <a:rPr lang="fr-FR" dirty="0" smtClean="0"/>
              <a:t>Joint </a:t>
            </a:r>
            <a:r>
              <a:rPr lang="fr-FR" dirty="0" err="1" smtClean="0"/>
              <a:t>project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LIT/JINR</a:t>
            </a:r>
          </a:p>
          <a:p>
            <a:pPr lvl="2"/>
            <a:r>
              <a:rPr lang="fr-FR" dirty="0" err="1" smtClean="0"/>
              <a:t>Phd</a:t>
            </a:r>
            <a:r>
              <a:rPr lang="fr-FR" dirty="0" smtClean="0"/>
              <a:t> </a:t>
            </a:r>
            <a:r>
              <a:rPr lang="fr-FR" dirty="0" err="1" smtClean="0"/>
              <a:t>student</a:t>
            </a:r>
            <a:r>
              <a:rPr lang="fr-FR" dirty="0" smtClean="0"/>
              <a:t> </a:t>
            </a:r>
            <a:r>
              <a:rPr lang="fr-FR" dirty="0" err="1" smtClean="0"/>
              <a:t>starting</a:t>
            </a:r>
            <a:r>
              <a:rPr lang="fr-FR" dirty="0" smtClean="0"/>
              <a:t> right </a:t>
            </a:r>
            <a:r>
              <a:rPr lang="fr-FR" dirty="0" err="1" smtClean="0"/>
              <a:t>now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2602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Budget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2018 allocation </a:t>
            </a:r>
            <a:r>
              <a:rPr lang="fr-FR" dirty="0" err="1" smtClean="0"/>
              <a:t>is</a:t>
            </a:r>
            <a:r>
              <a:rPr lang="fr-FR" dirty="0" smtClean="0"/>
              <a:t> 6k euros</a:t>
            </a:r>
          </a:p>
          <a:p>
            <a:pPr lvl="1"/>
            <a:r>
              <a:rPr lang="fr-FR" dirty="0" err="1" smtClean="0"/>
              <a:t>Still</a:t>
            </a:r>
            <a:r>
              <a:rPr lang="fr-FR" dirty="0" smtClean="0"/>
              <a:t>  </a:t>
            </a:r>
            <a:r>
              <a:rPr lang="fr-FR" dirty="0" err="1" smtClean="0"/>
              <a:t>available</a:t>
            </a:r>
            <a:r>
              <a:rPr lang="fr-FR" dirty="0" smtClean="0"/>
              <a:t> ~1.5k euros</a:t>
            </a:r>
          </a:p>
          <a:p>
            <a:pPr lvl="2"/>
            <a:r>
              <a:rPr lang="fr-FR" dirty="0" err="1" smtClean="0"/>
              <a:t>Autumn</a:t>
            </a:r>
            <a:r>
              <a:rPr lang="fr-FR" dirty="0" smtClean="0"/>
              <a:t> face-to-face meeting</a:t>
            </a:r>
          </a:p>
          <a:p>
            <a:pPr lvl="2"/>
            <a:r>
              <a:rPr lang="fr-FR" dirty="0" err="1" smtClean="0"/>
              <a:t>Autumn</a:t>
            </a:r>
            <a:r>
              <a:rPr lang="fr-FR" dirty="0" smtClean="0"/>
              <a:t> </a:t>
            </a:r>
            <a:r>
              <a:rPr lang="fr-FR" dirty="0" err="1" smtClean="0"/>
              <a:t>conferences</a:t>
            </a:r>
            <a:r>
              <a:rPr lang="fr-FR" dirty="0" smtClean="0"/>
              <a:t> (Journ</a:t>
            </a:r>
            <a:r>
              <a:rPr lang="fr-FR" dirty="0" smtClean="0"/>
              <a:t>ées …</a:t>
            </a:r>
            <a:r>
              <a:rPr lang="fr-FR" dirty="0" smtClean="0"/>
              <a:t>)</a:t>
            </a:r>
          </a:p>
          <a:p>
            <a:pPr lvl="2"/>
            <a:endParaRPr lang="fr-FR" dirty="0"/>
          </a:p>
          <a:p>
            <a:r>
              <a:rPr lang="fr-FR" dirty="0" err="1" smtClean="0"/>
              <a:t>Request</a:t>
            </a:r>
            <a:r>
              <a:rPr lang="fr-FR" dirty="0" smtClean="0"/>
              <a:t> for 12k euros for 2019</a:t>
            </a:r>
          </a:p>
          <a:p>
            <a:pPr lvl="1"/>
            <a:r>
              <a:rPr lang="fr-FR" dirty="0" smtClean="0"/>
              <a:t>9.5k euros missions + 2.5k euros </a:t>
            </a:r>
            <a:r>
              <a:rPr lang="fr-FR" dirty="0" err="1" smtClean="0"/>
              <a:t>materials</a:t>
            </a:r>
            <a:endParaRPr lang="fr-FR" dirty="0" smtClean="0"/>
          </a:p>
          <a:p>
            <a:pPr lvl="1"/>
            <a:r>
              <a:rPr lang="fr-FR" dirty="0" err="1" smtClean="0"/>
              <a:t>Let’s</a:t>
            </a:r>
            <a:r>
              <a:rPr lang="fr-FR" dirty="0" smtClean="0"/>
              <a:t> </a:t>
            </a:r>
            <a:r>
              <a:rPr lang="fr-FR" dirty="0" err="1" smtClean="0"/>
              <a:t>see</a:t>
            </a:r>
            <a:r>
              <a:rPr lang="fr-FR" dirty="0" smtClean="0"/>
              <a:t> the </a:t>
            </a:r>
            <a:r>
              <a:rPr lang="fr-FR" dirty="0" err="1" smtClean="0"/>
              <a:t>outcome</a:t>
            </a:r>
            <a:r>
              <a:rPr lang="fr-FR" dirty="0" smtClean="0"/>
              <a:t> of the </a:t>
            </a:r>
            <a:r>
              <a:rPr lang="fr-FR" dirty="0" err="1" smtClean="0"/>
              <a:t>request</a:t>
            </a:r>
            <a:r>
              <a:rPr lang="fr-FR" dirty="0" smtClean="0"/>
              <a:t> </a:t>
            </a:r>
            <a:r>
              <a:rPr lang="fr-FR" dirty="0" err="1" smtClean="0"/>
              <a:t>later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year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0810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Consortium news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V.Hamar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CNRS </a:t>
            </a:r>
            <a:r>
              <a:rPr lang="fr-FR" dirty="0" err="1" smtClean="0"/>
              <a:t>representative</a:t>
            </a:r>
            <a:r>
              <a:rPr lang="fr-FR" dirty="0" smtClean="0"/>
              <a:t> in the Consortium </a:t>
            </a:r>
            <a:r>
              <a:rPr lang="fr-FR" dirty="0" err="1" smtClean="0"/>
              <a:t>board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Application </a:t>
            </a:r>
            <a:r>
              <a:rPr lang="fr-FR" dirty="0" err="1" smtClean="0"/>
              <a:t>from</a:t>
            </a:r>
            <a:r>
              <a:rPr lang="fr-FR" dirty="0" smtClean="0"/>
              <a:t> Imperial </a:t>
            </a:r>
            <a:r>
              <a:rPr lang="fr-FR" dirty="0" err="1" smtClean="0"/>
              <a:t>College</a:t>
            </a:r>
            <a:r>
              <a:rPr lang="fr-FR" dirty="0" smtClean="0"/>
              <a:t> (David </a:t>
            </a:r>
            <a:r>
              <a:rPr lang="fr-FR" dirty="0" err="1" smtClean="0"/>
              <a:t>Colling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Consortium </a:t>
            </a:r>
            <a:r>
              <a:rPr lang="fr-FR" dirty="0" err="1" smtClean="0"/>
              <a:t>board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called</a:t>
            </a:r>
            <a:r>
              <a:rPr lang="fr-FR" dirty="0" smtClean="0"/>
              <a:t> (</a:t>
            </a:r>
            <a:r>
              <a:rPr lang="fr-FR" dirty="0" err="1" smtClean="0"/>
              <a:t>visioconference</a:t>
            </a:r>
            <a:r>
              <a:rPr lang="fr-FR" dirty="0" smtClean="0"/>
              <a:t>) for the </a:t>
            </a:r>
            <a:r>
              <a:rPr lang="fr-FR" dirty="0" err="1" smtClean="0"/>
              <a:t>approval</a:t>
            </a:r>
            <a:endParaRPr lang="fr-FR" dirty="0" smtClean="0"/>
          </a:p>
          <a:p>
            <a:pPr lvl="1"/>
            <a:r>
              <a:rPr lang="fr-FR" dirty="0" smtClean="0"/>
              <a:t>Engagement </a:t>
            </a:r>
            <a:r>
              <a:rPr lang="fr-FR" dirty="0" err="1" smtClean="0"/>
              <a:t>letter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prepared</a:t>
            </a:r>
            <a:r>
              <a:rPr lang="fr-FR" dirty="0" smtClean="0"/>
              <a:t> and sent to CNRS DR12</a:t>
            </a:r>
          </a:p>
          <a:p>
            <a:endParaRPr lang="fr-FR" dirty="0"/>
          </a:p>
          <a:p>
            <a:r>
              <a:rPr lang="fr-FR" dirty="0" err="1" smtClean="0"/>
              <a:t>Finalization</a:t>
            </a:r>
            <a:r>
              <a:rPr lang="fr-FR" dirty="0" smtClean="0"/>
              <a:t> of the </a:t>
            </a:r>
            <a:r>
              <a:rPr lang="fr-FR" dirty="0" err="1" smtClean="0"/>
              <a:t>joining</a:t>
            </a:r>
            <a:r>
              <a:rPr lang="fr-FR" dirty="0" smtClean="0"/>
              <a:t> </a:t>
            </a:r>
            <a:r>
              <a:rPr lang="fr-FR" dirty="0" err="1" smtClean="0"/>
              <a:t>procedure</a:t>
            </a:r>
            <a:r>
              <a:rPr lang="fr-FR" dirty="0" smtClean="0"/>
              <a:t> </a:t>
            </a:r>
            <a:r>
              <a:rPr lang="fr-FR" dirty="0" err="1" smtClean="0"/>
              <a:t>pending</a:t>
            </a:r>
            <a:endParaRPr lang="fr-FR" dirty="0" smtClean="0"/>
          </a:p>
          <a:p>
            <a:pPr lvl="1"/>
            <a:r>
              <a:rPr lang="fr-FR" dirty="0" smtClean="0"/>
              <a:t>Montpellier</a:t>
            </a:r>
          </a:p>
          <a:p>
            <a:pPr lvl="1"/>
            <a:r>
              <a:rPr lang="fr-FR" dirty="0" smtClean="0"/>
              <a:t>PNNL</a:t>
            </a:r>
          </a:p>
          <a:p>
            <a:pPr lvl="1"/>
            <a:r>
              <a:rPr lang="fr-FR" dirty="0" smtClean="0"/>
              <a:t>KEK</a:t>
            </a:r>
          </a:p>
          <a:p>
            <a:pPr lvl="1"/>
            <a:endParaRPr lang="fr-FR" dirty="0"/>
          </a:p>
          <a:p>
            <a:r>
              <a:rPr lang="fr-FR" dirty="0" err="1" smtClean="0"/>
              <a:t>University</a:t>
            </a:r>
            <a:r>
              <a:rPr lang="fr-FR" dirty="0" smtClean="0"/>
              <a:t> of Barcelona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likely</a:t>
            </a:r>
            <a:r>
              <a:rPr lang="fr-FR" dirty="0" smtClean="0"/>
              <a:t> to restart DIRAC </a:t>
            </a:r>
            <a:r>
              <a:rPr lang="fr-FR" dirty="0" err="1" smtClean="0"/>
              <a:t>involvement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the </a:t>
            </a:r>
            <a:r>
              <a:rPr lang="fr-FR" dirty="0" err="1" smtClean="0"/>
              <a:t>Virgo</a:t>
            </a:r>
            <a:r>
              <a:rPr lang="fr-FR" dirty="0" smtClean="0"/>
              <a:t> Collaboration</a:t>
            </a:r>
          </a:p>
          <a:p>
            <a:pPr marL="274320" lvl="1" indent="0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8327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Next</a:t>
            </a:r>
            <a:r>
              <a:rPr lang="fr-FR" dirty="0" smtClean="0"/>
              <a:t> DUW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err="1" smtClean="0"/>
              <a:t>Next</a:t>
            </a:r>
            <a:r>
              <a:rPr lang="fr-FR" dirty="0" smtClean="0"/>
              <a:t> DUW in Imperial </a:t>
            </a:r>
            <a:r>
              <a:rPr lang="fr-FR" dirty="0" err="1" smtClean="0"/>
              <a:t>College</a:t>
            </a:r>
            <a:r>
              <a:rPr lang="fr-FR" dirty="0" smtClean="0"/>
              <a:t>, London</a:t>
            </a:r>
          </a:p>
          <a:p>
            <a:pPr lvl="1"/>
            <a:r>
              <a:rPr lang="fr-FR" dirty="0" smtClean="0"/>
              <a:t>14-17 May 2019</a:t>
            </a:r>
          </a:p>
          <a:p>
            <a:pPr lvl="1"/>
            <a:r>
              <a:rPr lang="fr-FR" dirty="0" smtClean="0"/>
              <a:t>Last </a:t>
            </a:r>
            <a:r>
              <a:rPr lang="fr-FR" dirty="0" err="1" smtClean="0"/>
              <a:t>details</a:t>
            </a:r>
            <a:r>
              <a:rPr lang="fr-FR" dirty="0" smtClean="0"/>
              <a:t> </a:t>
            </a:r>
            <a:r>
              <a:rPr lang="fr-FR" dirty="0" err="1" smtClean="0"/>
              <a:t>before</a:t>
            </a:r>
            <a:r>
              <a:rPr lang="fr-FR" dirty="0" smtClean="0"/>
              <a:t> </a:t>
            </a:r>
            <a:r>
              <a:rPr lang="fr-FR" dirty="0" err="1" smtClean="0"/>
              <a:t>announcement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9131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Conferences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5528E-F96B-914F-9CCC-3B92A89F831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JCAD (24-26 </a:t>
            </a:r>
            <a:r>
              <a:rPr lang="fr-FR" dirty="0" err="1" smtClean="0"/>
              <a:t>Oct</a:t>
            </a:r>
            <a:r>
              <a:rPr lang="fr-FR" dirty="0" smtClean="0"/>
              <a:t>, Lyon)</a:t>
            </a:r>
          </a:p>
          <a:p>
            <a:pPr lvl="1"/>
            <a:r>
              <a:rPr lang="fr-FR" dirty="0" err="1" smtClean="0"/>
              <a:t>Sorina’s</a:t>
            </a:r>
            <a:r>
              <a:rPr lang="fr-FR" dirty="0" smtClean="0"/>
              <a:t> </a:t>
            </a:r>
            <a:r>
              <a:rPr lang="fr-FR" dirty="0" err="1" smtClean="0"/>
              <a:t>presentation</a:t>
            </a:r>
            <a:endParaRPr lang="fr-FR" dirty="0" smtClean="0"/>
          </a:p>
          <a:p>
            <a:pPr lvl="1"/>
            <a:r>
              <a:rPr lang="fr-FR" dirty="0" smtClean="0"/>
              <a:t>Poster: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an up to date </a:t>
            </a:r>
            <a:r>
              <a:rPr lang="fr-FR" dirty="0" err="1" smtClean="0"/>
              <a:t>general</a:t>
            </a:r>
            <a:r>
              <a:rPr lang="fr-FR" dirty="0" smtClean="0"/>
              <a:t> DIRAC and/or DIRAC@IN2P3 poster</a:t>
            </a:r>
          </a:p>
          <a:p>
            <a:endParaRPr lang="fr-FR" dirty="0" smtClean="0"/>
          </a:p>
          <a:p>
            <a:r>
              <a:rPr lang="fr-FR" dirty="0" smtClean="0"/>
              <a:t>Journées Informatiques IN2P3 (1-4 </a:t>
            </a:r>
            <a:r>
              <a:rPr lang="fr-FR" dirty="0" err="1" smtClean="0"/>
              <a:t>Oct</a:t>
            </a:r>
            <a:r>
              <a:rPr lang="fr-FR" dirty="0" smtClean="0"/>
              <a:t>, Port-Bail)</a:t>
            </a:r>
          </a:p>
          <a:p>
            <a:pPr lvl="1"/>
            <a:r>
              <a:rPr lang="fr-FR" dirty="0" err="1" smtClean="0"/>
              <a:t>Luisa’s</a:t>
            </a:r>
            <a:r>
              <a:rPr lang="fr-FR" dirty="0" smtClean="0"/>
              <a:t> </a:t>
            </a:r>
            <a:r>
              <a:rPr lang="fr-FR" dirty="0" err="1" smtClean="0"/>
              <a:t>presentation</a:t>
            </a:r>
            <a:endParaRPr lang="fr-FR" dirty="0" smtClean="0"/>
          </a:p>
          <a:p>
            <a:pPr lvl="1"/>
            <a:r>
              <a:rPr lang="fr-FR" dirty="0" smtClean="0"/>
              <a:t>Poster ?</a:t>
            </a:r>
            <a:endParaRPr lang="fr-FR" dirty="0"/>
          </a:p>
          <a:p>
            <a:endParaRPr lang="fr-FR" dirty="0"/>
          </a:p>
          <a:p>
            <a:r>
              <a:rPr lang="fr-FR" dirty="0" smtClean="0"/>
              <a:t>DI4R (9-11 </a:t>
            </a:r>
            <a:r>
              <a:rPr lang="fr-FR" dirty="0" err="1" smtClean="0"/>
              <a:t>Oct</a:t>
            </a:r>
            <a:r>
              <a:rPr lang="fr-FR" dirty="0" smtClean="0"/>
              <a:t>, </a:t>
            </a:r>
            <a:r>
              <a:rPr lang="fr-FR" dirty="0" err="1" smtClean="0"/>
              <a:t>Lisbon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No abstract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submitted</a:t>
            </a:r>
            <a:endParaRPr lang="fr-FR" dirty="0" smtClean="0"/>
          </a:p>
          <a:p>
            <a:pPr lvl="1"/>
            <a:r>
              <a:rPr lang="fr-FR" dirty="0" smtClean="0"/>
              <a:t>Good occasion to </a:t>
            </a:r>
            <a:r>
              <a:rPr lang="fr-FR" dirty="0" err="1" smtClean="0"/>
              <a:t>discuss</a:t>
            </a:r>
            <a:r>
              <a:rPr lang="fr-FR" dirty="0" smtClean="0"/>
              <a:t> DIRAC4EGI </a:t>
            </a:r>
            <a:r>
              <a:rPr lang="fr-FR" smtClean="0"/>
              <a:t>matters 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ISGC (31 March – 4 April, Taipei)</a:t>
            </a:r>
          </a:p>
          <a:p>
            <a:pPr lvl="1"/>
            <a:r>
              <a:rPr lang="en-US" b="1" dirty="0">
                <a:hlinkClick r:id="rId2"/>
              </a:rPr>
              <a:t>https://indico4.twgrid.org/indico/event/8</a:t>
            </a:r>
            <a:r>
              <a:rPr lang="en-US" b="1" dirty="0" smtClean="0">
                <a:hlinkClick r:id="rId2"/>
              </a:rPr>
              <a:t>/</a:t>
            </a:r>
            <a:endParaRPr lang="en-US" b="1" dirty="0" smtClean="0"/>
          </a:p>
          <a:p>
            <a:pPr lvl="1"/>
            <a:r>
              <a:rPr lang="en-US" dirty="0" smtClean="0"/>
              <a:t>Abstract submission till 5</a:t>
            </a:r>
            <a:r>
              <a:rPr lang="en-US" baseline="30000" dirty="0" smtClean="0"/>
              <a:t>th</a:t>
            </a:r>
            <a:r>
              <a:rPr lang="en-US" dirty="0" smtClean="0"/>
              <a:t> Nov</a:t>
            </a:r>
          </a:p>
          <a:p>
            <a:pPr lvl="1"/>
            <a:endParaRPr lang="en-US" b="1" dirty="0"/>
          </a:p>
          <a:p>
            <a:r>
              <a:rPr lang="en-US" dirty="0" smtClean="0"/>
              <a:t>ACAT (11-15 March, </a:t>
            </a:r>
            <a:r>
              <a:rPr lang="en-US" dirty="0" err="1" smtClean="0"/>
              <a:t>Saas</a:t>
            </a:r>
            <a:r>
              <a:rPr lang="en-US" dirty="0" smtClean="0"/>
              <a:t> Fee, Switzerland)</a:t>
            </a:r>
          </a:p>
          <a:p>
            <a:pPr lvl="1"/>
            <a:r>
              <a:rPr lang="en-US" dirty="0">
                <a:hlinkClick r:id="rId3"/>
              </a:rPr>
              <a:t>https://indico.cern.ch/event/708041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Abstract </a:t>
            </a:r>
            <a:r>
              <a:rPr lang="en-US" dirty="0"/>
              <a:t>till 20</a:t>
            </a:r>
            <a:r>
              <a:rPr lang="en-US" baseline="30000" dirty="0" smtClean="0"/>
              <a:t>th</a:t>
            </a:r>
            <a:r>
              <a:rPr lang="en-US" dirty="0" smtClean="0"/>
              <a:t> Nov</a:t>
            </a:r>
          </a:p>
          <a:p>
            <a:pPr lvl="1"/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2887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ＭＳ 明朝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60595</TotalTime>
  <Words>415</Words>
  <Application>Microsoft Macintosh PowerPoint</Application>
  <PresentationFormat>On-screen Show (4:3)</PresentationFormat>
  <Paragraphs>102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Origin</vt:lpstr>
      <vt:lpstr>DIRAC Project status</vt:lpstr>
      <vt:lpstr>Outline</vt:lpstr>
      <vt:lpstr>Releases</vt:lpstr>
      <vt:lpstr>Ongoing developments</vt:lpstr>
      <vt:lpstr>Collaborative work</vt:lpstr>
      <vt:lpstr>Budget</vt:lpstr>
      <vt:lpstr>Consortium news</vt:lpstr>
      <vt:lpstr>Next DUW</vt:lpstr>
      <vt:lpstr>Conferences</vt:lpstr>
    </vt:vector>
  </TitlesOfParts>
  <Company>Universidad de Los Andes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Management</dc:title>
  <dc:creator>Vanessa Hamar</dc:creator>
  <cp:lastModifiedBy>Andrei Tsaregorodtsev</cp:lastModifiedBy>
  <cp:revision>370</cp:revision>
  <cp:lastPrinted>2010-10-26T21:56:34Z</cp:lastPrinted>
  <dcterms:created xsi:type="dcterms:W3CDTF">2012-10-26T08:46:03Z</dcterms:created>
  <dcterms:modified xsi:type="dcterms:W3CDTF">2018-09-19T07:59:18Z</dcterms:modified>
</cp:coreProperties>
</file>