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0" r:id="rId4"/>
    <p:sldId id="266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03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EA5C-3821-4CE5-A180-F43B15F9173D}" type="datetimeFigureOut">
              <a:rPr lang="fr-FR" smtClean="0"/>
              <a:t>02/07/2018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488A-F7B5-4721-BD7B-24B29DAB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13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49488A-F7B5-4721-BD7B-24B29DAB694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43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2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8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7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4DD8-FAA0-415C-99E0-500F920E3EAA}" type="datetimeFigureOut">
              <a:rPr lang="en-US" smtClean="0"/>
              <a:t>7/2/2018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Réunion de service électronique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4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03/07/2018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567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800" b="1" u="sng" dirty="0" smtClean="0">
                <a:solidFill>
                  <a:srgbClr val="1F497D"/>
                </a:solidFill>
              </a:rPr>
              <a:t>Nouvelles générales</a:t>
            </a:r>
            <a:r>
              <a:rPr lang="fr-FR" sz="1600" b="1" u="sng" dirty="0" smtClean="0">
                <a:solidFill>
                  <a:srgbClr val="1F497D"/>
                </a:solidFill>
              </a:rPr>
              <a:t>:</a:t>
            </a:r>
            <a:r>
              <a:rPr lang="fr-FR" sz="1600" dirty="0" smtClean="0">
                <a:solidFill>
                  <a:srgbClr val="1F497D"/>
                </a:solidFill>
              </a:rPr>
              <a:t> </a:t>
            </a: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r>
              <a:rPr lang="fr-FR" sz="1600" dirty="0" smtClean="0">
                <a:solidFill>
                  <a:schemeClr val="tx2"/>
                </a:solidFill>
              </a:rPr>
              <a:t>Concours: bravo à </a:t>
            </a:r>
            <a:r>
              <a:rPr lang="fr-FR" sz="1600" dirty="0" err="1" smtClean="0">
                <a:solidFill>
                  <a:schemeClr val="tx2"/>
                </a:solidFill>
              </a:rPr>
              <a:t>Seb</a:t>
            </a:r>
            <a:r>
              <a:rPr lang="fr-FR" sz="1600" dirty="0" smtClean="0">
                <a:solidFill>
                  <a:schemeClr val="tx2"/>
                </a:solidFill>
              </a:rPr>
              <a:t>!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Postes: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	</a:t>
            </a:r>
            <a:r>
              <a:rPr lang="fr-FR" sz="1600" u="sng" dirty="0" smtClean="0">
                <a:solidFill>
                  <a:schemeClr val="tx2"/>
                </a:solidFill>
              </a:rPr>
              <a:t>rappel 2018 </a:t>
            </a:r>
            <a:r>
              <a:rPr lang="fr-FR" sz="1600" dirty="0" smtClean="0">
                <a:solidFill>
                  <a:schemeClr val="tx2"/>
                </a:solidFill>
              </a:rPr>
              <a:t>: 1 poste IR en FSEP, 2 AI en NOEMI (</a:t>
            </a:r>
            <a:r>
              <a:rPr lang="fr-FR" sz="1600" dirty="0" err="1" smtClean="0">
                <a:solidFill>
                  <a:schemeClr val="tx2"/>
                </a:solidFill>
              </a:rPr>
              <a:t>méca</a:t>
            </a:r>
            <a:r>
              <a:rPr lang="fr-FR" sz="1600" dirty="0" smtClean="0">
                <a:solidFill>
                  <a:schemeClr val="tx2"/>
                </a:solidFill>
              </a:rPr>
              <a:t> et assistante de direction).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	Pas de candidature, seul le poste </a:t>
            </a:r>
            <a:r>
              <a:rPr lang="fr-FR" sz="1600" dirty="0">
                <a:solidFill>
                  <a:schemeClr val="tx2"/>
                </a:solidFill>
              </a:rPr>
              <a:t>assistante de </a:t>
            </a:r>
            <a:r>
              <a:rPr lang="fr-FR" sz="1600" dirty="0" smtClean="0">
                <a:solidFill>
                  <a:schemeClr val="tx2"/>
                </a:solidFill>
              </a:rPr>
              <a:t>direction ouvert en externe.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	</a:t>
            </a:r>
            <a:r>
              <a:rPr lang="fr-FR" sz="1600" u="sng" dirty="0" smtClean="0">
                <a:solidFill>
                  <a:schemeClr val="tx2"/>
                </a:solidFill>
              </a:rPr>
              <a:t>2019:</a:t>
            </a:r>
            <a:r>
              <a:rPr lang="fr-FR" sz="1600" dirty="0" smtClean="0">
                <a:solidFill>
                  <a:schemeClr val="tx2"/>
                </a:solidFill>
              </a:rPr>
              <a:t> IE qualité, IR info (NOEMI?), IE communication (FSEP?).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	Priorité </a:t>
            </a:r>
            <a:r>
              <a:rPr lang="fr-FR" sz="1600" dirty="0" smtClean="0">
                <a:solidFill>
                  <a:schemeClr val="tx2"/>
                </a:solidFill>
              </a:rPr>
              <a:t>provisoire…</a:t>
            </a:r>
            <a:endParaRPr lang="fr-FR" sz="1600" dirty="0" smtClean="0">
              <a:solidFill>
                <a:schemeClr val="tx2"/>
              </a:solidFill>
            </a:endParaRPr>
          </a:p>
          <a:p>
            <a:r>
              <a:rPr lang="fr-FR" sz="1600" dirty="0" smtClean="0">
                <a:solidFill>
                  <a:schemeClr val="tx2"/>
                </a:solidFill>
              </a:rPr>
              <a:t>Proposition de Giovanni de communiquer avec les services dans des réunions dédiées.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Réunions/séminaires techniques internes au service: forme, contenu et fréquence?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Apprentissage: processus compliqué et calendrier incohérent. Un candidat à rencontrer.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Sensibilisation </a:t>
            </a:r>
            <a:r>
              <a:rPr lang="fr-FR" sz="1600" dirty="0">
                <a:solidFill>
                  <a:schemeClr val="tx2"/>
                </a:solidFill>
              </a:rPr>
              <a:t>aux risques </a:t>
            </a:r>
            <a:r>
              <a:rPr lang="fr-FR" sz="1600" dirty="0" smtClean="0">
                <a:solidFill>
                  <a:schemeClr val="tx2"/>
                </a:solidFill>
              </a:rPr>
              <a:t>psychosociaux?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Salles: allers-retours sur les projets et destinations (cf. CR du CL).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EAOM: 20/07.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UGA-UI, </a:t>
            </a:r>
            <a:r>
              <a:rPr lang="fr-FR" sz="1600" dirty="0" err="1" smtClean="0">
                <a:solidFill>
                  <a:schemeClr val="tx2"/>
                </a:solidFill>
              </a:rPr>
              <a:t>Labex</a:t>
            </a:r>
            <a:r>
              <a:rPr lang="fr-FR" sz="1600" dirty="0" smtClean="0">
                <a:solidFill>
                  <a:schemeClr val="tx2"/>
                </a:solidFill>
              </a:rPr>
              <a:t>, Fédération</a:t>
            </a:r>
            <a:r>
              <a:rPr lang="fr-FR" sz="1600" dirty="0" smtClean="0">
                <a:solidFill>
                  <a:srgbClr val="17354A"/>
                </a:solidFill>
                <a:latin typeface="Calibri" panose="020F0502020204030204" pitchFamily="34" charset="0"/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F2IAlpes… voir CR CL du 07/06 et AG du 12/07.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Preuve formelle en électronique?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Informations élus du conseil de labo?</a:t>
            </a:r>
          </a:p>
          <a:p>
            <a:r>
              <a:rPr lang="fr-FR" sz="1600" dirty="0" smtClean="0">
                <a:solidFill>
                  <a:schemeClr val="tx2"/>
                </a:solidFill>
              </a:rPr>
              <a:t>Repas </a:t>
            </a:r>
            <a:r>
              <a:rPr lang="fr-FR" sz="1600" dirty="0">
                <a:solidFill>
                  <a:schemeClr val="tx2"/>
                </a:solidFill>
              </a:rPr>
              <a:t>en septembre? </a:t>
            </a:r>
            <a:r>
              <a:rPr lang="fr-FR" sz="1600" dirty="0" err="1">
                <a:solidFill>
                  <a:schemeClr val="tx2"/>
                </a:solidFill>
              </a:rPr>
              <a:t>Inter-services</a:t>
            </a:r>
            <a:r>
              <a:rPr lang="fr-FR" sz="1600" dirty="0">
                <a:solidFill>
                  <a:schemeClr val="tx2"/>
                </a:solidFill>
              </a:rPr>
              <a:t>?</a:t>
            </a:r>
          </a:p>
          <a:p>
            <a:r>
              <a:rPr lang="fr-FR" sz="1600" dirty="0">
                <a:solidFill>
                  <a:schemeClr val="tx2"/>
                </a:solidFill>
              </a:rPr>
              <a:t>Points divers?</a:t>
            </a:r>
          </a:p>
          <a:p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7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39552" y="692696"/>
            <a:ext cx="8034064" cy="5400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NSIP: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Outil et fiches individuelles existants depuis 1</a:t>
            </a:r>
            <a:r>
              <a:rPr lang="fr-FR" sz="1600" baseline="30000" dirty="0" smtClean="0">
                <a:solidFill>
                  <a:schemeClr val="tx2"/>
                </a:solidFill>
              </a:rPr>
              <a:t>er</a:t>
            </a:r>
            <a:r>
              <a:rPr lang="fr-FR" sz="1600" dirty="0" smtClean="0">
                <a:solidFill>
                  <a:schemeClr val="tx2"/>
                </a:solidFill>
              </a:rPr>
              <a:t> semestre 2017.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Fiches </a:t>
            </a:r>
            <a:r>
              <a:rPr lang="fr-FR" sz="1600" dirty="0" err="1" smtClean="0">
                <a:solidFill>
                  <a:schemeClr val="tx2"/>
                </a:solidFill>
              </a:rPr>
              <a:t>excel</a:t>
            </a:r>
            <a:r>
              <a:rPr lang="fr-FR" sz="1600" dirty="0" smtClean="0">
                <a:solidFill>
                  <a:schemeClr val="tx2"/>
                </a:solidFill>
              </a:rPr>
              <a:t> hebdomadaires intéressantes pour les agents très « fragmentés ».</a:t>
            </a:r>
          </a:p>
          <a:p>
            <a:pPr marL="0" indent="0">
              <a:buNone/>
            </a:pPr>
            <a:r>
              <a:rPr lang="fr-FR" sz="1600" dirty="0">
                <a:solidFill>
                  <a:schemeClr val="tx2"/>
                </a:solidFill>
              </a:rPr>
              <a:t>	</a:t>
            </a:r>
            <a:r>
              <a:rPr lang="fr-FR" sz="1600" dirty="0" smtClean="0">
                <a:solidFill>
                  <a:schemeClr val="tx2"/>
                </a:solidFill>
              </a:rPr>
              <a:t>Pas vraiment le cas pour le service électronique.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En </a:t>
            </a:r>
            <a:r>
              <a:rPr lang="fr-FR" sz="1600" dirty="0">
                <a:solidFill>
                  <a:schemeClr val="tx2"/>
                </a:solidFill>
              </a:rPr>
              <a:t>2018, les agents </a:t>
            </a:r>
            <a:r>
              <a:rPr lang="fr-FR" sz="1600" dirty="0" smtClean="0">
                <a:solidFill>
                  <a:schemeClr val="tx2"/>
                </a:solidFill>
              </a:rPr>
              <a:t>devaient </a:t>
            </a:r>
            <a:r>
              <a:rPr lang="fr-FR" sz="1600" dirty="0">
                <a:solidFill>
                  <a:schemeClr val="tx2"/>
                </a:solidFill>
              </a:rPr>
              <a:t>« vraisemblablement » </a:t>
            </a:r>
            <a:r>
              <a:rPr lang="fr-FR" sz="1600" dirty="0" smtClean="0">
                <a:solidFill>
                  <a:schemeClr val="tx2"/>
                </a:solidFill>
              </a:rPr>
              <a:t>remplir eux-mêmes </a:t>
            </a:r>
            <a:r>
              <a:rPr lang="fr-FR" sz="1600" dirty="0">
                <a:solidFill>
                  <a:schemeClr val="tx2"/>
                </a:solidFill>
              </a:rPr>
              <a:t>leur </a:t>
            </a:r>
            <a:r>
              <a:rPr lang="fr-FR" sz="1600" dirty="0" smtClean="0">
                <a:solidFill>
                  <a:schemeClr val="tx2"/>
                </a:solidFill>
              </a:rPr>
              <a:t>fiche, finalement chiffres remplis par les chefs de services.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       J’ai basé sur les % récoltés comme d’habitude.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A remplir 2 fois par an.</a:t>
            </a: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CIA</a:t>
            </a:r>
            <a:r>
              <a:rPr lang="fr-FR" sz="1600" b="1" u="sng" dirty="0">
                <a:solidFill>
                  <a:schemeClr val="tx2"/>
                </a:solidFill>
              </a:rPr>
              <a:t>:</a:t>
            </a:r>
            <a:r>
              <a:rPr lang="fr-FR" sz="1600" dirty="0" smtClean="0">
                <a:solidFill>
                  <a:schemeClr val="tx2"/>
                </a:solidFill>
              </a:rPr>
              <a:t> complément indemnitaire annuel (primes exceptionnelles).</a:t>
            </a:r>
            <a:endParaRPr lang="fr-FR" sz="16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Changement de calendrier: primes proposées et motivées à la DR avant la clôture de la 	campagne </a:t>
            </a:r>
            <a:r>
              <a:rPr lang="fr-FR" sz="1600" dirty="0" err="1" smtClean="0">
                <a:solidFill>
                  <a:schemeClr val="tx2"/>
                </a:solidFill>
              </a:rPr>
              <a:t>Sirhus</a:t>
            </a:r>
            <a:r>
              <a:rPr lang="fr-FR" sz="1600" dirty="0" smtClean="0">
                <a:solidFill>
                  <a:schemeClr val="tx2"/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Primes versées en 2 fois: juillet/décembre? À confirmer.</a:t>
            </a:r>
          </a:p>
          <a:p>
            <a:pPr>
              <a:buFontTx/>
              <a:buChar char="-"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Stagiaires.</a:t>
            </a:r>
          </a:p>
          <a:p>
            <a:pPr marL="0" indent="0">
              <a:buNone/>
            </a:pPr>
            <a:endParaRPr lang="fr-FR" sz="16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8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b="1" u="sng" dirty="0" smtClean="0">
                <a:solidFill>
                  <a:schemeClr val="tx2"/>
                </a:solidFill>
              </a:rPr>
              <a:t>Budget </a:t>
            </a:r>
            <a:r>
              <a:rPr lang="fr-FR" sz="1600" b="1" u="sng" dirty="0" smtClean="0">
                <a:solidFill>
                  <a:schemeClr val="tx2"/>
                </a:solidFill>
              </a:rPr>
              <a:t>2018:</a:t>
            </a:r>
          </a:p>
          <a:p>
            <a:pPr marL="0" indent="0">
              <a:buNone/>
            </a:pPr>
            <a:endParaRPr lang="fr-FR" sz="16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800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b="1" u="sng" dirty="0" smtClean="0">
                <a:solidFill>
                  <a:schemeClr val="tx2"/>
                </a:solidFill>
              </a:rPr>
              <a:t>Reste au total (mini)</a:t>
            </a:r>
            <a:r>
              <a:rPr lang="fr-FR" sz="1800" b="1" dirty="0" smtClean="0">
                <a:solidFill>
                  <a:schemeClr val="tx2"/>
                </a:solidFill>
              </a:rPr>
              <a:t>: </a:t>
            </a:r>
            <a:r>
              <a:rPr lang="fr-FR" sz="1800" b="1" dirty="0" smtClean="0">
                <a:solidFill>
                  <a:srgbClr val="FF0000"/>
                </a:solidFill>
              </a:rPr>
              <a:t>~10500€</a:t>
            </a:r>
            <a:r>
              <a:rPr lang="fr-FR" sz="1800" b="1" dirty="0" smtClean="0">
                <a:solidFill>
                  <a:schemeClr val="tx2"/>
                </a:solidFill>
              </a:rPr>
              <a:t>!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Besoins? Aménagement magasin/labos?</a:t>
            </a:r>
            <a:endParaRPr lang="fr-FR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Impossible de capitaliser…</a:t>
            </a:r>
          </a:p>
          <a:p>
            <a:pPr marL="0" indent="0">
              <a:buNone/>
            </a:pPr>
            <a:endParaRPr lang="fr-FR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800" b="1" u="sng" dirty="0" smtClean="0">
                <a:solidFill>
                  <a:schemeClr val="tx2"/>
                </a:solidFill>
              </a:rPr>
              <a:t>Demande 2019: identique à 2018.</a:t>
            </a:r>
            <a:endParaRPr lang="fr-FR" sz="1800" b="1" u="sng" dirty="0">
              <a:solidFill>
                <a:srgbClr val="1F497D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830450"/>
              </p:ext>
            </p:extLst>
          </p:nvPr>
        </p:nvGraphicFramePr>
        <p:xfrm>
          <a:off x="2195736" y="1124744"/>
          <a:ext cx="5616623" cy="2265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2902">
                  <a:extLst>
                    <a:ext uri="{9D8B030D-6E8A-4147-A177-3AD203B41FA5}">
                      <a16:colId xmlns:a16="http://schemas.microsoft.com/office/drawing/2014/main" val="3643551044"/>
                    </a:ext>
                  </a:extLst>
                </a:gridCol>
                <a:gridCol w="1534697">
                  <a:extLst>
                    <a:ext uri="{9D8B030D-6E8A-4147-A177-3AD203B41FA5}">
                      <a16:colId xmlns:a16="http://schemas.microsoft.com/office/drawing/2014/main" val="1934131298"/>
                    </a:ext>
                  </a:extLst>
                </a:gridCol>
                <a:gridCol w="1524512">
                  <a:extLst>
                    <a:ext uri="{9D8B030D-6E8A-4147-A177-3AD203B41FA5}">
                      <a16:colId xmlns:a16="http://schemas.microsoft.com/office/drawing/2014/main" val="3758664588"/>
                    </a:ext>
                  </a:extLst>
                </a:gridCol>
                <a:gridCol w="1524512">
                  <a:extLst>
                    <a:ext uri="{9D8B030D-6E8A-4147-A177-3AD203B41FA5}">
                      <a16:colId xmlns:a16="http://schemas.microsoft.com/office/drawing/2014/main" val="755809261"/>
                    </a:ext>
                  </a:extLst>
                </a:gridCol>
              </a:tblGrid>
              <a:tr h="22807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compte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budget demandé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budget obtenu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restant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0261713"/>
                  </a:ext>
                </a:extLst>
              </a:tr>
              <a:tr h="287721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ELECCO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7200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7200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5592749"/>
                  </a:ext>
                </a:extLst>
              </a:tr>
              <a:tr h="22807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ELECIAO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17000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17000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3844763"/>
                  </a:ext>
                </a:extLst>
              </a:tr>
              <a:tr h="22807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ELECLA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7000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6344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252677"/>
                  </a:ext>
                </a:extLst>
              </a:tr>
              <a:tr h="22807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ELECMI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>
                          <a:effectLst/>
                        </a:rPr>
                        <a:t>2</a:t>
                      </a:r>
                      <a:r>
                        <a:rPr lang="fr-FR" sz="1800" u="none" strike="noStrike" dirty="0" smtClean="0">
                          <a:effectLst/>
                        </a:rPr>
                        <a:t>500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2000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0914538"/>
                  </a:ext>
                </a:extLst>
              </a:tr>
              <a:tr h="228077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3229549"/>
                  </a:ext>
                </a:extLst>
              </a:tr>
              <a:tr h="22807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total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33700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 smtClean="0">
                          <a:effectLst/>
                        </a:rPr>
                        <a:t>32544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7130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53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76672"/>
            <a:ext cx="856895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POOL:</a:t>
            </a:r>
            <a:endParaRPr lang="fr-FR" sz="1600" b="1" u="sng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1F497D"/>
                </a:solidFill>
              </a:rPr>
              <a:t>Rappel: besoins </a:t>
            </a:r>
            <a:r>
              <a:rPr lang="fr-FR" sz="1400" dirty="0">
                <a:solidFill>
                  <a:srgbClr val="1F497D"/>
                </a:solidFill>
              </a:rPr>
              <a:t>de salles </a:t>
            </a:r>
            <a:r>
              <a:rPr lang="fr-FR" sz="1400" dirty="0" smtClean="0">
                <a:solidFill>
                  <a:srgbClr val="1F497D"/>
                </a:solidFill>
              </a:rPr>
              <a:t>recensés fin 2017. Besoins </a:t>
            </a:r>
            <a:r>
              <a:rPr lang="fr-FR" sz="1400" dirty="0">
                <a:solidFill>
                  <a:srgbClr val="1F497D"/>
                </a:solidFill>
              </a:rPr>
              <a:t>des groupes </a:t>
            </a:r>
            <a:r>
              <a:rPr lang="fr-FR" sz="1400" dirty="0" smtClean="0">
                <a:solidFill>
                  <a:srgbClr val="1F497D"/>
                </a:solidFill>
              </a:rPr>
              <a:t>à </a:t>
            </a:r>
            <a:r>
              <a:rPr lang="fr-FR" sz="1400" dirty="0">
                <a:solidFill>
                  <a:srgbClr val="1F497D"/>
                </a:solidFill>
              </a:rPr>
              <a:t>5 ans, voire à 10 ans pour les </a:t>
            </a:r>
            <a:r>
              <a:rPr lang="fr-FR" sz="1400" dirty="0" smtClean="0">
                <a:solidFill>
                  <a:srgbClr val="1F497D"/>
                </a:solidFill>
              </a:rPr>
              <a:t>TGIR.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1F497D"/>
                </a:solidFill>
              </a:rPr>
              <a:t>Réunions de suivi depuis début 2018: transformation du pool en salle de production ATLAS ITK.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1F497D"/>
                </a:solidFill>
              </a:rPr>
              <a:t>Conservation du magasin comme zone de stockage.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1F497D"/>
                </a:solidFill>
              </a:rPr>
              <a:t>Travaux prévus: désamiantage sol/recouvrement, cloisons pool et magasin. </a:t>
            </a:r>
            <a:r>
              <a:rPr lang="fr-FR" sz="1400" b="1" dirty="0" smtClean="0">
                <a:solidFill>
                  <a:srgbClr val="1F497D"/>
                </a:solidFill>
              </a:rPr>
              <a:t>Grille?</a:t>
            </a:r>
          </a:p>
          <a:p>
            <a:pPr mar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	Calendrier vague: budget DR limité, 1ere puma infructueuse, aménagements à réaliser en 2018.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1F497D"/>
                </a:solidFill>
              </a:rPr>
              <a:t>Groupe de travail: tous les volontaires sont les bienvenus, pas obligé de participer à toutes les phases.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1F497D"/>
                </a:solidFill>
              </a:rPr>
              <a:t>	</a:t>
            </a:r>
            <a:r>
              <a:rPr lang="fr-FR" sz="1400" dirty="0" smtClean="0">
                <a:solidFill>
                  <a:srgbClr val="1F497D"/>
                </a:solidFill>
              </a:rPr>
              <a:t>- réflexion aménagement magasin.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1F497D"/>
                </a:solidFill>
              </a:rPr>
              <a:t>	</a:t>
            </a:r>
            <a:r>
              <a:rPr lang="fr-FR" sz="1400" dirty="0" smtClean="0">
                <a:solidFill>
                  <a:srgbClr val="1F497D"/>
                </a:solidFill>
              </a:rPr>
              <a:t>- tri: destinations ? Identification par marquage?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1F497D"/>
                </a:solidFill>
              </a:rPr>
              <a:t>	</a:t>
            </a:r>
            <a:r>
              <a:rPr lang="fr-FR" sz="1400" dirty="0" smtClean="0">
                <a:solidFill>
                  <a:srgbClr val="1F497D"/>
                </a:solidFill>
              </a:rPr>
              <a:t>- benne/autres destinations.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1F497D"/>
                </a:solidFill>
              </a:rPr>
              <a:t>	</a:t>
            </a:r>
            <a:r>
              <a:rPr lang="fr-FR" sz="1400" dirty="0" smtClean="0">
                <a:solidFill>
                  <a:srgbClr val="1F497D"/>
                </a:solidFill>
              </a:rPr>
              <a:t>- stockage du matériel conservé pendant les travaux: magasin? Petits labo plateforme?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1F497D"/>
                </a:solidFill>
              </a:rPr>
              <a:t>	</a:t>
            </a:r>
            <a:r>
              <a:rPr lang="fr-FR" sz="1400" dirty="0" smtClean="0">
                <a:solidFill>
                  <a:srgbClr val="1F497D"/>
                </a:solidFill>
              </a:rPr>
              <a:t>- réaménagement, rangement.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1F497D"/>
                </a:solidFill>
              </a:rPr>
              <a:t>estimation: tri-stockage cet été, travaux en septembre/octobre, rangement fin 2018.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1F497D"/>
                </a:solidFill>
              </a:rPr>
              <a:t>Réunion dédiée fin juillet?</a:t>
            </a:r>
          </a:p>
          <a:p>
            <a:pPr marL="0" indent="0">
              <a:buNone/>
            </a:pPr>
            <a:endParaRPr lang="fr-FR" sz="1400" dirty="0" smtClean="0">
              <a:solidFill>
                <a:srgbClr val="1F497D"/>
              </a:solidFill>
            </a:endParaRPr>
          </a:p>
          <a:p>
            <a:pPr marL="0" indent="0">
              <a:buNone/>
            </a:pPr>
            <a:r>
              <a:rPr lang="fr-FR" sz="1400" dirty="0" smtClean="0">
                <a:solidFill>
                  <a:srgbClr val="1F497D"/>
                </a:solidFill>
              </a:rPr>
              <a:t> </a:t>
            </a:r>
            <a:endParaRPr lang="fr-FR" sz="14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Formations</a:t>
            </a:r>
            <a:r>
              <a:rPr lang="fr-FR" sz="1600" dirty="0" smtClean="0">
                <a:solidFill>
                  <a:schemeClr val="tx2"/>
                </a:solidFill>
              </a:rPr>
              <a:t>: FPGA IUT, autres?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Organisation d’une formation interne FPGA/</a:t>
            </a:r>
            <a:r>
              <a:rPr lang="fr-FR" sz="1600" dirty="0" err="1" smtClean="0">
                <a:solidFill>
                  <a:schemeClr val="tx2"/>
                </a:solidFill>
              </a:rPr>
              <a:t>Altera</a:t>
            </a:r>
            <a:r>
              <a:rPr lang="fr-FR" sz="1600" dirty="0" smtClean="0">
                <a:solidFill>
                  <a:schemeClr val="tx2"/>
                </a:solidFill>
              </a:rPr>
              <a:t> « à la carte » pour 2019?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chemeClr val="tx2"/>
                </a:solidFill>
              </a:rPr>
              <a:t>→ Recensement des besoins à venir pour demande au PFU </a:t>
            </a:r>
            <a:endParaRPr lang="fr-FR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Tour des projets.</a:t>
            </a:r>
            <a:endParaRPr lang="fr-FR" sz="16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1600" b="1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0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4382</TotalTime>
  <Words>158</Words>
  <Application>Microsoft Office PowerPoint</Application>
  <PresentationFormat>Affichage à l'écran (4:3)</PresentationFormat>
  <Paragraphs>99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Réunion de service électronique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service électronique</dc:title>
  <dc:creator>Sebastien Vilalte</dc:creator>
  <cp:lastModifiedBy>Sebastien Vilalte</cp:lastModifiedBy>
  <cp:revision>190</cp:revision>
  <dcterms:created xsi:type="dcterms:W3CDTF">2014-11-05T14:07:53Z</dcterms:created>
  <dcterms:modified xsi:type="dcterms:W3CDTF">2018-07-02T13:49:32Z</dcterms:modified>
</cp:coreProperties>
</file>