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50" r:id="rId2"/>
    <p:sldId id="568" r:id="rId3"/>
    <p:sldId id="524" r:id="rId4"/>
    <p:sldId id="569" r:id="rId5"/>
    <p:sldId id="546" r:id="rId6"/>
    <p:sldId id="547" r:id="rId7"/>
    <p:sldId id="605" r:id="rId8"/>
    <p:sldId id="570" r:id="rId9"/>
    <p:sldId id="575" r:id="rId10"/>
    <p:sldId id="562" r:id="rId11"/>
    <p:sldId id="572" r:id="rId12"/>
    <p:sldId id="542" r:id="rId13"/>
    <p:sldId id="606" r:id="rId14"/>
    <p:sldId id="607" r:id="rId15"/>
    <p:sldId id="563" r:id="rId16"/>
    <p:sldId id="556" r:id="rId17"/>
    <p:sldId id="557" r:id="rId18"/>
    <p:sldId id="545" r:id="rId19"/>
    <p:sldId id="544" r:id="rId20"/>
    <p:sldId id="559" r:id="rId21"/>
    <p:sldId id="560" r:id="rId22"/>
    <p:sldId id="555" r:id="rId23"/>
    <p:sldId id="564" r:id="rId24"/>
    <p:sldId id="565" r:id="rId25"/>
    <p:sldId id="571" r:id="rId26"/>
    <p:sldId id="438" r:id="rId27"/>
    <p:sldId id="573" r:id="rId28"/>
    <p:sldId id="558" r:id="rId29"/>
    <p:sldId id="538" r:id="rId30"/>
    <p:sldId id="474" r:id="rId31"/>
    <p:sldId id="439" r:id="rId32"/>
    <p:sldId id="440" r:id="rId33"/>
    <p:sldId id="577" r:id="rId34"/>
    <p:sldId id="585" r:id="rId35"/>
    <p:sldId id="586" r:id="rId36"/>
    <p:sldId id="496" r:id="rId37"/>
    <p:sldId id="608" r:id="rId38"/>
    <p:sldId id="610" r:id="rId39"/>
    <p:sldId id="612" r:id="rId40"/>
    <p:sldId id="578" r:id="rId41"/>
    <p:sldId id="580" r:id="rId42"/>
    <p:sldId id="581" r:id="rId43"/>
    <p:sldId id="582" r:id="rId44"/>
    <p:sldId id="584" r:id="rId45"/>
    <p:sldId id="583" r:id="rId46"/>
    <p:sldId id="619" r:id="rId47"/>
    <p:sldId id="587" r:id="rId48"/>
    <p:sldId id="602" r:id="rId49"/>
    <p:sldId id="525" r:id="rId50"/>
    <p:sldId id="526" r:id="rId51"/>
    <p:sldId id="527" r:id="rId52"/>
    <p:sldId id="591" r:id="rId53"/>
    <p:sldId id="596" r:id="rId54"/>
    <p:sldId id="620" r:id="rId55"/>
    <p:sldId id="597" r:id="rId56"/>
    <p:sldId id="613" r:id="rId57"/>
    <p:sldId id="598" r:id="rId58"/>
    <p:sldId id="599" r:id="rId59"/>
    <p:sldId id="540" r:id="rId60"/>
    <p:sldId id="600" r:id="rId61"/>
    <p:sldId id="601" r:id="rId62"/>
    <p:sldId id="617" r:id="rId63"/>
    <p:sldId id="618" r:id="rId64"/>
    <p:sldId id="614" r:id="rId65"/>
    <p:sldId id="567" r:id="rId66"/>
    <p:sldId id="615" r:id="rId67"/>
    <p:sldId id="603" r:id="rId68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CC99"/>
    <a:srgbClr val="D6A300"/>
    <a:srgbClr val="32B31D"/>
    <a:srgbClr val="3366CC"/>
    <a:srgbClr val="FF3300"/>
    <a:srgbClr val="A9B597"/>
    <a:srgbClr val="B6060E"/>
    <a:srgbClr val="99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9" autoAdjust="0"/>
    <p:restoredTop sz="94665" autoAdjust="0"/>
  </p:normalViewPr>
  <p:slideViewPr>
    <p:cSldViewPr snapToGrid="0">
      <p:cViewPr>
        <p:scale>
          <a:sx n="60" d="100"/>
          <a:sy n="60" d="100"/>
        </p:scale>
        <p:origin x="-2420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8"/>
    </p:cViewPr>
  </p:sorterViewPr>
  <p:notesViewPr>
    <p:cSldViewPr snapToGrid="0">
      <p:cViewPr varScale="1">
        <p:scale>
          <a:sx n="56" d="100"/>
          <a:sy n="56" d="100"/>
        </p:scale>
        <p:origin x="-1952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de-DE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de-DE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D619A04E-41AF-4410-AF5F-6FAB29C51F5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731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BA55475-F316-498D-9CE7-5EF9B43D1C1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16866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16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5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0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9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C8940F26-711D-4C09-83B3-93C07166C719}" type="slidenum">
              <a:rPr lang="en-US" altLang="de-DE" smtClean="0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991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61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MPP_os_logo_cmy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563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inerv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1983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2032594" y="-7951"/>
            <a:ext cx="58274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tabLst>
                <a:tab pos="3586163" algn="l"/>
              </a:tabLst>
            </a:pPr>
            <a:r>
              <a:rPr lang="en-US" altLang="de-DE" sz="1400" b="1" dirty="0" smtClean="0">
                <a:solidFill>
                  <a:schemeClr val="bg1">
                    <a:lumMod val="50000"/>
                  </a:schemeClr>
                </a:solidFill>
              </a:rPr>
              <a:t>Searching for </a:t>
            </a:r>
            <a:r>
              <a:rPr lang="en-US" altLang="de-DE" sz="1400" b="1" dirty="0" smtClean="0">
                <a:solidFill>
                  <a:schemeClr val="bg1">
                    <a:lumMod val="50000"/>
                  </a:schemeClr>
                </a:solidFill>
              </a:rPr>
              <a:t>Dark Matter Axions </a:t>
            </a:r>
            <a:endParaRPr lang="en-US" altLang="de-DE" sz="1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7398462" y="-25333"/>
            <a:ext cx="2211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1400" b="1" dirty="0">
                <a:solidFill>
                  <a:schemeClr val="bg1">
                    <a:lumMod val="50000"/>
                  </a:schemeClr>
                </a:solidFill>
              </a:rPr>
              <a:t>B. </a:t>
            </a:r>
            <a:r>
              <a:rPr lang="en-US" altLang="de-DE" sz="1400" b="1" dirty="0" err="1">
                <a:solidFill>
                  <a:schemeClr val="bg1">
                    <a:lumMod val="50000"/>
                  </a:schemeClr>
                </a:solidFill>
              </a:rPr>
              <a:t>Majorovits</a:t>
            </a:r>
            <a:endParaRPr lang="en-US" altLang="de-D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2727325" y="798513"/>
            <a:ext cx="4078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2570204" y="1725598"/>
            <a:ext cx="4078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2524125" y="3251200"/>
            <a:ext cx="4078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de-DE" altLang="de-DE" b="1"/>
          </a:p>
        </p:txBody>
      </p:sp>
      <p:sp>
        <p:nvSpPr>
          <p:cNvPr id="4" name="Rectangle 3"/>
          <p:cNvSpPr/>
          <p:nvPr/>
        </p:nvSpPr>
        <p:spPr>
          <a:xfrm>
            <a:off x="474941" y="6559603"/>
            <a:ext cx="341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tabLst>
                <a:tab pos="3586163" algn="l"/>
              </a:tabLst>
            </a:pPr>
            <a:r>
              <a:rPr lang="de-DE" sz="1400" b="1" kern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Seminar @ CPPM, Marseille, 1. </a:t>
            </a:r>
            <a:r>
              <a:rPr lang="de-DE" sz="1400" b="1" kern="1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Oct</a:t>
            </a:r>
            <a:r>
              <a:rPr lang="de-DE" sz="1400" b="1" kern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. 2018</a:t>
            </a:r>
            <a:endParaRPr lang="de-DE" sz="1400" b="1" kern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 descr="C:\Users\bela\AppData\Local\Temp\Rar$DIa11256.14634\MadMax-Logo_RGB-grau-orange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0" y="1"/>
            <a:ext cx="1359675" cy="4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 bwMode="auto">
          <a:xfrm flipV="1">
            <a:off x="2083242" y="302151"/>
            <a:ext cx="6909683" cy="159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 userDrawn="1"/>
        </p:nvSpPr>
        <p:spPr>
          <a:xfrm>
            <a:off x="6071860" y="6550223"/>
            <a:ext cx="2448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https://madmax.mpp.mpg.de/</a:t>
            </a:r>
            <a:endParaRPr lang="en-US" sz="1400" b="1" kern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Comic Sans MS" pitchFamily="66" charset="0"/>
              </a:defRPr>
            </a:lvl1pPr>
          </a:lstStyle>
          <a:p>
            <a:fld id="{C8940F26-711D-4C09-83B3-93C07166C719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57" r:id="rId3"/>
    <p:sldLayoutId id="2147483665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Microsoft_Excel_97-2003_Worksheet1.xls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90.png"/><Relationship Id="rId7" Type="http://schemas.openxmlformats.org/officeDocument/2006/relationships/image" Target="../media/image1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10.png"/><Relationship Id="rId4" Type="http://schemas.openxmlformats.org/officeDocument/2006/relationships/image" Target="../media/image53.png"/><Relationship Id="rId9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56.png"/><Relationship Id="rId7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2.png"/><Relationship Id="rId4" Type="http://schemas.openxmlformats.org/officeDocument/2006/relationships/image" Target="../media/image6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8.png"/><Relationship Id="rId7" Type="http://schemas.openxmlformats.org/officeDocument/2006/relationships/image" Target="../media/image77.jpe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image" Target="../media/image90.png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1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3.png"/><Relationship Id="rId4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6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34.png"/><Relationship Id="rId4" Type="http://schemas.openxmlformats.org/officeDocument/2006/relationships/image" Target="../media/image1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5.png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4.png"/><Relationship Id="rId7" Type="http://schemas.openxmlformats.org/officeDocument/2006/relationships/image" Target="../media/image1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6290A842-8181-4725-80E2-8DAB8011A379}" type="slidenum">
              <a:rPr lang="en-US" altLang="de-DE"/>
              <a:pPr/>
              <a:t>1</a:t>
            </a:fld>
            <a:endParaRPr lang="en-US" altLang="de-DE" dirty="0"/>
          </a:p>
        </p:txBody>
      </p:sp>
      <p:sp>
        <p:nvSpPr>
          <p:cNvPr id="731150" name="Text Box 14"/>
          <p:cNvSpPr txBox="1">
            <a:spLocks noChangeArrowheads="1"/>
          </p:cNvSpPr>
          <p:nvPr/>
        </p:nvSpPr>
        <p:spPr bwMode="auto">
          <a:xfrm>
            <a:off x="1459134" y="599301"/>
            <a:ext cx="6575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731154" name="Text Box 18"/>
          <p:cNvSpPr txBox="1">
            <a:spLocks noChangeArrowheads="1"/>
          </p:cNvSpPr>
          <p:nvPr/>
        </p:nvSpPr>
        <p:spPr bwMode="auto">
          <a:xfrm>
            <a:off x="914389" y="1862038"/>
            <a:ext cx="74975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 new road to </a:t>
            </a: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Axion Dark Matter </a:t>
            </a:r>
            <a:r>
              <a:rPr lang="en-US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detection with </a:t>
            </a: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a dielectric </a:t>
            </a:r>
            <a:r>
              <a:rPr lang="en-US" alt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haloscsope</a:t>
            </a:r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1163" name="AutoShape 27" descr="gerda_logo_small"/>
          <p:cNvSpPr>
            <a:spLocks noChangeAspect="1" noChangeArrowheads="1"/>
          </p:cNvSpPr>
          <p:nvPr/>
        </p:nvSpPr>
        <p:spPr bwMode="auto">
          <a:xfrm>
            <a:off x="4419600" y="304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1730943" y="2782501"/>
            <a:ext cx="600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36978" y="2941673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Béla Majorovits – MPI für Physik, München</a:t>
            </a:r>
            <a:endParaRPr lang="de-DE" altLang="de-DE" sz="2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2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7" y="369849"/>
            <a:ext cx="4344311" cy="14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42595" y="3404454"/>
            <a:ext cx="6567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DM Axions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pool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table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oscillations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Axions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ALPs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DM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candidates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Axion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method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Dielectric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haloscope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MADMAX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status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plans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63" y="3540643"/>
            <a:ext cx="1741652" cy="1180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9976"/>
              </p:ext>
            </p:extLst>
          </p:nvPr>
        </p:nvGraphicFramePr>
        <p:xfrm>
          <a:off x="127590" y="3556905"/>
          <a:ext cx="1919213" cy="138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Chart" r:id="rId5" imgW="4867351" imgH="3505098" progId="Excel.Sheet.8">
                  <p:embed/>
                </p:oleObj>
              </mc:Choice>
              <mc:Fallback>
                <p:oleObj name="Chart" r:id="rId5" imgW="4867351" imgH="3505098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90" y="3556905"/>
                        <a:ext cx="1919213" cy="138103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79" y="4885329"/>
            <a:ext cx="19716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5" y="5133775"/>
            <a:ext cx="1835544" cy="10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13" y="5047112"/>
            <a:ext cx="2288889" cy="13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89" y="5188194"/>
            <a:ext cx="1722988" cy="11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15092"/>
            <a:ext cx="9216428" cy="3782833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Solving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strong CP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215007" y="4796230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3175">
                  <a:noFill/>
                </a:ln>
                <a:solidFill>
                  <a:schemeClr val="accent6"/>
                </a:solidFill>
                <a:latin typeface="Calibri"/>
              </a:rPr>
              <a:t>Axions are non-relativistic, classical field oscillations: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3175">
                  <a:noFill/>
                </a:ln>
                <a:solidFill>
                  <a:schemeClr val="accent6"/>
                </a:solidFill>
                <a:latin typeface="Calibri"/>
              </a:rPr>
              <a:t>Very small mass,  cold Dark Matter</a:t>
            </a:r>
            <a:endParaRPr lang="de-DE" b="1" dirty="0" smtClean="0">
              <a:ln w="3175">
                <a:noFill/>
              </a:ln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10</a:t>
            </a:fld>
            <a:endParaRPr lang="en-US" altLang="de-DE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33" y="5640310"/>
            <a:ext cx="4935604" cy="97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8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295129"/>
              </p:ext>
            </p:extLst>
          </p:nvPr>
        </p:nvGraphicFramePr>
        <p:xfrm>
          <a:off x="1494519" y="1314027"/>
          <a:ext cx="6378751" cy="459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Chart" r:id="rId3" imgW="4867351" imgH="3505098" progId="Excel.Sheet.8">
                  <p:embed/>
                </p:oleObj>
              </mc:Choice>
              <mc:Fallback>
                <p:oleObj name="Chart" r:id="rId3" imgW="4867351" imgH="3505098" progId="Excel.Sheet.8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4519" y="1314027"/>
                        <a:ext cx="6378751" cy="459129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46015" y="5036367"/>
            <a:ext cx="1893888" cy="769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de-DE" sz="1400" b="1" dirty="0" smtClean="0">
                <a:solidFill>
                  <a:schemeClr val="bg1"/>
                </a:solidFill>
              </a:rPr>
              <a:t>Non-baryonic Dark Matter</a:t>
            </a:r>
            <a:endParaRPr lang="en-GB" altLang="de-DE" sz="1400" b="1" dirty="0">
              <a:solidFill>
                <a:schemeClr val="bg1"/>
              </a:solidFill>
            </a:endParaRPr>
          </a:p>
          <a:p>
            <a:pPr algn="l"/>
            <a:r>
              <a:rPr lang="el-GR" altLang="de-DE" sz="1400" b="1" dirty="0">
                <a:solidFill>
                  <a:schemeClr val="bg1"/>
                </a:solidFill>
              </a:rPr>
              <a:t>Ω</a:t>
            </a:r>
            <a:r>
              <a:rPr lang="en-GB" altLang="de-DE" sz="1400" b="1" baseline="-25000" dirty="0">
                <a:solidFill>
                  <a:schemeClr val="bg1"/>
                </a:solidFill>
              </a:rPr>
              <a:t>DM</a:t>
            </a:r>
            <a:r>
              <a:rPr lang="en-GB" altLang="de-DE" sz="1400" dirty="0"/>
              <a:t> </a:t>
            </a:r>
            <a:r>
              <a:rPr lang="en-GB" altLang="de-DE" sz="1600" b="1" dirty="0" smtClean="0">
                <a:solidFill>
                  <a:schemeClr val="bg1"/>
                </a:solidFill>
                <a:cs typeface="Times New Roman" pitchFamily="18" charset="0"/>
              </a:rPr>
              <a:t>~ </a:t>
            </a:r>
            <a:r>
              <a:rPr lang="en-GB" altLang="de-DE" sz="1600" b="1" dirty="0">
                <a:solidFill>
                  <a:schemeClr val="bg1"/>
                </a:solidFill>
                <a:cs typeface="Times New Roman" pitchFamily="18" charset="0"/>
              </a:rPr>
              <a:t>21%</a:t>
            </a:r>
            <a:endParaRPr lang="en-US" altLang="de-DE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31815" y="2039167"/>
            <a:ext cx="1295400" cy="55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1400" b="1" dirty="0" smtClean="0">
                <a:solidFill>
                  <a:schemeClr val="bg1"/>
                </a:solidFill>
              </a:rPr>
              <a:t>Baryons</a:t>
            </a:r>
            <a:r>
              <a:rPr lang="en-GB" altLang="de-DE" sz="1400" b="1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  <a:endParaRPr lang="en-GB" altLang="de-DE" sz="14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l-GR" altLang="de-DE" sz="1400" b="1" dirty="0">
                <a:solidFill>
                  <a:schemeClr val="bg1"/>
                </a:solidFill>
              </a:rPr>
              <a:t>Ω</a:t>
            </a:r>
            <a:r>
              <a:rPr lang="en-GB" altLang="de-DE" sz="1400" b="1" baseline="-25000" dirty="0">
                <a:solidFill>
                  <a:schemeClr val="bg1"/>
                </a:solidFill>
              </a:rPr>
              <a:t>b</a:t>
            </a:r>
            <a:r>
              <a:rPr lang="en-GB" altLang="de-DE" sz="1400" dirty="0"/>
              <a:t> </a:t>
            </a:r>
            <a:r>
              <a:rPr lang="en-GB" altLang="de-DE" sz="1600" b="1" dirty="0" smtClean="0">
                <a:solidFill>
                  <a:schemeClr val="bg1"/>
                </a:solidFill>
                <a:cs typeface="Times New Roman" pitchFamily="18" charset="0"/>
              </a:rPr>
              <a:t>~ </a:t>
            </a:r>
            <a:r>
              <a:rPr lang="en-GB" altLang="de-DE" sz="1600" b="1" dirty="0">
                <a:solidFill>
                  <a:schemeClr val="bg1"/>
                </a:solidFill>
                <a:cs typeface="Times New Roman" pitchFamily="18" charset="0"/>
              </a:rPr>
              <a:t>4.4%</a:t>
            </a:r>
            <a:endParaRPr lang="el-GR" altLang="de-DE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624290" y="1875140"/>
            <a:ext cx="1019175" cy="527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de-DE" sz="1400" b="1" dirty="0">
                <a:solidFill>
                  <a:schemeClr val="bg1"/>
                </a:solidFill>
              </a:rPr>
              <a:t>Neutrinos: </a:t>
            </a:r>
            <a:r>
              <a:rPr lang="el-GR" altLang="de-DE" sz="1400" b="1" dirty="0">
                <a:solidFill>
                  <a:schemeClr val="bg1"/>
                </a:solidFill>
                <a:cs typeface="Times New Roman" pitchFamily="18" charset="0"/>
              </a:rPr>
              <a:t>Ω</a:t>
            </a:r>
            <a:r>
              <a:rPr lang="el-GR" altLang="de-DE" sz="1400" b="1" baseline="-25000" dirty="0">
                <a:solidFill>
                  <a:schemeClr val="bg1"/>
                </a:solidFill>
                <a:cs typeface="Times New Roman" pitchFamily="18" charset="0"/>
              </a:rPr>
              <a:t>ν</a:t>
            </a:r>
            <a:r>
              <a:rPr lang="en-GB" altLang="de-DE" sz="1400" b="1" baseline="-25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altLang="de-DE" sz="1400" b="1" dirty="0">
                <a:solidFill>
                  <a:schemeClr val="bg1"/>
                </a:solidFill>
              </a:rPr>
              <a:t>&lt; 0.2%</a:t>
            </a:r>
            <a:endParaRPr lang="en-US" alt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538690" y="2402190"/>
            <a:ext cx="76200" cy="609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088677" y="2299579"/>
            <a:ext cx="750808" cy="42249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6060415" y="3702867"/>
            <a:ext cx="457200" cy="1257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3317215" y="4274367"/>
            <a:ext cx="228600" cy="8270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783815" y="5103042"/>
            <a:ext cx="1228221" cy="55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de-DE" sz="1400" b="1" dirty="0" smtClean="0">
                <a:solidFill>
                  <a:schemeClr val="bg1"/>
                </a:solidFill>
              </a:rPr>
              <a:t>Dark Energy</a:t>
            </a:r>
            <a:endParaRPr lang="en-GB" altLang="de-DE" sz="1400" b="1" dirty="0">
              <a:solidFill>
                <a:schemeClr val="bg1"/>
              </a:solidFill>
            </a:endParaRPr>
          </a:p>
          <a:p>
            <a:pPr algn="l"/>
            <a:r>
              <a:rPr lang="el-GR" altLang="de-DE" sz="1400" b="1" dirty="0">
                <a:solidFill>
                  <a:schemeClr val="bg1"/>
                </a:solidFill>
              </a:rPr>
              <a:t>Ω</a:t>
            </a:r>
            <a:r>
              <a:rPr lang="el-GR" altLang="de-DE" sz="1400" b="1" baseline="-25000" dirty="0">
                <a:solidFill>
                  <a:schemeClr val="bg1"/>
                </a:solidFill>
                <a:cs typeface="Times New Roman" pitchFamily="18" charset="0"/>
              </a:rPr>
              <a:t>Λ</a:t>
            </a:r>
            <a:r>
              <a:rPr lang="en-GB" altLang="de-DE" sz="1400" dirty="0"/>
              <a:t> </a:t>
            </a:r>
            <a:r>
              <a:rPr lang="en-GB" altLang="de-DE" sz="1600" b="1" dirty="0" smtClean="0">
                <a:solidFill>
                  <a:schemeClr val="bg1"/>
                </a:solidFill>
                <a:cs typeface="Times New Roman" pitchFamily="18" charset="0"/>
              </a:rPr>
              <a:t>~ </a:t>
            </a:r>
            <a:r>
              <a:rPr lang="en-GB" altLang="de-DE" sz="1600" b="1" dirty="0">
                <a:solidFill>
                  <a:schemeClr val="bg1"/>
                </a:solidFill>
                <a:cs typeface="Times New Roman" pitchFamily="18" charset="0"/>
              </a:rPr>
              <a:t>74%</a:t>
            </a:r>
            <a:endParaRPr lang="en-US" altLang="de-DE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The DM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pie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11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4375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olgate.com.my/Colgate/MY/HouseholdCare/ProductRecommender/DishWashingPaste/Webpages/Axion/axion_lan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34" y="3511736"/>
            <a:ext cx="6424654" cy="261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1" y="1630018"/>
            <a:ext cx="2276478" cy="450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Solving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strong CP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68" y="2356808"/>
            <a:ext cx="30924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87" y="943745"/>
            <a:ext cx="20256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86" y="2133931"/>
            <a:ext cx="19748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12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975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uppieren 141"/>
          <p:cNvGrpSpPr/>
          <p:nvPr/>
        </p:nvGrpSpPr>
        <p:grpSpPr>
          <a:xfrm>
            <a:off x="4756633" y="4547853"/>
            <a:ext cx="3445939" cy="2088290"/>
            <a:chOff x="4756633" y="4547853"/>
            <a:chExt cx="3445939" cy="2088290"/>
          </a:xfrm>
        </p:grpSpPr>
        <p:pic>
          <p:nvPicPr>
            <p:cNvPr id="14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13513">
              <a:off x="6447203" y="6123633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2226">
              <a:off x="6680193" y="5537925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55656">
              <a:off x="6029427" y="5776131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67000">
              <a:off x="7029158" y="4796042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7" name="Straight Connector 3"/>
            <p:cNvCxnSpPr/>
            <p:nvPr/>
          </p:nvCxnSpPr>
          <p:spPr>
            <a:xfrm flipH="1">
              <a:off x="4956007" y="4907903"/>
              <a:ext cx="28804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4"/>
            <p:cNvCxnSpPr/>
            <p:nvPr/>
          </p:nvCxnSpPr>
          <p:spPr>
            <a:xfrm>
              <a:off x="4956007" y="5339963"/>
              <a:ext cx="288040" cy="36005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5"/>
            <p:cNvCxnSpPr/>
            <p:nvPr/>
          </p:nvCxnSpPr>
          <p:spPr>
            <a:xfrm>
              <a:off x="5244047" y="5700013"/>
              <a:ext cx="79211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6"/>
            <p:cNvCxnSpPr/>
            <p:nvPr/>
          </p:nvCxnSpPr>
          <p:spPr>
            <a:xfrm flipV="1">
              <a:off x="6036157" y="5195943"/>
              <a:ext cx="0" cy="64809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 flipV="1">
              <a:off x="5640102" y="4907903"/>
              <a:ext cx="396055" cy="28804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8"/>
            <p:cNvCxnSpPr/>
            <p:nvPr/>
          </p:nvCxnSpPr>
          <p:spPr>
            <a:xfrm>
              <a:off x="5244047" y="4907903"/>
              <a:ext cx="39605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0"/>
            <p:cNvCxnSpPr/>
            <p:nvPr/>
          </p:nvCxnSpPr>
          <p:spPr>
            <a:xfrm>
              <a:off x="6036157" y="4619863"/>
              <a:ext cx="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1"/>
            <p:cNvCxnSpPr/>
            <p:nvPr/>
          </p:nvCxnSpPr>
          <p:spPr>
            <a:xfrm>
              <a:off x="6036157" y="4619863"/>
              <a:ext cx="86412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2"/>
            <p:cNvCxnSpPr/>
            <p:nvPr/>
          </p:nvCxnSpPr>
          <p:spPr>
            <a:xfrm>
              <a:off x="6900277" y="4763883"/>
              <a:ext cx="14402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3"/>
            <p:cNvCxnSpPr/>
            <p:nvPr/>
          </p:nvCxnSpPr>
          <p:spPr>
            <a:xfrm flipH="1">
              <a:off x="6036157" y="5195943"/>
              <a:ext cx="1008140" cy="32404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4"/>
            <p:cNvCxnSpPr/>
            <p:nvPr/>
          </p:nvCxnSpPr>
          <p:spPr>
            <a:xfrm>
              <a:off x="6036157" y="5844033"/>
              <a:ext cx="28804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"/>
            <p:cNvCxnSpPr/>
            <p:nvPr/>
          </p:nvCxnSpPr>
          <p:spPr>
            <a:xfrm flipV="1">
              <a:off x="6324197" y="5700013"/>
              <a:ext cx="360050" cy="7201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6"/>
            <p:cNvCxnSpPr/>
            <p:nvPr/>
          </p:nvCxnSpPr>
          <p:spPr>
            <a:xfrm flipH="1" flipV="1">
              <a:off x="6036157" y="5519988"/>
              <a:ext cx="648090" cy="18002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7"/>
            <p:cNvCxnSpPr/>
            <p:nvPr/>
          </p:nvCxnSpPr>
          <p:spPr>
            <a:xfrm>
              <a:off x="6684247" y="5700013"/>
              <a:ext cx="28804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8"/>
            <p:cNvCxnSpPr/>
            <p:nvPr/>
          </p:nvCxnSpPr>
          <p:spPr>
            <a:xfrm flipV="1">
              <a:off x="6972287" y="5700013"/>
              <a:ext cx="36005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9"/>
            <p:cNvCxnSpPr/>
            <p:nvPr/>
          </p:nvCxnSpPr>
          <p:spPr>
            <a:xfrm flipH="1" flipV="1">
              <a:off x="7044297" y="5195943"/>
              <a:ext cx="288040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20"/>
            <p:cNvCxnSpPr/>
            <p:nvPr/>
          </p:nvCxnSpPr>
          <p:spPr>
            <a:xfrm flipV="1">
              <a:off x="6900277" y="4547853"/>
              <a:ext cx="504070" cy="2160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21"/>
            <p:cNvCxnSpPr/>
            <p:nvPr/>
          </p:nvCxnSpPr>
          <p:spPr>
            <a:xfrm>
              <a:off x="7404347" y="4547853"/>
              <a:ext cx="43206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22"/>
            <p:cNvCxnSpPr/>
            <p:nvPr/>
          </p:nvCxnSpPr>
          <p:spPr>
            <a:xfrm flipH="1">
              <a:off x="7044297" y="5123933"/>
              <a:ext cx="792110" cy="7201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23"/>
            <p:cNvCxnSpPr/>
            <p:nvPr/>
          </p:nvCxnSpPr>
          <p:spPr>
            <a:xfrm>
              <a:off x="7836407" y="5123933"/>
              <a:ext cx="366165" cy="15041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24"/>
            <p:cNvCxnSpPr/>
            <p:nvPr/>
          </p:nvCxnSpPr>
          <p:spPr>
            <a:xfrm flipH="1">
              <a:off x="8016433" y="5267953"/>
              <a:ext cx="186139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25"/>
            <p:cNvCxnSpPr/>
            <p:nvPr/>
          </p:nvCxnSpPr>
          <p:spPr>
            <a:xfrm flipH="1">
              <a:off x="7301851" y="5730548"/>
              <a:ext cx="68409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26"/>
            <p:cNvCxnSpPr/>
            <p:nvPr/>
          </p:nvCxnSpPr>
          <p:spPr>
            <a:xfrm>
              <a:off x="6972287" y="6132073"/>
              <a:ext cx="57608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27"/>
            <p:cNvCxnSpPr/>
            <p:nvPr/>
          </p:nvCxnSpPr>
          <p:spPr>
            <a:xfrm flipV="1">
              <a:off x="7541991" y="6204083"/>
              <a:ext cx="369635" cy="36005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28"/>
            <p:cNvCxnSpPr/>
            <p:nvPr/>
          </p:nvCxnSpPr>
          <p:spPr>
            <a:xfrm flipV="1">
              <a:off x="7908417" y="5700013"/>
              <a:ext cx="108015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29"/>
            <p:cNvCxnSpPr/>
            <p:nvPr/>
          </p:nvCxnSpPr>
          <p:spPr>
            <a:xfrm>
              <a:off x="6324197" y="6420113"/>
              <a:ext cx="122417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30"/>
            <p:cNvCxnSpPr/>
            <p:nvPr/>
          </p:nvCxnSpPr>
          <p:spPr>
            <a:xfrm flipH="1">
              <a:off x="4756633" y="5693734"/>
              <a:ext cx="50407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31"/>
            <p:cNvCxnSpPr/>
            <p:nvPr/>
          </p:nvCxnSpPr>
          <p:spPr>
            <a:xfrm>
              <a:off x="4756633" y="6101039"/>
              <a:ext cx="444815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32"/>
            <p:cNvCxnSpPr/>
            <p:nvPr/>
          </p:nvCxnSpPr>
          <p:spPr>
            <a:xfrm flipV="1">
              <a:off x="5181811" y="6384109"/>
              <a:ext cx="458291" cy="25203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33"/>
            <p:cNvCxnSpPr/>
            <p:nvPr/>
          </p:nvCxnSpPr>
          <p:spPr>
            <a:xfrm>
              <a:off x="5640102" y="6384108"/>
              <a:ext cx="684095" cy="3600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54" y="5271869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1128">
              <a:off x="6226960" y="5004970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04150">
              <a:off x="5285435" y="6003146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54316">
              <a:off x="5246168" y="5194917"/>
              <a:ext cx="531992" cy="25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0113" y="160195"/>
            <a:ext cx="7345362" cy="1339850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/>
          <a:p>
            <a:pPr lvl="0"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smtClean="0">
                <a:ln w="63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DM: </a:t>
            </a:r>
            <a:r>
              <a:rPr lang="en-US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Pre-inflationary </a:t>
            </a:r>
            <a:r>
              <a:rPr lang="en-US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PQ </a:t>
            </a:r>
            <a:r>
              <a:rPr lang="en-US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breaking</a:t>
            </a:r>
            <a:endParaRPr lang="en-US" sz="28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35802" y="1935901"/>
                <a:ext cx="4843604" cy="393192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Observable universe “inflated” from casually connected “patch”</a:t>
                </a: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axions </a:t>
                </a:r>
                <a:r>
                  <a:rPr lang="de-DE" sz="2000" b="1" kern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de-DE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</a:t>
                </a:r>
                <a:r>
                  <a:rPr lang="de-DE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one</a:t>
                </a:r>
                <a:r>
                  <a:rPr lang="de-DE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„</a:t>
                </a:r>
                <a:r>
                  <a:rPr lang="de-DE" sz="2000" b="1" kern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patch</a:t>
                </a:r>
                <a:r>
                  <a:rPr lang="de-DE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endParaRPr lang="en-US" sz="200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b="1" kern="12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kern="1200" baseline="-250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“axion production” has 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single random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endParaRPr lang="en-US" sz="2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topological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defects</a:t>
                </a: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2000" b="1" kern="12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defTabSz="914286"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Allows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accent6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accent6"/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6"/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de-DE" sz="2000" b="1" dirty="0">
                    <a:solidFill>
                      <a:schemeClr val="accent6"/>
                    </a:solidFill>
                    <a:latin typeface="Cambria Math"/>
                  </a:rPr>
                  <a:t> </a:t>
                </a:r>
                <a:r>
                  <a:rPr lang="de-DE" sz="2000" b="1" dirty="0" smtClean="0">
                    <a:solidFill>
                      <a:schemeClr val="accent6"/>
                    </a:solidFill>
                    <a:latin typeface="Cambria Math"/>
                  </a:rPr>
                  <a:t>if </a:t>
                </a:r>
                <a14:m>
                  <m:oMath xmlns:m="http://schemas.openxmlformats.org/officeDocument/2006/math">
                    <m:r>
                      <a:rPr lang="de-DE" sz="2000" b="1" i="0" kern="1200" smtClean="0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b="1" kern="1200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kern="1200" baseline="-25000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/>
                      </a:rPr>
                      <m:t>≪</m:t>
                    </m:r>
                  </m:oMath>
                </a14:m>
                <a:r>
                  <a:rPr lang="en-US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indent="0" defTabSz="914286"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(but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removes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justification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introduction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axion </a:t>
                </a:r>
                <a:r>
                  <a:rPr lang="de-DE" sz="2000" b="1" kern="1200" dirty="0" err="1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de-DE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kern="1200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kern="1200" baseline="-25000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en-US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/>
                      </a:rPr>
                      <m:t>≲</m:t>
                    </m:r>
                  </m:oMath>
                </a14:m>
                <a:r>
                  <a:rPr lang="en-US" sz="2000" b="1" kern="1200" dirty="0" smtClean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0.01)</a:t>
                </a:r>
                <a:endParaRPr lang="en-US" sz="2000" b="1" kern="12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35802" y="1935901"/>
                <a:ext cx="4843604" cy="3931920"/>
              </a:xfrm>
              <a:prstGeom prst="rect">
                <a:avLst/>
              </a:prstGeom>
              <a:blipFill rotWithShape="1">
                <a:blip r:embed="rId3"/>
                <a:stretch>
                  <a:fillRect l="-1258" t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z="1800" b="1" smtClean="0"/>
              <a:pPr/>
              <a:t>13</a:t>
            </a:fld>
            <a:endParaRPr lang="en-US" altLang="de-DE" sz="18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3"/>
              <p:cNvSpPr txBox="1"/>
              <p:nvPr/>
            </p:nvSpPr>
            <p:spPr>
              <a:xfrm>
                <a:off x="6074842" y="3335405"/>
                <a:ext cx="165086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Observable Universe: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Random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i="1" baseline="-25000"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endParaRPr lang="en-US" sz="2000" dirty="0"/>
              </a:p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9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842" y="3335405"/>
                <a:ext cx="1650869" cy="1323439"/>
              </a:xfrm>
              <a:prstGeom prst="rect">
                <a:avLst/>
              </a:prstGeom>
              <a:blipFill rotWithShape="1">
                <a:blip r:embed="rId4"/>
                <a:stretch>
                  <a:fillRect t="-1843" r="-25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hteck 99"/>
          <p:cNvSpPr/>
          <p:nvPr/>
        </p:nvSpPr>
        <p:spPr>
          <a:xfrm>
            <a:off x="7792422" y="266670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67" y="1909408"/>
            <a:ext cx="3640856" cy="138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Straight Connector 84"/>
          <p:cNvCxnSpPr/>
          <p:nvPr/>
        </p:nvCxnSpPr>
        <p:spPr>
          <a:xfrm>
            <a:off x="6504222" y="4315476"/>
            <a:ext cx="257136" cy="79599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87"/>
          <p:cNvCxnSpPr/>
          <p:nvPr/>
        </p:nvCxnSpPr>
        <p:spPr>
          <a:xfrm flipH="1">
            <a:off x="6954844" y="4315476"/>
            <a:ext cx="351288" cy="79599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9860">
            <a:off x="7286110" y="5914818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6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-95250" y="2111824"/>
                <a:ext cx="4432028" cy="393192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b="1" kern="120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kern="1200" baseline="-250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de-DE" sz="2000" b="1" i="1" kern="1200" baseline="-250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has random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 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every casual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</a:t>
                </a: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Dark 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matter density determined by the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 kern="1200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1" kern="1200" dirty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𝚯</m:t>
                        </m:r>
                        <m:r>
                          <a:rPr lang="de-DE" sz="2000" b="1" i="1" kern="1200" baseline="-25000" dirty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e>
                    </m:acc>
                  </m:oMath>
                </a14:m>
                <a:endParaRPr lang="en-US" sz="2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Topological 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defects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(strings 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domain </a:t>
                </a: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walls) </a:t>
                </a:r>
                <a: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exist in the early universe</a:t>
                </a:r>
                <a:br>
                  <a:rPr lang="en-US" sz="2000" b="1" kern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decay leads to axion production</a:t>
                </a:r>
                <a:b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20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axion density increased!</a:t>
                </a:r>
              </a:p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2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-95250" y="2111824"/>
                <a:ext cx="4432028" cy="3931920"/>
              </a:xfrm>
              <a:prstGeom prst="rect">
                <a:avLst/>
              </a:prstGeom>
              <a:blipFill rotWithShape="1">
                <a:blip r:embed="rId2"/>
                <a:stretch>
                  <a:fillRect l="-1238" t="-620" r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67" y="1537933"/>
            <a:ext cx="3640856" cy="138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z="1800" b="1" smtClean="0"/>
              <a:pPr/>
              <a:t>14</a:t>
            </a:fld>
            <a:endParaRPr lang="en-US" altLang="de-DE" sz="1800" b="1" dirty="0"/>
          </a:p>
        </p:txBody>
      </p:sp>
      <p:sp>
        <p:nvSpPr>
          <p:cNvPr id="52" name="Title 1"/>
          <p:cNvSpPr>
            <a:spLocks noGrp="1"/>
          </p:cNvSpPr>
          <p:nvPr>
            <p:ph type="title" idx="4294967295"/>
          </p:nvPr>
        </p:nvSpPr>
        <p:spPr>
          <a:xfrm>
            <a:off x="0" y="105877"/>
            <a:ext cx="8637006" cy="1339850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/>
          <a:p>
            <a:pPr lvl="0"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smtClean="0">
                <a:ln w="63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DM: </a:t>
            </a:r>
            <a:r>
              <a:rPr lang="en-US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Post-inflationary </a:t>
            </a:r>
            <a:r>
              <a:rPr lang="en-US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PQ </a:t>
            </a:r>
            <a:r>
              <a:rPr lang="en-US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breaking</a:t>
            </a:r>
            <a:endParaRPr lang="en-US" sz="28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Oval 43"/>
          <p:cNvSpPr>
            <a:spLocks noChangeAspect="1"/>
          </p:cNvSpPr>
          <p:nvPr/>
        </p:nvSpPr>
        <p:spPr>
          <a:xfrm>
            <a:off x="6931201" y="5084493"/>
            <a:ext cx="193486" cy="19348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84"/>
          <p:cNvCxnSpPr/>
          <p:nvPr/>
        </p:nvCxnSpPr>
        <p:spPr>
          <a:xfrm flipH="1">
            <a:off x="5260703" y="4315476"/>
            <a:ext cx="1243520" cy="5108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87"/>
          <p:cNvCxnSpPr/>
          <p:nvPr/>
        </p:nvCxnSpPr>
        <p:spPr>
          <a:xfrm>
            <a:off x="7306132" y="4315476"/>
            <a:ext cx="1072191" cy="73644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3"/>
              <p:cNvSpPr txBox="1"/>
              <p:nvPr/>
            </p:nvSpPr>
            <p:spPr>
              <a:xfrm>
                <a:off x="6074842" y="3316355"/>
                <a:ext cx="165086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Observable Universe Average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  <m:r>
                      <a:rPr lang="de-DE" sz="2000" b="1" i="1" baseline="-25000"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endParaRPr lang="en-US" sz="2000" dirty="0"/>
              </a:p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9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842" y="3316355"/>
                <a:ext cx="1650869" cy="1323439"/>
              </a:xfrm>
              <a:prstGeom prst="rect">
                <a:avLst/>
              </a:prstGeom>
              <a:blipFill rotWithShape="1">
                <a:blip r:embed="rId4"/>
                <a:stretch>
                  <a:fillRect t="-1843" r="-25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3513">
            <a:off x="6447203" y="6123633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2226">
            <a:off x="6680193" y="5537925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5656">
            <a:off x="6029427" y="5776131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7000">
            <a:off x="7029158" y="4796042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Connector 3"/>
          <p:cNvCxnSpPr/>
          <p:nvPr/>
        </p:nvCxnSpPr>
        <p:spPr>
          <a:xfrm flipH="1">
            <a:off x="4956007" y="4907903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4"/>
          <p:cNvCxnSpPr/>
          <p:nvPr/>
        </p:nvCxnSpPr>
        <p:spPr>
          <a:xfrm>
            <a:off x="4956007" y="5339963"/>
            <a:ext cx="288040" cy="3600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5"/>
          <p:cNvCxnSpPr/>
          <p:nvPr/>
        </p:nvCxnSpPr>
        <p:spPr>
          <a:xfrm>
            <a:off x="5244047" y="5700013"/>
            <a:ext cx="79211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6"/>
          <p:cNvCxnSpPr/>
          <p:nvPr/>
        </p:nvCxnSpPr>
        <p:spPr>
          <a:xfrm flipV="1">
            <a:off x="6036157" y="5195943"/>
            <a:ext cx="0" cy="64809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7"/>
          <p:cNvCxnSpPr/>
          <p:nvPr/>
        </p:nvCxnSpPr>
        <p:spPr>
          <a:xfrm flipH="1" flipV="1">
            <a:off x="5640102" y="4907903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8"/>
          <p:cNvCxnSpPr/>
          <p:nvPr/>
        </p:nvCxnSpPr>
        <p:spPr>
          <a:xfrm>
            <a:off x="5244047" y="4907903"/>
            <a:ext cx="396055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0"/>
          <p:cNvCxnSpPr/>
          <p:nvPr/>
        </p:nvCxnSpPr>
        <p:spPr>
          <a:xfrm>
            <a:off x="6036157" y="4619863"/>
            <a:ext cx="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1"/>
          <p:cNvCxnSpPr/>
          <p:nvPr/>
        </p:nvCxnSpPr>
        <p:spPr>
          <a:xfrm>
            <a:off x="6036157" y="4619863"/>
            <a:ext cx="86412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"/>
          <p:cNvCxnSpPr/>
          <p:nvPr/>
        </p:nvCxnSpPr>
        <p:spPr>
          <a:xfrm>
            <a:off x="6900277" y="4763883"/>
            <a:ext cx="14402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"/>
          <p:cNvCxnSpPr/>
          <p:nvPr/>
        </p:nvCxnSpPr>
        <p:spPr>
          <a:xfrm flipH="1">
            <a:off x="6036157" y="5195943"/>
            <a:ext cx="1008140" cy="3240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4"/>
          <p:cNvCxnSpPr/>
          <p:nvPr/>
        </p:nvCxnSpPr>
        <p:spPr>
          <a:xfrm>
            <a:off x="6036157" y="5844033"/>
            <a:ext cx="28804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5"/>
          <p:cNvCxnSpPr/>
          <p:nvPr/>
        </p:nvCxnSpPr>
        <p:spPr>
          <a:xfrm flipV="1">
            <a:off x="6324197" y="5700013"/>
            <a:ext cx="360050" cy="7201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6"/>
          <p:cNvCxnSpPr/>
          <p:nvPr/>
        </p:nvCxnSpPr>
        <p:spPr>
          <a:xfrm flipH="1" flipV="1">
            <a:off x="6036157" y="5519988"/>
            <a:ext cx="648090" cy="1800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7"/>
          <p:cNvCxnSpPr/>
          <p:nvPr/>
        </p:nvCxnSpPr>
        <p:spPr>
          <a:xfrm>
            <a:off x="6684247" y="5700013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8"/>
          <p:cNvCxnSpPr/>
          <p:nvPr/>
        </p:nvCxnSpPr>
        <p:spPr>
          <a:xfrm flipV="1">
            <a:off x="6972287" y="5700013"/>
            <a:ext cx="36005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9"/>
          <p:cNvCxnSpPr/>
          <p:nvPr/>
        </p:nvCxnSpPr>
        <p:spPr>
          <a:xfrm flipH="1" flipV="1">
            <a:off x="7044297" y="5195943"/>
            <a:ext cx="288040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20"/>
          <p:cNvCxnSpPr/>
          <p:nvPr/>
        </p:nvCxnSpPr>
        <p:spPr>
          <a:xfrm flipV="1">
            <a:off x="6900277" y="4547853"/>
            <a:ext cx="504070" cy="2160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21"/>
          <p:cNvCxnSpPr/>
          <p:nvPr/>
        </p:nvCxnSpPr>
        <p:spPr>
          <a:xfrm>
            <a:off x="7404347" y="4547853"/>
            <a:ext cx="43206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22"/>
          <p:cNvCxnSpPr/>
          <p:nvPr/>
        </p:nvCxnSpPr>
        <p:spPr>
          <a:xfrm flipH="1">
            <a:off x="7044297" y="5123933"/>
            <a:ext cx="792110" cy="720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23"/>
          <p:cNvCxnSpPr/>
          <p:nvPr/>
        </p:nvCxnSpPr>
        <p:spPr>
          <a:xfrm>
            <a:off x="7836407" y="5123933"/>
            <a:ext cx="366165" cy="15041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4"/>
          <p:cNvCxnSpPr/>
          <p:nvPr/>
        </p:nvCxnSpPr>
        <p:spPr>
          <a:xfrm flipH="1">
            <a:off x="8016433" y="5267953"/>
            <a:ext cx="186139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5"/>
          <p:cNvCxnSpPr/>
          <p:nvPr/>
        </p:nvCxnSpPr>
        <p:spPr>
          <a:xfrm flipH="1">
            <a:off x="7301851" y="5730548"/>
            <a:ext cx="68409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6"/>
          <p:cNvCxnSpPr/>
          <p:nvPr/>
        </p:nvCxnSpPr>
        <p:spPr>
          <a:xfrm>
            <a:off x="6972287" y="6132073"/>
            <a:ext cx="57608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27"/>
          <p:cNvCxnSpPr/>
          <p:nvPr/>
        </p:nvCxnSpPr>
        <p:spPr>
          <a:xfrm flipV="1">
            <a:off x="7541991" y="6204083"/>
            <a:ext cx="369635" cy="36005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28"/>
          <p:cNvCxnSpPr/>
          <p:nvPr/>
        </p:nvCxnSpPr>
        <p:spPr>
          <a:xfrm flipV="1">
            <a:off x="7908417" y="5700013"/>
            <a:ext cx="1080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29"/>
          <p:cNvCxnSpPr/>
          <p:nvPr/>
        </p:nvCxnSpPr>
        <p:spPr>
          <a:xfrm>
            <a:off x="6324197" y="6420113"/>
            <a:ext cx="122417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0"/>
          <p:cNvCxnSpPr/>
          <p:nvPr/>
        </p:nvCxnSpPr>
        <p:spPr>
          <a:xfrm flipH="1">
            <a:off x="4756633" y="5693734"/>
            <a:ext cx="50407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31"/>
          <p:cNvCxnSpPr/>
          <p:nvPr/>
        </p:nvCxnSpPr>
        <p:spPr>
          <a:xfrm>
            <a:off x="4756633" y="6101039"/>
            <a:ext cx="4448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32"/>
          <p:cNvCxnSpPr/>
          <p:nvPr/>
        </p:nvCxnSpPr>
        <p:spPr>
          <a:xfrm flipV="1">
            <a:off x="5181811" y="6384109"/>
            <a:ext cx="458291" cy="2520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33"/>
          <p:cNvCxnSpPr/>
          <p:nvPr/>
        </p:nvCxnSpPr>
        <p:spPr>
          <a:xfrm>
            <a:off x="5640102" y="6384108"/>
            <a:ext cx="684095" cy="360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54" y="5271869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1128">
            <a:off x="6226960" y="5004970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150">
            <a:off x="5285435" y="6003146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4316">
            <a:off x="5246168" y="5194917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9860">
            <a:off x="7286110" y="5914818"/>
            <a:ext cx="531992" cy="2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Arc 44"/>
          <p:cNvSpPr>
            <a:spLocks noChangeAspect="1"/>
          </p:cNvSpPr>
          <p:nvPr/>
        </p:nvSpPr>
        <p:spPr>
          <a:xfrm>
            <a:off x="6844810" y="5012508"/>
            <a:ext cx="360000" cy="360000"/>
          </a:xfrm>
          <a:prstGeom prst="arc">
            <a:avLst>
              <a:gd name="adj1" fmla="val 16200000"/>
              <a:gd name="adj2" fmla="val 12269441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87"/>
          <p:cNvCxnSpPr/>
          <p:nvPr/>
        </p:nvCxnSpPr>
        <p:spPr>
          <a:xfrm>
            <a:off x="4229100" y="4210050"/>
            <a:ext cx="2671176" cy="841873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6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627881" y="3617168"/>
            <a:ext cx="576064" cy="214499"/>
            <a:chOff x="2880" y="3360"/>
            <a:chExt cx="2400" cy="240"/>
          </a:xfrm>
        </p:grpSpPr>
        <p:sp>
          <p:nvSpPr>
            <p:cNvPr id="171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2203945" y="3617168"/>
            <a:ext cx="576064" cy="214499"/>
            <a:chOff x="2880" y="3360"/>
            <a:chExt cx="2400" cy="240"/>
          </a:xfrm>
        </p:grpSpPr>
        <p:sp>
          <p:nvSpPr>
            <p:cNvPr id="160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2780010" y="3617168"/>
            <a:ext cx="576064" cy="214499"/>
            <a:chOff x="2880" y="3360"/>
            <a:chExt cx="2400" cy="240"/>
          </a:xfrm>
        </p:grpSpPr>
        <p:sp>
          <p:nvSpPr>
            <p:cNvPr id="149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356074" y="3617168"/>
            <a:ext cx="576064" cy="214499"/>
            <a:chOff x="2880" y="3360"/>
            <a:chExt cx="2400" cy="240"/>
          </a:xfrm>
        </p:grpSpPr>
        <p:sp>
          <p:nvSpPr>
            <p:cNvPr id="138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3932138" y="3617168"/>
            <a:ext cx="576064" cy="214499"/>
            <a:chOff x="2880" y="3360"/>
            <a:chExt cx="2400" cy="240"/>
          </a:xfrm>
        </p:grpSpPr>
        <p:sp>
          <p:nvSpPr>
            <p:cNvPr id="127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4508202" y="3617168"/>
            <a:ext cx="576064" cy="214499"/>
            <a:chOff x="2880" y="3360"/>
            <a:chExt cx="2400" cy="240"/>
          </a:xfrm>
        </p:grpSpPr>
        <p:sp>
          <p:nvSpPr>
            <p:cNvPr id="116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" name="Group 106"/>
          <p:cNvGrpSpPr>
            <a:grpSpLocks/>
          </p:cNvGrpSpPr>
          <p:nvPr/>
        </p:nvGrpSpPr>
        <p:grpSpPr bwMode="auto">
          <a:xfrm>
            <a:off x="5084266" y="3617168"/>
            <a:ext cx="576064" cy="214499"/>
            <a:chOff x="2880" y="3360"/>
            <a:chExt cx="2400" cy="240"/>
          </a:xfrm>
        </p:grpSpPr>
        <p:sp>
          <p:nvSpPr>
            <p:cNvPr id="105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3" name="Group 118"/>
          <p:cNvGrpSpPr>
            <a:grpSpLocks/>
          </p:cNvGrpSpPr>
          <p:nvPr/>
        </p:nvGrpSpPr>
        <p:grpSpPr bwMode="auto">
          <a:xfrm>
            <a:off x="5660330" y="3617168"/>
            <a:ext cx="576064" cy="214499"/>
            <a:chOff x="2880" y="3360"/>
            <a:chExt cx="2400" cy="240"/>
          </a:xfrm>
        </p:grpSpPr>
        <p:sp>
          <p:nvSpPr>
            <p:cNvPr id="94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" name="Group 130"/>
          <p:cNvGrpSpPr>
            <a:grpSpLocks/>
          </p:cNvGrpSpPr>
          <p:nvPr/>
        </p:nvGrpSpPr>
        <p:grpSpPr bwMode="auto">
          <a:xfrm>
            <a:off x="6236394" y="3617168"/>
            <a:ext cx="576064" cy="214499"/>
            <a:chOff x="2880" y="3360"/>
            <a:chExt cx="2400" cy="240"/>
          </a:xfrm>
        </p:grpSpPr>
        <p:sp>
          <p:nvSpPr>
            <p:cNvPr id="83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" name="Group 142"/>
          <p:cNvGrpSpPr>
            <a:grpSpLocks/>
          </p:cNvGrpSpPr>
          <p:nvPr/>
        </p:nvGrpSpPr>
        <p:grpSpPr bwMode="auto">
          <a:xfrm>
            <a:off x="6812458" y="3617168"/>
            <a:ext cx="576064" cy="214499"/>
            <a:chOff x="2880" y="3360"/>
            <a:chExt cx="2400" cy="240"/>
          </a:xfrm>
        </p:grpSpPr>
        <p:sp>
          <p:nvSpPr>
            <p:cNvPr id="72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" name="Group 154"/>
          <p:cNvGrpSpPr>
            <a:grpSpLocks/>
          </p:cNvGrpSpPr>
          <p:nvPr/>
        </p:nvGrpSpPr>
        <p:grpSpPr bwMode="auto">
          <a:xfrm>
            <a:off x="7388522" y="3617168"/>
            <a:ext cx="576064" cy="214499"/>
            <a:chOff x="2880" y="3360"/>
            <a:chExt cx="2400" cy="240"/>
          </a:xfrm>
        </p:grpSpPr>
        <p:sp>
          <p:nvSpPr>
            <p:cNvPr id="61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66"/>
          <p:cNvGrpSpPr>
            <a:grpSpLocks/>
          </p:cNvGrpSpPr>
          <p:nvPr/>
        </p:nvGrpSpPr>
        <p:grpSpPr bwMode="auto">
          <a:xfrm>
            <a:off x="1051817" y="3617168"/>
            <a:ext cx="576064" cy="214499"/>
            <a:chOff x="2880" y="3360"/>
            <a:chExt cx="2400" cy="240"/>
          </a:xfrm>
        </p:grpSpPr>
        <p:sp>
          <p:nvSpPr>
            <p:cNvPr id="50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" name="Group 178"/>
          <p:cNvGrpSpPr>
            <a:grpSpLocks/>
          </p:cNvGrpSpPr>
          <p:nvPr/>
        </p:nvGrpSpPr>
        <p:grpSpPr bwMode="auto">
          <a:xfrm>
            <a:off x="475753" y="3618420"/>
            <a:ext cx="576064" cy="214499"/>
            <a:chOff x="2880" y="3360"/>
            <a:chExt cx="2400" cy="240"/>
          </a:xfrm>
        </p:grpSpPr>
        <p:sp>
          <p:nvSpPr>
            <p:cNvPr id="39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Line 190"/>
          <p:cNvSpPr>
            <a:spLocks noChangeShapeType="1"/>
          </p:cNvSpPr>
          <p:nvPr/>
        </p:nvSpPr>
        <p:spPr bwMode="auto">
          <a:xfrm>
            <a:off x="187721" y="3696678"/>
            <a:ext cx="288032" cy="0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Line 191"/>
          <p:cNvSpPr>
            <a:spLocks noChangeShapeType="1"/>
          </p:cNvSpPr>
          <p:nvPr/>
        </p:nvSpPr>
        <p:spPr bwMode="auto">
          <a:xfrm>
            <a:off x="8540650" y="3696678"/>
            <a:ext cx="360040" cy="0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 Box 354"/>
          <p:cNvSpPr txBox="1">
            <a:spLocks noChangeArrowheads="1"/>
          </p:cNvSpPr>
          <p:nvPr/>
        </p:nvSpPr>
        <p:spPr bwMode="auto">
          <a:xfrm>
            <a:off x="7028451" y="31938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2" name="Text Box 356"/>
          <p:cNvSpPr txBox="1">
            <a:spLocks noChangeArrowheads="1"/>
          </p:cNvSpPr>
          <p:nvPr/>
        </p:nvSpPr>
        <p:spPr bwMode="auto">
          <a:xfrm>
            <a:off x="5300311" y="31938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meV</a:t>
            </a:r>
            <a:endParaRPr lang="de-DE" sz="2400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3" name="Text Box 357"/>
          <p:cNvSpPr txBox="1">
            <a:spLocks noChangeArrowheads="1"/>
          </p:cNvSpPr>
          <p:nvPr/>
        </p:nvSpPr>
        <p:spPr bwMode="auto">
          <a:xfrm>
            <a:off x="3572071" y="31938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2">
                    <a:lumMod val="75000"/>
                  </a:schemeClr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4" name="Text Box 358"/>
          <p:cNvSpPr txBox="1">
            <a:spLocks noChangeArrowheads="1"/>
          </p:cNvSpPr>
          <p:nvPr/>
        </p:nvSpPr>
        <p:spPr bwMode="auto">
          <a:xfrm>
            <a:off x="8396841" y="3193860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m</a:t>
            </a:r>
            <a:r>
              <a:rPr lang="en-US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25" name="Group 371"/>
          <p:cNvGrpSpPr>
            <a:grpSpLocks/>
          </p:cNvGrpSpPr>
          <p:nvPr/>
        </p:nvGrpSpPr>
        <p:grpSpPr bwMode="auto">
          <a:xfrm>
            <a:off x="7964586" y="3618668"/>
            <a:ext cx="576064" cy="214499"/>
            <a:chOff x="2880" y="3360"/>
            <a:chExt cx="2400" cy="240"/>
          </a:xfrm>
        </p:grpSpPr>
        <p:sp>
          <p:nvSpPr>
            <p:cNvPr id="28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" name="Text Box 383"/>
          <p:cNvSpPr txBox="1">
            <a:spLocks noChangeArrowheads="1"/>
          </p:cNvSpPr>
          <p:nvPr/>
        </p:nvSpPr>
        <p:spPr bwMode="auto">
          <a:xfrm>
            <a:off x="1843831" y="31938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neV</a:t>
            </a:r>
            <a:endParaRPr lang="de-DE" sz="2400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7" name="Text Box 383"/>
          <p:cNvSpPr txBox="1">
            <a:spLocks noChangeArrowheads="1"/>
          </p:cNvSpPr>
          <p:nvPr/>
        </p:nvSpPr>
        <p:spPr bwMode="auto">
          <a:xfrm>
            <a:off x="115591" y="31938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j-lt"/>
              </a:rPr>
              <a:t>p</a:t>
            </a:r>
            <a:r>
              <a:rPr lang="en-US" sz="2400" b="1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82" name="Text Box 194"/>
          <p:cNvSpPr txBox="1">
            <a:spLocks noChangeArrowheads="1"/>
          </p:cNvSpPr>
          <p:nvPr/>
        </p:nvSpPr>
        <p:spPr bwMode="auto">
          <a:xfrm>
            <a:off x="5732471" y="232806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183" name="Text Box 195"/>
          <p:cNvSpPr txBox="1">
            <a:spLocks noChangeArrowheads="1"/>
          </p:cNvSpPr>
          <p:nvPr/>
        </p:nvSpPr>
        <p:spPr bwMode="auto">
          <a:xfrm>
            <a:off x="4004131" y="232806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184" name="Text Box 196"/>
          <p:cNvSpPr txBox="1">
            <a:spLocks noChangeArrowheads="1"/>
          </p:cNvSpPr>
          <p:nvPr/>
        </p:nvSpPr>
        <p:spPr bwMode="auto">
          <a:xfrm>
            <a:off x="-28429" y="226394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185" name="Group 197"/>
          <p:cNvGrpSpPr>
            <a:grpSpLocks/>
          </p:cNvGrpSpPr>
          <p:nvPr/>
        </p:nvGrpSpPr>
        <p:grpSpPr bwMode="auto">
          <a:xfrm flipH="1">
            <a:off x="6668565" y="2768017"/>
            <a:ext cx="576064" cy="214499"/>
            <a:chOff x="2880" y="3360"/>
            <a:chExt cx="2400" cy="240"/>
          </a:xfrm>
        </p:grpSpPr>
        <p:sp>
          <p:nvSpPr>
            <p:cNvPr id="186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7" name="Group 209"/>
          <p:cNvGrpSpPr>
            <a:grpSpLocks/>
          </p:cNvGrpSpPr>
          <p:nvPr/>
        </p:nvGrpSpPr>
        <p:grpSpPr bwMode="auto">
          <a:xfrm flipH="1">
            <a:off x="6092501" y="2768017"/>
            <a:ext cx="576064" cy="214499"/>
            <a:chOff x="2880" y="3360"/>
            <a:chExt cx="2400" cy="240"/>
          </a:xfrm>
        </p:grpSpPr>
        <p:sp>
          <p:nvSpPr>
            <p:cNvPr id="198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09" name="Group 221"/>
          <p:cNvGrpSpPr>
            <a:grpSpLocks/>
          </p:cNvGrpSpPr>
          <p:nvPr/>
        </p:nvGrpSpPr>
        <p:grpSpPr bwMode="auto">
          <a:xfrm flipH="1">
            <a:off x="5516437" y="2768017"/>
            <a:ext cx="576064" cy="214499"/>
            <a:chOff x="2880" y="3360"/>
            <a:chExt cx="2400" cy="240"/>
          </a:xfrm>
        </p:grpSpPr>
        <p:sp>
          <p:nvSpPr>
            <p:cNvPr id="210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21" name="Group 233"/>
          <p:cNvGrpSpPr>
            <a:grpSpLocks/>
          </p:cNvGrpSpPr>
          <p:nvPr/>
        </p:nvGrpSpPr>
        <p:grpSpPr bwMode="auto">
          <a:xfrm flipH="1">
            <a:off x="4947874" y="2768017"/>
            <a:ext cx="576064" cy="208499"/>
            <a:chOff x="2880" y="3360"/>
            <a:chExt cx="2400" cy="240"/>
          </a:xfrm>
        </p:grpSpPr>
        <p:sp>
          <p:nvSpPr>
            <p:cNvPr id="222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3" name="Group 245"/>
          <p:cNvGrpSpPr>
            <a:grpSpLocks/>
          </p:cNvGrpSpPr>
          <p:nvPr/>
        </p:nvGrpSpPr>
        <p:grpSpPr bwMode="auto">
          <a:xfrm flipH="1">
            <a:off x="4364309" y="2768017"/>
            <a:ext cx="576064" cy="214499"/>
            <a:chOff x="2880" y="3360"/>
            <a:chExt cx="2400" cy="240"/>
          </a:xfrm>
        </p:grpSpPr>
        <p:sp>
          <p:nvSpPr>
            <p:cNvPr id="234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2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3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4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" name="Group 257"/>
          <p:cNvGrpSpPr>
            <a:grpSpLocks/>
          </p:cNvGrpSpPr>
          <p:nvPr/>
        </p:nvGrpSpPr>
        <p:grpSpPr bwMode="auto">
          <a:xfrm flipH="1">
            <a:off x="3788245" y="2768017"/>
            <a:ext cx="576064" cy="214499"/>
            <a:chOff x="2880" y="3360"/>
            <a:chExt cx="2400" cy="240"/>
          </a:xfrm>
        </p:grpSpPr>
        <p:sp>
          <p:nvSpPr>
            <p:cNvPr id="24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57" name="Group 269"/>
          <p:cNvGrpSpPr>
            <a:grpSpLocks/>
          </p:cNvGrpSpPr>
          <p:nvPr/>
        </p:nvGrpSpPr>
        <p:grpSpPr bwMode="auto">
          <a:xfrm flipH="1">
            <a:off x="3212181" y="2768017"/>
            <a:ext cx="576064" cy="214499"/>
            <a:chOff x="2880" y="3360"/>
            <a:chExt cx="2400" cy="240"/>
          </a:xfrm>
        </p:grpSpPr>
        <p:sp>
          <p:nvSpPr>
            <p:cNvPr id="258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9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1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2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4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5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6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8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9" name="Group 281"/>
          <p:cNvGrpSpPr>
            <a:grpSpLocks/>
          </p:cNvGrpSpPr>
          <p:nvPr/>
        </p:nvGrpSpPr>
        <p:grpSpPr bwMode="auto">
          <a:xfrm flipH="1">
            <a:off x="2636117" y="2768017"/>
            <a:ext cx="576064" cy="214499"/>
            <a:chOff x="2880" y="3360"/>
            <a:chExt cx="2400" cy="240"/>
          </a:xfrm>
        </p:grpSpPr>
        <p:sp>
          <p:nvSpPr>
            <p:cNvPr id="270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1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2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3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5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6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7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8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9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0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81" name="Group 293"/>
          <p:cNvGrpSpPr>
            <a:grpSpLocks/>
          </p:cNvGrpSpPr>
          <p:nvPr/>
        </p:nvGrpSpPr>
        <p:grpSpPr bwMode="auto">
          <a:xfrm flipH="1">
            <a:off x="2060052" y="2768017"/>
            <a:ext cx="576064" cy="214499"/>
            <a:chOff x="2880" y="3360"/>
            <a:chExt cx="2400" cy="240"/>
          </a:xfrm>
        </p:grpSpPr>
        <p:sp>
          <p:nvSpPr>
            <p:cNvPr id="282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3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4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5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7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8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9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0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1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2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93" name="Group 305"/>
          <p:cNvGrpSpPr>
            <a:grpSpLocks/>
          </p:cNvGrpSpPr>
          <p:nvPr/>
        </p:nvGrpSpPr>
        <p:grpSpPr bwMode="auto">
          <a:xfrm flipH="1">
            <a:off x="1483988" y="2768017"/>
            <a:ext cx="576064" cy="214499"/>
            <a:chOff x="2880" y="3360"/>
            <a:chExt cx="2400" cy="240"/>
          </a:xfrm>
        </p:grpSpPr>
        <p:sp>
          <p:nvSpPr>
            <p:cNvPr id="294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5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7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8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9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0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1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2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3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4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05" name="Group 317"/>
          <p:cNvGrpSpPr>
            <a:grpSpLocks/>
          </p:cNvGrpSpPr>
          <p:nvPr/>
        </p:nvGrpSpPr>
        <p:grpSpPr bwMode="auto">
          <a:xfrm flipH="1">
            <a:off x="907924" y="2768017"/>
            <a:ext cx="576064" cy="214499"/>
            <a:chOff x="2880" y="3360"/>
            <a:chExt cx="2400" cy="240"/>
          </a:xfrm>
        </p:grpSpPr>
        <p:sp>
          <p:nvSpPr>
            <p:cNvPr id="30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6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17" name="Group 329"/>
          <p:cNvGrpSpPr>
            <a:grpSpLocks/>
          </p:cNvGrpSpPr>
          <p:nvPr/>
        </p:nvGrpSpPr>
        <p:grpSpPr bwMode="auto">
          <a:xfrm flipH="1">
            <a:off x="7244629" y="2768017"/>
            <a:ext cx="576064" cy="214499"/>
            <a:chOff x="2880" y="3360"/>
            <a:chExt cx="2400" cy="240"/>
          </a:xfrm>
        </p:grpSpPr>
        <p:sp>
          <p:nvSpPr>
            <p:cNvPr id="318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9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0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1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2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4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5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6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29" name="Group 341"/>
          <p:cNvGrpSpPr>
            <a:grpSpLocks/>
          </p:cNvGrpSpPr>
          <p:nvPr/>
        </p:nvGrpSpPr>
        <p:grpSpPr bwMode="auto">
          <a:xfrm flipH="1">
            <a:off x="7820693" y="2768017"/>
            <a:ext cx="576064" cy="214499"/>
            <a:chOff x="2880" y="3360"/>
            <a:chExt cx="2400" cy="240"/>
          </a:xfrm>
        </p:grpSpPr>
        <p:sp>
          <p:nvSpPr>
            <p:cNvPr id="330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1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3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4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5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6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9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0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1" name="Line 353"/>
          <p:cNvSpPr>
            <a:spLocks noChangeShapeType="1"/>
          </p:cNvSpPr>
          <p:nvPr/>
        </p:nvSpPr>
        <p:spPr bwMode="auto">
          <a:xfrm flipH="1">
            <a:off x="43581" y="276801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342" name="Group 359"/>
          <p:cNvGrpSpPr>
            <a:grpSpLocks/>
          </p:cNvGrpSpPr>
          <p:nvPr/>
        </p:nvGrpSpPr>
        <p:grpSpPr bwMode="auto">
          <a:xfrm flipH="1">
            <a:off x="8396757" y="2768017"/>
            <a:ext cx="576064" cy="214499"/>
            <a:chOff x="2880" y="3360"/>
            <a:chExt cx="2400" cy="240"/>
          </a:xfrm>
        </p:grpSpPr>
        <p:sp>
          <p:nvSpPr>
            <p:cNvPr id="343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4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5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6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0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1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2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3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54" name="Group 317"/>
          <p:cNvGrpSpPr>
            <a:grpSpLocks/>
          </p:cNvGrpSpPr>
          <p:nvPr/>
        </p:nvGrpSpPr>
        <p:grpSpPr bwMode="auto">
          <a:xfrm flipH="1">
            <a:off x="331637" y="2768017"/>
            <a:ext cx="576064" cy="214499"/>
            <a:chOff x="2880" y="3360"/>
            <a:chExt cx="2400" cy="240"/>
          </a:xfrm>
        </p:grpSpPr>
        <p:sp>
          <p:nvSpPr>
            <p:cNvPr id="355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6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7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9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0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1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2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3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4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5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6" name="Text Box 194"/>
          <p:cNvSpPr txBox="1">
            <a:spLocks noChangeArrowheads="1"/>
          </p:cNvSpPr>
          <p:nvPr/>
        </p:nvSpPr>
        <p:spPr bwMode="auto">
          <a:xfrm>
            <a:off x="2275891" y="232800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67" name="Text Box 194"/>
          <p:cNvSpPr txBox="1">
            <a:spLocks noChangeArrowheads="1"/>
          </p:cNvSpPr>
          <p:nvPr/>
        </p:nvSpPr>
        <p:spPr bwMode="auto">
          <a:xfrm>
            <a:off x="547651" y="232800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68" name="Text Box 194"/>
          <p:cNvSpPr txBox="1">
            <a:spLocks noChangeArrowheads="1"/>
          </p:cNvSpPr>
          <p:nvPr/>
        </p:nvSpPr>
        <p:spPr bwMode="auto">
          <a:xfrm>
            <a:off x="7460711" y="232800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69" name="Text Box 196"/>
          <p:cNvSpPr txBox="1">
            <a:spLocks noChangeArrowheads="1"/>
          </p:cNvSpPr>
          <p:nvPr/>
        </p:nvSpPr>
        <p:spPr bwMode="auto">
          <a:xfrm>
            <a:off x="8308829" y="232800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70" name="Text Box 196"/>
          <p:cNvSpPr txBox="1">
            <a:spLocks noChangeArrowheads="1"/>
          </p:cNvSpPr>
          <p:nvPr/>
        </p:nvSpPr>
        <p:spPr bwMode="auto">
          <a:xfrm>
            <a:off x="51081" y="1717644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371" name="Straight Arrow Connector 370"/>
          <p:cNvCxnSpPr/>
          <p:nvPr/>
        </p:nvCxnSpPr>
        <p:spPr>
          <a:xfrm>
            <a:off x="299340" y="2086984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2" name="Group 34"/>
          <p:cNvGrpSpPr>
            <a:grpSpLocks/>
          </p:cNvGrpSpPr>
          <p:nvPr/>
        </p:nvGrpSpPr>
        <p:grpSpPr bwMode="auto">
          <a:xfrm>
            <a:off x="1384572" y="4441152"/>
            <a:ext cx="576064" cy="214499"/>
            <a:chOff x="2880" y="3360"/>
            <a:chExt cx="2400" cy="240"/>
          </a:xfrm>
        </p:grpSpPr>
        <p:sp>
          <p:nvSpPr>
            <p:cNvPr id="373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4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5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6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7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8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1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2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3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4" name="Group 46"/>
          <p:cNvGrpSpPr>
            <a:grpSpLocks/>
          </p:cNvGrpSpPr>
          <p:nvPr/>
        </p:nvGrpSpPr>
        <p:grpSpPr bwMode="auto">
          <a:xfrm>
            <a:off x="1960636" y="4441152"/>
            <a:ext cx="576064" cy="214499"/>
            <a:chOff x="2880" y="3360"/>
            <a:chExt cx="2400" cy="240"/>
          </a:xfrm>
        </p:grpSpPr>
        <p:sp>
          <p:nvSpPr>
            <p:cNvPr id="38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6" name="Group 58"/>
          <p:cNvGrpSpPr>
            <a:grpSpLocks/>
          </p:cNvGrpSpPr>
          <p:nvPr/>
        </p:nvGrpSpPr>
        <p:grpSpPr bwMode="auto">
          <a:xfrm>
            <a:off x="2536701" y="4441152"/>
            <a:ext cx="576064" cy="214499"/>
            <a:chOff x="2880" y="3360"/>
            <a:chExt cx="2400" cy="240"/>
          </a:xfrm>
        </p:grpSpPr>
        <p:sp>
          <p:nvSpPr>
            <p:cNvPr id="397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8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9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0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1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2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3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4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5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6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7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08" name="Group 70"/>
          <p:cNvGrpSpPr>
            <a:grpSpLocks/>
          </p:cNvGrpSpPr>
          <p:nvPr/>
        </p:nvGrpSpPr>
        <p:grpSpPr bwMode="auto">
          <a:xfrm>
            <a:off x="3112765" y="4441152"/>
            <a:ext cx="576064" cy="214499"/>
            <a:chOff x="2880" y="3360"/>
            <a:chExt cx="2400" cy="240"/>
          </a:xfrm>
        </p:grpSpPr>
        <p:sp>
          <p:nvSpPr>
            <p:cNvPr id="409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2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5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6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7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8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9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82"/>
          <p:cNvGrpSpPr>
            <a:grpSpLocks/>
          </p:cNvGrpSpPr>
          <p:nvPr/>
        </p:nvGrpSpPr>
        <p:grpSpPr bwMode="auto">
          <a:xfrm>
            <a:off x="3688829" y="4441152"/>
            <a:ext cx="576064" cy="214499"/>
            <a:chOff x="2880" y="3360"/>
            <a:chExt cx="2400" cy="240"/>
          </a:xfrm>
        </p:grpSpPr>
        <p:sp>
          <p:nvSpPr>
            <p:cNvPr id="421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2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3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4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5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6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7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8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9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1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32" name="Group 94"/>
          <p:cNvGrpSpPr>
            <a:grpSpLocks/>
          </p:cNvGrpSpPr>
          <p:nvPr/>
        </p:nvGrpSpPr>
        <p:grpSpPr bwMode="auto">
          <a:xfrm>
            <a:off x="4264893" y="4441152"/>
            <a:ext cx="576064" cy="214499"/>
            <a:chOff x="2880" y="3360"/>
            <a:chExt cx="2400" cy="240"/>
          </a:xfrm>
        </p:grpSpPr>
        <p:sp>
          <p:nvSpPr>
            <p:cNvPr id="433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44" name="Group 106"/>
          <p:cNvGrpSpPr>
            <a:grpSpLocks/>
          </p:cNvGrpSpPr>
          <p:nvPr/>
        </p:nvGrpSpPr>
        <p:grpSpPr bwMode="auto">
          <a:xfrm>
            <a:off x="4840957" y="4441152"/>
            <a:ext cx="576064" cy="214499"/>
            <a:chOff x="2880" y="3360"/>
            <a:chExt cx="2400" cy="240"/>
          </a:xfrm>
        </p:grpSpPr>
        <p:sp>
          <p:nvSpPr>
            <p:cNvPr id="445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5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56" name="Group 118"/>
          <p:cNvGrpSpPr>
            <a:grpSpLocks/>
          </p:cNvGrpSpPr>
          <p:nvPr/>
        </p:nvGrpSpPr>
        <p:grpSpPr bwMode="auto">
          <a:xfrm>
            <a:off x="5417021" y="4441152"/>
            <a:ext cx="576064" cy="214499"/>
            <a:chOff x="2880" y="3360"/>
            <a:chExt cx="2400" cy="240"/>
          </a:xfrm>
        </p:grpSpPr>
        <p:sp>
          <p:nvSpPr>
            <p:cNvPr id="457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6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68" name="Group 130"/>
          <p:cNvGrpSpPr>
            <a:grpSpLocks/>
          </p:cNvGrpSpPr>
          <p:nvPr/>
        </p:nvGrpSpPr>
        <p:grpSpPr bwMode="auto">
          <a:xfrm>
            <a:off x="5993085" y="4441152"/>
            <a:ext cx="576064" cy="214499"/>
            <a:chOff x="2880" y="3360"/>
            <a:chExt cx="2400" cy="240"/>
          </a:xfrm>
        </p:grpSpPr>
        <p:sp>
          <p:nvSpPr>
            <p:cNvPr id="469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7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0" name="Group 142"/>
          <p:cNvGrpSpPr>
            <a:grpSpLocks/>
          </p:cNvGrpSpPr>
          <p:nvPr/>
        </p:nvGrpSpPr>
        <p:grpSpPr bwMode="auto">
          <a:xfrm>
            <a:off x="6569149" y="4441152"/>
            <a:ext cx="576064" cy="214499"/>
            <a:chOff x="2880" y="3360"/>
            <a:chExt cx="2400" cy="240"/>
          </a:xfrm>
        </p:grpSpPr>
        <p:sp>
          <p:nvSpPr>
            <p:cNvPr id="481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8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92" name="Group 154"/>
          <p:cNvGrpSpPr>
            <a:grpSpLocks/>
          </p:cNvGrpSpPr>
          <p:nvPr/>
        </p:nvGrpSpPr>
        <p:grpSpPr bwMode="auto">
          <a:xfrm>
            <a:off x="7145213" y="4441152"/>
            <a:ext cx="576064" cy="214499"/>
            <a:chOff x="2880" y="3360"/>
            <a:chExt cx="2400" cy="240"/>
          </a:xfrm>
        </p:grpSpPr>
        <p:sp>
          <p:nvSpPr>
            <p:cNvPr id="493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04" name="Group 166"/>
          <p:cNvGrpSpPr>
            <a:grpSpLocks/>
          </p:cNvGrpSpPr>
          <p:nvPr/>
        </p:nvGrpSpPr>
        <p:grpSpPr bwMode="auto">
          <a:xfrm>
            <a:off x="808508" y="4441152"/>
            <a:ext cx="576064" cy="214499"/>
            <a:chOff x="2880" y="3360"/>
            <a:chExt cx="2400" cy="240"/>
          </a:xfrm>
        </p:grpSpPr>
        <p:sp>
          <p:nvSpPr>
            <p:cNvPr id="50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16" name="Group 178"/>
          <p:cNvGrpSpPr>
            <a:grpSpLocks/>
          </p:cNvGrpSpPr>
          <p:nvPr/>
        </p:nvGrpSpPr>
        <p:grpSpPr bwMode="auto">
          <a:xfrm>
            <a:off x="232444" y="4442404"/>
            <a:ext cx="576064" cy="214499"/>
            <a:chOff x="2880" y="3360"/>
            <a:chExt cx="2400" cy="240"/>
          </a:xfrm>
        </p:grpSpPr>
        <p:sp>
          <p:nvSpPr>
            <p:cNvPr id="517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1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8" name="Line 191"/>
          <p:cNvSpPr>
            <a:spLocks noChangeShapeType="1"/>
          </p:cNvSpPr>
          <p:nvPr/>
        </p:nvSpPr>
        <p:spPr bwMode="auto">
          <a:xfrm>
            <a:off x="8297341" y="4441152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9" name="Text Box 356"/>
          <p:cNvSpPr txBox="1">
            <a:spLocks noChangeArrowheads="1"/>
          </p:cNvSpPr>
          <p:nvPr/>
        </p:nvSpPr>
        <p:spPr bwMode="auto">
          <a:xfrm>
            <a:off x="3905062" y="3938334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30" name="Text Box 358"/>
          <p:cNvSpPr txBox="1">
            <a:spLocks noChangeArrowheads="1"/>
          </p:cNvSpPr>
          <p:nvPr/>
        </p:nvSpPr>
        <p:spPr bwMode="auto">
          <a:xfrm>
            <a:off x="8081642" y="3938334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l-GR" sz="2800" b="1" i="1" baseline="-250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γ</a:t>
            </a:r>
            <a:endParaRPr lang="de-DE" sz="2800" b="1" i="1" baseline="-25000" dirty="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31" name="Group 371"/>
          <p:cNvGrpSpPr>
            <a:grpSpLocks/>
          </p:cNvGrpSpPr>
          <p:nvPr/>
        </p:nvGrpSpPr>
        <p:grpSpPr bwMode="auto">
          <a:xfrm>
            <a:off x="7721277" y="4442652"/>
            <a:ext cx="576064" cy="214499"/>
            <a:chOff x="2880" y="3360"/>
            <a:chExt cx="2400" cy="240"/>
          </a:xfrm>
        </p:grpSpPr>
        <p:sp>
          <p:nvSpPr>
            <p:cNvPr id="532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3" name="Text Box 356"/>
          <p:cNvSpPr txBox="1">
            <a:spLocks noChangeArrowheads="1"/>
          </p:cNvSpPr>
          <p:nvPr/>
        </p:nvSpPr>
        <p:spPr bwMode="auto">
          <a:xfrm>
            <a:off x="5633302" y="3938334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44" name="Text Box 383"/>
          <p:cNvSpPr txBox="1">
            <a:spLocks noChangeArrowheads="1"/>
          </p:cNvSpPr>
          <p:nvPr/>
        </p:nvSpPr>
        <p:spPr bwMode="auto">
          <a:xfrm>
            <a:off x="2176822" y="3938334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45" name="Text Box 383"/>
          <p:cNvSpPr txBox="1">
            <a:spLocks noChangeArrowheads="1"/>
          </p:cNvSpPr>
          <p:nvPr/>
        </p:nvSpPr>
        <p:spPr bwMode="auto">
          <a:xfrm>
            <a:off x="448482" y="3938334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66" name="Text Box 356"/>
          <p:cNvSpPr txBox="1">
            <a:spLocks noChangeArrowheads="1"/>
          </p:cNvSpPr>
          <p:nvPr/>
        </p:nvSpPr>
        <p:spPr bwMode="auto">
          <a:xfrm>
            <a:off x="297255" y="-2133960"/>
            <a:ext cx="5040684" cy="10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sz="2800" b="1" baseline="-25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could be anything 0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–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p</a:t>
            </a:r>
          </a:p>
          <a:p>
            <a:pPr algn="ctr" eaLnBrk="1" hangingPunct="1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(“anthropic range”)</a:t>
            </a:r>
          </a:p>
        </p:txBody>
      </p:sp>
      <p:cxnSp>
        <p:nvCxnSpPr>
          <p:cNvPr id="572" name="Straight Connector 571"/>
          <p:cNvCxnSpPr/>
          <p:nvPr/>
        </p:nvCxnSpPr>
        <p:spPr bwMode="auto">
          <a:xfrm>
            <a:off x="4767846" y="1747272"/>
            <a:ext cx="0" cy="37662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3" name="Straight Connector 572"/>
          <p:cNvCxnSpPr/>
          <p:nvPr/>
        </p:nvCxnSpPr>
        <p:spPr bwMode="auto">
          <a:xfrm>
            <a:off x="3167270" y="1718612"/>
            <a:ext cx="0" cy="37662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4" name="Straight Connector 573"/>
          <p:cNvCxnSpPr/>
          <p:nvPr/>
        </p:nvCxnSpPr>
        <p:spPr bwMode="auto">
          <a:xfrm>
            <a:off x="6245290" y="1736718"/>
            <a:ext cx="0" cy="37662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8" name="Group 34"/>
          <p:cNvGrpSpPr>
            <a:grpSpLocks/>
          </p:cNvGrpSpPr>
          <p:nvPr/>
        </p:nvGrpSpPr>
        <p:grpSpPr bwMode="auto">
          <a:xfrm>
            <a:off x="1472466" y="5235402"/>
            <a:ext cx="576064" cy="214499"/>
            <a:chOff x="2880" y="3360"/>
            <a:chExt cx="2400" cy="240"/>
          </a:xfrm>
        </p:grpSpPr>
        <p:sp>
          <p:nvSpPr>
            <p:cNvPr id="579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7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8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9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0" name="Group 46"/>
          <p:cNvGrpSpPr>
            <a:grpSpLocks/>
          </p:cNvGrpSpPr>
          <p:nvPr/>
        </p:nvGrpSpPr>
        <p:grpSpPr bwMode="auto">
          <a:xfrm>
            <a:off x="2048530" y="5235402"/>
            <a:ext cx="576064" cy="214499"/>
            <a:chOff x="2880" y="3360"/>
            <a:chExt cx="2400" cy="240"/>
          </a:xfrm>
        </p:grpSpPr>
        <p:sp>
          <p:nvSpPr>
            <p:cNvPr id="591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2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5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6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7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8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9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0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1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2" name="Group 58"/>
          <p:cNvGrpSpPr>
            <a:grpSpLocks/>
          </p:cNvGrpSpPr>
          <p:nvPr/>
        </p:nvGrpSpPr>
        <p:grpSpPr bwMode="auto">
          <a:xfrm>
            <a:off x="2624595" y="5235402"/>
            <a:ext cx="576064" cy="214499"/>
            <a:chOff x="2880" y="3360"/>
            <a:chExt cx="2400" cy="240"/>
          </a:xfrm>
        </p:grpSpPr>
        <p:sp>
          <p:nvSpPr>
            <p:cNvPr id="603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5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6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7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8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9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0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1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2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3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4" name="Group 70"/>
          <p:cNvGrpSpPr>
            <a:grpSpLocks/>
          </p:cNvGrpSpPr>
          <p:nvPr/>
        </p:nvGrpSpPr>
        <p:grpSpPr bwMode="auto">
          <a:xfrm>
            <a:off x="3200659" y="5235402"/>
            <a:ext cx="576064" cy="214499"/>
            <a:chOff x="2880" y="3360"/>
            <a:chExt cx="2400" cy="240"/>
          </a:xfrm>
        </p:grpSpPr>
        <p:sp>
          <p:nvSpPr>
            <p:cNvPr id="615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8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9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0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1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2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3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4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5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6" name="Group 82"/>
          <p:cNvGrpSpPr>
            <a:grpSpLocks/>
          </p:cNvGrpSpPr>
          <p:nvPr/>
        </p:nvGrpSpPr>
        <p:grpSpPr bwMode="auto">
          <a:xfrm>
            <a:off x="3776723" y="5235402"/>
            <a:ext cx="576064" cy="214499"/>
            <a:chOff x="2880" y="3360"/>
            <a:chExt cx="2400" cy="240"/>
          </a:xfrm>
        </p:grpSpPr>
        <p:sp>
          <p:nvSpPr>
            <p:cNvPr id="627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8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9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0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1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2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3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4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6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7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8" name="Group 94"/>
          <p:cNvGrpSpPr>
            <a:grpSpLocks/>
          </p:cNvGrpSpPr>
          <p:nvPr/>
        </p:nvGrpSpPr>
        <p:grpSpPr bwMode="auto">
          <a:xfrm>
            <a:off x="4352787" y="5235402"/>
            <a:ext cx="576064" cy="214499"/>
            <a:chOff x="2880" y="3360"/>
            <a:chExt cx="2400" cy="240"/>
          </a:xfrm>
        </p:grpSpPr>
        <p:sp>
          <p:nvSpPr>
            <p:cNvPr id="639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0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1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2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3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4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5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6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7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8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9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0" name="Group 106"/>
          <p:cNvGrpSpPr>
            <a:grpSpLocks/>
          </p:cNvGrpSpPr>
          <p:nvPr/>
        </p:nvGrpSpPr>
        <p:grpSpPr bwMode="auto">
          <a:xfrm>
            <a:off x="4928851" y="5235402"/>
            <a:ext cx="576064" cy="214499"/>
            <a:chOff x="2880" y="3360"/>
            <a:chExt cx="2400" cy="240"/>
          </a:xfrm>
        </p:grpSpPr>
        <p:sp>
          <p:nvSpPr>
            <p:cNvPr id="651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2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3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4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6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7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8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9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0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1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2" name="Group 118"/>
          <p:cNvGrpSpPr>
            <a:grpSpLocks/>
          </p:cNvGrpSpPr>
          <p:nvPr/>
        </p:nvGrpSpPr>
        <p:grpSpPr bwMode="auto">
          <a:xfrm>
            <a:off x="5504915" y="5235402"/>
            <a:ext cx="576064" cy="214499"/>
            <a:chOff x="2880" y="3360"/>
            <a:chExt cx="2400" cy="240"/>
          </a:xfrm>
        </p:grpSpPr>
        <p:sp>
          <p:nvSpPr>
            <p:cNvPr id="663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4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5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6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7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8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9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0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1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2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3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74" name="Group 130"/>
          <p:cNvGrpSpPr>
            <a:grpSpLocks/>
          </p:cNvGrpSpPr>
          <p:nvPr/>
        </p:nvGrpSpPr>
        <p:grpSpPr bwMode="auto">
          <a:xfrm>
            <a:off x="6080979" y="5235402"/>
            <a:ext cx="576064" cy="214499"/>
            <a:chOff x="2880" y="3360"/>
            <a:chExt cx="2400" cy="240"/>
          </a:xfrm>
        </p:grpSpPr>
        <p:sp>
          <p:nvSpPr>
            <p:cNvPr id="675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6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7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8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9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0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1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2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3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4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5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86" name="Group 142"/>
          <p:cNvGrpSpPr>
            <a:grpSpLocks/>
          </p:cNvGrpSpPr>
          <p:nvPr/>
        </p:nvGrpSpPr>
        <p:grpSpPr bwMode="auto">
          <a:xfrm>
            <a:off x="6657043" y="5235402"/>
            <a:ext cx="576064" cy="214499"/>
            <a:chOff x="2880" y="3360"/>
            <a:chExt cx="2400" cy="240"/>
          </a:xfrm>
        </p:grpSpPr>
        <p:sp>
          <p:nvSpPr>
            <p:cNvPr id="68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98" name="Group 154"/>
          <p:cNvGrpSpPr>
            <a:grpSpLocks/>
          </p:cNvGrpSpPr>
          <p:nvPr/>
        </p:nvGrpSpPr>
        <p:grpSpPr bwMode="auto">
          <a:xfrm>
            <a:off x="7233107" y="5235402"/>
            <a:ext cx="576064" cy="214499"/>
            <a:chOff x="2880" y="3360"/>
            <a:chExt cx="2400" cy="240"/>
          </a:xfrm>
        </p:grpSpPr>
        <p:sp>
          <p:nvSpPr>
            <p:cNvPr id="699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0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1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2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3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4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8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9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10" name="Group 166"/>
          <p:cNvGrpSpPr>
            <a:grpSpLocks/>
          </p:cNvGrpSpPr>
          <p:nvPr/>
        </p:nvGrpSpPr>
        <p:grpSpPr bwMode="auto">
          <a:xfrm>
            <a:off x="896402" y="5235402"/>
            <a:ext cx="576064" cy="214499"/>
            <a:chOff x="2880" y="3360"/>
            <a:chExt cx="2400" cy="240"/>
          </a:xfrm>
        </p:grpSpPr>
        <p:sp>
          <p:nvSpPr>
            <p:cNvPr id="711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2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3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4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5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8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9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0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1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34" name="Line 190"/>
          <p:cNvSpPr>
            <a:spLocks noChangeShapeType="1"/>
          </p:cNvSpPr>
          <p:nvPr/>
        </p:nvSpPr>
        <p:spPr bwMode="auto">
          <a:xfrm>
            <a:off x="611698" y="5235402"/>
            <a:ext cx="288032" cy="0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5" name="Line 191"/>
          <p:cNvSpPr>
            <a:spLocks noChangeShapeType="1"/>
          </p:cNvSpPr>
          <p:nvPr/>
        </p:nvSpPr>
        <p:spPr bwMode="auto">
          <a:xfrm>
            <a:off x="8385235" y="5235402"/>
            <a:ext cx="360040" cy="0"/>
          </a:xfrm>
          <a:prstGeom prst="lin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36" name="Group 371"/>
          <p:cNvGrpSpPr>
            <a:grpSpLocks/>
          </p:cNvGrpSpPr>
          <p:nvPr/>
        </p:nvGrpSpPr>
        <p:grpSpPr bwMode="auto">
          <a:xfrm>
            <a:off x="7809171" y="5236902"/>
            <a:ext cx="576064" cy="214499"/>
            <a:chOff x="2880" y="3360"/>
            <a:chExt cx="2400" cy="240"/>
          </a:xfrm>
        </p:grpSpPr>
        <p:sp>
          <p:nvSpPr>
            <p:cNvPr id="737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8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9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0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1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2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3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4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5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6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7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9" name="TextBox 748"/>
              <p:cNvSpPr txBox="1"/>
              <p:nvPr/>
            </p:nvSpPr>
            <p:spPr>
              <a:xfrm>
                <a:off x="-443614" y="1570044"/>
                <a:ext cx="35942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Overclosed</a:t>
                </a:r>
                <a:r>
                  <a:rPr lang="de-DE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universe</a:t>
                </a:r>
                <a:r>
                  <a:rPr lang="de-DE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de-DE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de-DE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1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</m:oMath>
                </a14:m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0.01</a:t>
                </a: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9" name="TextBox 7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3614" y="1570044"/>
                <a:ext cx="3594226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4717" r="-135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0" name="TextBox 749"/>
          <p:cNvSpPr txBox="1"/>
          <p:nvPr/>
        </p:nvSpPr>
        <p:spPr>
          <a:xfrm>
            <a:off x="4738882" y="1267025"/>
            <a:ext cx="172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inflationary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1" name="TextBox 750"/>
          <p:cNvSpPr txBox="1"/>
          <p:nvPr/>
        </p:nvSpPr>
        <p:spPr>
          <a:xfrm>
            <a:off x="6607504" y="1051950"/>
            <a:ext cx="25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Astrophysical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bounds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Axions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good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DM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candidates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2" name="Text Box 358"/>
          <p:cNvSpPr txBox="1">
            <a:spLocks noChangeArrowheads="1"/>
          </p:cNvSpPr>
          <p:nvPr/>
        </p:nvSpPr>
        <p:spPr bwMode="auto">
          <a:xfrm>
            <a:off x="424845" y="4752741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dirty="0" smtClean="0">
                <a:solidFill>
                  <a:schemeClr val="tx1"/>
                </a:solidFill>
                <a:effectLst/>
                <a:latin typeface="Symbol" panose="05050102010706020507" pitchFamily="18" charset="2"/>
                <a:sym typeface="Symbol"/>
              </a:rPr>
              <a:t></a:t>
            </a:r>
            <a:r>
              <a:rPr lang="en-US" sz="2800" b="1" i="1" baseline="-25000" dirty="0" smtClean="0">
                <a:solidFill>
                  <a:schemeClr val="tx1"/>
                </a:solidFill>
                <a:effectLst/>
                <a:latin typeface="+mj-lt"/>
              </a:rPr>
              <a:t>de Broglie</a:t>
            </a:r>
            <a:endParaRPr lang="de-DE" sz="2800" b="1" i="1" baseline="-2500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53" name="Text Box 356"/>
          <p:cNvSpPr txBox="1">
            <a:spLocks noChangeArrowheads="1"/>
          </p:cNvSpPr>
          <p:nvPr/>
        </p:nvSpPr>
        <p:spPr bwMode="auto">
          <a:xfrm>
            <a:off x="5144890" y="4814228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1m</a:t>
            </a:r>
            <a:endParaRPr lang="de-DE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754" name="Text Box 356"/>
          <p:cNvSpPr txBox="1">
            <a:spLocks noChangeArrowheads="1"/>
          </p:cNvSpPr>
          <p:nvPr/>
        </p:nvSpPr>
        <p:spPr bwMode="auto">
          <a:xfrm>
            <a:off x="6763876" y="4803674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1mm</a:t>
            </a:r>
            <a:endParaRPr lang="de-DE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755" name="Text Box 356"/>
          <p:cNvSpPr txBox="1">
            <a:spLocks noChangeArrowheads="1"/>
          </p:cNvSpPr>
          <p:nvPr/>
        </p:nvSpPr>
        <p:spPr bwMode="auto">
          <a:xfrm>
            <a:off x="3450478" y="482178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1km</a:t>
            </a:r>
            <a:endParaRPr lang="de-DE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722" name="Text Box 356"/>
          <p:cNvSpPr txBox="1">
            <a:spLocks noChangeArrowheads="1"/>
          </p:cNvSpPr>
          <p:nvPr/>
        </p:nvSpPr>
        <p:spPr bwMode="auto">
          <a:xfrm>
            <a:off x="1766197" y="4815160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1000km</a:t>
            </a:r>
            <a:endParaRPr lang="de-DE" b="1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762831" y="5979267"/>
            <a:ext cx="1470992" cy="222637"/>
          </a:xfrm>
          <a:prstGeom prst="rect">
            <a:avLst/>
          </a:prstGeom>
          <a:gradFill>
            <a:gsLst>
              <a:gs pos="0">
                <a:srgbClr val="FF0000">
                  <a:lumMod val="47000"/>
                  <a:lumOff val="53000"/>
                </a:srgbClr>
              </a:gs>
              <a:gs pos="13000">
                <a:srgbClr val="FF0000"/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23" name="Rectangle 722"/>
          <p:cNvSpPr/>
          <p:nvPr/>
        </p:nvSpPr>
        <p:spPr bwMode="auto">
          <a:xfrm rot="10800000">
            <a:off x="683812" y="5590993"/>
            <a:ext cx="4102873" cy="222637"/>
          </a:xfrm>
          <a:prstGeom prst="rect">
            <a:avLst/>
          </a:prstGeom>
          <a:gradFill>
            <a:gsLst>
              <a:gs pos="0">
                <a:srgbClr val="C00000"/>
              </a:gs>
              <a:gs pos="51000">
                <a:srgbClr val="FF0000">
                  <a:alpha val="10000"/>
                </a:srgbClr>
              </a:gs>
              <a:gs pos="100000">
                <a:schemeClr val="bg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6179" y="5518409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Pre-inflationary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en-US" dirty="0"/>
          </a:p>
        </p:txBody>
      </p:sp>
      <p:sp>
        <p:nvSpPr>
          <p:cNvPr id="546" name="Rectangle 545"/>
          <p:cNvSpPr/>
          <p:nvPr/>
        </p:nvSpPr>
        <p:spPr>
          <a:xfrm>
            <a:off x="6209608" y="5892122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de-DE" sz="1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inflationary</a:t>
            </a:r>
            <a:r>
              <a:rPr lang="de-DE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8" name="Rectangle 547"/>
          <p:cNvSpPr/>
          <p:nvPr/>
        </p:nvSpPr>
        <p:spPr>
          <a:xfrm>
            <a:off x="3274723" y="1272405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1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e-DE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de-DE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inflationary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4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15</a:t>
            </a:fld>
            <a:endParaRPr lang="en-US" altLang="de-DE" dirty="0"/>
          </a:p>
        </p:txBody>
      </p:sp>
      <p:sp>
        <p:nvSpPr>
          <p:cNvPr id="725" name="Title 1"/>
          <p:cNvSpPr txBox="1">
            <a:spLocks/>
          </p:cNvSpPr>
          <p:nvPr/>
        </p:nvSpPr>
        <p:spPr>
          <a:xfrm>
            <a:off x="0" y="105877"/>
            <a:ext cx="8637006" cy="1339850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smtClean="0">
                <a:ln w="63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Axion DM into scale:</a:t>
            </a:r>
            <a:endParaRPr lang="en-US" sz="28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16</a:t>
            </a:fld>
            <a:endParaRPr lang="en-US" alt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20" y="1033004"/>
            <a:ext cx="1917114" cy="99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04" y="1106340"/>
            <a:ext cx="1753333" cy="72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21101" y="96147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7542696" y="158714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</a:t>
            </a:r>
            <a:endParaRPr lang="de-DE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5770607" y="1053734"/>
            <a:ext cx="485336" cy="255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727" y="2105555"/>
            <a:ext cx="8130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ALPs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from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generically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possible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U(1)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Symmetries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: </a:t>
            </a:r>
            <a:b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</a:b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/>
            </a:r>
            <a:b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</a:b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same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couplings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with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different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coupling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constants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possible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, </a:t>
            </a:r>
            <a:b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</a:b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no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mass-coupling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relation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with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PQ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scale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(not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given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by</a:t>
            </a:r>
            <a:r>
              <a:rPr lang="de-DE" altLang="de-DE" sz="1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QCD)</a:t>
            </a:r>
            <a:endParaRPr lang="de-DE" altLang="de-DE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Generic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 Like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Particles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(ALPs):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219706" y="850353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6" y="850353"/>
                <a:ext cx="372217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31931" y="1661513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31" y="1661513"/>
                <a:ext cx="372217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12" y="3476428"/>
            <a:ext cx="4695519" cy="307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1617" y="1093218"/>
            <a:ext cx="1584092" cy="849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69667" y="1321876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667" y="1321876"/>
                <a:ext cx="391325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4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BEABE452-03F8-4E62-AEA0-F9187F14BAF2}" type="slidenum">
              <a:rPr lang="en-US" altLang="de-DE"/>
              <a:pPr/>
              <a:t>17</a:t>
            </a:fld>
            <a:endParaRPr lang="en-US" altLang="de-DE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ALPs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solution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to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astrophysical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hints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?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" y="1533886"/>
            <a:ext cx="8729003" cy="104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59398" y="1038356"/>
            <a:ext cx="3804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20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TeV</a:t>
            </a:r>
            <a:r>
              <a:rPr lang="de-DE" altLang="de-DE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transparecncy</a:t>
            </a:r>
            <a:r>
              <a:rPr lang="de-DE" altLang="de-DE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000" b="1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hint</a:t>
            </a:r>
            <a:r>
              <a:rPr lang="de-DE" altLang="de-DE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: ALPs</a:t>
            </a:r>
            <a:endParaRPr lang="de-DE" dirty="0"/>
          </a:p>
        </p:txBody>
      </p:sp>
      <p:sp>
        <p:nvSpPr>
          <p:cNvPr id="22" name="Rectangle 21"/>
          <p:cNvSpPr/>
          <p:nvPr/>
        </p:nvSpPr>
        <p:spPr>
          <a:xfrm>
            <a:off x="1785501" y="3156261"/>
            <a:ext cx="5567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de-DE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Stellar </a:t>
            </a:r>
            <a:r>
              <a:rPr lang="de-DE" altLang="de-DE" sz="20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cooling</a:t>
            </a:r>
            <a:r>
              <a:rPr lang="de-DE" altLang="de-DE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: </a:t>
            </a:r>
            <a:r>
              <a:rPr lang="de-DE" altLang="de-DE" sz="20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Could</a:t>
            </a:r>
            <a:r>
              <a:rPr lang="de-DE" altLang="de-DE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be</a:t>
            </a:r>
            <a:r>
              <a:rPr lang="de-DE" altLang="de-DE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due </a:t>
            </a:r>
            <a:r>
              <a:rPr lang="de-DE" altLang="de-DE" sz="2000" b="1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to</a:t>
            </a:r>
            <a:r>
              <a:rPr lang="de-DE" altLang="de-DE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QCD axions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3432516" y="258959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de-DE" sz="1050" dirty="0" smtClean="0">
                <a:latin typeface="LMSans8-Regular"/>
              </a:rPr>
              <a:t>arXiv:1302.1208</a:t>
            </a:r>
            <a:endParaRPr lang="de-DE" sz="4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6" y="3729186"/>
            <a:ext cx="3303954" cy="25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72929" y="3621324"/>
            <a:ext cx="41710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Brightest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giants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nonstandard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endParaRPr 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Statistically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deviation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expectation</a:t>
            </a:r>
            <a:endParaRPr 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417255" y="3910818"/>
            <a:ext cx="555674" cy="289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4840423" y="2589590"/>
            <a:ext cx="335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Prone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to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systematics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source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45692" y="5870153"/>
            <a:ext cx="2967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How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well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do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we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understand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standard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stellar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cooling</a:t>
            </a:r>
            <a:r>
              <a:rPr lang="de-DE" alt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6580" y="5008136"/>
            <a:ext cx="141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arXiv:1512.08108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410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98475"/>
            <a:ext cx="88265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18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8432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19</a:t>
            </a:fld>
            <a:endParaRPr lang="en-US" altLang="de-DE"/>
          </a:p>
        </p:txBody>
      </p:sp>
      <p:sp>
        <p:nvSpPr>
          <p:cNvPr id="3" name="Oval 2"/>
          <p:cNvSpPr/>
          <p:nvPr/>
        </p:nvSpPr>
        <p:spPr bwMode="auto">
          <a:xfrm>
            <a:off x="1876502" y="927777"/>
            <a:ext cx="5400000" cy="5400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3737" y="2841389"/>
            <a:ext cx="1643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b="1" dirty="0">
                <a:solidFill>
                  <a:schemeClr val="accent6"/>
                </a:solidFill>
                <a:latin typeface="Arial" charset="0"/>
                <a:cs typeface="Arial" charset="0"/>
              </a:rPr>
              <a:t>Axions </a:t>
            </a:r>
            <a:r>
              <a:rPr lang="de-DE" altLang="de-DE" b="1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and</a:t>
            </a:r>
            <a:r>
              <a:rPr lang="de-DE" altLang="de-DE" b="1" dirty="0">
                <a:solidFill>
                  <a:schemeClr val="accent6"/>
                </a:solidFill>
                <a:latin typeface="Arial" charset="0"/>
                <a:cs typeface="Arial" charset="0"/>
              </a:rPr>
              <a:t> ALPs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4868" y="1113214"/>
            <a:ext cx="1885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CP problem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9309" y="3334475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0317" y="5401097"/>
            <a:ext cx="2116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Fields (string theory)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3985" y="2022378"/>
            <a:ext cx="1962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QCD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DM axion 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(neV-1meV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2201" y="4539962"/>
            <a:ext cx="1796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[Hidden/Dark 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photons]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336" y="1883879"/>
            <a:ext cx="1085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Solar (QCD) axions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9704" y="4601874"/>
            <a:ext cx="1374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Stringy axions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965" y="3071544"/>
            <a:ext cx="2185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transparency / stellar cooling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Motivation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for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axions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and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ALPs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02" y="1303453"/>
            <a:ext cx="6048672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The horizontal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pool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table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510293" y="5040281"/>
            <a:ext cx="7196385" cy="8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2091193" y="4269850"/>
            <a:ext cx="6567777" cy="16140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77800" y="4519069"/>
                <a:ext cx="5084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800" y="4519069"/>
                <a:ext cx="508473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 bwMode="auto">
          <a:xfrm rot="315593">
            <a:off x="8066970" y="4396640"/>
            <a:ext cx="147919" cy="636059"/>
          </a:xfrm>
          <a:custGeom>
            <a:avLst/>
            <a:gdLst>
              <a:gd name="connsiteX0" fmla="*/ 0 w 198554"/>
              <a:gd name="connsiteY0" fmla="*/ 0 h 771276"/>
              <a:gd name="connsiteX1" fmla="*/ 190831 w 198554"/>
              <a:gd name="connsiteY1" fmla="*/ 389613 h 771276"/>
              <a:gd name="connsiteX2" fmla="*/ 143123 w 198554"/>
              <a:gd name="connsiteY2" fmla="*/ 771276 h 7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554" h="771276">
                <a:moveTo>
                  <a:pt x="0" y="0"/>
                </a:moveTo>
                <a:cubicBezTo>
                  <a:pt x="83488" y="130533"/>
                  <a:pt x="166977" y="261067"/>
                  <a:pt x="190831" y="389613"/>
                </a:cubicBezTo>
                <a:cubicBezTo>
                  <a:pt x="214685" y="518159"/>
                  <a:pt x="178904" y="644717"/>
                  <a:pt x="143123" y="77127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2838" y="797140"/>
            <a:ext cx="6822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P. </a:t>
            </a:r>
            <a:r>
              <a:rPr lang="en-US" sz="2000" dirty="0" err="1" smtClean="0"/>
              <a:t>Sikivie</a:t>
            </a:r>
            <a:r>
              <a:rPr lang="en-US" sz="2000" dirty="0" smtClean="0"/>
              <a:t>, Physics </a:t>
            </a:r>
            <a:r>
              <a:rPr lang="en-US" sz="2000" dirty="0"/>
              <a:t>Today </a:t>
            </a:r>
            <a:r>
              <a:rPr lang="en-US" sz="2000" b="1" dirty="0"/>
              <a:t>49</a:t>
            </a:r>
            <a:r>
              <a:rPr lang="en-US" sz="2000" dirty="0"/>
              <a:t>, 12, 22 (1996)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7034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20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approaches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313118"/>
            <a:ext cx="8458200" cy="6172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en-US" sz="1800" b="1" kern="0" dirty="0" err="1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Haloscopes</a:t>
            </a:r>
            <a:r>
              <a:rPr lang="en-US" altLang="en-US" sz="1800" b="1" kern="0" dirty="0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- DM</a:t>
            </a:r>
          </a:p>
          <a:p>
            <a:pPr>
              <a:buFontTx/>
              <a:buNone/>
            </a:pPr>
            <a:r>
              <a:rPr lang="en-US" altLang="en-US" sz="18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Cavity Dish antenna</a:t>
            </a:r>
          </a:p>
          <a:p>
            <a:pPr>
              <a:buFontTx/>
              <a:buNone/>
            </a:pPr>
            <a:r>
              <a:rPr lang="en-US" altLang="en-US" sz="18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Dielectric </a:t>
            </a:r>
            <a:r>
              <a:rPr lang="en-US" altLang="en-US" sz="1800" b="1" kern="0" dirty="0" err="1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</a:t>
            </a:r>
            <a:endParaRPr lang="en-US" altLang="en-US" sz="1800" b="1" kern="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1800" b="1" kern="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00" b="1" kern="0" dirty="0" err="1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Helioscope</a:t>
            </a:r>
            <a:r>
              <a:rPr lang="en-US" altLang="en-US" sz="1800" b="1" kern="0" dirty="0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– solar axions</a:t>
            </a:r>
          </a:p>
          <a:p>
            <a:pPr>
              <a:buFontTx/>
              <a:buNone/>
            </a:pPr>
            <a:endParaRPr lang="en-US" altLang="en-US" sz="1800" b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00" b="1" kern="0" dirty="0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Lab experiments - ALPs</a:t>
            </a:r>
            <a:endParaRPr lang="en-US" altLang="en-US" sz="1800" b="1" kern="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Light shining through walls</a:t>
            </a:r>
          </a:p>
          <a:p>
            <a:pPr>
              <a:buNone/>
            </a:pPr>
            <a:r>
              <a:rPr lang="en-US" altLang="en-US" sz="1800" b="1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LC circuit</a:t>
            </a:r>
          </a:p>
          <a:p>
            <a:pPr>
              <a:buNone/>
            </a:pPr>
            <a:r>
              <a:rPr lang="en-US" altLang="en-US" sz="1800" b="1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NMR methods</a:t>
            </a:r>
          </a:p>
          <a:p>
            <a:pPr>
              <a:buNone/>
            </a:pPr>
            <a:r>
              <a:rPr lang="en-US" altLang="en-US" sz="1800" b="1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Beam dump</a:t>
            </a:r>
          </a:p>
          <a:p>
            <a:pPr>
              <a:buNone/>
            </a:pPr>
            <a:r>
              <a:rPr lang="en-US" altLang="en-US" sz="1800" b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</a:t>
            </a:r>
            <a:r>
              <a:rPr lang="en-US" altLang="en-US" sz="1800" b="1" kern="0" baseline="30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</a:t>
            </a:r>
            <a:r>
              <a:rPr lang="en-US" altLang="en-US" sz="1800" b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force</a:t>
            </a:r>
          </a:p>
          <a:p>
            <a:pPr>
              <a:buNone/>
            </a:pPr>
            <a:r>
              <a:rPr lang="en-US" altLang="en-US" sz="1800" b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Long range forces, </a:t>
            </a:r>
          </a:p>
          <a:p>
            <a:pPr>
              <a:buNone/>
            </a:pPr>
            <a:r>
              <a:rPr lang="en-US" altLang="en-US" sz="1800" b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atomic transitions,…</a:t>
            </a:r>
          </a:p>
          <a:p>
            <a:pPr>
              <a:buFontTx/>
              <a:buNone/>
            </a:pPr>
            <a:r>
              <a:rPr lang="en-US" altLang="en-US" sz="1800" b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794" y="2393188"/>
            <a:ext cx="2313471" cy="96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4" y="1108343"/>
            <a:ext cx="1104340" cy="10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1" y="3360955"/>
            <a:ext cx="2658495" cy="76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4" y="4536650"/>
            <a:ext cx="2477941" cy="15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15" y="2488445"/>
            <a:ext cx="2311187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984880" y="3195144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880" y="3195144"/>
                <a:ext cx="51328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/>
          <p:cNvSpPr/>
          <p:nvPr/>
        </p:nvSpPr>
        <p:spPr bwMode="auto">
          <a:xfrm rot="10800000">
            <a:off x="6484270" y="1928399"/>
            <a:ext cx="467308" cy="2471596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0800000">
            <a:off x="6473726" y="4480695"/>
            <a:ext cx="477852" cy="168472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83139" y="2023856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Primakoff</a:t>
            </a: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effect</a:t>
            </a:r>
            <a:endParaRPr lang="de-DE" dirty="0"/>
          </a:p>
        </p:txBody>
      </p:sp>
      <p:sp>
        <p:nvSpPr>
          <p:cNvPr id="29" name="Rectangle 28"/>
          <p:cNvSpPr/>
          <p:nvPr/>
        </p:nvSpPr>
        <p:spPr>
          <a:xfrm>
            <a:off x="7125379" y="5122522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Other couplings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8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21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5455" y="418300"/>
            <a:ext cx="7457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efforts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worldwide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15364" name="Picture 4" descr="Datei:Nova Orbis Tabula in Lucem Ed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94" y="892921"/>
            <a:ext cx="6819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7561" y="1341242"/>
            <a:ext cx="333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ADMX</a:t>
            </a:r>
            <a:b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Seattle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1392" y="1133250"/>
            <a:ext cx="3331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Haystack</a:t>
            </a:r>
            <a:b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ABRACADABRA</a:t>
            </a:r>
            <a:b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Yale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78643" y="5153578"/>
            <a:ext cx="3331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6047" y="828521"/>
            <a:ext cx="333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CAST, OSQAR</a:t>
            </a:r>
            <a:b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9410" y="5976075"/>
            <a:ext cx="3331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1894" y="5767107"/>
            <a:ext cx="333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PVLAS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Legnaro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QUAX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Frascati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890260" y="3331031"/>
            <a:ext cx="1434272" cy="270017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495671" y="2149085"/>
            <a:ext cx="227243" cy="8833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390798" y="1929619"/>
            <a:ext cx="520353" cy="92555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11" idx="0"/>
          </p:cNvCxnSpPr>
          <p:nvPr/>
        </p:nvCxnSpPr>
        <p:spPr bwMode="auto">
          <a:xfrm flipH="1" flipV="1">
            <a:off x="7576458" y="2855172"/>
            <a:ext cx="167741" cy="229840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stCxn id="12" idx="2"/>
          </p:cNvCxnSpPr>
          <p:nvPr/>
        </p:nvCxnSpPr>
        <p:spPr bwMode="auto">
          <a:xfrm flipH="1">
            <a:off x="5673012" y="1474852"/>
            <a:ext cx="1508591" cy="15408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14" idx="0"/>
          </p:cNvCxnSpPr>
          <p:nvPr/>
        </p:nvCxnSpPr>
        <p:spPr bwMode="auto">
          <a:xfrm flipV="1">
            <a:off x="2917450" y="3168713"/>
            <a:ext cx="2764895" cy="259839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 rot="5400000">
            <a:off x="4795058" y="3198167"/>
            <a:ext cx="7457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2335213" algn="l"/>
              </a:tabLst>
            </a:pPr>
            <a:r>
              <a:rPr lang="de-DE" altLang="de-DE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For</a:t>
            </a: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sure</a:t>
            </a: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not </a:t>
            </a:r>
            <a:r>
              <a:rPr lang="de-DE" altLang="de-DE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complete</a:t>
            </a:r>
            <a:r>
              <a:rPr lang="de-DE" altLang="de-DE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  <a:endParaRPr lang="de-DE" altLang="de-DE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602" y="1920566"/>
            <a:ext cx="333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ARIADNE</a:t>
            </a:r>
          </a:p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1870445" y="2524086"/>
            <a:ext cx="1040706" cy="64462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>
          <a:xfrm>
            <a:off x="5568444" y="5989938"/>
            <a:ext cx="3331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156764" y="4544840"/>
            <a:ext cx="49795" cy="14711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35"/>
          <p:cNvSpPr/>
          <p:nvPr/>
        </p:nvSpPr>
        <p:spPr>
          <a:xfrm>
            <a:off x="4664119" y="1098105"/>
            <a:ext cx="2058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IAXO, </a:t>
            </a:r>
            <a:b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MADMAX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5691673" y="1709368"/>
            <a:ext cx="29858" cy="111594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437260" y="1705636"/>
            <a:ext cx="261878" cy="128327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97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19" y="524780"/>
            <a:ext cx="9494498" cy="26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67151" y="3891917"/>
            <a:ext cx="3744402" cy="11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 defTabSz="92162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Primakoff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effect:</a:t>
            </a:r>
          </a:p>
          <a:p>
            <a:pPr algn="l" defTabSz="921624"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92162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Axion-photon transition in external</a:t>
            </a:r>
          </a:p>
          <a:p>
            <a:pPr algn="l" defTabSz="92162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E or B </a:t>
            </a:r>
            <a:r>
              <a:rPr lang="en-US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en-US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69" y="3830159"/>
            <a:ext cx="3786871" cy="197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5431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00113" y="-92717"/>
            <a:ext cx="7345362" cy="1339850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21624" fontAlgn="auto">
              <a:spcAft>
                <a:spcPts val="0"/>
              </a:spcAft>
            </a:pPr>
            <a:r>
              <a:rPr lang="en-US" sz="3200" b="1" dirty="0" smtClean="0">
                <a:ln w="6350">
                  <a:noFill/>
                </a:ln>
                <a:solidFill>
                  <a:schemeClr val="tx1"/>
                </a:solidFill>
                <a:latin typeface="Calibri"/>
              </a:rPr>
              <a:t>Axion to photon coupling</a:t>
            </a:r>
            <a:endParaRPr lang="en-US" sz="3200" b="1" kern="1200" dirty="0">
              <a:ln w="6350">
                <a:noFill/>
              </a:ln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5043" y="1464408"/>
            <a:ext cx="1584092" cy="849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093" y="1693066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93" y="1693066"/>
                <a:ext cx="391325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4078" y="1275866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8" y="1275866"/>
                <a:ext cx="372217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16303" y="2087026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303" y="2087026"/>
                <a:ext cx="372217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96363" y="1010085"/>
                <a:ext cx="6028660" cy="1807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l" defTabSz="921624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prstClr val="black">
                                      <a:lumMod val="75000"/>
                                      <a:lumOff val="25000"/>
                                    </a:prst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 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 </m:t>
                      </m:r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𝐁</m:t>
                      </m:r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 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9BBB59">
                                      <a:lumMod val="75000"/>
                                    </a:srgb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9BBB59">
                                      <a:lumMod val="75000"/>
                                    </a:srgbClr>
                                  </a:solidFill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9BBB59">
                                      <a:lumMod val="75000"/>
                                    </a:srgbClr>
                                  </a:solidFill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latin typeface="Cambria Math"/>
                            </a:rPr>
                            <m:t>1.92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i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363" y="1010085"/>
                <a:ext cx="6028660" cy="180780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83709" y="4034992"/>
                <a:ext cx="3907736" cy="581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>
                        <a:latin typeface="Cambria Math"/>
                        <a:ea typeface="Cambria Math"/>
                      </a:rPr>
                      <m:t>𝛁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𝑩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𝑩</m:t>
                    </m:r>
                    <m:acc>
                      <m:accPr>
                        <m:chr m:val="̇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</m:ac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709" y="4034992"/>
                <a:ext cx="3907736" cy="58105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31724" y="3205824"/>
            <a:ext cx="8128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Modifies Maxwell equations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Additional source term</a:t>
            </a:r>
            <a:endParaRPr lang="de-DE" sz="2400" dirty="0"/>
          </a:p>
        </p:txBody>
      </p:sp>
      <p:sp>
        <p:nvSpPr>
          <p:cNvPr id="17" name="Rectangle 16"/>
          <p:cNvSpPr/>
          <p:nvPr/>
        </p:nvSpPr>
        <p:spPr>
          <a:xfrm>
            <a:off x="563093" y="5140718"/>
            <a:ext cx="7839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external B-field the axion sources an E-field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035451" y="3884254"/>
            <a:ext cx="1355723" cy="9017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z="1800" b="1" smtClean="0"/>
              <a:pPr/>
              <a:t>23</a:t>
            </a:fld>
            <a:endParaRPr lang="en-US" altLang="de-DE" sz="1800" b="1"/>
          </a:p>
        </p:txBody>
      </p:sp>
    </p:spTree>
    <p:extLst>
      <p:ext uri="{BB962C8B-B14F-4D97-AF65-F5344CB8AC3E}">
        <p14:creationId xmlns:p14="http://schemas.microsoft.com/office/powerpoint/2010/main" val="20918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33516" y="1494392"/>
                <a:ext cx="5261505" cy="819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𝑬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𝑩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ϵ</m:t>
                          </m:r>
                        </m:den>
                      </m:f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sSub>
                        <m:sSubPr>
                          <m:ctrlP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𝒄𝒐𝒔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𝒂</m:t>
                          </m:r>
                        </m:sub>
                      </m:sSub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𝒕</m:t>
                      </m:r>
                      <m:r>
                        <a:rPr lang="de-DE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516" y="1494392"/>
                <a:ext cx="5261505" cy="8195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21733" y="2487136"/>
                <a:ext cx="31656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</a:rPr>
                      <m:t>𝝐</m:t>
                    </m:r>
                  </m:oMath>
                </a14:m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</a:rPr>
                  <a:t> is dielectric constant</a:t>
                </a: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733" y="2487136"/>
                <a:ext cx="3165662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890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9972" y="4852161"/>
                <a:ext cx="7777080" cy="1079602"/>
              </a:xfrm>
              <a:prstGeom prst="round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𝟏𝟐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Volts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meter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10 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Tesla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DM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2" y="4852161"/>
                <a:ext cx="7777080" cy="1079602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75580" y="4028212"/>
                <a:ext cx="3234155" cy="714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DM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300 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="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580" y="4028212"/>
                <a:ext cx="3234155" cy="7147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601020" y="3460502"/>
            <a:ext cx="5808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local dark matter density: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00113" y="-92717"/>
            <a:ext cx="7345362" cy="1339850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21624" fontAlgn="auto">
              <a:spcAft>
                <a:spcPts val="0"/>
              </a:spcAft>
            </a:pPr>
            <a:r>
              <a:rPr lang="en-US" sz="3200" b="1" dirty="0" err="1" smtClean="0">
                <a:ln w="6350">
                  <a:noFill/>
                </a:ln>
                <a:solidFill>
                  <a:schemeClr val="tx1"/>
                </a:solidFill>
                <a:latin typeface="Calibri"/>
              </a:rPr>
              <a:t>Axiont</a:t>
            </a:r>
            <a:r>
              <a:rPr lang="en-US" sz="3200" b="1" dirty="0" smtClean="0">
                <a:ln w="6350">
                  <a:noFill/>
                </a:ln>
                <a:solidFill>
                  <a:schemeClr val="tx1"/>
                </a:solidFill>
                <a:latin typeface="Calibri"/>
              </a:rPr>
              <a:t> to photon coupling</a:t>
            </a:r>
            <a:endParaRPr lang="en-US" sz="3200" b="1" kern="1200" dirty="0">
              <a:ln w="6350">
                <a:noFill/>
              </a:ln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5043" y="1464408"/>
            <a:ext cx="1584092" cy="849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3093" y="1693066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93" y="1693066"/>
                <a:ext cx="39132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04078" y="1275866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8" y="1275866"/>
                <a:ext cx="372217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16303" y="2087026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303" y="2087026"/>
                <a:ext cx="372217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z="1800" b="1" smtClean="0"/>
              <a:pPr/>
              <a:t>24</a:t>
            </a:fld>
            <a:endParaRPr lang="en-US" altLang="de-DE" sz="1800" b="1"/>
          </a:p>
        </p:txBody>
      </p:sp>
    </p:spTree>
    <p:extLst>
      <p:ext uri="{BB962C8B-B14F-4D97-AF65-F5344CB8AC3E}">
        <p14:creationId xmlns:p14="http://schemas.microsoft.com/office/powerpoint/2010/main" val="5433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01" y="1339586"/>
            <a:ext cx="6384851" cy="4626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Finding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relic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pool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table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oscillations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25</a:t>
            </a:fld>
            <a:endParaRPr lang="en-US" altLang="de-DE" dirty="0"/>
          </a:p>
        </p:txBody>
      </p:sp>
      <p:sp>
        <p:nvSpPr>
          <p:cNvPr id="5" name="Rectangle 4"/>
          <p:cNvSpPr/>
          <p:nvPr/>
        </p:nvSpPr>
        <p:spPr>
          <a:xfrm>
            <a:off x="842838" y="797140"/>
            <a:ext cx="6822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P. </a:t>
            </a:r>
            <a:r>
              <a:rPr lang="en-US" sz="2000" dirty="0" err="1" smtClean="0"/>
              <a:t>Sikivie</a:t>
            </a:r>
            <a:r>
              <a:rPr lang="en-US" sz="2000" dirty="0" smtClean="0"/>
              <a:t>, Physics </a:t>
            </a:r>
            <a:r>
              <a:rPr lang="en-US" sz="2000" dirty="0"/>
              <a:t>Today </a:t>
            </a:r>
            <a:r>
              <a:rPr lang="en-US" sz="2000" b="1" dirty="0"/>
              <a:t>49</a:t>
            </a:r>
            <a:r>
              <a:rPr lang="en-US" sz="2000" dirty="0"/>
              <a:t>, 12, 22 (1996)</a:t>
            </a:r>
          </a:p>
        </p:txBody>
      </p:sp>
    </p:spTree>
    <p:extLst>
      <p:ext uri="{BB962C8B-B14F-4D97-AF65-F5344CB8AC3E}">
        <p14:creationId xmlns:p14="http://schemas.microsoft.com/office/powerpoint/2010/main" val="15858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26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14728" y="3538247"/>
                <a:ext cx="5451231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1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𝒔𝒊𝒈</m:t>
                          </m:r>
                        </m:sub>
                      </m:sSub>
                      <m:r>
                        <a:rPr lang="en-US" sz="1800" b="1" i="1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𝑽</m:t>
                          </m:r>
                          <m:r>
                            <a:rPr lang="en-US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𝒄𝒂𝒗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de-DE" sz="18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𝜸𝜸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728" y="3538247"/>
                <a:ext cx="5451231" cy="5068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94581" y="4582546"/>
                <a:ext cx="3150478" cy="443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SimSun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𝑷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𝒔𝒊𝒈</m:t>
                          </m:r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,</m:t>
                          </m:r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𝑨𝑫𝑴𝑿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accent2"/>
                          </a:solidFill>
                          <a:effectLst/>
                          <a:latin typeface="Cambria Math"/>
                          <a:ea typeface="SimSun"/>
                          <a:cs typeface="Times New Roman"/>
                        </a:rPr>
                        <m:t>≈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accent2"/>
                              </a:solidFill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𝟐𝟑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accent2"/>
                          </a:solidFill>
                          <a:effectLst/>
                          <a:latin typeface="Cambria Math"/>
                          <a:ea typeface="SimSun"/>
                          <a:cs typeface="Times New Roman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accent2"/>
                          </a:solidFill>
                          <a:effectLst/>
                          <a:latin typeface="Cambria Math"/>
                          <a:ea typeface="SimSun"/>
                          <a:cs typeface="Times New Roman"/>
                        </a:rPr>
                        <m:t>𝑾𝒂𝒕𝒕𝒔</m:t>
                      </m:r>
                    </m:oMath>
                  </m:oMathPara>
                </a14:m>
                <a:endParaRPr lang="de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581" y="4582546"/>
                <a:ext cx="3150478" cy="443326"/>
              </a:xfrm>
              <a:prstGeom prst="rect">
                <a:avLst/>
              </a:prstGeom>
              <a:blipFill rotWithShape="1"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62391" y="3931335"/>
                <a:ext cx="4572000" cy="65665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ADMX: V~200 </a:t>
                </a:r>
                <a:r>
                  <a:rPr lang="en-US" sz="1800" b="1" i="1" dirty="0" smtClean="0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l</a:t>
                </a:r>
                <a:r>
                  <a:rPr lang="en-US" sz="1800" b="1" dirty="0" smtClean="0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: </a:t>
                </a:r>
              </a:p>
              <a:p>
                <a:pPr algn="ctr"/>
                <a:r>
                  <a:rPr lang="en-US" sz="1800" b="1" dirty="0" smtClean="0"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Q-factor </a:t>
                </a:r>
                <a14:m>
                  <m:oMath xmlns:m="http://schemas.openxmlformats.org/officeDocument/2006/math"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𝟐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∙</m:t>
                    </m:r>
                    <m:sSup>
                      <m:sSupPr>
                        <m:ctrlPr>
                          <a:rPr lang="de-DE" sz="1800" b="1" i="1"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1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𝟏𝟎</m:t>
                        </m:r>
                      </m:e>
                      <m:sup>
                        <m:r>
                          <a:rPr lang="en-US" sz="1800" b="1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𝟓</m:t>
                        </m:r>
                      </m:sup>
                    </m:sSup>
                    <m:r>
                      <a:rPr lang="de-DE" sz="1800" b="1" i="0" smtClean="0">
                        <a:effectLst/>
                        <a:latin typeface="Cambria Math"/>
                        <a:ea typeface="Calibri"/>
                        <a:cs typeface="Times New Roman"/>
                      </a:rPr>
                      <m:t>        </m:t>
                    </m:r>
                    <m:r>
                      <a:rPr lang="de-DE" sz="1800" b="1">
                        <a:latin typeface="Cambria Math"/>
                        <a:ea typeface="Calibri"/>
                        <a:cs typeface="Times New Roman"/>
                      </a:rPr>
                      <m:t>𝐁</m:t>
                    </m:r>
                    <m:r>
                      <a:rPr lang="de-DE" sz="1800" b="1" i="0" smtClean="0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𝟖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.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𝟓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1800" b="1" i="1">
                        <a:effectLst/>
                        <a:latin typeface="Cambria Math"/>
                        <a:ea typeface="Calibri"/>
                        <a:cs typeface="Times New Roman"/>
                      </a:rPr>
                      <m:t>𝑻</m:t>
                    </m:r>
                  </m:oMath>
                </a14:m>
                <a:endParaRPr lang="de-DE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391" y="3931335"/>
                <a:ext cx="4572000" cy="656655"/>
              </a:xfrm>
              <a:prstGeom prst="rect">
                <a:avLst/>
              </a:prstGeom>
              <a:blipFill rotWithShape="1">
                <a:blip r:embed="rId4"/>
                <a:stretch>
                  <a:fillRect t="-463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512873" y="5047186"/>
            <a:ext cx="3598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rgbClr val="008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Tuning of resonance frequency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by movement of “tuning rod”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1425" y="828421"/>
            <a:ext cx="2818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Cavity </a:t>
            </a:r>
            <a:r>
              <a:rPr lang="en-US" altLang="en-US" sz="2400" b="1" kern="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</a:t>
            </a: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48391" y="2068662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391" y="2068662"/>
                <a:ext cx="51328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4830" y="1370923"/>
            <a:ext cx="2440833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47307" y="2076214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307" y="2076214"/>
                <a:ext cx="51328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628"/>
            <a:ext cx="5239910" cy="270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04800" y="1147695"/>
            <a:ext cx="5665025" cy="28395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altLang="en-US" sz="1800" b="1" kern="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2000" b="1" kern="0" dirty="0" err="1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Primakoff</a:t>
            </a:r>
            <a:r>
              <a:rPr lang="en-US" altLang="en-US" sz="2000" b="1" kern="0" dirty="0" smtClean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effect</a:t>
            </a:r>
          </a:p>
          <a:p>
            <a:pPr>
              <a:buFont typeface="Wingdings"/>
              <a:buChar char="à"/>
            </a:pP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Additional </a:t>
            </a:r>
            <a:r>
              <a:rPr lang="en-US" altLang="en-US" sz="20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source term to Maxwell </a:t>
            </a: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equations</a:t>
            </a:r>
            <a:endParaRPr lang="en-US" altLang="en-US" sz="2000" b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In resonant cavity: </a:t>
            </a:r>
            <a:b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000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enhancement of photon signal</a:t>
            </a: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by quality factor </a:t>
            </a:r>
            <a:r>
              <a:rPr lang="en-US" altLang="en-US" sz="2000" b="1" i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lang="en-US" altLang="en-US" sz="20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of cavity</a:t>
            </a:r>
            <a:endParaRPr lang="en-US" altLang="en-US" sz="2000" b="1" kern="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417"/>
            <a:ext cx="2865888" cy="213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02" y="3861912"/>
            <a:ext cx="4712108" cy="25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33585" y="6313116"/>
            <a:ext cx="3193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PhysRevLett.120.151301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arXiv:1804.05750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89" y="1166569"/>
            <a:ext cx="5218654" cy="243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" y="1320826"/>
            <a:ext cx="2647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54270" y="34846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Rev. D 97, 092001 (2018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arXiv:1803.03690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1425" y="828421"/>
            <a:ext cx="2818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Cavity </a:t>
            </a:r>
            <a:r>
              <a:rPr lang="en-US" altLang="en-US" sz="2400" b="1" kern="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</a:t>
            </a: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4791" y="2348445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HAYSTAC</a:t>
            </a:r>
            <a:endParaRPr lang="en-US" altLang="en-US" sz="2400" b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2789" y="4909998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ADMX</a:t>
            </a:r>
            <a:endParaRPr lang="en-US" altLang="en-US" sz="2400" b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239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517525"/>
            <a:ext cx="884555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606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4830" y="885912"/>
            <a:ext cx="2440833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95" y="2043619"/>
            <a:ext cx="6146354" cy="381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6792" y="887217"/>
            <a:ext cx="7967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Mixing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axion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photon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extrenal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B-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r>
              <a:rPr lang="de-DE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Sources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oscillating</a:t>
            </a:r>
            <a:r>
              <a:rPr lang="de-DE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E-</a:t>
            </a:r>
            <a:r>
              <a:rPr lang="de-DE" altLang="en-US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endParaRPr lang="en-US" altLang="en-US" sz="1800" b="1" kern="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At </a:t>
            </a:r>
            <a:r>
              <a:rPr lang="en-US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surfaces with transition of </a:t>
            </a:r>
            <a:r>
              <a:rPr lang="el-GR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ε</a:t>
            </a:r>
            <a:r>
              <a:rPr lang="en-US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Discontinuity of E-field</a:t>
            </a:r>
          </a:p>
          <a:p>
            <a:pPr lvl="0" algn="l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Emission of photons </a:t>
            </a:r>
            <a:endParaRPr lang="en-US" altLang="en-US" sz="18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3538" y="5657671"/>
            <a:ext cx="21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D</a:t>
            </a:r>
            <a:r>
              <a:rPr lang="en-GB" sz="1200" b="1" dirty="0"/>
              <a:t>. Horns, J. </a:t>
            </a:r>
            <a:r>
              <a:rPr lang="en-GB" sz="1200" b="1" dirty="0" err="1"/>
              <a:t>Jaeckel</a:t>
            </a:r>
            <a:r>
              <a:rPr lang="en-GB" sz="1200" b="1" dirty="0"/>
              <a:t>, A. Lindner, A. </a:t>
            </a:r>
            <a:r>
              <a:rPr lang="en-GB" sz="1200" b="1" dirty="0" err="1"/>
              <a:t>Lobanov</a:t>
            </a:r>
            <a:r>
              <a:rPr lang="en-GB" sz="1200" b="1" dirty="0"/>
              <a:t>, J. Redondo and A. </a:t>
            </a:r>
            <a:r>
              <a:rPr lang="en-GB" sz="1200" b="1" dirty="0" smtClean="0"/>
              <a:t>Ringwald</a:t>
            </a:r>
            <a:r>
              <a:rPr lang="de-DE" sz="1200" b="1" dirty="0"/>
              <a:t> </a:t>
            </a:r>
            <a:r>
              <a:rPr lang="en-US" sz="1200" b="1" dirty="0" smtClean="0"/>
              <a:t>JCAP </a:t>
            </a:r>
            <a:r>
              <a:rPr lang="en-US" sz="1200" b="1" dirty="0"/>
              <a:t>1304 (2013) 016 </a:t>
            </a:r>
            <a:r>
              <a:rPr lang="en-US" sz="1200" b="1" i="1" dirty="0"/>
              <a:t>[</a:t>
            </a:r>
            <a:r>
              <a:rPr lang="en-US" sz="1200" b="1" dirty="0" smtClean="0"/>
              <a:t>arXiv:1212.2970].</a:t>
            </a:r>
            <a:r>
              <a:rPr lang="en-US" sz="1200" b="1" dirty="0"/>
              <a:t/>
            </a:r>
            <a:br>
              <a:rPr lang="en-US" sz="1200" b="1" dirty="0"/>
            </a:br>
            <a:endParaRPr lang="de-DE" sz="12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4984" y="418300"/>
            <a:ext cx="6781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approaches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 </a:t>
            </a:r>
            <a:r>
              <a:rPr lang="en-US" altLang="en-US" sz="24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Effect of Dielectric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80742" y="5795806"/>
                <a:ext cx="5816991" cy="813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1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800" b="1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𝑨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800" b="1" i="1">
                              <a:latin typeface="Cambria Math"/>
                            </a:rPr>
                            <m:t>𝒎𝒊𝒓𝒓𝒐𝒓</m:t>
                          </m:r>
                        </m:sub>
                      </m:sSub>
                      <m:r>
                        <a:rPr lang="de-DE" sz="1800" b="1" i="1">
                          <a:latin typeface="Cambria Math"/>
                        </a:rPr>
                        <m:t>~ </m:t>
                      </m:r>
                      <m:r>
                        <a:rPr lang="de-DE" sz="1800" b="1" i="1">
                          <a:latin typeface="Cambria Math"/>
                        </a:rPr>
                        <m:t>𝟐</m:t>
                      </m:r>
                      <m:r>
                        <a:rPr lang="de-DE" sz="1800" b="1" i="1">
                          <a:latin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8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sz="1800" b="1" i="1">
                              <a:latin typeface="Cambria Math"/>
                            </a:rPr>
                            <m:t>−</m:t>
                          </m:r>
                          <m:r>
                            <a:rPr lang="en-US" sz="1800" b="1" i="1">
                              <a:latin typeface="Cambria Math"/>
                            </a:rPr>
                            <m:t>𝟐𝟕</m:t>
                          </m:r>
                        </m:sup>
                      </m:sSup>
                      <m:box>
                        <m:boxPr>
                          <m:ctrlPr>
                            <a:rPr lang="de-DE" sz="1800" b="1" i="1">
                              <a:latin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800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</a:rPr>
                                <m:t>𝑾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8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box>
                      <m:sSup>
                        <m:sSupPr>
                          <m:ctrlPr>
                            <a:rPr lang="de-DE" sz="1800" b="1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8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/>
                                        </a:rPr>
                                        <m:t>||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𝟏𝟎</m:t>
                                  </m:r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8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de-DE" sz="1800" b="1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𝒂</m:t>
                                  </m:r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𝜸𝜸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latin typeface="Cambria Math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8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1800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742" y="5795806"/>
                <a:ext cx="5816991" cy="8138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23142" y="1654811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142" y="1654811"/>
                <a:ext cx="51328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29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739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B1397E6F-F01C-4F41-B856-F5D6384EAD3A}" type="slidenum">
              <a:rPr lang="en-US" altLang="de-DE"/>
              <a:pPr/>
              <a:t>3</a:t>
            </a:fld>
            <a:endParaRPr lang="en-US" alt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6201" name="Rectangle 9"/>
              <p:cNvSpPr>
                <a:spLocks noChangeArrowheads="1"/>
              </p:cNvSpPr>
              <p:nvPr/>
            </p:nvSpPr>
            <p:spPr bwMode="auto">
              <a:xfrm>
                <a:off x="903390" y="3455182"/>
                <a:ext cx="7877908" cy="2271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</a:rPr>
                          <m:t>𝑮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  <a:ea typeface="Cambria Math"/>
                          </a:rPr>
                          <m:t>𝝁𝝂</m:t>
                        </m:r>
                        <m: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sSubSup>
                      <m:sSubSupPr>
                        <m:ctrlP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400" b="1" i="1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</a:rPr>
                          <m:t>𝒂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AA0000"/>
                            </a:solidFill>
                            <a:latin typeface="Cambria Math"/>
                            <a:ea typeface="Cambria Math"/>
                          </a:rPr>
                          <m:t>𝝁𝝂</m:t>
                        </m:r>
                      </m:sup>
                    </m:sSubSup>
                  </m:oMath>
                </a14:m>
                <a:r>
                  <a:rPr lang="de-DE" altLang="de-DE" sz="1800" b="1" dirty="0" err="1" smtClean="0">
                    <a:latin typeface="Arial" charset="0"/>
                    <a:cs typeface="Arial" charset="0"/>
                  </a:rPr>
                  <a:t>violates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</a:rPr>
                  <a:t> T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</a:rPr>
                  <a:t>reversal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</a:rPr>
                  <a:t> AND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</a:rPr>
                  <a:t>Parity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</a:rPr>
                  <a:t> 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 CP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violating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term</a:t>
                </a:r>
                <a:endParaRPr lang="de-DE" altLang="de-DE" sz="1800" b="1" dirty="0" smtClean="0">
                  <a:latin typeface="Arial" charset="0"/>
                  <a:cs typeface="Arial" charset="0"/>
                  <a:sym typeface="Wingdings" panose="05000000000000000000" pitchFamily="2" charset="2"/>
                </a:endParaRPr>
              </a:p>
              <a:p>
                <a:pPr marL="285750" indent="-285750" algn="ctr">
                  <a:spcBef>
                    <a:spcPct val="50000"/>
                  </a:spcBef>
                  <a:buFont typeface="Wingdings"/>
                  <a:buChar char="à"/>
                </a:pP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induces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electric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dipole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moment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of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1800" b="1" dirty="0" err="1" smtClean="0">
                    <a:latin typeface="Arial" charset="0"/>
                    <a:cs typeface="Arial" charset="0"/>
                  </a:rPr>
                  <a:t>neutron</a:t>
                </a:r>
                <a:r>
                  <a:rPr lang="de-DE" altLang="de-DE" sz="1800" b="1" dirty="0" smtClean="0">
                    <a:latin typeface="Arial" charset="0"/>
                    <a:cs typeface="Arial" charset="0"/>
                  </a:rPr>
                  <a:t> (EDM):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de-DE" altLang="de-DE" sz="2400" b="1" dirty="0" smtClean="0">
                    <a:latin typeface="Arial" charset="0"/>
                    <a:cs typeface="Arial" charset="0"/>
                  </a:rPr>
                  <a:t>d ~</a:t>
                </a:r>
                <a:r>
                  <a:rPr lang="en-US" sz="24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𝜣</m:t>
                        </m:r>
                      </m:e>
                    </m:bar>
                  </m:oMath>
                </a14:m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 </a:t>
                </a:r>
                <a:r>
                  <a:rPr lang="de-DE" altLang="de-DE" sz="2400" b="1" dirty="0" smtClean="0">
                    <a:latin typeface="Times New Roman"/>
                    <a:ea typeface="Cambria Math"/>
                    <a:cs typeface="Times New Roman"/>
                  </a:rPr>
                  <a:t>·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 10</a:t>
                </a:r>
                <a:r>
                  <a:rPr lang="de-DE" altLang="de-DE" sz="2400" b="1" baseline="30000" dirty="0" smtClean="0">
                    <a:latin typeface="Cambria Math"/>
                    <a:ea typeface="Cambria Math"/>
                    <a:cs typeface="Arial" charset="0"/>
                  </a:rPr>
                  <a:t>-16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 e cm</a:t>
                </a:r>
                <a:r>
                  <a:rPr lang="el-GR" altLang="de-DE" sz="2400" b="1" dirty="0" smtClean="0">
                    <a:latin typeface="Cambria Math"/>
                    <a:ea typeface="Cambria Math"/>
                    <a:cs typeface="Arial" charset="0"/>
                  </a:rPr>
                  <a:t> </a:t>
                </a:r>
                <a:endParaRPr lang="de-DE" altLang="de-DE" sz="2400" b="1" dirty="0" smtClean="0">
                  <a:latin typeface="Cambria Math"/>
                  <a:ea typeface="Cambria Math"/>
                  <a:cs typeface="Arial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de-DE" altLang="de-DE" sz="2400" b="1" dirty="0" smtClean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Wingdings" pitchFamily="2" charset="2"/>
                  </a:rPr>
                  <a:t>But </a:t>
                </a:r>
                <a:r>
                  <a:rPr lang="de-DE" altLang="de-DE" sz="2400" b="1" dirty="0" err="1" smtClean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Wingdings" pitchFamily="2" charset="2"/>
                  </a:rPr>
                  <a:t>experimentally</a:t>
                </a:r>
                <a:r>
                  <a:rPr lang="de-DE" altLang="de-DE" sz="2400" b="1" dirty="0" smtClean="0"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Wingdings" pitchFamily="2" charset="2"/>
                  </a:rPr>
                  <a:t>: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  <a:sym typeface="Wingdings" pitchFamily="2" charset="2"/>
                  </a:rPr>
                  <a:t> </a:t>
                </a:r>
                <a:r>
                  <a:rPr lang="de-DE" altLang="de-DE" sz="2400" b="1" dirty="0">
                    <a:latin typeface="Arial" charset="0"/>
                    <a:cs typeface="Arial" charset="0"/>
                    <a:sym typeface="Wingdings" pitchFamily="2" charset="2"/>
                  </a:rPr>
                  <a:t>d &lt; </a:t>
                </a:r>
                <a:r>
                  <a:rPr lang="de-DE" altLang="de-DE" sz="2400" b="1" dirty="0">
                    <a:latin typeface="Arial" charset="0"/>
                    <a:cs typeface="Arial" charset="0"/>
                  </a:rPr>
                  <a:t>1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0</a:t>
                </a:r>
                <a:r>
                  <a:rPr lang="de-DE" altLang="de-DE" sz="2400" b="1" baseline="30000" dirty="0" smtClean="0">
                    <a:latin typeface="Cambria Math"/>
                    <a:ea typeface="Cambria Math"/>
                    <a:cs typeface="Arial" charset="0"/>
                  </a:rPr>
                  <a:t>-26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 </a:t>
                </a:r>
                <a:r>
                  <a:rPr lang="de-DE" altLang="de-DE" sz="2400" b="1" dirty="0">
                    <a:latin typeface="Cambria Math"/>
                    <a:ea typeface="Cambria Math"/>
                    <a:cs typeface="Arial" charset="0"/>
                  </a:rPr>
                  <a:t>e </a:t>
                </a:r>
                <a:r>
                  <a:rPr lang="de-DE" altLang="de-DE" sz="2400" b="1" dirty="0" smtClean="0">
                    <a:latin typeface="Cambria Math"/>
                    <a:ea typeface="Cambria Math"/>
                    <a:cs typeface="Arial" charset="0"/>
                  </a:rPr>
                  <a:t>cm    </a:t>
                </a:r>
                <a:r>
                  <a:rPr lang="de-DE" altLang="de-DE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𝜣</m:t>
                        </m:r>
                      </m:e>
                    </m:bar>
                  </m:oMath>
                </a14:m>
                <a:r>
                  <a:rPr lang="de-DE" altLang="de-DE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</a:t>
                </a:r>
                <a:r>
                  <a:rPr lang="de-DE" altLang="de-DE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  <a:sym typeface="Wingdings" pitchFamily="2" charset="2"/>
                  </a:rPr>
                  <a:t>&lt; </a:t>
                </a:r>
                <a:r>
                  <a:rPr lang="de-DE" altLang="de-DE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10</a:t>
                </a:r>
                <a:r>
                  <a:rPr lang="de-DE" altLang="de-DE" b="1" baseline="300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-10</a:t>
                </a:r>
                <a:r>
                  <a:rPr lang="de-DE" altLang="de-DE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</a:t>
                </a:r>
                <a:endParaRPr lang="de-DE" altLang="de-DE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Cambria Math"/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776201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390" y="3455182"/>
                <a:ext cx="7877908" cy="2271071"/>
              </a:xfrm>
              <a:prstGeom prst="rect">
                <a:avLst/>
              </a:prstGeom>
              <a:blipFill rotWithShape="1">
                <a:blip r:embed="rId2"/>
                <a:stretch>
                  <a:fillRect b="-67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The strong CP problem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13899" y="2171221"/>
                <a:ext cx="7660109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bar>
                        <m:barPr>
                          <m:pos m:val="top"/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bar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  <a:ea typeface="Cambria Math"/>
                            </a:rPr>
                            <m:t>Θ</m:t>
                          </m:r>
                        </m:e>
                      </m:ba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899" y="2171221"/>
                <a:ext cx="7660109" cy="10291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 bwMode="auto">
          <a:xfrm>
            <a:off x="7370859" y="2305880"/>
            <a:ext cx="1311965" cy="6679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5554" y="1250370"/>
            <a:ext cx="5975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b="1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Strong </a:t>
            </a:r>
            <a:r>
              <a:rPr lang="de-DE" altLang="de-DE" b="1" dirty="0" err="1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force</a:t>
            </a:r>
            <a:r>
              <a:rPr lang="de-DE" altLang="de-DE" b="1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de-DE" altLang="de-DE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invariant </a:t>
            </a:r>
            <a:r>
              <a:rPr lang="de-DE" altLang="de-DE" b="1" dirty="0" err="1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under</a:t>
            </a:r>
            <a:r>
              <a:rPr lang="de-DE" altLang="de-DE" b="1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 CP </a:t>
            </a:r>
          </a:p>
        </p:txBody>
      </p:sp>
    </p:spTree>
    <p:extLst>
      <p:ext uri="{BB962C8B-B14F-4D97-AF65-F5344CB8AC3E}">
        <p14:creationId xmlns:p14="http://schemas.microsoft.com/office/powerpoint/2010/main" val="33311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53481" y="5196500"/>
            <a:ext cx="2222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Axion induced electric field oscillation</a:t>
            </a:r>
            <a:endParaRPr lang="de-DE" sz="1200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1373" y="4905280"/>
            <a:ext cx="2222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Emitted wave</a:t>
            </a:r>
            <a:endParaRPr lang="de-DE" sz="1200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3219" y="404199"/>
            <a:ext cx="2848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Simulation performed with ELMER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5173" y="406083"/>
            <a:ext cx="2291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https://www.csc.fi/web/elmer</a:t>
            </a:r>
          </a:p>
        </p:txBody>
      </p:sp>
      <p:pic>
        <p:nvPicPr>
          <p:cNvPr id="9" name="cylinder-sapphi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5" y="479274"/>
            <a:ext cx="7947807" cy="5997297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6436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31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approaches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4800" y="1218710"/>
            <a:ext cx="8458200" cy="6172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en-US" sz="1800" b="1" kern="0" dirty="0" smtClean="0">
                <a:ea typeface="ＭＳ Ｐゴシック" charset="-128"/>
              </a:rPr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6" y="1507892"/>
            <a:ext cx="4316422" cy="47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50961" y="833061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Dish </a:t>
            </a:r>
            <a:r>
              <a:rPr lang="en-US" altLang="en-US" sz="24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antenna </a:t>
            </a:r>
            <a:r>
              <a:rPr lang="en-US" altLang="en-US" sz="2400" b="1" kern="0" dirty="0" err="1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</a:t>
            </a:r>
            <a:r>
              <a:rPr lang="en-US" altLang="en-US" sz="2400" b="1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  <a:endParaRPr lang="en-US" altLang="en-US" sz="2400" b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36558" y="3500419"/>
            <a:ext cx="3598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rgbClr val="008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Broadband approach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5238" y="3876898"/>
            <a:ext cx="3727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</a:t>
            </a: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orks independent of frequency (axion mass)!</a:t>
            </a:r>
            <a:endParaRPr lang="de-DE" dirty="0">
              <a:solidFill>
                <a:srgbClr val="008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6475" y="1633334"/>
            <a:ext cx="2440833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6646349" y="2386331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349" y="2386331"/>
                <a:ext cx="51328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550027" y="4873972"/>
            <a:ext cx="372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For axion search: </a:t>
            </a:r>
            <a:b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Need large area or</a:t>
            </a:r>
          </a:p>
          <a:p>
            <a:pPr algn="l"/>
            <a:r>
              <a:rPr lang="de-DE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Extremely</a:t>
            </a:r>
            <a:r>
              <a:rPr lang="de-DE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sensitive </a:t>
            </a:r>
            <a:r>
              <a:rPr lang="de-DE" sz="18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detector</a:t>
            </a:r>
            <a:endParaRPr lang="de-DE" sz="1800" b="1" kern="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de-DE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[BRASS @ Uni Hamburg/DESY]</a:t>
            </a:r>
            <a:endParaRPr lang="de-DE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32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approaches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9" y="3319825"/>
            <a:ext cx="3100592" cy="227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-335050" y="5586758"/>
                <a:ext cx="5352757" cy="848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1" i="1" smtClean="0">
                              <a:latin typeface="Cambria Math"/>
                              <a:ea typeface="SimSun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𝑨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𝒄𝒂𝒗𝒊𝒕𝒚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~ </m:t>
                      </m:r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𝟐</m:t>
                      </m:r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𝟏𝟎</m:t>
                          </m:r>
                        </m:e>
                        <m:sup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−</m:t>
                          </m:r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𝟐𝟕</m:t>
                          </m:r>
                        </m:sup>
                      </m:sSup>
                      <m:box>
                        <m:box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effectLst/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𝑾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box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800" b="1" i="1">
                                          <a:effectLst/>
                                          <a:latin typeface="Cambria Math"/>
                                          <a:ea typeface="SimSu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  <a:ea typeface="SimSun"/>
                                          <a:cs typeface="Times New Roman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  <a:ea typeface="SimSun"/>
                                          <a:cs typeface="Times New Roman"/>
                                        </a:rPr>
                                        <m:t>||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𝟏𝟎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 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𝒂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𝜸𝜸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1800" b="1" i="1" smtClean="0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800" b="1" i="1" smtClean="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  <m:t>β</m:t>
                          </m:r>
                        </m:e>
                        <m:sup>
                          <m:r>
                            <a:rPr lang="de-DE" sz="1800" b="1" i="1" smtClean="0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18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5050" y="5586758"/>
                <a:ext cx="5352757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35886" y="833296"/>
            <a:ext cx="3451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Dielectric </a:t>
            </a:r>
            <a:r>
              <a:rPr lang="en-US" altLang="en-US" sz="2400" b="1" kern="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haloscopes</a:t>
            </a: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875381" y="5164896"/>
                <a:ext cx="1106970" cy="476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l-GR" sz="1200" b="1" i="1">
                              <a:latin typeface="Cambria Math"/>
                              <a:ea typeface="Cambria Math"/>
                              <a:cs typeface="Times New Roman"/>
                            </a:rPr>
                            <m:t>𝜷</m:t>
                          </m:r>
                        </m:e>
                        <m:sup>
                          <m:r>
                            <a:rPr lang="de-DE" sz="1200" b="1" i="1"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r>
                        <a:rPr lang="de-DE" sz="1200" b="1" i="1" smtClean="0"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de-DE" sz="12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𝒄𝒂𝒗𝒊𝒕𝒚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𝒎𝒊𝒓𝒓𝒐𝒓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381" y="5164896"/>
                <a:ext cx="1106970" cy="4766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0733" y="512182"/>
            <a:ext cx="2440833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163210" y="1217473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210" y="1217473"/>
                <a:ext cx="51328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489762" y="5429697"/>
            <a:ext cx="3598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rgbClr val="008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“Quasi broadband” approach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86" y="2995599"/>
            <a:ext cx="4174425" cy="24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534198" y="2744521"/>
            <a:ext cx="3727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A. Caldwell et al, Phys</a:t>
            </a:r>
            <a:r>
              <a:rPr lang="en-US" sz="1200" dirty="0"/>
              <a:t>. Rev. Lett. 118, 091801 (2017)</a:t>
            </a:r>
            <a:endParaRPr lang="de-DE" sz="1200" dirty="0">
              <a:solidFill>
                <a:srgbClr val="008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4800" y="1027886"/>
            <a:ext cx="8458200" cy="25104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en-US" sz="1800" b="1" kern="0" dirty="0" smtClean="0">
                <a:ea typeface="ＭＳ Ｐゴシック" charset="-128"/>
              </a:rPr>
              <a:t> </a:t>
            </a:r>
          </a:p>
          <a:p>
            <a:pPr lvl="0"/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Mixing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axion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photon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extrenal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B-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Sources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oscillating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E-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/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Many surfaces with </a:t>
            </a:r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transition of </a:t>
            </a:r>
            <a:r>
              <a:rPr lang="el-GR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ε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/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Coherent emission </a:t>
            </a:r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 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photons from each surface</a:t>
            </a:r>
          </a:p>
          <a:p>
            <a:pPr lvl="0"/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Interference effects can be exploited 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86" y="2995599"/>
            <a:ext cx="4174425" cy="24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33</a:t>
            </a:fld>
            <a:endParaRPr lang="en-US" altLang="de-D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Experimental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approaches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4800" y="1027886"/>
            <a:ext cx="8458200" cy="25104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en-US" sz="1800" b="1" kern="0" dirty="0" smtClean="0">
                <a:ea typeface="ＭＳ Ｐゴシック" charset="-128"/>
              </a:rPr>
              <a:t> </a:t>
            </a:r>
          </a:p>
          <a:p>
            <a:pPr lvl="0"/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Mixing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axion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photon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extrenal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B-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Sources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oscillating</a:t>
            </a:r>
            <a:r>
              <a:rPr lang="de-DE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E-</a:t>
            </a:r>
            <a:r>
              <a:rPr lang="de-DE" alt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field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/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Many surfaces with </a:t>
            </a:r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transition of </a:t>
            </a:r>
            <a:r>
              <a:rPr lang="el-GR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Wingdings" panose="05000000000000000000" pitchFamily="2" charset="2"/>
              </a:rPr>
              <a:t>ε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/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Coherent emission </a:t>
            </a:r>
            <a:r>
              <a:rPr lang="en-US" alt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 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photons from each surface</a:t>
            </a:r>
          </a:p>
          <a:p>
            <a:pPr lvl="0"/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Interference effects can be exploited 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9" y="3319825"/>
            <a:ext cx="3100592" cy="227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-335050" y="5586758"/>
                <a:ext cx="5352757" cy="848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1" i="1" smtClean="0">
                              <a:latin typeface="Cambria Math"/>
                              <a:ea typeface="SimSun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𝑨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𝒄𝒂𝒗𝒊𝒕𝒚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~ </m:t>
                      </m:r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𝟐</m:t>
                      </m:r>
                      <m:r>
                        <a:rPr lang="en-US" sz="1800" b="1" i="1">
                          <a:effectLst/>
                          <a:latin typeface="Cambria Math"/>
                          <a:ea typeface="SimSun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𝟏𝟎</m:t>
                          </m:r>
                        </m:e>
                        <m:sup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−</m:t>
                          </m:r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𝟐𝟕</m:t>
                          </m:r>
                        </m:sup>
                      </m:sSup>
                      <m:box>
                        <m:box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effectLst/>
                                  <a:latin typeface="Cambria Math"/>
                                  <a:ea typeface="SimSun"/>
                                  <a:cs typeface="Times New Roman"/>
                                </a:rPr>
                                <m:t>𝑾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box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800" b="1" i="1">
                                          <a:effectLst/>
                                          <a:latin typeface="Cambria Math"/>
                                          <a:ea typeface="SimSu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  <a:ea typeface="SimSun"/>
                                          <a:cs typeface="Times New Roman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  <a:ea typeface="SimSun"/>
                                          <a:cs typeface="Times New Roman"/>
                                        </a:rPr>
                                        <m:t>||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𝟏𝟎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 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de-DE" sz="1800" b="1" i="1">
                              <a:effectLst/>
                              <a:latin typeface="Cambria Math"/>
                              <a:ea typeface="SimSu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b="1" i="1">
                                  <a:effectLst/>
                                  <a:latin typeface="Cambria Math"/>
                                  <a:ea typeface="SimSu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𝒂</m:t>
                                  </m:r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𝜸𝜸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800" b="1" i="1">
                                      <a:effectLst/>
                                      <a:latin typeface="Cambria Math"/>
                                      <a:ea typeface="SimSu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  <a:ea typeface="SimSun"/>
                                      <a:cs typeface="Times New Roman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800" b="1" i="1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1800" b="1" i="1" smtClean="0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800" b="1" i="1" smtClean="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  <m:t>β</m:t>
                          </m:r>
                        </m:e>
                        <m:sup>
                          <m:r>
                            <a:rPr lang="de-DE" sz="1800" b="1" i="1" smtClean="0">
                              <a:effectLst/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18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5050" y="5586758"/>
                <a:ext cx="5352757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35886" y="833296"/>
            <a:ext cx="3451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Dielectric </a:t>
            </a:r>
            <a:r>
              <a:rPr lang="en-US" altLang="en-US" sz="2400" b="1" kern="0" dirty="0" err="1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haloscopes</a:t>
            </a:r>
            <a:r>
              <a:rPr lang="en-US" altLang="en-US" sz="24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875381" y="5164896"/>
                <a:ext cx="1106970" cy="476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SimSun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l-GR" sz="1200" b="1" i="1">
                              <a:latin typeface="Cambria Math"/>
                              <a:ea typeface="Cambria Math"/>
                              <a:cs typeface="Times New Roman"/>
                            </a:rPr>
                            <m:t>𝜷</m:t>
                          </m:r>
                        </m:e>
                        <m:sup>
                          <m:r>
                            <a:rPr lang="de-DE" sz="1200" b="1" i="1">
                              <a:latin typeface="Cambria Math"/>
                              <a:ea typeface="SimSun"/>
                              <a:cs typeface="Times New Roman"/>
                            </a:rPr>
                            <m:t>𝟐</m:t>
                          </m:r>
                        </m:sup>
                      </m:sSup>
                      <m:r>
                        <a:rPr lang="de-DE" sz="1200" b="1" i="1" smtClean="0">
                          <a:latin typeface="Cambria Math"/>
                          <a:ea typeface="SimSu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de-DE" sz="12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𝒄𝒂𝒗𝒊𝒕𝒚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𝒎𝒊𝒓𝒓𝒐𝒓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2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381" y="5164896"/>
                <a:ext cx="1106970" cy="4766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0733" y="512182"/>
            <a:ext cx="2440833" cy="120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163210" y="1217473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/>
                          <a:ea typeface="Calibri"/>
                          <a:cs typeface="Times New Roman"/>
                        </a:rPr>
                        <m:t>𝐁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210" y="1217473"/>
                <a:ext cx="51328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489762" y="5429697"/>
            <a:ext cx="3598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smtClean="0">
                <a:solidFill>
                  <a:srgbClr val="008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“Quasi broadband” approach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4198" y="2744521"/>
            <a:ext cx="3727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A. Caldwell et al, Phys</a:t>
            </a:r>
            <a:r>
              <a:rPr lang="en-US" sz="1200" dirty="0"/>
              <a:t>. Rev. Lett. 118, 091801 (2017)</a:t>
            </a:r>
            <a:endParaRPr lang="de-DE" sz="1200" dirty="0">
              <a:solidFill>
                <a:srgbClr val="008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5" y="3124866"/>
            <a:ext cx="4815881" cy="252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05759" y="5726253"/>
            <a:ext cx="3727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Also works for kinetic mixing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800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Sensitive to hidden photon, </a:t>
            </a:r>
            <a:br>
              <a:rPr lang="en-US" sz="1800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800" b="1" kern="0" dirty="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no B-field needed</a:t>
            </a:r>
            <a:endParaRPr lang="de-DE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1" y="1954485"/>
            <a:ext cx="5906298" cy="39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0000" y="515386"/>
            <a:ext cx="6553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err="1" smtClean="0"/>
              <a:t>MAgnetized</a:t>
            </a:r>
            <a:r>
              <a:rPr lang="en-US" sz="2400" b="1" dirty="0" smtClean="0"/>
              <a:t> </a:t>
            </a:r>
            <a:r>
              <a:rPr lang="en-US" sz="2400" b="1" dirty="0"/>
              <a:t>Disc and Mirror </a:t>
            </a:r>
            <a:r>
              <a:rPr lang="en-US" sz="2400" b="1" dirty="0" smtClean="0"/>
              <a:t>Axion </a:t>
            </a:r>
            <a:r>
              <a:rPr lang="en-US" sz="2400" b="1" dirty="0" err="1" smtClean="0"/>
              <a:t>eXperiment</a:t>
            </a:r>
            <a:endParaRPr lang="en-US" sz="2400" b="1" dirty="0" smtClean="0"/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Collaboration forming on 18</a:t>
            </a:r>
            <a:r>
              <a:rPr lang="en-US" altLang="de-DE" sz="2400" b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</a:t>
            </a:r>
            <a:r>
              <a:rPr lang="en-US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Oct. 2017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83944"/>
            <a:ext cx="7590029" cy="3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6583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0000" y="499484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smtClean="0"/>
              <a:t>Collaboration forming at DESY, Hamburg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9" y="1273123"/>
            <a:ext cx="3937343" cy="49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01" y="3460653"/>
            <a:ext cx="3996362" cy="27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16" y="6201998"/>
            <a:ext cx="7590029" cy="3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1560" y="1822958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8 Institutes from France, Germany, Spain</a:t>
            </a:r>
          </a:p>
          <a:p>
            <a:pPr lvl="0" algn="ctr"/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Site: DESY Hamburg, </a:t>
            </a:r>
            <a:b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hall north </a:t>
            </a:r>
            <a:endParaRPr lang="en-US" altLang="en-US" sz="18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84" y="3953786"/>
            <a:ext cx="1355736" cy="57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120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4125"/>
            <a:ext cx="8576659" cy="51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0000" y="467680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err="1" smtClean="0"/>
              <a:t>MAgnetized</a:t>
            </a:r>
            <a:r>
              <a:rPr lang="en-US" sz="2400" b="1" dirty="0" smtClean="0"/>
              <a:t> </a:t>
            </a:r>
            <a:r>
              <a:rPr lang="en-US" sz="2400" b="1" dirty="0"/>
              <a:t>Disc and Mirror </a:t>
            </a:r>
            <a:r>
              <a:rPr lang="en-US" sz="2400" b="1" dirty="0" smtClean="0"/>
              <a:t>Axion </a:t>
            </a:r>
            <a:r>
              <a:rPr lang="en-US" sz="2400" b="1" dirty="0" err="1" smtClean="0"/>
              <a:t>eXperiment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12" y="1644769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Mirror</a:t>
            </a:r>
            <a:endParaRPr lang="de-DE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50233" y="5955377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/>
              <a:t>Parabolic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Mirror</a:t>
            </a:r>
            <a:endParaRPr lang="de-D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184482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10 T </a:t>
            </a:r>
            <a:r>
              <a:rPr lang="de-DE" sz="2000" b="1" dirty="0" err="1" smtClean="0"/>
              <a:t>dipole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magnet</a:t>
            </a:r>
            <a:r>
              <a:rPr lang="de-DE" sz="2000" b="1" dirty="0" smtClean="0"/>
              <a:t>       </a:t>
            </a:r>
            <a:endParaRPr lang="de-DE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24328" y="1837273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Horn </a:t>
            </a:r>
            <a:r>
              <a:rPr lang="de-DE" sz="2000" b="1" dirty="0" err="1" smtClean="0"/>
              <a:t>antenna</a:t>
            </a:r>
            <a:r>
              <a:rPr lang="de-DE" sz="2000" b="1" dirty="0" smtClean="0"/>
              <a:t> </a:t>
            </a:r>
            <a:br>
              <a:rPr lang="de-DE" sz="2000" b="1" dirty="0" smtClean="0"/>
            </a:br>
            <a:r>
              <a:rPr lang="de-DE" sz="2000" b="1" dirty="0" smtClean="0"/>
              <a:t>(+ </a:t>
            </a:r>
            <a:r>
              <a:rPr lang="de-DE" sz="2000" b="1" dirty="0" err="1" smtClean="0"/>
              <a:t>receiver</a:t>
            </a:r>
            <a:r>
              <a:rPr lang="de-DE" sz="2000" b="1" dirty="0" smtClean="0"/>
              <a:t>)</a:t>
            </a:r>
            <a:endParaRPr lang="de-DE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4716" y="5583277"/>
            <a:ext cx="1810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80 </a:t>
            </a:r>
            <a:r>
              <a:rPr lang="de-DE" sz="2000" b="1" dirty="0" err="1" smtClean="0"/>
              <a:t>adjustable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dielectric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discs</a:t>
            </a:r>
            <a:endParaRPr lang="de-DE" sz="2000" b="1" dirty="0" smtClean="0"/>
          </a:p>
          <a:p>
            <a:r>
              <a:rPr lang="de-DE" sz="2000" b="1" dirty="0" smtClean="0">
                <a:latin typeface="Cambria Math"/>
                <a:ea typeface="Cambria Math"/>
              </a:rPr>
              <a:t>⊘: ~1m</a:t>
            </a:r>
            <a:endParaRPr lang="de-DE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87624" y="2044879"/>
            <a:ext cx="576064" cy="10240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270000" y="3429001"/>
            <a:ext cx="1429792" cy="21542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1"/>
          </p:cNvCxnSpPr>
          <p:nvPr/>
        </p:nvCxnSpPr>
        <p:spPr>
          <a:xfrm flipH="1">
            <a:off x="4860032" y="2198767"/>
            <a:ext cx="1008112" cy="585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940152" y="4869160"/>
            <a:ext cx="72008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56132" y="5562847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Separate </a:t>
            </a:r>
            <a:r>
              <a:rPr lang="de-DE" sz="2000" b="1" dirty="0" err="1" smtClean="0"/>
              <a:t>cryogenic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volume</a:t>
            </a:r>
            <a:endParaRPr lang="de-DE" sz="2000" b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7668344" y="4653136"/>
            <a:ext cx="569634" cy="9444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843808" y="1268760"/>
            <a:ext cx="2520280" cy="83657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014820">
            <a:off x="3719090" y="1486993"/>
            <a:ext cx="800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~2m</a:t>
            </a:r>
            <a:endParaRPr lang="de-DE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34482" y="2860487"/>
            <a:ext cx="281934" cy="6405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1823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0"/>
          <p:cNvSpPr txBox="1">
            <a:spLocks/>
          </p:cNvSpPr>
          <p:nvPr/>
        </p:nvSpPr>
        <p:spPr>
          <a:xfrm>
            <a:off x="495708" y="2561734"/>
            <a:ext cx="8229600" cy="4935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 fontAlgn="auto">
              <a:spcAft>
                <a:spcPts val="0"/>
              </a:spcAft>
              <a:buClr>
                <a:srgbClr val="438086"/>
              </a:buClr>
              <a:buNone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Sapphire (Al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noProof="0" dirty="0" smtClean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@ 300K, 10 GHz:</a:t>
            </a:r>
            <a:endParaRPr kumimoji="0" lang="en-US" sz="1800" b="1" i="0" strike="noStrike" kern="1200" cap="none" spc="0" normalizeH="0" baseline="0" noProof="0" dirty="0" smtClean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5128" y="876981"/>
                <a:ext cx="8773430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728" lvl="0" algn="ctr" fontAlgn="auto">
                  <a:spcBef>
                    <a:spcPts val="300"/>
                  </a:spcBef>
                  <a:spcAft>
                    <a:spcPts val="0"/>
                  </a:spcAft>
                  <a:buClr>
                    <a:srgbClr val="A04DA3"/>
                  </a:buClr>
                  <a:defRPr/>
                </a:pPr>
                <a:r>
                  <a:rPr lang="en-US" sz="18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 disc, chose </a:t>
                </a:r>
                <a:r>
                  <a:rPr lang="en-US" sz="18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material:</a:t>
                </a:r>
              </a:p>
              <a:p>
                <a:pPr marL="658368" lvl="1" indent="-246888" algn="ctr" fontAlgn="auto">
                  <a:spcBef>
                    <a:spcPts val="300"/>
                  </a:spcBef>
                  <a:spcAft>
                    <a:spcPts val="0"/>
                  </a:spcAft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 dielectric </a:t>
                </a:r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(for large boost &amp; conversion)</a:t>
                </a: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58368" lvl="1" indent="-246888" algn="ctr" fontAlgn="auto">
                  <a:spcBef>
                    <a:spcPts val="300"/>
                  </a:spcBef>
                  <a:spcAft>
                    <a:spcPts val="0"/>
                  </a:spcAft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Low loss → low tan </a:t>
                </a:r>
                <a:r>
                  <a:rPr lang="el-GR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(reduce </a:t>
                </a: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photon </a:t>
                </a:r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losses)</a:t>
                </a: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58368" lvl="1" indent="-246888" algn="ctr" fontAlgn="auto">
                  <a:spcBef>
                    <a:spcPts val="300"/>
                  </a:spcBef>
                  <a:spcAft>
                    <a:spcPts val="0"/>
                  </a:spcAft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</a:p>
              <a:p>
                <a:pPr marL="658368" lvl="1" indent="-246888" algn="ctr" fontAlgn="auto">
                  <a:spcBef>
                    <a:spcPts val="300"/>
                  </a:spcBef>
                  <a:spcAft>
                    <a:spcPts val="0"/>
                  </a:spcAft>
                  <a:buClr>
                    <a:srgbClr val="438086"/>
                  </a:buClr>
                  <a:buFont typeface="Georgia"/>
                  <a:buChar char="▫"/>
                  <a:defRPr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Cheap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8" y="876981"/>
                <a:ext cx="8773430" cy="1631216"/>
              </a:xfrm>
              <a:prstGeom prst="rect">
                <a:avLst/>
              </a:prstGeom>
              <a:blipFill rotWithShape="1">
                <a:blip r:embed="rId2"/>
                <a:stretch>
                  <a:fillRect t="-1873" b="-5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87385" y="3907956"/>
            <a:ext cx="50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Lanthanide Aluminate (LaAlO</a:t>
            </a:r>
            <a:r>
              <a:rPr 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@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77K</a:t>
            </a: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035" y="5051731"/>
            <a:ext cx="5799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dioxide – </a:t>
            </a:r>
            <a:r>
              <a:rPr lang="en-US" sz="1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Rutil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(TiO</a:t>
            </a:r>
            <a:r>
              <a:rPr lang="en-US" sz="1800" b="1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@10 K, 8 GHz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5"/>
              <p:cNvSpPr txBox="1"/>
              <p:nvPr/>
            </p:nvSpPr>
            <p:spPr>
              <a:xfrm>
                <a:off x="750778" y="4266479"/>
                <a:ext cx="5486002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𝟐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𝟒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el-GR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𝟑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𝟓</m:t>
                        </m:r>
                      </m:sup>
                    </m:sSup>
                  </m:oMath>
                </a14:m>
                <a:endParaRPr lang="de-DE" sz="2400" b="1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78" y="4266479"/>
                <a:ext cx="5486002" cy="8447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5"/>
              <p:cNvSpPr txBox="1"/>
              <p:nvPr/>
            </p:nvSpPr>
            <p:spPr>
              <a:xfrm>
                <a:off x="720303" y="3055329"/>
                <a:ext cx="5486002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𝟏𝟎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el-GR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𝒇𝒆𝒘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∙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400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𝟓</m:t>
                        </m:r>
                      </m:sup>
                    </m:sSup>
                  </m:oMath>
                </a14:m>
                <a:endParaRPr lang="de-DE" sz="2400" b="1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03" y="3055329"/>
                <a:ext cx="5486002" cy="8447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5"/>
              <p:cNvSpPr txBox="1"/>
              <p:nvPr/>
            </p:nvSpPr>
            <p:spPr>
              <a:xfrm>
                <a:off x="729928" y="5352504"/>
                <a:ext cx="54860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de-DE" sz="2400" b="1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𝟏𝟎𝟎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         </m:t>
                    </m:r>
                    <m:r>
                      <a:rPr lang="de-DE" sz="2400" b="1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𝐭𝐚𝐧</m:t>
                    </m:r>
                    <m:r>
                      <a:rPr lang="de-DE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𝜹</m:t>
                    </m:r>
                    <m:r>
                      <a:rPr lang="el-GR" sz="24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</m:oMath>
                </a14:m>
                <a:r>
                  <a:rPr lang="de-DE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de-DE" sz="24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</p:txBody>
          </p:sp>
        </mc:Choice>
        <mc:Fallback xmlns="">
          <p:sp>
            <p:nvSpPr>
              <p:cNvPr id="17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28" y="5352504"/>
                <a:ext cx="5486002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Ovaler Saphir mit sehr guter blauer Far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07" y="2652666"/>
            <a:ext cx="832229" cy="83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til, Hämat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90" y="5050311"/>
            <a:ext cx="1005494" cy="7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urfacenet.de/assets/images/Lathanum_aluminate_LaAlO3__a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28" y="3865829"/>
            <a:ext cx="731623" cy="9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16017" y="3706513"/>
            <a:ext cx="5351646" cy="1211995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" name="Picture 18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37</a:t>
            </a:fld>
            <a:endParaRPr lang="en-US" alt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49" y="2525917"/>
            <a:ext cx="2835317" cy="358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6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0"/>
          <p:cNvSpPr txBox="1">
            <a:spLocks/>
          </p:cNvSpPr>
          <p:nvPr/>
        </p:nvSpPr>
        <p:spPr>
          <a:xfrm>
            <a:off x="668958" y="2561734"/>
            <a:ext cx="8229600" cy="4935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 fontAlgn="auto">
              <a:spcAft>
                <a:spcPts val="0"/>
              </a:spcAft>
              <a:buClr>
                <a:srgbClr val="438086"/>
              </a:buClr>
              <a:buNone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Sapphire (Al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@</a:t>
            </a:r>
            <a:r>
              <a:rPr lang="en-US" sz="1800" noProof="0" dirty="0" smtClean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23 C, 10 GHz:</a:t>
            </a:r>
            <a:endParaRPr kumimoji="0" lang="en-US" sz="1800" b="1" i="0" strike="noStrike" kern="1200" cap="none" spc="0" normalizeH="0" baseline="0" noProof="0" dirty="0" smtClean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5"/>
              <p:cNvSpPr txBox="1"/>
              <p:nvPr/>
            </p:nvSpPr>
            <p:spPr>
              <a:xfrm>
                <a:off x="4206498" y="2437944"/>
                <a:ext cx="4032579" cy="655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</m:t>
                        </m:r>
                      </m:sub>
                    </m:sSub>
                    <m:r>
                      <a:rPr lang="de-DE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=9.35</m:t>
                    </m:r>
                    <m: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  <m:r>
                      <a:rPr lang="en-US" sz="1800" i="1" baseline="-2500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</m:t>
                    </m:r>
                  </m:oMath>
                </a14:m>
                <a:r>
                  <a:rPr lang="de-DE" sz="1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3·10</a:t>
                </a:r>
                <a:r>
                  <a:rPr lang="de-DE" sz="18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</m:t>
                        </m:r>
                      </m:sub>
                    </m:sSub>
                    <m:r>
                      <a:rPr lang="de-DE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=11.53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  <m:r>
                      <a:rPr lang="de-DE" sz="1800" b="0" i="1" baseline="-250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m:rPr>
                        <m:nor/>
                      </m:rPr>
                      <a:rPr lang="de-DE" sz="18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m:rPr>
                        <m:nor/>
                      </m:rPr>
                      <a:rPr lang="de-DE" sz="1800" b="0" i="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8.6</m:t>
                    </m:r>
                    <m:r>
                      <m:rPr>
                        <m:nor/>
                      </m:rPr>
                      <a:rPr lang="de-DE" sz="18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·10</m:t>
                    </m:r>
                    <m:r>
                      <m:rPr>
                        <m:nor/>
                      </m:rPr>
                      <a:rPr lang="de-DE" sz="1800" baseline="30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endParaRPr lang="de-DE" sz="1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498" y="2437944"/>
                <a:ext cx="4032579" cy="655885"/>
              </a:xfrm>
              <a:prstGeom prst="rect">
                <a:avLst/>
              </a:prstGeom>
              <a:blipFill rotWithShape="1">
                <a:blip r:embed="rId2"/>
                <a:stretch>
                  <a:fillRect t="-4630"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6794" y="3230051"/>
            <a:ext cx="3509839" cy="253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5128" y="840769"/>
            <a:ext cx="87734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 dielectric material: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High dielectric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constant (for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large axion/photon conversion factor)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 loss → low tan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order to reduce photon loss)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60" y="3070581"/>
            <a:ext cx="428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Lanthanide Aluminate (LaAlO</a:t>
            </a:r>
            <a:r>
              <a:rPr 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285" y="5946856"/>
            <a:ext cx="42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dioxide – </a:t>
            </a:r>
            <a:r>
              <a:rPr lang="en-US" sz="1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Rutil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(TiO</a:t>
            </a:r>
            <a:r>
              <a:rPr lang="en-US" sz="1800" b="1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5"/>
              <p:cNvSpPr txBox="1"/>
              <p:nvPr/>
            </p:nvSpPr>
            <p:spPr>
              <a:xfrm>
                <a:off x="4061853" y="5890204"/>
                <a:ext cx="30139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/>
                    </m:sSub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~ 100</m:t>
                    </m:r>
                    <m: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 </m:t>
                    </m:r>
                    <m:r>
                      <m:rPr>
                        <m:sty m:val="p"/>
                      </m:rPr>
                      <a:rPr lang="el-GR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</m:oMath>
                </a14:m>
                <a:r>
                  <a:rPr lang="de-DE" sz="1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?</a:t>
                </a:r>
                <a:endParaRPr lang="de-DE" sz="18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:endParaRPr lang="de-DE" sz="1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853" y="5890204"/>
                <a:ext cx="3013902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4717" r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38</a:t>
            </a:fld>
            <a:endParaRPr lang="en-US" altLang="de-DE" dirty="0"/>
          </a:p>
        </p:txBody>
      </p:sp>
      <p:sp>
        <p:nvSpPr>
          <p:cNvPr id="4" name="Rectangle 3"/>
          <p:cNvSpPr/>
          <p:nvPr/>
        </p:nvSpPr>
        <p:spPr>
          <a:xfrm>
            <a:off x="1286539" y="3424827"/>
            <a:ext cx="3370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IEEE </a:t>
            </a:r>
            <a:r>
              <a:rPr lang="en-US" sz="1000" dirty="0" smtClean="0"/>
              <a:t>Trans. </a:t>
            </a:r>
            <a:r>
              <a:rPr lang="en-US" sz="1000" dirty="0" err="1" smtClean="0"/>
              <a:t>Ultrasonics</a:t>
            </a:r>
            <a:r>
              <a:rPr lang="en-US" sz="1000" dirty="0" smtClean="0"/>
              <a:t>, </a:t>
            </a:r>
            <a:r>
              <a:rPr lang="en-US" sz="1000" dirty="0"/>
              <a:t>Ferroelectrics, and </a:t>
            </a:r>
            <a:r>
              <a:rPr lang="en-US" sz="1000" dirty="0" smtClean="0"/>
              <a:t>Freq. </a:t>
            </a:r>
            <a:r>
              <a:rPr lang="en-US" sz="1000" dirty="0"/>
              <a:t>Control, vol. 57, no. 10, October 2010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428206"/>
            <a:ext cx="3475185" cy="240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60" y="3540642"/>
            <a:ext cx="3376280" cy="22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5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42874"/>
            <a:ext cx="609600" cy="457200"/>
          </a:xfrm>
          <a:prstGeom prst="rect">
            <a:avLst/>
          </a:prstGeom>
        </p:spPr>
        <p:txBody>
          <a:bodyPr/>
          <a:lstStyle/>
          <a:p>
            <a:fld id="{ADDE3832-3E36-4F3E-BE66-838FA953CCF2}" type="slidenum">
              <a:rPr lang="en-US" altLang="de-DE" smtClean="0"/>
              <a:pPr/>
              <a:t>39</a:t>
            </a:fld>
            <a:endParaRPr lang="en-US" altLang="de-DE"/>
          </a:p>
        </p:txBody>
      </p:sp>
      <p:sp>
        <p:nvSpPr>
          <p:cNvPr id="5" name="Inhaltsplatzhalter 10"/>
          <p:cNvSpPr txBox="1">
            <a:spLocks/>
          </p:cNvSpPr>
          <p:nvPr/>
        </p:nvSpPr>
        <p:spPr>
          <a:xfrm>
            <a:off x="668958" y="2561734"/>
            <a:ext cx="8229600" cy="4935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0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 fontAlgn="auto">
              <a:spcAft>
                <a:spcPts val="0"/>
              </a:spcAft>
              <a:buClr>
                <a:srgbClr val="438086"/>
              </a:buClr>
              <a:buNone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Sapphire (Al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1" i="0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1800" b="1" i="0" strike="noStrike" kern="1200" cap="none" spc="0" normalizeH="0" baseline="0" noProof="0" dirty="0" smtClean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@</a:t>
            </a:r>
            <a:r>
              <a:rPr lang="en-US" sz="1800" noProof="0" dirty="0" smtClean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23 C, 10 GHz:</a:t>
            </a:r>
            <a:endParaRPr kumimoji="0" lang="en-US" sz="1800" b="1" i="0" strike="noStrike" kern="1200" cap="none" spc="0" normalizeH="0" baseline="0" noProof="0" dirty="0" smtClean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5"/>
              <p:cNvSpPr txBox="1"/>
              <p:nvPr/>
            </p:nvSpPr>
            <p:spPr>
              <a:xfrm>
                <a:off x="4206498" y="2437944"/>
                <a:ext cx="4032579" cy="655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</m:t>
                        </m:r>
                      </m:sub>
                    </m:sSub>
                    <m:r>
                      <a:rPr lang="de-DE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=9.35</m:t>
                    </m:r>
                    <m: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  <m:r>
                      <a:rPr lang="en-US" sz="1800" i="1" baseline="-2500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</m:t>
                    </m:r>
                  </m:oMath>
                </a14:m>
                <a:r>
                  <a:rPr lang="de-DE" sz="1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3·10</a:t>
                </a:r>
                <a:r>
                  <a:rPr lang="de-DE" sz="18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</m:t>
                        </m:r>
                      </m:sub>
                    </m:sSub>
                    <m:r>
                      <a:rPr lang="de-DE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=11.53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i="1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  <m:r>
                      <a:rPr lang="de-DE" sz="1800" b="0" i="1" baseline="-250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m:rPr>
                        <m:nor/>
                      </m:rPr>
                      <a:rPr lang="de-DE" sz="18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m:rPr>
                        <m:nor/>
                      </m:rPr>
                      <a:rPr lang="de-DE" sz="1800" b="0" i="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8.6</m:t>
                    </m:r>
                    <m:r>
                      <m:rPr>
                        <m:nor/>
                      </m:rPr>
                      <a:rPr lang="de-DE" sz="18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·10</m:t>
                    </m:r>
                    <m:r>
                      <m:rPr>
                        <m:nor/>
                      </m:rPr>
                      <a:rPr lang="de-DE" sz="1800" baseline="30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endParaRPr lang="de-DE" sz="1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498" y="2437944"/>
                <a:ext cx="4032579" cy="655885"/>
              </a:xfrm>
              <a:prstGeom prst="rect">
                <a:avLst/>
              </a:prstGeom>
              <a:blipFill rotWithShape="1">
                <a:blip r:embed="rId2"/>
                <a:stretch>
                  <a:fillRect t="-4630"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25128" y="840769"/>
            <a:ext cx="87734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 dielectric material: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High dielectric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constant (for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large axion/photon conversion factor)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 loss → low tan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order to reduce photon loss)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  <a:p>
            <a:pPr marL="658368" lvl="1" indent="-246888" algn="ctr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buFont typeface="Georgia"/>
              <a:buChar char="▫"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60" y="3070581"/>
            <a:ext cx="428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Lanthanide Aluminate (LaAlO</a:t>
            </a:r>
            <a:r>
              <a:rPr 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285" y="3565917"/>
            <a:ext cx="4254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lvl="1" algn="l" fontAlgn="auto">
              <a:spcBef>
                <a:spcPts val="300"/>
              </a:spcBef>
              <a:spcAft>
                <a:spcPts val="0"/>
              </a:spcAft>
              <a:buClr>
                <a:srgbClr val="438086"/>
              </a:buClr>
              <a:defRPr/>
            </a:pPr>
            <a:r>
              <a:rPr lang="en-US" sz="1800" b="1" dirty="0">
                <a:solidFill>
                  <a:srgbClr val="438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dioxide – </a:t>
            </a:r>
            <a:r>
              <a:rPr lang="en-US" sz="1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Rutil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(TiO</a:t>
            </a:r>
            <a:r>
              <a:rPr lang="en-US" sz="1800" b="1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5"/>
              <p:cNvSpPr txBox="1"/>
              <p:nvPr/>
            </p:nvSpPr>
            <p:spPr>
              <a:xfrm>
                <a:off x="4206730" y="3518199"/>
                <a:ext cx="41942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@10</m:t>
                        </m:r>
                        <m:r>
                          <a:rPr lang="de-DE" sz="1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𝐾</m:t>
                        </m:r>
                        <m:r>
                          <a:rPr lang="de-DE" sz="1800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: </m:t>
                        </m:r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/>
                    </m:sSub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&gt;100</m:t>
                    </m:r>
                    <m: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;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tan</m:t>
                    </m:r>
                    <m:r>
                      <a:rPr lang="de-DE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  </m:t>
                    </m:r>
                    <m:r>
                      <m:rPr>
                        <m:sty m:val="p"/>
                      </m:rPr>
                      <a:rPr lang="el-GR" sz="1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sym typeface="Symbol"/>
                      </a:rPr>
                      <m:t>δ</m:t>
                    </m:r>
                  </m:oMath>
                </a14:m>
                <a:r>
                  <a:rPr lang="de-DE" sz="1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~ 10</a:t>
                </a:r>
                <a:r>
                  <a:rPr lang="de-DE" sz="18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ea typeface="Cambria Math"/>
                  </a:rPr>
                  <a:t>	</a:t>
                </a:r>
                <a:endParaRPr lang="de-DE" sz="1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0" y="3518199"/>
                <a:ext cx="419429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72" y="3966782"/>
            <a:ext cx="3373013" cy="26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04" y="3963912"/>
            <a:ext cx="3212283" cy="26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61" y="4158886"/>
            <a:ext cx="2281945" cy="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40" y="1349821"/>
            <a:ext cx="5208559" cy="4661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58844" y="427925"/>
            <a:ext cx="676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Solution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to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horizontal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pool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table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082787" y="3943839"/>
            <a:ext cx="6369450" cy="469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2091193" y="2775005"/>
            <a:ext cx="6353092" cy="20196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19"/>
          <p:cNvSpPr/>
          <p:nvPr/>
        </p:nvSpPr>
        <p:spPr bwMode="auto">
          <a:xfrm rot="680502">
            <a:off x="7859643" y="2966104"/>
            <a:ext cx="221348" cy="973433"/>
          </a:xfrm>
          <a:custGeom>
            <a:avLst/>
            <a:gdLst>
              <a:gd name="connsiteX0" fmla="*/ 0 w 198554"/>
              <a:gd name="connsiteY0" fmla="*/ 0 h 771276"/>
              <a:gd name="connsiteX1" fmla="*/ 190831 w 198554"/>
              <a:gd name="connsiteY1" fmla="*/ 389613 h 771276"/>
              <a:gd name="connsiteX2" fmla="*/ 143123 w 198554"/>
              <a:gd name="connsiteY2" fmla="*/ 771276 h 7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554" h="771276">
                <a:moveTo>
                  <a:pt x="0" y="0"/>
                </a:moveTo>
                <a:cubicBezTo>
                  <a:pt x="83488" y="130533"/>
                  <a:pt x="166977" y="261067"/>
                  <a:pt x="190831" y="389613"/>
                </a:cubicBezTo>
                <a:cubicBezTo>
                  <a:pt x="214685" y="518159"/>
                  <a:pt x="178904" y="644717"/>
                  <a:pt x="143123" y="77127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643562" y="5788550"/>
            <a:ext cx="7951" cy="6520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11725" y="5872042"/>
                <a:ext cx="773160" cy="699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groupChr>
                            <m:groupChrPr>
                              <m:chr m:val="→"/>
                              <m:pos m:val="top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r>
                                <m:rPr>
                                  <m:brk m:alnAt="1"/>
                                </m:rPr>
                                <a:rPr lang="de-DE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groupCh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25" y="5872042"/>
                <a:ext cx="773160" cy="6993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756599" y="6065798"/>
                <a:ext cx="800219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bar>
                  </m:oMath>
                </a14:m>
                <a:r>
                  <a:rPr lang="en-US" dirty="0" smtClean="0"/>
                  <a:t>=0</a:t>
                </a:r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599" y="6065798"/>
                <a:ext cx="800219" cy="573940"/>
              </a:xfrm>
              <a:prstGeom prst="rect">
                <a:avLst/>
              </a:prstGeom>
              <a:blipFill rotWithShape="1">
                <a:blip r:embed="rId4"/>
                <a:stretch>
                  <a:fillRect t="-1064" r="-15152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42838" y="797140"/>
            <a:ext cx="6822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P. </a:t>
            </a:r>
            <a:r>
              <a:rPr lang="en-US" sz="2000" dirty="0" err="1" smtClean="0"/>
              <a:t>Sikivie</a:t>
            </a:r>
            <a:r>
              <a:rPr lang="en-US" sz="2000" dirty="0" smtClean="0"/>
              <a:t>, Physics </a:t>
            </a:r>
            <a:r>
              <a:rPr lang="en-US" sz="2000" dirty="0"/>
              <a:t>Today </a:t>
            </a:r>
            <a:r>
              <a:rPr lang="en-US" sz="2000" b="1" dirty="0"/>
              <a:t>49</a:t>
            </a:r>
            <a:r>
              <a:rPr lang="en-US" sz="2000" dirty="0"/>
              <a:t>, 12, 22 (1996)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6544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Messaufbau-Fotos\Messaufbau_24.02.2017\IMG_63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9872"/>
            <a:ext cx="4802632" cy="32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36096" y="5033536"/>
            <a:ext cx="244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 </a:t>
            </a:r>
            <a:r>
              <a:rPr lang="en-US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04443" y="2963888"/>
            <a:ext cx="337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analyzer</a:t>
            </a:r>
            <a:b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samplers, 1.4% dead time)</a:t>
            </a: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 Verbindung mit Pfeil 12"/>
          <p:cNvCxnSpPr>
            <a:stCxn id="12" idx="1"/>
          </p:cNvCxnSpPr>
          <p:nvPr/>
        </p:nvCxnSpPr>
        <p:spPr>
          <a:xfrm flipH="1">
            <a:off x="4008301" y="3287054"/>
            <a:ext cx="1296142" cy="2528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508104" y="555617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bath </a:t>
            </a:r>
            <a:b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4K </a:t>
            </a:r>
            <a:r>
              <a:rPr lang="en-US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+ 5.5K </a:t>
            </a:r>
            <a:r>
              <a:rPr lang="en-US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= 9.5K </a:t>
            </a:r>
            <a:r>
              <a:rPr lang="en-US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3372438" y="5710066"/>
            <a:ext cx="2135666" cy="307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7452320" y="1307704"/>
            <a:ext cx="158417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412310" y="3760911"/>
            <a:ext cx="276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end mixers and amps</a:t>
            </a: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Gerade Verbindung mit Pfeil 24"/>
          <p:cNvCxnSpPr>
            <a:stCxn id="24" idx="1"/>
          </p:cNvCxnSpPr>
          <p:nvPr/>
        </p:nvCxnSpPr>
        <p:spPr>
          <a:xfrm flipH="1" flipV="1">
            <a:off x="2843808" y="3760914"/>
            <a:ext cx="2568502" cy="3231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3" idx="1"/>
          </p:cNvCxnSpPr>
          <p:nvPr/>
        </p:nvCxnSpPr>
        <p:spPr>
          <a:xfrm flipH="1" flipV="1">
            <a:off x="1619672" y="5033537"/>
            <a:ext cx="3816424" cy="1846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0" y="1307704"/>
            <a:ext cx="8494472" cy="138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Gerade Verbindung mit Pfeil 26"/>
          <p:cNvCxnSpPr/>
          <p:nvPr/>
        </p:nvCxnSpPr>
        <p:spPr>
          <a:xfrm flipH="1">
            <a:off x="6660626" y="2243808"/>
            <a:ext cx="1583783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5128" y="840769"/>
            <a:ext cx="8773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receiver, Heterodyne detection: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1" y="4382361"/>
            <a:ext cx="1125701" cy="74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5373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73135" y="4286915"/>
            <a:ext cx="797933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Inject fake 18GHz axion signal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10</a:t>
            </a:r>
            <a:r>
              <a:rPr lang="en-US" altLang="de-DE" sz="1800" b="1" baseline="30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-22</a:t>
            </a:r>
            <a:r>
              <a:rPr lang="en-US" altLang="de-DE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de-DE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 power 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signal): </a:t>
            </a:r>
            <a:b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Receiver at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alt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indent="-285750" algn="ctr">
              <a:buFont typeface="Wingdings" pitchFamily="2" charset="2"/>
              <a:buChar char="à"/>
            </a:pP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Cross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correlation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analysis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(8kHz Lorentz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shaped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found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l-GR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σ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signal succesfully</a:t>
            </a:r>
            <a:endParaRPr lang="de-DE" altLang="de-DE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altLang="de-DE" sz="1800" dirty="0" smtClean="0">
                <a:solidFill>
                  <a:srgbClr val="3366CC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5" y="5879686"/>
            <a:ext cx="6353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itchFamily="2" charset="2"/>
              <a:buChar char="à"/>
            </a:pP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1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week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measurement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Sensitivity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at the level </a:t>
            </a:r>
            <a:r>
              <a:rPr lang="de-DE" altLang="de-DE" sz="1800" b="1" dirty="0" err="1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of</a:t>
            </a:r>
            <a:r>
              <a:rPr lang="de-DE" altLang="de-DE" sz="1800" b="1" dirty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~ </a:t>
            </a:r>
            <a:r>
              <a:rPr lang="de-DE" altLang="de-DE" sz="1800" b="1" dirty="0" err="1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few</a:t>
            </a:r>
            <a:r>
              <a:rPr lang="de-DE" altLang="de-DE" sz="1800" b="1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10</a:t>
            </a:r>
            <a:r>
              <a:rPr lang="en-US" altLang="de-DE" sz="1800" b="1" baseline="30000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-23</a:t>
            </a:r>
            <a:r>
              <a:rPr lang="en-US" altLang="de-DE" sz="1800" b="1" dirty="0" smtClean="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 W </a:t>
            </a:r>
            <a:endParaRPr lang="de-DE" altLang="de-DE" sz="1800" b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609600" cy="457200"/>
          </a:xfrm>
          <a:prstGeom prst="rect">
            <a:avLst/>
          </a:prstGeom>
        </p:spPr>
        <p:txBody>
          <a:bodyPr/>
          <a:lstStyle/>
          <a:p>
            <a:fld id="{2C078F0F-74C1-471A-BEFE-6862451153DC}" type="slidenum">
              <a:rPr lang="en-US" altLang="de-DE"/>
              <a:pPr/>
              <a:t>41</a:t>
            </a:fld>
            <a:endParaRPr lang="en-US" altLang="de-DE"/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89550"/>
            <a:ext cx="3761071" cy="2809051"/>
          </a:xfrm>
          <a:prstGeom prst="rect">
            <a:avLst/>
          </a:prstGeom>
        </p:spPr>
      </p:pic>
      <p:pic>
        <p:nvPicPr>
          <p:cNvPr id="1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91" y="1198411"/>
            <a:ext cx="3841005" cy="286875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043867" y="2553397"/>
            <a:ext cx="98298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1979712" y="1844824"/>
            <a:ext cx="4716016" cy="1831728"/>
            <a:chOff x="1907704" y="1924213"/>
            <a:chExt cx="4572000" cy="183172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134" y="1924213"/>
              <a:ext cx="2038625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907704" y="2924944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 algn="ctr"/>
              <a:r>
                <a:rPr lang="en-US" sz="1600" dirty="0"/>
                <a:t>s: Signal</a:t>
              </a:r>
              <a:br>
                <a:rPr lang="en-US" sz="1600" dirty="0"/>
              </a:br>
              <a:r>
                <a:rPr lang="en-US" sz="1600" dirty="0"/>
                <a:t>T: </a:t>
              </a:r>
              <a:r>
                <a:rPr lang="en-US" sz="1600" dirty="0" err="1"/>
                <a:t>Testfunction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/>
                <a:t>(Lorentz, Gauss, …)</a:t>
              </a:r>
            </a:p>
          </p:txBody>
        </p:sp>
      </p:grpSp>
      <p:pic>
        <p:nvPicPr>
          <p:cNvPr id="18" name="Picture 17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5128" y="840769"/>
            <a:ext cx="8773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Noise preamp, HEMT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Universe Clu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64" y="6187444"/>
            <a:ext cx="2775351" cy="6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885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2"/>
          <p:cNvSpPr txBox="1">
            <a:spLocks noChangeArrowheads="1"/>
          </p:cNvSpPr>
          <p:nvPr/>
        </p:nvSpPr>
        <p:spPr bwMode="auto">
          <a:xfrm>
            <a:off x="3217292" y="6023029"/>
            <a:ext cx="128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smtClean="0">
                <a:solidFill>
                  <a:srgbClr val="FF0000"/>
                </a:solidFill>
              </a:rPr>
              <a:t>„Ab-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sorber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“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3419872" y="3645025"/>
            <a:ext cx="438770" cy="237800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4"/>
          <p:cNvSpPr txBox="1">
            <a:spLocks noChangeArrowheads="1"/>
          </p:cNvSpPr>
          <p:nvPr/>
        </p:nvSpPr>
        <p:spPr bwMode="auto">
          <a:xfrm>
            <a:off x="971600" y="6021288"/>
            <a:ext cx="2303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err="1">
                <a:solidFill>
                  <a:srgbClr val="FF0000"/>
                </a:solidFill>
              </a:rPr>
              <a:t>Dielectric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discs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/>
            </a:r>
            <a:br>
              <a:rPr lang="de-DE" altLang="de-DE" sz="1800" b="1" dirty="0" smtClean="0">
                <a:solidFill>
                  <a:srgbClr val="FF0000"/>
                </a:solidFill>
              </a:rPr>
            </a:br>
            <a:r>
              <a:rPr lang="de-DE" altLang="de-DE" sz="1800" b="1" dirty="0" smtClean="0">
                <a:solidFill>
                  <a:srgbClr val="FF0000"/>
                </a:solidFill>
              </a:rPr>
              <a:t>(Saphire)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763688" y="4509120"/>
            <a:ext cx="431652" cy="151498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5"/>
          <p:cNvSpPr txBox="1">
            <a:spLocks noChangeArrowheads="1"/>
          </p:cNvSpPr>
          <p:nvPr/>
        </p:nvSpPr>
        <p:spPr bwMode="auto">
          <a:xfrm>
            <a:off x="4282882" y="6023029"/>
            <a:ext cx="1306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Horn antenna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936237" y="3068960"/>
            <a:ext cx="0" cy="295406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3"/>
          <p:cNvSpPr txBox="1">
            <a:spLocks noChangeArrowheads="1"/>
          </p:cNvSpPr>
          <p:nvPr/>
        </p:nvSpPr>
        <p:spPr bwMode="auto">
          <a:xfrm>
            <a:off x="0" y="589840"/>
            <a:ext cx="1763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Removable copper mirror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881844" y="1236171"/>
            <a:ext cx="449796" cy="240885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6"/>
          <p:cNvSpPr txBox="1">
            <a:spLocks noChangeArrowheads="1"/>
          </p:cNvSpPr>
          <p:nvPr/>
        </p:nvSpPr>
        <p:spPr bwMode="auto">
          <a:xfrm>
            <a:off x="5820173" y="6028694"/>
            <a:ext cx="8683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75"/>
              </a:spcBef>
              <a:buChar char="•"/>
              <a:defRPr sz="16300">
                <a:solidFill>
                  <a:srgbClr val="000000"/>
                </a:solidFill>
                <a:latin typeface="Arial" charset="0"/>
                <a:cs typeface="Tahoma" charset="0"/>
              </a:defRPr>
            </a:lvl1pPr>
            <a:lvl2pPr marL="742950" indent="-285750" eaLnBrk="0" hangingPunct="0">
              <a:spcBef>
                <a:spcPts val="3575"/>
              </a:spcBef>
              <a:buChar char="–"/>
              <a:defRPr sz="14300">
                <a:solidFill>
                  <a:srgbClr val="000000"/>
                </a:solidFill>
                <a:latin typeface="Arial" charset="0"/>
                <a:cs typeface="Tahoma" charset="0"/>
              </a:defRPr>
            </a:lvl2pPr>
            <a:lvl3pPr marL="1143000" indent="-228600" eaLnBrk="0" hangingPunct="0">
              <a:spcBef>
                <a:spcPts val="3050"/>
              </a:spcBef>
              <a:buChar char="•"/>
              <a:defRPr sz="12200">
                <a:solidFill>
                  <a:srgbClr val="000000"/>
                </a:solidFill>
                <a:latin typeface="Arial" charset="0"/>
                <a:cs typeface="Tahoma" charset="0"/>
              </a:defRPr>
            </a:lvl3pPr>
            <a:lvl4pPr marL="1600200" indent="-228600" eaLnBrk="0" hangingPunct="0">
              <a:spcBef>
                <a:spcPts val="2550"/>
              </a:spcBef>
              <a:buChar char="–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4pPr>
            <a:lvl5pPr marL="2057400" indent="-228600" eaLnBrk="0" hangingPunct="0">
              <a:spcBef>
                <a:spcPts val="2550"/>
              </a:spcBef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5pPr>
            <a:lvl6pPr marL="25146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6pPr>
            <a:lvl7pPr marL="29718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7pPr>
            <a:lvl8pPr marL="34290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8pPr>
            <a:lvl9pPr marL="3886200" indent="-228600" defTabSz="457200" eaLnBrk="0" fontAlgn="base" hangingPunct="0">
              <a:lnSpc>
                <a:spcPct val="81000"/>
              </a:lnSpc>
              <a:spcBef>
                <a:spcPts val="2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0200">
                <a:solidFill>
                  <a:srgbClr val="000000"/>
                </a:solidFill>
                <a:latin typeface="Arial" charset="0"/>
                <a:cs typeface="Tahoma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dirty="0" err="1">
                <a:solidFill>
                  <a:srgbClr val="FF0000"/>
                </a:solidFill>
              </a:rPr>
              <a:t>Mirror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292080" y="3356992"/>
            <a:ext cx="595023" cy="2592273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5128" y="840769"/>
            <a:ext cx="8773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Booster response, Reflectivity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4788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00" y="1484784"/>
            <a:ext cx="7200000" cy="476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5128" y="840769"/>
            <a:ext cx="8773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Booster response, Reflectivity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1505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128" y="840769"/>
            <a:ext cx="877343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disc setup: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18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7655"/>
            <a:ext cx="3420087" cy="24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4634"/>
            <a:ext cx="3959447" cy="263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0" y="1340906"/>
            <a:ext cx="4197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Now available: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Reflectivity measurements with up to 20 discs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results: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Reproducibility of positioning without algorithm: ~ µm</a:t>
            </a:r>
          </a:p>
        </p:txBody>
      </p:sp>
      <p:pic>
        <p:nvPicPr>
          <p:cNvPr id="9" name="Picture 8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44</a:t>
            </a:fld>
            <a:endParaRPr lang="en-US" alt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3735967"/>
            <a:ext cx="4050009" cy="273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80" y="1286541"/>
            <a:ext cx="4986579" cy="502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128" y="840769"/>
            <a:ext cx="8773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 positioning, reproducibility</a:t>
            </a:r>
          </a:p>
          <a:p>
            <a:pPr marL="109728" algn="ctr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45</a:t>
            </a:fld>
            <a:endParaRPr lang="en-US" altLang="de-D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" y="2042465"/>
            <a:ext cx="4189228" cy="425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1" y="787807"/>
            <a:ext cx="39528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88" y="769088"/>
            <a:ext cx="3867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6" y="3677386"/>
            <a:ext cx="3324778" cy="285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95" y="3604436"/>
            <a:ext cx="3451762" cy="29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1620" y="515386"/>
            <a:ext cx="7036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smtClean="0"/>
              <a:t>Simulations and understanding of 3D effects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6842" y="1262147"/>
            <a:ext cx="7438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1D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simulations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" y="1650047"/>
            <a:ext cx="4161870" cy="306009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94" y="1834579"/>
            <a:ext cx="4848306" cy="25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9455" y="5151656"/>
            <a:ext cx="69361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Boost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factor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ok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10µm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precision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discs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fine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Diffraction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effects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under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control</a:t>
            </a:r>
            <a:endParaRPr lang="de-DE" altLang="en-US" sz="2000" b="1" kern="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3D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effects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/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0778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1620" y="515386"/>
            <a:ext cx="7036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dirty="0" smtClean="0"/>
              <a:t>Simulations and understanding of 3D effects</a:t>
            </a: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5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58247" y="1303240"/>
            <a:ext cx="6936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COMSOL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ELMER: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modify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Maxwell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equations</a:t>
            </a:r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/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82" y="1726337"/>
            <a:ext cx="6077982" cy="425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06450" y="5908372"/>
            <a:ext cx="76093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1st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step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reproduce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emission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from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Mirror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good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agreement</a:t>
            </a:r>
            <a:endParaRPr lang="de-DE" altLang="en-US" sz="2000" b="1" kern="0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/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Ongoing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work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Mutiple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discs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tiled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000" b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discs</a:t>
            </a:r>
            <a:r>
              <a:rPr lang="de-DE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,…</a:t>
            </a:r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/>
            <a:endParaRPr lang="de-DE" altLang="en-US" sz="20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6861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3928" y="4162728"/>
            <a:ext cx="52200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Innovation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partnership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First in MPG</a:t>
            </a:r>
          </a:p>
          <a:p>
            <a:pPr marL="285750" indent="-285750" algn="l">
              <a:buFont typeface="Wingdings"/>
              <a:buChar char="à"/>
            </a:pP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Tedious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16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months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EU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tendering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process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  Aug. 2016 – </a:t>
            </a:r>
            <a:r>
              <a:rPr lang="de-DE" altLang="de-DE" sz="20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Dec</a:t>
            </a:r>
            <a:r>
              <a:rPr lang="de-DE" altLang="de-DE" sz="20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2017</a:t>
            </a:r>
          </a:p>
          <a:p>
            <a:pPr marL="285750" indent="-285750" algn="l">
              <a:buFont typeface="Wingdings"/>
              <a:buChar char="à"/>
            </a:pP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Two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innovation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partners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CEA-IRFU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Saclay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, France</a:t>
            </a:r>
            <a:b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Bilfinger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Noell</a:t>
            </a:r>
            <a:r>
              <a:rPr lang="de-DE" alt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, Würzburg</a:t>
            </a:r>
          </a:p>
          <a:p>
            <a:pPr algn="l"/>
            <a:endParaRPr lang="de-DE" altLang="de-DE" sz="2000" b="1" dirty="0" smtClean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0195" y="922328"/>
            <a:ext cx="3786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B</a:t>
            </a:r>
            <a:r>
              <a:rPr lang="de-DE" sz="2400" b="1" baseline="30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·A  </a:t>
            </a:r>
            <a:r>
              <a:rPr lang="de-DE" sz="2400" b="1" dirty="0">
                <a:solidFill>
                  <a:schemeClr val="tx2"/>
                </a:solidFill>
                <a:latin typeface="Cambria Math"/>
                <a:ea typeface="Cambria Math"/>
                <a:cs typeface="Arial" charset="0"/>
              </a:rPr>
              <a:t>≳</a:t>
            </a:r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100 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</a:t>
            </a:r>
            <a:r>
              <a:rPr lang="de-DE" sz="2400" b="1" baseline="30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</a:t>
            </a:r>
            <a:r>
              <a:rPr lang="de-DE" sz="2400" b="1" baseline="30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over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2m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13" y="1497509"/>
            <a:ext cx="5867973" cy="251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9141" y="4149080"/>
            <a:ext cx="5142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100 T²m²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dipole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: 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first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ever</a:t>
            </a:r>
            <a:endParaRPr lang="de-DE" altLang="de-DE" sz="2000" b="1" dirty="0" smtClean="0"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lvl="0" algn="l"/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Design Study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Prototype</a:t>
            </a:r>
            <a:b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Full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scale</a:t>
            </a:r>
            <a:r>
              <a:rPr lang="de-DE" altLang="de-DE" sz="20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endParaRPr lang="de-DE" altLang="de-DE" sz="2000" b="1" dirty="0"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074712"/>
            <a:ext cx="8028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One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tender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whole</a:t>
            </a:r>
            <a:r>
              <a:rPr lang="de-DE" altLang="de-DE" sz="2400" b="1" dirty="0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magnet</a:t>
            </a:r>
            <a:r>
              <a:rPr lang="de-DE" altLang="de-DE" sz="2400" b="1" dirty="0" smtClean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project</a:t>
            </a:r>
            <a:r>
              <a:rPr lang="de-DE" altLang="de-DE" sz="2400" b="1" dirty="0">
                <a:solidFill>
                  <a:srgbClr val="0000FF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!</a:t>
            </a:r>
          </a:p>
          <a:p>
            <a:pPr lvl="0"/>
            <a:endParaRPr lang="de-DE" altLang="de-DE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83467" y="1151491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de-DE" altLang="de-DE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14" name="Rectangle 13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15" name="Picture 14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49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9967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82525" y="6552499"/>
            <a:ext cx="609600" cy="457200"/>
          </a:xfrm>
          <a:prstGeom prst="rect">
            <a:avLst/>
          </a:prstGeom>
        </p:spPr>
        <p:txBody>
          <a:bodyPr/>
          <a:lstStyle/>
          <a:p>
            <a:fld id="{B1397E6F-F01C-4F41-B856-F5D6384EAD3A}" type="slidenum">
              <a:rPr lang="en-US" altLang="de-DE"/>
              <a:pPr/>
              <a:t>5</a:t>
            </a:fld>
            <a:endParaRPr lang="en-US" altLang="de-DE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The strong CP problem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5" y="2777590"/>
            <a:ext cx="8166487" cy="34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004616" y="1028704"/>
                <a:ext cx="7357403" cy="1667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altLang="de-DE" sz="2000" b="1" dirty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CP </a:t>
                </a:r>
                <a:r>
                  <a:rPr lang="de-DE" altLang="de-DE" sz="2000" b="1" dirty="0" err="1">
                    <a:latin typeface="Arial" charset="0"/>
                    <a:cs typeface="Arial" charset="0"/>
                    <a:sym typeface="Wingdings" panose="05000000000000000000" pitchFamily="2" charset="2"/>
                  </a:rPr>
                  <a:t>conserving</a:t>
                </a:r>
                <a:r>
                  <a:rPr lang="de-DE" altLang="de-DE" sz="2000" b="1" dirty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2000" b="1" dirty="0" err="1">
                    <a:latin typeface="Arial" charset="0"/>
                    <a:cs typeface="Arial" charset="0"/>
                    <a:sym typeface="Wingdings" panose="05000000000000000000" pitchFamily="2" charset="2"/>
                  </a:rPr>
                  <a:t>vacuum</a:t>
                </a:r>
                <a:r>
                  <a:rPr lang="de-DE" altLang="de-DE" sz="2000" b="1" dirty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:r>
                  <a:rPr lang="de-DE" altLang="de-DE" sz="2000" b="1" dirty="0" err="1">
                    <a:latin typeface="Arial" charset="0"/>
                    <a:cs typeface="Arial" charset="0"/>
                    <a:sym typeface="Wingdings" panose="05000000000000000000" pitchFamily="2" charset="2"/>
                  </a:rPr>
                  <a:t>has</a:t>
                </a:r>
                <a:r>
                  <a:rPr lang="de-DE" altLang="de-DE" sz="2000" b="1" dirty="0">
                    <a:latin typeface="Arial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𝜣</m:t>
                        </m:r>
                      </m:e>
                    </m:bar>
                    <m:r>
                      <a:rPr lang="de-DE" sz="20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20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de-DE" altLang="de-DE" sz="2000" b="1" dirty="0" smtClean="0">
                  <a:solidFill>
                    <a:schemeClr val="accent2"/>
                  </a:solidFill>
                  <a:latin typeface="Arial" charset="0"/>
                  <a:cs typeface="Arial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de-DE" altLang="de-DE" sz="2000" b="1" dirty="0" err="1" smtClean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Peccei</a:t>
                </a:r>
                <a:r>
                  <a:rPr lang="de-DE" altLang="de-DE" sz="2000" b="1" dirty="0" smtClean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de-DE" altLang="de-DE" sz="2000" b="1" dirty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Quinn </a:t>
                </a:r>
                <a:r>
                  <a:rPr lang="de-DE" altLang="de-DE" sz="2000" b="1" dirty="0" err="1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mechanism</a:t>
                </a:r>
                <a:r>
                  <a:rPr lang="de-DE" altLang="de-DE" sz="2000" b="1" dirty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:</a:t>
                </a:r>
                <a:r>
                  <a:rPr lang="de-DE" altLang="de-DE" sz="2000" b="1" dirty="0">
                    <a:latin typeface="Arial" charset="0"/>
                    <a:cs typeface="Arial" charset="0"/>
                  </a:rPr>
                  <a:t> </a:t>
                </a:r>
                <a:br>
                  <a:rPr lang="de-DE" altLang="de-DE" sz="2000" b="1" dirty="0">
                    <a:latin typeface="Arial" charset="0"/>
                    <a:cs typeface="Arial" charset="0"/>
                  </a:rPr>
                </a:br>
                <a:r>
                  <a:rPr lang="de-DE" altLang="de-DE" sz="2000" b="1" dirty="0">
                    <a:latin typeface="Arial" charset="0"/>
                    <a:cs typeface="Arial" charset="0"/>
                  </a:rPr>
                  <a:t>Add </a:t>
                </a:r>
                <a:r>
                  <a:rPr lang="de-DE" altLang="de-DE" sz="2000" b="1" dirty="0" err="1">
                    <a:latin typeface="Arial" charset="0"/>
                    <a:cs typeface="Arial" charset="0"/>
                  </a:rPr>
                  <a:t>dynamical</a:t>
                </a:r>
                <a:r>
                  <a:rPr lang="de-DE" altLang="de-DE" sz="2000" b="1" dirty="0">
                    <a:latin typeface="Arial" charset="0"/>
                    <a:cs typeface="Arial" charset="0"/>
                  </a:rPr>
                  <a:t>, </a:t>
                </a:r>
                <a:r>
                  <a:rPr lang="de-DE" altLang="de-DE" sz="2000" b="1" dirty="0" err="1">
                    <a:latin typeface="Arial" charset="0"/>
                    <a:cs typeface="Arial" charset="0"/>
                  </a:rPr>
                  <a:t>spontaneously</a:t>
                </a:r>
                <a:r>
                  <a:rPr lang="de-DE" altLang="de-DE" sz="2000" b="1" dirty="0">
                    <a:latin typeface="Arial" charset="0"/>
                    <a:cs typeface="Arial" charset="0"/>
                  </a:rPr>
                  <a:t> </a:t>
                </a:r>
                <a:r>
                  <a:rPr lang="de-DE" altLang="de-DE" sz="2000" b="1" dirty="0" err="1">
                    <a:latin typeface="Arial" charset="0"/>
                    <a:cs typeface="Arial" charset="0"/>
                  </a:rPr>
                  <a:t>broken</a:t>
                </a:r>
                <a:r>
                  <a:rPr lang="de-DE" altLang="de-DE" sz="2000" b="1" dirty="0">
                    <a:latin typeface="Arial" charset="0"/>
                    <a:cs typeface="Arial" charset="0"/>
                  </a:rPr>
                  <a:t> </a:t>
                </a:r>
                <a:r>
                  <a:rPr lang="de-DE" altLang="de-DE" sz="2000" b="1" dirty="0" err="1">
                    <a:latin typeface="Arial" charset="0"/>
                    <a:cs typeface="Arial" charset="0"/>
                  </a:rPr>
                  <a:t>field</a:t>
                </a:r>
                <a:r>
                  <a:rPr lang="de-DE" altLang="de-DE" sz="2000" b="1" dirty="0">
                    <a:latin typeface="Arial" charset="0"/>
                    <a:cs typeface="Arial" charset="0"/>
                  </a:rPr>
                  <a:t>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de-DE" altLang="de-DE" sz="2000" b="1" dirty="0">
                    <a:latin typeface="Arial" charset="0"/>
                    <a:cs typeface="Arial" charset="0"/>
                    <a:sym typeface="Wingdings" pitchFamily="2" charset="2"/>
                  </a:rPr>
                  <a:t>New </a:t>
                </a:r>
                <a:r>
                  <a:rPr lang="de-DE" altLang="de-DE" sz="2000" b="1" dirty="0" err="1">
                    <a:latin typeface="Arial" charset="0"/>
                    <a:cs typeface="Arial" charset="0"/>
                    <a:sym typeface="Wingdings" pitchFamily="2" charset="2"/>
                  </a:rPr>
                  <a:t>pseudoscalar</a:t>
                </a:r>
                <a:r>
                  <a:rPr lang="de-DE" altLang="de-DE" sz="2000" b="1" dirty="0">
                    <a:latin typeface="Arial" charset="0"/>
                    <a:cs typeface="Arial" charset="0"/>
                    <a:sym typeface="Wingdings" pitchFamily="2" charset="2"/>
                  </a:rPr>
                  <a:t> </a:t>
                </a:r>
                <a:r>
                  <a:rPr lang="de-DE" altLang="de-DE" sz="2000" b="1" dirty="0" err="1">
                    <a:latin typeface="Arial" charset="0"/>
                    <a:cs typeface="Arial" charset="0"/>
                    <a:sym typeface="Wingdings" pitchFamily="2" charset="2"/>
                  </a:rPr>
                  <a:t>particle</a:t>
                </a:r>
                <a:r>
                  <a:rPr lang="de-DE" altLang="de-DE" sz="2000" b="1" dirty="0">
                    <a:latin typeface="Arial" charset="0"/>
                    <a:cs typeface="Arial" charset="0"/>
                    <a:sym typeface="Wingdings" pitchFamily="2" charset="2"/>
                  </a:rPr>
                  <a:t>: </a:t>
                </a:r>
                <a:r>
                  <a:rPr lang="de-DE" altLang="de-DE" sz="2000" b="1" dirty="0" smtClean="0">
                    <a:latin typeface="Arial" charset="0"/>
                    <a:cs typeface="Arial" charset="0"/>
                    <a:sym typeface="Wingdings" pitchFamily="2" charset="2"/>
                  </a:rPr>
                  <a:t>Axion</a:t>
                </a: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616" y="1028704"/>
                <a:ext cx="7357403" cy="1667508"/>
              </a:xfrm>
              <a:prstGeom prst="rect">
                <a:avLst/>
              </a:prstGeom>
              <a:blipFill rotWithShape="1">
                <a:blip r:embed="rId3"/>
                <a:stretch>
                  <a:fillRect b="-58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5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2" y="1556792"/>
            <a:ext cx="881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07" y="720582"/>
            <a:ext cx="1069478" cy="105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07" y="1744313"/>
            <a:ext cx="1224136" cy="23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9807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8" name="Rectangle 7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010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84281"/>
            <a:ext cx="6984776" cy="51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98072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7" name="Rectangle 6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8" name="Picture 7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7190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4306910"/>
            <a:ext cx="4094922" cy="228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08" y="1444456"/>
            <a:ext cx="4396095" cy="23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5" name="Rectangle 4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4" y="507655"/>
            <a:ext cx="906220" cy="85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79" y="620217"/>
            <a:ext cx="1020516" cy="77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72387" y="4057207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 Theta design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74715" y="1034386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design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980" y="1361713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0558" y="4437361"/>
            <a:ext cx="67148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FoM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&gt; 100 T²m²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can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be</a:t>
            </a:r>
            <a:r>
              <a:rPr lang="de-DE" sz="2000" b="1" dirty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reached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using</a:t>
            </a:r>
            <a:r>
              <a:rPr lang="de-DE" sz="2000" b="1" dirty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NbTi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  <a:b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</a:b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9T </a:t>
            </a:r>
            <a:r>
              <a:rPr lang="de-DE" sz="2000" b="1" dirty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1.25 m²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aperture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Homogeneity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acceptable</a:t>
            </a:r>
            <a:endParaRPr lang="de-DE" sz="2000" b="1" dirty="0">
              <a:solidFill>
                <a:srgbClr val="000000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Forces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under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control</a:t>
            </a:r>
            <a:endParaRPr lang="de-DE" sz="2000" b="1" dirty="0" smtClean="0">
              <a:solidFill>
                <a:srgbClr val="000000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Quenching</a:t>
            </a:r>
            <a:r>
              <a:rPr lang="de-DE" sz="2000" b="1" dirty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behavior</a:t>
            </a:r>
            <a:r>
              <a:rPr lang="de-DE" sz="20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ok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31" name="Picture 30" descr="C:\Users\wuh\Desktop\Flared coil end\Madax coil end_Final version _case 86_0315\Case 86 B on cylinder R625mm_0314.png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8" t="9667" r="35628" b="4666"/>
          <a:stretch/>
        </p:blipFill>
        <p:spPr bwMode="auto">
          <a:xfrm rot="439025">
            <a:off x="336146" y="1852078"/>
            <a:ext cx="3358038" cy="2320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5867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56" y="1107376"/>
            <a:ext cx="4523879" cy="4913581"/>
          </a:xfrm>
          <a:prstGeom prst="rect">
            <a:avLst/>
          </a:prstGeom>
        </p:spPr>
      </p:pic>
      <p:sp>
        <p:nvSpPr>
          <p:cNvPr id="8" name="Abgerundetes Rechteck 14"/>
          <p:cNvSpPr/>
          <p:nvPr/>
        </p:nvSpPr>
        <p:spPr>
          <a:xfrm>
            <a:off x="15667" y="1865109"/>
            <a:ext cx="402336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Weight: &lt; 200.000 Kg</a:t>
            </a:r>
          </a:p>
        </p:txBody>
      </p:sp>
      <p:sp>
        <p:nvSpPr>
          <p:cNvPr id="9" name="Abgerundetes Rechteck 14"/>
          <p:cNvSpPr/>
          <p:nvPr/>
        </p:nvSpPr>
        <p:spPr>
          <a:xfrm>
            <a:off x="15666" y="2449592"/>
            <a:ext cx="420624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Length: 6900 mm</a:t>
            </a:r>
          </a:p>
        </p:txBody>
      </p:sp>
      <p:sp>
        <p:nvSpPr>
          <p:cNvPr id="10" name="Abgerundetes Rechteck 14"/>
          <p:cNvSpPr/>
          <p:nvPr/>
        </p:nvSpPr>
        <p:spPr>
          <a:xfrm>
            <a:off x="15665" y="3034075"/>
            <a:ext cx="438912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Diameter: 4400 mm</a:t>
            </a:r>
          </a:p>
        </p:txBody>
      </p:sp>
      <p:sp>
        <p:nvSpPr>
          <p:cNvPr id="11" name="Abgerundetes Rechteck 14"/>
          <p:cNvSpPr/>
          <p:nvPr/>
        </p:nvSpPr>
        <p:spPr>
          <a:xfrm>
            <a:off x="15664" y="3618558"/>
            <a:ext cx="457200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Warm bore: 1350</a:t>
            </a:r>
            <a:r>
              <a:rPr lang="en-US" sz="1400" baseline="300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*</a:t>
            </a:r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mm</a:t>
            </a:r>
          </a:p>
        </p:txBody>
      </p:sp>
      <p:sp>
        <p:nvSpPr>
          <p:cNvPr id="12" name="Abgerundetes Rechteck 14"/>
          <p:cNvSpPr/>
          <p:nvPr/>
        </p:nvSpPr>
        <p:spPr>
          <a:xfrm>
            <a:off x="15662" y="5372007"/>
            <a:ext cx="512064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Operating temperature: ~2 K</a:t>
            </a:r>
          </a:p>
        </p:txBody>
      </p:sp>
      <p:sp>
        <p:nvSpPr>
          <p:cNvPr id="13" name="Abgerundetes Rechteck 14"/>
          <p:cNvSpPr/>
          <p:nvPr/>
        </p:nvSpPr>
        <p:spPr>
          <a:xfrm>
            <a:off x="15669" y="4203041"/>
            <a:ext cx="475488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Superconducting cable: 35.000 m</a:t>
            </a:r>
          </a:p>
        </p:txBody>
      </p:sp>
      <p:sp>
        <p:nvSpPr>
          <p:cNvPr id="14" name="Abgerundetes Rechteck 14"/>
          <p:cNvSpPr/>
          <p:nvPr/>
        </p:nvSpPr>
        <p:spPr>
          <a:xfrm>
            <a:off x="15667" y="4787524"/>
            <a:ext cx="4937760" cy="457200"/>
          </a:xfrm>
          <a:prstGeom prst="roundRect">
            <a:avLst/>
          </a:prstGeom>
          <a:gradFill flip="none" rotWithShape="1">
            <a:gsLst>
              <a:gs pos="0">
                <a:srgbClr val="0082C9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Superconducting wire: &gt; 700.000 m NbTi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17" name="Rectangle 16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18" name="Picture 17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9" y="778007"/>
            <a:ext cx="906220" cy="85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1473" y="6037810"/>
            <a:ext cx="6649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So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far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no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show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stoppers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,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the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show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goes</a:t>
            </a:r>
            <a:r>
              <a:rPr lang="de-DE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on!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1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eeper.mpdl.mpg.de/thumbnail/da7268b98f8c48c2ad86/1024/booster-linear-positioner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2" y="1149493"/>
            <a:ext cx="7297849" cy="540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1690" y="429346"/>
            <a:ext cx="5557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The                       (prototype) Booster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39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5499" y="1186802"/>
            <a:ext cx="438293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disks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~10µm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~ 4K   B~ 10K</a:t>
            </a:r>
          </a:p>
          <a:p>
            <a:pPr lvl="0" algn="l"/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Piezo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R&amp;D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1690" y="429346"/>
            <a:ext cx="5557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The                       (prototype) Booster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39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8104">
            <a:off x="-617176" y="2092528"/>
            <a:ext cx="10088066" cy="34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3099" y="1034402"/>
            <a:ext cx="56781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prototype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30cm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inside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prototype (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few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T)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marL="342900" lvl="0" indent="-342900" algn="l">
              <a:buFont typeface="Wingdings" pitchFamily="2" charset="2"/>
              <a:buChar char="à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1m²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Wingdings" pitchFamily="2" charset="2"/>
              <a:buChar char="à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ults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139175">
            <a:off x="1176793" y="3140781"/>
            <a:ext cx="569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VERY PRELIMINARY DESIGN!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962274">
            <a:off x="1713938" y="4938475"/>
            <a:ext cx="3514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Discs +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285169">
            <a:off x="6953274" y="4574040"/>
            <a:ext cx="1840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Parabolic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99226" y="2213827"/>
            <a:ext cx="1840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</a:t>
            </a:r>
            <a:endParaRPr lang="en-US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55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365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0" y="2303777"/>
            <a:ext cx="3168148" cy="3033766"/>
          </a:xfrm>
          <a:prstGeom prst="rect">
            <a:avLst/>
          </a:prstGeom>
        </p:spPr>
      </p:pic>
      <p:pic>
        <p:nvPicPr>
          <p:cNvPr id="3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42" y="2428714"/>
            <a:ext cx="3524170" cy="2643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1690" y="429346"/>
            <a:ext cx="5557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The                       (prototype) Booster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5" name="Picture 4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39" y="341907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18883" y="1076932"/>
            <a:ext cx="6414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tabLst>
                <a:tab pos="2955925" algn="l"/>
              </a:tabLst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1m²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Tiling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needed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>
              <a:tabLst>
                <a:tab pos="2955925" algn="l"/>
              </a:tabLst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Glueing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>
              <a:tabLst>
                <a:tab pos="2955925" algn="l"/>
              </a:tabLst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Properties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glue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 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4298" y="5726903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19" y="3057931"/>
            <a:ext cx="1720730" cy="163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" y="757175"/>
            <a:ext cx="1385181" cy="12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39" y="809088"/>
            <a:ext cx="5157228" cy="5657862"/>
          </a:xfrm>
          <a:prstGeom prst="rect">
            <a:avLst/>
          </a:prstGeom>
          <a:pattFill prst="dkHorz">
            <a:fgClr>
              <a:schemeClr val="tx1"/>
            </a:fgClr>
            <a:bgClr>
              <a:srgbClr val="EB8515"/>
            </a:bgClr>
          </a:pattFill>
          <a:ln>
            <a:noFill/>
          </a:ln>
        </p:spPr>
      </p:pic>
      <p:sp>
        <p:nvSpPr>
          <p:cNvPr id="8" name="Ellipse 2"/>
          <p:cNvSpPr/>
          <p:nvPr/>
        </p:nvSpPr>
        <p:spPr>
          <a:xfrm>
            <a:off x="8775899" y="1601176"/>
            <a:ext cx="108012" cy="11418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Ellipse 3"/>
          <p:cNvSpPr/>
          <p:nvPr/>
        </p:nvSpPr>
        <p:spPr>
          <a:xfrm>
            <a:off x="8415859" y="1638950"/>
            <a:ext cx="152401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0" name="Gerade Verbindung 5"/>
          <p:cNvCxnSpPr>
            <a:stCxn id="8" idx="0"/>
          </p:cNvCxnSpPr>
          <p:nvPr/>
        </p:nvCxnSpPr>
        <p:spPr>
          <a:xfrm flipV="1">
            <a:off x="8829905" y="1529168"/>
            <a:ext cx="0" cy="7200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7"/>
          <p:cNvCxnSpPr/>
          <p:nvPr/>
        </p:nvCxnSpPr>
        <p:spPr>
          <a:xfrm flipH="1">
            <a:off x="6327627" y="1529168"/>
            <a:ext cx="3239988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6327627" y="1529168"/>
            <a:ext cx="0" cy="72008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3"/>
          <p:cNvCxnSpPr/>
          <p:nvPr/>
        </p:nvCxnSpPr>
        <p:spPr>
          <a:xfrm flipH="1" flipV="1">
            <a:off x="3735339" y="2251409"/>
            <a:ext cx="2304256" cy="1"/>
          </a:xfrm>
          <a:prstGeom prst="line">
            <a:avLst/>
          </a:prstGeom>
          <a:ln w="25400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5"/>
          <p:cNvCxnSpPr/>
          <p:nvPr/>
        </p:nvCxnSpPr>
        <p:spPr>
          <a:xfrm flipH="1">
            <a:off x="6111603" y="2249248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9"/>
          <p:cNvCxnSpPr/>
          <p:nvPr/>
        </p:nvCxnSpPr>
        <p:spPr>
          <a:xfrm flipH="1">
            <a:off x="3527191" y="2253570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21"/>
          <p:cNvSpPr/>
          <p:nvPr/>
        </p:nvSpPr>
        <p:spPr>
          <a:xfrm>
            <a:off x="3313954" y="2149880"/>
            <a:ext cx="216024" cy="2160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7" name="Gerade Verbindung 22"/>
          <p:cNvCxnSpPr/>
          <p:nvPr/>
        </p:nvCxnSpPr>
        <p:spPr>
          <a:xfrm flipH="1">
            <a:off x="3897540" y="2731696"/>
            <a:ext cx="2304256" cy="21608"/>
          </a:xfrm>
          <a:prstGeom prst="line">
            <a:avLst/>
          </a:prstGeom>
          <a:ln w="25400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6"/>
          <p:cNvCxnSpPr/>
          <p:nvPr/>
        </p:nvCxnSpPr>
        <p:spPr>
          <a:xfrm flipH="1">
            <a:off x="6201796" y="2731696"/>
            <a:ext cx="3942255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8"/>
          <p:cNvCxnSpPr/>
          <p:nvPr/>
        </p:nvCxnSpPr>
        <p:spPr>
          <a:xfrm flipH="1">
            <a:off x="3421966" y="2751734"/>
            <a:ext cx="479872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0"/>
          <p:cNvCxnSpPr>
            <a:endCxn id="16" idx="4"/>
          </p:cNvCxnSpPr>
          <p:nvPr/>
        </p:nvCxnSpPr>
        <p:spPr>
          <a:xfrm flipV="1">
            <a:off x="3421966" y="2365904"/>
            <a:ext cx="0" cy="39015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4"/>
          <p:cNvCxnSpPr/>
          <p:nvPr/>
        </p:nvCxnSpPr>
        <p:spPr>
          <a:xfrm flipH="1">
            <a:off x="3087267" y="2253570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1026"/>
          <p:cNvSpPr txBox="1"/>
          <p:nvPr/>
        </p:nvSpPr>
        <p:spPr>
          <a:xfrm>
            <a:off x="2796123" y="202676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HERA</a:t>
            </a:r>
          </a:p>
        </p:txBody>
      </p:sp>
      <p:cxnSp>
        <p:nvCxnSpPr>
          <p:cNvPr id="23" name="Gerade Verbindung 36"/>
          <p:cNvCxnSpPr>
            <a:stCxn id="8" idx="2"/>
            <a:endCxn id="9" idx="7"/>
          </p:cNvCxnSpPr>
          <p:nvPr/>
        </p:nvCxnSpPr>
        <p:spPr>
          <a:xfrm flipH="1">
            <a:off x="8545941" y="1658271"/>
            <a:ext cx="229958" cy="177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1032"/>
          <p:cNvSpPr/>
          <p:nvPr/>
        </p:nvSpPr>
        <p:spPr>
          <a:xfrm>
            <a:off x="6039595" y="2321256"/>
            <a:ext cx="3348000" cy="144016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5" name="Rechteck 45"/>
          <p:cNvSpPr/>
          <p:nvPr/>
        </p:nvSpPr>
        <p:spPr>
          <a:xfrm>
            <a:off x="6039595" y="2969328"/>
            <a:ext cx="3348000" cy="144016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6" name="Textfeld 1033"/>
          <p:cNvSpPr txBox="1"/>
          <p:nvPr/>
        </p:nvSpPr>
        <p:spPr>
          <a:xfrm>
            <a:off x="7191351" y="227249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concrete</a:t>
            </a:r>
          </a:p>
        </p:txBody>
      </p:sp>
      <p:sp>
        <p:nvSpPr>
          <p:cNvPr id="27" name="Textfeld 47"/>
          <p:cNvSpPr txBox="1"/>
          <p:nvPr/>
        </p:nvSpPr>
        <p:spPr>
          <a:xfrm>
            <a:off x="7191351" y="293361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concrete</a:t>
            </a:r>
          </a:p>
        </p:txBody>
      </p:sp>
      <p:sp>
        <p:nvSpPr>
          <p:cNvPr id="28" name="Textfeld 83"/>
          <p:cNvSpPr txBox="1"/>
          <p:nvPr/>
        </p:nvSpPr>
        <p:spPr>
          <a:xfrm>
            <a:off x="9410476" y="1660041"/>
            <a:ext cx="12245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HERA distribution box</a:t>
            </a:r>
          </a:p>
        </p:txBody>
      </p:sp>
      <p:sp>
        <p:nvSpPr>
          <p:cNvPr id="29" name="Textfeld 84"/>
          <p:cNvSpPr txBox="1"/>
          <p:nvPr/>
        </p:nvSpPr>
        <p:spPr>
          <a:xfrm>
            <a:off x="7191351" y="1824048"/>
            <a:ext cx="891798" cy="2308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srgbClr val="0070C0"/>
                </a:solidFill>
              </a:rPr>
              <a:t>H1 cold box</a:t>
            </a:r>
          </a:p>
        </p:txBody>
      </p:sp>
      <p:cxnSp>
        <p:nvCxnSpPr>
          <p:cNvPr id="30" name="Gerade Verbindung 90"/>
          <p:cNvCxnSpPr/>
          <p:nvPr/>
        </p:nvCxnSpPr>
        <p:spPr>
          <a:xfrm>
            <a:off x="9063559" y="1504738"/>
            <a:ext cx="0" cy="6781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56"/>
          <p:cNvSpPr/>
          <p:nvPr/>
        </p:nvSpPr>
        <p:spPr>
          <a:xfrm>
            <a:off x="7047335" y="3424650"/>
            <a:ext cx="1520925" cy="1202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2" name="Rechteck 112"/>
          <p:cNvSpPr/>
          <p:nvPr/>
        </p:nvSpPr>
        <p:spPr>
          <a:xfrm>
            <a:off x="6903319" y="4697520"/>
            <a:ext cx="1721681" cy="7200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3" name="Textfeld 63"/>
          <p:cNvSpPr txBox="1"/>
          <p:nvPr/>
        </p:nvSpPr>
        <p:spPr>
          <a:xfrm>
            <a:off x="6924320" y="4828977"/>
            <a:ext cx="170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Electronic Trailer</a:t>
            </a:r>
          </a:p>
        </p:txBody>
      </p:sp>
      <p:sp>
        <p:nvSpPr>
          <p:cNvPr id="34" name="Textfeld 6"/>
          <p:cNvSpPr txBox="1"/>
          <p:nvPr/>
        </p:nvSpPr>
        <p:spPr>
          <a:xfrm>
            <a:off x="7263359" y="3856841"/>
            <a:ext cx="10801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Iron yoke</a:t>
            </a:r>
          </a:p>
        </p:txBody>
      </p:sp>
      <p:cxnSp>
        <p:nvCxnSpPr>
          <p:cNvPr id="35" name="Gerade Verbindung 59"/>
          <p:cNvCxnSpPr/>
          <p:nvPr/>
        </p:nvCxnSpPr>
        <p:spPr>
          <a:xfrm>
            <a:off x="8492059" y="1782966"/>
            <a:ext cx="0" cy="152989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64"/>
          <p:cNvCxnSpPr/>
          <p:nvPr/>
        </p:nvCxnSpPr>
        <p:spPr>
          <a:xfrm flipH="1">
            <a:off x="8144803" y="1719233"/>
            <a:ext cx="293375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1"/>
          <p:cNvCxnSpPr/>
          <p:nvPr/>
        </p:nvCxnSpPr>
        <p:spPr>
          <a:xfrm>
            <a:off x="9063559" y="1352366"/>
            <a:ext cx="0" cy="286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60"/>
          <p:cNvSpPr txBox="1"/>
          <p:nvPr/>
        </p:nvSpPr>
        <p:spPr>
          <a:xfrm>
            <a:off x="9124709" y="1148898"/>
            <a:ext cx="360040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 smtClean="0">
                <a:solidFill>
                  <a:srgbClr val="FF0000"/>
                </a:solidFill>
              </a:rPr>
              <a:t>Cut</a:t>
            </a:r>
          </a:p>
        </p:txBody>
      </p:sp>
      <p:sp>
        <p:nvSpPr>
          <p:cNvPr id="42" name="Textfeld 61"/>
          <p:cNvSpPr txBox="1"/>
          <p:nvPr/>
        </p:nvSpPr>
        <p:spPr>
          <a:xfrm>
            <a:off x="4095007" y="2472083"/>
            <a:ext cx="5760640" cy="492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/>
              <a:t>ALPS </a:t>
            </a:r>
            <a:r>
              <a:rPr lang="en-US" sz="2600" b="1" dirty="0" err="1" smtClean="0"/>
              <a:t>IIc</a:t>
            </a:r>
            <a:endParaRPr lang="en-US" sz="2600" b="1" dirty="0" smtClean="0"/>
          </a:p>
        </p:txBody>
      </p:sp>
      <p:sp>
        <p:nvSpPr>
          <p:cNvPr id="44" name="Textfeld 62"/>
          <p:cNvSpPr txBox="1"/>
          <p:nvPr/>
        </p:nvSpPr>
        <p:spPr>
          <a:xfrm>
            <a:off x="3287993" y="1638950"/>
            <a:ext cx="131107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ALPS </a:t>
            </a:r>
            <a:r>
              <a:rPr lang="en-US" sz="900" b="1" dirty="0" err="1" smtClean="0"/>
              <a:t>IIc</a:t>
            </a:r>
            <a:r>
              <a:rPr lang="en-US" sz="900" b="1" dirty="0" smtClean="0"/>
              <a:t> (valve box)</a:t>
            </a:r>
          </a:p>
        </p:txBody>
      </p:sp>
      <p:cxnSp>
        <p:nvCxnSpPr>
          <p:cNvPr id="45" name="Gerade Verbindung 65"/>
          <p:cNvCxnSpPr/>
          <p:nvPr/>
        </p:nvCxnSpPr>
        <p:spPr>
          <a:xfrm flipV="1">
            <a:off x="3498342" y="1869782"/>
            <a:ext cx="445186" cy="311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389927" y="429346"/>
            <a:ext cx="391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@ DESY HERA hall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north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7" name="Picture 46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66" y="357808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0" y="3055136"/>
            <a:ext cx="4230515" cy="2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303928" y="1153672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host MADMAX 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205" y="2077348"/>
            <a:ext cx="3147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HERA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512612" y="2464904"/>
            <a:ext cx="652007" cy="76332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2019631" y="2671638"/>
            <a:ext cx="492981" cy="20673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utoShape 2" descr="DES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ESY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0477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94" y="1055578"/>
            <a:ext cx="5157228" cy="5657862"/>
          </a:xfrm>
          <a:prstGeom prst="rect">
            <a:avLst/>
          </a:prstGeom>
          <a:pattFill prst="dkHorz">
            <a:fgClr>
              <a:schemeClr val="tx1"/>
            </a:fgClr>
            <a:bgClr>
              <a:srgbClr val="EB8515"/>
            </a:bgClr>
          </a:pattFill>
          <a:ln>
            <a:noFill/>
          </a:ln>
        </p:spPr>
      </p:pic>
      <p:sp>
        <p:nvSpPr>
          <p:cNvPr id="8" name="Ellipse 2"/>
          <p:cNvSpPr/>
          <p:nvPr/>
        </p:nvSpPr>
        <p:spPr>
          <a:xfrm>
            <a:off x="6056550" y="1847666"/>
            <a:ext cx="108012" cy="11418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Ellipse 3"/>
          <p:cNvSpPr/>
          <p:nvPr/>
        </p:nvSpPr>
        <p:spPr>
          <a:xfrm>
            <a:off x="5696510" y="1885440"/>
            <a:ext cx="152401" cy="14401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0" name="Gerade Verbindung 5"/>
          <p:cNvCxnSpPr>
            <a:stCxn id="8" idx="0"/>
          </p:cNvCxnSpPr>
          <p:nvPr/>
        </p:nvCxnSpPr>
        <p:spPr>
          <a:xfrm flipV="1">
            <a:off x="6110556" y="1775658"/>
            <a:ext cx="0" cy="7200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7"/>
          <p:cNvCxnSpPr/>
          <p:nvPr/>
        </p:nvCxnSpPr>
        <p:spPr>
          <a:xfrm flipH="1">
            <a:off x="3608278" y="1775658"/>
            <a:ext cx="3239988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3608278" y="1775658"/>
            <a:ext cx="0" cy="72008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3"/>
          <p:cNvCxnSpPr/>
          <p:nvPr/>
        </p:nvCxnSpPr>
        <p:spPr>
          <a:xfrm flipH="1" flipV="1">
            <a:off x="1015990" y="2497899"/>
            <a:ext cx="2304256" cy="1"/>
          </a:xfrm>
          <a:prstGeom prst="line">
            <a:avLst/>
          </a:prstGeom>
          <a:ln w="25400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5"/>
          <p:cNvCxnSpPr/>
          <p:nvPr/>
        </p:nvCxnSpPr>
        <p:spPr>
          <a:xfrm flipH="1">
            <a:off x="3392254" y="2495738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9"/>
          <p:cNvCxnSpPr/>
          <p:nvPr/>
        </p:nvCxnSpPr>
        <p:spPr>
          <a:xfrm flipH="1">
            <a:off x="807842" y="2500060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21"/>
          <p:cNvSpPr/>
          <p:nvPr/>
        </p:nvSpPr>
        <p:spPr>
          <a:xfrm>
            <a:off x="594605" y="2396370"/>
            <a:ext cx="216024" cy="2160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7" name="Gerade Verbindung 22"/>
          <p:cNvCxnSpPr/>
          <p:nvPr/>
        </p:nvCxnSpPr>
        <p:spPr>
          <a:xfrm flipH="1">
            <a:off x="1178191" y="2978186"/>
            <a:ext cx="2304256" cy="21608"/>
          </a:xfrm>
          <a:prstGeom prst="line">
            <a:avLst/>
          </a:prstGeom>
          <a:ln w="25400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6"/>
          <p:cNvCxnSpPr/>
          <p:nvPr/>
        </p:nvCxnSpPr>
        <p:spPr>
          <a:xfrm flipH="1">
            <a:off x="3482447" y="2978186"/>
            <a:ext cx="3942255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8"/>
          <p:cNvCxnSpPr/>
          <p:nvPr/>
        </p:nvCxnSpPr>
        <p:spPr>
          <a:xfrm flipH="1">
            <a:off x="702617" y="2998224"/>
            <a:ext cx="479872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0"/>
          <p:cNvCxnSpPr>
            <a:endCxn id="16" idx="4"/>
          </p:cNvCxnSpPr>
          <p:nvPr/>
        </p:nvCxnSpPr>
        <p:spPr>
          <a:xfrm flipV="1">
            <a:off x="702617" y="2612394"/>
            <a:ext cx="0" cy="39015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4"/>
          <p:cNvCxnSpPr/>
          <p:nvPr/>
        </p:nvCxnSpPr>
        <p:spPr>
          <a:xfrm flipH="1">
            <a:off x="367918" y="2500060"/>
            <a:ext cx="216024" cy="432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1026"/>
          <p:cNvSpPr txBox="1"/>
          <p:nvPr/>
        </p:nvSpPr>
        <p:spPr>
          <a:xfrm>
            <a:off x="76774" y="227325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HERA</a:t>
            </a:r>
          </a:p>
        </p:txBody>
      </p:sp>
      <p:cxnSp>
        <p:nvCxnSpPr>
          <p:cNvPr id="23" name="Gerade Verbindung 36"/>
          <p:cNvCxnSpPr>
            <a:stCxn id="8" idx="2"/>
            <a:endCxn id="9" idx="7"/>
          </p:cNvCxnSpPr>
          <p:nvPr/>
        </p:nvCxnSpPr>
        <p:spPr>
          <a:xfrm flipH="1">
            <a:off x="5826592" y="1904761"/>
            <a:ext cx="229958" cy="177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1032"/>
          <p:cNvSpPr/>
          <p:nvPr/>
        </p:nvSpPr>
        <p:spPr>
          <a:xfrm>
            <a:off x="3320246" y="2567746"/>
            <a:ext cx="3348000" cy="144016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5" name="Rechteck 45"/>
          <p:cNvSpPr/>
          <p:nvPr/>
        </p:nvSpPr>
        <p:spPr>
          <a:xfrm>
            <a:off x="3320246" y="3215818"/>
            <a:ext cx="3348000" cy="144016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6" name="Textfeld 1033"/>
          <p:cNvSpPr txBox="1"/>
          <p:nvPr/>
        </p:nvSpPr>
        <p:spPr>
          <a:xfrm>
            <a:off x="4472002" y="251898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concrete</a:t>
            </a:r>
          </a:p>
        </p:txBody>
      </p:sp>
      <p:sp>
        <p:nvSpPr>
          <p:cNvPr id="27" name="Textfeld 47"/>
          <p:cNvSpPr txBox="1"/>
          <p:nvPr/>
        </p:nvSpPr>
        <p:spPr>
          <a:xfrm>
            <a:off x="4472002" y="318010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concrete</a:t>
            </a:r>
          </a:p>
        </p:txBody>
      </p:sp>
      <p:sp>
        <p:nvSpPr>
          <p:cNvPr id="28" name="Textfeld 83"/>
          <p:cNvSpPr txBox="1"/>
          <p:nvPr/>
        </p:nvSpPr>
        <p:spPr>
          <a:xfrm>
            <a:off x="6691127" y="1906531"/>
            <a:ext cx="12245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HERA distribution box</a:t>
            </a:r>
          </a:p>
        </p:txBody>
      </p:sp>
      <p:sp>
        <p:nvSpPr>
          <p:cNvPr id="29" name="Textfeld 84"/>
          <p:cNvSpPr txBox="1"/>
          <p:nvPr/>
        </p:nvSpPr>
        <p:spPr>
          <a:xfrm>
            <a:off x="4472002" y="2070538"/>
            <a:ext cx="891798" cy="2308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srgbClr val="0070C0"/>
                </a:solidFill>
              </a:rPr>
              <a:t>H1 cold box</a:t>
            </a:r>
          </a:p>
        </p:txBody>
      </p:sp>
      <p:cxnSp>
        <p:nvCxnSpPr>
          <p:cNvPr id="30" name="Gerade Verbindung 90"/>
          <p:cNvCxnSpPr/>
          <p:nvPr/>
        </p:nvCxnSpPr>
        <p:spPr>
          <a:xfrm>
            <a:off x="6344210" y="1751228"/>
            <a:ext cx="0" cy="6781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56"/>
          <p:cNvSpPr/>
          <p:nvPr/>
        </p:nvSpPr>
        <p:spPr>
          <a:xfrm>
            <a:off x="4327986" y="3671140"/>
            <a:ext cx="1520925" cy="1202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2" name="Rechteck 112"/>
          <p:cNvSpPr/>
          <p:nvPr/>
        </p:nvSpPr>
        <p:spPr>
          <a:xfrm>
            <a:off x="4183970" y="4944010"/>
            <a:ext cx="1721681" cy="7200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3" name="Textfeld 63"/>
          <p:cNvSpPr txBox="1"/>
          <p:nvPr/>
        </p:nvSpPr>
        <p:spPr>
          <a:xfrm>
            <a:off x="4204971" y="5075467"/>
            <a:ext cx="170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Electronic Trailer</a:t>
            </a:r>
          </a:p>
        </p:txBody>
      </p:sp>
      <p:sp>
        <p:nvSpPr>
          <p:cNvPr id="34" name="Textfeld 6"/>
          <p:cNvSpPr txBox="1"/>
          <p:nvPr/>
        </p:nvSpPr>
        <p:spPr>
          <a:xfrm>
            <a:off x="4544010" y="4103331"/>
            <a:ext cx="10801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Iron yoke</a:t>
            </a:r>
          </a:p>
        </p:txBody>
      </p:sp>
      <p:cxnSp>
        <p:nvCxnSpPr>
          <p:cNvPr id="35" name="Gerade Verbindung 59"/>
          <p:cNvCxnSpPr/>
          <p:nvPr/>
        </p:nvCxnSpPr>
        <p:spPr>
          <a:xfrm>
            <a:off x="5772710" y="2029456"/>
            <a:ext cx="0" cy="152989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64"/>
          <p:cNvCxnSpPr/>
          <p:nvPr/>
        </p:nvCxnSpPr>
        <p:spPr>
          <a:xfrm flipH="1">
            <a:off x="5425454" y="1965723"/>
            <a:ext cx="293375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\\win.desy.de\group\fla\xxl\schaffra\personal_xxl\H1\HERA_Nord\Bilder_HERA_Nord\HERA valve 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69" y="2527049"/>
            <a:ext cx="2276856" cy="40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Gerade Verbindung mit Pfeil 8"/>
          <p:cNvCxnSpPr/>
          <p:nvPr/>
        </p:nvCxnSpPr>
        <p:spPr>
          <a:xfrm flipH="1" flipV="1">
            <a:off x="6185998" y="1962987"/>
            <a:ext cx="1022308" cy="6767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10"/>
          <p:cNvCxnSpPr/>
          <p:nvPr/>
        </p:nvCxnSpPr>
        <p:spPr>
          <a:xfrm flipV="1">
            <a:off x="3476521" y="2029456"/>
            <a:ext cx="2219989" cy="20738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1"/>
          <p:cNvCxnSpPr/>
          <p:nvPr/>
        </p:nvCxnSpPr>
        <p:spPr>
          <a:xfrm>
            <a:off x="6344210" y="1598856"/>
            <a:ext cx="0" cy="286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60"/>
          <p:cNvSpPr txBox="1"/>
          <p:nvPr/>
        </p:nvSpPr>
        <p:spPr>
          <a:xfrm>
            <a:off x="6405360" y="1395388"/>
            <a:ext cx="360040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 smtClean="0">
                <a:solidFill>
                  <a:srgbClr val="FF0000"/>
                </a:solidFill>
              </a:rPr>
              <a:t>Cut</a:t>
            </a:r>
          </a:p>
        </p:txBody>
      </p:sp>
      <p:sp>
        <p:nvSpPr>
          <p:cNvPr id="42" name="Textfeld 61"/>
          <p:cNvSpPr txBox="1"/>
          <p:nvPr/>
        </p:nvSpPr>
        <p:spPr>
          <a:xfrm>
            <a:off x="1375658" y="2718573"/>
            <a:ext cx="5760640" cy="492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 smtClean="0"/>
              <a:t>ALPS </a:t>
            </a:r>
            <a:r>
              <a:rPr lang="en-US" sz="2600" b="1" dirty="0" err="1" smtClean="0"/>
              <a:t>IIc</a:t>
            </a:r>
            <a:endParaRPr lang="en-US" sz="2600" b="1" dirty="0" smtClean="0"/>
          </a:p>
        </p:txBody>
      </p:sp>
      <p:pic>
        <p:nvPicPr>
          <p:cNvPr id="43" name="Picture 42" descr="\\win.desy.de\group\fla\xxl\schaffra\personal_xxl\H1\HERA_Nord\Bilder_HERA_Nord\H1 valve b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66" y="3077786"/>
            <a:ext cx="2045055" cy="36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62"/>
          <p:cNvSpPr txBox="1"/>
          <p:nvPr/>
        </p:nvSpPr>
        <p:spPr>
          <a:xfrm>
            <a:off x="568644" y="1885440"/>
            <a:ext cx="131107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ALPS </a:t>
            </a:r>
            <a:r>
              <a:rPr lang="en-US" sz="900" b="1" dirty="0" err="1" smtClean="0"/>
              <a:t>IIc</a:t>
            </a:r>
            <a:r>
              <a:rPr lang="en-US" sz="900" b="1" dirty="0" smtClean="0"/>
              <a:t> (valve box)</a:t>
            </a:r>
          </a:p>
        </p:txBody>
      </p:sp>
      <p:cxnSp>
        <p:nvCxnSpPr>
          <p:cNvPr id="45" name="Gerade Verbindung 65"/>
          <p:cNvCxnSpPr/>
          <p:nvPr/>
        </p:nvCxnSpPr>
        <p:spPr>
          <a:xfrm flipV="1">
            <a:off x="778993" y="2116272"/>
            <a:ext cx="445186" cy="311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389927" y="429346"/>
            <a:ext cx="391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@ DESY HERA hall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north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7" name="Picture 46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66" y="357808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837970" y="924408"/>
            <a:ext cx="544091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1" y="530838"/>
            <a:ext cx="1385181" cy="12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6562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4" y="1343908"/>
            <a:ext cx="78803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76387" y="405492"/>
            <a:ext cx="3345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sensitivity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projection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03" y="333954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59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6159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721794" y="3884289"/>
            <a:ext cx="2480646" cy="1982357"/>
            <a:chOff x="2976" y="2410"/>
            <a:chExt cx="1317" cy="1053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1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3" y="3567870"/>
            <a:ext cx="4261253" cy="2630624"/>
          </a:xfrm>
          <a:prstGeom prst="rect">
            <a:avLst/>
          </a:prstGeom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Solving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strong CP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647737" y="1090365"/>
                <a:ext cx="61201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Peccei Quinn </a:t>
                </a:r>
                <a:r>
                  <a:rPr lang="de-DE" sz="20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symmetry</a:t>
                </a:r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</a:t>
                </a:r>
                <a:r>
                  <a:rPr lang="de-DE" sz="20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breaking</a:t>
                </a:r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</a:t>
                </a:r>
                <a:r>
                  <a:rPr lang="de-DE" sz="2000" b="1" dirty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</a:t>
                </a:r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@ T ~ </a:t>
                </a:r>
                <a:r>
                  <a:rPr lang="en-US" sz="2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&gt; 10</a:t>
                </a:r>
                <a:r>
                  <a:rPr lang="en-US" sz="2000" b="1" baseline="30000" dirty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9</a:t>
                </a:r>
                <a:r>
                  <a:rPr lang="en-US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GeV: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2000" b="1" dirty="0" smtClean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b="1" dirty="0" smtClean="0"/>
                  <a:t>U</a:t>
                </a:r>
                <a:r>
                  <a:rPr lang="en-US" sz="2000" b="1" baseline="-25000" dirty="0" smtClean="0"/>
                  <a:t>PQ</a:t>
                </a:r>
                <a:r>
                  <a:rPr lang="en-US" sz="2000" b="1" dirty="0" smtClean="0"/>
                  <a:t>(1) spontaneously broken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2000" b="1" dirty="0" smtClean="0"/>
                  <a:t>Field </a:t>
                </a:r>
                <a:r>
                  <a:rPr lang="de-DE" sz="2000" b="1" dirty="0" err="1" smtClean="0"/>
                  <a:t>settles</a:t>
                </a:r>
                <a:r>
                  <a:rPr lang="de-DE" sz="2000" b="1" dirty="0" smtClean="0"/>
                  <a:t> in </a:t>
                </a:r>
                <a:r>
                  <a:rPr lang="de-DE" sz="2000" b="1" dirty="0" err="1" smtClean="0"/>
                  <a:t>Higgs</a:t>
                </a:r>
                <a:r>
                  <a:rPr lang="de-DE" sz="2000" b="1" dirty="0" smtClean="0"/>
                  <a:t> like potential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2000" b="1" dirty="0"/>
                  <a:t>Axion </a:t>
                </a:r>
                <a:r>
                  <a:rPr lang="de-DE" sz="2000" b="1" dirty="0" err="1"/>
                  <a:t>field</a:t>
                </a:r>
                <a:r>
                  <a:rPr lang="de-DE" sz="2000" b="1" dirty="0"/>
                  <a:t> </a:t>
                </a:r>
                <a:r>
                  <a:rPr lang="de-DE" sz="2000" b="1" dirty="0" err="1"/>
                  <a:t>sits</a:t>
                </a:r>
                <a:r>
                  <a:rPr lang="de-DE" sz="2000" b="1" dirty="0"/>
                  <a:t> </a:t>
                </a:r>
                <a:r>
                  <a:rPr lang="de-DE" sz="2000" b="1" dirty="0" err="1"/>
                  <a:t>fixed</a:t>
                </a:r>
                <a:r>
                  <a:rPr lang="de-DE" sz="2000" b="1" dirty="0"/>
                  <a:t> at  </a:t>
                </a:r>
                <a14:m>
                  <m:oMath xmlns:m="http://schemas.openxmlformats.org/officeDocument/2006/math">
                    <m:r>
                      <a:rPr lang="de-DE" sz="2000" b="1" i="1">
                        <a:latin typeface="Cambria Math"/>
                      </a:rPr>
                      <m:t>𝒂</m:t>
                    </m:r>
                    <m:r>
                      <a:rPr lang="de-DE" sz="2000" b="1" i="1" baseline="-25000">
                        <a:latin typeface="Cambria Math"/>
                      </a:rPr>
                      <m:t>𝒊</m:t>
                    </m:r>
                    <m:r>
                      <a:rPr lang="de-DE" sz="2000" b="1" i="1">
                        <a:latin typeface="Cambria Math"/>
                      </a:rPr>
                      <m:t> =</m:t>
                    </m:r>
                    <m:r>
                      <a:rPr lang="en-US" sz="2000" b="1">
                        <a:latin typeface="Cambria Math"/>
                      </a:rPr>
                      <m:t>𝚯</m:t>
                    </m:r>
                    <m:r>
                      <a:rPr lang="de-DE" sz="2000" b="1" i="1" baseline="-25000">
                        <a:latin typeface="Cambria Math"/>
                      </a:rPr>
                      <m:t>𝒊</m:t>
                    </m:r>
                    <m:r>
                      <a:rPr lang="de-DE" sz="2000" b="1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1" i="1"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de-DE" sz="2000" b="1" i="1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sz="2000" b="1" dirty="0" smtClean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737" y="1090365"/>
                <a:ext cx="6120147" cy="1938992"/>
              </a:xfrm>
              <a:prstGeom prst="rect">
                <a:avLst/>
              </a:prstGeom>
              <a:blipFill rotWithShape="1">
                <a:blip r:embed="rId7"/>
                <a:stretch>
                  <a:fillRect l="-996" t="-1887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</a:t>
            </a:fld>
            <a:endParaRPr lang="en-US" alt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376127" y="6375289"/>
            <a:ext cx="227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Taken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 G. Raffelt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03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8104">
            <a:off x="5196157" y="2846413"/>
            <a:ext cx="4061193" cy="13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1444" y="492954"/>
            <a:ext cx="5197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The                     	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sequel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continues</a:t>
            </a:r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bela\AppData\Local\Temp\Rar$DIa11256.14634\MadMax-Logo_RGB-grau-oran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72" y="381659"/>
            <a:ext cx="1940112" cy="6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0605" y="1201379"/>
            <a:ext cx="687796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2018-2020</a:t>
            </a: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 Proof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2018-2022</a:t>
            </a: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Integration,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physics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runs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search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ALPs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hidden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photons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itchFamily="2" charset="2"/>
              <a:buChar char="à"/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Afterwards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Build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final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Build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final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booster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Start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scanning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10-30GHz 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(40-120 µeV)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range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l"/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10" y="1216490"/>
            <a:ext cx="2130950" cy="15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52" y="4593215"/>
            <a:ext cx="3184336" cy="18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60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465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54" y="1361586"/>
            <a:ext cx="1685826" cy="1035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3003" y="492954"/>
            <a:ext cx="225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de-DE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CONCLUSION</a:t>
            </a:r>
            <a:endParaRPr lang="de-DE" sz="2400" baseline="30000" dirty="0">
              <a:solidFill>
                <a:schemeClr val="tx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61" y="4879365"/>
            <a:ext cx="3319507" cy="19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07382" y="1195750"/>
            <a:ext cx="65677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Axions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solve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strong CP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DM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problems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ALPs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DM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candidates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solve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Astrophysical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inconsistencies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Axion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range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30-400 µeV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very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well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motivated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previously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experimental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concepts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available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Dielectric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haloscope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could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cover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~30-400 µeV axion/ALP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rang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MADMAX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collaboration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formed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Oct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2017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seems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feasible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far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show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stoppers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found</a:t>
            </a: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MADMAX,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continued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" y="1081391"/>
            <a:ext cx="1439642" cy="104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8" y="5072931"/>
            <a:ext cx="2222318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248" y="3228230"/>
            <a:ext cx="1692752" cy="183857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1350" y="2838934"/>
            <a:ext cx="2205501" cy="12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61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6334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5" name="Rectangle 4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9" y="778007"/>
            <a:ext cx="906220" cy="85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73" y="811056"/>
            <a:ext cx="1020516" cy="77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42" y="2073458"/>
            <a:ext cx="4072558" cy="3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05225" y="1121866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Homogeneity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wuh\Desktop\Flared coil end\Madax coil end_Final version _case 86_0315\Case 86  by R625mm z=0 m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903" y="1638339"/>
            <a:ext cx="3252552" cy="4170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85144" y="57577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+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4.6 % / -1.7 %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78480" y="58465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</a:rPr>
              <a:t>+ 2.4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% / 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-3.0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%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62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8722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11418" y="341907"/>
            <a:ext cx="3762569" cy="647998"/>
            <a:chOff x="2911418" y="341907"/>
            <a:chExt cx="3762569" cy="647998"/>
          </a:xfrm>
        </p:grpSpPr>
        <p:sp>
          <p:nvSpPr>
            <p:cNvPr id="5" name="Rectangle 4"/>
            <p:cNvSpPr/>
            <p:nvPr/>
          </p:nvSpPr>
          <p:spPr>
            <a:xfrm>
              <a:off x="2911418" y="429346"/>
              <a:ext cx="3762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de-DE" sz="2400" b="1" dirty="0" smtClean="0">
                  <a:solidFill>
                    <a:schemeClr val="tx2"/>
                  </a:solidFill>
                  <a:latin typeface="Arial" charset="0"/>
                  <a:cs typeface="Arial" charset="0"/>
                </a:rPr>
                <a:t>The                       Magnet</a:t>
              </a:r>
              <a:endParaRPr lang="de-DE" sz="2400" baseline="30000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 descr="C:\Users\bela\AppData\Local\Temp\Rar$DIa11256.14634\MadMax-Logo_RGB-grau-orang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47" y="341907"/>
              <a:ext cx="1940112" cy="64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9" y="778007"/>
            <a:ext cx="906220" cy="85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73" y="811056"/>
            <a:ext cx="1020516" cy="77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05225" y="1121866"/>
            <a:ext cx="1553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Forces</a:t>
            </a: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:\Users\wuh\AppData\Local\Microsoft\Windows\INetCache\Content.Word\Cool down+Lorentz_coi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44" y="1755810"/>
            <a:ext cx="3335653" cy="22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102874" y="5361494"/>
            <a:ext cx="5041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&lt;200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</a:rPr>
              <a:t>Mpa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</a:rPr>
              <a:t>Ppeak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 stress in conductor</a:t>
            </a:r>
            <a:br>
              <a:rPr lang="en-US" sz="2000" b="1" dirty="0" smtClean="0">
                <a:solidFill>
                  <a:srgbClr val="000000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&lt;300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</a:rPr>
              <a:t>Mpa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 peak stress in yoke</a:t>
            </a:r>
          </a:p>
          <a:p>
            <a:pPr algn="l"/>
            <a:r>
              <a:rPr lang="de-DE" sz="20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Accepatble</a:t>
            </a:r>
            <a:r>
              <a:rPr lang="de-DE" sz="2000" b="1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!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Picture 16" descr="C:\Users\wuh\AppData\Local\Microsoft\Windows\INetCache\Content.Word\Cool down+Lorentz_form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458" y="4277800"/>
            <a:ext cx="3195580" cy="21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08" y="1645253"/>
            <a:ext cx="3532574" cy="307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33" y="3419974"/>
            <a:ext cx="2319918" cy="182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63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9788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114425"/>
            <a:ext cx="71564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183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Axion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spectra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from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different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sources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5373" y="5822690"/>
            <a:ext cx="489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Plot taken from Review, arXiv:1801.08127</a:t>
            </a:r>
            <a:br>
              <a:rPr lang="en-US" sz="1200" b="1" dirty="0" smtClean="0"/>
            </a:br>
            <a:r>
              <a:rPr lang="en-US" sz="1200" b="1" dirty="0" smtClean="0"/>
              <a:t>“</a:t>
            </a:r>
            <a:r>
              <a:rPr lang="en-US" sz="1200" i="1" dirty="0" smtClean="0"/>
              <a:t>New </a:t>
            </a:r>
            <a:r>
              <a:rPr lang="en-US" sz="1200" i="1" dirty="0"/>
              <a:t>experimental approaches in the search for axion-like </a:t>
            </a:r>
            <a:r>
              <a:rPr lang="en-US" sz="1200" i="1" dirty="0" smtClean="0"/>
              <a:t>particles”</a:t>
            </a:r>
            <a:endParaRPr lang="en-US" sz="1200" dirty="0"/>
          </a:p>
          <a:p>
            <a:pPr algn="ctr"/>
            <a:r>
              <a:rPr lang="en-US" sz="1200" dirty="0" err="1" smtClean="0"/>
              <a:t>tbp</a:t>
            </a:r>
            <a:r>
              <a:rPr lang="en-US" sz="1200" dirty="0" smtClean="0"/>
              <a:t> in</a:t>
            </a:r>
            <a:r>
              <a:rPr lang="en-US" sz="1200" dirty="0"/>
              <a:t> </a:t>
            </a:r>
            <a:r>
              <a:rPr lang="en-US" sz="1200" b="1" dirty="0" err="1" smtClean="0"/>
              <a:t>Prog</a:t>
            </a:r>
            <a:r>
              <a:rPr lang="en-US" sz="1200" b="1" dirty="0" smtClean="0"/>
              <a:t>. Part. </a:t>
            </a:r>
            <a:r>
              <a:rPr lang="en-US" sz="1200" b="1" dirty="0"/>
              <a:t>and </a:t>
            </a:r>
            <a:r>
              <a:rPr lang="en-US" sz="1200" b="1" dirty="0" err="1" smtClean="0"/>
              <a:t>Nucl</a:t>
            </a:r>
            <a:r>
              <a:rPr lang="en-US" sz="1200" b="1" dirty="0" smtClean="0"/>
              <a:t>. Phys. by I. </a:t>
            </a:r>
            <a:r>
              <a:rPr lang="en-US" sz="1200" b="1" dirty="0" err="1" smtClean="0"/>
              <a:t>Irastorza</a:t>
            </a:r>
            <a:r>
              <a:rPr lang="en-US" sz="1200" b="1" dirty="0" smtClean="0"/>
              <a:t> and J. Redondo</a:t>
            </a:r>
            <a:endParaRPr lang="en-US" sz="1200" b="1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64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804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30" y="539900"/>
            <a:ext cx="4205712" cy="600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0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ylinder-sapphire-div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056" y="464982"/>
            <a:ext cx="7284637" cy="6137326"/>
          </a:xfrm>
          <a:prstGeom prst="rect">
            <a:avLst/>
          </a:prstGeom>
        </p:spPr>
      </p:pic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66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7827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25513" y="1222219"/>
                <a:ext cx="788556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Universe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U(1)</a:t>
                </a:r>
                <a:r>
                  <a:rPr lang="de-DE" sz="20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PQ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good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quantum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endParaRPr lang="de-DE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sz="20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  <m:r>
                      <a:rPr lang="en-US" sz="20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Symbol" pitchFamily="18" charset="2"/>
                      </a:rPr>
                      <m:t> </m:t>
                    </m:r>
                  </m:oMath>
                </a14:m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&gt;~ 10</a:t>
                </a:r>
                <a:r>
                  <a:rPr lang="de-DE" sz="2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Peccei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Quinn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broken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in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every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causually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connected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region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field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„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rolls“to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arbitrary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value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of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accent6"/>
                        </a:solidFill>
                        <a:latin typeface="Cambria Math"/>
                        <a:cs typeface="Arial" panose="020B0604020202020204" pitchFamily="34" charset="0"/>
                      </a:rPr>
                      <m:t>𝚯</m:t>
                    </m:r>
                  </m:oMath>
                </a14:m>
                <a:endParaRPr lang="de-DE" sz="20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@ T~ 1GeV: Realignment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CP due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QCD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phse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transition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topological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suceptibility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/ </a:t>
                </a:r>
                <a:r>
                  <a:rPr lang="de-DE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instanton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gas kicks in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de-DE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13" y="1222219"/>
                <a:ext cx="7885568" cy="2246769"/>
              </a:xfrm>
              <a:prstGeom prst="rect">
                <a:avLst/>
              </a:prstGeom>
              <a:blipFill rotWithShape="1">
                <a:blip r:embed="rId2"/>
                <a:stretch>
                  <a:fillRect l="-696" t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2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9" y="3747908"/>
            <a:ext cx="4068895" cy="2498971"/>
          </a:xfrm>
          <a:prstGeom prst="rect">
            <a:avLst/>
          </a:prstGeom>
        </p:spPr>
      </p:pic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5920970" y="4647576"/>
            <a:ext cx="1998222" cy="1553994"/>
            <a:chOff x="3552" y="624"/>
            <a:chExt cx="1248" cy="1008"/>
          </a:xfrm>
        </p:grpSpPr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6228504" y="5018075"/>
            <a:ext cx="1399656" cy="1006497"/>
            <a:chOff x="3744" y="2208"/>
            <a:chExt cx="874" cy="509"/>
          </a:xfrm>
        </p:grpSpPr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24"/>
          <p:cNvSpPr>
            <a:spLocks noChangeAspect="1" noChangeArrowheads="1"/>
          </p:cNvSpPr>
          <p:nvPr/>
        </p:nvSpPr>
        <p:spPr bwMode="auto">
          <a:xfrm>
            <a:off x="6680054" y="5378074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>
            <a:off x="6393522" y="5444073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7562152" y="5592573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2152" y="5592573"/>
                <a:ext cx="457020" cy="4469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6920082" y="4517076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0082" y="4517076"/>
                <a:ext cx="891433" cy="446999"/>
              </a:xfrm>
              <a:prstGeom prst="rect">
                <a:avLst/>
              </a:prstGeom>
              <a:blipFill rotWithShape="1">
                <a:blip r:embed="rId4"/>
                <a:stretch>
                  <a:fillRect r="-685"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8"/>
              <p:cNvSpPr txBox="1">
                <a:spLocks noChangeArrowheads="1"/>
              </p:cNvSpPr>
              <p:nvPr/>
            </p:nvSpPr>
            <p:spPr bwMode="auto">
              <a:xfrm>
                <a:off x="6497034" y="6155071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7034" y="6155071"/>
                <a:ext cx="1047309" cy="4478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3404099" y="5622189"/>
            <a:ext cx="316870" cy="2444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Solving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strong CP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: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Axion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358036" y="992296"/>
                <a:ext cx="7043595" cy="2665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Axion </a:t>
                </a:r>
                <a:r>
                  <a:rPr lang="de-DE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acquires</a:t>
                </a:r>
                <a:r>
                  <a:rPr lang="de-DE" sz="2000" b="1" dirty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</a:t>
                </a:r>
                <a:r>
                  <a:rPr lang="de-DE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mass</a:t>
                </a:r>
                <a:r>
                  <a:rPr lang="de-DE" sz="2000" b="1" dirty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 @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GeV</m:t>
                    </m:r>
                    <m:r>
                      <a:rPr lang="en-US" sz="2000" b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chemeClr val="accent2">
                        <a:lumMod val="75000"/>
                      </a:schemeClr>
                    </a:solidFill>
                    <a:latin typeface="Cambria Math"/>
                  </a:rPr>
                  <a:t>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2000" b="1" dirty="0" smtClean="0"/>
                  <a:t>„Non-</a:t>
                </a:r>
                <a:r>
                  <a:rPr lang="de-DE" sz="2000" b="1" dirty="0" err="1" smtClean="0"/>
                  <a:t>perturbative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topological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fluctuations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of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gluon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field</a:t>
                </a:r>
                <a:r>
                  <a:rPr lang="de-DE" sz="2000" b="1" dirty="0" smtClean="0"/>
                  <a:t>“ </a:t>
                </a:r>
                <a:r>
                  <a:rPr lang="de-DE" sz="2000" b="1" dirty="0" err="1" smtClean="0"/>
                  <a:t>become</a:t>
                </a:r>
                <a:r>
                  <a:rPr lang="de-DE" sz="2000" b="1" dirty="0" smtClean="0"/>
                  <a:t> relevant: </a:t>
                </a:r>
                <a:r>
                  <a:rPr lang="de-DE" sz="2000" b="1" dirty="0" err="1" smtClean="0"/>
                  <a:t>topological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susceptibility</a:t>
                </a:r>
                <a:r>
                  <a:rPr lang="de-DE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1" i="1" dirty="0">
                        <a:latin typeface="Cambria Math"/>
                      </a:rPr>
                      <m:t>χ</m:t>
                    </m:r>
                  </m:oMath>
                </a14:m>
                <a:r>
                  <a:rPr lang="de-DE" sz="2000" b="1" dirty="0" smtClean="0"/>
                  <a:t/>
                </a:r>
                <a:br>
                  <a:rPr lang="de-DE" sz="2000" b="1" dirty="0" smtClean="0"/>
                </a:b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𝑚</m:t>
                    </m:r>
                    <m:r>
                      <a:rPr lang="en-US" sz="2000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𝑎</m:t>
                    </m:r>
                    <m:r>
                      <m:rPr>
                        <m:nor/>
                      </m:rPr>
                      <a:rPr lang="de-DE" sz="2000" b="1" dirty="0"/>
                      <m:t>=</m:t>
                    </m:r>
                    <m:f>
                      <m:fPr>
                        <m:type m:val="skw"/>
                        <m:ctrlPr>
                          <a:rPr lang="de-DE" sz="2000" b="1" i="1" dirty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de-DE" sz="2000" b="1" i="1" dirty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l-GR" sz="2000" b="1" i="1" dirty="0">
                                <a:latin typeface="Cambria Math"/>
                              </a:rPr>
                              <m:t>χ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en-US" sz="2000" b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𝒂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de-DE" sz="2000" b="1" dirty="0"/>
                      <m:t> </m:t>
                    </m:r>
                  </m:oMath>
                </a14:m>
                <a:r>
                  <a:rPr lang="de-DE" sz="2000" b="1" dirty="0" smtClean="0"/>
                  <a:t> (2</a:t>
                </a:r>
                <a:r>
                  <a:rPr lang="de-DE" sz="2000" b="1" baseline="30000" dirty="0" smtClean="0"/>
                  <a:t>nd</a:t>
                </a:r>
                <a:r>
                  <a:rPr lang="de-DE" sz="2000" b="1" dirty="0" smtClean="0"/>
                  <a:t> derivative at </a:t>
                </a:r>
                <a:r>
                  <a:rPr lang="de-DE" sz="2000" b="1" dirty="0" err="1" smtClean="0"/>
                  <a:t>minimum</a:t>
                </a:r>
                <a:r>
                  <a:rPr lang="de-DE" sz="2000" b="1" dirty="0" smtClean="0"/>
                  <a:t>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b="1" dirty="0" smtClean="0"/>
                  <a:t>Field rolls towards minimum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2000" b="1" dirty="0" err="1" smtClean="0"/>
                  <a:t>Oscillations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around</a:t>
                </a:r>
                <a:r>
                  <a:rPr lang="de-DE" sz="2000" b="1" dirty="0" smtClean="0"/>
                  <a:t> </a:t>
                </a:r>
                <a:r>
                  <a:rPr lang="de-DE" sz="2000" b="1" dirty="0" err="1" smtClean="0"/>
                  <a:t>minimum</a:t>
                </a:r>
                <a:r>
                  <a:rPr lang="de-DE" sz="2000" b="1" dirty="0" smtClean="0"/>
                  <a:t/>
                </a:r>
                <a:br>
                  <a:rPr lang="de-DE" sz="2000" b="1" dirty="0" smtClean="0"/>
                </a:br>
                <a:r>
                  <a:rPr lang="en-US" sz="2000" b="1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2000" b="1" dirty="0" smtClean="0"/>
                  <a:t>Classical </a:t>
                </a:r>
                <a:r>
                  <a:rPr lang="en-US" sz="2000" b="1" dirty="0"/>
                  <a:t>field </a:t>
                </a:r>
                <a:r>
                  <a:rPr lang="en-US" sz="2000" b="1" dirty="0" smtClean="0"/>
                  <a:t>oscillations</a:t>
                </a:r>
                <a:br>
                  <a:rPr lang="en-US" sz="2000" b="1" dirty="0" smtClean="0"/>
                </a:br>
                <a:r>
                  <a:rPr lang="en-US" sz="2000" b="1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2000" b="1" dirty="0" smtClean="0"/>
                  <a:t>axions </a:t>
                </a:r>
                <a:r>
                  <a:rPr lang="en-US" sz="2000" b="1" dirty="0"/>
                  <a:t>at </a:t>
                </a:r>
                <a:r>
                  <a:rPr lang="en-US" sz="2000" b="1" dirty="0" smtClean="0"/>
                  <a:t>rest</a:t>
                </a:r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036" y="992296"/>
                <a:ext cx="7043595" cy="2665538"/>
              </a:xfrm>
              <a:prstGeom prst="rect">
                <a:avLst/>
              </a:prstGeom>
              <a:blipFill rotWithShape="1">
                <a:blip r:embed="rId6"/>
                <a:stretch>
                  <a:fillRect l="-952" t="-1144" b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1376127" y="6375289"/>
            <a:ext cx="227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Taken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 G. Raffelt</a:t>
            </a:r>
            <a:endParaRPr lang="en-US" sz="1200" dirty="0"/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7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6419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66" y="1457623"/>
            <a:ext cx="5281299" cy="437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70000" y="427925"/>
            <a:ext cx="655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err="1" smtClean="0">
                <a:latin typeface="Arial" charset="0"/>
                <a:cs typeface="Arial" charset="0"/>
              </a:rPr>
              <a:t>Alignment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of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pool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table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in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gravity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?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2838" y="820993"/>
            <a:ext cx="6822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P. </a:t>
            </a:r>
            <a:r>
              <a:rPr lang="en-US" sz="2000" dirty="0" err="1" smtClean="0"/>
              <a:t>Sikivie</a:t>
            </a:r>
            <a:r>
              <a:rPr lang="en-US" sz="2000" dirty="0" smtClean="0"/>
              <a:t>, Physics </a:t>
            </a:r>
            <a:r>
              <a:rPr lang="en-US" sz="2000" dirty="0"/>
              <a:t>Today </a:t>
            </a:r>
            <a:r>
              <a:rPr lang="en-US" sz="2000" b="1" dirty="0"/>
              <a:t>49</a:t>
            </a:r>
            <a:r>
              <a:rPr lang="en-US" sz="2000" dirty="0"/>
              <a:t>, 12, 22 (1996)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8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9724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40" y="1349821"/>
            <a:ext cx="5208559" cy="4661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58844" y="427925"/>
            <a:ext cx="676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400" b="1" dirty="0" smtClean="0">
                <a:latin typeface="Arial" charset="0"/>
                <a:cs typeface="Arial" charset="0"/>
              </a:rPr>
              <a:t>Solution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to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horizontal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pool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table</a:t>
            </a:r>
            <a:r>
              <a:rPr lang="de-DE" altLang="de-DE" sz="2400" b="1" dirty="0" smtClean="0">
                <a:latin typeface="Arial" charset="0"/>
                <a:cs typeface="Arial" charset="0"/>
              </a:rPr>
              <a:t> </a:t>
            </a:r>
            <a:r>
              <a:rPr lang="de-DE" altLang="de-DE" sz="2400" b="1" dirty="0" err="1" smtClean="0">
                <a:latin typeface="Arial" charset="0"/>
                <a:cs typeface="Arial" charset="0"/>
              </a:rPr>
              <a:t>problem</a:t>
            </a:r>
            <a:endParaRPr lang="de-DE" altLang="de-DE" sz="2400" b="1" dirty="0">
              <a:latin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082787" y="3943839"/>
            <a:ext cx="6369450" cy="469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2091193" y="2775005"/>
            <a:ext cx="6353092" cy="20196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19"/>
          <p:cNvSpPr/>
          <p:nvPr/>
        </p:nvSpPr>
        <p:spPr bwMode="auto">
          <a:xfrm rot="680502">
            <a:off x="7859643" y="2966104"/>
            <a:ext cx="221348" cy="973433"/>
          </a:xfrm>
          <a:custGeom>
            <a:avLst/>
            <a:gdLst>
              <a:gd name="connsiteX0" fmla="*/ 0 w 198554"/>
              <a:gd name="connsiteY0" fmla="*/ 0 h 771276"/>
              <a:gd name="connsiteX1" fmla="*/ 190831 w 198554"/>
              <a:gd name="connsiteY1" fmla="*/ 389613 h 771276"/>
              <a:gd name="connsiteX2" fmla="*/ 143123 w 198554"/>
              <a:gd name="connsiteY2" fmla="*/ 771276 h 77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554" h="771276">
                <a:moveTo>
                  <a:pt x="0" y="0"/>
                </a:moveTo>
                <a:cubicBezTo>
                  <a:pt x="83488" y="130533"/>
                  <a:pt x="166977" y="261067"/>
                  <a:pt x="190831" y="389613"/>
                </a:cubicBezTo>
                <a:cubicBezTo>
                  <a:pt x="214685" y="518159"/>
                  <a:pt x="178904" y="644717"/>
                  <a:pt x="143123" y="77127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643562" y="5788550"/>
            <a:ext cx="7951" cy="6520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65329" y="5984940"/>
                <a:ext cx="2009909" cy="642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i="1" smtClean="0">
                        <a:latin typeface="Cambria Math"/>
                      </a:rPr>
                      <m:t>𝑭</m:t>
                    </m:r>
                    <m:r>
                      <a:rPr lang="de-DE" b="1" i="1" baseline="-25000" smtClean="0">
                        <a:latin typeface="Cambria Math"/>
                      </a:rPr>
                      <m:t>𝑮</m:t>
                    </m:r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b="1" i="1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latin typeface="Times New Roman"/>
                                <a:cs typeface="Times New Roman"/>
                              </a:rPr>
                              <m:t>χ</m:t>
                            </m:r>
                          </m:e>
                          <m:sub>
                            <m:r>
                              <a:rPr lang="de-DE" b="1" i="1">
                                <a:latin typeface="Cambria Math"/>
                              </a:rPr>
                              <m:t>𝑸𝑪𝑫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329" y="5984940"/>
                <a:ext cx="2009909" cy="642933"/>
              </a:xfrm>
              <a:prstGeom prst="rect">
                <a:avLst/>
              </a:prstGeom>
              <a:blipFill rotWithShape="1">
                <a:blip r:embed="rId4"/>
                <a:stretch>
                  <a:fillRect t="-1047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/>
          <p:cNvSpPr/>
          <p:nvPr/>
        </p:nvSpPr>
        <p:spPr bwMode="auto">
          <a:xfrm>
            <a:off x="1892411" y="3403158"/>
            <a:ext cx="166977" cy="2154804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31519" y="4550916"/>
                <a:ext cx="5084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519" y="4550916"/>
                <a:ext cx="508473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85155" y="4092275"/>
                <a:ext cx="11104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l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mtClean="0">
                                <a:latin typeface="Cambria Math"/>
                              </a:rPr>
                              <m:t>=</m:t>
                            </m:r>
                          </m:e>
                        </m:acc>
                        <m:r>
                          <a:rPr lang="de-DE" b="1" i="1"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de-DE" b="1" i="1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55" y="4092275"/>
                <a:ext cx="1110432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044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/>
          <p:cNvSpPr/>
          <p:nvPr/>
        </p:nvSpPr>
        <p:spPr bwMode="auto">
          <a:xfrm rot="5400000">
            <a:off x="4719106" y="4154556"/>
            <a:ext cx="914400" cy="1749287"/>
          </a:xfrm>
          <a:prstGeom prst="arc">
            <a:avLst>
              <a:gd name="adj1" fmla="val 18253912"/>
              <a:gd name="adj2" fmla="val 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Arc 15"/>
          <p:cNvSpPr/>
          <p:nvPr/>
        </p:nvSpPr>
        <p:spPr bwMode="auto">
          <a:xfrm rot="5400000" flipV="1">
            <a:off x="3737748" y="4063777"/>
            <a:ext cx="914400" cy="1965311"/>
          </a:xfrm>
          <a:prstGeom prst="arc">
            <a:avLst>
              <a:gd name="adj1" fmla="val 18253912"/>
              <a:gd name="adj2" fmla="val 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236181" y="3387256"/>
            <a:ext cx="1439186" cy="29101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842838" y="797140"/>
            <a:ext cx="6822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P. </a:t>
            </a:r>
            <a:r>
              <a:rPr lang="en-US" sz="2000" dirty="0" err="1" smtClean="0"/>
              <a:t>Sikivie</a:t>
            </a:r>
            <a:r>
              <a:rPr lang="en-US" sz="2000" dirty="0" smtClean="0"/>
              <a:t>, Physics </a:t>
            </a:r>
            <a:r>
              <a:rPr lang="en-US" sz="2000" dirty="0"/>
              <a:t>Today </a:t>
            </a:r>
            <a:r>
              <a:rPr lang="en-US" sz="2000" b="1" dirty="0"/>
              <a:t>49</a:t>
            </a:r>
            <a:r>
              <a:rPr lang="en-US" sz="2000" dirty="0"/>
              <a:t>, 12, 22 (1996)</a:t>
            </a:r>
          </a:p>
        </p:txBody>
      </p:sp>
      <p:sp>
        <p:nvSpPr>
          <p:cNvPr id="26" name="Slide Number Placeholder 1"/>
          <p:cNvSpPr txBox="1">
            <a:spLocks/>
          </p:cNvSpPr>
          <p:nvPr/>
        </p:nvSpPr>
        <p:spPr bwMode="auto">
          <a:xfrm>
            <a:off x="8582525" y="65524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6290A842-8181-4725-80E2-8DAB8011A379}" type="slidenum">
              <a:rPr lang="en-US" altLang="de-DE" smtClean="0"/>
              <a:pPr/>
              <a:t>9</a:t>
            </a:fld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641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46501</TotalTime>
  <Words>2287</Words>
  <Application>Microsoft Office PowerPoint</Application>
  <PresentationFormat>On-screen Show (4:3)</PresentationFormat>
  <Paragraphs>521</Paragraphs>
  <Slides>67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blank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Axion DM: Pre-inflationary PQ breaking</vt:lpstr>
      <vt:lpstr>Axion DM: Post-inflationary PQ breaking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bela</dc:creator>
  <cp:lastModifiedBy>bela</cp:lastModifiedBy>
  <cp:revision>446</cp:revision>
  <dcterms:created xsi:type="dcterms:W3CDTF">2015-02-13T09:32:34Z</dcterms:created>
  <dcterms:modified xsi:type="dcterms:W3CDTF">2018-10-01T14:19:29Z</dcterms:modified>
</cp:coreProperties>
</file>