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29" r:id="rId1"/>
  </p:sldMasterIdLst>
  <p:notesMasterIdLst>
    <p:notesMasterId r:id="rId32"/>
  </p:notesMasterIdLst>
  <p:sldIdLst>
    <p:sldId id="256" r:id="rId2"/>
    <p:sldId id="257" r:id="rId3"/>
    <p:sldId id="267" r:id="rId4"/>
    <p:sldId id="268" r:id="rId5"/>
    <p:sldId id="290" r:id="rId6"/>
    <p:sldId id="269" r:id="rId7"/>
    <p:sldId id="263" r:id="rId8"/>
    <p:sldId id="270" r:id="rId9"/>
    <p:sldId id="271" r:id="rId10"/>
    <p:sldId id="276" r:id="rId11"/>
    <p:sldId id="286" r:id="rId12"/>
    <p:sldId id="278" r:id="rId13"/>
    <p:sldId id="279" r:id="rId14"/>
    <p:sldId id="280" r:id="rId15"/>
    <p:sldId id="281" r:id="rId16"/>
    <p:sldId id="282" r:id="rId17"/>
    <p:sldId id="283" r:id="rId18"/>
    <p:sldId id="266" r:id="rId19"/>
    <p:sldId id="288" r:id="rId20"/>
    <p:sldId id="289" r:id="rId21"/>
    <p:sldId id="284" r:id="rId22"/>
    <p:sldId id="285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76D6FF"/>
    <a:srgbClr val="00FDFF"/>
    <a:srgbClr val="941651"/>
    <a:srgbClr val="FF8AD8"/>
    <a:srgbClr val="FFEF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28"/>
    <p:restoredTop sz="94618"/>
  </p:normalViewPr>
  <p:slideViewPr>
    <p:cSldViewPr snapToGrid="0" snapToObjects="1">
      <p:cViewPr>
        <p:scale>
          <a:sx n="90" d="100"/>
          <a:sy n="90" d="100"/>
        </p:scale>
        <p:origin x="204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A66AA7-D7E6-6241-B831-CF91AFD837A8}" type="datetimeFigureOut">
              <a:rPr lang="en-US" smtClean="0"/>
              <a:t>11/22/18</a:t>
            </a:fld>
            <a:endParaRPr lang="en-US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8A1B7-A49E-3F45-B4FE-F4AA28670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671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8A1B7-A49E-3F45-B4FE-F4AA286708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640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Shape 22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9767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Shape 23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9224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2398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Shape 26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7983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8A1B7-A49E-3F45-B4FE-F4AA2867081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15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8A1B7-A49E-3F45-B4FE-F4AA2867081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25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6423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Shape 30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6161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Shape 31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5409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Shape 34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2075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2107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Shape 24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0751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290EE-7F6E-CD45-9A59-553E620C25A3}" type="datetime1">
              <a:rPr lang="fr-FR" smtClean="0"/>
              <a:t>22/11/2018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sarah.porteboeuf@clermont.in2p3.fr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10221-33D7-7E4E-96DE-CEDC8E1597C4}" type="datetime1">
              <a:rPr lang="fr-FR" smtClean="0"/>
              <a:t>22/11/2018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sarah.porteboeuf@clermont.in2p3.fr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7BBC8-A82D-0346-98EC-11E011ACFC8B}" type="datetime1">
              <a:rPr lang="fr-FR" smtClean="0"/>
              <a:t>22/11/2018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sarah.porteboeuf@clermont.in2p3.fr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13814-F595-9B4B-A53F-8B325D0673C3}" type="datetime1">
              <a:rPr lang="fr-FR" smtClean="0"/>
              <a:t>22/11/2018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sarah.porteboeuf@clermont.in2p3.fr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3B984-D92C-EB48-A8E9-ED3EDB387C6E}" type="datetime1">
              <a:rPr lang="fr-FR" smtClean="0"/>
              <a:t>22/11/2018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sarah.porteboeuf@clermont.in2p3.fr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5B0DF-7C8B-184D-9D47-E36716B36485}" type="datetime1">
              <a:rPr lang="fr-FR" smtClean="0"/>
              <a:t>22/11/2018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sarah.porteboeuf@clermont.in2p3.fr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EBEB7-548A-6347-BD5C-F1D31F5DA903}" type="datetime1">
              <a:rPr lang="fr-FR" smtClean="0"/>
              <a:t>22/11/2018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sarah.porteboeuf@clermont.in2p3.fr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ABDE9-7EA0-6942-A9C6-7A0DBF1E8904}" type="datetime1">
              <a:rPr lang="fr-FR" smtClean="0"/>
              <a:t>22/11/2018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sarah.porteboeuf@clermont.in2p3.fr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4175B-D0C6-7E43-A46A-8EABAEED5C0C}" type="datetime1">
              <a:rPr lang="fr-FR" smtClean="0"/>
              <a:t>22/11/2018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sarah.porteboeuf@clermont.in2p3.fr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CC013DB7-0167-034D-8380-F66E2D190CDB}" type="datetime1">
              <a:rPr lang="fr-FR" smtClean="0"/>
              <a:t>22/11/2018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sarah.porteboeuf@clermont.in2p3.fr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accent2"/>
          </a:solid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5E899-9EFB-4E4E-8C71-07EFF343BC28}" type="datetime1">
              <a:rPr lang="fr-FR" smtClean="0"/>
              <a:t>22/11/2018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sarah.porteboeuf@clermont.in2p3.fr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8E74D27-A98C-7447-85D3-81F82193A612}" type="datetime1">
              <a:rPr lang="fr-FR" smtClean="0"/>
              <a:t>22/11/2018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sarah.porteboeuf@clermont.in2p3.fr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659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4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indico.cern.ch/event/735911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95087" y="758952"/>
            <a:ext cx="7997370" cy="2484311"/>
          </a:xfrm>
        </p:spPr>
        <p:txBody>
          <a:bodyPr>
            <a:normAutofit/>
          </a:bodyPr>
          <a:lstStyle/>
          <a:p>
            <a:pPr algn="ctr"/>
            <a:r>
              <a:rPr lang="fr-FR" sz="5000" dirty="0" smtClean="0"/>
              <a:t>La Physique des ions lourds </a:t>
            </a:r>
            <a:br>
              <a:rPr lang="fr-FR" sz="5000" dirty="0" smtClean="0"/>
            </a:br>
            <a:r>
              <a:rPr lang="fr-FR" sz="4000" dirty="0" smtClean="0"/>
              <a:t>Quelle stratégie pour demain ?</a:t>
            </a:r>
            <a:endParaRPr lang="fr-FR" sz="40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25038" y="4455620"/>
            <a:ext cx="7543800" cy="1502267"/>
          </a:xfrm>
        </p:spPr>
        <p:txBody>
          <a:bodyPr>
            <a:normAutofit fontScale="85000" lnSpcReduction="20000"/>
          </a:bodyPr>
          <a:lstStyle/>
          <a:p>
            <a:r>
              <a:rPr lang="fr-FR" dirty="0" smtClean="0"/>
              <a:t>Sarah </a:t>
            </a:r>
            <a:r>
              <a:rPr lang="fr-FR" dirty="0" err="1" smtClean="0"/>
              <a:t>Porteboeuf</a:t>
            </a:r>
            <a:r>
              <a:rPr lang="fr-FR" dirty="0" smtClean="0"/>
              <a:t>-Houssais</a:t>
            </a:r>
          </a:p>
          <a:p>
            <a:r>
              <a:rPr lang="fr-FR" dirty="0" smtClean="0"/>
              <a:t>Journée division Champs et Particules </a:t>
            </a:r>
          </a:p>
          <a:p>
            <a:r>
              <a:rPr lang="fr-FR" dirty="0" smtClean="0"/>
              <a:t>Société Française de physique</a:t>
            </a:r>
          </a:p>
          <a:p>
            <a:r>
              <a:rPr lang="fr-FR" dirty="0" smtClean="0"/>
              <a:t>22/11/2018 - LPNHE</a:t>
            </a:r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40" y="260477"/>
            <a:ext cx="848995" cy="822325"/>
          </a:xfrm>
          <a:prstGeom prst="rect">
            <a:avLst/>
          </a:prstGeom>
        </p:spPr>
      </p:pic>
      <p:pic>
        <p:nvPicPr>
          <p:cNvPr id="5" name="Imag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5668" cy="121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7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sarah.porteboeuf@clermont.in2p3.fr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42963" y="1314451"/>
            <a:ext cx="7772400" cy="442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0" y="30766"/>
            <a:ext cx="882967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900" b="1" dirty="0" smtClean="0">
                <a:solidFill>
                  <a:schemeClr val="accent1"/>
                </a:solidFill>
                <a:latin typeface="+mj-lt"/>
              </a:rPr>
              <a:t>RUNS 3/4</a:t>
            </a:r>
            <a:endParaRPr lang="fr-FR" sz="39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18202" y="723263"/>
            <a:ext cx="8421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Augmentation en énergie, augmentation en luminosité, augmentation en statistique 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518202" y="1203365"/>
            <a:ext cx="6263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Bénéfice des upgrades (particulièrement pour ALICE et </a:t>
            </a:r>
            <a:r>
              <a:rPr lang="fr-FR" dirty="0" err="1" smtClean="0"/>
              <a:t>LHCb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391886" y="2211266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   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02" y="3755087"/>
            <a:ext cx="4425623" cy="226662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389" y="3616301"/>
            <a:ext cx="3570757" cy="2528362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0" y="595999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Physics</a:t>
            </a:r>
            <a:r>
              <a:rPr lang="fr-FR" dirty="0" smtClean="0"/>
              <a:t> case détaillé dans les Yellow reports du CERN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1274618" y="2024256"/>
            <a:ext cx="78693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fr-FR" sz="1200" dirty="0" smtClean="0"/>
              <a:t> Is </a:t>
            </a:r>
            <a:r>
              <a:rPr lang="fr-FR" sz="1200" dirty="0" err="1"/>
              <a:t>there</a:t>
            </a:r>
            <a:r>
              <a:rPr lang="fr-FR" sz="1200" dirty="0"/>
              <a:t> a </a:t>
            </a:r>
            <a:r>
              <a:rPr lang="fr-FR" sz="1200" dirty="0" err="1"/>
              <a:t>common</a:t>
            </a:r>
            <a:r>
              <a:rPr lang="fr-FR" sz="1200" dirty="0"/>
              <a:t> </a:t>
            </a:r>
            <a:r>
              <a:rPr lang="fr-FR" sz="1200" dirty="0" err="1"/>
              <a:t>origin</a:t>
            </a:r>
            <a:r>
              <a:rPr lang="fr-FR" sz="1200" dirty="0"/>
              <a:t> of soft </a:t>
            </a:r>
            <a:r>
              <a:rPr lang="fr-FR" sz="1200" dirty="0" err="1"/>
              <a:t>particles</a:t>
            </a:r>
            <a:r>
              <a:rPr lang="fr-FR" sz="1200" dirty="0"/>
              <a:t> production </a:t>
            </a:r>
            <a:r>
              <a:rPr lang="fr-FR" sz="1200" dirty="0" err="1"/>
              <a:t>from</a:t>
            </a:r>
            <a:r>
              <a:rPr lang="fr-FR" sz="1200" dirty="0"/>
              <a:t> pp to AA collisions? Is the </a:t>
            </a:r>
            <a:r>
              <a:rPr lang="fr-FR" sz="1200" dirty="0" err="1"/>
              <a:t>prevailing</a:t>
            </a:r>
            <a:r>
              <a:rPr lang="fr-FR" sz="1200" dirty="0"/>
              <a:t> d</a:t>
            </a:r>
            <a:r>
              <a:rPr lang="fr-FR" sz="1200" dirty="0" smtClean="0"/>
              <a:t>escription </a:t>
            </a:r>
            <a:r>
              <a:rPr lang="fr-FR" sz="1200" dirty="0"/>
              <a:t>via </a:t>
            </a:r>
            <a:r>
              <a:rPr lang="fr-FR" sz="1200" dirty="0" err="1"/>
              <a:t>fluid</a:t>
            </a:r>
            <a:r>
              <a:rPr lang="fr-FR" sz="1200" dirty="0"/>
              <a:t> </a:t>
            </a:r>
            <a:r>
              <a:rPr lang="fr-FR" sz="1200" dirty="0" err="1"/>
              <a:t>dynamics</a:t>
            </a:r>
            <a:r>
              <a:rPr lang="fr-FR" sz="1200" dirty="0"/>
              <a:t> the correct </a:t>
            </a:r>
            <a:r>
              <a:rPr lang="fr-FR" sz="1200" dirty="0" err="1"/>
              <a:t>approach</a:t>
            </a:r>
            <a:r>
              <a:rPr lang="fr-FR" sz="1200" dirty="0"/>
              <a:t>? </a:t>
            </a:r>
            <a:r>
              <a:rPr lang="fr-FR" sz="1200" dirty="0" err="1"/>
              <a:t>What</a:t>
            </a:r>
            <a:r>
              <a:rPr lang="fr-FR" sz="1200" dirty="0"/>
              <a:t> </a:t>
            </a:r>
            <a:r>
              <a:rPr lang="fr-FR" sz="1200" dirty="0" err="1"/>
              <a:t>is</a:t>
            </a:r>
            <a:r>
              <a:rPr lang="fr-FR" sz="1200" dirty="0"/>
              <a:t> the </a:t>
            </a:r>
            <a:r>
              <a:rPr lang="fr-FR" sz="1200" dirty="0" err="1"/>
              <a:t>dynamical</a:t>
            </a:r>
            <a:r>
              <a:rPr lang="fr-FR" sz="1200" dirty="0"/>
              <a:t> </a:t>
            </a:r>
            <a:r>
              <a:rPr lang="fr-FR" sz="1200" dirty="0" err="1"/>
              <a:t>origin</a:t>
            </a:r>
            <a:r>
              <a:rPr lang="fr-FR" sz="1200" dirty="0"/>
              <a:t> of </a:t>
            </a:r>
            <a:r>
              <a:rPr lang="fr-FR" sz="1200" dirty="0" err="1"/>
              <a:t>collectivity</a:t>
            </a:r>
            <a:r>
              <a:rPr lang="fr-FR" sz="1200" dirty="0"/>
              <a:t>? </a:t>
            </a:r>
          </a:p>
          <a:p>
            <a:pPr>
              <a:buFont typeface="+mj-lt"/>
              <a:buAutoNum type="arabicPeriod"/>
            </a:pPr>
            <a:r>
              <a:rPr lang="fr-FR" sz="1200" dirty="0" smtClean="0"/>
              <a:t> Can </a:t>
            </a:r>
            <a:r>
              <a:rPr lang="fr-FR" sz="1200" dirty="0"/>
              <a:t>signatures of chiral </a:t>
            </a:r>
            <a:r>
              <a:rPr lang="fr-FR" sz="1200" dirty="0" err="1"/>
              <a:t>symmetry</a:t>
            </a:r>
            <a:r>
              <a:rPr lang="fr-FR" sz="1200" dirty="0"/>
              <a:t> </a:t>
            </a:r>
            <a:r>
              <a:rPr lang="fr-FR" sz="1200" dirty="0" err="1"/>
              <a:t>restoration</a:t>
            </a:r>
            <a:r>
              <a:rPr lang="fr-FR" sz="1200" dirty="0"/>
              <a:t> </a:t>
            </a:r>
            <a:r>
              <a:rPr lang="fr-FR" sz="1200" dirty="0" err="1"/>
              <a:t>be</a:t>
            </a:r>
            <a:r>
              <a:rPr lang="fr-FR" sz="1200" dirty="0"/>
              <a:t> </a:t>
            </a:r>
            <a:r>
              <a:rPr lang="fr-FR" sz="1200" dirty="0" err="1"/>
              <a:t>found</a:t>
            </a:r>
            <a:r>
              <a:rPr lang="fr-FR" sz="1200" dirty="0"/>
              <a:t> and thermal radiations of a QGP </a:t>
            </a:r>
            <a:r>
              <a:rPr lang="fr-FR" sz="1200" dirty="0" err="1"/>
              <a:t>be</a:t>
            </a:r>
            <a:r>
              <a:rPr lang="fr-FR" sz="1200" dirty="0"/>
              <a:t> </a:t>
            </a:r>
            <a:r>
              <a:rPr lang="fr-FR" sz="1200" dirty="0" err="1"/>
              <a:t>identified</a:t>
            </a:r>
            <a:r>
              <a:rPr lang="fr-FR" sz="1200" dirty="0"/>
              <a:t>? </a:t>
            </a:r>
          </a:p>
          <a:p>
            <a:pPr>
              <a:buFont typeface="+mj-lt"/>
              <a:buAutoNum type="arabicPeriod"/>
            </a:pPr>
            <a:r>
              <a:rPr lang="fr-FR" sz="1200" dirty="0" smtClean="0"/>
              <a:t> How </a:t>
            </a:r>
            <a:r>
              <a:rPr lang="fr-FR" sz="1200" dirty="0" err="1"/>
              <a:t>can</a:t>
            </a:r>
            <a:r>
              <a:rPr lang="fr-FR" sz="1200" dirty="0"/>
              <a:t> jet and jet-substructure </a:t>
            </a:r>
            <a:r>
              <a:rPr lang="fr-FR" sz="1200" dirty="0" err="1"/>
              <a:t>measurements</a:t>
            </a:r>
            <a:r>
              <a:rPr lang="fr-FR" sz="1200" dirty="0"/>
              <a:t> </a:t>
            </a:r>
            <a:r>
              <a:rPr lang="fr-FR" sz="1200" dirty="0" err="1"/>
              <a:t>characterize</a:t>
            </a:r>
            <a:r>
              <a:rPr lang="fr-FR" sz="1200" dirty="0"/>
              <a:t> medium </a:t>
            </a:r>
            <a:r>
              <a:rPr lang="fr-FR" sz="1200" dirty="0" err="1"/>
              <a:t>properties</a:t>
            </a:r>
            <a:r>
              <a:rPr lang="fr-FR" sz="1200" dirty="0"/>
              <a:t>? </a:t>
            </a:r>
          </a:p>
          <a:p>
            <a:pPr>
              <a:buFont typeface="+mj-lt"/>
              <a:buAutoNum type="arabicPeriod"/>
            </a:pPr>
            <a:r>
              <a:rPr lang="fr-FR" sz="1200" dirty="0" smtClean="0"/>
              <a:t> Do </a:t>
            </a:r>
            <a:r>
              <a:rPr lang="fr-FR" sz="1200" dirty="0" err="1"/>
              <a:t>heavy</a:t>
            </a:r>
            <a:r>
              <a:rPr lang="fr-FR" sz="1200" dirty="0"/>
              <a:t> </a:t>
            </a:r>
            <a:r>
              <a:rPr lang="fr-FR" sz="1200" dirty="0" err="1"/>
              <a:t>flavours</a:t>
            </a:r>
            <a:r>
              <a:rPr lang="fr-FR" sz="1200" dirty="0"/>
              <a:t> </a:t>
            </a:r>
            <a:r>
              <a:rPr lang="fr-FR" sz="1200" dirty="0" err="1"/>
              <a:t>contribute</a:t>
            </a:r>
            <a:r>
              <a:rPr lang="fr-FR" sz="1200" dirty="0"/>
              <a:t> to the medium </a:t>
            </a:r>
            <a:r>
              <a:rPr lang="fr-FR" sz="1200" dirty="0" err="1"/>
              <a:t>dynamics</a:t>
            </a:r>
            <a:r>
              <a:rPr lang="fr-FR" sz="1200" dirty="0"/>
              <a:t> and how do </a:t>
            </a:r>
            <a:r>
              <a:rPr lang="fr-FR" sz="1200" dirty="0" err="1"/>
              <a:t>they</a:t>
            </a:r>
            <a:r>
              <a:rPr lang="fr-FR" sz="1200" dirty="0"/>
              <a:t> probe the medium </a:t>
            </a:r>
            <a:r>
              <a:rPr lang="fr-FR" sz="1200" dirty="0" err="1"/>
              <a:t>properties</a:t>
            </a:r>
            <a:r>
              <a:rPr lang="fr-FR" sz="1200" dirty="0"/>
              <a:t>? </a:t>
            </a:r>
          </a:p>
          <a:p>
            <a:pPr>
              <a:buFont typeface="+mj-lt"/>
              <a:buAutoNum type="arabicPeriod"/>
            </a:pPr>
            <a:r>
              <a:rPr lang="fr-FR" sz="1200" dirty="0" smtClean="0"/>
              <a:t> How </a:t>
            </a:r>
            <a:r>
              <a:rPr lang="fr-FR" sz="1200" dirty="0"/>
              <a:t>far </a:t>
            </a:r>
            <a:r>
              <a:rPr lang="fr-FR" sz="1200" dirty="0" err="1"/>
              <a:t>can</a:t>
            </a:r>
            <a:r>
              <a:rPr lang="fr-FR" sz="1200" dirty="0"/>
              <a:t> </a:t>
            </a:r>
            <a:r>
              <a:rPr lang="fr-FR" sz="1200" dirty="0" err="1"/>
              <a:t>we</a:t>
            </a:r>
            <a:r>
              <a:rPr lang="fr-FR" sz="1200" dirty="0"/>
              <a:t> </a:t>
            </a:r>
            <a:r>
              <a:rPr lang="fr-FR" sz="1200" dirty="0" err="1"/>
              <a:t>improve</a:t>
            </a:r>
            <a:r>
              <a:rPr lang="fr-FR" sz="1200" dirty="0"/>
              <a:t> the </a:t>
            </a:r>
            <a:r>
              <a:rPr lang="fr-FR" sz="1200" dirty="0" err="1"/>
              <a:t>knowledge</a:t>
            </a:r>
            <a:r>
              <a:rPr lang="fr-FR" sz="1200" dirty="0"/>
              <a:t> of initial state? </a:t>
            </a:r>
          </a:p>
          <a:p>
            <a:pPr>
              <a:buFont typeface="+mj-lt"/>
              <a:buAutoNum type="arabicPeriod"/>
            </a:pPr>
            <a:r>
              <a:rPr lang="fr-FR" sz="1200" dirty="0" smtClean="0"/>
              <a:t> How </a:t>
            </a:r>
            <a:r>
              <a:rPr lang="fr-FR" sz="1200" dirty="0" err="1"/>
              <a:t>can</a:t>
            </a:r>
            <a:r>
              <a:rPr lang="fr-FR" sz="1200" dirty="0"/>
              <a:t> </a:t>
            </a:r>
            <a:r>
              <a:rPr lang="fr-FR" sz="1200" dirty="0" err="1"/>
              <a:t>we</a:t>
            </a:r>
            <a:r>
              <a:rPr lang="fr-FR" sz="1200" dirty="0"/>
              <a:t> </a:t>
            </a:r>
            <a:r>
              <a:rPr lang="fr-FR" sz="1200" dirty="0" err="1"/>
              <a:t>progress</a:t>
            </a:r>
            <a:r>
              <a:rPr lang="fr-FR" sz="1200" dirty="0"/>
              <a:t> in the </a:t>
            </a:r>
            <a:r>
              <a:rPr lang="fr-FR" sz="1200" dirty="0" err="1"/>
              <a:t>precise</a:t>
            </a:r>
            <a:r>
              <a:rPr lang="fr-FR" sz="1200" dirty="0"/>
              <a:t> </a:t>
            </a:r>
            <a:r>
              <a:rPr lang="fr-FR" sz="1200" dirty="0" err="1"/>
              <a:t>determination</a:t>
            </a:r>
            <a:r>
              <a:rPr lang="fr-FR" sz="1200" dirty="0"/>
              <a:t> of </a:t>
            </a:r>
            <a:r>
              <a:rPr lang="fr-FR" sz="1200" dirty="0" err="1"/>
              <a:t>parameters</a:t>
            </a:r>
            <a:r>
              <a:rPr lang="fr-FR" sz="1200" dirty="0"/>
              <a:t> calculable </a:t>
            </a:r>
            <a:r>
              <a:rPr lang="fr-FR" sz="1200" dirty="0" err="1"/>
              <a:t>from</a:t>
            </a:r>
            <a:r>
              <a:rPr lang="fr-FR" sz="1200" dirty="0"/>
              <a:t> first QCD </a:t>
            </a:r>
            <a:r>
              <a:rPr lang="fr-FR" sz="1200" dirty="0" err="1"/>
              <a:t>principles</a:t>
            </a:r>
            <a:r>
              <a:rPr lang="fr-FR" sz="1200" dirty="0"/>
              <a:t> </a:t>
            </a:r>
            <a:r>
              <a:rPr lang="fr-FR" sz="1200" dirty="0" err="1" smtClean="0"/>
              <a:t>with</a:t>
            </a:r>
            <a:r>
              <a:rPr lang="fr-FR" sz="1200" dirty="0" smtClean="0"/>
              <a:t> </a:t>
            </a:r>
            <a:r>
              <a:rPr lang="fr-FR" sz="1200" dirty="0" err="1" smtClean="0"/>
              <a:t>refined</a:t>
            </a:r>
            <a:r>
              <a:rPr lang="fr-FR" sz="1200" dirty="0" smtClean="0"/>
              <a:t> </a:t>
            </a:r>
            <a:r>
              <a:rPr lang="fr-FR" sz="1200" dirty="0" err="1"/>
              <a:t>measurements</a:t>
            </a:r>
            <a:r>
              <a:rPr lang="fr-FR" sz="1200" dirty="0"/>
              <a:t> of </a:t>
            </a:r>
            <a:r>
              <a:rPr lang="fr-FR" sz="1200" dirty="0" err="1"/>
              <a:t>very</a:t>
            </a:r>
            <a:r>
              <a:rPr lang="fr-FR" sz="1200" dirty="0"/>
              <a:t> exclusive observables? </a:t>
            </a:r>
            <a:endParaRPr lang="fr-FR" sz="1200" dirty="0">
              <a:effectLst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18202" y="1709383"/>
            <a:ext cx="611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Des questions identifiées (effort expérimental et théorique)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58806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sarah.porteboeuf@clermont.in2p3.fr</a:t>
            </a:r>
            <a:endParaRPr lang="en-US" dirty="0"/>
          </a:p>
        </p:txBody>
      </p:sp>
      <p:sp>
        <p:nvSpPr>
          <p:cNvPr id="6" name="Shape 108"/>
          <p:cNvSpPr txBox="1">
            <a:spLocks/>
          </p:cNvSpPr>
          <p:nvPr/>
        </p:nvSpPr>
        <p:spPr>
          <a:xfrm>
            <a:off x="213360" y="116529"/>
            <a:ext cx="8403101" cy="73954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ts val="3959"/>
              <a:buFont typeface="Source Sans Pro"/>
              <a:buNone/>
            </a:pPr>
            <a:r>
              <a:rPr lang="fr-FR" sz="3959" b="1" dirty="0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Et après? </a:t>
            </a:r>
            <a:r>
              <a:rPr lang="fr-FR" sz="3959" b="1" dirty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Q</a:t>
            </a:r>
            <a:r>
              <a:rPr lang="fr-FR" sz="3959" b="1" dirty="0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uelques idées</a:t>
            </a:r>
            <a:endParaRPr lang="fr-FR" sz="3959" b="1" dirty="0">
              <a:solidFill>
                <a:schemeClr val="accent1"/>
              </a:solidFill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884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0" y="600840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Courtesy of G. </a:t>
            </a:r>
            <a:r>
              <a:rPr lang="en-US" dirty="0" err="1" smtClean="0"/>
              <a:t>Conestra</a:t>
            </a:r>
            <a:r>
              <a:rPr lang="en-US" dirty="0" smtClean="0"/>
              <a:t> </a:t>
            </a:r>
            <a:r>
              <a:rPr lang="en-US" dirty="0" err="1" smtClean="0"/>
              <a:t>Balbastre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392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800100" y="1371034"/>
            <a:ext cx="7772400" cy="442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ZoneTexte 8"/>
          <p:cNvSpPr txBox="1"/>
          <p:nvPr/>
        </p:nvSpPr>
        <p:spPr>
          <a:xfrm>
            <a:off x="1140342" y="860474"/>
            <a:ext cx="1781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800" dirty="0" smtClean="0">
                <a:latin typeface="+mn-lt"/>
              </a:rPr>
              <a:t>System scan  </a:t>
            </a:r>
            <a:endParaRPr lang="en-US" sz="1800" dirty="0">
              <a:latin typeface="+mn-lt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370404" y="1191290"/>
            <a:ext cx="6826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Cover a wide range of systems (pp, </a:t>
            </a:r>
            <a:r>
              <a:rPr lang="en-US" sz="1800" dirty="0" err="1" smtClean="0">
                <a:latin typeface="+mn-lt"/>
              </a:rPr>
              <a:t>pA</a:t>
            </a:r>
            <a:r>
              <a:rPr lang="en-US" sz="1800" dirty="0" smtClean="0">
                <a:latin typeface="+mn-lt"/>
              </a:rPr>
              <a:t> and AA) with various nucleus</a:t>
            </a:r>
          </a:p>
          <a:p>
            <a:r>
              <a:rPr lang="en-US" sz="1800" dirty="0" smtClean="0">
                <a:latin typeface="+mn-lt"/>
              </a:rPr>
              <a:t>O-O as a ”light heavy-ion” a good candidate </a:t>
            </a:r>
            <a:endParaRPr lang="en-US" sz="1800" dirty="0">
              <a:latin typeface="+mn-lt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140342" y="2006024"/>
            <a:ext cx="174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800" dirty="0" smtClean="0">
                <a:latin typeface="+mn-lt"/>
              </a:rPr>
              <a:t>Energy scan  </a:t>
            </a:r>
            <a:endParaRPr lang="en-US" sz="1800" dirty="0">
              <a:latin typeface="+mn-lt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153785" y="2899055"/>
            <a:ext cx="7253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800" dirty="0" smtClean="0">
                <a:latin typeface="+mn-lt"/>
              </a:rPr>
              <a:t>Perform all measurements in multiplicity classes, multiplicity differential</a:t>
            </a:r>
            <a:endParaRPr lang="en-US" sz="1800" dirty="0">
              <a:latin typeface="+mn-lt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449607" y="3200085"/>
            <a:ext cx="7559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+mn-lt"/>
              </a:rPr>
              <a:t>The highest multiplicity classes are the more interesting for small systems, analysis are statistic consuming =&gt; Dedicated triggers and high </a:t>
            </a:r>
            <a:r>
              <a:rPr lang="en-US" sz="1800" dirty="0" err="1" smtClean="0">
                <a:latin typeface="+mn-lt"/>
              </a:rPr>
              <a:t>lumi</a:t>
            </a:r>
            <a:endParaRPr lang="en-US" sz="1800" dirty="0">
              <a:latin typeface="+mn-lt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153785" y="5070385"/>
            <a:ext cx="7432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800" dirty="0" smtClean="0">
                <a:latin typeface="+mn-lt"/>
              </a:rPr>
              <a:t>Systematic data/data and data/theory comparisons from all systems and all energies</a:t>
            </a:r>
            <a:endParaRPr lang="en-US" sz="1800" dirty="0">
              <a:latin typeface="+mn-lt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436164" y="2302204"/>
            <a:ext cx="6901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Cover a wide range of energy with pp and </a:t>
            </a:r>
            <a:r>
              <a:rPr lang="en-US" sz="1800" dirty="0" err="1" smtClean="0">
                <a:latin typeface="+mn-lt"/>
              </a:rPr>
              <a:t>pA</a:t>
            </a:r>
            <a:r>
              <a:rPr lang="en-US" sz="1800" dirty="0" smtClean="0">
                <a:latin typeface="+mn-lt"/>
              </a:rPr>
              <a:t> at the same energy as AA </a:t>
            </a:r>
            <a:endParaRPr lang="en-US" sz="1800" dirty="0">
              <a:latin typeface="+mn-lt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140342" y="3950569"/>
            <a:ext cx="7405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800" dirty="0" smtClean="0">
                <a:latin typeface="+mn-lt"/>
              </a:rPr>
              <a:t>Go toward more exclusive observables : full tomography of the final state</a:t>
            </a:r>
            <a:endParaRPr lang="en-US" sz="1800" dirty="0">
              <a:latin typeface="+mn-lt"/>
            </a:endParaRPr>
          </a:p>
        </p:txBody>
      </p:sp>
      <p:sp>
        <p:nvSpPr>
          <p:cNvPr id="18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</p:spPr>
        <p:txBody>
          <a:bodyPr/>
          <a:lstStyle/>
          <a:p>
            <a:r>
              <a:rPr lang="en-US" smtClean="0"/>
              <a:t>sarah.porteboeuf@clermont.in2p3.fr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4" name="Shape 108"/>
          <p:cNvSpPr txBox="1">
            <a:spLocks/>
          </p:cNvSpPr>
          <p:nvPr/>
        </p:nvSpPr>
        <p:spPr>
          <a:xfrm>
            <a:off x="213360" y="116529"/>
            <a:ext cx="8403101" cy="73954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ts val="3959"/>
              <a:buFont typeface="Source Sans Pro"/>
              <a:buNone/>
            </a:pPr>
            <a:r>
              <a:rPr lang="fr-FR" sz="3959" b="1" dirty="0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Et après? </a:t>
            </a:r>
            <a:r>
              <a:rPr lang="fr-FR" sz="3959" b="1" dirty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Q</a:t>
            </a:r>
            <a:r>
              <a:rPr lang="fr-FR" sz="3959" b="1" dirty="0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uelques idées</a:t>
            </a:r>
            <a:endParaRPr lang="fr-FR" sz="3959" b="1" dirty="0">
              <a:solidFill>
                <a:schemeClr val="accent1"/>
              </a:solidFill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140342" y="4542194"/>
            <a:ext cx="13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err="1" smtClean="0"/>
              <a:t>B</a:t>
            </a:r>
            <a:r>
              <a:rPr lang="en-US" baseline="-25000" dirty="0" err="1" smtClean="0"/>
              <a:t>c</a:t>
            </a:r>
            <a:r>
              <a:rPr lang="en-US" dirty="0" smtClean="0"/>
              <a:t> and 𝝌</a:t>
            </a:r>
            <a:r>
              <a:rPr lang="en-US" baseline="-25000" dirty="0" smtClean="0"/>
              <a:t>c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08424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7" grpId="0"/>
      <p:bldP spid="19" grpId="0"/>
      <p:bldP spid="20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2963" y="1585913"/>
            <a:ext cx="7772400" cy="442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281"/>
          <p:cNvSpPr txBox="1">
            <a:spLocks/>
          </p:cNvSpPr>
          <p:nvPr/>
        </p:nvSpPr>
        <p:spPr>
          <a:xfrm>
            <a:off x="187197" y="109025"/>
            <a:ext cx="8456973" cy="6224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ts val="3959"/>
              <a:buFont typeface="Source Sans Pro"/>
              <a:buNone/>
            </a:pPr>
            <a:r>
              <a:rPr lang="fr-FR" sz="3959" b="1" dirty="0" err="1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What’s</a:t>
            </a:r>
            <a:r>
              <a:rPr lang="fr-FR" sz="3959" b="1" dirty="0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 </a:t>
            </a:r>
            <a:r>
              <a:rPr lang="fr-FR" sz="3959" b="1" dirty="0" err="1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next</a:t>
            </a:r>
            <a:r>
              <a:rPr lang="fr-FR" sz="3959" b="1" dirty="0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 ? LHC </a:t>
            </a:r>
            <a:r>
              <a:rPr lang="fr-FR" sz="3959" b="1" dirty="0" err="1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Run</a:t>
            </a:r>
            <a:r>
              <a:rPr lang="fr-FR" sz="3959" b="1" dirty="0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 5/6 </a:t>
            </a:r>
            <a:endParaRPr lang="fr-FR" sz="3959" b="1" dirty="0">
              <a:solidFill>
                <a:schemeClr val="accent1"/>
              </a:solidFill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78143" y="1318786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u="sng" dirty="0" smtClean="0">
                <a:latin typeface="+mn-lt"/>
              </a:rPr>
              <a:t>ALICE upgrades ? </a:t>
            </a:r>
            <a:endParaRPr lang="en-US" sz="1800" u="sng" dirty="0">
              <a:latin typeface="+mn-lt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00998" y="1853845"/>
            <a:ext cx="77431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800" dirty="0" smtClean="0">
                <a:latin typeface="+mn-lt"/>
              </a:rPr>
              <a:t>Not yet an official proposal 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800" dirty="0" smtClean="0">
                <a:latin typeface="+mn-lt"/>
              </a:rPr>
              <a:t>for a </a:t>
            </a:r>
            <a:r>
              <a:rPr lang="en-US" sz="1800" dirty="0">
                <a:latin typeface="+mn-lt"/>
              </a:rPr>
              <a:t>4</a:t>
            </a:r>
            <a:r>
              <a:rPr lang="en-US" sz="1800" dirty="0" smtClean="0">
                <a:latin typeface="+mn-lt"/>
              </a:rPr>
              <a:t>𝜋 compact </a:t>
            </a:r>
            <a:r>
              <a:rPr lang="en-US" sz="1800" dirty="0" err="1" smtClean="0">
                <a:latin typeface="+mn-lt"/>
              </a:rPr>
              <a:t>silicium</a:t>
            </a:r>
            <a:r>
              <a:rPr lang="en-US" sz="1800" dirty="0" smtClean="0">
                <a:latin typeface="+mn-lt"/>
              </a:rPr>
              <a:t> detector with very low momentum resolution (</a:t>
            </a:r>
            <a:r>
              <a:rPr lang="en-US" sz="1800" i="1" dirty="0" err="1" smtClean="0">
                <a:latin typeface="+mn-lt"/>
              </a:rPr>
              <a:t>p</a:t>
            </a:r>
            <a:r>
              <a:rPr lang="en-US" sz="1800" baseline="-25000" dirty="0" err="1" smtClean="0">
                <a:latin typeface="+mn-lt"/>
              </a:rPr>
              <a:t>T</a:t>
            </a:r>
            <a:r>
              <a:rPr lang="en-US" sz="1800" baseline="-25000" dirty="0" smtClean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&gt; 20 MeV) with PID and TOF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800" dirty="0" smtClean="0">
                <a:latin typeface="+mn-lt"/>
              </a:rPr>
              <a:t>Ideal for charged tracks, photons and electrons   </a:t>
            </a:r>
            <a:endParaRPr lang="en-US" sz="1800" dirty="0">
              <a:latin typeface="+mn-lt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78143" y="3507761"/>
            <a:ext cx="1808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u="sng" dirty="0" err="1" smtClean="0">
                <a:latin typeface="+mn-lt"/>
              </a:rPr>
              <a:t>LHCb</a:t>
            </a:r>
            <a:r>
              <a:rPr lang="en-US" sz="1800" u="sng" dirty="0" smtClean="0">
                <a:latin typeface="+mn-lt"/>
              </a:rPr>
              <a:t> upgrades ? </a:t>
            </a:r>
            <a:endParaRPr lang="en-US" sz="1800" u="sng" dirty="0">
              <a:latin typeface="+mn-lt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900998" y="4057744"/>
            <a:ext cx="78997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800" dirty="0" smtClean="0">
                <a:latin typeface="+mn-lt"/>
              </a:rPr>
              <a:t>Physics case (</a:t>
            </a:r>
            <a:r>
              <a:rPr lang="mr-IN" sz="1000" dirty="0" err="1">
                <a:latin typeface="Arial" charset="0"/>
                <a:ea typeface="Arial" charset="0"/>
                <a:cs typeface="Arial" charset="0"/>
              </a:rPr>
              <a:t>https</a:t>
            </a:r>
            <a:r>
              <a:rPr lang="mr-IN" sz="1000" dirty="0">
                <a:latin typeface="Arial" charset="0"/>
                <a:ea typeface="Arial" charset="0"/>
                <a:cs typeface="Arial" charset="0"/>
              </a:rPr>
              <a:t>://</a:t>
            </a:r>
            <a:r>
              <a:rPr lang="mr-IN" sz="1000" dirty="0" err="1">
                <a:latin typeface="Arial" charset="0"/>
                <a:ea typeface="Arial" charset="0"/>
                <a:cs typeface="Arial" charset="0"/>
              </a:rPr>
              <a:t>arxiv.org</a:t>
            </a:r>
            <a:r>
              <a:rPr lang="mr-IN" sz="1000" dirty="0">
                <a:latin typeface="Arial" charset="0"/>
                <a:ea typeface="Arial" charset="0"/>
                <a:cs typeface="Arial" charset="0"/>
              </a:rPr>
              <a:t>/</a:t>
            </a:r>
            <a:r>
              <a:rPr lang="mr-IN" sz="1000" dirty="0" err="1">
                <a:latin typeface="Arial" charset="0"/>
                <a:ea typeface="Arial" charset="0"/>
                <a:cs typeface="Arial" charset="0"/>
              </a:rPr>
              <a:t>abs</a:t>
            </a:r>
            <a:r>
              <a:rPr lang="mr-IN" sz="1000" dirty="0">
                <a:latin typeface="Arial" charset="0"/>
                <a:ea typeface="Arial" charset="0"/>
                <a:cs typeface="Arial" charset="0"/>
              </a:rPr>
              <a:t>/1808.08865</a:t>
            </a:r>
            <a:r>
              <a:rPr lang="en-US" sz="1800" dirty="0" smtClean="0">
                <a:latin typeface="+mn-lt"/>
              </a:rPr>
              <a:t>)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800" dirty="0" smtClean="0">
                <a:latin typeface="+mn-lt"/>
              </a:rPr>
              <a:t>plan to run with the actual CMS/ATLAS </a:t>
            </a:r>
            <a:r>
              <a:rPr lang="en-US" sz="1800" dirty="0" err="1" smtClean="0">
                <a:latin typeface="+mn-lt"/>
              </a:rPr>
              <a:t>lumi</a:t>
            </a:r>
            <a:r>
              <a:rPr lang="en-US" sz="1800" dirty="0" smtClean="0">
                <a:latin typeface="+mn-lt"/>
              </a:rPr>
              <a:t> (10</a:t>
            </a:r>
            <a:r>
              <a:rPr lang="en-US" sz="1800" baseline="30000" dirty="0" smtClean="0">
                <a:latin typeface="+mn-lt"/>
              </a:rPr>
              <a:t>34</a:t>
            </a:r>
            <a:r>
              <a:rPr lang="en-US" sz="1800" dirty="0" smtClean="0">
                <a:latin typeface="+mn-lt"/>
              </a:rPr>
              <a:t> pile-up 30/40) with the HLT developed for Run 3/4 (very fine event topology selection)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800" dirty="0" smtClean="0">
                <a:latin typeface="+mn-lt"/>
              </a:rPr>
              <a:t>Providing reconstruction software development </a:t>
            </a:r>
            <a:r>
              <a:rPr lang="en-US" sz="1800" dirty="0" err="1" smtClean="0">
                <a:latin typeface="+mn-lt"/>
              </a:rPr>
              <a:t>LHCb</a:t>
            </a:r>
            <a:r>
              <a:rPr lang="en-US" sz="1800" dirty="0" smtClean="0">
                <a:latin typeface="+mn-lt"/>
              </a:rPr>
              <a:t> could be able to measure central heavy ion collisions at Run 5/6.</a:t>
            </a:r>
            <a:endParaRPr lang="en-US" sz="1800" dirty="0">
              <a:latin typeface="+mn-lt"/>
            </a:endParaRPr>
          </a:p>
        </p:txBody>
      </p:sp>
      <p:sp>
        <p:nvSpPr>
          <p:cNvPr id="12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</p:spPr>
        <p:txBody>
          <a:bodyPr/>
          <a:lstStyle/>
          <a:p>
            <a:r>
              <a:rPr lang="en-US" smtClean="0"/>
              <a:t>sarah.porteboeuf@clermont.in2p3.fr</a:t>
            </a:r>
            <a:endParaRPr lang="en-US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19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42963" y="1585913"/>
            <a:ext cx="7772400" cy="442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281"/>
          <p:cNvSpPr txBox="1">
            <a:spLocks/>
          </p:cNvSpPr>
          <p:nvPr/>
        </p:nvSpPr>
        <p:spPr>
          <a:xfrm>
            <a:off x="187197" y="109025"/>
            <a:ext cx="8456973" cy="6224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ts val="3959"/>
              <a:buFont typeface="Source Sans Pro"/>
              <a:buNone/>
            </a:pPr>
            <a:r>
              <a:rPr lang="fr-FR" sz="3959" b="1" dirty="0" err="1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What’s</a:t>
            </a:r>
            <a:r>
              <a:rPr lang="fr-FR" sz="3959" b="1" dirty="0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 </a:t>
            </a:r>
            <a:r>
              <a:rPr lang="fr-FR" sz="3959" b="1" dirty="0" err="1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next</a:t>
            </a:r>
            <a:r>
              <a:rPr lang="fr-FR" sz="3959" b="1" dirty="0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 ? LHC </a:t>
            </a:r>
            <a:r>
              <a:rPr lang="fr-FR" sz="3959" b="1" dirty="0" err="1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Run</a:t>
            </a:r>
            <a:r>
              <a:rPr lang="fr-FR" sz="3959" b="1" dirty="0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 5/6 </a:t>
            </a:r>
            <a:endParaRPr lang="fr-FR" sz="3959" b="1" dirty="0">
              <a:solidFill>
                <a:schemeClr val="accent1"/>
              </a:solidFill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52468" y="1084317"/>
            <a:ext cx="174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u="sng" dirty="0" smtClean="0">
                <a:latin typeface="+mn-lt"/>
              </a:rPr>
              <a:t>CMS upgrades ? </a:t>
            </a:r>
            <a:endParaRPr lang="en-US" sz="1800" u="sng" dirty="0">
              <a:latin typeface="+mn-lt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80331" y="1651508"/>
            <a:ext cx="77293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800" dirty="0" err="1" smtClean="0">
                <a:latin typeface="+mn-lt"/>
              </a:rPr>
              <a:t>Hermeticity</a:t>
            </a:r>
            <a:r>
              <a:rPr lang="en-US" sz="1800" dirty="0" smtClean="0">
                <a:latin typeface="+mn-lt"/>
              </a:rPr>
              <a:t> with low material budget. 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800" dirty="0" smtClean="0">
                <a:latin typeface="+mn-lt"/>
              </a:rPr>
              <a:t>Potential for dedicated run at ”low” </a:t>
            </a:r>
            <a:r>
              <a:rPr lang="en-US" sz="1800" dirty="0" err="1" smtClean="0">
                <a:latin typeface="+mn-lt"/>
              </a:rPr>
              <a:t>lumi</a:t>
            </a:r>
            <a:r>
              <a:rPr lang="en-US" sz="1800" dirty="0" smtClean="0">
                <a:latin typeface="+mn-lt"/>
              </a:rPr>
              <a:t> and low B field (low </a:t>
            </a:r>
            <a:r>
              <a:rPr lang="en-US" sz="1800" i="1" dirty="0" err="1" smtClean="0">
                <a:latin typeface="+mn-lt"/>
              </a:rPr>
              <a:t>p</a:t>
            </a:r>
            <a:r>
              <a:rPr lang="en-US" sz="1800" baseline="-25000" dirty="0" err="1" smtClean="0">
                <a:latin typeface="+mn-lt"/>
              </a:rPr>
              <a:t>T</a:t>
            </a:r>
            <a:r>
              <a:rPr lang="en-US" sz="1800" dirty="0" smtClean="0">
                <a:latin typeface="+mn-lt"/>
              </a:rPr>
              <a:t>). 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800" dirty="0" smtClean="0">
                <a:latin typeface="+mn-lt"/>
              </a:rPr>
              <a:t>Tagger = TOF PID at low pile-up ? </a:t>
            </a:r>
          </a:p>
          <a:p>
            <a:r>
              <a:rPr lang="en-US" sz="1800" dirty="0" smtClean="0">
                <a:latin typeface="+mn-lt"/>
              </a:rPr>
              <a:t>     Already planned for Run 4 </a:t>
            </a:r>
            <a:r>
              <a:rPr lang="en-US" sz="1800" dirty="0">
                <a:latin typeface="+mn-lt"/>
              </a:rPr>
              <a:t> </a:t>
            </a:r>
            <a:r>
              <a:rPr lang="en-US" sz="1800" dirty="0" smtClean="0">
                <a:latin typeface="+mn-lt"/>
              </a:rPr>
              <a:t>p/K/𝜋 with 0.7 &lt;</a:t>
            </a:r>
            <a:r>
              <a:rPr lang="en-US" sz="1800" i="1" dirty="0" err="1" smtClean="0">
                <a:latin typeface="+mn-lt"/>
              </a:rPr>
              <a:t>p</a:t>
            </a:r>
            <a:r>
              <a:rPr lang="en-US" sz="1800" baseline="-25000" dirty="0" err="1" smtClean="0">
                <a:latin typeface="+mn-lt"/>
              </a:rPr>
              <a:t>T</a:t>
            </a:r>
            <a:r>
              <a:rPr lang="en-US" sz="1800" dirty="0" smtClean="0">
                <a:latin typeface="+mn-lt"/>
              </a:rPr>
              <a:t>&lt; </a:t>
            </a:r>
            <a:r>
              <a:rPr lang="en-US" sz="1800" dirty="0">
                <a:latin typeface="+mn-lt"/>
              </a:rPr>
              <a:t>3-4 </a:t>
            </a:r>
            <a:r>
              <a:rPr lang="en-US" sz="1800" dirty="0" smtClean="0">
                <a:latin typeface="+mn-lt"/>
              </a:rPr>
              <a:t>GeV/</a:t>
            </a:r>
            <a:r>
              <a:rPr lang="en-US" sz="1800" i="1" dirty="0" smtClean="0">
                <a:latin typeface="+mn-lt"/>
              </a:rPr>
              <a:t>c</a:t>
            </a:r>
          </a:p>
          <a:p>
            <a:r>
              <a:rPr lang="en-US" sz="1800" i="1" dirty="0">
                <a:latin typeface="+mn-lt"/>
              </a:rPr>
              <a:t> </a:t>
            </a:r>
            <a:r>
              <a:rPr lang="en-US" sz="1800" i="1" dirty="0" smtClean="0">
                <a:latin typeface="+mn-lt"/>
              </a:rPr>
              <a:t>    </a:t>
            </a:r>
            <a:r>
              <a:rPr lang="en-US" sz="1200" dirty="0" smtClean="0">
                <a:latin typeface="Arial" charset="0"/>
                <a:ea typeface="Arial" charset="0"/>
                <a:cs typeface="Arial" charset="0"/>
              </a:rPr>
              <a:t>https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://</a:t>
            </a:r>
            <a:r>
              <a:rPr lang="en-US" sz="1200" dirty="0" err="1">
                <a:latin typeface="Arial" charset="0"/>
                <a:ea typeface="Arial" charset="0"/>
                <a:cs typeface="Arial" charset="0"/>
              </a:rPr>
              <a:t>indico.cern.ch</a:t>
            </a:r>
            <a:r>
              <a:rPr lang="en-US" sz="1200" dirty="0">
                <a:latin typeface="Arial" charset="0"/>
                <a:ea typeface="Arial" charset="0"/>
                <a:cs typeface="Arial" charset="0"/>
              </a:rPr>
              <a:t>/event/726024/</a:t>
            </a:r>
            <a:endParaRPr lang="en-US" sz="12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52468" y="3556381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u="sng" dirty="0" smtClean="0">
                <a:latin typeface="+mn-lt"/>
              </a:rPr>
              <a:t>ATLAS upgrades ? </a:t>
            </a:r>
            <a:endParaRPr lang="en-US" sz="1800" u="sng" dirty="0">
              <a:latin typeface="+mn-lt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80331" y="4021072"/>
            <a:ext cx="7929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800" dirty="0" smtClean="0">
                <a:latin typeface="+mn-lt"/>
              </a:rPr>
              <a:t>Not evaluated</a:t>
            </a:r>
            <a:endParaRPr lang="en-US" sz="1800" dirty="0">
              <a:latin typeface="+mn-lt"/>
            </a:endParaRPr>
          </a:p>
        </p:txBody>
      </p:sp>
      <p:sp>
        <p:nvSpPr>
          <p:cNvPr id="1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</p:spPr>
        <p:txBody>
          <a:bodyPr/>
          <a:lstStyle/>
          <a:p>
            <a:r>
              <a:rPr lang="en-US" smtClean="0"/>
              <a:t>sarah.porteboeuf@clermont.in2p3.fr</a:t>
            </a:r>
            <a:endParaRPr lang="en-US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81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44061" y="1613055"/>
            <a:ext cx="7772400" cy="442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hape 281"/>
          <p:cNvSpPr txBox="1">
            <a:spLocks/>
          </p:cNvSpPr>
          <p:nvPr/>
        </p:nvSpPr>
        <p:spPr>
          <a:xfrm>
            <a:off x="159488" y="109025"/>
            <a:ext cx="8456973" cy="6224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ts val="3959"/>
              <a:buFont typeface="Source Sans Pro"/>
              <a:buNone/>
            </a:pPr>
            <a:r>
              <a:rPr lang="fr-FR" sz="3959" b="1" dirty="0" err="1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What’s</a:t>
            </a:r>
            <a:r>
              <a:rPr lang="fr-FR" sz="3959" b="1" dirty="0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 </a:t>
            </a:r>
            <a:r>
              <a:rPr lang="fr-FR" sz="3959" b="1" dirty="0" err="1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next</a:t>
            </a:r>
            <a:r>
              <a:rPr lang="fr-FR" sz="3959" b="1" dirty="0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 ? </a:t>
            </a:r>
            <a:r>
              <a:rPr lang="fr-FR" sz="3959" b="1" dirty="0" err="1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Fixed</a:t>
            </a:r>
            <a:r>
              <a:rPr lang="fr-FR" sz="3959" b="1" dirty="0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 </a:t>
            </a:r>
            <a:r>
              <a:rPr lang="fr-FR" sz="3959" b="1" dirty="0" err="1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target</a:t>
            </a:r>
            <a:r>
              <a:rPr lang="fr-FR" sz="3959" b="1" dirty="0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 at LHC </a:t>
            </a:r>
            <a:endParaRPr lang="fr-FR" sz="3959" b="1" dirty="0">
              <a:solidFill>
                <a:schemeClr val="accent1"/>
              </a:solidFill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25742" y="1165184"/>
            <a:ext cx="1922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800" u="sng" dirty="0" smtClean="0">
                <a:latin typeface="+mn-lt"/>
              </a:rPr>
              <a:t>AFTER program</a:t>
            </a:r>
            <a:endParaRPr lang="en-US" sz="1800" u="sng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114" y="1853789"/>
            <a:ext cx="83270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1800" dirty="0" smtClean="0">
                <a:latin typeface="+mn-lt"/>
              </a:rPr>
              <a:t>√</a:t>
            </a:r>
            <a:r>
              <a:rPr lang="fr-FR" sz="1800" i="1" dirty="0" smtClean="0">
                <a:latin typeface="+mn-lt"/>
              </a:rPr>
              <a:t>s</a:t>
            </a:r>
            <a:r>
              <a:rPr lang="fr-FR" sz="1800" dirty="0" smtClean="0">
                <a:latin typeface="+mn-lt"/>
              </a:rPr>
              <a:t> = 115 </a:t>
            </a:r>
            <a:r>
              <a:rPr lang="fr-FR" sz="1800" dirty="0" err="1" smtClean="0">
                <a:latin typeface="+mn-lt"/>
              </a:rPr>
              <a:t>GeV</a:t>
            </a:r>
            <a:r>
              <a:rPr lang="fr-FR" sz="1800" dirty="0" smtClean="0">
                <a:latin typeface="+mn-lt"/>
              </a:rPr>
              <a:t> for pp, </a:t>
            </a:r>
            <a:r>
              <a:rPr lang="fr-FR" sz="1800" dirty="0" err="1" smtClean="0">
                <a:latin typeface="+mn-lt"/>
              </a:rPr>
              <a:t>pd,pA</a:t>
            </a:r>
            <a:r>
              <a:rPr lang="fr-FR" sz="1800" dirty="0" smtClean="0">
                <a:latin typeface="+mn-lt"/>
              </a:rPr>
              <a:t> and </a:t>
            </a:r>
            <a:r>
              <a:rPr lang="fr-FR" sz="1800" dirty="0">
                <a:latin typeface="+mn-lt"/>
              </a:rPr>
              <a:t>√</a:t>
            </a:r>
            <a:r>
              <a:rPr lang="fr-FR" sz="1800" i="1" dirty="0">
                <a:latin typeface="+mn-lt"/>
              </a:rPr>
              <a:t>s</a:t>
            </a:r>
            <a:r>
              <a:rPr lang="fr-FR" sz="1800" dirty="0">
                <a:latin typeface="+mn-lt"/>
              </a:rPr>
              <a:t> = </a:t>
            </a:r>
            <a:r>
              <a:rPr lang="fr-FR" sz="1800" dirty="0" smtClean="0">
                <a:latin typeface="+mn-lt"/>
              </a:rPr>
              <a:t>72 </a:t>
            </a:r>
            <a:r>
              <a:rPr lang="fr-FR" sz="1800" dirty="0" err="1" smtClean="0">
                <a:latin typeface="+mn-lt"/>
              </a:rPr>
              <a:t>GeV</a:t>
            </a:r>
            <a:r>
              <a:rPr lang="fr-FR" sz="1800" dirty="0" smtClean="0">
                <a:latin typeface="+mn-lt"/>
              </a:rPr>
              <a:t> for </a:t>
            </a:r>
            <a:r>
              <a:rPr lang="fr-FR" sz="1800" dirty="0" err="1" smtClean="0">
                <a:latin typeface="+mn-lt"/>
              </a:rPr>
              <a:t>Pbp</a:t>
            </a:r>
            <a:r>
              <a:rPr lang="fr-FR" sz="1800" dirty="0" smtClean="0">
                <a:latin typeface="+mn-lt"/>
              </a:rPr>
              <a:t>, </a:t>
            </a:r>
            <a:r>
              <a:rPr lang="fr-FR" sz="1800" dirty="0" err="1" smtClean="0">
                <a:latin typeface="+mn-lt"/>
              </a:rPr>
              <a:t>Pbd</a:t>
            </a:r>
            <a:r>
              <a:rPr lang="fr-FR" sz="1800" dirty="0" smtClean="0">
                <a:latin typeface="+mn-lt"/>
              </a:rPr>
              <a:t>, </a:t>
            </a:r>
            <a:r>
              <a:rPr lang="fr-FR" sz="1800" dirty="0" err="1" smtClean="0">
                <a:latin typeface="+mn-lt"/>
              </a:rPr>
              <a:t>PbA</a:t>
            </a:r>
            <a:endParaRPr lang="fr-FR" sz="1800" dirty="0">
              <a:latin typeface="+mn-lt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609114" y="2258943"/>
            <a:ext cx="308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800" dirty="0" smtClean="0">
                <a:latin typeface="+mn-lt"/>
              </a:rPr>
              <a:t>High luminosity =&gt; high stat</a:t>
            </a:r>
            <a:endParaRPr lang="en-US" sz="1800" dirty="0">
              <a:latin typeface="+mn-lt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09114" y="2658942"/>
            <a:ext cx="5912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800" dirty="0" smtClean="0">
                <a:latin typeface="+mn-lt"/>
              </a:rPr>
              <a:t>2 programs: </a:t>
            </a:r>
            <a:r>
              <a:rPr lang="en-US" sz="1800" dirty="0" err="1" smtClean="0">
                <a:latin typeface="+mn-lt"/>
              </a:rPr>
              <a:t>LHCb</a:t>
            </a:r>
            <a:r>
              <a:rPr lang="en-US" sz="1800" dirty="0" smtClean="0">
                <a:latin typeface="+mn-lt"/>
              </a:rPr>
              <a:t> (already existing with SMOG) and ALICE</a:t>
            </a:r>
            <a:endParaRPr lang="en-US" sz="1800" dirty="0">
              <a:latin typeface="+mn-lt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09114" y="3058941"/>
            <a:ext cx="7189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800" dirty="0" smtClean="0">
                <a:latin typeface="+mn-lt"/>
              </a:rPr>
              <a:t>Multiplicity class reached with the available luminosity to be estimated </a:t>
            </a:r>
            <a:endParaRPr lang="en-US" sz="1800" dirty="0">
              <a:latin typeface="+mn-lt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85858" y="4912785"/>
            <a:ext cx="8327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800" dirty="0" smtClean="0">
                <a:latin typeface="+mn-lt"/>
              </a:rPr>
              <a:t>If high multiplicity reached at lower energy (below RHIC), interesting system scan to study the onset of collectivity</a:t>
            </a:r>
            <a:endParaRPr lang="en-US" sz="1800" dirty="0">
              <a:latin typeface="+mn-lt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04989" y="3533000"/>
            <a:ext cx="8288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800" dirty="0" err="1" smtClean="0">
                <a:latin typeface="+mn-lt"/>
              </a:rPr>
              <a:t>LHCb</a:t>
            </a:r>
            <a:r>
              <a:rPr lang="en-US" sz="1800" dirty="0" smtClean="0">
                <a:latin typeface="+mn-lt"/>
              </a:rPr>
              <a:t> in RUN 3+4: increase by a factor 100 with SMOG2</a:t>
            </a:r>
            <a:endParaRPr lang="en-US" sz="1800" dirty="0"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9114" y="1579656"/>
            <a:ext cx="145103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/>
              <a:t>arXiv.org:1807.00603</a:t>
            </a:r>
            <a:endParaRPr lang="en-US" sz="1000" b="1" dirty="0"/>
          </a:p>
        </p:txBody>
      </p:sp>
      <p:sp>
        <p:nvSpPr>
          <p:cNvPr id="15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</p:spPr>
        <p:txBody>
          <a:bodyPr/>
          <a:lstStyle/>
          <a:p>
            <a:r>
              <a:rPr lang="en-US" smtClean="0"/>
              <a:t>sarah.porteboeuf@clermont.in2p3.fr</a:t>
            </a:r>
            <a:endParaRPr lang="en-US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6" name="ZoneTexte 15"/>
          <p:cNvSpPr txBox="1"/>
          <p:nvPr/>
        </p:nvSpPr>
        <p:spPr>
          <a:xfrm>
            <a:off x="590261" y="4003839"/>
            <a:ext cx="6094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Rich program in the </a:t>
            </a:r>
            <a:r>
              <a:rPr lang="en-US" dirty="0" err="1" smtClean="0"/>
              <a:t>quarkonia</a:t>
            </a:r>
            <a:r>
              <a:rPr lang="en-US" dirty="0" smtClean="0"/>
              <a:t> and open-heavy flavor sector</a:t>
            </a:r>
            <a:endParaRPr lang="en-US" dirty="0"/>
          </a:p>
        </p:txBody>
      </p:sp>
      <p:sp>
        <p:nvSpPr>
          <p:cNvPr id="6" name="ZoneTexte 5"/>
          <p:cNvSpPr txBox="1"/>
          <p:nvPr/>
        </p:nvSpPr>
        <p:spPr>
          <a:xfrm>
            <a:off x="590261" y="4474678"/>
            <a:ext cx="3689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Rich program for the </a:t>
            </a:r>
            <a:r>
              <a:rPr lang="en-US" smtClean="0"/>
              <a:t>low-x physics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5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844061" y="1700201"/>
            <a:ext cx="7772400" cy="442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3" name="Shape 323"/>
          <p:cNvSpPr txBox="1"/>
          <p:nvPr/>
        </p:nvSpPr>
        <p:spPr>
          <a:xfrm>
            <a:off x="823476" y="2815860"/>
            <a:ext cx="3898902" cy="882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r-FR" sz="180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HE-LHC; </a:t>
            </a:r>
            <a:r>
              <a:rPr lang="fr-FR" sz="1800" dirty="0" smtClean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upgrade LHC </a:t>
            </a:r>
            <a:r>
              <a:rPr lang="fr-FR" sz="1800" dirty="0" err="1" smtClean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with</a:t>
            </a:r>
            <a:r>
              <a:rPr lang="fr-FR" sz="1800" dirty="0" smtClean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 FCC </a:t>
            </a:r>
            <a:r>
              <a:rPr lang="fr-FR" sz="1800" dirty="0" err="1" smtClean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technology</a:t>
            </a:r>
            <a:r>
              <a:rPr lang="fr-FR" sz="1800" dirty="0" smtClean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, </a:t>
            </a:r>
            <a:r>
              <a:rPr lang="fr-FR" sz="180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27 </a:t>
            </a:r>
            <a:r>
              <a:rPr lang="fr-FR" sz="1800" dirty="0" err="1" smtClean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TeV</a:t>
            </a:r>
            <a:r>
              <a:rPr lang="fr-FR" sz="1800" dirty="0" smtClean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, </a:t>
            </a:r>
            <a:r>
              <a:rPr lang="fr-FR" sz="1800" dirty="0" err="1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earliest</a:t>
            </a:r>
            <a:r>
              <a:rPr lang="fr-FR" sz="180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 possible </a:t>
            </a:r>
            <a:r>
              <a:rPr lang="fr-FR" sz="1800" dirty="0" err="1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physics</a:t>
            </a:r>
            <a:r>
              <a:rPr lang="fr-FR" sz="180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 </a:t>
            </a:r>
            <a:r>
              <a:rPr lang="fr-FR" sz="1800" dirty="0" err="1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starting</a:t>
            </a:r>
            <a:r>
              <a:rPr lang="fr-FR" sz="180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 date : 2040* </a:t>
            </a:r>
            <a:endParaRPr sz="1800" dirty="0">
              <a:solidFill>
                <a:schemeClr val="dk1"/>
              </a:solidFill>
              <a:latin typeface="+mn-lt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24" name="Shape 324"/>
          <p:cNvSpPr txBox="1"/>
          <p:nvPr/>
        </p:nvSpPr>
        <p:spPr>
          <a:xfrm>
            <a:off x="890151" y="3975288"/>
            <a:ext cx="38989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fr-FR" sz="180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FCC-</a:t>
            </a:r>
            <a:r>
              <a:rPr lang="fr-FR" sz="1800" dirty="0" err="1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hh</a:t>
            </a:r>
            <a:r>
              <a:rPr lang="fr-FR" sz="180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, </a:t>
            </a:r>
            <a:r>
              <a:rPr lang="fr-FR" sz="1800" b="1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100 </a:t>
            </a:r>
            <a:r>
              <a:rPr lang="fr-FR" sz="1800" b="1" dirty="0" err="1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TeV</a:t>
            </a:r>
            <a:r>
              <a:rPr lang="fr-FR" sz="180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, </a:t>
            </a:r>
            <a:r>
              <a:rPr lang="fr-FR" sz="1800" dirty="0" err="1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earliest</a:t>
            </a:r>
            <a:r>
              <a:rPr lang="fr-FR" sz="180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 possible </a:t>
            </a:r>
            <a:r>
              <a:rPr lang="fr-FR" sz="1800" dirty="0" err="1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physics</a:t>
            </a:r>
            <a:r>
              <a:rPr lang="fr-FR" sz="180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 </a:t>
            </a:r>
            <a:r>
              <a:rPr lang="fr-FR" sz="1800" dirty="0" err="1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starting</a:t>
            </a:r>
            <a:r>
              <a:rPr lang="fr-FR" sz="180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 date : 2043* </a:t>
            </a:r>
            <a:endParaRPr sz="1800" dirty="0">
              <a:solidFill>
                <a:schemeClr val="dk1"/>
              </a:solidFill>
              <a:latin typeface="+mn-lt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25" name="Shape 325"/>
          <p:cNvSpPr txBox="1"/>
          <p:nvPr/>
        </p:nvSpPr>
        <p:spPr>
          <a:xfrm>
            <a:off x="159488" y="5967114"/>
            <a:ext cx="7478329" cy="2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</a:t>
            </a:r>
            <a:r>
              <a:rPr lang="fr-FR" sz="800" dirty="0">
                <a:solidFill>
                  <a:schemeClr val="dk1"/>
                </a:solidFill>
                <a:sym typeface="Arial"/>
              </a:rPr>
              <a:t>ECFA meeting, FCC report, Michael Benedikt </a:t>
            </a:r>
            <a:endParaRPr sz="8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800" dirty="0">
                <a:solidFill>
                  <a:schemeClr val="dk1"/>
                </a:solidFill>
                <a:sym typeface="Arial"/>
              </a:rPr>
              <a:t>https://</a:t>
            </a:r>
            <a:r>
              <a:rPr lang="fr-FR" sz="800" dirty="0" err="1">
                <a:solidFill>
                  <a:schemeClr val="dk1"/>
                </a:solidFill>
                <a:sym typeface="Arial"/>
              </a:rPr>
              <a:t>indico.cern.ch</a:t>
            </a:r>
            <a:r>
              <a:rPr lang="fr-FR" sz="800" dirty="0">
                <a:solidFill>
                  <a:schemeClr val="dk1"/>
                </a:solidFill>
                <a:sym typeface="Arial"/>
              </a:rPr>
              <a:t>/</a:t>
            </a:r>
            <a:r>
              <a:rPr lang="fr-FR" sz="800" dirty="0" err="1">
                <a:solidFill>
                  <a:schemeClr val="dk1"/>
                </a:solidFill>
                <a:sym typeface="Arial"/>
              </a:rPr>
              <a:t>event</a:t>
            </a:r>
            <a:r>
              <a:rPr lang="fr-FR" sz="800" dirty="0">
                <a:solidFill>
                  <a:schemeClr val="dk1"/>
                </a:solidFill>
                <a:sym typeface="Arial"/>
              </a:rPr>
              <a:t>/667672/contributions/2730846/</a:t>
            </a:r>
            <a:r>
              <a:rPr lang="fr-FR" sz="800" dirty="0" err="1">
                <a:solidFill>
                  <a:schemeClr val="dk1"/>
                </a:solidFill>
                <a:sym typeface="Arial"/>
              </a:rPr>
              <a:t>attachments</a:t>
            </a:r>
            <a:r>
              <a:rPr lang="fr-FR" sz="800" dirty="0">
                <a:solidFill>
                  <a:schemeClr val="dk1"/>
                </a:solidFill>
                <a:sym typeface="Arial"/>
              </a:rPr>
              <a:t>/1560446/2456317/171117_FCC-Status_Berlin_ap.pdf </a:t>
            </a:r>
            <a:endParaRPr sz="800" dirty="0"/>
          </a:p>
        </p:txBody>
      </p:sp>
      <p:pic>
        <p:nvPicPr>
          <p:cNvPr id="326" name="Shape 3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0740" y="2414735"/>
            <a:ext cx="4113260" cy="3552379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Shape 327"/>
          <p:cNvSpPr/>
          <p:nvPr/>
        </p:nvSpPr>
        <p:spPr>
          <a:xfrm>
            <a:off x="5497156" y="2275253"/>
            <a:ext cx="3178887" cy="350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Physics</a:t>
            </a:r>
            <a:r>
              <a:rPr lang="fr-FR" sz="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at a 100 </a:t>
            </a:r>
            <a:r>
              <a:rPr lang="fr-FR" sz="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TeV</a:t>
            </a:r>
            <a:r>
              <a:rPr lang="fr-FR" sz="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pp </a:t>
            </a:r>
            <a:r>
              <a:rPr lang="fr-FR" sz="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collider</a:t>
            </a:r>
            <a:r>
              <a:rPr lang="fr-FR" sz="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Standard Model </a:t>
            </a:r>
            <a:r>
              <a:rPr lang="fr-FR" sz="800" b="1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processes</a:t>
            </a:r>
            <a:r>
              <a:rPr lang="fr-FR" sz="8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arXiv:1607.01831v1 </a:t>
            </a:r>
            <a:endParaRPr sz="8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281"/>
          <p:cNvSpPr txBox="1">
            <a:spLocks/>
          </p:cNvSpPr>
          <p:nvPr/>
        </p:nvSpPr>
        <p:spPr>
          <a:xfrm>
            <a:off x="159488" y="109025"/>
            <a:ext cx="8456973" cy="6224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ts val="3959"/>
              <a:buFont typeface="Source Sans Pro"/>
              <a:buNone/>
            </a:pPr>
            <a:r>
              <a:rPr lang="fr-FR" sz="3959" b="1" dirty="0" err="1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What’s</a:t>
            </a:r>
            <a:r>
              <a:rPr lang="fr-FR" sz="3959" b="1" dirty="0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 </a:t>
            </a:r>
            <a:r>
              <a:rPr lang="fr-FR" sz="3959" b="1" dirty="0" err="1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next</a:t>
            </a:r>
            <a:r>
              <a:rPr lang="fr-FR" sz="3959" b="1" dirty="0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 ? CERN HE-LHC/FCC/SPPS</a:t>
            </a:r>
            <a:endParaRPr lang="fr-FR" sz="3959" b="1" dirty="0">
              <a:solidFill>
                <a:schemeClr val="accent1"/>
              </a:solidFill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46100" y="1036638"/>
            <a:ext cx="8324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/>
              <a:t>I</a:t>
            </a:r>
            <a:r>
              <a:rPr lang="en-US" sz="1800" dirty="0" smtClean="0">
                <a:latin typeface="+mn-lt"/>
              </a:rPr>
              <a:t>ncrease in multiplicity, increase in energy density</a:t>
            </a:r>
          </a:p>
          <a:p>
            <a:r>
              <a:rPr lang="en-US" sz="1800" dirty="0">
                <a:latin typeface="+mn-lt"/>
              </a:rPr>
              <a:t> </a:t>
            </a:r>
            <a:r>
              <a:rPr lang="en-US" sz="1800" dirty="0" smtClean="0">
                <a:latin typeface="+mn-lt"/>
              </a:rPr>
              <a:t>     =&gt; Increase in collision energy  </a:t>
            </a:r>
            <a:endParaRPr lang="en-US" sz="1800" dirty="0">
              <a:latin typeface="+mn-lt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15689" y="1838069"/>
            <a:ext cx="8324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800" dirty="0" smtClean="0">
                <a:latin typeface="+mn-lt"/>
              </a:rPr>
              <a:t>Future colliders at energies greater than LHC: natural continuation fo</a:t>
            </a:r>
            <a:r>
              <a:rPr lang="en-US" dirty="0" smtClean="0"/>
              <a:t>r emergence of collectivity study</a:t>
            </a:r>
            <a:endParaRPr lang="en-US" sz="1800" dirty="0">
              <a:latin typeface="+mn-lt"/>
            </a:endParaRPr>
          </a:p>
        </p:txBody>
      </p:sp>
      <p:sp>
        <p:nvSpPr>
          <p:cNvPr id="16" name="Shape 349"/>
          <p:cNvSpPr txBox="1"/>
          <p:nvPr/>
        </p:nvSpPr>
        <p:spPr>
          <a:xfrm>
            <a:off x="890151" y="4895618"/>
            <a:ext cx="4035871" cy="586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>
              <a:buClr>
                <a:schemeClr val="dk1"/>
              </a:buClr>
              <a:buSzPts val="1800"/>
              <a:buFont typeface="Arial" charset="0"/>
              <a:buChar char="•"/>
            </a:pPr>
            <a:r>
              <a:rPr lang="fr-FR" sz="180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SPPS, </a:t>
            </a:r>
            <a:r>
              <a:rPr lang="fr-FR" sz="1800" dirty="0" err="1" smtClean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chinese</a:t>
            </a:r>
            <a:r>
              <a:rPr lang="fr-FR" sz="1800" dirty="0" smtClean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 </a:t>
            </a:r>
            <a:r>
              <a:rPr lang="fr-FR" sz="1800" dirty="0" err="1" smtClean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project</a:t>
            </a:r>
            <a:r>
              <a:rPr lang="fr-FR" sz="1800" dirty="0" smtClean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 at </a:t>
            </a:r>
            <a:r>
              <a:rPr lang="fr-FR" sz="1800" b="1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100 </a:t>
            </a:r>
            <a:r>
              <a:rPr lang="fr-FR" sz="1800" b="1" dirty="0" err="1" smtClean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TeV</a:t>
            </a:r>
            <a:r>
              <a:rPr lang="fr-FR" sz="1800" dirty="0" smtClean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, FCC </a:t>
            </a:r>
            <a:r>
              <a:rPr lang="fr-FR" sz="1800" dirty="0" err="1" smtClean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like</a:t>
            </a:r>
            <a:r>
              <a:rPr lang="fr-FR" sz="1800" dirty="0" smtClean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 </a:t>
            </a:r>
            <a:endParaRPr sz="1800" dirty="0">
              <a:solidFill>
                <a:schemeClr val="dk1"/>
              </a:solidFill>
              <a:latin typeface="+mn-lt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</p:spPr>
        <p:txBody>
          <a:bodyPr/>
          <a:lstStyle/>
          <a:p>
            <a:r>
              <a:rPr lang="en-US" smtClean="0"/>
              <a:t>sarah.porteboeuf@clermont.in2p3.fr</a:t>
            </a:r>
            <a:endParaRPr lang="en-US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78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" grpId="0"/>
      <p:bldP spid="324" grpId="0"/>
      <p:bldP spid="327" grpId="0"/>
      <p:bldP spid="4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 txBox="1"/>
          <p:nvPr/>
        </p:nvSpPr>
        <p:spPr>
          <a:xfrm>
            <a:off x="493619" y="970696"/>
            <a:ext cx="8392200" cy="399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charset="2"/>
              <a:buChar char="Ø"/>
            </a:pPr>
            <a:r>
              <a:rPr lang="en-US" sz="1800" smtClean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Electron 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Ion Collider, first physics beam in 2027 (~10 years)   </a:t>
            </a:r>
            <a:endParaRPr lang="en-US" sz="1800" dirty="0">
              <a:solidFill>
                <a:schemeClr val="dk1"/>
              </a:solidFill>
              <a:latin typeface="+mn-lt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50" name="Shape 3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5408" y="1533915"/>
            <a:ext cx="8470411" cy="2512652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Shape 351"/>
          <p:cNvSpPr/>
          <p:nvPr/>
        </p:nvSpPr>
        <p:spPr>
          <a:xfrm>
            <a:off x="751800" y="2251358"/>
            <a:ext cx="607100" cy="12080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52" name="Shape 352"/>
          <p:cNvSpPr txBox="1"/>
          <p:nvPr/>
        </p:nvSpPr>
        <p:spPr>
          <a:xfrm>
            <a:off x="493619" y="4367136"/>
            <a:ext cx="463941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Wingdings" charset="2"/>
              <a:buChar char="Ø"/>
            </a:pPr>
            <a:r>
              <a:rPr lang="en-US" sz="1800" dirty="0" smtClean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Interest for QGP/heavy-ion physics </a:t>
            </a:r>
            <a:endParaRPr lang="en-US" sz="1800" dirty="0">
              <a:solidFill>
                <a:schemeClr val="dk1"/>
              </a:solidFill>
              <a:latin typeface="+mn-lt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53" name="Shape 353"/>
          <p:cNvSpPr txBox="1"/>
          <p:nvPr/>
        </p:nvSpPr>
        <p:spPr>
          <a:xfrm>
            <a:off x="1393878" y="4764145"/>
            <a:ext cx="309781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 smtClean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Initial state (CGC, </a:t>
            </a:r>
            <a:r>
              <a:rPr lang="en-US" sz="1800" dirty="0" err="1" smtClean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nPDF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) </a:t>
            </a:r>
            <a:endParaRPr lang="en-US" sz="1800" dirty="0">
              <a:solidFill>
                <a:schemeClr val="dk1"/>
              </a:solidFill>
              <a:latin typeface="+mn-lt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54" name="Shape 354"/>
          <p:cNvSpPr txBox="1"/>
          <p:nvPr/>
        </p:nvSpPr>
        <p:spPr>
          <a:xfrm>
            <a:off x="1393878" y="5123476"/>
            <a:ext cx="443704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dirty="0" err="1" smtClean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Hadronization</a:t>
            </a:r>
            <a:endParaRPr lang="en-US" sz="1800" dirty="0">
              <a:solidFill>
                <a:schemeClr val="dk1"/>
              </a:solidFill>
              <a:latin typeface="+mn-lt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55" name="Shape 355"/>
          <p:cNvSpPr txBox="1"/>
          <p:nvPr/>
        </p:nvSpPr>
        <p:spPr>
          <a:xfrm>
            <a:off x="1393878" y="5520485"/>
            <a:ext cx="292214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charset="0"/>
              <a:buChar char="•"/>
              <a:tabLst/>
              <a:defRPr/>
            </a:pPr>
            <a:r>
              <a:rPr lang="en-US" sz="1800" dirty="0" smtClean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Centrality definition</a:t>
            </a:r>
            <a:endParaRPr lang="en-US" sz="1800" dirty="0">
              <a:solidFill>
                <a:schemeClr val="dk1"/>
              </a:solidFill>
              <a:latin typeface="+mn-lt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" name="Shape 281"/>
          <p:cNvSpPr txBox="1">
            <a:spLocks/>
          </p:cNvSpPr>
          <p:nvPr/>
        </p:nvSpPr>
        <p:spPr>
          <a:xfrm>
            <a:off x="159488" y="109025"/>
            <a:ext cx="8456973" cy="6224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ts val="3959"/>
              <a:buFont typeface="Source Sans Pro"/>
              <a:buNone/>
            </a:pPr>
            <a:r>
              <a:rPr lang="fr-FR" sz="3959" b="1" dirty="0" err="1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What’s</a:t>
            </a:r>
            <a:r>
              <a:rPr lang="fr-FR" sz="3959" b="1" dirty="0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 </a:t>
            </a:r>
            <a:r>
              <a:rPr lang="fr-FR" sz="3959" b="1" dirty="0" err="1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next</a:t>
            </a:r>
            <a:r>
              <a:rPr lang="fr-FR" sz="3959" b="1" dirty="0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 ? EIC</a:t>
            </a:r>
            <a:endParaRPr lang="fr-FR" sz="3959" b="1" dirty="0">
              <a:solidFill>
                <a:schemeClr val="accent1"/>
              </a:solidFill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2764639" y="6459786"/>
            <a:ext cx="3617103" cy="365125"/>
          </a:xfrm>
        </p:spPr>
        <p:txBody>
          <a:bodyPr/>
          <a:lstStyle/>
          <a:p>
            <a:r>
              <a:rPr lang="en-US" smtClean="0"/>
              <a:t>sarah.porteboeuf@clermont.in2p3.fr</a:t>
            </a:r>
            <a:endParaRPr lang="en-US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4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sarah.porteboeuf@clermont.in2p3.fr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42963" y="1585913"/>
            <a:ext cx="7772400" cy="442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hape 281"/>
          <p:cNvSpPr txBox="1">
            <a:spLocks/>
          </p:cNvSpPr>
          <p:nvPr/>
        </p:nvSpPr>
        <p:spPr>
          <a:xfrm>
            <a:off x="159488" y="109025"/>
            <a:ext cx="8456973" cy="6224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ts val="3959"/>
              <a:buFont typeface="Source Sans Pro"/>
              <a:buNone/>
            </a:pPr>
            <a:r>
              <a:rPr lang="fr-FR" sz="3959" b="1" dirty="0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Conclusions</a:t>
            </a:r>
            <a:endParaRPr lang="fr-FR" sz="3959" b="1" dirty="0">
              <a:solidFill>
                <a:schemeClr val="accent1"/>
              </a:solidFill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ZoneTexte 2"/>
          <p:cNvSpPr txBox="1"/>
          <p:nvPr/>
        </p:nvSpPr>
        <p:spPr>
          <a:xfrm>
            <a:off x="599308" y="776525"/>
            <a:ext cx="7200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Les </a:t>
            </a:r>
            <a:r>
              <a:rPr lang="fr-FR" dirty="0" err="1"/>
              <a:t>R</a:t>
            </a:r>
            <a:r>
              <a:rPr lang="fr-FR" dirty="0" err="1" smtClean="0"/>
              <a:t>uns</a:t>
            </a:r>
            <a:r>
              <a:rPr lang="fr-FR" dirty="0" smtClean="0"/>
              <a:t> 1 et 2 du LHC très riches pour la physique des «  ions lourds » 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261479" y="1061026"/>
            <a:ext cx="7681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dirty="0" smtClean="0"/>
              <a:t>Perte d’énergie dans le milieu, recombinaisons du quark c, jet engineering, </a:t>
            </a:r>
            <a:r>
              <a:rPr lang="mr-IN" dirty="0" smtClean="0"/>
              <a:t>…</a:t>
            </a:r>
            <a:r>
              <a:rPr lang="fr-FR" dirty="0" smtClean="0"/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Signe de collectivité dans les petits systèmes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599308" y="1904187"/>
            <a:ext cx="4345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err="1" smtClean="0"/>
              <a:t>Runs</a:t>
            </a:r>
            <a:r>
              <a:rPr lang="fr-FR" dirty="0" smtClean="0"/>
              <a:t> 3 et 4 seront également très riches  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599308" y="2478036"/>
            <a:ext cx="6957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b="1" dirty="0" smtClean="0"/>
              <a:t>Il restera beaucoup à faire pour étudier l’émergence de la collectivité</a:t>
            </a:r>
            <a:endParaRPr lang="fr-FR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1261479" y="2758871"/>
            <a:ext cx="7003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dirty="0" smtClean="0"/>
              <a:t>Au niveau expérimental : scan en énergie, scan en système  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Au niveau </a:t>
            </a:r>
            <a:r>
              <a:rPr lang="fr-FR" dirty="0" smtClean="0"/>
              <a:t>théorique </a:t>
            </a:r>
            <a:endParaRPr lang="fr-FR" dirty="0">
              <a:ea typeface="Calibri" charset="0"/>
              <a:cs typeface="Times New Roman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99308" y="3609918"/>
            <a:ext cx="7519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b="1" dirty="0" smtClean="0"/>
              <a:t>De nombreux programmes d’intérêt pour la communauté «  ions lourds » </a:t>
            </a:r>
            <a:endParaRPr lang="fr-FR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1276055" y="3909868"/>
            <a:ext cx="69062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charset="0"/>
              <a:buChar char="•"/>
            </a:pPr>
            <a:r>
              <a:rPr lang="fr-FR" dirty="0">
                <a:ea typeface="Calibri" charset="0"/>
                <a:cs typeface="Times New Roman" charset="0"/>
              </a:rPr>
              <a:t>La physique hadronique à FAIR-GSI 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>
                <a:ea typeface="Calibri" charset="0"/>
                <a:cs typeface="Times New Roman" charset="0"/>
              </a:rPr>
              <a:t>Les programmes sur cibles fixes au LHC (115 </a:t>
            </a:r>
            <a:r>
              <a:rPr lang="fr-FR" dirty="0" err="1">
                <a:ea typeface="Calibri" charset="0"/>
                <a:cs typeface="Times New Roman" charset="0"/>
              </a:rPr>
              <a:t>GeV</a:t>
            </a:r>
            <a:r>
              <a:rPr lang="fr-FR" dirty="0">
                <a:ea typeface="Calibri" charset="0"/>
                <a:cs typeface="Times New Roman" charset="0"/>
              </a:rPr>
              <a:t>) </a:t>
            </a:r>
          </a:p>
          <a:p>
            <a:pPr marL="285750" lvl="0" indent="-285750">
              <a:buFont typeface="Arial" charset="0"/>
              <a:buChar char="•"/>
            </a:pPr>
            <a:r>
              <a:rPr lang="fr-FR" dirty="0">
                <a:ea typeface="Calibri" charset="0"/>
                <a:cs typeface="Times New Roman" charset="0"/>
              </a:rPr>
              <a:t>Les expériences au SPS (NA60+)</a:t>
            </a:r>
          </a:p>
          <a:p>
            <a:pPr marL="285750" indent="-285750">
              <a:buFont typeface="Arial" charset="0"/>
              <a:buChar char="•"/>
            </a:pPr>
            <a:r>
              <a:rPr lang="fr-FR" dirty="0">
                <a:ea typeface="Calibri" charset="0"/>
                <a:cs typeface="Times New Roman" charset="0"/>
              </a:rPr>
              <a:t>Les expériences du LHC pour les </a:t>
            </a:r>
            <a:r>
              <a:rPr lang="fr-FR" i="1" dirty="0" err="1">
                <a:ea typeface="Calibri" charset="0"/>
                <a:cs typeface="Times New Roman" charset="0"/>
              </a:rPr>
              <a:t>runs</a:t>
            </a:r>
            <a:r>
              <a:rPr lang="fr-FR" dirty="0">
                <a:ea typeface="Calibri" charset="0"/>
                <a:cs typeface="Times New Roman" charset="0"/>
              </a:rPr>
              <a:t> 5 and 6</a:t>
            </a:r>
          </a:p>
          <a:p>
            <a:pPr marL="285750" lvl="0" indent="-285750">
              <a:buFont typeface="Arial" charset="0"/>
              <a:buChar char="•"/>
            </a:pPr>
            <a:r>
              <a:rPr lang="fr-FR" dirty="0">
                <a:ea typeface="Calibri" charset="0"/>
                <a:cs typeface="Times New Roman" charset="0"/>
              </a:rPr>
              <a:t>Le programme de collisionneur électron-ion à RHIC ou </a:t>
            </a:r>
            <a:r>
              <a:rPr lang="fr-FR" dirty="0" err="1">
                <a:ea typeface="Calibri" charset="0"/>
                <a:cs typeface="Times New Roman" charset="0"/>
              </a:rPr>
              <a:t>Jlab</a:t>
            </a:r>
            <a:r>
              <a:rPr lang="fr-FR" dirty="0">
                <a:ea typeface="Calibri" charset="0"/>
                <a:cs typeface="Times New Roman" charset="0"/>
              </a:rPr>
              <a:t> (EIC)</a:t>
            </a:r>
          </a:p>
          <a:p>
            <a:pPr marL="285750" indent="-285750">
              <a:buFont typeface="Arial" charset="0"/>
              <a:buChar char="•"/>
            </a:pPr>
            <a:r>
              <a:rPr lang="fr-FR" i="1" dirty="0">
                <a:ea typeface="Calibri" charset="0"/>
                <a:cs typeface="Times New Roman" charset="0"/>
              </a:rPr>
              <a:t>High-</a:t>
            </a:r>
            <a:r>
              <a:rPr lang="fr-FR" i="1" dirty="0" err="1">
                <a:ea typeface="Calibri" charset="0"/>
                <a:cs typeface="Times New Roman" charset="0"/>
              </a:rPr>
              <a:t>Energy</a:t>
            </a:r>
            <a:r>
              <a:rPr lang="fr-FR" dirty="0">
                <a:ea typeface="Calibri" charset="0"/>
                <a:cs typeface="Times New Roman" charset="0"/>
              </a:rPr>
              <a:t> LHC (HE LHC pp @ 27 </a:t>
            </a:r>
            <a:r>
              <a:rPr lang="fr-FR" dirty="0" err="1">
                <a:ea typeface="Calibri" charset="0"/>
                <a:cs typeface="Times New Roman" charset="0"/>
              </a:rPr>
              <a:t>TeV</a:t>
            </a:r>
            <a:r>
              <a:rPr lang="fr-FR" dirty="0">
                <a:ea typeface="Calibri" charset="0"/>
                <a:cs typeface="Times New Roman" charset="0"/>
              </a:rPr>
              <a:t>)</a:t>
            </a:r>
          </a:p>
          <a:p>
            <a:pPr marL="285750" lvl="0" indent="-285750">
              <a:buFont typeface="Arial" charset="0"/>
              <a:buChar char="•"/>
            </a:pPr>
            <a:r>
              <a:rPr lang="fr-FR" i="1" dirty="0">
                <a:ea typeface="Calibri" charset="0"/>
                <a:cs typeface="Times New Roman" charset="0"/>
              </a:rPr>
              <a:t>Future </a:t>
            </a:r>
            <a:r>
              <a:rPr lang="fr-FR" i="1" dirty="0" err="1">
                <a:ea typeface="Calibri" charset="0"/>
                <a:cs typeface="Times New Roman" charset="0"/>
              </a:rPr>
              <a:t>Circular</a:t>
            </a:r>
            <a:r>
              <a:rPr lang="fr-FR" i="1" dirty="0">
                <a:ea typeface="Calibri" charset="0"/>
                <a:cs typeface="Times New Roman" charset="0"/>
              </a:rPr>
              <a:t> </a:t>
            </a:r>
            <a:r>
              <a:rPr lang="fr-FR" i="1" dirty="0" err="1">
                <a:ea typeface="Calibri" charset="0"/>
                <a:cs typeface="Times New Roman" charset="0"/>
              </a:rPr>
              <a:t>Collide</a:t>
            </a:r>
            <a:r>
              <a:rPr lang="fr-FR" dirty="0" err="1">
                <a:ea typeface="Calibri" charset="0"/>
                <a:cs typeface="Times New Roman" charset="0"/>
              </a:rPr>
              <a:t>r</a:t>
            </a:r>
            <a:r>
              <a:rPr lang="fr-FR" dirty="0">
                <a:ea typeface="Calibri" charset="0"/>
                <a:cs typeface="Times New Roman" charset="0"/>
              </a:rPr>
              <a:t> au CERN (FCC pp @ 100 </a:t>
            </a:r>
            <a:r>
              <a:rPr lang="fr-FR" dirty="0" err="1">
                <a:ea typeface="Calibri" charset="0"/>
                <a:cs typeface="Times New Roman" charset="0"/>
              </a:rPr>
              <a:t>TeV</a:t>
            </a:r>
            <a:r>
              <a:rPr lang="fr-FR" dirty="0" smtClean="0">
                <a:ea typeface="Calibri" charset="0"/>
                <a:cs typeface="Times New Roman" charset="0"/>
              </a:rPr>
              <a:t>)</a:t>
            </a:r>
            <a:endParaRPr lang="fr-FR" dirty="0"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94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sarah.porteboeuf@clermont.in2p3.fr</a:t>
            </a:r>
            <a:endParaRPr lang="en-US" dirty="0"/>
          </a:p>
        </p:txBody>
      </p:sp>
      <p:sp>
        <p:nvSpPr>
          <p:cNvPr id="7" name="Shape 108"/>
          <p:cNvSpPr txBox="1">
            <a:spLocks/>
          </p:cNvSpPr>
          <p:nvPr/>
        </p:nvSpPr>
        <p:spPr>
          <a:xfrm>
            <a:off x="213360" y="116529"/>
            <a:ext cx="8403101" cy="73954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ts val="3959"/>
              <a:buFont typeface="Source Sans Pro"/>
              <a:buNone/>
            </a:pPr>
            <a:r>
              <a:rPr lang="fr-FR" sz="3959" b="1" dirty="0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Sondes durs : saveurs lourdes</a:t>
            </a:r>
            <a:endParaRPr lang="fr-FR" sz="3959" b="1" dirty="0">
              <a:solidFill>
                <a:schemeClr val="accent1"/>
              </a:solidFill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40" y="660400"/>
            <a:ext cx="8191500" cy="61976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30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sarah.porteboeuf@clermont.in2p3.fr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42963" y="1543051"/>
            <a:ext cx="7772400" cy="442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114299" y="128588"/>
            <a:ext cx="882967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900" b="1" dirty="0" smtClean="0">
                <a:solidFill>
                  <a:schemeClr val="accent1"/>
                </a:solidFill>
                <a:latin typeface="+mj-lt"/>
              </a:rPr>
              <a:t>Le Plasma de Quarks et de Gluons</a:t>
            </a:r>
            <a:endParaRPr lang="fr-FR" sz="3900" b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4590"/>
            <a:ext cx="3396857" cy="250949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871" y="4157847"/>
            <a:ext cx="5946861" cy="2088737"/>
          </a:xfrm>
          <a:prstGeom prst="rect">
            <a:avLst/>
          </a:prstGeom>
        </p:spPr>
      </p:pic>
      <p:pic>
        <p:nvPicPr>
          <p:cNvPr id="10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982" y="682378"/>
            <a:ext cx="4630736" cy="3475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0"/>
          <p:cNvSpPr txBox="1"/>
          <p:nvPr/>
        </p:nvSpPr>
        <p:spPr>
          <a:xfrm>
            <a:off x="114295" y="858235"/>
            <a:ext cx="4572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dirty="0" smtClean="0"/>
              <a:t>QGP: état </a:t>
            </a:r>
            <a:r>
              <a:rPr lang="fr-FR" dirty="0" err="1" smtClean="0"/>
              <a:t>déconfiné</a:t>
            </a:r>
            <a:r>
              <a:rPr lang="fr-FR" dirty="0" smtClean="0"/>
              <a:t> de quarks et de gluons produit  dans les collisions d’ions lourds à hautes énergies (RHIC/LHC) 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14295" y="1887487"/>
            <a:ext cx="47148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dirty="0" smtClean="0"/>
              <a:t>Son étude nécessite une </a:t>
            </a:r>
            <a:r>
              <a:rPr lang="fr-FR" dirty="0" err="1" smtClean="0"/>
              <a:t>déconvolution</a:t>
            </a:r>
            <a:r>
              <a:rPr lang="fr-FR" dirty="0" smtClean="0"/>
              <a:t> des autres composantes (état initial, effet nucléaire froid, état final) </a:t>
            </a:r>
            <a:endParaRPr lang="fr-FR" dirty="0"/>
          </a:p>
          <a:p>
            <a:pPr marL="285750" indent="-285750">
              <a:buFont typeface="Arial" charset="0"/>
              <a:buChar char="•"/>
            </a:pPr>
            <a:endParaRPr lang="fr-FR" dirty="0" smtClean="0"/>
          </a:p>
          <a:p>
            <a:pPr marL="285750" indent="-285750">
              <a:buFont typeface="Arial" charset="0"/>
              <a:buChar char="•"/>
            </a:pPr>
            <a:r>
              <a:rPr lang="fr-FR" dirty="0" smtClean="0"/>
              <a:t>Étude systématique de plusieurs observables dans plusieurs conditions (systèmes pp, </a:t>
            </a:r>
            <a:r>
              <a:rPr lang="fr-FR" dirty="0" err="1" smtClean="0"/>
              <a:t>p-A</a:t>
            </a:r>
            <a:r>
              <a:rPr lang="fr-FR" dirty="0" smtClean="0"/>
              <a:t>, A-A) inputs théoriques nécessaires    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34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sarah.porteboeuf@clermont.in2p3.fr</a:t>
            </a:r>
            <a:endParaRPr lang="en-US" dirty="0"/>
          </a:p>
        </p:txBody>
      </p:sp>
      <p:sp>
        <p:nvSpPr>
          <p:cNvPr id="6" name="Shape 108"/>
          <p:cNvSpPr txBox="1">
            <a:spLocks/>
          </p:cNvSpPr>
          <p:nvPr/>
        </p:nvSpPr>
        <p:spPr>
          <a:xfrm>
            <a:off x="213360" y="116529"/>
            <a:ext cx="8403101" cy="73954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ts val="3959"/>
              <a:buFont typeface="Source Sans Pro"/>
              <a:buNone/>
            </a:pPr>
            <a:r>
              <a:rPr lang="fr-FR" sz="3959" b="1" dirty="0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Sondes durs : saveurs lourdes</a:t>
            </a:r>
            <a:endParaRPr lang="fr-FR" sz="3959" b="1" dirty="0">
              <a:solidFill>
                <a:schemeClr val="accent1"/>
              </a:solidFill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0" y="635000"/>
            <a:ext cx="8229600" cy="6223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6471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sarah.porteboeuf@clermont.in2p3.fr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42963" y="1585913"/>
            <a:ext cx="7772400" cy="442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5170206"/>
          </a:xfrm>
          <a:prstGeom prst="rect">
            <a:avLst/>
          </a:prstGeom>
        </p:spPr>
      </p:pic>
      <p:sp>
        <p:nvSpPr>
          <p:cNvPr id="8" name="Shape 108"/>
          <p:cNvSpPr txBox="1">
            <a:spLocks/>
          </p:cNvSpPr>
          <p:nvPr/>
        </p:nvSpPr>
        <p:spPr>
          <a:xfrm>
            <a:off x="213360" y="116529"/>
            <a:ext cx="8403101" cy="73954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ts val="3959"/>
              <a:buFont typeface="Source Sans Pro"/>
              <a:buNone/>
            </a:pPr>
            <a:r>
              <a:rPr lang="fr-FR" sz="3959" b="1" dirty="0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Sondes durs : Jets et Gamma</a:t>
            </a:r>
            <a:endParaRPr lang="fr-FR" sz="3959" b="1" dirty="0">
              <a:solidFill>
                <a:schemeClr val="accent1"/>
              </a:solidFill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0" y="600840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Courtesy of G. </a:t>
            </a:r>
            <a:r>
              <a:rPr lang="en-US" dirty="0" err="1" smtClean="0"/>
              <a:t>Conestra</a:t>
            </a:r>
            <a:r>
              <a:rPr lang="en-US" dirty="0" smtClean="0"/>
              <a:t> </a:t>
            </a:r>
            <a:r>
              <a:rPr lang="en-US" dirty="0" err="1" smtClean="0"/>
              <a:t>Balbastre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820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sarah.porteboeuf@clermont.in2p3.fr</a:t>
            </a:r>
            <a:endParaRPr lang="en-US" dirty="0"/>
          </a:p>
        </p:txBody>
      </p:sp>
      <p:sp>
        <p:nvSpPr>
          <p:cNvPr id="6" name="Shape 108"/>
          <p:cNvSpPr txBox="1">
            <a:spLocks/>
          </p:cNvSpPr>
          <p:nvPr/>
        </p:nvSpPr>
        <p:spPr>
          <a:xfrm>
            <a:off x="213360" y="116529"/>
            <a:ext cx="8403101" cy="73954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ts val="3959"/>
              <a:buFont typeface="Source Sans Pro"/>
              <a:buNone/>
            </a:pPr>
            <a:r>
              <a:rPr lang="fr-FR" sz="3959" b="1" dirty="0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Sondes durs : Jets et Gamma</a:t>
            </a:r>
            <a:endParaRPr lang="fr-FR" sz="3959" b="1" dirty="0">
              <a:solidFill>
                <a:schemeClr val="accent1"/>
              </a:solidFill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" y="856069"/>
            <a:ext cx="9144000" cy="515952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0" y="600840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Courtesy of G. </a:t>
            </a:r>
            <a:r>
              <a:rPr lang="en-US" dirty="0" err="1" smtClean="0"/>
              <a:t>Conestra</a:t>
            </a:r>
            <a:r>
              <a:rPr lang="en-US" dirty="0" smtClean="0"/>
              <a:t> </a:t>
            </a:r>
            <a:r>
              <a:rPr lang="en-US" dirty="0" err="1" smtClean="0"/>
              <a:t>Balbastre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462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842963" y="1585913"/>
            <a:ext cx="7772400" cy="442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6600825"/>
            <a:ext cx="9144001" cy="25726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101388" y="137464"/>
            <a:ext cx="7974623" cy="622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59"/>
              <a:buFont typeface="Source Sans Pro"/>
              <a:buNone/>
            </a:pPr>
            <a:r>
              <a:rPr lang="fr-FR" sz="3959" b="1" dirty="0" smtClean="0">
                <a:solidFill>
                  <a:schemeClr val="accent1"/>
                </a:solidFill>
              </a:rPr>
              <a:t>Quark-Gluon Plasma</a:t>
            </a:r>
            <a:endParaRPr sz="3959" b="1" i="0" u="none" strike="noStrike" cap="none" dirty="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6" name="Shape 136"/>
          <p:cNvSpPr txBox="1">
            <a:spLocks noGrp="1"/>
          </p:cNvSpPr>
          <p:nvPr>
            <p:ph type="sldNum" sz="quarter" idx="12"/>
          </p:nvPr>
        </p:nvSpPr>
        <p:spPr>
          <a:xfrm>
            <a:off x="7946777" y="6600824"/>
            <a:ext cx="1197300" cy="257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000" b="1">
                <a:solidFill>
                  <a:schemeClr val="tx1"/>
                </a:solidFill>
                <a:latin typeface="+mn-lt"/>
                <a:ea typeface="Source Sans Pro"/>
                <a:cs typeface="Source Sans Pro"/>
                <a:sym typeface="Source Sans Pro"/>
              </a:rPr>
              <a:t>23</a:t>
            </a:fld>
            <a:endParaRPr sz="1000" b="1" dirty="0">
              <a:solidFill>
                <a:schemeClr val="tx1"/>
              </a:solidFill>
              <a:latin typeface="+mn-lt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8" name="Shape 138"/>
          <p:cNvSpPr txBox="1"/>
          <p:nvPr/>
        </p:nvSpPr>
        <p:spPr>
          <a:xfrm>
            <a:off x="385457" y="1761835"/>
            <a:ext cx="6893700" cy="389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charset="2"/>
              <a:buChar char="Ø"/>
            </a:pPr>
            <a:r>
              <a:rPr lang="en-US" sz="1800" dirty="0" smtClean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Warning: hydro application do not necessarily imply QGP</a:t>
            </a:r>
            <a:endParaRPr lang="en-US" sz="1800" dirty="0">
              <a:solidFill>
                <a:schemeClr val="dk1"/>
              </a:solidFill>
              <a:latin typeface="+mn-lt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9" name="Shape 139"/>
          <p:cNvSpPr txBox="1"/>
          <p:nvPr/>
        </p:nvSpPr>
        <p:spPr>
          <a:xfrm>
            <a:off x="385457" y="1284107"/>
            <a:ext cx="8847591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charset="2"/>
              <a:buChar char="Ø"/>
            </a:pPr>
            <a:r>
              <a:rPr lang="en-US" sz="1800" dirty="0" smtClean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Is the measurement the consequence of the evolution of a hydrodynamic fluid? </a:t>
            </a:r>
            <a:endParaRPr lang="en-US" sz="1800" dirty="0">
              <a:solidFill>
                <a:schemeClr val="dk1"/>
              </a:solidFill>
              <a:latin typeface="+mn-lt"/>
              <a:ea typeface="Source Sans Pro"/>
              <a:cs typeface="Source Sans Pro"/>
              <a:sym typeface="Source Sans Pr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Shape 141"/>
              <p:cNvSpPr txBox="1"/>
              <p:nvPr/>
            </p:nvSpPr>
            <p:spPr>
              <a:xfrm>
                <a:off x="385457" y="2272254"/>
                <a:ext cx="68937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457200" lvl="0" indent="-342900">
                  <a:buClr>
                    <a:schemeClr val="dk1"/>
                  </a:buClr>
                  <a:buSzPts val="1800"/>
                  <a:buFont typeface="Wingdings" charset="2"/>
                  <a:buChar char="Ø"/>
                </a:pPr>
                <a:r>
                  <a:rPr lang="en-US" sz="1800" dirty="0" smtClean="0">
                    <a:solidFill>
                      <a:schemeClr val="dk1"/>
                    </a:solidFill>
                    <a:latin typeface="+mn-lt"/>
                    <a:ea typeface="Source Sans Pro"/>
                    <a:cs typeface="Source Sans Pro"/>
                    <a:sym typeface="Source Sans Pro"/>
                  </a:rPr>
                  <a:t>Hydro requires </a:t>
                </a:r>
                <a:r>
                  <a:rPr lang="en-US" sz="1800" i="1" dirty="0" smtClean="0">
                    <a:solidFill>
                      <a:schemeClr val="dk1"/>
                    </a:solidFill>
                    <a:latin typeface="+mn-lt"/>
                    <a:ea typeface="Source Sans Pro"/>
                    <a:cs typeface="Source Sans Pro"/>
                    <a:sym typeface="Source Sans Pro"/>
                  </a:rPr>
                  <a:t>R</a:t>
                </a:r>
                <a:r>
                  <a:rPr lang="en-US" sz="1800" baseline="-25000" dirty="0" smtClean="0">
                    <a:solidFill>
                      <a:schemeClr val="dk1"/>
                    </a:solidFill>
                    <a:latin typeface="+mn-lt"/>
                    <a:ea typeface="Source Sans Pro"/>
                    <a:cs typeface="Source Sans Pro"/>
                    <a:sym typeface="Source Sans Pro"/>
                  </a:rPr>
                  <a:t>e</a:t>
                </a:r>
                <a:r>
                  <a:rPr lang="en-US" sz="1800" dirty="0" smtClean="0">
                    <a:solidFill>
                      <a:schemeClr val="dk1"/>
                    </a:solidFill>
                    <a:latin typeface="+mn-lt"/>
                    <a:ea typeface="Source Sans Pro"/>
                    <a:cs typeface="Source Sans Pro"/>
                    <a:sym typeface="Source Sans Pro"/>
                  </a:rPr>
                  <a:t> &gt;&gt; 1 =&gt; small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𝜂</m:t>
                        </m:r>
                      </m:num>
                      <m:den>
                        <m:r>
                          <a:rPr lang="en-US" sz="18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𝑠</m:t>
                        </m:r>
                      </m:den>
                    </m:f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,</m:t>
                    </m:r>
                  </m:oMath>
                </a14:m>
                <a:r>
                  <a:rPr lang="en-US" sz="1800" dirty="0" smtClean="0">
                    <a:solidFill>
                      <a:schemeClr val="dk1"/>
                    </a:solidFill>
                    <a:latin typeface="+mn-lt"/>
                    <a:ea typeface="Source Sans Pro"/>
                    <a:cs typeface="Source Sans Pro"/>
                    <a:sym typeface="Source Sans Pro"/>
                  </a:rPr>
                  <a:t> with</a:t>
                </a:r>
                <a:r>
                  <a:rPr lang="en-US" sz="1800" i="1" dirty="0">
                    <a:solidFill>
                      <a:schemeClr val="dk1"/>
                    </a:solidFill>
                    <a:ea typeface="Source Sans Pro"/>
                    <a:cs typeface="Source Sans Pro"/>
                    <a:sym typeface="Source Sans Pro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chemeClr val="dk1"/>
                            </a:solidFill>
                            <a:latin typeface="Cambria Math" charset="0"/>
                            <a:ea typeface="Source Sans Pro"/>
                            <a:cs typeface="Source Sans Pro"/>
                            <a:sym typeface="Source Sans Pro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dk1"/>
                            </a:solidFill>
                            <a:latin typeface="Cambria Math" charset="0"/>
                            <a:ea typeface="Source Sans Pro"/>
                            <a:cs typeface="Source Sans Pro"/>
                            <a:sym typeface="Source Sans Pro"/>
                          </a:rPr>
                          <m:t>𝑅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dk1"/>
                            </a:solidFill>
                            <a:latin typeface="Cambria Math" charset="0"/>
                            <a:ea typeface="Source Sans Pro"/>
                            <a:cs typeface="Source Sans Pro"/>
                            <a:sym typeface="Source Sans Pro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800" dirty="0" smtClean="0">
                    <a:solidFill>
                      <a:schemeClr val="dk1"/>
                    </a:solidFill>
                    <a:latin typeface="+mn-lt"/>
                    <a:ea typeface="Source Sans Pro"/>
                    <a:cs typeface="Source Sans Pro"/>
                    <a:sym typeface="Source Sans Pro"/>
                  </a:rPr>
                  <a:t> the </a:t>
                </a:r>
                <a:r>
                  <a:rPr lang="en-US" sz="1800" dirty="0">
                    <a:solidFill>
                      <a:schemeClr val="dk1"/>
                    </a:solidFill>
                    <a:latin typeface="+mn-lt"/>
                    <a:ea typeface="Source Sans Pro"/>
                    <a:cs typeface="Source Sans Pro"/>
                    <a:sym typeface="Source Sans Pro"/>
                  </a:rPr>
                  <a:t>R</a:t>
                </a:r>
                <a:r>
                  <a:rPr lang="en-US" sz="1800" dirty="0" smtClean="0">
                    <a:solidFill>
                      <a:schemeClr val="dk1"/>
                    </a:solidFill>
                    <a:latin typeface="+mn-lt"/>
                    <a:ea typeface="Source Sans Pro"/>
                    <a:cs typeface="Source Sans Pro"/>
                    <a:sym typeface="Source Sans Pro"/>
                  </a:rPr>
                  <a:t>eynolds number:</a:t>
                </a:r>
                <a:endParaRPr lang="en-US" sz="1800" dirty="0">
                  <a:solidFill>
                    <a:schemeClr val="dk1"/>
                  </a:solidFill>
                  <a:latin typeface="+mn-lt"/>
                  <a:ea typeface="Source Sans Pro"/>
                  <a:cs typeface="Source Sans Pro"/>
                  <a:sym typeface="Source Sans Pro"/>
                </a:endParaRPr>
              </a:p>
            </p:txBody>
          </p:sp>
        </mc:Choice>
        <mc:Fallback xmlns="">
          <p:sp>
            <p:nvSpPr>
              <p:cNvPr id="141" name="Shape 1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457" y="2272254"/>
                <a:ext cx="6893700" cy="369300"/>
              </a:xfrm>
              <a:prstGeom prst="rect">
                <a:avLst/>
              </a:prstGeom>
              <a:blipFill rotWithShape="0">
                <a:blip r:embed="rId3"/>
                <a:stretch>
                  <a:fillRect b="-3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Espace réservé du pied de page 3"/>
          <p:cNvSpPr txBox="1">
            <a:spLocks/>
          </p:cNvSpPr>
          <p:nvPr/>
        </p:nvSpPr>
        <p:spPr>
          <a:xfrm>
            <a:off x="3146669" y="6600824"/>
            <a:ext cx="3086100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 smtClean="0">
                <a:solidFill>
                  <a:schemeClr val="tx1"/>
                </a:solidFill>
              </a:rPr>
              <a:t>sarah.porteboeuf@clermont.in2p3.fr</a:t>
            </a:r>
            <a:endParaRPr lang="fr-FR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>
                <a:off x="3048739" y="3231420"/>
                <a:ext cx="2321514" cy="56541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charset="0"/>
                            </a:rPr>
                            <m:t>𝑒</m:t>
                          </m:r>
                        </m:sub>
                      </m:sSub>
                      <m:r>
                        <a:rPr lang="en-US" sz="18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18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800" b="0" i="0" smtClean="0">
                              <a:latin typeface="Cambria Math" charset="0"/>
                            </a:rPr>
                            <m:t>R</m:t>
                          </m:r>
                          <m:r>
                            <a:rPr lang="en-US" sz="1800" b="0" i="1" smtClean="0">
                              <a:latin typeface="Cambria Math" charset="0"/>
                            </a:rPr>
                            <m:t>𝑣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ν</m:t>
                          </m:r>
                        </m:den>
                      </m:f>
                      <m:r>
                        <a:rPr lang="en-US" sz="18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18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800">
                              <a:latin typeface="Cambria Math" charset="0"/>
                            </a:rPr>
                            <m:t>R</m:t>
                          </m:r>
                          <m:r>
                            <a:rPr lang="en-US" sz="1800" i="1">
                              <a:latin typeface="Cambria Math" charset="0"/>
                            </a:rPr>
                            <m:t>𝑣</m:t>
                          </m:r>
                        </m:num>
                        <m:den>
                          <m:r>
                            <a:rPr lang="bg-BG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𝜂</m:t>
                          </m:r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/</m:t>
                          </m:r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𝜌</m:t>
                          </m:r>
                        </m:den>
                      </m:f>
                      <m:r>
                        <a:rPr lang="en-US" sz="1800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sz="1800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800">
                              <a:latin typeface="Cambria Math" charset="0"/>
                            </a:rPr>
                            <m:t>R</m:t>
                          </m:r>
                          <m:r>
                            <a:rPr lang="en-US" sz="1800" i="1">
                              <a:latin typeface="Cambria Math" charset="0"/>
                            </a:rPr>
                            <m:t>𝑣</m:t>
                          </m:r>
                          <m:r>
                            <a:rPr lang="en-US" sz="1800" b="0" i="1" smtClean="0">
                              <a:latin typeface="Cambria Math" charset="0"/>
                            </a:rPr>
                            <m:t>𝑇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𝜂</m:t>
                          </m:r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/</m:t>
                          </m:r>
                          <m:r>
                            <a:rPr lang="en-US" sz="18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739" y="3231420"/>
                <a:ext cx="2321514" cy="56541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5947438" y="3071055"/>
                <a:ext cx="2901756" cy="12686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R: characteristic spatial dimension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𝑣</m:t>
                    </m:r>
                  </m:oMath>
                </a14:m>
                <a:r>
                  <a:rPr lang="en-US" dirty="0" smtClean="0"/>
                  <a:t>: characteristic velocity</a:t>
                </a: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𝜈</m:t>
                    </m:r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bg-BG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bg-BG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𝜂</m:t>
                        </m:r>
                      </m:num>
                      <m:den>
                        <m:r>
                          <a:rPr lang="bg-BG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𝜌</m:t>
                        </m:r>
                      </m:den>
                    </m:f>
                  </m:oMath>
                </a14:m>
                <a:r>
                  <a:rPr lang="en-US" dirty="0" smtClean="0"/>
                  <a:t>: kinematic velocity</a:t>
                </a: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𝜂</m:t>
                    </m:r>
                  </m:oMath>
                </a14:m>
                <a:r>
                  <a:rPr lang="en-US" dirty="0" smtClean="0"/>
                  <a:t>: shear viscosity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𝑠</m:t>
                    </m:r>
                  </m:oMath>
                </a14:m>
                <a:r>
                  <a:rPr lang="en-US" dirty="0" smtClean="0"/>
                  <a:t>: entropy density </a:t>
                </a:r>
                <a:endParaRPr lang="en-US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7438" y="3071055"/>
                <a:ext cx="2901756" cy="1268617"/>
              </a:xfrm>
              <a:prstGeom prst="rect">
                <a:avLst/>
              </a:prstGeom>
              <a:blipFill rotWithShape="0">
                <a:blip r:embed="rId5"/>
                <a:stretch>
                  <a:fillRect l="-630" t="-962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/>
              <p:cNvSpPr txBox="1"/>
              <p:nvPr/>
            </p:nvSpPr>
            <p:spPr>
              <a:xfrm>
                <a:off x="474357" y="4533372"/>
                <a:ext cx="49025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charset="2"/>
                  <a:buChar char="Ø"/>
                </a:pPr>
                <a:r>
                  <a:rPr lang="en-US" sz="1800" dirty="0" smtClean="0">
                    <a:latin typeface="+mn-lt"/>
                    <a:ea typeface="Cambria Math" charset="0"/>
                    <a:cs typeface="Cambria Math" charset="0"/>
                  </a:rPr>
                  <a:t>Small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𝜂</m:t>
                    </m:r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/</m:t>
                    </m:r>
                    <m:r>
                      <a:rPr lang="en-US" sz="18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𝑠</m:t>
                    </m:r>
                  </m:oMath>
                </a14:m>
                <a:r>
                  <a:rPr lang="en-US" sz="1800" dirty="0" smtClean="0">
                    <a:latin typeface="+mn-lt"/>
                  </a:rPr>
                  <a:t> (&lt;0.2)  is a feature of observed QGP</a:t>
                </a:r>
                <a:endParaRPr lang="en-US" sz="1800" dirty="0">
                  <a:latin typeface="+mn-lt"/>
                </a:endParaRPr>
              </a:p>
            </p:txBody>
          </p:sp>
        </mc:Choice>
        <mc:Fallback xmlns=""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357" y="4533372"/>
                <a:ext cx="4902561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871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946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842963" y="1585913"/>
            <a:ext cx="7772400" cy="442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6600825"/>
            <a:ext cx="9144001" cy="25726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86600" y="6600824"/>
            <a:ext cx="2057400" cy="242740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b="1" smtClean="0">
                <a:solidFill>
                  <a:schemeClr val="tx1"/>
                </a:solidFill>
              </a:rPr>
              <a:t>24</a:t>
            </a:fld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5" name="Shape 151"/>
          <p:cNvSpPr txBox="1">
            <a:spLocks noGrp="1"/>
          </p:cNvSpPr>
          <p:nvPr>
            <p:ph type="title"/>
          </p:nvPr>
        </p:nvSpPr>
        <p:spPr>
          <a:xfrm>
            <a:off x="146950" y="44762"/>
            <a:ext cx="79746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59"/>
              <a:buFont typeface="Source Sans Pro"/>
              <a:buNone/>
            </a:pPr>
            <a:r>
              <a:rPr lang="fr-FR" sz="3959" b="1" dirty="0" err="1">
                <a:solidFill>
                  <a:schemeClr val="accent1"/>
                </a:solidFill>
              </a:rPr>
              <a:t>Sign</a:t>
            </a:r>
            <a:r>
              <a:rPr lang="fr-FR" sz="3959" b="1" dirty="0">
                <a:solidFill>
                  <a:schemeClr val="accent1"/>
                </a:solidFill>
              </a:rPr>
              <a:t> of QGP in </a:t>
            </a:r>
            <a:r>
              <a:rPr lang="fr-FR" sz="3959" b="1" dirty="0" err="1">
                <a:solidFill>
                  <a:schemeClr val="accent1"/>
                </a:solidFill>
              </a:rPr>
              <a:t>small</a:t>
            </a:r>
            <a:r>
              <a:rPr lang="fr-FR" sz="3959" b="1" dirty="0">
                <a:solidFill>
                  <a:schemeClr val="accent1"/>
                </a:solidFill>
              </a:rPr>
              <a:t> </a:t>
            </a:r>
            <a:r>
              <a:rPr lang="fr-FR" sz="3959" b="1" dirty="0" err="1">
                <a:solidFill>
                  <a:schemeClr val="accent1"/>
                </a:solidFill>
              </a:rPr>
              <a:t>systems</a:t>
            </a:r>
            <a:r>
              <a:rPr lang="fr-FR" sz="3959" b="1" dirty="0">
                <a:solidFill>
                  <a:schemeClr val="accent1"/>
                </a:solidFill>
              </a:rPr>
              <a:t> </a:t>
            </a:r>
            <a:r>
              <a:rPr lang="fr-FR" sz="3959" b="1" dirty="0" smtClean="0">
                <a:solidFill>
                  <a:schemeClr val="accent1"/>
                </a:solidFill>
              </a:rPr>
              <a:t>at RHIC?</a:t>
            </a:r>
            <a:endParaRPr sz="3959" b="1" i="0" u="none" strike="noStrike" cap="none" dirty="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" name="Espace réservé du pied de page 3"/>
          <p:cNvSpPr txBox="1">
            <a:spLocks/>
          </p:cNvSpPr>
          <p:nvPr/>
        </p:nvSpPr>
        <p:spPr>
          <a:xfrm>
            <a:off x="3146669" y="6600824"/>
            <a:ext cx="3086100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 smtClean="0">
                <a:solidFill>
                  <a:schemeClr val="tx1"/>
                </a:solidFill>
              </a:rPr>
              <a:t>sarah.porteboeuf@clermont.in2p3.fr</a:t>
            </a:r>
            <a:endParaRPr lang="fr-FR" dirty="0">
              <a:solidFill>
                <a:schemeClr val="tx1"/>
              </a:solidFill>
            </a:endParaRPr>
          </a:p>
        </p:txBody>
      </p:sp>
      <p:grpSp>
        <p:nvGrpSpPr>
          <p:cNvPr id="12" name="Grouper 11"/>
          <p:cNvGrpSpPr/>
          <p:nvPr/>
        </p:nvGrpSpPr>
        <p:grpSpPr>
          <a:xfrm>
            <a:off x="146950" y="1019183"/>
            <a:ext cx="6813550" cy="2725982"/>
            <a:chOff x="146950" y="1202564"/>
            <a:chExt cx="6813550" cy="2725982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950" y="1275597"/>
              <a:ext cx="6813550" cy="2652949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704056" y="1202564"/>
              <a:ext cx="61849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/>
                <a:t>arXiv:1805.02973</a:t>
              </a:r>
              <a:endParaRPr lang="en-US" sz="1000" b="1" dirty="0"/>
            </a:p>
          </p:txBody>
        </p:sp>
      </p:grpSp>
      <p:grpSp>
        <p:nvGrpSpPr>
          <p:cNvPr id="13" name="Grouper 12"/>
          <p:cNvGrpSpPr/>
          <p:nvPr/>
        </p:nvGrpSpPr>
        <p:grpSpPr>
          <a:xfrm>
            <a:off x="146950" y="4030419"/>
            <a:ext cx="6935787" cy="1851830"/>
            <a:chOff x="328613" y="4536881"/>
            <a:chExt cx="6935787" cy="1851830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613" y="4538677"/>
              <a:ext cx="6935787" cy="1850034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775600" y="4536881"/>
              <a:ext cx="63110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 smtClean="0"/>
                <a:t>arXiv:1805.09342</a:t>
              </a:r>
              <a:endParaRPr lang="en-US" sz="1000" b="1" dirty="0"/>
            </a:p>
          </p:txBody>
        </p:sp>
      </p:grpSp>
      <p:sp>
        <p:nvSpPr>
          <p:cNvPr id="14" name="ZoneTexte 13"/>
          <p:cNvSpPr txBox="1"/>
          <p:nvPr/>
        </p:nvSpPr>
        <p:spPr>
          <a:xfrm>
            <a:off x="6888956" y="1929281"/>
            <a:ext cx="20725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PHENIX claim for QGP in small systems</a:t>
            </a:r>
            <a:r>
              <a:rPr lang="en-US" i="1" dirty="0" smtClean="0"/>
              <a:t> </a:t>
            </a:r>
            <a:r>
              <a:rPr lang="en-US" dirty="0" smtClean="0"/>
              <a:t> 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15" name="ZoneTexte 14"/>
          <p:cNvSpPr txBox="1"/>
          <p:nvPr/>
        </p:nvSpPr>
        <p:spPr>
          <a:xfrm>
            <a:off x="7032044" y="4460848"/>
            <a:ext cx="192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is-IS" dirty="0" smtClean="0"/>
              <a:t>… </a:t>
            </a:r>
            <a:r>
              <a:rPr lang="en-US" dirty="0"/>
              <a:t>a</a:t>
            </a:r>
            <a:r>
              <a:rPr lang="en-US" dirty="0" smtClean="0"/>
              <a:t>lso explained by CGC.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00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842963" y="1585913"/>
            <a:ext cx="7772400" cy="442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6600825"/>
            <a:ext cx="9144001" cy="25726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92850" y="6600824"/>
            <a:ext cx="2057400" cy="257176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 b="1" smtClean="0">
                <a:solidFill>
                  <a:schemeClr val="tx1"/>
                </a:solidFill>
              </a:rPr>
              <a:t>25</a:t>
            </a:fld>
            <a:endParaRPr lang="uk-UA" b="1" dirty="0">
              <a:solidFill>
                <a:schemeClr val="tx1"/>
              </a:solidFill>
            </a:endParaRPr>
          </a:p>
        </p:txBody>
      </p:sp>
      <p:sp>
        <p:nvSpPr>
          <p:cNvPr id="5" name="Shape 151"/>
          <p:cNvSpPr txBox="1">
            <a:spLocks noGrp="1"/>
          </p:cNvSpPr>
          <p:nvPr>
            <p:ph type="title"/>
          </p:nvPr>
        </p:nvSpPr>
        <p:spPr>
          <a:xfrm>
            <a:off x="146950" y="44762"/>
            <a:ext cx="79746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59"/>
              <a:buFont typeface="Source Sans Pro"/>
              <a:buNone/>
            </a:pPr>
            <a:r>
              <a:rPr lang="fr-FR" sz="3959" b="1" dirty="0" err="1">
                <a:solidFill>
                  <a:schemeClr val="accent1"/>
                </a:solidFill>
              </a:rPr>
              <a:t>Sign</a:t>
            </a:r>
            <a:r>
              <a:rPr lang="fr-FR" sz="3959" b="1" dirty="0">
                <a:solidFill>
                  <a:schemeClr val="accent1"/>
                </a:solidFill>
              </a:rPr>
              <a:t> of QGP in </a:t>
            </a:r>
            <a:r>
              <a:rPr lang="fr-FR" sz="3959" b="1" dirty="0" err="1" smtClean="0">
                <a:solidFill>
                  <a:schemeClr val="accent1"/>
                </a:solidFill>
              </a:rPr>
              <a:t>very</a:t>
            </a:r>
            <a:r>
              <a:rPr lang="fr-FR" sz="3959" b="1" dirty="0" smtClean="0">
                <a:solidFill>
                  <a:schemeClr val="accent1"/>
                </a:solidFill>
              </a:rPr>
              <a:t> </a:t>
            </a:r>
            <a:r>
              <a:rPr lang="fr-FR" sz="3959" b="1" dirty="0" err="1" smtClean="0">
                <a:solidFill>
                  <a:schemeClr val="accent1"/>
                </a:solidFill>
              </a:rPr>
              <a:t>small</a:t>
            </a:r>
            <a:r>
              <a:rPr lang="fr-FR" sz="3959" b="1" dirty="0" smtClean="0">
                <a:solidFill>
                  <a:schemeClr val="accent1"/>
                </a:solidFill>
              </a:rPr>
              <a:t> </a:t>
            </a:r>
            <a:r>
              <a:rPr lang="fr-FR" sz="3959" b="1" dirty="0" err="1">
                <a:solidFill>
                  <a:schemeClr val="accent1"/>
                </a:solidFill>
              </a:rPr>
              <a:t>systems</a:t>
            </a:r>
            <a:r>
              <a:rPr lang="fr-FR" sz="3959" b="1" dirty="0">
                <a:solidFill>
                  <a:schemeClr val="accent1"/>
                </a:solidFill>
              </a:rPr>
              <a:t> ?</a:t>
            </a:r>
            <a:endParaRPr sz="3959" b="1" i="0" u="none" strike="noStrike" cap="none" dirty="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" name="Espace réservé du pied de page 3"/>
          <p:cNvSpPr txBox="1">
            <a:spLocks/>
          </p:cNvSpPr>
          <p:nvPr/>
        </p:nvSpPr>
        <p:spPr>
          <a:xfrm>
            <a:off x="3146669" y="6600824"/>
            <a:ext cx="3086100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 smtClean="0">
                <a:solidFill>
                  <a:schemeClr val="tx1"/>
                </a:solidFill>
              </a:rPr>
              <a:t>sarah.porteboeuf@clermont.in2p3.fr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50" y="728523"/>
            <a:ext cx="5227890" cy="294391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50" y="3729678"/>
            <a:ext cx="5298346" cy="270237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410069" y="1598442"/>
            <a:ext cx="21707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LEP </a:t>
            </a:r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√</a:t>
            </a:r>
            <a:r>
              <a:rPr lang="en-US" i="1" dirty="0" smtClean="0"/>
              <a:t>s</a:t>
            </a:r>
            <a:r>
              <a:rPr lang="en-US" dirty="0" smtClean="0"/>
              <a:t>=91 GeV 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>
            <a:off x="5410069" y="1963458"/>
            <a:ext cx="29835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High </a:t>
            </a:r>
            <a:r>
              <a:rPr lang="en-US" dirty="0" err="1" smtClean="0"/>
              <a:t>mult</a:t>
            </a:r>
            <a:r>
              <a:rPr lang="en-US" dirty="0" smtClean="0"/>
              <a:t> = 55 particles in |</a:t>
            </a:r>
            <a:r>
              <a:rPr lang="en-US" i="1" dirty="0" err="1" smtClean="0"/>
              <a:t>η</a:t>
            </a:r>
            <a:r>
              <a:rPr lang="en-US" dirty="0" smtClean="0"/>
              <a:t>|&lt;5</a:t>
            </a:r>
            <a:endParaRPr lang="en-US" dirty="0"/>
          </a:p>
        </p:txBody>
      </p:sp>
      <p:sp>
        <p:nvSpPr>
          <p:cNvPr id="13" name="ZoneTexte 12"/>
          <p:cNvSpPr txBox="1"/>
          <p:nvPr/>
        </p:nvSpPr>
        <p:spPr>
          <a:xfrm>
            <a:off x="5410069" y="2331141"/>
            <a:ext cx="35425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No ridge observed</a:t>
            </a:r>
            <a:r>
              <a:rPr lang="en-US" smtClean="0"/>
              <a:t>, compatible with PYTHIA</a:t>
            </a:r>
            <a:endParaRPr lang="en-US"/>
          </a:p>
        </p:txBody>
      </p:sp>
      <p:sp>
        <p:nvSpPr>
          <p:cNvPr id="14" name="ZoneTexte 13"/>
          <p:cNvSpPr txBox="1"/>
          <p:nvPr/>
        </p:nvSpPr>
        <p:spPr>
          <a:xfrm>
            <a:off x="5488040" y="4162151"/>
            <a:ext cx="2319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HERA ep √</a:t>
            </a:r>
            <a:r>
              <a:rPr lang="en-US" i="1" dirty="0" smtClean="0"/>
              <a:t>s</a:t>
            </a:r>
            <a:r>
              <a:rPr lang="en-US" dirty="0" smtClean="0"/>
              <a:t>=318 GeV </a:t>
            </a:r>
            <a:endParaRPr lang="en-US" dirty="0"/>
          </a:p>
        </p:txBody>
      </p:sp>
      <p:sp>
        <p:nvSpPr>
          <p:cNvPr id="15" name="ZoneTexte 14"/>
          <p:cNvSpPr txBox="1"/>
          <p:nvPr/>
        </p:nvSpPr>
        <p:spPr>
          <a:xfrm>
            <a:off x="5488040" y="4527167"/>
            <a:ext cx="3302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High </a:t>
            </a:r>
            <a:r>
              <a:rPr lang="en-US" dirty="0" err="1" smtClean="0"/>
              <a:t>mult</a:t>
            </a:r>
            <a:r>
              <a:rPr lang="en-US" dirty="0" smtClean="0"/>
              <a:t> = 35 particles in -1.5&lt;</a:t>
            </a:r>
            <a:r>
              <a:rPr lang="en-US" i="1" dirty="0" err="1" smtClean="0"/>
              <a:t>η</a:t>
            </a:r>
            <a:r>
              <a:rPr lang="en-US" dirty="0" smtClean="0"/>
              <a:t>&lt;2</a:t>
            </a:r>
            <a:endParaRPr lang="en-US" dirty="0"/>
          </a:p>
        </p:txBody>
      </p:sp>
      <p:sp>
        <p:nvSpPr>
          <p:cNvPr id="17" name="ZoneTexte 16"/>
          <p:cNvSpPr txBox="1"/>
          <p:nvPr/>
        </p:nvSpPr>
        <p:spPr>
          <a:xfrm>
            <a:off x="5488041" y="4922527"/>
            <a:ext cx="35425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No observation of 2-particle correlations, compatible with Ariadne (dipole cascade model) and </a:t>
            </a:r>
            <a:r>
              <a:rPr lang="en-US" dirty="0" err="1" smtClean="0"/>
              <a:t>Lepto</a:t>
            </a:r>
            <a:r>
              <a:rPr lang="en-US" dirty="0" smtClean="0"/>
              <a:t> (Lund string) </a:t>
            </a:r>
            <a:endParaRPr lang="en-US" dirty="0"/>
          </a:p>
        </p:txBody>
      </p:sp>
      <p:sp>
        <p:nvSpPr>
          <p:cNvPr id="2" name="ZoneTexte 1"/>
          <p:cNvSpPr txBox="1"/>
          <p:nvPr/>
        </p:nvSpPr>
        <p:spPr>
          <a:xfrm>
            <a:off x="5488040" y="1323416"/>
            <a:ext cx="35425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QM2018, Yen-</a:t>
            </a:r>
            <a:r>
              <a:rPr lang="fr-FR" sz="1000" b="1" dirty="0" err="1" smtClean="0"/>
              <a:t>Jie</a:t>
            </a:r>
            <a:r>
              <a:rPr lang="fr-FR" sz="1000" b="1" dirty="0" smtClean="0"/>
              <a:t> Lee</a:t>
            </a:r>
            <a:endParaRPr lang="en-US" sz="1000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5488041" y="3828347"/>
            <a:ext cx="34645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QM2018, Jacobus </a:t>
            </a:r>
            <a:r>
              <a:rPr lang="fr-FR" sz="1000" b="1" dirty="0" err="1" smtClean="0"/>
              <a:t>Onderwaater</a:t>
            </a:r>
            <a:endParaRPr lang="fr-FR" sz="1000" b="1" dirty="0"/>
          </a:p>
        </p:txBody>
      </p:sp>
    </p:spTree>
    <p:extLst>
      <p:ext uri="{BB962C8B-B14F-4D97-AF65-F5344CB8AC3E}">
        <p14:creationId xmlns:p14="http://schemas.microsoft.com/office/powerpoint/2010/main" val="51301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2963" y="1585913"/>
            <a:ext cx="7772400" cy="442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600825"/>
            <a:ext cx="9144001" cy="25726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Shape 242"/>
          <p:cNvSpPr txBox="1">
            <a:spLocks noGrp="1"/>
          </p:cNvSpPr>
          <p:nvPr>
            <p:ph type="sldNum" sz="quarter" idx="12"/>
          </p:nvPr>
        </p:nvSpPr>
        <p:spPr>
          <a:xfrm>
            <a:off x="7954934" y="6600824"/>
            <a:ext cx="1197300" cy="257176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 b="1">
                <a:solidFill>
                  <a:schemeClr val="tx1"/>
                </a:solidFill>
              </a:rPr>
              <a:t>26</a:t>
            </a:fld>
            <a:endParaRPr b="1" dirty="0">
              <a:solidFill>
                <a:schemeClr val="tx1"/>
              </a:solidFill>
            </a:endParaRPr>
          </a:p>
        </p:txBody>
      </p:sp>
      <p:pic>
        <p:nvPicPr>
          <p:cNvPr id="243" name="Shape 2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3821" y="3065526"/>
            <a:ext cx="5052600" cy="355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Shape 2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827" y="3166858"/>
            <a:ext cx="3930149" cy="335496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space réservé du pied de page 3"/>
          <p:cNvSpPr txBox="1">
            <a:spLocks/>
          </p:cNvSpPr>
          <p:nvPr/>
        </p:nvSpPr>
        <p:spPr>
          <a:xfrm>
            <a:off x="3146669" y="6600824"/>
            <a:ext cx="3086100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 smtClean="0">
                <a:solidFill>
                  <a:schemeClr val="tx1"/>
                </a:solidFill>
              </a:rPr>
              <a:t>sarah.porteboeuf@clermont.in2p3.fr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Shape 216"/>
          <p:cNvSpPr txBox="1">
            <a:spLocks noGrp="1"/>
          </p:cNvSpPr>
          <p:nvPr>
            <p:ph type="title"/>
          </p:nvPr>
        </p:nvSpPr>
        <p:spPr>
          <a:xfrm>
            <a:off x="132827" y="109030"/>
            <a:ext cx="7974623" cy="832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ts val="3959"/>
            </a:pPr>
            <a:r>
              <a:rPr lang="fr-FR" sz="3959" b="1" i="0" u="none" strike="noStrike" cap="none" dirty="0" err="1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Run</a:t>
            </a:r>
            <a:r>
              <a:rPr lang="fr-FR" sz="3959" b="1" i="0" u="none" strike="noStrike" cap="none" dirty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 </a:t>
            </a:r>
            <a:r>
              <a:rPr lang="fr-FR" sz="3959" b="1" dirty="0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3+4: Flow/</a:t>
            </a:r>
            <a:r>
              <a:rPr lang="fr-FR" sz="3959" b="1" dirty="0" err="1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Correlations</a:t>
            </a:r>
            <a:r>
              <a:rPr lang="fr-FR" sz="3959" b="1" dirty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/>
            </a:r>
            <a:br>
              <a:rPr lang="fr-FR" sz="3959" b="1" dirty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</a:br>
            <a:r>
              <a:rPr lang="fr-FR" sz="1000" dirty="0">
                <a:latin typeface="Arial" charset="0"/>
                <a:ea typeface="Arial" charset="0"/>
                <a:cs typeface="Arial" charset="0"/>
                <a:sym typeface="Source Sans Pro"/>
              </a:rPr>
              <a:t>https://</a:t>
            </a:r>
            <a:r>
              <a:rPr lang="fr-FR" sz="1000" dirty="0" err="1">
                <a:latin typeface="Arial" charset="0"/>
                <a:ea typeface="Arial" charset="0"/>
                <a:cs typeface="Arial" charset="0"/>
                <a:sym typeface="Source Sans Pro"/>
              </a:rPr>
              <a:t>indico.cern.ch</a:t>
            </a:r>
            <a:r>
              <a:rPr lang="fr-FR" sz="1000" dirty="0">
                <a:latin typeface="Arial" charset="0"/>
                <a:ea typeface="Arial" charset="0"/>
                <a:cs typeface="Arial" charset="0"/>
                <a:sym typeface="Source Sans Pro"/>
              </a:rPr>
              <a:t>/</a:t>
            </a:r>
            <a:r>
              <a:rPr lang="fr-FR" sz="1000" dirty="0" err="1">
                <a:latin typeface="Arial" charset="0"/>
                <a:ea typeface="Arial" charset="0"/>
                <a:cs typeface="Arial" charset="0"/>
                <a:sym typeface="Source Sans Pro"/>
              </a:rPr>
              <a:t>event</a:t>
            </a:r>
            <a:r>
              <a:rPr lang="fr-FR" sz="1000" dirty="0">
                <a:latin typeface="Arial" charset="0"/>
                <a:ea typeface="Arial" charset="0"/>
                <a:cs typeface="Arial" charset="0"/>
                <a:sym typeface="Source Sans Pro"/>
              </a:rPr>
              <a:t>/686494/contributions/3034636/</a:t>
            </a:r>
            <a:r>
              <a:rPr lang="fr-FR" sz="1000" dirty="0" err="1">
                <a:latin typeface="Arial" charset="0"/>
                <a:ea typeface="Arial" charset="0"/>
                <a:cs typeface="Arial" charset="0"/>
                <a:sym typeface="Source Sans Pro"/>
              </a:rPr>
              <a:t>attachments</a:t>
            </a:r>
            <a:r>
              <a:rPr lang="fr-FR" sz="1000" dirty="0">
                <a:latin typeface="Arial" charset="0"/>
                <a:ea typeface="Arial" charset="0"/>
                <a:cs typeface="Arial" charset="0"/>
                <a:sym typeface="Source Sans Pro"/>
              </a:rPr>
              <a:t>/1670133/2678939/HEHLLHCWorkshop_v3.pdf</a:t>
            </a:r>
            <a:endParaRPr sz="1000" i="0" u="none" strike="noStrike" cap="none" dirty="0">
              <a:latin typeface="Arial" charset="0"/>
              <a:ea typeface="Arial" charset="0"/>
              <a:cs typeface="Arial" charset="0"/>
              <a:sym typeface="Source Sans Pro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84200" y="1020944"/>
            <a:ext cx="62279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800" dirty="0" smtClean="0">
                <a:latin typeface="+mn-lt"/>
              </a:rPr>
              <a:t>Precise control over IS (geometry/fluctuations) and FS effects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800" dirty="0" smtClean="0">
                <a:latin typeface="+mn-lt"/>
              </a:rPr>
              <a:t>Onset of collectivity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800" dirty="0" smtClean="0">
                <a:latin typeface="+mn-lt"/>
              </a:rPr>
              <a:t>Test various description (hydro, CGC)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304277" y="1954108"/>
            <a:ext cx="4573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800" dirty="0" smtClean="0">
                <a:latin typeface="+mn-lt"/>
              </a:rPr>
              <a:t>Non-flow </a:t>
            </a:r>
            <a:r>
              <a:rPr lang="en-US" sz="1800" i="1" dirty="0" err="1" smtClean="0">
                <a:latin typeface="+mn-lt"/>
              </a:rPr>
              <a:t>v</a:t>
            </a:r>
            <a:r>
              <a:rPr lang="en-US" sz="1800" baseline="-25000" dirty="0" err="1" smtClean="0">
                <a:latin typeface="+mn-lt"/>
              </a:rPr>
              <a:t>n</a:t>
            </a:r>
            <a:r>
              <a:rPr lang="en-US" sz="1800" dirty="0" smtClean="0">
                <a:latin typeface="+mn-lt"/>
              </a:rPr>
              <a:t> measurements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800" dirty="0" err="1" smtClean="0">
                <a:latin typeface="+mn-lt"/>
              </a:rPr>
              <a:t>Symetric</a:t>
            </a:r>
            <a:r>
              <a:rPr lang="en-US" sz="1800" dirty="0" smtClean="0">
                <a:latin typeface="+mn-lt"/>
              </a:rPr>
              <a:t> </a:t>
            </a:r>
            <a:r>
              <a:rPr lang="en-US" sz="1800" dirty="0" err="1" smtClean="0">
                <a:latin typeface="+mn-lt"/>
              </a:rPr>
              <a:t>cumulants</a:t>
            </a:r>
            <a:r>
              <a:rPr lang="en-US" sz="1800" dirty="0" smtClean="0">
                <a:latin typeface="+mn-lt"/>
              </a:rPr>
              <a:t> w and wo subevents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800" dirty="0" smtClean="0">
                <a:latin typeface="+mn-lt"/>
              </a:rPr>
              <a:t>ID </a:t>
            </a:r>
            <a:r>
              <a:rPr lang="en-US" sz="1800" i="1" dirty="0" err="1" smtClean="0">
                <a:latin typeface="+mn-lt"/>
              </a:rPr>
              <a:t>v</a:t>
            </a:r>
            <a:r>
              <a:rPr lang="en-US" sz="1800" baseline="-25000" dirty="0" err="1" smtClean="0">
                <a:latin typeface="+mn-lt"/>
              </a:rPr>
              <a:t>n</a:t>
            </a:r>
            <a:r>
              <a:rPr lang="en-US" sz="1800" dirty="0" smtClean="0">
                <a:latin typeface="+mn-lt"/>
              </a:rPr>
              <a:t> (light, strange, charm, beauty)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297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42963" y="1585913"/>
            <a:ext cx="7772400" cy="442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600825"/>
            <a:ext cx="9144001" cy="25726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Shape 227"/>
          <p:cNvSpPr txBox="1">
            <a:spLocks noGrp="1"/>
          </p:cNvSpPr>
          <p:nvPr>
            <p:ph type="sldNum" sz="quarter" idx="12"/>
          </p:nvPr>
        </p:nvSpPr>
        <p:spPr>
          <a:xfrm>
            <a:off x="7946701" y="6595624"/>
            <a:ext cx="1197300" cy="262376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 b="1">
                <a:solidFill>
                  <a:schemeClr val="tx1"/>
                </a:solidFill>
              </a:rPr>
              <a:t>27</a:t>
            </a:fld>
            <a:endParaRPr b="1" dirty="0">
              <a:solidFill>
                <a:schemeClr val="tx1"/>
              </a:solidFill>
            </a:endParaRPr>
          </a:p>
        </p:txBody>
      </p:sp>
      <p:pic>
        <p:nvPicPr>
          <p:cNvPr id="229" name="Shape 2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5700" y="1120081"/>
            <a:ext cx="3781575" cy="525958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space réservé du pied de page 3"/>
          <p:cNvSpPr txBox="1">
            <a:spLocks/>
          </p:cNvSpPr>
          <p:nvPr/>
        </p:nvSpPr>
        <p:spPr>
          <a:xfrm>
            <a:off x="3146669" y="6600824"/>
            <a:ext cx="3086100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 smtClean="0">
                <a:solidFill>
                  <a:schemeClr val="tx1"/>
                </a:solidFill>
              </a:rPr>
              <a:t>sarah.porteboeuf@clermont.in2p3.fr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Shape 216"/>
          <p:cNvSpPr txBox="1">
            <a:spLocks/>
          </p:cNvSpPr>
          <p:nvPr/>
        </p:nvSpPr>
        <p:spPr>
          <a:xfrm>
            <a:off x="132827" y="109030"/>
            <a:ext cx="7974623" cy="79509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ts val="3959"/>
              <a:buFont typeface="Source Sans Pro"/>
              <a:buNone/>
            </a:pPr>
            <a:r>
              <a:rPr lang="en-US" sz="3959" b="1" dirty="0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Run 3+4: Strangeness enhancement</a:t>
            </a:r>
          </a:p>
          <a:p>
            <a:pPr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ts val="3959"/>
            </a:pPr>
            <a:r>
              <a:rPr lang="fr-FR" sz="1000" dirty="0">
                <a:latin typeface="Arial" charset="0"/>
                <a:ea typeface="Arial" charset="0"/>
                <a:cs typeface="Arial" charset="0"/>
                <a:sym typeface="Source Sans Pro"/>
              </a:rPr>
              <a:t>https://</a:t>
            </a:r>
            <a:r>
              <a:rPr lang="fr-FR" sz="1000" dirty="0" err="1">
                <a:latin typeface="Arial" charset="0"/>
                <a:ea typeface="Arial" charset="0"/>
                <a:cs typeface="Arial" charset="0"/>
                <a:sym typeface="Source Sans Pro"/>
              </a:rPr>
              <a:t>indico.cern.ch</a:t>
            </a:r>
            <a:r>
              <a:rPr lang="fr-FR" sz="1000" dirty="0">
                <a:latin typeface="Arial" charset="0"/>
                <a:ea typeface="Arial" charset="0"/>
                <a:cs typeface="Arial" charset="0"/>
                <a:sym typeface="Source Sans Pro"/>
              </a:rPr>
              <a:t>/</a:t>
            </a:r>
            <a:r>
              <a:rPr lang="fr-FR" sz="1000" dirty="0" err="1">
                <a:latin typeface="Arial" charset="0"/>
                <a:ea typeface="Arial" charset="0"/>
                <a:cs typeface="Arial" charset="0"/>
                <a:sym typeface="Source Sans Pro"/>
              </a:rPr>
              <a:t>event</a:t>
            </a:r>
            <a:r>
              <a:rPr lang="fr-FR" sz="1000" dirty="0">
                <a:latin typeface="Arial" charset="0"/>
                <a:ea typeface="Arial" charset="0"/>
                <a:cs typeface="Arial" charset="0"/>
                <a:sym typeface="Source Sans Pro"/>
              </a:rPr>
              <a:t>/686494/contributions/3034636/</a:t>
            </a:r>
            <a:r>
              <a:rPr lang="fr-FR" sz="1000" dirty="0" err="1">
                <a:latin typeface="Arial" charset="0"/>
                <a:ea typeface="Arial" charset="0"/>
                <a:cs typeface="Arial" charset="0"/>
                <a:sym typeface="Source Sans Pro"/>
              </a:rPr>
              <a:t>attachments</a:t>
            </a:r>
            <a:r>
              <a:rPr lang="fr-FR" sz="1000" dirty="0">
                <a:latin typeface="Arial" charset="0"/>
                <a:ea typeface="Arial" charset="0"/>
                <a:cs typeface="Arial" charset="0"/>
                <a:sym typeface="Source Sans Pro"/>
              </a:rPr>
              <a:t>/1670133/2678939/HEHLLHCWorkshop_v3.pdf</a:t>
            </a:r>
            <a:endParaRPr lang="en-US" sz="1000" b="1" dirty="0">
              <a:solidFill>
                <a:schemeClr val="accent1"/>
              </a:solidFill>
              <a:latin typeface="Arial" charset="0"/>
              <a:ea typeface="Arial" charset="0"/>
              <a:cs typeface="Arial" charset="0"/>
              <a:sym typeface="Source Sans Pro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3002" y="2549545"/>
            <a:ext cx="4487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800" dirty="0" smtClean="0">
                <a:latin typeface="+mn-lt"/>
              </a:rPr>
              <a:t>Smooth transition between pp, </a:t>
            </a:r>
            <a:r>
              <a:rPr lang="en-US" sz="1800" dirty="0" err="1" smtClean="0">
                <a:latin typeface="+mn-lt"/>
              </a:rPr>
              <a:t>pPb</a:t>
            </a:r>
            <a:r>
              <a:rPr lang="en-US" sz="1800" dirty="0" smtClean="0">
                <a:latin typeface="+mn-lt"/>
              </a:rPr>
              <a:t> and </a:t>
            </a:r>
            <a:r>
              <a:rPr lang="en-US" sz="1800" dirty="0" err="1" smtClean="0">
                <a:latin typeface="+mn-lt"/>
              </a:rPr>
              <a:t>PbPb</a:t>
            </a:r>
            <a:endParaRPr lang="en-US" sz="1800" dirty="0">
              <a:latin typeface="+mn-lt"/>
            </a:endParaRPr>
          </a:p>
          <a:p>
            <a:pPr marL="285750" indent="-285750">
              <a:buFont typeface="Wingdings" charset="2"/>
              <a:buChar char="Ø"/>
            </a:pPr>
            <a:endParaRPr lang="en-US" sz="1800" dirty="0" smtClean="0">
              <a:latin typeface="+mn-lt"/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sz="1800" dirty="0">
                <a:latin typeface="+mn-lt"/>
              </a:rPr>
              <a:t>I</a:t>
            </a:r>
            <a:r>
              <a:rPr lang="en-US" sz="1800" dirty="0" smtClean="0">
                <a:latin typeface="+mn-lt"/>
              </a:rPr>
              <a:t>s the grand canonical limit reached?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405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42963" y="1585913"/>
            <a:ext cx="7772400" cy="442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42963" y="1614350"/>
            <a:ext cx="7772400" cy="442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600825"/>
            <a:ext cx="9144001" cy="25726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Shape 235"/>
          <p:cNvSpPr txBox="1">
            <a:spLocks noGrp="1"/>
          </p:cNvSpPr>
          <p:nvPr>
            <p:ph type="sldNum" sz="quarter" idx="12"/>
          </p:nvPr>
        </p:nvSpPr>
        <p:spPr>
          <a:xfrm>
            <a:off x="7946701" y="6600824"/>
            <a:ext cx="1197300" cy="257176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 b="1">
                <a:solidFill>
                  <a:schemeClr val="tx1"/>
                </a:solidFill>
              </a:rPr>
              <a:t>28</a:t>
            </a:fld>
            <a:endParaRPr b="1" dirty="0">
              <a:solidFill>
                <a:schemeClr val="tx1"/>
              </a:solidFill>
            </a:endParaRPr>
          </a:p>
        </p:txBody>
      </p:sp>
      <p:pic>
        <p:nvPicPr>
          <p:cNvPr id="236" name="Shape 2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00" y="2016985"/>
            <a:ext cx="4559300" cy="329837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Espace réservé du pied de page 3"/>
          <p:cNvSpPr txBox="1">
            <a:spLocks/>
          </p:cNvSpPr>
          <p:nvPr/>
        </p:nvSpPr>
        <p:spPr>
          <a:xfrm>
            <a:off x="3146669" y="6600824"/>
            <a:ext cx="3086100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 smtClean="0">
                <a:solidFill>
                  <a:schemeClr val="tx1"/>
                </a:solidFill>
              </a:rPr>
              <a:t>sarah.porteboeuf@clermont.in2p3.fr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Shape 216"/>
          <p:cNvSpPr txBox="1">
            <a:spLocks noGrp="1"/>
          </p:cNvSpPr>
          <p:nvPr>
            <p:ph type="title"/>
          </p:nvPr>
        </p:nvSpPr>
        <p:spPr>
          <a:xfrm>
            <a:off x="132827" y="109030"/>
            <a:ext cx="7974623" cy="622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59"/>
              <a:buFont typeface="Source Sans Pro"/>
              <a:buNone/>
            </a:pPr>
            <a:r>
              <a:rPr lang="fr-FR" sz="3959" b="1" i="0" u="none" strike="noStrike" cap="none" dirty="0" err="1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Run</a:t>
            </a:r>
            <a:r>
              <a:rPr lang="fr-FR" sz="3959" b="1" i="0" u="none" strike="noStrike" cap="none" dirty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 </a:t>
            </a:r>
            <a:r>
              <a:rPr lang="fr-FR" sz="3959" b="1" i="0" u="none" strike="noStrike" cap="none" dirty="0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3+4: D </a:t>
            </a:r>
            <a:r>
              <a:rPr lang="fr-FR" sz="3959" b="1" i="0" u="none" strike="noStrike" cap="none" dirty="0" err="1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measurements</a:t>
            </a:r>
            <a:endParaRPr sz="3959" b="1" i="0" u="none" strike="noStrike" cap="none" dirty="0">
              <a:solidFill>
                <a:schemeClr val="accent1"/>
              </a:solidFill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7" name="Shape 2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3233" y="1832641"/>
            <a:ext cx="4702419" cy="33502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584614" y="1079871"/>
            <a:ext cx="7717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800" dirty="0" smtClean="0">
                <a:latin typeface="+mn-lt"/>
              </a:rPr>
              <a:t>Large increase of precision help to reach </a:t>
            </a:r>
            <a:r>
              <a:rPr lang="en-US" sz="1800" smtClean="0">
                <a:latin typeface="+mn-lt"/>
              </a:rPr>
              <a:t>high multiplicities and data/theory comparison 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778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42963" y="1585913"/>
            <a:ext cx="7772400" cy="442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600825"/>
            <a:ext cx="9144001" cy="25726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7" name="Shape 257"/>
          <p:cNvSpPr txBox="1">
            <a:spLocks noGrp="1"/>
          </p:cNvSpPr>
          <p:nvPr>
            <p:ph type="sldNum" sz="quarter" idx="12"/>
          </p:nvPr>
        </p:nvSpPr>
        <p:spPr>
          <a:xfrm>
            <a:off x="7086600" y="6600824"/>
            <a:ext cx="2057400" cy="257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000" b="1">
                <a:solidFill>
                  <a:schemeClr val="tx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29</a:t>
            </a:fld>
            <a:endParaRPr sz="1000" b="1" dirty="0">
              <a:solidFill>
                <a:schemeClr val="tx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58" name="Shape 258"/>
          <p:cNvSpPr txBox="1"/>
          <p:nvPr/>
        </p:nvSpPr>
        <p:spPr>
          <a:xfrm flipH="1">
            <a:off x="653237" y="1646436"/>
            <a:ext cx="7701832" cy="2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25450" lvl="0" indent="-285750" rtl="0">
              <a:spcBef>
                <a:spcPts val="0"/>
              </a:spcBef>
              <a:spcAft>
                <a:spcPts val="0"/>
              </a:spcAft>
              <a:buSzPts val="1400"/>
              <a:buFont typeface="Wingdings" charset="2"/>
              <a:buChar char="Ø"/>
            </a:pPr>
            <a:r>
              <a:rPr lang="en-US" sz="1800" dirty="0" smtClean="0">
                <a:latin typeface="+mn-lt"/>
              </a:rPr>
              <a:t>Multiplicity is the measured quantity (caveats: experimental estimator has to be well defined)</a:t>
            </a:r>
          </a:p>
          <a:p>
            <a:pPr marL="425450" lvl="0" indent="-285750" rtl="0">
              <a:spcBef>
                <a:spcPts val="0"/>
              </a:spcBef>
              <a:spcAft>
                <a:spcPts val="0"/>
              </a:spcAft>
              <a:buSzPts val="1400"/>
              <a:buFont typeface="Wingdings" charset="2"/>
              <a:buChar char="Ø"/>
            </a:pPr>
            <a:endParaRPr lang="en-US" sz="1800" dirty="0" smtClean="0">
              <a:latin typeface="+mn-lt"/>
            </a:endParaRPr>
          </a:p>
          <a:p>
            <a:pPr marL="425450" lvl="0" indent="-285750" rtl="0">
              <a:spcBef>
                <a:spcPts val="0"/>
              </a:spcBef>
              <a:spcAft>
                <a:spcPts val="0"/>
              </a:spcAft>
              <a:buSzPts val="1400"/>
              <a:buFont typeface="Wingdings" charset="2"/>
              <a:buChar char="Ø"/>
            </a:pPr>
            <a:r>
              <a:rPr lang="en-US" sz="1800" dirty="0" smtClean="0">
                <a:latin typeface="+mn-lt"/>
              </a:rPr>
              <a:t>Multiplicity is protected  from theoretical biases (</a:t>
            </a:r>
            <a:r>
              <a:rPr lang="en-US" sz="1800" i="1" dirty="0" err="1" smtClean="0">
                <a:latin typeface="+mn-lt"/>
              </a:rPr>
              <a:t>N</a:t>
            </a:r>
            <a:r>
              <a:rPr lang="en-US" sz="1800" baseline="-25000" dirty="0" err="1" smtClean="0">
                <a:latin typeface="+mn-lt"/>
              </a:rPr>
              <a:t>part</a:t>
            </a:r>
            <a:r>
              <a:rPr lang="en-US" sz="1800" dirty="0" smtClean="0">
                <a:latin typeface="+mn-lt"/>
              </a:rPr>
              <a:t>, </a:t>
            </a:r>
            <a:r>
              <a:rPr lang="en-US" sz="1800" i="1" dirty="0" err="1" smtClean="0">
                <a:latin typeface="+mn-lt"/>
              </a:rPr>
              <a:t>N</a:t>
            </a:r>
            <a:r>
              <a:rPr lang="en-US" sz="1800" baseline="-25000" dirty="0" err="1" smtClean="0">
                <a:latin typeface="+mn-lt"/>
              </a:rPr>
              <a:t>coll</a:t>
            </a:r>
            <a:r>
              <a:rPr lang="en-US" sz="1800" dirty="0" smtClean="0">
                <a:latin typeface="+mn-lt"/>
              </a:rPr>
              <a:t> from </a:t>
            </a:r>
            <a:r>
              <a:rPr lang="en-US" sz="1800" dirty="0" err="1" smtClean="0">
                <a:latin typeface="+mn-lt"/>
              </a:rPr>
              <a:t>Glauber</a:t>
            </a:r>
            <a:r>
              <a:rPr lang="en-US" sz="1800" dirty="0" smtClean="0">
                <a:latin typeface="+mn-lt"/>
              </a:rPr>
              <a:t> models ...) </a:t>
            </a:r>
          </a:p>
          <a:p>
            <a:pPr marL="425450" lvl="0" indent="-285750" rtl="0">
              <a:spcBef>
                <a:spcPts val="0"/>
              </a:spcBef>
              <a:spcAft>
                <a:spcPts val="0"/>
              </a:spcAft>
              <a:buSzPts val="1400"/>
              <a:buFont typeface="Wingdings" charset="2"/>
              <a:buChar char="Ø"/>
            </a:pPr>
            <a:endParaRPr lang="en-US" sz="1800" dirty="0" smtClean="0">
              <a:latin typeface="+mn-lt"/>
            </a:endParaRPr>
          </a:p>
          <a:p>
            <a:pPr marL="425450" lvl="0" indent="-285750" rtl="0">
              <a:spcBef>
                <a:spcPts val="0"/>
              </a:spcBef>
              <a:spcAft>
                <a:spcPts val="0"/>
              </a:spcAft>
              <a:buSzPts val="1400"/>
              <a:buFont typeface="Wingdings" charset="2"/>
              <a:buChar char="Ø"/>
            </a:pPr>
            <a:r>
              <a:rPr lang="en-US" sz="1800" dirty="0" smtClean="0">
                <a:latin typeface="+mn-lt"/>
              </a:rPr>
              <a:t>But hard to compare to formal calculation and first principle</a:t>
            </a:r>
            <a:endParaRPr lang="en-US" sz="1800" dirty="0">
              <a:latin typeface="+mn-lt"/>
            </a:endParaRPr>
          </a:p>
        </p:txBody>
      </p:sp>
      <p:sp>
        <p:nvSpPr>
          <p:cNvPr id="259" name="Shape 259"/>
          <p:cNvSpPr txBox="1"/>
          <p:nvPr/>
        </p:nvSpPr>
        <p:spPr>
          <a:xfrm>
            <a:off x="221727" y="1219863"/>
            <a:ext cx="83274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AutoNum type="arabicParenR"/>
            </a:pPr>
            <a:r>
              <a:rPr lang="fr-FR" sz="1800" dirty="0" err="1">
                <a:latin typeface="+mn-lt"/>
              </a:rPr>
              <a:t>What</a:t>
            </a:r>
            <a:r>
              <a:rPr lang="fr-FR" sz="1800" dirty="0">
                <a:latin typeface="+mn-lt"/>
              </a:rPr>
              <a:t> </a:t>
            </a:r>
            <a:r>
              <a:rPr lang="fr-FR" sz="1800" dirty="0" err="1">
                <a:latin typeface="+mn-lt"/>
              </a:rPr>
              <a:t>is</a:t>
            </a:r>
            <a:r>
              <a:rPr lang="fr-FR" sz="1800" dirty="0">
                <a:latin typeface="+mn-lt"/>
              </a:rPr>
              <a:t> the best system size </a:t>
            </a:r>
            <a:r>
              <a:rPr lang="fr-FR" sz="1800" dirty="0" err="1" smtClean="0">
                <a:latin typeface="+mn-lt"/>
              </a:rPr>
              <a:t>estimator</a:t>
            </a:r>
            <a:r>
              <a:rPr lang="fr-FR" sz="1800" dirty="0" smtClean="0">
                <a:latin typeface="+mn-lt"/>
              </a:rPr>
              <a:t>?</a:t>
            </a:r>
            <a:endParaRPr sz="1800" dirty="0">
              <a:latin typeface="+mn-lt"/>
            </a:endParaRPr>
          </a:p>
        </p:txBody>
      </p:sp>
      <p:sp>
        <p:nvSpPr>
          <p:cNvPr id="260" name="Shape 260"/>
          <p:cNvSpPr txBox="1"/>
          <p:nvPr/>
        </p:nvSpPr>
        <p:spPr>
          <a:xfrm>
            <a:off x="653237" y="3834971"/>
            <a:ext cx="8594932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25450" lvl="0" indent="-285750">
              <a:spcBef>
                <a:spcPts val="0"/>
              </a:spcBef>
              <a:spcAft>
                <a:spcPts val="0"/>
              </a:spcAft>
              <a:buSzPts val="1400"/>
              <a:buFont typeface="Wingdings" charset="2"/>
              <a:buChar char="Ø"/>
            </a:pPr>
            <a:r>
              <a:rPr lang="en-US" sz="1800" dirty="0" smtClean="0">
                <a:latin typeface="+mn-lt"/>
              </a:rPr>
              <a:t>What about initial energy density or multiplicity per volume unit ?</a:t>
            </a:r>
            <a:endParaRPr lang="en-US" sz="1800" dirty="0">
              <a:latin typeface="+mn-lt"/>
            </a:endParaRPr>
          </a:p>
        </p:txBody>
      </p:sp>
      <p:sp>
        <p:nvSpPr>
          <p:cNvPr id="262" name="Shape 262"/>
          <p:cNvSpPr txBox="1"/>
          <p:nvPr/>
        </p:nvSpPr>
        <p:spPr>
          <a:xfrm>
            <a:off x="1033267" y="5320319"/>
            <a:ext cx="7515859" cy="376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smtClean="0">
                <a:latin typeface="+mn-lt"/>
              </a:rPr>
              <a:t>Problem of the definition of the normalization size in pp and p-</a:t>
            </a:r>
            <a:r>
              <a:rPr lang="en-US" sz="1800" dirty="0" err="1" smtClean="0">
                <a:latin typeface="+mn-lt"/>
              </a:rPr>
              <a:t>Pb</a:t>
            </a:r>
            <a:r>
              <a:rPr lang="en-US" sz="1800" dirty="0" smtClean="0">
                <a:latin typeface="+mn-lt"/>
              </a:rPr>
              <a:t> (</a:t>
            </a:r>
            <a:r>
              <a:rPr lang="en-US" sz="1800" i="1" dirty="0" smtClean="0">
                <a:latin typeface="+mn-lt"/>
              </a:rPr>
              <a:t>A</a:t>
            </a:r>
            <a:r>
              <a:rPr lang="en-US" sz="1800" dirty="0" smtClean="0">
                <a:latin typeface="+mn-lt"/>
              </a:rPr>
              <a:t> or </a:t>
            </a:r>
            <a:r>
              <a:rPr lang="en-US" sz="1800" i="1" dirty="0" smtClean="0">
                <a:latin typeface="+mn-lt"/>
              </a:rPr>
              <a:t>R </a:t>
            </a:r>
            <a:r>
              <a:rPr lang="en-US" sz="1800" dirty="0" smtClean="0">
                <a:latin typeface="+mn-lt"/>
              </a:rPr>
              <a:t>or ?)</a:t>
            </a:r>
            <a:endParaRPr lang="en-US" sz="1800" dirty="0">
              <a:latin typeface="+mn-lt"/>
            </a:endParaRPr>
          </a:p>
        </p:txBody>
      </p:sp>
      <p:sp>
        <p:nvSpPr>
          <p:cNvPr id="10" name="Espace réservé du pied de page 3"/>
          <p:cNvSpPr txBox="1">
            <a:spLocks/>
          </p:cNvSpPr>
          <p:nvPr/>
        </p:nvSpPr>
        <p:spPr>
          <a:xfrm>
            <a:off x="3146669" y="6600824"/>
            <a:ext cx="3086100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 smtClean="0">
                <a:solidFill>
                  <a:schemeClr val="tx1"/>
                </a:solidFill>
              </a:rPr>
              <a:t>sarah.porteboeuf@clermont.in2p3.fr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2" name="Shape 216"/>
          <p:cNvSpPr txBox="1">
            <a:spLocks/>
          </p:cNvSpPr>
          <p:nvPr/>
        </p:nvSpPr>
        <p:spPr>
          <a:xfrm>
            <a:off x="132827" y="109030"/>
            <a:ext cx="7974623" cy="6224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ts val="3959"/>
              <a:buFont typeface="Source Sans Pro"/>
              <a:buNone/>
            </a:pPr>
            <a:r>
              <a:rPr lang="de-DE" sz="3959" b="1" dirty="0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Run 3+4: Open </a:t>
            </a:r>
            <a:r>
              <a:rPr lang="de-DE" sz="3959" b="1" dirty="0" err="1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questions</a:t>
            </a:r>
            <a:endParaRPr lang="de-DE" sz="3959" b="1" dirty="0">
              <a:solidFill>
                <a:schemeClr val="accent1"/>
              </a:solidFill>
              <a:ea typeface="Source Sans Pro"/>
              <a:cs typeface="Source Sans Pro"/>
              <a:sym typeface="Source Sans Pr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>
                <a:off x="2552344" y="4704274"/>
                <a:ext cx="1438342" cy="5348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𝜀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~</m:t>
                      </m:r>
                      <m:f>
                        <m:fPr>
                          <m:ctrlPr>
                            <a:rPr lang="bg-BG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𝜋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𝐴</m:t>
                          </m:r>
                        </m:den>
                      </m:f>
                      <m:f>
                        <m:fPr>
                          <m:ctrlPr>
                            <a:rPr lang="bg-BG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3</m:t>
                          </m:r>
                        </m:num>
                        <m:den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hr-HR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bg-BG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𝑑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𝑐h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𝑑</m:t>
                                  </m:r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𝜂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𝜂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=0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2344" y="4704274"/>
                <a:ext cx="1438342" cy="534826"/>
              </a:xfrm>
              <a:prstGeom prst="rect">
                <a:avLst/>
              </a:prstGeom>
              <a:blipFill rotWithShape="0">
                <a:blip r:embed="rId3"/>
                <a:stretch>
                  <a:fillRect l="-1271" t="-204598" r="-42797" b="-283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/>
          <p:cNvSpPr txBox="1"/>
          <p:nvPr/>
        </p:nvSpPr>
        <p:spPr>
          <a:xfrm>
            <a:off x="2467449" y="4341064"/>
            <a:ext cx="1608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Bjorken</a:t>
            </a:r>
            <a:r>
              <a:rPr lang="en-US" dirty="0" smtClean="0"/>
              <a:t> estimates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/>
              <p:cNvSpPr txBox="1"/>
              <p:nvPr/>
            </p:nvSpPr>
            <p:spPr>
              <a:xfrm>
                <a:off x="5446135" y="4694843"/>
                <a:ext cx="545854" cy="4956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i="1" smtClean="0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𝑐h</m:t>
                              </m:r>
                            </m:sub>
                          </m:sSub>
                        </m:num>
                        <m:den>
                          <m:r>
                            <a:rPr lang="bg-BG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𝜋</m:t>
                          </m:r>
                          <m:sSup>
                            <m:sSupPr>
                              <m:ctrlPr>
                                <a:rPr lang="bg-BG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6135" y="4694843"/>
                <a:ext cx="545854" cy="495649"/>
              </a:xfrm>
              <a:prstGeom prst="rect">
                <a:avLst/>
              </a:prstGeom>
              <a:blipFill rotWithShape="0">
                <a:blip r:embed="rId4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/>
          <p:cNvSpPr txBox="1"/>
          <p:nvPr/>
        </p:nvSpPr>
        <p:spPr>
          <a:xfrm>
            <a:off x="4576762" y="4338314"/>
            <a:ext cx="2284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Multiplicity per volume unit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9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sarah.porteboeuf@clermont.in2p3.fr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42963" y="1585913"/>
            <a:ext cx="7772400" cy="442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93384" y="51479"/>
            <a:ext cx="882967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900" b="1" dirty="0">
                <a:solidFill>
                  <a:schemeClr val="accent1"/>
                </a:solidFill>
                <a:latin typeface="+mj-lt"/>
              </a:rPr>
              <a:t>L</a:t>
            </a:r>
            <a:r>
              <a:rPr lang="fr-FR" sz="3900" b="1" dirty="0" smtClean="0">
                <a:solidFill>
                  <a:schemeClr val="accent1"/>
                </a:solidFill>
                <a:latin typeface="+mj-lt"/>
              </a:rPr>
              <a:t>es observables</a:t>
            </a:r>
            <a:endParaRPr lang="fr-FR" sz="3900" b="1" dirty="0">
              <a:solidFill>
                <a:schemeClr val="accent1"/>
              </a:solidFill>
              <a:latin typeface="+mj-lt"/>
            </a:endParaRPr>
          </a:p>
        </p:txBody>
      </p:sp>
      <p:pic>
        <p:nvPicPr>
          <p:cNvPr id="8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7" y="621031"/>
            <a:ext cx="5227909" cy="3576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14339" y="4420601"/>
            <a:ext cx="41588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z="1400" u="sng" dirty="0" smtClean="0"/>
              <a:t>Sondes molles</a:t>
            </a:r>
            <a:r>
              <a:rPr lang="fr-FR" sz="1400" dirty="0" smtClean="0"/>
              <a:t>, à bas </a:t>
            </a:r>
            <a:r>
              <a:rPr lang="fr-FR" sz="1400" i="1" dirty="0" err="1" smtClean="0"/>
              <a:t>p</a:t>
            </a:r>
            <a:r>
              <a:rPr lang="fr-FR" sz="1400" baseline="-25000" dirty="0" err="1" smtClean="0"/>
              <a:t>T</a:t>
            </a:r>
            <a:endParaRPr lang="fr-FR" sz="1400" baseline="-25000" dirty="0" smtClean="0"/>
          </a:p>
          <a:p>
            <a:r>
              <a:rPr lang="fr-FR" sz="1400" dirty="0" smtClean="0"/>
              <a:t>Relatives à l’expansion et </a:t>
            </a:r>
            <a:r>
              <a:rPr lang="fr-FR" sz="1400" dirty="0" err="1" smtClean="0"/>
              <a:t>hadronisation</a:t>
            </a:r>
            <a:r>
              <a:rPr lang="fr-FR" sz="1400" dirty="0" smtClean="0"/>
              <a:t> du QGP. </a:t>
            </a:r>
          </a:p>
          <a:p>
            <a:r>
              <a:rPr lang="fr-FR" sz="1400" dirty="0" smtClean="0"/>
              <a:t>Par exemple : </a:t>
            </a:r>
          </a:p>
          <a:p>
            <a:pPr marL="285750" indent="-285750">
              <a:buFontTx/>
              <a:buChar char="-"/>
            </a:pPr>
            <a:r>
              <a:rPr lang="fr-FR" sz="1400" dirty="0" smtClean="0"/>
              <a:t>Augmentation étrangeté</a:t>
            </a:r>
          </a:p>
          <a:p>
            <a:pPr marL="285750" indent="-285750">
              <a:buFontTx/>
              <a:buChar char="-"/>
            </a:pPr>
            <a:r>
              <a:rPr lang="fr-FR" sz="1400" dirty="0" smtClean="0"/>
              <a:t>Corrélations longues portées</a:t>
            </a:r>
          </a:p>
          <a:p>
            <a:pPr marL="285750" indent="-285750">
              <a:buFontTx/>
              <a:buChar char="-"/>
            </a:pPr>
            <a:r>
              <a:rPr lang="fr-FR" sz="1400" dirty="0" smtClean="0"/>
              <a:t>Augmentation des photons directs</a:t>
            </a:r>
          </a:p>
          <a:p>
            <a:pPr marL="285750" indent="-285750">
              <a:buFontTx/>
              <a:buChar char="-"/>
            </a:pPr>
            <a:r>
              <a:rPr lang="fr-FR" sz="1400" dirty="0" smtClean="0"/>
              <a:t>Écoulement </a:t>
            </a:r>
            <a:r>
              <a:rPr lang="fr-FR" sz="1400" dirty="0" err="1" smtClean="0"/>
              <a:t>anisotropique</a:t>
            </a:r>
            <a:r>
              <a:rPr lang="fr-FR" sz="1400" dirty="0" smtClean="0"/>
              <a:t> (</a:t>
            </a:r>
            <a:r>
              <a:rPr lang="fr-FR" sz="1400" i="1" dirty="0" smtClean="0"/>
              <a:t>flow v</a:t>
            </a:r>
            <a:r>
              <a:rPr lang="fr-FR" sz="1400" baseline="-25000" dirty="0" smtClean="0"/>
              <a:t>2</a:t>
            </a:r>
            <a:r>
              <a:rPr lang="fr-FR" sz="1400" dirty="0" smtClean="0"/>
              <a:t>)  </a:t>
            </a:r>
            <a:endParaRPr lang="fr-FR" sz="1400" dirty="0"/>
          </a:p>
        </p:txBody>
      </p:sp>
      <p:sp>
        <p:nvSpPr>
          <p:cNvPr id="3" name="ZoneTexte 2"/>
          <p:cNvSpPr txBox="1"/>
          <p:nvPr/>
        </p:nvSpPr>
        <p:spPr>
          <a:xfrm>
            <a:off x="4392118" y="4420601"/>
            <a:ext cx="4654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z="1400" u="sng" dirty="0" smtClean="0"/>
              <a:t>Sondes dures</a:t>
            </a:r>
            <a:r>
              <a:rPr lang="fr-FR" sz="1400" dirty="0" smtClean="0"/>
              <a:t>, produits à plus haut </a:t>
            </a:r>
            <a:r>
              <a:rPr lang="fr-FR" sz="1400" i="1" dirty="0" err="1" smtClean="0"/>
              <a:t>p</a:t>
            </a:r>
            <a:r>
              <a:rPr lang="fr-FR" sz="1400" baseline="-25000" dirty="0" err="1" smtClean="0"/>
              <a:t>T</a:t>
            </a:r>
            <a:r>
              <a:rPr lang="fr-FR" sz="1400" dirty="0" smtClean="0"/>
              <a:t> lors de l’interaction initial. Suivant leurs natures ces sondes interagissent avec le QGP éventuellement formé. Par exemple :</a:t>
            </a:r>
          </a:p>
          <a:p>
            <a:pPr marL="285750" indent="26988">
              <a:buFontTx/>
              <a:buChar char="-"/>
            </a:pPr>
            <a:r>
              <a:rPr lang="fr-FR" sz="1400" dirty="0" smtClean="0"/>
              <a:t> Jet </a:t>
            </a:r>
            <a:r>
              <a:rPr lang="fr-FR" sz="1400" dirty="0" err="1" smtClean="0"/>
              <a:t>quenching</a:t>
            </a:r>
            <a:endParaRPr lang="fr-FR" sz="1400" dirty="0"/>
          </a:p>
          <a:p>
            <a:pPr marL="285750" indent="26988">
              <a:buFontTx/>
              <a:buChar char="-"/>
            </a:pPr>
            <a:r>
              <a:rPr lang="fr-FR" sz="1400" dirty="0" smtClean="0"/>
              <a:t> Facteur de modification nucléaire (</a:t>
            </a:r>
            <a:r>
              <a:rPr lang="fr-FR" sz="1400" i="1" dirty="0" smtClean="0"/>
              <a:t>R</a:t>
            </a:r>
            <a:r>
              <a:rPr lang="fr-FR" sz="1400" baseline="-25000" dirty="0" smtClean="0"/>
              <a:t>AA</a:t>
            </a:r>
            <a:r>
              <a:rPr lang="fr-FR" sz="1400" dirty="0" smtClean="0"/>
              <a:t>) </a:t>
            </a:r>
          </a:p>
          <a:p>
            <a:pPr marL="285750" indent="26988">
              <a:buFontTx/>
              <a:buChar char="-"/>
            </a:pPr>
            <a:r>
              <a:rPr lang="fr-FR" sz="1400" dirty="0" smtClean="0"/>
              <a:t> </a:t>
            </a:r>
            <a:r>
              <a:rPr lang="fr-FR" sz="1400" dirty="0" err="1" smtClean="0"/>
              <a:t>Quarkonia</a:t>
            </a:r>
            <a:r>
              <a:rPr lang="fr-FR" sz="1400" dirty="0" smtClean="0"/>
              <a:t> (</a:t>
            </a:r>
            <a:r>
              <a:rPr lang="fr-FR" sz="1400" dirty="0" err="1" smtClean="0"/>
              <a:t>supression</a:t>
            </a:r>
            <a:r>
              <a:rPr lang="fr-FR" sz="1400" dirty="0" smtClean="0"/>
              <a:t>/régénération)</a:t>
            </a:r>
          </a:p>
          <a:p>
            <a:pPr marL="285750" indent="26988">
              <a:buFontTx/>
              <a:buChar char="-"/>
            </a:pPr>
            <a:r>
              <a:rPr lang="fr-FR" sz="1400" dirty="0"/>
              <a:t> </a:t>
            </a:r>
            <a:r>
              <a:rPr lang="fr-FR" sz="1400" dirty="0" smtClean="0"/>
              <a:t>Propagation dans le milieu des saveurs lourdes ouvertes  </a:t>
            </a:r>
          </a:p>
          <a:p>
            <a:pPr marL="285750" indent="26988">
              <a:buFontTx/>
              <a:buChar char="-"/>
            </a:pPr>
            <a:r>
              <a:rPr lang="fr-FR" sz="1400" dirty="0" smtClean="0"/>
              <a:t> Sondes électromagnétiques</a:t>
            </a:r>
            <a:endParaRPr lang="fr-FR" sz="14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" t="3046" r="3070" b="2547"/>
          <a:stretch/>
        </p:blipFill>
        <p:spPr bwMode="auto">
          <a:xfrm>
            <a:off x="5505607" y="1396640"/>
            <a:ext cx="3364986" cy="148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8840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42963" y="1585913"/>
            <a:ext cx="7772400" cy="442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600825"/>
            <a:ext cx="9144001" cy="25726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9" name="Shape 269"/>
          <p:cNvSpPr txBox="1">
            <a:spLocks noGrp="1"/>
          </p:cNvSpPr>
          <p:nvPr>
            <p:ph type="sldNum" sz="quarter" idx="12"/>
          </p:nvPr>
        </p:nvSpPr>
        <p:spPr>
          <a:xfrm>
            <a:off x="7946702" y="6600823"/>
            <a:ext cx="1197300" cy="257187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 b="1">
                <a:solidFill>
                  <a:schemeClr val="tx1"/>
                </a:solidFill>
              </a:rPr>
              <a:t>30</a:t>
            </a:fld>
            <a:endParaRPr b="1" dirty="0">
              <a:solidFill>
                <a:schemeClr val="tx1"/>
              </a:solidFill>
            </a:endParaRPr>
          </a:p>
        </p:txBody>
      </p:sp>
      <p:sp>
        <p:nvSpPr>
          <p:cNvPr id="271" name="Shape 271"/>
          <p:cNvSpPr txBox="1"/>
          <p:nvPr/>
        </p:nvSpPr>
        <p:spPr>
          <a:xfrm>
            <a:off x="382950" y="2441026"/>
            <a:ext cx="73356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latin typeface="+mn-lt"/>
              </a:rPr>
              <a:t>3</a:t>
            </a:r>
            <a:r>
              <a:rPr lang="fr-FR" sz="1800" dirty="0" smtClean="0">
                <a:latin typeface="+mn-lt"/>
              </a:rPr>
              <a:t>) </a:t>
            </a:r>
            <a:r>
              <a:rPr lang="fr-FR" sz="1800" dirty="0" err="1">
                <a:latin typeface="+mn-lt"/>
              </a:rPr>
              <a:t>Energy</a:t>
            </a:r>
            <a:r>
              <a:rPr lang="fr-FR" sz="1800" dirty="0">
                <a:latin typeface="+mn-lt"/>
              </a:rPr>
              <a:t> </a:t>
            </a:r>
            <a:r>
              <a:rPr lang="fr-FR" sz="1800" dirty="0" err="1">
                <a:latin typeface="+mn-lt"/>
              </a:rPr>
              <a:t>loss</a:t>
            </a:r>
            <a:r>
              <a:rPr lang="fr-FR" sz="1800" dirty="0">
                <a:latin typeface="+mn-lt"/>
              </a:rPr>
              <a:t> </a:t>
            </a:r>
            <a:r>
              <a:rPr lang="fr-FR" sz="1800" dirty="0" err="1">
                <a:latin typeface="+mn-lt"/>
              </a:rPr>
              <a:t>definition</a:t>
            </a:r>
            <a:endParaRPr sz="1800" dirty="0">
              <a:latin typeface="+mn-lt"/>
            </a:endParaRPr>
          </a:p>
        </p:txBody>
      </p:sp>
      <p:sp>
        <p:nvSpPr>
          <p:cNvPr id="272" name="Shape 272"/>
          <p:cNvSpPr txBox="1"/>
          <p:nvPr/>
        </p:nvSpPr>
        <p:spPr>
          <a:xfrm>
            <a:off x="382950" y="4385317"/>
            <a:ext cx="7335600" cy="431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latin typeface="+mn-lt"/>
              </a:rPr>
              <a:t>4</a:t>
            </a:r>
            <a:r>
              <a:rPr lang="en-US" sz="1800" dirty="0" smtClean="0">
                <a:latin typeface="+mn-lt"/>
              </a:rPr>
              <a:t>) Global interpretation and systematic data/theory comparison</a:t>
            </a:r>
            <a:endParaRPr lang="en-US" sz="1800" dirty="0">
              <a:latin typeface="+mn-lt"/>
            </a:endParaRPr>
          </a:p>
        </p:txBody>
      </p:sp>
      <p:sp>
        <p:nvSpPr>
          <p:cNvPr id="9" name="Espace réservé du pied de page 3"/>
          <p:cNvSpPr txBox="1">
            <a:spLocks/>
          </p:cNvSpPr>
          <p:nvPr/>
        </p:nvSpPr>
        <p:spPr>
          <a:xfrm>
            <a:off x="3146669" y="6600824"/>
            <a:ext cx="3086100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 smtClean="0">
                <a:solidFill>
                  <a:schemeClr val="tx1"/>
                </a:solidFill>
              </a:rPr>
              <a:t>sarah.porteboeuf@clermont.in2p3.fr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Shape 216"/>
          <p:cNvSpPr txBox="1">
            <a:spLocks/>
          </p:cNvSpPr>
          <p:nvPr/>
        </p:nvSpPr>
        <p:spPr>
          <a:xfrm>
            <a:off x="132827" y="109030"/>
            <a:ext cx="7974623" cy="62249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ts val="3959"/>
              <a:buFont typeface="Source Sans Pro"/>
              <a:buNone/>
            </a:pPr>
            <a:r>
              <a:rPr lang="de-DE" sz="3959" b="1" dirty="0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Run 3+4: Open </a:t>
            </a:r>
            <a:r>
              <a:rPr lang="de-DE" sz="3959" b="1" dirty="0" err="1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questions</a:t>
            </a:r>
            <a:endParaRPr lang="de-DE" sz="3959" b="1" dirty="0">
              <a:solidFill>
                <a:schemeClr val="accent1"/>
              </a:solidFill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597394" y="4699792"/>
            <a:ext cx="67457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Rivet, see for example the workshop Rivet </a:t>
            </a:r>
            <a:r>
              <a:rPr lang="en-US" sz="1800" dirty="0">
                <a:latin typeface="+mn-lt"/>
              </a:rPr>
              <a:t>for Heavy </a:t>
            </a:r>
            <a:r>
              <a:rPr lang="en-US" sz="1800" dirty="0" smtClean="0">
                <a:latin typeface="+mn-lt"/>
              </a:rPr>
              <a:t>Ion (21-24 </a:t>
            </a:r>
            <a:r>
              <a:rPr lang="en-US" sz="1800" dirty="0" err="1" smtClean="0">
                <a:latin typeface="+mn-lt"/>
              </a:rPr>
              <a:t>Aout</a:t>
            </a:r>
            <a:r>
              <a:rPr lang="en-US" sz="1800" dirty="0" smtClean="0">
                <a:latin typeface="+mn-lt"/>
              </a:rPr>
              <a:t>) </a:t>
            </a:r>
          </a:p>
          <a:p>
            <a:r>
              <a:rPr lang="en-US" sz="1800" dirty="0" smtClean="0">
                <a:latin typeface="+mn-lt"/>
                <a:hlinkClick r:id="rId3"/>
              </a:rPr>
              <a:t>https</a:t>
            </a:r>
            <a:r>
              <a:rPr lang="en-US" sz="1800" dirty="0">
                <a:latin typeface="+mn-lt"/>
                <a:hlinkClick r:id="rId3"/>
              </a:rPr>
              <a:t>://indico.cern.ch/event/735911</a:t>
            </a:r>
            <a:r>
              <a:rPr lang="en-US" sz="1800" dirty="0" smtClean="0">
                <a:latin typeface="+mn-lt"/>
                <a:hlinkClick r:id="rId3"/>
              </a:rPr>
              <a:t>/</a:t>
            </a:r>
            <a:endParaRPr lang="en-US" sz="1800" dirty="0" smtClean="0">
              <a:latin typeface="+mn-lt"/>
            </a:endParaRPr>
          </a:p>
          <a:p>
            <a:endParaRPr lang="en-US" sz="1800" dirty="0">
              <a:latin typeface="+mn-lt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597394" y="1456960"/>
            <a:ext cx="7535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+mn-lt"/>
              </a:rPr>
              <a:t>H</a:t>
            </a:r>
            <a:r>
              <a:rPr lang="en-US" sz="1800" dirty="0" smtClean="0">
                <a:latin typeface="+mn-lt"/>
              </a:rPr>
              <a:t>ydro can be applied out of equilibrium even if </a:t>
            </a:r>
            <a:r>
              <a:rPr lang="en-US" sz="1800" i="1" dirty="0" smtClean="0">
                <a:latin typeface="+mn-lt"/>
              </a:rPr>
              <a:t>R</a:t>
            </a:r>
            <a:r>
              <a:rPr lang="en-US" sz="1800" baseline="-25000" dirty="0" smtClean="0">
                <a:latin typeface="+mn-lt"/>
              </a:rPr>
              <a:t>e</a:t>
            </a:r>
            <a:r>
              <a:rPr lang="en-US" sz="1800" dirty="0" smtClean="0">
                <a:latin typeface="+mn-lt"/>
              </a:rPr>
              <a:t> do not satisfied the condition </a:t>
            </a:r>
            <a:r>
              <a:rPr lang="en-US" sz="1800" i="1" dirty="0" smtClean="0">
                <a:latin typeface="+mn-lt"/>
              </a:rPr>
              <a:t>R</a:t>
            </a:r>
            <a:r>
              <a:rPr lang="en-US" sz="1800" baseline="-25000" dirty="0" smtClean="0">
                <a:latin typeface="+mn-lt"/>
              </a:rPr>
              <a:t>e</a:t>
            </a:r>
            <a:r>
              <a:rPr lang="en-US" sz="1800" dirty="0" smtClean="0">
                <a:latin typeface="+mn-lt"/>
              </a:rPr>
              <a:t> &gt;&gt;1</a:t>
            </a:r>
            <a:endParaRPr lang="en-US" sz="1800" dirty="0">
              <a:latin typeface="+mn-lt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82950" y="844931"/>
            <a:ext cx="6630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2) Role of geometry / system size on hydro evolution in small system</a:t>
            </a:r>
            <a:endParaRPr lang="en-US" sz="1800" dirty="0">
              <a:latin typeface="+mn-lt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97394" y="1142485"/>
            <a:ext cx="2860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pp high </a:t>
            </a:r>
            <a:r>
              <a:rPr lang="en-US" sz="1800" dirty="0" err="1" smtClean="0">
                <a:latin typeface="+mn-lt"/>
              </a:rPr>
              <a:t>mult</a:t>
            </a:r>
            <a:r>
              <a:rPr lang="en-US" sz="1800" dirty="0" smtClean="0">
                <a:latin typeface="+mn-lt"/>
              </a:rPr>
              <a:t> has a small size</a:t>
            </a:r>
            <a:endParaRPr lang="en-US" sz="1800" i="1" dirty="0">
              <a:latin typeface="+mn-lt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97394" y="2749171"/>
            <a:ext cx="70038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How to define jet-medium interaction in small systems</a:t>
            </a:r>
          </a:p>
          <a:p>
            <a:r>
              <a:rPr lang="en-US" sz="1800" dirty="0" smtClean="0">
                <a:latin typeface="+mn-lt"/>
              </a:rPr>
              <a:t>Energy loss proportional to system size =&gt; in small system, effect is small</a:t>
            </a:r>
          </a:p>
          <a:p>
            <a:r>
              <a:rPr lang="en-US" sz="1800" dirty="0" smtClean="0">
                <a:latin typeface="+mn-lt"/>
              </a:rPr>
              <a:t>How to define the reference ?</a:t>
            </a:r>
          </a:p>
          <a:p>
            <a:r>
              <a:rPr lang="en-US" sz="1800" dirty="0" smtClean="0">
                <a:latin typeface="+mn-lt"/>
              </a:rPr>
              <a:t>Ideas: jet asymmetry, jet substructure, Z-jet, photon-jet</a:t>
            </a:r>
            <a:endParaRPr lang="en-US" sz="1800" dirty="0">
              <a:latin typeface="+mn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422400" y="5686185"/>
            <a:ext cx="6178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latin typeface="+mn-lt"/>
              </a:rPr>
              <a:t>Run 3+4 physics program with planned detector upgrades is very promising for small systems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2907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" grpId="0"/>
      <p:bldP spid="272" grpId="0"/>
      <p:bldP spid="2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sarah.porteboeuf@clermont.in2p3.fr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42963" y="1314451"/>
            <a:ext cx="7772400" cy="442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114299" y="128588"/>
            <a:ext cx="882967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900" b="1" dirty="0">
                <a:solidFill>
                  <a:schemeClr val="accent1"/>
                </a:solidFill>
                <a:latin typeface="+mj-lt"/>
              </a:rPr>
              <a:t>C</a:t>
            </a:r>
            <a:r>
              <a:rPr lang="fr-FR" sz="3900" b="1" dirty="0" smtClean="0">
                <a:solidFill>
                  <a:schemeClr val="accent1"/>
                </a:solidFill>
                <a:latin typeface="+mj-lt"/>
              </a:rPr>
              <a:t>ontexte et communauté française</a:t>
            </a:r>
            <a:endParaRPr lang="fr-FR" sz="39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73838" y="3758015"/>
            <a:ext cx="276069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500" dirty="0" err="1"/>
              <a:t>S</a:t>
            </a:r>
            <a:r>
              <a:rPr lang="en-US" sz="1500" dirty="0" err="1" smtClean="0"/>
              <a:t>ondes</a:t>
            </a:r>
            <a:r>
              <a:rPr lang="en-US" sz="1500" dirty="0" smtClean="0"/>
              <a:t> </a:t>
            </a:r>
            <a:r>
              <a:rPr lang="en-US" sz="1500" dirty="0" err="1" smtClean="0"/>
              <a:t>molles</a:t>
            </a:r>
            <a:r>
              <a:rPr lang="en-US" sz="1500" dirty="0" smtClean="0"/>
              <a:t> (M. </a:t>
            </a:r>
            <a:r>
              <a:rPr lang="en-US" sz="1500" dirty="0" err="1" smtClean="0"/>
              <a:t>Guilbaud</a:t>
            </a:r>
            <a:r>
              <a:rPr lang="en-US" sz="1500" dirty="0" smtClean="0"/>
              <a:t>) </a:t>
            </a:r>
            <a:endParaRPr lang="en-US" sz="1500" dirty="0"/>
          </a:p>
        </p:txBody>
      </p:sp>
      <p:sp>
        <p:nvSpPr>
          <p:cNvPr id="16" name="ZoneTexte 15"/>
          <p:cNvSpPr txBox="1"/>
          <p:nvPr/>
        </p:nvSpPr>
        <p:spPr>
          <a:xfrm>
            <a:off x="683648" y="4974294"/>
            <a:ext cx="216770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500" dirty="0" smtClean="0"/>
              <a:t>QCD </a:t>
            </a:r>
            <a:r>
              <a:rPr lang="en-US" sz="1500" dirty="0" err="1" smtClean="0"/>
              <a:t>froide</a:t>
            </a:r>
            <a:r>
              <a:rPr lang="en-US" sz="1500" dirty="0" smtClean="0"/>
              <a:t> (M. Winn)</a:t>
            </a:r>
            <a:endParaRPr lang="en-US" sz="1500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425" y="956258"/>
            <a:ext cx="5099728" cy="5099728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5333464" y="2758053"/>
            <a:ext cx="675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/>
              <a:t>Nantes</a:t>
            </a:r>
          </a:p>
          <a:p>
            <a:pPr algn="ctr"/>
            <a:r>
              <a:rPr lang="fr-FR" sz="1200" b="1" dirty="0" smtClean="0">
                <a:solidFill>
                  <a:srgbClr val="FF0000"/>
                </a:solidFill>
              </a:rPr>
              <a:t>ALICE</a:t>
            </a:r>
          </a:p>
          <a:p>
            <a:pPr algn="ctr"/>
            <a:r>
              <a:rPr lang="fr-FR" sz="1200" b="1" dirty="0" smtClean="0">
                <a:solidFill>
                  <a:srgbClr val="FF9300"/>
                </a:solidFill>
              </a:rPr>
              <a:t>Théorie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7867127" y="2425591"/>
            <a:ext cx="856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Strasbourg</a:t>
            </a:r>
          </a:p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ALICE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7230274" y="3777068"/>
            <a:ext cx="764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/>
              <a:t>Grenoble</a:t>
            </a:r>
          </a:p>
          <a:p>
            <a:pPr algn="ctr"/>
            <a:r>
              <a:rPr lang="fr-FR" sz="1200" b="1" dirty="0" smtClean="0">
                <a:solidFill>
                  <a:srgbClr val="FF0000"/>
                </a:solidFill>
              </a:rPr>
              <a:t>ALICE </a:t>
            </a:r>
          </a:p>
          <a:p>
            <a:pPr algn="ctr"/>
            <a:r>
              <a:rPr lang="fr-FR" sz="1200" b="1" dirty="0" smtClean="0">
                <a:solidFill>
                  <a:srgbClr val="FF9300"/>
                </a:solidFill>
              </a:rPr>
              <a:t>Théorie</a:t>
            </a:r>
            <a:endParaRPr lang="fr-FR" sz="1200" b="1" dirty="0">
              <a:solidFill>
                <a:srgbClr val="FF930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109033" y="3638569"/>
            <a:ext cx="1290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Clermont-Ferrand</a:t>
            </a:r>
          </a:p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ALICE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 flipH="1">
            <a:off x="6646830" y="4055094"/>
            <a:ext cx="955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Lyon</a:t>
            </a:r>
          </a:p>
          <a:p>
            <a:pPr algn="ctr"/>
            <a:r>
              <a:rPr lang="fr-FR" sz="1200" b="1" dirty="0" smtClean="0">
                <a:solidFill>
                  <a:srgbClr val="FF0000"/>
                </a:solidFill>
              </a:rPr>
              <a:t>ALICE</a:t>
            </a:r>
          </a:p>
          <a:p>
            <a:pPr algn="ctr"/>
            <a:r>
              <a:rPr lang="fr-FR" sz="1200" b="1" dirty="0" smtClean="0">
                <a:solidFill>
                  <a:srgbClr val="FF9300"/>
                </a:solidFill>
              </a:rPr>
              <a:t>Théorie</a:t>
            </a:r>
            <a:endParaRPr lang="fr-FR" sz="1200" b="1" dirty="0">
              <a:solidFill>
                <a:srgbClr val="FF930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6059411" y="2446566"/>
            <a:ext cx="6751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/>
              <a:t>Orsay </a:t>
            </a:r>
          </a:p>
          <a:p>
            <a:pPr algn="ctr"/>
            <a:r>
              <a:rPr lang="fr-FR" sz="1200" b="1" dirty="0" smtClean="0">
                <a:solidFill>
                  <a:srgbClr val="FF0000"/>
                </a:solidFill>
              </a:rPr>
              <a:t>ALICE</a:t>
            </a:r>
          </a:p>
          <a:p>
            <a:pPr algn="ctr"/>
            <a:r>
              <a:rPr lang="fr-FR" sz="1200" b="1" dirty="0" err="1" smtClean="0">
                <a:solidFill>
                  <a:srgbClr val="76D6FF"/>
                </a:solidFill>
              </a:rPr>
              <a:t>LHCb</a:t>
            </a:r>
            <a:endParaRPr lang="fr-FR" sz="1200" b="1" dirty="0" smtClean="0">
              <a:solidFill>
                <a:srgbClr val="76D6FF"/>
              </a:solidFill>
            </a:endParaRPr>
          </a:p>
          <a:p>
            <a:pPr algn="ctr"/>
            <a:r>
              <a:rPr lang="fr-FR" sz="1200" b="1" dirty="0" smtClean="0">
                <a:solidFill>
                  <a:srgbClr val="FF9300"/>
                </a:solidFill>
              </a:rPr>
              <a:t>Théorie</a:t>
            </a:r>
            <a:endParaRPr lang="fr-FR" sz="1200" b="1" dirty="0">
              <a:solidFill>
                <a:srgbClr val="FF930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6593289" y="2123401"/>
            <a:ext cx="675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/>
              <a:t>Saclay</a:t>
            </a:r>
          </a:p>
          <a:p>
            <a:pPr algn="ctr"/>
            <a:r>
              <a:rPr lang="fr-FR" sz="1200" b="1" dirty="0" smtClean="0">
                <a:solidFill>
                  <a:srgbClr val="FF0000"/>
                </a:solidFill>
              </a:rPr>
              <a:t>ALICE</a:t>
            </a:r>
          </a:p>
          <a:p>
            <a:pPr algn="ctr"/>
            <a:r>
              <a:rPr lang="fr-FR" sz="1200" b="1" dirty="0" smtClean="0">
                <a:solidFill>
                  <a:srgbClr val="FF9300"/>
                </a:solidFill>
              </a:rPr>
              <a:t>Théorie</a:t>
            </a:r>
            <a:endParaRPr lang="fr-FR" sz="1200" b="1" dirty="0">
              <a:solidFill>
                <a:srgbClr val="FF9300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630607" y="2769731"/>
            <a:ext cx="8066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/>
              <a:t>Palaiseau </a:t>
            </a:r>
          </a:p>
          <a:p>
            <a:pPr algn="ctr"/>
            <a:r>
              <a:rPr lang="fr-FR" sz="1200" b="1" dirty="0" smtClean="0">
                <a:solidFill>
                  <a:srgbClr val="FF8AD8"/>
                </a:solidFill>
              </a:rPr>
              <a:t>CMS</a:t>
            </a:r>
          </a:p>
          <a:p>
            <a:pPr algn="ctr"/>
            <a:r>
              <a:rPr lang="fr-FR" sz="1200" b="1" dirty="0" err="1" smtClean="0">
                <a:solidFill>
                  <a:srgbClr val="76D6FF"/>
                </a:solidFill>
              </a:rPr>
              <a:t>LHCb</a:t>
            </a:r>
            <a:endParaRPr lang="fr-FR" sz="1200" b="1" dirty="0" smtClean="0">
              <a:solidFill>
                <a:srgbClr val="FF8AD8"/>
              </a:solidFill>
            </a:endParaRPr>
          </a:p>
          <a:p>
            <a:pPr algn="ctr"/>
            <a:r>
              <a:rPr lang="fr-FR" sz="1200" b="1" dirty="0" smtClean="0">
                <a:solidFill>
                  <a:srgbClr val="FF9300"/>
                </a:solidFill>
              </a:rPr>
              <a:t>Théorie</a:t>
            </a:r>
            <a:endParaRPr lang="fr-FR" sz="1200" b="1" dirty="0">
              <a:solidFill>
                <a:srgbClr val="FF93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9658" y="1833959"/>
            <a:ext cx="4598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z="1600" noProof="1" smtClean="0"/>
              <a:t>La communauté francaise s’est posé cette question à l’occasion des Rencontres QGP-France en Juillet 2018 (</a:t>
            </a:r>
            <a:r>
              <a:rPr lang="en-US" sz="1400" dirty="0"/>
              <a:t>https://</a:t>
            </a:r>
            <a:r>
              <a:rPr lang="en-US" sz="1400" dirty="0" err="1"/>
              <a:t>indico.cern.ch</a:t>
            </a:r>
            <a:r>
              <a:rPr lang="en-US" sz="1400" dirty="0"/>
              <a:t>/event/706294</a:t>
            </a:r>
            <a:r>
              <a:rPr lang="en-US" sz="1400" dirty="0" smtClean="0"/>
              <a:t>/</a:t>
            </a:r>
            <a:r>
              <a:rPr lang="fr-FR" sz="1600" noProof="1" smtClean="0"/>
              <a:t>)</a:t>
            </a:r>
            <a:endParaRPr lang="fr-FR" sz="1600" noProof="1"/>
          </a:p>
        </p:txBody>
      </p:sp>
      <p:sp>
        <p:nvSpPr>
          <p:cNvPr id="11" name="ZoneTexte 10"/>
          <p:cNvSpPr txBox="1"/>
          <p:nvPr/>
        </p:nvSpPr>
        <p:spPr>
          <a:xfrm>
            <a:off x="59659" y="2967540"/>
            <a:ext cx="5048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z="1600" dirty="0" smtClean="0"/>
              <a:t>5 groupes de travail et une table ronde, inputs pour la contribution IN2P3 à ESPP</a:t>
            </a:r>
          </a:p>
          <a:p>
            <a:r>
              <a:rPr lang="fr-FR" sz="1600" dirty="0" smtClean="0"/>
              <a:t>     (Cynthia </a:t>
            </a:r>
            <a:r>
              <a:rPr lang="fr-FR" sz="1600" dirty="0" err="1" smtClean="0"/>
              <a:t>Hadjidakis</a:t>
            </a:r>
            <a:r>
              <a:rPr lang="fr-FR" sz="1600" dirty="0" smtClean="0"/>
              <a:t> et Fréderic Fleuret coordinateurs) </a:t>
            </a:r>
            <a:endParaRPr lang="fr-FR" sz="1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673838" y="4049394"/>
            <a:ext cx="455150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500" dirty="0" err="1"/>
              <a:t>S</a:t>
            </a:r>
            <a:r>
              <a:rPr lang="en-US" sz="1500" dirty="0" err="1" smtClean="0"/>
              <a:t>ondes</a:t>
            </a:r>
            <a:r>
              <a:rPr lang="en-US" sz="1500" dirty="0" smtClean="0"/>
              <a:t> </a:t>
            </a:r>
            <a:r>
              <a:rPr lang="en-US" sz="1500" dirty="0" err="1" smtClean="0"/>
              <a:t>durs</a:t>
            </a:r>
            <a:r>
              <a:rPr lang="en-US" sz="1500" dirty="0" smtClean="0"/>
              <a:t> : Jets et Gamma (G. </a:t>
            </a:r>
            <a:r>
              <a:rPr lang="en-US" sz="1500" dirty="0" err="1" smtClean="0"/>
              <a:t>Conestra</a:t>
            </a:r>
            <a:r>
              <a:rPr lang="en-US" sz="1500" dirty="0" smtClean="0"/>
              <a:t> </a:t>
            </a:r>
            <a:r>
              <a:rPr lang="en-US" sz="1500" dirty="0" err="1" smtClean="0"/>
              <a:t>Balbastre</a:t>
            </a:r>
            <a:r>
              <a:rPr lang="en-US" sz="1500" dirty="0" smtClean="0"/>
              <a:t>)</a:t>
            </a:r>
            <a:endParaRPr lang="en-US" sz="1500" dirty="0"/>
          </a:p>
        </p:txBody>
      </p:sp>
      <p:sp>
        <p:nvSpPr>
          <p:cNvPr id="14" name="ZoneTexte 13"/>
          <p:cNvSpPr txBox="1"/>
          <p:nvPr/>
        </p:nvSpPr>
        <p:spPr>
          <a:xfrm>
            <a:off x="673838" y="4358203"/>
            <a:ext cx="364728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500" dirty="0" err="1"/>
              <a:t>S</a:t>
            </a:r>
            <a:r>
              <a:rPr lang="en-US" sz="1500" dirty="0" err="1" smtClean="0"/>
              <a:t>ondes</a:t>
            </a:r>
            <a:r>
              <a:rPr lang="en-US" sz="1500" dirty="0" smtClean="0"/>
              <a:t> </a:t>
            </a:r>
            <a:r>
              <a:rPr lang="en-US" sz="1500" dirty="0" err="1" smtClean="0"/>
              <a:t>durs</a:t>
            </a:r>
            <a:r>
              <a:rPr lang="en-US" sz="1500" dirty="0" smtClean="0"/>
              <a:t> : </a:t>
            </a:r>
            <a:r>
              <a:rPr lang="en-US" sz="1500" dirty="0" err="1" smtClean="0"/>
              <a:t>saveurs</a:t>
            </a:r>
            <a:r>
              <a:rPr lang="en-US" sz="1500" dirty="0" smtClean="0"/>
              <a:t> </a:t>
            </a:r>
            <a:r>
              <a:rPr lang="en-US" sz="1500" dirty="0" err="1" smtClean="0"/>
              <a:t>lourdes</a:t>
            </a:r>
            <a:r>
              <a:rPr lang="en-US" sz="1500" dirty="0" smtClean="0"/>
              <a:t> (J. Castillo)</a:t>
            </a:r>
            <a:endParaRPr lang="en-US" sz="1500" dirty="0"/>
          </a:p>
        </p:txBody>
      </p:sp>
      <p:sp>
        <p:nvSpPr>
          <p:cNvPr id="15" name="ZoneTexte 14"/>
          <p:cNvSpPr txBox="1"/>
          <p:nvPr/>
        </p:nvSpPr>
        <p:spPr>
          <a:xfrm>
            <a:off x="683648" y="4665980"/>
            <a:ext cx="36271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500" dirty="0" err="1"/>
              <a:t>P</a:t>
            </a:r>
            <a:r>
              <a:rPr lang="en-US" sz="1500" dirty="0" err="1" smtClean="0"/>
              <a:t>etits</a:t>
            </a:r>
            <a:r>
              <a:rPr lang="en-US" sz="1500" dirty="0" smtClean="0"/>
              <a:t> </a:t>
            </a:r>
            <a:r>
              <a:rPr lang="en-US" sz="1500" dirty="0" err="1" smtClean="0"/>
              <a:t>systèmes</a:t>
            </a:r>
            <a:r>
              <a:rPr lang="en-US" sz="1500" dirty="0" smtClean="0"/>
              <a:t> (S. </a:t>
            </a:r>
            <a:r>
              <a:rPr lang="en-US" sz="1500" dirty="0" err="1" smtClean="0"/>
              <a:t>Porteboeuf-Houssais</a:t>
            </a:r>
            <a:r>
              <a:rPr lang="en-US" sz="1500" dirty="0" smtClean="0"/>
              <a:t>)</a:t>
            </a:r>
            <a:endParaRPr lang="en-US" sz="1500" dirty="0"/>
          </a:p>
        </p:txBody>
      </p:sp>
      <p:sp>
        <p:nvSpPr>
          <p:cNvPr id="2" name="ZoneTexte 1"/>
          <p:cNvSpPr txBox="1"/>
          <p:nvPr/>
        </p:nvSpPr>
        <p:spPr>
          <a:xfrm>
            <a:off x="5271043" y="5346007"/>
            <a:ext cx="3182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+ Connexions avec le GDR QCD  </a:t>
            </a:r>
            <a:endParaRPr lang="fr-FR" dirty="0"/>
          </a:p>
        </p:txBody>
      </p:sp>
      <p:sp>
        <p:nvSpPr>
          <p:cNvPr id="27" name="ZoneTexte 26"/>
          <p:cNvSpPr txBox="1"/>
          <p:nvPr/>
        </p:nvSpPr>
        <p:spPr>
          <a:xfrm>
            <a:off x="59659" y="956258"/>
            <a:ext cx="8491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charset="2"/>
              <a:buChar char="Ø"/>
            </a:pPr>
            <a:r>
              <a:rPr lang="fr-FR" sz="1600" dirty="0" smtClean="0"/>
              <a:t>Le QGP est étudié depuis ~20 ans, ce domaine a beaucoup progressé. Restera-t-il des questions fondamentales à adresser après les </a:t>
            </a:r>
            <a:r>
              <a:rPr lang="fr-FR" sz="1600" dirty="0" err="1" smtClean="0"/>
              <a:t>Runs</a:t>
            </a:r>
            <a:r>
              <a:rPr lang="fr-FR" sz="1600" dirty="0" smtClean="0"/>
              <a:t> 3 et 4 au LHC ?     </a:t>
            </a:r>
            <a:endParaRPr lang="fr-FR" sz="1600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ZoneTexte 7"/>
          <p:cNvSpPr txBox="1"/>
          <p:nvPr/>
        </p:nvSpPr>
        <p:spPr>
          <a:xfrm>
            <a:off x="109357" y="5491214"/>
            <a:ext cx="4667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sz="1600" dirty="0" err="1" smtClean="0"/>
              <a:t>Disclaimer</a:t>
            </a:r>
            <a:r>
              <a:rPr lang="fr-FR" sz="1600" dirty="0" smtClean="0"/>
              <a:t> : retour avec 30min de présentation + 1h discussion =&gt; quelques focus 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077675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sarah.porteboeuf@clermont.in2p3.fr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42963" y="1585913"/>
            <a:ext cx="7772400" cy="442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27" y="698270"/>
            <a:ext cx="8204168" cy="6159730"/>
          </a:xfrm>
          <a:prstGeom prst="rect">
            <a:avLst/>
          </a:prstGeom>
        </p:spPr>
      </p:pic>
      <p:sp>
        <p:nvSpPr>
          <p:cNvPr id="8" name="Shape 108"/>
          <p:cNvSpPr txBox="1">
            <a:spLocks/>
          </p:cNvSpPr>
          <p:nvPr/>
        </p:nvSpPr>
        <p:spPr>
          <a:xfrm>
            <a:off x="213360" y="116529"/>
            <a:ext cx="8403101" cy="73954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ts val="3959"/>
              <a:buFont typeface="Source Sans Pro"/>
              <a:buNone/>
            </a:pPr>
            <a:r>
              <a:rPr lang="fr-FR" sz="3959" b="1" dirty="0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Sondes durs : saveurs lourdes</a:t>
            </a:r>
            <a:endParaRPr lang="fr-FR" sz="3959" b="1" dirty="0">
              <a:solidFill>
                <a:schemeClr val="accent1"/>
              </a:solidFill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/>
              <p:cNvSpPr txBox="1"/>
              <p:nvPr/>
            </p:nvSpPr>
            <p:spPr>
              <a:xfrm>
                <a:off x="2894405" y="2028825"/>
                <a:ext cx="3357570" cy="6065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charset="0"/>
                            </a:rPr>
                            <m:t>AA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b="0" i="1" smtClean="0"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charset="0"/>
                                </a:rPr>
                                <m:t>AA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/</m:t>
                          </m:r>
                          <m:r>
                            <a:rPr lang="en-US" b="0" i="1" smtClean="0">
                              <a:latin typeface="Cambria Math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charset="0"/>
                                </a:rPr>
                                <m:t>T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&lt;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charset="0"/>
                                </a:rPr>
                                <m:t>coll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charset="0"/>
                            </a:rPr>
                            <m:t>&gt;</m:t>
                          </m:r>
                          <m:r>
                            <a:rPr lang="en-US" i="1">
                              <a:latin typeface="Cambria Math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charset="0"/>
                                </a:rPr>
                                <m:t>p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charset="0"/>
                                </a:rPr>
                                <m:t>p</m:t>
                              </m:r>
                            </m:sub>
                          </m:sSub>
                          <m:r>
                            <a:rPr lang="en-US" i="1">
                              <a:latin typeface="Cambria Math" charset="0"/>
                            </a:rPr>
                            <m:t>/</m:t>
                          </m:r>
                          <m:r>
                            <a:rPr lang="en-US" i="1">
                              <a:latin typeface="Cambria Math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charset="0"/>
                                </a:rPr>
                                <m:t>T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4405" y="2028825"/>
                <a:ext cx="3357570" cy="60651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886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sarah.porteboeuf@clermont.in2p3.fr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42963" y="1585913"/>
            <a:ext cx="7772400" cy="442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hape 121"/>
          <p:cNvSpPr txBox="1"/>
          <p:nvPr/>
        </p:nvSpPr>
        <p:spPr>
          <a:xfrm>
            <a:off x="271214" y="3553435"/>
            <a:ext cx="5425265" cy="16901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Wingdings" charset="2"/>
              <a:buChar char="Ø"/>
            </a:pPr>
            <a:r>
              <a:rPr lang="en-US" sz="1800" dirty="0" smtClean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For LHC RUN 1+2 energies, idea of reference system still valid for pp minimum bias. High multiplicity events represent a small contribution to the total cross section</a:t>
            </a:r>
          </a:p>
          <a:p>
            <a:pPr marL="114300"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sz="1800" dirty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      O(10</a:t>
            </a:r>
            <a:r>
              <a:rPr lang="en-US" sz="1800" baseline="30000" dirty="0" smtClean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-4</a:t>
            </a:r>
            <a:r>
              <a:rPr lang="en-US" sz="1800" dirty="0" smtClean="0">
                <a:solidFill>
                  <a:schemeClr val="dk1"/>
                </a:solidFill>
                <a:latin typeface="+mn-lt"/>
                <a:ea typeface="Source Sans Pro"/>
                <a:cs typeface="Source Sans Pro"/>
                <a:sym typeface="Source Sans Pro"/>
              </a:rPr>
              <a:t>) in statistics</a:t>
            </a:r>
            <a:endParaRPr lang="en-US" sz="1800" dirty="0">
              <a:solidFill>
                <a:schemeClr val="dk1"/>
              </a:solidFill>
              <a:latin typeface="+mn-lt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" name="Shape 122"/>
          <p:cNvSpPr txBox="1"/>
          <p:nvPr/>
        </p:nvSpPr>
        <p:spPr>
          <a:xfrm>
            <a:off x="299973" y="1341988"/>
            <a:ext cx="5505972" cy="665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Wingdings" charset="2"/>
              <a:buChar char="Ø"/>
            </a:pPr>
            <a:r>
              <a:rPr lang="en-US" sz="1800" dirty="0" smtClean="0">
                <a:latin typeface="+mn-lt"/>
              </a:rPr>
              <a:t>”small” refers to system size: protons in initial stage</a:t>
            </a:r>
            <a:endParaRPr lang="en-US" sz="1800" dirty="0">
              <a:latin typeface="+mn-lt"/>
            </a:endParaRPr>
          </a:p>
        </p:txBody>
      </p:sp>
      <p:sp>
        <p:nvSpPr>
          <p:cNvPr id="11" name="Shape 123"/>
          <p:cNvSpPr txBox="1"/>
          <p:nvPr/>
        </p:nvSpPr>
        <p:spPr>
          <a:xfrm>
            <a:off x="299973" y="2149199"/>
            <a:ext cx="5367748" cy="989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Wingdings" charset="2"/>
              <a:buChar char="Ø"/>
            </a:pPr>
            <a:r>
              <a:rPr lang="en-US" sz="1800" dirty="0" smtClean="0">
                <a:latin typeface="+mn-lt"/>
              </a:rPr>
              <a:t>But with sometimes a final state looking like a large system, at least for charged particle multiplicity</a:t>
            </a:r>
            <a:endParaRPr lang="en-US" sz="1800" dirty="0">
              <a:latin typeface="+mn-lt"/>
            </a:endParaRPr>
          </a:p>
        </p:txBody>
      </p:sp>
      <p:sp>
        <p:nvSpPr>
          <p:cNvPr id="13" name="Shape 108"/>
          <p:cNvSpPr txBox="1">
            <a:spLocks/>
          </p:cNvSpPr>
          <p:nvPr/>
        </p:nvSpPr>
        <p:spPr>
          <a:xfrm>
            <a:off x="213360" y="116529"/>
            <a:ext cx="8403101" cy="73954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9000"/>
              </a:lnSpc>
              <a:spcBef>
                <a:spcPts val="0"/>
              </a:spcBef>
              <a:buClr>
                <a:schemeClr val="dk2"/>
              </a:buClr>
              <a:buSzPts val="3959"/>
              <a:buFont typeface="Source Sans Pro"/>
              <a:buNone/>
            </a:pPr>
            <a:r>
              <a:rPr lang="fr-FR" sz="3959" b="1" dirty="0" err="1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What</a:t>
            </a:r>
            <a:r>
              <a:rPr lang="fr-FR" sz="3959" b="1" dirty="0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 </a:t>
            </a:r>
            <a:r>
              <a:rPr lang="fr-FR" sz="3959" b="1" dirty="0" err="1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is</a:t>
            </a:r>
            <a:r>
              <a:rPr lang="fr-FR" sz="3959" b="1" dirty="0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 a </a:t>
            </a:r>
            <a:r>
              <a:rPr lang="fr-FR" sz="3959" b="1" dirty="0" err="1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small</a:t>
            </a:r>
            <a:r>
              <a:rPr lang="fr-FR" sz="3959" b="1" dirty="0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 system for QGP </a:t>
            </a:r>
            <a:r>
              <a:rPr lang="fr-FR" sz="3959" b="1" dirty="0" err="1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physics</a:t>
            </a:r>
            <a:r>
              <a:rPr lang="fr-FR" sz="3959" b="1" dirty="0" smtClean="0">
                <a:solidFill>
                  <a:schemeClr val="accent1"/>
                </a:solidFill>
                <a:ea typeface="Source Sans Pro"/>
                <a:cs typeface="Source Sans Pro"/>
                <a:sym typeface="Source Sans Pro"/>
              </a:rPr>
              <a:t>?</a:t>
            </a:r>
            <a:endParaRPr lang="fr-FR" sz="3959" b="1" dirty="0">
              <a:solidFill>
                <a:schemeClr val="accent1"/>
              </a:solidFill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945" y="1221614"/>
            <a:ext cx="2866641" cy="4553778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6426943" y="1095767"/>
            <a:ext cx="21884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Nature Physics 13 (2017) 535-539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95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sarah.porteboeuf@clermont.in2p3.fr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42963" y="1585913"/>
            <a:ext cx="7772400" cy="442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Shape 154"/>
          <p:cNvGraphicFramePr/>
          <p:nvPr>
            <p:extLst>
              <p:ext uri="{D42A27DB-BD31-4B8C-83A1-F6EECF244321}">
                <p14:modId xmlns:p14="http://schemas.microsoft.com/office/powerpoint/2010/main" val="1030287178"/>
              </p:ext>
            </p:extLst>
          </p:nvPr>
        </p:nvGraphicFramePr>
        <p:xfrm>
          <a:off x="231588" y="960696"/>
          <a:ext cx="8383775" cy="531856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032940"/>
                <a:gridCol w="2505335"/>
                <a:gridCol w="1427600"/>
                <a:gridCol w="1417900"/>
              </a:tblGrid>
              <a:tr h="293825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noProof="0" dirty="0" smtClean="0"/>
                        <a:t>Observable of effect</a:t>
                      </a:r>
                      <a:endParaRPr lang="en-US" sz="1200" b="1" noProof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noProof="0" dirty="0" err="1" smtClean="0"/>
                        <a:t>Pb-Pb</a:t>
                      </a:r>
                      <a:endParaRPr lang="en-US" sz="1200" b="1" noProof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noProof="0" dirty="0" err="1" smtClean="0"/>
                        <a:t>pPb</a:t>
                      </a:r>
                      <a:r>
                        <a:rPr lang="en-US" sz="1200" b="1" noProof="0" dirty="0" smtClean="0"/>
                        <a:t> (high </a:t>
                      </a:r>
                      <a:r>
                        <a:rPr lang="en-US" sz="1200" b="1" noProof="0" dirty="0" err="1" smtClean="0"/>
                        <a:t>mult</a:t>
                      </a:r>
                      <a:r>
                        <a:rPr lang="en-US" sz="1200" b="1" noProof="0" dirty="0" smtClean="0"/>
                        <a:t>)</a:t>
                      </a:r>
                      <a:endParaRPr lang="en-US" sz="1200" b="1" noProof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noProof="0" dirty="0" smtClean="0"/>
                        <a:t>pp (high </a:t>
                      </a:r>
                      <a:r>
                        <a:rPr lang="en-US" sz="1200" b="1" noProof="0" dirty="0" err="1" smtClean="0"/>
                        <a:t>mult</a:t>
                      </a:r>
                      <a:r>
                        <a:rPr lang="en-US" sz="1200" b="1" noProof="0" dirty="0" smtClean="0"/>
                        <a:t>)</a:t>
                      </a:r>
                      <a:endParaRPr lang="en-US" sz="1200" b="1" noProof="0" dirty="0"/>
                    </a:p>
                  </a:txBody>
                  <a:tcPr marL="91425" marR="91425" marT="91425" marB="91425"/>
                </a:tc>
              </a:tr>
              <a:tr h="238400">
                <a:tc gridSpan="4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noProof="0" dirty="0" smtClean="0"/>
                        <a:t>SOFT Probes</a:t>
                      </a:r>
                      <a:endParaRPr lang="en-US" sz="1200" b="1" noProof="0" dirty="0"/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64775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noProof="0" dirty="0" smtClean="0"/>
                        <a:t>low </a:t>
                      </a:r>
                      <a:r>
                        <a:rPr lang="en-US" sz="1000" b="1" i="1" noProof="0" dirty="0" err="1" smtClean="0"/>
                        <a:t>p</a:t>
                      </a:r>
                      <a:r>
                        <a:rPr lang="en-US" sz="1000" b="1" baseline="-25000" noProof="0" dirty="0" err="1" smtClean="0"/>
                        <a:t>T</a:t>
                      </a:r>
                      <a:r>
                        <a:rPr lang="en-US" sz="1000" b="1" noProof="0" dirty="0" smtClean="0"/>
                        <a:t> spectra ("radial flow")</a:t>
                      </a:r>
                      <a:endParaRPr lang="en-US" sz="1000" b="1" noProof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noProof="0" dirty="0" smtClean="0"/>
                        <a:t>yes</a:t>
                      </a:r>
                      <a:endParaRPr lang="en-US" sz="1000" b="1" noProof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noProof="0" dirty="0" smtClean="0"/>
                        <a:t>yes</a:t>
                      </a:r>
                      <a:endParaRPr lang="en-US" sz="1000" b="1" noProof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noProof="0" dirty="0" smtClean="0"/>
                        <a:t>yes</a:t>
                      </a:r>
                      <a:endParaRPr lang="en-US" sz="1000" b="1" noProof="0" dirty="0"/>
                    </a:p>
                  </a:txBody>
                  <a:tcPr marL="91425" marR="91425" marT="91425" marB="91425"/>
                </a:tc>
              </a:tr>
              <a:tr h="0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noProof="0" dirty="0" smtClean="0"/>
                        <a:t>Intermediate </a:t>
                      </a:r>
                      <a:r>
                        <a:rPr lang="en-US" sz="1000" b="1" i="1" noProof="0" dirty="0" err="1" smtClean="0"/>
                        <a:t>p</a:t>
                      </a:r>
                      <a:r>
                        <a:rPr lang="en-US" sz="1000" b="1" baseline="-25000" noProof="0" dirty="0" err="1" smtClean="0"/>
                        <a:t>T</a:t>
                      </a:r>
                      <a:r>
                        <a:rPr lang="en-US" sz="1000" b="1" noProof="0" dirty="0" smtClean="0"/>
                        <a:t> ("recombination")</a:t>
                      </a:r>
                      <a:endParaRPr lang="en-US" sz="1000" b="1" noProof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noProof="0" dirty="0" smtClean="0"/>
                        <a:t>yes</a:t>
                      </a:r>
                      <a:endParaRPr lang="en-US" sz="1000" b="1" noProof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noProof="0" dirty="0" smtClean="0"/>
                        <a:t>yes</a:t>
                      </a:r>
                      <a:endParaRPr lang="en-US" sz="1000" b="1" noProof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noProof="0" dirty="0" smtClean="0"/>
                        <a:t>yes</a:t>
                      </a:r>
                      <a:endParaRPr lang="en-US" sz="1000" b="1" noProof="0" dirty="0"/>
                    </a:p>
                  </a:txBody>
                  <a:tcPr marL="91425" marR="91425" marT="91425" marB="91425"/>
                </a:tc>
              </a:tr>
              <a:tr h="312937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noProof="0" dirty="0" smtClean="0"/>
                        <a:t>HBT radii</a:t>
                      </a:r>
                      <a:endParaRPr lang="en-US" sz="1000" b="1" noProof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1" noProof="0" smtClean="0"/>
                        <a:t>R</a:t>
                      </a:r>
                      <a:r>
                        <a:rPr lang="en-US" sz="1000" b="1" i="0" baseline="-25000" noProof="0" smtClean="0"/>
                        <a:t>out</a:t>
                      </a:r>
                      <a:r>
                        <a:rPr lang="en-US" sz="1000" b="1" noProof="0" smtClean="0"/>
                        <a:t>/</a:t>
                      </a:r>
                      <a:r>
                        <a:rPr lang="en-US" sz="1000" b="1" i="1" noProof="0" smtClean="0"/>
                        <a:t>R</a:t>
                      </a:r>
                      <a:r>
                        <a:rPr lang="en-US" sz="1000" b="1" baseline="-25000" noProof="0" smtClean="0"/>
                        <a:t>side</a:t>
                      </a:r>
                      <a:r>
                        <a:rPr lang="en-US" sz="1000" b="1" noProof="0" smtClean="0"/>
                        <a:t>~1</a:t>
                      </a:r>
                      <a:endParaRPr lang="en-US" sz="1000" b="1" noProof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1" noProof="0" dirty="0" smtClean="0"/>
                        <a:t>R</a:t>
                      </a:r>
                      <a:r>
                        <a:rPr lang="en-US" sz="1000" b="1" i="0" baseline="-25000" noProof="0" dirty="0" smtClean="0"/>
                        <a:t>out</a:t>
                      </a:r>
                      <a:r>
                        <a:rPr lang="en-US" sz="1000" b="1" noProof="0" dirty="0" smtClean="0"/>
                        <a:t>/</a:t>
                      </a:r>
                      <a:r>
                        <a:rPr lang="en-US" sz="1000" b="1" i="1" noProof="0" dirty="0" err="1" smtClean="0"/>
                        <a:t>R</a:t>
                      </a:r>
                      <a:r>
                        <a:rPr lang="en-US" sz="1000" b="1" baseline="-25000" noProof="0" dirty="0" err="1" smtClean="0"/>
                        <a:t>side</a:t>
                      </a:r>
                      <a:r>
                        <a:rPr lang="en-US" sz="1000" b="1" baseline="0" noProof="0" dirty="0" smtClean="0">
                          <a:solidFill>
                            <a:schemeClr val="dk1"/>
                          </a:solidFill>
                        </a:rPr>
                        <a:t> ≤ </a:t>
                      </a:r>
                      <a:r>
                        <a:rPr lang="en-US" sz="1000" b="1" noProof="0" dirty="0" smtClean="0">
                          <a:solidFill>
                            <a:schemeClr val="dk1"/>
                          </a:solidFill>
                        </a:rPr>
                        <a:t>1</a:t>
                      </a:r>
                      <a:endParaRPr lang="en-US" sz="1000" b="1" noProof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1" noProof="0" dirty="0" smtClean="0"/>
                        <a:t>R</a:t>
                      </a:r>
                      <a:r>
                        <a:rPr lang="en-US" sz="1000" b="1" i="0" baseline="-25000" noProof="0" dirty="0" smtClean="0"/>
                        <a:t>out</a:t>
                      </a:r>
                      <a:r>
                        <a:rPr lang="en-US" sz="1000" b="1" noProof="0" dirty="0" smtClean="0"/>
                        <a:t>/</a:t>
                      </a:r>
                      <a:r>
                        <a:rPr lang="en-US" sz="1000" b="1" i="1" noProof="0" dirty="0" err="1" smtClean="0"/>
                        <a:t>R</a:t>
                      </a:r>
                      <a:r>
                        <a:rPr lang="en-US" sz="1000" b="1" baseline="-25000" noProof="0" dirty="0" err="1" smtClean="0"/>
                        <a:t>side</a:t>
                      </a:r>
                      <a:r>
                        <a:rPr lang="en-US" sz="1000" b="1" baseline="0" noProof="0" dirty="0" smtClean="0">
                          <a:solidFill>
                            <a:schemeClr val="dk1"/>
                          </a:solidFill>
                        </a:rPr>
                        <a:t> ≤ </a:t>
                      </a:r>
                      <a:r>
                        <a:rPr lang="en-US" sz="1000" b="1" noProof="0" dirty="0" smtClean="0">
                          <a:solidFill>
                            <a:schemeClr val="dk1"/>
                          </a:solidFill>
                        </a:rPr>
                        <a:t>1</a:t>
                      </a:r>
                      <a:endParaRPr lang="en-US" sz="1000" b="1" noProof="0" dirty="0"/>
                    </a:p>
                  </a:txBody>
                  <a:tcPr marL="91425" marR="91425" marT="91425" marB="91425"/>
                </a:tc>
              </a:tr>
              <a:tr h="2647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noProof="0" dirty="0" smtClean="0"/>
                        <a:t>Azimuthal anisotropy (</a:t>
                      </a:r>
                      <a:r>
                        <a:rPr lang="en-US" sz="1000" b="1" i="1" noProof="0" dirty="0" err="1" smtClean="0"/>
                        <a:t>v</a:t>
                      </a:r>
                      <a:r>
                        <a:rPr lang="en-US" sz="1000" b="1" baseline="-25000" noProof="0" dirty="0" err="1" smtClean="0"/>
                        <a:t>n</a:t>
                      </a:r>
                      <a:r>
                        <a:rPr lang="en-US" sz="1000" b="1" noProof="0" dirty="0" smtClean="0"/>
                        <a:t>) (2 </a:t>
                      </a:r>
                      <a:r>
                        <a:rPr lang="en-US" sz="1000" b="1" noProof="0" dirty="0" err="1" smtClean="0"/>
                        <a:t>prt</a:t>
                      </a:r>
                      <a:r>
                        <a:rPr lang="en-US" sz="1000" b="1" noProof="0" dirty="0" smtClean="0"/>
                        <a:t>. correlations)</a:t>
                      </a:r>
                      <a:endParaRPr lang="en-US" sz="1000" b="1" noProof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1" noProof="0" dirty="0" smtClean="0"/>
                        <a:t>v</a:t>
                      </a:r>
                      <a:r>
                        <a:rPr lang="en-US" sz="1000" b="1" baseline="-25000" noProof="0" dirty="0" smtClean="0"/>
                        <a:t>1</a:t>
                      </a:r>
                      <a:r>
                        <a:rPr lang="en-US" sz="1000" b="1" noProof="0" dirty="0" smtClean="0"/>
                        <a:t>-</a:t>
                      </a:r>
                      <a:r>
                        <a:rPr lang="en-US" sz="1000" b="1" i="1" noProof="0" dirty="0" smtClean="0"/>
                        <a:t>v</a:t>
                      </a:r>
                      <a:r>
                        <a:rPr lang="en-US" sz="1000" b="1" baseline="-25000" noProof="0" dirty="0" smtClean="0"/>
                        <a:t>7</a:t>
                      </a:r>
                      <a:endParaRPr lang="en-US" sz="1000" b="1" baseline="-25000" noProof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1" noProof="0" dirty="0" smtClean="0">
                          <a:solidFill>
                            <a:schemeClr val="dk1"/>
                          </a:solidFill>
                        </a:rPr>
                        <a:t>v</a:t>
                      </a:r>
                      <a:r>
                        <a:rPr lang="en-US" sz="1000" b="1" baseline="-25000" noProof="0" dirty="0" smtClean="0">
                          <a:solidFill>
                            <a:schemeClr val="dk1"/>
                          </a:solidFill>
                        </a:rPr>
                        <a:t>1</a:t>
                      </a:r>
                      <a:r>
                        <a:rPr lang="en-US" sz="1000" b="1" noProof="0" dirty="0" smtClean="0">
                          <a:solidFill>
                            <a:schemeClr val="dk1"/>
                          </a:solidFill>
                        </a:rPr>
                        <a:t>-</a:t>
                      </a:r>
                      <a:r>
                        <a:rPr lang="en-US" sz="1000" b="1" i="1" noProof="0" dirty="0" smtClean="0">
                          <a:solidFill>
                            <a:schemeClr val="dk1"/>
                          </a:solidFill>
                        </a:rPr>
                        <a:t>v</a:t>
                      </a:r>
                      <a:r>
                        <a:rPr lang="en-US" sz="1000" b="1" baseline="-25000" noProof="0" dirty="0" smtClean="0">
                          <a:solidFill>
                            <a:schemeClr val="dk1"/>
                          </a:solidFill>
                        </a:rPr>
                        <a:t>5</a:t>
                      </a:r>
                      <a:endParaRPr lang="en-US" sz="1000" b="1" baseline="-25000" noProof="0"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1" noProof="0" dirty="0" smtClean="0">
                          <a:solidFill>
                            <a:schemeClr val="dk1"/>
                          </a:solidFill>
                        </a:rPr>
                        <a:t>v</a:t>
                      </a:r>
                      <a:r>
                        <a:rPr lang="en-US" sz="1000" b="1" baseline="-25000" noProof="0" dirty="0" smtClean="0">
                          <a:solidFill>
                            <a:schemeClr val="dk1"/>
                          </a:solidFill>
                        </a:rPr>
                        <a:t>2</a:t>
                      </a:r>
                      <a:r>
                        <a:rPr lang="en-US" sz="1000" b="1" noProof="0" dirty="0" smtClean="0">
                          <a:solidFill>
                            <a:schemeClr val="dk1"/>
                          </a:solidFill>
                        </a:rPr>
                        <a:t>-</a:t>
                      </a:r>
                      <a:r>
                        <a:rPr lang="en-US" sz="1000" b="1" i="1" noProof="0" dirty="0" smtClean="0">
                          <a:solidFill>
                            <a:schemeClr val="dk1"/>
                          </a:solidFill>
                        </a:rPr>
                        <a:t>v</a:t>
                      </a:r>
                      <a:r>
                        <a:rPr lang="en-US" sz="1000" b="1" baseline="-25000" noProof="0" dirty="0" smtClean="0">
                          <a:solidFill>
                            <a:schemeClr val="dk1"/>
                          </a:solidFill>
                        </a:rPr>
                        <a:t>4</a:t>
                      </a:r>
                      <a:endParaRPr lang="en-US" sz="1000" b="1" baseline="-25000" noProof="0"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noProof="0" dirty="0" smtClean="0"/>
                        <a:t>Characteristic mass dependence</a:t>
                      </a:r>
                      <a:endParaRPr lang="en-US" sz="1000" b="1" noProof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1" noProof="0" dirty="0" smtClean="0"/>
                        <a:t>v</a:t>
                      </a:r>
                      <a:r>
                        <a:rPr lang="en-US" sz="1000" b="1" baseline="-25000" noProof="0" dirty="0" smtClean="0"/>
                        <a:t>2</a:t>
                      </a:r>
                      <a:r>
                        <a:rPr lang="en-US" sz="1000" b="1" noProof="0" dirty="0" smtClean="0"/>
                        <a:t>-</a:t>
                      </a:r>
                      <a:r>
                        <a:rPr lang="en-US" sz="1000" b="1" i="1" noProof="0" dirty="0" smtClean="0"/>
                        <a:t>v</a:t>
                      </a:r>
                      <a:r>
                        <a:rPr lang="en-US" sz="1000" b="1" baseline="-25000" noProof="0" dirty="0" smtClean="0"/>
                        <a:t>5</a:t>
                      </a:r>
                      <a:endParaRPr lang="en-US" sz="1000" b="1" baseline="-25000" noProof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1" noProof="0" dirty="0" smtClean="0">
                          <a:solidFill>
                            <a:schemeClr val="dk1"/>
                          </a:solidFill>
                        </a:rPr>
                        <a:t>v</a:t>
                      </a:r>
                      <a:r>
                        <a:rPr lang="en-US" sz="1000" b="1" baseline="-25000" noProof="0" dirty="0" smtClean="0">
                          <a:solidFill>
                            <a:schemeClr val="dk1"/>
                          </a:solidFill>
                        </a:rPr>
                        <a:t>2</a:t>
                      </a:r>
                      <a:r>
                        <a:rPr lang="en-US" sz="1000" b="1" noProof="0" dirty="0" smtClean="0">
                          <a:solidFill>
                            <a:schemeClr val="dk1"/>
                          </a:solidFill>
                        </a:rPr>
                        <a:t>-</a:t>
                      </a:r>
                      <a:r>
                        <a:rPr lang="en-US" sz="1000" b="1" i="1" noProof="0" dirty="0" smtClean="0">
                          <a:solidFill>
                            <a:schemeClr val="dk1"/>
                          </a:solidFill>
                        </a:rPr>
                        <a:t>v</a:t>
                      </a:r>
                      <a:r>
                        <a:rPr lang="en-US" sz="1000" b="1" baseline="-25000" noProof="0" dirty="0" smtClean="0">
                          <a:solidFill>
                            <a:schemeClr val="dk1"/>
                          </a:solidFill>
                        </a:rPr>
                        <a:t>3</a:t>
                      </a:r>
                      <a:endParaRPr lang="en-US" sz="1000" b="1" baseline="-25000" noProof="0"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1" noProof="0" dirty="0" smtClean="0">
                          <a:solidFill>
                            <a:schemeClr val="dk1"/>
                          </a:solidFill>
                        </a:rPr>
                        <a:t>v</a:t>
                      </a:r>
                      <a:r>
                        <a:rPr lang="en-US" sz="1000" b="1" baseline="-25000" noProof="0" dirty="0" smtClean="0">
                          <a:solidFill>
                            <a:schemeClr val="dk1"/>
                          </a:solidFill>
                        </a:rPr>
                        <a:t>2</a:t>
                      </a:r>
                      <a:endParaRPr lang="en-US" sz="1000" b="1" baseline="-25000" noProof="0"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410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noProof="0" dirty="0" smtClean="0"/>
                        <a:t>Higher order </a:t>
                      </a:r>
                      <a:r>
                        <a:rPr lang="en-US" sz="1000" b="1" noProof="0" dirty="0" err="1" smtClean="0"/>
                        <a:t>cumulants</a:t>
                      </a:r>
                      <a:endParaRPr lang="en-US" sz="1000" b="1" noProof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noProof="0" dirty="0" smtClean="0"/>
                        <a:t>"4~6~8 " + higher harmonics</a:t>
                      </a:r>
                      <a:endParaRPr lang="en-US" sz="1000" b="1" noProof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noProof="0" dirty="0" smtClean="0">
                          <a:solidFill>
                            <a:schemeClr val="dk1"/>
                          </a:solidFill>
                        </a:rPr>
                        <a:t>"4~6~8 " + higher harmonics</a:t>
                      </a:r>
                      <a:endParaRPr lang="en-US" sz="1000" b="1" noProof="0"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noProof="0" dirty="0" smtClean="0">
                          <a:solidFill>
                            <a:schemeClr val="dk1"/>
                          </a:solidFill>
                        </a:rPr>
                        <a:t>"4~6 "+ higher harmonics</a:t>
                      </a:r>
                      <a:endParaRPr lang="en-US" sz="1000" b="1" noProof="0"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25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noProof="0" dirty="0" smtClean="0"/>
                        <a:t>Event by event </a:t>
                      </a:r>
                      <a:r>
                        <a:rPr lang="en-US" sz="1000" b="1" i="1" noProof="0" dirty="0" err="1" smtClean="0"/>
                        <a:t>v</a:t>
                      </a:r>
                      <a:r>
                        <a:rPr lang="en-US" sz="1000" b="1" baseline="-25000" noProof="0" dirty="0" err="1" smtClean="0"/>
                        <a:t>n</a:t>
                      </a:r>
                      <a:r>
                        <a:rPr lang="en-US" sz="1000" b="1" noProof="0" dirty="0" smtClean="0"/>
                        <a:t> distributions</a:t>
                      </a:r>
                      <a:endParaRPr lang="en-US" sz="1000" b="1" noProof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noProof="0" dirty="0" smtClean="0"/>
                        <a:t>n=2-4</a:t>
                      </a:r>
                      <a:endParaRPr lang="en-US" sz="1000" b="1" noProof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noProof="0" dirty="0" smtClean="0">
                          <a:solidFill>
                            <a:schemeClr val="dk1"/>
                          </a:solidFill>
                        </a:rPr>
                        <a:t>Not measured</a:t>
                      </a:r>
                      <a:endParaRPr lang="en-US" sz="1000" b="1" noProof="0"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noProof="0" dirty="0" smtClean="0">
                          <a:solidFill>
                            <a:schemeClr val="dk1"/>
                          </a:solidFill>
                        </a:rPr>
                        <a:t>Not measured</a:t>
                      </a:r>
                      <a:endParaRPr lang="en-US" sz="1000" b="1" noProof="0"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255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noProof="0" dirty="0" smtClean="0"/>
                        <a:t>Event plane and </a:t>
                      </a:r>
                      <a:r>
                        <a:rPr lang="en-US" sz="1000" b="1" i="1" noProof="0" dirty="0" err="1" smtClean="0"/>
                        <a:t>v</a:t>
                      </a:r>
                      <a:r>
                        <a:rPr lang="en-US" sz="1000" b="1" i="0" baseline="-25000" noProof="0" dirty="0" err="1" smtClean="0"/>
                        <a:t>n</a:t>
                      </a:r>
                      <a:r>
                        <a:rPr lang="en-US" sz="1000" b="1" noProof="0" dirty="0" smtClean="0"/>
                        <a:t> correlations</a:t>
                      </a:r>
                      <a:endParaRPr lang="en-US" sz="1000" b="1" noProof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noProof="0" dirty="0" smtClean="0"/>
                        <a:t>yes</a:t>
                      </a:r>
                      <a:endParaRPr lang="en-US" sz="1000" b="1" noProof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noProof="0" dirty="0" smtClean="0">
                          <a:solidFill>
                            <a:schemeClr val="dk1"/>
                          </a:solidFill>
                        </a:rPr>
                        <a:t>yes</a:t>
                      </a:r>
                      <a:endParaRPr lang="en-US" sz="1000" b="1" noProof="0"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noProof="0" dirty="0" smtClean="0">
                          <a:solidFill>
                            <a:schemeClr val="dk1"/>
                          </a:solidFill>
                        </a:rPr>
                        <a:t>yes</a:t>
                      </a:r>
                      <a:endParaRPr lang="en-US" sz="1000" b="1" noProof="0" dirty="0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</a:tr>
              <a:tr h="235700">
                <a:tc gridSpan="4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noProof="0" dirty="0" smtClean="0"/>
                        <a:t>HARD Probes</a:t>
                      </a:r>
                      <a:endParaRPr lang="en-US" sz="1200" b="1" noProof="0" dirty="0"/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938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noProof="0" dirty="0" smtClean="0"/>
                        <a:t>Direct photons at low-</a:t>
                      </a:r>
                      <a:r>
                        <a:rPr lang="en-US" sz="1000" b="1" i="1" noProof="0" dirty="0" err="1" smtClean="0"/>
                        <a:t>p</a:t>
                      </a:r>
                      <a:r>
                        <a:rPr lang="en-US" sz="1000" b="1" baseline="-25000" noProof="0" dirty="0" err="1" smtClean="0"/>
                        <a:t>T</a:t>
                      </a:r>
                      <a:endParaRPr lang="en-US" sz="1000" b="1" noProof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noProof="0" dirty="0" smtClean="0"/>
                        <a:t>yes</a:t>
                      </a:r>
                      <a:endParaRPr lang="en-US" sz="1000" b="1" noProof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noProof="0" dirty="0" smtClean="0"/>
                        <a:t>Not measured</a:t>
                      </a:r>
                      <a:endParaRPr lang="en-US" sz="1000" b="1" noProof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noProof="0" dirty="0" smtClean="0"/>
                        <a:t>yes</a:t>
                      </a:r>
                      <a:endParaRPr lang="en-US" sz="1000" b="1" noProof="0" dirty="0"/>
                    </a:p>
                  </a:txBody>
                  <a:tcPr marL="91425" marR="91425" marT="91425" marB="91425"/>
                </a:tc>
              </a:tr>
              <a:tr h="38122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noProof="0" dirty="0" smtClean="0"/>
                        <a:t>Jet Quenching</a:t>
                      </a:r>
                      <a:endParaRPr lang="en-US" sz="1000" b="1" noProof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noProof="0" dirty="0" smtClean="0"/>
                        <a:t>yes</a:t>
                      </a:r>
                      <a:endParaRPr lang="en-US" sz="1000" b="1" noProof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noProof="0" dirty="0" smtClean="0"/>
                        <a:t>Not observed</a:t>
                      </a:r>
                      <a:endParaRPr lang="en-US" sz="1000" b="1" noProof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noProof="0" dirty="0" smtClean="0"/>
                        <a:t>Not observed</a:t>
                      </a:r>
                      <a:endParaRPr lang="en-US" sz="1000" b="1" noProof="0" dirty="0"/>
                    </a:p>
                  </a:txBody>
                  <a:tcPr marL="91425" marR="91425" marT="91425" marB="91425"/>
                </a:tc>
              </a:tr>
              <a:tr h="2357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noProof="0" dirty="0" err="1" smtClean="0"/>
                        <a:t>Quarkonia</a:t>
                      </a:r>
                      <a:endParaRPr lang="en-US" sz="1000" b="1" noProof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noProof="0" dirty="0" smtClean="0"/>
                        <a:t>J/</a:t>
                      </a:r>
                      <a:r>
                        <a:rPr lang="en-US" sz="1000" b="1" noProof="0" dirty="0" err="1" smtClean="0"/>
                        <a:t>Ψ</a:t>
                      </a:r>
                      <a:r>
                        <a:rPr lang="en-US" sz="1000" b="1" baseline="0" noProof="0" dirty="0" smtClean="0"/>
                        <a:t> regeneration / </a:t>
                      </a:r>
                      <a:r>
                        <a:rPr lang="en-US" sz="1000" b="1" baseline="0" noProof="0" dirty="0" err="1" smtClean="0"/>
                        <a:t>Υ</a:t>
                      </a:r>
                      <a:r>
                        <a:rPr lang="en-US" sz="1000" b="1" baseline="0" noProof="0" dirty="0" smtClean="0"/>
                        <a:t> </a:t>
                      </a:r>
                      <a:r>
                        <a:rPr lang="en-US" sz="1000" b="1" baseline="0" noProof="0" dirty="0" err="1" smtClean="0"/>
                        <a:t>supression</a:t>
                      </a:r>
                      <a:endParaRPr lang="en-US" sz="1000" b="1" noProof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noProof="0" dirty="0" smtClean="0"/>
                        <a:t>suppressed</a:t>
                      </a:r>
                      <a:endParaRPr lang="en-US" sz="1000" b="1" noProof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noProof="0" dirty="0" smtClean="0"/>
                        <a:t>Not measured</a:t>
                      </a:r>
                    </a:p>
                  </a:txBody>
                  <a:tcPr marL="91425" marR="91425" marT="91425" marB="91425"/>
                </a:tc>
              </a:tr>
              <a:tr h="2647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noProof="0" dirty="0" smtClean="0"/>
                        <a:t>Heavy-flavor anisotropy</a:t>
                      </a:r>
                      <a:endParaRPr lang="en-US" sz="1000" b="1" noProof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noProof="0" dirty="0" smtClean="0"/>
                        <a:t>yes</a:t>
                      </a:r>
                      <a:endParaRPr lang="en-US" sz="1000" b="1" noProof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noProof="0" dirty="0" smtClean="0"/>
                        <a:t>yes</a:t>
                      </a:r>
                      <a:endParaRPr lang="en-US" sz="1000" b="1" noProof="0"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noProof="0" dirty="0" smtClean="0"/>
                        <a:t>Not measured</a:t>
                      </a:r>
                      <a:endParaRPr lang="en-US" sz="1000" b="1" noProof="0" dirty="0"/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  <p:sp>
        <p:nvSpPr>
          <p:cNvPr id="10" name="Shape 151"/>
          <p:cNvSpPr txBox="1">
            <a:spLocks noGrp="1"/>
          </p:cNvSpPr>
          <p:nvPr>
            <p:ph type="title"/>
          </p:nvPr>
        </p:nvSpPr>
        <p:spPr>
          <a:xfrm>
            <a:off x="146950" y="44762"/>
            <a:ext cx="79746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59"/>
              <a:buFont typeface="Source Sans Pro"/>
              <a:buNone/>
            </a:pPr>
            <a:r>
              <a:rPr lang="fr-FR" sz="3959" b="1" dirty="0" err="1">
                <a:solidFill>
                  <a:schemeClr val="accent1"/>
                </a:solidFill>
              </a:rPr>
              <a:t>Sign</a:t>
            </a:r>
            <a:r>
              <a:rPr lang="fr-FR" sz="3959" b="1" dirty="0">
                <a:solidFill>
                  <a:schemeClr val="accent1"/>
                </a:solidFill>
              </a:rPr>
              <a:t> of QGP in </a:t>
            </a:r>
            <a:r>
              <a:rPr lang="fr-FR" sz="3959" b="1" dirty="0" err="1">
                <a:solidFill>
                  <a:schemeClr val="accent1"/>
                </a:solidFill>
              </a:rPr>
              <a:t>small</a:t>
            </a:r>
            <a:r>
              <a:rPr lang="fr-FR" sz="3959" b="1" dirty="0">
                <a:solidFill>
                  <a:schemeClr val="accent1"/>
                </a:solidFill>
              </a:rPr>
              <a:t> </a:t>
            </a:r>
            <a:r>
              <a:rPr lang="fr-FR" sz="3959" b="1" dirty="0" err="1">
                <a:solidFill>
                  <a:schemeClr val="accent1"/>
                </a:solidFill>
              </a:rPr>
              <a:t>systems</a:t>
            </a:r>
            <a:r>
              <a:rPr lang="fr-FR" sz="3959" b="1" dirty="0">
                <a:solidFill>
                  <a:schemeClr val="accent1"/>
                </a:solidFill>
              </a:rPr>
              <a:t> </a:t>
            </a:r>
            <a:r>
              <a:rPr lang="fr-FR" sz="3959" b="1" dirty="0" smtClean="0">
                <a:solidFill>
                  <a:schemeClr val="accent1"/>
                </a:solidFill>
              </a:rPr>
              <a:t>at LHC ?</a:t>
            </a:r>
            <a:endParaRPr sz="3959" b="1" i="0" u="none" strike="noStrike" cap="none" dirty="0">
              <a:solidFill>
                <a:schemeClr val="accen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" name="Shape 152"/>
          <p:cNvSpPr txBox="1"/>
          <p:nvPr/>
        </p:nvSpPr>
        <p:spPr>
          <a:xfrm>
            <a:off x="434363" y="470998"/>
            <a:ext cx="8589600" cy="482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>
                <a:latin typeface="+mn-lt"/>
              </a:rPr>
              <a:t>Table </a:t>
            </a:r>
            <a:r>
              <a:rPr lang="fr-FR" sz="1200" dirty="0" err="1">
                <a:latin typeface="+mn-lt"/>
              </a:rPr>
              <a:t>prepared</a:t>
            </a:r>
            <a:r>
              <a:rPr lang="fr-FR" sz="1200" dirty="0">
                <a:latin typeface="+mn-lt"/>
              </a:rPr>
              <a:t> by the WG </a:t>
            </a:r>
            <a:r>
              <a:rPr lang="fr-FR" sz="1200" dirty="0" err="1">
                <a:latin typeface="+mn-lt"/>
              </a:rPr>
              <a:t>small</a:t>
            </a:r>
            <a:r>
              <a:rPr lang="fr-FR" sz="1200" dirty="0">
                <a:latin typeface="+mn-lt"/>
              </a:rPr>
              <a:t> </a:t>
            </a:r>
            <a:r>
              <a:rPr lang="fr-FR" sz="1200" dirty="0" err="1">
                <a:latin typeface="+mn-lt"/>
              </a:rPr>
              <a:t>systems</a:t>
            </a:r>
            <a:r>
              <a:rPr lang="fr-FR" sz="1200" dirty="0">
                <a:latin typeface="+mn-lt"/>
              </a:rPr>
              <a:t> </a:t>
            </a:r>
            <a:r>
              <a:rPr lang="fr-FR" sz="1200" dirty="0" err="1">
                <a:latin typeface="+mn-lt"/>
              </a:rPr>
              <a:t>from</a:t>
            </a:r>
            <a:r>
              <a:rPr lang="fr-FR" sz="1200" dirty="0">
                <a:latin typeface="+mn-lt"/>
              </a:rPr>
              <a:t> the HL/E-LHC </a:t>
            </a:r>
            <a:r>
              <a:rPr lang="fr-FR" sz="1200" dirty="0" err="1">
                <a:latin typeface="+mn-lt"/>
              </a:rPr>
              <a:t>working</a:t>
            </a:r>
            <a:r>
              <a:rPr lang="fr-FR" sz="1200" dirty="0">
                <a:latin typeface="+mn-lt"/>
              </a:rPr>
              <a:t> </a:t>
            </a:r>
            <a:r>
              <a:rPr lang="fr-FR" sz="1200" dirty="0" smtClean="0">
                <a:latin typeface="+mn-lt"/>
              </a:rPr>
              <a:t>group</a:t>
            </a: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 err="1" smtClean="0">
                <a:latin typeface="+mn-lt"/>
              </a:rPr>
              <a:t>See</a:t>
            </a:r>
            <a:r>
              <a:rPr lang="fr-FR" sz="1200" dirty="0" smtClean="0">
                <a:latin typeface="+mn-lt"/>
              </a:rPr>
              <a:t> the </a:t>
            </a:r>
            <a:r>
              <a:rPr lang="fr-FR" sz="1200" dirty="0" err="1" smtClean="0">
                <a:latin typeface="+mn-lt"/>
              </a:rPr>
              <a:t>yellow</a:t>
            </a:r>
            <a:r>
              <a:rPr lang="fr-FR" sz="1200" dirty="0" smtClean="0">
                <a:latin typeface="+mn-lt"/>
              </a:rPr>
              <a:t> report, in </a:t>
            </a:r>
            <a:r>
              <a:rPr lang="fr-FR" sz="1200" dirty="0" err="1" smtClean="0">
                <a:latin typeface="+mn-lt"/>
              </a:rPr>
              <a:t>preparation</a:t>
            </a:r>
            <a:r>
              <a:rPr lang="fr-FR" sz="1200" dirty="0" smtClean="0">
                <a:latin typeface="+mn-lt"/>
              </a:rPr>
              <a:t>, for </a:t>
            </a:r>
            <a:r>
              <a:rPr lang="fr-FR" sz="1200" dirty="0" err="1" smtClean="0">
                <a:latin typeface="+mn-lt"/>
              </a:rPr>
              <a:t>references</a:t>
            </a:r>
            <a:r>
              <a:rPr lang="fr-FR" sz="1200" dirty="0" smtClean="0">
                <a:latin typeface="+mn-lt"/>
              </a:rPr>
              <a:t> (140) </a:t>
            </a:r>
            <a:endParaRPr sz="1200" dirty="0">
              <a:latin typeface="+mn-lt"/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830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sarah.porteboeuf@clermont.in2p3.fr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42963" y="1585913"/>
            <a:ext cx="7772400" cy="442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ZoneTexte 6"/>
          <p:cNvSpPr txBox="1"/>
          <p:nvPr/>
        </p:nvSpPr>
        <p:spPr>
          <a:xfrm>
            <a:off x="114299" y="128588"/>
            <a:ext cx="8829675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900" b="1" dirty="0" smtClean="0">
                <a:solidFill>
                  <a:schemeClr val="accent1"/>
                </a:solidFill>
                <a:latin typeface="+mj-lt"/>
              </a:rPr>
              <a:t>QGP et collisions hadroniques</a:t>
            </a:r>
            <a:endParaRPr lang="fr-FR" sz="39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45053" y="1127476"/>
            <a:ext cx="7000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Observe-t-on des gouttelettes de QGP dans les petits systèmes ? 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633085" y="1401247"/>
            <a:ext cx="219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Collectivité vs. QGP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330765" y="1798742"/>
            <a:ext cx="7465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Quid de l’interaction des sondes dures avec une gouttelette de QGP ?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 flipH="1">
            <a:off x="330765" y="2279720"/>
            <a:ext cx="8613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Quel mécanisme de l’état initial permettrait d’atteindre la densité d’énergie associée à la transition de phase dans les petits systèmes ? Est-ce le même 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305266" y="3006322"/>
            <a:ext cx="8424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fr-FR" dirty="0" smtClean="0"/>
              <a:t>Dans quelle mesure les collisions hadroniques à hautes énergies peuvent être décrites avec un seul formalisme ? 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580000" y="4952383"/>
            <a:ext cx="589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Question centrale de l’émergence de la collectivité dans les collisions hadroniques</a:t>
            </a:r>
            <a:endParaRPr lang="fr-FR" sz="2000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1204908" y="3907432"/>
            <a:ext cx="6625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Les petits systèmes : non pas une énième sonde du QGP mais une redéfinition du sujet</a:t>
            </a:r>
            <a:endParaRPr lang="fr-FR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2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hape 1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9418" y="194687"/>
            <a:ext cx="9163418" cy="64533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Espace réservé du pied de page 3"/>
          <p:cNvSpPr txBox="1">
            <a:spLocks/>
          </p:cNvSpPr>
          <p:nvPr/>
        </p:nvSpPr>
        <p:spPr>
          <a:xfrm>
            <a:off x="3146669" y="6600824"/>
            <a:ext cx="3086100" cy="2571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00" b="0" i="0" u="none" strike="noStrike" cap="none">
                <a:solidFill>
                  <a:schemeClr val="tx1">
                    <a:tint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 smtClean="0">
                <a:solidFill>
                  <a:schemeClr val="tx1"/>
                </a:solidFill>
              </a:rPr>
              <a:t>sarah.porteboeuf@clermont.in2p3.fr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sarah.porteboeuf@clermont.in2p3.fr</a:t>
            </a:r>
            <a:endParaRPr lang="en-US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37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étrospection">
  <a:themeElements>
    <a:clrScheme name="Rétrospection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étrospectio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on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1150</TotalTime>
  <Words>2193</Words>
  <Application>Microsoft Macintosh PowerPoint</Application>
  <PresentationFormat>Présentation à l'écran (4:3)</PresentationFormat>
  <Paragraphs>357</Paragraphs>
  <Slides>30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9" baseType="lpstr">
      <vt:lpstr>Calibri</vt:lpstr>
      <vt:lpstr>Calibri Light</vt:lpstr>
      <vt:lpstr>Cambria Math</vt:lpstr>
      <vt:lpstr>Mangal</vt:lpstr>
      <vt:lpstr>Source Sans Pro</vt:lpstr>
      <vt:lpstr>Times New Roman</vt:lpstr>
      <vt:lpstr>Wingdings</vt:lpstr>
      <vt:lpstr>Arial</vt:lpstr>
      <vt:lpstr>Rétrospection</vt:lpstr>
      <vt:lpstr>La Physique des ions lourds  Quelle stratégie pour demain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Sign of QGP in small systems at LHC 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Quark-Gluon Plasma</vt:lpstr>
      <vt:lpstr>Sign of QGP in small systems at RHIC?</vt:lpstr>
      <vt:lpstr>Sign of QGP in very small systems ?</vt:lpstr>
      <vt:lpstr>Run 3+4: Flow/Correlations https://indico.cern.ch/event/686494/contributions/3034636/attachments/1670133/2678939/HEHLLHCWorkshop_v3.pdf</vt:lpstr>
      <vt:lpstr>Présentation PowerPoint</vt:lpstr>
      <vt:lpstr>Run 3+4: D measurements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Utilisateur de Microsoft Office</cp:lastModifiedBy>
  <cp:revision>138</cp:revision>
  <dcterms:created xsi:type="dcterms:W3CDTF">2018-11-18T13:59:02Z</dcterms:created>
  <dcterms:modified xsi:type="dcterms:W3CDTF">2018-11-22T09:50:53Z</dcterms:modified>
</cp:coreProperties>
</file>