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1"/>
    <p:sldMasterId id="2147483691" r:id="rId2"/>
  </p:sldMasterIdLst>
  <p:notesMasterIdLst>
    <p:notesMasterId r:id="rId22"/>
  </p:notesMasterIdLst>
  <p:sldIdLst>
    <p:sldId id="256" r:id="rId3"/>
    <p:sldId id="257" r:id="rId4"/>
    <p:sldId id="292" r:id="rId5"/>
    <p:sldId id="288" r:id="rId6"/>
    <p:sldId id="293" r:id="rId7"/>
    <p:sldId id="289" r:id="rId8"/>
    <p:sldId id="291" r:id="rId9"/>
    <p:sldId id="277" r:id="rId10"/>
    <p:sldId id="281" r:id="rId11"/>
    <p:sldId id="294" r:id="rId12"/>
    <p:sldId id="284" r:id="rId13"/>
    <p:sldId id="285" r:id="rId14"/>
    <p:sldId id="272" r:id="rId15"/>
    <p:sldId id="274" r:id="rId16"/>
    <p:sldId id="276" r:id="rId17"/>
    <p:sldId id="295" r:id="rId18"/>
    <p:sldId id="280" r:id="rId19"/>
    <p:sldId id="296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FF"/>
    <a:srgbClr val="FFCCFF"/>
    <a:srgbClr val="FF00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60"/>
  </p:normalViewPr>
  <p:slideViewPr>
    <p:cSldViewPr snapToGrid="0">
      <p:cViewPr>
        <p:scale>
          <a:sx n="60" d="100"/>
          <a:sy n="60" d="100"/>
        </p:scale>
        <p:origin x="1484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5484A-82DF-4BCD-AFD2-2AFF0BC48A05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25A07-8A37-49C1-8C45-D0CD523D242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15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A07-8A37-49C1-8C45-D0CD523D24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7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80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1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16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97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86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3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4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94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01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10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6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68251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84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30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39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37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9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1994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61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9199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53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15747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6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48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58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6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10387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23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9199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F5690-FB03-4892-8BCB-2B313CC032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2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64.png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emf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emf"/><Relationship Id="rId4" Type="http://schemas.openxmlformats.org/officeDocument/2006/relationships/image" Target="../media/image6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686555/contributions/2962546/attachments/1682189/2702955/" TargetMode="External"/><Relationship Id="rId3" Type="http://schemas.openxmlformats.org/officeDocument/2006/relationships/hyperlink" Target="https://indico.cern.ch/event/686555/contributions/2962555/attachments/1681197/2702849/" TargetMode="External"/><Relationship Id="rId7" Type="http://schemas.openxmlformats.org/officeDocument/2006/relationships/hyperlink" Target="https://indico.cern.ch/event/686555/contributions/2962510/attachments/1682330/2703201/" TargetMode="External"/><Relationship Id="rId12" Type="http://schemas.openxmlformats.org/officeDocument/2006/relationships/hyperlink" Target="https://indico.cern.ch/event/677640/contributions/2866274/attachments/1622621/2582653/" TargetMode="External"/><Relationship Id="rId2" Type="http://schemas.openxmlformats.org/officeDocument/2006/relationships/hyperlink" Target="https://indico.cern.ch/event/686555/contributions/2962553/attachments/1682220/2703710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irfu.cea.fr/Phocea/Vie_des_labos/Seminaires/index.php?id=4270" TargetMode="External"/><Relationship Id="rId11" Type="http://schemas.openxmlformats.org/officeDocument/2006/relationships/hyperlink" Target="https://indico.phys.vt.edu/event/34/contributions/609/" TargetMode="External"/><Relationship Id="rId5" Type="http://schemas.openxmlformats.org/officeDocument/2006/relationships/hyperlink" Target="https://indico.cern.ch/event/466934/contributions/2474221/attachments/1489758/2320028/" TargetMode="External"/><Relationship Id="rId10" Type="http://schemas.openxmlformats.org/officeDocument/2006/relationships/hyperlink" Target="https://indico.cern.ch/event/686555/contributions/2962538/attachments/1682997/2704639/" TargetMode="External"/><Relationship Id="rId4" Type="http://schemas.openxmlformats.org/officeDocument/2006/relationships/hyperlink" Target="https://indico.cern.ch/event/686555/contributions/2962542/attachments/1681194/2702876/" TargetMode="External"/><Relationship Id="rId9" Type="http://schemas.openxmlformats.org/officeDocument/2006/relationships/hyperlink" Target="https://indico.cern.ch/event/686555/contributions/2962503/attachments/1680976/2700616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orldscientific.com/toc/rast/09" TargetMode="External"/><Relationship Id="rId3" Type="http://schemas.openxmlformats.org/officeDocument/2006/relationships/hyperlink" Target="https://arxiv.org/abs/1711.00568" TargetMode="External"/><Relationship Id="rId7" Type="http://schemas.openxmlformats.org/officeDocument/2006/relationships/hyperlink" Target="http://pxie.fnal.gov/PIP-II_CDR/PIP-II_CDR_v.0.0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rxiv.org/abs/1809.00285" TargetMode="External"/><Relationship Id="rId5" Type="http://schemas.openxmlformats.org/officeDocument/2006/relationships/hyperlink" Target="https://arxiv.org/ftp/arxiv/papers/1810/1810.13022.pdf" TargetMode="External"/><Relationship Id="rId4" Type="http://schemas.openxmlformats.org/officeDocument/2006/relationships/hyperlink" Target="https://arxiv.org/abs/1608.0753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23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31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12" Type="http://schemas.openxmlformats.org/officeDocument/2006/relationships/image" Target="../media/image30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emf"/><Relationship Id="rId11" Type="http://schemas.openxmlformats.org/officeDocument/2006/relationships/image" Target="../media/image29.emf"/><Relationship Id="rId5" Type="http://schemas.openxmlformats.org/officeDocument/2006/relationships/image" Target="../media/image24.emf"/><Relationship Id="rId10" Type="http://schemas.openxmlformats.org/officeDocument/2006/relationships/image" Target="../media/image28.emf"/><Relationship Id="rId4" Type="http://schemas.openxmlformats.org/officeDocument/2006/relationships/image" Target="../media/image23.emf"/><Relationship Id="rId9" Type="http://schemas.openxmlformats.org/officeDocument/2006/relationships/image" Target="../media/image27.emf"/><Relationship Id="rId1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High Energy Accelerators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Barbara </a:t>
            </a:r>
            <a:r>
              <a:rPr lang="en-US" dirty="0" err="1" smtClean="0"/>
              <a:t>Dalena</a:t>
            </a:r>
            <a:r>
              <a:rPr lang="en-US" dirty="0" smtClean="0"/>
              <a:t> </a:t>
            </a:r>
          </a:p>
          <a:p>
            <a:r>
              <a:rPr lang="en-US" dirty="0" smtClean="0"/>
              <a:t>CEA/DRF/</a:t>
            </a:r>
            <a:r>
              <a:rPr lang="en-US" dirty="0" err="1" smtClean="0"/>
              <a:t>Irfu</a:t>
            </a:r>
            <a:r>
              <a:rPr lang="en-US" dirty="0" smtClean="0"/>
              <a:t>/DACM, </a:t>
            </a:r>
            <a:r>
              <a:rPr lang="en-US" dirty="0" err="1" smtClean="0"/>
              <a:t>Université</a:t>
            </a:r>
            <a:r>
              <a:rPr lang="en-US" dirty="0" smtClean="0"/>
              <a:t> Paris-Saclay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" y="10633"/>
            <a:ext cx="1138238" cy="1004888"/>
          </a:xfrm>
          <a:prstGeom prst="rect">
            <a:avLst/>
          </a:prstGeom>
        </p:spPr>
      </p:pic>
      <p:pic>
        <p:nvPicPr>
          <p:cNvPr id="5" name="Imag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874928" y="29088"/>
            <a:ext cx="1239120" cy="1062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954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gradient RF: NC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19" descr="BDR_structure_comparison_t24tot2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88" y="2057782"/>
            <a:ext cx="4602857" cy="390857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822" y="1280400"/>
            <a:ext cx="2329088" cy="8909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93430" y="1198530"/>
            <a:ext cx="4325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X-boxes (klystron based test </a:t>
            </a:r>
            <a:r>
              <a:rPr lang="en-US" sz="1600" dirty="0" smtClean="0"/>
              <a:t>stand) to </a:t>
            </a:r>
            <a:r>
              <a:rPr lang="en-US" sz="1600" dirty="0" smtClean="0"/>
              <a:t>test </a:t>
            </a:r>
            <a:r>
              <a:rPr lang="en-US" sz="1600" dirty="0" smtClean="0"/>
              <a:t>cavities</a:t>
            </a:r>
            <a:endParaRPr lang="en-US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493430" y="5410708"/>
            <a:ext cx="404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Further optimization ongoing of structure production for industrialization</a:t>
            </a:r>
            <a:endParaRPr lang="en-US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93430" y="1655730"/>
            <a:ext cx="4325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Target </a:t>
            </a:r>
            <a:r>
              <a:rPr lang="en-US" sz="1600" dirty="0" err="1" smtClean="0"/>
              <a:t>BreakDown</a:t>
            </a:r>
            <a:r>
              <a:rPr lang="en-US" sz="1600" dirty="0" smtClean="0"/>
              <a:t> Rate </a:t>
            </a:r>
            <a:r>
              <a:rPr lang="en-US" sz="1600" dirty="0" smtClean="0"/>
              <a:t>(BDR) 3 </a:t>
            </a:r>
            <a:r>
              <a:rPr lang="en-US" sz="1600" dirty="0" smtClean="0">
                <a:sym typeface="Symbol" panose="05050102010706020507" pitchFamily="18" charset="2"/>
              </a:rPr>
              <a:t> 10</a:t>
            </a:r>
            <a:r>
              <a:rPr lang="en-US" sz="1600" baseline="30000" dirty="0" smtClean="0">
                <a:sym typeface="Symbol" panose="05050102010706020507" pitchFamily="18" charset="2"/>
              </a:rPr>
              <a:t>-7</a:t>
            </a:r>
            <a:r>
              <a:rPr lang="en-US" sz="1600" dirty="0" smtClean="0">
                <a:sym typeface="Symbol" panose="05050102010706020507" pitchFamily="18" charset="2"/>
              </a:rPr>
              <a:t> pulse</a:t>
            </a:r>
            <a:r>
              <a:rPr lang="en-US" sz="1600" baseline="30000" dirty="0" smtClean="0">
                <a:sym typeface="Symbol" panose="05050102010706020507" pitchFamily="18" charset="2"/>
              </a:rPr>
              <a:t>-1</a:t>
            </a:r>
            <a:r>
              <a:rPr lang="en-US" sz="1600" dirty="0" smtClean="0">
                <a:sym typeface="Symbol" panose="05050102010706020507" pitchFamily="18" charset="2"/>
              </a:rPr>
              <a:t> m</a:t>
            </a:r>
            <a:r>
              <a:rPr lang="en-US" sz="1600" baseline="30000" dirty="0" smtClean="0">
                <a:sym typeface="Symbol" panose="05050102010706020507" pitchFamily="18" charset="2"/>
              </a:rPr>
              <a:t>-1</a:t>
            </a:r>
            <a:endParaRPr lang="en-US" sz="1600" baseline="30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035" y="3529765"/>
            <a:ext cx="2595600" cy="180496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632700" y="1455660"/>
            <a:ext cx="5870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CLIC</a:t>
            </a:r>
            <a:endParaRPr lang="en-US" dirty="0"/>
          </a:p>
        </p:txBody>
      </p:sp>
      <p:pic>
        <p:nvPicPr>
          <p:cNvPr id="18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29542"/>
            <a:ext cx="1599539" cy="146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3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1138" y="91997"/>
            <a:ext cx="8141724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gradient RF: SRF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95" y="1685007"/>
            <a:ext cx="3395138" cy="224611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62284" y="3900939"/>
            <a:ext cx="235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PRAB 20, 042004 (2017)</a:t>
            </a:r>
            <a:endParaRPr lang="en-US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794760" y="1697169"/>
            <a:ext cx="5013198" cy="313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ym typeface="Symbol" panose="05050102010706020507" pitchFamily="18" charset="2"/>
              </a:rPr>
              <a:t> </a:t>
            </a:r>
            <a:r>
              <a:rPr lang="en-US" sz="1400" b="1" dirty="0" smtClean="0"/>
              <a:t>US-Japan Collaboration on SRF technology </a:t>
            </a:r>
            <a:endParaRPr lang="en-US" sz="1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502" y="1044301"/>
            <a:ext cx="2706840" cy="66893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82930" y="4252593"/>
            <a:ext cx="32484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Performance in vertical test of         ~800 </a:t>
            </a:r>
            <a:r>
              <a:rPr lang="en-US" sz="1600" dirty="0"/>
              <a:t>cavities for the European </a:t>
            </a:r>
            <a:r>
              <a:rPr lang="en-US" sz="1600" dirty="0" smtClean="0"/>
              <a:t>XFEL: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  Average maximum 31.4 MV/m</a:t>
            </a:r>
          </a:p>
          <a:p>
            <a:r>
              <a:rPr lang="en-US" sz="1600" dirty="0" smtClean="0"/>
              <a:t>  Average usable 27.7 MV/m</a:t>
            </a:r>
          </a:p>
          <a:p>
            <a:r>
              <a:rPr lang="en-US" sz="1600" dirty="0" smtClean="0"/>
              <a:t>  XFEL Goal 24 MV/m</a:t>
            </a:r>
          </a:p>
          <a:p>
            <a:endParaRPr lang="en-US" sz="1600" dirty="0" smtClean="0"/>
          </a:p>
          <a:p>
            <a:r>
              <a:rPr lang="en-US" sz="1600" dirty="0" smtClean="0"/>
              <a:t>  ILC goal 31.5 MV/m</a:t>
            </a:r>
            <a:endParaRPr lang="en-US" sz="16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678" y="3569737"/>
            <a:ext cx="4327932" cy="27853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387710" y="1972774"/>
            <a:ext cx="3743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Coupler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Cavity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High gradient and high efficient cavities</a:t>
            </a:r>
            <a:endParaRPr lang="en-US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387710" y="3295098"/>
            <a:ext cx="3854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N-infusion: longer time at 120°C N2 injected</a:t>
            </a:r>
            <a:endParaRPr lang="en-US" sz="1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4387710" y="2913082"/>
            <a:ext cx="3723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N2-doping: few minutes 800°C N2 injected</a:t>
            </a:r>
            <a:endParaRPr lang="en-US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7505700" y="1150562"/>
            <a:ext cx="4610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32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efficient RF system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B. </a:t>
            </a:r>
            <a:r>
              <a:rPr lang="fr-FR" dirty="0" err="1" smtClean="0"/>
              <a:t>Dalena</a:t>
            </a:r>
            <a:r>
              <a:rPr lang="fr-FR" dirty="0" smtClean="0"/>
              <a:t>, journée de physique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12</a:t>
            </a:fld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4533900" y="1004582"/>
            <a:ext cx="43899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(eh), </a:t>
            </a:r>
            <a:r>
              <a:rPr lang="en-US" dirty="0" err="1" smtClean="0"/>
              <a:t>CepC</a:t>
            </a:r>
            <a:r>
              <a:rPr lang="en-US" dirty="0" smtClean="0"/>
              <a:t>, ERL based </a:t>
            </a:r>
            <a:r>
              <a:rPr lang="en-US" dirty="0" smtClean="0"/>
              <a:t>machines</a:t>
            </a:r>
            <a:r>
              <a:rPr lang="en-US" dirty="0" smtClean="0"/>
              <a:t>, CLIC</a:t>
            </a:r>
            <a:endParaRPr lang="en-US" dirty="0"/>
          </a:p>
        </p:txBody>
      </p:sp>
      <p:sp>
        <p:nvSpPr>
          <p:cNvPr id="9" name="TextBox 13"/>
          <p:cNvSpPr txBox="1"/>
          <p:nvPr/>
        </p:nvSpPr>
        <p:spPr>
          <a:xfrm>
            <a:off x="4559301" y="1524073"/>
            <a:ext cx="2203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00CC"/>
                </a:solidFill>
                <a:latin typeface="Calibri" panose="020F0502020204030204"/>
              </a:rPr>
              <a:t>5-cell 800 MHz, JLAB prototype for both   FCC-</a:t>
            </a:r>
            <a:r>
              <a:rPr lang="en-US" sz="1600" dirty="0" err="1" smtClean="0">
                <a:solidFill>
                  <a:srgbClr val="0000CC"/>
                </a:solidFill>
                <a:latin typeface="Calibri" panose="020F0502020204030204"/>
              </a:rPr>
              <a:t>ee</a:t>
            </a:r>
            <a:r>
              <a:rPr lang="en-US" sz="1600" dirty="0" smtClean="0">
                <a:solidFill>
                  <a:srgbClr val="0000CC"/>
                </a:solidFill>
                <a:latin typeface="Calibri" panose="020F0502020204030204"/>
              </a:rPr>
              <a:t> (t-</a:t>
            </a:r>
            <a:r>
              <a:rPr lang="en-US" sz="1600" dirty="0" err="1" smtClean="0">
                <a:solidFill>
                  <a:srgbClr val="0000CC"/>
                </a:solidFill>
                <a:latin typeface="Calibri" panose="020F0502020204030204"/>
              </a:rPr>
              <a:t>tbar</a:t>
            </a:r>
            <a:r>
              <a:rPr lang="en-US" sz="1600" dirty="0" smtClean="0">
                <a:solidFill>
                  <a:srgbClr val="0000CC"/>
                </a:solidFill>
                <a:latin typeface="Calibri" panose="020F0502020204030204"/>
              </a:rPr>
              <a:t>) and   FCC-eh ERL</a:t>
            </a:r>
          </a:p>
        </p:txBody>
      </p:sp>
      <p:sp>
        <p:nvSpPr>
          <p:cNvPr id="14" name="TextBox 29"/>
          <p:cNvSpPr txBox="1"/>
          <p:nvPr/>
        </p:nvSpPr>
        <p:spPr>
          <a:xfrm>
            <a:off x="4604776" y="2848212"/>
            <a:ext cx="2082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00CC"/>
                </a:solidFill>
                <a:latin typeface="Calibri" panose="020F0502020204030204"/>
              </a:rPr>
              <a:t>Seamless 400 MHz single-cell cavity formed by spinning at INFN-LNL</a:t>
            </a:r>
          </a:p>
        </p:txBody>
      </p:sp>
      <p:sp>
        <p:nvSpPr>
          <p:cNvPr id="15" name="TextBox 30"/>
          <p:cNvSpPr txBox="1"/>
          <p:nvPr/>
        </p:nvSpPr>
        <p:spPr>
          <a:xfrm>
            <a:off x="4622801" y="4143912"/>
            <a:ext cx="2037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600" dirty="0" smtClean="0">
                <a:solidFill>
                  <a:srgbClr val="0000CC"/>
                </a:solidFill>
                <a:latin typeface="Calibri" panose="020F0502020204030204"/>
              </a:rPr>
              <a:t>CERN </a:t>
            </a:r>
            <a:r>
              <a:rPr lang="en-CA" sz="1600" dirty="0">
                <a:solidFill>
                  <a:srgbClr val="0000CC"/>
                </a:solidFill>
                <a:latin typeface="Calibri" panose="020F0502020204030204"/>
              </a:rPr>
              <a:t>half-cells formed using </a:t>
            </a:r>
            <a:r>
              <a:rPr lang="en-CA" sz="1600" dirty="0" smtClean="0">
                <a:solidFill>
                  <a:srgbClr val="0000CC"/>
                </a:solidFill>
                <a:latin typeface="Calibri" panose="020F0502020204030204"/>
              </a:rPr>
              <a:t>Electro-Hydro-Forming (EHF) </a:t>
            </a:r>
            <a:r>
              <a:rPr lang="en-CA" sz="1600" dirty="0">
                <a:solidFill>
                  <a:srgbClr val="0000CC"/>
                </a:solidFill>
                <a:latin typeface="Calibri" panose="020F0502020204030204"/>
              </a:rPr>
              <a:t>at </a:t>
            </a:r>
            <a:r>
              <a:rPr lang="en-CA" sz="1600" dirty="0" err="1" smtClean="0">
                <a:solidFill>
                  <a:srgbClr val="0000CC"/>
                </a:solidFill>
                <a:latin typeface="Calibri" panose="020F0502020204030204"/>
              </a:rPr>
              <a:t>Bmax</a:t>
            </a:r>
            <a:r>
              <a:rPr lang="en-CA" sz="1600" dirty="0" smtClean="0">
                <a:solidFill>
                  <a:srgbClr val="0000CC"/>
                </a:solidFill>
                <a:latin typeface="Calibri" panose="020F0502020204030204"/>
              </a:rPr>
              <a:t>.</a:t>
            </a:r>
            <a:endParaRPr lang="en-CA" sz="1600" dirty="0">
              <a:solidFill>
                <a:srgbClr val="0000CC"/>
              </a:solidFill>
              <a:latin typeface="Calibri" panose="020F0502020204030204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55600" y="1042682"/>
            <a:ext cx="3897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Recovery energy loss by SR in high </a:t>
            </a:r>
            <a:r>
              <a:rPr lang="en-US" dirty="0" smtClean="0"/>
              <a:t>current</a:t>
            </a:r>
            <a:r>
              <a:rPr lang="en-US" dirty="0" smtClean="0"/>
              <a:t> </a:t>
            </a:r>
            <a:r>
              <a:rPr lang="en-US" dirty="0" smtClean="0"/>
              <a:t>beam </a:t>
            </a:r>
          </a:p>
          <a:p>
            <a:endParaRPr lang="en-US" sz="800" dirty="0" smtClean="0">
              <a:sym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dirty="0" smtClean="0">
                <a:sym typeface="Symbol" panose="05050102010706020507" pitchFamily="18" charset="2"/>
              </a:rPr>
              <a:t>develop techniques to improve Q</a:t>
            </a:r>
            <a:r>
              <a:rPr lang="en-US" baseline="-25000" dirty="0" smtClean="0">
                <a:sym typeface="Symbol" panose="05050102010706020507" pitchFamily="18" charset="2"/>
              </a:rPr>
              <a:t>0</a:t>
            </a:r>
            <a:r>
              <a:rPr lang="en-US" dirty="0" smtClean="0">
                <a:sym typeface="Symbol" panose="05050102010706020507" pitchFamily="18" charset="2"/>
              </a:rPr>
              <a:t> of SRF cavity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(max gradient modest )</a:t>
            </a:r>
          </a:p>
        </p:txBody>
      </p:sp>
      <p:pic>
        <p:nvPicPr>
          <p:cNvPr id="23" name="Picture 3" descr="D:\reports\AAA_Eigene\Talks\2018_01_15_16_3rd_PERLE_Collaboration_Meeting_Daresbury\figures\CRN5_1st_Te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3" y="2569602"/>
            <a:ext cx="4198377" cy="256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6"/>
              <p:cNvSpPr txBox="1"/>
              <p:nvPr/>
            </p:nvSpPr>
            <p:spPr>
              <a:xfrm>
                <a:off x="1609156" y="2770559"/>
                <a:ext cx="26443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smtClean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1400" baseline="-25000" smtClean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400" i="1" smtClean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i="1" smtClean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3∙</m:t>
                    </m:r>
                    <m:sSup>
                      <m:sSupPr>
                        <m:ctrlPr>
                          <a:rPr lang="en-GB" sz="1400" i="1" smtClean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 smtClean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400" i="1" smtClean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GB" sz="1400" dirty="0" smtClean="0">
                    <a:solidFill>
                      <a:srgbClr val="0C377B"/>
                    </a:solidFill>
                    <a:latin typeface="Arial"/>
                  </a:rPr>
                  <a:t> @ 20 </a:t>
                </a:r>
                <a:r>
                  <a:rPr lang="en-GB" sz="1400" dirty="0" err="1" smtClean="0">
                    <a:solidFill>
                      <a:srgbClr val="0C377B"/>
                    </a:solidFill>
                    <a:latin typeface="Arial"/>
                  </a:rPr>
                  <a:t>MV:m</a:t>
                </a:r>
                <a:r>
                  <a:rPr lang="en-GB" sz="1400" dirty="0" smtClean="0">
                    <a:solidFill>
                      <a:srgbClr val="0C377B"/>
                    </a:solidFill>
                    <a:latin typeface="Arial"/>
                  </a:rPr>
                  <a:t> FCC-</a:t>
                </a:r>
                <a:r>
                  <a:rPr lang="en-GB" sz="1400" dirty="0" err="1" smtClean="0">
                    <a:solidFill>
                      <a:srgbClr val="0C377B"/>
                    </a:solidFill>
                    <a:latin typeface="Arial"/>
                  </a:rPr>
                  <a:t>ee</a:t>
                </a:r>
                <a:endParaRPr lang="en-GB" sz="1400" dirty="0">
                  <a:solidFill>
                    <a:srgbClr val="0C377B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4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156" y="2770559"/>
                <a:ext cx="2644328" cy="307777"/>
              </a:xfrm>
              <a:prstGeom prst="rect">
                <a:avLst/>
              </a:prstGeom>
              <a:blipFill>
                <a:blip r:embed="rId3"/>
                <a:stretch>
                  <a:fillRect t="-1961" r="-230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2611027" y="3328119"/>
            <a:ext cx="242269" cy="1364109"/>
          </a:xfrm>
          <a:prstGeom prst="rect">
            <a:avLst/>
          </a:prstGeom>
          <a:solidFill>
            <a:srgbClr val="66FF33">
              <a:alpha val="5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37"/>
          <p:cNvSpPr txBox="1"/>
          <p:nvPr/>
        </p:nvSpPr>
        <p:spPr>
          <a:xfrm>
            <a:off x="1430852" y="3600937"/>
            <a:ext cx="1166399" cy="1205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C377B"/>
                </a:solidFill>
                <a:latin typeface="Arial"/>
              </a:rPr>
              <a:t>Regime of </a:t>
            </a:r>
            <a:r>
              <a:rPr lang="en-US" sz="1200" i="1" dirty="0" smtClean="0">
                <a:solidFill>
                  <a:srgbClr val="0C377B"/>
                </a:solidFill>
                <a:latin typeface="Arial"/>
              </a:rPr>
              <a:t>E</a:t>
            </a:r>
            <a:r>
              <a:rPr lang="en-US" sz="1200" i="1" baseline="-25000" dirty="0" smtClean="0">
                <a:solidFill>
                  <a:srgbClr val="0C377B"/>
                </a:solidFill>
                <a:latin typeface="Arial"/>
              </a:rPr>
              <a:t>acc</a:t>
            </a:r>
            <a:r>
              <a:rPr lang="en-US" sz="1200" dirty="0" smtClean="0">
                <a:solidFill>
                  <a:srgbClr val="0C377B"/>
                </a:solidFill>
                <a:latin typeface="Arial"/>
              </a:rPr>
              <a:t> </a:t>
            </a:r>
            <a:br>
              <a:rPr lang="en-US" sz="1200" dirty="0" smtClean="0">
                <a:solidFill>
                  <a:srgbClr val="0C377B"/>
                </a:solidFill>
                <a:latin typeface="Arial"/>
              </a:rPr>
            </a:br>
            <a:r>
              <a:rPr lang="en-US" sz="1200" dirty="0" smtClean="0">
                <a:solidFill>
                  <a:srgbClr val="0C377B"/>
                </a:solidFill>
                <a:latin typeface="Arial"/>
              </a:rPr>
              <a:t>requirements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C377B"/>
                </a:solidFill>
                <a:latin typeface="Arial"/>
              </a:rPr>
              <a:t>in </a:t>
            </a:r>
            <a:r>
              <a:rPr lang="en-US" sz="1200" dirty="0">
                <a:solidFill>
                  <a:srgbClr val="0C377B"/>
                </a:solidFill>
                <a:latin typeface="Arial"/>
              </a:rPr>
              <a:t>LHeC, </a:t>
            </a:r>
            <a:r>
              <a:rPr lang="en-US" sz="1200" dirty="0" smtClean="0">
                <a:solidFill>
                  <a:srgbClr val="0C377B"/>
                </a:solidFill>
                <a:latin typeface="Arial"/>
              </a:rPr>
              <a:t>PERLE, </a:t>
            </a:r>
            <a:br>
              <a:rPr lang="en-US" sz="1200" dirty="0" smtClean="0">
                <a:solidFill>
                  <a:srgbClr val="0C377B"/>
                </a:solidFill>
                <a:latin typeface="Arial"/>
              </a:rPr>
            </a:br>
            <a:r>
              <a:rPr lang="en-US" sz="1200" dirty="0" smtClean="0">
                <a:solidFill>
                  <a:srgbClr val="0C377B"/>
                </a:solidFill>
                <a:latin typeface="Arial"/>
              </a:rPr>
              <a:t>FCC-ee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1596456" y="2516559"/>
                <a:ext cx="25427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smtClean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1400" baseline="-25000" smtClean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400" i="1" smtClean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b="0" i="1" smtClean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1400" i="1" smtClean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sz="1400" i="1" smtClean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 smtClean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400" i="1" smtClean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GB" sz="1400" dirty="0" smtClean="0">
                    <a:solidFill>
                      <a:srgbClr val="0C377B"/>
                    </a:solidFill>
                    <a:latin typeface="Arial"/>
                  </a:rPr>
                  <a:t> @ 22 MV/m </a:t>
                </a:r>
                <a:r>
                  <a:rPr lang="en-GB" sz="1400" dirty="0" err="1" smtClean="0">
                    <a:solidFill>
                      <a:srgbClr val="0C377B"/>
                    </a:solidFill>
                    <a:latin typeface="Arial"/>
                  </a:rPr>
                  <a:t>CepC</a:t>
                </a:r>
                <a:endParaRPr lang="en-GB" sz="1400" dirty="0">
                  <a:solidFill>
                    <a:srgbClr val="0C377B"/>
                  </a:solidFill>
                  <a:latin typeface="Arial"/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456" y="2516559"/>
                <a:ext cx="2542728" cy="307777"/>
              </a:xfrm>
              <a:prstGeom prst="rect">
                <a:avLst/>
              </a:prstGeom>
              <a:blipFill>
                <a:blip r:embed="rId4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/>
          <p:cNvSpPr txBox="1"/>
          <p:nvPr/>
        </p:nvSpPr>
        <p:spPr>
          <a:xfrm>
            <a:off x="419098" y="5291145"/>
            <a:ext cx="2070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2-cells </a:t>
            </a:r>
            <a:r>
              <a:rPr lang="en-US" sz="1600" dirty="0"/>
              <a:t>650MHz </a:t>
            </a:r>
            <a:r>
              <a:rPr lang="en-US" sz="1600" dirty="0" err="1" smtClean="0"/>
              <a:t>CepC</a:t>
            </a:r>
            <a:r>
              <a:rPr lang="en-US" sz="1600" dirty="0" smtClean="0"/>
              <a:t> </a:t>
            </a:r>
            <a:endParaRPr lang="en-US" sz="1600" dirty="0" smtClean="0"/>
          </a:p>
          <a:p>
            <a:r>
              <a:rPr lang="en-US" sz="1600" dirty="0" smtClean="0"/>
              <a:t>Vertical </a:t>
            </a:r>
            <a:r>
              <a:rPr lang="en-US" sz="1600" dirty="0"/>
              <a:t>test Q</a:t>
            </a:r>
            <a:r>
              <a:rPr lang="en-US" sz="1600" baseline="-25000" dirty="0"/>
              <a:t>0</a:t>
            </a:r>
            <a:r>
              <a:rPr lang="en-US" sz="1600" dirty="0"/>
              <a:t>=4</a:t>
            </a:r>
            <a:r>
              <a:rPr lang="en-US" sz="1600" dirty="0">
                <a:sym typeface="Symbol" panose="05050102010706020507" pitchFamily="18" charset="2"/>
              </a:rPr>
              <a:t></a:t>
            </a:r>
            <a:r>
              <a:rPr lang="en-US" sz="1600" dirty="0"/>
              <a:t>10</a:t>
            </a:r>
            <a:r>
              <a:rPr lang="en-US" sz="1600" baseline="30000" dirty="0"/>
              <a:t>10</a:t>
            </a:r>
            <a:r>
              <a:rPr lang="en-US" sz="1600" baseline="-25000" dirty="0"/>
              <a:t> </a:t>
            </a:r>
            <a:r>
              <a:rPr lang="en-US" sz="1600" dirty="0"/>
              <a:t>@19.2 </a:t>
            </a:r>
            <a:r>
              <a:rPr lang="en-US" sz="1600" dirty="0" smtClean="0"/>
              <a:t>MV/m</a:t>
            </a:r>
            <a:endParaRPr lang="en-US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4653280" y="5579379"/>
            <a:ext cx="395749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High efficiency RF generation (Klystrons)</a:t>
            </a:r>
            <a:endParaRPr lang="en-US" dirty="0"/>
          </a:p>
        </p:txBody>
      </p:sp>
      <p:grpSp>
        <p:nvGrpSpPr>
          <p:cNvPr id="20" name="Group 11"/>
          <p:cNvGrpSpPr>
            <a:grpSpLocks noChangeAspect="1"/>
          </p:cNvGrpSpPr>
          <p:nvPr/>
        </p:nvGrpSpPr>
        <p:grpSpPr>
          <a:xfrm>
            <a:off x="6686910" y="1500372"/>
            <a:ext cx="2325149" cy="1241664"/>
            <a:chOff x="-5993" y="1754372"/>
            <a:chExt cx="4227542" cy="2257584"/>
          </a:xfrm>
        </p:grpSpPr>
        <p:pic>
          <p:nvPicPr>
            <p:cNvPr id="2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993" y="1754372"/>
              <a:ext cx="4067190" cy="224778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0" y="3564279"/>
              <a:ext cx="2134148" cy="4476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 smtClean="0">
                  <a:solidFill>
                    <a:prstClr val="white"/>
                  </a:solidFill>
                  <a:latin typeface="Calibri" panose="020F0502020204030204"/>
                </a:rPr>
                <a:t> JLAB, Oct </a:t>
              </a:r>
              <a:r>
                <a:rPr lang="en-GB" sz="1000" dirty="0">
                  <a:solidFill>
                    <a:prstClr val="white"/>
                  </a:solidFill>
                  <a:latin typeface="Calibri" panose="020F0502020204030204"/>
                </a:rPr>
                <a:t>25, 2017 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134148" y="3558641"/>
              <a:ext cx="2087401" cy="4476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dirty="0">
                  <a:solidFill>
                    <a:prstClr val="white"/>
                  </a:solidFill>
                  <a:latin typeface="Calibri" panose="020F0502020204030204"/>
                </a:rPr>
                <a:t>F. </a:t>
              </a:r>
              <a:r>
                <a:rPr lang="en-US" sz="1000" b="1" dirty="0" err="1">
                  <a:solidFill>
                    <a:prstClr val="white"/>
                  </a:solidFill>
                  <a:latin typeface="Calibri" panose="020F0502020204030204"/>
                </a:rPr>
                <a:t>Marhauser</a:t>
              </a:r>
              <a:r>
                <a:rPr lang="en-US" sz="1000" b="1" dirty="0">
                  <a:solidFill>
                    <a:prstClr val="white"/>
                  </a:solidFill>
                  <a:latin typeface="Calibri" panose="020F0502020204030204"/>
                </a:rPr>
                <a:t> et al</a:t>
              </a:r>
            </a:p>
          </p:txBody>
        </p:sp>
      </p:grpSp>
      <p:grpSp>
        <p:nvGrpSpPr>
          <p:cNvPr id="31" name="Group 8"/>
          <p:cNvGrpSpPr>
            <a:grpSpLocks noChangeAspect="1"/>
          </p:cNvGrpSpPr>
          <p:nvPr/>
        </p:nvGrpSpPr>
        <p:grpSpPr>
          <a:xfrm>
            <a:off x="7009999" y="2799802"/>
            <a:ext cx="1789564" cy="1248033"/>
            <a:chOff x="4267679" y="1662553"/>
            <a:chExt cx="3997321" cy="2787732"/>
          </a:xfrm>
        </p:grpSpPr>
        <p:pic>
          <p:nvPicPr>
            <p:cNvPr id="32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7679" y="1704630"/>
              <a:ext cx="3858918" cy="2618329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5359033" y="1662553"/>
              <a:ext cx="2905967" cy="549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 err="1" smtClean="0">
                  <a:solidFill>
                    <a:prstClr val="white"/>
                  </a:solidFill>
                  <a:latin typeface="Calibri" panose="020F0502020204030204"/>
                </a:rPr>
                <a:t>Legnaro</a:t>
              </a:r>
              <a:r>
                <a:rPr lang="en-GB" sz="1000" dirty="0" smtClean="0">
                  <a:solidFill>
                    <a:prstClr val="white"/>
                  </a:solidFill>
                  <a:latin typeface="Calibri" panose="020F0502020204030204"/>
                </a:rPr>
                <a:t>, Feb 2018 </a:t>
              </a:r>
              <a:endParaRPr lang="en-GB" sz="10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549876" y="3900301"/>
              <a:ext cx="3576720" cy="549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dirty="0" smtClean="0">
                  <a:solidFill>
                    <a:prstClr val="white"/>
                  </a:solidFill>
                  <a:latin typeface="Calibri" panose="020F0502020204030204"/>
                </a:rPr>
                <a:t>V. Palmieri †            C. </a:t>
              </a:r>
              <a:r>
                <a:rPr lang="en-US" sz="1000" b="1" dirty="0" err="1" smtClean="0">
                  <a:solidFill>
                    <a:prstClr val="white"/>
                  </a:solidFill>
                  <a:latin typeface="Calibri" panose="020F0502020204030204"/>
                </a:rPr>
                <a:t>Pira</a:t>
              </a:r>
              <a:endParaRPr lang="en-US" sz="10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9" name="Picture 34">
            <a:extLst>
              <a:ext uri="{FF2B5EF4-FFF2-40B4-BE49-F238E27FC236}">
                <a16:creationId xmlns:a16="http://schemas.microsoft.com/office/drawing/2014/main" id="{17814441-6E45-4971-BE9A-69820C81F3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6614" r="3822" b="6429"/>
          <a:stretch/>
        </p:blipFill>
        <p:spPr>
          <a:xfrm>
            <a:off x="6845407" y="4079352"/>
            <a:ext cx="1955128" cy="1366186"/>
          </a:xfrm>
          <a:prstGeom prst="rect">
            <a:avLst/>
          </a:prstGeom>
        </p:spPr>
      </p:pic>
      <p:pic>
        <p:nvPicPr>
          <p:cNvPr id="40" name="Picture 27">
            <a:extLst>
              <a:ext uri="{FF2B5EF4-FFF2-40B4-BE49-F238E27FC236}">
                <a16:creationId xmlns:a16="http://schemas.microsoft.com/office/drawing/2014/main" id="{DB83F43B-637D-44EF-8DF9-2F6A602938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04" y="4164498"/>
            <a:ext cx="956548" cy="60348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724525" y="5267719"/>
            <a:ext cx="172034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prstClr val="white"/>
                </a:solidFill>
                <a:latin typeface="Calibri" panose="020F0502020204030204"/>
              </a:rPr>
              <a:t>J.-F. </a:t>
            </a:r>
            <a:r>
              <a:rPr lang="en-US" sz="800" b="1" dirty="0" err="1" smtClean="0">
                <a:solidFill>
                  <a:prstClr val="white"/>
                </a:solidFill>
                <a:latin typeface="Calibri" panose="020F0502020204030204"/>
              </a:rPr>
              <a:t>Croteau</a:t>
            </a:r>
            <a:r>
              <a:rPr lang="en-US" sz="800" b="1" dirty="0" smtClean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800" b="1" dirty="0" err="1" smtClean="0">
                <a:solidFill>
                  <a:prstClr val="white"/>
                </a:solidFill>
                <a:latin typeface="Calibri" panose="020F0502020204030204"/>
              </a:rPr>
              <a:t>EASITrain</a:t>
            </a:r>
            <a:r>
              <a:rPr lang="en-US" sz="800" b="1" dirty="0" smtClean="0">
                <a:solidFill>
                  <a:prstClr val="white"/>
                </a:solidFill>
                <a:latin typeface="Calibri" panose="020F0502020204030204"/>
              </a:rPr>
              <a:t> PhD Student</a:t>
            </a:r>
            <a:endParaRPr lang="en-US" sz="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7550" y="1436794"/>
            <a:ext cx="4427353" cy="133460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26280" y="2798936"/>
            <a:ext cx="4428623" cy="1248899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26280" y="4079353"/>
            <a:ext cx="4428623" cy="1407718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3001927" y="4677412"/>
            <a:ext cx="794903" cy="20223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5600" y="5291145"/>
            <a:ext cx="4054964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4457700" y="5961474"/>
            <a:ext cx="1766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Inside</a:t>
            </a:r>
            <a:r>
              <a:rPr lang="en-US" sz="1400" b="1" dirty="0" smtClean="0"/>
              <a:t> </a:t>
            </a:r>
            <a:r>
              <a:rPr lang="en-US" sz="1400" dirty="0" err="1" smtClean="0"/>
              <a:t>CepC</a:t>
            </a:r>
            <a:r>
              <a:rPr lang="en-US" sz="1400" b="1" dirty="0" smtClean="0"/>
              <a:t> </a:t>
            </a:r>
            <a:r>
              <a:rPr lang="en-US" sz="1400" dirty="0" smtClean="0"/>
              <a:t>study</a:t>
            </a:r>
            <a:endParaRPr lang="en-US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6515100" y="5961474"/>
            <a:ext cx="2117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 EuCARD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now ARIES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7048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49" y="91997"/>
            <a:ext cx="8102396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Field Magnets: dipoles 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6" descr="Block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1" y="2636487"/>
            <a:ext cx="2494800" cy="12985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7"/>
          <p:cNvGrpSpPr>
            <a:grpSpLocks noChangeAspect="1"/>
          </p:cNvGrpSpPr>
          <p:nvPr/>
        </p:nvGrpSpPr>
        <p:grpSpPr bwMode="auto">
          <a:xfrm>
            <a:off x="96003" y="1257853"/>
            <a:ext cx="2494800" cy="1285520"/>
            <a:chOff x="0" y="0"/>
            <a:chExt cx="58150" cy="30522"/>
          </a:xfrm>
        </p:grpSpPr>
        <p:pic>
          <p:nvPicPr>
            <p:cNvPr id="10" name="Immagine 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5"/>
            <a:stretch>
              <a:fillRect/>
            </a:stretch>
          </p:blipFill>
          <p:spPr bwMode="auto">
            <a:xfrm>
              <a:off x="0" y="0"/>
              <a:ext cx="32447" cy="30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" r="12381"/>
            <a:stretch>
              <a:fillRect/>
            </a:stretch>
          </p:blipFill>
          <p:spPr bwMode="auto">
            <a:xfrm>
              <a:off x="34099" y="1458"/>
              <a:ext cx="24051" cy="26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0" descr="Common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12"/>
          <a:stretch/>
        </p:blipFill>
        <p:spPr bwMode="auto">
          <a:xfrm>
            <a:off x="2839206" y="2728373"/>
            <a:ext cx="1486989" cy="129135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1"/>
          <p:cNvSpPr txBox="1"/>
          <p:nvPr/>
        </p:nvSpPr>
        <p:spPr>
          <a:xfrm>
            <a:off x="5949421" y="1200727"/>
            <a:ext cx="3099028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Magnet is key cost driver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I</a:t>
            </a:r>
            <a:r>
              <a:rPr lang="en-US" sz="1600" dirty="0" smtClean="0"/>
              <a:t>mprove cable performance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R</a:t>
            </a:r>
            <a:r>
              <a:rPr lang="en-US" sz="1600" dirty="0" smtClean="0"/>
              <a:t>educe cable cost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I</a:t>
            </a:r>
            <a:r>
              <a:rPr lang="en-US" sz="1600" dirty="0" smtClean="0"/>
              <a:t>mprove fabrication of magnet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Minimize amount of cables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Push lattice filling factor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Field Quality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72" y="2922126"/>
            <a:ext cx="997289" cy="933963"/>
          </a:xfrm>
          <a:prstGeom prst="rect">
            <a:avLst/>
          </a:prstGeom>
        </p:spPr>
      </p:pic>
      <p:sp>
        <p:nvSpPr>
          <p:cNvPr id="16" name="TextBox 21"/>
          <p:cNvSpPr txBox="1"/>
          <p:nvPr/>
        </p:nvSpPr>
        <p:spPr>
          <a:xfrm>
            <a:off x="5949421" y="3133093"/>
            <a:ext cx="3046496" cy="6059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Short models in 2018 – 2023</a:t>
            </a:r>
          </a:p>
          <a:p>
            <a:r>
              <a:rPr lang="en-US" sz="1600" dirty="0" smtClean="0"/>
              <a:t>Prototypes 2026 </a:t>
            </a:r>
            <a:r>
              <a:rPr lang="en-US" sz="1600" dirty="0"/>
              <a:t>– </a:t>
            </a:r>
            <a:r>
              <a:rPr lang="en-US" sz="1600" dirty="0" smtClean="0"/>
              <a:t>2032 </a:t>
            </a:r>
            <a:endParaRPr lang="en-US" sz="1600" dirty="0"/>
          </a:p>
        </p:txBody>
      </p:sp>
      <p:sp>
        <p:nvSpPr>
          <p:cNvPr id="17" name="TextBox 24"/>
          <p:cNvSpPr txBox="1"/>
          <p:nvPr/>
        </p:nvSpPr>
        <p:spPr>
          <a:xfrm>
            <a:off x="2651848" y="1201079"/>
            <a:ext cx="3275044" cy="1323439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Need </a:t>
            </a:r>
            <a:r>
              <a:rPr lang="en-US" sz="1600" dirty="0"/>
              <a:t>16 T to reach </a:t>
            </a:r>
            <a:r>
              <a:rPr lang="en-US" sz="1600" dirty="0" smtClean="0"/>
              <a:t>50(14) </a:t>
            </a:r>
            <a:r>
              <a:rPr lang="en-US" sz="1600" dirty="0" err="1"/>
              <a:t>TeV</a:t>
            </a:r>
            <a:r>
              <a:rPr lang="en-US" sz="1600" dirty="0"/>
              <a:t> /</a:t>
            </a:r>
            <a:r>
              <a:rPr lang="en-US" sz="1600" dirty="0" smtClean="0"/>
              <a:t>beam</a:t>
            </a:r>
          </a:p>
          <a:p>
            <a:pPr marL="285750" indent="-285750">
              <a:buFont typeface="Symbol" charset="0"/>
              <a:buChar char=""/>
            </a:pPr>
            <a:r>
              <a:rPr lang="en-US" sz="1600" dirty="0" smtClean="0"/>
              <a:t>Move from </a:t>
            </a:r>
            <a:r>
              <a:rPr lang="en-US" sz="1600" dirty="0" err="1" smtClean="0"/>
              <a:t>NbTi</a:t>
            </a:r>
            <a:r>
              <a:rPr lang="en-US" sz="1600" dirty="0" smtClean="0"/>
              <a:t> (LHC technology) to Nb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Sn</a:t>
            </a:r>
          </a:p>
          <a:p>
            <a:endParaRPr lang="en-US" sz="1600" dirty="0" smtClean="0"/>
          </a:p>
          <a:p>
            <a:r>
              <a:rPr lang="en-US" sz="1600" dirty="0" smtClean="0"/>
              <a:t>14.3 m long dipoles</a:t>
            </a:r>
          </a:p>
        </p:txBody>
      </p:sp>
      <p:pic>
        <p:nvPicPr>
          <p:cNvPr id="18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473487"/>
            <a:ext cx="536780" cy="437616"/>
          </a:xfrm>
          <a:prstGeom prst="rect">
            <a:avLst/>
          </a:prstGeom>
        </p:spPr>
      </p:pic>
      <p:pic>
        <p:nvPicPr>
          <p:cNvPr id="19" name="Picture 26"/>
          <p:cNvPicPr>
            <a:picLocks noChangeAspect="1"/>
          </p:cNvPicPr>
          <p:nvPr/>
        </p:nvPicPr>
        <p:blipFill rotWithShape="1">
          <a:blip r:embed="rId8"/>
          <a:srcRect l="-1376" t="26548" r="1376" b="40323"/>
          <a:stretch/>
        </p:blipFill>
        <p:spPr>
          <a:xfrm>
            <a:off x="2839208" y="2614570"/>
            <a:ext cx="923088" cy="305816"/>
          </a:xfrm>
          <a:prstGeom prst="rect">
            <a:avLst/>
          </a:prstGeom>
        </p:spPr>
      </p:pic>
      <p:pic>
        <p:nvPicPr>
          <p:cNvPr id="20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05582"/>
            <a:ext cx="604363" cy="445198"/>
          </a:xfrm>
          <a:prstGeom prst="rect">
            <a:avLst/>
          </a:prstGeom>
        </p:spPr>
      </p:pic>
      <p:pic>
        <p:nvPicPr>
          <p:cNvPr id="21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9414" y="3714923"/>
            <a:ext cx="880405" cy="322736"/>
          </a:xfrm>
          <a:prstGeom prst="rect">
            <a:avLst/>
          </a:prstGeom>
        </p:spPr>
      </p:pic>
      <p:pic>
        <p:nvPicPr>
          <p:cNvPr id="22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3963" y="4101050"/>
            <a:ext cx="1438275" cy="381000"/>
          </a:xfrm>
          <a:prstGeom prst="rect">
            <a:avLst/>
          </a:prstGeom>
        </p:spPr>
      </p:pic>
      <p:pic>
        <p:nvPicPr>
          <p:cNvPr id="23" name="Picture 1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9357" y="4493673"/>
            <a:ext cx="2465636" cy="1646669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6727398" y="4736926"/>
            <a:ext cx="23089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15 T dipole </a:t>
            </a:r>
            <a:r>
              <a:rPr lang="en-GB" sz="1600" dirty="0" smtClean="0"/>
              <a:t>demonstrator</a:t>
            </a:r>
          </a:p>
          <a:p>
            <a:r>
              <a:rPr lang="en-US" sz="1600" dirty="0"/>
              <a:t>60-mm </a:t>
            </a:r>
            <a:r>
              <a:rPr lang="en-US" sz="1600" dirty="0" smtClean="0"/>
              <a:t>aperture</a:t>
            </a:r>
          </a:p>
          <a:p>
            <a:r>
              <a:rPr lang="en-US" sz="1600" dirty="0" smtClean="0"/>
              <a:t>4-layer </a:t>
            </a:r>
            <a:r>
              <a:rPr lang="en-US" sz="1600" dirty="0"/>
              <a:t>graded </a:t>
            </a:r>
            <a:r>
              <a:rPr lang="en-US" sz="1600" dirty="0" smtClean="0"/>
              <a:t>coil</a:t>
            </a:r>
            <a:endParaRPr lang="en-US" sz="1600" dirty="0"/>
          </a:p>
          <a:p>
            <a:r>
              <a:rPr lang="en-GB" sz="1600" dirty="0" smtClean="0"/>
              <a:t> </a:t>
            </a:r>
            <a:endParaRPr lang="en-GB" sz="1600" dirty="0"/>
          </a:p>
        </p:txBody>
      </p:sp>
      <p:pic>
        <p:nvPicPr>
          <p:cNvPr id="25" name="Picture 12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545" y="4051431"/>
            <a:ext cx="1714739" cy="6344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2486" y="6063845"/>
            <a:ext cx="49056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dirty="0"/>
              <a:t>Russian 16 T magnet program launched by BINP </a:t>
            </a:r>
            <a:r>
              <a:rPr lang="en-US" sz="1600" dirty="0" smtClean="0"/>
              <a:t>recently</a:t>
            </a:r>
            <a:endParaRPr lang="en-GB" sz="1600" dirty="0"/>
          </a:p>
        </p:txBody>
      </p:sp>
      <p:sp>
        <p:nvSpPr>
          <p:cNvPr id="26" name="Rectangle 25"/>
          <p:cNvSpPr/>
          <p:nvPr/>
        </p:nvSpPr>
        <p:spPr>
          <a:xfrm>
            <a:off x="1122187" y="4204606"/>
            <a:ext cx="3875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11T </a:t>
            </a:r>
            <a:r>
              <a:rPr lang="en-US" sz="1400" b="1" dirty="0"/>
              <a:t>First Nb</a:t>
            </a:r>
            <a:r>
              <a:rPr lang="en-US" sz="1400" b="1" baseline="-25000" dirty="0"/>
              <a:t>3</a:t>
            </a:r>
            <a:r>
              <a:rPr lang="en-US" sz="1400" b="1" dirty="0"/>
              <a:t>Sn </a:t>
            </a:r>
            <a:r>
              <a:rPr lang="en-US" sz="1400" b="1" dirty="0" smtClean="0"/>
              <a:t>magnet, FRESCA2 dipole</a:t>
            </a:r>
            <a:endParaRPr lang="fr-FR" sz="1400" b="1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18035" y="4510905"/>
            <a:ext cx="1399770" cy="184994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336" y="4622524"/>
            <a:ext cx="2577060" cy="16146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43485" y="4162074"/>
            <a:ext cx="8627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HL-LHC</a:t>
            </a:r>
            <a:endParaRPr lang="en-US" dirty="0"/>
          </a:p>
        </p:txBody>
      </p:sp>
      <p:sp>
        <p:nvSpPr>
          <p:cNvPr id="29" name="ZoneTexte 28"/>
          <p:cNvSpPr txBox="1"/>
          <p:nvPr/>
        </p:nvSpPr>
        <p:spPr>
          <a:xfrm>
            <a:off x="7386487" y="621635"/>
            <a:ext cx="16525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FCC-</a:t>
            </a:r>
            <a:r>
              <a:rPr lang="en-US" dirty="0" err="1" smtClean="0"/>
              <a:t>hh</a:t>
            </a:r>
            <a:r>
              <a:rPr lang="en-US" dirty="0" smtClean="0"/>
              <a:t>, HE-LHC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17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525" y="3766015"/>
            <a:ext cx="1849365" cy="257539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losses: beam screen 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0931" y="1391222"/>
            <a:ext cx="4356307" cy="320217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dirty="0" smtClean="0">
                <a:sym typeface="Symbol" panose="05050102010706020507" pitchFamily="18" charset="2"/>
              </a:rPr>
              <a:t></a:t>
            </a:r>
            <a:r>
              <a:rPr lang="en-US" sz="1800" b="1" dirty="0" smtClean="0"/>
              <a:t>30 </a:t>
            </a:r>
            <a:r>
              <a:rPr lang="en-US" sz="1800" b="1" dirty="0" smtClean="0"/>
              <a:t>W/m </a:t>
            </a:r>
            <a:r>
              <a:rPr lang="en-US" sz="1800" dirty="0" smtClean="0"/>
              <a:t>synchrotron radiation (LHC: 1 W/m)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7368" y="1989079"/>
            <a:ext cx="1392271" cy="141317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413" y="2033042"/>
            <a:ext cx="1179024" cy="138967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563740" y="2468792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C00000"/>
                </a:solidFill>
              </a:rPr>
              <a:t>LHC</a:t>
            </a:r>
            <a:endParaRPr lang="fr-FR" sz="1800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114576" y="2530137"/>
            <a:ext cx="62068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C00000"/>
                </a:solidFill>
              </a:rPr>
              <a:t>FCC</a:t>
            </a:r>
            <a:endParaRPr lang="fr-FR" sz="1800" dirty="0">
              <a:solidFill>
                <a:srgbClr val="C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88326" y="2135705"/>
            <a:ext cx="329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 photons for good vacuum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788326" y="2497331"/>
            <a:ext cx="278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 to withstand quench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788326" y="2884443"/>
            <a:ext cx="495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Hide pumping holes from beam for low impedance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788326" y="3248696"/>
            <a:ext cx="485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 treatment / carbon coating against e-cloud</a:t>
            </a:r>
            <a:endParaRPr lang="en-US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751" y="3779336"/>
            <a:ext cx="3420630" cy="254875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417322" y="3710187"/>
            <a:ext cx="25111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Test station at KARA/KIT</a:t>
            </a:r>
            <a:endParaRPr lang="en-US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788326" y="1771472"/>
            <a:ext cx="45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mall </a:t>
            </a:r>
            <a:r>
              <a:rPr lang="en-US" dirty="0"/>
              <a:t>to make magnet cheap (aperture 50 mm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88325" y="4243836"/>
            <a:ext cx="2726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Measurements </a:t>
            </a:r>
            <a:r>
              <a:rPr lang="en-US" sz="1600" b="1" dirty="0" smtClean="0"/>
              <a:t>(</a:t>
            </a:r>
            <a:r>
              <a:rPr lang="en-US" sz="1600" b="1" dirty="0"/>
              <a:t>pressure evolution) confirm MC vacuum simulations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Confident to use simulations for all vacuum design</a:t>
            </a:r>
            <a:endParaRPr lang="en-GB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7665887" y="837535"/>
            <a:ext cx="8494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FCC-</a:t>
            </a:r>
            <a:r>
              <a:rPr lang="en-US" dirty="0" err="1" smtClean="0"/>
              <a:t>hh</a:t>
            </a:r>
            <a:endParaRPr lang="en-US" dirty="0"/>
          </a:p>
        </p:txBody>
      </p:sp>
      <p:cxnSp>
        <p:nvCxnSpPr>
          <p:cNvPr id="23" name="Connecteur droit avec flèche 22"/>
          <p:cNvCxnSpPr>
            <a:stCxn id="11" idx="3"/>
          </p:cNvCxnSpPr>
          <p:nvPr/>
        </p:nvCxnSpPr>
        <p:spPr>
          <a:xfrm>
            <a:off x="4085895" y="2320371"/>
            <a:ext cx="1952082" cy="412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12" idx="3"/>
          </p:cNvCxnSpPr>
          <p:nvPr/>
        </p:nvCxnSpPr>
        <p:spPr>
          <a:xfrm>
            <a:off x="3572934" y="2681997"/>
            <a:ext cx="2465043" cy="217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13" idx="3"/>
          </p:cNvCxnSpPr>
          <p:nvPr/>
        </p:nvCxnSpPr>
        <p:spPr>
          <a:xfrm flipV="1">
            <a:off x="5746863" y="2998838"/>
            <a:ext cx="291114" cy="70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14" idx="3"/>
          </p:cNvCxnSpPr>
          <p:nvPr/>
        </p:nvCxnSpPr>
        <p:spPr>
          <a:xfrm flipV="1">
            <a:off x="5646515" y="2998838"/>
            <a:ext cx="744944" cy="434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58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Losses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15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48054" y="1200356"/>
            <a:ext cx="3619898" cy="15117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en-US" sz="1600" b="1" dirty="0" smtClean="0"/>
              <a:t>~8 </a:t>
            </a:r>
            <a:r>
              <a:rPr lang="en-US" sz="1600" b="1" dirty="0" smtClean="0"/>
              <a:t>GJ </a:t>
            </a:r>
            <a:r>
              <a:rPr lang="en-US" sz="1600" dirty="0" smtClean="0"/>
              <a:t>kinetic energy per beam in FCC-</a:t>
            </a:r>
            <a:r>
              <a:rPr lang="en-US" sz="1600" dirty="0" err="1" smtClean="0"/>
              <a:t>hh</a:t>
            </a:r>
            <a:endParaRPr lang="en-US" sz="1600" dirty="0" smtClean="0"/>
          </a:p>
          <a:p>
            <a:r>
              <a:rPr lang="en-US" sz="1600" dirty="0"/>
              <a:t>O(20) times LHC</a:t>
            </a:r>
          </a:p>
          <a:p>
            <a:r>
              <a:rPr lang="en-US" sz="1400" dirty="0" smtClean="0"/>
              <a:t>Boing </a:t>
            </a:r>
            <a:r>
              <a:rPr lang="en-US" sz="1400" dirty="0" smtClean="0"/>
              <a:t>747 at cruising speed</a:t>
            </a:r>
          </a:p>
          <a:p>
            <a:r>
              <a:rPr lang="en-US" sz="1400" dirty="0" smtClean="0"/>
              <a:t>400 kg of chocolate</a:t>
            </a:r>
          </a:p>
          <a:p>
            <a:pPr lvl="1"/>
            <a:r>
              <a:rPr lang="en-US" sz="1400" dirty="0" smtClean="0"/>
              <a:t>Run 25,000 km to spent </a:t>
            </a:r>
            <a:r>
              <a:rPr lang="en-US" sz="1400" dirty="0" smtClean="0"/>
              <a:t>calories</a:t>
            </a:r>
            <a:endParaRPr lang="en-US" sz="1400" dirty="0" smtClean="0"/>
          </a:p>
        </p:txBody>
      </p:sp>
      <p:sp>
        <p:nvSpPr>
          <p:cNvPr id="8" name="TextBox 4"/>
          <p:cNvSpPr txBox="1"/>
          <p:nvPr/>
        </p:nvSpPr>
        <p:spPr>
          <a:xfrm>
            <a:off x="4206762" y="1598839"/>
            <a:ext cx="4838021" cy="28007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Designed shielding to cope with the  500 kW collision debris per experiment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10" name="TextBox 10"/>
          <p:cNvSpPr txBox="1"/>
          <p:nvPr/>
        </p:nvSpPr>
        <p:spPr>
          <a:xfrm>
            <a:off x="4206762" y="4419812"/>
            <a:ext cx="4838023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Collimation</a:t>
            </a:r>
            <a:r>
              <a:rPr lang="en-US" sz="1600" dirty="0" smtClean="0"/>
              <a:t> system design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Designed system that can cope with the losses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Detailed studies and optimization of performance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Also reduction of impedance</a:t>
            </a:r>
          </a:p>
          <a:p>
            <a:r>
              <a:rPr lang="en-US" sz="1600" b="1" dirty="0" smtClean="0"/>
              <a:t>Beam dump </a:t>
            </a:r>
            <a:r>
              <a:rPr lang="en-US" sz="1600" dirty="0" smtClean="0"/>
              <a:t>design</a:t>
            </a:r>
          </a:p>
          <a:p>
            <a:r>
              <a:rPr lang="en-US" sz="1600" b="1" dirty="0" smtClean="0"/>
              <a:t>Machine protection</a:t>
            </a:r>
            <a:endParaRPr lang="en-US" sz="1600" b="1" dirty="0" smtClean="0"/>
          </a:p>
        </p:txBody>
      </p:sp>
      <p:sp>
        <p:nvSpPr>
          <p:cNvPr id="11" name="TextBox 19"/>
          <p:cNvSpPr txBox="1"/>
          <p:nvPr/>
        </p:nvSpPr>
        <p:spPr>
          <a:xfrm>
            <a:off x="4513478" y="4076639"/>
            <a:ext cx="3419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Triplet</a:t>
            </a:r>
            <a:r>
              <a:rPr lang="en-US" sz="1600" dirty="0" smtClean="0"/>
              <a:t> design allows for thick shielding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248547" y="1013086"/>
            <a:ext cx="4763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Mitigation of losses and heat load </a:t>
            </a:r>
            <a:r>
              <a:rPr lang="en-US" sz="1600" b="1" dirty="0" smtClean="0"/>
              <a:t>must be </a:t>
            </a:r>
            <a:r>
              <a:rPr lang="en-US" sz="1600" dirty="0" smtClean="0"/>
              <a:t>taken into account in the optics design and integration</a:t>
            </a:r>
            <a:endParaRPr lang="en-US" sz="1600" dirty="0"/>
          </a:p>
        </p:txBody>
      </p:sp>
      <p:pic>
        <p:nvPicPr>
          <p:cNvPr id="15" name="Picture 22" descr="f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1"/>
          <a:stretch/>
        </p:blipFill>
        <p:spPr>
          <a:xfrm>
            <a:off x="339710" y="3385430"/>
            <a:ext cx="3102841" cy="2652287"/>
          </a:xfrm>
          <a:prstGeom prst="rect">
            <a:avLst/>
          </a:prstGeom>
        </p:spPr>
      </p:pic>
      <p:cxnSp>
        <p:nvCxnSpPr>
          <p:cNvPr id="16" name="Straight Connector 23"/>
          <p:cNvCxnSpPr/>
          <p:nvPr/>
        </p:nvCxnSpPr>
        <p:spPr>
          <a:xfrm>
            <a:off x="715943" y="4465340"/>
            <a:ext cx="27266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4"/>
          <p:cNvCxnSpPr/>
          <p:nvPr/>
        </p:nvCxnSpPr>
        <p:spPr>
          <a:xfrm flipV="1">
            <a:off x="1843893" y="3243718"/>
            <a:ext cx="0" cy="27939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 rot="16200000">
            <a:off x="3340100" y="4223743"/>
            <a:ext cx="73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DA[</a:t>
            </a:r>
            <a:r>
              <a:rPr lang="en-US" dirty="0" smtClean="0">
                <a:sym typeface="Symbol" panose="05050102010706020507" pitchFamily="18" charset="2"/>
              </a:rPr>
              <a:t>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965200" y="2948600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Dynamic Aperture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2109386" y="6071753"/>
            <a:ext cx="4053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LHC experience to benchmark simulation tools</a:t>
            </a:r>
            <a:endParaRPr lang="en-US" sz="16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451" y="2049247"/>
            <a:ext cx="2016225" cy="2076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/>
          <a:srcRect t="5614"/>
          <a:stretch/>
        </p:blipFill>
        <p:spPr>
          <a:xfrm>
            <a:off x="4428890" y="2120057"/>
            <a:ext cx="2002320" cy="200519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7665887" y="621635"/>
            <a:ext cx="8494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FCC-</a:t>
            </a:r>
            <a:r>
              <a:rPr lang="en-US" dirty="0" err="1" smtClean="0"/>
              <a:t>hh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02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accelerators concepts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16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853"/>
          <a:stretch/>
        </p:blipFill>
        <p:spPr>
          <a:xfrm>
            <a:off x="3660165" y="2837883"/>
            <a:ext cx="4921742" cy="300962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03200" y="1112760"/>
            <a:ext cx="859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ALEGRO</a:t>
            </a:r>
            <a:r>
              <a:rPr lang="en-US" dirty="0" smtClean="0"/>
              <a:t> (</a:t>
            </a:r>
            <a:r>
              <a:rPr lang="en-US" b="1" dirty="0" smtClean="0"/>
              <a:t>A</a:t>
            </a:r>
            <a:r>
              <a:rPr lang="en-US" dirty="0" smtClean="0"/>
              <a:t>dvanced </a:t>
            </a:r>
            <a:r>
              <a:rPr lang="en-US" b="1" dirty="0" err="1" smtClean="0"/>
              <a:t>L</a:t>
            </a:r>
            <a:r>
              <a:rPr lang="en-US" dirty="0" err="1" smtClean="0"/>
              <a:t>in</a:t>
            </a:r>
            <a:r>
              <a:rPr lang="en-US" b="1" dirty="0" err="1" smtClean="0"/>
              <a:t>E</a:t>
            </a:r>
            <a:r>
              <a:rPr lang="en-US" dirty="0" err="1" smtClean="0"/>
              <a:t>ar</a:t>
            </a:r>
            <a:r>
              <a:rPr lang="en-US" dirty="0" smtClean="0"/>
              <a:t> collider study </a:t>
            </a:r>
            <a:r>
              <a:rPr lang="en-US" b="1" dirty="0" err="1" smtClean="0"/>
              <a:t>GRO</a:t>
            </a:r>
            <a:r>
              <a:rPr lang="en-US" dirty="0" err="1" smtClean="0"/>
              <a:t>up</a:t>
            </a:r>
            <a:r>
              <a:rPr lang="en-US" dirty="0" smtClean="0"/>
              <a:t>, for a multi-</a:t>
            </a:r>
            <a:r>
              <a:rPr lang="en-US" dirty="0" err="1" smtClean="0"/>
              <a:t>TeV</a:t>
            </a:r>
            <a:r>
              <a:rPr lang="en-US" dirty="0" smtClean="0"/>
              <a:t> Advanced Linear Collider)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304801" y="1562100"/>
            <a:ext cx="8451498" cy="83099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aim of the first ALEGRO workshop was to prepare and deliver, by the end of 2018, a document detailing the international roadmap and strategy of Advanced Novel Accelerators (ANAs) with clear input for the European Particle Physics Strategy Update.</a:t>
            </a:r>
            <a:endParaRPr lang="en-US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341652" y="2611342"/>
            <a:ext cx="29464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Specific topics to be </a:t>
            </a:r>
            <a:r>
              <a:rPr lang="en-US" sz="1600" dirty="0" smtClean="0"/>
              <a:t>addressed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Positron 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Technological issue (efficiency, cooling, </a:t>
            </a:r>
            <a:r>
              <a:rPr lang="en-US" sz="1600" dirty="0" smtClean="0"/>
              <a:t>polarization</a:t>
            </a:r>
            <a:r>
              <a:rPr lang="en-US" sz="1600" dirty="0" smtClean="0"/>
              <a:t>,…)</a:t>
            </a:r>
          </a:p>
          <a:p>
            <a:endParaRPr lang="en-US" sz="1600" dirty="0"/>
          </a:p>
          <a:p>
            <a:r>
              <a:rPr lang="en-US" sz="1600" dirty="0" smtClean="0"/>
              <a:t>The R&amp;D focus on beam quality, beam stability, staging and continuous operation</a:t>
            </a:r>
          </a:p>
          <a:p>
            <a:endParaRPr lang="en-US" sz="1600" dirty="0"/>
          </a:p>
          <a:p>
            <a:r>
              <a:rPr lang="en-US" sz="1600" dirty="0" smtClean="0"/>
              <a:t>Support from Particle Physics community is required, to make sure that specific research topics for collider are addressed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993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 </a:t>
            </a:r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many </a:t>
            </a:r>
            <a:r>
              <a:rPr lang="en-US" sz="36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thanks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5345" y="1186530"/>
            <a:ext cx="3736873" cy="502745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D. Schulte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R. </a:t>
            </a:r>
            <a:r>
              <a:rPr lang="en-US" sz="2000" dirty="0" err="1" smtClean="0"/>
              <a:t>Aleskan</a:t>
            </a:r>
            <a:endParaRPr lang="en-US" sz="2000" dirty="0" smtClean="0"/>
          </a:p>
          <a:p>
            <a:r>
              <a:rPr lang="en-US" sz="2000" dirty="0" smtClean="0"/>
              <a:t>S. </a:t>
            </a:r>
            <a:r>
              <a:rPr lang="en-US" sz="2000" dirty="0" err="1" smtClean="0"/>
              <a:t>Michizono</a:t>
            </a:r>
            <a:endParaRPr lang="en-US" sz="2000" dirty="0" smtClean="0"/>
          </a:p>
          <a:p>
            <a:r>
              <a:rPr lang="en-US" sz="2000" dirty="0" smtClean="0"/>
              <a:t>E. </a:t>
            </a:r>
            <a:r>
              <a:rPr lang="en-US" sz="2000" dirty="0" err="1" smtClean="0"/>
              <a:t>Levichev</a:t>
            </a:r>
            <a:endParaRPr lang="en-US" sz="2000" dirty="0" smtClean="0"/>
          </a:p>
          <a:p>
            <a:r>
              <a:rPr lang="en-US" sz="2000" dirty="0" smtClean="0"/>
              <a:t>J. Gao</a:t>
            </a:r>
          </a:p>
          <a:p>
            <a:r>
              <a:rPr lang="en-US" sz="2000" dirty="0" smtClean="0"/>
              <a:t>Y. Chi</a:t>
            </a:r>
          </a:p>
          <a:p>
            <a:r>
              <a:rPr lang="en-US" sz="2000" dirty="0" smtClean="0"/>
              <a:t>S. </a:t>
            </a:r>
            <a:r>
              <a:rPr lang="en-US" sz="2000" dirty="0" err="1" smtClean="0"/>
              <a:t>Cosineau</a:t>
            </a:r>
            <a:endParaRPr lang="en-US" sz="2000" dirty="0" smtClean="0"/>
          </a:p>
          <a:p>
            <a:r>
              <a:rPr lang="en-US" sz="2000" dirty="0" smtClean="0"/>
              <a:t>R. </a:t>
            </a:r>
            <a:r>
              <a:rPr lang="en-US" sz="2000" dirty="0" err="1" smtClean="0"/>
              <a:t>Assmann</a:t>
            </a:r>
            <a:endParaRPr lang="en-US" sz="2000" dirty="0" smtClean="0"/>
          </a:p>
          <a:p>
            <a:r>
              <a:rPr lang="en-US" sz="2000" dirty="0" smtClean="0"/>
              <a:t>E. </a:t>
            </a:r>
            <a:r>
              <a:rPr lang="en-US" sz="2000" dirty="0" err="1" smtClean="0"/>
              <a:t>Cenni</a:t>
            </a:r>
            <a:endParaRPr lang="en-US" sz="2000" dirty="0" smtClean="0"/>
          </a:p>
          <a:p>
            <a:r>
              <a:rPr lang="en-US" sz="2000" dirty="0" smtClean="0"/>
              <a:t>A. </a:t>
            </a:r>
            <a:r>
              <a:rPr lang="en-US" sz="2000" dirty="0" err="1" smtClean="0"/>
              <a:t>Chancé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17</a:t>
            </a:fld>
            <a:endParaRPr lang="en-US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2673590" y="1211549"/>
            <a:ext cx="5516681" cy="4742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hlinkClick r:id="rId2"/>
              </a:rPr>
              <a:t>https://</a:t>
            </a:r>
            <a:r>
              <a:rPr lang="en-US" sz="1000" dirty="0" smtClean="0">
                <a:hlinkClick r:id="rId2"/>
              </a:rPr>
              <a:t>indico.cern.ch/event/686555/contributions/2962553/attachments/1682220/2703710/</a:t>
            </a:r>
            <a:endParaRPr lang="en-US" sz="1000" dirty="0" smtClean="0"/>
          </a:p>
          <a:p>
            <a:pPr marL="0" indent="0">
              <a:buNone/>
            </a:pPr>
            <a:r>
              <a:rPr lang="en-US" sz="1000" dirty="0" smtClean="0">
                <a:hlinkClick r:id="rId3"/>
              </a:rPr>
              <a:t>https</a:t>
            </a:r>
            <a:r>
              <a:rPr lang="en-US" sz="1000" dirty="0">
                <a:hlinkClick r:id="rId3"/>
              </a:rPr>
              <a:t>://</a:t>
            </a:r>
            <a:r>
              <a:rPr lang="en-US" sz="1000" dirty="0" smtClean="0">
                <a:hlinkClick r:id="rId3"/>
              </a:rPr>
              <a:t>indico.cern.ch/event/686555/contributions/2962555/attachments/1681197/2702849/</a:t>
            </a:r>
            <a:endParaRPr lang="en-US" sz="1000" dirty="0" smtClean="0"/>
          </a:p>
          <a:p>
            <a:pPr marL="0" indent="0">
              <a:buNone/>
            </a:pPr>
            <a:r>
              <a:rPr lang="en-US" sz="1000" dirty="0" smtClean="0">
                <a:hlinkClick r:id="rId4"/>
              </a:rPr>
              <a:t>https</a:t>
            </a:r>
            <a:r>
              <a:rPr lang="en-US" sz="1000" dirty="0">
                <a:hlinkClick r:id="rId4"/>
              </a:rPr>
              <a:t>://</a:t>
            </a:r>
            <a:r>
              <a:rPr lang="en-US" sz="1000" dirty="0" smtClean="0">
                <a:hlinkClick r:id="rId4"/>
              </a:rPr>
              <a:t>indico.cern.ch/event/686555/contributions/2962542/attachments/1681194/2702876/</a:t>
            </a:r>
            <a:endParaRPr lang="en-US" sz="1000" dirty="0" smtClean="0"/>
          </a:p>
          <a:p>
            <a:pPr marL="0" indent="0">
              <a:buNone/>
            </a:pPr>
            <a:r>
              <a:rPr lang="en-US" sz="1000" dirty="0" smtClean="0">
                <a:hlinkClick r:id="rId5"/>
              </a:rPr>
              <a:t>https</a:t>
            </a:r>
            <a:r>
              <a:rPr lang="en-US" sz="1000" dirty="0">
                <a:hlinkClick r:id="rId5"/>
              </a:rPr>
              <a:t>://</a:t>
            </a:r>
            <a:r>
              <a:rPr lang="en-US" sz="1000" dirty="0" smtClean="0">
                <a:hlinkClick r:id="rId5"/>
              </a:rPr>
              <a:t>indico.cern.ch/event/466934/contributions/2474221/attachments/1489758/2320028/</a:t>
            </a:r>
            <a:endParaRPr lang="en-US" sz="1000" dirty="0" smtClean="0"/>
          </a:p>
          <a:p>
            <a:pPr marL="0" indent="0">
              <a:buNone/>
            </a:pPr>
            <a:endParaRPr lang="en-US" sz="400" dirty="0" smtClean="0">
              <a:hlinkClick r:id="rId6"/>
            </a:endParaRPr>
          </a:p>
          <a:p>
            <a:pPr marL="0" indent="0">
              <a:buNone/>
            </a:pPr>
            <a:r>
              <a:rPr lang="en-US" sz="1000" dirty="0" smtClean="0">
                <a:hlinkClick r:id="rId6"/>
              </a:rPr>
              <a:t>http</a:t>
            </a:r>
            <a:r>
              <a:rPr lang="en-US" sz="1000" dirty="0">
                <a:hlinkClick r:id="rId6"/>
              </a:rPr>
              <a:t>://</a:t>
            </a:r>
            <a:r>
              <a:rPr lang="en-US" sz="1000" dirty="0" smtClean="0">
                <a:hlinkClick r:id="rId6"/>
              </a:rPr>
              <a:t>irfu.cea.fr/Phocea/Vie_des_labos/Seminaires/index.php?id=4270</a:t>
            </a:r>
            <a:endParaRPr lang="en-US" sz="1000" dirty="0" smtClean="0"/>
          </a:p>
          <a:p>
            <a:pPr marL="0" indent="0">
              <a:buNone/>
            </a:pPr>
            <a:endParaRPr lang="en-US" sz="400" dirty="0" smtClean="0"/>
          </a:p>
          <a:p>
            <a:pPr marL="0" indent="0">
              <a:buNone/>
            </a:pPr>
            <a:r>
              <a:rPr lang="en-US" sz="1000" dirty="0" smtClean="0">
                <a:hlinkClick r:id="rId7"/>
              </a:rPr>
              <a:t>https</a:t>
            </a:r>
            <a:r>
              <a:rPr lang="en-US" sz="1000" dirty="0">
                <a:hlinkClick r:id="rId7"/>
              </a:rPr>
              <a:t>://</a:t>
            </a:r>
            <a:r>
              <a:rPr lang="en-US" sz="1000" dirty="0" smtClean="0">
                <a:hlinkClick r:id="rId7"/>
              </a:rPr>
              <a:t>indico.cern.ch/event/686555/contributions/2962510/attachments/1682330/2703201/</a:t>
            </a:r>
            <a:endParaRPr lang="en-US" sz="1000" dirty="0" smtClean="0"/>
          </a:p>
          <a:p>
            <a:pPr marL="0" indent="0">
              <a:buNone/>
            </a:pPr>
            <a:endParaRPr lang="en-US" sz="400" dirty="0" smtClean="0">
              <a:hlinkClick r:id="rId8"/>
            </a:endParaRPr>
          </a:p>
          <a:p>
            <a:pPr marL="0" indent="0">
              <a:buNone/>
            </a:pPr>
            <a:r>
              <a:rPr lang="en-US" sz="1000" dirty="0" smtClean="0">
                <a:hlinkClick r:id="rId8"/>
              </a:rPr>
              <a:t>https</a:t>
            </a:r>
            <a:r>
              <a:rPr lang="en-US" sz="1000" dirty="0">
                <a:hlinkClick r:id="rId8"/>
              </a:rPr>
              <a:t>://</a:t>
            </a:r>
            <a:r>
              <a:rPr lang="en-US" sz="1000" dirty="0" smtClean="0">
                <a:hlinkClick r:id="rId8"/>
              </a:rPr>
              <a:t>indico.cern.ch/event/686555/contributions/2962546/attachments/1682189/2702955/</a:t>
            </a:r>
            <a:endParaRPr lang="en-US" sz="1000" dirty="0" smtClean="0"/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r>
              <a:rPr lang="en-US" sz="1000" dirty="0" smtClean="0">
                <a:hlinkClick r:id="rId9"/>
              </a:rPr>
              <a:t>https</a:t>
            </a:r>
            <a:r>
              <a:rPr lang="en-US" sz="1000" dirty="0">
                <a:hlinkClick r:id="rId9"/>
              </a:rPr>
              <a:t>://</a:t>
            </a:r>
            <a:r>
              <a:rPr lang="en-US" sz="1000" dirty="0" smtClean="0">
                <a:hlinkClick r:id="rId9"/>
              </a:rPr>
              <a:t>indico.cern.ch/event/686555/contributions/2962503/attachments/1680976/2700616/</a:t>
            </a:r>
            <a:endParaRPr lang="en-US" sz="1000" dirty="0" smtClean="0"/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r>
              <a:rPr lang="en-US" sz="1000" dirty="0" smtClean="0">
                <a:hlinkClick r:id="rId10"/>
              </a:rPr>
              <a:t>https</a:t>
            </a:r>
            <a:r>
              <a:rPr lang="en-US" sz="1000" dirty="0">
                <a:hlinkClick r:id="rId10"/>
              </a:rPr>
              <a:t>://</a:t>
            </a:r>
            <a:r>
              <a:rPr lang="en-US" sz="1000" dirty="0" smtClean="0">
                <a:hlinkClick r:id="rId10"/>
              </a:rPr>
              <a:t>indico.cern.ch/event/686555/contributions/2962538/attachments/1682997/2704639/</a:t>
            </a:r>
            <a:endParaRPr lang="en-US" sz="1000" dirty="0" smtClean="0"/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r>
              <a:rPr lang="en-US" sz="1000" dirty="0" smtClean="0">
                <a:hlinkClick r:id="rId11"/>
              </a:rPr>
              <a:t>https</a:t>
            </a:r>
            <a:r>
              <a:rPr lang="en-US" sz="1000" dirty="0">
                <a:hlinkClick r:id="rId11"/>
              </a:rPr>
              <a:t>://indico.phys.vt.edu/event/34/contributions/609</a:t>
            </a:r>
            <a:r>
              <a:rPr lang="en-US" sz="1000" dirty="0" smtClean="0">
                <a:hlinkClick r:id="rId11"/>
              </a:rPr>
              <a:t>/</a:t>
            </a:r>
            <a:endParaRPr lang="en-US" sz="1000" dirty="0" smtClean="0"/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1000" dirty="0">
                <a:hlinkClick r:id="rId12"/>
              </a:rPr>
              <a:t>https://</a:t>
            </a:r>
            <a:r>
              <a:rPr lang="en-US" sz="1000" dirty="0" smtClean="0">
                <a:hlinkClick r:id="rId12"/>
              </a:rPr>
              <a:t>indico.cern.ch/event/677640/contributions/2866274/attachments/1622621/2582653/</a:t>
            </a:r>
            <a:endParaRPr lang="en-US" sz="1000" dirty="0" smtClean="0"/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7558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Documents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4851" y="1219561"/>
            <a:ext cx="8111313" cy="4245574"/>
          </a:xfrm>
        </p:spPr>
        <p:txBody>
          <a:bodyPr>
            <a:noAutofit/>
          </a:bodyPr>
          <a:lstStyle/>
          <a:p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arxiv.org/abs/1711.00568</a:t>
            </a:r>
            <a:r>
              <a:rPr lang="en-US" sz="1800" dirty="0" smtClean="0"/>
              <a:t> ILC</a:t>
            </a:r>
          </a:p>
          <a:p>
            <a:r>
              <a:rPr lang="en-US" sz="1800" dirty="0">
                <a:hlinkClick r:id="rId4"/>
              </a:rPr>
              <a:t>https://</a:t>
            </a:r>
            <a:r>
              <a:rPr lang="en-US" sz="1800" dirty="0" smtClean="0">
                <a:hlinkClick r:id="rId4"/>
              </a:rPr>
              <a:t>arxiv.org/abs/1608.07537</a:t>
            </a:r>
            <a:r>
              <a:rPr lang="en-US" sz="1800" dirty="0" smtClean="0"/>
              <a:t> CLIC</a:t>
            </a:r>
          </a:p>
          <a:p>
            <a:r>
              <a:rPr lang="en-US" sz="1800" dirty="0">
                <a:hlinkClick r:id="rId5"/>
              </a:rPr>
              <a:t>https://</a:t>
            </a:r>
            <a:r>
              <a:rPr lang="en-US" sz="1800" dirty="0" smtClean="0">
                <a:hlinkClick r:id="rId5"/>
              </a:rPr>
              <a:t>arxiv.org/ftp/arxiv/papers/1810/1810.13022.pdf</a:t>
            </a:r>
            <a:r>
              <a:rPr lang="en-US" sz="1800" dirty="0" smtClean="0"/>
              <a:t> future colliders at CERN</a:t>
            </a:r>
          </a:p>
          <a:p>
            <a:r>
              <a:rPr lang="en-US" sz="1800" dirty="0">
                <a:hlinkClick r:id="rId6"/>
              </a:rPr>
              <a:t>https://</a:t>
            </a:r>
            <a:r>
              <a:rPr lang="en-US" sz="1800" dirty="0" smtClean="0">
                <a:hlinkClick r:id="rId6"/>
              </a:rPr>
              <a:t>arxiv.org/abs/1809.00285</a:t>
            </a:r>
            <a:r>
              <a:rPr lang="en-US" sz="1800" dirty="0" smtClean="0"/>
              <a:t> </a:t>
            </a:r>
            <a:r>
              <a:rPr lang="en-US" sz="1800" dirty="0" err="1" smtClean="0"/>
              <a:t>CepC</a:t>
            </a:r>
            <a:r>
              <a:rPr lang="en-US" sz="1800" dirty="0" smtClean="0"/>
              <a:t> CDR</a:t>
            </a:r>
          </a:p>
          <a:p>
            <a:r>
              <a:rPr lang="en-US" sz="1800" dirty="0" smtClean="0"/>
              <a:t> FCC CDR: </a:t>
            </a:r>
          </a:p>
          <a:p>
            <a:pPr lvl="1"/>
            <a:r>
              <a:rPr lang="en-US" sz="1800" dirty="0" smtClean="0"/>
              <a:t>concise summary volumes 1(PH), 2 (</a:t>
            </a:r>
            <a:r>
              <a:rPr lang="en-US" sz="1800" dirty="0" err="1" smtClean="0"/>
              <a:t>hh</a:t>
            </a:r>
            <a:r>
              <a:rPr lang="en-US" sz="1800" dirty="0" smtClean="0"/>
              <a:t>), 4(</a:t>
            </a:r>
            <a:r>
              <a:rPr lang="en-US" sz="1800" dirty="0" err="1" smtClean="0"/>
              <a:t>ee</a:t>
            </a:r>
            <a:r>
              <a:rPr lang="en-US" sz="1800" dirty="0" smtClean="0"/>
              <a:t>), 6(HE) </a:t>
            </a:r>
            <a:r>
              <a:rPr lang="en-US" sz="1800" dirty="0" smtClean="0">
                <a:sym typeface="Wingdings" panose="05000000000000000000" pitchFamily="2" charset="2"/>
              </a:rPr>
              <a:t> December 2018</a:t>
            </a:r>
          </a:p>
          <a:p>
            <a:pPr lvl="1"/>
            <a:r>
              <a:rPr lang="en-US" sz="1800" dirty="0" smtClean="0">
                <a:sym typeface="Wingdings" panose="05000000000000000000" pitchFamily="2" charset="2"/>
              </a:rPr>
              <a:t>Long technical volumes 3, 5, 7  Spring 2019</a:t>
            </a:r>
          </a:p>
          <a:p>
            <a:endParaRPr lang="en-US" sz="1800" dirty="0">
              <a:sym typeface="Wingdings" panose="05000000000000000000" pitchFamily="2" charset="2"/>
            </a:endParaRPr>
          </a:p>
          <a:p>
            <a:r>
              <a:rPr lang="en-US" sz="1800" dirty="0">
                <a:sym typeface="Wingdings" panose="05000000000000000000" pitchFamily="2" charset="2"/>
              </a:rPr>
              <a:t>Friend </a:t>
            </a:r>
            <a:r>
              <a:rPr lang="en-US" sz="1800" dirty="0" smtClean="0">
                <a:sym typeface="Wingdings" panose="05000000000000000000" pitchFamily="2" charset="2"/>
              </a:rPr>
              <a:t>J. Phys. A Conf. Ser. 888_012042, 2017 JPARC MR </a:t>
            </a:r>
          </a:p>
          <a:p>
            <a:r>
              <a:rPr lang="en-US" sz="1800" dirty="0">
                <a:sym typeface="Wingdings" panose="05000000000000000000" pitchFamily="2" charset="2"/>
                <a:hlinkClick r:id="rId7"/>
              </a:rPr>
              <a:t>http://</a:t>
            </a:r>
            <a:r>
              <a:rPr lang="en-US" sz="1800" dirty="0" smtClean="0">
                <a:sym typeface="Wingdings" panose="05000000000000000000" pitchFamily="2" charset="2"/>
                <a:hlinkClick r:id="rId7"/>
              </a:rPr>
              <a:t>pxie.fnal.gov/PIP-II_CDR/PIP-II_CDR_v.0.0.pdf</a:t>
            </a:r>
            <a:r>
              <a:rPr lang="en-US" sz="1800" dirty="0" smtClean="0">
                <a:sym typeface="Wingdings" panose="05000000000000000000" pitchFamily="2" charset="2"/>
              </a:rPr>
              <a:t> PIP II</a:t>
            </a:r>
          </a:p>
          <a:p>
            <a:r>
              <a:rPr lang="fr-FR" sz="1800" dirty="0">
                <a:hlinkClick r:id="rId8"/>
              </a:rPr>
              <a:t>https://</a:t>
            </a:r>
            <a:r>
              <a:rPr lang="fr-FR" sz="1800" dirty="0" smtClean="0">
                <a:hlinkClick r:id="rId8"/>
              </a:rPr>
              <a:t>www.worldscientific.com/toc/rast/09</a:t>
            </a:r>
            <a:r>
              <a:rPr lang="fr-FR" sz="1800" dirty="0" smtClean="0"/>
              <a:t> </a:t>
            </a:r>
            <a:r>
              <a:rPr lang="en-US" sz="1800" dirty="0"/>
              <a:t>Application of Advanced Accelerator Concepts for Colliders</a:t>
            </a:r>
            <a:endParaRPr lang="fr-FR" sz="1800" dirty="0" smtClean="0"/>
          </a:p>
          <a:p>
            <a:endParaRPr lang="en-US" sz="1800" dirty="0" smtClean="0">
              <a:sym typeface="Wingdings" panose="05000000000000000000" pitchFamily="2" charset="2"/>
            </a:endParaRPr>
          </a:p>
          <a:p>
            <a:endParaRPr lang="en-US" sz="1800" dirty="0" smtClean="0">
              <a:sym typeface="Wingdings" panose="05000000000000000000" pitchFamily="2" charset="2"/>
            </a:endParaRPr>
          </a:p>
          <a:p>
            <a:endParaRPr lang="en-US" sz="18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1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Field Magnets: Conductors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6"/>
          <p:cNvSpPr txBox="1"/>
          <p:nvPr/>
        </p:nvSpPr>
        <p:spPr>
          <a:xfrm>
            <a:off x="177803" y="1573463"/>
            <a:ext cx="3992098" cy="646331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New activity with many collaborators started in 2017 with ambitious targets</a:t>
            </a:r>
            <a:endParaRPr lang="en-US" dirty="0"/>
          </a:p>
        </p:txBody>
      </p:sp>
      <p:grpSp>
        <p:nvGrpSpPr>
          <p:cNvPr id="9" name="Group 16"/>
          <p:cNvGrpSpPr>
            <a:grpSpLocks noChangeAspect="1"/>
          </p:cNvGrpSpPr>
          <p:nvPr/>
        </p:nvGrpSpPr>
        <p:grpSpPr>
          <a:xfrm>
            <a:off x="4353862" y="3155646"/>
            <a:ext cx="4455152" cy="2745780"/>
            <a:chOff x="0" y="3297382"/>
            <a:chExt cx="5462857" cy="3314286"/>
          </a:xfrm>
        </p:grpSpPr>
        <p:grpSp>
          <p:nvGrpSpPr>
            <p:cNvPr id="10" name="Group 17"/>
            <p:cNvGrpSpPr/>
            <p:nvPr/>
          </p:nvGrpSpPr>
          <p:grpSpPr>
            <a:xfrm>
              <a:off x="0" y="3297382"/>
              <a:ext cx="5462857" cy="3314286"/>
              <a:chOff x="4756" y="3144982"/>
              <a:chExt cx="5462857" cy="3314286"/>
            </a:xfrm>
          </p:grpSpPr>
          <p:pic>
            <p:nvPicPr>
              <p:cNvPr id="12" name="Picture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56" y="3144982"/>
                <a:ext cx="5462857" cy="3314286"/>
              </a:xfrm>
              <a:prstGeom prst="rect">
                <a:avLst/>
              </a:prstGeom>
            </p:spPr>
          </p:pic>
          <p:sp>
            <p:nvSpPr>
              <p:cNvPr id="13" name="TextBox 20"/>
              <p:cNvSpPr txBox="1"/>
              <p:nvPr/>
            </p:nvSpPr>
            <p:spPr>
              <a:xfrm>
                <a:off x="3233883" y="3144982"/>
                <a:ext cx="2233730" cy="141170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Yellow: FCC_1</a:t>
                </a:r>
              </a:p>
              <a:p>
                <a:r>
                  <a:rPr lang="en-GB" sz="1400" dirty="0"/>
                  <a:t>Green: FCC_2</a:t>
                </a:r>
              </a:p>
              <a:p>
                <a:r>
                  <a:rPr lang="en-GB" sz="1400" dirty="0"/>
                  <a:t>Blue: FCC_3</a:t>
                </a:r>
              </a:p>
              <a:p>
                <a:r>
                  <a:rPr lang="en-GB" sz="1400" dirty="0"/>
                  <a:t>Dashed red: FCC_4</a:t>
                </a:r>
              </a:p>
              <a:p>
                <a:r>
                  <a:rPr lang="en-GB" sz="1400" dirty="0"/>
                  <a:t>Dashed blue: HL-LHC</a:t>
                </a:r>
              </a:p>
            </p:txBody>
          </p:sp>
        </p:grpSp>
        <p:sp>
          <p:nvSpPr>
            <p:cNvPr id="11" name="TextBox 18"/>
            <p:cNvSpPr txBox="1"/>
            <p:nvPr/>
          </p:nvSpPr>
          <p:spPr>
            <a:xfrm>
              <a:off x="951522" y="5791199"/>
              <a:ext cx="2987605" cy="371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Measurements @ CERN (4.2 K)</a:t>
              </a:r>
            </a:p>
          </p:txBody>
        </p:sp>
      </p:grpSp>
      <p:graphicFrame>
        <p:nvGraphicFramePr>
          <p:cNvPr id="14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876207"/>
              </p:ext>
            </p:extLst>
          </p:nvPr>
        </p:nvGraphicFramePr>
        <p:xfrm>
          <a:off x="4369831" y="1484689"/>
          <a:ext cx="4642793" cy="1617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752">
                <a:tc>
                  <a:txBody>
                    <a:bodyPr/>
                    <a:lstStyle/>
                    <a:p>
                      <a:pPr algn="l"/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Wire diameter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mm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sym typeface="Symbol"/>
                        </a:rPr>
                        <a:t> 1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977"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FF0000"/>
                          </a:solidFill>
                        </a:rPr>
                        <a:t>Non-Cu </a:t>
                      </a:r>
                      <a:r>
                        <a:rPr lang="en-GB" sz="1800" b="0" dirty="0" err="1">
                          <a:solidFill>
                            <a:srgbClr val="FF0000"/>
                          </a:solidFill>
                        </a:rPr>
                        <a:t>Jc</a:t>
                      </a:r>
                      <a:r>
                        <a:rPr lang="en-GB" sz="1800" b="0" dirty="0">
                          <a:solidFill>
                            <a:srgbClr val="FF0000"/>
                          </a:solidFill>
                        </a:rPr>
                        <a:t> (16</a:t>
                      </a:r>
                      <a:r>
                        <a:rPr lang="en-GB" sz="1800" b="0" baseline="0" dirty="0">
                          <a:solidFill>
                            <a:srgbClr val="FF0000"/>
                          </a:solidFill>
                        </a:rPr>
                        <a:t> T, 4.2 K)*</a:t>
                      </a:r>
                      <a:endParaRPr lang="en-GB" sz="18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A/mm</a:t>
                      </a:r>
                      <a:r>
                        <a:rPr lang="en-GB" sz="1800" b="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FF0000"/>
                          </a:solidFill>
                          <a:sym typeface="Symbol"/>
                        </a:rPr>
                        <a:t> 1500</a:t>
                      </a:r>
                      <a:endParaRPr lang="en-GB" sz="18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030"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Unit length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km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sym typeface="Symbol"/>
                        </a:rPr>
                        <a:t> 5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977"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Cost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tx1"/>
                          </a:solidFill>
                        </a:rPr>
                        <a:t>€/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kA</a:t>
                      </a:r>
                      <a:r>
                        <a:rPr lang="en-GB" sz="1800" b="0" baseline="0" dirty="0">
                          <a:solidFill>
                            <a:schemeClr val="tx1"/>
                          </a:solidFill>
                        </a:rPr>
                        <a:t> m**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  <a:sym typeface="Symbol"/>
                        </a:rPr>
                        <a:t> 5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TextBox 23"/>
          <p:cNvSpPr txBox="1"/>
          <p:nvPr/>
        </p:nvSpPr>
        <p:spPr>
          <a:xfrm>
            <a:off x="4885842" y="6060129"/>
            <a:ext cx="3684009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First wires almost reached HL-LHC requirements</a:t>
            </a:r>
            <a:endParaRPr lang="en-US" sz="1400" dirty="0"/>
          </a:p>
        </p:txBody>
      </p:sp>
      <p:sp>
        <p:nvSpPr>
          <p:cNvPr id="16" name="Oval 28"/>
          <p:cNvSpPr/>
          <p:nvPr/>
        </p:nvSpPr>
        <p:spPr>
          <a:xfrm>
            <a:off x="8680242" y="4785909"/>
            <a:ext cx="1016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29"/>
          <p:cNvSpPr txBox="1"/>
          <p:nvPr/>
        </p:nvSpPr>
        <p:spPr>
          <a:xfrm>
            <a:off x="8101654" y="5736554"/>
            <a:ext cx="57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</a:t>
            </a:r>
            <a:endParaRPr lang="en-US" dirty="0"/>
          </a:p>
        </p:txBody>
      </p:sp>
      <p:cxnSp>
        <p:nvCxnSpPr>
          <p:cNvPr id="18" name="Straight Arrow Connector 31"/>
          <p:cNvCxnSpPr/>
          <p:nvPr/>
        </p:nvCxnSpPr>
        <p:spPr>
          <a:xfrm flipV="1">
            <a:off x="8470489" y="4982493"/>
            <a:ext cx="203200" cy="754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2192324"/>
            <a:ext cx="4017497" cy="235313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113556" y="1051311"/>
            <a:ext cx="29168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HL-LHC,HE-LHC,FCC-</a:t>
            </a:r>
            <a:r>
              <a:rPr lang="en-US" dirty="0" err="1" smtClean="0"/>
              <a:t>hh,SppC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068" y="5019448"/>
            <a:ext cx="2398613" cy="65394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64" y="5695961"/>
            <a:ext cx="3218545" cy="716912"/>
          </a:xfrm>
          <a:prstGeom prst="rect">
            <a:avLst/>
          </a:prstGeom>
        </p:spPr>
      </p:pic>
      <p:pic>
        <p:nvPicPr>
          <p:cNvPr id="24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580" y="6046046"/>
            <a:ext cx="426911" cy="348044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0491" y="5597485"/>
            <a:ext cx="475088" cy="46710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262596" y="4743385"/>
            <a:ext cx="1565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Workshop series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7310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37" y="1085355"/>
            <a:ext cx="9144000" cy="46401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4475" y="63500"/>
            <a:ext cx="6115050" cy="1477566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HEP accelerators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F4051-2FB7-4364-8E68-441284CA5AE7}" type="slidenum">
              <a:rPr lang="en-US" smtClean="0"/>
              <a:t>2</a:t>
            </a:fld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3535639" y="5713326"/>
            <a:ext cx="2054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charm- factory</a:t>
            </a:r>
          </a:p>
          <a:p>
            <a:r>
              <a:rPr lang="en-US" dirty="0">
                <a:sym typeface="Symbol" panose="05050102010706020507" pitchFamily="18" charset="2"/>
              </a:rPr>
              <a:t>p</a:t>
            </a:r>
            <a:r>
              <a:rPr lang="en-US" dirty="0" smtClean="0">
                <a:sym typeface="Symbol" panose="05050102010706020507" pitchFamily="18" charset="2"/>
              </a:rPr>
              <a:t>lasma acceleration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014301" y="595056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 </a:t>
            </a:r>
            <a:r>
              <a:rPr lang="en-US" dirty="0" smtClean="0"/>
              <a:t>not </a:t>
            </a:r>
            <a:r>
              <a:rPr lang="en-US" dirty="0" smtClean="0"/>
              <a:t>included 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1307330" y="5907879"/>
            <a:ext cx="224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 and  µ</a:t>
            </a:r>
            <a:r>
              <a:rPr lang="en-US" baseline="30000" dirty="0" smtClean="0">
                <a:sym typeface="Symbol" panose="05050102010706020507" pitchFamily="18" charset="2"/>
              </a:rPr>
              <a:t>+</a:t>
            </a:r>
            <a:r>
              <a:rPr lang="en-US" dirty="0" smtClean="0">
                <a:sym typeface="Symbol" panose="05050102010706020507" pitchFamily="18" charset="2"/>
              </a:rPr>
              <a:t>µ</a:t>
            </a:r>
            <a:r>
              <a:rPr lang="en-US" baseline="30000" dirty="0" smtClean="0">
                <a:sym typeface="Symbol" panose="05050102010706020507" pitchFamily="18" charset="2"/>
              </a:rPr>
              <a:t>- </a:t>
            </a:r>
            <a:r>
              <a:rPr lang="en-US" dirty="0" smtClean="0">
                <a:sym typeface="Symbol" panose="05050102010706020507" pitchFamily="18" charset="2"/>
              </a:rPr>
              <a:t>colliders</a:t>
            </a:r>
            <a:endParaRPr lang="en-US" baseline="30000" dirty="0" smtClean="0">
              <a:sym typeface="Symbol" panose="05050102010706020507" pitchFamily="18" charset="2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490830" y="5989166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…..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4835528" y="1829261"/>
            <a:ext cx="741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FCC-</a:t>
            </a:r>
            <a:r>
              <a:rPr lang="en-US" sz="1400" b="1" dirty="0" err="1" smtClean="0"/>
              <a:t>hh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3785116" y="2035629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FCC-he</a:t>
            </a:r>
            <a:endParaRPr lang="en-US" sz="1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4739701" y="2035629"/>
            <a:ext cx="1257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FCC-</a:t>
            </a:r>
            <a:r>
              <a:rPr lang="en-US" sz="1400" b="1" dirty="0" err="1" smtClean="0"/>
              <a:t>ee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4240284" y="1825895"/>
            <a:ext cx="63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HL-LHC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936838" y="1636601"/>
            <a:ext cx="55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LHeC</a:t>
            </a:r>
            <a:endParaRPr lang="en-US" sz="14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4322407" y="2089598"/>
            <a:ext cx="53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CLIC </a:t>
            </a:r>
            <a:endParaRPr lang="en-US" sz="1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4654655" y="1636601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HE-LHC </a:t>
            </a:r>
            <a:endParaRPr lang="en-US" sz="14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3528013" y="1829261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HE-</a:t>
            </a:r>
            <a:r>
              <a:rPr lang="en-US" sz="1400" b="1" dirty="0" err="1" smtClean="0"/>
              <a:t>eLHC</a:t>
            </a:r>
            <a:endParaRPr lang="en-US" sz="14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6675821" y="2553935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CepC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6677424" y="2212906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SppC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7579893" y="2049267"/>
            <a:ext cx="440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ILC </a:t>
            </a:r>
            <a:endParaRPr lang="en-US" sz="1400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7235543" y="2321120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superKEKB</a:t>
            </a:r>
            <a:endParaRPr lang="en-US" sz="1400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7601378" y="2193241"/>
            <a:ext cx="969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JPARC MR </a:t>
            </a:r>
            <a:endParaRPr lang="en-US" sz="1400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1784676" y="1847316"/>
            <a:ext cx="601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/>
              <a:t>PIP I  </a:t>
            </a:r>
          </a:p>
          <a:p>
            <a:pPr algn="r"/>
            <a:r>
              <a:rPr lang="en-US" sz="1400" b="1" dirty="0" smtClean="0"/>
              <a:t>PIP II </a:t>
            </a:r>
            <a:endParaRPr lang="en-US" sz="1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2212996" y="2115732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RHIC   </a:t>
            </a:r>
            <a:r>
              <a:rPr lang="en-US" sz="1400" b="1" dirty="0" err="1" smtClean="0"/>
              <a:t>eRHIC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2186657" y="2280179"/>
            <a:ext cx="1008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/>
              <a:t>CEBAF  EIC </a:t>
            </a:r>
            <a:endParaRPr lang="en-US" sz="1400" b="1" dirty="0"/>
          </a:p>
        </p:txBody>
      </p:sp>
      <p:sp>
        <p:nvSpPr>
          <p:cNvPr id="11" name="Ellipse 10"/>
          <p:cNvSpPr>
            <a:spLocks noChangeAspect="1"/>
          </p:cNvSpPr>
          <p:nvPr/>
        </p:nvSpPr>
        <p:spPr>
          <a:xfrm>
            <a:off x="4458269" y="2031311"/>
            <a:ext cx="54864" cy="5486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ZoneTexte 34"/>
          <p:cNvSpPr txBox="1"/>
          <p:nvPr/>
        </p:nvSpPr>
        <p:spPr>
          <a:xfrm>
            <a:off x="6653878" y="2404684"/>
            <a:ext cx="660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BEPCII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5511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Colliders: ILC/CLIC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B. </a:t>
            </a:r>
            <a:r>
              <a:rPr lang="fr-FR" dirty="0" err="1" smtClean="0"/>
              <a:t>Dalena</a:t>
            </a:r>
            <a:r>
              <a:rPr lang="fr-FR" dirty="0" smtClean="0"/>
              <a:t>, journée de physique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3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435" y="1119354"/>
            <a:ext cx="5061421" cy="259384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972" y="3673873"/>
            <a:ext cx="3578220" cy="12456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109271" y="1486362"/>
            <a:ext cx="2773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CDR 2012  Update ‘16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5378970" y="4829086"/>
            <a:ext cx="28332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Key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Nano-beam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X-band accelerating cavity</a:t>
            </a:r>
          </a:p>
          <a:p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High efficiency modulators and Klystron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Permanent magnets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…..</a:t>
            </a:r>
            <a:endParaRPr lang="en-US" sz="1200" dirty="0"/>
          </a:p>
        </p:txBody>
      </p:sp>
      <p:grpSp>
        <p:nvGrpSpPr>
          <p:cNvPr id="15" name="Groupe 14"/>
          <p:cNvGrpSpPr/>
          <p:nvPr/>
        </p:nvGrpSpPr>
        <p:grpSpPr>
          <a:xfrm>
            <a:off x="74836" y="4062054"/>
            <a:ext cx="5385511" cy="2359983"/>
            <a:chOff x="74836" y="4062054"/>
            <a:chExt cx="5385511" cy="2359983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36" y="4062054"/>
              <a:ext cx="5182777" cy="235998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0565802">
              <a:off x="1951841" y="5446988"/>
              <a:ext cx="3508506" cy="718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20534021">
              <a:off x="623422" y="6065952"/>
              <a:ext cx="1375706" cy="180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75" y="1699943"/>
            <a:ext cx="2294325" cy="2450833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90826" y="1159874"/>
            <a:ext cx="1963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TDR (2012) exits </a:t>
            </a:r>
          </a:p>
          <a:p>
            <a:r>
              <a:rPr lang="en-US" sz="1600" dirty="0" smtClean="0"/>
              <a:t>Aim at cost reduction</a:t>
            </a:r>
            <a:endParaRPr lang="en-US" sz="1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3065681" y="5644334"/>
            <a:ext cx="2057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</a:t>
            </a:r>
          </a:p>
          <a:p>
            <a:r>
              <a:rPr lang="en-US" sz="1600" dirty="0" smtClean="0"/>
              <a:t>Decision by end 2018?</a:t>
            </a:r>
            <a:endParaRPr lang="en-US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296097" y="4153791"/>
            <a:ext cx="210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Key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Nano-beam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SRF accelerating </a:t>
            </a:r>
            <a:r>
              <a:rPr lang="en-US" sz="1200" dirty="0" smtClean="0"/>
              <a:t>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….</a:t>
            </a:r>
            <a:endParaRPr lang="en-US" sz="1200" dirty="0" smtClean="0"/>
          </a:p>
          <a:p>
            <a:endParaRPr lang="en-US" sz="1200" dirty="0" smtClean="0"/>
          </a:p>
        </p:txBody>
      </p:sp>
      <p:cxnSp>
        <p:nvCxnSpPr>
          <p:cNvPr id="12" name="Connecteur en angle 11"/>
          <p:cNvCxnSpPr/>
          <p:nvPr/>
        </p:nvCxnSpPr>
        <p:spPr>
          <a:xfrm rot="16200000" flipH="1">
            <a:off x="1893567" y="2906291"/>
            <a:ext cx="4884918" cy="1730478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2969339" y="1270080"/>
            <a:ext cx="46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ILC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3465865" y="1274996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157270" y="5997685"/>
            <a:ext cx="1740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Decision by </a:t>
            </a:r>
            <a:r>
              <a:rPr lang="en-US" sz="1600" dirty="0" smtClean="0"/>
              <a:t>2020?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611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6310" y="91997"/>
            <a:ext cx="871138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Colliders: FCC and CEPC/</a:t>
            </a:r>
            <a:r>
              <a:rPr lang="en-US" sz="36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SppC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4</a:t>
            </a:fld>
            <a:endParaRPr lang="en-US"/>
          </a:p>
        </p:txBody>
      </p:sp>
      <p:grpSp>
        <p:nvGrpSpPr>
          <p:cNvPr id="14" name="Groupe 13"/>
          <p:cNvGrpSpPr>
            <a:grpSpLocks noChangeAspect="1"/>
          </p:cNvGrpSpPr>
          <p:nvPr/>
        </p:nvGrpSpPr>
        <p:grpSpPr>
          <a:xfrm>
            <a:off x="3235028" y="1096374"/>
            <a:ext cx="2268900" cy="2429182"/>
            <a:chOff x="-158578" y="988200"/>
            <a:chExt cx="3980529" cy="4261726"/>
          </a:xfrm>
        </p:grpSpPr>
        <p:pic>
          <p:nvPicPr>
            <p:cNvPr id="10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5" r="1218"/>
            <a:stretch/>
          </p:blipFill>
          <p:spPr>
            <a:xfrm>
              <a:off x="4890" y="988200"/>
              <a:ext cx="3817061" cy="4261726"/>
            </a:xfrm>
            <a:prstGeom prst="rect">
              <a:avLst/>
            </a:prstGeom>
          </p:spPr>
        </p:pic>
        <p:sp>
          <p:nvSpPr>
            <p:cNvPr id="11" name="Oval 12"/>
            <p:cNvSpPr/>
            <p:nvPr/>
          </p:nvSpPr>
          <p:spPr>
            <a:xfrm>
              <a:off x="968280" y="1282522"/>
              <a:ext cx="816003" cy="791939"/>
            </a:xfrm>
            <a:prstGeom prst="ellipse">
              <a:avLst/>
            </a:prstGeom>
            <a:noFill/>
            <a:ln w="444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-158578" y="1258386"/>
              <a:ext cx="1767075" cy="53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b="1" dirty="0">
                  <a:solidFill>
                    <a:srgbClr val="FF0000"/>
                  </a:solidFill>
                </a:rPr>
                <a:t>HE-LHC</a:t>
              </a:r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841" y="3564882"/>
            <a:ext cx="3962926" cy="29064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0107" y="1052736"/>
            <a:ext cx="30314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cs typeface="Calibri" pitchFamily="34" charset="0"/>
              </a:rPr>
              <a:t>International </a:t>
            </a:r>
            <a:r>
              <a:rPr lang="en-US" sz="1600" b="1" kern="0" dirty="0" smtClean="0">
                <a:solidFill>
                  <a:srgbClr val="FF6600"/>
                </a:solidFill>
                <a:cs typeface="Calibri" pitchFamily="34" charset="0"/>
              </a:rPr>
              <a:t>FCC</a:t>
            </a:r>
            <a:r>
              <a:rPr lang="en-US" sz="1600" b="1" kern="0" dirty="0" smtClean="0">
                <a:cs typeface="Calibri" pitchFamily="34" charset="0"/>
              </a:rPr>
              <a:t> collaboration (CERN as host lab) to study: 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i="1" kern="0" dirty="0" smtClean="0">
                <a:cs typeface="Calibri" pitchFamily="34" charset="0"/>
              </a:rPr>
              <a:t>pp</a:t>
            </a:r>
            <a:r>
              <a:rPr lang="en-US" sz="1600" b="1" kern="0" dirty="0" smtClean="0">
                <a:cs typeface="Calibri" pitchFamily="34" charset="0"/>
              </a:rPr>
              <a:t>-collider (</a:t>
            </a:r>
            <a:r>
              <a:rPr lang="en-US" sz="1600" b="1" i="1" kern="0" dirty="0" smtClean="0">
                <a:cs typeface="Calibri" pitchFamily="34" charset="0"/>
              </a:rPr>
              <a:t>FCC-</a:t>
            </a:r>
            <a:r>
              <a:rPr lang="en-US" sz="1600" b="1" i="1" kern="0" dirty="0" err="1" smtClean="0">
                <a:cs typeface="Calibri" pitchFamily="34" charset="0"/>
              </a:rPr>
              <a:t>hh</a:t>
            </a:r>
            <a:r>
              <a:rPr lang="en-US" sz="1600" b="1" kern="0" dirty="0" smtClean="0">
                <a:cs typeface="Calibri" pitchFamily="34" charset="0"/>
              </a:rPr>
              <a:t>)       </a:t>
            </a:r>
            <a:r>
              <a:rPr lang="en-US" sz="1600" b="1" kern="0" dirty="0">
                <a:cs typeface="Calibri" pitchFamily="34" charset="0"/>
              </a:rPr>
              <a:t> </a:t>
            </a:r>
            <a:r>
              <a:rPr lang="en-US" sz="1600" b="1" kern="0" dirty="0" smtClean="0">
                <a:cs typeface="Calibri" pitchFamily="34" charset="0"/>
              </a:rPr>
              <a:t>              </a:t>
            </a:r>
            <a:r>
              <a:rPr lang="en-US" sz="1600" kern="0" dirty="0" smtClean="0">
                <a:cs typeface="Calibri" pitchFamily="34" charset="0"/>
                <a:sym typeface="Wingdings" panose="05000000000000000000" pitchFamily="2" charset="2"/>
              </a:rPr>
              <a:t> main emphasis, </a:t>
            </a:r>
            <a:r>
              <a:rPr lang="en-US" sz="1600" kern="0" dirty="0" smtClean="0">
                <a:cs typeface="Calibri" pitchFamily="34" charset="0"/>
              </a:rPr>
              <a:t>defining infrastructure requirements 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cs typeface="Calibri" pitchFamily="34" charset="0"/>
              </a:rPr>
              <a:t> </a:t>
            </a:r>
            <a:endParaRPr lang="en-US" sz="1600" b="1" i="1" kern="0" dirty="0" smtClean="0">
              <a:cs typeface="Calibri" pitchFamily="34" charset="0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kern="0" dirty="0" smtClean="0">
                <a:cs typeface="Calibri" pitchFamily="34" charset="0"/>
              </a:rPr>
              <a:t>~100 </a:t>
            </a:r>
            <a:r>
              <a:rPr lang="en-US" sz="1600" b="1" kern="0" dirty="0">
                <a:cs typeface="Calibri" pitchFamily="34" charset="0"/>
              </a:rPr>
              <a:t>km </a:t>
            </a:r>
            <a:r>
              <a:rPr lang="en-US" sz="1600" b="1" kern="0" dirty="0" smtClean="0">
                <a:cs typeface="Calibri" pitchFamily="34" charset="0"/>
              </a:rPr>
              <a:t>tunnel infrastructure  </a:t>
            </a:r>
            <a:r>
              <a:rPr lang="en-US" sz="1600" kern="0" dirty="0" smtClean="0">
                <a:cs typeface="Calibri" pitchFamily="34" charset="0"/>
              </a:rPr>
              <a:t>in </a:t>
            </a:r>
            <a:r>
              <a:rPr lang="en-US" sz="1600" kern="0" dirty="0">
                <a:cs typeface="Calibri" pitchFamily="34" charset="0"/>
              </a:rPr>
              <a:t>Geneva </a:t>
            </a:r>
            <a:r>
              <a:rPr lang="en-US" sz="1600" kern="0" dirty="0" smtClean="0">
                <a:cs typeface="Calibri" pitchFamily="34" charset="0"/>
              </a:rPr>
              <a:t>area, site specific</a:t>
            </a:r>
            <a:endParaRPr lang="en-US" sz="1600" kern="0" dirty="0">
              <a:cs typeface="Calibri" pitchFamily="34" charset="0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i="1" kern="0" dirty="0" err="1" smtClean="0">
                <a:cs typeface="Calibri" pitchFamily="34" charset="0"/>
              </a:rPr>
              <a:t>e</a:t>
            </a:r>
            <a:r>
              <a:rPr lang="en-US" sz="1600" b="1" kern="0" baseline="30000" dirty="0" err="1" smtClean="0">
                <a:cs typeface="Calibri" pitchFamily="34" charset="0"/>
              </a:rPr>
              <a:t>+</a:t>
            </a:r>
            <a:r>
              <a:rPr lang="en-US" sz="1600" b="1" i="1" kern="0" dirty="0" err="1" smtClean="0">
                <a:cs typeface="Calibri" pitchFamily="34" charset="0"/>
              </a:rPr>
              <a:t>e</a:t>
            </a:r>
            <a:r>
              <a:rPr lang="en-US" sz="1600" b="1" kern="0" baseline="30000" dirty="0" smtClean="0">
                <a:cs typeface="Calibri" pitchFamily="34" charset="0"/>
              </a:rPr>
              <a:t>-</a:t>
            </a:r>
            <a:r>
              <a:rPr lang="en-US" sz="1600" b="1" kern="0" dirty="0" smtClean="0">
                <a:cs typeface="Calibri" pitchFamily="34" charset="0"/>
              </a:rPr>
              <a:t> </a:t>
            </a:r>
            <a:r>
              <a:rPr lang="en-US" sz="1600" b="1" kern="0" dirty="0">
                <a:cs typeface="Calibri" pitchFamily="34" charset="0"/>
              </a:rPr>
              <a:t>collider </a:t>
            </a:r>
            <a:r>
              <a:rPr lang="en-US" sz="1600" b="1" kern="0" dirty="0" smtClean="0">
                <a:cs typeface="Calibri" pitchFamily="34" charset="0"/>
              </a:rPr>
              <a:t>(</a:t>
            </a:r>
            <a:r>
              <a:rPr lang="en-US" sz="1600" b="1" i="1" kern="0" dirty="0" smtClean="0">
                <a:cs typeface="Calibri" pitchFamily="34" charset="0"/>
              </a:rPr>
              <a:t>FCC-ee</a:t>
            </a:r>
            <a:r>
              <a:rPr lang="en-US" sz="1600" b="1" kern="0" dirty="0" smtClean="0">
                <a:cs typeface="Calibri" pitchFamily="34" charset="0"/>
              </a:rPr>
              <a:t>),                </a:t>
            </a:r>
            <a:r>
              <a:rPr lang="en-US" sz="1600" kern="0" dirty="0" smtClean="0">
                <a:cs typeface="Calibri" pitchFamily="34" charset="0"/>
              </a:rPr>
              <a:t>as potential first step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kern="0" dirty="0">
                <a:cs typeface="Calibri" pitchFamily="34" charset="0"/>
              </a:rPr>
              <a:t>HE-LHC</a:t>
            </a:r>
            <a:r>
              <a:rPr lang="en-US" sz="1600" kern="0" dirty="0">
                <a:cs typeface="Calibri" pitchFamily="34" charset="0"/>
              </a:rPr>
              <a:t> with </a:t>
            </a:r>
            <a:r>
              <a:rPr lang="en-US" sz="1600" i="1" kern="0" dirty="0">
                <a:cs typeface="Calibri" pitchFamily="34" charset="0"/>
              </a:rPr>
              <a:t>FCC-</a:t>
            </a:r>
            <a:r>
              <a:rPr lang="en-US" sz="1600" i="1" kern="0" dirty="0" err="1">
                <a:cs typeface="Calibri" pitchFamily="34" charset="0"/>
              </a:rPr>
              <a:t>hh</a:t>
            </a:r>
            <a:r>
              <a:rPr lang="en-US" sz="1600" i="1" kern="0" dirty="0">
                <a:cs typeface="Calibri" pitchFamily="34" charset="0"/>
              </a:rPr>
              <a:t> </a:t>
            </a:r>
            <a:r>
              <a:rPr lang="en-US" sz="1600" kern="0" dirty="0">
                <a:cs typeface="Calibri" pitchFamily="34" charset="0"/>
              </a:rPr>
              <a:t>technology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i="1" kern="0" dirty="0" smtClean="0">
                <a:cs typeface="Calibri" pitchFamily="34" charset="0"/>
              </a:rPr>
              <a:t>p-e</a:t>
            </a:r>
            <a:r>
              <a:rPr lang="en-US" sz="1600" b="1" kern="0" dirty="0" smtClean="0">
                <a:cs typeface="Calibri" pitchFamily="34" charset="0"/>
              </a:rPr>
              <a:t> </a:t>
            </a:r>
            <a:r>
              <a:rPr lang="en-US" sz="1600" b="1" kern="0" dirty="0">
                <a:cs typeface="Calibri" pitchFamily="34" charset="0"/>
              </a:rPr>
              <a:t>(</a:t>
            </a:r>
            <a:r>
              <a:rPr lang="en-US" sz="1600" b="1" i="1" kern="0" dirty="0">
                <a:cs typeface="Calibri" pitchFamily="34" charset="0"/>
              </a:rPr>
              <a:t>FCC-he</a:t>
            </a:r>
            <a:r>
              <a:rPr lang="en-US" sz="1600" b="1" kern="0" dirty="0">
                <a:cs typeface="Calibri" pitchFamily="34" charset="0"/>
              </a:rPr>
              <a:t>) </a:t>
            </a:r>
            <a:r>
              <a:rPr lang="en-US" sz="1600" b="1" kern="0" dirty="0" smtClean="0">
                <a:cs typeface="Calibri" pitchFamily="34" charset="0"/>
              </a:rPr>
              <a:t>option, </a:t>
            </a:r>
            <a:r>
              <a:rPr lang="en-US" sz="1600" kern="0" dirty="0" smtClean="0">
                <a:cs typeface="Calibri" pitchFamily="34" charset="0"/>
              </a:rPr>
              <a:t>IP integration, e</a:t>
            </a:r>
            <a:r>
              <a:rPr lang="en-US" sz="1600" kern="0" baseline="30000" dirty="0" smtClean="0">
                <a:cs typeface="Calibri" pitchFamily="34" charset="0"/>
              </a:rPr>
              <a:t>-</a:t>
            </a:r>
            <a:r>
              <a:rPr lang="en-US" sz="1600" kern="0" dirty="0" smtClean="0">
                <a:cs typeface="Calibri" pitchFamily="34" charset="0"/>
              </a:rPr>
              <a:t> from ERL</a:t>
            </a:r>
            <a:endParaRPr lang="en-US" sz="1600" b="1" kern="0" dirty="0">
              <a:cs typeface="Calibri" pitchFamily="34" charset="0"/>
            </a:endParaRPr>
          </a:p>
        </p:txBody>
      </p:sp>
      <p:sp>
        <p:nvSpPr>
          <p:cNvPr id="17" name="TextBox 5"/>
          <p:cNvSpPr txBox="1"/>
          <p:nvPr/>
        </p:nvSpPr>
        <p:spPr>
          <a:xfrm>
            <a:off x="162157" y="2422828"/>
            <a:ext cx="2973717" cy="340038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1600" b="1" kern="0" dirty="0" smtClean="0">
                <a:solidFill>
                  <a:srgbClr val="FF0000"/>
                </a:solidFill>
              </a:rPr>
              <a:t>~16 T </a:t>
            </a:r>
            <a:r>
              <a:rPr lang="fr-CH" sz="1600" b="1" kern="0" dirty="0" smtClean="0">
                <a:solidFill>
                  <a:srgbClr val="FF0000"/>
                </a:solidFill>
                <a:sym typeface="Symbol"/>
              </a:rPr>
              <a:t> 100 </a:t>
            </a:r>
            <a:r>
              <a:rPr lang="fr-CH" sz="1600" b="1" kern="0" dirty="0" err="1" smtClean="0">
                <a:solidFill>
                  <a:srgbClr val="FF0000"/>
                </a:solidFill>
                <a:sym typeface="Symbol"/>
              </a:rPr>
              <a:t>TeV</a:t>
            </a:r>
            <a:r>
              <a:rPr lang="fr-CH" sz="1600" b="1" kern="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CH" sz="1600" b="1" i="1" kern="0" dirty="0" smtClean="0">
                <a:solidFill>
                  <a:srgbClr val="FF0000"/>
                </a:solidFill>
                <a:sym typeface="Symbol"/>
              </a:rPr>
              <a:t>pp</a:t>
            </a:r>
            <a:r>
              <a:rPr lang="fr-CH" sz="1600" b="1" kern="0" dirty="0" smtClean="0">
                <a:solidFill>
                  <a:srgbClr val="FF0000"/>
                </a:solidFill>
                <a:sym typeface="Symbol"/>
              </a:rPr>
              <a:t> in 100 km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696156" y="1074152"/>
            <a:ext cx="327430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Proposal for project in 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</a:t>
            </a:r>
            <a:r>
              <a:rPr lang="en-US" sz="1600" dirty="0" smtClean="0"/>
              <a:t>rom pre-CDR to CDR 2017-2018</a:t>
            </a:r>
          </a:p>
          <a:p>
            <a:endParaRPr lang="en-US" sz="200" dirty="0"/>
          </a:p>
          <a:p>
            <a:r>
              <a:rPr lang="en-US" sz="1600" b="1" dirty="0" smtClean="0">
                <a:solidFill>
                  <a:srgbClr val="FF6600"/>
                </a:solidFill>
              </a:rPr>
              <a:t>CEPC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Main emphasis on </a:t>
            </a:r>
            <a:r>
              <a:rPr lang="en-US" sz="1600" dirty="0" err="1" smtClean="0"/>
              <a:t>e+e</a:t>
            </a:r>
            <a:r>
              <a:rPr lang="en-US" sz="1600" dirty="0" smtClean="0"/>
              <a:t>- collider 90-240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</a:t>
            </a:r>
            <a:r>
              <a:rPr lang="en-US" sz="1600" dirty="0" smtClean="0"/>
              <a:t>ocus on </a:t>
            </a:r>
            <a:r>
              <a:rPr lang="en-US" sz="1600" dirty="0"/>
              <a:t>H</a:t>
            </a:r>
            <a:r>
              <a:rPr lang="en-US" sz="1600" dirty="0" smtClean="0"/>
              <a:t>iggs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r>
              <a:rPr lang="en-US" sz="1600" dirty="0"/>
              <a:t>Hadron collider (</a:t>
            </a:r>
            <a:r>
              <a:rPr lang="en-US" sz="1600" b="1" dirty="0" err="1">
                <a:solidFill>
                  <a:srgbClr val="FF6600"/>
                </a:solidFill>
              </a:rPr>
              <a:t>SppC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/>
              <a:t>to later be installed in the same tunnel 75 to O(150) </a:t>
            </a:r>
            <a:r>
              <a:rPr lang="en-US" sz="1600" dirty="0" err="1" smtClean="0"/>
              <a:t>TeV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cxnSp>
        <p:nvCxnSpPr>
          <p:cNvPr id="20" name="Connecteur en angle 19"/>
          <p:cNvCxnSpPr/>
          <p:nvPr/>
        </p:nvCxnSpPr>
        <p:spPr>
          <a:xfrm rot="5400000">
            <a:off x="1762540" y="2567164"/>
            <a:ext cx="5418548" cy="2389692"/>
          </a:xfrm>
          <a:prstGeom prst="bentConnector3">
            <a:avLst>
              <a:gd name="adj1" fmla="val 46371"/>
            </a:avLst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55639" y="5270089"/>
            <a:ext cx="2639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CDR for EU strategy end 2018</a:t>
            </a:r>
            <a:endParaRPr lang="en-US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609602" y="5538433"/>
            <a:ext cx="19351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kern="0" dirty="0">
                <a:solidFill>
                  <a:srgbClr val="0000CC"/>
                </a:solidFill>
              </a:rPr>
              <a:t>earliest possible </a:t>
            </a:r>
            <a:r>
              <a:rPr lang="en-US" sz="1400" kern="0" dirty="0" smtClean="0">
                <a:solidFill>
                  <a:srgbClr val="0000CC"/>
                </a:solidFill>
              </a:rPr>
              <a:t>physics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CC"/>
                </a:solidFill>
              </a:rPr>
              <a:t>FCC-</a:t>
            </a:r>
            <a:r>
              <a:rPr lang="en-US" sz="1400" kern="0" dirty="0" err="1">
                <a:solidFill>
                  <a:srgbClr val="0000CC"/>
                </a:solidFill>
              </a:rPr>
              <a:t>hh</a:t>
            </a:r>
            <a:r>
              <a:rPr lang="en-US" sz="1400" kern="0" dirty="0">
                <a:solidFill>
                  <a:srgbClr val="0000CC"/>
                </a:solidFill>
              </a:rPr>
              <a:t>: 2043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CC"/>
                </a:solidFill>
              </a:rPr>
              <a:t>FCC-</a:t>
            </a:r>
            <a:r>
              <a:rPr lang="en-US" sz="1400" kern="0" dirty="0" err="1">
                <a:solidFill>
                  <a:srgbClr val="0000CC"/>
                </a:solidFill>
              </a:rPr>
              <a:t>ee</a:t>
            </a:r>
            <a:r>
              <a:rPr lang="en-US" sz="1400" kern="0" dirty="0">
                <a:solidFill>
                  <a:srgbClr val="0000CC"/>
                </a:solidFill>
              </a:rPr>
              <a:t>: 2039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CC"/>
                </a:solidFill>
              </a:rPr>
              <a:t>HE-LHC: </a:t>
            </a:r>
            <a:r>
              <a:rPr lang="en-US" sz="1400" kern="0" dirty="0" smtClean="0">
                <a:solidFill>
                  <a:srgbClr val="0000CC"/>
                </a:solidFill>
              </a:rPr>
              <a:t>2040</a:t>
            </a:r>
            <a:endParaRPr lang="en-US" sz="1400" kern="0" dirty="0" smtClean="0">
              <a:solidFill>
                <a:srgbClr val="0000CC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897356" y="5538433"/>
            <a:ext cx="1935145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kern="0" dirty="0">
                <a:solidFill>
                  <a:srgbClr val="0000CC"/>
                </a:solidFill>
              </a:rPr>
              <a:t>earliest possible </a:t>
            </a:r>
            <a:r>
              <a:rPr lang="en-US" sz="1400" kern="0" dirty="0" smtClean="0">
                <a:solidFill>
                  <a:srgbClr val="0000CC"/>
                </a:solidFill>
              </a:rPr>
              <a:t>physics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400" kern="0" dirty="0" err="1" smtClean="0">
                <a:solidFill>
                  <a:srgbClr val="0000CC"/>
                </a:solidFill>
              </a:rPr>
              <a:t>CepC</a:t>
            </a:r>
            <a:r>
              <a:rPr lang="en-US" sz="1400" kern="0" dirty="0" smtClean="0">
                <a:solidFill>
                  <a:srgbClr val="0000CC"/>
                </a:solidFill>
              </a:rPr>
              <a:t>: 2028</a:t>
            </a:r>
            <a:endParaRPr lang="en-US" sz="1400" kern="0" dirty="0">
              <a:solidFill>
                <a:srgbClr val="0000CC"/>
              </a:solidFill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400" kern="0" dirty="0" err="1" smtClean="0">
                <a:solidFill>
                  <a:srgbClr val="0000CC"/>
                </a:solidFill>
              </a:rPr>
              <a:t>SppC</a:t>
            </a:r>
            <a:r>
              <a:rPr lang="en-US" sz="1400" kern="0" dirty="0" smtClean="0">
                <a:solidFill>
                  <a:srgbClr val="0000CC"/>
                </a:solidFill>
              </a:rPr>
              <a:t>: 2045</a:t>
            </a:r>
          </a:p>
          <a:p>
            <a:endParaRPr lang="en-US" sz="1400" dirty="0"/>
          </a:p>
        </p:txBody>
      </p:sp>
      <p:sp>
        <p:nvSpPr>
          <p:cNvPr id="21" name="TextBox 13"/>
          <p:cNvSpPr txBox="1"/>
          <p:nvPr/>
        </p:nvSpPr>
        <p:spPr>
          <a:xfrm>
            <a:off x="3993490" y="2848808"/>
            <a:ext cx="1007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 smtClean="0">
                <a:solidFill>
                  <a:srgbClr val="FF6600"/>
                </a:solidFill>
              </a:rPr>
              <a:t>FC</a:t>
            </a:r>
            <a:r>
              <a:rPr lang="en-GB" sz="1400" b="1" dirty="0" smtClean="0">
                <a:solidFill>
                  <a:srgbClr val="FF6600"/>
                </a:solidFill>
              </a:rPr>
              <a:t>C</a:t>
            </a:r>
            <a:endParaRPr lang="en-GB" sz="1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5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315" y="91997"/>
            <a:ext cx="880970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colliders: parameters and challenges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463406"/>
              </p:ext>
            </p:extLst>
          </p:nvPr>
        </p:nvGraphicFramePr>
        <p:xfrm>
          <a:off x="445613" y="1306749"/>
          <a:ext cx="826893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5550">
                  <a:extLst>
                    <a:ext uri="{9D8B030D-6E8A-4147-A177-3AD203B41FA5}">
                      <a16:colId xmlns:a16="http://schemas.microsoft.com/office/drawing/2014/main" val="1587326981"/>
                    </a:ext>
                  </a:extLst>
                </a:gridCol>
                <a:gridCol w="1497476">
                  <a:extLst>
                    <a:ext uri="{9D8B030D-6E8A-4147-A177-3AD203B41FA5}">
                      <a16:colId xmlns:a16="http://schemas.microsoft.com/office/drawing/2014/main" val="4188793403"/>
                    </a:ext>
                  </a:extLst>
                </a:gridCol>
                <a:gridCol w="1452202">
                  <a:extLst>
                    <a:ext uri="{9D8B030D-6E8A-4147-A177-3AD203B41FA5}">
                      <a16:colId xmlns:a16="http://schemas.microsoft.com/office/drawing/2014/main" val="4103392206"/>
                    </a:ext>
                  </a:extLst>
                </a:gridCol>
                <a:gridCol w="1543664">
                  <a:extLst>
                    <a:ext uri="{9D8B030D-6E8A-4147-A177-3AD203B41FA5}">
                      <a16:colId xmlns:a16="http://schemas.microsoft.com/office/drawing/2014/main" val="2539776217"/>
                    </a:ext>
                  </a:extLst>
                </a:gridCol>
                <a:gridCol w="1170038">
                  <a:extLst>
                    <a:ext uri="{9D8B030D-6E8A-4147-A177-3AD203B41FA5}">
                      <a16:colId xmlns:a16="http://schemas.microsoft.com/office/drawing/2014/main" val="1203910697"/>
                    </a:ext>
                  </a:extLst>
                </a:gridCol>
              </a:tblGrid>
              <a:tr h="26110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Parameter [unit]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Z FCC-</a:t>
                      </a:r>
                      <a:r>
                        <a:rPr lang="en-US" sz="1200" dirty="0" err="1" smtClean="0"/>
                        <a:t>ee</a:t>
                      </a:r>
                      <a:r>
                        <a:rPr lang="en-US" sz="1200" baseline="0" dirty="0" smtClean="0"/>
                        <a:t> / </a:t>
                      </a:r>
                      <a:r>
                        <a:rPr lang="en-US" sz="1200" baseline="0" dirty="0" err="1" smtClean="0"/>
                        <a:t>CepC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WW</a:t>
                      </a:r>
                      <a:r>
                        <a:rPr lang="en-US" sz="1200" baseline="0" dirty="0" smtClean="0"/>
                        <a:t> FCC-</a:t>
                      </a:r>
                      <a:r>
                        <a:rPr lang="en-US" sz="1200" baseline="0" dirty="0" err="1" smtClean="0"/>
                        <a:t>ee</a:t>
                      </a:r>
                      <a:r>
                        <a:rPr lang="en-US" sz="1200" baseline="0" dirty="0" smtClean="0"/>
                        <a:t>/ </a:t>
                      </a:r>
                      <a:r>
                        <a:rPr lang="en-US" sz="1200" baseline="0" dirty="0" err="1" smtClean="0"/>
                        <a:t>CepC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 (ZH) FCC-</a:t>
                      </a:r>
                      <a:r>
                        <a:rPr lang="en-US" sz="1200" dirty="0" err="1" smtClean="0"/>
                        <a:t>ee</a:t>
                      </a:r>
                      <a:r>
                        <a:rPr lang="en-US" sz="1200" dirty="0" smtClean="0"/>
                        <a:t>/ </a:t>
                      </a:r>
                      <a:r>
                        <a:rPr lang="en-US" sz="1200" dirty="0" err="1" smtClean="0"/>
                        <a:t>CepC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ttbar</a:t>
                      </a:r>
                      <a:r>
                        <a:rPr lang="en-US" sz="1200" dirty="0" smtClean="0"/>
                        <a:t> FCC-</a:t>
                      </a:r>
                      <a:r>
                        <a:rPr lang="en-US" sz="1200" dirty="0" err="1" smtClean="0"/>
                        <a:t>ee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389358"/>
                  </a:ext>
                </a:extLst>
              </a:tr>
              <a:tr h="26110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Beam energy [GeV]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45.6 / 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 / 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120 / 120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182.5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745802"/>
                  </a:ext>
                </a:extLst>
              </a:tr>
              <a:tr h="26110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Peak luminosity</a:t>
                      </a:r>
                      <a:r>
                        <a:rPr lang="en-US" sz="1200" baseline="0" dirty="0" smtClean="0"/>
                        <a:t> per IP [10</a:t>
                      </a:r>
                      <a:r>
                        <a:rPr lang="en-US" sz="1200" baseline="30000" dirty="0" smtClean="0"/>
                        <a:t>34</a:t>
                      </a:r>
                      <a:r>
                        <a:rPr lang="en-US" sz="1200" baseline="0" dirty="0" smtClean="0"/>
                        <a:t> cm</a:t>
                      </a:r>
                      <a:r>
                        <a:rPr lang="en-US" sz="1200" baseline="30000" dirty="0" smtClean="0"/>
                        <a:t>-2</a:t>
                      </a:r>
                      <a:r>
                        <a:rPr lang="en-US" sz="1200" baseline="0" dirty="0" smtClean="0"/>
                        <a:t> s</a:t>
                      </a:r>
                      <a:r>
                        <a:rPr lang="en-US" sz="1200" baseline="30000" dirty="0" smtClean="0"/>
                        <a:t>-1</a:t>
                      </a:r>
                      <a:r>
                        <a:rPr lang="en-US" sz="1200" baseline="0" dirty="0" smtClean="0"/>
                        <a:t>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230 /16.6-32.1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 /10.1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 / 2.93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1.55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597024"/>
                  </a:ext>
                </a:extLst>
              </a:tr>
              <a:tr h="261107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Beam current</a:t>
                      </a:r>
                      <a:r>
                        <a:rPr lang="en-US" sz="1200" b="1" baseline="0" dirty="0" smtClean="0"/>
                        <a:t> [mA]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1390 / 461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147 / 87.9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29 / 17.4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5.4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791121"/>
                  </a:ext>
                </a:extLst>
              </a:tr>
              <a:tr h="26110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SR energy loss / turn [GeV]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0.036 / 0.036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0.34 /0.34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1.72 /1.73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9.21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451947"/>
                  </a:ext>
                </a:extLst>
              </a:tr>
              <a:tr h="261107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Total RF voltage</a:t>
                      </a:r>
                      <a:r>
                        <a:rPr lang="en-US" sz="1200" b="1" baseline="0" dirty="0" smtClean="0"/>
                        <a:t> [GV]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0.1 / 0.1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0.44 /0.47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2.0 / 2.17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10.9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717546"/>
                  </a:ext>
                </a:extLst>
              </a:tr>
              <a:tr h="26110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H,V geometric emittance [nm/pm]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0.27,1.0 / 0.18,</a:t>
                      </a:r>
                      <a:r>
                        <a:rPr lang="en-US" sz="12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1.6-4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0.28,1.7 / 0.54, 1.6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0.63,1.3 / 1.21,3.1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1.46,</a:t>
                      </a:r>
                      <a:r>
                        <a:rPr lang="en-US" sz="12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2.9 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045406"/>
                  </a:ext>
                </a:extLst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277426"/>
              </p:ext>
            </p:extLst>
          </p:nvPr>
        </p:nvGraphicFramePr>
        <p:xfrm>
          <a:off x="428755" y="3684535"/>
          <a:ext cx="826893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5550">
                  <a:extLst>
                    <a:ext uri="{9D8B030D-6E8A-4147-A177-3AD203B41FA5}">
                      <a16:colId xmlns:a16="http://schemas.microsoft.com/office/drawing/2014/main" val="1587326981"/>
                    </a:ext>
                  </a:extLst>
                </a:gridCol>
                <a:gridCol w="1497476">
                  <a:extLst>
                    <a:ext uri="{9D8B030D-6E8A-4147-A177-3AD203B41FA5}">
                      <a16:colId xmlns:a16="http://schemas.microsoft.com/office/drawing/2014/main" val="4188793403"/>
                    </a:ext>
                  </a:extLst>
                </a:gridCol>
                <a:gridCol w="1452202">
                  <a:extLst>
                    <a:ext uri="{9D8B030D-6E8A-4147-A177-3AD203B41FA5}">
                      <a16:colId xmlns:a16="http://schemas.microsoft.com/office/drawing/2014/main" val="4103392206"/>
                    </a:ext>
                  </a:extLst>
                </a:gridCol>
                <a:gridCol w="1543664">
                  <a:extLst>
                    <a:ext uri="{9D8B030D-6E8A-4147-A177-3AD203B41FA5}">
                      <a16:colId xmlns:a16="http://schemas.microsoft.com/office/drawing/2014/main" val="2539776217"/>
                    </a:ext>
                  </a:extLst>
                </a:gridCol>
                <a:gridCol w="1170038">
                  <a:extLst>
                    <a:ext uri="{9D8B030D-6E8A-4147-A177-3AD203B41FA5}">
                      <a16:colId xmlns:a16="http://schemas.microsoft.com/office/drawing/2014/main" val="1203910697"/>
                    </a:ext>
                  </a:extLst>
                </a:gridCol>
              </a:tblGrid>
              <a:tr h="26110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Parameter [unit]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HL-LHC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HE</a:t>
                      </a:r>
                      <a:r>
                        <a:rPr lang="en-US" sz="1200" baseline="0" dirty="0" smtClean="0"/>
                        <a:t> – LHC (tentative)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FCC-</a:t>
                      </a:r>
                      <a:r>
                        <a:rPr lang="en-US" sz="1200" dirty="0" err="1" smtClean="0"/>
                        <a:t>hh</a:t>
                      </a:r>
                      <a:r>
                        <a:rPr lang="en-US" sz="1200" dirty="0" smtClean="0"/>
                        <a:t> baseline/ultimate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SppC</a:t>
                      </a:r>
                      <a:endParaRPr lang="en-US" sz="1200" dirty="0" smtClean="0"/>
                    </a:p>
                    <a:p>
                      <a:r>
                        <a:rPr lang="en-US" sz="1200" dirty="0" smtClean="0"/>
                        <a:t>75</a:t>
                      </a:r>
                      <a:r>
                        <a:rPr lang="en-US" sz="1200" baseline="0" dirty="0" smtClean="0"/>
                        <a:t> /150 </a:t>
                      </a:r>
                      <a:r>
                        <a:rPr lang="en-US" sz="1200" baseline="0" dirty="0" err="1" smtClean="0"/>
                        <a:t>TeV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389358"/>
                  </a:ext>
                </a:extLst>
              </a:tr>
              <a:tr h="26110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Beam energy [GeV]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</a:t>
                      </a:r>
                      <a:r>
                        <a:rPr lang="en-US" sz="1200" baseline="0" dirty="0" smtClean="0"/>
                        <a:t> / 50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37.5/ 75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745802"/>
                  </a:ext>
                </a:extLst>
              </a:tr>
              <a:tr h="26110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Peak luminosity</a:t>
                      </a:r>
                      <a:r>
                        <a:rPr lang="en-US" sz="1200" baseline="0" dirty="0" smtClean="0"/>
                        <a:t> per IP [10</a:t>
                      </a:r>
                      <a:r>
                        <a:rPr lang="en-US" sz="1200" baseline="30000" dirty="0" smtClean="0"/>
                        <a:t>34</a:t>
                      </a:r>
                      <a:r>
                        <a:rPr lang="en-US" sz="1200" baseline="0" dirty="0" smtClean="0"/>
                        <a:t> cm</a:t>
                      </a:r>
                      <a:r>
                        <a:rPr lang="en-US" sz="1200" baseline="30000" dirty="0" smtClean="0"/>
                        <a:t>-2</a:t>
                      </a:r>
                      <a:r>
                        <a:rPr lang="en-US" sz="1200" baseline="0" dirty="0" smtClean="0"/>
                        <a:t> s</a:t>
                      </a:r>
                      <a:r>
                        <a:rPr lang="en-US" sz="1200" baseline="30000" dirty="0" smtClean="0"/>
                        <a:t>-1</a:t>
                      </a:r>
                      <a:r>
                        <a:rPr lang="en-US" sz="1200" baseline="0" dirty="0" smtClean="0"/>
                        <a:t>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r>
                        <a:rPr lang="en-US" sz="1200" baseline="0" dirty="0" smtClean="0"/>
                        <a:t> &lt; 30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   /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597024"/>
                  </a:ext>
                </a:extLst>
              </a:tr>
              <a:tr h="26110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Beam current</a:t>
                      </a:r>
                      <a:r>
                        <a:rPr lang="en-US" sz="1200" baseline="0" dirty="0" smtClean="0"/>
                        <a:t> [A]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0.7  /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791121"/>
                  </a:ext>
                </a:extLst>
              </a:tr>
              <a:tr h="261107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SR power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dirty="0" smtClean="0"/>
                        <a:t>/ length [W/m/ap.]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0.33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4.6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28.4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13   /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451947"/>
                  </a:ext>
                </a:extLst>
              </a:tr>
              <a:tr h="26110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Events/bunch crossing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170/1000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490 /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717546"/>
                  </a:ext>
                </a:extLst>
              </a:tr>
              <a:tr h="261107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Stored</a:t>
                      </a:r>
                      <a:r>
                        <a:rPr lang="en-US" sz="1200" b="1" baseline="0" dirty="0" smtClean="0"/>
                        <a:t> energy/ beam [GJ]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1.3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8.4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9.1  /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045406"/>
                  </a:ext>
                </a:extLst>
              </a:tr>
              <a:tr h="261107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Arc dipole [T]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16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16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12   / 24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186230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432005" y="988735"/>
            <a:ext cx="890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Leptons </a:t>
            </a:r>
            <a:endParaRPr lang="en-US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436919" y="3339038"/>
            <a:ext cx="929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Hadrons </a:t>
            </a:r>
            <a:endParaRPr lang="en-US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3026664" y="3236976"/>
            <a:ext cx="5136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ym typeface="Symbol" panose="05050102010706020507" pitchFamily="18" charset="2"/>
              </a:rPr>
              <a:t> </a:t>
            </a:r>
            <a:r>
              <a:rPr lang="en-US" sz="1400" dirty="0" smtClean="0"/>
              <a:t>High efficient RF system, small emittance and small lifetime beam</a:t>
            </a:r>
            <a:endParaRPr lang="en-US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060192" y="6022848"/>
            <a:ext cx="5092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ym typeface="Symbol" panose="05050102010706020507" pitchFamily="18" charset="2"/>
              </a:rPr>
              <a:t> SR comparable to light sources</a:t>
            </a:r>
            <a:r>
              <a:rPr lang="en-US" sz="1400" dirty="0" smtClean="0"/>
              <a:t>, beam losses, high field magnets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56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hadrons colliders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6</a:t>
            </a:fld>
            <a:endParaRPr lang="en-US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13" y="3796712"/>
            <a:ext cx="4207654" cy="266650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398" y="2914412"/>
            <a:ext cx="1376595" cy="882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au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74392779"/>
                  </p:ext>
                </p:extLst>
              </p:nvPr>
            </p:nvGraphicFramePr>
            <p:xfrm>
              <a:off x="3235699" y="1021694"/>
              <a:ext cx="5261637" cy="137356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00122">
                      <a:extLst>
                        <a:ext uri="{9D8B030D-6E8A-4147-A177-3AD203B41FA5}">
                          <a16:colId xmlns:a16="http://schemas.microsoft.com/office/drawing/2014/main" val="1166855137"/>
                        </a:ext>
                      </a:extLst>
                    </a:gridCol>
                    <a:gridCol w="806451">
                      <a:extLst>
                        <a:ext uri="{9D8B030D-6E8A-4147-A177-3AD203B41FA5}">
                          <a16:colId xmlns:a16="http://schemas.microsoft.com/office/drawing/2014/main" val="2859402468"/>
                        </a:ext>
                      </a:extLst>
                    </a:gridCol>
                    <a:gridCol w="1044705">
                      <a:extLst>
                        <a:ext uri="{9D8B030D-6E8A-4147-A177-3AD203B41FA5}">
                          <a16:colId xmlns:a16="http://schemas.microsoft.com/office/drawing/2014/main" val="988523211"/>
                        </a:ext>
                      </a:extLst>
                    </a:gridCol>
                    <a:gridCol w="1026216">
                      <a:extLst>
                        <a:ext uri="{9D8B030D-6E8A-4147-A177-3AD203B41FA5}">
                          <a16:colId xmlns:a16="http://schemas.microsoft.com/office/drawing/2014/main" val="1615208740"/>
                        </a:ext>
                      </a:extLst>
                    </a:gridCol>
                    <a:gridCol w="684143">
                      <a:extLst>
                        <a:ext uri="{9D8B030D-6E8A-4147-A177-3AD203B41FA5}">
                          <a16:colId xmlns:a16="http://schemas.microsoft.com/office/drawing/2014/main" val="2248512313"/>
                        </a:ext>
                      </a:extLst>
                    </a:gridCol>
                  </a:tblGrid>
                  <a:tr h="2436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Parameters [unit]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 smtClean="0"/>
                            <a:t>LHeC</a:t>
                          </a:r>
                          <a:r>
                            <a:rPr lang="en-US" sz="1200" dirty="0" smtClean="0"/>
                            <a:t> CDR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ep at HL-LHC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ep at HE-LHC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FCC-he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2639820"/>
                      </a:ext>
                    </a:extLst>
                  </a:tr>
                  <a:tr h="2436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Ep [</a:t>
                          </a:r>
                          <a:r>
                            <a:rPr lang="en-US" sz="1200" dirty="0" err="1" smtClean="0"/>
                            <a:t>TeV</a:t>
                          </a:r>
                          <a:r>
                            <a:rPr lang="en-US" sz="1200" dirty="0" smtClean="0"/>
                            <a:t>]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7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7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12.5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50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258732"/>
                      </a:ext>
                    </a:extLst>
                  </a:tr>
                  <a:tr h="2436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 smtClean="0"/>
                            <a:t>Ee</a:t>
                          </a:r>
                          <a:r>
                            <a:rPr lang="en-US" sz="1200" dirty="0" smtClean="0"/>
                            <a:t> [</a:t>
                          </a:r>
                          <a:r>
                            <a:rPr lang="en-US" sz="1200" dirty="0" err="1" smtClean="0"/>
                            <a:t>TeV</a:t>
                          </a:r>
                          <a:r>
                            <a:rPr lang="en-US" sz="1200" dirty="0" smtClean="0"/>
                            <a:t>]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60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60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60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60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7481439"/>
                      </a:ext>
                    </a:extLst>
                  </a:tr>
                  <a:tr h="24541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200" dirty="0" smtClean="0"/>
                            <a:t>[</a:t>
                          </a:r>
                          <a:r>
                            <a:rPr lang="en-US" sz="1200" dirty="0" err="1" smtClean="0"/>
                            <a:t>TeV</a:t>
                          </a:r>
                          <a:r>
                            <a:rPr lang="en-US" sz="1200" dirty="0" smtClean="0"/>
                            <a:t>]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1.3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1.3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1.7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3.5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612268"/>
                      </a:ext>
                    </a:extLst>
                  </a:tr>
                  <a:tr h="2436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Luminosity [10</a:t>
                          </a:r>
                          <a:r>
                            <a:rPr lang="en-US" sz="1200" strike="noStrike" baseline="30000" dirty="0" smtClean="0"/>
                            <a:t>33</a:t>
                          </a:r>
                          <a:r>
                            <a:rPr lang="en-US" sz="1200" dirty="0" smtClean="0"/>
                            <a:t> cm</a:t>
                          </a:r>
                          <a:r>
                            <a:rPr lang="en-US" sz="1200" baseline="30000" dirty="0" smtClean="0"/>
                            <a:t>-2</a:t>
                          </a:r>
                          <a:r>
                            <a:rPr lang="en-US" sz="1200" dirty="0" smtClean="0"/>
                            <a:t>s</a:t>
                          </a:r>
                          <a:r>
                            <a:rPr lang="en-US" sz="1200" baseline="30000" dirty="0" smtClean="0"/>
                            <a:t>-1</a:t>
                          </a:r>
                          <a:r>
                            <a:rPr lang="en-US" sz="1200" dirty="0" smtClean="0"/>
                            <a:t>]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8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12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15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29412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au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74392779"/>
                  </p:ext>
                </p:extLst>
              </p:nvPr>
            </p:nvGraphicFramePr>
            <p:xfrm>
              <a:off x="3235699" y="1021694"/>
              <a:ext cx="5261637" cy="137356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00122">
                      <a:extLst>
                        <a:ext uri="{9D8B030D-6E8A-4147-A177-3AD203B41FA5}">
                          <a16:colId xmlns:a16="http://schemas.microsoft.com/office/drawing/2014/main" val="1166855137"/>
                        </a:ext>
                      </a:extLst>
                    </a:gridCol>
                    <a:gridCol w="806451">
                      <a:extLst>
                        <a:ext uri="{9D8B030D-6E8A-4147-A177-3AD203B41FA5}">
                          <a16:colId xmlns:a16="http://schemas.microsoft.com/office/drawing/2014/main" val="2859402468"/>
                        </a:ext>
                      </a:extLst>
                    </a:gridCol>
                    <a:gridCol w="1044705">
                      <a:extLst>
                        <a:ext uri="{9D8B030D-6E8A-4147-A177-3AD203B41FA5}">
                          <a16:colId xmlns:a16="http://schemas.microsoft.com/office/drawing/2014/main" val="988523211"/>
                        </a:ext>
                      </a:extLst>
                    </a:gridCol>
                    <a:gridCol w="1026216">
                      <a:extLst>
                        <a:ext uri="{9D8B030D-6E8A-4147-A177-3AD203B41FA5}">
                          <a16:colId xmlns:a16="http://schemas.microsoft.com/office/drawing/2014/main" val="1615208740"/>
                        </a:ext>
                      </a:extLst>
                    </a:gridCol>
                    <a:gridCol w="684143">
                      <a:extLst>
                        <a:ext uri="{9D8B030D-6E8A-4147-A177-3AD203B41FA5}">
                          <a16:colId xmlns:a16="http://schemas.microsoft.com/office/drawing/2014/main" val="2248512313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Parameters [unit]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 smtClean="0"/>
                            <a:t>LHeC</a:t>
                          </a:r>
                          <a:r>
                            <a:rPr lang="en-US" sz="1200" dirty="0" smtClean="0"/>
                            <a:t> CDR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ep at HL-LHC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ep at HE-LHC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FCC-he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263982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Ep [</a:t>
                          </a:r>
                          <a:r>
                            <a:rPr lang="en-US" sz="1200" dirty="0" err="1" smtClean="0"/>
                            <a:t>TeV</a:t>
                          </a:r>
                          <a:r>
                            <a:rPr lang="en-US" sz="1200" dirty="0" smtClean="0"/>
                            <a:t>]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7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7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12.5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50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25873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 smtClean="0"/>
                            <a:t>Ee</a:t>
                          </a:r>
                          <a:r>
                            <a:rPr lang="en-US" sz="1200" dirty="0" smtClean="0"/>
                            <a:t> [</a:t>
                          </a:r>
                          <a:r>
                            <a:rPr lang="en-US" sz="1200" dirty="0" err="1" smtClean="0"/>
                            <a:t>TeV</a:t>
                          </a:r>
                          <a:r>
                            <a:rPr lang="en-US" sz="1200" dirty="0" smtClean="0"/>
                            <a:t>]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60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60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60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60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7481439"/>
                      </a:ext>
                    </a:extLst>
                  </a:tr>
                  <a:tr h="276289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358" t="-295652" r="-211470" b="-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1.3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1.3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1.7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3.5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61226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Luminosity [10</a:t>
                          </a:r>
                          <a:r>
                            <a:rPr lang="en-US" sz="1200" strike="noStrike" baseline="30000" dirty="0" smtClean="0"/>
                            <a:t>33</a:t>
                          </a:r>
                          <a:r>
                            <a:rPr lang="en-US" sz="1200" dirty="0" smtClean="0"/>
                            <a:t> cm</a:t>
                          </a:r>
                          <a:r>
                            <a:rPr lang="en-US" sz="1200" baseline="30000" dirty="0" smtClean="0"/>
                            <a:t>-2</a:t>
                          </a:r>
                          <a:r>
                            <a:rPr lang="en-US" sz="1200" dirty="0" smtClean="0"/>
                            <a:t>s</a:t>
                          </a:r>
                          <a:r>
                            <a:rPr lang="en-US" sz="1200" baseline="30000" dirty="0" smtClean="0"/>
                            <a:t>-1</a:t>
                          </a:r>
                          <a:r>
                            <a:rPr lang="en-US" sz="1200" dirty="0" smtClean="0"/>
                            <a:t>]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8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12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15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294127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290" y="2548421"/>
            <a:ext cx="2667000" cy="192024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06" y="4489504"/>
            <a:ext cx="2667000" cy="192024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610162" y="2585882"/>
            <a:ext cx="13516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US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 smtClean="0"/>
              <a:t>eRHIC</a:t>
            </a:r>
            <a:r>
              <a:rPr lang="en-US" sz="1400" dirty="0" smtClean="0"/>
              <a:t> (BNL)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EIC (JLAB)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4531505" y="2487561"/>
            <a:ext cx="4230929" cy="397565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4624841" y="3906440"/>
            <a:ext cx="139030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U.S. Nuclear Science Advisory Committee recommends building an Electron-Ion Collider as the highest priority new facility for the </a:t>
            </a:r>
            <a:r>
              <a:rPr lang="en-US" sz="1400" dirty="0" smtClean="0"/>
              <a:t>field</a:t>
            </a:r>
            <a:endParaRPr lang="en-US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84520" y="953006"/>
            <a:ext cx="3416448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New Document (early 2019):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higher luminosity goal for </a:t>
            </a:r>
            <a:r>
              <a:rPr lang="en-US" sz="1400" dirty="0"/>
              <a:t>H</a:t>
            </a:r>
            <a:r>
              <a:rPr lang="en-US" sz="1400" dirty="0" smtClean="0"/>
              <a:t>iggs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</a:t>
            </a:r>
            <a:r>
              <a:rPr lang="en-US" sz="1400" dirty="0" smtClean="0"/>
              <a:t>ew ep/</a:t>
            </a:r>
            <a:r>
              <a:rPr lang="en-US" sz="1400" dirty="0" err="1" smtClean="0"/>
              <a:t>eA</a:t>
            </a:r>
            <a:r>
              <a:rPr lang="en-US" sz="1400" dirty="0" smtClean="0"/>
              <a:t> physics prospects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updates on 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</a:t>
            </a:r>
            <a:r>
              <a:rPr lang="en-US" sz="1400" dirty="0" smtClean="0"/>
              <a:t>h in FCC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eh in HE-LHC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Low energy test facility PERLE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Implementation of ERL at 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dirty="0" smtClean="0"/>
              <a:t>Submissions of eh Papers to EU Strategy: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FCC eh as part of FCC </a:t>
            </a:r>
            <a:r>
              <a:rPr lang="en-US" sz="1400" dirty="0" err="1" smtClean="0"/>
              <a:t>hh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 smtClean="0"/>
              <a:t>LHeC</a:t>
            </a:r>
            <a:r>
              <a:rPr lang="en-US" sz="1400" dirty="0" smtClean="0"/>
              <a:t> with HL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PERLE technology development </a:t>
            </a:r>
            <a:r>
              <a:rPr lang="en-US" sz="1400" dirty="0" smtClean="0"/>
              <a:t>at </a:t>
            </a:r>
            <a:r>
              <a:rPr lang="en-US" sz="1400" dirty="0" err="1" smtClean="0"/>
              <a:t>Orsay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633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016" y="91997"/>
            <a:ext cx="888796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power protons drivers for neutrino beams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FBD4F19-D7B6-C74E-8C7B-722C28A34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6"/>
          <a:stretch/>
        </p:blipFill>
        <p:spPr>
          <a:xfrm>
            <a:off x="52671" y="1542322"/>
            <a:ext cx="4364962" cy="3514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E8E0AE-FA2B-9847-9718-E42A694EC09C}"/>
              </a:ext>
            </a:extLst>
          </p:cNvPr>
          <p:cNvSpPr txBox="1"/>
          <p:nvPr/>
        </p:nvSpPr>
        <p:spPr>
          <a:xfrm>
            <a:off x="2157114" y="1454089"/>
            <a:ext cx="2260520" cy="590931"/>
          </a:xfrm>
          <a:prstGeom prst="rect">
            <a:avLst/>
          </a:prstGeom>
          <a:solidFill>
            <a:srgbClr val="FFFEE9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highlight>
                  <a:srgbClr val="FFFEE9"/>
                </a:highlight>
              </a:rPr>
              <a:t>International Collaboration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highlight>
                  <a:srgbClr val="FFFEE9"/>
                </a:highlight>
              </a:rPr>
              <a:t>Stage: CD0; CD1 anticipated 2018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highlight>
                  <a:srgbClr val="FFFEE9"/>
                </a:highlight>
              </a:rPr>
              <a:t>Project Completion: ~2026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63E03797-C7EC-F040-9640-F6AA73410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011" y="4373862"/>
            <a:ext cx="2164826" cy="108908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82880" y="1083536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PIP II @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072" y="1037536"/>
            <a:ext cx="1622250" cy="46133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0883" y="1347841"/>
            <a:ext cx="3754350" cy="222132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938" y="3496212"/>
            <a:ext cx="4323297" cy="230897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8110728" y="1048727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MR</a:t>
            </a:r>
            <a:endParaRPr lang="en-US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34" y="1033478"/>
            <a:ext cx="984938" cy="477422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 flipH="1">
            <a:off x="4572000" y="1150860"/>
            <a:ext cx="2" cy="4637685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4916129" y="5355713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 2022</a:t>
            </a:r>
            <a:endParaRPr lang="en-US" dirty="0"/>
          </a:p>
        </p:txBody>
      </p:sp>
      <p:cxnSp>
        <p:nvCxnSpPr>
          <p:cNvPr id="22" name="Connecteur droit 21"/>
          <p:cNvCxnSpPr/>
          <p:nvPr/>
        </p:nvCxnSpPr>
        <p:spPr>
          <a:xfrm>
            <a:off x="128016" y="5784617"/>
            <a:ext cx="8856219" cy="52397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725370" y="5867400"/>
            <a:ext cx="7693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Study groups explore the possibility to use </a:t>
            </a:r>
            <a:r>
              <a:rPr lang="en-US" sz="1400" b="1" dirty="0" smtClean="0"/>
              <a:t>ESS</a:t>
            </a:r>
            <a:r>
              <a:rPr lang="en-US" sz="1400" dirty="0" smtClean="0"/>
              <a:t> and </a:t>
            </a:r>
            <a:r>
              <a:rPr lang="en-US" sz="1400" b="1" dirty="0" smtClean="0"/>
              <a:t>CERN-SPS</a:t>
            </a:r>
            <a:r>
              <a:rPr lang="en-US" sz="1400" dirty="0" smtClean="0"/>
              <a:t> as proton drivers for neutrino beams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933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R&amp;D and challenges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7999" y="1167942"/>
            <a:ext cx="3890187" cy="4252848"/>
          </a:xfrm>
        </p:spPr>
        <p:txBody>
          <a:bodyPr>
            <a:normAutofit lnSpcReduction="10000"/>
          </a:bodyPr>
          <a:lstStyle/>
          <a:p>
            <a:endParaRPr lang="en-US" sz="1800" dirty="0" smtClean="0"/>
          </a:p>
          <a:p>
            <a:r>
              <a:rPr lang="en-US" sz="1800" dirty="0" smtClean="0"/>
              <a:t>High gradient and high efficient RF systems</a:t>
            </a:r>
          </a:p>
          <a:p>
            <a:endParaRPr lang="en-US" sz="1800" dirty="0" smtClean="0"/>
          </a:p>
          <a:p>
            <a:r>
              <a:rPr lang="en-US" sz="1800" dirty="0" smtClean="0"/>
              <a:t>High </a:t>
            </a:r>
            <a:r>
              <a:rPr lang="en-US" sz="1800" dirty="0"/>
              <a:t>intensity b</a:t>
            </a:r>
            <a:r>
              <a:rPr lang="en-US" sz="1800" dirty="0" smtClean="0"/>
              <a:t>eams (collective effects, beam losses, etc..)</a:t>
            </a:r>
          </a:p>
          <a:p>
            <a:endParaRPr lang="en-US" sz="1800" dirty="0"/>
          </a:p>
          <a:p>
            <a:r>
              <a:rPr lang="en-US" sz="1800" dirty="0" smtClean="0"/>
              <a:t>Beam Quality (Generation </a:t>
            </a:r>
            <a:r>
              <a:rPr lang="en-US" sz="1800" dirty="0" smtClean="0"/>
              <a:t>and preservation of low </a:t>
            </a:r>
            <a:r>
              <a:rPr lang="en-US" sz="1800" dirty="0" smtClean="0"/>
              <a:t>emittance beams) 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High field magnets</a:t>
            </a:r>
          </a:p>
          <a:p>
            <a:r>
              <a:rPr lang="en-US" sz="1800" dirty="0" smtClean="0"/>
              <a:t>…</a:t>
            </a:r>
            <a:endParaRPr lang="en-US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8</a:t>
            </a:fld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659199" y="1009557"/>
            <a:ext cx="655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</a:t>
            </a:r>
            <a:r>
              <a:rPr lang="en-US" dirty="0" smtClean="0"/>
              <a:t>common </a:t>
            </a:r>
            <a:r>
              <a:rPr lang="en-US" dirty="0"/>
              <a:t>and some project-specific developments </a:t>
            </a:r>
            <a:r>
              <a:rPr lang="en-US" dirty="0" smtClean="0"/>
              <a:t>required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5414460" y="1567476"/>
            <a:ext cx="250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, </a:t>
            </a:r>
            <a:r>
              <a:rPr lang="en-US" dirty="0" err="1" smtClean="0"/>
              <a:t>CepC</a:t>
            </a:r>
            <a:r>
              <a:rPr lang="en-US" dirty="0" smtClean="0"/>
              <a:t>, ILC, CLIC…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4935098" y="3368213"/>
            <a:ext cx="3461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ILC, CLIC, </a:t>
            </a:r>
            <a:r>
              <a:rPr lang="en-US" dirty="0" err="1" smtClean="0"/>
              <a:t>LHeC</a:t>
            </a:r>
            <a:r>
              <a:rPr lang="en-US" dirty="0" smtClean="0"/>
              <a:t>, </a:t>
            </a:r>
            <a:r>
              <a:rPr lang="en-US" dirty="0" err="1" smtClean="0"/>
              <a:t>eRHIC</a:t>
            </a:r>
            <a:r>
              <a:rPr lang="en-US" dirty="0" smtClean="0"/>
              <a:t>, EIC, FCC-</a:t>
            </a:r>
            <a:r>
              <a:rPr lang="en-US" dirty="0" err="1" smtClean="0"/>
              <a:t>ee</a:t>
            </a:r>
            <a:r>
              <a:rPr lang="en-US" dirty="0" smtClean="0"/>
              <a:t>,</a:t>
            </a:r>
          </a:p>
          <a:p>
            <a:r>
              <a:rPr lang="en-US" dirty="0" smtClean="0"/>
              <a:t>FCC-he, HE-</a:t>
            </a:r>
            <a:r>
              <a:rPr lang="en-US" dirty="0" err="1" smtClean="0"/>
              <a:t>eLHC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4654316" y="2602386"/>
            <a:ext cx="4022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FCC-</a:t>
            </a:r>
            <a:r>
              <a:rPr lang="en-US" dirty="0" err="1" smtClean="0"/>
              <a:t>hh</a:t>
            </a:r>
            <a:r>
              <a:rPr lang="en-US" dirty="0" smtClean="0"/>
              <a:t>, HE-LHC, </a:t>
            </a:r>
            <a:r>
              <a:rPr lang="en-US" dirty="0" err="1" smtClean="0"/>
              <a:t>SppC</a:t>
            </a:r>
            <a:r>
              <a:rPr lang="en-US" dirty="0" smtClean="0"/>
              <a:t>, PIP II, JPARC MR…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5067763" y="4434524"/>
            <a:ext cx="319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FCC-</a:t>
            </a:r>
            <a:r>
              <a:rPr lang="en-US" dirty="0" err="1" smtClean="0"/>
              <a:t>hh</a:t>
            </a:r>
            <a:r>
              <a:rPr lang="en-US" dirty="0" smtClean="0"/>
              <a:t>, HE-LHC, HL-LHC, </a:t>
            </a:r>
            <a:r>
              <a:rPr lang="en-US" dirty="0" err="1" smtClean="0"/>
              <a:t>SppC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1378297" y="5327813"/>
            <a:ext cx="643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exhaustive list. In the following some selected examples, only.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75303" y="1387981"/>
            <a:ext cx="8613058" cy="3861352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cteur droit 14"/>
          <p:cNvCxnSpPr>
            <a:stCxn id="13" idx="0"/>
            <a:endCxn id="13" idx="2"/>
          </p:cNvCxnSpPr>
          <p:nvPr/>
        </p:nvCxnSpPr>
        <p:spPr>
          <a:xfrm>
            <a:off x="4581832" y="1387981"/>
            <a:ext cx="0" cy="3861352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62963" y="5671044"/>
            <a:ext cx="841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R&amp;D </a:t>
            </a:r>
            <a:r>
              <a:rPr lang="en-US" dirty="0" smtClean="0"/>
              <a:t>are addressed in world wide collaborations, country (</a:t>
            </a:r>
            <a:r>
              <a:rPr lang="en-US" dirty="0" smtClean="0"/>
              <a:t>EU, US…) </a:t>
            </a:r>
            <a:r>
              <a:rPr lang="en-US" dirty="0" smtClean="0"/>
              <a:t>or national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09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 beams: ATF Collaboration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11/22/2018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Dalena, journée de physique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5690-FB03-4892-8BCB-2B313CC0325F}" type="slidenum">
              <a:rPr lang="en-US" smtClean="0"/>
              <a:t>9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t="10998"/>
          <a:stretch/>
        </p:blipFill>
        <p:spPr>
          <a:xfrm>
            <a:off x="207719" y="2035277"/>
            <a:ext cx="6674401" cy="442415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27500" y="1141632"/>
            <a:ext cx="224119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 beam parameters at IPs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7.7 nm   ILC 250 GeV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2.9 nm CLIC 380 GeV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055" y="1141632"/>
            <a:ext cx="1042875" cy="73813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276" y="4364956"/>
            <a:ext cx="950175" cy="9342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928" y="1069956"/>
            <a:ext cx="1761300" cy="45556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410" y="1648257"/>
            <a:ext cx="1993050" cy="38636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3911" y="5354715"/>
            <a:ext cx="2039400" cy="36906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90" y="5841313"/>
            <a:ext cx="1622250" cy="46133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8985" y="2014960"/>
            <a:ext cx="1761300" cy="6228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3464" y="2777010"/>
            <a:ext cx="625725" cy="7093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4130" y="2802960"/>
            <a:ext cx="1181925" cy="6574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3464" y="3634353"/>
            <a:ext cx="927000" cy="66316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84276" y="3617440"/>
            <a:ext cx="973350" cy="7093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22432" y="4466709"/>
            <a:ext cx="1042875" cy="77273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7094387" y="1142335"/>
            <a:ext cx="9730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ILC, CLIC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23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5220</TotalTime>
  <Words>1858</Words>
  <Application>Microsoft Office PowerPoint</Application>
  <PresentationFormat>Affichage à l'écran (4:3)</PresentationFormat>
  <Paragraphs>470</Paragraphs>
  <Slides>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Symbol</vt:lpstr>
      <vt:lpstr>Wingdings</vt:lpstr>
      <vt:lpstr>Conception personnalisée</vt:lpstr>
      <vt:lpstr>1_Conception personnalisée</vt:lpstr>
      <vt:lpstr>Future High Energy Accelerators</vt:lpstr>
      <vt:lpstr>Future HEP accelerators</vt:lpstr>
      <vt:lpstr>Linear Colliders: ILC/CLIC</vt:lpstr>
      <vt:lpstr>Circular Colliders: FCC and CEPC/SppC</vt:lpstr>
      <vt:lpstr>Circular colliders: parameters and challenges</vt:lpstr>
      <vt:lpstr>Electron hadrons colliders</vt:lpstr>
      <vt:lpstr>High power protons drivers for neutrino beams</vt:lpstr>
      <vt:lpstr>Key R&amp;D and challenges</vt:lpstr>
      <vt:lpstr>Nano beams: ATF Collaboration</vt:lpstr>
      <vt:lpstr>High gradient RF: NC</vt:lpstr>
      <vt:lpstr>High gradient RF: SRF</vt:lpstr>
      <vt:lpstr>High efficient RF system</vt:lpstr>
      <vt:lpstr>High Field Magnets: dipoles </vt:lpstr>
      <vt:lpstr>Beam losses: beam screen </vt:lpstr>
      <vt:lpstr>Beam Losses</vt:lpstr>
      <vt:lpstr>Advanced accelerators concepts</vt:lpstr>
      <vt:lpstr>Acknowledgements – many many thanks</vt:lpstr>
      <vt:lpstr>Documents</vt:lpstr>
      <vt:lpstr>High Field Magnets: Conductors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High Energy Accelerators</dc:title>
  <dc:creator>DALENA Barbara</dc:creator>
  <cp:lastModifiedBy>DALENA Barbara</cp:lastModifiedBy>
  <cp:revision>384</cp:revision>
  <dcterms:created xsi:type="dcterms:W3CDTF">2018-10-23T14:52:14Z</dcterms:created>
  <dcterms:modified xsi:type="dcterms:W3CDTF">2018-11-21T18:01:35Z</dcterms:modified>
</cp:coreProperties>
</file>