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5" r:id="rId6"/>
    <p:sldId id="270" r:id="rId7"/>
    <p:sldId id="267" r:id="rId8"/>
    <p:sldId id="269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8" autoAdjust="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025AD5-82F2-4131-B199-0002BD26A1AB}" type="datetimeFigureOut">
              <a:rPr lang="fr-FR"/>
              <a:pPr>
                <a:defRPr/>
              </a:pPr>
              <a:t>04/03/2009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3F9150-6811-4970-A9ED-ACB71D0CF5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B598EF-F457-47AD-8787-7BDBAA54FA0D}" type="datetimeFigureOut">
              <a:rPr lang="fr-FR"/>
              <a:pPr>
                <a:defRPr/>
              </a:pPr>
              <a:t>04/03/2009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03B76A-FA9E-4554-A584-5073037945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Courb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 LAPP + text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319088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logo-cnrs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6215063"/>
            <a:ext cx="10795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 descr="ok_in2p3_quadri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6308725"/>
            <a:ext cx="107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1" descr="logo-universite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786688" y="6284913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78A3-1A6C-4958-AB38-4930436FD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165A-C0D0-41AA-BFD9-5DE68C39E0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8F91-852E-4474-9DE9-57C9C8D4BA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F69B-1244-4279-84A6-39D249FCD9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992D-E88F-44DE-9A99-B766EA2080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B662-0621-4ECD-AEB3-B4A07747CF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5AE1-3557-40C7-B028-8B4FF06BCA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3149-8D39-4DA3-8132-07E8383FF8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54BF-6D7C-46B2-A3FB-03BFF66F2C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1CB4-656E-45B0-8154-80CAFA49F9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E042-D87B-4B41-A5AF-0166AA01DA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Courb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5875" y="274638"/>
            <a:ext cx="740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9" name="Image 6" descr="lapp2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" y="6215063"/>
            <a:ext cx="900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EFD462-6454-449D-A95C-A6DC3E6F72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MicroMegas</a:t>
            </a: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Efficiency study</a:t>
            </a:r>
          </a:p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Results from Testbeam data analysis</a:t>
            </a: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Outline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Principle of the measurement</a:t>
            </a:r>
          </a:p>
          <a:p>
            <a:endParaRPr lang="en-US" smtClean="0"/>
          </a:p>
          <a:p>
            <a:r>
              <a:rPr lang="en-US" smtClean="0"/>
              <a:t>Alignment process</a:t>
            </a:r>
          </a:p>
          <a:p>
            <a:endParaRPr lang="en-US" smtClean="0"/>
          </a:p>
          <a:p>
            <a:r>
              <a:rPr lang="en-US" smtClean="0"/>
              <a:t>Efficiency results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0992D-E88F-44DE-9A99-B766EA20801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Principle of the measurement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928662" y="1600200"/>
            <a:ext cx="7400925" cy="4525963"/>
          </a:xfrm>
        </p:spPr>
        <p:txBody>
          <a:bodyPr/>
          <a:lstStyle/>
          <a:p>
            <a:r>
              <a:rPr lang="en-US" sz="2800" smtClean="0"/>
              <a:t>Using preselected Gold Events</a:t>
            </a:r>
          </a:p>
          <a:p>
            <a:pPr lvl="1"/>
            <a:r>
              <a:rPr lang="en-US" sz="2400" smtClean="0"/>
              <a:t>3 chambers with one single hit each</a:t>
            </a:r>
          </a:p>
          <a:p>
            <a:pPr lvl="1"/>
            <a:r>
              <a:rPr lang="en-US" sz="2400" smtClean="0"/>
              <a:t>No condition on the 4</a:t>
            </a:r>
            <a:r>
              <a:rPr lang="en-US" sz="2400" baseline="30000" smtClean="0"/>
              <a:t>th</a:t>
            </a:r>
            <a:r>
              <a:rPr lang="en-US" sz="2400" smtClean="0"/>
              <a:t> one</a:t>
            </a:r>
          </a:p>
          <a:p>
            <a:r>
              <a:rPr lang="en-US" sz="2800" smtClean="0"/>
              <a:t>Straight line fitted through the hits</a:t>
            </a:r>
          </a:p>
          <a:p>
            <a:pPr lvl="1"/>
            <a:r>
              <a:rPr lang="en-US" sz="2400" smtClean="0"/>
              <a:t>Event rejected if misaligned hits</a:t>
            </a:r>
          </a:p>
          <a:p>
            <a:pPr lvl="1"/>
            <a:r>
              <a:rPr lang="en-US" sz="2400" smtClean="0"/>
              <a:t>Expected hit position in the 4</a:t>
            </a:r>
            <a:r>
              <a:rPr lang="en-US" sz="2400" baseline="30000" smtClean="0"/>
              <a:t>th</a:t>
            </a:r>
            <a:r>
              <a:rPr lang="en-US" sz="2400" smtClean="0"/>
              <a:t> chamber is extrapolated</a:t>
            </a:r>
          </a:p>
          <a:p>
            <a:r>
              <a:rPr lang="en-US" sz="2800" smtClean="0"/>
              <a:t>Look for a hit in the 3x3Pad area </a:t>
            </a:r>
          </a:p>
          <a:p>
            <a:pPr lvl="1"/>
            <a:r>
              <a:rPr lang="en-US" sz="2400" smtClean="0"/>
              <a:t>Ratio </a:t>
            </a:r>
            <a:r>
              <a:rPr lang="en-US" sz="2400" i="1" smtClean="0"/>
              <a:t>expected hit / counted hit </a:t>
            </a:r>
            <a:r>
              <a:rPr lang="en-US" sz="2400" smtClean="0"/>
              <a:t>gives the efficiency</a:t>
            </a:r>
          </a:p>
          <a:p>
            <a:pPr>
              <a:buNone/>
            </a:pPr>
            <a:endParaRPr lang="en-US" baseline="-250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0992D-E88F-44DE-9A99-B766EA20801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6429420" y="1285861"/>
            <a:ext cx="2571736" cy="1785949"/>
            <a:chOff x="4151" y="674"/>
            <a:chExt cx="1602" cy="995"/>
          </a:xfrm>
        </p:grpSpPr>
        <p:pic>
          <p:nvPicPr>
            <p:cNvPr id="11" name="Picture 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1" y="674"/>
              <a:ext cx="1602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4726" y="1441"/>
              <a:ext cx="70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gold </a:t>
              </a:r>
              <a:r>
                <a:rPr lang="en-GB" sz="1600" smtClean="0">
                  <a:solidFill>
                    <a:schemeClr val="bg1"/>
                  </a:solidFill>
                </a:rPr>
                <a:t>event</a:t>
              </a:r>
              <a:endParaRPr lang="en-GB" sz="1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Why shall we compute chamber alignment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Strong evidence for chamber misalignment:</a:t>
            </a:r>
          </a:p>
          <a:p>
            <a:endParaRPr lang="en-US" smtClean="0"/>
          </a:p>
          <a:p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 lvl="0"/>
            <a:r>
              <a:rPr lang="en-US" smtClean="0"/>
              <a:t>Efficiency = </a:t>
            </a:r>
            <a:r>
              <a:rPr lang="en-GB" smtClean="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98,54 ± 0,05%</a:t>
            </a:r>
          </a:p>
          <a:p>
            <a:r>
              <a:rPr lang="en-US" smtClean="0"/>
              <a:t>Biased by the misalignment !</a:t>
            </a:r>
          </a:p>
          <a:p>
            <a:r>
              <a:rPr lang="en-US" smtClean="0">
                <a:solidFill>
                  <a:srgbClr val="00B050"/>
                </a:solidFill>
              </a:rPr>
              <a:t>Knowing the real position of the chambers shoud improve the calculation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0992D-E88F-44DE-9A99-B766EA20801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2051" name="Picture 3" descr="Z:\MicroMegas\TB2008\Analysis\EffMapCH1G27.jpg"/>
          <p:cNvPicPr>
            <a:picLocks noChangeAspect="1" noChangeArrowheads="1"/>
          </p:cNvPicPr>
          <p:nvPr/>
        </p:nvPicPr>
        <p:blipFill>
          <a:blip r:embed="rId2"/>
          <a:srcRect t="49546" r="49958"/>
          <a:stretch>
            <a:fillRect/>
          </a:stretch>
        </p:blipFill>
        <p:spPr bwMode="auto">
          <a:xfrm>
            <a:off x="3357555" y="2071679"/>
            <a:ext cx="3071833" cy="1999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Offline allignment ?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0992D-E88F-44DE-9A99-B766EA20801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728" y="2357430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7488" y="2357430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86248" y="2357430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8" y="2357430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28728" y="2786058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7488" y="2786058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86248" y="2786058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5008" y="2786058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71604" y="3214686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00364" y="3214686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29124" y="3214686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57884" y="3214686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28728" y="3643314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57488" y="3643314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86248" y="3643314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5008" y="3643314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avec flèche 23"/>
          <p:cNvCxnSpPr/>
          <p:nvPr/>
        </p:nvCxnSpPr>
        <p:spPr>
          <a:xfrm rot="16200000" flipV="1">
            <a:off x="-250065" y="3250405"/>
            <a:ext cx="3571900" cy="7143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571604" y="471488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Real particle trajectory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Étoile à 5 branches 25"/>
          <p:cNvSpPr/>
          <p:nvPr/>
        </p:nvSpPr>
        <p:spPr>
          <a:xfrm>
            <a:off x="2000232" y="2214554"/>
            <a:ext cx="214314" cy="214314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Étoile à 5 branches 26"/>
          <p:cNvSpPr/>
          <p:nvPr/>
        </p:nvSpPr>
        <p:spPr>
          <a:xfrm>
            <a:off x="2000232" y="2643182"/>
            <a:ext cx="214314" cy="214314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Étoile à 5 branches 27"/>
          <p:cNvSpPr/>
          <p:nvPr/>
        </p:nvSpPr>
        <p:spPr>
          <a:xfrm>
            <a:off x="2143108" y="3071810"/>
            <a:ext cx="214314" cy="214314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Étoile à 5 branches 28"/>
          <p:cNvSpPr/>
          <p:nvPr/>
        </p:nvSpPr>
        <p:spPr>
          <a:xfrm>
            <a:off x="2000232" y="3500438"/>
            <a:ext cx="214314" cy="214314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eur droit avec flèche 30"/>
          <p:cNvCxnSpPr/>
          <p:nvPr/>
        </p:nvCxnSpPr>
        <p:spPr>
          <a:xfrm rot="5400000" flipH="1" flipV="1">
            <a:off x="679423" y="2963859"/>
            <a:ext cx="2786082" cy="158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071670" y="1643050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Reconstructed trajectory </a:t>
            </a:r>
          </a:p>
          <a:p>
            <a:r>
              <a:rPr lang="en-US" smtClean="0">
                <a:solidFill>
                  <a:srgbClr val="FF0000"/>
                </a:solidFill>
              </a:rPr>
              <a:t>(hits are by default concidered at pad centers)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643438" y="4214818"/>
            <a:ext cx="34804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No hit should be expected !!</a:t>
            </a:r>
          </a:p>
          <a:p>
            <a:r>
              <a:rPr lang="en-US" smtClean="0"/>
              <a:t>but an ineficiency is still counted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Offline allignment ?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54BF-6D7C-46B2-A3FB-03BFF66F2C1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28728" y="2357430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7488" y="2357430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86248" y="2357430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8" y="2357430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8728" y="2786058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488" y="2786058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86248" y="2786058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8" y="2786058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71604" y="3214686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00364" y="3214686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9124" y="3214686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57884" y="3214686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28728" y="3643314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57488" y="3643314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86248" y="3643314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8" y="3643314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/>
          <p:nvPr/>
        </p:nvCxnSpPr>
        <p:spPr>
          <a:xfrm rot="5400000" flipH="1" flipV="1">
            <a:off x="2536811" y="3393281"/>
            <a:ext cx="3571106" cy="722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571604" y="471488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Real particle trajectory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24" name="Étoile à 5 branches 23"/>
          <p:cNvSpPr/>
          <p:nvPr/>
        </p:nvSpPr>
        <p:spPr>
          <a:xfrm>
            <a:off x="4857752" y="2214554"/>
            <a:ext cx="214314" cy="214314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Étoile à 5 branches 24"/>
          <p:cNvSpPr/>
          <p:nvPr/>
        </p:nvSpPr>
        <p:spPr>
          <a:xfrm>
            <a:off x="4857752" y="2643182"/>
            <a:ext cx="214314" cy="214314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Étoile à 5 branches 25"/>
          <p:cNvSpPr/>
          <p:nvPr/>
        </p:nvSpPr>
        <p:spPr>
          <a:xfrm>
            <a:off x="5000628" y="3071810"/>
            <a:ext cx="214314" cy="214314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Étoile à 5 branches 26"/>
          <p:cNvSpPr/>
          <p:nvPr/>
        </p:nvSpPr>
        <p:spPr>
          <a:xfrm>
            <a:off x="4857752" y="3500438"/>
            <a:ext cx="214314" cy="214314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avec flèche 27"/>
          <p:cNvCxnSpPr/>
          <p:nvPr/>
        </p:nvCxnSpPr>
        <p:spPr>
          <a:xfrm rot="5400000" flipH="1" flipV="1">
            <a:off x="3536943" y="2963859"/>
            <a:ext cx="2786082" cy="158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143504" y="1285860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Reconstructed trajectory </a:t>
            </a:r>
          </a:p>
          <a:p>
            <a:r>
              <a:rPr lang="en-US" smtClean="0">
                <a:solidFill>
                  <a:srgbClr val="FF0000"/>
                </a:solidFill>
              </a:rPr>
              <a:t>(hits are by default concidered at pad centers)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857753" y="4429132"/>
            <a:ext cx="414340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Hit still expected in the wrong chamber</a:t>
            </a:r>
          </a:p>
          <a:p>
            <a:r>
              <a:rPr lang="en-US" smtClean="0"/>
              <a:t>-&gt; in a 1x1 pad target area an innefficiency would be counted</a:t>
            </a:r>
            <a:endParaRPr lang="en-US"/>
          </a:p>
        </p:txBody>
      </p:sp>
      <p:sp>
        <p:nvSpPr>
          <p:cNvPr id="33" name="Étoile à 5 branches 32"/>
          <p:cNvSpPr/>
          <p:nvPr/>
        </p:nvSpPr>
        <p:spPr>
          <a:xfrm>
            <a:off x="3500430" y="3071810"/>
            <a:ext cx="214314" cy="214314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857225" y="5354437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The only possiblility to overcome misalignment problem is to keep a target area of 3x3 pads and neglect border pads.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Outcome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smtClean="0"/>
              <a:t>To </a:t>
            </a:r>
            <a:r>
              <a:rPr lang="en-US" sz="2800" smtClean="0"/>
              <a:t>get proper microMegas efficiency :</a:t>
            </a:r>
          </a:p>
          <a:p>
            <a:pPr lvl="1"/>
            <a:r>
              <a:rPr lang="en-US" sz="2400" smtClean="0"/>
              <a:t>&gt; Restrict study to a fiducial borderless area</a:t>
            </a:r>
            <a:endParaRPr lang="en-US" sz="24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54BF-6D7C-46B2-A3FB-03BFF66F2C1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1857356" y="3071810"/>
            <a:ext cx="5814998" cy="3143272"/>
            <a:chOff x="1857356" y="3071810"/>
            <a:chExt cx="5814998" cy="3143272"/>
          </a:xfrm>
        </p:grpSpPr>
        <p:pic>
          <p:nvPicPr>
            <p:cNvPr id="6" name="Picture 2" descr="Z:\MicroMegas\TB2008\NOV-Analysis\efficiencies\efficiencyMapCH1-fullstat.jpg"/>
            <p:cNvPicPr>
              <a:picLocks noChangeAspect="1" noChangeArrowheads="1"/>
            </p:cNvPicPr>
            <p:nvPr/>
          </p:nvPicPr>
          <p:blipFill>
            <a:blip r:embed="rId2"/>
            <a:srcRect t="55375" r="48955" b="1878"/>
            <a:stretch>
              <a:fillRect/>
            </a:stretch>
          </p:blipFill>
          <p:spPr bwMode="auto">
            <a:xfrm>
              <a:off x="1857356" y="3071810"/>
              <a:ext cx="5814998" cy="314327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3714744" y="4000504"/>
              <a:ext cx="1928826" cy="10001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3357554" y="3571876"/>
              <a:ext cx="2643206" cy="1857388"/>
              <a:chOff x="3357554" y="3571876"/>
              <a:chExt cx="2643206" cy="185738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57554" y="3571876"/>
                <a:ext cx="2643206" cy="428628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57554" y="5000636"/>
                <a:ext cx="2643206" cy="428628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57554" y="4000504"/>
                <a:ext cx="347666" cy="1000132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43570" y="4000504"/>
                <a:ext cx="357190" cy="1000132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November data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29/01/2009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Test Beam Analysis - Ambroise Espargilière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54BF-6D7C-46B2-A3FB-03BFF66F2C1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142976" y="1142984"/>
          <a:ext cx="7429500" cy="1038225"/>
        </p:xfrm>
        <a:graphic>
          <a:graphicData uri="http://schemas.openxmlformats.org/presentationml/2006/ole">
            <p:oleObj spid="_x0000_s28674" name="Feuille de calcul" r:id="rId3" imgW="8696325" imgH="1209675" progId="Excel.Sheet.12">
              <p:embed/>
            </p:oleObj>
          </a:graphicData>
        </a:graphic>
      </p:graphicFrame>
      <p:pic>
        <p:nvPicPr>
          <p:cNvPr id="7" name="Image 6" descr="Z:\MicroMegas\TB2008\NOV-Analysis\efficiencies\AllCH-fullstat-BL-aligned3x3-Aug-corr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52" y="2214554"/>
            <a:ext cx="6629400" cy="420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LA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PowerPoint-LAPP</Template>
  <TotalTime>28843</TotalTime>
  <Words>272</Words>
  <Application>Microsoft Office PowerPoint</Application>
  <PresentationFormat>Affichage à l'écran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PowerPoint-LAPP</vt:lpstr>
      <vt:lpstr>Feuille Microsoft Office Excel</vt:lpstr>
      <vt:lpstr>MicroMegas</vt:lpstr>
      <vt:lpstr>Outline</vt:lpstr>
      <vt:lpstr>Principle of the measurement</vt:lpstr>
      <vt:lpstr>Why shall we compute chamber alignment</vt:lpstr>
      <vt:lpstr>Offline allignment ?</vt:lpstr>
      <vt:lpstr>Offline allignment ?</vt:lpstr>
      <vt:lpstr>Outcome</vt:lpstr>
      <vt:lpstr>November data</vt:lpstr>
    </vt:vector>
  </TitlesOfParts>
  <Company>lapp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MicroMegas</dc:title>
  <dc:creator>espar</dc:creator>
  <cp:lastModifiedBy>espar</cp:lastModifiedBy>
  <cp:revision>22</cp:revision>
  <dcterms:created xsi:type="dcterms:W3CDTF">2009-01-29T15:53:16Z</dcterms:created>
  <dcterms:modified xsi:type="dcterms:W3CDTF">2009-03-04T08:39:13Z</dcterms:modified>
</cp:coreProperties>
</file>