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04/03/2009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Reunion physique</a:t>
            </a:r>
            <a:br>
              <a:rPr lang="en-US" dirty="0" smtClean="0"/>
            </a:br>
            <a:r>
              <a:rPr lang="en-US" dirty="0" smtClean="0"/>
              <a:t>04/03/2009</a:t>
            </a:r>
            <a:br>
              <a:rPr lang="en-US" dirty="0" smtClean="0"/>
            </a:br>
            <a:r>
              <a:rPr lang="en-US" dirty="0" smtClean="0"/>
              <a:t>M. Chefdeville</a:t>
            </a:r>
            <a:endParaRPr lang="en-US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962416"/>
            <a:ext cx="6400800" cy="1752600"/>
          </a:xfrm>
        </p:spPr>
        <p:txBody>
          <a:bodyPr/>
          <a:lstStyle/>
          <a:p>
            <a:r>
              <a:rPr lang="fr-FR" dirty="0" smtClean="0"/>
              <a:t>Performances chambres beta2</a:t>
            </a:r>
          </a:p>
          <a:p>
            <a:r>
              <a:rPr lang="fr-FR" dirty="0" smtClean="0"/>
              <a:t>Source/collimateur boite test</a:t>
            </a:r>
          </a:p>
          <a:p>
            <a:r>
              <a:rPr lang="fr-FR" dirty="0" smtClean="0"/>
              <a:t>Mesures environnementales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90075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Performances chambres </a:t>
            </a:r>
            <a:r>
              <a:rPr lang="el-GR" dirty="0" smtClean="0"/>
              <a:t>β</a:t>
            </a:r>
            <a:r>
              <a:rPr lang="en-US" dirty="0" smtClean="0"/>
              <a:t>2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757742" cy="4525963"/>
          </a:xfrm>
        </p:spPr>
        <p:txBody>
          <a:bodyPr>
            <a:normAutofit fontScale="92500" lnSpcReduction="10000"/>
          </a:bodyPr>
          <a:lstStyle/>
          <a:p>
            <a:r>
              <a:rPr lang="fr-FR" dirty="0" err="1" smtClean="0"/>
              <a:t>Efficacite</a:t>
            </a:r>
            <a:r>
              <a:rPr lang="fr-FR" dirty="0" smtClean="0"/>
              <a:t> de collection</a:t>
            </a:r>
          </a:p>
          <a:p>
            <a:pPr lvl="1"/>
            <a:r>
              <a:rPr lang="fr-FR" dirty="0" smtClean="0"/>
              <a:t>Fonction croissante du rapport des champs FR</a:t>
            </a:r>
          </a:p>
          <a:p>
            <a:pPr lvl="1"/>
            <a:r>
              <a:rPr lang="fr-FR" dirty="0" smtClean="0"/>
              <a:t>Plateau pour FR&gt;100</a:t>
            </a:r>
          </a:p>
          <a:p>
            <a:endParaRPr lang="fr-FR" dirty="0" smtClean="0"/>
          </a:p>
          <a:p>
            <a:r>
              <a:rPr lang="fr-FR" dirty="0" smtClean="0"/>
              <a:t>Gain (dans le gaz)</a:t>
            </a:r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Resolution</a:t>
            </a:r>
            <a:r>
              <a:rPr lang="fr-FR" dirty="0" smtClean="0"/>
              <a:t> en </a:t>
            </a:r>
            <a:r>
              <a:rPr lang="fr-FR" dirty="0" err="1" smtClean="0"/>
              <a:t>energie</a:t>
            </a:r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142852"/>
            <a:ext cx="1459376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38746" y="3286124"/>
            <a:ext cx="3533782" cy="3361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1143000"/>
          </a:xfrm>
        </p:spPr>
        <p:txBody>
          <a:bodyPr>
            <a:normAutofit/>
          </a:bodyPr>
          <a:lstStyle/>
          <a:p>
            <a:r>
              <a:rPr lang="fr-FR" sz="3600" dirty="0" smtClean="0"/>
              <a:t>Performances chambres </a:t>
            </a:r>
            <a:r>
              <a:rPr lang="el-GR" sz="3600" dirty="0" smtClean="0"/>
              <a:t>β</a:t>
            </a:r>
            <a:r>
              <a:rPr lang="en-US" sz="3600" dirty="0" smtClean="0"/>
              <a:t>2 (+ DIRAC)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5114932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 err="1" smtClean="0"/>
              <a:t>Efficacite</a:t>
            </a:r>
            <a:r>
              <a:rPr lang="fr-FR" dirty="0" smtClean="0"/>
              <a:t> de collection</a:t>
            </a:r>
          </a:p>
          <a:p>
            <a:pPr lvl="1"/>
            <a:r>
              <a:rPr lang="fr-FR" dirty="0" smtClean="0"/>
              <a:t>Fonction croissante du rapport des champs FR</a:t>
            </a:r>
          </a:p>
          <a:p>
            <a:pPr lvl="1"/>
            <a:r>
              <a:rPr lang="fr-FR" dirty="0" smtClean="0"/>
              <a:t>Plateau pour FR&gt;100</a:t>
            </a:r>
          </a:p>
          <a:p>
            <a:endParaRPr lang="fr-FR" dirty="0" smtClean="0"/>
          </a:p>
          <a:p>
            <a:r>
              <a:rPr lang="fr-FR" dirty="0" smtClean="0"/>
              <a:t>Gain (dans le gaz)</a:t>
            </a:r>
          </a:p>
          <a:p>
            <a:pPr lvl="1"/>
            <a:r>
              <a:rPr lang="fr-FR" dirty="0" err="1" smtClean="0"/>
              <a:t>Preamp</a:t>
            </a:r>
            <a:r>
              <a:rPr lang="fr-FR" dirty="0" smtClean="0"/>
              <a:t> ORTEC – </a:t>
            </a:r>
            <a:r>
              <a:rPr lang="fr-FR" dirty="0" err="1" smtClean="0"/>
              <a:t>Np</a:t>
            </a:r>
            <a:r>
              <a:rPr lang="fr-FR" dirty="0" smtClean="0"/>
              <a:t> = 230 e-</a:t>
            </a:r>
          </a:p>
          <a:p>
            <a:pPr lvl="1"/>
            <a:r>
              <a:rPr lang="fr-FR" dirty="0" smtClean="0"/>
              <a:t>Varie peu avec la chambre</a:t>
            </a:r>
          </a:p>
          <a:p>
            <a:pPr lvl="1"/>
            <a:r>
              <a:rPr lang="fr-FR" dirty="0" smtClean="0"/>
              <a:t>Gain max ~ 3.10</a:t>
            </a:r>
            <a:r>
              <a:rPr lang="fr-FR" baseline="30000" dirty="0" smtClean="0"/>
              <a:t>4</a:t>
            </a:r>
          </a:p>
          <a:p>
            <a:pPr lvl="1">
              <a:buNone/>
            </a:pPr>
            <a:r>
              <a:rPr lang="fr-FR" dirty="0" smtClean="0"/>
              <a:t>	~ 140 </a:t>
            </a:r>
            <a:r>
              <a:rPr lang="fr-FR" dirty="0" err="1" smtClean="0"/>
              <a:t>fC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Resolution</a:t>
            </a:r>
            <a:r>
              <a:rPr lang="fr-FR" dirty="0" smtClean="0"/>
              <a:t> en </a:t>
            </a:r>
            <a:r>
              <a:rPr lang="fr-FR" dirty="0" err="1" smtClean="0"/>
              <a:t>energie</a:t>
            </a:r>
            <a:endParaRPr lang="fr-FR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4786314" y="3812510"/>
          <a:ext cx="4074961" cy="2759762"/>
        </p:xfrm>
        <a:graphic>
          <a:graphicData uri="http://schemas.openxmlformats.org/presentationml/2006/ole">
            <p:oleObj spid="_x0000_s2050" name="Acrobat Document" r:id="rId3" imgW="5400675" imgH="3657457" progId="AcroExch.Document.7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276687" y="1357298"/>
          <a:ext cx="3438717" cy="2328866"/>
        </p:xfrm>
        <a:graphic>
          <a:graphicData uri="http://schemas.openxmlformats.org/presentationml/2006/ole">
            <p:oleObj spid="_x0000_s2051" name="Acrobat Document" r:id="rId4" imgW="5400675" imgH="3657457" progId="AcroExch.Document.7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1143000"/>
          </a:xfrm>
        </p:spPr>
        <p:txBody>
          <a:bodyPr>
            <a:normAutofit/>
          </a:bodyPr>
          <a:lstStyle/>
          <a:p>
            <a:r>
              <a:rPr lang="fr-FR" sz="3600" dirty="0" smtClean="0"/>
              <a:t>Performances chambres </a:t>
            </a:r>
            <a:r>
              <a:rPr lang="el-GR" sz="3600" dirty="0" smtClean="0"/>
              <a:t>β</a:t>
            </a:r>
            <a:r>
              <a:rPr lang="en-US" sz="3600" dirty="0" smtClean="0"/>
              <a:t>2 (+ DIRAC)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4614866" cy="4829196"/>
          </a:xfrm>
        </p:spPr>
        <p:txBody>
          <a:bodyPr>
            <a:normAutofit fontScale="70000" lnSpcReduction="20000"/>
          </a:bodyPr>
          <a:lstStyle/>
          <a:p>
            <a:r>
              <a:rPr lang="fr-FR" dirty="0" err="1" smtClean="0"/>
              <a:t>Efficacite</a:t>
            </a:r>
            <a:r>
              <a:rPr lang="fr-FR" dirty="0" smtClean="0"/>
              <a:t> de collection</a:t>
            </a:r>
          </a:p>
          <a:p>
            <a:pPr lvl="1"/>
            <a:r>
              <a:rPr lang="fr-FR" dirty="0" smtClean="0"/>
              <a:t>Fonction croissante du rapport des champs FR</a:t>
            </a:r>
          </a:p>
          <a:p>
            <a:pPr lvl="1"/>
            <a:r>
              <a:rPr lang="fr-FR" dirty="0" smtClean="0"/>
              <a:t>Plateau pour FR&gt;100</a:t>
            </a:r>
          </a:p>
          <a:p>
            <a:endParaRPr lang="fr-FR" dirty="0" smtClean="0"/>
          </a:p>
          <a:p>
            <a:r>
              <a:rPr lang="fr-FR" dirty="0" smtClean="0"/>
              <a:t>Gain (dans le gaz)</a:t>
            </a:r>
          </a:p>
          <a:p>
            <a:pPr lvl="1"/>
            <a:r>
              <a:rPr lang="fr-FR" dirty="0" err="1" smtClean="0"/>
              <a:t>Preamp</a:t>
            </a:r>
            <a:r>
              <a:rPr lang="fr-FR" dirty="0" smtClean="0"/>
              <a:t> ORTEC – </a:t>
            </a:r>
            <a:r>
              <a:rPr lang="fr-FR" dirty="0" err="1" smtClean="0"/>
              <a:t>Np</a:t>
            </a:r>
            <a:r>
              <a:rPr lang="fr-FR" dirty="0" smtClean="0"/>
              <a:t> = 230 e-</a:t>
            </a:r>
          </a:p>
          <a:p>
            <a:pPr lvl="1"/>
            <a:r>
              <a:rPr lang="fr-FR" dirty="0" smtClean="0"/>
              <a:t>Varie peu avec la chambre</a:t>
            </a:r>
          </a:p>
          <a:p>
            <a:pPr lvl="1"/>
            <a:r>
              <a:rPr lang="fr-FR" dirty="0" smtClean="0"/>
              <a:t>Gain max ~ 3.10</a:t>
            </a:r>
            <a:r>
              <a:rPr lang="fr-FR" baseline="30000" dirty="0" smtClean="0"/>
              <a:t>4</a:t>
            </a:r>
          </a:p>
          <a:p>
            <a:pPr lvl="1">
              <a:buNone/>
            </a:pPr>
            <a:r>
              <a:rPr lang="fr-FR" dirty="0" smtClean="0"/>
              <a:t>	~ 140 </a:t>
            </a:r>
            <a:r>
              <a:rPr lang="fr-FR" dirty="0" err="1" smtClean="0"/>
              <a:t>fC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err="1" smtClean="0"/>
              <a:t>Resolution</a:t>
            </a:r>
            <a:r>
              <a:rPr lang="fr-FR" dirty="0" smtClean="0"/>
              <a:t> en </a:t>
            </a:r>
            <a:r>
              <a:rPr lang="fr-FR" dirty="0" err="1" smtClean="0"/>
              <a:t>energie</a:t>
            </a:r>
            <a:endParaRPr lang="fr-FR" dirty="0" smtClean="0"/>
          </a:p>
          <a:p>
            <a:pPr lvl="1"/>
            <a:r>
              <a:rPr lang="fr-FR" dirty="0" smtClean="0"/>
              <a:t>Limite statistique: 12 % FWHM</a:t>
            </a:r>
          </a:p>
          <a:p>
            <a:pPr lvl="1"/>
            <a:r>
              <a:rPr lang="fr-FR" dirty="0" smtClean="0"/>
              <a:t>Certainement domine par bruit </a:t>
            </a:r>
            <a:r>
              <a:rPr lang="fr-FR" dirty="0" err="1" smtClean="0"/>
              <a:t>electronique</a:t>
            </a:r>
            <a:endParaRPr lang="fr-FR" dirty="0" smtClean="0"/>
          </a:p>
          <a:p>
            <a:endParaRPr lang="fr-FR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072066" y="4169700"/>
          <a:ext cx="3758513" cy="2545448"/>
        </p:xfrm>
        <a:graphic>
          <a:graphicData uri="http://schemas.openxmlformats.org/presentationml/2006/ole">
            <p:oleObj spid="_x0000_s3076" name="Acrobat Document" r:id="rId3" imgW="5400675" imgH="3657457" progId="AcroExch.Document.7">
              <p:embed/>
            </p:oleObj>
          </a:graphicData>
        </a:graphic>
      </p:graphicFrame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1428736"/>
            <a:ext cx="3629032" cy="2457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ZoneTexte 7"/>
          <p:cNvSpPr txBox="1"/>
          <p:nvPr/>
        </p:nvSpPr>
        <p:spPr>
          <a:xfrm>
            <a:off x="7500958" y="3929066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17 % FWHM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7500958" y="114298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27 % FWHM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Boite test: collimation/source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89119"/>
            <a:ext cx="4186238" cy="4525963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Objectif:</a:t>
            </a:r>
          </a:p>
          <a:p>
            <a:pPr lvl="1"/>
            <a:r>
              <a:rPr lang="fr-FR" dirty="0" smtClean="0"/>
              <a:t>Quantifier variations gain sur la surface de la grille</a:t>
            </a:r>
          </a:p>
          <a:p>
            <a:pPr lvl="2"/>
            <a:r>
              <a:rPr lang="fr-FR" dirty="0" smtClean="0"/>
              <a:t>Taux d’acquisition de  2 kHz</a:t>
            </a:r>
          </a:p>
          <a:p>
            <a:pPr lvl="2">
              <a:buNone/>
            </a:pPr>
            <a:r>
              <a:rPr lang="fr-FR" dirty="0" smtClean="0"/>
              <a:t>	</a:t>
            </a:r>
            <a:r>
              <a:rPr lang="fr-FR" dirty="0" err="1" smtClean="0"/>
              <a:t>preamp</a:t>
            </a:r>
            <a:r>
              <a:rPr lang="fr-FR" dirty="0" smtClean="0"/>
              <a:t> + ADC + Centaure</a:t>
            </a:r>
          </a:p>
          <a:p>
            <a:pPr lvl="1"/>
            <a:r>
              <a:rPr lang="fr-FR" dirty="0" err="1" smtClean="0"/>
              <a:t>Reponse</a:t>
            </a:r>
            <a:r>
              <a:rPr lang="fr-FR" dirty="0" smtClean="0"/>
              <a:t> des pads (?)</a:t>
            </a:r>
          </a:p>
          <a:p>
            <a:pPr lvl="1"/>
            <a:endParaRPr lang="fr-FR" dirty="0" smtClean="0"/>
          </a:p>
          <a:p>
            <a:r>
              <a:rPr lang="fr-FR" dirty="0" smtClean="0"/>
              <a:t>Source:</a:t>
            </a:r>
          </a:p>
          <a:p>
            <a:pPr lvl="1"/>
            <a:r>
              <a:rPr lang="fr-FR" dirty="0" smtClean="0"/>
              <a:t>Collimation</a:t>
            </a:r>
          </a:p>
          <a:p>
            <a:pPr lvl="1"/>
            <a:r>
              <a:rPr lang="fr-FR" dirty="0" err="1" smtClean="0"/>
              <a:t>Activite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grpSp>
        <p:nvGrpSpPr>
          <p:cNvPr id="4" name="Groupe 3"/>
          <p:cNvGrpSpPr/>
          <p:nvPr/>
        </p:nvGrpSpPr>
        <p:grpSpPr>
          <a:xfrm>
            <a:off x="5429256" y="1500174"/>
            <a:ext cx="2928958" cy="4798488"/>
            <a:chOff x="5643570" y="1202280"/>
            <a:chExt cx="2928958" cy="4798488"/>
          </a:xfrm>
        </p:grpSpPr>
        <p:grpSp>
          <p:nvGrpSpPr>
            <p:cNvPr id="5" name="Groupe 27"/>
            <p:cNvGrpSpPr/>
            <p:nvPr/>
          </p:nvGrpSpPr>
          <p:grpSpPr>
            <a:xfrm>
              <a:off x="6072198" y="3929066"/>
              <a:ext cx="2500330" cy="2071702"/>
              <a:chOff x="6072198" y="3571876"/>
              <a:chExt cx="2500330" cy="2071702"/>
            </a:xfrm>
          </p:grpSpPr>
          <p:sp>
            <p:nvSpPr>
              <p:cNvPr id="26" name="Rectangle 3"/>
              <p:cNvSpPr/>
              <p:nvPr/>
            </p:nvSpPr>
            <p:spPr>
              <a:xfrm>
                <a:off x="6072198" y="4071942"/>
                <a:ext cx="2500330" cy="157163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6072198" y="3571876"/>
                <a:ext cx="500066" cy="50006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8" name="Rectangle 27"/>
              <p:cNvSpPr/>
              <p:nvPr/>
            </p:nvSpPr>
            <p:spPr>
              <a:xfrm>
                <a:off x="7072330" y="3571876"/>
                <a:ext cx="500066" cy="50006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072462" y="3571876"/>
                <a:ext cx="500066" cy="500066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0" name="ZoneTexte 29"/>
              <p:cNvSpPr txBox="1"/>
              <p:nvPr/>
            </p:nvSpPr>
            <p:spPr>
              <a:xfrm>
                <a:off x="7072330" y="4786322"/>
                <a:ext cx="5309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Gas</a:t>
                </a:r>
                <a:endParaRPr lang="fr-FR" dirty="0"/>
              </a:p>
            </p:txBody>
          </p:sp>
          <p:cxnSp>
            <p:nvCxnSpPr>
              <p:cNvPr id="31" name="Connecteur droit 30"/>
              <p:cNvCxnSpPr/>
              <p:nvPr/>
            </p:nvCxnSpPr>
            <p:spPr>
              <a:xfrm>
                <a:off x="6072198" y="5499114"/>
                <a:ext cx="2428892" cy="1588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2" name="Rectangle 31"/>
              <p:cNvSpPr/>
              <p:nvPr/>
            </p:nvSpPr>
            <p:spPr>
              <a:xfrm>
                <a:off x="6429388" y="5572140"/>
                <a:ext cx="785818" cy="714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7429520" y="5572140"/>
                <a:ext cx="785818" cy="714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6072198" y="5572140"/>
                <a:ext cx="142876" cy="714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8429652" y="5572140"/>
                <a:ext cx="142876" cy="71438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grpSp>
          <p:nvGrpSpPr>
            <p:cNvPr id="6" name="Groupe 26"/>
            <p:cNvGrpSpPr/>
            <p:nvPr/>
          </p:nvGrpSpPr>
          <p:grpSpPr>
            <a:xfrm>
              <a:off x="6286512" y="1785926"/>
              <a:ext cx="1071570" cy="2571768"/>
              <a:chOff x="6286512" y="1428736"/>
              <a:chExt cx="1071570" cy="2571768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6286512" y="2357430"/>
                <a:ext cx="357190" cy="114300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7000892" y="2357430"/>
                <a:ext cx="357190" cy="114300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6643702" y="2357430"/>
                <a:ext cx="357190" cy="1643074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6715140" y="2357430"/>
                <a:ext cx="214314" cy="164307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6286512" y="1428736"/>
                <a:ext cx="1071570" cy="642942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286512" y="2143116"/>
                <a:ext cx="1062046" cy="142876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6715140" y="2214554"/>
                <a:ext cx="214314" cy="7143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7" name="ZoneTexte 6"/>
            <p:cNvSpPr txBox="1"/>
            <p:nvPr/>
          </p:nvSpPr>
          <p:spPr>
            <a:xfrm>
              <a:off x="7429520" y="2357430"/>
              <a:ext cx="9286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source</a:t>
              </a:r>
              <a:endParaRPr lang="fr-FR" dirty="0"/>
            </a:p>
          </p:txBody>
        </p:sp>
        <p:cxnSp>
          <p:nvCxnSpPr>
            <p:cNvPr id="8" name="Connecteur droit avec flèche 7"/>
            <p:cNvCxnSpPr/>
            <p:nvPr/>
          </p:nvCxnSpPr>
          <p:spPr>
            <a:xfrm rot="5400000">
              <a:off x="5149575" y="3494367"/>
              <a:ext cx="1714512" cy="12142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ZoneTexte 8"/>
            <p:cNvSpPr txBox="1"/>
            <p:nvPr/>
          </p:nvSpPr>
          <p:spPr>
            <a:xfrm rot="16200000">
              <a:off x="5292451" y="3351491"/>
              <a:ext cx="1071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thickness</a:t>
              </a:r>
              <a:endParaRPr lang="fr-FR" dirty="0"/>
            </a:p>
          </p:txBody>
        </p:sp>
        <p:cxnSp>
          <p:nvCxnSpPr>
            <p:cNvPr id="10" name="Connecteur droit avec flèche 9"/>
            <p:cNvCxnSpPr/>
            <p:nvPr/>
          </p:nvCxnSpPr>
          <p:spPr>
            <a:xfrm>
              <a:off x="6715140" y="1570024"/>
              <a:ext cx="214314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ZoneTexte 10"/>
            <p:cNvSpPr txBox="1"/>
            <p:nvPr/>
          </p:nvSpPr>
          <p:spPr>
            <a:xfrm>
              <a:off x="6215074" y="1202280"/>
              <a:ext cx="1214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diameter</a:t>
              </a:r>
              <a:endParaRPr lang="fr-FR" dirty="0"/>
            </a:p>
          </p:txBody>
        </p:sp>
        <p:cxnSp>
          <p:nvCxnSpPr>
            <p:cNvPr id="12" name="Connecteur droit avec flèche 11"/>
            <p:cNvCxnSpPr/>
            <p:nvPr/>
          </p:nvCxnSpPr>
          <p:spPr>
            <a:xfrm>
              <a:off x="6072198" y="4572008"/>
              <a:ext cx="1000132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ZoneTexte 12"/>
            <p:cNvSpPr txBox="1"/>
            <p:nvPr/>
          </p:nvSpPr>
          <p:spPr>
            <a:xfrm>
              <a:off x="6143636" y="4643446"/>
              <a:ext cx="8402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 mm</a:t>
              </a:r>
              <a:endParaRPr lang="fr-FR" dirty="0"/>
            </a:p>
          </p:txBody>
        </p:sp>
        <p:sp>
          <p:nvSpPr>
            <p:cNvPr id="14" name="ZoneTexte 13"/>
            <p:cNvSpPr txBox="1"/>
            <p:nvPr/>
          </p:nvSpPr>
          <p:spPr>
            <a:xfrm>
              <a:off x="7492063" y="4631304"/>
              <a:ext cx="7232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5 mm</a:t>
              </a:r>
              <a:endParaRPr lang="fr-FR" dirty="0"/>
            </a:p>
          </p:txBody>
        </p:sp>
        <p:cxnSp>
          <p:nvCxnSpPr>
            <p:cNvPr id="15" name="Connecteur droit avec flèche 14"/>
            <p:cNvCxnSpPr/>
            <p:nvPr/>
          </p:nvCxnSpPr>
          <p:spPr>
            <a:xfrm>
              <a:off x="7572396" y="4572008"/>
              <a:ext cx="500066" cy="1588"/>
            </a:xfrm>
            <a:prstGeom prst="straightConnector1">
              <a:avLst/>
            </a:prstGeom>
            <a:ln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5400000">
              <a:off x="6144430" y="2143116"/>
              <a:ext cx="1143008" cy="1588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>
              <a:off x="6358744" y="2142322"/>
              <a:ext cx="1143008" cy="1588"/>
            </a:xfrm>
            <a:prstGeom prst="line">
              <a:avLst/>
            </a:prstGeom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6500826" y="2714620"/>
              <a:ext cx="642942" cy="10715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14316"/>
            <a:ext cx="8229600" cy="2471742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55Fe conversion rate in gas</a:t>
            </a:r>
            <a:endParaRPr lang="en-US" dirty="0"/>
          </a:p>
          <a:p>
            <a:pPr>
              <a:buNone/>
            </a:pPr>
            <a:r>
              <a:rPr lang="en-US" dirty="0" smtClean="0"/>
              <a:t>	R ~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collimator</a:t>
            </a:r>
            <a:r>
              <a:rPr lang="en-US" dirty="0" smtClean="0"/>
              <a:t> . </a:t>
            </a:r>
            <a:r>
              <a:rPr lang="en-US" dirty="0"/>
              <a:t>e</a:t>
            </a:r>
            <a:r>
              <a:rPr lang="en-US" dirty="0" smtClean="0"/>
              <a:t>xp(-thick/</a:t>
            </a:r>
            <a:r>
              <a:rPr lang="el-GR" dirty="0" smtClean="0"/>
              <a:t>λ</a:t>
            </a:r>
            <a:r>
              <a:rPr lang="en-US" dirty="0" smtClean="0"/>
              <a:t>)</a:t>
            </a:r>
          </a:p>
          <a:p>
            <a:pPr lvl="1"/>
            <a:r>
              <a:rPr lang="el-GR" dirty="0" smtClean="0"/>
              <a:t>λ</a:t>
            </a:r>
            <a:r>
              <a:rPr lang="en-US" dirty="0" smtClean="0"/>
              <a:t> ~ 20 cm: mean free path of 5.9 </a:t>
            </a:r>
            <a:r>
              <a:rPr lang="en-US" dirty="0" err="1" smtClean="0"/>
              <a:t>keV</a:t>
            </a:r>
            <a:r>
              <a:rPr lang="en-US" dirty="0" smtClean="0"/>
              <a:t> X-ray in air </a:t>
            </a:r>
            <a:endParaRPr lang="en-US" dirty="0"/>
          </a:p>
          <a:p>
            <a:pPr lvl="1"/>
            <a:r>
              <a:rPr lang="en-US" dirty="0" err="1" smtClean="0"/>
              <a:t>S</a:t>
            </a:r>
            <a:r>
              <a:rPr lang="en-US" baseline="-25000" dirty="0" err="1" smtClean="0"/>
              <a:t>collimator</a:t>
            </a:r>
            <a:r>
              <a:rPr lang="en-US" dirty="0" smtClean="0"/>
              <a:t>: source area facing the gas (4 mm max)</a:t>
            </a:r>
          </a:p>
          <a:p>
            <a:endParaRPr lang="en-US" dirty="0" smtClean="0"/>
          </a:p>
          <a:p>
            <a:r>
              <a:rPr lang="en-US" dirty="0" smtClean="0"/>
              <a:t>Leakage of primary e- (if collimation not narrow enough)</a:t>
            </a:r>
            <a:endParaRPr lang="en-US" dirty="0"/>
          </a:p>
          <a:p>
            <a:pPr lvl="1"/>
            <a:r>
              <a:rPr lang="en-US" dirty="0" smtClean="0"/>
              <a:t>Unavoidable</a:t>
            </a:r>
          </a:p>
          <a:p>
            <a:pPr lvl="1"/>
            <a:r>
              <a:rPr lang="en-US" dirty="0" smtClean="0"/>
              <a:t>Calculation by numerical integration</a:t>
            </a:r>
          </a:p>
          <a:p>
            <a:pPr lvl="1"/>
            <a:r>
              <a:rPr lang="en-US" dirty="0" smtClean="0"/>
              <a:t>Set limit to 1 e- out of the 230 expected upon 5.9 </a:t>
            </a:r>
            <a:r>
              <a:rPr lang="en-US" dirty="0" err="1" smtClean="0"/>
              <a:t>keV</a:t>
            </a:r>
            <a:r>
              <a:rPr lang="en-US" dirty="0" smtClean="0"/>
              <a:t> X-ray conversions:  that is 0.5 %</a:t>
            </a:r>
          </a:p>
          <a:p>
            <a:endParaRPr lang="fr-FR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572000" y="2796503"/>
          <a:ext cx="4388060" cy="2971808"/>
        </p:xfrm>
        <a:graphic>
          <a:graphicData uri="http://schemas.openxmlformats.org/presentationml/2006/ole">
            <p:oleObj spid="_x0000_s4098" name="Acrobat Document" r:id="rId3" imgW="5400675" imgH="3657457" progId="AcroExch.Document.7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42844" y="2796503"/>
          <a:ext cx="4414849" cy="2989951"/>
        </p:xfrm>
        <a:graphic>
          <a:graphicData uri="http://schemas.openxmlformats.org/presentationml/2006/ole">
            <p:oleObj spid="_x0000_s4099" name="Acrobat Document" r:id="rId4" imgW="5400675" imgH="3657457" progId="AcroExch.Document.7">
              <p:embed/>
            </p:oleObj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6215074" y="2529387"/>
            <a:ext cx="27860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i="1" dirty="0" smtClean="0"/>
              <a:t>Rate normalized to 1 Hz</a:t>
            </a:r>
            <a:endParaRPr lang="fr-FR" sz="1400" i="1" dirty="0"/>
          </a:p>
        </p:txBody>
      </p:sp>
      <p:sp>
        <p:nvSpPr>
          <p:cNvPr id="10" name="ZoneTexte 9"/>
          <p:cNvSpPr txBox="1"/>
          <p:nvPr/>
        </p:nvSpPr>
        <p:spPr>
          <a:xfrm>
            <a:off x="857224" y="5786454"/>
            <a:ext cx="46434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Optimal configurations (attenuation &lt; 0.6):</a:t>
            </a:r>
          </a:p>
          <a:p>
            <a:r>
              <a:rPr lang="en-US" sz="1600" dirty="0" smtClean="0"/>
              <a:t> - diameter = 3.5 mm and thickness = 45 mm</a:t>
            </a:r>
          </a:p>
          <a:p>
            <a:r>
              <a:rPr lang="en-US" sz="1600" dirty="0" smtClean="0"/>
              <a:t> - </a:t>
            </a:r>
            <a:r>
              <a:rPr lang="en-US" sz="1600" dirty="0" smtClean="0">
                <a:solidFill>
                  <a:srgbClr val="FF0000"/>
                </a:solidFill>
              </a:rPr>
              <a:t>diameter = 3.0 mm and thickness = 30 mm</a:t>
            </a:r>
          </a:p>
          <a:p>
            <a:r>
              <a:rPr lang="en-US" sz="1600" dirty="0" smtClean="0"/>
              <a:t> - diameter = 4.0 mm and thickness = 85 mm</a:t>
            </a:r>
            <a:endParaRPr lang="fr-FR" sz="1600" dirty="0" smtClean="0"/>
          </a:p>
        </p:txBody>
      </p:sp>
      <p:sp>
        <p:nvSpPr>
          <p:cNvPr id="11" name="Ellipse 10"/>
          <p:cNvSpPr/>
          <p:nvPr/>
        </p:nvSpPr>
        <p:spPr>
          <a:xfrm>
            <a:off x="5286380" y="4857760"/>
            <a:ext cx="285752" cy="2143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5857884" y="4286256"/>
            <a:ext cx="285752" cy="2143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6429388" y="4071942"/>
            <a:ext cx="285752" cy="2143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7786710" y="3929066"/>
            <a:ext cx="285752" cy="2143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6" name="Connecteur droit avec flèche 15"/>
          <p:cNvCxnSpPr>
            <a:stCxn id="3" idx="2"/>
            <a:endCxn id="11" idx="1"/>
          </p:cNvCxnSpPr>
          <p:nvPr/>
        </p:nvCxnSpPr>
        <p:spPr>
          <a:xfrm rot="16200000" flipH="1">
            <a:off x="3898569" y="3459488"/>
            <a:ext cx="2103088" cy="7562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>
            <a:endCxn id="12" idx="1"/>
          </p:cNvCxnSpPr>
          <p:nvPr/>
        </p:nvCxnSpPr>
        <p:spPr>
          <a:xfrm rot="16200000" flipH="1">
            <a:off x="4398636" y="2816546"/>
            <a:ext cx="1674459" cy="132773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endCxn id="13" idx="0"/>
          </p:cNvCxnSpPr>
          <p:nvPr/>
        </p:nvCxnSpPr>
        <p:spPr>
          <a:xfrm>
            <a:off x="4572000" y="2643183"/>
            <a:ext cx="2000264" cy="142875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endCxn id="14" idx="1"/>
          </p:cNvCxnSpPr>
          <p:nvPr/>
        </p:nvCxnSpPr>
        <p:spPr>
          <a:xfrm>
            <a:off x="4572000" y="2643182"/>
            <a:ext cx="3256557" cy="13172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/>
          <p:nvPr/>
        </p:nvCxnSpPr>
        <p:spPr>
          <a:xfrm rot="5400000">
            <a:off x="3679025" y="3250405"/>
            <a:ext cx="1500198" cy="28575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5429256" y="6060064"/>
            <a:ext cx="2857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>
                <a:solidFill>
                  <a:srgbClr val="FF0000"/>
                </a:solidFill>
              </a:rPr>
              <a:t>Activity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below</a:t>
            </a:r>
            <a:r>
              <a:rPr lang="fr-FR" dirty="0" smtClean="0">
                <a:solidFill>
                  <a:srgbClr val="FF0000"/>
                </a:solidFill>
              </a:rPr>
              <a:t> 1 </a:t>
            </a:r>
            <a:r>
              <a:rPr lang="fr-FR" dirty="0" err="1" smtClean="0">
                <a:solidFill>
                  <a:srgbClr val="FF0000"/>
                </a:solidFill>
              </a:rPr>
              <a:t>MBq</a:t>
            </a:r>
            <a:r>
              <a:rPr lang="fr-FR" dirty="0" smtClean="0">
                <a:solidFill>
                  <a:srgbClr val="FF0000"/>
                </a:solidFill>
              </a:rPr>
              <a:t> OK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500034" y="1643050"/>
            <a:ext cx="46434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Optimal configurations (attenuation &lt; 0.6):</a:t>
            </a:r>
          </a:p>
          <a:p>
            <a:r>
              <a:rPr lang="en-US" dirty="0" smtClean="0"/>
              <a:t> - </a:t>
            </a:r>
            <a:r>
              <a:rPr lang="en-US" dirty="0" smtClean="0">
                <a:solidFill>
                  <a:srgbClr val="FF0000"/>
                </a:solidFill>
              </a:rPr>
              <a:t>diameter = 3.0 mm and thickness = 30 mm</a:t>
            </a:r>
          </a:p>
          <a:p>
            <a:r>
              <a:rPr lang="en-US" dirty="0" smtClean="0"/>
              <a:t> - diameter = 3.0 mm and thickness = 49 mm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3000372"/>
            <a:ext cx="4411355" cy="34147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928934"/>
            <a:ext cx="3456973" cy="3505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Etude environnementale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-71470" y="1600200"/>
            <a:ext cx="4972056" cy="4525963"/>
          </a:xfrm>
        </p:spPr>
        <p:txBody>
          <a:bodyPr>
            <a:normAutofit fontScale="85000" lnSpcReduction="10000"/>
          </a:bodyPr>
          <a:lstStyle/>
          <a:p>
            <a:r>
              <a:rPr lang="fr-FR" dirty="0" smtClean="0"/>
              <a:t>Objectif:</a:t>
            </a:r>
          </a:p>
          <a:p>
            <a:pPr lvl="1"/>
            <a:r>
              <a:rPr lang="fr-FR" dirty="0" smtClean="0"/>
              <a:t>Quantifier impact des variations de</a:t>
            </a:r>
          </a:p>
          <a:p>
            <a:pPr lvl="2"/>
            <a:r>
              <a:rPr lang="fr-FR" dirty="0" smtClean="0"/>
              <a:t>Flux</a:t>
            </a:r>
          </a:p>
          <a:p>
            <a:pPr lvl="2"/>
            <a:r>
              <a:rPr lang="fr-FR" dirty="0" err="1" smtClean="0"/>
              <a:t>Temperature</a:t>
            </a:r>
            <a:endParaRPr lang="fr-FR" dirty="0" smtClean="0"/>
          </a:p>
          <a:p>
            <a:pPr lvl="2"/>
            <a:r>
              <a:rPr lang="fr-FR" dirty="0" smtClean="0"/>
              <a:t>Pression</a:t>
            </a:r>
          </a:p>
          <a:p>
            <a:pPr lvl="1"/>
            <a:r>
              <a:rPr lang="fr-FR" dirty="0" smtClean="0"/>
              <a:t>Sur la charge primaire et le gain</a:t>
            </a:r>
          </a:p>
          <a:p>
            <a:pPr lvl="2"/>
            <a:r>
              <a:rPr lang="fr-FR" dirty="0" smtClean="0"/>
              <a:t>Monitoring de la position du pic du fer (gain seulement)</a:t>
            </a:r>
          </a:p>
          <a:p>
            <a:pPr lvl="3">
              <a:buNone/>
            </a:pPr>
            <a:r>
              <a:rPr lang="fr-FR" dirty="0" smtClean="0"/>
              <a:t>Source de 55Fer</a:t>
            </a:r>
          </a:p>
          <a:p>
            <a:pPr lvl="2"/>
            <a:r>
              <a:rPr lang="fr-FR" dirty="0" smtClean="0"/>
              <a:t>Monitoring du courant de grille (primaire+gain)</a:t>
            </a:r>
          </a:p>
          <a:p>
            <a:pPr lvl="3">
              <a:buNone/>
            </a:pPr>
            <a:r>
              <a:rPr lang="fr-FR" dirty="0" smtClean="0"/>
              <a:t>Source de 90Sr</a:t>
            </a:r>
          </a:p>
          <a:p>
            <a:endParaRPr lang="fr-FR" dirty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857752" y="2428868"/>
          <a:ext cx="4071612" cy="2757494"/>
        </p:xfrm>
        <a:graphic>
          <a:graphicData uri="http://schemas.openxmlformats.org/presentationml/2006/ole">
            <p:oleObj spid="_x0000_s6146" name="Acrobat Document" r:id="rId3" imgW="5400675" imgH="3657457" progId="AcroExch.Document.7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Premieres</a:t>
            </a:r>
            <a:r>
              <a:rPr lang="fr-FR" dirty="0" smtClean="0"/>
              <a:t> mesures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Variation du pic du fer avec le flux</a:t>
            </a:r>
            <a:endParaRPr lang="fr-FR" dirty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4617914" y="3500438"/>
          <a:ext cx="4240366" cy="2871782"/>
        </p:xfrm>
        <a:graphic>
          <a:graphicData uri="http://schemas.openxmlformats.org/presentationml/2006/ole">
            <p:oleObj spid="_x0000_s7170" name="Acrobat Document" r:id="rId3" imgW="5400675" imgH="3657457" progId="AcroExch.Document.7">
              <p:embed/>
            </p:oleObj>
          </a:graphicData>
        </a:graphic>
      </p:graphicFrame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285720" y="2428868"/>
          <a:ext cx="4177094" cy="2828932"/>
        </p:xfrm>
        <a:graphic>
          <a:graphicData uri="http://schemas.openxmlformats.org/presentationml/2006/ole">
            <p:oleObj spid="_x0000_s7171" name="Acrobat Document" r:id="rId4" imgW="5400675" imgH="3657457" progId="AcroExch.Document.7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293</Words>
  <PresentationFormat>Affichage à l'écran (4:3)</PresentationFormat>
  <Paragraphs>88</Paragraphs>
  <Slides>9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Thème Office</vt:lpstr>
      <vt:lpstr>Acrobat Document</vt:lpstr>
      <vt:lpstr>Adobe Acrobat Document</vt:lpstr>
      <vt:lpstr>Reunion physique 04/03/2009 M. Chefdeville</vt:lpstr>
      <vt:lpstr>Performances chambres β2</vt:lpstr>
      <vt:lpstr>Performances chambres β2 (+ DIRAC)</vt:lpstr>
      <vt:lpstr>Performances chambres β2 (+ DIRAC)</vt:lpstr>
      <vt:lpstr>Boite test: collimation/source</vt:lpstr>
      <vt:lpstr>Diapositive 6</vt:lpstr>
      <vt:lpstr>Diapositive 7</vt:lpstr>
      <vt:lpstr>Etude environnementale</vt:lpstr>
      <vt:lpstr>Premieres mesures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Reunion physique 04/03/2009 M. Chefdeville</dc:title>
  <cp:lastModifiedBy>Chefdeville</cp:lastModifiedBy>
  <cp:revision>4</cp:revision>
  <dcterms:modified xsi:type="dcterms:W3CDTF">2009-03-04T09:23:58Z</dcterms:modified>
</cp:coreProperties>
</file>