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1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8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1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80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91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9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62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5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0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7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685896C-3BE0-4DAB-9A25-DD3AAFF5B306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0FD70F2-09FC-45FE-8858-DB71D6495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4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93283"/>
            <a:ext cx="8991600" cy="164592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/>
              <a:t>Conception d’un </a:t>
            </a:r>
            <a:r>
              <a:rPr lang="fr-FR" dirty="0" smtClean="0"/>
              <a:t>détecteur DE </a:t>
            </a:r>
            <a:r>
              <a:rPr lang="fr-FR" dirty="0"/>
              <a:t>radioactivité sous-marine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11302" descr="C:\Users\RIDZUAN\Downloads\iEvent-Displa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38992"/>
          <a:stretch/>
        </p:blipFill>
        <p:spPr bwMode="auto">
          <a:xfrm>
            <a:off x="-1162594" y="3076983"/>
            <a:ext cx="13859691" cy="4812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3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Arrêt</a:t>
            </a:r>
            <a:r>
              <a:rPr lang="en-US" dirty="0" smtClean="0"/>
              <a:t> </a:t>
            </a:r>
            <a:r>
              <a:rPr lang="en-US" dirty="0" smtClean="0"/>
              <a:t>axial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16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4" b="97297" l="1946" r="97276">
                        <a14:backgroundMark x1="21206" y1="20721" x2="21206" y2="20721"/>
                        <a14:backgroundMark x1="35409" y1="17658" x2="35409" y2="17658"/>
                        <a14:backgroundMark x1="35409" y1="17658" x2="35409" y2="17658"/>
                        <a14:backgroundMark x1="44163" y1="27207" x2="44163" y2="27207"/>
                        <a14:backgroundMark x1="37354" y1="31351" x2="37354" y2="31351"/>
                        <a14:backgroundMark x1="31907" y1="34054" x2="31907" y2="3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807">
            <a:off x="-41372" y="1152846"/>
            <a:ext cx="2396490" cy="2587625"/>
          </a:xfrm>
          <a:prstGeom prst="rect">
            <a:avLst/>
          </a:prstGeom>
        </p:spPr>
      </p:pic>
      <p:pic>
        <p:nvPicPr>
          <p:cNvPr id="14" name="Imag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307316" y="2738794"/>
            <a:ext cx="2970077" cy="2852107"/>
          </a:xfrm>
          <a:prstGeom prst="rect">
            <a:avLst/>
          </a:prstGeom>
        </p:spPr>
      </p:pic>
      <p:pic>
        <p:nvPicPr>
          <p:cNvPr id="15" name="Imag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10" l="0" r="100000">
                        <a14:foregroundMark x1="11024" y1="21293" x2="11024" y2="21293"/>
                        <a14:foregroundMark x1="78898" y1="55703" x2="78898" y2="55703"/>
                        <a14:foregroundMark x1="77323" y1="58365" x2="77323" y2="58365"/>
                        <a14:backgroundMark x1="79213" y1="49430" x2="79213" y2="49430"/>
                        <a14:backgroundMark x1="80787" y1="49430" x2="80787" y2="49430"/>
                        <a14:backgroundMark x1="71339" y1="69582" x2="71339" y2="69582"/>
                        <a14:backgroundMark x1="77795" y1="55894" x2="77795" y2="55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933" y="2055557"/>
            <a:ext cx="4757873" cy="382209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46900" y="789792"/>
            <a:ext cx="539115" cy="858520"/>
          </a:xfrm>
          <a:prstGeom prst="straightConnector1">
            <a:avLst/>
          </a:prstGeom>
          <a:ln>
            <a:noFill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455514" y="589225"/>
            <a:ext cx="1321886" cy="38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 M8x25 CHC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7" name="Connecteur droit avec flèche 6"/>
          <p:cNvCxnSpPr>
            <a:stCxn id="10" idx="2"/>
          </p:cNvCxnSpPr>
          <p:nvPr/>
        </p:nvCxnSpPr>
        <p:spPr>
          <a:xfrm>
            <a:off x="1116457" y="969984"/>
            <a:ext cx="163703" cy="493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5277393" y="4915334"/>
            <a:ext cx="1947081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Encoche pour passer les fils de cuivre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8" idx="0"/>
          </p:cNvCxnSpPr>
          <p:nvPr/>
        </p:nvCxnSpPr>
        <p:spPr>
          <a:xfrm flipH="1" flipV="1">
            <a:off x="4382814" y="3564255"/>
            <a:ext cx="1868120" cy="1351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240109" y="589225"/>
            <a:ext cx="166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Réglable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1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mtClean="0"/>
              <a:t>Centrage</a:t>
            </a:r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77" y="1665923"/>
            <a:ext cx="9508173" cy="2926715"/>
          </a:xfrm>
          <a:prstGeom prst="rect">
            <a:avLst/>
          </a:prstGeom>
        </p:spPr>
      </p:pic>
      <p:pic>
        <p:nvPicPr>
          <p:cNvPr id="10" name="Image 359"/>
          <p:cNvPicPr/>
          <p:nvPr/>
        </p:nvPicPr>
        <p:blipFill>
          <a:blip r:embed="rId3"/>
          <a:stretch>
            <a:fillRect/>
          </a:stretch>
        </p:blipFill>
        <p:spPr>
          <a:xfrm>
            <a:off x="152082" y="1665923"/>
            <a:ext cx="2245995" cy="2885440"/>
          </a:xfrm>
          <a:prstGeom prst="rect">
            <a:avLst/>
          </a:prstGeom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408791" y="962321"/>
            <a:ext cx="3377901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Gorge pour le joint torique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8" idx="2"/>
          </p:cNvCxnSpPr>
          <p:nvPr/>
        </p:nvCxnSpPr>
        <p:spPr>
          <a:xfrm flipH="1">
            <a:off x="1204858" y="1357788"/>
            <a:ext cx="892884" cy="804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2159538" y="4790985"/>
            <a:ext cx="3743608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Encoche pour passer les fils de cuivre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1592135" y="2778149"/>
            <a:ext cx="958024" cy="1957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7531705" y="5279004"/>
            <a:ext cx="3743608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Trou m8 pour fixer le collier de centrage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8166355" y="3070202"/>
            <a:ext cx="322727" cy="2122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4301" y="4551363"/>
            <a:ext cx="191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collier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3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block fixation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48"/>
          <p:cNvPicPr/>
          <p:nvPr/>
        </p:nvPicPr>
        <p:blipFill>
          <a:blip r:embed="rId2"/>
          <a:stretch>
            <a:fillRect/>
          </a:stretch>
        </p:blipFill>
        <p:spPr>
          <a:xfrm>
            <a:off x="1994534" y="1446426"/>
            <a:ext cx="8204291" cy="3920808"/>
          </a:xfrm>
          <a:prstGeom prst="rect">
            <a:avLst/>
          </a:prstGeom>
        </p:spPr>
      </p:pic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2237644" y="1115934"/>
            <a:ext cx="2250273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Alimentation/Signal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>
          <a:xfrm>
            <a:off x="3362781" y="1511401"/>
            <a:ext cx="263288" cy="1185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3041685" y="5630527"/>
            <a:ext cx="1947081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LYNX Analyseur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3289738" y="4336950"/>
            <a:ext cx="714703" cy="1254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Connecteur</a:t>
            </a:r>
            <a:r>
              <a:rPr lang="en-US" dirty="0" smtClean="0"/>
              <a:t> type wet mate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4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097280"/>
            <a:ext cx="7671117" cy="5570220"/>
          </a:xfrm>
          <a:prstGeom prst="rect">
            <a:avLst/>
          </a:prstGeom>
        </p:spPr>
      </p:pic>
      <p:pic>
        <p:nvPicPr>
          <p:cNvPr id="9" name="Image 49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75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301" y="1446426"/>
            <a:ext cx="3455416" cy="2325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1" y="4457700"/>
            <a:ext cx="380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Le </a:t>
            </a:r>
            <a:r>
              <a:rPr lang="en-US"/>
              <a:t>connecteur bh12m-3-4-ss SubConn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/>
              <a:t>Connecteur</a:t>
            </a:r>
            <a:r>
              <a:rPr lang="en-US" dirty="0"/>
              <a:t> type wet mate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85751" y="4457700"/>
            <a:ext cx="380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/>
              <a:t>connecteur</a:t>
            </a:r>
            <a:r>
              <a:rPr lang="en-US" dirty="0"/>
              <a:t> </a:t>
            </a:r>
            <a:r>
              <a:rPr lang="en-US" dirty="0"/>
              <a:t>dfcr2013 Ethernet Metal Shell </a:t>
            </a:r>
            <a:r>
              <a:rPr lang="en-US" dirty="0" err="1"/>
              <a:t>SubConn</a:t>
            </a:r>
            <a:endParaRPr lang="fr-FR" dirty="0"/>
          </a:p>
        </p:txBody>
      </p:sp>
      <p:pic>
        <p:nvPicPr>
          <p:cNvPr id="10" name="Image 49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34" y="1683386"/>
            <a:ext cx="3429000" cy="2007552"/>
          </a:xfrm>
          <a:prstGeom prst="rect">
            <a:avLst/>
          </a:prstGeom>
        </p:spPr>
      </p:pic>
      <p:pic>
        <p:nvPicPr>
          <p:cNvPr id="11" name="Image 5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68" y="1194435"/>
            <a:ext cx="7816532" cy="55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96" y="771939"/>
            <a:ext cx="8545118" cy="58396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11517" y="94593"/>
            <a:ext cx="62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détecteur de radioactivité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526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5715000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 chapeau </a:t>
            </a:r>
            <a:r>
              <a:rPr lang="fr-FR" dirty="0" err="1" smtClean="0"/>
              <a:t>hpge</a:t>
            </a:r>
            <a:r>
              <a:rPr lang="en-US"/>
              <a:t/>
            </a:r>
            <a:br>
              <a:rPr lang="en-US"/>
            </a:b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44492" y="1622407"/>
                <a:ext cx="5499572" cy="1081605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fr-FR" sz="1400" b="1" u="sng" dirty="0"/>
                  <a:t>Dimensionnement du fond</a:t>
                </a:r>
                <a:endParaRPr lang="en-US" sz="1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fr-FR" sz="1400" baseline="-2500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r-FR" sz="1400" baseline="-25000">
                              <a:latin typeface="Cambria Math" panose="02040503050406030204" pitchFamily="18" charset="0"/>
                            </a:rPr>
                            <m:t>×2×</m:t>
                          </m:r>
                          <m:sSup>
                            <m:sSupPr>
                              <m:ctrlPr>
                                <a:rPr lang="en-US" sz="1400" i="1" baseline="-250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baseline="-2500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400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𝑎𝑑𝑚</m:t>
                              </m:r>
                            </m:sub>
                          </m:s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fr-FR" sz="1400" i="1">
                          <a:latin typeface="Cambria Math" panose="02040503050406030204" pitchFamily="18" charset="0"/>
                        </a:rPr>
                        <m:t>≤&gt;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fr-FR" sz="1400" baseline="-25000">
                                  <a:latin typeface="Cambria Math" panose="02040503050406030204" pitchFamily="18" charset="0"/>
                                </a:rPr>
                                <m:t>×2×</m:t>
                              </m:r>
                              <m:sSup>
                                <m:sSupPr>
                                  <m:ctrlPr>
                                    <a:rPr lang="en-US" sz="1400" i="1" baseline="-250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i="1" baseline="-2500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  <m:sup>
                                  <m:r>
                                    <a:rPr lang="fr-FR" sz="1400" i="1" baseline="-25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880×3</m:t>
                              </m:r>
                            </m:den>
                          </m:f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  <m:r>
                        <a:rPr lang="fr-FR" sz="1400" i="1">
                          <a:latin typeface="Cambria Math" panose="02040503050406030204" pitchFamily="18" charset="0"/>
                        </a:rPr>
                        <m:t>≤&gt;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&gt;6.88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  <a:p>
                <a:pPr algn="l"/>
                <a:r>
                  <a:rPr lang="fr-FR" sz="1400" dirty="0"/>
                  <a:t>  </a:t>
                </a:r>
                <a:endParaRPr lang="en-US" sz="1400" dirty="0"/>
              </a:p>
              <a:p>
                <a:pPr algn="l"/>
                <a:r>
                  <a:rPr lang="fr-FR" sz="1400" dirty="0"/>
                  <a:t>Donc, avec un coefficient de 2, nous tomberons sur </a:t>
                </a:r>
                <a:r>
                  <a:rPr lang="fr-FR" sz="1400" i="1" dirty="0" err="1"/>
                  <a:t>e</a:t>
                </a:r>
                <a:r>
                  <a:rPr lang="fr-FR" sz="1400" i="1" baseline="-25000" dirty="0" err="1"/>
                  <a:t>fond</a:t>
                </a:r>
                <a:r>
                  <a:rPr lang="fr-FR" sz="1400" dirty="0"/>
                  <a:t> </a:t>
                </a:r>
                <a:r>
                  <a:rPr lang="fr-FR" sz="1400" dirty="0" smtClean="0"/>
                  <a:t>égal à 13.76mm</a:t>
                </a:r>
                <a:endParaRPr lang="en-US" sz="1400" dirty="0"/>
              </a:p>
              <a:p>
                <a:pPr algn="l"/>
                <a:r>
                  <a:rPr lang="fr-FR" sz="1400" dirty="0"/>
                  <a:t> </a:t>
                </a:r>
                <a:endParaRPr lang="en-US" sz="1400" dirty="0"/>
              </a:p>
              <a:p>
                <a:pPr algn="l"/>
                <a:r>
                  <a:rPr lang="fr-FR" sz="1400" b="1" u="sng" dirty="0"/>
                  <a:t>Dimensionnement de la paroi</a:t>
                </a:r>
                <a:endParaRPr lang="en-US" sz="1400" dirty="0"/>
              </a:p>
              <a:p>
                <a:pPr algn="l"/>
                <a:r>
                  <a:rPr lang="fr-FR" sz="1400" dirty="0"/>
                  <a:t> </a:t>
                </a:r>
                <a:endParaRPr lang="en-US" sz="1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𝑃𝑒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𝑎𝑑𝑚</m:t>
                              </m:r>
                            </m:sub>
                          </m:sSub>
                        </m:den>
                      </m:f>
                      <m:r>
                        <a:rPr lang="fr-FR" sz="1400" i="1">
                          <a:latin typeface="Cambria Math" panose="02040503050406030204" pitchFamily="18" charset="0"/>
                        </a:rPr>
                        <m:t>&lt;=&gt;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25×100</m:t>
                          </m:r>
                        </m:num>
                        <m:den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2×880</m:t>
                          </m:r>
                        </m:den>
                      </m:f>
                      <m:r>
                        <a:rPr lang="fr-FR" sz="1400" i="1">
                          <a:latin typeface="Cambria Math" panose="02040503050406030204" pitchFamily="18" charset="0"/>
                        </a:rPr>
                        <m:t>&lt;=&gt;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&gt;1.42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  <a:p>
                <a:pPr algn="l"/>
                <a:r>
                  <a:rPr lang="fr-FR" sz="1400" dirty="0"/>
                  <a:t> </a:t>
                </a:r>
                <a:endParaRPr lang="en-US" sz="1400" dirty="0"/>
              </a:p>
              <a:p>
                <a:pPr algn="l"/>
                <a:r>
                  <a:rPr lang="fr-FR" sz="1400" dirty="0"/>
                  <a:t>Donc, avec un coefficient de 2, nous tomberons sur </a:t>
                </a:r>
                <a:r>
                  <a:rPr lang="fr-FR" sz="1400" i="1" dirty="0" err="1"/>
                  <a:t>e</a:t>
                </a:r>
                <a:r>
                  <a:rPr lang="fr-FR" sz="1400" i="1" baseline="-25000" dirty="0" err="1"/>
                  <a:t>paroi</a:t>
                </a:r>
                <a:r>
                  <a:rPr lang="fr-FR" sz="1400" dirty="0"/>
                  <a:t> </a:t>
                </a:r>
                <a:r>
                  <a:rPr lang="fr-FR" sz="1400" dirty="0" smtClean="0"/>
                  <a:t>égal à </a:t>
                </a:r>
                <a:r>
                  <a:rPr lang="fr-FR" sz="1400" dirty="0"/>
                  <a:t>2.82mm</a:t>
                </a:r>
                <a:endParaRPr lang="en-US" sz="1400" dirty="0"/>
              </a:p>
              <a:p>
                <a:pPr algn="l"/>
                <a:r>
                  <a:rPr lang="fr-FR" sz="1400" dirty="0"/>
                  <a:t> </a:t>
                </a:r>
                <a:endParaRPr lang="en-US" sz="1400" dirty="0"/>
              </a:p>
              <a:p>
                <a:pPr algn="l"/>
                <a:r>
                  <a:rPr lang="fr-FR" sz="1400" dirty="0"/>
                  <a:t>Donc, avec ces valeurs, on tombera sur un chapeau HPGe de </a:t>
                </a:r>
                <a:r>
                  <a:rPr lang="fr-FR" sz="1400" dirty="0" smtClean="0"/>
                  <a:t>13,76 </a:t>
                </a:r>
                <a:r>
                  <a:rPr lang="fr-FR" sz="1400" dirty="0"/>
                  <a:t>x </a:t>
                </a:r>
                <a:r>
                  <a:rPr lang="fr-FR" sz="1400" dirty="0" smtClean="0"/>
                  <a:t>2,84mm</a:t>
                </a:r>
                <a:endParaRPr lang="en-US" sz="1400" dirty="0"/>
              </a:p>
              <a:p>
                <a:pPr algn="l"/>
                <a:endParaRPr lang="fr-FR" sz="14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44492" y="1622407"/>
                <a:ext cx="5499572" cy="1081605"/>
              </a:xfrm>
              <a:blipFill>
                <a:blip r:embed="rId2"/>
                <a:stretch>
                  <a:fillRect l="-333" t="-1124" b="-3348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999" t="26340" r="41132" b="15982"/>
          <a:stretch/>
        </p:blipFill>
        <p:spPr>
          <a:xfrm>
            <a:off x="701040" y="1005840"/>
            <a:ext cx="4772298" cy="3609959"/>
          </a:xfrm>
          <a:prstGeom prst="rect">
            <a:avLst/>
          </a:prstGeom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249680" y="4817598"/>
            <a:ext cx="3348446" cy="16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Caractéristiques</a:t>
            </a: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Titane TA6V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880MPa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50mm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ression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250bar, 25MPa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65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5715000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 chapeau </a:t>
            </a:r>
            <a:r>
              <a:rPr lang="fr-FR" dirty="0" err="1" smtClean="0"/>
              <a:t>hpge</a:t>
            </a:r>
            <a:r>
              <a:rPr lang="en-US"/>
              <a:t/>
            </a:r>
            <a:br>
              <a:rPr lang="en-US"/>
            </a:br>
            <a:endParaRPr lang="fr-FR"/>
          </a:p>
        </p:txBody>
      </p:sp>
      <p:pic>
        <p:nvPicPr>
          <p:cNvPr id="6" name="Image 482" descr="V:\ETUDES - PROJETS\MEUST_1\Detecteur Radioactivité_ARI\Rapport de stage\Analysis\file4_5b28fbe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r="10926" b="5527"/>
          <a:stretch/>
        </p:blipFill>
        <p:spPr bwMode="auto">
          <a:xfrm>
            <a:off x="681853" y="1310822"/>
            <a:ext cx="4974364" cy="3718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481" descr="V:\ETUDES - PROJETS\MEUST_1\Detecteur Radioactivité_ARI\Rapport de stage\Analysis\file3_5b28fbe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" r="12322" b="5052"/>
          <a:stretch/>
        </p:blipFill>
        <p:spPr bwMode="auto">
          <a:xfrm>
            <a:off x="6104981" y="1310822"/>
            <a:ext cx="5155202" cy="3718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36321" y="5483275"/>
                <a:ext cx="6905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</a:rPr>
                  <a:t>Les résultats nous </a:t>
                </a:r>
                <a:r>
                  <a:rPr lang="fr-FR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informent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</a:rPr>
                  <a:t>que les </a:t>
                </a:r>
                <a:r>
                  <a:rPr lang="fr-FR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contraintes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</a:rPr>
                  <a:t>de Von Mises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𝑎𝑑𝑚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1" y="5483275"/>
                <a:ext cx="690589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0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5715000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 chapeau </a:t>
            </a:r>
            <a:r>
              <a:rPr lang="fr-FR" dirty="0" err="1" smtClean="0"/>
              <a:t>hpge</a:t>
            </a:r>
            <a:r>
              <a:rPr lang="en-US"/>
              <a:t/>
            </a:r>
            <a:br>
              <a:rPr lang="en-US"/>
            </a:b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6320" y="5483275"/>
            <a:ext cx="9495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Après </a:t>
            </a:r>
            <a:r>
              <a:rPr lang="fr-FR" dirty="0" smtClean="0"/>
              <a:t>plusieurs optimisations, </a:t>
            </a:r>
            <a:r>
              <a:rPr lang="fr-FR" dirty="0"/>
              <a:t>nous tomberons </a:t>
            </a:r>
            <a:r>
              <a:rPr lang="fr-FR" dirty="0" smtClean="0"/>
              <a:t>sur</a:t>
            </a:r>
            <a:r>
              <a:rPr lang="fr-FR" dirty="0"/>
              <a:t> un Chapeau HPGe de </a:t>
            </a:r>
            <a:r>
              <a:rPr lang="fr-FR" dirty="0" smtClean="0"/>
              <a:t>12x10mm</a:t>
            </a:r>
            <a:r>
              <a:rPr lang="fr-FR" dirty="0" smtClean="0"/>
              <a:t>: </a:t>
            </a:r>
            <a:endParaRPr lang="en-US" dirty="0"/>
          </a:p>
        </p:txBody>
      </p:sp>
      <p:pic>
        <p:nvPicPr>
          <p:cNvPr id="1026" name="Image 483" descr="file3_5b2904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r="22118" b="5264"/>
          <a:stretch>
            <a:fillRect/>
          </a:stretch>
        </p:blipFill>
        <p:spPr bwMode="auto">
          <a:xfrm>
            <a:off x="5782764" y="965506"/>
            <a:ext cx="4749208" cy="3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84" descr="file4_5b2904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r="21075" b="4420"/>
          <a:stretch>
            <a:fillRect/>
          </a:stretch>
        </p:blipFill>
        <p:spPr bwMode="auto">
          <a:xfrm>
            <a:off x="799507" y="965505"/>
            <a:ext cx="4781006" cy="3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5715000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mtClean="0"/>
              <a:t>Bride de fermeture</a:t>
            </a:r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50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626" y1="25115" x2="21626" y2="25115"/>
                        <a14:foregroundMark x1="22206" y1="19124" x2="22206" y2="19124"/>
                        <a14:foregroundMark x1="12917" y1="18203" x2="12917" y2="18203"/>
                        <a14:foregroundMark x1="22496" y1="12442" x2="22496" y2="12442"/>
                        <a14:foregroundMark x1="58055" y1="15899" x2="58055" y2="15899"/>
                        <a14:foregroundMark x1="37300" y1="24654" x2="37300" y2="24654"/>
                        <a14:foregroundMark x1="72569" y1="43318" x2="72569" y2="43318"/>
                        <a14:foregroundMark x1="6821" y1="18203" x2="6821" y2="1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60"/>
          <a:stretch/>
        </p:blipFill>
        <p:spPr bwMode="auto">
          <a:xfrm>
            <a:off x="671511" y="1237029"/>
            <a:ext cx="4510088" cy="2825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112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79" y="1262720"/>
            <a:ext cx="5137104" cy="1813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3842" y="4314024"/>
                <a:ext cx="8106729" cy="20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Calcul du dimensionnement du fond de la bride de fermeture 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fr-FR" baseline="-250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fr-FR" baseline="-25000">
                            <a:latin typeface="Cambria Math" panose="02040503050406030204" pitchFamily="18" charset="0"/>
                          </a:rPr>
                          <m:t>×2×</m:t>
                        </m:r>
                        <m:sSup>
                          <m:sSupPr>
                            <m:ctrlPr>
                              <a:rPr lang="en-US" i="1" baseline="-250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𝑎𝑑𝑚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×3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≤&gt;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fr-FR" baseline="-25000">
                                <a:latin typeface="Cambria Math" panose="02040503050406030204" pitchFamily="18" charset="0"/>
                              </a:rPr>
                              <m:t>×2×</m:t>
                            </m:r>
                            <m:sSup>
                              <m:sSupPr>
                                <m:ctrlP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baseline="-25000">
                                    <a:latin typeface="Cambria Math" panose="02040503050406030204" pitchFamily="18" charset="0"/>
                                  </a:rPr>
                                  <m:t>167.2</m:t>
                                </m:r>
                              </m:e>
                              <m:sup>
                                <m:r>
                                  <a:rPr lang="fr-FR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880×3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≤&gt;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&gt;23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b="1" u="sng" dirty="0"/>
                  <a:t> </a:t>
                </a:r>
                <a:endParaRPr lang="en-US" dirty="0"/>
              </a:p>
              <a:p>
                <a:r>
                  <a:rPr lang="fr-FR" dirty="0"/>
                  <a:t>Donc avec un coefficient de sécurité de 2, nous avons une épaisseur </a:t>
                </a:r>
                <a:r>
                  <a:rPr lang="fr-FR" dirty="0" smtClean="0"/>
                  <a:t>du </a:t>
                </a:r>
                <a:r>
                  <a:rPr lang="fr-FR" dirty="0"/>
                  <a:t>fond de 46mm, </a:t>
                </a:r>
                <a:r>
                  <a:rPr lang="fr-FR" dirty="0" smtClean="0"/>
                  <a:t>donc nous avons choisi de prendre comme dimension 50mm.</a:t>
                </a:r>
                <a:endParaRPr lang="en-US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42" y="4314024"/>
                <a:ext cx="8106729" cy="2041008"/>
              </a:xfrm>
              <a:prstGeom prst="rect">
                <a:avLst/>
              </a:prstGeom>
              <a:blipFill rotWithShape="1">
                <a:blip r:embed="rId5"/>
                <a:stretch>
                  <a:fillRect l="-677" t="-14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5715000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mtClean="0"/>
              <a:t>Bride de fermeture</a:t>
            </a:r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92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9058857" y="1360072"/>
            <a:ext cx="1947081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3 Vis M6 pour le démontage de la bride de fermeture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058857" y="3415862"/>
            <a:ext cx="215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Même architecture pour la bride intermédiaire.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07" y="1361786"/>
            <a:ext cx="5428912" cy="49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/>
              <a:t>Système d’étanchéité</a:t>
            </a:r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86486" l="4032" r="96237">
                        <a14:foregroundMark x1="26344" y1="19820" x2="26344" y2="19820"/>
                        <a14:foregroundMark x1="56720" y1="35135" x2="56720" y2="35135"/>
                        <a14:foregroundMark x1="66935" y1="33333" x2="66935" y2="33333"/>
                        <a14:foregroundMark x1="73118" y1="55856" x2="73118" y2="55856"/>
                        <a14:foregroundMark x1="75806" y1="68468" x2="75806" y2="68468"/>
                        <a14:foregroundMark x1="81452" y1="65766" x2="81452" y2="65766"/>
                        <a14:foregroundMark x1="84946" y1="59459" x2="84946" y2="59459"/>
                        <a14:foregroundMark x1="88978" y1="60360" x2="88978" y2="60360"/>
                        <a14:foregroundMark x1="81452" y1="50450" x2="81452" y2="50450"/>
                        <a14:foregroundMark x1="79301" y1="50450" x2="79301" y2="50450"/>
                        <a14:foregroundMark x1="88978" y1="50450" x2="88978" y2="50450"/>
                        <a14:foregroundMark x1="91935" y1="56757" x2="91935" y2="56757"/>
                        <a14:foregroundMark x1="96505" y1="57658" x2="96505" y2="57658"/>
                        <a14:foregroundMark x1="23118" y1="81982" x2="23118" y2="81982"/>
                        <a14:foregroundMark x1="5376" y1="37838" x2="5376" y2="37838"/>
                        <a14:foregroundMark x1="4032" y1="73874" x2="4032" y2="73874"/>
                        <a14:backgroundMark x1="80645" y1="72072" x2="80645" y2="72072"/>
                        <a14:backgroundMark x1="86022" y1="69369" x2="86022" y2="69369"/>
                        <a14:backgroundMark x1="95699" y1="72973" x2="95699" y2="7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3" y="402479"/>
            <a:ext cx="2456044" cy="842930"/>
          </a:xfrm>
          <a:prstGeom prst="rect">
            <a:avLst/>
          </a:prstGeom>
        </p:spPr>
      </p:pic>
      <p:pic>
        <p:nvPicPr>
          <p:cNvPr id="14" name="Image 494"/>
          <p:cNvPicPr/>
          <p:nvPr/>
        </p:nvPicPr>
        <p:blipFill>
          <a:blip r:embed="rId4"/>
          <a:stretch>
            <a:fillRect/>
          </a:stretch>
        </p:blipFill>
        <p:spPr>
          <a:xfrm>
            <a:off x="592909" y="1491705"/>
            <a:ext cx="1954348" cy="4308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 de texte 2"/>
              <p:cNvSpPr txBox="1">
                <a:spLocks noChangeArrowheads="1"/>
              </p:cNvSpPr>
              <p:nvPr/>
            </p:nvSpPr>
            <p:spPr bwMode="auto">
              <a:xfrm>
                <a:off x="3415869" y="1224596"/>
                <a:ext cx="5360262" cy="3303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cherche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les jeux 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max/min entre le chapeau </a:t>
                </a:r>
                <a:r>
                  <a:rPr lang="fr-FR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HPGe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Tube 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LCM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Jmax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157.54−151.9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=2.82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Jmin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152.5−152.1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=2.7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Calcul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d’écrasement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Ø du Joint = 3.53mm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Ecrasement Maxi = Ø du joint – </a:t>
                </a:r>
                <a:r>
                  <a:rPr lang="fr-FR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Jmin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3.53 – 2.7 = 0.83mm = 23.5127%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Ecrasement Mini = Ø du joint – </a:t>
                </a:r>
                <a:r>
                  <a:rPr lang="fr-FR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Jmax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3.53 – 2.82 = 0.71mm = 20.11%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5869" y="1224596"/>
                <a:ext cx="5360262" cy="3303905"/>
              </a:xfrm>
              <a:prstGeom prst="rect">
                <a:avLst/>
              </a:prstGeom>
              <a:blipFill rotWithShape="1">
                <a:blip r:embed="rId5"/>
                <a:stretch>
                  <a:fillRect l="-2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93036"/>
              </p:ext>
            </p:extLst>
          </p:nvPr>
        </p:nvGraphicFramePr>
        <p:xfrm>
          <a:off x="3140166" y="3954463"/>
          <a:ext cx="6862445" cy="159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85">
                  <a:extLst>
                    <a:ext uri="{9D8B030D-6E8A-4147-A177-3AD203B41FA5}">
                      <a16:colId xmlns:a16="http://schemas.microsoft.com/office/drawing/2014/main" val="2846925517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524321108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376978115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940940463"/>
                    </a:ext>
                  </a:extLst>
                </a:gridCol>
                <a:gridCol w="970915">
                  <a:extLst>
                    <a:ext uri="{9D8B030D-6E8A-4147-A177-3AD203B41FA5}">
                      <a16:colId xmlns:a16="http://schemas.microsoft.com/office/drawing/2014/main" val="2827652054"/>
                    </a:ext>
                  </a:extLst>
                </a:gridCol>
              </a:tblGrid>
              <a:tr h="215265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Joint Piston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Joint torique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176646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Ecrasement maxi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Ecrasement Mini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Ecrasement maxi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Ecrasement mini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32635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Bride LCM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23,51%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20,11%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19,85%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16,03%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8825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Chapeau HPGe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20,67%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18,70%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19,85%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16,03%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728539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Bride fermeture/Intermédiaire Ø280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20,67%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18,40%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20,67%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17,85%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42997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Bride fermeture/Intermédiaire Ø270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17,80%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16,41%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20,67%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17,85%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29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194" y="349146"/>
            <a:ext cx="6932132" cy="74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Arrêt</a:t>
            </a:r>
            <a:r>
              <a:rPr lang="en-US" dirty="0" smtClean="0"/>
              <a:t> </a:t>
            </a:r>
            <a:r>
              <a:rPr lang="en-US" dirty="0" smtClean="0"/>
              <a:t>axial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4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2" b="97496" l="2164" r="990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21236">
            <a:off x="366012" y="1546228"/>
            <a:ext cx="1945640" cy="1800860"/>
          </a:xfrm>
          <a:prstGeom prst="rect">
            <a:avLst/>
          </a:prstGeom>
        </p:spPr>
      </p:pic>
      <p:pic>
        <p:nvPicPr>
          <p:cNvPr id="11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7" y="2446658"/>
            <a:ext cx="3922124" cy="3697513"/>
          </a:xfrm>
          <a:prstGeom prst="rect">
            <a:avLst/>
          </a:prstGeom>
          <a:noFill/>
        </p:spPr>
      </p:pic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455514" y="589225"/>
            <a:ext cx="1321886" cy="38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 smtClean="0"/>
              <a:t>Méplats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3" idx="2"/>
          </p:cNvCxnSpPr>
          <p:nvPr/>
        </p:nvCxnSpPr>
        <p:spPr>
          <a:xfrm>
            <a:off x="1116457" y="969984"/>
            <a:ext cx="174461" cy="901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Zone de texte 2"/>
          <p:cNvSpPr txBox="1">
            <a:spLocks noChangeArrowheads="1"/>
          </p:cNvSpPr>
          <p:nvPr/>
        </p:nvSpPr>
        <p:spPr bwMode="auto">
          <a:xfrm>
            <a:off x="2237644" y="1115934"/>
            <a:ext cx="3311818" cy="3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dirty="0"/>
              <a:t>Butée </a:t>
            </a:r>
            <a:r>
              <a:rPr lang="fr-FR" dirty="0" smtClean="0"/>
              <a:t>en caoutchouc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5" idx="2"/>
          </p:cNvCxnSpPr>
          <p:nvPr/>
        </p:nvCxnSpPr>
        <p:spPr>
          <a:xfrm flipH="1">
            <a:off x="1976737" y="1511401"/>
            <a:ext cx="1916816" cy="47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181273" y="3587002"/>
            <a:ext cx="1438964" cy="70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Filetage M6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828339" y="3097303"/>
            <a:ext cx="130955" cy="469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980596" y="52686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Fixe</a:t>
            </a:r>
            <a:endParaRPr lang="fr-FR" dirty="0"/>
          </a:p>
        </p:txBody>
      </p:sp>
      <p:pic>
        <p:nvPicPr>
          <p:cNvPr id="20" name="Imag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98" y="1734207"/>
            <a:ext cx="4466400" cy="4089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9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84</TotalTime>
  <Words>234</Words>
  <Application>Microsoft Office PowerPoint</Application>
  <PresentationFormat>Grand écran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Gill Sans MT</vt:lpstr>
      <vt:lpstr>Times New Roman</vt:lpstr>
      <vt:lpstr>Parcel</vt:lpstr>
      <vt:lpstr>Conception d’un détecteur DE radioactivité sous-marine </vt:lpstr>
      <vt:lpstr>Présentation PowerPoint</vt:lpstr>
      <vt:lpstr>Le chapeau hpge </vt:lpstr>
      <vt:lpstr>Le chapeau hpge </vt:lpstr>
      <vt:lpstr>Le chapeau hpge </vt:lpstr>
      <vt:lpstr>Bride de fermeture</vt:lpstr>
      <vt:lpstr>Bride de fermeture</vt:lpstr>
      <vt:lpstr>Système d’étanchéité</vt:lpstr>
      <vt:lpstr>Arrêt axial</vt:lpstr>
      <vt:lpstr>Arrêt axial</vt:lpstr>
      <vt:lpstr>Centrage</vt:lpstr>
      <vt:lpstr>block fixation</vt:lpstr>
      <vt:lpstr>Connecteur type wet mate</vt:lpstr>
      <vt:lpstr>Connecteur type wet mate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d’un détecteur radioactivité sous-marine</dc:title>
  <dc:creator>Ammar Ridzuan</dc:creator>
  <cp:lastModifiedBy>ammar ridzuan</cp:lastModifiedBy>
  <cp:revision>11</cp:revision>
  <dcterms:created xsi:type="dcterms:W3CDTF">2018-06-21T01:03:54Z</dcterms:created>
  <dcterms:modified xsi:type="dcterms:W3CDTF">2018-06-21T07:54:40Z</dcterms:modified>
</cp:coreProperties>
</file>