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2" r:id="rId3"/>
    <p:sldId id="264" r:id="rId4"/>
    <p:sldId id="265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42"/>
    <a:srgbClr val="DC5502"/>
    <a:srgbClr val="5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3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92F24-10F4-413B-B59E-D758D49B0BA1}" type="datetimeFigureOut">
              <a:rPr lang="fr-FR" smtClean="0"/>
              <a:t>20/06/2018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4F947-5965-47E3-AA45-34E3189834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500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E4F947-5965-47E3-AA45-34E31898341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82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9DE13-B26A-4257-AB1A-B5F096FFF486}" type="datetime1">
              <a:rPr lang="en-US" smtClean="0"/>
              <a:t>6/20/2018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CPPM QAQC 2018-January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A928-B9E0-438B-9BB8-420FA4616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2405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34D4-F739-4165-B423-A800828281D3}" type="datetime1">
              <a:rPr lang="en-US" smtClean="0"/>
              <a:t>6/20/2018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CPPM QAQC 2018-January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A928-B9E0-438B-9BB8-420FA4616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413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C78A1-53DC-4BD9-86BC-AD90216E6FB1}" type="datetime1">
              <a:rPr lang="en-US" smtClean="0"/>
              <a:t>6/20/2018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CPPM QAQC 2018-January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A928-B9E0-438B-9BB8-420FA4616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269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5A9F-B925-4532-95F9-8E873173FBE6}" type="datetime1">
              <a:rPr lang="en-US" smtClean="0"/>
              <a:t>6/20/2018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CPPM QAQC 2018-January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A928-B9E0-438B-9BB8-420FA4616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309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D1EE-9652-4328-9323-E187DA8493F8}" type="datetime1">
              <a:rPr lang="en-US" smtClean="0"/>
              <a:t>6/20/2018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CPPM QAQC 2018-January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A928-B9E0-438B-9BB8-420FA4616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549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9521-C4F8-48E3-BC47-885B2C166E90}" type="datetime1">
              <a:rPr lang="en-US" smtClean="0"/>
              <a:t>6/20/2018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CPPM QAQC 2018-January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A928-B9E0-438B-9BB8-420FA4616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2372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F25D7-F24E-4A21-9B21-FE03EE21F528}" type="datetime1">
              <a:rPr lang="en-US" smtClean="0"/>
              <a:t>6/20/2018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CPPM QAQC 2018-January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A928-B9E0-438B-9BB8-420FA4616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1440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3CB38-0229-4BAA-9F7B-CF3DA58002B3}" type="datetime1">
              <a:rPr lang="en-US" smtClean="0"/>
              <a:t>6/20/2018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CPPM QAQC 2018-January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A928-B9E0-438B-9BB8-420FA4616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1453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1682-F2C0-4BBF-9B94-9A472EDF98EC}" type="datetime1">
              <a:rPr lang="en-US" smtClean="0"/>
              <a:t>6/20/2018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CPPM QAQC 2018-January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A928-B9E0-438B-9BB8-420FA4616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684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76E2E-04FA-4E13-98A9-F2DCD38DAF04}" type="datetime1">
              <a:rPr lang="en-US" smtClean="0"/>
              <a:t>6/20/2018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CPPM QAQC 2018-January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A928-B9E0-438B-9BB8-420FA4616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2630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DD843-18B0-40EA-9E58-413C29028064}" type="datetime1">
              <a:rPr lang="en-US" smtClean="0"/>
              <a:t>6/20/2018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CPPM QAQC 2018-January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A928-B9E0-438B-9BB8-420FA4616E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2464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437452" y="185738"/>
            <a:ext cx="93474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38947" y="1825625"/>
            <a:ext cx="116442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0A02F-859E-4987-9CC3-A9BE598D875B}" type="datetime1">
              <a:rPr lang="en-US" smtClean="0"/>
              <a:t>6/20/2018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CPPM QAQC 2018-January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FA928-B9E0-438B-9BB8-420FA4616E61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9257" y="185738"/>
            <a:ext cx="1198506" cy="122577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924599" y="182487"/>
            <a:ext cx="1058818" cy="1225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310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indent="-3429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QA/QC </a:t>
            </a:r>
            <a:r>
              <a:rPr lang="fr-FR" dirty="0" smtClean="0"/>
              <a:t>at CPPM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21-Jun-2018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CPPM </a:t>
            </a:r>
            <a:r>
              <a:rPr lang="fr-FR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QA/QC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status</a:t>
            </a:r>
          </a:p>
          <a:p>
            <a:endParaRPr lang="fr-FR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Odile </a:t>
            </a:r>
            <a:r>
              <a:rPr lang="fr-FR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MBEUMOU</a:t>
            </a:r>
            <a:endParaRPr lang="fr-FR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45C7D-C296-4BA1-98A1-C105FAD48C82}" type="datetime1">
              <a:rPr lang="en-US" smtClean="0"/>
              <a:t>6/20/2018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CPPM QAQC 2018-January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A928-B9E0-438B-9BB8-420FA4616E6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58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271" y="1338"/>
            <a:ext cx="9347458" cy="1325563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1 </a:t>
            </a:r>
            <a:r>
              <a:rPr lang="fr-FR" dirty="0">
                <a:solidFill>
                  <a:srgbClr val="002060"/>
                </a:solidFill>
              </a:rPr>
              <a:t>– </a:t>
            </a:r>
            <a:r>
              <a:rPr lang="fr-FR" dirty="0" smtClean="0">
                <a:solidFill>
                  <a:srgbClr val="002060"/>
                </a:solidFill>
              </a:rPr>
              <a:t>QA/QC Management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5A9F-B925-4532-95F9-8E873173FBE6}" type="datetime1">
              <a:rPr lang="en-US" smtClean="0"/>
              <a:t>6/20/2018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CPPM QAQC 2018-January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A928-B9E0-438B-9BB8-420FA4616E61}" type="slidenum">
              <a:rPr lang="fr-FR" smtClean="0"/>
              <a:t>2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8947" y="1444624"/>
            <a:ext cx="11644262" cy="4911725"/>
          </a:xfrm>
        </p:spPr>
        <p:txBody>
          <a:bodyPr>
            <a:normAutofit/>
          </a:bodyPr>
          <a:lstStyle/>
          <a:p>
            <a:pPr marL="265113" indent="-265113"/>
            <a:r>
              <a:rPr lang="en-US" b="1" dirty="0" err="1" smtClean="0"/>
              <a:t>Amélioration</a:t>
            </a:r>
            <a:r>
              <a:rPr lang="en-US" b="1" dirty="0" smtClean="0"/>
              <a:t> du </a:t>
            </a:r>
            <a:r>
              <a:rPr lang="en-US" b="1" dirty="0" err="1" smtClean="0"/>
              <a:t>suivi</a:t>
            </a:r>
            <a:r>
              <a:rPr lang="en-US" b="1" dirty="0" smtClean="0"/>
              <a:t> </a:t>
            </a:r>
            <a:r>
              <a:rPr lang="en-US" b="1" dirty="0" err="1" smtClean="0"/>
              <a:t>Qualité</a:t>
            </a:r>
            <a:endParaRPr lang="en-US" b="1" dirty="0" smtClean="0"/>
          </a:p>
          <a:p>
            <a:pPr marL="715963" lvl="1" indent="-258763">
              <a:buSzPct val="40000"/>
              <a:buFont typeface="Wingdings" panose="05000000000000000000" pitchFamily="2" charset="2"/>
              <a:buChar char="o"/>
            </a:pPr>
            <a:r>
              <a:rPr lang="en-US" dirty="0">
                <a:solidFill>
                  <a:srgbClr val="002060"/>
                </a:solidFill>
              </a:rPr>
              <a:t>ORCA-DU Work flow</a:t>
            </a:r>
          </a:p>
          <a:p>
            <a:pPr marL="457200" lvl="1" indent="0">
              <a:buSzPct val="40000"/>
              <a:buNone/>
            </a:pPr>
            <a:r>
              <a:rPr lang="en-US" dirty="0"/>
              <a:t>	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smtClean="0">
                <a:sym typeface="Wingdings" panose="05000000000000000000" pitchFamily="2" charset="2"/>
              </a:rPr>
              <a:t>Description de </a:t>
            </a:r>
            <a:r>
              <a:rPr lang="en-US" dirty="0" err="1" smtClean="0">
                <a:sym typeface="Wingdings" panose="05000000000000000000" pitchFamily="2" charset="2"/>
              </a:rPr>
              <a:t>l’ensemble</a:t>
            </a:r>
            <a:r>
              <a:rPr lang="en-US" dirty="0" smtClean="0">
                <a:sym typeface="Wingdings" panose="05000000000000000000" pitchFamily="2" charset="2"/>
              </a:rPr>
              <a:t> des </a:t>
            </a:r>
            <a:r>
              <a:rPr lang="en-US" dirty="0" err="1" smtClean="0">
                <a:sym typeface="Wingdings" panose="05000000000000000000" pitchFamily="2" charset="2"/>
              </a:rPr>
              <a:t>activités</a:t>
            </a:r>
            <a:r>
              <a:rPr lang="en-US" dirty="0" smtClean="0">
                <a:sym typeface="Wingdings" panose="05000000000000000000" pitchFamily="2" charset="2"/>
              </a:rPr>
              <a:t>, de la conception à la livraison</a:t>
            </a:r>
          </a:p>
          <a:p>
            <a:pPr marL="457200" lvl="1" indent="0">
              <a:buSzPct val="40000"/>
              <a:buNone/>
            </a:pPr>
            <a:endParaRPr lang="en-US" dirty="0"/>
          </a:p>
          <a:p>
            <a:pPr marL="715963" lvl="1" indent="-258763">
              <a:buSzPct val="40000"/>
              <a:buFont typeface="Wingdings" panose="05000000000000000000" pitchFamily="2" charset="2"/>
              <a:buChar char="o"/>
            </a:pPr>
            <a:r>
              <a:rPr lang="en-US" dirty="0">
                <a:solidFill>
                  <a:srgbClr val="002060"/>
                </a:solidFill>
                <a:sym typeface="Wingdings" panose="05000000000000000000" pitchFamily="2" charset="2"/>
              </a:rPr>
              <a:t>Acceptance Data Package </a:t>
            </a:r>
          </a:p>
          <a:p>
            <a:pPr marL="457200" lvl="1" indent="0">
              <a:buSzPct val="40000"/>
              <a:buNone/>
            </a:pPr>
            <a:r>
              <a:rPr lang="en-US" dirty="0">
                <a:sym typeface="Wingdings" panose="05000000000000000000" pitchFamily="2" charset="2"/>
              </a:rPr>
              <a:t>	 </a:t>
            </a:r>
            <a:r>
              <a:rPr lang="en-US" dirty="0" smtClean="0">
                <a:sym typeface="Wingdings" panose="05000000000000000000" pitchFamily="2" charset="2"/>
              </a:rPr>
              <a:t>Ensemble de documentation </a:t>
            </a:r>
            <a:r>
              <a:rPr lang="en-US" dirty="0" err="1" smtClean="0">
                <a:sym typeface="Wingdings" panose="05000000000000000000" pitchFamily="2" charset="2"/>
              </a:rPr>
              <a:t>qu’on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doit</a:t>
            </a:r>
            <a:r>
              <a:rPr lang="en-US" dirty="0" smtClean="0">
                <a:sym typeface="Wingdings" panose="05000000000000000000" pitchFamily="2" charset="2"/>
              </a:rPr>
              <a:t> “</a:t>
            </a:r>
            <a:r>
              <a:rPr lang="en-US" dirty="0" err="1" smtClean="0">
                <a:sym typeface="Wingdings" panose="05000000000000000000" pitchFamily="2" charset="2"/>
              </a:rPr>
              <a:t>livré</a:t>
            </a:r>
            <a:r>
              <a:rPr lang="en-US" dirty="0" smtClean="0">
                <a:sym typeface="Wingdings" panose="05000000000000000000" pitchFamily="2" charset="2"/>
              </a:rPr>
              <a:t>” </a:t>
            </a:r>
            <a:r>
              <a:rPr lang="en-US" dirty="0" err="1" smtClean="0">
                <a:sym typeface="Wingdings" panose="05000000000000000000" pitchFamily="2" charset="2"/>
              </a:rPr>
              <a:t>avant</a:t>
            </a:r>
            <a:r>
              <a:rPr lang="en-US" dirty="0" smtClean="0">
                <a:sym typeface="Wingdings" panose="05000000000000000000" pitchFamily="2" charset="2"/>
              </a:rPr>
              <a:t> le </a:t>
            </a:r>
            <a:r>
              <a:rPr lang="en-US" dirty="0" err="1" smtClean="0">
                <a:sym typeface="Wingdings" panose="05000000000000000000" pitchFamily="2" charset="2"/>
              </a:rPr>
              <a:t>déploiement</a:t>
            </a:r>
            <a:r>
              <a:rPr lang="en-US" dirty="0" smtClean="0">
                <a:sym typeface="Wingdings" panose="05000000000000000000" pitchFamily="2" charset="2"/>
              </a:rPr>
              <a:t> des </a:t>
            </a:r>
            <a:r>
              <a:rPr lang="en-US" dirty="0" err="1" smtClean="0">
                <a:sym typeface="Wingdings" panose="05000000000000000000" pitchFamily="2" charset="2"/>
              </a:rPr>
              <a:t>lignes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</a:p>
          <a:p>
            <a:pPr marL="457200" lvl="1" indent="0">
              <a:buSzPct val="40000"/>
              <a:buNone/>
            </a:pPr>
            <a:endParaRPr lang="en-US" dirty="0" smtClean="0"/>
          </a:p>
          <a:p>
            <a:pPr marL="715963" lvl="1" indent="-258763">
              <a:buSzPct val="40000"/>
              <a:buFont typeface="Wingdings" panose="05000000000000000000" pitchFamily="2" charset="2"/>
              <a:buChar char="o"/>
            </a:pPr>
            <a:r>
              <a:rPr lang="en-US" dirty="0" err="1" smtClean="0">
                <a:solidFill>
                  <a:srgbClr val="002060"/>
                </a:solidFill>
              </a:rPr>
              <a:t>Matrice</a:t>
            </a:r>
            <a:r>
              <a:rPr lang="en-US" dirty="0" smtClean="0">
                <a:solidFill>
                  <a:srgbClr val="002060"/>
                </a:solidFill>
              </a:rPr>
              <a:t> de management de configuration: </a:t>
            </a:r>
          </a:p>
          <a:p>
            <a:pPr marL="457200" lvl="1" indent="0">
              <a:buSzPct val="40000"/>
              <a:buNone/>
            </a:pPr>
            <a:r>
              <a:rPr lang="en-US" dirty="0"/>
              <a:t>	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E</a:t>
            </a:r>
            <a:r>
              <a:rPr lang="en-US" dirty="0" err="1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cour</a:t>
            </a:r>
            <a:r>
              <a:rPr lang="en-US" dirty="0" err="1" smtClean="0"/>
              <a:t>s</a:t>
            </a:r>
            <a:r>
              <a:rPr lang="en-US" dirty="0" smtClean="0"/>
              <a:t> de construction</a:t>
            </a:r>
          </a:p>
          <a:p>
            <a:pPr marL="457200" lvl="1" indent="0">
              <a:buSzPct val="40000"/>
              <a:buNone/>
            </a:pPr>
            <a:r>
              <a:rPr lang="en-US" dirty="0"/>
              <a:t>	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b="1" dirty="0" err="1" smtClean="0">
                <a:sym typeface="Wingdings" panose="05000000000000000000" pitchFamily="2" charset="2"/>
              </a:rPr>
              <a:t>Objectif</a:t>
            </a:r>
            <a:r>
              <a:rPr lang="en-US" b="1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: </a:t>
            </a:r>
            <a:r>
              <a:rPr lang="en-US" dirty="0" err="1" smtClean="0">
                <a:sym typeface="Wingdings" panose="05000000000000000000" pitchFamily="2" charset="2"/>
              </a:rPr>
              <a:t>Garder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une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maîtris</a:t>
            </a:r>
            <a:r>
              <a:rPr lang="en-US" dirty="0" err="1" smtClean="0">
                <a:sym typeface="Wingdings" panose="05000000000000000000" pitchFamily="2" charset="2"/>
              </a:rPr>
              <a:t>e</a:t>
            </a:r>
            <a:r>
              <a:rPr lang="en-US" dirty="0" smtClean="0">
                <a:sym typeface="Wingdings" panose="05000000000000000000" pitchFamily="2" charset="2"/>
              </a:rPr>
              <a:t> de la </a:t>
            </a:r>
            <a:r>
              <a:rPr lang="en-US" dirty="0" err="1" smtClean="0">
                <a:sym typeface="Wingdings" panose="05000000000000000000" pitchFamily="2" charset="2"/>
              </a:rPr>
              <a:t>connaissance</a:t>
            </a:r>
            <a:r>
              <a:rPr lang="en-US" dirty="0" smtClean="0">
                <a:sym typeface="Wingdings" panose="05000000000000000000" pitchFamily="2" charset="2"/>
              </a:rPr>
              <a:t> de la configuration des </a:t>
            </a:r>
            <a:r>
              <a:rPr lang="en-US" dirty="0" err="1" smtClean="0">
                <a:sym typeface="Wingdings" panose="05000000000000000000" pitchFamily="2" charset="2"/>
              </a:rPr>
              <a:t>systèmes</a:t>
            </a:r>
            <a:r>
              <a:rPr lang="en-US" dirty="0" smtClean="0">
                <a:sym typeface="Wingdings" panose="05000000000000000000" pitchFamily="2" charset="2"/>
              </a:rPr>
              <a:t> (design </a:t>
            </a:r>
            <a:r>
              <a:rPr lang="en-US" dirty="0" err="1" smtClean="0">
                <a:sym typeface="Wingdings" panose="05000000000000000000" pitchFamily="2" charset="2"/>
              </a:rPr>
              <a:t>en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cours</a:t>
            </a:r>
            <a:r>
              <a:rPr lang="en-US" dirty="0" smtClean="0">
                <a:sym typeface="Wingdings" panose="05000000000000000000" pitchFamily="2" charset="2"/>
              </a:rPr>
              <a:t> et </a:t>
            </a:r>
            <a:r>
              <a:rPr lang="en-US" dirty="0" err="1" smtClean="0">
                <a:sym typeface="Wingdings" panose="05000000000000000000" pitchFamily="2" charset="2"/>
              </a:rPr>
              <a:t>passés</a:t>
            </a:r>
            <a:r>
              <a:rPr lang="en-US" dirty="0" smtClean="0">
                <a:sym typeface="Wingdings" panose="05000000000000000000" pitchFamily="2" charset="2"/>
              </a:rPr>
              <a:t>, plans </a:t>
            </a:r>
            <a:r>
              <a:rPr lang="en-US" dirty="0" err="1" smtClean="0">
                <a:sym typeface="Wingdings" panose="05000000000000000000" pitchFamily="2" charset="2"/>
              </a:rPr>
              <a:t>applicables</a:t>
            </a:r>
            <a:r>
              <a:rPr lang="en-US" dirty="0" smtClean="0">
                <a:sym typeface="Wingdings" panose="05000000000000000000" pitchFamily="2" charset="2"/>
              </a:rPr>
              <a:t>, procedures </a:t>
            </a:r>
            <a:r>
              <a:rPr lang="en-US" dirty="0" err="1" smtClean="0">
                <a:sym typeface="Wingdings" panose="05000000000000000000" pitchFamily="2" charset="2"/>
              </a:rPr>
              <a:t>applicables</a:t>
            </a:r>
            <a:r>
              <a:rPr lang="en-US" dirty="0" smtClean="0">
                <a:sym typeface="Wingdings" panose="05000000000000000000" pitchFamily="2" charset="2"/>
              </a:rPr>
              <a:t> etc…)</a:t>
            </a:r>
            <a:endParaRPr lang="en-US" dirty="0" smtClean="0">
              <a:sym typeface="Wingdings" panose="05000000000000000000" pitchFamily="2" charset="2"/>
            </a:endParaRPr>
          </a:p>
          <a:p>
            <a:pPr marL="715963" lvl="1" indent="-258763">
              <a:buSzPct val="40000"/>
              <a:buFont typeface="Wingdings" panose="05000000000000000000" pitchFamily="2" charset="2"/>
              <a:buChar char="o"/>
            </a:pPr>
            <a:endParaRPr lang="en-US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6200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271" y="1338"/>
            <a:ext cx="9347458" cy="1325563"/>
          </a:xfrm>
        </p:spPr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 – PROSPECTIVES 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5A9F-B925-4532-95F9-8E873173FBE6}" type="datetime1">
              <a:rPr lang="en-US" smtClean="0"/>
              <a:t>6/20/2018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CPPM QAQC 2018-January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A928-B9E0-438B-9BB8-420FA4616E61}" type="slidenum">
              <a:rPr lang="fr-FR" smtClean="0"/>
              <a:t>3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8947" y="1444624"/>
            <a:ext cx="11644262" cy="4911725"/>
          </a:xfrm>
        </p:spPr>
        <p:txBody>
          <a:bodyPr bIns="36000">
            <a:normAutofit/>
          </a:bodyPr>
          <a:lstStyle/>
          <a:p>
            <a:pPr marL="265113" indent="-265113"/>
            <a:endParaRPr lang="en-US" sz="2400" dirty="0" smtClean="0">
              <a:sym typeface="Wingdings" panose="05000000000000000000" pitchFamily="2" charset="2"/>
            </a:endParaRPr>
          </a:p>
          <a:p>
            <a:pPr marL="265113" indent="-265113"/>
            <a:endParaRPr lang="en-US" sz="2400" dirty="0">
              <a:sym typeface="Wingdings" panose="05000000000000000000" pitchFamily="2" charset="2"/>
            </a:endParaRPr>
          </a:p>
          <a:p>
            <a:pPr marL="265113" indent="-265113"/>
            <a:r>
              <a:rPr lang="en-US" sz="2400" dirty="0" err="1" smtClean="0">
                <a:sym typeface="Wingdings" panose="05000000000000000000" pitchFamily="2" charset="2"/>
              </a:rPr>
              <a:t>Utilisation</a:t>
            </a:r>
            <a:r>
              <a:rPr lang="en-US" sz="2400" dirty="0" smtClean="0">
                <a:sym typeface="Wingdings" panose="05000000000000000000" pitchFamily="2" charset="2"/>
              </a:rPr>
              <a:t> de logbook / </a:t>
            </a:r>
            <a:r>
              <a:rPr lang="en-US" sz="2400" dirty="0" err="1" smtClean="0">
                <a:sym typeface="Wingdings" panose="05000000000000000000" pitchFamily="2" charset="2"/>
              </a:rPr>
              <a:t>ou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lister</a:t>
            </a:r>
            <a:r>
              <a:rPr lang="en-US" sz="2400" dirty="0" smtClean="0">
                <a:sym typeface="Wingdings" panose="05000000000000000000" pitchFamily="2" charset="2"/>
              </a:rPr>
              <a:t> les entrées E-log</a:t>
            </a:r>
          </a:p>
          <a:p>
            <a:pPr marL="265113" indent="-265113"/>
            <a:endParaRPr lang="en-US" sz="2400" dirty="0" smtClean="0">
              <a:sym typeface="Wingdings" panose="05000000000000000000" pitchFamily="2" charset="2"/>
            </a:endParaRPr>
          </a:p>
          <a:p>
            <a:pPr marL="265113" indent="-265113"/>
            <a:r>
              <a:rPr lang="en-US" sz="2400" dirty="0" err="1" smtClean="0">
                <a:sym typeface="Wingdings" panose="05000000000000000000" pitchFamily="2" charset="2"/>
              </a:rPr>
              <a:t>Initier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une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matrice</a:t>
            </a:r>
            <a:r>
              <a:rPr lang="en-US" sz="2400" dirty="0" smtClean="0">
                <a:sym typeface="Wingdings" panose="05000000000000000000" pitchFamily="2" charset="2"/>
              </a:rPr>
              <a:t> de </a:t>
            </a:r>
            <a:r>
              <a:rPr lang="en-US" sz="2400" dirty="0" err="1" smtClean="0">
                <a:sym typeface="Wingdings" panose="05000000000000000000" pitchFamily="2" charset="2"/>
              </a:rPr>
              <a:t>conformité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globale</a:t>
            </a:r>
            <a:r>
              <a:rPr lang="en-US" sz="2400" dirty="0" smtClean="0">
                <a:sym typeface="Wingdings" panose="05000000000000000000" pitchFamily="2" charset="2"/>
              </a:rPr>
              <a:t> pour </a:t>
            </a:r>
            <a:r>
              <a:rPr lang="en-US" sz="2400" dirty="0" err="1" smtClean="0">
                <a:sym typeface="Wingdings" panose="05000000000000000000" pitchFamily="2" charset="2"/>
              </a:rPr>
              <a:t>ce</a:t>
            </a:r>
            <a:r>
              <a:rPr lang="en-US" sz="2400" dirty="0" smtClean="0">
                <a:sym typeface="Wingdings" panose="05000000000000000000" pitchFamily="2" charset="2"/>
              </a:rPr>
              <a:t> qui </a:t>
            </a:r>
            <a:r>
              <a:rPr lang="en-US" sz="2400" dirty="0" err="1" smtClean="0">
                <a:sym typeface="Wingdings" panose="05000000000000000000" pitchFamily="2" charset="2"/>
              </a:rPr>
              <a:t>concerne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nos</a:t>
            </a:r>
            <a:r>
              <a:rPr lang="en-US" sz="2400" dirty="0" smtClean="0"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ym typeface="Wingdings" panose="05000000000000000000" pitchFamily="2" charset="2"/>
              </a:rPr>
              <a:t>systèmes</a:t>
            </a:r>
            <a:r>
              <a:rPr lang="en-US" sz="2400" dirty="0" smtClean="0">
                <a:sym typeface="Wingdings" panose="05000000000000000000" pitchFamily="2" charset="2"/>
              </a:rPr>
              <a:t>.</a:t>
            </a:r>
          </a:p>
          <a:p>
            <a:pPr marL="265113" indent="-265113"/>
            <a:endParaRPr lang="en-US" sz="2400" dirty="0">
              <a:sym typeface="Wingdings" panose="05000000000000000000" pitchFamily="2" charset="2"/>
            </a:endParaRPr>
          </a:p>
          <a:p>
            <a:pPr marL="265113" indent="-265113"/>
            <a:r>
              <a:rPr lang="en-US" sz="2400" dirty="0" err="1" smtClean="0">
                <a:sym typeface="Wingdings" panose="05000000000000000000" pitchFamily="2" charset="2"/>
              </a:rPr>
              <a:t>Améliorer</a:t>
            </a:r>
            <a:r>
              <a:rPr lang="en-US" sz="2400" dirty="0" smtClean="0">
                <a:sym typeface="Wingdings" panose="05000000000000000000" pitchFamily="2" charset="2"/>
              </a:rPr>
              <a:t> le management des </a:t>
            </a:r>
            <a:r>
              <a:rPr lang="en-US" sz="2400" dirty="0" err="1" smtClean="0">
                <a:sym typeface="Wingdings" panose="05000000000000000000" pitchFamily="2" charset="2"/>
              </a:rPr>
              <a:t>activités</a:t>
            </a:r>
            <a:r>
              <a:rPr lang="en-US" sz="2400" dirty="0" smtClean="0">
                <a:sym typeface="Wingdings" panose="05000000000000000000" pitchFamily="2" charset="2"/>
              </a:rPr>
              <a:t> (planning des </a:t>
            </a:r>
            <a:r>
              <a:rPr lang="en-US" sz="2400" dirty="0" err="1" smtClean="0">
                <a:sym typeface="Wingdings" panose="05000000000000000000" pitchFamily="2" charset="2"/>
              </a:rPr>
              <a:t>activités</a:t>
            </a:r>
            <a:r>
              <a:rPr lang="en-US" sz="2400" dirty="0" smtClean="0">
                <a:sym typeface="Wingdings" panose="05000000000000000000" pitchFamily="2" charset="2"/>
              </a:rPr>
              <a:t> avec </a:t>
            </a:r>
            <a:r>
              <a:rPr lang="en-US" sz="2400" dirty="0" err="1" smtClean="0">
                <a:sym typeface="Wingdings" panose="05000000000000000000" pitchFamily="2" charset="2"/>
              </a:rPr>
              <a:t>objectifs</a:t>
            </a:r>
            <a:r>
              <a:rPr lang="en-US" sz="2400" dirty="0" smtClean="0">
                <a:sym typeface="Wingdings" panose="05000000000000000000" pitchFamily="2" charset="2"/>
              </a:rPr>
              <a:t>)</a:t>
            </a:r>
            <a:endParaRPr lang="en-US" sz="2400" dirty="0" smtClean="0">
              <a:sym typeface="Wingdings" panose="05000000000000000000" pitchFamily="2" charset="2"/>
            </a:endParaRPr>
          </a:p>
          <a:p>
            <a:pPr marL="265113" indent="-265113"/>
            <a:endParaRPr lang="en-US" sz="2400" dirty="0" smtClean="0">
              <a:sym typeface="Wingdings" panose="05000000000000000000" pitchFamily="2" charset="2"/>
            </a:endParaRPr>
          </a:p>
          <a:p>
            <a:pPr marL="265113" indent="-265113"/>
            <a:endParaRPr lang="en-US" sz="2400" dirty="0" smtClean="0">
              <a:sym typeface="Wingdings" panose="05000000000000000000" pitchFamily="2" charset="2"/>
            </a:endParaRPr>
          </a:p>
          <a:p>
            <a:pPr marL="265113" indent="-265113"/>
            <a:endParaRPr lang="en-US" sz="20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2400" dirty="0" smtClean="0">
              <a:sym typeface="Wingdings" panose="05000000000000000000" pitchFamily="2" charset="2"/>
            </a:endParaRPr>
          </a:p>
          <a:p>
            <a:pPr marL="265113" indent="-265113"/>
            <a:endParaRPr lang="en-US" sz="2400" dirty="0" smtClean="0">
              <a:sym typeface="Wingdings" panose="05000000000000000000" pitchFamily="2" charset="2"/>
            </a:endParaRPr>
          </a:p>
          <a:p>
            <a:pPr marL="265113" indent="-265113"/>
            <a:endParaRPr lang="en-US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0338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ANNEXES</a:t>
            </a:r>
            <a:endParaRPr lang="fr-F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Workflow/ADP:</a:t>
            </a:r>
          </a:p>
          <a:p>
            <a:endParaRPr lang="fr-FR" dirty="0">
              <a:solidFill>
                <a:schemeClr val="bg1">
                  <a:lumMod val="50000"/>
                </a:schemeClr>
              </a:solidFill>
            </a:endParaRPr>
          </a:p>
          <a:p>
            <a:endParaRPr lang="fr-FR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Matrice de configuration: 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45A9F-B925-4532-95F9-8E873173FBE6}" type="datetime1">
              <a:rPr lang="en-US" smtClean="0"/>
              <a:t>6/20/2018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CPPM QAQC 2018-January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A928-B9E0-438B-9BB8-420FA4616E61}" type="slidenum">
              <a:rPr lang="fr-FR" smtClean="0"/>
              <a:t>4</a:t>
            </a:fld>
            <a:endParaRPr lang="fr-FR"/>
          </a:p>
        </p:txBody>
      </p:sp>
      <p:graphicFrame>
        <p:nvGraphicFramePr>
          <p:cNvPr id="7" name="Obje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971852"/>
              </p:ext>
            </p:extLst>
          </p:nvPr>
        </p:nvGraphicFramePr>
        <p:xfrm>
          <a:off x="4831976" y="1825625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Feuille de calcul" showAsIcon="1" r:id="rId3" imgW="914400" imgH="771480" progId="Excel.Sheet.12">
                  <p:embed/>
                </p:oleObj>
              </mc:Choice>
              <mc:Fallback>
                <p:oleObj name="Feuille de calcul" showAsIcon="1" r:id="rId3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31976" y="1825625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2687664"/>
              </p:ext>
            </p:extLst>
          </p:nvPr>
        </p:nvGraphicFramePr>
        <p:xfrm>
          <a:off x="4831976" y="322976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Feuille de calcul" showAsIcon="1" r:id="rId5" imgW="914400" imgH="771480" progId="Excel.Sheet.12">
                  <p:embed/>
                </p:oleObj>
              </mc:Choice>
              <mc:Fallback>
                <p:oleObj name="Feuille de calcul" showAsIcon="1" r:id="rId5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31976" y="322976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75263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uide_utilisation_DB.pptx" id="{2BFFBF5B-2C9C-4219-B31E-5962CC46D79B}" vid="{ABB1A13A-D3F4-4513-8619-ED1AAA262A6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Model_KM3NET_CPPM</Template>
  <TotalTime>2766</TotalTime>
  <Words>84</Words>
  <Application>Microsoft Office PowerPoint</Application>
  <PresentationFormat>Grand écran</PresentationFormat>
  <Paragraphs>47</Paragraphs>
  <Slides>4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Thème1</vt:lpstr>
      <vt:lpstr>Feuille de calcul Microsoft Excel</vt:lpstr>
      <vt:lpstr>QA/QC at CPPM 21-Jun-2018</vt:lpstr>
      <vt:lpstr>1 – QA/QC Management</vt:lpstr>
      <vt:lpstr>2 – PROSPECTIVES </vt:lpstr>
      <vt:lpstr>ANNEXES</vt:lpstr>
    </vt:vector>
  </TitlesOfParts>
  <Company>Nexeya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QAQC meeting 28-Dec-2017</dc:title>
  <dc:creator>MBEUMOU Odile</dc:creator>
  <cp:lastModifiedBy>Odile Mbeumou</cp:lastModifiedBy>
  <cp:revision>268</cp:revision>
  <dcterms:created xsi:type="dcterms:W3CDTF">2018-01-08T13:56:53Z</dcterms:created>
  <dcterms:modified xsi:type="dcterms:W3CDTF">2018-06-20T16:18:48Z</dcterms:modified>
</cp:coreProperties>
</file>