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xml" ContentType="application/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charts/colors10.xml" ContentType="application/vnd.ms-office.chartcolor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1.xml" ContentType="application/vnd.openxmlformats-officedocument.them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style4.xml" ContentType="application/vnd.ms-office.chartstyle+xml"/>
  <Override PartName="/ppt/charts/chart4.xml" ContentType="application/vnd.openxmlformats-officedocument.drawingml.chart+xml"/>
  <Override PartName="/ppt/charts/colors3.xml" ContentType="application/vnd.ms-office.chartcolorstyle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theme/theme2.xml" ContentType="application/vnd.openxmlformats-officedocument.theme+xml"/>
  <Override PartName="/ppt/charts/chart7.xml" ContentType="application/vnd.openxmlformats-officedocument.drawingml.chart+xml"/>
  <Override PartName="/ppt/charts/style7.xml" ContentType="application/vnd.ms-office.chartstyle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hart10.xml" ContentType="application/vnd.openxmlformats-officedocument.drawingml.chart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10"/>
  </p:notes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7"/>
    <p:restoredTop sz="94609"/>
  </p:normalViewPr>
  <p:slideViewPr>
    <p:cSldViewPr snapToGrid="0" snapToObjects="1">
      <p:cViewPr>
        <p:scale>
          <a:sx n="153" d="100"/>
          <a:sy n="153" d="100"/>
        </p:scale>
        <p:origin x="296" y="-2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7" Type="http://schemas.openxmlformats.org/officeDocument/2006/relationships/slide" Target="slides/slide6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escoffier/ADMINISTRATIF/JL%202018/Questionnaire/Sondage_recap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file:////Users/escoffier/ADMINISTRATIF/JL%202018/Questionnaire/Sondage_recap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oleObject" Target="file:////Users/escoffier/ADMINISTRATIF/JL%202018/Questionnaire/Sondage_recap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oleObject" Target="file:////Users/escoffier/ADMINISTRATIF/JL%202018/Questionnaire/Sondage_reca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escoffier/ADMINISTRATIF/JL%202018/Questionnaire/Sondage_reca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/Users/escoffier/ADMINISTRATIF/JL%202018/Questionnaire/Sondage_reca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/Users/escoffier/ADMINISTRATIF/JL%202018/Questionnaire/Sondage_recap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scoffier/ADMINISTRATIF/JL%202018/Questionnaire/Sondage_recap.xlsx" TargetMode="External"/><Relationship Id="rId4" Type="http://schemas.openxmlformats.org/officeDocument/2006/relationships/chartUserShapes" Target="../drawings/drawing1.xml"/><Relationship Id="rId1" Type="http://schemas.microsoft.com/office/2011/relationships/chartStyle" Target="style5.xml"/><Relationship Id="rId2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scoffier/ADMINISTRATIF/JL%202018/Questionnaire/Sondage_recap.xlsx" TargetMode="External"/><Relationship Id="rId4" Type="http://schemas.openxmlformats.org/officeDocument/2006/relationships/chartUserShapes" Target="../drawings/drawing2.xml"/><Relationship Id="rId1" Type="http://schemas.microsoft.com/office/2011/relationships/chartStyle" Target="style6.xml"/><Relationship Id="rId2" Type="http://schemas.microsoft.com/office/2011/relationships/chartColorStyle" Target="colors6.xm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/Users/escoffier/ADMINISTRATIF/JL%202018/Questionnaire/Sondage_recap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/Users/escoffier/ADMINISTRATIF/JL%202018/Questionnaire/Sondage_recap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oleObject" Target="file:////Users/escoffier/ADMINISTRATIF/JL%202018/Questionnaire/Sondage_reca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Analyse!$B$34</c:f>
              <c:strCache>
                <c:ptCount val="1"/>
                <c:pt idx="0">
                  <c:v>participation au sondage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Analyse!$C$33:$E$33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Analyse!$C$34:$E$34</c:f>
              <c:numCache>
                <c:formatCode>General</c:formatCode>
                <c:ptCount val="3"/>
                <c:pt idx="0">
                  <c:v>34.0</c:v>
                </c:pt>
                <c:pt idx="1">
                  <c:v>58.0</c:v>
                </c:pt>
                <c:pt idx="2">
                  <c:v>16.0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77225904"/>
        <c:axId val="677228224"/>
      </c:barChart>
      <c:catAx>
        <c:axId val="67722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677228224"/>
        <c:crosses val="autoZero"/>
        <c:auto val="1"/>
        <c:lblAlgn val="ctr"/>
        <c:lblOffset val="100"/>
        <c:noMultiLvlLbl val="0"/>
      </c:catAx>
      <c:valAx>
        <c:axId val="677228224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677225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1"/>
          <c:order val="0"/>
          <c:tx>
            <c:strRef>
              <c:f>Analyse!$B$15</c:f>
              <c:strCache>
                <c:ptCount val="1"/>
                <c:pt idx="0">
                  <c:v>non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Analyse!$C$15:$E$15</c:f>
              <c:numCache>
                <c:formatCode>General</c:formatCode>
                <c:ptCount val="3"/>
                <c:pt idx="0">
                  <c:v>15.0</c:v>
                </c:pt>
                <c:pt idx="1">
                  <c:v>31.0</c:v>
                </c:pt>
                <c:pt idx="2">
                  <c:v>4.0</c:v>
                </c:pt>
              </c:numCache>
            </c:numRef>
          </c:val>
        </c:ser>
        <c:ser>
          <c:idx val="0"/>
          <c:order val="1"/>
          <c:tx>
            <c:strRef>
              <c:f>Analyse!$B$14</c:f>
              <c:strCache>
                <c:ptCount val="1"/>
                <c:pt idx="0">
                  <c:v>oui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Analyse!$C$14:$E$14</c:f>
              <c:numCache>
                <c:formatCode>General</c:formatCode>
                <c:ptCount val="3"/>
                <c:pt idx="0">
                  <c:v>19.0</c:v>
                </c:pt>
                <c:pt idx="1">
                  <c:v>27.0</c:v>
                </c:pt>
                <c:pt idx="2">
                  <c:v>12.0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FR" sz="2000"/>
              <a:t>Ateliers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Analyse!$C$17</c:f>
              <c:strCache>
                <c:ptCount val="1"/>
                <c:pt idx="0">
                  <c:v>Chercheur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38100" h="12700"/>
            </a:sp3d>
          </c:spPr>
          <c:invertIfNegative val="0"/>
          <c:cat>
            <c:strRef>
              <c:f>Analyse!$B$18:$B$30</c:f>
              <c:strCache>
                <c:ptCount val="13"/>
                <c:pt idx="0">
                  <c:v>Coaching</c:v>
                </c:pt>
                <c:pt idx="1">
                  <c:v> Risques psychosociaux</c:v>
                </c:pt>
                <c:pt idx="2">
                  <c:v>Recrutement</c:v>
                </c:pt>
                <c:pt idx="3">
                  <c:v>Télétravail</c:v>
                </c:pt>
                <c:pt idx="4">
                  <c:v> Qualité de Vie au Travail </c:v>
                </c:pt>
                <c:pt idx="5">
                  <c:v>Nouveaux outils de communication </c:v>
                </c:pt>
                <c:pt idx="6">
                  <c:v>Enseignement </c:v>
                </c:pt>
                <c:pt idx="7">
                  <c:v>Plan de gestion de données</c:v>
                </c:pt>
                <c:pt idx="8">
                  <c:v>Valorisation </c:v>
                </c:pt>
                <c:pt idx="9">
                  <c:v>Egalité des Genres en Physique </c:v>
                </c:pt>
                <c:pt idx="10">
                  <c:v>Se projeter dans le futur </c:v>
                </c:pt>
                <c:pt idx="11">
                  <c:v>Développement personnel </c:v>
                </c:pt>
                <c:pt idx="12">
                  <c:v>Zététique</c:v>
                </c:pt>
              </c:strCache>
            </c:strRef>
          </c:cat>
          <c:val>
            <c:numRef>
              <c:f>Analyse!$C$18:$C$30</c:f>
              <c:numCache>
                <c:formatCode>General</c:formatCode>
                <c:ptCount val="13"/>
                <c:pt idx="0">
                  <c:v>5.0</c:v>
                </c:pt>
                <c:pt idx="1">
                  <c:v>5.0</c:v>
                </c:pt>
                <c:pt idx="2">
                  <c:v>13.0</c:v>
                </c:pt>
                <c:pt idx="3">
                  <c:v>9.0</c:v>
                </c:pt>
                <c:pt idx="4">
                  <c:v>14.0</c:v>
                </c:pt>
                <c:pt idx="5">
                  <c:v>10.0</c:v>
                </c:pt>
                <c:pt idx="6">
                  <c:v>11.0</c:v>
                </c:pt>
                <c:pt idx="7">
                  <c:v>5.0</c:v>
                </c:pt>
                <c:pt idx="8">
                  <c:v>7.0</c:v>
                </c:pt>
                <c:pt idx="9">
                  <c:v>6.0</c:v>
                </c:pt>
                <c:pt idx="10">
                  <c:v>15.0</c:v>
                </c:pt>
                <c:pt idx="11">
                  <c:v>5.0</c:v>
                </c:pt>
                <c:pt idx="12">
                  <c:v>10.0</c:v>
                </c:pt>
              </c:numCache>
            </c:numRef>
          </c:val>
        </c:ser>
        <c:ser>
          <c:idx val="1"/>
          <c:order val="1"/>
          <c:tx>
            <c:strRef>
              <c:f>Analyse!$D$17</c:f>
              <c:strCache>
                <c:ptCount val="1"/>
                <c:pt idx="0">
                  <c:v>ingénieur/technicien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38100" h="12700"/>
            </a:sp3d>
          </c:spPr>
          <c:invertIfNegative val="0"/>
          <c:cat>
            <c:strRef>
              <c:f>Analyse!$B$18:$B$30</c:f>
              <c:strCache>
                <c:ptCount val="13"/>
                <c:pt idx="0">
                  <c:v>Coaching</c:v>
                </c:pt>
                <c:pt idx="1">
                  <c:v> Risques psychosociaux</c:v>
                </c:pt>
                <c:pt idx="2">
                  <c:v>Recrutement</c:v>
                </c:pt>
                <c:pt idx="3">
                  <c:v>Télétravail</c:v>
                </c:pt>
                <c:pt idx="4">
                  <c:v> Qualité de Vie au Travail </c:v>
                </c:pt>
                <c:pt idx="5">
                  <c:v>Nouveaux outils de communication </c:v>
                </c:pt>
                <c:pt idx="6">
                  <c:v>Enseignement </c:v>
                </c:pt>
                <c:pt idx="7">
                  <c:v>Plan de gestion de données</c:v>
                </c:pt>
                <c:pt idx="8">
                  <c:v>Valorisation </c:v>
                </c:pt>
                <c:pt idx="9">
                  <c:v>Egalité des Genres en Physique </c:v>
                </c:pt>
                <c:pt idx="10">
                  <c:v>Se projeter dans le futur </c:v>
                </c:pt>
                <c:pt idx="11">
                  <c:v>Développement personnel </c:v>
                </c:pt>
                <c:pt idx="12">
                  <c:v>Zététique</c:v>
                </c:pt>
              </c:strCache>
            </c:strRef>
          </c:cat>
          <c:val>
            <c:numRef>
              <c:f>Analyse!$D$18:$D$30</c:f>
              <c:numCache>
                <c:formatCode>General</c:formatCode>
                <c:ptCount val="13"/>
                <c:pt idx="0">
                  <c:v>17.0</c:v>
                </c:pt>
                <c:pt idx="1">
                  <c:v>18.0</c:v>
                </c:pt>
                <c:pt idx="2">
                  <c:v>21.0</c:v>
                </c:pt>
                <c:pt idx="3">
                  <c:v>33.0</c:v>
                </c:pt>
                <c:pt idx="4">
                  <c:v>24.0</c:v>
                </c:pt>
                <c:pt idx="5">
                  <c:v>20.0</c:v>
                </c:pt>
                <c:pt idx="6">
                  <c:v>10.0</c:v>
                </c:pt>
                <c:pt idx="7">
                  <c:v>12.0</c:v>
                </c:pt>
                <c:pt idx="8">
                  <c:v>17.0</c:v>
                </c:pt>
                <c:pt idx="9">
                  <c:v>6.0</c:v>
                </c:pt>
                <c:pt idx="10">
                  <c:v>31.0</c:v>
                </c:pt>
                <c:pt idx="11">
                  <c:v>18.0</c:v>
                </c:pt>
                <c:pt idx="12">
                  <c:v>13.0</c:v>
                </c:pt>
              </c:numCache>
            </c:numRef>
          </c:val>
        </c:ser>
        <c:ser>
          <c:idx val="2"/>
          <c:order val="2"/>
          <c:tx>
            <c:strRef>
              <c:f>Analyse!$E$17</c:f>
              <c:strCache>
                <c:ptCount val="1"/>
                <c:pt idx="0">
                  <c:v>doctorant/postdoctorant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38100" h="12700"/>
            </a:sp3d>
          </c:spPr>
          <c:invertIfNegative val="0"/>
          <c:cat>
            <c:strRef>
              <c:f>Analyse!$B$18:$B$30</c:f>
              <c:strCache>
                <c:ptCount val="13"/>
                <c:pt idx="0">
                  <c:v>Coaching</c:v>
                </c:pt>
                <c:pt idx="1">
                  <c:v> Risques psychosociaux</c:v>
                </c:pt>
                <c:pt idx="2">
                  <c:v>Recrutement</c:v>
                </c:pt>
                <c:pt idx="3">
                  <c:v>Télétravail</c:v>
                </c:pt>
                <c:pt idx="4">
                  <c:v> Qualité de Vie au Travail </c:v>
                </c:pt>
                <c:pt idx="5">
                  <c:v>Nouveaux outils de communication </c:v>
                </c:pt>
                <c:pt idx="6">
                  <c:v>Enseignement </c:v>
                </c:pt>
                <c:pt idx="7">
                  <c:v>Plan de gestion de données</c:v>
                </c:pt>
                <c:pt idx="8">
                  <c:v>Valorisation </c:v>
                </c:pt>
                <c:pt idx="9">
                  <c:v>Egalité des Genres en Physique </c:v>
                </c:pt>
                <c:pt idx="10">
                  <c:v>Se projeter dans le futur </c:v>
                </c:pt>
                <c:pt idx="11">
                  <c:v>Développement personnel </c:v>
                </c:pt>
                <c:pt idx="12">
                  <c:v>Zététique</c:v>
                </c:pt>
              </c:strCache>
            </c:strRef>
          </c:cat>
          <c:val>
            <c:numRef>
              <c:f>Analyse!$E$18:$E$30</c:f>
              <c:numCache>
                <c:formatCode>General</c:formatCode>
                <c:ptCount val="13"/>
                <c:pt idx="0">
                  <c:v>4.0</c:v>
                </c:pt>
                <c:pt idx="1">
                  <c:v>6.0</c:v>
                </c:pt>
                <c:pt idx="2">
                  <c:v>4.0</c:v>
                </c:pt>
                <c:pt idx="3">
                  <c:v>3.0</c:v>
                </c:pt>
                <c:pt idx="4">
                  <c:v>4.0</c:v>
                </c:pt>
                <c:pt idx="5">
                  <c:v>4.0</c:v>
                </c:pt>
                <c:pt idx="6">
                  <c:v>5.0</c:v>
                </c:pt>
                <c:pt idx="7">
                  <c:v>0.0</c:v>
                </c:pt>
                <c:pt idx="8">
                  <c:v>3.0</c:v>
                </c:pt>
                <c:pt idx="9">
                  <c:v>6.0</c:v>
                </c:pt>
                <c:pt idx="10">
                  <c:v>5.0</c:v>
                </c:pt>
                <c:pt idx="11">
                  <c:v>5.0</c:v>
                </c:pt>
                <c:pt idx="12">
                  <c:v>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22371616"/>
        <c:axId val="722334368"/>
      </c:barChart>
      <c:catAx>
        <c:axId val="72237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22334368"/>
        <c:crosses val="autoZero"/>
        <c:auto val="1"/>
        <c:lblAlgn val="ctr"/>
        <c:lblOffset val="100"/>
        <c:noMultiLvlLbl val="0"/>
      </c:catAx>
      <c:valAx>
        <c:axId val="722334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22371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FR" sz="2000"/>
              <a:t>Ateliers pour les "oui"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Analyse!$C$37</c:f>
              <c:strCache>
                <c:ptCount val="1"/>
                <c:pt idx="0">
                  <c:v>Chercheur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38100" h="12700"/>
            </a:sp3d>
          </c:spPr>
          <c:invertIfNegative val="0"/>
          <c:cat>
            <c:strRef>
              <c:f>Analyse!$B$38:$B$50</c:f>
              <c:strCache>
                <c:ptCount val="13"/>
                <c:pt idx="0">
                  <c:v>Coaching</c:v>
                </c:pt>
                <c:pt idx="1">
                  <c:v> Risques psychosociaux</c:v>
                </c:pt>
                <c:pt idx="2">
                  <c:v>Recrutement</c:v>
                </c:pt>
                <c:pt idx="3">
                  <c:v>Télétravail</c:v>
                </c:pt>
                <c:pt idx="4">
                  <c:v> Qualité de Vie au Travail </c:v>
                </c:pt>
                <c:pt idx="5">
                  <c:v>Nouveaux outils de communication </c:v>
                </c:pt>
                <c:pt idx="6">
                  <c:v>Enseignement </c:v>
                </c:pt>
                <c:pt idx="7">
                  <c:v>Plan de gestion de données</c:v>
                </c:pt>
                <c:pt idx="8">
                  <c:v>Valorisation </c:v>
                </c:pt>
                <c:pt idx="9">
                  <c:v>Egalité des Genres en Physique </c:v>
                </c:pt>
                <c:pt idx="10">
                  <c:v>Se projeter dans le futur </c:v>
                </c:pt>
                <c:pt idx="11">
                  <c:v>Développement personnel </c:v>
                </c:pt>
                <c:pt idx="12">
                  <c:v>Zététique</c:v>
                </c:pt>
              </c:strCache>
            </c:strRef>
          </c:cat>
          <c:val>
            <c:numRef>
              <c:f>Analyse!$C$38:$C$50</c:f>
              <c:numCache>
                <c:formatCode>General</c:formatCode>
                <c:ptCount val="13"/>
                <c:pt idx="0">
                  <c:v>5.0</c:v>
                </c:pt>
                <c:pt idx="1">
                  <c:v>4.0</c:v>
                </c:pt>
                <c:pt idx="2">
                  <c:v>11.0</c:v>
                </c:pt>
                <c:pt idx="3">
                  <c:v>7.0</c:v>
                </c:pt>
                <c:pt idx="4">
                  <c:v>11.0</c:v>
                </c:pt>
                <c:pt idx="5">
                  <c:v>10.0</c:v>
                </c:pt>
                <c:pt idx="6">
                  <c:v>7.0</c:v>
                </c:pt>
                <c:pt idx="7">
                  <c:v>3.0</c:v>
                </c:pt>
                <c:pt idx="8">
                  <c:v>6.0</c:v>
                </c:pt>
                <c:pt idx="9">
                  <c:v>5.0</c:v>
                </c:pt>
                <c:pt idx="10">
                  <c:v>12.0</c:v>
                </c:pt>
                <c:pt idx="11">
                  <c:v>4.0</c:v>
                </c:pt>
                <c:pt idx="12">
                  <c:v>9.0</c:v>
                </c:pt>
              </c:numCache>
            </c:numRef>
          </c:val>
        </c:ser>
        <c:ser>
          <c:idx val="1"/>
          <c:order val="1"/>
          <c:tx>
            <c:strRef>
              <c:f>Analyse!$D$37</c:f>
              <c:strCache>
                <c:ptCount val="1"/>
                <c:pt idx="0">
                  <c:v>ingénieur/technicien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38100" h="12700"/>
            </a:sp3d>
          </c:spPr>
          <c:invertIfNegative val="0"/>
          <c:cat>
            <c:strRef>
              <c:f>Analyse!$B$38:$B$50</c:f>
              <c:strCache>
                <c:ptCount val="13"/>
                <c:pt idx="0">
                  <c:v>Coaching</c:v>
                </c:pt>
                <c:pt idx="1">
                  <c:v> Risques psychosociaux</c:v>
                </c:pt>
                <c:pt idx="2">
                  <c:v>Recrutement</c:v>
                </c:pt>
                <c:pt idx="3">
                  <c:v>Télétravail</c:v>
                </c:pt>
                <c:pt idx="4">
                  <c:v> Qualité de Vie au Travail </c:v>
                </c:pt>
                <c:pt idx="5">
                  <c:v>Nouveaux outils de communication </c:v>
                </c:pt>
                <c:pt idx="6">
                  <c:v>Enseignement </c:v>
                </c:pt>
                <c:pt idx="7">
                  <c:v>Plan de gestion de données</c:v>
                </c:pt>
                <c:pt idx="8">
                  <c:v>Valorisation </c:v>
                </c:pt>
                <c:pt idx="9">
                  <c:v>Egalité des Genres en Physique </c:v>
                </c:pt>
                <c:pt idx="10">
                  <c:v>Se projeter dans le futur </c:v>
                </c:pt>
                <c:pt idx="11">
                  <c:v>Développement personnel </c:v>
                </c:pt>
                <c:pt idx="12">
                  <c:v>Zététique</c:v>
                </c:pt>
              </c:strCache>
            </c:strRef>
          </c:cat>
          <c:val>
            <c:numRef>
              <c:f>Analyse!$D$38:$D$50</c:f>
              <c:numCache>
                <c:formatCode>General</c:formatCode>
                <c:ptCount val="13"/>
                <c:pt idx="0">
                  <c:v>13.0</c:v>
                </c:pt>
                <c:pt idx="1">
                  <c:v>11.0</c:v>
                </c:pt>
                <c:pt idx="2">
                  <c:v>11.0</c:v>
                </c:pt>
                <c:pt idx="3">
                  <c:v>17.0</c:v>
                </c:pt>
                <c:pt idx="4">
                  <c:v>12.0</c:v>
                </c:pt>
                <c:pt idx="5">
                  <c:v>14.0</c:v>
                </c:pt>
                <c:pt idx="6">
                  <c:v>6.0</c:v>
                </c:pt>
                <c:pt idx="7">
                  <c:v>10.0</c:v>
                </c:pt>
                <c:pt idx="8">
                  <c:v>13.0</c:v>
                </c:pt>
                <c:pt idx="9">
                  <c:v>4.0</c:v>
                </c:pt>
                <c:pt idx="10">
                  <c:v>21.0</c:v>
                </c:pt>
                <c:pt idx="11">
                  <c:v>8.0</c:v>
                </c:pt>
                <c:pt idx="12">
                  <c:v>9.0</c:v>
                </c:pt>
              </c:numCache>
            </c:numRef>
          </c:val>
        </c:ser>
        <c:ser>
          <c:idx val="2"/>
          <c:order val="2"/>
          <c:tx>
            <c:strRef>
              <c:f>Analyse!$E$37</c:f>
              <c:strCache>
                <c:ptCount val="1"/>
                <c:pt idx="0">
                  <c:v>doctorant/postdoctorant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38100" h="12700"/>
            </a:sp3d>
          </c:spPr>
          <c:invertIfNegative val="0"/>
          <c:cat>
            <c:strRef>
              <c:f>Analyse!$B$38:$B$50</c:f>
              <c:strCache>
                <c:ptCount val="13"/>
                <c:pt idx="0">
                  <c:v>Coaching</c:v>
                </c:pt>
                <c:pt idx="1">
                  <c:v> Risques psychosociaux</c:v>
                </c:pt>
                <c:pt idx="2">
                  <c:v>Recrutement</c:v>
                </c:pt>
                <c:pt idx="3">
                  <c:v>Télétravail</c:v>
                </c:pt>
                <c:pt idx="4">
                  <c:v> Qualité de Vie au Travail </c:v>
                </c:pt>
                <c:pt idx="5">
                  <c:v>Nouveaux outils de communication </c:v>
                </c:pt>
                <c:pt idx="6">
                  <c:v>Enseignement </c:v>
                </c:pt>
                <c:pt idx="7">
                  <c:v>Plan de gestion de données</c:v>
                </c:pt>
                <c:pt idx="8">
                  <c:v>Valorisation </c:v>
                </c:pt>
                <c:pt idx="9">
                  <c:v>Egalité des Genres en Physique </c:v>
                </c:pt>
                <c:pt idx="10">
                  <c:v>Se projeter dans le futur </c:v>
                </c:pt>
                <c:pt idx="11">
                  <c:v>Développement personnel </c:v>
                </c:pt>
                <c:pt idx="12">
                  <c:v>Zététique</c:v>
                </c:pt>
              </c:strCache>
            </c:strRef>
          </c:cat>
          <c:val>
            <c:numRef>
              <c:f>Analyse!$E$38:$E$50</c:f>
              <c:numCache>
                <c:formatCode>General</c:formatCode>
                <c:ptCount val="13"/>
                <c:pt idx="0">
                  <c:v>4.0</c:v>
                </c:pt>
                <c:pt idx="1">
                  <c:v>5.0</c:v>
                </c:pt>
                <c:pt idx="2">
                  <c:v>1.0</c:v>
                </c:pt>
                <c:pt idx="3">
                  <c:v>2.0</c:v>
                </c:pt>
                <c:pt idx="4">
                  <c:v>4.0</c:v>
                </c:pt>
                <c:pt idx="5">
                  <c:v>4.0</c:v>
                </c:pt>
                <c:pt idx="6">
                  <c:v>3.0</c:v>
                </c:pt>
                <c:pt idx="7">
                  <c:v>0.0</c:v>
                </c:pt>
                <c:pt idx="8">
                  <c:v>2.0</c:v>
                </c:pt>
                <c:pt idx="9">
                  <c:v>4.0</c:v>
                </c:pt>
                <c:pt idx="10">
                  <c:v>5.0</c:v>
                </c:pt>
                <c:pt idx="11">
                  <c:v>5.0</c:v>
                </c:pt>
                <c:pt idx="12">
                  <c:v>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0274400"/>
        <c:axId val="800276720"/>
      </c:barChart>
      <c:catAx>
        <c:axId val="80027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00276720"/>
        <c:crosses val="autoZero"/>
        <c:auto val="1"/>
        <c:lblAlgn val="ctr"/>
        <c:lblOffset val="100"/>
        <c:noMultiLvlLbl val="0"/>
      </c:catAx>
      <c:valAx>
        <c:axId val="800276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00274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3"/>
          <c:order val="0"/>
          <c:tx>
            <c:strRef>
              <c:f>Analyse!$B$3</c:f>
              <c:strCache>
                <c:ptCount val="1"/>
                <c:pt idx="0">
                  <c:v>oui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Analyse!$C$2:$E$2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Analyse!$C$3:$E$3</c:f>
              <c:numCache>
                <c:formatCode>General</c:formatCode>
                <c:ptCount val="3"/>
                <c:pt idx="0">
                  <c:v>28.0</c:v>
                </c:pt>
                <c:pt idx="1">
                  <c:v>34.0</c:v>
                </c:pt>
                <c:pt idx="2">
                  <c:v>11.0</c:v>
                </c:pt>
              </c:numCache>
            </c:numRef>
          </c:val>
        </c:ser>
        <c:ser>
          <c:idx val="4"/>
          <c:order val="1"/>
          <c:tx>
            <c:strRef>
              <c:f>Analyse!$B$4</c:f>
              <c:strCache>
                <c:ptCount val="1"/>
                <c:pt idx="0">
                  <c:v>non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Analyse!$C$2:$E$2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Analyse!$C$4:$E$4</c:f>
              <c:numCache>
                <c:formatCode>General</c:formatCode>
                <c:ptCount val="3"/>
                <c:pt idx="0">
                  <c:v>0.0</c:v>
                </c:pt>
                <c:pt idx="1">
                  <c:v>8.0</c:v>
                </c:pt>
                <c:pt idx="2">
                  <c:v>0.0</c:v>
                </c:pt>
              </c:numCache>
            </c:numRef>
          </c:val>
        </c:ser>
        <c:ser>
          <c:idx val="5"/>
          <c:order val="2"/>
          <c:tx>
            <c:strRef>
              <c:f>Analyse!$B$5</c:f>
              <c:strCache>
                <c:ptCount val="1"/>
                <c:pt idx="0">
                  <c:v>je ne sais pas encore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Analyse!$C$2:$E$2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Analyse!$C$5:$E$5</c:f>
              <c:numCache>
                <c:formatCode>General</c:formatCode>
                <c:ptCount val="3"/>
                <c:pt idx="0">
                  <c:v>6.0</c:v>
                </c:pt>
                <c:pt idx="1">
                  <c:v>16.0</c:v>
                </c:pt>
                <c:pt idx="2">
                  <c:v>5.0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Analyse!$B$4</c:f>
              <c:strCache>
                <c:ptCount val="1"/>
                <c:pt idx="0">
                  <c:v>non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Analyse!$C$2:$E$2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Analyse!$C$4:$E$4</c:f>
              <c:numCache>
                <c:formatCode>General</c:formatCode>
                <c:ptCount val="3"/>
                <c:pt idx="0">
                  <c:v>0.0</c:v>
                </c:pt>
                <c:pt idx="1">
                  <c:v>8.0</c:v>
                </c:pt>
                <c:pt idx="2">
                  <c:v>0.0</c:v>
                </c:pt>
              </c:numCache>
            </c:numRef>
          </c:val>
        </c:ser>
        <c:ser>
          <c:idx val="1"/>
          <c:order val="1"/>
          <c:tx>
            <c:strRef>
              <c:f>Analyse!$B$5</c:f>
              <c:strCache>
                <c:ptCount val="1"/>
                <c:pt idx="0">
                  <c:v>je ne sais pas encore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Analyse!$C$2:$E$2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Analyse!$C$5:$E$5</c:f>
              <c:numCache>
                <c:formatCode>General</c:formatCode>
                <c:ptCount val="3"/>
                <c:pt idx="0">
                  <c:v>6.0</c:v>
                </c:pt>
                <c:pt idx="1">
                  <c:v>16.0</c:v>
                </c:pt>
                <c:pt idx="2">
                  <c:v>5.0</c:v>
                </c:pt>
              </c:numCache>
            </c:numRef>
          </c:val>
        </c:ser>
        <c:ser>
          <c:idx val="4"/>
          <c:order val="2"/>
          <c:tx>
            <c:strRef>
              <c:f>Analyse!$B$4</c:f>
              <c:strCache>
                <c:ptCount val="1"/>
                <c:pt idx="0">
                  <c:v>non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Analyse!$C$2:$E$2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Analyse!$C$4:$E$4</c:f>
              <c:numCache>
                <c:formatCode>General</c:formatCode>
                <c:ptCount val="3"/>
                <c:pt idx="0">
                  <c:v>0.0</c:v>
                </c:pt>
                <c:pt idx="1">
                  <c:v>8.0</c:v>
                </c:pt>
                <c:pt idx="2">
                  <c:v>0.0</c:v>
                </c:pt>
              </c:numCache>
            </c:numRef>
          </c:val>
        </c:ser>
        <c:ser>
          <c:idx val="5"/>
          <c:order val="3"/>
          <c:tx>
            <c:strRef>
              <c:f>Analyse!$B$5</c:f>
              <c:strCache>
                <c:ptCount val="1"/>
                <c:pt idx="0">
                  <c:v>je ne sais pas encore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Analyse!$C$2:$E$2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Analyse!$C$5:$E$5</c:f>
              <c:numCache>
                <c:formatCode>General</c:formatCode>
                <c:ptCount val="3"/>
                <c:pt idx="0">
                  <c:v>6.0</c:v>
                </c:pt>
                <c:pt idx="1">
                  <c:v>16.0</c:v>
                </c:pt>
                <c:pt idx="2">
                  <c:v>5.0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5"/>
          <c:order val="0"/>
          <c:tx>
            <c:strRef>
              <c:f>Analyse!$B$5</c:f>
              <c:strCache>
                <c:ptCount val="1"/>
                <c:pt idx="0">
                  <c:v>je ne sais pas encore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Analyse!$C$2:$E$2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Analyse!$C$5:$E$5</c:f>
              <c:numCache>
                <c:formatCode>General</c:formatCode>
                <c:ptCount val="3"/>
                <c:pt idx="0">
                  <c:v>6.0</c:v>
                </c:pt>
                <c:pt idx="1">
                  <c:v>16.0</c:v>
                </c:pt>
                <c:pt idx="2">
                  <c:v>5.0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2"/>
          <c:order val="0"/>
          <c:tx>
            <c:strRef>
              <c:f>Analyse!$B$10</c:f>
              <c:strCache>
                <c:ptCount val="1"/>
                <c:pt idx="0">
                  <c:v>R&amp;D techniques CNES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Analyse!$C$10:$E$10</c:f>
              <c:numCache>
                <c:formatCode>General</c:formatCode>
                <c:ptCount val="3"/>
                <c:pt idx="0">
                  <c:v>1.0</c:v>
                </c:pt>
                <c:pt idx="1">
                  <c:v>16.0</c:v>
                </c:pt>
                <c:pt idx="2">
                  <c:v>3.0</c:v>
                </c:pt>
              </c:numCache>
            </c:numRef>
          </c:val>
        </c:ser>
        <c:ser>
          <c:idx val="1"/>
          <c:order val="1"/>
          <c:tx>
            <c:strRef>
              <c:f>Analyse!$B$9</c:f>
              <c:strCache>
                <c:ptCount val="1"/>
                <c:pt idx="0">
                  <c:v>Politique scientifique IN2P3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Analyse!$C$9:$E$9</c:f>
              <c:numCache>
                <c:formatCode>General</c:formatCode>
                <c:ptCount val="3"/>
                <c:pt idx="0">
                  <c:v>11.0</c:v>
                </c:pt>
                <c:pt idx="1">
                  <c:v>23.0</c:v>
                </c:pt>
                <c:pt idx="2">
                  <c:v>5.0</c:v>
                </c:pt>
              </c:numCache>
            </c:numRef>
          </c:val>
        </c:ser>
        <c:ser>
          <c:idx val="3"/>
          <c:order val="2"/>
          <c:tx>
            <c:strRef>
              <c:f>Analyse!$B$11</c:f>
              <c:strCache>
                <c:ptCount val="1"/>
                <c:pt idx="0">
                  <c:v>Politique CERN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Analyse!$C$11:$E$11</c:f>
              <c:numCache>
                <c:formatCode>General</c:formatCode>
                <c:ptCount val="3"/>
                <c:pt idx="0">
                  <c:v>8.0</c:v>
                </c:pt>
                <c:pt idx="1">
                  <c:v>3.0</c:v>
                </c:pt>
                <c:pt idx="2">
                  <c:v>6.0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3"/>
          <c:order val="0"/>
          <c:tx>
            <c:strRef>
              <c:f>Analyse!$B$11</c:f>
              <c:strCache>
                <c:ptCount val="1"/>
                <c:pt idx="0">
                  <c:v>Politique CERN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Analyse!$C$11:$E$11</c:f>
              <c:numCache>
                <c:formatCode>General</c:formatCode>
                <c:ptCount val="3"/>
                <c:pt idx="0">
                  <c:v>8.0</c:v>
                </c:pt>
                <c:pt idx="1">
                  <c:v>3.0</c:v>
                </c:pt>
                <c:pt idx="2">
                  <c:v>6.0</c:v>
                </c:pt>
              </c:numCache>
            </c:numRef>
          </c:val>
        </c:ser>
        <c:ser>
          <c:idx val="2"/>
          <c:order val="1"/>
          <c:tx>
            <c:strRef>
              <c:f>Analyse!$B$10</c:f>
              <c:strCache>
                <c:ptCount val="1"/>
                <c:pt idx="0">
                  <c:v>R&amp;D techniques CNES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Analyse!$C$10:$E$10</c:f>
              <c:numCache>
                <c:formatCode>General</c:formatCode>
                <c:ptCount val="3"/>
                <c:pt idx="0">
                  <c:v>1.0</c:v>
                </c:pt>
                <c:pt idx="1">
                  <c:v>16.0</c:v>
                </c:pt>
                <c:pt idx="2">
                  <c:v>3.0</c:v>
                </c:pt>
              </c:numCache>
            </c:numRef>
          </c:val>
        </c:ser>
        <c:ser>
          <c:idx val="1"/>
          <c:order val="2"/>
          <c:tx>
            <c:strRef>
              <c:f>Analyse!$B$9</c:f>
              <c:strCache>
                <c:ptCount val="1"/>
                <c:pt idx="0">
                  <c:v>Politique scientifique IN2P3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Analyse!$C$9:$E$9</c:f>
              <c:numCache>
                <c:formatCode>General</c:formatCode>
                <c:ptCount val="3"/>
                <c:pt idx="0">
                  <c:v>11.0</c:v>
                </c:pt>
                <c:pt idx="1">
                  <c:v>23.0</c:v>
                </c:pt>
                <c:pt idx="2">
                  <c:v>5.0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Analyse!$B$8</c:f>
              <c:strCache>
                <c:ptCount val="1"/>
                <c:pt idx="0">
                  <c:v>Politique scientifique AMU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Analyse!$C$8:$E$8</c:f>
              <c:numCache>
                <c:formatCode>General</c:formatCode>
                <c:ptCount val="3"/>
                <c:pt idx="0">
                  <c:v>14.0</c:v>
                </c:pt>
                <c:pt idx="1">
                  <c:v>16.0</c:v>
                </c:pt>
                <c:pt idx="2">
                  <c:v>2.0</c:v>
                </c:pt>
              </c:numCache>
            </c:numRef>
          </c:val>
        </c:ser>
        <c:ser>
          <c:idx val="1"/>
          <c:order val="1"/>
          <c:tx>
            <c:strRef>
              <c:f>Analyse!$B$9</c:f>
              <c:strCache>
                <c:ptCount val="1"/>
                <c:pt idx="0">
                  <c:v>Politique scientifique IN2P3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Analyse!$C$9:$E$9</c:f>
              <c:numCache>
                <c:formatCode>General</c:formatCode>
                <c:ptCount val="3"/>
                <c:pt idx="0">
                  <c:v>11.0</c:v>
                </c:pt>
                <c:pt idx="1">
                  <c:v>23.0</c:v>
                </c:pt>
                <c:pt idx="2">
                  <c:v>5.0</c:v>
                </c:pt>
              </c:numCache>
            </c:numRef>
          </c:val>
        </c:ser>
        <c:ser>
          <c:idx val="2"/>
          <c:order val="2"/>
          <c:tx>
            <c:strRef>
              <c:f>Analyse!$B$10</c:f>
              <c:strCache>
                <c:ptCount val="1"/>
                <c:pt idx="0">
                  <c:v>R&amp;D techniques CNES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Analyse!$C$10:$E$10</c:f>
              <c:numCache>
                <c:formatCode>General</c:formatCode>
                <c:ptCount val="3"/>
                <c:pt idx="0">
                  <c:v>1.0</c:v>
                </c:pt>
                <c:pt idx="1">
                  <c:v>16.0</c:v>
                </c:pt>
                <c:pt idx="2">
                  <c:v>3.0</c:v>
                </c:pt>
              </c:numCache>
            </c:numRef>
          </c:val>
        </c:ser>
        <c:ser>
          <c:idx val="3"/>
          <c:order val="3"/>
          <c:tx>
            <c:strRef>
              <c:f>Analyse!$B$11</c:f>
              <c:strCache>
                <c:ptCount val="1"/>
                <c:pt idx="0">
                  <c:v>Politique CERN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Analyse!$C$11:$E$11</c:f>
              <c:numCache>
                <c:formatCode>General</c:formatCode>
                <c:ptCount val="3"/>
                <c:pt idx="0">
                  <c:v>8.0</c:v>
                </c:pt>
                <c:pt idx="1">
                  <c:v>3.0</c:v>
                </c:pt>
                <c:pt idx="2">
                  <c:v>6.0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1"/>
          <c:order val="0"/>
          <c:tx>
            <c:strRef>
              <c:f>Analyse!$B$9</c:f>
              <c:strCache>
                <c:ptCount val="1"/>
                <c:pt idx="0">
                  <c:v>Politique scientifique IN2P3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Analyse!$C$9:$E$9</c:f>
              <c:numCache>
                <c:formatCode>General</c:formatCode>
                <c:ptCount val="3"/>
                <c:pt idx="0">
                  <c:v>11.0</c:v>
                </c:pt>
                <c:pt idx="1">
                  <c:v>23.0</c:v>
                </c:pt>
                <c:pt idx="2">
                  <c:v>5.0</c:v>
                </c:pt>
              </c:numCache>
            </c:numRef>
          </c:val>
        </c:ser>
        <c:ser>
          <c:idx val="2"/>
          <c:order val="1"/>
          <c:tx>
            <c:strRef>
              <c:f>Analyse!$B$10</c:f>
              <c:strCache>
                <c:ptCount val="1"/>
                <c:pt idx="0">
                  <c:v>R&amp;D techniques CNES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Analyse!$C$10:$E$10</c:f>
              <c:numCache>
                <c:formatCode>General</c:formatCode>
                <c:ptCount val="3"/>
                <c:pt idx="0">
                  <c:v>1.0</c:v>
                </c:pt>
                <c:pt idx="1">
                  <c:v>16.0</c:v>
                </c:pt>
                <c:pt idx="2">
                  <c:v>3.0</c:v>
                </c:pt>
              </c:numCache>
            </c:numRef>
          </c:val>
        </c:ser>
        <c:ser>
          <c:idx val="3"/>
          <c:order val="2"/>
          <c:tx>
            <c:strRef>
              <c:f>Analyse!$B$11</c:f>
              <c:strCache>
                <c:ptCount val="1"/>
                <c:pt idx="0">
                  <c:v>Politique CERN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Analyse!$C$11:$E$11</c:f>
              <c:numCache>
                <c:formatCode>General</c:formatCode>
                <c:ptCount val="3"/>
                <c:pt idx="0">
                  <c:v>8.0</c:v>
                </c:pt>
                <c:pt idx="1">
                  <c:v>3.0</c:v>
                </c:pt>
                <c:pt idx="2">
                  <c:v>6.0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Analyse!$B$14</c:f>
              <c:strCache>
                <c:ptCount val="1"/>
                <c:pt idx="0">
                  <c:v>oui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Analyse!$C$14:$E$14</c:f>
              <c:numCache>
                <c:formatCode>General</c:formatCode>
                <c:ptCount val="3"/>
                <c:pt idx="0">
                  <c:v>19.0</c:v>
                </c:pt>
                <c:pt idx="1">
                  <c:v>27.0</c:v>
                </c:pt>
                <c:pt idx="2">
                  <c:v>12.0</c:v>
                </c:pt>
              </c:numCache>
            </c:numRef>
          </c:val>
        </c:ser>
        <c:ser>
          <c:idx val="1"/>
          <c:order val="1"/>
          <c:tx>
            <c:strRef>
              <c:f>Analyse!$B$15</c:f>
              <c:strCache>
                <c:ptCount val="1"/>
                <c:pt idx="0">
                  <c:v>non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Analyse!$C$7:$E$7</c:f>
              <c:strCache>
                <c:ptCount val="3"/>
                <c:pt idx="0">
                  <c:v>Chercheur</c:v>
                </c:pt>
                <c:pt idx="1">
                  <c:v>ingénieur/technicien</c:v>
                </c:pt>
                <c:pt idx="2">
                  <c:v>doctorant/postdoctorant</c:v>
                </c:pt>
              </c:strCache>
            </c:strRef>
          </c:cat>
          <c:val>
            <c:numRef>
              <c:f>Analyse!$C$15:$E$15</c:f>
              <c:numCache>
                <c:formatCode>General</c:formatCode>
                <c:ptCount val="3"/>
                <c:pt idx="0">
                  <c:v>15.0</c:v>
                </c:pt>
                <c:pt idx="1">
                  <c:v>31.0</c:v>
                </c:pt>
                <c:pt idx="2">
                  <c:v>4.0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0.80058</cdr:x>
      <cdr:y>0.16049</cdr:y>
    </cdr:from>
    <cdr:to>
      <cdr:x>0.97557</cdr:x>
      <cdr:y>0.29513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912937" y="440267"/>
          <a:ext cx="63671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dirty="0" smtClean="0">
              <a:solidFill>
                <a:schemeClr val="bg2"/>
              </a:solidFill>
            </a:rPr>
            <a:t>19 </a:t>
          </a:r>
          <a:r>
            <a:rPr lang="fr-FR" dirty="0" smtClean="0">
              <a:solidFill>
                <a:schemeClr val="bg2"/>
              </a:solidFill>
            </a:rPr>
            <a:t>%</a:t>
          </a:r>
          <a:endParaRPr lang="fr-FR" dirty="0">
            <a:solidFill>
              <a:schemeClr val="bg2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0.81391</cdr:x>
      <cdr:y>0.10494</cdr:y>
    </cdr:from>
    <cdr:to>
      <cdr:x>0.95923</cdr:x>
      <cdr:y>0.23957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566133" y="287867"/>
          <a:ext cx="63671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dirty="0" smtClean="0">
              <a:solidFill>
                <a:schemeClr val="bg2"/>
              </a:solidFill>
            </a:rPr>
            <a:t>16 </a:t>
          </a:r>
          <a:r>
            <a:rPr lang="fr-FR" dirty="0" smtClean="0">
              <a:solidFill>
                <a:schemeClr val="bg2"/>
              </a:solidFill>
            </a:rPr>
            <a:t>%</a:t>
          </a:r>
          <a:endParaRPr lang="fr-FR" dirty="0">
            <a:solidFill>
              <a:schemeClr val="bg2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A6130-EB73-3E4A-8E14-2A0E55A61854}" type="datetimeFigureOut">
              <a:rPr lang="fr-FR" smtClean="0"/>
              <a:t>12/06/2018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98BE5-BBA7-B942-BE99-0EE306AC954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24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98BE5-BBA7-B942-BE99-0EE306AC954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429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01422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2637" y="1964267"/>
            <a:ext cx="6190414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2637" y="4385734"/>
            <a:ext cx="6190414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004" y="5870577"/>
            <a:ext cx="1313187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2638" y="5870577"/>
            <a:ext cx="4259815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0742" y="5870577"/>
            <a:ext cx="452309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4732865"/>
            <a:ext cx="84201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90601" y="932112"/>
            <a:ext cx="74295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5299603"/>
            <a:ext cx="84201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4" y="609603"/>
            <a:ext cx="84200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3" y="4343400"/>
            <a:ext cx="84200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380451" y="2751671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946" y="718114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52375" y="609603"/>
            <a:ext cx="7682238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71061" y="3352800"/>
            <a:ext cx="7449144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788" y="4343400"/>
            <a:ext cx="84201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3291648"/>
            <a:ext cx="84201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4760448"/>
            <a:ext cx="84201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380451" y="2751671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946" y="718114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52375" y="609603"/>
            <a:ext cx="7682238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5301" y="3886200"/>
            <a:ext cx="84201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4775200"/>
            <a:ext cx="84201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144" y="609603"/>
            <a:ext cx="84201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144" y="3505200"/>
            <a:ext cx="84201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143" y="4343400"/>
            <a:ext cx="84201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95300" y="609602"/>
            <a:ext cx="84201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9060" y="609601"/>
            <a:ext cx="1816339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0"/>
            <a:ext cx="6489366" cy="5181600"/>
          </a:xfrm>
        </p:spPr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3308581"/>
            <a:ext cx="84201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4777381"/>
            <a:ext cx="84201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2142068"/>
            <a:ext cx="4130802" cy="3649134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4599" y="2142069"/>
            <a:ext cx="4130802" cy="364913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5437" y="2218267"/>
            <a:ext cx="383565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70201"/>
            <a:ext cx="4130802" cy="292099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713" y="2218267"/>
            <a:ext cx="381168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4598" y="2870201"/>
            <a:ext cx="4130802" cy="292099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609602"/>
            <a:ext cx="84201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194" y="1557868"/>
            <a:ext cx="3101486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656" y="609601"/>
            <a:ext cx="5013640" cy="5181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0194" y="2997201"/>
            <a:ext cx="3101486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" y="0"/>
            <a:ext cx="98784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639" y="1735672"/>
            <a:ext cx="4438638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8300" y="914400"/>
            <a:ext cx="34671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0639" y="3107272"/>
            <a:ext cx="4438638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609602"/>
            <a:ext cx="84201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2142069"/>
            <a:ext cx="84201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67355" y="5870577"/>
            <a:ext cx="131318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6/12/18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" y="5870577"/>
            <a:ext cx="648950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3092" y="5870577"/>
            <a:ext cx="45230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612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  <p:sldLayoutId id="214748383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5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9.xml"/><Relationship Id="rId3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Sondage JL18</a:t>
            </a:r>
            <a:br>
              <a:rPr lang="fr-FR" dirty="0" smtClean="0"/>
            </a:br>
            <a:r>
              <a:rPr lang="fr-FR" dirty="0" smtClean="0"/>
              <a:t>Résultats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8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420100" cy="1456267"/>
          </a:xfrm>
        </p:spPr>
        <p:txBody>
          <a:bodyPr/>
          <a:lstStyle/>
          <a:p>
            <a:r>
              <a:rPr lang="fr-FR" dirty="0" smtClean="0"/>
              <a:t>Participation au sondage</a:t>
            </a:r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92280"/>
              </p:ext>
            </p:extLst>
          </p:nvPr>
        </p:nvGraphicFramePr>
        <p:xfrm>
          <a:off x="2187575" y="1654175"/>
          <a:ext cx="5505450" cy="393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910096" y="5782733"/>
            <a:ext cx="4060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94 participants + 14 chefs = 108 réponses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65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125" y="0"/>
            <a:ext cx="8420100" cy="1456267"/>
          </a:xfrm>
        </p:spPr>
        <p:txBody>
          <a:bodyPr/>
          <a:lstStyle/>
          <a:p>
            <a:r>
              <a:rPr lang="fr-FR" dirty="0" smtClean="0"/>
              <a:t>Venir aux JL18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49346"/>
              </p:ext>
            </p:extLst>
          </p:nvPr>
        </p:nvGraphicFramePr>
        <p:xfrm>
          <a:off x="111125" y="1222375"/>
          <a:ext cx="4095750" cy="304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3310651"/>
              </p:ext>
            </p:extLst>
          </p:nvPr>
        </p:nvGraphicFramePr>
        <p:xfrm>
          <a:off x="5375275" y="1222375"/>
          <a:ext cx="4095750" cy="304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301358"/>
              </p:ext>
            </p:extLst>
          </p:nvPr>
        </p:nvGraphicFramePr>
        <p:xfrm>
          <a:off x="2930525" y="3521075"/>
          <a:ext cx="4095750" cy="304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274312" y="1222375"/>
            <a:ext cx="932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>
                <a:solidFill>
                  <a:schemeClr val="bg2"/>
                </a:solidFill>
              </a:rPr>
              <a:t>73 pers.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655481" y="1222375"/>
            <a:ext cx="815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>
                <a:solidFill>
                  <a:schemeClr val="bg2"/>
                </a:solidFill>
              </a:rPr>
              <a:t>8 </a:t>
            </a:r>
            <a:r>
              <a:rPr lang="fr-FR" dirty="0" smtClean="0">
                <a:solidFill>
                  <a:schemeClr val="bg2"/>
                </a:solidFill>
              </a:rPr>
              <a:t>pers.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093712" y="3521075"/>
            <a:ext cx="932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>
                <a:solidFill>
                  <a:schemeClr val="bg2"/>
                </a:solidFill>
              </a:rPr>
              <a:t>27 </a:t>
            </a:r>
            <a:r>
              <a:rPr lang="fr-FR" dirty="0" smtClean="0">
                <a:solidFill>
                  <a:schemeClr val="bg2"/>
                </a:solidFill>
              </a:rPr>
              <a:t>pers.</a:t>
            </a:r>
            <a:endParaRPr lang="fr-F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30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420100" cy="1456267"/>
          </a:xfrm>
        </p:spPr>
        <p:txBody>
          <a:bodyPr/>
          <a:lstStyle/>
          <a:p>
            <a:r>
              <a:rPr lang="fr-FR" dirty="0" smtClean="0"/>
              <a:t>Intervention extérieure</a:t>
            </a:r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499790"/>
              </p:ext>
            </p:extLst>
          </p:nvPr>
        </p:nvGraphicFramePr>
        <p:xfrm>
          <a:off x="1431925" y="3987800"/>
          <a:ext cx="36385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142950"/>
              </p:ext>
            </p:extLst>
          </p:nvPr>
        </p:nvGraphicFramePr>
        <p:xfrm>
          <a:off x="5340351" y="3987800"/>
          <a:ext cx="43815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er 8"/>
          <p:cNvGrpSpPr/>
          <p:nvPr/>
        </p:nvGrpSpPr>
        <p:grpSpPr>
          <a:xfrm>
            <a:off x="4483101" y="1130300"/>
            <a:ext cx="3638550" cy="2743200"/>
            <a:chOff x="190503" y="1130300"/>
            <a:chExt cx="3638550" cy="2743200"/>
          </a:xfrm>
        </p:grpSpPr>
        <p:graphicFrame>
          <p:nvGraphicFramePr>
            <p:cNvPr id="3" name="Graphique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15542299"/>
                </p:ext>
              </p:extLst>
            </p:nvPr>
          </p:nvGraphicFramePr>
          <p:xfrm>
            <a:off x="190503" y="1130300"/>
            <a:ext cx="3638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7" name="ZoneTexte 6"/>
            <p:cNvSpPr txBox="1"/>
            <p:nvPr/>
          </p:nvSpPr>
          <p:spPr>
            <a:xfrm>
              <a:off x="3172433" y="1570567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mtClean="0">
                  <a:solidFill>
                    <a:schemeClr val="bg2"/>
                  </a:solidFill>
                </a:rPr>
                <a:t>30 %</a:t>
              </a:r>
              <a:endParaRPr lang="fr-FR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0" name="Grouper 9"/>
          <p:cNvGrpSpPr/>
          <p:nvPr/>
        </p:nvGrpSpPr>
        <p:grpSpPr>
          <a:xfrm>
            <a:off x="422276" y="1130300"/>
            <a:ext cx="3638550" cy="2743200"/>
            <a:chOff x="4184651" y="1130300"/>
            <a:chExt cx="3638550" cy="2743200"/>
          </a:xfrm>
        </p:grpSpPr>
        <p:graphicFrame>
          <p:nvGraphicFramePr>
            <p:cNvPr id="4" name="Graphique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03974671"/>
                </p:ext>
              </p:extLst>
            </p:nvPr>
          </p:nvGraphicFramePr>
          <p:xfrm>
            <a:off x="4184651" y="1130300"/>
            <a:ext cx="3638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8" name="ZoneTexte 7"/>
            <p:cNvSpPr txBox="1"/>
            <p:nvPr/>
          </p:nvSpPr>
          <p:spPr>
            <a:xfrm>
              <a:off x="7160234" y="1570567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bg2"/>
                  </a:solidFill>
                </a:rPr>
                <a:t>36 %</a:t>
              </a:r>
              <a:endParaRPr lang="fr-FR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702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88902"/>
            <a:ext cx="8420100" cy="1456267"/>
          </a:xfrm>
        </p:spPr>
        <p:txBody>
          <a:bodyPr/>
          <a:lstStyle/>
          <a:p>
            <a:r>
              <a:rPr lang="fr-FR" dirty="0" smtClean="0"/>
              <a:t>Participation au speed-</a:t>
            </a:r>
            <a:r>
              <a:rPr lang="fr-FR" dirty="0" err="1" smtClean="0"/>
              <a:t>dating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7792148"/>
              </p:ext>
            </p:extLst>
          </p:nvPr>
        </p:nvGraphicFramePr>
        <p:xfrm>
          <a:off x="292100" y="1422400"/>
          <a:ext cx="4140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635392"/>
              </p:ext>
            </p:extLst>
          </p:nvPr>
        </p:nvGraphicFramePr>
        <p:xfrm>
          <a:off x="5105400" y="1422400"/>
          <a:ext cx="4140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845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420100" cy="1456267"/>
          </a:xfrm>
        </p:spPr>
        <p:txBody>
          <a:bodyPr/>
          <a:lstStyle/>
          <a:p>
            <a:r>
              <a:rPr lang="fr-FR" smtClean="0"/>
              <a:t>Ateliers</a:t>
            </a:r>
            <a:endParaRPr lang="fr-FR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5512256"/>
              </p:ext>
            </p:extLst>
          </p:nvPr>
        </p:nvGraphicFramePr>
        <p:xfrm>
          <a:off x="968375" y="1044575"/>
          <a:ext cx="7664450" cy="555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Grouper 6"/>
          <p:cNvGrpSpPr/>
          <p:nvPr/>
        </p:nvGrpSpPr>
        <p:grpSpPr>
          <a:xfrm>
            <a:off x="968375" y="2716742"/>
            <a:ext cx="7959725" cy="331258"/>
            <a:chOff x="968375" y="2691342"/>
            <a:chExt cx="7959725" cy="331258"/>
          </a:xfrm>
        </p:grpSpPr>
        <p:cxnSp>
          <p:nvCxnSpPr>
            <p:cNvPr id="5" name="Connecteur droit 4"/>
            <p:cNvCxnSpPr/>
            <p:nvPr/>
          </p:nvCxnSpPr>
          <p:spPr>
            <a:xfrm>
              <a:off x="968375" y="3022600"/>
              <a:ext cx="7664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Texte 5"/>
            <p:cNvSpPr txBox="1"/>
            <p:nvPr/>
          </p:nvSpPr>
          <p:spPr>
            <a:xfrm>
              <a:off x="7264400" y="2691342"/>
              <a:ext cx="16637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>
                  <a:solidFill>
                    <a:schemeClr val="accent1"/>
                  </a:solidFill>
                </a:rPr>
                <a:t>Seuil </a:t>
              </a:r>
              <a:r>
                <a:rPr lang="fr-FR" sz="1400" smtClean="0">
                  <a:solidFill>
                    <a:schemeClr val="accent1"/>
                  </a:solidFill>
                </a:rPr>
                <a:t>de sélection</a:t>
              </a:r>
              <a:endParaRPr lang="fr-FR" sz="140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106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8173304"/>
              </p:ext>
            </p:extLst>
          </p:nvPr>
        </p:nvGraphicFramePr>
        <p:xfrm>
          <a:off x="915988" y="1031875"/>
          <a:ext cx="7651750" cy="556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420100" cy="1456267"/>
          </a:xfrm>
        </p:spPr>
        <p:txBody>
          <a:bodyPr/>
          <a:lstStyle/>
          <a:p>
            <a:r>
              <a:rPr lang="fr-FR" smtClean="0"/>
              <a:t>Ateliers</a:t>
            </a:r>
            <a:endParaRPr lang="fr-FR"/>
          </a:p>
        </p:txBody>
      </p:sp>
      <p:sp>
        <p:nvSpPr>
          <p:cNvPr id="4" name="Flèche vers la gauche 3"/>
          <p:cNvSpPr/>
          <p:nvPr/>
        </p:nvSpPr>
        <p:spPr>
          <a:xfrm rot="18695729">
            <a:off x="1634155" y="2469749"/>
            <a:ext cx="582374" cy="180774"/>
          </a:xfrm>
          <a:prstGeom prst="leftArrow">
            <a:avLst/>
          </a:prstGeom>
          <a:solidFill>
            <a:schemeClr val="accent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86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420100" cy="1456267"/>
          </a:xfrm>
        </p:spPr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84100"/>
            <a:ext cx="9906000" cy="2689599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ZoneTexte 5"/>
          <p:cNvSpPr txBox="1"/>
          <p:nvPr/>
        </p:nvSpPr>
        <p:spPr>
          <a:xfrm>
            <a:off x="625991" y="3973699"/>
            <a:ext cx="404576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chemeClr val="accent1"/>
                </a:solidFill>
              </a:rPr>
              <a:t>Animateurs : </a:t>
            </a:r>
          </a:p>
          <a:p>
            <a:r>
              <a:rPr lang="fr-FR" sz="1400" dirty="0" smtClean="0"/>
              <a:t>Laurence 		</a:t>
            </a:r>
            <a:r>
              <a:rPr lang="fr-FR" sz="1400" dirty="0" err="1" smtClean="0"/>
              <a:t>T</a:t>
            </a:r>
            <a:r>
              <a:rPr lang="fr-FR" sz="1400" dirty="0" smtClean="0"/>
              <a:t>/O/QVT</a:t>
            </a:r>
          </a:p>
          <a:p>
            <a:r>
              <a:rPr lang="fr-FR" sz="1400" dirty="0" smtClean="0"/>
              <a:t>Pierre B.  		R/QVT/</a:t>
            </a:r>
            <a:r>
              <a:rPr lang="fr-FR" sz="1400" dirty="0" err="1" smtClean="0"/>
              <a:t>T</a:t>
            </a:r>
            <a:endParaRPr lang="fr-FR" sz="1400" dirty="0" smtClean="0"/>
          </a:p>
          <a:p>
            <a:r>
              <a:rPr lang="fr-FR" sz="1400" dirty="0" smtClean="0"/>
              <a:t>Mathieu P.-T.	R</a:t>
            </a:r>
          </a:p>
          <a:p>
            <a:r>
              <a:rPr lang="fr-FR" sz="1400" dirty="0" smtClean="0"/>
              <a:t>Patrick </a:t>
            </a:r>
            <a:r>
              <a:rPr lang="fr-FR" sz="1400" dirty="0" err="1" smtClean="0"/>
              <a:t>Lamare</a:t>
            </a:r>
            <a:r>
              <a:rPr lang="fr-FR" sz="1400" dirty="0" smtClean="0"/>
              <a:t>	C</a:t>
            </a:r>
          </a:p>
          <a:p>
            <a:r>
              <a:rPr lang="fr-FR" sz="1400" dirty="0" err="1" smtClean="0"/>
              <a:t>Heide</a:t>
            </a:r>
            <a:r>
              <a:rPr lang="fr-FR" sz="1400" dirty="0" smtClean="0"/>
              <a:t> </a:t>
            </a:r>
            <a:r>
              <a:rPr lang="fr-FR" sz="1400" dirty="0"/>
              <a:t>	</a:t>
            </a:r>
            <a:r>
              <a:rPr lang="fr-FR" sz="1400" dirty="0" smtClean="0"/>
              <a:t>	C</a:t>
            </a:r>
          </a:p>
          <a:p>
            <a:r>
              <a:rPr lang="fr-FR" sz="1400" dirty="0" smtClean="0"/>
              <a:t>Julien C?		O</a:t>
            </a:r>
          </a:p>
          <a:p>
            <a:r>
              <a:rPr lang="fr-FR" sz="1400" dirty="0" smtClean="0"/>
              <a:t>Olivier		C/F</a:t>
            </a:r>
          </a:p>
          <a:p>
            <a:r>
              <a:rPr lang="fr-FR" sz="1400" dirty="0" smtClean="0"/>
              <a:t>Thomas A.		R/O</a:t>
            </a:r>
          </a:p>
          <a:p>
            <a:r>
              <a:rPr lang="fr-FR" sz="1400" dirty="0" err="1" smtClean="0"/>
              <a:t>Eric</a:t>
            </a:r>
            <a:r>
              <a:rPr lang="fr-FR" sz="1400" dirty="0" smtClean="0"/>
              <a:t> V.			F/</a:t>
            </a:r>
            <a:r>
              <a:rPr lang="fr-FR" sz="1400" dirty="0" err="1" smtClean="0"/>
              <a:t>T</a:t>
            </a:r>
            <a:endParaRPr lang="fr-FR" sz="1400" dirty="0" smtClean="0"/>
          </a:p>
          <a:p>
            <a:r>
              <a:rPr lang="fr-FR" sz="1400" dirty="0" smtClean="0"/>
              <a:t>Amr			QVT/O</a:t>
            </a:r>
          </a:p>
          <a:p>
            <a:r>
              <a:rPr lang="fr-FR" sz="1400" dirty="0" smtClean="0"/>
              <a:t>Pascale K.		R/</a:t>
            </a:r>
            <a:r>
              <a:rPr lang="fr-FR" sz="1400" dirty="0" err="1" smtClean="0"/>
              <a:t>T</a:t>
            </a:r>
            <a:endParaRPr lang="fr-FR" sz="1400" dirty="0" smtClean="0"/>
          </a:p>
          <a:p>
            <a:r>
              <a:rPr lang="fr-FR" sz="1400" dirty="0" smtClean="0"/>
              <a:t>Pascal P.		F</a:t>
            </a:r>
          </a:p>
        </p:txBody>
      </p:sp>
    </p:spTree>
    <p:extLst>
      <p:ext uri="{BB962C8B-B14F-4D97-AF65-F5344CB8AC3E}">
        <p14:creationId xmlns:p14="http://schemas.microsoft.com/office/powerpoint/2010/main" val="15876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éleste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élest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élest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0D4145A2396C4EAC769F655BEA5CD1" ma:contentTypeVersion="0" ma:contentTypeDescription="Crée un document." ma:contentTypeScope="" ma:versionID="22e179c12c50e49670305cf4d4e70c9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cfc85cd0cb39a39778655062da136d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457741-5193-4D4E-8252-728391B9D3FF}"/>
</file>

<file path=customXml/itemProps2.xml><?xml version="1.0" encoding="utf-8"?>
<ds:datastoreItem xmlns:ds="http://schemas.openxmlformats.org/officeDocument/2006/customXml" ds:itemID="{99E0BBA2-36ED-443F-96CC-9834369C65B2}"/>
</file>

<file path=customXml/itemProps3.xml><?xml version="1.0" encoding="utf-8"?>
<ds:datastoreItem xmlns:ds="http://schemas.openxmlformats.org/officeDocument/2006/customXml" ds:itemID="{D018D2AD-BC26-4775-9E06-652390C4C4D2}"/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807</TotalTime>
  <Words>77</Words>
  <Application>Microsoft Macintosh PowerPoint</Application>
  <PresentationFormat>Format A4 (210 x 297 mm)</PresentationFormat>
  <Paragraphs>42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Céleste</vt:lpstr>
      <vt:lpstr>Sondage JL18 Résultats</vt:lpstr>
      <vt:lpstr>Participation au sondage</vt:lpstr>
      <vt:lpstr>Venir aux JL18</vt:lpstr>
      <vt:lpstr>Intervention extérieure</vt:lpstr>
      <vt:lpstr>Participation au speed-dating</vt:lpstr>
      <vt:lpstr>Ateliers</vt:lpstr>
      <vt:lpstr>Ateliers</vt:lpstr>
      <vt:lpstr>Présentation PowerPoint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Sondage JL18 Résultats</dc:title>
  <dc:creator>Stephanie Escoffier</dc:creator>
  <cp:lastModifiedBy>Stephanie Escoffier</cp:lastModifiedBy>
  <cp:revision>20</cp:revision>
  <dcterms:created xsi:type="dcterms:W3CDTF">2018-06-12T20:53:29Z</dcterms:created>
  <dcterms:modified xsi:type="dcterms:W3CDTF">2018-06-13T10:22:36Z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0x010100220D4145A2396C4EAC769F655BEA5CD1</vt:lpwstr>
  </property>
  <property fmtid="{D5CDD505-2E9C-101B-9397-08002B2CF9AE}" pid="3" name="IsMyDocuments">
    <vt:bool>true</vt:bool>
  </property>
</Properties>
</file>