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34"/>
  </p:notesMasterIdLst>
  <p:handoutMasterIdLst>
    <p:handoutMasterId r:id="rId35"/>
  </p:handoutMasterIdLst>
  <p:sldIdLst>
    <p:sldId id="273" r:id="rId2"/>
    <p:sldId id="440" r:id="rId3"/>
    <p:sldId id="441" r:id="rId4"/>
    <p:sldId id="442" r:id="rId5"/>
    <p:sldId id="288" r:id="rId6"/>
    <p:sldId id="436" r:id="rId7"/>
    <p:sldId id="419" r:id="rId8"/>
    <p:sldId id="420" r:id="rId9"/>
    <p:sldId id="361" r:id="rId10"/>
    <p:sldId id="363" r:id="rId11"/>
    <p:sldId id="392" r:id="rId12"/>
    <p:sldId id="394" r:id="rId13"/>
    <p:sldId id="366" r:id="rId14"/>
    <p:sldId id="371" r:id="rId15"/>
    <p:sldId id="389" r:id="rId16"/>
    <p:sldId id="391" r:id="rId17"/>
    <p:sldId id="430" r:id="rId18"/>
    <p:sldId id="374" r:id="rId19"/>
    <p:sldId id="432" r:id="rId20"/>
    <p:sldId id="429" r:id="rId21"/>
    <p:sldId id="433" r:id="rId22"/>
    <p:sldId id="256" r:id="rId23"/>
    <p:sldId id="435" r:id="rId24"/>
    <p:sldId id="422" r:id="rId25"/>
    <p:sldId id="266" r:id="rId26"/>
    <p:sldId id="301" r:id="rId27"/>
    <p:sldId id="423" r:id="rId28"/>
    <p:sldId id="437" r:id="rId29"/>
    <p:sldId id="434" r:id="rId30"/>
    <p:sldId id="421" r:id="rId31"/>
    <p:sldId id="439" r:id="rId32"/>
    <p:sldId id="329" r:id="rId33"/>
  </p:sldIdLst>
  <p:sldSz cx="9144000" cy="6858000" type="screen4x3"/>
  <p:notesSz cx="6858000" cy="9144000"/>
  <p:defaultTextStyle>
    <a:defPPr>
      <a:defRPr lang="en-US"/>
    </a:defPPr>
    <a:lvl1pPr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16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16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33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77"/>
    <p:restoredTop sz="94646"/>
  </p:normalViewPr>
  <p:slideViewPr>
    <p:cSldViewPr snapToGrid="0">
      <p:cViewPr varScale="1">
        <p:scale>
          <a:sx n="94" d="100"/>
          <a:sy n="94" d="100"/>
        </p:scale>
        <p:origin x="1128"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22CA7B-B97F-AB43-90C6-440A9F8512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A0BE505A-972E-7746-A116-364D9DCB66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Arial" charset="0"/>
                <a:ea typeface="ＭＳ Ｐゴシック" charset="-128"/>
              </a:defRPr>
            </a:lvl1pPr>
          </a:lstStyle>
          <a:p>
            <a:pPr>
              <a:defRPr/>
            </a:pPr>
            <a:fld id="{9248968C-E64E-D84F-A1CD-00DC155A700A}" type="datetimeFigureOut">
              <a:rPr lang="en-US"/>
              <a:pPr>
                <a:defRPr/>
              </a:pPr>
              <a:t>9/18/18</a:t>
            </a:fld>
            <a:endParaRPr lang="en-US"/>
          </a:p>
        </p:txBody>
      </p:sp>
      <p:sp>
        <p:nvSpPr>
          <p:cNvPr id="4" name="Footer Placeholder 3">
            <a:extLst>
              <a:ext uri="{FF2B5EF4-FFF2-40B4-BE49-F238E27FC236}">
                <a16:creationId xmlns:a16="http://schemas.microsoft.com/office/drawing/2014/main" id="{E56F816A-EB90-8348-8A13-F5A3F1486A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Arial"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2DBE52B7-4F69-7045-9E99-EAB6BF33CC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Arial" charset="0"/>
                <a:ea typeface="ＭＳ Ｐゴシック" charset="-128"/>
              </a:defRPr>
            </a:lvl1pPr>
          </a:lstStyle>
          <a:p>
            <a:pPr>
              <a:defRPr/>
            </a:pPr>
            <a:fld id="{780768C3-AED1-0541-8F08-E900ECA157C2}"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9F3B8A02-2164-2949-8A33-2003E1F64F71}"/>
              </a:ext>
            </a:extLst>
          </p:cNvPr>
          <p:cNvSpPr>
            <a:spLocks noGrp="1" noChangeArrowheads="1"/>
          </p:cNvSpPr>
          <p:nvPr>
            <p:ph type="hdr" sz="quarter"/>
          </p:nvPr>
        </p:nvSpPr>
        <p:spPr bwMode="auto">
          <a:xfrm>
            <a:off x="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ctr" anchorCtr="0" compatLnSpc="1">
            <a:prstTxWarp prst="textNoShape">
              <a:avLst/>
            </a:prstTxWarp>
          </a:bodyPr>
          <a:lstStyle>
            <a:lvl1pPr algn="l">
              <a:defRPr sz="1200">
                <a:solidFill>
                  <a:schemeClr val="bg1"/>
                </a:solidFill>
                <a:latin typeface="Arial Black" charset="0"/>
                <a:ea typeface="ＭＳ Ｐゴシック" charset="0"/>
                <a:cs typeface="Arial" charset="0"/>
              </a:defRPr>
            </a:lvl1pPr>
          </a:lstStyle>
          <a:p>
            <a:pPr>
              <a:defRPr/>
            </a:pPr>
            <a:endParaRPr lang="en-US"/>
          </a:p>
        </p:txBody>
      </p:sp>
      <p:sp>
        <p:nvSpPr>
          <p:cNvPr id="142339" name="Rectangle 3">
            <a:extLst>
              <a:ext uri="{FF2B5EF4-FFF2-40B4-BE49-F238E27FC236}">
                <a16:creationId xmlns:a16="http://schemas.microsoft.com/office/drawing/2014/main" id="{F0AD10C3-027F-174A-8FF6-F3A237182345}"/>
              </a:ext>
            </a:extLst>
          </p:cNvPr>
          <p:cNvSpPr>
            <a:spLocks noGrp="1" noChangeArrowheads="1"/>
          </p:cNvSpPr>
          <p:nvPr>
            <p:ph type="dt" idx="1"/>
          </p:nvPr>
        </p:nvSpPr>
        <p:spPr bwMode="auto">
          <a:xfrm>
            <a:off x="3886200" y="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ctr" anchorCtr="0" compatLnSpc="1">
            <a:prstTxWarp prst="textNoShape">
              <a:avLst/>
            </a:prstTxWarp>
          </a:bodyPr>
          <a:lstStyle>
            <a:lvl1pPr algn="r">
              <a:defRPr sz="1200">
                <a:solidFill>
                  <a:schemeClr val="bg1"/>
                </a:solidFill>
                <a:latin typeface="Arial Black" charset="0"/>
                <a:ea typeface="ＭＳ Ｐゴシック" charset="0"/>
                <a:cs typeface="Arial" charset="0"/>
              </a:defRPr>
            </a:lvl1pPr>
          </a:lstStyle>
          <a:p>
            <a:pPr>
              <a:defRPr/>
            </a:pPr>
            <a:endParaRPr lang="en-US"/>
          </a:p>
        </p:txBody>
      </p:sp>
      <p:sp>
        <p:nvSpPr>
          <p:cNvPr id="2052" name="Rectangle 4">
            <a:extLst>
              <a:ext uri="{FF2B5EF4-FFF2-40B4-BE49-F238E27FC236}">
                <a16:creationId xmlns:a16="http://schemas.microsoft.com/office/drawing/2014/main" id="{0B24C395-0B1D-D84D-B32C-E5EEE679518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41" name="Rectangle 5">
            <a:extLst>
              <a:ext uri="{FF2B5EF4-FFF2-40B4-BE49-F238E27FC236}">
                <a16:creationId xmlns:a16="http://schemas.microsoft.com/office/drawing/2014/main" id="{124CB1A1-A6A3-7341-8D62-D7A7B374E12D}"/>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2342" name="Rectangle 6">
            <a:extLst>
              <a:ext uri="{FF2B5EF4-FFF2-40B4-BE49-F238E27FC236}">
                <a16:creationId xmlns:a16="http://schemas.microsoft.com/office/drawing/2014/main" id="{D11F4189-8761-1F44-B525-8799C2273B94}"/>
              </a:ext>
            </a:extLst>
          </p:cNvPr>
          <p:cNvSpPr>
            <a:spLocks noGrp="1" noChangeArrowheads="1"/>
          </p:cNvSpPr>
          <p:nvPr>
            <p:ph type="ftr" sz="quarter" idx="4"/>
          </p:nvPr>
        </p:nvSpPr>
        <p:spPr bwMode="auto">
          <a:xfrm>
            <a:off x="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l">
              <a:defRPr sz="1200">
                <a:solidFill>
                  <a:schemeClr val="bg1"/>
                </a:solidFill>
                <a:latin typeface="Arial Black" charset="0"/>
                <a:ea typeface="ＭＳ Ｐゴシック" charset="0"/>
                <a:cs typeface="Arial" charset="0"/>
              </a:defRPr>
            </a:lvl1pPr>
          </a:lstStyle>
          <a:p>
            <a:pPr>
              <a:defRPr/>
            </a:pPr>
            <a:endParaRPr lang="en-US"/>
          </a:p>
        </p:txBody>
      </p:sp>
      <p:sp>
        <p:nvSpPr>
          <p:cNvPr id="142343" name="Rectangle 7">
            <a:extLst>
              <a:ext uri="{FF2B5EF4-FFF2-40B4-BE49-F238E27FC236}">
                <a16:creationId xmlns:a16="http://schemas.microsoft.com/office/drawing/2014/main" id="{5F05BD0A-0ADE-C443-8BE5-927DA49881FD}"/>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vert="horz" wrap="square" lIns="91440" tIns="45720" rIns="91440" bIns="45720" numCol="1" anchor="b" anchorCtr="0" compatLnSpc="1">
            <a:prstTxWarp prst="textNoShape">
              <a:avLst/>
            </a:prstTxWarp>
          </a:bodyPr>
          <a:lstStyle>
            <a:lvl1pPr algn="r">
              <a:defRPr sz="1200">
                <a:solidFill>
                  <a:schemeClr val="bg1"/>
                </a:solidFill>
                <a:latin typeface="Arial Black" charset="0"/>
                <a:ea typeface="ＭＳ Ｐゴシック" charset="-128"/>
              </a:defRPr>
            </a:lvl1pPr>
          </a:lstStyle>
          <a:p>
            <a:pPr>
              <a:defRPr/>
            </a:pPr>
            <a:fld id="{C2EEFC4B-2DA0-3F46-AB28-7FC5077BA81A}"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a:extLst>
              <a:ext uri="{FF2B5EF4-FFF2-40B4-BE49-F238E27FC236}">
                <a16:creationId xmlns:a16="http://schemas.microsoft.com/office/drawing/2014/main" id="{382CF4B5-BBA2-D442-80BE-1143B5587F1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DBC1950B-2748-6347-98CD-9A4562276BB8}" type="slidenum">
              <a:rPr lang="en-US" altLang="en-US" sz="1200" smtClean="0">
                <a:solidFill>
                  <a:schemeClr val="bg1"/>
                </a:solidFill>
                <a:latin typeface="Arial Black" panose="020B0604020202020204" pitchFamily="34" charset="0"/>
              </a:rPr>
              <a:pPr/>
              <a:t>1</a:t>
            </a:fld>
            <a:endParaRPr lang="en-US" altLang="en-US" sz="1200">
              <a:solidFill>
                <a:schemeClr val="bg1"/>
              </a:solidFill>
              <a:latin typeface="Arial Black" panose="020B0604020202020204" pitchFamily="34" charset="0"/>
            </a:endParaRPr>
          </a:p>
        </p:txBody>
      </p:sp>
      <p:sp>
        <p:nvSpPr>
          <p:cNvPr id="5122" name="Rectangle 2">
            <a:extLst>
              <a:ext uri="{FF2B5EF4-FFF2-40B4-BE49-F238E27FC236}">
                <a16:creationId xmlns:a16="http://schemas.microsoft.com/office/drawing/2014/main" id="{86FBFDC7-8057-F343-B781-998FC393F57F}"/>
              </a:ext>
            </a:extLst>
          </p:cNvPr>
          <p:cNvSpPr>
            <a:spLocks noGrp="1" noRot="1" noChangeAspect="1" noChangeArrowheads="1" noTextEdit="1"/>
          </p:cNvSpPr>
          <p:nvPr>
            <p:ph type="sldImg"/>
          </p:nvPr>
        </p:nvSpPr>
        <p:spPr>
          <a:ln/>
        </p:spPr>
      </p:sp>
      <p:sp>
        <p:nvSpPr>
          <p:cNvPr id="5123" name="Rectangle 3">
            <a:extLst>
              <a:ext uri="{FF2B5EF4-FFF2-40B4-BE49-F238E27FC236}">
                <a16:creationId xmlns:a16="http://schemas.microsoft.com/office/drawing/2014/main" id="{E0055E17-0518-8F48-B4E4-E30171FACDD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noRot="1" noChangeAspect="1"/>
          </p:cNvSpPr>
          <p:nvPr>
            <p:ph type="sldImg"/>
          </p:nvPr>
        </p:nvSpPr>
        <p:spPr>
          <a:prstGeom prst="rect">
            <a:avLst/>
          </a:prstGeom>
        </p:spPr>
        <p:txBody>
          <a:bodyPr/>
          <a:lstStyle/>
          <a:p>
            <a:endParaRPr/>
          </a:p>
        </p:txBody>
      </p:sp>
      <p:sp>
        <p:nvSpPr>
          <p:cNvPr id="449" name="Shape 449"/>
          <p:cNvSpPr>
            <a:spLocks noGrp="1"/>
          </p:cNvSpPr>
          <p:nvPr>
            <p:ph type="body" sz="quarter" idx="1"/>
          </p:nvPr>
        </p:nvSpPr>
        <p:spPr>
          <a:prstGeom prst="rect">
            <a:avLst/>
          </a:prstGeom>
        </p:spPr>
        <p:txBody>
          <a:bodyPr/>
          <a:lstStyle/>
          <a:p>
            <a:r>
              <a:t>#Feeds as fn of freq.</a:t>
            </a:r>
          </a:p>
          <a:p>
            <a:endParaRPr/>
          </a:p>
          <a:p>
            <a:r>
              <a:t>C-BASS Site Klerefontein</a:t>
            </a:r>
          </a:p>
          <a:p>
            <a:r>
              <a:t>Atacama site</a:t>
            </a:r>
          </a:p>
          <a:p>
            <a:endParaRPr/>
          </a:p>
          <a:p>
            <a:r>
              <a:t>7-~20GHz, only need one pixel…  (come back to later)</a:t>
            </a:r>
          </a:p>
        </p:txBody>
      </p:sp>
    </p:spTree>
    <p:extLst>
      <p:ext uri="{BB962C8B-B14F-4D97-AF65-F5344CB8AC3E}">
        <p14:creationId xmlns:p14="http://schemas.microsoft.com/office/powerpoint/2010/main" val="4130859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9B326F65-8B5F-9E41-AE6C-B0BDAC7969FF}"/>
              </a:ext>
            </a:extLst>
          </p:cNvPr>
          <p:cNvSpPr>
            <a:spLocks noGrp="1" noRot="1" noChangeAspect="1" noTextEdit="1"/>
          </p:cNvSpPr>
          <p:nvPr>
            <p:ph type="sldImg"/>
          </p:nvPr>
        </p:nvSpPr>
        <p:spPr>
          <a:ln/>
        </p:spPr>
      </p:sp>
      <p:sp>
        <p:nvSpPr>
          <p:cNvPr id="21506" name="Notes Placeholder 2">
            <a:extLst>
              <a:ext uri="{FF2B5EF4-FFF2-40B4-BE49-F238E27FC236}">
                <a16:creationId xmlns:a16="http://schemas.microsoft.com/office/drawing/2014/main" id="{62E67E9F-684C-B240-956C-9E3168E5C43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Simulations </a:t>
            </a:r>
            <a:r>
              <a:rPr lang="mr-IN" altLang="en-US">
                <a:latin typeface="Arial" panose="020B0604020202020204" pitchFamily="34" charset="0"/>
                <a:ea typeface="ＭＳ Ｐゴシック" panose="020B0600070205080204" pitchFamily="34" charset="-128"/>
                <a:cs typeface="Arial" panose="020B0604020202020204" pitchFamily="34" charset="0"/>
              </a:rPr>
              <a:t>–</a:t>
            </a:r>
            <a:r>
              <a:rPr lang="en-US" altLang="en-US">
                <a:latin typeface="Arial" panose="020B0604020202020204" pitchFamily="34" charset="0"/>
                <a:ea typeface="ＭＳ Ｐゴシック" panose="020B0600070205080204" pitchFamily="34" charset="-128"/>
                <a:cs typeface="Arial" panose="020B0604020202020204" pitchFamily="34" charset="0"/>
              </a:rPr>
              <a:t> single low-latitude pixel with bright synch, free-free and dust. Brighter than CMB at all frequencies! Synch poorly constrained with just Haslam</a:t>
            </a:r>
          </a:p>
        </p:txBody>
      </p:sp>
      <p:sp>
        <p:nvSpPr>
          <p:cNvPr id="21507" name="Slide Number Placeholder 3">
            <a:extLst>
              <a:ext uri="{FF2B5EF4-FFF2-40B4-BE49-F238E27FC236}">
                <a16:creationId xmlns:a16="http://schemas.microsoft.com/office/drawing/2014/main" id="{C90B1360-9F47-D045-85C1-A9353A7CEF37}"/>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095C3CCF-227E-0547-8F7F-4E9A67B592F1}" type="slidenum">
              <a:rPr lang="en-US" altLang="en-US" sz="1200" smtClean="0">
                <a:solidFill>
                  <a:schemeClr val="bg1"/>
                </a:solidFill>
                <a:latin typeface="Arial Black" panose="020B0604020202020204" pitchFamily="34" charset="0"/>
              </a:rPr>
              <a:pPr/>
              <a:t>9</a:t>
            </a:fld>
            <a:endParaRPr lang="en-US" altLang="en-US" sz="1200">
              <a:solidFill>
                <a:schemeClr val="bg1"/>
              </a:solidFill>
              <a:latin typeface="Arial Black"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A7674A17-0771-7B43-9527-C6E8CDFA833A}"/>
              </a:ext>
            </a:extLst>
          </p:cNvPr>
          <p:cNvSpPr>
            <a:spLocks noGrp="1" noRot="1" noChangeAspect="1" noTextEdit="1"/>
          </p:cNvSpPr>
          <p:nvPr>
            <p:ph type="sldImg"/>
          </p:nvPr>
        </p:nvSpPr>
        <p:spPr>
          <a:ln/>
        </p:spPr>
      </p:sp>
      <p:sp>
        <p:nvSpPr>
          <p:cNvPr id="23554" name="Notes Placeholder 2">
            <a:extLst>
              <a:ext uri="{FF2B5EF4-FFF2-40B4-BE49-F238E27FC236}">
                <a16:creationId xmlns:a16="http://schemas.microsoft.com/office/drawing/2014/main" id="{C8635A4A-A259-9940-8A2A-33EFE118225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Adding CBASS improves constraints hugely (flick between two)</a:t>
            </a:r>
          </a:p>
        </p:txBody>
      </p:sp>
      <p:sp>
        <p:nvSpPr>
          <p:cNvPr id="23555" name="Slide Number Placeholder 3">
            <a:extLst>
              <a:ext uri="{FF2B5EF4-FFF2-40B4-BE49-F238E27FC236}">
                <a16:creationId xmlns:a16="http://schemas.microsoft.com/office/drawing/2014/main" id="{46E2D157-F36E-7C42-827A-58D4407495A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4171F4C6-8466-9840-862D-A63A168F720F}" type="slidenum">
              <a:rPr lang="en-US" altLang="en-US" sz="1200" smtClean="0">
                <a:solidFill>
                  <a:schemeClr val="bg1"/>
                </a:solidFill>
                <a:latin typeface="Arial Black" panose="020B0604020202020204" pitchFamily="34" charset="0"/>
              </a:rPr>
              <a:pPr/>
              <a:t>10</a:t>
            </a:fld>
            <a:endParaRPr lang="en-US" altLang="en-US" sz="1200">
              <a:solidFill>
                <a:schemeClr val="bg1"/>
              </a:solidFill>
              <a:latin typeface="Arial Black"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A1175638-6644-2445-BD7F-AF02C05480BC}"/>
              </a:ext>
            </a:extLst>
          </p:cNvPr>
          <p:cNvSpPr>
            <a:spLocks noGrp="1" noRot="1" noChangeAspect="1" noTextEdit="1"/>
          </p:cNvSpPr>
          <p:nvPr>
            <p:ph type="sldImg"/>
          </p:nvPr>
        </p:nvSpPr>
        <p:spPr>
          <a:ln/>
        </p:spPr>
      </p:sp>
      <p:sp>
        <p:nvSpPr>
          <p:cNvPr id="27650" name="Notes Placeholder 2">
            <a:extLst>
              <a:ext uri="{FF2B5EF4-FFF2-40B4-BE49-F238E27FC236}">
                <a16:creationId xmlns:a16="http://schemas.microsoft.com/office/drawing/2014/main" id="{CB845A32-AFB8-3F4B-BDB2-ECDD4B6AC12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Same but now with polarization. Only synch and dust. ‘LiteBIRD’ is representative, not exact current specs. CMB in model is zero amplitude (pretend all the EE has been cleaned out and looking for BB)</a:t>
            </a:r>
          </a:p>
        </p:txBody>
      </p:sp>
      <p:sp>
        <p:nvSpPr>
          <p:cNvPr id="27651" name="Slide Number Placeholder 3">
            <a:extLst>
              <a:ext uri="{FF2B5EF4-FFF2-40B4-BE49-F238E27FC236}">
                <a16:creationId xmlns:a16="http://schemas.microsoft.com/office/drawing/2014/main" id="{D3951F99-3B02-034C-A89A-50A3DB9EBA2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F73CAD6B-CA04-6C47-8E32-96A2E60D6F04}" type="slidenum">
              <a:rPr lang="en-US" altLang="en-US" sz="1200" smtClean="0">
                <a:solidFill>
                  <a:schemeClr val="bg1"/>
                </a:solidFill>
                <a:latin typeface="Arial Black" panose="020B0604020202020204" pitchFamily="34" charset="0"/>
              </a:rPr>
              <a:pPr/>
              <a:t>13</a:t>
            </a:fld>
            <a:endParaRPr lang="en-US" altLang="en-US" sz="1200">
              <a:solidFill>
                <a:schemeClr val="bg1"/>
              </a:solidFill>
              <a:latin typeface="Arial Black" panose="020B0604020202020204" pitchFamily="34" charset="0"/>
            </a:endParaRPr>
          </a:p>
        </p:txBody>
      </p:sp>
    </p:spTree>
    <p:extLst>
      <p:ext uri="{BB962C8B-B14F-4D97-AF65-F5344CB8AC3E}">
        <p14:creationId xmlns:p14="http://schemas.microsoft.com/office/powerpoint/2010/main" val="674173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D23A21EF-03FF-4A48-BDB5-7355997429B5}"/>
              </a:ext>
            </a:extLst>
          </p:cNvPr>
          <p:cNvSpPr>
            <a:spLocks noGrp="1" noRot="1" noChangeAspect="1" noTextEdit="1"/>
          </p:cNvSpPr>
          <p:nvPr>
            <p:ph type="sldImg"/>
          </p:nvPr>
        </p:nvSpPr>
        <p:spPr>
          <a:ln/>
        </p:spPr>
      </p:sp>
      <p:sp>
        <p:nvSpPr>
          <p:cNvPr id="29698" name="Notes Placeholder 2">
            <a:extLst>
              <a:ext uri="{FF2B5EF4-FFF2-40B4-BE49-F238E27FC236}">
                <a16:creationId xmlns:a16="http://schemas.microsoft.com/office/drawing/2014/main" id="{0D541902-1C96-174C-A494-38C338CD222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Adding CBASS makes a big difference (flick)</a:t>
            </a:r>
          </a:p>
          <a:p>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29699" name="Slide Number Placeholder 3">
            <a:extLst>
              <a:ext uri="{FF2B5EF4-FFF2-40B4-BE49-F238E27FC236}">
                <a16:creationId xmlns:a16="http://schemas.microsoft.com/office/drawing/2014/main" id="{1253A3CA-F24A-A94C-900A-483883CDF2E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E72AAB99-D76C-7942-B228-BE778183B8DB}" type="slidenum">
              <a:rPr lang="en-US" altLang="en-US" sz="1200" smtClean="0">
                <a:solidFill>
                  <a:schemeClr val="bg1"/>
                </a:solidFill>
                <a:latin typeface="Arial Black" panose="020B0604020202020204" pitchFamily="34" charset="0"/>
              </a:rPr>
              <a:pPr/>
              <a:t>14</a:t>
            </a:fld>
            <a:endParaRPr lang="en-US" altLang="en-US" sz="1200">
              <a:solidFill>
                <a:schemeClr val="bg1"/>
              </a:solidFill>
              <a:latin typeface="Arial Black" panose="020B0604020202020204" pitchFamily="34" charset="0"/>
            </a:endParaRPr>
          </a:p>
        </p:txBody>
      </p:sp>
    </p:spTree>
    <p:extLst>
      <p:ext uri="{BB962C8B-B14F-4D97-AF65-F5344CB8AC3E}">
        <p14:creationId xmlns:p14="http://schemas.microsoft.com/office/powerpoint/2010/main" val="344828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Shape 534"/>
          <p:cNvSpPr>
            <a:spLocks noGrp="1" noRot="1" noChangeAspect="1"/>
          </p:cNvSpPr>
          <p:nvPr>
            <p:ph type="sldImg"/>
          </p:nvPr>
        </p:nvSpPr>
        <p:spPr>
          <a:prstGeom prst="rect">
            <a:avLst/>
          </a:prstGeom>
        </p:spPr>
        <p:txBody>
          <a:bodyPr/>
          <a:lstStyle/>
          <a:p>
            <a:endParaRPr/>
          </a:p>
        </p:txBody>
      </p:sp>
      <p:sp>
        <p:nvSpPr>
          <p:cNvPr id="535" name="Shape 535"/>
          <p:cNvSpPr>
            <a:spLocks noGrp="1"/>
          </p:cNvSpPr>
          <p:nvPr>
            <p:ph type="body" sz="quarter" idx="1"/>
          </p:nvPr>
        </p:nvSpPr>
        <p:spPr>
          <a:prstGeom prst="rect">
            <a:avLst/>
          </a:prstGeom>
        </p:spPr>
        <p:txBody>
          <a:bodyPr/>
          <a:lstStyle/>
          <a:p>
            <a:r>
              <a:t>Ground templates</a:t>
            </a:r>
          </a:p>
        </p:txBody>
      </p:sp>
    </p:spTree>
    <p:extLst>
      <p:ext uri="{BB962C8B-B14F-4D97-AF65-F5344CB8AC3E}">
        <p14:creationId xmlns:p14="http://schemas.microsoft.com/office/powerpoint/2010/main" val="632617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573451FE-1A25-8548-A95D-50ECF4DB10D7}"/>
              </a:ext>
            </a:extLst>
          </p:cNvPr>
          <p:cNvSpPr>
            <a:spLocks noGrp="1" noRot="1" noChangeAspect="1" noTextEdit="1"/>
          </p:cNvSpPr>
          <p:nvPr>
            <p:ph type="sldImg"/>
          </p:nvPr>
        </p:nvSpPr>
        <p:spPr>
          <a:ln/>
        </p:spPr>
      </p:sp>
      <p:sp>
        <p:nvSpPr>
          <p:cNvPr id="47106" name="Notes Placeholder 2">
            <a:extLst>
              <a:ext uri="{FF2B5EF4-FFF2-40B4-BE49-F238E27FC236}">
                <a16:creationId xmlns:a16="http://schemas.microsoft.com/office/drawing/2014/main" id="{27B51D9B-F67F-C24F-92BE-1641CDD68F7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The 3-colour map Haslam </a:t>
            </a:r>
            <a:r>
              <a:rPr lang="mr-IN" altLang="en-US">
                <a:latin typeface="Arial" panose="020B0604020202020204" pitchFamily="34" charset="0"/>
                <a:ea typeface="ＭＳ Ｐゴシック" panose="020B0600070205080204" pitchFamily="34" charset="-128"/>
                <a:cs typeface="Arial" panose="020B0604020202020204" pitchFamily="34" charset="0"/>
              </a:rPr>
              <a:t>–</a:t>
            </a:r>
            <a:r>
              <a:rPr lang="en-US" altLang="en-US">
                <a:latin typeface="Arial" panose="020B0604020202020204" pitchFamily="34" charset="0"/>
                <a:ea typeface="ＭＳ Ｐゴシック" panose="020B0600070205080204" pitchFamily="34" charset="-128"/>
                <a:cs typeface="Arial" panose="020B0604020202020204" pitchFamily="34" charset="0"/>
              </a:rPr>
              <a:t> CBASS </a:t>
            </a:r>
            <a:r>
              <a:rPr lang="mr-IN" altLang="en-US">
                <a:latin typeface="Arial" panose="020B0604020202020204" pitchFamily="34" charset="0"/>
                <a:ea typeface="ＭＳ Ｐゴシック" panose="020B0600070205080204" pitchFamily="34" charset="-128"/>
                <a:cs typeface="Arial" panose="020B0604020202020204" pitchFamily="34" charset="0"/>
              </a:rPr>
              <a:t>–</a:t>
            </a:r>
            <a:r>
              <a:rPr lang="en-US" altLang="en-US">
                <a:latin typeface="Arial" panose="020B0604020202020204" pitchFamily="34" charset="0"/>
                <a:ea typeface="ＭＳ Ｐゴシック" panose="020B0600070205080204" pitchFamily="34" charset="-128"/>
                <a:cs typeface="Arial" panose="020B0604020202020204" pitchFamily="34" charset="0"/>
              </a:rPr>
              <a:t> WMAP K minus CMB. Yellow-red synchrotron of various ages/spectra, cyan free-free, blue AME, multi-coloured extragalactic sources.</a:t>
            </a:r>
          </a:p>
        </p:txBody>
      </p:sp>
      <p:sp>
        <p:nvSpPr>
          <p:cNvPr id="47107" name="Slide Number Placeholder 3">
            <a:extLst>
              <a:ext uri="{FF2B5EF4-FFF2-40B4-BE49-F238E27FC236}">
                <a16:creationId xmlns:a16="http://schemas.microsoft.com/office/drawing/2014/main" id="{84E7B41E-1E9F-9941-9D5C-55C152BD0C2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Arial" panose="020B0604020202020204" pitchFamily="34" charset="0"/>
                <a:ea typeface="ＭＳ Ｐゴシック" panose="020B0600070205080204" pitchFamily="34" charset="-128"/>
              </a:defRPr>
            </a:lvl1pPr>
            <a:lvl2pPr marL="742950" indent="-285750">
              <a:defRPr sz="1600">
                <a:solidFill>
                  <a:schemeClr val="tx1"/>
                </a:solidFill>
                <a:latin typeface="Arial" panose="020B0604020202020204" pitchFamily="34" charset="0"/>
                <a:ea typeface="ＭＳ Ｐゴシック" panose="020B0600070205080204" pitchFamily="34" charset="-128"/>
              </a:defRPr>
            </a:lvl2pPr>
            <a:lvl3pPr marL="1143000" indent="-228600">
              <a:defRPr sz="1600">
                <a:solidFill>
                  <a:schemeClr val="tx1"/>
                </a:solidFill>
                <a:latin typeface="Arial" panose="020B0604020202020204" pitchFamily="34" charset="0"/>
                <a:ea typeface="ＭＳ Ｐゴシック" panose="020B0600070205080204" pitchFamily="34" charset="-128"/>
              </a:defRPr>
            </a:lvl3pPr>
            <a:lvl4pPr marL="1600200" indent="-228600">
              <a:defRPr sz="1600">
                <a:solidFill>
                  <a:schemeClr val="tx1"/>
                </a:solidFill>
                <a:latin typeface="Arial" panose="020B0604020202020204" pitchFamily="34" charset="0"/>
                <a:ea typeface="ＭＳ Ｐゴシック" panose="020B0600070205080204" pitchFamily="34" charset="-128"/>
              </a:defRPr>
            </a:lvl4pPr>
            <a:lvl5pPr marL="2057400" indent="-228600">
              <a:defRPr sz="16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600">
                <a:solidFill>
                  <a:schemeClr val="tx1"/>
                </a:solidFill>
                <a:latin typeface="Arial" panose="020B0604020202020204" pitchFamily="34" charset="0"/>
                <a:ea typeface="ＭＳ Ｐゴシック" panose="020B0600070205080204" pitchFamily="34" charset="-128"/>
              </a:defRPr>
            </a:lvl9pPr>
          </a:lstStyle>
          <a:p>
            <a:fld id="{90A0A820-4B0A-F040-A805-EA594C4897B2}" type="slidenum">
              <a:rPr lang="en-US" altLang="en-US" sz="1200" smtClean="0">
                <a:solidFill>
                  <a:schemeClr val="bg1"/>
                </a:solidFill>
                <a:latin typeface="Arial Black" panose="020B0604020202020204" pitchFamily="34" charset="0"/>
              </a:rPr>
              <a:pPr/>
              <a:t>32</a:t>
            </a:fld>
            <a:endParaRPr lang="en-US" altLang="en-US" sz="1200">
              <a:solidFill>
                <a:schemeClr val="bg1"/>
              </a:solidFill>
              <a:latin typeface="Arial Black"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US"/>
          </a:p>
        </p:txBody>
      </p:sp>
    </p:spTree>
    <p:extLst>
      <p:ext uri="{BB962C8B-B14F-4D97-AF65-F5344CB8AC3E}">
        <p14:creationId xmlns:p14="http://schemas.microsoft.com/office/powerpoint/2010/main" val="2472366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42610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74638"/>
            <a:ext cx="2124075" cy="5856287"/>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293688" y="274638"/>
            <a:ext cx="6221412" cy="58562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60403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
        <p:nvSpPr>
          <p:cNvPr id="3" name="Content Placeholder 2"/>
          <p:cNvSpPr>
            <a:spLocks noGrp="1"/>
          </p:cNvSpPr>
          <p:nvPr>
            <p:ph sz="half" idx="1"/>
          </p:nvPr>
        </p:nvSpPr>
        <p:spPr>
          <a:xfrm>
            <a:off x="293688" y="1506538"/>
            <a:ext cx="4171950" cy="46243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quarter" idx="2"/>
          </p:nvPr>
        </p:nvSpPr>
        <p:spPr>
          <a:xfrm>
            <a:off x="4618038" y="1506538"/>
            <a:ext cx="4173537" cy="2235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4"/>
          <p:cNvSpPr>
            <a:spLocks noGrp="1"/>
          </p:cNvSpPr>
          <p:nvPr>
            <p:ph sz="quarter" idx="3"/>
          </p:nvPr>
        </p:nvSpPr>
        <p:spPr>
          <a:xfrm>
            <a:off x="4618038" y="3894138"/>
            <a:ext cx="4173537" cy="22367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263218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
        <p:nvSpPr>
          <p:cNvPr id="3" name="Text Placeholder 2"/>
          <p:cNvSpPr>
            <a:spLocks noGrp="1"/>
          </p:cNvSpPr>
          <p:nvPr>
            <p:ph type="body" sz="half" idx="1"/>
          </p:nvPr>
        </p:nvSpPr>
        <p:spPr>
          <a:xfrm>
            <a:off x="293688" y="1506538"/>
            <a:ext cx="4171950" cy="46243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18038" y="1506538"/>
            <a:ext cx="4173537" cy="46243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17948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
        <p:nvSpPr>
          <p:cNvPr id="3" name="Text Placeholder 2"/>
          <p:cNvSpPr>
            <a:spLocks noGrp="1"/>
          </p:cNvSpPr>
          <p:nvPr>
            <p:ph type="body" sz="half" idx="1"/>
          </p:nvPr>
        </p:nvSpPr>
        <p:spPr>
          <a:xfrm>
            <a:off x="293688" y="1506538"/>
            <a:ext cx="4171950" cy="46243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quarter" idx="2"/>
          </p:nvPr>
        </p:nvSpPr>
        <p:spPr>
          <a:xfrm>
            <a:off x="4618038" y="1506538"/>
            <a:ext cx="4173537" cy="22352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4"/>
          <p:cNvSpPr>
            <a:spLocks noGrp="1"/>
          </p:cNvSpPr>
          <p:nvPr>
            <p:ph sz="quarter" idx="3"/>
          </p:nvPr>
        </p:nvSpPr>
        <p:spPr>
          <a:xfrm>
            <a:off x="4618038" y="3894138"/>
            <a:ext cx="4173537" cy="22367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09155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405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11033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a:t>Click to edit Master text styles</a:t>
            </a:r>
          </a:p>
        </p:txBody>
      </p:sp>
    </p:spTree>
    <p:extLst>
      <p:ext uri="{BB962C8B-B14F-4D97-AF65-F5344CB8AC3E}">
        <p14:creationId xmlns:p14="http://schemas.microsoft.com/office/powerpoint/2010/main" val="4267949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
        <p:nvSpPr>
          <p:cNvPr id="3" name="Content Placeholder 2"/>
          <p:cNvSpPr>
            <a:spLocks noGrp="1"/>
          </p:cNvSpPr>
          <p:nvPr>
            <p:ph sz="half" idx="1"/>
          </p:nvPr>
        </p:nvSpPr>
        <p:spPr>
          <a:xfrm>
            <a:off x="293688" y="1506538"/>
            <a:ext cx="4171950" cy="4624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18038" y="1506538"/>
            <a:ext cx="4173537" cy="4624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53060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11956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a:t>Click to edit Master title style</a:t>
            </a:r>
            <a:endParaRPr lang="en-US"/>
          </a:p>
        </p:txBody>
      </p:sp>
    </p:spTree>
    <p:extLst>
      <p:ext uri="{BB962C8B-B14F-4D97-AF65-F5344CB8AC3E}">
        <p14:creationId xmlns:p14="http://schemas.microsoft.com/office/powerpoint/2010/main" val="2093485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6063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378756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701664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5335C"/>
        </a:solidFill>
        <a:effectLst/>
      </p:bgPr>
    </p:bg>
    <p:spTree>
      <p:nvGrpSpPr>
        <p:cNvPr id="1" name=""/>
        <p:cNvGrpSpPr/>
        <p:nvPr/>
      </p:nvGrpSpPr>
      <p:grpSpPr>
        <a:xfrm>
          <a:off x="0" y="0"/>
          <a:ext cx="0" cy="0"/>
          <a:chOff x="0" y="0"/>
          <a:chExt cx="0" cy="0"/>
        </a:xfrm>
      </p:grpSpPr>
      <p:sp>
        <p:nvSpPr>
          <p:cNvPr id="1026" name="Rectangle 19">
            <a:extLst>
              <a:ext uri="{FF2B5EF4-FFF2-40B4-BE49-F238E27FC236}">
                <a16:creationId xmlns:a16="http://schemas.microsoft.com/office/drawing/2014/main" id="{7B91CF65-C1E6-F940-84D2-6C1E64EBF066}"/>
              </a:ext>
            </a:extLst>
          </p:cNvPr>
          <p:cNvSpPr>
            <a:spLocks noChangeArrowheads="1"/>
          </p:cNvSpPr>
          <p:nvPr userDrawn="1"/>
        </p:nvSpPr>
        <p:spPr bwMode="auto">
          <a:xfrm>
            <a:off x="0" y="712788"/>
            <a:ext cx="9144000" cy="56730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ctr">
              <a:defRPr sz="1600">
                <a:solidFill>
                  <a:schemeClr val="tx1"/>
                </a:solidFill>
                <a:latin typeface="Arial" charset="0"/>
                <a:ea typeface="ＭＳ Ｐゴシック" charset="-128"/>
              </a:defRPr>
            </a:lvl1pPr>
            <a:lvl2pPr marL="742950" indent="-285750" algn="ctr">
              <a:defRPr sz="1600">
                <a:solidFill>
                  <a:schemeClr val="tx1"/>
                </a:solidFill>
                <a:latin typeface="Arial" charset="0"/>
                <a:ea typeface="ＭＳ Ｐゴシック" charset="-128"/>
              </a:defRPr>
            </a:lvl2pPr>
            <a:lvl3pPr marL="1143000" indent="-228600" algn="ctr">
              <a:defRPr sz="1600">
                <a:solidFill>
                  <a:schemeClr val="tx1"/>
                </a:solidFill>
                <a:latin typeface="Arial" charset="0"/>
                <a:ea typeface="ＭＳ Ｐゴシック" charset="-128"/>
              </a:defRPr>
            </a:lvl3pPr>
            <a:lvl4pPr marL="1600200" indent="-228600" algn="ctr">
              <a:defRPr sz="1600">
                <a:solidFill>
                  <a:schemeClr val="tx1"/>
                </a:solidFill>
                <a:latin typeface="Arial" charset="0"/>
                <a:ea typeface="ＭＳ Ｐゴシック" charset="-128"/>
              </a:defRPr>
            </a:lvl4pPr>
            <a:lvl5pPr marL="2057400" indent="-228600" algn="ctr">
              <a:defRPr sz="1600">
                <a:solidFill>
                  <a:schemeClr val="tx1"/>
                </a:solidFill>
                <a:latin typeface="Arial" charset="0"/>
                <a:ea typeface="ＭＳ Ｐゴシック" charset="-128"/>
              </a:defRPr>
            </a:lvl5pPr>
            <a:lvl6pPr marL="2514600" indent="-228600" algn="ctr" eaLnBrk="0" fontAlgn="base" hangingPunct="0">
              <a:spcBef>
                <a:spcPct val="0"/>
              </a:spcBef>
              <a:spcAft>
                <a:spcPct val="0"/>
              </a:spcAft>
              <a:defRPr sz="1600">
                <a:solidFill>
                  <a:schemeClr val="tx1"/>
                </a:solidFill>
                <a:latin typeface="Arial" charset="0"/>
                <a:ea typeface="ＭＳ Ｐゴシック" charset="-128"/>
              </a:defRPr>
            </a:lvl6pPr>
            <a:lvl7pPr marL="2971800" indent="-228600" algn="ctr" eaLnBrk="0" fontAlgn="base" hangingPunct="0">
              <a:spcBef>
                <a:spcPct val="0"/>
              </a:spcBef>
              <a:spcAft>
                <a:spcPct val="0"/>
              </a:spcAft>
              <a:defRPr sz="1600">
                <a:solidFill>
                  <a:schemeClr val="tx1"/>
                </a:solidFill>
                <a:latin typeface="Arial" charset="0"/>
                <a:ea typeface="ＭＳ Ｐゴシック" charset="-128"/>
              </a:defRPr>
            </a:lvl7pPr>
            <a:lvl8pPr marL="3429000" indent="-228600" algn="ctr" eaLnBrk="0" fontAlgn="base" hangingPunct="0">
              <a:spcBef>
                <a:spcPct val="0"/>
              </a:spcBef>
              <a:spcAft>
                <a:spcPct val="0"/>
              </a:spcAft>
              <a:defRPr sz="1600">
                <a:solidFill>
                  <a:schemeClr val="tx1"/>
                </a:solidFill>
                <a:latin typeface="Arial" charset="0"/>
                <a:ea typeface="ＭＳ Ｐゴシック" charset="-128"/>
              </a:defRPr>
            </a:lvl8pPr>
            <a:lvl9pPr marL="3886200" indent="-228600" algn="ctr" eaLnBrk="0" fontAlgn="base" hangingPunct="0">
              <a:spcBef>
                <a:spcPct val="0"/>
              </a:spcBef>
              <a:spcAft>
                <a:spcPct val="0"/>
              </a:spcAft>
              <a:defRPr sz="1600">
                <a:solidFill>
                  <a:schemeClr val="tx1"/>
                </a:solidFill>
                <a:latin typeface="Arial" charset="0"/>
                <a:ea typeface="ＭＳ Ｐゴシック" charset="-128"/>
              </a:defRPr>
            </a:lvl9pPr>
          </a:lstStyle>
          <a:p>
            <a:pPr>
              <a:defRPr/>
            </a:pPr>
            <a:endParaRPr lang="x-none" altLang="x-none"/>
          </a:p>
        </p:txBody>
      </p:sp>
      <p:sp>
        <p:nvSpPr>
          <p:cNvPr id="1027" name="Rectangle 2">
            <a:extLst>
              <a:ext uri="{FF2B5EF4-FFF2-40B4-BE49-F238E27FC236}">
                <a16:creationId xmlns:a16="http://schemas.microsoft.com/office/drawing/2014/main" id="{F0AA6923-C5BD-4740-AF34-6754BDEC161C}"/>
              </a:ext>
            </a:extLst>
          </p:cNvPr>
          <p:cNvSpPr>
            <a:spLocks noGrp="1" noChangeArrowheads="1"/>
          </p:cNvSpPr>
          <p:nvPr>
            <p:ph type="body" idx="1"/>
          </p:nvPr>
        </p:nvSpPr>
        <p:spPr bwMode="auto">
          <a:xfrm>
            <a:off x="293688" y="1506538"/>
            <a:ext cx="8497887" cy="462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6" name="Picture 5" descr="ox_small_cmyk_pos_rect.jpg">
            <a:extLst>
              <a:ext uri="{FF2B5EF4-FFF2-40B4-BE49-F238E27FC236}">
                <a16:creationId xmlns:a16="http://schemas.microsoft.com/office/drawing/2014/main" id="{1BC2261D-B02B-304B-A2F3-4D1E37A6653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22932" y="6389472"/>
            <a:ext cx="1521068" cy="468528"/>
          </a:xfrm>
          <a:prstGeom prst="rect">
            <a:avLst/>
          </a:prstGeom>
        </p:spPr>
      </p:pic>
      <p:sp>
        <p:nvSpPr>
          <p:cNvPr id="2" name="TextBox 1">
            <a:extLst>
              <a:ext uri="{FF2B5EF4-FFF2-40B4-BE49-F238E27FC236}">
                <a16:creationId xmlns:a16="http://schemas.microsoft.com/office/drawing/2014/main" id="{9D59859A-7A84-4645-8184-CFC4BF6EC9F7}"/>
              </a:ext>
            </a:extLst>
          </p:cNvPr>
          <p:cNvSpPr txBox="1"/>
          <p:nvPr userDrawn="1"/>
        </p:nvSpPr>
        <p:spPr>
          <a:xfrm>
            <a:off x="0" y="6444496"/>
            <a:ext cx="4971233" cy="338554"/>
          </a:xfrm>
          <a:prstGeom prst="rect">
            <a:avLst/>
          </a:prstGeom>
          <a:noFill/>
        </p:spPr>
        <p:txBody>
          <a:bodyPr wrap="none" rtlCol="0">
            <a:spAutoFit/>
          </a:bodyPr>
          <a:lstStyle/>
          <a:p>
            <a:r>
              <a:rPr lang="en-US" dirty="0">
                <a:solidFill>
                  <a:schemeClr val="bg1"/>
                </a:solidFill>
              </a:rPr>
              <a:t>European CMB coordination meeting, Florence 2018</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txStyles>
    <p:titleStyle>
      <a:lvl1pPr algn="ctr" rtl="0" eaLnBrk="0" fontAlgn="base" hangingPunct="0">
        <a:spcBef>
          <a:spcPct val="0"/>
        </a:spcBef>
        <a:spcAft>
          <a:spcPct val="0"/>
        </a:spcAft>
        <a:defRPr sz="3600" b="1">
          <a:solidFill>
            <a:srgbClr val="FFFFFF"/>
          </a:solidFill>
          <a:latin typeface="+mj-lt"/>
          <a:ea typeface="+mj-ea"/>
          <a:cs typeface="ＭＳ Ｐゴシック" charset="0"/>
        </a:defRPr>
      </a:lvl1pPr>
      <a:lvl2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3600" b="1">
          <a:solidFill>
            <a:srgbClr val="FFFFFF"/>
          </a:solidFill>
          <a:latin typeface="Helvetica" charset="0"/>
          <a:ea typeface="ＭＳ Ｐゴシック" charset="0"/>
        </a:defRPr>
      </a:lvl6pPr>
      <a:lvl7pPr marL="914400" algn="ctr" rtl="0" eaLnBrk="0" fontAlgn="base" hangingPunct="0">
        <a:spcBef>
          <a:spcPct val="0"/>
        </a:spcBef>
        <a:spcAft>
          <a:spcPct val="0"/>
        </a:spcAft>
        <a:defRPr sz="3600" b="1">
          <a:solidFill>
            <a:srgbClr val="FFFFFF"/>
          </a:solidFill>
          <a:latin typeface="Helvetica" charset="0"/>
          <a:ea typeface="ＭＳ Ｐゴシック" charset="0"/>
        </a:defRPr>
      </a:lvl7pPr>
      <a:lvl8pPr marL="1371600" algn="ctr" rtl="0" eaLnBrk="0" fontAlgn="base" hangingPunct="0">
        <a:spcBef>
          <a:spcPct val="0"/>
        </a:spcBef>
        <a:spcAft>
          <a:spcPct val="0"/>
        </a:spcAft>
        <a:defRPr sz="3600" b="1">
          <a:solidFill>
            <a:srgbClr val="FFFFFF"/>
          </a:solidFill>
          <a:latin typeface="Helvetica" charset="0"/>
          <a:ea typeface="ＭＳ Ｐゴシック" charset="0"/>
        </a:defRPr>
      </a:lvl8pPr>
      <a:lvl9pPr marL="1828800" algn="ctr" rtl="0" eaLnBrk="0" fontAlgn="base" hangingPunct="0">
        <a:spcBef>
          <a:spcPct val="0"/>
        </a:spcBef>
        <a:spcAft>
          <a:spcPct val="0"/>
        </a:spcAft>
        <a:defRPr sz="3600" b="1">
          <a:solidFill>
            <a:srgbClr val="FFFFFF"/>
          </a:solidFill>
          <a:latin typeface="Helvetica"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rgbClr val="3366FF"/>
          </a:solidFill>
          <a:latin typeface="+mn-lt"/>
          <a:ea typeface="+mn-ea"/>
        </a:defRPr>
      </a:lvl2pPr>
      <a:lvl3pPr marL="1143000" indent="-228600" algn="l" rtl="0" eaLnBrk="0" fontAlgn="base" hangingPunct="0">
        <a:spcBef>
          <a:spcPct val="20000"/>
        </a:spcBef>
        <a:spcAft>
          <a:spcPct val="0"/>
        </a:spcAft>
        <a:buChar char="•"/>
        <a:defRPr sz="2400">
          <a:solidFill>
            <a:srgbClr val="FF6600"/>
          </a:solidFill>
          <a:latin typeface="+mn-lt"/>
          <a:ea typeface="+mn-ea"/>
        </a:defRPr>
      </a:lvl3pPr>
      <a:lvl4pPr marL="1600200" indent="-228600" algn="l" rtl="0" eaLnBrk="0" fontAlgn="base" hangingPunct="0">
        <a:spcBef>
          <a:spcPct val="20000"/>
        </a:spcBef>
        <a:spcAft>
          <a:spcPct val="0"/>
        </a:spcAft>
        <a:buChar char="–"/>
        <a:defRPr sz="2000">
          <a:solidFill>
            <a:srgbClr val="FF6600"/>
          </a:solidFill>
          <a:latin typeface="+mj-lt"/>
          <a:ea typeface="+mn-ea"/>
        </a:defRPr>
      </a:lvl4pPr>
      <a:lvl5pPr marL="2057400" indent="-228600" algn="l" rtl="0" eaLnBrk="0" fontAlgn="base" hangingPunct="0">
        <a:spcBef>
          <a:spcPct val="20000"/>
        </a:spcBef>
        <a:spcAft>
          <a:spcPct val="0"/>
        </a:spcAft>
        <a:buChar char="»"/>
        <a:defRPr sz="2000">
          <a:solidFill>
            <a:srgbClr val="FF6600"/>
          </a:solidFill>
          <a:latin typeface="+mj-lt"/>
          <a:ea typeface="+mn-ea"/>
        </a:defRPr>
      </a:lvl5pPr>
      <a:lvl6pPr marL="2514600" indent="-228600" algn="l" rtl="0" eaLnBrk="0" fontAlgn="base" hangingPunct="0">
        <a:spcBef>
          <a:spcPct val="20000"/>
        </a:spcBef>
        <a:spcAft>
          <a:spcPct val="0"/>
        </a:spcAft>
        <a:buChar char="»"/>
        <a:defRPr sz="2000">
          <a:solidFill>
            <a:srgbClr val="FF6600"/>
          </a:solidFill>
          <a:latin typeface="+mj-lt"/>
          <a:ea typeface="+mn-ea"/>
        </a:defRPr>
      </a:lvl6pPr>
      <a:lvl7pPr marL="2971800" indent="-228600" algn="l" rtl="0" eaLnBrk="0" fontAlgn="base" hangingPunct="0">
        <a:spcBef>
          <a:spcPct val="20000"/>
        </a:spcBef>
        <a:spcAft>
          <a:spcPct val="0"/>
        </a:spcAft>
        <a:buChar char="»"/>
        <a:defRPr sz="2000">
          <a:solidFill>
            <a:srgbClr val="FF6600"/>
          </a:solidFill>
          <a:latin typeface="+mj-lt"/>
          <a:ea typeface="+mn-ea"/>
        </a:defRPr>
      </a:lvl7pPr>
      <a:lvl8pPr marL="3429000" indent="-228600" algn="l" rtl="0" eaLnBrk="0" fontAlgn="base" hangingPunct="0">
        <a:spcBef>
          <a:spcPct val="20000"/>
        </a:spcBef>
        <a:spcAft>
          <a:spcPct val="0"/>
        </a:spcAft>
        <a:buChar char="»"/>
        <a:defRPr sz="2000">
          <a:solidFill>
            <a:srgbClr val="FF6600"/>
          </a:solidFill>
          <a:latin typeface="+mj-lt"/>
          <a:ea typeface="+mn-ea"/>
        </a:defRPr>
      </a:lvl8pPr>
      <a:lvl9pPr marL="3886200" indent="-228600" algn="l" rtl="0" eaLnBrk="0" fontAlgn="base" hangingPunct="0">
        <a:spcBef>
          <a:spcPct val="20000"/>
        </a:spcBef>
        <a:spcAft>
          <a:spcPct val="0"/>
        </a:spcAft>
        <a:buChar char="»"/>
        <a:defRPr sz="2000">
          <a:solidFill>
            <a:srgbClr val="FF6600"/>
          </a:solidFill>
          <a:latin typeface="+mj-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15.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tif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5.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tiff"/><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8.tiff"/></Relationships>
</file>

<file path=ppt/slides/_rels/slide2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2.xml"/><Relationship Id="rId4" Type="http://schemas.openxmlformats.org/officeDocument/2006/relationships/image" Target="../media/image43.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72" name="Rectangle 20">
            <a:extLst>
              <a:ext uri="{FF2B5EF4-FFF2-40B4-BE49-F238E27FC236}">
                <a16:creationId xmlns:a16="http://schemas.microsoft.com/office/drawing/2014/main" id="{A01AE533-0292-0048-85C9-66E0FD176FA9}"/>
              </a:ext>
            </a:extLst>
          </p:cNvPr>
          <p:cNvSpPr>
            <a:spLocks noGrp="1" noChangeArrowheads="1"/>
          </p:cNvSpPr>
          <p:nvPr>
            <p:ph type="title"/>
          </p:nvPr>
        </p:nvSpPr>
        <p:spPr bwMode="auto">
          <a:xfrm>
            <a:off x="0" y="0"/>
            <a:ext cx="9144000" cy="1143000"/>
          </a:xfrm>
          <a:extLst>
            <a:ext uri="{909E8E84-426E-40dd-AFC4-6F175D3DCCD1}"/>
            <a:ext uri="{91240B29-F687-4f45-9708-019B960494DF}"/>
            <a:ext uri="{AF507438-7753-43e0-B8FC-AC1667EBCBE1}"/>
          </a:extLst>
        </p:spPr>
        <p:txBody>
          <a:bodyPr wrap="square" lIns="91440" tIns="45720" rIns="91440" bIns="45720" numCol="1" anchor="t" anchorCtr="0" compatLnSpc="1">
            <a:prstTxWarp prst="textNoShape">
              <a:avLst/>
            </a:prstTxWarp>
          </a:bodyPr>
          <a:lstStyle/>
          <a:p>
            <a:pPr>
              <a:defRPr/>
            </a:pPr>
            <a:r>
              <a:rPr lang="en-GB" dirty="0">
                <a:cs typeface="+mj-cs"/>
              </a:rPr>
              <a:t>European Low-Frequency Survey (ELFS)</a:t>
            </a:r>
          </a:p>
        </p:txBody>
      </p:sp>
      <p:sp>
        <p:nvSpPr>
          <p:cNvPr id="4102" name="Rectangle 21">
            <a:extLst>
              <a:ext uri="{FF2B5EF4-FFF2-40B4-BE49-F238E27FC236}">
                <a16:creationId xmlns:a16="http://schemas.microsoft.com/office/drawing/2014/main" id="{3B09D8E0-54B4-2E44-ACC1-74A6EC9FA0BE}"/>
              </a:ext>
            </a:extLst>
          </p:cNvPr>
          <p:cNvSpPr>
            <a:spLocks noChangeArrowheads="1"/>
          </p:cNvSpPr>
          <p:nvPr/>
        </p:nvSpPr>
        <p:spPr bwMode="auto">
          <a:xfrm>
            <a:off x="5245100" y="723900"/>
            <a:ext cx="3086100" cy="698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3366FF"/>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F660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F6600"/>
                </a:solidFill>
                <a:latin typeface="Helvetica" pitchFamily="2" charset="0"/>
                <a:ea typeface="ＭＳ Ｐゴシック" panose="020B0600070205080204" pitchFamily="34" charset="-128"/>
              </a:defRPr>
            </a:lvl4pPr>
            <a:lvl5pPr marL="2057400" indent="-228600">
              <a:spcBef>
                <a:spcPct val="20000"/>
              </a:spcBef>
              <a:buChar char="»"/>
              <a:defRPr sz="2000">
                <a:solidFill>
                  <a:srgbClr val="FF6600"/>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9pPr>
          </a:lstStyle>
          <a:p>
            <a:pPr algn="ctr">
              <a:spcBef>
                <a:spcPct val="0"/>
              </a:spcBef>
              <a:buFontTx/>
              <a:buNone/>
            </a:pPr>
            <a:endParaRPr lang="en-US" altLang="en-US" sz="1600">
              <a:latin typeface="Arial" panose="020B0604020202020204" pitchFamily="34" charset="0"/>
            </a:endParaRPr>
          </a:p>
        </p:txBody>
      </p:sp>
      <p:sp>
        <p:nvSpPr>
          <p:cNvPr id="3" name="Content Placeholder 2">
            <a:extLst>
              <a:ext uri="{FF2B5EF4-FFF2-40B4-BE49-F238E27FC236}">
                <a16:creationId xmlns:a16="http://schemas.microsoft.com/office/drawing/2014/main" id="{2B2A4AB4-7643-2C43-8E0C-F7A60903BBF2}"/>
              </a:ext>
            </a:extLst>
          </p:cNvPr>
          <p:cNvSpPr>
            <a:spLocks noGrp="1"/>
          </p:cNvSpPr>
          <p:nvPr>
            <p:ph sz="quarter" idx="3"/>
          </p:nvPr>
        </p:nvSpPr>
        <p:spPr>
          <a:xfrm>
            <a:off x="2175089" y="932574"/>
            <a:ext cx="4553257" cy="5454578"/>
          </a:xfrm>
        </p:spPr>
        <p:txBody>
          <a:bodyPr/>
          <a:lstStyle/>
          <a:p>
            <a:pPr marL="0" indent="0" algn="ctr">
              <a:buNone/>
            </a:pPr>
            <a:r>
              <a:rPr lang="en-US" dirty="0"/>
              <a:t>Angela Taylor</a:t>
            </a:r>
          </a:p>
          <a:p>
            <a:pPr marL="0" indent="0" algn="ctr">
              <a:buNone/>
            </a:pPr>
            <a:r>
              <a:rPr lang="en-US" dirty="0"/>
              <a:t>Mike Jones</a:t>
            </a:r>
          </a:p>
          <a:p>
            <a:pPr marL="0" indent="0" algn="ctr">
              <a:buNone/>
            </a:pPr>
            <a:r>
              <a:rPr lang="en-US" sz="2400" dirty="0"/>
              <a:t>Jaz Hill-</a:t>
            </a:r>
            <a:r>
              <a:rPr lang="en-US" sz="2400" dirty="0" err="1"/>
              <a:t>Valler</a:t>
            </a:r>
            <a:r>
              <a:rPr lang="en-US" sz="2400" dirty="0"/>
              <a:t>, Luke Jew</a:t>
            </a:r>
          </a:p>
          <a:p>
            <a:pPr marL="0" indent="0" algn="ctr">
              <a:buNone/>
            </a:pPr>
            <a:r>
              <a:rPr lang="en-US" sz="2000" dirty="0"/>
              <a:t>University of Oxford</a:t>
            </a:r>
          </a:p>
          <a:p>
            <a:pPr marL="0" indent="0" algn="ctr">
              <a:buNone/>
            </a:pPr>
            <a:r>
              <a:rPr lang="en-US" dirty="0"/>
              <a:t>Marco </a:t>
            </a:r>
            <a:r>
              <a:rPr lang="en-US" dirty="0" err="1"/>
              <a:t>Bersanelli</a:t>
            </a:r>
            <a:endParaRPr lang="en-US" dirty="0"/>
          </a:p>
          <a:p>
            <a:pPr marL="0" indent="0" algn="ctr">
              <a:buNone/>
            </a:pPr>
            <a:r>
              <a:rPr lang="en-US" sz="2000" dirty="0"/>
              <a:t>University of Milan</a:t>
            </a:r>
          </a:p>
          <a:p>
            <a:pPr marL="0" indent="0" algn="ctr">
              <a:buNone/>
            </a:pPr>
            <a:r>
              <a:rPr lang="en-US" dirty="0"/>
              <a:t>Carlo </a:t>
            </a:r>
            <a:r>
              <a:rPr lang="en-US" dirty="0" err="1"/>
              <a:t>Baccigalupi</a:t>
            </a:r>
            <a:endParaRPr lang="en-US" dirty="0"/>
          </a:p>
          <a:p>
            <a:pPr marL="0" indent="0" algn="ctr">
              <a:buNone/>
            </a:pPr>
            <a:r>
              <a:rPr lang="en-US" sz="2000" dirty="0"/>
              <a:t>SISSA, Trieste</a:t>
            </a:r>
          </a:p>
          <a:p>
            <a:pPr marL="0" indent="0" algn="ctr">
              <a:buNone/>
            </a:pPr>
            <a:r>
              <a:rPr lang="en-US" dirty="0"/>
              <a:t>Jose Alberto </a:t>
            </a:r>
            <a:r>
              <a:rPr lang="en-US" dirty="0" err="1"/>
              <a:t>Rubino</a:t>
            </a:r>
            <a:r>
              <a:rPr lang="en-US" dirty="0"/>
              <a:t>-Martin</a:t>
            </a:r>
          </a:p>
          <a:p>
            <a:pPr marL="0" indent="0" algn="ctr">
              <a:buNone/>
            </a:pPr>
            <a:r>
              <a:rPr lang="en-US" sz="2000" dirty="0"/>
              <a:t>IAC, Tenerife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6">
            <a:extLst>
              <a:ext uri="{FF2B5EF4-FFF2-40B4-BE49-F238E27FC236}">
                <a16:creationId xmlns:a16="http://schemas.microsoft.com/office/drawing/2014/main" id="{AD1FD369-9669-7940-A038-EBFED89F4B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4" y="723900"/>
            <a:ext cx="7550280" cy="56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itle 1">
            <a:extLst>
              <a:ext uri="{FF2B5EF4-FFF2-40B4-BE49-F238E27FC236}">
                <a16:creationId xmlns:a16="http://schemas.microsoft.com/office/drawing/2014/main" id="{33617C24-C1E2-BF49-BE44-9D4BD048A040}"/>
              </a:ext>
            </a:extLst>
          </p:cNvPr>
          <p:cNvSpPr>
            <a:spLocks noGrp="1"/>
          </p:cNvSpPr>
          <p:nvPr>
            <p:ph type="title"/>
          </p:nvPr>
        </p:nvSpPr>
        <p:spPr bwMode="auto">
          <a:xfrm>
            <a:off x="239843" y="14990"/>
            <a:ext cx="8619344"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r>
              <a:rPr lang="en-US" altLang="en-US" dirty="0"/>
              <a:t>Single-pixel component separation - I</a:t>
            </a:r>
            <a:endParaRPr lang="en-US" altLang="en-US" i="1" dirty="0"/>
          </a:p>
        </p:txBody>
      </p:sp>
      <p:sp>
        <p:nvSpPr>
          <p:cNvPr id="22531" name="TextBox 5">
            <a:extLst>
              <a:ext uri="{FF2B5EF4-FFF2-40B4-BE49-F238E27FC236}">
                <a16:creationId xmlns:a16="http://schemas.microsoft.com/office/drawing/2014/main" id="{F3EF7E9C-CEDE-3043-85F3-70954CB4217F}"/>
              </a:ext>
            </a:extLst>
          </p:cNvPr>
          <p:cNvSpPr txBox="1">
            <a:spLocks noChangeArrowheads="1"/>
          </p:cNvSpPr>
          <p:nvPr/>
        </p:nvSpPr>
        <p:spPr bwMode="auto">
          <a:xfrm>
            <a:off x="7551738" y="1458913"/>
            <a:ext cx="15922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3366FF"/>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F660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F6600"/>
                </a:solidFill>
                <a:latin typeface="Helvetica" pitchFamily="2" charset="0"/>
                <a:ea typeface="ＭＳ Ｐゴシック" panose="020B0600070205080204" pitchFamily="34" charset="-128"/>
              </a:defRPr>
            </a:lvl4pPr>
            <a:lvl5pPr marL="2057400" indent="-228600">
              <a:spcBef>
                <a:spcPct val="20000"/>
              </a:spcBef>
              <a:buChar char="»"/>
              <a:defRPr sz="2000">
                <a:solidFill>
                  <a:srgbClr val="FF6600"/>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Haslam</a:t>
            </a:r>
          </a:p>
          <a:p>
            <a:pPr>
              <a:spcBef>
                <a:spcPct val="0"/>
              </a:spcBef>
              <a:buFontTx/>
              <a:buNone/>
            </a:pPr>
            <a:r>
              <a:rPr lang="en-US" altLang="en-US" sz="1600">
                <a:latin typeface="Arial" panose="020B0604020202020204" pitchFamily="34" charset="0"/>
              </a:rPr>
              <a:t>WMAP</a:t>
            </a:r>
          </a:p>
          <a:p>
            <a:pPr>
              <a:spcBef>
                <a:spcPct val="0"/>
              </a:spcBef>
              <a:buFontTx/>
              <a:buNone/>
            </a:pPr>
            <a:r>
              <a:rPr lang="en-US" altLang="en-US" sz="1600">
                <a:latin typeface="Arial" panose="020B0604020202020204" pitchFamily="34" charset="0"/>
              </a:rPr>
              <a:t>Planck</a:t>
            </a:r>
          </a:p>
          <a:p>
            <a:pPr>
              <a:spcBef>
                <a:spcPct val="0"/>
              </a:spcBef>
              <a:buFontTx/>
              <a:buNone/>
            </a:pPr>
            <a:r>
              <a:rPr lang="en-US" altLang="en-US" sz="1600">
                <a:latin typeface="Arial" panose="020B0604020202020204" pitchFamily="34" charset="0"/>
              </a:rPr>
              <a:t>+ CBASS</a:t>
            </a:r>
          </a:p>
          <a:p>
            <a:pPr>
              <a:spcBef>
                <a:spcPct val="0"/>
              </a:spcBef>
              <a:buFontTx/>
              <a:buNone/>
            </a:pPr>
            <a:endParaRPr lang="en-US" altLang="en-US" sz="1600">
              <a:latin typeface="Arial" panose="020B0604020202020204" pitchFamily="34" charset="0"/>
            </a:endParaRP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1600">
                <a:latin typeface="Arial" panose="020B0604020202020204" pitchFamily="34" charset="0"/>
              </a:rPr>
              <a:t>High-foregrounds</a:t>
            </a:r>
          </a:p>
          <a:p>
            <a:pPr>
              <a:spcBef>
                <a:spcPct val="0"/>
              </a:spcBef>
              <a:buFontTx/>
              <a:buNone/>
            </a:pPr>
            <a:r>
              <a:rPr lang="en-US" altLang="en-US" sz="1600">
                <a:latin typeface="Arial" panose="020B0604020202020204" pitchFamily="34" charset="0"/>
              </a:rPr>
              <a:t>pixel (1-deg)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Content Placeholder 5">
            <a:extLst>
              <a:ext uri="{FF2B5EF4-FFF2-40B4-BE49-F238E27FC236}">
                <a16:creationId xmlns:a16="http://schemas.microsoft.com/office/drawing/2014/main" id="{46B3F262-96E3-6842-B65B-3E36C49E80C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225" y="740416"/>
            <a:ext cx="7547808" cy="5660856"/>
          </a:xfrm>
        </p:spPr>
      </p:pic>
      <p:sp>
        <p:nvSpPr>
          <p:cNvPr id="84995" name="TextBox 7">
            <a:extLst>
              <a:ext uri="{FF2B5EF4-FFF2-40B4-BE49-F238E27FC236}">
                <a16:creationId xmlns:a16="http://schemas.microsoft.com/office/drawing/2014/main" id="{23E1C069-4032-D243-9096-8F511C91856E}"/>
              </a:ext>
            </a:extLst>
          </p:cNvPr>
          <p:cNvSpPr txBox="1">
            <a:spLocks noChangeArrowheads="1"/>
          </p:cNvSpPr>
          <p:nvPr/>
        </p:nvSpPr>
        <p:spPr bwMode="auto">
          <a:xfrm>
            <a:off x="7551738" y="1458913"/>
            <a:ext cx="159226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3366FF"/>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F660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F6600"/>
                </a:solidFill>
                <a:latin typeface="Helvetica" pitchFamily="2" charset="0"/>
                <a:ea typeface="ＭＳ Ｐゴシック" panose="020B0600070205080204" pitchFamily="34" charset="-128"/>
              </a:defRPr>
            </a:lvl4pPr>
            <a:lvl5pPr marL="2057400" indent="-228600">
              <a:spcBef>
                <a:spcPct val="20000"/>
              </a:spcBef>
              <a:buChar char="»"/>
              <a:defRPr sz="2000">
                <a:solidFill>
                  <a:srgbClr val="FF6600"/>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9pPr>
          </a:lstStyle>
          <a:p>
            <a:pPr>
              <a:spcBef>
                <a:spcPct val="0"/>
              </a:spcBef>
              <a:buFontTx/>
              <a:buNone/>
            </a:pPr>
            <a:r>
              <a:rPr lang="en-US" altLang="en-US" sz="1600" dirty="0">
                <a:latin typeface="Arial" panose="020B0604020202020204" pitchFamily="34" charset="0"/>
              </a:rPr>
              <a:t>Haslam</a:t>
            </a:r>
          </a:p>
          <a:p>
            <a:pPr>
              <a:spcBef>
                <a:spcPct val="0"/>
              </a:spcBef>
              <a:buFontTx/>
              <a:buNone/>
            </a:pPr>
            <a:r>
              <a:rPr lang="en-US" altLang="en-US" sz="1600" dirty="0">
                <a:latin typeface="Arial" panose="020B0604020202020204" pitchFamily="34" charset="0"/>
              </a:rPr>
              <a:t>WMAP</a:t>
            </a:r>
          </a:p>
          <a:p>
            <a:pPr>
              <a:spcBef>
                <a:spcPct val="0"/>
              </a:spcBef>
              <a:buFontTx/>
              <a:buNone/>
            </a:pPr>
            <a:r>
              <a:rPr lang="en-US" altLang="en-US" sz="1600" dirty="0">
                <a:latin typeface="Arial" panose="020B0604020202020204" pitchFamily="34" charset="0"/>
              </a:rPr>
              <a:t>Planck</a:t>
            </a:r>
          </a:p>
          <a:p>
            <a:pPr>
              <a:spcBef>
                <a:spcPct val="0"/>
              </a:spcBef>
              <a:buFontTx/>
              <a:buNone/>
            </a:pPr>
            <a:r>
              <a:rPr lang="en-US" altLang="en-US" sz="1600" dirty="0">
                <a:latin typeface="Arial" panose="020B0604020202020204" pitchFamily="34" charset="0"/>
              </a:rPr>
              <a:t>+ CBASS</a:t>
            </a:r>
          </a:p>
          <a:p>
            <a:pPr>
              <a:spcBef>
                <a:spcPct val="0"/>
              </a:spcBef>
              <a:buFontTx/>
              <a:buNone/>
            </a:pPr>
            <a:r>
              <a:rPr lang="en-US" altLang="en-US" sz="1600" dirty="0">
                <a:latin typeface="Arial" panose="020B0604020202020204" pitchFamily="34" charset="0"/>
              </a:rPr>
              <a:t>+ ELFS</a:t>
            </a:r>
          </a:p>
          <a:p>
            <a:pPr>
              <a:spcBef>
                <a:spcPct val="0"/>
              </a:spcBef>
              <a:buFontTx/>
              <a:buNone/>
            </a:pPr>
            <a:endParaRPr lang="en-US" altLang="en-US" sz="1600" dirty="0">
              <a:latin typeface="Arial" panose="020B0604020202020204" pitchFamily="34" charset="0"/>
            </a:endParaRPr>
          </a:p>
          <a:p>
            <a:pPr>
              <a:spcBef>
                <a:spcPct val="0"/>
              </a:spcBef>
              <a:buFontTx/>
              <a:buNone/>
            </a:pPr>
            <a:endParaRPr lang="en-US" altLang="en-US" sz="1600" dirty="0">
              <a:latin typeface="Arial" panose="020B0604020202020204" pitchFamily="34" charset="0"/>
            </a:endParaRPr>
          </a:p>
          <a:p>
            <a:pPr>
              <a:spcBef>
                <a:spcPct val="0"/>
              </a:spcBef>
              <a:buFontTx/>
              <a:buNone/>
            </a:pPr>
            <a:r>
              <a:rPr lang="en-US" altLang="en-US" sz="1600" dirty="0">
                <a:latin typeface="Arial" panose="020B0604020202020204" pitchFamily="34" charset="0"/>
              </a:rPr>
              <a:t>High-foregrounds</a:t>
            </a:r>
          </a:p>
          <a:p>
            <a:pPr>
              <a:spcBef>
                <a:spcPct val="0"/>
              </a:spcBef>
              <a:buFontTx/>
              <a:buNone/>
            </a:pPr>
            <a:r>
              <a:rPr lang="en-US" altLang="en-US" sz="1600" dirty="0">
                <a:latin typeface="Arial" panose="020B0604020202020204" pitchFamily="34" charset="0"/>
              </a:rPr>
              <a:t>pixel (1-deg)</a:t>
            </a:r>
          </a:p>
        </p:txBody>
      </p:sp>
      <p:sp>
        <p:nvSpPr>
          <p:cNvPr id="8" name="Title 1">
            <a:extLst>
              <a:ext uri="{FF2B5EF4-FFF2-40B4-BE49-F238E27FC236}">
                <a16:creationId xmlns:a16="http://schemas.microsoft.com/office/drawing/2014/main" id="{A19BCD8B-4749-C54D-9D04-28CF8A5769EE}"/>
              </a:ext>
            </a:extLst>
          </p:cNvPr>
          <p:cNvSpPr txBox="1">
            <a:spLocks/>
          </p:cNvSpPr>
          <p:nvPr/>
        </p:nvSpPr>
        <p:spPr bwMode="auto">
          <a:xfrm>
            <a:off x="239843" y="0"/>
            <a:ext cx="8619344"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600" b="1">
                <a:solidFill>
                  <a:srgbClr val="FFFFFF"/>
                </a:solidFill>
                <a:latin typeface="+mj-lt"/>
                <a:ea typeface="+mj-ea"/>
                <a:cs typeface="ＭＳ Ｐゴシック" charset="0"/>
              </a:defRPr>
            </a:lvl1pPr>
            <a:lvl2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3600" b="1">
                <a:solidFill>
                  <a:srgbClr val="FFFFFF"/>
                </a:solidFill>
                <a:latin typeface="Helvetica" charset="0"/>
                <a:ea typeface="ＭＳ Ｐゴシック" charset="0"/>
              </a:defRPr>
            </a:lvl6pPr>
            <a:lvl7pPr marL="914400" algn="ctr" rtl="0" eaLnBrk="0" fontAlgn="base" hangingPunct="0">
              <a:spcBef>
                <a:spcPct val="0"/>
              </a:spcBef>
              <a:spcAft>
                <a:spcPct val="0"/>
              </a:spcAft>
              <a:defRPr sz="3600" b="1">
                <a:solidFill>
                  <a:srgbClr val="FFFFFF"/>
                </a:solidFill>
                <a:latin typeface="Helvetica" charset="0"/>
                <a:ea typeface="ＭＳ Ｐゴシック" charset="0"/>
              </a:defRPr>
            </a:lvl7pPr>
            <a:lvl8pPr marL="1371600" algn="ctr" rtl="0" eaLnBrk="0" fontAlgn="base" hangingPunct="0">
              <a:spcBef>
                <a:spcPct val="0"/>
              </a:spcBef>
              <a:spcAft>
                <a:spcPct val="0"/>
              </a:spcAft>
              <a:defRPr sz="3600" b="1">
                <a:solidFill>
                  <a:srgbClr val="FFFFFF"/>
                </a:solidFill>
                <a:latin typeface="Helvetica" charset="0"/>
                <a:ea typeface="ＭＳ Ｐゴシック" charset="0"/>
              </a:defRPr>
            </a:lvl8pPr>
            <a:lvl9pPr marL="1828800" algn="ctr" rtl="0" eaLnBrk="0" fontAlgn="base" hangingPunct="0">
              <a:spcBef>
                <a:spcPct val="0"/>
              </a:spcBef>
              <a:spcAft>
                <a:spcPct val="0"/>
              </a:spcAft>
              <a:defRPr sz="3600" b="1">
                <a:solidFill>
                  <a:srgbClr val="FFFFFF"/>
                </a:solidFill>
                <a:latin typeface="Helvetica" charset="0"/>
                <a:ea typeface="ＭＳ Ｐゴシック" charset="0"/>
              </a:defRPr>
            </a:lvl9pPr>
          </a:lstStyle>
          <a:p>
            <a:r>
              <a:rPr lang="en-US" altLang="en-US" kern="0"/>
              <a:t>Single-pixel component separation - I</a:t>
            </a:r>
            <a:endParaRPr lang="en-US" altLang="en-US" i="1" kern="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a:extLst>
              <a:ext uri="{FF2B5EF4-FFF2-40B4-BE49-F238E27FC236}">
                <a16:creationId xmlns:a16="http://schemas.microsoft.com/office/drawing/2014/main" id="{A5FAA01D-7CB3-A24A-8D99-E04D45AD6A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613" y="762001"/>
            <a:ext cx="8425643" cy="5616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BF4DC3B2-EC3E-3B4A-9550-4C64BA5F6024}"/>
              </a:ext>
            </a:extLst>
          </p:cNvPr>
          <p:cNvSpPr txBox="1">
            <a:spLocks/>
          </p:cNvSpPr>
          <p:nvPr/>
        </p:nvSpPr>
        <p:spPr bwMode="auto">
          <a:xfrm>
            <a:off x="239843" y="0"/>
            <a:ext cx="8619344"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600" b="1">
                <a:solidFill>
                  <a:srgbClr val="FFFFFF"/>
                </a:solidFill>
                <a:latin typeface="+mj-lt"/>
                <a:ea typeface="+mj-ea"/>
                <a:cs typeface="ＭＳ Ｐゴシック" charset="0"/>
              </a:defRPr>
            </a:lvl1pPr>
            <a:lvl2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3600" b="1">
                <a:solidFill>
                  <a:srgbClr val="FFFFFF"/>
                </a:solidFill>
                <a:latin typeface="Helvetica" charset="0"/>
                <a:ea typeface="ＭＳ Ｐゴシック" charset="0"/>
              </a:defRPr>
            </a:lvl6pPr>
            <a:lvl7pPr marL="914400" algn="ctr" rtl="0" eaLnBrk="0" fontAlgn="base" hangingPunct="0">
              <a:spcBef>
                <a:spcPct val="0"/>
              </a:spcBef>
              <a:spcAft>
                <a:spcPct val="0"/>
              </a:spcAft>
              <a:defRPr sz="3600" b="1">
                <a:solidFill>
                  <a:srgbClr val="FFFFFF"/>
                </a:solidFill>
                <a:latin typeface="Helvetica" charset="0"/>
                <a:ea typeface="ＭＳ Ｐゴシック" charset="0"/>
              </a:defRPr>
            </a:lvl7pPr>
            <a:lvl8pPr marL="1371600" algn="ctr" rtl="0" eaLnBrk="0" fontAlgn="base" hangingPunct="0">
              <a:spcBef>
                <a:spcPct val="0"/>
              </a:spcBef>
              <a:spcAft>
                <a:spcPct val="0"/>
              </a:spcAft>
              <a:defRPr sz="3600" b="1">
                <a:solidFill>
                  <a:srgbClr val="FFFFFF"/>
                </a:solidFill>
                <a:latin typeface="Helvetica" charset="0"/>
                <a:ea typeface="ＭＳ Ｐゴシック" charset="0"/>
              </a:defRPr>
            </a:lvl8pPr>
            <a:lvl9pPr marL="1828800" algn="ctr" rtl="0" eaLnBrk="0" fontAlgn="base" hangingPunct="0">
              <a:spcBef>
                <a:spcPct val="0"/>
              </a:spcBef>
              <a:spcAft>
                <a:spcPct val="0"/>
              </a:spcAft>
              <a:defRPr sz="3600" b="1">
                <a:solidFill>
                  <a:srgbClr val="FFFFFF"/>
                </a:solidFill>
                <a:latin typeface="Helvetica" charset="0"/>
                <a:ea typeface="ＭＳ Ｐゴシック" charset="0"/>
              </a:defRPr>
            </a:lvl9pPr>
          </a:lstStyle>
          <a:p>
            <a:r>
              <a:rPr lang="en-US" altLang="en-US" kern="0"/>
              <a:t>Single-pixel component separation - I</a:t>
            </a:r>
            <a:endParaRPr lang="en-US" altLang="en-US" i="1" kern="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Content Placeholder 4">
            <a:extLst>
              <a:ext uri="{FF2B5EF4-FFF2-40B4-BE49-F238E27FC236}">
                <a16:creationId xmlns:a16="http://schemas.microsoft.com/office/drawing/2014/main" id="{C816EE41-7EDB-0A4A-9F7F-574FD243AB6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731838"/>
            <a:ext cx="7570033" cy="5676761"/>
          </a:xfrm>
        </p:spPr>
      </p:pic>
      <p:sp>
        <p:nvSpPr>
          <p:cNvPr id="26627" name="TextBox 5">
            <a:extLst>
              <a:ext uri="{FF2B5EF4-FFF2-40B4-BE49-F238E27FC236}">
                <a16:creationId xmlns:a16="http://schemas.microsoft.com/office/drawing/2014/main" id="{BABF92FB-CCBD-A048-886B-02AB193BB368}"/>
              </a:ext>
            </a:extLst>
          </p:cNvPr>
          <p:cNvSpPr txBox="1">
            <a:spLocks noChangeArrowheads="1"/>
          </p:cNvSpPr>
          <p:nvPr/>
        </p:nvSpPr>
        <p:spPr bwMode="auto">
          <a:xfrm>
            <a:off x="7748588" y="1458913"/>
            <a:ext cx="15922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3366FF"/>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F660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F6600"/>
                </a:solidFill>
                <a:latin typeface="Helvetica" pitchFamily="2" charset="0"/>
                <a:ea typeface="ＭＳ Ｐゴシック" panose="020B0600070205080204" pitchFamily="34" charset="-128"/>
              </a:defRPr>
            </a:lvl4pPr>
            <a:lvl5pPr marL="2057400" indent="-228600">
              <a:spcBef>
                <a:spcPct val="20000"/>
              </a:spcBef>
              <a:buChar char="»"/>
              <a:defRPr sz="2000">
                <a:solidFill>
                  <a:srgbClr val="FF6600"/>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Planck</a:t>
            </a:r>
          </a:p>
          <a:p>
            <a:pPr>
              <a:spcBef>
                <a:spcPct val="0"/>
              </a:spcBef>
              <a:buFontTx/>
              <a:buNone/>
            </a:pPr>
            <a:r>
              <a:rPr lang="en-US" altLang="en-US" sz="1600">
                <a:latin typeface="Arial" panose="020B0604020202020204" pitchFamily="34" charset="0"/>
              </a:rPr>
              <a:t>‘LiteBIRD’</a:t>
            </a:r>
          </a:p>
          <a:p>
            <a:pPr>
              <a:spcBef>
                <a:spcPct val="0"/>
              </a:spcBef>
              <a:buFontTx/>
              <a:buNone/>
            </a:pPr>
            <a:endParaRPr lang="en-US" altLang="en-US" sz="1600">
              <a:latin typeface="Arial" panose="020B0604020202020204" pitchFamily="34" charset="0"/>
            </a:endParaRP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1600">
                <a:latin typeface="Arial" panose="020B0604020202020204" pitchFamily="34" charset="0"/>
              </a:rPr>
              <a:t>Low-foregrounds</a:t>
            </a:r>
          </a:p>
          <a:p>
            <a:pPr>
              <a:spcBef>
                <a:spcPct val="0"/>
              </a:spcBef>
              <a:buFontTx/>
              <a:buNone/>
            </a:pPr>
            <a:r>
              <a:rPr lang="en-US" altLang="en-US" sz="1600">
                <a:latin typeface="Arial" panose="020B0604020202020204" pitchFamily="34" charset="0"/>
              </a:rPr>
              <a:t>Pixel (3-deg)</a:t>
            </a: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1600" i="1">
                <a:latin typeface="Arial" panose="020B0604020202020204" pitchFamily="34" charset="0"/>
              </a:rPr>
              <a:t>r </a:t>
            </a:r>
            <a:r>
              <a:rPr lang="en-US" altLang="en-US" sz="1600">
                <a:latin typeface="Arial" panose="020B0604020202020204" pitchFamily="34" charset="0"/>
              </a:rPr>
              <a:t>= 0</a:t>
            </a:r>
          </a:p>
        </p:txBody>
      </p:sp>
      <p:sp>
        <p:nvSpPr>
          <p:cNvPr id="7" name="Title 1">
            <a:extLst>
              <a:ext uri="{FF2B5EF4-FFF2-40B4-BE49-F238E27FC236}">
                <a16:creationId xmlns:a16="http://schemas.microsoft.com/office/drawing/2014/main" id="{8FC45582-A58E-4844-90C6-23E665653800}"/>
              </a:ext>
            </a:extLst>
          </p:cNvPr>
          <p:cNvSpPr txBox="1">
            <a:spLocks/>
          </p:cNvSpPr>
          <p:nvPr/>
        </p:nvSpPr>
        <p:spPr bwMode="auto">
          <a:xfrm>
            <a:off x="239843" y="0"/>
            <a:ext cx="8619344"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600" b="1">
                <a:solidFill>
                  <a:srgbClr val="FFFFFF"/>
                </a:solidFill>
                <a:latin typeface="+mj-lt"/>
                <a:ea typeface="+mj-ea"/>
                <a:cs typeface="ＭＳ Ｐゴシック" charset="0"/>
              </a:defRPr>
            </a:lvl1pPr>
            <a:lvl2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3600" b="1">
                <a:solidFill>
                  <a:srgbClr val="FFFFFF"/>
                </a:solidFill>
                <a:latin typeface="Helvetica" charset="0"/>
                <a:ea typeface="ＭＳ Ｐゴシック" charset="0"/>
              </a:defRPr>
            </a:lvl6pPr>
            <a:lvl7pPr marL="914400" algn="ctr" rtl="0" eaLnBrk="0" fontAlgn="base" hangingPunct="0">
              <a:spcBef>
                <a:spcPct val="0"/>
              </a:spcBef>
              <a:spcAft>
                <a:spcPct val="0"/>
              </a:spcAft>
              <a:defRPr sz="3600" b="1">
                <a:solidFill>
                  <a:srgbClr val="FFFFFF"/>
                </a:solidFill>
                <a:latin typeface="Helvetica" charset="0"/>
                <a:ea typeface="ＭＳ Ｐゴシック" charset="0"/>
              </a:defRPr>
            </a:lvl7pPr>
            <a:lvl8pPr marL="1371600" algn="ctr" rtl="0" eaLnBrk="0" fontAlgn="base" hangingPunct="0">
              <a:spcBef>
                <a:spcPct val="0"/>
              </a:spcBef>
              <a:spcAft>
                <a:spcPct val="0"/>
              </a:spcAft>
              <a:defRPr sz="3600" b="1">
                <a:solidFill>
                  <a:srgbClr val="FFFFFF"/>
                </a:solidFill>
                <a:latin typeface="Helvetica" charset="0"/>
                <a:ea typeface="ＭＳ Ｐゴシック" charset="0"/>
              </a:defRPr>
            </a:lvl8pPr>
            <a:lvl9pPr marL="1828800" algn="ctr" rtl="0" eaLnBrk="0" fontAlgn="base" hangingPunct="0">
              <a:spcBef>
                <a:spcPct val="0"/>
              </a:spcBef>
              <a:spcAft>
                <a:spcPct val="0"/>
              </a:spcAft>
              <a:defRPr sz="3600" b="1">
                <a:solidFill>
                  <a:srgbClr val="FFFFFF"/>
                </a:solidFill>
                <a:latin typeface="Helvetica" charset="0"/>
                <a:ea typeface="ＭＳ Ｐゴシック" charset="0"/>
              </a:defRPr>
            </a:lvl9pPr>
          </a:lstStyle>
          <a:p>
            <a:r>
              <a:rPr lang="en-US" altLang="en-US" kern="0" dirty="0"/>
              <a:t>Single-pixel component separation - P</a:t>
            </a:r>
            <a:endParaRPr lang="en-US" altLang="en-US" i="1" kern="0" dirty="0"/>
          </a:p>
        </p:txBody>
      </p:sp>
    </p:spTree>
    <p:extLst>
      <p:ext uri="{BB962C8B-B14F-4D97-AF65-F5344CB8AC3E}">
        <p14:creationId xmlns:p14="http://schemas.microsoft.com/office/powerpoint/2010/main" val="4122811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Content Placeholder 3">
            <a:extLst>
              <a:ext uri="{FF2B5EF4-FFF2-40B4-BE49-F238E27FC236}">
                <a16:creationId xmlns:a16="http://schemas.microsoft.com/office/drawing/2014/main" id="{B4483F74-3016-574F-9D63-42E58CC9AAF5}"/>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763" y="731838"/>
            <a:ext cx="7550280" cy="5662329"/>
          </a:xfrm>
        </p:spPr>
      </p:pic>
      <p:sp>
        <p:nvSpPr>
          <p:cNvPr id="28675" name="TextBox 5">
            <a:extLst>
              <a:ext uri="{FF2B5EF4-FFF2-40B4-BE49-F238E27FC236}">
                <a16:creationId xmlns:a16="http://schemas.microsoft.com/office/drawing/2014/main" id="{031F28B5-4A00-E747-B14C-66CBE6212CD6}"/>
              </a:ext>
            </a:extLst>
          </p:cNvPr>
          <p:cNvSpPr txBox="1">
            <a:spLocks noChangeArrowheads="1"/>
          </p:cNvSpPr>
          <p:nvPr/>
        </p:nvSpPr>
        <p:spPr bwMode="auto">
          <a:xfrm>
            <a:off x="7748588" y="1458913"/>
            <a:ext cx="15922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3366FF"/>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F660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F6600"/>
                </a:solidFill>
                <a:latin typeface="Helvetica" pitchFamily="2" charset="0"/>
                <a:ea typeface="ＭＳ Ｐゴシック" panose="020B0600070205080204" pitchFamily="34" charset="-128"/>
              </a:defRPr>
            </a:lvl4pPr>
            <a:lvl5pPr marL="2057400" indent="-228600">
              <a:spcBef>
                <a:spcPct val="20000"/>
              </a:spcBef>
              <a:buChar char="»"/>
              <a:defRPr sz="2000">
                <a:solidFill>
                  <a:srgbClr val="FF6600"/>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Planck</a:t>
            </a:r>
          </a:p>
          <a:p>
            <a:pPr>
              <a:spcBef>
                <a:spcPct val="0"/>
              </a:spcBef>
              <a:buFontTx/>
              <a:buNone/>
            </a:pPr>
            <a:r>
              <a:rPr lang="en-US" altLang="en-US" sz="1600">
                <a:latin typeface="Arial" panose="020B0604020202020204" pitchFamily="34" charset="0"/>
              </a:rPr>
              <a:t>‘LiteBIRD’</a:t>
            </a:r>
          </a:p>
          <a:p>
            <a:pPr>
              <a:spcBef>
                <a:spcPct val="0"/>
              </a:spcBef>
              <a:buFontTx/>
              <a:buNone/>
            </a:pPr>
            <a:r>
              <a:rPr lang="en-US" altLang="en-US" sz="1600">
                <a:latin typeface="Arial" panose="020B0604020202020204" pitchFamily="34" charset="0"/>
              </a:rPr>
              <a:t>+CBASS</a:t>
            </a: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1600">
                <a:latin typeface="Arial" panose="020B0604020202020204" pitchFamily="34" charset="0"/>
              </a:rPr>
              <a:t>Low-foregrounds</a:t>
            </a:r>
          </a:p>
          <a:p>
            <a:pPr>
              <a:spcBef>
                <a:spcPct val="0"/>
              </a:spcBef>
              <a:buFontTx/>
              <a:buNone/>
            </a:pPr>
            <a:r>
              <a:rPr lang="en-US" altLang="en-US" sz="1600">
                <a:latin typeface="Arial" panose="020B0604020202020204" pitchFamily="34" charset="0"/>
              </a:rPr>
              <a:t>Pixel (3-deg)</a:t>
            </a: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1600" i="1">
                <a:latin typeface="Arial" panose="020B0604020202020204" pitchFamily="34" charset="0"/>
              </a:rPr>
              <a:t>r </a:t>
            </a:r>
            <a:r>
              <a:rPr lang="en-US" altLang="en-US" sz="1600">
                <a:latin typeface="Arial" panose="020B0604020202020204" pitchFamily="34" charset="0"/>
              </a:rPr>
              <a:t>= 0</a:t>
            </a:r>
          </a:p>
        </p:txBody>
      </p:sp>
      <p:sp>
        <p:nvSpPr>
          <p:cNvPr id="7" name="Title 1">
            <a:extLst>
              <a:ext uri="{FF2B5EF4-FFF2-40B4-BE49-F238E27FC236}">
                <a16:creationId xmlns:a16="http://schemas.microsoft.com/office/drawing/2014/main" id="{5B1DAF68-A768-7A4B-98BC-672B9233DD3A}"/>
              </a:ext>
            </a:extLst>
          </p:cNvPr>
          <p:cNvSpPr txBox="1">
            <a:spLocks/>
          </p:cNvSpPr>
          <p:nvPr/>
        </p:nvSpPr>
        <p:spPr bwMode="auto">
          <a:xfrm>
            <a:off x="239843" y="0"/>
            <a:ext cx="8619344"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600" b="1">
                <a:solidFill>
                  <a:srgbClr val="FFFFFF"/>
                </a:solidFill>
                <a:latin typeface="+mj-lt"/>
                <a:ea typeface="+mj-ea"/>
                <a:cs typeface="ＭＳ Ｐゴシック" charset="0"/>
              </a:defRPr>
            </a:lvl1pPr>
            <a:lvl2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3600" b="1">
                <a:solidFill>
                  <a:srgbClr val="FFFFFF"/>
                </a:solidFill>
                <a:latin typeface="Helvetica" charset="0"/>
                <a:ea typeface="ＭＳ Ｐゴシック" charset="0"/>
              </a:defRPr>
            </a:lvl6pPr>
            <a:lvl7pPr marL="914400" algn="ctr" rtl="0" eaLnBrk="0" fontAlgn="base" hangingPunct="0">
              <a:spcBef>
                <a:spcPct val="0"/>
              </a:spcBef>
              <a:spcAft>
                <a:spcPct val="0"/>
              </a:spcAft>
              <a:defRPr sz="3600" b="1">
                <a:solidFill>
                  <a:srgbClr val="FFFFFF"/>
                </a:solidFill>
                <a:latin typeface="Helvetica" charset="0"/>
                <a:ea typeface="ＭＳ Ｐゴシック" charset="0"/>
              </a:defRPr>
            </a:lvl7pPr>
            <a:lvl8pPr marL="1371600" algn="ctr" rtl="0" eaLnBrk="0" fontAlgn="base" hangingPunct="0">
              <a:spcBef>
                <a:spcPct val="0"/>
              </a:spcBef>
              <a:spcAft>
                <a:spcPct val="0"/>
              </a:spcAft>
              <a:defRPr sz="3600" b="1">
                <a:solidFill>
                  <a:srgbClr val="FFFFFF"/>
                </a:solidFill>
                <a:latin typeface="Helvetica" charset="0"/>
                <a:ea typeface="ＭＳ Ｐゴシック" charset="0"/>
              </a:defRPr>
            </a:lvl8pPr>
            <a:lvl9pPr marL="1828800" algn="ctr" rtl="0" eaLnBrk="0" fontAlgn="base" hangingPunct="0">
              <a:spcBef>
                <a:spcPct val="0"/>
              </a:spcBef>
              <a:spcAft>
                <a:spcPct val="0"/>
              </a:spcAft>
              <a:defRPr sz="3600" b="1">
                <a:solidFill>
                  <a:srgbClr val="FFFFFF"/>
                </a:solidFill>
                <a:latin typeface="Helvetica" charset="0"/>
                <a:ea typeface="ＭＳ Ｐゴシック" charset="0"/>
              </a:defRPr>
            </a:lvl9pPr>
          </a:lstStyle>
          <a:p>
            <a:r>
              <a:rPr lang="en-US" altLang="en-US" kern="0" dirty="0"/>
              <a:t>Single-pixel component separation - P</a:t>
            </a:r>
            <a:endParaRPr lang="en-US" altLang="en-US" i="1" kern="0" dirty="0"/>
          </a:p>
        </p:txBody>
      </p:sp>
    </p:spTree>
    <p:extLst>
      <p:ext uri="{BB962C8B-B14F-4D97-AF65-F5344CB8AC3E}">
        <p14:creationId xmlns:p14="http://schemas.microsoft.com/office/powerpoint/2010/main" val="3105607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Content Placeholder 4">
            <a:extLst>
              <a:ext uri="{FF2B5EF4-FFF2-40B4-BE49-F238E27FC236}">
                <a16:creationId xmlns:a16="http://schemas.microsoft.com/office/drawing/2014/main" id="{BED96951-EDE0-4648-B726-DF69160B149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06363" y="846138"/>
            <a:ext cx="7388719" cy="5541167"/>
          </a:xfrm>
        </p:spPr>
      </p:pic>
      <p:sp>
        <p:nvSpPr>
          <p:cNvPr id="89091" name="TextBox 5">
            <a:extLst>
              <a:ext uri="{FF2B5EF4-FFF2-40B4-BE49-F238E27FC236}">
                <a16:creationId xmlns:a16="http://schemas.microsoft.com/office/drawing/2014/main" id="{83A84557-6F2A-034E-A9F9-AB64534CF29D}"/>
              </a:ext>
            </a:extLst>
          </p:cNvPr>
          <p:cNvSpPr txBox="1">
            <a:spLocks noChangeArrowheads="1"/>
          </p:cNvSpPr>
          <p:nvPr/>
        </p:nvSpPr>
        <p:spPr bwMode="auto">
          <a:xfrm>
            <a:off x="7748588" y="1458913"/>
            <a:ext cx="1592262"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3366FF"/>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F660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F6600"/>
                </a:solidFill>
                <a:latin typeface="Helvetica" pitchFamily="2" charset="0"/>
                <a:ea typeface="ＭＳ Ｐゴシック" panose="020B0600070205080204" pitchFamily="34" charset="-128"/>
              </a:defRPr>
            </a:lvl4pPr>
            <a:lvl5pPr marL="2057400" indent="-228600">
              <a:spcBef>
                <a:spcPct val="20000"/>
              </a:spcBef>
              <a:buChar char="»"/>
              <a:defRPr sz="2000">
                <a:solidFill>
                  <a:srgbClr val="FF6600"/>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9pPr>
          </a:lstStyle>
          <a:p>
            <a:pPr>
              <a:spcBef>
                <a:spcPct val="0"/>
              </a:spcBef>
              <a:buFontTx/>
              <a:buNone/>
            </a:pPr>
            <a:r>
              <a:rPr lang="en-US" altLang="en-US" sz="1600" dirty="0">
                <a:latin typeface="Arial" panose="020B0604020202020204" pitchFamily="34" charset="0"/>
              </a:rPr>
              <a:t>Planck</a:t>
            </a:r>
          </a:p>
          <a:p>
            <a:pPr>
              <a:spcBef>
                <a:spcPct val="0"/>
              </a:spcBef>
              <a:buFontTx/>
              <a:buNone/>
            </a:pPr>
            <a:r>
              <a:rPr lang="en-US" altLang="en-US" sz="1600" dirty="0">
                <a:latin typeface="Arial" panose="020B0604020202020204" pitchFamily="34" charset="0"/>
              </a:rPr>
              <a:t>‘</a:t>
            </a:r>
            <a:r>
              <a:rPr lang="en-US" altLang="en-US" sz="1600" dirty="0" err="1">
                <a:latin typeface="Arial" panose="020B0604020202020204" pitchFamily="34" charset="0"/>
              </a:rPr>
              <a:t>LiteBIRD</a:t>
            </a:r>
            <a:r>
              <a:rPr lang="en-US" altLang="en-US" sz="1600" dirty="0">
                <a:latin typeface="Arial" panose="020B0604020202020204" pitchFamily="34" charset="0"/>
              </a:rPr>
              <a:t>’</a:t>
            </a:r>
          </a:p>
          <a:p>
            <a:pPr>
              <a:spcBef>
                <a:spcPct val="0"/>
              </a:spcBef>
              <a:buFontTx/>
              <a:buNone/>
            </a:pPr>
            <a:r>
              <a:rPr lang="en-US" altLang="en-US" sz="1600" dirty="0">
                <a:latin typeface="Arial" panose="020B0604020202020204" pitchFamily="34" charset="0"/>
              </a:rPr>
              <a:t>+CBASS</a:t>
            </a:r>
          </a:p>
          <a:p>
            <a:pPr>
              <a:spcBef>
                <a:spcPct val="0"/>
              </a:spcBef>
              <a:buFontTx/>
              <a:buNone/>
            </a:pPr>
            <a:r>
              <a:rPr lang="en-US" altLang="en-US" sz="1600" dirty="0">
                <a:latin typeface="Arial" panose="020B0604020202020204" pitchFamily="34" charset="0"/>
              </a:rPr>
              <a:t>+ELFS</a:t>
            </a:r>
          </a:p>
          <a:p>
            <a:pPr>
              <a:spcBef>
                <a:spcPct val="0"/>
              </a:spcBef>
              <a:buFontTx/>
              <a:buNone/>
            </a:pPr>
            <a:endParaRPr lang="en-US" altLang="en-US" sz="1600" dirty="0">
              <a:latin typeface="Arial" panose="020B0604020202020204" pitchFamily="34" charset="0"/>
            </a:endParaRPr>
          </a:p>
          <a:p>
            <a:pPr>
              <a:spcBef>
                <a:spcPct val="0"/>
              </a:spcBef>
              <a:buFontTx/>
              <a:buNone/>
            </a:pPr>
            <a:r>
              <a:rPr lang="en-US" altLang="en-US" sz="1600" dirty="0">
                <a:latin typeface="Arial" panose="020B0604020202020204" pitchFamily="34" charset="0"/>
              </a:rPr>
              <a:t>Low-foregrounds</a:t>
            </a:r>
          </a:p>
          <a:p>
            <a:pPr>
              <a:spcBef>
                <a:spcPct val="0"/>
              </a:spcBef>
              <a:buFontTx/>
              <a:buNone/>
            </a:pPr>
            <a:r>
              <a:rPr lang="en-US" altLang="en-US" sz="1600" dirty="0">
                <a:latin typeface="Arial" panose="020B0604020202020204" pitchFamily="34" charset="0"/>
              </a:rPr>
              <a:t>Pixel (3-deg)</a:t>
            </a:r>
          </a:p>
          <a:p>
            <a:pPr>
              <a:spcBef>
                <a:spcPct val="0"/>
              </a:spcBef>
              <a:buFontTx/>
              <a:buNone/>
            </a:pPr>
            <a:endParaRPr lang="en-US" altLang="en-US" sz="1600" dirty="0">
              <a:latin typeface="Arial" panose="020B0604020202020204" pitchFamily="34" charset="0"/>
            </a:endParaRPr>
          </a:p>
          <a:p>
            <a:pPr>
              <a:spcBef>
                <a:spcPct val="0"/>
              </a:spcBef>
              <a:buFontTx/>
              <a:buNone/>
            </a:pPr>
            <a:r>
              <a:rPr lang="en-US" altLang="en-US" sz="1600" i="1" dirty="0">
                <a:latin typeface="Arial" panose="020B0604020202020204" pitchFamily="34" charset="0"/>
              </a:rPr>
              <a:t>r </a:t>
            </a:r>
            <a:r>
              <a:rPr lang="en-US" altLang="en-US" sz="1600" dirty="0">
                <a:latin typeface="Arial" panose="020B0604020202020204" pitchFamily="34" charset="0"/>
              </a:rPr>
              <a:t>= 0</a:t>
            </a:r>
          </a:p>
        </p:txBody>
      </p:sp>
      <p:sp>
        <p:nvSpPr>
          <p:cNvPr id="7" name="Title 1">
            <a:extLst>
              <a:ext uri="{FF2B5EF4-FFF2-40B4-BE49-F238E27FC236}">
                <a16:creationId xmlns:a16="http://schemas.microsoft.com/office/drawing/2014/main" id="{65A0C9FF-6F8E-4A40-9B7D-7A9E4B732E64}"/>
              </a:ext>
            </a:extLst>
          </p:cNvPr>
          <p:cNvSpPr txBox="1">
            <a:spLocks/>
          </p:cNvSpPr>
          <p:nvPr/>
        </p:nvSpPr>
        <p:spPr bwMode="auto">
          <a:xfrm>
            <a:off x="239843" y="0"/>
            <a:ext cx="8619344"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600" b="1">
                <a:solidFill>
                  <a:srgbClr val="FFFFFF"/>
                </a:solidFill>
                <a:latin typeface="+mj-lt"/>
                <a:ea typeface="+mj-ea"/>
                <a:cs typeface="ＭＳ Ｐゴシック" charset="0"/>
              </a:defRPr>
            </a:lvl1pPr>
            <a:lvl2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3600" b="1">
                <a:solidFill>
                  <a:srgbClr val="FFFFFF"/>
                </a:solidFill>
                <a:latin typeface="Helvetica" charset="0"/>
                <a:ea typeface="ＭＳ Ｐゴシック" charset="0"/>
              </a:defRPr>
            </a:lvl6pPr>
            <a:lvl7pPr marL="914400" algn="ctr" rtl="0" eaLnBrk="0" fontAlgn="base" hangingPunct="0">
              <a:spcBef>
                <a:spcPct val="0"/>
              </a:spcBef>
              <a:spcAft>
                <a:spcPct val="0"/>
              </a:spcAft>
              <a:defRPr sz="3600" b="1">
                <a:solidFill>
                  <a:srgbClr val="FFFFFF"/>
                </a:solidFill>
                <a:latin typeface="Helvetica" charset="0"/>
                <a:ea typeface="ＭＳ Ｐゴシック" charset="0"/>
              </a:defRPr>
            </a:lvl7pPr>
            <a:lvl8pPr marL="1371600" algn="ctr" rtl="0" eaLnBrk="0" fontAlgn="base" hangingPunct="0">
              <a:spcBef>
                <a:spcPct val="0"/>
              </a:spcBef>
              <a:spcAft>
                <a:spcPct val="0"/>
              </a:spcAft>
              <a:defRPr sz="3600" b="1">
                <a:solidFill>
                  <a:srgbClr val="FFFFFF"/>
                </a:solidFill>
                <a:latin typeface="Helvetica" charset="0"/>
                <a:ea typeface="ＭＳ Ｐゴシック" charset="0"/>
              </a:defRPr>
            </a:lvl8pPr>
            <a:lvl9pPr marL="1828800" algn="ctr" rtl="0" eaLnBrk="0" fontAlgn="base" hangingPunct="0">
              <a:spcBef>
                <a:spcPct val="0"/>
              </a:spcBef>
              <a:spcAft>
                <a:spcPct val="0"/>
              </a:spcAft>
              <a:defRPr sz="3600" b="1">
                <a:solidFill>
                  <a:srgbClr val="FFFFFF"/>
                </a:solidFill>
                <a:latin typeface="Helvetica" charset="0"/>
                <a:ea typeface="ＭＳ Ｐゴシック" charset="0"/>
              </a:defRPr>
            </a:lvl9pPr>
          </a:lstStyle>
          <a:p>
            <a:r>
              <a:rPr lang="en-US" altLang="en-US" kern="0" dirty="0"/>
              <a:t>Single-pixel component separation - P</a:t>
            </a:r>
            <a:endParaRPr lang="en-US" altLang="en-US" i="1" kern="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a:extLst>
              <a:ext uri="{FF2B5EF4-FFF2-40B4-BE49-F238E27FC236}">
                <a16:creationId xmlns:a16="http://schemas.microsoft.com/office/drawing/2014/main" id="{76AF495F-43F0-044E-B986-7183A377EE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201" y="809626"/>
            <a:ext cx="8221272" cy="547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144C2939-A480-1A43-8A78-20BCA5026DEE}"/>
              </a:ext>
            </a:extLst>
          </p:cNvPr>
          <p:cNvSpPr txBox="1">
            <a:spLocks/>
          </p:cNvSpPr>
          <p:nvPr/>
        </p:nvSpPr>
        <p:spPr bwMode="auto">
          <a:xfrm>
            <a:off x="239843" y="0"/>
            <a:ext cx="8619344"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600" b="1">
                <a:solidFill>
                  <a:srgbClr val="FFFFFF"/>
                </a:solidFill>
                <a:latin typeface="+mj-lt"/>
                <a:ea typeface="+mj-ea"/>
                <a:cs typeface="ＭＳ Ｐゴシック" charset="0"/>
              </a:defRPr>
            </a:lvl1pPr>
            <a:lvl2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3600" b="1">
                <a:solidFill>
                  <a:srgbClr val="FFFFFF"/>
                </a:solidFill>
                <a:latin typeface="Helvetica" charset="0"/>
                <a:ea typeface="ＭＳ Ｐゴシック" charset="0"/>
              </a:defRPr>
            </a:lvl6pPr>
            <a:lvl7pPr marL="914400" algn="ctr" rtl="0" eaLnBrk="0" fontAlgn="base" hangingPunct="0">
              <a:spcBef>
                <a:spcPct val="0"/>
              </a:spcBef>
              <a:spcAft>
                <a:spcPct val="0"/>
              </a:spcAft>
              <a:defRPr sz="3600" b="1">
                <a:solidFill>
                  <a:srgbClr val="FFFFFF"/>
                </a:solidFill>
                <a:latin typeface="Helvetica" charset="0"/>
                <a:ea typeface="ＭＳ Ｐゴシック" charset="0"/>
              </a:defRPr>
            </a:lvl7pPr>
            <a:lvl8pPr marL="1371600" algn="ctr" rtl="0" eaLnBrk="0" fontAlgn="base" hangingPunct="0">
              <a:spcBef>
                <a:spcPct val="0"/>
              </a:spcBef>
              <a:spcAft>
                <a:spcPct val="0"/>
              </a:spcAft>
              <a:defRPr sz="3600" b="1">
                <a:solidFill>
                  <a:srgbClr val="FFFFFF"/>
                </a:solidFill>
                <a:latin typeface="Helvetica" charset="0"/>
                <a:ea typeface="ＭＳ Ｐゴシック" charset="0"/>
              </a:defRPr>
            </a:lvl8pPr>
            <a:lvl9pPr marL="1828800" algn="ctr" rtl="0" eaLnBrk="0" fontAlgn="base" hangingPunct="0">
              <a:spcBef>
                <a:spcPct val="0"/>
              </a:spcBef>
              <a:spcAft>
                <a:spcPct val="0"/>
              </a:spcAft>
              <a:defRPr sz="3600" b="1">
                <a:solidFill>
                  <a:srgbClr val="FFFFFF"/>
                </a:solidFill>
                <a:latin typeface="Helvetica" charset="0"/>
                <a:ea typeface="ＭＳ Ｐゴシック" charset="0"/>
              </a:defRPr>
            </a:lvl9pPr>
          </a:lstStyle>
          <a:p>
            <a:r>
              <a:rPr lang="en-US" altLang="en-US" kern="0" dirty="0"/>
              <a:t>Single-pixel component separation - P</a:t>
            </a:r>
            <a:endParaRPr lang="en-US" altLang="en-US" i="1" kern="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6DB0-D9C1-FC41-93A7-4B2F9083F6A2}"/>
              </a:ext>
            </a:extLst>
          </p:cNvPr>
          <p:cNvSpPr>
            <a:spLocks noGrp="1"/>
          </p:cNvSpPr>
          <p:nvPr>
            <p:ph type="title"/>
          </p:nvPr>
        </p:nvSpPr>
        <p:spPr>
          <a:xfrm>
            <a:off x="457200" y="109746"/>
            <a:ext cx="8229600" cy="1143000"/>
          </a:xfrm>
        </p:spPr>
        <p:txBody>
          <a:bodyPr/>
          <a:lstStyle/>
          <a:p>
            <a:r>
              <a:rPr lang="en-US" dirty="0"/>
              <a:t>More complicated models?</a:t>
            </a:r>
          </a:p>
        </p:txBody>
      </p:sp>
      <p:sp>
        <p:nvSpPr>
          <p:cNvPr id="3" name="Content Placeholder 2">
            <a:extLst>
              <a:ext uri="{FF2B5EF4-FFF2-40B4-BE49-F238E27FC236}">
                <a16:creationId xmlns:a16="http://schemas.microsoft.com/office/drawing/2014/main" id="{EB43D431-51F2-1140-9D7E-D4243B21D7CB}"/>
              </a:ext>
            </a:extLst>
          </p:cNvPr>
          <p:cNvSpPr>
            <a:spLocks noGrp="1"/>
          </p:cNvSpPr>
          <p:nvPr>
            <p:ph sz="half" idx="1"/>
          </p:nvPr>
        </p:nvSpPr>
        <p:spPr>
          <a:xfrm>
            <a:off x="308677" y="1056833"/>
            <a:ext cx="8160765" cy="4624387"/>
          </a:xfrm>
        </p:spPr>
        <p:txBody>
          <a:bodyPr/>
          <a:lstStyle/>
          <a:p>
            <a:r>
              <a:rPr lang="en-US" dirty="0"/>
              <a:t>Synchrotron is not a single power law</a:t>
            </a:r>
          </a:p>
          <a:p>
            <a:pPr lvl="1"/>
            <a:r>
              <a:rPr lang="en-US" dirty="0"/>
              <a:t>Curvature/breaks due to volume averaging and intrinsic energy spectrum</a:t>
            </a:r>
          </a:p>
          <a:p>
            <a:pPr lvl="1"/>
            <a:r>
              <a:rPr lang="en-US" dirty="0"/>
              <a:t>Simplest next model is a curvature term C</a:t>
            </a:r>
          </a:p>
          <a:p>
            <a:r>
              <a:rPr lang="en-US" dirty="0"/>
              <a:t>AME may not be unpolarized</a:t>
            </a:r>
          </a:p>
          <a:p>
            <a:pPr lvl="1"/>
            <a:r>
              <a:rPr lang="en-US" dirty="0"/>
              <a:t>Until you prove it isn’t, need to include in models</a:t>
            </a:r>
          </a:p>
          <a:p>
            <a:r>
              <a:rPr lang="en-US" dirty="0"/>
              <a:t>More parameters will need more measurements/sensitivity</a:t>
            </a:r>
          </a:p>
          <a:p>
            <a:pPr lvl="1"/>
            <a:r>
              <a:rPr lang="en-US" dirty="0"/>
              <a:t>Model with PICO </a:t>
            </a:r>
            <a:r>
              <a:rPr lang="en-US" dirty="0" err="1"/>
              <a:t>freqs</a:t>
            </a:r>
            <a:r>
              <a:rPr lang="en-US" dirty="0"/>
              <a:t>/sensitivity</a:t>
            </a:r>
          </a:p>
          <a:p>
            <a:pPr lvl="1"/>
            <a:r>
              <a:rPr lang="en-US" dirty="0"/>
              <a:t>21 bands, 21 – 800 GHz, plus C-BASS, plus ELFS</a:t>
            </a:r>
          </a:p>
          <a:p>
            <a:pPr lvl="1"/>
            <a:endParaRPr lang="en-US" dirty="0"/>
          </a:p>
        </p:txBody>
      </p:sp>
    </p:spTree>
    <p:extLst>
      <p:ext uri="{BB962C8B-B14F-4D97-AF65-F5344CB8AC3E}">
        <p14:creationId xmlns:p14="http://schemas.microsoft.com/office/powerpoint/2010/main" val="2094996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13" y="859569"/>
            <a:ext cx="6075564" cy="971292"/>
          </a:xfrm>
          <a:prstGeom prst="rect">
            <a:avLst/>
          </a:prstGeom>
          <a:noFill/>
        </p:spPr>
        <p:txBody>
          <a:bodyPr wrap="square" rtlCol="0">
            <a:spAutoFit/>
          </a:bodyPr>
          <a:lstStyle/>
          <a:p>
            <a:r>
              <a:rPr lang="en-US" sz="4231" dirty="0">
                <a:latin typeface="FoundrySterling-Book"/>
              </a:rPr>
              <a:t>PICO + C-BASS + ELFS</a:t>
            </a:r>
          </a:p>
          <a:p>
            <a:endParaRPr lang="en-US" sz="1481" dirty="0">
              <a:solidFill>
                <a:schemeClr val="bg1"/>
              </a:solidFill>
              <a:latin typeface="FoundrySterling-Book"/>
            </a:endParaRPr>
          </a:p>
        </p:txBody>
      </p:sp>
      <p:sp>
        <p:nvSpPr>
          <p:cNvPr id="5" name="TextBox 4">
            <a:extLst>
              <a:ext uri="{FF2B5EF4-FFF2-40B4-BE49-F238E27FC236}">
                <a16:creationId xmlns:a16="http://schemas.microsoft.com/office/drawing/2014/main" id="{B82F5A2C-03E0-4A60-9144-7DABE0D23E06}"/>
              </a:ext>
            </a:extLst>
          </p:cNvPr>
          <p:cNvSpPr txBox="1"/>
          <p:nvPr/>
        </p:nvSpPr>
        <p:spPr>
          <a:xfrm>
            <a:off x="8481614" y="1006762"/>
            <a:ext cx="1320855" cy="352725"/>
          </a:xfrm>
          <a:prstGeom prst="rect">
            <a:avLst/>
          </a:prstGeom>
          <a:noFill/>
        </p:spPr>
        <p:txBody>
          <a:bodyPr wrap="square" rtlCol="0">
            <a:spAutoFit/>
          </a:bodyPr>
          <a:lstStyle/>
          <a:p>
            <a:r>
              <a:rPr lang="en-GB" sz="1692" dirty="0"/>
              <a:t>c1a</a:t>
            </a:r>
          </a:p>
        </p:txBody>
      </p:sp>
      <p:sp>
        <p:nvSpPr>
          <p:cNvPr id="9" name="TextBox 8">
            <a:extLst>
              <a:ext uri="{FF2B5EF4-FFF2-40B4-BE49-F238E27FC236}">
                <a16:creationId xmlns:a16="http://schemas.microsoft.com/office/drawing/2014/main" id="{8AD3816E-636A-4A94-B11E-41B7510909A1}"/>
              </a:ext>
            </a:extLst>
          </p:cNvPr>
          <p:cNvSpPr txBox="1"/>
          <p:nvPr/>
        </p:nvSpPr>
        <p:spPr>
          <a:xfrm>
            <a:off x="7891874" y="6494326"/>
            <a:ext cx="1250168" cy="352725"/>
          </a:xfrm>
          <a:prstGeom prst="rect">
            <a:avLst/>
          </a:prstGeom>
          <a:noFill/>
        </p:spPr>
        <p:txBody>
          <a:bodyPr wrap="square" rtlCol="0">
            <a:spAutoFit/>
          </a:bodyPr>
          <a:lstStyle/>
          <a:p>
            <a:r>
              <a:rPr lang="en-GB" sz="1692" i="1" dirty="0" err="1"/>
              <a:t>offPlane</a:t>
            </a:r>
            <a:endParaRPr lang="en-GB" sz="1692" i="1" dirty="0"/>
          </a:p>
        </p:txBody>
      </p:sp>
      <p:pic>
        <p:nvPicPr>
          <p:cNvPr id="4" name="Picture 3">
            <a:extLst>
              <a:ext uri="{FF2B5EF4-FFF2-40B4-BE49-F238E27FC236}">
                <a16:creationId xmlns:a16="http://schemas.microsoft.com/office/drawing/2014/main" id="{D5E2538A-D625-4E33-83AE-F7118F9538C4}"/>
              </a:ext>
            </a:extLst>
          </p:cNvPr>
          <p:cNvPicPr>
            <a:picLocks noChangeAspect="1"/>
          </p:cNvPicPr>
          <p:nvPr/>
        </p:nvPicPr>
        <p:blipFill>
          <a:blip r:embed="rId2"/>
          <a:stretch>
            <a:fillRect/>
          </a:stretch>
        </p:blipFill>
        <p:spPr>
          <a:xfrm>
            <a:off x="5877047" y="1446604"/>
            <a:ext cx="3229802" cy="2422351"/>
          </a:xfrm>
          <a:prstGeom prst="rect">
            <a:avLst/>
          </a:prstGeom>
          <a:ln>
            <a:solidFill>
              <a:schemeClr val="tx1"/>
            </a:solidFill>
          </a:ln>
        </p:spPr>
      </p:pic>
      <p:pic>
        <p:nvPicPr>
          <p:cNvPr id="7" name="Picture 6">
            <a:extLst>
              <a:ext uri="{FF2B5EF4-FFF2-40B4-BE49-F238E27FC236}">
                <a16:creationId xmlns:a16="http://schemas.microsoft.com/office/drawing/2014/main" id="{81997352-2566-499B-B120-3A19513F1F1F}"/>
              </a:ext>
            </a:extLst>
          </p:cNvPr>
          <p:cNvPicPr>
            <a:picLocks noChangeAspect="1"/>
          </p:cNvPicPr>
          <p:nvPr/>
        </p:nvPicPr>
        <p:blipFill>
          <a:blip r:embed="rId3"/>
          <a:stretch>
            <a:fillRect/>
          </a:stretch>
        </p:blipFill>
        <p:spPr>
          <a:xfrm>
            <a:off x="37153" y="1446603"/>
            <a:ext cx="5768221" cy="4297131"/>
          </a:xfrm>
          <a:prstGeom prst="rect">
            <a:avLst/>
          </a:prstGeom>
          <a:ln>
            <a:solidFill>
              <a:schemeClr val="tx1"/>
            </a:solidFill>
          </a:ln>
        </p:spPr>
      </p:pic>
    </p:spTree>
    <p:extLst>
      <p:ext uri="{BB962C8B-B14F-4D97-AF65-F5344CB8AC3E}">
        <p14:creationId xmlns:p14="http://schemas.microsoft.com/office/powerpoint/2010/main" val="2420659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6DB0-D9C1-FC41-93A7-4B2F9083F6A2}"/>
              </a:ext>
            </a:extLst>
          </p:cNvPr>
          <p:cNvSpPr>
            <a:spLocks noGrp="1"/>
          </p:cNvSpPr>
          <p:nvPr>
            <p:ph type="title"/>
          </p:nvPr>
        </p:nvSpPr>
        <p:spPr>
          <a:xfrm>
            <a:off x="457200" y="109746"/>
            <a:ext cx="8229600" cy="1143000"/>
          </a:xfrm>
        </p:spPr>
        <p:txBody>
          <a:bodyPr/>
          <a:lstStyle/>
          <a:p>
            <a:r>
              <a:rPr lang="en-US" dirty="0"/>
              <a:t>More complicated models?</a:t>
            </a:r>
          </a:p>
        </p:txBody>
      </p:sp>
      <p:sp>
        <p:nvSpPr>
          <p:cNvPr id="3" name="Content Placeholder 2">
            <a:extLst>
              <a:ext uri="{FF2B5EF4-FFF2-40B4-BE49-F238E27FC236}">
                <a16:creationId xmlns:a16="http://schemas.microsoft.com/office/drawing/2014/main" id="{EB43D431-51F2-1140-9D7E-D4243B21D7CB}"/>
              </a:ext>
            </a:extLst>
          </p:cNvPr>
          <p:cNvSpPr>
            <a:spLocks noGrp="1"/>
          </p:cNvSpPr>
          <p:nvPr>
            <p:ph sz="half" idx="1"/>
          </p:nvPr>
        </p:nvSpPr>
        <p:spPr>
          <a:xfrm>
            <a:off x="293687" y="1506538"/>
            <a:ext cx="8160765" cy="4624387"/>
          </a:xfrm>
        </p:spPr>
        <p:txBody>
          <a:bodyPr/>
          <a:lstStyle/>
          <a:p>
            <a:r>
              <a:rPr lang="en-US" dirty="0"/>
              <a:t>But if you have low </a:t>
            </a:r>
            <a:r>
              <a:rPr lang="en-US" dirty="0" err="1"/>
              <a:t>freqs</a:t>
            </a:r>
            <a:r>
              <a:rPr lang="en-US" dirty="0"/>
              <a:t> done from the ground, do you need them from space as well?</a:t>
            </a:r>
          </a:p>
          <a:p>
            <a:r>
              <a:rPr lang="en-US" dirty="0"/>
              <a:t>Delete the 21 – 36 GHz channels from PICO…</a:t>
            </a:r>
          </a:p>
        </p:txBody>
      </p:sp>
    </p:spTree>
    <p:extLst>
      <p:ext uri="{BB962C8B-B14F-4D97-AF65-F5344CB8AC3E}">
        <p14:creationId xmlns:p14="http://schemas.microsoft.com/office/powerpoint/2010/main" val="14324281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C86BC-3ECF-BE4F-A882-ACD153C8519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622225-501A-1C44-831F-4FA3E8414E27}"/>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CB0B64AE-94A9-DF42-AE68-2F81CD9D176B}"/>
              </a:ext>
            </a:extLst>
          </p:cNvPr>
          <p:cNvSpPr>
            <a:spLocks noGrp="1"/>
          </p:cNvSpPr>
          <p:nvPr>
            <p:ph sz="quarter" idx="2"/>
          </p:nvPr>
        </p:nvSpPr>
        <p:spPr/>
        <p:txBody>
          <a:bodyPr/>
          <a:lstStyle/>
          <a:p>
            <a:endParaRPr lang="en-US"/>
          </a:p>
        </p:txBody>
      </p:sp>
      <p:sp>
        <p:nvSpPr>
          <p:cNvPr id="5" name="Content Placeholder 4">
            <a:extLst>
              <a:ext uri="{FF2B5EF4-FFF2-40B4-BE49-F238E27FC236}">
                <a16:creationId xmlns:a16="http://schemas.microsoft.com/office/drawing/2014/main" id="{4BB93B04-315F-C347-8245-B7CD833ABF00}"/>
              </a:ext>
            </a:extLst>
          </p:cNvPr>
          <p:cNvSpPr>
            <a:spLocks noGrp="1"/>
          </p:cNvSpPr>
          <p:nvPr>
            <p:ph sz="quarter" idx="3"/>
          </p:nvPr>
        </p:nvSpPr>
        <p:spPr/>
        <p:txBody>
          <a:bodyPr/>
          <a:lstStyle/>
          <a:p>
            <a:endParaRPr lang="en-US"/>
          </a:p>
        </p:txBody>
      </p:sp>
      <p:pic>
        <p:nvPicPr>
          <p:cNvPr id="6" name="Picture 5">
            <a:extLst>
              <a:ext uri="{FF2B5EF4-FFF2-40B4-BE49-F238E27FC236}">
                <a16:creationId xmlns:a16="http://schemas.microsoft.com/office/drawing/2014/main" id="{DA66DC6A-0C58-484E-926D-F625B980184E}"/>
              </a:ext>
            </a:extLst>
          </p:cNvPr>
          <p:cNvPicPr>
            <a:picLocks noChangeAspect="1"/>
          </p:cNvPicPr>
          <p:nvPr/>
        </p:nvPicPr>
        <p:blipFill>
          <a:blip r:embed="rId2"/>
          <a:stretch>
            <a:fillRect/>
          </a:stretch>
        </p:blipFill>
        <p:spPr>
          <a:xfrm>
            <a:off x="8672" y="0"/>
            <a:ext cx="9126656" cy="6858000"/>
          </a:xfrm>
          <a:prstGeom prst="rect">
            <a:avLst/>
          </a:prstGeom>
        </p:spPr>
      </p:pic>
    </p:spTree>
    <p:extLst>
      <p:ext uri="{BB962C8B-B14F-4D97-AF65-F5344CB8AC3E}">
        <p14:creationId xmlns:p14="http://schemas.microsoft.com/office/powerpoint/2010/main" val="144430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13" y="859569"/>
            <a:ext cx="8692717" cy="971292"/>
          </a:xfrm>
          <a:prstGeom prst="rect">
            <a:avLst/>
          </a:prstGeom>
          <a:noFill/>
        </p:spPr>
        <p:txBody>
          <a:bodyPr wrap="square" rtlCol="0">
            <a:spAutoFit/>
          </a:bodyPr>
          <a:lstStyle/>
          <a:p>
            <a:r>
              <a:rPr lang="en-US" sz="4231" dirty="0">
                <a:latin typeface="FoundrySterling-Book"/>
              </a:rPr>
              <a:t>PICO (36GHz+) + C-BASS + ELFS</a:t>
            </a:r>
          </a:p>
          <a:p>
            <a:endParaRPr lang="en-US" sz="1481" dirty="0">
              <a:solidFill>
                <a:schemeClr val="bg1"/>
              </a:solidFill>
              <a:latin typeface="FoundrySterling-Book"/>
            </a:endParaRPr>
          </a:p>
        </p:txBody>
      </p:sp>
      <p:sp>
        <p:nvSpPr>
          <p:cNvPr id="5" name="TextBox 4">
            <a:extLst>
              <a:ext uri="{FF2B5EF4-FFF2-40B4-BE49-F238E27FC236}">
                <a16:creationId xmlns:a16="http://schemas.microsoft.com/office/drawing/2014/main" id="{C14783EE-8264-4C71-A87B-0F7219789826}"/>
              </a:ext>
            </a:extLst>
          </p:cNvPr>
          <p:cNvSpPr txBox="1"/>
          <p:nvPr/>
        </p:nvSpPr>
        <p:spPr>
          <a:xfrm>
            <a:off x="8481614" y="975561"/>
            <a:ext cx="1320855" cy="352725"/>
          </a:xfrm>
          <a:prstGeom prst="rect">
            <a:avLst/>
          </a:prstGeom>
          <a:noFill/>
        </p:spPr>
        <p:txBody>
          <a:bodyPr wrap="square" rtlCol="0">
            <a:spAutoFit/>
          </a:bodyPr>
          <a:lstStyle/>
          <a:p>
            <a:r>
              <a:rPr lang="en-GB" sz="1692" dirty="0"/>
              <a:t>c1a</a:t>
            </a:r>
          </a:p>
        </p:txBody>
      </p:sp>
      <p:sp>
        <p:nvSpPr>
          <p:cNvPr id="9" name="TextBox 8">
            <a:extLst>
              <a:ext uri="{FF2B5EF4-FFF2-40B4-BE49-F238E27FC236}">
                <a16:creationId xmlns:a16="http://schemas.microsoft.com/office/drawing/2014/main" id="{C9B94D07-27B1-45F4-97A1-4DA50D851A0B}"/>
              </a:ext>
            </a:extLst>
          </p:cNvPr>
          <p:cNvSpPr txBox="1"/>
          <p:nvPr/>
        </p:nvSpPr>
        <p:spPr>
          <a:xfrm>
            <a:off x="7891874" y="6494326"/>
            <a:ext cx="1250168" cy="613117"/>
          </a:xfrm>
          <a:prstGeom prst="rect">
            <a:avLst/>
          </a:prstGeom>
          <a:noFill/>
        </p:spPr>
        <p:txBody>
          <a:bodyPr wrap="square" rtlCol="0">
            <a:spAutoFit/>
          </a:bodyPr>
          <a:lstStyle/>
          <a:p>
            <a:r>
              <a:rPr lang="en-GB" sz="1692" i="1" dirty="0"/>
              <a:t>nearOrion2</a:t>
            </a:r>
          </a:p>
        </p:txBody>
      </p:sp>
      <p:pic>
        <p:nvPicPr>
          <p:cNvPr id="4" name="Picture 3">
            <a:extLst>
              <a:ext uri="{FF2B5EF4-FFF2-40B4-BE49-F238E27FC236}">
                <a16:creationId xmlns:a16="http://schemas.microsoft.com/office/drawing/2014/main" id="{2F9F22A4-9915-465C-9892-64A7889C08C2}"/>
              </a:ext>
            </a:extLst>
          </p:cNvPr>
          <p:cNvPicPr>
            <a:picLocks noChangeAspect="1"/>
          </p:cNvPicPr>
          <p:nvPr/>
        </p:nvPicPr>
        <p:blipFill>
          <a:blip r:embed="rId2"/>
          <a:stretch>
            <a:fillRect/>
          </a:stretch>
        </p:blipFill>
        <p:spPr>
          <a:xfrm>
            <a:off x="61667" y="1524858"/>
            <a:ext cx="5709546" cy="4239195"/>
          </a:xfrm>
          <a:prstGeom prst="rect">
            <a:avLst/>
          </a:prstGeom>
          <a:ln>
            <a:solidFill>
              <a:schemeClr val="tx1"/>
            </a:solidFill>
          </a:ln>
        </p:spPr>
      </p:pic>
      <p:pic>
        <p:nvPicPr>
          <p:cNvPr id="10" name="Picture 9">
            <a:extLst>
              <a:ext uri="{FF2B5EF4-FFF2-40B4-BE49-F238E27FC236}">
                <a16:creationId xmlns:a16="http://schemas.microsoft.com/office/drawing/2014/main" id="{E8D6F6CD-7256-4FA6-945A-45FA3CDC7A6A}"/>
              </a:ext>
            </a:extLst>
          </p:cNvPr>
          <p:cNvPicPr>
            <a:picLocks noChangeAspect="1"/>
          </p:cNvPicPr>
          <p:nvPr/>
        </p:nvPicPr>
        <p:blipFill>
          <a:blip r:embed="rId3"/>
          <a:stretch>
            <a:fillRect/>
          </a:stretch>
        </p:blipFill>
        <p:spPr>
          <a:xfrm>
            <a:off x="5841392" y="1529477"/>
            <a:ext cx="3277210" cy="2457907"/>
          </a:xfrm>
          <a:prstGeom prst="rect">
            <a:avLst/>
          </a:prstGeom>
          <a:ln>
            <a:solidFill>
              <a:schemeClr val="tx1"/>
            </a:solidFill>
          </a:ln>
        </p:spPr>
      </p:pic>
    </p:spTree>
    <p:extLst>
      <p:ext uri="{BB962C8B-B14F-4D97-AF65-F5344CB8AC3E}">
        <p14:creationId xmlns:p14="http://schemas.microsoft.com/office/powerpoint/2010/main" val="980379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33D50-29A2-D84B-B65A-4AB86C58D02F}"/>
              </a:ext>
            </a:extLst>
          </p:cNvPr>
          <p:cNvSpPr>
            <a:spLocks noGrp="1"/>
          </p:cNvSpPr>
          <p:nvPr>
            <p:ph type="title"/>
          </p:nvPr>
        </p:nvSpPr>
        <p:spPr>
          <a:xfrm>
            <a:off x="457200" y="124736"/>
            <a:ext cx="8229600" cy="759684"/>
          </a:xfrm>
        </p:spPr>
        <p:txBody>
          <a:bodyPr/>
          <a:lstStyle/>
          <a:p>
            <a:r>
              <a:rPr lang="en-US" dirty="0"/>
              <a:t>Technology status</a:t>
            </a:r>
          </a:p>
        </p:txBody>
      </p:sp>
      <p:sp>
        <p:nvSpPr>
          <p:cNvPr id="3" name="Content Placeholder 2">
            <a:extLst>
              <a:ext uri="{FF2B5EF4-FFF2-40B4-BE49-F238E27FC236}">
                <a16:creationId xmlns:a16="http://schemas.microsoft.com/office/drawing/2014/main" id="{B99071D4-2D07-7F40-84B5-CDD72CF6809F}"/>
              </a:ext>
            </a:extLst>
          </p:cNvPr>
          <p:cNvSpPr>
            <a:spLocks noGrp="1"/>
          </p:cNvSpPr>
          <p:nvPr>
            <p:ph sz="half" idx="1"/>
          </p:nvPr>
        </p:nvSpPr>
        <p:spPr>
          <a:xfrm>
            <a:off x="-2" y="787010"/>
            <a:ext cx="8814217" cy="5598799"/>
          </a:xfrm>
        </p:spPr>
        <p:txBody>
          <a:bodyPr/>
          <a:lstStyle/>
          <a:p>
            <a:r>
              <a:rPr lang="en-US" sz="2800" dirty="0"/>
              <a:t>Telescope: CCAT-p/SO-LAT underway. </a:t>
            </a:r>
          </a:p>
          <a:p>
            <a:pPr lvl="1"/>
            <a:r>
              <a:rPr lang="en-US" sz="2400" dirty="0"/>
              <a:t>Investigate lower spec/cost reduced version.</a:t>
            </a:r>
          </a:p>
          <a:p>
            <a:pPr lvl="1"/>
            <a:r>
              <a:rPr lang="en-US" sz="2400" dirty="0"/>
              <a:t>‘Clover’ ~2-m telescopes available now (STRIP, QUIJOTE, </a:t>
            </a:r>
            <a:r>
              <a:rPr lang="en-US" sz="2400" dirty="0" err="1"/>
              <a:t>NextBASS</a:t>
            </a:r>
            <a:r>
              <a:rPr lang="en-US" sz="2400" dirty="0"/>
              <a:t>)</a:t>
            </a:r>
          </a:p>
          <a:p>
            <a:r>
              <a:rPr lang="en-US" sz="2800" dirty="0"/>
              <a:t>Receiver array: Feeds/OMTs designed. LNAs available</a:t>
            </a:r>
          </a:p>
          <a:p>
            <a:pPr lvl="1"/>
            <a:r>
              <a:rPr lang="en-US" sz="2400" dirty="0"/>
              <a:t>LNF LNAs with 0.25 K/GHz commercially available</a:t>
            </a:r>
          </a:p>
          <a:p>
            <a:r>
              <a:rPr lang="en-US" sz="2800" dirty="0"/>
              <a:t>Polarimeter backend: FPGA/digitizers developed for SKA (</a:t>
            </a:r>
            <a:r>
              <a:rPr lang="en-US" sz="2800" dirty="0" err="1"/>
              <a:t>incl</a:t>
            </a:r>
            <a:r>
              <a:rPr lang="en-US" sz="2800" dirty="0"/>
              <a:t> firmware, software, commercially available hardware).</a:t>
            </a:r>
          </a:p>
          <a:p>
            <a:r>
              <a:rPr lang="en-US" sz="2800" dirty="0"/>
              <a:t>Experience in systems, testing, integration, operations </a:t>
            </a:r>
            <a:r>
              <a:rPr lang="en-US" sz="2800" dirty="0" err="1"/>
              <a:t>etc</a:t>
            </a:r>
            <a:r>
              <a:rPr lang="en-US" sz="2800" dirty="0"/>
              <a:t> in Europe (UK, Italy, Spain…)</a:t>
            </a:r>
          </a:p>
          <a:p>
            <a:r>
              <a:rPr lang="en-US" sz="2800" dirty="0"/>
              <a:t>KIDS array: recently flown on OLIMPO / KISS /NIKA</a:t>
            </a:r>
          </a:p>
        </p:txBody>
      </p:sp>
    </p:spTree>
    <p:extLst>
      <p:ext uri="{BB962C8B-B14F-4D97-AF65-F5344CB8AC3E}">
        <p14:creationId xmlns:p14="http://schemas.microsoft.com/office/powerpoint/2010/main" val="477565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9572F46-ADEB-4F6A-8B79-F8D3A91E0E58}"/>
              </a:ext>
            </a:extLst>
          </p:cNvPr>
          <p:cNvPicPr>
            <a:picLocks noChangeAspect="1"/>
          </p:cNvPicPr>
          <p:nvPr/>
        </p:nvPicPr>
        <p:blipFill>
          <a:blip r:embed="rId2"/>
          <a:stretch>
            <a:fillRect/>
          </a:stretch>
        </p:blipFill>
        <p:spPr>
          <a:xfrm>
            <a:off x="2874528" y="3342198"/>
            <a:ext cx="5804777" cy="3006219"/>
          </a:xfrm>
          <a:prstGeom prst="rect">
            <a:avLst/>
          </a:prstGeom>
        </p:spPr>
      </p:pic>
      <p:pic>
        <p:nvPicPr>
          <p:cNvPr id="5" name="Immagine 4">
            <a:extLst>
              <a:ext uri="{FF2B5EF4-FFF2-40B4-BE49-F238E27FC236}">
                <a16:creationId xmlns:a16="http://schemas.microsoft.com/office/drawing/2014/main" id="{DB19E598-4778-4A8B-8850-B9D21AC86A69}"/>
              </a:ext>
            </a:extLst>
          </p:cNvPr>
          <p:cNvPicPr>
            <a:picLocks noChangeAspect="1"/>
          </p:cNvPicPr>
          <p:nvPr/>
        </p:nvPicPr>
        <p:blipFill>
          <a:blip r:embed="rId3"/>
          <a:stretch>
            <a:fillRect/>
          </a:stretch>
        </p:blipFill>
        <p:spPr>
          <a:xfrm>
            <a:off x="2884832" y="707593"/>
            <a:ext cx="6051478" cy="2721407"/>
          </a:xfrm>
          <a:prstGeom prst="rect">
            <a:avLst/>
          </a:prstGeom>
        </p:spPr>
      </p:pic>
      <p:sp>
        <p:nvSpPr>
          <p:cNvPr id="6" name="CasellaDiTesto 5">
            <a:extLst>
              <a:ext uri="{FF2B5EF4-FFF2-40B4-BE49-F238E27FC236}">
                <a16:creationId xmlns:a16="http://schemas.microsoft.com/office/drawing/2014/main" id="{B6C340FE-9D5D-4F59-AF9E-967CCA504C09}"/>
              </a:ext>
            </a:extLst>
          </p:cNvPr>
          <p:cNvSpPr txBox="1"/>
          <p:nvPr/>
        </p:nvSpPr>
        <p:spPr>
          <a:xfrm>
            <a:off x="1289153" y="113531"/>
            <a:ext cx="8443503" cy="400110"/>
          </a:xfrm>
          <a:prstGeom prst="rect">
            <a:avLst/>
          </a:prstGeom>
          <a:noFill/>
        </p:spPr>
        <p:txBody>
          <a:bodyPr wrap="square" rtlCol="0">
            <a:spAutoFit/>
          </a:bodyPr>
          <a:lstStyle/>
          <a:p>
            <a:r>
              <a:rPr lang="it-IT" sz="2000" dirty="0">
                <a:solidFill>
                  <a:schemeClr val="bg1"/>
                </a:solidFill>
              </a:rPr>
              <a:t>Development of </a:t>
            </a:r>
            <a:r>
              <a:rPr lang="it-IT" sz="2000" dirty="0" err="1">
                <a:solidFill>
                  <a:schemeClr val="bg1"/>
                </a:solidFill>
              </a:rPr>
              <a:t>Kinetic</a:t>
            </a:r>
            <a:r>
              <a:rPr lang="it-IT" sz="2000" dirty="0">
                <a:solidFill>
                  <a:schemeClr val="bg1"/>
                </a:solidFill>
              </a:rPr>
              <a:t> </a:t>
            </a:r>
            <a:r>
              <a:rPr lang="it-IT" sz="2000" dirty="0" err="1">
                <a:solidFill>
                  <a:schemeClr val="bg1"/>
                </a:solidFill>
              </a:rPr>
              <a:t>Inductance</a:t>
            </a:r>
            <a:r>
              <a:rPr lang="it-IT" sz="2000" dirty="0">
                <a:solidFill>
                  <a:schemeClr val="bg1"/>
                </a:solidFill>
              </a:rPr>
              <a:t> Detectors for the W-band</a:t>
            </a:r>
          </a:p>
        </p:txBody>
      </p:sp>
      <p:sp>
        <p:nvSpPr>
          <p:cNvPr id="7" name="Rettangolo 6">
            <a:extLst>
              <a:ext uri="{FF2B5EF4-FFF2-40B4-BE49-F238E27FC236}">
                <a16:creationId xmlns:a16="http://schemas.microsoft.com/office/drawing/2014/main" id="{2399E33A-C94E-47BE-BEB3-56AF4ABD7A83}"/>
              </a:ext>
            </a:extLst>
          </p:cNvPr>
          <p:cNvSpPr/>
          <p:nvPr/>
        </p:nvSpPr>
        <p:spPr>
          <a:xfrm>
            <a:off x="5539062" y="650049"/>
            <a:ext cx="3356135" cy="523220"/>
          </a:xfrm>
          <a:prstGeom prst="rect">
            <a:avLst/>
          </a:prstGeom>
          <a:solidFill>
            <a:srgbClr val="FFFF00"/>
          </a:solidFill>
        </p:spPr>
        <p:txBody>
          <a:bodyPr wrap="square">
            <a:spAutoFit/>
          </a:bodyPr>
          <a:lstStyle/>
          <a:p>
            <a:r>
              <a:rPr lang="en-US" sz="1400" dirty="0" err="1"/>
              <a:t>Paiella</a:t>
            </a:r>
            <a:r>
              <a:rPr lang="en-US" sz="1400" dirty="0"/>
              <a:t> A., et al., Journal of Low Temperature Physics, </a:t>
            </a:r>
            <a:r>
              <a:rPr lang="en-US" sz="1400" b="1" dirty="0"/>
              <a:t>184</a:t>
            </a:r>
            <a:r>
              <a:rPr lang="en-US" sz="1400" dirty="0"/>
              <a:t>,  97-102, 2016</a:t>
            </a:r>
            <a:endParaRPr lang="it-IT" sz="1400" dirty="0"/>
          </a:p>
        </p:txBody>
      </p:sp>
      <p:sp>
        <p:nvSpPr>
          <p:cNvPr id="9" name="CasellaDiTesto 8">
            <a:extLst>
              <a:ext uri="{FF2B5EF4-FFF2-40B4-BE49-F238E27FC236}">
                <a16:creationId xmlns:a16="http://schemas.microsoft.com/office/drawing/2014/main" id="{68612A2A-8857-4630-AABA-765E28BD9C69}"/>
              </a:ext>
            </a:extLst>
          </p:cNvPr>
          <p:cNvSpPr txBox="1"/>
          <p:nvPr/>
        </p:nvSpPr>
        <p:spPr>
          <a:xfrm>
            <a:off x="169447" y="1096670"/>
            <a:ext cx="2372680" cy="5078313"/>
          </a:xfrm>
          <a:prstGeom prst="rect">
            <a:avLst/>
          </a:prstGeom>
          <a:noFill/>
        </p:spPr>
        <p:txBody>
          <a:bodyPr wrap="square" rtlCol="0">
            <a:spAutoFit/>
          </a:bodyPr>
          <a:lstStyle/>
          <a:p>
            <a:pPr marL="285750" indent="-285750">
              <a:buFont typeface="Arial" panose="020B0604020202020204" pitchFamily="34" charset="0"/>
              <a:buChar char="•"/>
            </a:pPr>
            <a:r>
              <a:rPr lang="it-IT" dirty="0"/>
              <a:t>Sapienza + IFN-CNR (Rome, </a:t>
            </a:r>
            <a:r>
              <a:rPr lang="it-IT" dirty="0" err="1"/>
              <a:t>Italy</a:t>
            </a:r>
            <a:r>
              <a:rPr lang="it-IT" dirty="0"/>
              <a:t>)</a:t>
            </a:r>
          </a:p>
          <a:p>
            <a:endParaRPr lang="it-IT" dirty="0"/>
          </a:p>
          <a:p>
            <a:pPr marL="285750" indent="-285750">
              <a:buFont typeface="Arial" panose="020B0604020202020204" pitchFamily="34" charset="0"/>
              <a:buChar char="•"/>
            </a:pPr>
            <a:r>
              <a:rPr lang="it-IT" dirty="0" err="1"/>
              <a:t>Initially</a:t>
            </a:r>
            <a:r>
              <a:rPr lang="it-IT" dirty="0"/>
              <a:t> </a:t>
            </a:r>
            <a:r>
              <a:rPr lang="it-IT" dirty="0" err="1"/>
              <a:t>developed</a:t>
            </a:r>
            <a:r>
              <a:rPr lang="it-IT" dirty="0"/>
              <a:t> for a FTS </a:t>
            </a:r>
            <a:r>
              <a:rPr lang="it-IT" dirty="0" err="1"/>
              <a:t>spectra-imager</a:t>
            </a:r>
            <a:r>
              <a:rPr lang="it-IT" dirty="0"/>
              <a:t> for the 64m </a:t>
            </a:r>
            <a:r>
              <a:rPr lang="it-IT" dirty="0" err="1"/>
              <a:t>Sardinia</a:t>
            </a:r>
            <a:r>
              <a:rPr lang="it-IT" dirty="0"/>
              <a:t> Radio </a:t>
            </a:r>
            <a:r>
              <a:rPr lang="it-IT" dirty="0" err="1"/>
              <a:t>Telescope</a:t>
            </a:r>
            <a:r>
              <a:rPr lang="it-IT" dirty="0"/>
              <a:t>. </a:t>
            </a:r>
          </a:p>
          <a:p>
            <a:endParaRPr lang="it-IT" dirty="0"/>
          </a:p>
          <a:p>
            <a:pPr marL="285750" indent="-285750">
              <a:buFont typeface="Arial" panose="020B0604020202020204" pitchFamily="34" charset="0"/>
              <a:buChar char="•"/>
            </a:pPr>
            <a:r>
              <a:rPr lang="it-IT" dirty="0" err="1"/>
              <a:t>Now</a:t>
            </a:r>
            <a:r>
              <a:rPr lang="it-IT" dirty="0"/>
              <a:t> </a:t>
            </a:r>
            <a:r>
              <a:rPr lang="it-IT" dirty="0" err="1"/>
              <a:t>considered</a:t>
            </a:r>
            <a:r>
              <a:rPr lang="it-IT" dirty="0"/>
              <a:t> for </a:t>
            </a:r>
            <a:r>
              <a:rPr lang="it-IT" dirty="0" err="1"/>
              <a:t>ground-based</a:t>
            </a:r>
            <a:r>
              <a:rPr lang="it-IT" dirty="0"/>
              <a:t> B-</a:t>
            </a:r>
            <a:r>
              <a:rPr lang="it-IT" dirty="0" err="1"/>
              <a:t>modes</a:t>
            </a:r>
            <a:r>
              <a:rPr lang="it-IT" dirty="0"/>
              <a:t> </a:t>
            </a:r>
            <a:r>
              <a:rPr lang="it-IT" dirty="0" err="1"/>
              <a:t>polarimetry</a:t>
            </a:r>
            <a:endParaRPr lang="it-IT" dirty="0"/>
          </a:p>
          <a:p>
            <a:endParaRPr lang="it-IT" dirty="0"/>
          </a:p>
          <a:p>
            <a:pPr marL="285750" indent="-285750">
              <a:buFont typeface="Arial" panose="020B0604020202020204" pitchFamily="34" charset="0"/>
              <a:buChar char="•"/>
            </a:pPr>
            <a:r>
              <a:rPr lang="it-IT" dirty="0"/>
              <a:t>Bi-</a:t>
            </a:r>
            <a:r>
              <a:rPr lang="it-IT" dirty="0" err="1"/>
              <a:t>layer</a:t>
            </a:r>
            <a:r>
              <a:rPr lang="it-IT" dirty="0"/>
              <a:t> </a:t>
            </a:r>
            <a:r>
              <a:rPr lang="it-IT" dirty="0" err="1"/>
              <a:t>LEKIDs</a:t>
            </a:r>
            <a:r>
              <a:rPr lang="it-IT" dirty="0"/>
              <a:t>: 25 nm Al + 10 nm Ti</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err="1"/>
              <a:t>Good</a:t>
            </a:r>
            <a:r>
              <a:rPr lang="it-IT" dirty="0"/>
              <a:t> performance for f &gt; 65 GHz</a:t>
            </a:r>
          </a:p>
        </p:txBody>
      </p:sp>
      <p:pic>
        <p:nvPicPr>
          <p:cNvPr id="10" name="Picture 9" descr="logo_sapienza">
            <a:extLst>
              <a:ext uri="{FF2B5EF4-FFF2-40B4-BE49-F238E27FC236}">
                <a16:creationId xmlns:a16="http://schemas.microsoft.com/office/drawing/2014/main" id="{25F107EC-6960-4083-8AC4-7497395306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447" y="87936"/>
            <a:ext cx="477210" cy="5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magine 10">
            <a:extLst>
              <a:ext uri="{FF2B5EF4-FFF2-40B4-BE49-F238E27FC236}">
                <a16:creationId xmlns:a16="http://schemas.microsoft.com/office/drawing/2014/main" id="{2A93B3CF-0067-41D8-9706-F9D3F07F3984}"/>
              </a:ext>
            </a:extLst>
          </p:cNvPr>
          <p:cNvPicPr>
            <a:picLocks noChangeAspect="1"/>
          </p:cNvPicPr>
          <p:nvPr/>
        </p:nvPicPr>
        <p:blipFill>
          <a:blip r:embed="rId5"/>
          <a:stretch>
            <a:fillRect/>
          </a:stretch>
        </p:blipFill>
        <p:spPr>
          <a:xfrm>
            <a:off x="646657" y="38679"/>
            <a:ext cx="624196" cy="611370"/>
          </a:xfrm>
          <a:prstGeom prst="rect">
            <a:avLst/>
          </a:prstGeom>
        </p:spPr>
      </p:pic>
      <p:sp>
        <p:nvSpPr>
          <p:cNvPr id="2" name="TextBox 1">
            <a:extLst>
              <a:ext uri="{FF2B5EF4-FFF2-40B4-BE49-F238E27FC236}">
                <a16:creationId xmlns:a16="http://schemas.microsoft.com/office/drawing/2014/main" id="{610FD5E1-C3DB-8543-ABBF-524D406742D7}"/>
              </a:ext>
            </a:extLst>
          </p:cNvPr>
          <p:cNvSpPr txBox="1"/>
          <p:nvPr/>
        </p:nvSpPr>
        <p:spPr>
          <a:xfrm>
            <a:off x="1499017" y="5996066"/>
            <a:ext cx="1850186" cy="338554"/>
          </a:xfrm>
          <a:prstGeom prst="rect">
            <a:avLst/>
          </a:prstGeom>
          <a:noFill/>
        </p:spPr>
        <p:txBody>
          <a:bodyPr wrap="none" rtlCol="0">
            <a:spAutoFit/>
          </a:bodyPr>
          <a:lstStyle/>
          <a:p>
            <a:r>
              <a:rPr lang="en-US" dirty="0"/>
              <a:t>Slide from S. </a:t>
            </a:r>
            <a:r>
              <a:rPr lang="en-US" dirty="0" err="1"/>
              <a:t>Masi</a:t>
            </a:r>
            <a:endParaRPr lang="en-US" dirty="0"/>
          </a:p>
        </p:txBody>
      </p:sp>
    </p:spTree>
    <p:extLst>
      <p:ext uri="{BB962C8B-B14F-4D97-AF65-F5344CB8AC3E}">
        <p14:creationId xmlns:p14="http://schemas.microsoft.com/office/powerpoint/2010/main" val="1946228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7799AE-2076-4B3D-8C03-E4C7DFB2ED04}"/>
              </a:ext>
            </a:extLst>
          </p:cNvPr>
          <p:cNvPicPr>
            <a:picLocks noChangeAspect="1"/>
          </p:cNvPicPr>
          <p:nvPr/>
        </p:nvPicPr>
        <p:blipFill rotWithShape="1">
          <a:blip r:embed="rId2"/>
          <a:srcRect l="8873" t="4165" r="11445" b="8338"/>
          <a:stretch/>
        </p:blipFill>
        <p:spPr>
          <a:xfrm>
            <a:off x="3415309" y="940027"/>
            <a:ext cx="2662577" cy="1695509"/>
          </a:xfrm>
          <a:prstGeom prst="rect">
            <a:avLst/>
          </a:prstGeom>
          <a:ln>
            <a:solidFill>
              <a:schemeClr val="tx1"/>
            </a:solidFill>
          </a:ln>
        </p:spPr>
      </p:pic>
      <p:pic>
        <p:nvPicPr>
          <p:cNvPr id="5" name="Picture 4">
            <a:extLst>
              <a:ext uri="{FF2B5EF4-FFF2-40B4-BE49-F238E27FC236}">
                <a16:creationId xmlns:a16="http://schemas.microsoft.com/office/drawing/2014/main" id="{5855E150-34B5-43D7-AD17-BC78E4BE897B}"/>
              </a:ext>
            </a:extLst>
          </p:cNvPr>
          <p:cNvPicPr>
            <a:picLocks noChangeAspect="1"/>
          </p:cNvPicPr>
          <p:nvPr/>
        </p:nvPicPr>
        <p:blipFill rotWithShape="1">
          <a:blip r:embed="rId3"/>
          <a:srcRect l="14432" t="9533" r="4225" b="8697"/>
          <a:stretch/>
        </p:blipFill>
        <p:spPr>
          <a:xfrm>
            <a:off x="6233761" y="943922"/>
            <a:ext cx="2515920" cy="1734333"/>
          </a:xfrm>
          <a:prstGeom prst="rect">
            <a:avLst/>
          </a:prstGeom>
          <a:ln>
            <a:solidFill>
              <a:schemeClr val="tx1"/>
            </a:solidFill>
          </a:ln>
        </p:spPr>
      </p:pic>
      <p:pic>
        <p:nvPicPr>
          <p:cNvPr id="7" name="Picture 6">
            <a:extLst>
              <a:ext uri="{FF2B5EF4-FFF2-40B4-BE49-F238E27FC236}">
                <a16:creationId xmlns:a16="http://schemas.microsoft.com/office/drawing/2014/main" id="{68D82759-FCE5-4909-99E4-8554CA31AB72}"/>
              </a:ext>
            </a:extLst>
          </p:cNvPr>
          <p:cNvPicPr>
            <a:picLocks noChangeAspect="1"/>
          </p:cNvPicPr>
          <p:nvPr/>
        </p:nvPicPr>
        <p:blipFill rotWithShape="1">
          <a:blip r:embed="rId4"/>
          <a:srcRect l="7654" t="3538" r="7119"/>
          <a:stretch/>
        </p:blipFill>
        <p:spPr>
          <a:xfrm>
            <a:off x="96224" y="4677334"/>
            <a:ext cx="4475776" cy="2082295"/>
          </a:xfrm>
          <a:prstGeom prst="rect">
            <a:avLst/>
          </a:prstGeom>
          <a:ln>
            <a:solidFill>
              <a:schemeClr val="tx1"/>
            </a:solidFill>
          </a:ln>
        </p:spPr>
      </p:pic>
      <p:pic>
        <p:nvPicPr>
          <p:cNvPr id="9" name="Picture 8">
            <a:extLst>
              <a:ext uri="{FF2B5EF4-FFF2-40B4-BE49-F238E27FC236}">
                <a16:creationId xmlns:a16="http://schemas.microsoft.com/office/drawing/2014/main" id="{3E8CE968-DBD6-4015-A9FD-6B9A9BB7C2F6}"/>
              </a:ext>
            </a:extLst>
          </p:cNvPr>
          <p:cNvPicPr>
            <a:picLocks noChangeAspect="1"/>
          </p:cNvPicPr>
          <p:nvPr/>
        </p:nvPicPr>
        <p:blipFill rotWithShape="1">
          <a:blip r:embed="rId5"/>
          <a:srcRect l="5412" r="7839"/>
          <a:stretch/>
        </p:blipFill>
        <p:spPr>
          <a:xfrm>
            <a:off x="4689298" y="4677334"/>
            <a:ext cx="4318857" cy="2082295"/>
          </a:xfrm>
          <a:prstGeom prst="rect">
            <a:avLst/>
          </a:prstGeom>
          <a:ln>
            <a:solidFill>
              <a:schemeClr val="tx1"/>
            </a:solidFill>
          </a:ln>
        </p:spPr>
      </p:pic>
      <p:sp>
        <p:nvSpPr>
          <p:cNvPr id="2" name="TextBox 1">
            <a:extLst>
              <a:ext uri="{FF2B5EF4-FFF2-40B4-BE49-F238E27FC236}">
                <a16:creationId xmlns:a16="http://schemas.microsoft.com/office/drawing/2014/main" id="{5ECFC192-DE24-491A-A6E9-E9F286BE1519}"/>
              </a:ext>
            </a:extLst>
          </p:cNvPr>
          <p:cNvSpPr txBox="1"/>
          <p:nvPr/>
        </p:nvSpPr>
        <p:spPr>
          <a:xfrm>
            <a:off x="208241" y="1009450"/>
            <a:ext cx="2202716" cy="61311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692" dirty="0"/>
              <a:t>Off-axis Gregorian vs. Cross-</a:t>
            </a:r>
            <a:r>
              <a:rPr lang="en-GB" sz="1692" dirty="0" err="1"/>
              <a:t>Dragone</a:t>
            </a:r>
            <a:r>
              <a:rPr lang="en-GB" sz="1692" dirty="0"/>
              <a:t>… </a:t>
            </a:r>
          </a:p>
        </p:txBody>
      </p:sp>
      <p:sp>
        <p:nvSpPr>
          <p:cNvPr id="23" name="TextBox 22">
            <a:extLst>
              <a:ext uri="{FF2B5EF4-FFF2-40B4-BE49-F238E27FC236}">
                <a16:creationId xmlns:a16="http://schemas.microsoft.com/office/drawing/2014/main" id="{8FDE7B69-FC9F-46C8-BD4A-0D516E5F5730}"/>
              </a:ext>
            </a:extLst>
          </p:cNvPr>
          <p:cNvSpPr txBox="1"/>
          <p:nvPr/>
        </p:nvSpPr>
        <p:spPr>
          <a:xfrm>
            <a:off x="4895473" y="6255802"/>
            <a:ext cx="2845647" cy="3527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692" i="1" dirty="0"/>
              <a:t>... larger, flatter focal plane</a:t>
            </a:r>
          </a:p>
        </p:txBody>
      </p:sp>
      <p:grpSp>
        <p:nvGrpSpPr>
          <p:cNvPr id="26" name="Group 25">
            <a:extLst>
              <a:ext uri="{FF2B5EF4-FFF2-40B4-BE49-F238E27FC236}">
                <a16:creationId xmlns:a16="http://schemas.microsoft.com/office/drawing/2014/main" id="{F5F674C6-9975-4648-9C5C-01CFC21C08F2}"/>
              </a:ext>
            </a:extLst>
          </p:cNvPr>
          <p:cNvGrpSpPr/>
          <p:nvPr/>
        </p:nvGrpSpPr>
        <p:grpSpPr>
          <a:xfrm>
            <a:off x="208241" y="2678254"/>
            <a:ext cx="4246463" cy="1927398"/>
            <a:chOff x="736672" y="3347639"/>
            <a:chExt cx="4962563" cy="2477722"/>
          </a:xfrm>
        </p:grpSpPr>
        <p:pic>
          <p:nvPicPr>
            <p:cNvPr id="27" name="Picture 26">
              <a:extLst>
                <a:ext uri="{FF2B5EF4-FFF2-40B4-BE49-F238E27FC236}">
                  <a16:creationId xmlns:a16="http://schemas.microsoft.com/office/drawing/2014/main" id="{0B0AA201-253E-4DE9-93B9-23795CD8EB69}"/>
                </a:ext>
              </a:extLst>
            </p:cNvPr>
            <p:cNvPicPr>
              <a:picLocks noChangeAspect="1"/>
            </p:cNvPicPr>
            <p:nvPr/>
          </p:nvPicPr>
          <p:blipFill rotWithShape="1">
            <a:blip r:embed="rId6"/>
            <a:srcRect l="2503" t="3424" r="1735" b="9487"/>
            <a:stretch/>
          </p:blipFill>
          <p:spPr>
            <a:xfrm>
              <a:off x="736673" y="3347639"/>
              <a:ext cx="4962562" cy="2477722"/>
            </a:xfrm>
            <a:prstGeom prst="rect">
              <a:avLst/>
            </a:prstGeom>
            <a:ln>
              <a:solidFill>
                <a:schemeClr val="tx1"/>
              </a:solidFill>
            </a:ln>
          </p:spPr>
        </p:pic>
        <p:sp>
          <p:nvSpPr>
            <p:cNvPr id="28" name="TextBox 27">
              <a:extLst>
                <a:ext uri="{FF2B5EF4-FFF2-40B4-BE49-F238E27FC236}">
                  <a16:creationId xmlns:a16="http://schemas.microsoft.com/office/drawing/2014/main" id="{6E1DCDA5-09A9-4D83-A493-17B51343CCA6}"/>
                </a:ext>
              </a:extLst>
            </p:cNvPr>
            <p:cNvSpPr txBox="1"/>
            <p:nvPr/>
          </p:nvSpPr>
          <p:spPr>
            <a:xfrm>
              <a:off x="1861593" y="4450523"/>
              <a:ext cx="725212" cy="369773"/>
            </a:xfrm>
            <a:prstGeom prst="rect">
              <a:avLst/>
            </a:prstGeom>
            <a:noFill/>
            <a:ln>
              <a:noFill/>
            </a:ln>
          </p:spPr>
          <p:txBody>
            <a:bodyPr wrap="square" rtlCol="0">
              <a:spAutoFit/>
            </a:bodyPr>
            <a:lstStyle/>
            <a:p>
              <a:r>
                <a:rPr lang="en-GB" sz="1269" dirty="0"/>
                <a:t>-45°</a:t>
              </a:r>
            </a:p>
          </p:txBody>
        </p:sp>
        <p:sp>
          <p:nvSpPr>
            <p:cNvPr id="29" name="TextBox 28">
              <a:extLst>
                <a:ext uri="{FF2B5EF4-FFF2-40B4-BE49-F238E27FC236}">
                  <a16:creationId xmlns:a16="http://schemas.microsoft.com/office/drawing/2014/main" id="{82C72A51-B651-4FBF-9873-39A9CA02EB62}"/>
                </a:ext>
              </a:extLst>
            </p:cNvPr>
            <p:cNvSpPr txBox="1"/>
            <p:nvPr/>
          </p:nvSpPr>
          <p:spPr>
            <a:xfrm>
              <a:off x="1136379" y="5095936"/>
              <a:ext cx="725212" cy="369773"/>
            </a:xfrm>
            <a:prstGeom prst="rect">
              <a:avLst/>
            </a:prstGeom>
            <a:noFill/>
            <a:ln>
              <a:noFill/>
            </a:ln>
          </p:spPr>
          <p:txBody>
            <a:bodyPr wrap="square" rtlCol="0">
              <a:spAutoFit/>
            </a:bodyPr>
            <a:lstStyle/>
            <a:p>
              <a:r>
                <a:rPr lang="en-GB" sz="1269" dirty="0"/>
                <a:t>-90°</a:t>
              </a:r>
            </a:p>
          </p:txBody>
        </p:sp>
        <p:sp>
          <p:nvSpPr>
            <p:cNvPr id="30" name="TextBox 29">
              <a:extLst>
                <a:ext uri="{FF2B5EF4-FFF2-40B4-BE49-F238E27FC236}">
                  <a16:creationId xmlns:a16="http://schemas.microsoft.com/office/drawing/2014/main" id="{F5387AC1-B018-4CB6-9FC6-62B89CE73165}"/>
                </a:ext>
              </a:extLst>
            </p:cNvPr>
            <p:cNvSpPr txBox="1"/>
            <p:nvPr/>
          </p:nvSpPr>
          <p:spPr>
            <a:xfrm>
              <a:off x="4824194" y="4441377"/>
              <a:ext cx="725212" cy="369773"/>
            </a:xfrm>
            <a:prstGeom prst="rect">
              <a:avLst/>
            </a:prstGeom>
            <a:noFill/>
            <a:ln>
              <a:noFill/>
            </a:ln>
          </p:spPr>
          <p:txBody>
            <a:bodyPr wrap="square" rtlCol="0">
              <a:spAutoFit/>
            </a:bodyPr>
            <a:lstStyle/>
            <a:p>
              <a:r>
                <a:rPr lang="en-GB" sz="1269" dirty="0"/>
                <a:t>135°</a:t>
              </a:r>
            </a:p>
          </p:txBody>
        </p:sp>
        <p:sp>
          <p:nvSpPr>
            <p:cNvPr id="31" name="TextBox 30">
              <a:extLst>
                <a:ext uri="{FF2B5EF4-FFF2-40B4-BE49-F238E27FC236}">
                  <a16:creationId xmlns:a16="http://schemas.microsoft.com/office/drawing/2014/main" id="{205DB124-A826-4CC7-A102-662453661802}"/>
                </a:ext>
              </a:extLst>
            </p:cNvPr>
            <p:cNvSpPr txBox="1"/>
            <p:nvPr/>
          </p:nvSpPr>
          <p:spPr>
            <a:xfrm>
              <a:off x="4111434" y="4649563"/>
              <a:ext cx="725212" cy="369773"/>
            </a:xfrm>
            <a:prstGeom prst="rect">
              <a:avLst/>
            </a:prstGeom>
            <a:noFill/>
            <a:ln>
              <a:noFill/>
            </a:ln>
          </p:spPr>
          <p:txBody>
            <a:bodyPr wrap="square" rtlCol="0">
              <a:spAutoFit/>
            </a:bodyPr>
            <a:lstStyle/>
            <a:p>
              <a:r>
                <a:rPr lang="en-GB" sz="1269" dirty="0"/>
                <a:t>90°</a:t>
              </a:r>
            </a:p>
          </p:txBody>
        </p:sp>
        <p:sp>
          <p:nvSpPr>
            <p:cNvPr id="32" name="TextBox 31">
              <a:extLst>
                <a:ext uri="{FF2B5EF4-FFF2-40B4-BE49-F238E27FC236}">
                  <a16:creationId xmlns:a16="http://schemas.microsoft.com/office/drawing/2014/main" id="{B3A1569A-5D5E-4EF2-83EC-439DCBD9D4F4}"/>
                </a:ext>
              </a:extLst>
            </p:cNvPr>
            <p:cNvSpPr txBox="1"/>
            <p:nvPr/>
          </p:nvSpPr>
          <p:spPr>
            <a:xfrm>
              <a:off x="773771" y="3450665"/>
              <a:ext cx="725212" cy="369773"/>
            </a:xfrm>
            <a:prstGeom prst="rect">
              <a:avLst/>
            </a:prstGeom>
            <a:noFill/>
            <a:ln>
              <a:noFill/>
            </a:ln>
          </p:spPr>
          <p:txBody>
            <a:bodyPr wrap="square" rtlCol="0">
              <a:spAutoFit/>
            </a:bodyPr>
            <a:lstStyle/>
            <a:p>
              <a:r>
                <a:rPr lang="en-GB" sz="1269" dirty="0"/>
                <a:t>40dB</a:t>
              </a:r>
            </a:p>
          </p:txBody>
        </p:sp>
        <p:sp>
          <p:nvSpPr>
            <p:cNvPr id="33" name="TextBox 32">
              <a:extLst>
                <a:ext uri="{FF2B5EF4-FFF2-40B4-BE49-F238E27FC236}">
                  <a16:creationId xmlns:a16="http://schemas.microsoft.com/office/drawing/2014/main" id="{147BD85C-B2B5-451C-B086-13C64C896952}"/>
                </a:ext>
              </a:extLst>
            </p:cNvPr>
            <p:cNvSpPr txBox="1"/>
            <p:nvPr/>
          </p:nvSpPr>
          <p:spPr>
            <a:xfrm>
              <a:off x="736672" y="4544573"/>
              <a:ext cx="725212" cy="369773"/>
            </a:xfrm>
            <a:prstGeom prst="rect">
              <a:avLst/>
            </a:prstGeom>
            <a:noFill/>
            <a:ln>
              <a:noFill/>
            </a:ln>
          </p:spPr>
          <p:txBody>
            <a:bodyPr wrap="square" rtlCol="0">
              <a:spAutoFit/>
            </a:bodyPr>
            <a:lstStyle/>
            <a:p>
              <a:r>
                <a:rPr lang="en-GB" sz="1269" dirty="0"/>
                <a:t>0dB</a:t>
              </a:r>
            </a:p>
          </p:txBody>
        </p:sp>
      </p:grpSp>
      <p:grpSp>
        <p:nvGrpSpPr>
          <p:cNvPr id="34" name="Group 33">
            <a:extLst>
              <a:ext uri="{FF2B5EF4-FFF2-40B4-BE49-F238E27FC236}">
                <a16:creationId xmlns:a16="http://schemas.microsoft.com/office/drawing/2014/main" id="{D082CF91-189E-47E7-A282-008E72C81DD6}"/>
              </a:ext>
            </a:extLst>
          </p:cNvPr>
          <p:cNvGrpSpPr/>
          <p:nvPr/>
        </p:nvGrpSpPr>
        <p:grpSpPr>
          <a:xfrm>
            <a:off x="4689297" y="2737324"/>
            <a:ext cx="4133935" cy="1868328"/>
            <a:chOff x="2586804" y="728007"/>
            <a:chExt cx="5199993" cy="2619631"/>
          </a:xfrm>
        </p:grpSpPr>
        <p:pic>
          <p:nvPicPr>
            <p:cNvPr id="35" name="Picture 34">
              <a:extLst>
                <a:ext uri="{FF2B5EF4-FFF2-40B4-BE49-F238E27FC236}">
                  <a16:creationId xmlns:a16="http://schemas.microsoft.com/office/drawing/2014/main" id="{C2A701EB-2337-4A1E-AE30-717325A06C12}"/>
                </a:ext>
              </a:extLst>
            </p:cNvPr>
            <p:cNvPicPr>
              <a:picLocks noChangeAspect="1"/>
            </p:cNvPicPr>
            <p:nvPr/>
          </p:nvPicPr>
          <p:blipFill rotWithShape="1">
            <a:blip r:embed="rId7"/>
            <a:srcRect l="2847" t="2168" b="8685"/>
            <a:stretch/>
          </p:blipFill>
          <p:spPr>
            <a:xfrm>
              <a:off x="2586804" y="728007"/>
              <a:ext cx="5199993" cy="2619631"/>
            </a:xfrm>
            <a:prstGeom prst="rect">
              <a:avLst/>
            </a:prstGeom>
            <a:ln>
              <a:solidFill>
                <a:schemeClr val="tx1"/>
              </a:solidFill>
            </a:ln>
          </p:spPr>
        </p:pic>
        <p:sp>
          <p:nvSpPr>
            <p:cNvPr id="36" name="TextBox 35">
              <a:extLst>
                <a:ext uri="{FF2B5EF4-FFF2-40B4-BE49-F238E27FC236}">
                  <a16:creationId xmlns:a16="http://schemas.microsoft.com/office/drawing/2014/main" id="{DD075736-F1CA-4D3C-B823-800218AEF09A}"/>
                </a:ext>
              </a:extLst>
            </p:cNvPr>
            <p:cNvSpPr txBox="1"/>
            <p:nvPr/>
          </p:nvSpPr>
          <p:spPr>
            <a:xfrm>
              <a:off x="2586805" y="817850"/>
              <a:ext cx="725213" cy="403312"/>
            </a:xfrm>
            <a:prstGeom prst="rect">
              <a:avLst/>
            </a:prstGeom>
            <a:noFill/>
            <a:ln>
              <a:noFill/>
            </a:ln>
          </p:spPr>
          <p:txBody>
            <a:bodyPr wrap="square" rtlCol="0">
              <a:spAutoFit/>
            </a:bodyPr>
            <a:lstStyle/>
            <a:p>
              <a:r>
                <a:rPr lang="en-GB" sz="1269" dirty="0"/>
                <a:t>40dB</a:t>
              </a:r>
            </a:p>
          </p:txBody>
        </p:sp>
        <p:sp>
          <p:nvSpPr>
            <p:cNvPr id="37" name="TextBox 36">
              <a:extLst>
                <a:ext uri="{FF2B5EF4-FFF2-40B4-BE49-F238E27FC236}">
                  <a16:creationId xmlns:a16="http://schemas.microsoft.com/office/drawing/2014/main" id="{14396C2D-974A-4856-A8FC-4F853F582A8B}"/>
                </a:ext>
              </a:extLst>
            </p:cNvPr>
            <p:cNvSpPr txBox="1"/>
            <p:nvPr/>
          </p:nvSpPr>
          <p:spPr>
            <a:xfrm>
              <a:off x="2586805" y="2159237"/>
              <a:ext cx="725213" cy="403312"/>
            </a:xfrm>
            <a:prstGeom prst="rect">
              <a:avLst/>
            </a:prstGeom>
            <a:noFill/>
            <a:ln>
              <a:noFill/>
            </a:ln>
          </p:spPr>
          <p:txBody>
            <a:bodyPr wrap="square" rtlCol="0">
              <a:spAutoFit/>
            </a:bodyPr>
            <a:lstStyle/>
            <a:p>
              <a:r>
                <a:rPr lang="en-GB" sz="1269" dirty="0"/>
                <a:t>0dB</a:t>
              </a:r>
            </a:p>
          </p:txBody>
        </p:sp>
        <p:sp>
          <p:nvSpPr>
            <p:cNvPr id="38" name="TextBox 37">
              <a:extLst>
                <a:ext uri="{FF2B5EF4-FFF2-40B4-BE49-F238E27FC236}">
                  <a16:creationId xmlns:a16="http://schemas.microsoft.com/office/drawing/2014/main" id="{831B7E99-3507-4F22-83E3-0B324395F589}"/>
                </a:ext>
              </a:extLst>
            </p:cNvPr>
            <p:cNvSpPr txBox="1"/>
            <p:nvPr/>
          </p:nvSpPr>
          <p:spPr>
            <a:xfrm>
              <a:off x="6286391" y="1807922"/>
              <a:ext cx="725213" cy="403312"/>
            </a:xfrm>
            <a:prstGeom prst="rect">
              <a:avLst/>
            </a:prstGeom>
            <a:noFill/>
            <a:ln>
              <a:noFill/>
            </a:ln>
          </p:spPr>
          <p:txBody>
            <a:bodyPr wrap="square" rtlCol="0">
              <a:spAutoFit/>
            </a:bodyPr>
            <a:lstStyle/>
            <a:p>
              <a:r>
                <a:rPr lang="en-GB" sz="1269" dirty="0"/>
                <a:t>90°</a:t>
              </a:r>
            </a:p>
          </p:txBody>
        </p:sp>
        <p:sp>
          <p:nvSpPr>
            <p:cNvPr id="39" name="TextBox 38">
              <a:extLst>
                <a:ext uri="{FF2B5EF4-FFF2-40B4-BE49-F238E27FC236}">
                  <a16:creationId xmlns:a16="http://schemas.microsoft.com/office/drawing/2014/main" id="{FE33CADF-1D6C-443B-914B-A7ADA4F08A04}"/>
                </a:ext>
              </a:extLst>
            </p:cNvPr>
            <p:cNvSpPr txBox="1"/>
            <p:nvPr/>
          </p:nvSpPr>
          <p:spPr>
            <a:xfrm>
              <a:off x="3038749" y="1408857"/>
              <a:ext cx="725213" cy="951010"/>
            </a:xfrm>
            <a:prstGeom prst="rect">
              <a:avLst/>
            </a:prstGeom>
            <a:noFill/>
            <a:ln>
              <a:noFill/>
            </a:ln>
          </p:spPr>
          <p:txBody>
            <a:bodyPr wrap="square" rtlCol="0">
              <a:spAutoFit/>
            </a:bodyPr>
            <a:lstStyle/>
            <a:p>
              <a:r>
                <a:rPr lang="en-GB" sz="1269" dirty="0"/>
                <a:t>-135°</a:t>
              </a:r>
            </a:p>
          </p:txBody>
        </p:sp>
        <p:sp>
          <p:nvSpPr>
            <p:cNvPr id="40" name="TextBox 39">
              <a:extLst>
                <a:ext uri="{FF2B5EF4-FFF2-40B4-BE49-F238E27FC236}">
                  <a16:creationId xmlns:a16="http://schemas.microsoft.com/office/drawing/2014/main" id="{41F89646-3267-4859-9841-99535740C04B}"/>
                </a:ext>
              </a:extLst>
            </p:cNvPr>
            <p:cNvSpPr txBox="1"/>
            <p:nvPr/>
          </p:nvSpPr>
          <p:spPr>
            <a:xfrm>
              <a:off x="3711384" y="2348299"/>
              <a:ext cx="725213" cy="677161"/>
            </a:xfrm>
            <a:prstGeom prst="rect">
              <a:avLst/>
            </a:prstGeom>
            <a:noFill/>
            <a:ln>
              <a:noFill/>
            </a:ln>
          </p:spPr>
          <p:txBody>
            <a:bodyPr wrap="square" rtlCol="0">
              <a:spAutoFit/>
            </a:bodyPr>
            <a:lstStyle/>
            <a:p>
              <a:r>
                <a:rPr lang="en-GB" sz="1269" dirty="0"/>
                <a:t>-90°</a:t>
              </a:r>
            </a:p>
          </p:txBody>
        </p:sp>
      </p:grpSp>
      <p:cxnSp>
        <p:nvCxnSpPr>
          <p:cNvPr id="18" name="Straight Arrow Connector 17">
            <a:extLst>
              <a:ext uri="{FF2B5EF4-FFF2-40B4-BE49-F238E27FC236}">
                <a16:creationId xmlns:a16="http://schemas.microsoft.com/office/drawing/2014/main" id="{708508D1-5963-4BDC-AAA5-ECB8DD12EF30}"/>
              </a:ext>
            </a:extLst>
          </p:cNvPr>
          <p:cNvCxnSpPr>
            <a:cxnSpLocks/>
          </p:cNvCxnSpPr>
          <p:nvPr/>
        </p:nvCxnSpPr>
        <p:spPr>
          <a:xfrm flipH="1">
            <a:off x="2639609" y="1997028"/>
            <a:ext cx="901958" cy="8004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a:extLst>
              <a:ext uri="{FF2B5EF4-FFF2-40B4-BE49-F238E27FC236}">
                <a16:creationId xmlns:a16="http://schemas.microsoft.com/office/drawing/2014/main" id="{704A4847-E9C5-41E6-AE84-B55D86A1EA5A}"/>
              </a:ext>
            </a:extLst>
          </p:cNvPr>
          <p:cNvCxnSpPr>
            <a:cxnSpLocks/>
          </p:cNvCxnSpPr>
          <p:nvPr/>
        </p:nvCxnSpPr>
        <p:spPr>
          <a:xfrm>
            <a:off x="515142" y="4416125"/>
            <a:ext cx="652209" cy="7073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743152D2-9012-456F-A381-7934CCD0DAF0}"/>
              </a:ext>
            </a:extLst>
          </p:cNvPr>
          <p:cNvSpPr txBox="1"/>
          <p:nvPr/>
        </p:nvSpPr>
        <p:spPr>
          <a:xfrm>
            <a:off x="2113395" y="2891512"/>
            <a:ext cx="2341309" cy="35272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GB" sz="1692" i="1" dirty="0"/>
              <a:t>smaller secondary vs …</a:t>
            </a:r>
          </a:p>
        </p:txBody>
      </p:sp>
      <p:cxnSp>
        <p:nvCxnSpPr>
          <p:cNvPr id="16" name="Straight Arrow Connector 15">
            <a:extLst>
              <a:ext uri="{FF2B5EF4-FFF2-40B4-BE49-F238E27FC236}">
                <a16:creationId xmlns:a16="http://schemas.microsoft.com/office/drawing/2014/main" id="{A455E260-7BA9-41F1-965C-13CA1EDBF730}"/>
              </a:ext>
            </a:extLst>
          </p:cNvPr>
          <p:cNvCxnSpPr>
            <a:cxnSpLocks/>
          </p:cNvCxnSpPr>
          <p:nvPr/>
        </p:nvCxnSpPr>
        <p:spPr>
          <a:xfrm>
            <a:off x="7918694" y="2356627"/>
            <a:ext cx="288268" cy="60535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BC391D02-DA41-4304-85B5-35EAAEFF3A81}"/>
              </a:ext>
            </a:extLst>
          </p:cNvPr>
          <p:cNvCxnSpPr>
            <a:cxnSpLocks/>
          </p:cNvCxnSpPr>
          <p:nvPr/>
        </p:nvCxnSpPr>
        <p:spPr>
          <a:xfrm flipH="1">
            <a:off x="8072503" y="4359959"/>
            <a:ext cx="387982" cy="66642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1" name="Title 1">
            <a:extLst>
              <a:ext uri="{FF2B5EF4-FFF2-40B4-BE49-F238E27FC236}">
                <a16:creationId xmlns:a16="http://schemas.microsoft.com/office/drawing/2014/main" id="{2A2304E3-41D5-2D4D-AC54-147E995E0DD3}"/>
              </a:ext>
            </a:extLst>
          </p:cNvPr>
          <p:cNvSpPr txBox="1">
            <a:spLocks/>
          </p:cNvSpPr>
          <p:nvPr/>
        </p:nvSpPr>
        <p:spPr>
          <a:xfrm>
            <a:off x="457200" y="109748"/>
            <a:ext cx="8229600" cy="1143000"/>
          </a:xfrm>
          <a:prstGeom prst="rect">
            <a:avLst/>
          </a:prstGeom>
        </p:spPr>
        <p:txBody>
          <a:bodyPr/>
          <a:lstStyle>
            <a:lvl1pPr algn="ctr" rtl="0" eaLnBrk="0" fontAlgn="base" hangingPunct="0">
              <a:spcBef>
                <a:spcPct val="0"/>
              </a:spcBef>
              <a:spcAft>
                <a:spcPct val="0"/>
              </a:spcAft>
              <a:defRPr sz="3600" b="1">
                <a:solidFill>
                  <a:srgbClr val="FFFFFF"/>
                </a:solidFill>
                <a:latin typeface="+mj-lt"/>
                <a:ea typeface="+mj-ea"/>
                <a:cs typeface="ＭＳ Ｐゴシック" charset="0"/>
              </a:defRPr>
            </a:lvl1pPr>
            <a:lvl2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3600" b="1">
                <a:solidFill>
                  <a:srgbClr val="FFFFFF"/>
                </a:solidFill>
                <a:latin typeface="Helvetica" charset="0"/>
                <a:ea typeface="ＭＳ Ｐゴシック" charset="0"/>
              </a:defRPr>
            </a:lvl6pPr>
            <a:lvl7pPr marL="914400" algn="ctr" rtl="0" eaLnBrk="0" fontAlgn="base" hangingPunct="0">
              <a:spcBef>
                <a:spcPct val="0"/>
              </a:spcBef>
              <a:spcAft>
                <a:spcPct val="0"/>
              </a:spcAft>
              <a:defRPr sz="3600" b="1">
                <a:solidFill>
                  <a:srgbClr val="FFFFFF"/>
                </a:solidFill>
                <a:latin typeface="Helvetica" charset="0"/>
                <a:ea typeface="ＭＳ Ｐゴシック" charset="0"/>
              </a:defRPr>
            </a:lvl7pPr>
            <a:lvl8pPr marL="1371600" algn="ctr" rtl="0" eaLnBrk="0" fontAlgn="base" hangingPunct="0">
              <a:spcBef>
                <a:spcPct val="0"/>
              </a:spcBef>
              <a:spcAft>
                <a:spcPct val="0"/>
              </a:spcAft>
              <a:defRPr sz="3600" b="1">
                <a:solidFill>
                  <a:srgbClr val="FFFFFF"/>
                </a:solidFill>
                <a:latin typeface="Helvetica" charset="0"/>
                <a:ea typeface="ＭＳ Ｐゴシック" charset="0"/>
              </a:defRPr>
            </a:lvl8pPr>
            <a:lvl9pPr marL="1828800" algn="ctr" rtl="0" eaLnBrk="0" fontAlgn="base" hangingPunct="0">
              <a:spcBef>
                <a:spcPct val="0"/>
              </a:spcBef>
              <a:spcAft>
                <a:spcPct val="0"/>
              </a:spcAft>
              <a:defRPr sz="3600" b="1">
                <a:solidFill>
                  <a:srgbClr val="FFFFFF"/>
                </a:solidFill>
                <a:latin typeface="Helvetica" charset="0"/>
                <a:ea typeface="ＭＳ Ｐゴシック" charset="0"/>
              </a:defRPr>
            </a:lvl9pPr>
          </a:lstStyle>
          <a:p>
            <a:r>
              <a:rPr lang="en-US" kern="0" dirty="0"/>
              <a:t>Telescope – Gregorian vs CD</a:t>
            </a:r>
          </a:p>
        </p:txBody>
      </p:sp>
    </p:spTree>
    <p:extLst>
      <p:ext uri="{BB962C8B-B14F-4D97-AF65-F5344CB8AC3E}">
        <p14:creationId xmlns:p14="http://schemas.microsoft.com/office/powerpoint/2010/main" val="291033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AAC92-3BB9-3F42-A234-9D2D2DA16C29}"/>
              </a:ext>
            </a:extLst>
          </p:cNvPr>
          <p:cNvSpPr>
            <a:spLocks noGrp="1"/>
          </p:cNvSpPr>
          <p:nvPr>
            <p:ph type="title"/>
          </p:nvPr>
        </p:nvSpPr>
        <p:spPr>
          <a:xfrm>
            <a:off x="457200" y="109748"/>
            <a:ext cx="8229600" cy="1143000"/>
          </a:xfrm>
        </p:spPr>
        <p:txBody>
          <a:bodyPr/>
          <a:lstStyle/>
          <a:p>
            <a:r>
              <a:rPr lang="en-US" dirty="0"/>
              <a:t>Telescope</a:t>
            </a:r>
          </a:p>
        </p:txBody>
      </p:sp>
      <p:sp>
        <p:nvSpPr>
          <p:cNvPr id="3" name="Content Placeholder 2">
            <a:extLst>
              <a:ext uri="{FF2B5EF4-FFF2-40B4-BE49-F238E27FC236}">
                <a16:creationId xmlns:a16="http://schemas.microsoft.com/office/drawing/2014/main" id="{9AAB1BBC-7348-C645-A1E6-442DEFC7340A}"/>
              </a:ext>
            </a:extLst>
          </p:cNvPr>
          <p:cNvSpPr>
            <a:spLocks noGrp="1"/>
          </p:cNvSpPr>
          <p:nvPr>
            <p:ph sz="half" idx="1"/>
          </p:nvPr>
        </p:nvSpPr>
        <p:spPr>
          <a:xfrm>
            <a:off x="113806" y="816990"/>
            <a:ext cx="4428214" cy="4624387"/>
          </a:xfrm>
        </p:spPr>
        <p:txBody>
          <a:bodyPr/>
          <a:lstStyle/>
          <a:p>
            <a:r>
              <a:rPr lang="en-US" dirty="0"/>
              <a:t>Gregorian is not good enough (size of focal plane)</a:t>
            </a:r>
          </a:p>
          <a:p>
            <a:r>
              <a:rPr lang="en-US" dirty="0"/>
              <a:t>Shielding – ‘antenna in a box’ </a:t>
            </a:r>
            <a:r>
              <a:rPr lang="en-US" dirty="0" err="1"/>
              <a:t>eg</a:t>
            </a:r>
            <a:r>
              <a:rPr lang="en-US" dirty="0"/>
              <a:t> CCAT-p (but over-spec for max frequency 40/120 GHz)</a:t>
            </a:r>
          </a:p>
          <a:p>
            <a:r>
              <a:rPr lang="en-US" dirty="0"/>
              <a:t>Matched optics and interfaces with SO and CMB-S4?</a:t>
            </a:r>
          </a:p>
          <a:p>
            <a:endParaRPr lang="en-US" dirty="0"/>
          </a:p>
        </p:txBody>
      </p:sp>
      <p:pic>
        <p:nvPicPr>
          <p:cNvPr id="6" name="Picture 5">
            <a:extLst>
              <a:ext uri="{FF2B5EF4-FFF2-40B4-BE49-F238E27FC236}">
                <a16:creationId xmlns:a16="http://schemas.microsoft.com/office/drawing/2014/main" id="{536A36F1-7637-0249-A173-3027F760EFF5}"/>
              </a:ext>
            </a:extLst>
          </p:cNvPr>
          <p:cNvPicPr>
            <a:picLocks noChangeAspect="1"/>
          </p:cNvPicPr>
          <p:nvPr/>
        </p:nvPicPr>
        <p:blipFill>
          <a:blip r:embed="rId2"/>
          <a:stretch>
            <a:fillRect/>
          </a:stretch>
        </p:blipFill>
        <p:spPr>
          <a:xfrm>
            <a:off x="5351489" y="914174"/>
            <a:ext cx="3141744" cy="2439598"/>
          </a:xfrm>
          <a:prstGeom prst="rect">
            <a:avLst/>
          </a:prstGeom>
        </p:spPr>
      </p:pic>
      <p:pic>
        <p:nvPicPr>
          <p:cNvPr id="7" name="Picture 6">
            <a:extLst>
              <a:ext uri="{FF2B5EF4-FFF2-40B4-BE49-F238E27FC236}">
                <a16:creationId xmlns:a16="http://schemas.microsoft.com/office/drawing/2014/main" id="{E6F995C5-B044-6C4E-AF87-F98B0C41526C}"/>
              </a:ext>
            </a:extLst>
          </p:cNvPr>
          <p:cNvPicPr>
            <a:picLocks noChangeAspect="1"/>
          </p:cNvPicPr>
          <p:nvPr/>
        </p:nvPicPr>
        <p:blipFill rotWithShape="1">
          <a:blip r:embed="rId3"/>
          <a:srcRect l="6087" r="23817"/>
          <a:stretch/>
        </p:blipFill>
        <p:spPr>
          <a:xfrm>
            <a:off x="4898149" y="3417757"/>
            <a:ext cx="3498309" cy="2946295"/>
          </a:xfrm>
          <a:prstGeom prst="rect">
            <a:avLst/>
          </a:prstGeom>
          <a:ln>
            <a:solidFill>
              <a:schemeClr val="tx1"/>
            </a:solidFill>
          </a:ln>
        </p:spPr>
      </p:pic>
    </p:spTree>
    <p:extLst>
      <p:ext uri="{BB962C8B-B14F-4D97-AF65-F5344CB8AC3E}">
        <p14:creationId xmlns:p14="http://schemas.microsoft.com/office/powerpoint/2010/main" val="184666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8354C4-DEDF-4B57-AAE7-26E61A3774D7}"/>
              </a:ext>
            </a:extLst>
          </p:cNvPr>
          <p:cNvPicPr>
            <a:picLocks noChangeAspect="1"/>
          </p:cNvPicPr>
          <p:nvPr/>
        </p:nvPicPr>
        <p:blipFill rotWithShape="1">
          <a:blip r:embed="rId2"/>
          <a:srcRect/>
          <a:stretch/>
        </p:blipFill>
        <p:spPr>
          <a:xfrm>
            <a:off x="336772" y="916243"/>
            <a:ext cx="5821459" cy="3339802"/>
          </a:xfrm>
          <a:prstGeom prst="rect">
            <a:avLst/>
          </a:prstGeom>
          <a:ln>
            <a:solidFill>
              <a:schemeClr val="tx1"/>
            </a:solidFill>
          </a:ln>
        </p:spPr>
      </p:pic>
      <p:pic>
        <p:nvPicPr>
          <p:cNvPr id="8" name="Picture 7">
            <a:extLst>
              <a:ext uri="{FF2B5EF4-FFF2-40B4-BE49-F238E27FC236}">
                <a16:creationId xmlns:a16="http://schemas.microsoft.com/office/drawing/2014/main" id="{636A88B8-6613-4E82-9C50-F21C756B41E5}"/>
              </a:ext>
            </a:extLst>
          </p:cNvPr>
          <p:cNvPicPr>
            <a:picLocks noChangeAspect="1"/>
          </p:cNvPicPr>
          <p:nvPr/>
        </p:nvPicPr>
        <p:blipFill rotWithShape="1">
          <a:blip r:embed="rId3"/>
          <a:srcRect l="18605" t="777" r="27465" b="7541"/>
          <a:stretch/>
        </p:blipFill>
        <p:spPr>
          <a:xfrm>
            <a:off x="6311184" y="1045388"/>
            <a:ext cx="2304215" cy="3170421"/>
          </a:xfrm>
          <a:prstGeom prst="rect">
            <a:avLst/>
          </a:prstGeom>
          <a:ln>
            <a:solidFill>
              <a:schemeClr val="tx1"/>
            </a:solidFill>
          </a:ln>
        </p:spPr>
      </p:pic>
      <p:grpSp>
        <p:nvGrpSpPr>
          <p:cNvPr id="4" name="Group 3">
            <a:extLst>
              <a:ext uri="{FF2B5EF4-FFF2-40B4-BE49-F238E27FC236}">
                <a16:creationId xmlns:a16="http://schemas.microsoft.com/office/drawing/2014/main" id="{62FB83EB-8A4B-4E04-8F9F-A9FA6729A6D4}"/>
              </a:ext>
            </a:extLst>
          </p:cNvPr>
          <p:cNvGrpSpPr/>
          <p:nvPr/>
        </p:nvGrpSpPr>
        <p:grpSpPr>
          <a:xfrm>
            <a:off x="136653" y="4317727"/>
            <a:ext cx="8478746" cy="2439072"/>
            <a:chOff x="127335" y="4081851"/>
            <a:chExt cx="7559759" cy="2305826"/>
          </a:xfrm>
        </p:grpSpPr>
        <p:pic>
          <p:nvPicPr>
            <p:cNvPr id="7" name="Picture 6">
              <a:extLst>
                <a:ext uri="{FF2B5EF4-FFF2-40B4-BE49-F238E27FC236}">
                  <a16:creationId xmlns:a16="http://schemas.microsoft.com/office/drawing/2014/main" id="{0E729519-8CE2-47BC-BAEF-C13EB8C21FEC}"/>
                </a:ext>
              </a:extLst>
            </p:cNvPr>
            <p:cNvPicPr>
              <a:picLocks noChangeAspect="1"/>
            </p:cNvPicPr>
            <p:nvPr/>
          </p:nvPicPr>
          <p:blipFill rotWithShape="1">
            <a:blip r:embed="rId4"/>
            <a:srcRect t="4539" b="13765"/>
            <a:stretch/>
          </p:blipFill>
          <p:spPr>
            <a:xfrm>
              <a:off x="127335" y="4081851"/>
              <a:ext cx="7559759" cy="2305826"/>
            </a:xfrm>
            <a:prstGeom prst="rect">
              <a:avLst/>
            </a:prstGeom>
            <a:ln>
              <a:solidFill>
                <a:schemeClr val="tx1"/>
              </a:solidFill>
            </a:ln>
          </p:spPr>
        </p:pic>
        <p:pic>
          <p:nvPicPr>
            <p:cNvPr id="9" name="Picture 8">
              <a:extLst>
                <a:ext uri="{FF2B5EF4-FFF2-40B4-BE49-F238E27FC236}">
                  <a16:creationId xmlns:a16="http://schemas.microsoft.com/office/drawing/2014/main" id="{59EA4BA7-139D-41AE-8065-15FD40192FD3}"/>
                </a:ext>
              </a:extLst>
            </p:cNvPr>
            <p:cNvPicPr>
              <a:picLocks noChangeAspect="1"/>
            </p:cNvPicPr>
            <p:nvPr/>
          </p:nvPicPr>
          <p:blipFill rotWithShape="1">
            <a:blip r:embed="rId4"/>
            <a:srcRect l="3804" t="84207" r="65530"/>
            <a:stretch/>
          </p:blipFill>
          <p:spPr>
            <a:xfrm>
              <a:off x="4531036" y="4211684"/>
              <a:ext cx="3021996" cy="581032"/>
            </a:xfrm>
            <a:prstGeom prst="rect">
              <a:avLst/>
            </a:prstGeom>
            <a:ln>
              <a:solidFill>
                <a:schemeClr val="tx1"/>
              </a:solidFill>
            </a:ln>
          </p:spPr>
        </p:pic>
      </p:grpSp>
      <p:sp>
        <p:nvSpPr>
          <p:cNvPr id="10" name="Title 1">
            <a:extLst>
              <a:ext uri="{FF2B5EF4-FFF2-40B4-BE49-F238E27FC236}">
                <a16:creationId xmlns:a16="http://schemas.microsoft.com/office/drawing/2014/main" id="{3B250421-3C60-7448-9EA6-54479D0A51DA}"/>
              </a:ext>
            </a:extLst>
          </p:cNvPr>
          <p:cNvSpPr txBox="1">
            <a:spLocks/>
          </p:cNvSpPr>
          <p:nvPr/>
        </p:nvSpPr>
        <p:spPr>
          <a:xfrm>
            <a:off x="457200" y="109748"/>
            <a:ext cx="8229600" cy="1143000"/>
          </a:xfrm>
          <a:prstGeom prst="rect">
            <a:avLst/>
          </a:prstGeom>
        </p:spPr>
        <p:txBody>
          <a:bodyPr/>
          <a:lstStyle>
            <a:lvl1pPr algn="ctr" rtl="0" eaLnBrk="0" fontAlgn="base" hangingPunct="0">
              <a:spcBef>
                <a:spcPct val="0"/>
              </a:spcBef>
              <a:spcAft>
                <a:spcPct val="0"/>
              </a:spcAft>
              <a:defRPr sz="3600" b="1">
                <a:solidFill>
                  <a:srgbClr val="FFFFFF"/>
                </a:solidFill>
                <a:latin typeface="+mj-lt"/>
                <a:ea typeface="+mj-ea"/>
                <a:cs typeface="ＭＳ Ｐゴシック" charset="0"/>
              </a:defRPr>
            </a:lvl1pPr>
            <a:lvl2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3600" b="1">
                <a:solidFill>
                  <a:srgbClr val="FFFFFF"/>
                </a:solidFill>
                <a:latin typeface="Helvetica" charset="0"/>
                <a:ea typeface="ＭＳ Ｐゴシック" charset="0"/>
              </a:defRPr>
            </a:lvl6pPr>
            <a:lvl7pPr marL="914400" algn="ctr" rtl="0" eaLnBrk="0" fontAlgn="base" hangingPunct="0">
              <a:spcBef>
                <a:spcPct val="0"/>
              </a:spcBef>
              <a:spcAft>
                <a:spcPct val="0"/>
              </a:spcAft>
              <a:defRPr sz="3600" b="1">
                <a:solidFill>
                  <a:srgbClr val="FFFFFF"/>
                </a:solidFill>
                <a:latin typeface="Helvetica" charset="0"/>
                <a:ea typeface="ＭＳ Ｐゴシック" charset="0"/>
              </a:defRPr>
            </a:lvl7pPr>
            <a:lvl8pPr marL="1371600" algn="ctr" rtl="0" eaLnBrk="0" fontAlgn="base" hangingPunct="0">
              <a:spcBef>
                <a:spcPct val="0"/>
              </a:spcBef>
              <a:spcAft>
                <a:spcPct val="0"/>
              </a:spcAft>
              <a:defRPr sz="3600" b="1">
                <a:solidFill>
                  <a:srgbClr val="FFFFFF"/>
                </a:solidFill>
                <a:latin typeface="Helvetica" charset="0"/>
                <a:ea typeface="ＭＳ Ｐゴシック" charset="0"/>
              </a:defRPr>
            </a:lvl8pPr>
            <a:lvl9pPr marL="1828800" algn="ctr" rtl="0" eaLnBrk="0" fontAlgn="base" hangingPunct="0">
              <a:spcBef>
                <a:spcPct val="0"/>
              </a:spcBef>
              <a:spcAft>
                <a:spcPct val="0"/>
              </a:spcAft>
              <a:defRPr sz="3600" b="1">
                <a:solidFill>
                  <a:srgbClr val="FFFFFF"/>
                </a:solidFill>
                <a:latin typeface="Helvetica" charset="0"/>
                <a:ea typeface="ＭＳ Ｐゴシック" charset="0"/>
              </a:defRPr>
            </a:lvl9pPr>
          </a:lstStyle>
          <a:p>
            <a:r>
              <a:rPr lang="en-US" kern="0" dirty="0"/>
              <a:t>Baffling…</a:t>
            </a:r>
          </a:p>
        </p:txBody>
      </p:sp>
    </p:spTree>
    <p:extLst>
      <p:ext uri="{BB962C8B-B14F-4D97-AF65-F5344CB8AC3E}">
        <p14:creationId xmlns:p14="http://schemas.microsoft.com/office/powerpoint/2010/main" val="1351202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 name="ground_template_examples.png" descr="ground_template_examples.png"/>
          <p:cNvPicPr>
            <a:picLocks noChangeAspect="1"/>
          </p:cNvPicPr>
          <p:nvPr/>
        </p:nvPicPr>
        <p:blipFill>
          <a:blip r:embed="rId3">
            <a:extLst/>
          </a:blip>
          <a:stretch>
            <a:fillRect/>
          </a:stretch>
        </p:blipFill>
        <p:spPr>
          <a:xfrm>
            <a:off x="-179824" y="854512"/>
            <a:ext cx="5936047" cy="5998010"/>
          </a:xfrm>
          <a:prstGeom prst="rect">
            <a:avLst/>
          </a:prstGeom>
          <a:ln w="12700">
            <a:miter lim="400000"/>
          </a:ln>
        </p:spPr>
      </p:pic>
      <p:sp>
        <p:nvSpPr>
          <p:cNvPr id="533" name="1 months ground templates"/>
          <p:cNvSpPr txBox="1"/>
          <p:nvPr/>
        </p:nvSpPr>
        <p:spPr>
          <a:xfrm>
            <a:off x="5801194" y="1062126"/>
            <a:ext cx="3072984" cy="26574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a:defRPr sz="6000"/>
            </a:lvl1pPr>
          </a:lstStyle>
          <a:p>
            <a:pPr marL="457200" indent="-457200">
              <a:buFont typeface="Arial" panose="020B0604020202020204" pitchFamily="34" charset="0"/>
              <a:buChar char="•"/>
            </a:pPr>
            <a:r>
              <a:rPr lang="en-GB" sz="2800" dirty="0">
                <a:latin typeface="+mn-lt"/>
              </a:rPr>
              <a:t>Biggest systematic for C-BASS despite very good far-out sidelobes: ~10 </a:t>
            </a:r>
            <a:r>
              <a:rPr lang="en-GB" sz="2800" dirty="0" err="1">
                <a:latin typeface="+mn-lt"/>
              </a:rPr>
              <a:t>mK</a:t>
            </a:r>
            <a:r>
              <a:rPr lang="en-GB" sz="2800" dirty="0">
                <a:latin typeface="+mn-lt"/>
              </a:rPr>
              <a:t> in raw data</a:t>
            </a:r>
            <a:endParaRPr sz="2800" dirty="0">
              <a:latin typeface="+mn-lt"/>
            </a:endParaRPr>
          </a:p>
        </p:txBody>
      </p:sp>
      <p:sp>
        <p:nvSpPr>
          <p:cNvPr id="4" name="Title 1">
            <a:extLst>
              <a:ext uri="{FF2B5EF4-FFF2-40B4-BE49-F238E27FC236}">
                <a16:creationId xmlns:a16="http://schemas.microsoft.com/office/drawing/2014/main" id="{1C72E4BF-34F5-2647-ADE2-A9DE6414E4D5}"/>
              </a:ext>
            </a:extLst>
          </p:cNvPr>
          <p:cNvSpPr txBox="1">
            <a:spLocks/>
          </p:cNvSpPr>
          <p:nvPr/>
        </p:nvSpPr>
        <p:spPr>
          <a:xfrm>
            <a:off x="457200" y="109748"/>
            <a:ext cx="8229600" cy="1143000"/>
          </a:xfrm>
          <a:prstGeom prst="rect">
            <a:avLst/>
          </a:prstGeom>
        </p:spPr>
        <p:txBody>
          <a:bodyPr/>
          <a:lstStyle>
            <a:lvl1pPr algn="ctr" rtl="0" eaLnBrk="0" fontAlgn="base" hangingPunct="0">
              <a:spcBef>
                <a:spcPct val="0"/>
              </a:spcBef>
              <a:spcAft>
                <a:spcPct val="0"/>
              </a:spcAft>
              <a:defRPr sz="3600" b="1">
                <a:solidFill>
                  <a:srgbClr val="FFFFFF"/>
                </a:solidFill>
                <a:latin typeface="+mj-lt"/>
                <a:ea typeface="+mj-ea"/>
                <a:cs typeface="ＭＳ Ｐゴシック" charset="0"/>
              </a:defRPr>
            </a:lvl1pPr>
            <a:lvl2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3600" b="1">
                <a:solidFill>
                  <a:srgbClr val="FFFFFF"/>
                </a:solidFill>
                <a:latin typeface="Helvetica" charset="0"/>
                <a:ea typeface="ＭＳ Ｐゴシック" charset="0"/>
              </a:defRPr>
            </a:lvl6pPr>
            <a:lvl7pPr marL="914400" algn="ctr" rtl="0" eaLnBrk="0" fontAlgn="base" hangingPunct="0">
              <a:spcBef>
                <a:spcPct val="0"/>
              </a:spcBef>
              <a:spcAft>
                <a:spcPct val="0"/>
              </a:spcAft>
              <a:defRPr sz="3600" b="1">
                <a:solidFill>
                  <a:srgbClr val="FFFFFF"/>
                </a:solidFill>
                <a:latin typeface="Helvetica" charset="0"/>
                <a:ea typeface="ＭＳ Ｐゴシック" charset="0"/>
              </a:defRPr>
            </a:lvl7pPr>
            <a:lvl8pPr marL="1371600" algn="ctr" rtl="0" eaLnBrk="0" fontAlgn="base" hangingPunct="0">
              <a:spcBef>
                <a:spcPct val="0"/>
              </a:spcBef>
              <a:spcAft>
                <a:spcPct val="0"/>
              </a:spcAft>
              <a:defRPr sz="3600" b="1">
                <a:solidFill>
                  <a:srgbClr val="FFFFFF"/>
                </a:solidFill>
                <a:latin typeface="Helvetica" charset="0"/>
                <a:ea typeface="ＭＳ Ｐゴシック" charset="0"/>
              </a:defRPr>
            </a:lvl8pPr>
            <a:lvl9pPr marL="1828800" algn="ctr" rtl="0" eaLnBrk="0" fontAlgn="base" hangingPunct="0">
              <a:spcBef>
                <a:spcPct val="0"/>
              </a:spcBef>
              <a:spcAft>
                <a:spcPct val="0"/>
              </a:spcAft>
              <a:defRPr sz="3600" b="1">
                <a:solidFill>
                  <a:srgbClr val="FFFFFF"/>
                </a:solidFill>
                <a:latin typeface="Helvetica" charset="0"/>
                <a:ea typeface="ＭＳ Ｐゴシック" charset="0"/>
              </a:defRPr>
            </a:lvl9pPr>
          </a:lstStyle>
          <a:p>
            <a:r>
              <a:rPr lang="en-US" kern="0" dirty="0"/>
              <a:t>C-BASS ground pickup…</a:t>
            </a:r>
          </a:p>
        </p:txBody>
      </p:sp>
      <p:pic>
        <p:nvPicPr>
          <p:cNvPr id="5" name="Picture 8" descr="Picture 8">
            <a:extLst>
              <a:ext uri="{FF2B5EF4-FFF2-40B4-BE49-F238E27FC236}">
                <a16:creationId xmlns:a16="http://schemas.microsoft.com/office/drawing/2014/main" id="{FDD3251C-F04E-E243-B7A8-64B11EF7434B}"/>
              </a:ext>
            </a:extLst>
          </p:cNvPr>
          <p:cNvPicPr>
            <a:picLocks noChangeAspect="1"/>
          </p:cNvPicPr>
          <p:nvPr/>
        </p:nvPicPr>
        <p:blipFill rotWithShape="1">
          <a:blip r:embed="rId4">
            <a:extLst/>
          </a:blip>
          <a:srcRect r="20101"/>
          <a:stretch/>
        </p:blipFill>
        <p:spPr>
          <a:xfrm>
            <a:off x="5770394" y="4049945"/>
            <a:ext cx="3373606" cy="2808056"/>
          </a:xfrm>
          <a:prstGeom prst="rect">
            <a:avLst/>
          </a:prstGeom>
          <a:ln w="12700">
            <a:miter lim="400000"/>
          </a:ln>
        </p:spPr>
      </p:pic>
    </p:spTree>
    <p:extLst>
      <p:ext uri="{BB962C8B-B14F-4D97-AF65-F5344CB8AC3E}">
        <p14:creationId xmlns:p14="http://schemas.microsoft.com/office/powerpoint/2010/main" val="1041928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0453C-7BFB-4347-A426-F966194364BD}"/>
              </a:ext>
            </a:extLst>
          </p:cNvPr>
          <p:cNvSpPr>
            <a:spLocks noGrp="1"/>
          </p:cNvSpPr>
          <p:nvPr>
            <p:ph type="title"/>
          </p:nvPr>
        </p:nvSpPr>
        <p:spPr>
          <a:xfrm>
            <a:off x="457200" y="124736"/>
            <a:ext cx="8229600" cy="1143000"/>
          </a:xfrm>
        </p:spPr>
        <p:txBody>
          <a:bodyPr/>
          <a:lstStyle/>
          <a:p>
            <a:r>
              <a:rPr lang="en-US" dirty="0"/>
              <a:t>Feeds/OMTs/LNAs/Filters…</a:t>
            </a:r>
          </a:p>
        </p:txBody>
      </p:sp>
      <p:pic>
        <p:nvPicPr>
          <p:cNvPr id="6" name="Picture 5">
            <a:extLst>
              <a:ext uri="{FF2B5EF4-FFF2-40B4-BE49-F238E27FC236}">
                <a16:creationId xmlns:a16="http://schemas.microsoft.com/office/drawing/2014/main" id="{E974044A-81E5-FB45-9E5C-8DB54501F583}"/>
              </a:ext>
            </a:extLst>
          </p:cNvPr>
          <p:cNvPicPr>
            <a:picLocks noChangeAspect="1"/>
          </p:cNvPicPr>
          <p:nvPr/>
        </p:nvPicPr>
        <p:blipFill>
          <a:blip r:embed="rId2"/>
          <a:stretch>
            <a:fillRect/>
          </a:stretch>
        </p:blipFill>
        <p:spPr>
          <a:xfrm>
            <a:off x="1" y="733477"/>
            <a:ext cx="4661940" cy="2748550"/>
          </a:xfrm>
          <a:prstGeom prst="rect">
            <a:avLst/>
          </a:prstGeom>
        </p:spPr>
      </p:pic>
      <p:pic>
        <p:nvPicPr>
          <p:cNvPr id="7" name="Picture 6">
            <a:extLst>
              <a:ext uri="{FF2B5EF4-FFF2-40B4-BE49-F238E27FC236}">
                <a16:creationId xmlns:a16="http://schemas.microsoft.com/office/drawing/2014/main" id="{E10A81CD-089A-2645-B106-9EBFF0FF1D57}"/>
              </a:ext>
            </a:extLst>
          </p:cNvPr>
          <p:cNvPicPr>
            <a:picLocks noChangeAspect="1"/>
          </p:cNvPicPr>
          <p:nvPr/>
        </p:nvPicPr>
        <p:blipFill rotWithShape="1">
          <a:blip r:embed="rId3"/>
          <a:srcRect l="19202" t="29363" r="25167" b="26825"/>
          <a:stretch/>
        </p:blipFill>
        <p:spPr>
          <a:xfrm>
            <a:off x="5275643" y="1004345"/>
            <a:ext cx="3070393" cy="2018302"/>
          </a:xfrm>
          <a:prstGeom prst="rect">
            <a:avLst/>
          </a:prstGeom>
        </p:spPr>
      </p:pic>
      <p:pic>
        <p:nvPicPr>
          <p:cNvPr id="8" name="Picture 7">
            <a:extLst>
              <a:ext uri="{FF2B5EF4-FFF2-40B4-BE49-F238E27FC236}">
                <a16:creationId xmlns:a16="http://schemas.microsoft.com/office/drawing/2014/main" id="{8C7DACC1-7BB7-2345-99D5-F79E613D520F}"/>
              </a:ext>
            </a:extLst>
          </p:cNvPr>
          <p:cNvPicPr>
            <a:picLocks noChangeAspect="1"/>
          </p:cNvPicPr>
          <p:nvPr/>
        </p:nvPicPr>
        <p:blipFill>
          <a:blip r:embed="rId4"/>
          <a:stretch>
            <a:fillRect/>
          </a:stretch>
        </p:blipFill>
        <p:spPr>
          <a:xfrm>
            <a:off x="0" y="3846595"/>
            <a:ext cx="4512039" cy="2095821"/>
          </a:xfrm>
          <a:prstGeom prst="rect">
            <a:avLst/>
          </a:prstGeom>
        </p:spPr>
      </p:pic>
      <p:pic>
        <p:nvPicPr>
          <p:cNvPr id="9" name="Picture 8">
            <a:extLst>
              <a:ext uri="{FF2B5EF4-FFF2-40B4-BE49-F238E27FC236}">
                <a16:creationId xmlns:a16="http://schemas.microsoft.com/office/drawing/2014/main" id="{0563C017-6CA6-4D4B-9C2F-7ABE91982BCA}"/>
              </a:ext>
            </a:extLst>
          </p:cNvPr>
          <p:cNvPicPr>
            <a:picLocks noChangeAspect="1"/>
          </p:cNvPicPr>
          <p:nvPr/>
        </p:nvPicPr>
        <p:blipFill>
          <a:blip r:embed="rId5"/>
          <a:stretch>
            <a:fillRect/>
          </a:stretch>
        </p:blipFill>
        <p:spPr>
          <a:xfrm>
            <a:off x="5030763" y="2953065"/>
            <a:ext cx="3748849" cy="3380282"/>
          </a:xfrm>
          <a:prstGeom prst="rect">
            <a:avLst/>
          </a:prstGeom>
        </p:spPr>
      </p:pic>
    </p:spTree>
    <p:extLst>
      <p:ext uri="{BB962C8B-B14F-4D97-AF65-F5344CB8AC3E}">
        <p14:creationId xmlns:p14="http://schemas.microsoft.com/office/powerpoint/2010/main" val="3625919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49CCC-F389-9A44-9491-34277A1F7A81}"/>
              </a:ext>
            </a:extLst>
          </p:cNvPr>
          <p:cNvSpPr>
            <a:spLocks noGrp="1"/>
          </p:cNvSpPr>
          <p:nvPr>
            <p:ph type="title"/>
          </p:nvPr>
        </p:nvSpPr>
        <p:spPr>
          <a:xfrm>
            <a:off x="457200" y="139726"/>
            <a:ext cx="8229600" cy="1143000"/>
          </a:xfrm>
        </p:spPr>
        <p:txBody>
          <a:bodyPr/>
          <a:lstStyle/>
          <a:p>
            <a:r>
              <a:rPr lang="en-US" dirty="0"/>
              <a:t>Digital radiometer/polarimeter</a:t>
            </a:r>
          </a:p>
        </p:txBody>
      </p:sp>
      <p:sp>
        <p:nvSpPr>
          <p:cNvPr id="3" name="Content Placeholder 2">
            <a:extLst>
              <a:ext uri="{FF2B5EF4-FFF2-40B4-BE49-F238E27FC236}">
                <a16:creationId xmlns:a16="http://schemas.microsoft.com/office/drawing/2014/main" id="{1DA166E3-B5A6-764A-8091-8EAD30BAAEF4}"/>
              </a:ext>
            </a:extLst>
          </p:cNvPr>
          <p:cNvSpPr>
            <a:spLocks noGrp="1"/>
          </p:cNvSpPr>
          <p:nvPr>
            <p:ph sz="half" idx="1"/>
          </p:nvPr>
        </p:nvSpPr>
        <p:spPr>
          <a:xfrm>
            <a:off x="203747" y="921921"/>
            <a:ext cx="4171950" cy="4624387"/>
          </a:xfrm>
        </p:spPr>
        <p:txBody>
          <a:bodyPr/>
          <a:lstStyle/>
          <a:p>
            <a:r>
              <a:rPr lang="en-US" sz="2800" dirty="0" err="1"/>
              <a:t>Downconvert</a:t>
            </a:r>
            <a:r>
              <a:rPr lang="en-US" sz="2800" dirty="0"/>
              <a:t> and sample IF signals</a:t>
            </a:r>
          </a:p>
          <a:p>
            <a:r>
              <a:rPr lang="en-US" sz="2800" dirty="0"/>
              <a:t>4 GS/s-12b integrated with FPGA now off-the-shelf -&gt; 8 GHz dual-pol pixel per board</a:t>
            </a:r>
          </a:p>
          <a:p>
            <a:r>
              <a:rPr lang="en-US" sz="2800" dirty="0" err="1"/>
              <a:t>Channelise</a:t>
            </a:r>
            <a:r>
              <a:rPr lang="en-US" sz="2800" dirty="0"/>
              <a:t> </a:t>
            </a:r>
          </a:p>
          <a:p>
            <a:r>
              <a:rPr lang="en-US" sz="2800" i="1" dirty="0"/>
              <a:t>Q/U</a:t>
            </a:r>
            <a:r>
              <a:rPr lang="en-US" sz="2800" dirty="0"/>
              <a:t> from x-correlation of </a:t>
            </a:r>
            <a:r>
              <a:rPr lang="en-US" sz="2800" i="1" dirty="0"/>
              <a:t>R/L</a:t>
            </a:r>
          </a:p>
          <a:p>
            <a:r>
              <a:rPr lang="en-US" sz="2800" i="1" dirty="0"/>
              <a:t>I</a:t>
            </a:r>
            <a:r>
              <a:rPr lang="en-US" sz="2800" dirty="0"/>
              <a:t> from autocorrelation of </a:t>
            </a:r>
            <a:r>
              <a:rPr lang="en-US" sz="2800" i="1" dirty="0"/>
              <a:t>R,L</a:t>
            </a:r>
            <a:r>
              <a:rPr lang="en-US" sz="2800" dirty="0"/>
              <a:t>, stabilized with calibration signal</a:t>
            </a:r>
          </a:p>
        </p:txBody>
      </p:sp>
      <p:sp>
        <p:nvSpPr>
          <p:cNvPr id="4" name="Content Placeholder 3">
            <a:extLst>
              <a:ext uri="{FF2B5EF4-FFF2-40B4-BE49-F238E27FC236}">
                <a16:creationId xmlns:a16="http://schemas.microsoft.com/office/drawing/2014/main" id="{2E6C5554-26F0-3D41-8BA7-D2C189592426}"/>
              </a:ext>
            </a:extLst>
          </p:cNvPr>
          <p:cNvSpPr>
            <a:spLocks noGrp="1"/>
          </p:cNvSpPr>
          <p:nvPr>
            <p:ph sz="quarter" idx="2"/>
          </p:nvPr>
        </p:nvSpPr>
        <p:spPr/>
        <p:txBody>
          <a:bodyPr/>
          <a:lstStyle/>
          <a:p>
            <a:endParaRPr lang="en-US" dirty="0"/>
          </a:p>
        </p:txBody>
      </p:sp>
      <p:sp>
        <p:nvSpPr>
          <p:cNvPr id="5" name="Content Placeholder 4">
            <a:extLst>
              <a:ext uri="{FF2B5EF4-FFF2-40B4-BE49-F238E27FC236}">
                <a16:creationId xmlns:a16="http://schemas.microsoft.com/office/drawing/2014/main" id="{2AAB751C-EF68-674C-87CC-BB4B363CC971}"/>
              </a:ext>
            </a:extLst>
          </p:cNvPr>
          <p:cNvSpPr>
            <a:spLocks noGrp="1"/>
          </p:cNvSpPr>
          <p:nvPr>
            <p:ph sz="quarter" idx="3"/>
          </p:nvPr>
        </p:nvSpPr>
        <p:spPr>
          <a:xfrm>
            <a:off x="4648019" y="4388814"/>
            <a:ext cx="4173537" cy="2236787"/>
          </a:xfrm>
        </p:spPr>
        <p:txBody>
          <a:bodyPr/>
          <a:lstStyle/>
          <a:p>
            <a:r>
              <a:rPr lang="en-US" sz="2800" dirty="0"/>
              <a:t>Firmware/software control being done now for SKA/other projects</a:t>
            </a:r>
          </a:p>
        </p:txBody>
      </p:sp>
      <p:pic>
        <p:nvPicPr>
          <p:cNvPr id="6" name="Picture 5">
            <a:extLst>
              <a:ext uri="{FF2B5EF4-FFF2-40B4-BE49-F238E27FC236}">
                <a16:creationId xmlns:a16="http://schemas.microsoft.com/office/drawing/2014/main" id="{CA7FD620-4338-2F4C-9EA9-4F6466AD53D1}"/>
              </a:ext>
            </a:extLst>
          </p:cNvPr>
          <p:cNvPicPr>
            <a:picLocks noChangeAspect="1"/>
          </p:cNvPicPr>
          <p:nvPr/>
        </p:nvPicPr>
        <p:blipFill>
          <a:blip r:embed="rId2"/>
          <a:stretch>
            <a:fillRect/>
          </a:stretch>
        </p:blipFill>
        <p:spPr>
          <a:xfrm>
            <a:off x="4722125" y="739163"/>
            <a:ext cx="4292284" cy="3038358"/>
          </a:xfrm>
          <a:prstGeom prst="rect">
            <a:avLst/>
          </a:prstGeom>
        </p:spPr>
      </p:pic>
    </p:spTree>
    <p:extLst>
      <p:ext uri="{BB962C8B-B14F-4D97-AF65-F5344CB8AC3E}">
        <p14:creationId xmlns:p14="http://schemas.microsoft.com/office/powerpoint/2010/main" val="3397252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56701-64BE-EF4D-901E-24844D4E151B}"/>
              </a:ext>
            </a:extLst>
          </p:cNvPr>
          <p:cNvSpPr>
            <a:spLocks noGrp="1"/>
          </p:cNvSpPr>
          <p:nvPr>
            <p:ph type="title"/>
          </p:nvPr>
        </p:nvSpPr>
        <p:spPr>
          <a:xfrm>
            <a:off x="416257" y="64553"/>
            <a:ext cx="8229600" cy="1143000"/>
          </a:xfrm>
        </p:spPr>
        <p:txBody>
          <a:bodyPr/>
          <a:lstStyle/>
          <a:p>
            <a:r>
              <a:rPr lang="en-US" dirty="0"/>
              <a:t>ELFS Proposal - costs</a:t>
            </a:r>
          </a:p>
        </p:txBody>
      </p:sp>
      <p:sp>
        <p:nvSpPr>
          <p:cNvPr id="3" name="Content Placeholder 2">
            <a:extLst>
              <a:ext uri="{FF2B5EF4-FFF2-40B4-BE49-F238E27FC236}">
                <a16:creationId xmlns:a16="http://schemas.microsoft.com/office/drawing/2014/main" id="{AE21B036-88B8-0C4B-8047-A18815AC5BB6}"/>
              </a:ext>
            </a:extLst>
          </p:cNvPr>
          <p:cNvSpPr>
            <a:spLocks noGrp="1"/>
          </p:cNvSpPr>
          <p:nvPr>
            <p:ph sz="half" idx="1"/>
          </p:nvPr>
        </p:nvSpPr>
        <p:spPr>
          <a:xfrm>
            <a:off x="383628" y="644577"/>
            <a:ext cx="8760372" cy="5891134"/>
          </a:xfrm>
        </p:spPr>
        <p:txBody>
          <a:bodyPr/>
          <a:lstStyle/>
          <a:p>
            <a:pPr marL="0" indent="0">
              <a:buNone/>
            </a:pPr>
            <a:r>
              <a:rPr lang="en-US" sz="2800" dirty="0"/>
              <a:t>Very approximate at present!</a:t>
            </a:r>
          </a:p>
          <a:p>
            <a:r>
              <a:rPr lang="en-US" sz="2800" dirty="0"/>
              <a:t>Two telescopes: 2 x €5M = €10M</a:t>
            </a:r>
          </a:p>
          <a:p>
            <a:r>
              <a:rPr lang="en-US" sz="2800" dirty="0"/>
              <a:t>Site infrastructure: 2 x €1M = €2M</a:t>
            </a:r>
          </a:p>
          <a:p>
            <a:r>
              <a:rPr lang="en-US" sz="2800" dirty="0"/>
              <a:t>Operations: 2 x (€0.5M/</a:t>
            </a:r>
            <a:r>
              <a:rPr lang="en-US" sz="2800" dirty="0" err="1"/>
              <a:t>yr</a:t>
            </a:r>
            <a:r>
              <a:rPr lang="en-US" sz="2800" dirty="0"/>
              <a:t>) = €5M</a:t>
            </a:r>
          </a:p>
          <a:p>
            <a:r>
              <a:rPr lang="en-US" sz="2800" dirty="0"/>
              <a:t>Polarimeter array: €5M</a:t>
            </a:r>
          </a:p>
          <a:p>
            <a:r>
              <a:rPr lang="en-US" sz="2800" dirty="0"/>
              <a:t>Polarimeter backend: €5M</a:t>
            </a:r>
          </a:p>
          <a:p>
            <a:r>
              <a:rPr lang="en-US" sz="2800" dirty="0"/>
              <a:t>KIDS array receiver: €10M</a:t>
            </a:r>
          </a:p>
          <a:p>
            <a:r>
              <a:rPr lang="en-US" sz="2800" dirty="0"/>
              <a:t>Staff for construction, operations, analysis: €10M</a:t>
            </a:r>
          </a:p>
          <a:p>
            <a:r>
              <a:rPr lang="en-US" sz="2800" dirty="0"/>
              <a:t>Computing: €3M</a:t>
            </a:r>
          </a:p>
          <a:p>
            <a:r>
              <a:rPr lang="en-US" sz="2800" dirty="0"/>
              <a:t>Total: €50M (times </a:t>
            </a:r>
            <a:r>
              <a:rPr lang="en-US" sz="2800" dirty="0">
                <a:latin typeface="Symbol" pitchFamily="2" charset="2"/>
              </a:rPr>
              <a:t>p</a:t>
            </a:r>
            <a:r>
              <a:rPr lang="en-US" sz="2800" dirty="0"/>
              <a:t>)</a:t>
            </a:r>
          </a:p>
          <a:p>
            <a:pPr marL="0" indent="0">
              <a:buNone/>
            </a:pPr>
            <a:r>
              <a:rPr lang="en-US" sz="2800" dirty="0"/>
              <a:t>Timescale: Could start immediately funding is available</a:t>
            </a:r>
            <a:endParaRPr lang="en-US" dirty="0"/>
          </a:p>
        </p:txBody>
      </p:sp>
    </p:spTree>
    <p:extLst>
      <p:ext uri="{BB962C8B-B14F-4D97-AF65-F5344CB8AC3E}">
        <p14:creationId xmlns:p14="http://schemas.microsoft.com/office/powerpoint/2010/main" val="3076736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47D13-E93D-334A-B640-6796F0EE39E7}"/>
              </a:ext>
            </a:extLst>
          </p:cNvPr>
          <p:cNvSpPr>
            <a:spLocks noGrp="1"/>
          </p:cNvSpPr>
          <p:nvPr>
            <p:ph type="title"/>
          </p:nvPr>
        </p:nvSpPr>
        <p:spPr>
          <a:xfrm>
            <a:off x="457200" y="0"/>
            <a:ext cx="8229600" cy="704538"/>
          </a:xfrm>
        </p:spPr>
        <p:txBody>
          <a:bodyPr/>
          <a:lstStyle/>
          <a:p>
            <a:r>
              <a:rPr lang="en-US" dirty="0"/>
              <a:t>C-BASS </a:t>
            </a:r>
            <a:r>
              <a:rPr lang="en-US" i="1" dirty="0"/>
              <a:t>P</a:t>
            </a:r>
            <a:r>
              <a:rPr lang="en-US" dirty="0"/>
              <a:t> map</a:t>
            </a:r>
          </a:p>
        </p:txBody>
      </p:sp>
      <p:pic>
        <p:nvPicPr>
          <p:cNvPr id="8" name="Content Placeholder 2" descr="Content Placeholder 2">
            <a:extLst>
              <a:ext uri="{FF2B5EF4-FFF2-40B4-BE49-F238E27FC236}">
                <a16:creationId xmlns:a16="http://schemas.microsoft.com/office/drawing/2014/main" id="{65955089-A271-4A40-9BD0-DE309DA29A4C}"/>
              </a:ext>
            </a:extLst>
          </p:cNvPr>
          <p:cNvPicPr>
            <a:picLocks noChangeAspect="1"/>
          </p:cNvPicPr>
          <p:nvPr/>
        </p:nvPicPr>
        <p:blipFill rotWithShape="1">
          <a:blip r:embed="rId2">
            <a:extLst/>
          </a:blip>
          <a:srcRect l="2560" t="4108" r="2183" b="5440"/>
          <a:stretch/>
        </p:blipFill>
        <p:spPr>
          <a:xfrm>
            <a:off x="0" y="659567"/>
            <a:ext cx="9144000" cy="5516380"/>
          </a:xfrm>
          <a:prstGeom prst="rect">
            <a:avLst/>
          </a:prstGeom>
          <a:ln w="12700">
            <a:miter lim="400000"/>
          </a:ln>
        </p:spPr>
      </p:pic>
    </p:spTree>
    <p:extLst>
      <p:ext uri="{BB962C8B-B14F-4D97-AF65-F5344CB8AC3E}">
        <p14:creationId xmlns:p14="http://schemas.microsoft.com/office/powerpoint/2010/main" val="1303310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43262-F8BE-F444-81BD-1C2E9DAB8216}"/>
              </a:ext>
            </a:extLst>
          </p:cNvPr>
          <p:cNvSpPr>
            <a:spLocks noGrp="1"/>
          </p:cNvSpPr>
          <p:nvPr>
            <p:ph type="title"/>
          </p:nvPr>
        </p:nvSpPr>
        <p:spPr>
          <a:xfrm>
            <a:off x="416257" y="0"/>
            <a:ext cx="8229600" cy="1143000"/>
          </a:xfrm>
        </p:spPr>
        <p:txBody>
          <a:bodyPr/>
          <a:lstStyle/>
          <a:p>
            <a:r>
              <a:rPr lang="en-US" dirty="0"/>
              <a:t>Steps on the way</a:t>
            </a:r>
          </a:p>
        </p:txBody>
      </p:sp>
      <p:sp>
        <p:nvSpPr>
          <p:cNvPr id="3" name="Content Placeholder 2">
            <a:extLst>
              <a:ext uri="{FF2B5EF4-FFF2-40B4-BE49-F238E27FC236}">
                <a16:creationId xmlns:a16="http://schemas.microsoft.com/office/drawing/2014/main" id="{A8C7AB9E-99C3-6041-B7FC-AB1F586F1EAE}"/>
              </a:ext>
            </a:extLst>
          </p:cNvPr>
          <p:cNvSpPr>
            <a:spLocks noGrp="1"/>
          </p:cNvSpPr>
          <p:nvPr>
            <p:ph sz="half" idx="1"/>
          </p:nvPr>
        </p:nvSpPr>
        <p:spPr>
          <a:xfrm>
            <a:off x="293687" y="772019"/>
            <a:ext cx="8445579" cy="5763691"/>
          </a:xfrm>
        </p:spPr>
        <p:txBody>
          <a:bodyPr/>
          <a:lstStyle/>
          <a:p>
            <a:r>
              <a:rPr lang="en-US" sz="2000" dirty="0"/>
              <a:t>X-BASS (STFC grant application, 2018)</a:t>
            </a:r>
          </a:p>
          <a:p>
            <a:pPr lvl="1"/>
            <a:r>
              <a:rPr lang="en-US" sz="1800" dirty="0"/>
              <a:t>Single 7-15 GHz pixel on C-BASS South</a:t>
            </a:r>
          </a:p>
          <a:p>
            <a:pPr lvl="1"/>
            <a:r>
              <a:rPr lang="en-US" sz="1800" dirty="0"/>
              <a:t>S4 equivalent sensitivity (if thermal noise limited)</a:t>
            </a:r>
          </a:p>
          <a:p>
            <a:r>
              <a:rPr lang="en-US" sz="2200" dirty="0"/>
              <a:t>STRIP</a:t>
            </a:r>
          </a:p>
          <a:p>
            <a:pPr lvl="1"/>
            <a:r>
              <a:rPr lang="en-US" sz="1800" dirty="0"/>
              <a:t>40/90 GHz, Tenerife</a:t>
            </a:r>
          </a:p>
          <a:p>
            <a:r>
              <a:rPr lang="en-US" sz="2200" dirty="0"/>
              <a:t>QUIJOTE South</a:t>
            </a:r>
          </a:p>
          <a:p>
            <a:pPr lvl="1"/>
            <a:r>
              <a:rPr lang="en-US" sz="1800" dirty="0"/>
              <a:t>10-20 GHz (South Africa/Chile?)</a:t>
            </a:r>
          </a:p>
          <a:p>
            <a:r>
              <a:rPr lang="en-US" sz="2000" dirty="0"/>
              <a:t>NEXTBASS (ERC grant application, 2018)</a:t>
            </a:r>
          </a:p>
          <a:p>
            <a:pPr lvl="1"/>
            <a:r>
              <a:rPr lang="en-US" sz="1800" dirty="0"/>
              <a:t>31-element 15-30 GHz array on ex-Clover 2-m telescope</a:t>
            </a:r>
          </a:p>
          <a:p>
            <a:pPr lvl="1"/>
            <a:r>
              <a:rPr lang="en-US" sz="1800" dirty="0"/>
              <a:t>C-BASS South site</a:t>
            </a:r>
          </a:p>
          <a:p>
            <a:pPr lvl="1"/>
            <a:r>
              <a:rPr lang="en-US" sz="1800" dirty="0"/>
              <a:t>S3+ equivalent sensitivity</a:t>
            </a:r>
          </a:p>
          <a:p>
            <a:pPr lvl="1"/>
            <a:r>
              <a:rPr lang="en-US" sz="1800" dirty="0"/>
              <a:t>Proves all technology</a:t>
            </a:r>
          </a:p>
          <a:p>
            <a:r>
              <a:rPr lang="en-US" sz="2000" dirty="0"/>
              <a:t>ELFS-p (ERC Synergy application? 2018/19?)</a:t>
            </a:r>
          </a:p>
          <a:p>
            <a:pPr lvl="1"/>
            <a:r>
              <a:rPr lang="en-US" sz="1800" dirty="0"/>
              <a:t>6-m telescope, Tenerife</a:t>
            </a:r>
          </a:p>
          <a:p>
            <a:pPr lvl="1"/>
            <a:r>
              <a:rPr lang="en-US" sz="1800" dirty="0"/>
              <a:t>~100-element array 10 – 40 GHz</a:t>
            </a:r>
          </a:p>
        </p:txBody>
      </p:sp>
      <p:pic>
        <p:nvPicPr>
          <p:cNvPr id="6" name="Content Placeholder 2">
            <a:extLst>
              <a:ext uri="{FF2B5EF4-FFF2-40B4-BE49-F238E27FC236}">
                <a16:creationId xmlns:a16="http://schemas.microsoft.com/office/drawing/2014/main" id="{13C3B970-6DE1-BC4A-AEEE-8284CA8626E8}"/>
              </a:ext>
            </a:extLst>
          </p:cNvPr>
          <p:cNvPicPr>
            <a:picLocks noGrp="1" noChangeAspect="1"/>
          </p:cNvPicPr>
          <p:nvPr>
            <p:ph sz="half" idx="2"/>
          </p:nvPr>
        </p:nvPicPr>
        <p:blipFill>
          <a:blip r:embed="rId2"/>
          <a:stretch>
            <a:fillRect/>
          </a:stretch>
        </p:blipFill>
        <p:spPr>
          <a:xfrm>
            <a:off x="7638607" y="711026"/>
            <a:ext cx="950757" cy="1267676"/>
          </a:xfrm>
        </p:spPr>
      </p:pic>
      <p:pic>
        <p:nvPicPr>
          <p:cNvPr id="7" name="clover.png" descr="clover.png">
            <a:extLst>
              <a:ext uri="{FF2B5EF4-FFF2-40B4-BE49-F238E27FC236}">
                <a16:creationId xmlns:a16="http://schemas.microsoft.com/office/drawing/2014/main" id="{368B75D7-8575-F14E-A1E2-1439FA886A4A}"/>
              </a:ext>
            </a:extLst>
          </p:cNvPr>
          <p:cNvPicPr>
            <a:picLocks noChangeAspect="1"/>
          </p:cNvPicPr>
          <p:nvPr/>
        </p:nvPicPr>
        <p:blipFill>
          <a:blip r:embed="rId3">
            <a:extLst/>
          </a:blip>
          <a:stretch>
            <a:fillRect/>
          </a:stretch>
        </p:blipFill>
        <p:spPr>
          <a:xfrm>
            <a:off x="6025173" y="1364105"/>
            <a:ext cx="1207997" cy="1665902"/>
          </a:xfrm>
          <a:prstGeom prst="rect">
            <a:avLst/>
          </a:prstGeom>
          <a:ln w="12700">
            <a:miter lim="400000"/>
          </a:ln>
        </p:spPr>
      </p:pic>
      <p:pic>
        <p:nvPicPr>
          <p:cNvPr id="8" name="clover.png" descr="clover.png">
            <a:extLst>
              <a:ext uri="{FF2B5EF4-FFF2-40B4-BE49-F238E27FC236}">
                <a16:creationId xmlns:a16="http://schemas.microsoft.com/office/drawing/2014/main" id="{E0D3D1EC-ACDD-E345-BC70-919BBFE9E0F6}"/>
              </a:ext>
            </a:extLst>
          </p:cNvPr>
          <p:cNvPicPr>
            <a:picLocks noChangeAspect="1"/>
          </p:cNvPicPr>
          <p:nvPr/>
        </p:nvPicPr>
        <p:blipFill>
          <a:blip r:embed="rId3">
            <a:extLst/>
          </a:blip>
          <a:stretch>
            <a:fillRect/>
          </a:stretch>
        </p:blipFill>
        <p:spPr>
          <a:xfrm>
            <a:off x="6537336" y="3405265"/>
            <a:ext cx="1207997" cy="1665902"/>
          </a:xfrm>
          <a:prstGeom prst="rect">
            <a:avLst/>
          </a:prstGeom>
          <a:ln w="12700">
            <a:miter lim="400000"/>
          </a:ln>
        </p:spPr>
      </p:pic>
      <p:pic>
        <p:nvPicPr>
          <p:cNvPr id="9" name="Picture 8">
            <a:extLst>
              <a:ext uri="{FF2B5EF4-FFF2-40B4-BE49-F238E27FC236}">
                <a16:creationId xmlns:a16="http://schemas.microsoft.com/office/drawing/2014/main" id="{25D14D3F-8C76-C546-918B-DF2C52FCDA14}"/>
              </a:ext>
            </a:extLst>
          </p:cNvPr>
          <p:cNvPicPr>
            <a:picLocks noChangeAspect="1"/>
          </p:cNvPicPr>
          <p:nvPr/>
        </p:nvPicPr>
        <p:blipFill>
          <a:blip r:embed="rId4"/>
          <a:stretch>
            <a:fillRect/>
          </a:stretch>
        </p:blipFill>
        <p:spPr>
          <a:xfrm>
            <a:off x="7737376" y="2293495"/>
            <a:ext cx="1016879" cy="1330078"/>
          </a:xfrm>
          <a:prstGeom prst="rect">
            <a:avLst/>
          </a:prstGeom>
        </p:spPr>
      </p:pic>
    </p:spTree>
    <p:extLst>
      <p:ext uri="{BB962C8B-B14F-4D97-AF65-F5344CB8AC3E}">
        <p14:creationId xmlns:p14="http://schemas.microsoft.com/office/powerpoint/2010/main" val="19061339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6EA7F-0DDC-784B-B09F-8AE5583A2FB7}"/>
              </a:ext>
            </a:extLst>
          </p:cNvPr>
          <p:cNvSpPr>
            <a:spLocks noGrp="1"/>
          </p:cNvSpPr>
          <p:nvPr>
            <p:ph type="title"/>
          </p:nvPr>
        </p:nvSpPr>
        <p:spPr>
          <a:xfrm>
            <a:off x="457200" y="109746"/>
            <a:ext cx="8229600" cy="1143000"/>
          </a:xfrm>
        </p:spPr>
        <p:txBody>
          <a:bodyPr/>
          <a:lstStyle/>
          <a:p>
            <a:r>
              <a:rPr lang="en-US" dirty="0"/>
              <a:t>Summary</a:t>
            </a:r>
          </a:p>
        </p:txBody>
      </p:sp>
      <p:sp>
        <p:nvSpPr>
          <p:cNvPr id="3" name="Content Placeholder 2">
            <a:extLst>
              <a:ext uri="{FF2B5EF4-FFF2-40B4-BE49-F238E27FC236}">
                <a16:creationId xmlns:a16="http://schemas.microsoft.com/office/drawing/2014/main" id="{F102E210-47EE-D740-83A5-9C34A398826D}"/>
              </a:ext>
            </a:extLst>
          </p:cNvPr>
          <p:cNvSpPr>
            <a:spLocks noGrp="1"/>
          </p:cNvSpPr>
          <p:nvPr>
            <p:ph sz="half" idx="1"/>
          </p:nvPr>
        </p:nvSpPr>
        <p:spPr>
          <a:xfrm>
            <a:off x="263707" y="921922"/>
            <a:ext cx="8610470" cy="5239035"/>
          </a:xfrm>
        </p:spPr>
        <p:txBody>
          <a:bodyPr/>
          <a:lstStyle/>
          <a:p>
            <a:r>
              <a:rPr lang="en-US" dirty="0"/>
              <a:t>Low-frequency full-sky coverage is essential to complement CMB-S4 and satellites.</a:t>
            </a:r>
          </a:p>
          <a:p>
            <a:r>
              <a:rPr lang="en-US" dirty="0"/>
              <a:t>Two 6-m telescopes, north and south</a:t>
            </a:r>
          </a:p>
          <a:p>
            <a:r>
              <a:rPr lang="en-US" dirty="0"/>
              <a:t>Radiometer arrays 10 – 40 GHz with </a:t>
            </a:r>
            <a:r>
              <a:rPr lang="en-US" i="1" dirty="0"/>
              <a:t>~</a:t>
            </a:r>
            <a:r>
              <a:rPr lang="en-US" dirty="0"/>
              <a:t>100 elements plus KIDS arrays at 90 – 120 GHz.</a:t>
            </a:r>
          </a:p>
          <a:p>
            <a:r>
              <a:rPr lang="en-US" dirty="0"/>
              <a:t>Europe has lead in these areas</a:t>
            </a:r>
          </a:p>
          <a:p>
            <a:r>
              <a:rPr lang="en-US" dirty="0"/>
              <a:t>A European Low-Frequency Survey should be a key part of the European CMB strategy.</a:t>
            </a:r>
          </a:p>
          <a:p>
            <a:r>
              <a:rPr lang="en-US" dirty="0"/>
              <a:t>Discuss! </a:t>
            </a:r>
          </a:p>
        </p:txBody>
      </p:sp>
    </p:spTree>
    <p:extLst>
      <p:ext uri="{BB962C8B-B14F-4D97-AF65-F5344CB8AC3E}">
        <p14:creationId xmlns:p14="http://schemas.microsoft.com/office/powerpoint/2010/main" val="3333608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a:extLst>
              <a:ext uri="{FF2B5EF4-FFF2-40B4-BE49-F238E27FC236}">
                <a16:creationId xmlns:a16="http://schemas.microsoft.com/office/drawing/2014/main" id="{14260B8E-EA94-A74C-A39F-1240B70B3EED}"/>
              </a:ext>
            </a:extLst>
          </p:cNvPr>
          <p:cNvSpPr>
            <a:spLocks noChangeArrowheads="1"/>
          </p:cNvSpPr>
          <p:nvPr/>
        </p:nvSpPr>
        <p:spPr bwMode="auto">
          <a:xfrm>
            <a:off x="0" y="711200"/>
            <a:ext cx="9144000" cy="570459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3366FF"/>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F660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F6600"/>
                </a:solidFill>
                <a:latin typeface="Helvetica" pitchFamily="2" charset="0"/>
                <a:ea typeface="ＭＳ Ｐゴシック" panose="020B0600070205080204" pitchFamily="34" charset="-128"/>
              </a:defRPr>
            </a:lvl4pPr>
            <a:lvl5pPr marL="2057400" indent="-228600">
              <a:spcBef>
                <a:spcPct val="20000"/>
              </a:spcBef>
              <a:buChar char="»"/>
              <a:defRPr sz="2000">
                <a:solidFill>
                  <a:srgbClr val="FF6600"/>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9pPr>
          </a:lstStyle>
          <a:p>
            <a:pPr algn="ctr">
              <a:spcBef>
                <a:spcPct val="0"/>
              </a:spcBef>
              <a:buFontTx/>
              <a:buNone/>
            </a:pPr>
            <a:endParaRPr lang="en-US" altLang="en-US" sz="1600">
              <a:solidFill>
                <a:srgbClr val="000000"/>
              </a:solidFill>
              <a:latin typeface="Arial" panose="020B0604020202020204" pitchFamily="34" charset="0"/>
            </a:endParaRPr>
          </a:p>
        </p:txBody>
      </p:sp>
      <p:sp>
        <p:nvSpPr>
          <p:cNvPr id="46083" name="Rectangle 4">
            <a:extLst>
              <a:ext uri="{FF2B5EF4-FFF2-40B4-BE49-F238E27FC236}">
                <a16:creationId xmlns:a16="http://schemas.microsoft.com/office/drawing/2014/main" id="{36FC0EAC-7CFA-0D4A-9797-B7CC7396177E}"/>
              </a:ext>
            </a:extLst>
          </p:cNvPr>
          <p:cNvSpPr>
            <a:spLocks noChangeArrowheads="1"/>
          </p:cNvSpPr>
          <p:nvPr/>
        </p:nvSpPr>
        <p:spPr bwMode="auto">
          <a:xfrm>
            <a:off x="774700" y="2733675"/>
            <a:ext cx="7594600" cy="596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3366FF"/>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F660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F6600"/>
                </a:solidFill>
                <a:latin typeface="Helvetica" pitchFamily="2" charset="0"/>
                <a:ea typeface="ＭＳ Ｐゴシック" panose="020B0600070205080204" pitchFamily="34" charset="-128"/>
              </a:defRPr>
            </a:lvl4pPr>
            <a:lvl5pPr marL="2057400" indent="-228600">
              <a:spcBef>
                <a:spcPct val="20000"/>
              </a:spcBef>
              <a:buChar char="»"/>
              <a:defRPr sz="2000">
                <a:solidFill>
                  <a:srgbClr val="FF6600"/>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9pPr>
          </a:lstStyle>
          <a:p>
            <a:pPr algn="ctr">
              <a:spcBef>
                <a:spcPct val="0"/>
              </a:spcBef>
              <a:buFontTx/>
              <a:buNone/>
            </a:pPr>
            <a:endParaRPr lang="en-US" altLang="en-US" sz="1600">
              <a:solidFill>
                <a:srgbClr val="000000"/>
              </a:solidFill>
              <a:latin typeface="Arial" panose="020B0604020202020204" pitchFamily="34" charset="0"/>
            </a:endParaRPr>
          </a:p>
        </p:txBody>
      </p:sp>
      <p:sp>
        <p:nvSpPr>
          <p:cNvPr id="46084" name="Rectangle 5">
            <a:extLst>
              <a:ext uri="{FF2B5EF4-FFF2-40B4-BE49-F238E27FC236}">
                <a16:creationId xmlns:a16="http://schemas.microsoft.com/office/drawing/2014/main" id="{C95866C5-CF2F-7548-BA13-A2E3506F02BD}"/>
              </a:ext>
            </a:extLst>
          </p:cNvPr>
          <p:cNvSpPr>
            <a:spLocks noChangeArrowheads="1"/>
          </p:cNvSpPr>
          <p:nvPr/>
        </p:nvSpPr>
        <p:spPr bwMode="auto">
          <a:xfrm>
            <a:off x="5195888" y="971550"/>
            <a:ext cx="355600" cy="342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3366FF"/>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F660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F6600"/>
                </a:solidFill>
                <a:latin typeface="Helvetica" pitchFamily="2" charset="0"/>
                <a:ea typeface="ＭＳ Ｐゴシック" panose="020B0600070205080204" pitchFamily="34" charset="-128"/>
              </a:defRPr>
            </a:lvl4pPr>
            <a:lvl5pPr marL="2057400" indent="-228600">
              <a:spcBef>
                <a:spcPct val="20000"/>
              </a:spcBef>
              <a:buChar char="»"/>
              <a:defRPr sz="2000">
                <a:solidFill>
                  <a:srgbClr val="FF6600"/>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9pPr>
          </a:lstStyle>
          <a:p>
            <a:pPr algn="ctr">
              <a:spcBef>
                <a:spcPct val="0"/>
              </a:spcBef>
              <a:buFontTx/>
              <a:buNone/>
            </a:pPr>
            <a:endParaRPr lang="en-US" altLang="en-US" sz="1600">
              <a:solidFill>
                <a:srgbClr val="000000"/>
              </a:solidFill>
              <a:latin typeface="Arial" panose="020B0604020202020204" pitchFamily="34" charset="0"/>
            </a:endParaRPr>
          </a:p>
        </p:txBody>
      </p:sp>
      <p:pic>
        <p:nvPicPr>
          <p:cNvPr id="46085" name="Picture 1">
            <a:extLst>
              <a:ext uri="{FF2B5EF4-FFF2-40B4-BE49-F238E27FC236}">
                <a16:creationId xmlns:a16="http://schemas.microsoft.com/office/drawing/2014/main" id="{789BDC43-3A28-B04E-95F5-9C24E44CCCD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806086"/>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47D13-E93D-334A-B640-6796F0EE39E7}"/>
              </a:ext>
            </a:extLst>
          </p:cNvPr>
          <p:cNvSpPr>
            <a:spLocks noGrp="1"/>
          </p:cNvSpPr>
          <p:nvPr>
            <p:ph type="title"/>
          </p:nvPr>
        </p:nvSpPr>
        <p:spPr>
          <a:xfrm>
            <a:off x="457200" y="0"/>
            <a:ext cx="8229600" cy="704538"/>
          </a:xfrm>
        </p:spPr>
        <p:txBody>
          <a:bodyPr/>
          <a:lstStyle/>
          <a:p>
            <a:r>
              <a:rPr lang="en-US" dirty="0"/>
              <a:t>C-BASS </a:t>
            </a:r>
            <a:r>
              <a:rPr lang="en-US" i="1" dirty="0"/>
              <a:t>P</a:t>
            </a:r>
            <a:r>
              <a:rPr lang="en-US" dirty="0"/>
              <a:t> map</a:t>
            </a:r>
          </a:p>
        </p:txBody>
      </p:sp>
      <p:pic>
        <p:nvPicPr>
          <p:cNvPr id="8" name="Content Placeholder 2" descr="Content Placeholder 2">
            <a:extLst>
              <a:ext uri="{FF2B5EF4-FFF2-40B4-BE49-F238E27FC236}">
                <a16:creationId xmlns:a16="http://schemas.microsoft.com/office/drawing/2014/main" id="{65955089-A271-4A40-9BD0-DE309DA29A4C}"/>
              </a:ext>
            </a:extLst>
          </p:cNvPr>
          <p:cNvPicPr>
            <a:picLocks noChangeAspect="1"/>
          </p:cNvPicPr>
          <p:nvPr/>
        </p:nvPicPr>
        <p:blipFill rotWithShape="1">
          <a:blip r:embed="rId2">
            <a:extLst/>
          </a:blip>
          <a:srcRect l="2560" t="4108" r="2183" b="5440"/>
          <a:stretch/>
        </p:blipFill>
        <p:spPr>
          <a:xfrm>
            <a:off x="0" y="659567"/>
            <a:ext cx="9144000" cy="5516380"/>
          </a:xfrm>
          <a:prstGeom prst="rect">
            <a:avLst/>
          </a:prstGeom>
          <a:ln w="12700">
            <a:miter lim="400000"/>
          </a:ln>
        </p:spPr>
      </p:pic>
      <p:pic>
        <p:nvPicPr>
          <p:cNvPr id="7" name="Content Placeholder 6">
            <a:extLst>
              <a:ext uri="{FF2B5EF4-FFF2-40B4-BE49-F238E27FC236}">
                <a16:creationId xmlns:a16="http://schemas.microsoft.com/office/drawing/2014/main" id="{7DA743A9-16E7-BD40-BD92-DA5E2A89164F}"/>
              </a:ext>
            </a:extLst>
          </p:cNvPr>
          <p:cNvPicPr>
            <a:picLocks noGrp="1" noChangeAspect="1"/>
          </p:cNvPicPr>
          <p:nvPr>
            <p:ph sz="half" idx="1"/>
          </p:nvPr>
        </p:nvPicPr>
        <p:blipFill>
          <a:blip r:embed="rId3"/>
          <a:stretch>
            <a:fillRect/>
          </a:stretch>
        </p:blipFill>
        <p:spPr>
          <a:xfrm>
            <a:off x="1384088" y="704537"/>
            <a:ext cx="6545707" cy="4909279"/>
          </a:xfrm>
        </p:spPr>
      </p:pic>
    </p:spTree>
    <p:extLst>
      <p:ext uri="{BB962C8B-B14F-4D97-AF65-F5344CB8AC3E}">
        <p14:creationId xmlns:p14="http://schemas.microsoft.com/office/powerpoint/2010/main" val="39472259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 name="Image" descr="Image"/>
          <p:cNvPicPr>
            <a:picLocks noChangeAspect="1"/>
          </p:cNvPicPr>
          <p:nvPr/>
        </p:nvPicPr>
        <p:blipFill>
          <a:blip r:embed="rId3">
            <a:extLst/>
          </a:blip>
          <a:stretch>
            <a:fillRect/>
          </a:stretch>
        </p:blipFill>
        <p:spPr>
          <a:xfrm>
            <a:off x="0" y="635552"/>
            <a:ext cx="9144001" cy="6541755"/>
          </a:xfrm>
          <a:prstGeom prst="rect">
            <a:avLst/>
          </a:prstGeom>
          <a:ln w="12700">
            <a:miter lim="400000"/>
          </a:ln>
        </p:spPr>
      </p:pic>
      <p:sp>
        <p:nvSpPr>
          <p:cNvPr id="446" name="Build on C-BASS, go up in frequency…"/>
          <p:cNvSpPr txBox="1"/>
          <p:nvPr/>
        </p:nvSpPr>
        <p:spPr>
          <a:xfrm>
            <a:off x="963899" y="643977"/>
            <a:ext cx="4327629" cy="15494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lgn="l"/>
            <a:r>
              <a:rPr lang="en-US" sz="2400" dirty="0"/>
              <a:t>Sensitivity goal: </a:t>
            </a:r>
            <a:r>
              <a:rPr sz="2400" dirty="0"/>
              <a:t>1 </a:t>
            </a:r>
            <a:r>
              <a:rPr sz="2400" dirty="0" err="1"/>
              <a:t>μKarcmin</a:t>
            </a:r>
            <a:r>
              <a:rPr sz="2400" dirty="0"/>
              <a:t> at 100 GHz</a:t>
            </a:r>
            <a:r>
              <a:rPr lang="en-US" sz="2400" dirty="0"/>
              <a:t>, scaled by synchrotron spectrum. How many pixels do you need?</a:t>
            </a:r>
            <a:endParaRPr sz="2400" dirty="0"/>
          </a:p>
        </p:txBody>
      </p:sp>
      <p:sp>
        <p:nvSpPr>
          <p:cNvPr id="7" name="Title 1">
            <a:extLst>
              <a:ext uri="{FF2B5EF4-FFF2-40B4-BE49-F238E27FC236}">
                <a16:creationId xmlns:a16="http://schemas.microsoft.com/office/drawing/2014/main" id="{A72D663C-E285-9945-ABAE-68998EFFBEF9}"/>
              </a:ext>
            </a:extLst>
          </p:cNvPr>
          <p:cNvSpPr txBox="1">
            <a:spLocks/>
          </p:cNvSpPr>
          <p:nvPr/>
        </p:nvSpPr>
        <p:spPr>
          <a:xfrm>
            <a:off x="457200" y="19806"/>
            <a:ext cx="8229600" cy="1143000"/>
          </a:xfrm>
          <a:prstGeom prst="rect">
            <a:avLst/>
          </a:prstGeom>
        </p:spPr>
        <p:txBody>
          <a:bodyPr/>
          <a:lstStyle>
            <a:lvl1pPr algn="ctr" rtl="0" eaLnBrk="0" fontAlgn="base" hangingPunct="0">
              <a:spcBef>
                <a:spcPct val="0"/>
              </a:spcBef>
              <a:spcAft>
                <a:spcPct val="0"/>
              </a:spcAft>
              <a:defRPr sz="3600" b="1">
                <a:solidFill>
                  <a:srgbClr val="FFFFFF"/>
                </a:solidFill>
                <a:latin typeface="+mj-lt"/>
                <a:ea typeface="+mj-ea"/>
                <a:cs typeface="ＭＳ Ｐゴシック" charset="0"/>
              </a:defRPr>
            </a:lvl1pPr>
            <a:lvl2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3600" b="1">
                <a:solidFill>
                  <a:srgbClr val="FFFFFF"/>
                </a:solidFill>
                <a:latin typeface="Helvetica" charset="0"/>
                <a:ea typeface="ＭＳ Ｐゴシック" charset="0"/>
              </a:defRPr>
            </a:lvl6pPr>
            <a:lvl7pPr marL="914400" algn="ctr" rtl="0" eaLnBrk="0" fontAlgn="base" hangingPunct="0">
              <a:spcBef>
                <a:spcPct val="0"/>
              </a:spcBef>
              <a:spcAft>
                <a:spcPct val="0"/>
              </a:spcAft>
              <a:defRPr sz="3600" b="1">
                <a:solidFill>
                  <a:srgbClr val="FFFFFF"/>
                </a:solidFill>
                <a:latin typeface="Helvetica" charset="0"/>
                <a:ea typeface="ＭＳ Ｐゴシック" charset="0"/>
              </a:defRPr>
            </a:lvl7pPr>
            <a:lvl8pPr marL="1371600" algn="ctr" rtl="0" eaLnBrk="0" fontAlgn="base" hangingPunct="0">
              <a:spcBef>
                <a:spcPct val="0"/>
              </a:spcBef>
              <a:spcAft>
                <a:spcPct val="0"/>
              </a:spcAft>
              <a:defRPr sz="3600" b="1">
                <a:solidFill>
                  <a:srgbClr val="FFFFFF"/>
                </a:solidFill>
                <a:latin typeface="Helvetica" charset="0"/>
                <a:ea typeface="ＭＳ Ｐゴシック" charset="0"/>
              </a:defRPr>
            </a:lvl8pPr>
            <a:lvl9pPr marL="1828800" algn="ctr" rtl="0" eaLnBrk="0" fontAlgn="base" hangingPunct="0">
              <a:spcBef>
                <a:spcPct val="0"/>
              </a:spcBef>
              <a:spcAft>
                <a:spcPct val="0"/>
              </a:spcAft>
              <a:defRPr sz="3600" b="1">
                <a:solidFill>
                  <a:srgbClr val="FFFFFF"/>
                </a:solidFill>
                <a:latin typeface="Helvetica" charset="0"/>
                <a:ea typeface="ＭＳ Ｐゴシック" charset="0"/>
              </a:defRPr>
            </a:lvl9pPr>
          </a:lstStyle>
          <a:p>
            <a:r>
              <a:rPr lang="en-US" kern="0" dirty="0"/>
              <a:t>Sensitivity</a:t>
            </a:r>
          </a:p>
        </p:txBody>
      </p:sp>
      <p:pic>
        <p:nvPicPr>
          <p:cNvPr id="8" name="Picture 7">
            <a:extLst>
              <a:ext uri="{FF2B5EF4-FFF2-40B4-BE49-F238E27FC236}">
                <a16:creationId xmlns:a16="http://schemas.microsoft.com/office/drawing/2014/main" id="{CF146A12-0BB8-5442-8C02-28A1367D1B40}"/>
              </a:ext>
            </a:extLst>
          </p:cNvPr>
          <p:cNvPicPr>
            <a:picLocks noChangeAspect="1"/>
          </p:cNvPicPr>
          <p:nvPr/>
        </p:nvPicPr>
        <p:blipFill>
          <a:blip r:embed="rId4"/>
          <a:stretch>
            <a:fillRect/>
          </a:stretch>
        </p:blipFill>
        <p:spPr>
          <a:xfrm>
            <a:off x="1080600" y="2371689"/>
            <a:ext cx="3108084" cy="2331063"/>
          </a:xfrm>
          <a:prstGeom prst="rect">
            <a:avLst/>
          </a:prstGeom>
          <a:ln>
            <a:solidFill>
              <a:schemeClr val="tx1"/>
            </a:solidFill>
          </a:ln>
        </p:spPr>
      </p:pic>
      <p:sp>
        <p:nvSpPr>
          <p:cNvPr id="3" name="Right Arrow 2">
            <a:extLst>
              <a:ext uri="{FF2B5EF4-FFF2-40B4-BE49-F238E27FC236}">
                <a16:creationId xmlns:a16="http://schemas.microsoft.com/office/drawing/2014/main" id="{704F7C10-0A63-B44D-B580-84165CAEF7AA}"/>
              </a:ext>
            </a:extLst>
          </p:cNvPr>
          <p:cNvSpPr/>
          <p:nvPr/>
        </p:nvSpPr>
        <p:spPr bwMode="auto">
          <a:xfrm>
            <a:off x="8139659" y="4452078"/>
            <a:ext cx="869429" cy="404735"/>
          </a:xfrm>
          <a:prstGeom prst="rightArrow">
            <a:avLst/>
          </a:prstGeom>
          <a:solidFill>
            <a:srgbClr val="FF0000"/>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Arial" charset="0"/>
              <a:ea typeface="ＭＳ Ｐゴシック" charset="0"/>
              <a:cs typeface="Arial" charset="0"/>
            </a:endParaRPr>
          </a:p>
        </p:txBody>
      </p:sp>
    </p:spTree>
    <p:extLst>
      <p:ext uri="{BB962C8B-B14F-4D97-AF65-F5344CB8AC3E}">
        <p14:creationId xmlns:p14="http://schemas.microsoft.com/office/powerpoint/2010/main" val="2286633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ED6EC3A-E5A4-F84C-9F59-280EF1275E8B}"/>
              </a:ext>
            </a:extLst>
          </p:cNvPr>
          <p:cNvGraphicFramePr>
            <a:graphicFrameLocks noGrp="1"/>
          </p:cNvGraphicFramePr>
          <p:nvPr>
            <p:extLst>
              <p:ext uri="{D42A27DB-BD31-4B8C-83A1-F6EECF244321}">
                <p14:modId xmlns:p14="http://schemas.microsoft.com/office/powerpoint/2010/main" val="2972584119"/>
              </p:ext>
            </p:extLst>
          </p:nvPr>
        </p:nvGraphicFramePr>
        <p:xfrm>
          <a:off x="689783" y="778033"/>
          <a:ext cx="7105100" cy="5469911"/>
        </p:xfrm>
        <a:graphic>
          <a:graphicData uri="http://schemas.openxmlformats.org/drawingml/2006/table">
            <a:tbl>
              <a:tblPr>
                <a:tableStyleId>{5C22544A-7EE6-4342-B048-85BDC9FD1C3A}</a:tableStyleId>
              </a:tblPr>
              <a:tblGrid>
                <a:gridCol w="1200279">
                  <a:extLst>
                    <a:ext uri="{9D8B030D-6E8A-4147-A177-3AD203B41FA5}">
                      <a16:colId xmlns:a16="http://schemas.microsoft.com/office/drawing/2014/main" val="3494673756"/>
                    </a:ext>
                  </a:extLst>
                </a:gridCol>
                <a:gridCol w="1103705">
                  <a:extLst>
                    <a:ext uri="{9D8B030D-6E8A-4147-A177-3AD203B41FA5}">
                      <a16:colId xmlns:a16="http://schemas.microsoft.com/office/drawing/2014/main" val="626233613"/>
                    </a:ext>
                  </a:extLst>
                </a:gridCol>
                <a:gridCol w="1200279">
                  <a:extLst>
                    <a:ext uri="{9D8B030D-6E8A-4147-A177-3AD203B41FA5}">
                      <a16:colId xmlns:a16="http://schemas.microsoft.com/office/drawing/2014/main" val="3281344958"/>
                    </a:ext>
                  </a:extLst>
                </a:gridCol>
                <a:gridCol w="1200279">
                  <a:extLst>
                    <a:ext uri="{9D8B030D-6E8A-4147-A177-3AD203B41FA5}">
                      <a16:colId xmlns:a16="http://schemas.microsoft.com/office/drawing/2014/main" val="3163844863"/>
                    </a:ext>
                  </a:extLst>
                </a:gridCol>
                <a:gridCol w="1200279">
                  <a:extLst>
                    <a:ext uri="{9D8B030D-6E8A-4147-A177-3AD203B41FA5}">
                      <a16:colId xmlns:a16="http://schemas.microsoft.com/office/drawing/2014/main" val="1915077228"/>
                    </a:ext>
                  </a:extLst>
                </a:gridCol>
                <a:gridCol w="1200279">
                  <a:extLst>
                    <a:ext uri="{9D8B030D-6E8A-4147-A177-3AD203B41FA5}">
                      <a16:colId xmlns:a16="http://schemas.microsoft.com/office/drawing/2014/main" val="650933065"/>
                    </a:ext>
                  </a:extLst>
                </a:gridCol>
              </a:tblGrid>
              <a:tr h="565365">
                <a:tc>
                  <a:txBody>
                    <a:bodyPr/>
                    <a:lstStyle/>
                    <a:p>
                      <a:pPr algn="r" fontAlgn="b"/>
                      <a:r>
                        <a:rPr lang="en-GB" sz="1800" u="none" strike="noStrike" dirty="0">
                          <a:effectLst/>
                        </a:rPr>
                        <a:t>frequency</a:t>
                      </a:r>
                      <a:endParaRPr lang="en-GB" sz="18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beam sens (uK)</a:t>
                      </a:r>
                      <a:endParaRPr lang="en-GB"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uK arcmin array</a:t>
                      </a:r>
                      <a:endParaRPr lang="en-GB"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synch factor</a:t>
                      </a:r>
                      <a:endParaRPr lang="en-GB"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uK arcmin scaled</a:t>
                      </a:r>
                      <a:endParaRPr lang="en-GB" sz="1800" b="1"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multipole</a:t>
                      </a:r>
                      <a:endParaRPr lang="en-GB" sz="18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24313841"/>
                  </a:ext>
                </a:extLst>
              </a:tr>
              <a:tr h="266054">
                <a:tc>
                  <a:txBody>
                    <a:bodyPr/>
                    <a:lstStyle/>
                    <a:p>
                      <a:pPr algn="r" fontAlgn="b"/>
                      <a:r>
                        <a:rPr lang="en-GB" sz="1800" u="none" strike="noStrike">
                          <a:effectLst/>
                        </a:rPr>
                        <a:t>7.1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35.6</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850</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4786</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0.18</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904</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65999562"/>
                  </a:ext>
                </a:extLst>
              </a:tr>
              <a:tr h="266054">
                <a:tc>
                  <a:txBody>
                    <a:bodyPr/>
                    <a:lstStyle/>
                    <a:p>
                      <a:pPr algn="r" fontAlgn="b"/>
                      <a:r>
                        <a:rPr lang="en-GB" sz="1800" u="none" strike="noStrike">
                          <a:effectLst/>
                        </a:rPr>
                        <a:t>7.9</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39.8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847</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3311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0.26</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1015</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66732862"/>
                  </a:ext>
                </a:extLst>
              </a:tr>
              <a:tr h="266054">
                <a:tc>
                  <a:txBody>
                    <a:bodyPr/>
                    <a:lstStyle/>
                    <a:p>
                      <a:pPr algn="r" fontAlgn="b"/>
                      <a:r>
                        <a:rPr lang="en-GB" sz="1800" u="none" strike="noStrike">
                          <a:effectLst/>
                        </a:rPr>
                        <a:t>8.9</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44.1</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837</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2291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0.37</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1138</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90158132"/>
                  </a:ext>
                </a:extLst>
              </a:tr>
              <a:tr h="266054">
                <a:tc>
                  <a:txBody>
                    <a:bodyPr/>
                    <a:lstStyle/>
                    <a:p>
                      <a:pPr algn="r" fontAlgn="b"/>
                      <a:r>
                        <a:rPr lang="en-GB" sz="1800" u="none" strike="noStrike">
                          <a:effectLst/>
                        </a:rPr>
                        <a:t>10.0</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49.5</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837</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1585</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0.53</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1277</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06535261"/>
                  </a:ext>
                </a:extLst>
              </a:tr>
              <a:tr h="266054">
                <a:tc>
                  <a:txBody>
                    <a:bodyPr/>
                    <a:lstStyle/>
                    <a:p>
                      <a:pPr algn="r" fontAlgn="b"/>
                      <a:r>
                        <a:rPr lang="en-GB" sz="1800" u="none" strike="noStrike">
                          <a:effectLst/>
                        </a:rPr>
                        <a:t>11.2</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55.3</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833</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1096</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0.76</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1433</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75646102"/>
                  </a:ext>
                </a:extLst>
              </a:tr>
              <a:tr h="266054">
                <a:tc>
                  <a:txBody>
                    <a:bodyPr/>
                    <a:lstStyle/>
                    <a:p>
                      <a:pPr algn="r" fontAlgn="b"/>
                      <a:r>
                        <a:rPr lang="en-GB" sz="1800" u="none" strike="noStrike">
                          <a:effectLst/>
                        </a:rPr>
                        <a:t>12.6</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62.4</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838</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759</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1.10</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1608</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68143443"/>
                  </a:ext>
                </a:extLst>
              </a:tr>
              <a:tr h="646871">
                <a:tc>
                  <a:txBody>
                    <a:bodyPr/>
                    <a:lstStyle/>
                    <a:p>
                      <a:pPr algn="r" fontAlgn="b"/>
                      <a:r>
                        <a:rPr lang="en-GB" sz="1800" u="none" strike="noStrike">
                          <a:effectLst/>
                        </a:rPr>
                        <a:t>14.1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71.1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851</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525</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1.62</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1804</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91954177"/>
                  </a:ext>
                </a:extLst>
              </a:tr>
              <a:tr h="266054">
                <a:tc>
                  <a:txBody>
                    <a:bodyPr/>
                    <a:lstStyle/>
                    <a:p>
                      <a:pPr algn="r" fontAlgn="b"/>
                      <a:r>
                        <a:rPr lang="en-GB" sz="1800" u="none" strike="noStrike">
                          <a:effectLst/>
                        </a:rPr>
                        <a:t>15.8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8.0</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87</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363</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0.24</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1991</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67421879"/>
                  </a:ext>
                </a:extLst>
              </a:tr>
              <a:tr h="266054">
                <a:tc>
                  <a:txBody>
                    <a:bodyPr/>
                    <a:lstStyle/>
                    <a:p>
                      <a:pPr algn="r" fontAlgn="b"/>
                      <a:r>
                        <a:rPr lang="en-GB" sz="1800" u="none" strike="noStrike">
                          <a:effectLst/>
                        </a:rPr>
                        <a:t>17.8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9.3</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90</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251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0.36</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2234</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91987399"/>
                  </a:ext>
                </a:extLst>
              </a:tr>
              <a:tr h="266054">
                <a:tc>
                  <a:txBody>
                    <a:bodyPr/>
                    <a:lstStyle/>
                    <a:p>
                      <a:pPr algn="r" fontAlgn="b"/>
                      <a:r>
                        <a:rPr lang="en-GB" sz="1800" u="none" strike="noStrike">
                          <a:effectLst/>
                        </a:rPr>
                        <a:t>20.0</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11.9</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103</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174</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0.59</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2507</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5281900"/>
                  </a:ext>
                </a:extLst>
              </a:tr>
              <a:tr h="266054">
                <a:tc>
                  <a:txBody>
                    <a:bodyPr/>
                    <a:lstStyle/>
                    <a:p>
                      <a:pPr algn="r" fontAlgn="b"/>
                      <a:r>
                        <a:rPr lang="en-GB" sz="1800" u="none" strike="noStrike">
                          <a:effectLst/>
                        </a:rPr>
                        <a:t>22.4</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19.9</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153</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120</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1.27</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2813</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67212244"/>
                  </a:ext>
                </a:extLst>
              </a:tr>
              <a:tr h="266054">
                <a:tc>
                  <a:txBody>
                    <a:bodyPr/>
                    <a:lstStyle/>
                    <a:p>
                      <a:pPr algn="r" fontAlgn="b"/>
                      <a:r>
                        <a:rPr lang="en-GB" sz="1800" u="none" strike="noStrike">
                          <a:effectLst/>
                        </a:rPr>
                        <a:t>25.1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15.7</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107</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83</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1.29</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3156</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39348609"/>
                  </a:ext>
                </a:extLst>
              </a:tr>
              <a:tr h="266054">
                <a:tc>
                  <a:txBody>
                    <a:bodyPr/>
                    <a:lstStyle/>
                    <a:p>
                      <a:pPr algn="r" fontAlgn="b"/>
                      <a:r>
                        <a:rPr lang="en-GB" sz="1800" u="none" strike="noStrike">
                          <a:effectLst/>
                        </a:rPr>
                        <a:t>28.2</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16.6</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101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58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1.76</a:t>
                      </a:r>
                      <a:endParaRPr lang="en-GB"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3541</a:t>
                      </a:r>
                      <a:endParaRPr lang="en-GB"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33773879"/>
                  </a:ext>
                </a:extLst>
              </a:tr>
              <a:tr h="266054">
                <a:tc>
                  <a:txBody>
                    <a:bodyPr/>
                    <a:lstStyle/>
                    <a:p>
                      <a:pPr algn="r" fontAlgn="b"/>
                      <a:r>
                        <a:rPr lang="en-GB" sz="1800" u="none" strike="noStrike">
                          <a:effectLst/>
                        </a:rPr>
                        <a:t>31.6</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20.1</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110</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40</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2.75</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3973</a:t>
                      </a:r>
                      <a:endParaRPr lang="en-GB"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63678442"/>
                  </a:ext>
                </a:extLst>
              </a:tr>
              <a:tr h="266054">
                <a:tc>
                  <a:txBody>
                    <a:bodyPr/>
                    <a:lstStyle/>
                    <a:p>
                      <a:pPr algn="r" fontAlgn="b"/>
                      <a:r>
                        <a:rPr lang="en-GB" sz="1800" u="none" strike="noStrike">
                          <a:effectLst/>
                        </a:rPr>
                        <a:t>35.5</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23.7</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115</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4.17</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4458</a:t>
                      </a:r>
                      <a:endParaRPr lang="en-GB"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15344030"/>
                  </a:ext>
                </a:extLst>
              </a:tr>
              <a:tr h="266054">
                <a:tc>
                  <a:txBody>
                    <a:bodyPr/>
                    <a:lstStyle/>
                    <a:p>
                      <a:pPr algn="r" fontAlgn="b"/>
                      <a:r>
                        <a:rPr lang="en-GB" sz="1800" u="none" strike="noStrike">
                          <a:effectLst/>
                        </a:rPr>
                        <a:t>39.8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27.8</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120</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19</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a:effectLst/>
                        </a:rPr>
                        <a:t>6.30</a:t>
                      </a:r>
                      <a:endParaRPr lang="en-GB" sz="18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GB" sz="1800" u="none" strike="noStrike" dirty="0">
                          <a:effectLst/>
                        </a:rPr>
                        <a:t>5002</a:t>
                      </a:r>
                      <a:endParaRPr lang="en-GB"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87042766"/>
                  </a:ext>
                </a:extLst>
              </a:tr>
            </a:tbl>
          </a:graphicData>
        </a:graphic>
      </p:graphicFrame>
      <p:sp>
        <p:nvSpPr>
          <p:cNvPr id="4" name="Title 1">
            <a:extLst>
              <a:ext uri="{FF2B5EF4-FFF2-40B4-BE49-F238E27FC236}">
                <a16:creationId xmlns:a16="http://schemas.microsoft.com/office/drawing/2014/main" id="{AC690DF6-E99D-034C-98F2-3482A6659F91}"/>
              </a:ext>
            </a:extLst>
          </p:cNvPr>
          <p:cNvSpPr txBox="1">
            <a:spLocks/>
          </p:cNvSpPr>
          <p:nvPr/>
        </p:nvSpPr>
        <p:spPr>
          <a:xfrm>
            <a:off x="0" y="19806"/>
            <a:ext cx="9144000" cy="1143000"/>
          </a:xfrm>
          <a:prstGeom prst="rect">
            <a:avLst/>
          </a:prstGeom>
        </p:spPr>
        <p:txBody>
          <a:bodyPr/>
          <a:lstStyle>
            <a:lvl1pPr algn="ctr" rtl="0" eaLnBrk="0" fontAlgn="base" hangingPunct="0">
              <a:spcBef>
                <a:spcPct val="0"/>
              </a:spcBef>
              <a:spcAft>
                <a:spcPct val="0"/>
              </a:spcAft>
              <a:defRPr sz="3600" b="1">
                <a:solidFill>
                  <a:srgbClr val="FFFFFF"/>
                </a:solidFill>
                <a:latin typeface="+mj-lt"/>
                <a:ea typeface="+mj-ea"/>
                <a:cs typeface="ＭＳ Ｐゴシック" charset="0"/>
              </a:defRPr>
            </a:lvl1pPr>
            <a:lvl2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3600" b="1">
                <a:solidFill>
                  <a:srgbClr val="FFFFFF"/>
                </a:solidFill>
                <a:latin typeface="Helvetica" charset="0"/>
                <a:ea typeface="ＭＳ Ｐゴシック" charset="0"/>
              </a:defRPr>
            </a:lvl6pPr>
            <a:lvl7pPr marL="914400" algn="ctr" rtl="0" eaLnBrk="0" fontAlgn="base" hangingPunct="0">
              <a:spcBef>
                <a:spcPct val="0"/>
              </a:spcBef>
              <a:spcAft>
                <a:spcPct val="0"/>
              </a:spcAft>
              <a:defRPr sz="3600" b="1">
                <a:solidFill>
                  <a:srgbClr val="FFFFFF"/>
                </a:solidFill>
                <a:latin typeface="Helvetica" charset="0"/>
                <a:ea typeface="ＭＳ Ｐゴシック" charset="0"/>
              </a:defRPr>
            </a:lvl7pPr>
            <a:lvl8pPr marL="1371600" algn="ctr" rtl="0" eaLnBrk="0" fontAlgn="base" hangingPunct="0">
              <a:spcBef>
                <a:spcPct val="0"/>
              </a:spcBef>
              <a:spcAft>
                <a:spcPct val="0"/>
              </a:spcAft>
              <a:defRPr sz="3600" b="1">
                <a:solidFill>
                  <a:srgbClr val="FFFFFF"/>
                </a:solidFill>
                <a:latin typeface="Helvetica" charset="0"/>
                <a:ea typeface="ＭＳ Ｐゴシック" charset="0"/>
              </a:defRPr>
            </a:lvl8pPr>
            <a:lvl9pPr marL="1828800" algn="ctr" rtl="0" eaLnBrk="0" fontAlgn="base" hangingPunct="0">
              <a:spcBef>
                <a:spcPct val="0"/>
              </a:spcBef>
              <a:spcAft>
                <a:spcPct val="0"/>
              </a:spcAft>
              <a:defRPr sz="3600" b="1">
                <a:solidFill>
                  <a:srgbClr val="FFFFFF"/>
                </a:solidFill>
                <a:latin typeface="Helvetica" charset="0"/>
                <a:ea typeface="ＭＳ Ｐゴシック" charset="0"/>
              </a:defRPr>
            </a:lvl9pPr>
          </a:lstStyle>
          <a:p>
            <a:r>
              <a:rPr lang="en-US" sz="2800" kern="0" dirty="0"/>
              <a:t>Sensitivity – 1/100 element array with realistic </a:t>
            </a:r>
            <a:r>
              <a:rPr lang="en-US" sz="2800" kern="0" dirty="0" err="1"/>
              <a:t>T</a:t>
            </a:r>
            <a:r>
              <a:rPr lang="en-US" sz="2800" kern="0" baseline="-25000" dirty="0" err="1"/>
              <a:t>sys</a:t>
            </a:r>
            <a:endParaRPr lang="en-US" sz="2800" kern="0" baseline="-25000" dirty="0"/>
          </a:p>
        </p:txBody>
      </p:sp>
    </p:spTree>
    <p:extLst>
      <p:ext uri="{BB962C8B-B14F-4D97-AF65-F5344CB8AC3E}">
        <p14:creationId xmlns:p14="http://schemas.microsoft.com/office/powerpoint/2010/main" val="1401109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9677B-45CF-2E4D-8522-EA83A23BB4CC}"/>
              </a:ext>
            </a:extLst>
          </p:cNvPr>
          <p:cNvSpPr>
            <a:spLocks noGrp="1"/>
          </p:cNvSpPr>
          <p:nvPr>
            <p:ph type="title"/>
          </p:nvPr>
        </p:nvSpPr>
        <p:spPr>
          <a:xfrm>
            <a:off x="429905" y="124512"/>
            <a:ext cx="8229600" cy="1143000"/>
          </a:xfrm>
        </p:spPr>
        <p:txBody>
          <a:bodyPr/>
          <a:lstStyle/>
          <a:p>
            <a:r>
              <a:rPr lang="en-US" dirty="0"/>
              <a:t>Specifications for ELFS</a:t>
            </a:r>
          </a:p>
        </p:txBody>
      </p:sp>
      <p:sp>
        <p:nvSpPr>
          <p:cNvPr id="3" name="Content Placeholder 2">
            <a:extLst>
              <a:ext uri="{FF2B5EF4-FFF2-40B4-BE49-F238E27FC236}">
                <a16:creationId xmlns:a16="http://schemas.microsoft.com/office/drawing/2014/main" id="{10D1616A-2ADA-7842-8E2A-99FFD710F8D7}"/>
              </a:ext>
            </a:extLst>
          </p:cNvPr>
          <p:cNvSpPr>
            <a:spLocks noGrp="1"/>
          </p:cNvSpPr>
          <p:nvPr>
            <p:ph sz="half" idx="1"/>
          </p:nvPr>
        </p:nvSpPr>
        <p:spPr>
          <a:xfrm>
            <a:off x="0" y="876952"/>
            <a:ext cx="8964117" cy="5643769"/>
          </a:xfrm>
        </p:spPr>
        <p:txBody>
          <a:bodyPr/>
          <a:lstStyle/>
          <a:p>
            <a:r>
              <a:rPr lang="en-US" sz="2800" dirty="0"/>
              <a:t>Frequency: synchrotron-dominated range (from ground)</a:t>
            </a:r>
          </a:p>
          <a:p>
            <a:pPr lvl="1"/>
            <a:r>
              <a:rPr lang="en-US" sz="2400" dirty="0"/>
              <a:t>10-40 (radiometer) – essential complement to CMB-S4, satellites.</a:t>
            </a:r>
          </a:p>
          <a:p>
            <a:pPr lvl="1"/>
            <a:r>
              <a:rPr lang="en-US" sz="2400" dirty="0"/>
              <a:t>90-120 GHz (KIDS) – no other high-</a:t>
            </a:r>
            <a:r>
              <a:rPr lang="en-US" sz="2400" dirty="0" err="1"/>
              <a:t>freq</a:t>
            </a:r>
            <a:r>
              <a:rPr lang="en-US" sz="2400" dirty="0"/>
              <a:t>, high-res in north</a:t>
            </a:r>
          </a:p>
          <a:p>
            <a:r>
              <a:rPr lang="en-US" sz="2800" dirty="0"/>
              <a:t>All-sky</a:t>
            </a:r>
          </a:p>
          <a:p>
            <a:pPr lvl="1"/>
            <a:r>
              <a:rPr lang="en-US" sz="2400" dirty="0"/>
              <a:t>Two sites</a:t>
            </a:r>
          </a:p>
          <a:p>
            <a:r>
              <a:rPr lang="en-US" sz="2800" dirty="0"/>
              <a:t>Sensitivity: 1</a:t>
            </a:r>
            <a:r>
              <a:rPr lang="en-US" sz="2800" dirty="0">
                <a:latin typeface="Symbol" pitchFamily="2" charset="2"/>
              </a:rPr>
              <a:t>m</a:t>
            </a:r>
            <a:r>
              <a:rPr lang="en-US" sz="2800" dirty="0"/>
              <a:t>K-arcmin scaled to 100 GHz</a:t>
            </a:r>
          </a:p>
          <a:p>
            <a:endParaRPr lang="en-US" sz="2800" dirty="0"/>
          </a:p>
          <a:p>
            <a:r>
              <a:rPr lang="en-US" sz="2800" dirty="0"/>
              <a:t>Resolution: </a:t>
            </a:r>
            <a:r>
              <a:rPr lang="en-US" sz="2800" i="1" dirty="0"/>
              <a:t>l</a:t>
            </a:r>
            <a:r>
              <a:rPr lang="en-US" sz="2800" dirty="0"/>
              <a:t>~1000 at lowest frequency</a:t>
            </a:r>
          </a:p>
          <a:p>
            <a:endParaRPr lang="en-US" sz="2800" dirty="0"/>
          </a:p>
          <a:p>
            <a:r>
              <a:rPr lang="en-US" sz="2800" dirty="0"/>
              <a:t>Systematics: highly-shielded optics to eliminate </a:t>
            </a:r>
            <a:r>
              <a:rPr lang="en-US" sz="2800" dirty="0" err="1"/>
              <a:t>groundspill</a:t>
            </a:r>
            <a:endParaRPr lang="en-US" sz="2800" dirty="0"/>
          </a:p>
          <a:p>
            <a:endParaRPr lang="en-US" dirty="0"/>
          </a:p>
          <a:p>
            <a:pPr lvl="1"/>
            <a:endParaRPr lang="en-US" dirty="0"/>
          </a:p>
        </p:txBody>
      </p:sp>
    </p:spTree>
    <p:extLst>
      <p:ext uri="{BB962C8B-B14F-4D97-AF65-F5344CB8AC3E}">
        <p14:creationId xmlns:p14="http://schemas.microsoft.com/office/powerpoint/2010/main" val="3568800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56701-64BE-EF4D-901E-24844D4E151B}"/>
              </a:ext>
            </a:extLst>
          </p:cNvPr>
          <p:cNvSpPr>
            <a:spLocks noGrp="1"/>
          </p:cNvSpPr>
          <p:nvPr>
            <p:ph type="title"/>
          </p:nvPr>
        </p:nvSpPr>
        <p:spPr>
          <a:xfrm>
            <a:off x="416257" y="124513"/>
            <a:ext cx="8229600" cy="1143000"/>
          </a:xfrm>
        </p:spPr>
        <p:txBody>
          <a:bodyPr/>
          <a:lstStyle/>
          <a:p>
            <a:r>
              <a:rPr lang="en-US" dirty="0"/>
              <a:t>ELFS Proposal</a:t>
            </a:r>
          </a:p>
        </p:txBody>
      </p:sp>
      <p:sp>
        <p:nvSpPr>
          <p:cNvPr id="3" name="Content Placeholder 2">
            <a:extLst>
              <a:ext uri="{FF2B5EF4-FFF2-40B4-BE49-F238E27FC236}">
                <a16:creationId xmlns:a16="http://schemas.microsoft.com/office/drawing/2014/main" id="{AE21B036-88B8-0C4B-8047-A18815AC5BB6}"/>
              </a:ext>
            </a:extLst>
          </p:cNvPr>
          <p:cNvSpPr>
            <a:spLocks noGrp="1"/>
          </p:cNvSpPr>
          <p:nvPr>
            <p:ph sz="half" idx="1"/>
          </p:nvPr>
        </p:nvSpPr>
        <p:spPr>
          <a:xfrm>
            <a:off x="383628" y="802001"/>
            <a:ext cx="8415597" cy="5463888"/>
          </a:xfrm>
        </p:spPr>
        <p:txBody>
          <a:bodyPr/>
          <a:lstStyle/>
          <a:p>
            <a:r>
              <a:rPr lang="en-US" sz="2400" dirty="0"/>
              <a:t>Two 6-m telescopes, shielded crossed </a:t>
            </a:r>
            <a:r>
              <a:rPr lang="en-US" sz="2400" dirty="0" err="1"/>
              <a:t>Dragone</a:t>
            </a:r>
            <a:endParaRPr lang="en-US" sz="2400" dirty="0"/>
          </a:p>
          <a:p>
            <a:pPr lvl="1"/>
            <a:r>
              <a:rPr lang="en-US" sz="2000" dirty="0"/>
              <a:t>CCAT-p/SO LAT-like, but relaxed surface/pointing specs</a:t>
            </a:r>
          </a:p>
          <a:p>
            <a:r>
              <a:rPr lang="en-US" sz="2400" dirty="0"/>
              <a:t>Sites in northern and southern hemispheres</a:t>
            </a:r>
          </a:p>
          <a:p>
            <a:pPr lvl="1"/>
            <a:r>
              <a:rPr lang="en-US" sz="2000" dirty="0"/>
              <a:t>Tenerife, Atacama (or La Silla?)</a:t>
            </a:r>
          </a:p>
          <a:p>
            <a:r>
              <a:rPr lang="en-US" sz="2400" dirty="0"/>
              <a:t>10 – 40 GHz HEMT radiometer array with ~100 elements</a:t>
            </a:r>
          </a:p>
          <a:p>
            <a:pPr lvl="1"/>
            <a:r>
              <a:rPr lang="en-US" sz="2000" dirty="0"/>
              <a:t>Two scaled octave-band corrugated feeds, 10 – 20 GHz (a few) and 20 – 40 GHz (most).</a:t>
            </a:r>
          </a:p>
          <a:p>
            <a:r>
              <a:rPr lang="en-US" sz="2400" dirty="0"/>
              <a:t>Digital polarimeter</a:t>
            </a:r>
          </a:p>
          <a:p>
            <a:pPr lvl="1"/>
            <a:r>
              <a:rPr lang="en-US" sz="2000" dirty="0"/>
              <a:t>Continuous frequency coverage with high </a:t>
            </a:r>
            <a:r>
              <a:rPr lang="en-US" sz="2000" dirty="0" err="1"/>
              <a:t>freq</a:t>
            </a:r>
            <a:r>
              <a:rPr lang="en-US" sz="2000" dirty="0"/>
              <a:t> resolution (for RFI and science) </a:t>
            </a:r>
          </a:p>
          <a:p>
            <a:pPr lvl="1"/>
            <a:r>
              <a:rPr lang="en-US" sz="2000" dirty="0"/>
              <a:t>Simultaneous I, Q, U from every pixel</a:t>
            </a:r>
          </a:p>
          <a:p>
            <a:r>
              <a:rPr lang="en-US" sz="2400" dirty="0"/>
              <a:t>KIDS array for 90 – 120 GHz</a:t>
            </a:r>
          </a:p>
          <a:p>
            <a:pPr lvl="1"/>
            <a:r>
              <a:rPr lang="en-US" sz="2000" dirty="0"/>
              <a:t>Sequential operation on each telescope</a:t>
            </a:r>
          </a:p>
        </p:txBody>
      </p:sp>
    </p:spTree>
    <p:extLst>
      <p:ext uri="{BB962C8B-B14F-4D97-AF65-F5344CB8AC3E}">
        <p14:creationId xmlns:p14="http://schemas.microsoft.com/office/powerpoint/2010/main" val="247934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Content Placeholder 3">
            <a:extLst>
              <a:ext uri="{FF2B5EF4-FFF2-40B4-BE49-F238E27FC236}">
                <a16:creationId xmlns:a16="http://schemas.microsoft.com/office/drawing/2014/main" id="{B6470132-565C-394E-A63F-F47904312D1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720023"/>
            <a:ext cx="7570033" cy="5677906"/>
          </a:xfrm>
        </p:spPr>
      </p:pic>
      <p:sp>
        <p:nvSpPr>
          <p:cNvPr id="20483" name="TextBox 5">
            <a:extLst>
              <a:ext uri="{FF2B5EF4-FFF2-40B4-BE49-F238E27FC236}">
                <a16:creationId xmlns:a16="http://schemas.microsoft.com/office/drawing/2014/main" id="{663CC98E-3A41-5644-917D-A0084C0333FE}"/>
              </a:ext>
            </a:extLst>
          </p:cNvPr>
          <p:cNvSpPr txBox="1">
            <a:spLocks noChangeArrowheads="1"/>
          </p:cNvSpPr>
          <p:nvPr/>
        </p:nvSpPr>
        <p:spPr bwMode="auto">
          <a:xfrm>
            <a:off x="7551738" y="1458913"/>
            <a:ext cx="15922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rgbClr val="3366FF"/>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rgbClr val="FF6600"/>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rgbClr val="FF6600"/>
                </a:solidFill>
                <a:latin typeface="Helvetica" pitchFamily="2" charset="0"/>
                <a:ea typeface="ＭＳ Ｐゴシック" panose="020B0600070205080204" pitchFamily="34" charset="-128"/>
              </a:defRPr>
            </a:lvl4pPr>
            <a:lvl5pPr marL="2057400" indent="-228600">
              <a:spcBef>
                <a:spcPct val="20000"/>
              </a:spcBef>
              <a:buChar char="»"/>
              <a:defRPr sz="2000">
                <a:solidFill>
                  <a:srgbClr val="FF6600"/>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F6600"/>
                </a:solidFill>
                <a:latin typeface="Helvetica" pitchFamily="2"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Haslam</a:t>
            </a:r>
          </a:p>
          <a:p>
            <a:pPr>
              <a:spcBef>
                <a:spcPct val="0"/>
              </a:spcBef>
              <a:buFontTx/>
              <a:buNone/>
            </a:pPr>
            <a:r>
              <a:rPr lang="en-US" altLang="en-US" sz="1600">
                <a:latin typeface="Arial" panose="020B0604020202020204" pitchFamily="34" charset="0"/>
              </a:rPr>
              <a:t>WMAP</a:t>
            </a:r>
          </a:p>
          <a:p>
            <a:pPr>
              <a:spcBef>
                <a:spcPct val="0"/>
              </a:spcBef>
              <a:buFontTx/>
              <a:buNone/>
            </a:pPr>
            <a:r>
              <a:rPr lang="en-US" altLang="en-US" sz="1600">
                <a:latin typeface="Arial" panose="020B0604020202020204" pitchFamily="34" charset="0"/>
              </a:rPr>
              <a:t>Planck</a:t>
            </a:r>
          </a:p>
          <a:p>
            <a:pPr>
              <a:spcBef>
                <a:spcPct val="0"/>
              </a:spcBef>
              <a:buFontTx/>
              <a:buNone/>
            </a:pPr>
            <a:endParaRPr lang="en-US" altLang="en-US" sz="1600">
              <a:latin typeface="Arial" panose="020B0604020202020204" pitchFamily="34" charset="0"/>
            </a:endParaRPr>
          </a:p>
          <a:p>
            <a:pPr>
              <a:spcBef>
                <a:spcPct val="0"/>
              </a:spcBef>
              <a:buFontTx/>
              <a:buNone/>
            </a:pPr>
            <a:endParaRPr lang="en-US" altLang="en-US" sz="1600">
              <a:latin typeface="Arial" panose="020B0604020202020204" pitchFamily="34" charset="0"/>
            </a:endParaRP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1600">
                <a:latin typeface="Arial" panose="020B0604020202020204" pitchFamily="34" charset="0"/>
              </a:rPr>
              <a:t>High-foregrounds</a:t>
            </a:r>
          </a:p>
          <a:p>
            <a:pPr>
              <a:spcBef>
                <a:spcPct val="0"/>
              </a:spcBef>
              <a:buFontTx/>
              <a:buNone/>
            </a:pPr>
            <a:r>
              <a:rPr lang="en-US" altLang="en-US" sz="1600">
                <a:latin typeface="Arial" panose="020B0604020202020204" pitchFamily="34" charset="0"/>
              </a:rPr>
              <a:t>pixel (1-deg)</a:t>
            </a:r>
          </a:p>
        </p:txBody>
      </p:sp>
      <p:sp>
        <p:nvSpPr>
          <p:cNvPr id="8" name="Title 1">
            <a:extLst>
              <a:ext uri="{FF2B5EF4-FFF2-40B4-BE49-F238E27FC236}">
                <a16:creationId xmlns:a16="http://schemas.microsoft.com/office/drawing/2014/main" id="{F30B8C54-017E-984E-A0A8-C533C7B8A198}"/>
              </a:ext>
            </a:extLst>
          </p:cNvPr>
          <p:cNvSpPr txBox="1">
            <a:spLocks/>
          </p:cNvSpPr>
          <p:nvPr/>
        </p:nvSpPr>
        <p:spPr bwMode="auto">
          <a:xfrm>
            <a:off x="239843" y="0"/>
            <a:ext cx="8619344"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3600" b="1">
                <a:solidFill>
                  <a:srgbClr val="FFFFFF"/>
                </a:solidFill>
                <a:latin typeface="+mj-lt"/>
                <a:ea typeface="+mj-ea"/>
                <a:cs typeface="ＭＳ Ｐゴシック" charset="0"/>
              </a:defRPr>
            </a:lvl1pPr>
            <a:lvl2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b="1">
                <a:solidFill>
                  <a:srgbClr val="FFFFFF"/>
                </a:solidFill>
                <a:latin typeface="Helvetica" charset="0"/>
                <a:ea typeface="ＭＳ Ｐゴシック" charset="0"/>
                <a:cs typeface="ＭＳ Ｐゴシック" charset="0"/>
              </a:defRPr>
            </a:lvl5pPr>
            <a:lvl6pPr marL="457200" algn="ctr" rtl="0" eaLnBrk="0" fontAlgn="base" hangingPunct="0">
              <a:spcBef>
                <a:spcPct val="0"/>
              </a:spcBef>
              <a:spcAft>
                <a:spcPct val="0"/>
              </a:spcAft>
              <a:defRPr sz="3600" b="1">
                <a:solidFill>
                  <a:srgbClr val="FFFFFF"/>
                </a:solidFill>
                <a:latin typeface="Helvetica" charset="0"/>
                <a:ea typeface="ＭＳ Ｐゴシック" charset="0"/>
              </a:defRPr>
            </a:lvl6pPr>
            <a:lvl7pPr marL="914400" algn="ctr" rtl="0" eaLnBrk="0" fontAlgn="base" hangingPunct="0">
              <a:spcBef>
                <a:spcPct val="0"/>
              </a:spcBef>
              <a:spcAft>
                <a:spcPct val="0"/>
              </a:spcAft>
              <a:defRPr sz="3600" b="1">
                <a:solidFill>
                  <a:srgbClr val="FFFFFF"/>
                </a:solidFill>
                <a:latin typeface="Helvetica" charset="0"/>
                <a:ea typeface="ＭＳ Ｐゴシック" charset="0"/>
              </a:defRPr>
            </a:lvl7pPr>
            <a:lvl8pPr marL="1371600" algn="ctr" rtl="0" eaLnBrk="0" fontAlgn="base" hangingPunct="0">
              <a:spcBef>
                <a:spcPct val="0"/>
              </a:spcBef>
              <a:spcAft>
                <a:spcPct val="0"/>
              </a:spcAft>
              <a:defRPr sz="3600" b="1">
                <a:solidFill>
                  <a:srgbClr val="FFFFFF"/>
                </a:solidFill>
                <a:latin typeface="Helvetica" charset="0"/>
                <a:ea typeface="ＭＳ Ｐゴシック" charset="0"/>
              </a:defRPr>
            </a:lvl8pPr>
            <a:lvl9pPr marL="1828800" algn="ctr" rtl="0" eaLnBrk="0" fontAlgn="base" hangingPunct="0">
              <a:spcBef>
                <a:spcPct val="0"/>
              </a:spcBef>
              <a:spcAft>
                <a:spcPct val="0"/>
              </a:spcAft>
              <a:defRPr sz="3600" b="1">
                <a:solidFill>
                  <a:srgbClr val="FFFFFF"/>
                </a:solidFill>
                <a:latin typeface="Helvetica" charset="0"/>
                <a:ea typeface="ＭＳ Ｐゴシック" charset="0"/>
              </a:defRPr>
            </a:lvl9pPr>
          </a:lstStyle>
          <a:p>
            <a:r>
              <a:rPr lang="en-US" altLang="en-US" kern="0" dirty="0"/>
              <a:t>Single-pixel component separation - I</a:t>
            </a:r>
            <a:endParaRPr lang="en-US" altLang="en-US" i="1" kern="0" dirty="0"/>
          </a:p>
        </p:txBody>
      </p:sp>
    </p:spTree>
  </p:cSld>
  <p:clrMapOvr>
    <a:masterClrMapping/>
  </p:clrMapOvr>
</p:sld>
</file>

<file path=ppt/theme/theme1.xml><?xml version="1.0" encoding="utf-8"?>
<a:theme xmlns:a="http://schemas.openxmlformats.org/drawingml/2006/main" name="Jodrell">
  <a:themeElements>
    <a:clrScheme name="Jodrel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Jodrell">
      <a:majorFont>
        <a:latin typeface="Helvetica"/>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rgbClr val="FF0000"/>
        </a:soli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Jodrell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Jodrell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Jodrell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Jodrell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Jodrel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Jodrel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Jodrel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April_sewg</Template>
  <TotalTime>41079</TotalTime>
  <Words>1316</Words>
  <Application>Microsoft Macintosh PowerPoint</Application>
  <PresentationFormat>On-screen Show (4:3)</PresentationFormat>
  <Paragraphs>321</Paragraphs>
  <Slides>32</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ＭＳ Ｐゴシック</vt:lpstr>
      <vt:lpstr>Arial</vt:lpstr>
      <vt:lpstr>Arial Black</vt:lpstr>
      <vt:lpstr>Calibri</vt:lpstr>
      <vt:lpstr>FoundrySterling-Book</vt:lpstr>
      <vt:lpstr>Helvetica</vt:lpstr>
      <vt:lpstr>Symbol</vt:lpstr>
      <vt:lpstr>Times New Roman</vt:lpstr>
      <vt:lpstr>Jodrell</vt:lpstr>
      <vt:lpstr>European Low-Frequency Survey (ELFS)</vt:lpstr>
      <vt:lpstr>PowerPoint Presentation</vt:lpstr>
      <vt:lpstr>C-BASS P map</vt:lpstr>
      <vt:lpstr>C-BASS P map</vt:lpstr>
      <vt:lpstr>PowerPoint Presentation</vt:lpstr>
      <vt:lpstr>PowerPoint Presentation</vt:lpstr>
      <vt:lpstr>Specifications for ELFS</vt:lpstr>
      <vt:lpstr>ELFS Proposal</vt:lpstr>
      <vt:lpstr>PowerPoint Presentation</vt:lpstr>
      <vt:lpstr>Single-pixel component separation - I</vt:lpstr>
      <vt:lpstr>PowerPoint Presentation</vt:lpstr>
      <vt:lpstr>PowerPoint Presentation</vt:lpstr>
      <vt:lpstr>PowerPoint Presentation</vt:lpstr>
      <vt:lpstr>PowerPoint Presentation</vt:lpstr>
      <vt:lpstr>PowerPoint Presentation</vt:lpstr>
      <vt:lpstr>PowerPoint Presentation</vt:lpstr>
      <vt:lpstr>More complicated models?</vt:lpstr>
      <vt:lpstr>PowerPoint Presentation</vt:lpstr>
      <vt:lpstr>More complicated models?</vt:lpstr>
      <vt:lpstr>PowerPoint Presentation</vt:lpstr>
      <vt:lpstr>Technology status</vt:lpstr>
      <vt:lpstr>PowerPoint Presentation</vt:lpstr>
      <vt:lpstr>PowerPoint Presentation</vt:lpstr>
      <vt:lpstr>Telescope</vt:lpstr>
      <vt:lpstr>PowerPoint Presentation</vt:lpstr>
      <vt:lpstr>PowerPoint Presentation</vt:lpstr>
      <vt:lpstr>Feeds/OMTs/LNAs/Filters…</vt:lpstr>
      <vt:lpstr>Digital radiometer/polarimeter</vt:lpstr>
      <vt:lpstr>ELFS Proposal - costs</vt:lpstr>
      <vt:lpstr>Steps on the way</vt:lpstr>
      <vt:lpstr>Summary</vt:lpstr>
      <vt:lpstr>PowerPoint Presentation</vt:lpstr>
    </vt:vector>
  </TitlesOfParts>
  <Company>University of Manchester</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jpl</dc:creator>
  <cp:lastModifiedBy> </cp:lastModifiedBy>
  <cp:revision>260</cp:revision>
  <cp:lastPrinted>2017-12-06T17:39:08Z</cp:lastPrinted>
  <dcterms:created xsi:type="dcterms:W3CDTF">2005-10-05T15:47:04Z</dcterms:created>
  <dcterms:modified xsi:type="dcterms:W3CDTF">2018-09-21T08:21:28Z</dcterms:modified>
</cp:coreProperties>
</file>