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35"/>
  </p:notesMasterIdLst>
  <p:sldIdLst>
    <p:sldId id="333" r:id="rId2"/>
    <p:sldId id="463" r:id="rId3"/>
    <p:sldId id="481" r:id="rId4"/>
    <p:sldId id="500" r:id="rId5"/>
    <p:sldId id="503" r:id="rId6"/>
    <p:sldId id="504" r:id="rId7"/>
    <p:sldId id="484" r:id="rId8"/>
    <p:sldId id="483" r:id="rId9"/>
    <p:sldId id="469" r:id="rId10"/>
    <p:sldId id="501" r:id="rId11"/>
    <p:sldId id="502" r:id="rId12"/>
    <p:sldId id="473" r:id="rId13"/>
    <p:sldId id="474" r:id="rId14"/>
    <p:sldId id="480" r:id="rId15"/>
    <p:sldId id="475" r:id="rId16"/>
    <p:sldId id="476" r:id="rId17"/>
    <p:sldId id="485" r:id="rId18"/>
    <p:sldId id="486" r:id="rId19"/>
    <p:sldId id="487" r:id="rId20"/>
    <p:sldId id="488" r:id="rId21"/>
    <p:sldId id="489" r:id="rId22"/>
    <p:sldId id="492" r:id="rId23"/>
    <p:sldId id="493" r:id="rId24"/>
    <p:sldId id="494" r:id="rId25"/>
    <p:sldId id="495" r:id="rId26"/>
    <p:sldId id="496" r:id="rId27"/>
    <p:sldId id="490" r:id="rId28"/>
    <p:sldId id="491" r:id="rId29"/>
    <p:sldId id="505" r:id="rId30"/>
    <p:sldId id="497" r:id="rId31"/>
    <p:sldId id="506" r:id="rId32"/>
    <p:sldId id="507" r:id="rId33"/>
    <p:sldId id="465" r:id="rId34"/>
  </p:sldIdLst>
  <p:sldSz cx="9144000" cy="6858000" type="screen4x3"/>
  <p:notesSz cx="7102475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890">
          <p15:clr>
            <a:srgbClr val="A4A3A4"/>
          </p15:clr>
        </p15:guide>
        <p15:guide id="2" pos="22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CFE5"/>
    <a:srgbClr val="0033CC"/>
    <a:srgbClr val="009A46"/>
    <a:srgbClr val="FF6600"/>
    <a:srgbClr val="0066CC"/>
    <a:srgbClr val="30DECC"/>
    <a:srgbClr val="FFA200"/>
    <a:srgbClr val="61E5D8"/>
    <a:srgbClr val="00FFFF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Stile medio 3 - Color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Stile scuro 2 - Colore 1/Color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Stile medio 1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2C8C85-51F0-491E-9774-3900AFEF0FD7}" styleName="Stile chiaro 2 - Color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12" autoAdjust="0"/>
    <p:restoredTop sz="90131" autoAdjust="0"/>
  </p:normalViewPr>
  <p:slideViewPr>
    <p:cSldViewPr>
      <p:cViewPr>
        <p:scale>
          <a:sx n="90" d="100"/>
          <a:sy n="90" d="100"/>
        </p:scale>
        <p:origin x="-536" y="-96"/>
      </p:cViewPr>
      <p:guideLst>
        <p:guide orient="horz" pos="890"/>
        <p:guide pos="224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3077740" cy="511731"/>
          </a:xfrm>
          <a:prstGeom prst="rect">
            <a:avLst/>
          </a:prstGeom>
        </p:spPr>
        <p:txBody>
          <a:bodyPr vert="horz" lIns="101589" tIns="50794" rIns="101589" bIns="50794" rtlCol="0"/>
          <a:lstStyle>
            <a:lvl1pPr algn="l">
              <a:defRPr sz="14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3095" y="4"/>
            <a:ext cx="3077740" cy="511731"/>
          </a:xfrm>
          <a:prstGeom prst="rect">
            <a:avLst/>
          </a:prstGeom>
        </p:spPr>
        <p:txBody>
          <a:bodyPr vert="horz" lIns="101589" tIns="50794" rIns="101589" bIns="50794" rtlCol="0"/>
          <a:lstStyle>
            <a:lvl1pPr algn="r">
              <a:defRPr sz="1400"/>
            </a:lvl1pPr>
          </a:lstStyle>
          <a:p>
            <a:fld id="{96A81C3E-DA73-4384-84E5-8C6D40F574B8}" type="datetimeFigureOut">
              <a:rPr lang="it-IT" smtClean="0"/>
              <a:pPr/>
              <a:t>6/12/18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1750" cy="3835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1589" tIns="50794" rIns="101589" bIns="50794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248" y="4861442"/>
            <a:ext cx="5681980" cy="4605576"/>
          </a:xfrm>
          <a:prstGeom prst="rect">
            <a:avLst/>
          </a:prstGeom>
        </p:spPr>
        <p:txBody>
          <a:bodyPr vert="horz" lIns="101589" tIns="50794" rIns="101589" bIns="50794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10"/>
            <a:ext cx="3077740" cy="511731"/>
          </a:xfrm>
          <a:prstGeom prst="rect">
            <a:avLst/>
          </a:prstGeom>
        </p:spPr>
        <p:txBody>
          <a:bodyPr vert="horz" lIns="101589" tIns="50794" rIns="101589" bIns="50794" rtlCol="0" anchor="b"/>
          <a:lstStyle>
            <a:lvl1pPr algn="l">
              <a:defRPr sz="14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3095" y="9721110"/>
            <a:ext cx="3077740" cy="511731"/>
          </a:xfrm>
          <a:prstGeom prst="rect">
            <a:avLst/>
          </a:prstGeom>
        </p:spPr>
        <p:txBody>
          <a:bodyPr vert="horz" lIns="101589" tIns="50794" rIns="101589" bIns="50794" rtlCol="0" anchor="b"/>
          <a:lstStyle>
            <a:lvl1pPr algn="r">
              <a:defRPr sz="1400"/>
            </a:lvl1pPr>
          </a:lstStyle>
          <a:p>
            <a:fld id="{9D688B0A-7D6F-44CA-AD8F-B2D32F8E0F3F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2912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88B0A-7D6F-44CA-AD8F-B2D32F8E0F3F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7404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noProof="0" dirty="0" smtClean="0"/>
          </a:p>
          <a:p>
            <a:endParaRPr lang="en-US" baseline="0" noProof="0" dirty="0" smtClean="0"/>
          </a:p>
          <a:p>
            <a:endParaRPr lang="en-US" baseline="0" noProof="0" dirty="0" smtClean="0"/>
          </a:p>
          <a:p>
            <a:endParaRPr lang="en-US" baseline="0" noProof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88B0A-7D6F-44CA-AD8F-B2D32F8E0F3F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7769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B8193-4ABA-4299-8866-F25A3E68A2BF}" type="datetime1">
              <a:rPr lang="it-IT" smtClean="0"/>
              <a:pPr/>
              <a:t>6/12/18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4E5D1-A86B-4AB8-97A0-C29168C4786F}" type="datetime1">
              <a:rPr lang="it-IT" smtClean="0"/>
              <a:pPr/>
              <a:t>6/12/18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6E88-0221-4EA2-86C9-562A4C6A2D6F}" type="datetime1">
              <a:rPr lang="it-IT" smtClean="0"/>
              <a:pPr/>
              <a:t>6/12/18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EC65B-BF42-4063-BB1A-9F4E352C87D5}" type="datetime1">
              <a:rPr lang="it-IT" smtClean="0"/>
              <a:pPr/>
              <a:t>6/12/18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C0691-86E0-49BF-876E-63BE03975F2D}" type="datetime1">
              <a:rPr lang="it-IT" smtClean="0"/>
              <a:pPr/>
              <a:t>6/12/18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BFBC-D3C3-4CAE-8D17-A7E67FB159B0}" type="datetime1">
              <a:rPr lang="it-IT" smtClean="0"/>
              <a:pPr/>
              <a:t>6/12/18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108D0-DFED-4711-AFDD-319F9FF1E355}" type="datetime1">
              <a:rPr lang="it-IT" smtClean="0"/>
              <a:pPr/>
              <a:t>6/12/18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0BD01-E264-4297-9CD1-B0F9100F8351}" type="datetime1">
              <a:rPr lang="it-IT" smtClean="0"/>
              <a:pPr/>
              <a:t>6/12/18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D49D0-8415-4C86-85DE-D49260C44A83}" type="datetime1">
              <a:rPr lang="it-IT" smtClean="0"/>
              <a:pPr/>
              <a:t>6/12/18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22793-F89B-4431-998B-E77A423944A5}" type="datetime1">
              <a:rPr lang="it-IT" smtClean="0"/>
              <a:pPr/>
              <a:t>6/12/18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FA9CB-B731-4E3A-883B-6212DA678EC4}" type="datetime1">
              <a:rPr lang="it-IT" smtClean="0"/>
              <a:pPr/>
              <a:t>6/12/18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F9908-B83A-48A0-94CB-61D88D1BBEF9}" type="datetime1">
              <a:rPr lang="it-IT" smtClean="0"/>
              <a:pPr/>
              <a:t>6/12/18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IMG0453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30281"/>
            <a:ext cx="8928992" cy="4831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arrotondato 8"/>
          <p:cNvSpPr>
            <a:spLocks noChangeAspect="1"/>
          </p:cNvSpPr>
          <p:nvPr/>
        </p:nvSpPr>
        <p:spPr>
          <a:xfrm>
            <a:off x="0" y="980728"/>
            <a:ext cx="9144000" cy="2453263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Competition between  long- range collective and short range pairing correlations in two-neutron transfer reactions </a:t>
            </a:r>
            <a:endParaRPr lang="it-IT" sz="28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611560" y="3541572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err="1" smtClean="0">
                <a:ln>
                  <a:solidFill>
                    <a:srgbClr val="FF6600"/>
                  </a:solidFill>
                </a:ln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Jesús</a:t>
            </a:r>
            <a:r>
              <a:rPr lang="it-IT" sz="3600" b="1" dirty="0" smtClean="0">
                <a:ln>
                  <a:solidFill>
                    <a:srgbClr val="FF6600"/>
                  </a:solidFill>
                </a:ln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3600" b="1" dirty="0" err="1" smtClean="0">
                <a:ln>
                  <a:solidFill>
                    <a:srgbClr val="FF6600"/>
                  </a:solidFill>
                </a:ln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Lubián</a:t>
            </a:r>
            <a:r>
              <a:rPr lang="it-IT" sz="3600" b="1" dirty="0" smtClean="0">
                <a:ln>
                  <a:solidFill>
                    <a:srgbClr val="FF6600"/>
                  </a:solidFill>
                </a:ln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3600" b="1" dirty="0" err="1" smtClean="0">
                <a:ln>
                  <a:solidFill>
                    <a:srgbClr val="FF6600"/>
                  </a:solidFill>
                </a:ln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Ríos</a:t>
            </a:r>
            <a:endParaRPr lang="it-IT" sz="3600" b="1" dirty="0" smtClean="0">
              <a:ln>
                <a:solidFill>
                  <a:srgbClr val="FF6600"/>
                </a:solidFill>
              </a:ln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3728" y="4725144"/>
            <a:ext cx="446449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Institute of Physics </a:t>
            </a:r>
          </a:p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Federal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Fluminense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University</a:t>
            </a:r>
          </a:p>
          <a:p>
            <a:pPr algn="ctr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lubian@if.uff.br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LogoIFCor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4624"/>
            <a:ext cx="1878013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15"/>
          <p:cNvSpPr/>
          <p:nvPr/>
        </p:nvSpPr>
        <p:spPr>
          <a:xfrm>
            <a:off x="5508104" y="6597352"/>
            <a:ext cx="3635896" cy="2606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J. Lubian I LIA meeting 2018, São José dos Campos</a:t>
            </a:r>
            <a:endParaRPr lang="en-US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3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16"/>
    </mc:Choice>
    <mc:Fallback xmlns="">
      <p:transition spd="slow" advTm="1811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5832648" cy="2850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501008"/>
            <a:ext cx="5305128" cy="2777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900" y="1700808"/>
            <a:ext cx="3213100" cy="4660900"/>
          </a:xfrm>
          <a:prstGeom prst="rect">
            <a:avLst/>
          </a:prstGeom>
        </p:spPr>
      </p:pic>
      <p:sp>
        <p:nvSpPr>
          <p:cNvPr id="8" name="Rettangolo 15"/>
          <p:cNvSpPr/>
          <p:nvPr/>
        </p:nvSpPr>
        <p:spPr>
          <a:xfrm>
            <a:off x="5508104" y="6597352"/>
            <a:ext cx="3635896" cy="2606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J. Lubian I LIA meeting 2018, São José dos Campos</a:t>
            </a:r>
            <a:endParaRPr lang="en-US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690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4" y="260648"/>
            <a:ext cx="2654300" cy="624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212"/>
            <a:ext cx="3187700" cy="304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2924944"/>
            <a:ext cx="5282403" cy="3666227"/>
          </a:xfrm>
          <a:prstGeom prst="rect">
            <a:avLst/>
          </a:prstGeom>
        </p:spPr>
      </p:pic>
      <p:sp>
        <p:nvSpPr>
          <p:cNvPr id="7" name="Rettangolo 15"/>
          <p:cNvSpPr/>
          <p:nvPr/>
        </p:nvSpPr>
        <p:spPr>
          <a:xfrm>
            <a:off x="5508104" y="6597352"/>
            <a:ext cx="3635896" cy="2606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J. Lubian I LIA meeting 2018, São José dos Campos</a:t>
            </a:r>
            <a:endParaRPr lang="en-US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325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3533" t="6889" r="9981"/>
          <a:stretch/>
        </p:blipFill>
        <p:spPr>
          <a:xfrm>
            <a:off x="179512" y="548680"/>
            <a:ext cx="3780864" cy="5760000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4066059" y="690259"/>
            <a:ext cx="4970437" cy="57529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4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-2" y="-1"/>
            <a:ext cx="7020274" cy="54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CRC and DWBA calculations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Immagin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248" y="2841104"/>
            <a:ext cx="28829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3" descr="overlap-zbm-se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786" y="4991370"/>
            <a:ext cx="28765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llaDiTesto 17"/>
          <p:cNvSpPr txBox="1"/>
          <p:nvPr/>
        </p:nvSpPr>
        <p:spPr>
          <a:xfrm>
            <a:off x="3995936" y="673610"/>
            <a:ext cx="5040560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cluster model </a:t>
            </a:r>
            <a:r>
              <a:rPr lang="it-IT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it-IT" b="1" dirty="0" smtClean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Relative motion of the 2n frozen and separated by the </a:t>
            </a:r>
            <a:r>
              <a:rPr lang="en-GB" sz="1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c.m</a:t>
            </a:r>
            <a:r>
              <a:rPr lang="en-GB" sz="1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Only the term with the 2n coupled to S = 0 participates to the transfer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S.A. = 1 for all configurations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endParaRPr lang="en-GB" sz="11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b="1" dirty="0" smtClean="0">
                <a:solidFill>
                  <a:srgbClr val="009A4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Independent coordinate model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9A4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transfer is described taking into account spectroscopic information obtained by shell model calculations</a:t>
            </a:r>
          </a:p>
          <a:p>
            <a:endParaRPr lang="en-GB" sz="1400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4249002" y="3137788"/>
            <a:ext cx="172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Coupling</a:t>
            </a:r>
            <a:r>
              <a:rPr lang="it-IT" sz="1400" b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1400" b="1" dirty="0" err="1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scheme</a:t>
            </a:r>
            <a:endParaRPr lang="it-IT" sz="1400" b="1" dirty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4066059" y="4438577"/>
            <a:ext cx="47990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Sequential transfer (DWBA)</a:t>
            </a:r>
            <a:endParaRPr lang="en-GB" dirty="0" smtClean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Introducing the </a:t>
            </a:r>
            <a:r>
              <a:rPr lang="en-GB" sz="1400" baseline="30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r>
              <a:rPr lang="en-GB" sz="14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+ </a:t>
            </a:r>
            <a:r>
              <a:rPr lang="en-GB" sz="1400" baseline="30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r>
              <a:rPr lang="en-GB" sz="14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intermediate partition </a:t>
            </a:r>
            <a:endParaRPr lang="en-GB" sz="1400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4249002" y="5482634"/>
            <a:ext cx="172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Coupling</a:t>
            </a:r>
            <a:r>
              <a:rPr lang="it-IT" sz="1400" b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1400" b="1" dirty="0" err="1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scheme</a:t>
            </a:r>
            <a:endParaRPr lang="it-IT" sz="1400" b="1" dirty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ttangolo 23"/>
          <p:cNvSpPr/>
          <p:nvPr/>
        </p:nvSpPr>
        <p:spPr>
          <a:xfrm rot="647758">
            <a:off x="769576" y="3660195"/>
            <a:ext cx="2326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scaling factors</a:t>
            </a:r>
            <a:endParaRPr lang="en-GB" sz="1400" dirty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964079" y="863134"/>
            <a:ext cx="1692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13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C(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18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O,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16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O)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15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it-IT" sz="1100" baseline="-25000" dirty="0" smtClean="0">
                <a:latin typeface="Arial" pitchFamily="34" charset="0"/>
                <a:cs typeface="Arial" pitchFamily="34" charset="0"/>
              </a:rPr>
              <a:t>g.s.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 (1/2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2092027" y="2718250"/>
            <a:ext cx="1728000" cy="28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13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C(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18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O,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16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O)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15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it-IT" sz="1100" baseline="-25000" dirty="0" smtClean="0">
                <a:latin typeface="Arial" pitchFamily="34" charset="0"/>
                <a:cs typeface="Arial" pitchFamily="34" charset="0"/>
              </a:rPr>
              <a:t>0.74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 (5/2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2019467" y="4388257"/>
            <a:ext cx="1764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13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C(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18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O,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16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O)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15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it-IT" sz="1100" baseline="-25000" dirty="0" smtClean="0">
                <a:latin typeface="Arial" pitchFamily="34" charset="0"/>
                <a:cs typeface="Arial" pitchFamily="34" charset="0"/>
              </a:rPr>
              <a:t>3.103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 (1/2</a:t>
            </a:r>
            <a:r>
              <a:rPr lang="it-IT" sz="1100" baseline="30000" dirty="0">
                <a:latin typeface="Arial" pitchFamily="34" charset="0"/>
                <a:cs typeface="Arial" pitchFamily="34" charset="0"/>
              </a:rPr>
              <a:t>-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4" name="Rettangolo 3"/>
          <p:cNvSpPr/>
          <p:nvPr/>
        </p:nvSpPr>
        <p:spPr>
          <a:xfrm>
            <a:off x="2656079" y="4649867"/>
            <a:ext cx="1131592" cy="147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/>
          <p:cNvSpPr txBox="1"/>
          <p:nvPr/>
        </p:nvSpPr>
        <p:spPr>
          <a:xfrm>
            <a:off x="1810079" y="1085110"/>
            <a:ext cx="715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it-IT" sz="1400" b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</a:t>
            </a:r>
            <a:r>
              <a:rPr lang="it-IT" sz="14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it-IT" sz="1400" b="1" dirty="0" smtClean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3059832" y="2924944"/>
            <a:ext cx="1043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it-IT" sz="1400" b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3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3055602" y="4563248"/>
            <a:ext cx="1043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it-IT" sz="1400" b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0</a:t>
            </a:r>
          </a:p>
        </p:txBody>
      </p:sp>
      <p:sp>
        <p:nvSpPr>
          <p:cNvPr id="30" name="Rettangolo 15"/>
          <p:cNvSpPr/>
          <p:nvPr/>
        </p:nvSpPr>
        <p:spPr>
          <a:xfrm>
            <a:off x="5508104" y="6597352"/>
            <a:ext cx="3635896" cy="2606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J. Lubian I LIA meeting 2018, São José dos Campos</a:t>
            </a:r>
            <a:endParaRPr lang="en-US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79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16"/>
    </mc:Choice>
    <mc:Fallback xmlns="">
      <p:transition spd="slow" advTm="1811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4598" t="17192" r="7342" b="15023"/>
          <a:stretch/>
        </p:blipFill>
        <p:spPr>
          <a:xfrm>
            <a:off x="295816" y="836655"/>
            <a:ext cx="4032448" cy="439248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3834" t="17336" r="8108" b="14879"/>
          <a:stretch/>
        </p:blipFill>
        <p:spPr>
          <a:xfrm>
            <a:off x="4354376" y="909165"/>
            <a:ext cx="4032448" cy="4392488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-2" y="-1"/>
            <a:ext cx="7020274" cy="54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CRC and DWBA calculations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539552" y="5391504"/>
            <a:ext cx="7920880" cy="9050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4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539552" y="5373216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cluster model </a:t>
            </a:r>
            <a:r>
              <a:rPr lang="en-GB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overestimate the cross section (S.A. = 1)</a:t>
            </a:r>
          </a:p>
          <a:p>
            <a:r>
              <a:rPr lang="en-GB" b="1" dirty="0" smtClean="0">
                <a:solidFill>
                  <a:srgbClr val="009A4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Independent coordinate </a:t>
            </a:r>
            <a:r>
              <a:rPr lang="en-GB" dirty="0" smtClean="0">
                <a:solidFill>
                  <a:srgbClr val="009A4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 describes quite well the cross </a:t>
            </a:r>
            <a:r>
              <a:rPr lang="en-GB" dirty="0" smtClean="0">
                <a:solidFill>
                  <a:srgbClr val="009A4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sections</a:t>
            </a:r>
            <a:endParaRPr lang="en-GB" dirty="0" smtClean="0">
              <a:solidFill>
                <a:srgbClr val="009A4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b="1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Sequential</a:t>
            </a:r>
            <a:r>
              <a:rPr lang="it-IT" b="1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transfer (DWBA</a:t>
            </a:r>
            <a:r>
              <a:rPr lang="it-IT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it-IT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underestimate</a:t>
            </a:r>
            <a:r>
              <a:rPr lang="it-IT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cross </a:t>
            </a:r>
            <a:r>
              <a:rPr lang="it-IT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sections</a:t>
            </a:r>
            <a:endParaRPr lang="it-IT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ttangolo 14"/>
          <p:cNvSpPr/>
          <p:nvPr/>
        </p:nvSpPr>
        <p:spPr>
          <a:xfrm rot="647758">
            <a:off x="3336707" y="1627405"/>
            <a:ext cx="2326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scaling factors</a:t>
            </a:r>
            <a:endParaRPr lang="en-GB" sz="1400" dirty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187624" y="1052736"/>
            <a:ext cx="1764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13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C(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18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O,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16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O)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15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it-IT" sz="1100" baseline="-25000" dirty="0" smtClean="0">
                <a:latin typeface="Arial" pitchFamily="34" charset="0"/>
                <a:cs typeface="Arial" pitchFamily="34" charset="0"/>
              </a:rPr>
              <a:t>4.22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 (5/2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203687" y="2953338"/>
            <a:ext cx="1764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13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C(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18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O,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16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O)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15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it-IT" sz="1100" baseline="-25000" dirty="0" smtClean="0">
                <a:latin typeface="Arial" pitchFamily="34" charset="0"/>
                <a:cs typeface="Arial" pitchFamily="34" charset="0"/>
              </a:rPr>
              <a:t>4.66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 (3/2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076056" y="1099437"/>
            <a:ext cx="1764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13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C(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18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O,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16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O)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15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it-IT" sz="1100" baseline="-25000" dirty="0" smtClean="0">
                <a:latin typeface="Arial" pitchFamily="34" charset="0"/>
                <a:cs typeface="Arial" pitchFamily="34" charset="0"/>
              </a:rPr>
              <a:t>6.84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 (9/2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6300192" y="3069658"/>
            <a:ext cx="1764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13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C(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18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O,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16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O)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15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it-IT" sz="1100" baseline="-25000" dirty="0" smtClean="0">
                <a:latin typeface="Arial" pitchFamily="34" charset="0"/>
                <a:cs typeface="Arial" pitchFamily="34" charset="0"/>
              </a:rPr>
              <a:t>7.35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 (7/2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1907704" y="604110"/>
            <a:ext cx="1043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it-IT" sz="2400" b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2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6012160" y="604110"/>
            <a:ext cx="1292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it-IT" sz="2400" b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4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5508104" y="6597352"/>
            <a:ext cx="3635896" cy="2606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J. Lubian I LIA meeting 2018, São José dos Campos</a:t>
            </a:r>
            <a:endParaRPr lang="en-US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37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16"/>
    </mc:Choice>
    <mc:Fallback xmlns="">
      <p:transition spd="slow" advTm="1811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-2" y="-1"/>
            <a:ext cx="7020274" cy="54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Microscopic cluster calculations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79512" y="720129"/>
            <a:ext cx="864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Wave 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functions for two particles in an harmonic oscillator common potential (</a:t>
            </a:r>
            <a:r>
              <a:rPr lang="en-GB" sz="16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j-j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coupling) </a:t>
            </a:r>
            <a:endParaRPr lang="en-GB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Freccia a destra 7"/>
          <p:cNvSpPr/>
          <p:nvPr/>
        </p:nvSpPr>
        <p:spPr>
          <a:xfrm>
            <a:off x="488890" y="1196752"/>
            <a:ext cx="720000" cy="3600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296142" y="1091566"/>
            <a:ext cx="51480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wave functions in terms of the relative and centre of mass coordinates of the two particles (</a:t>
            </a:r>
            <a:r>
              <a:rPr lang="en-GB" sz="16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LS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coupling)</a:t>
            </a:r>
            <a:endParaRPr lang="it-IT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 descr="eq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8331433" cy="1224136"/>
          </a:xfrm>
          <a:prstGeom prst="rect">
            <a:avLst/>
          </a:prstGeom>
        </p:spPr>
      </p:pic>
      <p:sp>
        <p:nvSpPr>
          <p:cNvPr id="10" name="Ovale 9"/>
          <p:cNvSpPr/>
          <p:nvPr/>
        </p:nvSpPr>
        <p:spPr>
          <a:xfrm>
            <a:off x="3203848" y="1916832"/>
            <a:ext cx="802417" cy="504056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" name="Connettore 2 11"/>
          <p:cNvCxnSpPr/>
          <p:nvPr/>
        </p:nvCxnSpPr>
        <p:spPr>
          <a:xfrm flipH="1">
            <a:off x="3419872" y="2492896"/>
            <a:ext cx="113176" cy="432000"/>
          </a:xfrm>
          <a:prstGeom prst="straightConnector1">
            <a:avLst/>
          </a:prstGeom>
          <a:ln w="38100">
            <a:solidFill>
              <a:srgbClr val="FF66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e 16"/>
          <p:cNvSpPr/>
          <p:nvPr/>
        </p:nvSpPr>
        <p:spPr>
          <a:xfrm>
            <a:off x="5292080" y="1844824"/>
            <a:ext cx="1728192" cy="6689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/>
          <p:cNvSpPr/>
          <p:nvPr/>
        </p:nvSpPr>
        <p:spPr>
          <a:xfrm>
            <a:off x="6930612" y="1916832"/>
            <a:ext cx="2213388" cy="601945"/>
          </a:xfrm>
          <a:prstGeom prst="ellipse">
            <a:avLst/>
          </a:prstGeom>
          <a:noFill/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" name="Connettore 2 18"/>
          <p:cNvCxnSpPr/>
          <p:nvPr/>
        </p:nvCxnSpPr>
        <p:spPr>
          <a:xfrm>
            <a:off x="6084168" y="2636912"/>
            <a:ext cx="55862" cy="43200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>
            <a:off x="8028384" y="2636912"/>
            <a:ext cx="127262" cy="432000"/>
          </a:xfrm>
          <a:prstGeom prst="straightConnector1">
            <a:avLst/>
          </a:prstGeom>
          <a:ln w="38100">
            <a:solidFill>
              <a:srgbClr val="0066CC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4211960" y="3140968"/>
            <a:ext cx="2545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Moshinsky</a:t>
            </a:r>
            <a:r>
              <a:rPr lang="en-GB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coefficients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6732240" y="3140968"/>
            <a:ext cx="2545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S.A. in j-j coupling</a:t>
            </a:r>
          </a:p>
        </p:txBody>
      </p:sp>
      <p:graphicFrame>
        <p:nvGraphicFramePr>
          <p:cNvPr id="27" name="Tabella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6193558"/>
              </p:ext>
            </p:extLst>
          </p:nvPr>
        </p:nvGraphicFramePr>
        <p:xfrm>
          <a:off x="1220400" y="3789039"/>
          <a:ext cx="6703200" cy="26621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0000"/>
                <a:gridCol w="685800"/>
                <a:gridCol w="685800"/>
                <a:gridCol w="900000"/>
                <a:gridCol w="685800"/>
                <a:gridCol w="360000"/>
                <a:gridCol w="360000"/>
                <a:gridCol w="360000"/>
                <a:gridCol w="360000"/>
                <a:gridCol w="360000"/>
                <a:gridCol w="360000"/>
                <a:gridCol w="685800"/>
              </a:tblGrid>
              <a:tr h="179992">
                <a:tc gridSpan="1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Two neutron amplitudes – </a:t>
                      </a:r>
                      <a:r>
                        <a:rPr lang="en-US" sz="1100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zbm</a:t>
                      </a:r>
                      <a:r>
                        <a:rPr lang="en-US" sz="11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interaction</a:t>
                      </a:r>
                      <a:endParaRPr lang="it-IT" sz="1100" dirty="0" smtClean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Initial state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</a:t>
                      </a:r>
                      <a:r>
                        <a:rPr lang="pt-BR" sz="1100" baseline="-25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</a:t>
                      </a:r>
                      <a:r>
                        <a:rPr lang="pt-BR" sz="1100" baseline="-25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</a:t>
                      </a:r>
                      <a:r>
                        <a:rPr lang="pt-BR" sz="1100" baseline="-25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Final state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Spectr. 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Amp.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Λ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Spec. Amp.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c.m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.)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6000">
                <a:tc row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0" baseline="30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</a:t>
                      </a:r>
                      <a:r>
                        <a:rPr lang="pt-BR" sz="11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</a:t>
                      </a:r>
                      <a:r>
                        <a:rPr lang="pt-BR" sz="1100" b="0" baseline="-25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g.s.</a:t>
                      </a:r>
                      <a:r>
                        <a:rPr lang="pt-BR" sz="11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(1/2</a:t>
                      </a:r>
                      <a:r>
                        <a:rPr lang="pt-BR" sz="1100" b="0" baseline="30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pt-BR" sz="11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(p</a:t>
                      </a:r>
                      <a:r>
                        <a:rPr lang="pt-BR" sz="1100" baseline="-25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1/2</a:t>
                      </a: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</a:t>
                      </a:r>
                      <a:r>
                        <a:rPr lang="pt-BR" sz="1100" baseline="-25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1/2</a:t>
                      </a: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aseline="30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</a:t>
                      </a: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</a:t>
                      </a:r>
                      <a:r>
                        <a:rPr lang="pt-BR" sz="1100" baseline="-25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g.s.</a:t>
                      </a: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(1/2</a:t>
                      </a:r>
                      <a:r>
                        <a:rPr lang="pt-BR" sz="1100" baseline="30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-0.641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-0.292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600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t-IT" sz="11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t-IT" sz="11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t-IT" sz="11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t-IT" sz="11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0.338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600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t-IT" sz="11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t-IT" sz="11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it-IT" sz="11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it-IT" sz="11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-0.075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600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(p</a:t>
                      </a:r>
                      <a:r>
                        <a:rPr lang="pt-BR" sz="1100" baseline="-25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1/2</a:t>
                      </a: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</a:t>
                      </a:r>
                      <a:r>
                        <a:rPr lang="pt-BR" sz="1100" baseline="-25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1/2</a:t>
                      </a: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-1.110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t-IT" sz="11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it-IT" sz="11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it-IT" sz="11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t-IT" sz="11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t-IT" sz="11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0.292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600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t-IT" sz="11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t-IT" sz="11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it-IT" sz="11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t-IT" sz="11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-0.338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600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0.075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600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t-IT" sz="11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-0.413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600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t-IT" sz="11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t-IT" sz="11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t-IT" sz="11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it-IT" sz="11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t-IT" sz="11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0.477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600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t-IT" sz="11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t-IT" sz="11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t-IT" sz="11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t-IT" sz="11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-0.107</a:t>
                      </a:r>
                      <a:endParaRPr lang="it-IT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6613110" y="1241491"/>
            <a:ext cx="23655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it-IT" sz="1400" b="1" dirty="0" err="1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n,l</a:t>
            </a:r>
            <a:r>
              <a:rPr lang="it-IT" sz="14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it-IT" sz="1400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internal</a:t>
            </a:r>
            <a:r>
              <a:rPr lang="it-IT" sz="1400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cluster state</a:t>
            </a:r>
          </a:p>
          <a:p>
            <a:r>
              <a:rPr lang="it-IT" sz="1400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(N,L)</a:t>
            </a:r>
            <a:r>
              <a:rPr lang="it-IT" sz="1400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cluster </a:t>
            </a:r>
            <a:r>
              <a:rPr lang="en-GB" sz="1400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motion relative to the core</a:t>
            </a:r>
          </a:p>
        </p:txBody>
      </p:sp>
      <p:pic>
        <p:nvPicPr>
          <p:cNvPr id="14" name="Picture 13" descr="eq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852936"/>
            <a:ext cx="1311042" cy="576064"/>
          </a:xfrm>
          <a:prstGeom prst="rect">
            <a:avLst/>
          </a:prstGeom>
        </p:spPr>
      </p:pic>
      <p:sp>
        <p:nvSpPr>
          <p:cNvPr id="23" name="Rettangolo 15"/>
          <p:cNvSpPr/>
          <p:nvPr/>
        </p:nvSpPr>
        <p:spPr>
          <a:xfrm>
            <a:off x="5508104" y="6597352"/>
            <a:ext cx="3635896" cy="2606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J. Lubian I LIA meeting 2018, São José dos Campos</a:t>
            </a:r>
            <a:endParaRPr lang="en-US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86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16"/>
    </mc:Choice>
    <mc:Fallback xmlns="">
      <p:transition spd="slow" advTm="1811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l="4958" t="7371" r="8463"/>
          <a:stretch/>
        </p:blipFill>
        <p:spPr>
          <a:xfrm>
            <a:off x="367112" y="871205"/>
            <a:ext cx="3566832" cy="540000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-2" y="-1"/>
            <a:ext cx="7020274" cy="54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Microscopic cluster calculations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023527" y="690260"/>
            <a:ext cx="4970437" cy="37808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4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Immagin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248" y="2841104"/>
            <a:ext cx="28829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3995936" y="671971"/>
            <a:ext cx="5040560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cluster model </a:t>
            </a:r>
            <a:r>
              <a:rPr lang="it-IT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en-GB" sz="11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Microscopic cluster 1s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Taking into account configurations with n = 1 l = 0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endParaRPr lang="en-GB" sz="1400" dirty="0" smtClean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endParaRPr lang="en-GB" sz="1400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b="1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Microscopic cluster 1s + 1p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Taking into account configuration with n = 1 l = 0, 1</a:t>
            </a:r>
            <a:endParaRPr lang="en-GB" sz="1400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249002" y="3137788"/>
            <a:ext cx="172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Coupling</a:t>
            </a:r>
            <a:r>
              <a:rPr lang="it-IT" sz="1400" b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1400" b="1" dirty="0" err="1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scheme</a:t>
            </a:r>
            <a:endParaRPr lang="it-IT" sz="1400" b="1" dirty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ttangolo 12"/>
          <p:cNvSpPr/>
          <p:nvPr/>
        </p:nvSpPr>
        <p:spPr>
          <a:xfrm rot="647758">
            <a:off x="913593" y="3859654"/>
            <a:ext cx="2326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scaling factors</a:t>
            </a:r>
            <a:endParaRPr lang="en-GB" sz="1400" dirty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066058" y="4738385"/>
            <a:ext cx="49704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Transitions to ground and 3.103 MeV states </a:t>
            </a:r>
            <a:r>
              <a:rPr lang="en-GB" b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reproduced rather well</a:t>
            </a:r>
            <a:r>
              <a:rPr lang="en-GB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with 1s + 1p waves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 to 0.74 MeV state probably needs more configurations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2182003" y="1050982"/>
            <a:ext cx="1453894" cy="33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1223816" y="1006128"/>
            <a:ext cx="1692000" cy="25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13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C(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18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O,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16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O)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15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it-IT" sz="1100" baseline="-25000" dirty="0" smtClean="0">
                <a:latin typeface="Arial" pitchFamily="34" charset="0"/>
                <a:cs typeface="Arial" pitchFamily="34" charset="0"/>
              </a:rPr>
              <a:t>g.s.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 (1/2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3510135" y="2800543"/>
            <a:ext cx="191419" cy="287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2153554" y="2713404"/>
            <a:ext cx="1548000" cy="241980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000" rIns="0" bIns="36000" rtlCol="0">
            <a:spAutoFit/>
          </a:bodyPr>
          <a:lstStyle/>
          <a:p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13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C(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18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O,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16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O)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15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it-IT" sz="1100" baseline="-25000" dirty="0" smtClean="0">
                <a:latin typeface="Arial" pitchFamily="34" charset="0"/>
                <a:cs typeface="Arial" pitchFamily="34" charset="0"/>
              </a:rPr>
              <a:t>0.74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 (5/2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2699792" y="4471117"/>
            <a:ext cx="1001762" cy="267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>
            <a:off x="2100735" y="4361096"/>
            <a:ext cx="161643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bIns="0" rtlCol="0">
            <a:spAutoFit/>
          </a:bodyPr>
          <a:lstStyle/>
          <a:p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13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C(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18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O,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16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O)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15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it-IT" sz="1100" baseline="-25000" dirty="0" smtClean="0">
                <a:latin typeface="Arial" pitchFamily="34" charset="0"/>
                <a:cs typeface="Arial" pitchFamily="34" charset="0"/>
              </a:rPr>
              <a:t>3.103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 (1/2</a:t>
            </a:r>
            <a:r>
              <a:rPr lang="it-IT" sz="1100" baseline="30000" dirty="0">
                <a:latin typeface="Arial" pitchFamily="34" charset="0"/>
                <a:cs typeface="Arial" pitchFamily="34" charset="0"/>
              </a:rPr>
              <a:t>-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2815787" y="990252"/>
            <a:ext cx="715132" cy="2154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it-IT" sz="1400" b="1" i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it-IT" sz="1400" b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</a:t>
            </a:r>
            <a:r>
              <a:rPr lang="it-IT" sz="14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it-IT" sz="1400" b="1" dirty="0" smtClean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3039048" y="2924944"/>
            <a:ext cx="65733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b="1" i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it-IT" sz="1400" b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3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3055602" y="4563248"/>
            <a:ext cx="1043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it-IT" sz="1400" b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0</a:t>
            </a:r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2"/>
          <a:srcRect l="48467" t="10340" r="16576" b="83485"/>
          <a:stretch/>
        </p:blipFill>
        <p:spPr>
          <a:xfrm>
            <a:off x="2256220" y="1277757"/>
            <a:ext cx="1440161" cy="360040"/>
          </a:xfrm>
          <a:prstGeom prst="rect">
            <a:avLst/>
          </a:prstGeom>
        </p:spPr>
      </p:pic>
      <p:sp>
        <p:nvSpPr>
          <p:cNvPr id="28" name="Rettangolo 15"/>
          <p:cNvSpPr/>
          <p:nvPr/>
        </p:nvSpPr>
        <p:spPr>
          <a:xfrm>
            <a:off x="5508104" y="6597352"/>
            <a:ext cx="3635896" cy="2606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J. Lubian I LIA meeting 2018, São José dos Campos</a:t>
            </a:r>
            <a:endParaRPr lang="en-US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68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16"/>
    </mc:Choice>
    <mc:Fallback xmlns="">
      <p:transition spd="slow" advTm="1811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/>
          <p:cNvPicPr>
            <a:picLocks noChangeAspect="1"/>
          </p:cNvPicPr>
          <p:nvPr/>
        </p:nvPicPr>
        <p:blipFill rotWithShape="1">
          <a:blip r:embed="rId2"/>
          <a:srcRect l="3612" t="17591" r="9901" b="14625"/>
          <a:stretch/>
        </p:blipFill>
        <p:spPr>
          <a:xfrm>
            <a:off x="347217" y="876821"/>
            <a:ext cx="3960441" cy="4392488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3"/>
          <a:srcRect l="3763" t="17675" r="9750" b="14539"/>
          <a:stretch/>
        </p:blipFill>
        <p:spPr>
          <a:xfrm>
            <a:off x="4684117" y="862789"/>
            <a:ext cx="3960440" cy="439248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013125" y="2303294"/>
            <a:ext cx="1764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13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C(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18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O,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16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O)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15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it-IT" sz="1100" baseline="-25000" dirty="0" smtClean="0">
                <a:latin typeface="Arial" pitchFamily="34" charset="0"/>
                <a:cs typeface="Arial" pitchFamily="34" charset="0"/>
              </a:rPr>
              <a:t>4.22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 (5/2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007760" y="4031486"/>
            <a:ext cx="1764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13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C(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18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O,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16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O)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15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it-IT" sz="1100" baseline="-25000" dirty="0" smtClean="0">
                <a:latin typeface="Arial" pitchFamily="34" charset="0"/>
                <a:cs typeface="Arial" pitchFamily="34" charset="0"/>
              </a:rPr>
              <a:t>4.66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 (3/2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5" name="Rettangolo 4"/>
          <p:cNvSpPr/>
          <p:nvPr/>
        </p:nvSpPr>
        <p:spPr>
          <a:xfrm>
            <a:off x="1367760" y="1009358"/>
            <a:ext cx="1044000" cy="307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3023944" y="2953664"/>
            <a:ext cx="1044000" cy="307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5380318" y="2316096"/>
            <a:ext cx="1764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13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C(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18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O,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16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O)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15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it-IT" sz="1100" baseline="-25000" dirty="0" smtClean="0">
                <a:latin typeface="Arial" pitchFamily="34" charset="0"/>
                <a:cs typeface="Arial" pitchFamily="34" charset="0"/>
              </a:rPr>
              <a:t>6.84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 (9/2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5380318" y="3969564"/>
            <a:ext cx="1764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13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C(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18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O,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16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O)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15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it-IT" sz="1100" baseline="-25000" dirty="0" smtClean="0">
                <a:latin typeface="Arial" pitchFamily="34" charset="0"/>
                <a:cs typeface="Arial" pitchFamily="34" charset="0"/>
              </a:rPr>
              <a:t>7.35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 (7/2</a:t>
            </a:r>
            <a:r>
              <a:rPr lang="it-IT" sz="1100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6884606" y="2854382"/>
            <a:ext cx="1503817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5868144" y="1097530"/>
            <a:ext cx="936104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5652120" y="1144193"/>
            <a:ext cx="216024" cy="184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riangolo isoscele 18"/>
          <p:cNvSpPr/>
          <p:nvPr/>
        </p:nvSpPr>
        <p:spPr>
          <a:xfrm rot="15412857">
            <a:off x="5327083" y="1045848"/>
            <a:ext cx="345050" cy="30908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" y="-1"/>
            <a:ext cx="7020274" cy="54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Microscopic cluster calculations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93040" y="5156712"/>
            <a:ext cx="33099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Cross section</a:t>
            </a:r>
            <a:r>
              <a:rPr lang="en-GB" b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reproduced quite well</a:t>
            </a:r>
            <a:r>
              <a:rPr lang="en-GB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with 1s + 1p waves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dirty="0" smtClean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 rot="647758">
            <a:off x="3408715" y="1699413"/>
            <a:ext cx="2326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scaling factors</a:t>
            </a:r>
            <a:endParaRPr lang="en-GB" sz="1400" dirty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838766" y="5130910"/>
            <a:ext cx="3919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Cross section </a:t>
            </a:r>
            <a:r>
              <a:rPr lang="en-GB" b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underestimated</a:t>
            </a:r>
            <a:r>
              <a:rPr lang="en-GB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</a:t>
            </a:r>
            <a:r>
              <a:rPr lang="en-GB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1s + 1p </a:t>
            </a:r>
            <a:r>
              <a:rPr lang="en-GB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waves</a:t>
            </a:r>
          </a:p>
          <a:p>
            <a:r>
              <a:rPr lang="en-US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elevant d</a:t>
            </a:r>
            <a:r>
              <a:rPr lang="en-US" baseline="-30000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3/2</a:t>
            </a:r>
            <a:r>
              <a:rPr lang="en-US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contributions </a:t>
            </a:r>
            <a:r>
              <a:rPr lang="en-US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expected, excluded </a:t>
            </a:r>
            <a:r>
              <a:rPr lang="en-US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our model </a:t>
            </a:r>
            <a:r>
              <a:rPr lang="en-US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space</a:t>
            </a:r>
            <a:endParaRPr lang="it-IT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1907704" y="582844"/>
            <a:ext cx="1043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it-IT" sz="2400" b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2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6012160" y="582844"/>
            <a:ext cx="1292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it-IT" sz="2400" b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4</a:t>
            </a:r>
          </a:p>
        </p:txBody>
      </p:sp>
      <p:sp>
        <p:nvSpPr>
          <p:cNvPr id="26" name="Rettangolo 15"/>
          <p:cNvSpPr/>
          <p:nvPr/>
        </p:nvSpPr>
        <p:spPr>
          <a:xfrm>
            <a:off x="5508104" y="6597352"/>
            <a:ext cx="3635896" cy="2606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J. Lubian I LIA meeting 2018, São José dos Campos</a:t>
            </a:r>
            <a:endParaRPr lang="en-US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1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16"/>
    </mc:Choice>
    <mc:Fallback xmlns="">
      <p:transition spd="slow" advTm="1811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/>
          <p:nvPr/>
        </p:nvSpPr>
        <p:spPr>
          <a:xfrm>
            <a:off x="-2" y="-1"/>
            <a:ext cx="7020274" cy="54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works published in 2016-2017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9380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467544" y="2786496"/>
            <a:ext cx="84969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Study of the </a:t>
            </a:r>
            <a:r>
              <a:rPr lang="en-GB" sz="2800" b="1" baseline="30000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r>
              <a:rPr lang="en-GB" sz="2800" b="1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O(</a:t>
            </a:r>
            <a:r>
              <a:rPr lang="en-GB" sz="2800" b="1" baseline="30000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en-GB" sz="2800" b="1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O,</a:t>
            </a:r>
            <a:r>
              <a:rPr lang="en-GB" sz="2800" b="1" baseline="30000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r>
              <a:rPr lang="en-GB" sz="2800" b="1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O)</a:t>
            </a:r>
            <a:r>
              <a:rPr lang="en-GB" sz="2800" b="1" baseline="30000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en-GB" sz="28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GB" sz="2800" b="1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reaction at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84 MeV incident energy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err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</a:t>
            </a:r>
            <a:r>
              <a:rPr lang="en-GB" sz="2800" b="1" dirty="0" err="1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bm</a:t>
            </a:r>
            <a:r>
              <a:rPr lang="en-GB" sz="2800" b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b="1" dirty="0" err="1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vs</a:t>
            </a:r>
            <a:r>
              <a:rPr lang="en-GB" sz="2800" b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b="1" dirty="0" err="1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psdmod</a:t>
            </a:r>
            <a:r>
              <a:rPr lang="en-GB" sz="2800" b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interactions</a:t>
            </a:r>
            <a:endParaRPr lang="en-GB" sz="2800" b="1" dirty="0" smtClean="0">
              <a:solidFill>
                <a:srgbClr val="FF66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0" y="1416178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 of model space for the &lt;</a:t>
            </a:r>
            <a:r>
              <a:rPr lang="en-US" sz="24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O|</a:t>
            </a:r>
            <a:r>
              <a:rPr lang="en-US" sz="24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O&gt; projectile overlaps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001820"/>
              </p:ext>
            </p:extLst>
          </p:nvPr>
        </p:nvGraphicFramePr>
        <p:xfrm>
          <a:off x="1979712" y="4869160"/>
          <a:ext cx="6096000" cy="1112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Model space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valence orbitals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zbm</a:t>
                      </a:r>
                      <a:r>
                        <a:rPr lang="en-US" dirty="0" smtClean="0"/>
                        <a:t> (</a:t>
                      </a:r>
                      <a:r>
                        <a:rPr lang="en-US" baseline="30000" dirty="0" smtClean="0"/>
                        <a:t>12</a:t>
                      </a:r>
                      <a:r>
                        <a:rPr lang="en-US" dirty="0" smtClean="0"/>
                        <a:t>C-core)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1p</a:t>
                      </a:r>
                      <a:r>
                        <a:rPr lang="en-US" baseline="-25000" dirty="0" smtClean="0"/>
                        <a:t>1/2</a:t>
                      </a:r>
                      <a:r>
                        <a:rPr lang="en-US" dirty="0" smtClean="0"/>
                        <a:t>, 1d</a:t>
                      </a:r>
                      <a:r>
                        <a:rPr lang="en-US" baseline="-25000" dirty="0" smtClean="0"/>
                        <a:t>5/2</a:t>
                      </a:r>
                      <a:r>
                        <a:rPr lang="en-US" dirty="0" smtClean="0"/>
                        <a:t>, 2s</a:t>
                      </a:r>
                      <a:r>
                        <a:rPr lang="en-US" baseline="-25000" dirty="0" smtClean="0"/>
                        <a:t>1/2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psdmod</a:t>
                      </a:r>
                      <a:r>
                        <a:rPr lang="en-US" dirty="0" smtClean="0"/>
                        <a:t> (</a:t>
                      </a:r>
                      <a:r>
                        <a:rPr lang="en-US" baseline="30000" dirty="0" smtClean="0"/>
                        <a:t>4</a:t>
                      </a:r>
                      <a:r>
                        <a:rPr lang="en-US" dirty="0" smtClean="0"/>
                        <a:t>He core)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1p</a:t>
                      </a:r>
                      <a:r>
                        <a:rPr lang="en-US" baseline="-25000" dirty="0" smtClean="0"/>
                        <a:t>3/2</a:t>
                      </a:r>
                      <a:r>
                        <a:rPr lang="en-US" dirty="0" smtClean="0"/>
                        <a:t>, 1p</a:t>
                      </a:r>
                      <a:r>
                        <a:rPr lang="en-US" baseline="-25000" dirty="0" smtClean="0"/>
                        <a:t>1/2</a:t>
                      </a:r>
                      <a:r>
                        <a:rPr lang="en-US" dirty="0" smtClean="0"/>
                        <a:t>, 1d</a:t>
                      </a:r>
                      <a:r>
                        <a:rPr lang="en-US" baseline="-25000" dirty="0" smtClean="0"/>
                        <a:t>5/2</a:t>
                      </a:r>
                      <a:r>
                        <a:rPr lang="en-US" dirty="0" smtClean="0"/>
                        <a:t>, 2s</a:t>
                      </a:r>
                      <a:r>
                        <a:rPr lang="en-US" baseline="-25000" dirty="0" smtClean="0"/>
                        <a:t>1/2</a:t>
                      </a:r>
                      <a:r>
                        <a:rPr lang="en-US" baseline="0" dirty="0" smtClean="0"/>
                        <a:t>, 1d</a:t>
                      </a:r>
                      <a:r>
                        <a:rPr lang="en-US" baseline="-25000" dirty="0" smtClean="0"/>
                        <a:t>3/2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ttangolo 15"/>
          <p:cNvSpPr/>
          <p:nvPr/>
        </p:nvSpPr>
        <p:spPr>
          <a:xfrm>
            <a:off x="5508104" y="6597352"/>
            <a:ext cx="3635896" cy="2606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J. Lubian I LIA meeting 2018, São José dos Campos</a:t>
            </a:r>
            <a:endParaRPr lang="en-US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939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/>
          <p:nvPr/>
        </p:nvSpPr>
        <p:spPr>
          <a:xfrm>
            <a:off x="-2" y="-1"/>
            <a:ext cx="7020274" cy="54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Experimental results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9380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64" y="980728"/>
            <a:ext cx="3879704" cy="30243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052736"/>
            <a:ext cx="4084774" cy="48245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933056"/>
            <a:ext cx="4031680" cy="2924944"/>
          </a:xfrm>
          <a:prstGeom prst="rect">
            <a:avLst/>
          </a:prstGeom>
        </p:spPr>
      </p:pic>
      <p:sp>
        <p:nvSpPr>
          <p:cNvPr id="11" name="CasellaDiTesto 9"/>
          <p:cNvSpPr txBox="1"/>
          <p:nvPr/>
        </p:nvSpPr>
        <p:spPr>
          <a:xfrm>
            <a:off x="4499992" y="6093296"/>
            <a:ext cx="4400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M. </a:t>
            </a:r>
            <a:r>
              <a:rPr lang="it-IT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</a:t>
            </a:r>
            <a:r>
              <a:rPr lang="it-IT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it-IT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Ermamatov</a:t>
            </a:r>
            <a:r>
              <a:rPr lang="it-IT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al., PRC 94 (2016) 024610</a:t>
            </a:r>
            <a:endParaRPr lang="it-IT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548680"/>
            <a:ext cx="3521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</a:t>
            </a:r>
            <a:r>
              <a:rPr lang="de-DE" baseline="-25000" dirty="0" err="1" smtClean="0"/>
              <a:t>n</a:t>
            </a:r>
            <a:r>
              <a:rPr lang="de-DE" dirty="0"/>
              <a:t>=   </a:t>
            </a:r>
            <a:r>
              <a:rPr lang="de-DE" dirty="0" smtClean="0"/>
              <a:t>8.045 </a:t>
            </a:r>
            <a:r>
              <a:rPr lang="de-DE" dirty="0" err="1" smtClean="0"/>
              <a:t>MeV</a:t>
            </a:r>
            <a:r>
              <a:rPr lang="de-DE" dirty="0" smtClean="0"/>
              <a:t>; </a:t>
            </a:r>
            <a:r>
              <a:rPr lang="en-US" dirty="0"/>
              <a:t>S</a:t>
            </a:r>
            <a:r>
              <a:rPr lang="en-US" baseline="-25000" dirty="0"/>
              <a:t>2n</a:t>
            </a:r>
            <a:r>
              <a:rPr lang="en-US" dirty="0"/>
              <a:t>=  12.189</a:t>
            </a:r>
            <a:r>
              <a:rPr lang="de-DE" dirty="0" smtClean="0"/>
              <a:t> </a:t>
            </a:r>
            <a:r>
              <a:rPr lang="de-DE" dirty="0" err="1" smtClean="0"/>
              <a:t>MeV</a:t>
            </a:r>
            <a:r>
              <a:rPr lang="de-DE" sz="2400" dirty="0" smtClean="0"/>
              <a:t>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ttangolo 15"/>
          <p:cNvSpPr/>
          <p:nvPr/>
        </p:nvSpPr>
        <p:spPr>
          <a:xfrm>
            <a:off x="5508104" y="6597352"/>
            <a:ext cx="3635896" cy="2606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J. Lubian I LIA meeting 2018, São José dos Campos</a:t>
            </a:r>
            <a:endParaRPr lang="en-US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92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/>
          <p:nvPr/>
        </p:nvSpPr>
        <p:spPr>
          <a:xfrm>
            <a:off x="-2" y="-1"/>
            <a:ext cx="7020274" cy="54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Results of theoretical calculations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9380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3672408" cy="36724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4581128"/>
            <a:ext cx="3391974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g.s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 only S=0 (A)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2+  S=0 (A) or (P)</a:t>
            </a:r>
          </a:p>
          <a:p>
            <a:endParaRPr lang="en-US" sz="800" dirty="0"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Extreme cluster model works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5" y="764703"/>
            <a:ext cx="4237526" cy="41707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78406" y="5157192"/>
            <a:ext cx="47512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79646"/>
                </a:solidFill>
                <a:latin typeface="Arial" pitchFamily="34" charset="0"/>
                <a:cs typeface="Arial" pitchFamily="34" charset="0"/>
              </a:rPr>
              <a:t>For the lower states of projectile overlaps</a:t>
            </a:r>
          </a:p>
          <a:p>
            <a:r>
              <a:rPr lang="en-US" b="1" dirty="0" smtClean="0">
                <a:solidFill>
                  <a:srgbClr val="F79646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b="1" dirty="0" err="1" smtClean="0">
                <a:solidFill>
                  <a:srgbClr val="F79646"/>
                </a:solidFill>
                <a:latin typeface="Arial" pitchFamily="34" charset="0"/>
                <a:cs typeface="Arial" pitchFamily="34" charset="0"/>
              </a:rPr>
              <a:t>zbm</a:t>
            </a:r>
            <a:r>
              <a:rPr lang="en-US" b="1" dirty="0" smtClean="0">
                <a:solidFill>
                  <a:srgbClr val="F79646"/>
                </a:solidFill>
                <a:latin typeface="Arial" pitchFamily="34" charset="0"/>
                <a:cs typeface="Arial" pitchFamily="34" charset="0"/>
              </a:rPr>
              <a:t> model- space is enough.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study of the higher excited states is in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progress</a:t>
            </a:r>
          </a:p>
        </p:txBody>
      </p:sp>
      <p:sp>
        <p:nvSpPr>
          <p:cNvPr id="11" name="CasellaDiTesto 9"/>
          <p:cNvSpPr txBox="1"/>
          <p:nvPr/>
        </p:nvSpPr>
        <p:spPr>
          <a:xfrm>
            <a:off x="8089" y="6021288"/>
            <a:ext cx="4400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M. </a:t>
            </a:r>
            <a:r>
              <a:rPr lang="it-IT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</a:t>
            </a:r>
            <a:r>
              <a:rPr lang="it-IT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it-IT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Ermamatov</a:t>
            </a:r>
            <a:r>
              <a:rPr lang="it-IT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al., PRC 94 (2016) 024610</a:t>
            </a:r>
            <a:endParaRPr lang="it-IT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ttangolo 15"/>
          <p:cNvSpPr/>
          <p:nvPr/>
        </p:nvSpPr>
        <p:spPr>
          <a:xfrm>
            <a:off x="5508104" y="6597352"/>
            <a:ext cx="3635896" cy="2606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J. Lubian I LIA meeting 2018, São José dos Campos</a:t>
            </a:r>
            <a:endParaRPr lang="en-US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174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-2" y="-1"/>
            <a:ext cx="7020274" cy="54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Outline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96464" y="4387839"/>
            <a:ext cx="8352000" cy="10571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CRC and </a:t>
            </a:r>
            <a:r>
              <a:rPr lang="en-GB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two-step DWBA </a:t>
            </a:r>
            <a:r>
              <a:rPr lang="en-GB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(CCBA) calculations</a:t>
            </a:r>
            <a:endParaRPr lang="en-US" sz="24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US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icroscopic cluster calculations </a:t>
            </a:r>
          </a:p>
        </p:txBody>
      </p:sp>
      <p:sp>
        <p:nvSpPr>
          <p:cNvPr id="5" name="Rettangolo 4"/>
          <p:cNvSpPr/>
          <p:nvPr/>
        </p:nvSpPr>
        <p:spPr>
          <a:xfrm>
            <a:off x="396464" y="980728"/>
            <a:ext cx="8352000" cy="1260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98738" lvl="7" algn="just"/>
            <a:endParaRPr lang="en-US" sz="20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96465" y="980728"/>
            <a:ext cx="835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 spectroscopy via transfer reactions between heavy ions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(</a:t>
            </a:r>
            <a:r>
              <a:rPr lang="en-GB" sz="24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r>
              <a:rPr lang="en-GB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O,</a:t>
            </a:r>
            <a:r>
              <a:rPr lang="en-GB" sz="24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en-GB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O) reaction </a:t>
            </a:r>
          </a:p>
        </p:txBody>
      </p:sp>
      <p:sp>
        <p:nvSpPr>
          <p:cNvPr id="8" name="Rettangolo 7"/>
          <p:cNvSpPr/>
          <p:nvPr/>
        </p:nvSpPr>
        <p:spPr>
          <a:xfrm>
            <a:off x="396464" y="2681457"/>
            <a:ext cx="8352000" cy="13429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4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96464" y="2878790"/>
            <a:ext cx="8352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GB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Experimental results about </a:t>
            </a:r>
            <a:r>
              <a:rPr lang="en-GB" sz="24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12,13</a:t>
            </a:r>
            <a:r>
              <a:rPr lang="en-GB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C(</a:t>
            </a:r>
            <a:r>
              <a:rPr lang="en-GB" sz="24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r>
              <a:rPr lang="en-GB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O,</a:t>
            </a:r>
            <a:r>
              <a:rPr lang="en-GB" sz="24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en-GB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O)</a:t>
            </a:r>
            <a:r>
              <a:rPr lang="en-GB" sz="24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14,15</a:t>
            </a:r>
            <a:r>
              <a:rPr lang="en-GB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C, </a:t>
            </a:r>
            <a:r>
              <a:rPr lang="en-GB" sz="24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en-GB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O(</a:t>
            </a:r>
            <a:r>
              <a:rPr lang="en-GB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O,</a:t>
            </a:r>
            <a:r>
              <a:rPr lang="en-GB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O)</a:t>
            </a:r>
            <a:r>
              <a:rPr lang="en-GB" sz="24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r>
              <a:rPr lang="en-GB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O, </a:t>
            </a:r>
            <a:r>
              <a:rPr lang="en-GB" sz="24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64</a:t>
            </a:r>
            <a:r>
              <a:rPr lang="en-GB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Ni(</a:t>
            </a:r>
            <a:r>
              <a:rPr lang="en-GB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O,</a:t>
            </a:r>
            <a:r>
              <a:rPr lang="en-GB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GB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GB" sz="24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66</a:t>
            </a:r>
            <a:r>
              <a:rPr lang="en-GB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 and </a:t>
            </a:r>
            <a:r>
              <a:rPr lang="en-GB" sz="24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  <a:r>
              <a:rPr lang="en-GB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</a:t>
            </a: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GB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O,</a:t>
            </a:r>
            <a:r>
              <a:rPr lang="en-GB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GB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GB" sz="24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r>
              <a:rPr lang="en-GB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 reactions @ 84 MeV incident energy</a:t>
            </a:r>
          </a:p>
        </p:txBody>
      </p:sp>
      <p:sp>
        <p:nvSpPr>
          <p:cNvPr id="10" name="Rettangolo 15"/>
          <p:cNvSpPr/>
          <p:nvPr/>
        </p:nvSpPr>
        <p:spPr>
          <a:xfrm>
            <a:off x="5482988" y="6597352"/>
            <a:ext cx="3635896" cy="2606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J. Lubian I LIA meeting 2018, São José dos Campos</a:t>
            </a:r>
            <a:endParaRPr lang="en-US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87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16"/>
    </mc:Choice>
    <mc:Fallback xmlns="">
      <p:transition spd="slow" advTm="1811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/>
          <p:nvPr/>
        </p:nvSpPr>
        <p:spPr>
          <a:xfrm>
            <a:off x="-2" y="-1"/>
            <a:ext cx="7020274" cy="54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works in 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medium mass system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9380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467544" y="1124744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Study of the </a:t>
            </a:r>
            <a:r>
              <a:rPr lang="en-GB" sz="2800" b="1" baseline="30000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r>
              <a:rPr lang="en-GB" sz="2800" b="1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O(</a:t>
            </a:r>
            <a:r>
              <a:rPr lang="en-GB" sz="2800" b="1" baseline="30000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64</a:t>
            </a:r>
            <a:r>
              <a:rPr lang="en-GB" sz="2800" b="1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Ni,</a:t>
            </a:r>
            <a:r>
              <a:rPr lang="en-GB" sz="2800" b="1" baseline="30000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66</a:t>
            </a:r>
            <a:r>
              <a:rPr lang="en-GB" sz="2800" b="1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Ni)</a:t>
            </a:r>
            <a:r>
              <a:rPr lang="en-GB" sz="2800" b="1" baseline="30000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en-GB" sz="28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GB" sz="2800" b="1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reaction at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84 MeV incident energy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810419"/>
              </p:ext>
            </p:extLst>
          </p:nvPr>
        </p:nvGraphicFramePr>
        <p:xfrm>
          <a:off x="971600" y="2420888"/>
          <a:ext cx="7128792" cy="1112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64396"/>
                <a:gridCol w="3564396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Model space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valence orbitals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protons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1p</a:t>
                      </a:r>
                      <a:r>
                        <a:rPr lang="en-US" baseline="-25000" dirty="0" smtClean="0"/>
                        <a:t>1/2</a:t>
                      </a:r>
                      <a:r>
                        <a:rPr lang="en-US" dirty="0" smtClean="0"/>
                        <a:t>, 1d</a:t>
                      </a:r>
                      <a:r>
                        <a:rPr lang="en-US" baseline="-25000" dirty="0" smtClean="0"/>
                        <a:t>5/2</a:t>
                      </a:r>
                      <a:r>
                        <a:rPr lang="en-US" dirty="0" smtClean="0"/>
                        <a:t>, 2s</a:t>
                      </a:r>
                      <a:r>
                        <a:rPr lang="en-US" baseline="-25000" dirty="0" smtClean="0"/>
                        <a:t>1/2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neutrons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1p</a:t>
                      </a:r>
                      <a:r>
                        <a:rPr lang="en-US" baseline="-25000" dirty="0" smtClean="0"/>
                        <a:t>3/2</a:t>
                      </a:r>
                      <a:r>
                        <a:rPr lang="en-US" dirty="0" smtClean="0"/>
                        <a:t>, 1p</a:t>
                      </a:r>
                      <a:r>
                        <a:rPr lang="en-US" baseline="-25000" dirty="0" smtClean="0"/>
                        <a:t>1/2</a:t>
                      </a:r>
                      <a:r>
                        <a:rPr lang="en-US" dirty="0" smtClean="0"/>
                        <a:t>, 1d</a:t>
                      </a:r>
                      <a:r>
                        <a:rPr lang="en-US" baseline="-25000" dirty="0" smtClean="0"/>
                        <a:t>5/2</a:t>
                      </a:r>
                      <a:r>
                        <a:rPr lang="en-US" dirty="0" smtClean="0"/>
                        <a:t>, 2s</a:t>
                      </a:r>
                      <a:r>
                        <a:rPr lang="en-US" baseline="-25000" dirty="0" smtClean="0"/>
                        <a:t>1/2</a:t>
                      </a:r>
                      <a:r>
                        <a:rPr lang="en-US" baseline="0" dirty="0" smtClean="0"/>
                        <a:t>, 1d</a:t>
                      </a:r>
                      <a:r>
                        <a:rPr lang="en-US" baseline="-25000" dirty="0" smtClean="0"/>
                        <a:t>3/2, 1</a:t>
                      </a:r>
                      <a:r>
                        <a:rPr lang="en-US" baseline="0" dirty="0" smtClean="0"/>
                        <a:t>, 1g</a:t>
                      </a:r>
                      <a:r>
                        <a:rPr lang="en-US" baseline="-25000" dirty="0" smtClean="0"/>
                        <a:t>7/2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3933056"/>
            <a:ext cx="2870200" cy="205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3861048"/>
            <a:ext cx="2870200" cy="2095500"/>
          </a:xfrm>
          <a:prstGeom prst="rect">
            <a:avLst/>
          </a:prstGeom>
        </p:spPr>
      </p:pic>
      <p:sp>
        <p:nvSpPr>
          <p:cNvPr id="9" name="Rettangolo 15"/>
          <p:cNvSpPr/>
          <p:nvPr/>
        </p:nvSpPr>
        <p:spPr>
          <a:xfrm>
            <a:off x="5508104" y="6597352"/>
            <a:ext cx="3635896" cy="2606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J. Lubian I LIA meeting 2018, São José dos Campos</a:t>
            </a:r>
            <a:endParaRPr lang="en-US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107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/>
          <p:nvPr/>
        </p:nvSpPr>
        <p:spPr>
          <a:xfrm>
            <a:off x="-2" y="-1"/>
            <a:ext cx="7020274" cy="54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Results of theoretical calculations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9380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52876" y="1196752"/>
            <a:ext cx="29014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Microscopic results:</a:t>
            </a:r>
          </a:p>
          <a:p>
            <a:r>
              <a:rPr lang="en-US" b="1" dirty="0" err="1" smtClean="0">
                <a:solidFill>
                  <a:srgbClr val="F79646"/>
                </a:solidFill>
                <a:latin typeface="Arial" pitchFamily="34" charset="0"/>
                <a:cs typeface="Arial" pitchFamily="34" charset="0"/>
              </a:rPr>
              <a:t>g.s</a:t>
            </a:r>
            <a:r>
              <a:rPr lang="en-US" b="1" dirty="0" smtClean="0">
                <a:solidFill>
                  <a:srgbClr val="F79646"/>
                </a:solidFill>
                <a:latin typeface="Arial" pitchFamily="34" charset="0"/>
                <a:cs typeface="Arial" pitchFamily="34" charset="0"/>
              </a:rPr>
              <a:t>.: IC results are better, specially in the bell-shaped region. Same order: one and two step. </a:t>
            </a:r>
          </a:p>
          <a:p>
            <a:r>
              <a:rPr lang="en-US" b="1" dirty="0" smtClean="0">
                <a:solidFill>
                  <a:srgbClr val="F79646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b="1" baseline="30000" dirty="0" smtClean="0">
                <a:solidFill>
                  <a:srgbClr val="F79646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b="1" dirty="0" smtClean="0">
                <a:solidFill>
                  <a:srgbClr val="F79646"/>
                </a:solidFill>
                <a:latin typeface="Arial" pitchFamily="34" charset="0"/>
                <a:cs typeface="Arial" pitchFamily="34" charset="0"/>
              </a:rPr>
              <a:t> : Long-range correl. (coll.) dominates over the short-range (pairing)</a:t>
            </a:r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6237312"/>
            <a:ext cx="3802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Cluster model is not good for </a:t>
            </a:r>
            <a:r>
              <a:rPr lang="en-US" baseline="300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64,66</a:t>
            </a:r>
            <a:r>
              <a:rPr lang="en-US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Ni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1052736"/>
            <a:ext cx="3082776" cy="37881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692696"/>
            <a:ext cx="2692400" cy="5461000"/>
          </a:xfrm>
          <a:prstGeom prst="rect">
            <a:avLst/>
          </a:prstGeom>
        </p:spPr>
      </p:pic>
      <p:sp>
        <p:nvSpPr>
          <p:cNvPr id="9" name="Rettangolo 15"/>
          <p:cNvSpPr/>
          <p:nvPr/>
        </p:nvSpPr>
        <p:spPr>
          <a:xfrm>
            <a:off x="5508104" y="6597352"/>
            <a:ext cx="3635896" cy="2606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J. Lubian I LIA meeting 2018, São José dos Campos</a:t>
            </a:r>
            <a:endParaRPr lang="en-US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74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/>
          <p:nvPr/>
        </p:nvSpPr>
        <p:spPr>
          <a:xfrm>
            <a:off x="-2" y="-1"/>
            <a:ext cx="7020274" cy="54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Results of theoretical calculations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9380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42508" y="764704"/>
            <a:ext cx="29014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Microscopic results:</a:t>
            </a:r>
          </a:p>
          <a:p>
            <a:r>
              <a:rPr lang="en-US" b="1" dirty="0" err="1" smtClean="0">
                <a:solidFill>
                  <a:srgbClr val="F79646"/>
                </a:solidFill>
                <a:latin typeface="Arial" pitchFamily="34" charset="0"/>
                <a:cs typeface="Arial" pitchFamily="34" charset="0"/>
              </a:rPr>
              <a:t>g.s</a:t>
            </a:r>
            <a:r>
              <a:rPr lang="en-US" b="1" dirty="0" smtClean="0">
                <a:solidFill>
                  <a:srgbClr val="F79646"/>
                </a:solidFill>
                <a:latin typeface="Arial" pitchFamily="34" charset="0"/>
                <a:cs typeface="Arial" pitchFamily="34" charset="0"/>
              </a:rPr>
              <a:t>.: IC results are better, specially in the bell-shaped region. </a:t>
            </a:r>
          </a:p>
          <a:p>
            <a:r>
              <a:rPr lang="en-US" b="1" dirty="0" smtClean="0">
                <a:solidFill>
                  <a:srgbClr val="F79646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b="1" baseline="30000" dirty="0" smtClean="0">
                <a:solidFill>
                  <a:srgbClr val="F79646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b="1" dirty="0" smtClean="0">
                <a:solidFill>
                  <a:srgbClr val="F79646"/>
                </a:solidFill>
                <a:latin typeface="Arial" pitchFamily="34" charset="0"/>
                <a:cs typeface="Arial" pitchFamily="34" charset="0"/>
              </a:rPr>
              <a:t> : Long-range correl. (coll.) dominates over the short-range (pairing)</a:t>
            </a:r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6237312"/>
            <a:ext cx="3661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IBM2 for </a:t>
            </a:r>
            <a:r>
              <a:rPr lang="en-US" baseline="300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64,66</a:t>
            </a:r>
            <a:r>
              <a:rPr lang="en-US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Ni and IBFM for </a:t>
            </a:r>
            <a:r>
              <a:rPr lang="en-US" baseline="300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65</a:t>
            </a:r>
            <a:r>
              <a:rPr lang="en-US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Ni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6752"/>
            <a:ext cx="3007877" cy="3672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1412776"/>
            <a:ext cx="3022600" cy="365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3573016"/>
            <a:ext cx="2540000" cy="1727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1520" y="5445224"/>
            <a:ext cx="3531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B</a:t>
            </a:r>
            <a:r>
              <a:rPr lang="en-US" dirty="0" smtClean="0">
                <a:latin typeface="Times New Roman"/>
                <a:cs typeface="Times New Roman"/>
              </a:rPr>
              <a:t>. </a:t>
            </a:r>
            <a:r>
              <a:rPr lang="en-US" dirty="0" err="1" smtClean="0">
                <a:latin typeface="Times New Roman"/>
                <a:cs typeface="Times New Roman"/>
              </a:rPr>
              <a:t>Paes</a:t>
            </a:r>
            <a:r>
              <a:rPr lang="en-US" dirty="0" smtClean="0">
                <a:latin typeface="Times New Roman"/>
                <a:cs typeface="Times New Roman"/>
              </a:rPr>
              <a:t> et al PRC </a:t>
            </a:r>
            <a:r>
              <a:rPr lang="is-IS" dirty="0" smtClean="0"/>
              <a:t>96.044612 (2017</a:t>
            </a:r>
            <a:r>
              <a:rPr lang="is-IS" dirty="0" smtClean="0"/>
              <a:t>)</a:t>
            </a:r>
            <a:endParaRPr lang="en-US" dirty="0" smtClean="0">
              <a:latin typeface="Times New Roman"/>
              <a:cs typeface="Times New Roman"/>
            </a:endParaRPr>
          </a:p>
        </p:txBody>
      </p:sp>
      <p:sp>
        <p:nvSpPr>
          <p:cNvPr id="12" name="Rettangolo 15"/>
          <p:cNvSpPr/>
          <p:nvPr/>
        </p:nvSpPr>
        <p:spPr>
          <a:xfrm>
            <a:off x="5508104" y="6597352"/>
            <a:ext cx="3635896" cy="2606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J. Lubian I LIA meeting 2018, São José dos Campos</a:t>
            </a:r>
            <a:endParaRPr lang="en-US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337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/>
          <p:nvPr/>
        </p:nvSpPr>
        <p:spPr>
          <a:xfrm>
            <a:off x="-2" y="-1"/>
            <a:ext cx="7020274" cy="54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Results of theoretical calculations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9380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340768"/>
            <a:ext cx="3083379" cy="17236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5656" y="3501008"/>
            <a:ext cx="2554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Small for </a:t>
            </a:r>
            <a:r>
              <a:rPr lang="en-US" baseline="30000" dirty="0" smtClean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14</a:t>
            </a:r>
            <a:r>
              <a:rPr lang="en-US" dirty="0" smtClean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en-US" baseline="30000" dirty="0" smtClean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18</a:t>
            </a:r>
            <a:r>
              <a:rPr lang="en-US" dirty="0" smtClean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C</a:t>
            </a:r>
          </a:p>
          <a:p>
            <a:r>
              <a:rPr lang="en-US" dirty="0" smtClean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Big for  </a:t>
            </a:r>
            <a:r>
              <a:rPr lang="en-US" baseline="30000" dirty="0" smtClean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28</a:t>
            </a:r>
            <a:r>
              <a:rPr lang="en-US" dirty="0" smtClean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Mg </a:t>
            </a:r>
            <a:r>
              <a:rPr lang="en-US" baseline="30000" dirty="0" smtClean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66</a:t>
            </a:r>
            <a:r>
              <a:rPr lang="en-US" dirty="0" smtClean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Ni </a:t>
            </a:r>
            <a:r>
              <a:rPr lang="en-US" baseline="30000" dirty="0" smtClean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76</a:t>
            </a:r>
            <a:r>
              <a:rPr lang="en-US" dirty="0" smtClean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Ge</a:t>
            </a:r>
          </a:p>
        </p:txBody>
      </p:sp>
      <p:sp>
        <p:nvSpPr>
          <p:cNvPr id="7" name="Rettangolo 15"/>
          <p:cNvSpPr/>
          <p:nvPr/>
        </p:nvSpPr>
        <p:spPr>
          <a:xfrm>
            <a:off x="5508104" y="6597352"/>
            <a:ext cx="3635896" cy="2606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J. Lubian I LIA meeting 2018, São José dos Campos</a:t>
            </a:r>
            <a:endParaRPr lang="en-US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863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/>
          <p:nvPr/>
        </p:nvSpPr>
        <p:spPr>
          <a:xfrm>
            <a:off x="-2" y="-1"/>
            <a:ext cx="5652122" cy="54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works: deformed target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9380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467544" y="764704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Study of the </a:t>
            </a:r>
            <a:r>
              <a:rPr lang="en-GB" sz="2800" b="1" baseline="30000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r>
              <a:rPr lang="en-GB" sz="2800" b="1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O(</a:t>
            </a:r>
            <a:r>
              <a:rPr lang="en-GB" sz="2800" b="1" baseline="30000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  <a:r>
              <a:rPr lang="en-GB" sz="2800" b="1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Si,</a:t>
            </a:r>
            <a:r>
              <a:rPr lang="en-GB" sz="2800" b="1" baseline="30000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r>
              <a:rPr lang="en-GB" sz="2800" b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GB" sz="2800" b="1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i)</a:t>
            </a:r>
            <a:r>
              <a:rPr lang="en-GB" sz="2800" b="1" baseline="30000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en-GB" sz="28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GB" sz="2800" b="1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reaction at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84 MeV incident energy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317092"/>
              </p:ext>
            </p:extLst>
          </p:nvPr>
        </p:nvGraphicFramePr>
        <p:xfrm>
          <a:off x="971600" y="1772816"/>
          <a:ext cx="7128792" cy="129031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64396"/>
                <a:gridCol w="3564396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Model space (</a:t>
                      </a:r>
                      <a:r>
                        <a:rPr lang="en-US" baseline="30000" dirty="0" smtClean="0"/>
                        <a:t>4</a:t>
                      </a:r>
                      <a:r>
                        <a:rPr lang="en-US" dirty="0" smtClean="0"/>
                        <a:t>He core)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valence orbitals (similar to Ni)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Protons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1p</a:t>
                      </a:r>
                      <a:r>
                        <a:rPr lang="en-US" baseline="-25000" dirty="0" smtClean="0"/>
                        <a:t>3/2</a:t>
                      </a:r>
                      <a:r>
                        <a:rPr lang="en-US" dirty="0" smtClean="0"/>
                        <a:t>, 1p</a:t>
                      </a:r>
                      <a:r>
                        <a:rPr lang="en-US" baseline="-25000" dirty="0" smtClean="0"/>
                        <a:t>1/2</a:t>
                      </a:r>
                      <a:r>
                        <a:rPr lang="en-US" dirty="0" smtClean="0"/>
                        <a:t>, 1d</a:t>
                      </a:r>
                      <a:r>
                        <a:rPr lang="en-US" baseline="-25000" dirty="0" smtClean="0"/>
                        <a:t>5/2</a:t>
                      </a:r>
                      <a:r>
                        <a:rPr lang="en-US" dirty="0" smtClean="0"/>
                        <a:t>, 2s</a:t>
                      </a:r>
                      <a:r>
                        <a:rPr lang="en-US" baseline="-25000" dirty="0" smtClean="0"/>
                        <a:t>1/2</a:t>
                      </a:r>
                      <a:r>
                        <a:rPr lang="en-US" baseline="0" dirty="0" smtClean="0"/>
                        <a:t>, 1d</a:t>
                      </a:r>
                      <a:r>
                        <a:rPr lang="en-US" baseline="-25000" dirty="0" smtClean="0"/>
                        <a:t>3/2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-25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neutrons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1p</a:t>
                      </a:r>
                      <a:r>
                        <a:rPr lang="en-US" baseline="-25000" dirty="0" smtClean="0"/>
                        <a:t>3/2</a:t>
                      </a:r>
                      <a:r>
                        <a:rPr lang="en-US" dirty="0" smtClean="0"/>
                        <a:t>, 1p</a:t>
                      </a:r>
                      <a:r>
                        <a:rPr lang="en-US" baseline="-25000" dirty="0" smtClean="0"/>
                        <a:t>1/2</a:t>
                      </a:r>
                      <a:r>
                        <a:rPr lang="en-US" dirty="0" smtClean="0"/>
                        <a:t>, 1d</a:t>
                      </a:r>
                      <a:r>
                        <a:rPr lang="en-US" baseline="-25000" dirty="0" smtClean="0"/>
                        <a:t>5/2</a:t>
                      </a:r>
                      <a:r>
                        <a:rPr lang="en-US" dirty="0" smtClean="0"/>
                        <a:t>, 2s</a:t>
                      </a:r>
                      <a:r>
                        <a:rPr lang="en-US" baseline="-25000" dirty="0" smtClean="0"/>
                        <a:t>1/2</a:t>
                      </a:r>
                      <a:r>
                        <a:rPr lang="en-US" baseline="0" dirty="0" smtClean="0"/>
                        <a:t>, 1d</a:t>
                      </a:r>
                      <a:r>
                        <a:rPr lang="en-US" baseline="-25000" dirty="0" smtClean="0"/>
                        <a:t>3/2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3068960"/>
            <a:ext cx="3573659" cy="3428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3140968"/>
            <a:ext cx="3231781" cy="3336032"/>
          </a:xfrm>
          <a:prstGeom prst="rect">
            <a:avLst/>
          </a:prstGeom>
        </p:spPr>
      </p:pic>
      <p:sp>
        <p:nvSpPr>
          <p:cNvPr id="8" name="Rettangolo 15"/>
          <p:cNvSpPr/>
          <p:nvPr/>
        </p:nvSpPr>
        <p:spPr>
          <a:xfrm>
            <a:off x="5508104" y="6597352"/>
            <a:ext cx="3635896" cy="2606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J. Lubian I LIA meeting 2018, São José dos Campos</a:t>
            </a:r>
            <a:endParaRPr lang="en-US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401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/>
          <p:nvPr/>
        </p:nvSpPr>
        <p:spPr>
          <a:xfrm>
            <a:off x="-2" y="-1"/>
            <a:ext cx="7020274" cy="54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Results of theoretical calculations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9380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52876" y="1196752"/>
            <a:ext cx="2901492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Microscopic results:</a:t>
            </a:r>
          </a:p>
          <a:p>
            <a:r>
              <a:rPr lang="en-US" b="1" dirty="0" err="1" smtClean="0">
                <a:solidFill>
                  <a:srgbClr val="F79646"/>
                </a:solidFill>
                <a:latin typeface="Arial" pitchFamily="34" charset="0"/>
                <a:cs typeface="Arial" pitchFamily="34" charset="0"/>
              </a:rPr>
              <a:t>g.s</a:t>
            </a:r>
            <a:r>
              <a:rPr lang="en-US" b="1" dirty="0" smtClean="0">
                <a:solidFill>
                  <a:srgbClr val="F79646"/>
                </a:solidFill>
                <a:latin typeface="Arial" pitchFamily="34" charset="0"/>
                <a:cs typeface="Arial" pitchFamily="34" charset="0"/>
              </a:rPr>
              <a:t>.: Two-step DWBA results are better. Same order: </a:t>
            </a:r>
            <a:r>
              <a:rPr lang="en-US" b="1" dirty="0" smtClean="0">
                <a:solidFill>
                  <a:srgbClr val="F79646"/>
                </a:solidFill>
                <a:latin typeface="Arial" pitchFamily="34" charset="0"/>
                <a:cs typeface="Arial" pitchFamily="34" charset="0"/>
              </a:rPr>
              <a:t>one- </a:t>
            </a:r>
            <a:r>
              <a:rPr lang="en-US" b="1" dirty="0" smtClean="0">
                <a:solidFill>
                  <a:srgbClr val="F79646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b="1" dirty="0" smtClean="0">
                <a:solidFill>
                  <a:srgbClr val="F79646"/>
                </a:solidFill>
                <a:latin typeface="Arial" pitchFamily="34" charset="0"/>
                <a:cs typeface="Arial" pitchFamily="34" charset="0"/>
              </a:rPr>
              <a:t>two- steps. </a:t>
            </a:r>
            <a:endParaRPr lang="en-US" b="1" dirty="0" smtClean="0">
              <a:solidFill>
                <a:srgbClr val="F79646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solidFill>
                  <a:srgbClr val="F79646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b="1" baseline="30000" dirty="0" smtClean="0">
                <a:solidFill>
                  <a:srgbClr val="F79646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b="1" dirty="0" smtClean="0">
                <a:solidFill>
                  <a:srgbClr val="F79646"/>
                </a:solidFill>
                <a:latin typeface="Arial" pitchFamily="34" charset="0"/>
                <a:cs typeface="Arial" pitchFamily="34" charset="0"/>
              </a:rPr>
              <a:t> : Long-range correl. (coll.) dominates over the short-range (pairing)</a:t>
            </a:r>
          </a:p>
          <a:p>
            <a:r>
              <a:rPr lang="en-US" b="1" dirty="0" smtClean="0">
                <a:solidFill>
                  <a:srgbClr val="F79646"/>
                </a:solidFill>
                <a:latin typeface="Arial" pitchFamily="34" charset="0"/>
                <a:cs typeface="Arial" pitchFamily="34" charset="0"/>
              </a:rPr>
              <a:t>Si* the same results as the 2</a:t>
            </a:r>
            <a:r>
              <a:rPr lang="en-US" b="1" baseline="30000" dirty="0" smtClean="0">
                <a:solidFill>
                  <a:srgbClr val="F79646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b="1" dirty="0" smtClean="0">
                <a:solidFill>
                  <a:srgbClr val="F79646"/>
                </a:solidFill>
                <a:latin typeface="Arial" pitchFamily="34" charset="0"/>
                <a:cs typeface="Arial" pitchFamily="34" charset="0"/>
              </a:rPr>
              <a:t> state</a:t>
            </a:r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6237312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Cluster model is not good for </a:t>
            </a:r>
            <a:r>
              <a:rPr lang="en-US" baseline="300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28,30</a:t>
            </a:r>
            <a:r>
              <a:rPr lang="en-US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Si, 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Accepted in PRC on Monday (06/11/2018)</a:t>
            </a:r>
            <a:r>
              <a:rPr lang="en-US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dirty="0" smtClean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836711"/>
            <a:ext cx="2664296" cy="54736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200" y="431800"/>
            <a:ext cx="3136900" cy="599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4077072"/>
            <a:ext cx="2187332" cy="1872208"/>
          </a:xfrm>
          <a:prstGeom prst="rect">
            <a:avLst/>
          </a:prstGeom>
        </p:spPr>
      </p:pic>
      <p:sp>
        <p:nvSpPr>
          <p:cNvPr id="10" name="Rettangolo 15"/>
          <p:cNvSpPr/>
          <p:nvPr/>
        </p:nvSpPr>
        <p:spPr>
          <a:xfrm>
            <a:off x="5508104" y="6597352"/>
            <a:ext cx="3635896" cy="2606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J. Lubian I LIA meeting 2018, São José dos Campos</a:t>
            </a:r>
            <a:endParaRPr lang="en-US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196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620688"/>
            <a:ext cx="3471874" cy="6237312"/>
          </a:xfrm>
          <a:prstGeom prst="rect">
            <a:avLst/>
          </a:prstGeom>
        </p:spPr>
      </p:pic>
      <p:sp>
        <p:nvSpPr>
          <p:cNvPr id="5" name="Rettangolo 16"/>
          <p:cNvSpPr/>
          <p:nvPr/>
        </p:nvSpPr>
        <p:spPr>
          <a:xfrm>
            <a:off x="-2" y="-1"/>
            <a:ext cx="7020274" cy="54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Results of theoretical calculations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11301" y="1268760"/>
            <a:ext cx="46326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Does our theoretical calculations</a:t>
            </a:r>
          </a:p>
          <a:p>
            <a:r>
              <a:rPr lang="en-US" sz="24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describe other observables?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Elastic scattering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Inelastic scattering</a:t>
            </a:r>
          </a:p>
        </p:txBody>
      </p:sp>
      <p:sp>
        <p:nvSpPr>
          <p:cNvPr id="8" name="Rettangolo 15"/>
          <p:cNvSpPr/>
          <p:nvPr/>
        </p:nvSpPr>
        <p:spPr>
          <a:xfrm>
            <a:off x="5508104" y="6597352"/>
            <a:ext cx="3635896" cy="2606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J. Lubian I LIA meeting 2018, São José dos Campos</a:t>
            </a:r>
            <a:endParaRPr lang="en-US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635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-2" y="-1"/>
            <a:ext cx="7020274" cy="54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Conclusions and outlooks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79512" y="692696"/>
            <a:ext cx="8462563" cy="26642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4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79512" y="620688"/>
            <a:ext cx="849592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>
              <a:buFont typeface="Wingdings" pitchFamily="2" charset="2"/>
              <a:buChar char="Ø"/>
            </a:pP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12,13</a:t>
            </a: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C(</a:t>
            </a:r>
            <a:r>
              <a:rPr lang="en-GB" sz="20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O,</a:t>
            </a:r>
            <a:r>
              <a:rPr lang="en-GB" sz="20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O)</a:t>
            </a:r>
            <a:r>
              <a:rPr lang="en-GB" sz="20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C, </a:t>
            </a:r>
            <a:r>
              <a:rPr lang="en-GB" sz="20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GB" sz="2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O,</a:t>
            </a:r>
            <a:r>
              <a:rPr lang="en-GB" sz="2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GB" sz="20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O, </a:t>
            </a:r>
            <a:r>
              <a:rPr lang="en-GB" sz="20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64</a:t>
            </a: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Ni(</a:t>
            </a:r>
            <a:r>
              <a:rPr lang="en-GB" sz="2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O,</a:t>
            </a:r>
            <a:r>
              <a:rPr lang="en-GB" sz="2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GB" sz="20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66</a:t>
            </a: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Ni, </a:t>
            </a:r>
            <a:r>
              <a:rPr lang="en-GB" sz="20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GB" sz="2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O,</a:t>
            </a:r>
            <a:r>
              <a:rPr lang="en-GB" sz="2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GB" sz="20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Si, at 84 MeV incident energy</a:t>
            </a:r>
          </a:p>
          <a:p>
            <a:pPr marL="361950">
              <a:buFont typeface="Wingdings" pitchFamily="2" charset="2"/>
              <a:buChar char="Ø"/>
            </a:pP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Four models were used to calculate the cross section: </a:t>
            </a:r>
          </a:p>
          <a:p>
            <a:pPr marL="4040188" indent="-361950">
              <a:buFont typeface="Wingdings" panose="05000000000000000000" pitchFamily="2" charset="2"/>
              <a:buChar char="ü"/>
            </a:pP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cluster </a:t>
            </a:r>
          </a:p>
          <a:p>
            <a:pPr marL="4040188" indent="-361950">
              <a:buFont typeface="Wingdings" panose="05000000000000000000" pitchFamily="2" charset="2"/>
              <a:buChar char="ü"/>
            </a:pP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Independent coordinate</a:t>
            </a:r>
          </a:p>
          <a:p>
            <a:pPr marL="4040188" indent="-361950">
              <a:buFont typeface="Wingdings" panose="05000000000000000000" pitchFamily="2" charset="2"/>
              <a:buChar char="ü"/>
            </a:pP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DWBA</a:t>
            </a:r>
          </a:p>
          <a:p>
            <a:pPr marL="4040188" indent="-361950">
              <a:buFont typeface="Wingdings" panose="05000000000000000000" pitchFamily="2" charset="2"/>
              <a:buChar char="ü"/>
            </a:pP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Microscopic cluster (only for </a:t>
            </a:r>
            <a:r>
              <a:rPr lang="en-GB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61950">
              <a:buFont typeface="Wingdings" pitchFamily="2" charset="2"/>
              <a:buChar char="Ø"/>
            </a:pP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 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eed for any “unhappiness” factor to reproduce the absolute cross sections</a:t>
            </a:r>
          </a:p>
        </p:txBody>
      </p:sp>
      <p:sp>
        <p:nvSpPr>
          <p:cNvPr id="6" name="Rettangolo 5"/>
          <p:cNvSpPr/>
          <p:nvPr/>
        </p:nvSpPr>
        <p:spPr>
          <a:xfrm>
            <a:off x="251520" y="3501008"/>
            <a:ext cx="8462562" cy="31683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4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51520" y="3429000"/>
            <a:ext cx="841333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GB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en-GB" sz="20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importance of a two-neutron correlation in the nuclear wave function, the extra neutron does not destroy the correlations observed in the </a:t>
            </a:r>
            <a:r>
              <a:rPr lang="en-GB" sz="20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case </a:t>
            </a:r>
          </a:p>
          <a:p>
            <a:pPr>
              <a:buFont typeface="Wingdings" pitchFamily="2" charset="2"/>
              <a:buChar char="Ø"/>
            </a:pP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Dominance of the 1s and 1p waves in the two-neutron cluster internal wave function</a:t>
            </a:r>
          </a:p>
          <a:p>
            <a:pPr>
              <a:buFont typeface="Wingdings" pitchFamily="2" charset="2"/>
              <a:buChar char="Ø"/>
            </a:pP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Adequacy of </a:t>
            </a:r>
            <a:r>
              <a:rPr lang="en-GB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zbm</a:t>
            </a: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interaction for low-lying overlaps of the projectile were established for the projectile.</a:t>
            </a:r>
          </a:p>
          <a:p>
            <a:pPr>
              <a:buFont typeface="Wingdings" pitchFamily="2" charset="2"/>
              <a:buChar char="Ø"/>
            </a:pP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Dominance of long-range correlations for the excited 2</a:t>
            </a:r>
            <a:r>
              <a:rPr lang="en-GB" sz="20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state </a:t>
            </a:r>
            <a:r>
              <a:rPr lang="en-GB" sz="20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lang="en-GB" sz="2000" baseline="300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66</a:t>
            </a:r>
            <a:r>
              <a:rPr lang="en-GB" sz="20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 </a:t>
            </a: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 the short-range pairing correlations. The opposite for the </a:t>
            </a:r>
            <a:r>
              <a:rPr lang="en-GB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g.s</a:t>
            </a: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Dominance of long-range correlations in all states of </a:t>
            </a:r>
            <a:r>
              <a:rPr lang="en-GB" sz="20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Si.   </a:t>
            </a:r>
          </a:p>
        </p:txBody>
      </p:sp>
      <p:sp>
        <p:nvSpPr>
          <p:cNvPr id="9" name="Rettangolo 15"/>
          <p:cNvSpPr/>
          <p:nvPr/>
        </p:nvSpPr>
        <p:spPr>
          <a:xfrm>
            <a:off x="5508104" y="6597352"/>
            <a:ext cx="3635896" cy="2606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J. Lubian I LIA meeting 2018, São José dos Campos</a:t>
            </a:r>
            <a:endParaRPr lang="en-US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69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16"/>
    </mc:Choice>
    <mc:Fallback xmlns="">
      <p:transition spd="slow" advTm="1811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-2" y="-1"/>
            <a:ext cx="7020274" cy="54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Conclusions and outlooks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323528" y="980728"/>
            <a:ext cx="8462562" cy="3004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98738" lvl="7" algn="just"/>
            <a:endParaRPr lang="en-US" sz="20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67544" y="980728"/>
            <a:ext cx="83886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Outlooks:</a:t>
            </a:r>
          </a:p>
          <a:p>
            <a:pPr>
              <a:buFont typeface="Wingdings" pitchFamily="2" charset="2"/>
              <a:buChar char="Ø"/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nclude other waves in the microscopic cluster calculations</a:t>
            </a:r>
          </a:p>
          <a:p>
            <a:pPr>
              <a:buFont typeface="Wingdings" pitchFamily="2" charset="2"/>
              <a:buChar char="Ø"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Enlarge the model space for higher energy transitions (d</a:t>
            </a:r>
            <a:r>
              <a:rPr lang="en-GB" sz="2000" baseline="-25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3/2</a:t>
            </a: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>
              <a:buFont typeface="Wingdings" pitchFamily="2" charset="2"/>
              <a:buChar char="Ø"/>
            </a:pP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Describe high excited states of the projectile.</a:t>
            </a:r>
          </a:p>
          <a:p>
            <a:pPr>
              <a:buFont typeface="Wingdings" pitchFamily="2" charset="2"/>
              <a:buChar char="Ø"/>
            </a:pP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Include the deformed target (</a:t>
            </a:r>
            <a:r>
              <a:rPr lang="en-GB" sz="20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Si) to study the mixing of collective and single particle configurations. </a:t>
            </a:r>
          </a:p>
          <a:p>
            <a:pPr>
              <a:buFont typeface="Wingdings" pitchFamily="2" charset="2"/>
              <a:buChar char="Ø"/>
            </a:pP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Study the 2p and </a:t>
            </a:r>
            <a:r>
              <a:rPr lang="en-GB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np</a:t>
            </a: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transfers to study the pairing correlations in collaboration with the structure group of </a:t>
            </a:r>
            <a:r>
              <a:rPr lang="en-GB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Genova</a:t>
            </a: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</a:t>
            </a:r>
            <a:r>
              <a:rPr lang="en-GB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</a:t>
            </a: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Santopinto</a:t>
            </a: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6" name="Rettangolo 15"/>
          <p:cNvSpPr/>
          <p:nvPr/>
        </p:nvSpPr>
        <p:spPr>
          <a:xfrm>
            <a:off x="5508104" y="6597352"/>
            <a:ext cx="3635896" cy="2606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J. Lubian I LIA meeting 2018, São José dos Campos</a:t>
            </a:r>
            <a:endParaRPr lang="en-US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91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16"/>
    </mc:Choice>
    <mc:Fallback xmlns="">
      <p:transition spd="slow" advTm="1811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0"/>
            <a:ext cx="5384472" cy="6858000"/>
          </a:xfrm>
          <a:prstGeom prst="rect">
            <a:avLst/>
          </a:prstGeom>
        </p:spPr>
      </p:pic>
      <p:sp>
        <p:nvSpPr>
          <p:cNvPr id="3" name="Rettangolo 15"/>
          <p:cNvSpPr/>
          <p:nvPr/>
        </p:nvSpPr>
        <p:spPr>
          <a:xfrm>
            <a:off x="5508104" y="6597352"/>
            <a:ext cx="3635896" cy="2606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J. Lubian I LIA meeting 2018, São José dos Campos</a:t>
            </a:r>
            <a:endParaRPr lang="en-US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717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-2" y="-1"/>
            <a:ext cx="7920000" cy="54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 spectroscopy via (</a:t>
            </a:r>
            <a:r>
              <a:rPr lang="en-US" sz="2800" b="1" baseline="300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O,</a:t>
            </a:r>
            <a:r>
              <a:rPr lang="en-US" sz="2800" b="1" baseline="300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O) reaction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08568" y="3501008"/>
            <a:ext cx="892800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noFill/>
          </a:ln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Verdana" pitchFamily="34" charset="0"/>
                <a:cs typeface="Arial" pitchFamily="34" charset="0"/>
              </a:rPr>
              <a:t>Studies on both</a:t>
            </a:r>
          </a:p>
          <a:p>
            <a:pPr algn="ctr"/>
            <a:r>
              <a:rPr lang="en-US" sz="2000" baseline="30000" dirty="0" smtClean="0">
                <a:latin typeface="Verdana" pitchFamily="34" charset="0"/>
                <a:cs typeface="Arial" pitchFamily="34" charset="0"/>
              </a:rPr>
              <a:t>13</a:t>
            </a:r>
            <a:r>
              <a:rPr lang="en-US" sz="2000" dirty="0" smtClean="0">
                <a:latin typeface="Verdana" pitchFamily="34" charset="0"/>
                <a:cs typeface="Arial" pitchFamily="34" charset="0"/>
              </a:rPr>
              <a:t>C(</a:t>
            </a:r>
            <a:r>
              <a:rPr lang="en-US" sz="2000" baseline="30000" dirty="0" smtClean="0">
                <a:latin typeface="Verdana" pitchFamily="34" charset="0"/>
                <a:cs typeface="Arial" pitchFamily="34" charset="0"/>
              </a:rPr>
              <a:t>18</a:t>
            </a:r>
            <a:r>
              <a:rPr lang="en-US" sz="2000" dirty="0" smtClean="0">
                <a:latin typeface="Verdana" pitchFamily="34" charset="0"/>
                <a:cs typeface="Arial" pitchFamily="34" charset="0"/>
              </a:rPr>
              <a:t>O,</a:t>
            </a:r>
            <a:r>
              <a:rPr lang="en-US" sz="2000" baseline="30000" dirty="0" smtClean="0">
                <a:latin typeface="Verdana" pitchFamily="34" charset="0"/>
                <a:cs typeface="Arial" pitchFamily="34" charset="0"/>
              </a:rPr>
              <a:t>17</a:t>
            </a:r>
            <a:r>
              <a:rPr lang="en-US" sz="2000" dirty="0" smtClean="0">
                <a:latin typeface="Verdana" pitchFamily="34" charset="0"/>
                <a:cs typeface="Arial" pitchFamily="34" charset="0"/>
              </a:rPr>
              <a:t>O)</a:t>
            </a:r>
            <a:r>
              <a:rPr lang="en-US" sz="2000" baseline="30000" dirty="0" smtClean="0">
                <a:latin typeface="Verdana" pitchFamily="34" charset="0"/>
                <a:cs typeface="Arial" pitchFamily="34" charset="0"/>
              </a:rPr>
              <a:t>14</a:t>
            </a:r>
            <a:r>
              <a:rPr lang="en-US" sz="2000" dirty="0" smtClean="0">
                <a:latin typeface="Verdana" pitchFamily="34" charset="0"/>
                <a:cs typeface="Arial" pitchFamily="34" charset="0"/>
              </a:rPr>
              <a:t>C </a:t>
            </a:r>
            <a:r>
              <a:rPr lang="en-US" sz="2000" b="1" dirty="0" smtClean="0">
                <a:latin typeface="Verdana" pitchFamily="34" charset="0"/>
                <a:cs typeface="Arial" pitchFamily="34" charset="0"/>
              </a:rPr>
              <a:t>1n transfer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Verdana" pitchFamily="34" charset="0"/>
                <a:cs typeface="Arial" pitchFamily="34" charset="0"/>
              </a:rPr>
              <a:t>and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sz="2000" baseline="30000" dirty="0">
                <a:latin typeface="Verdana" pitchFamily="34" charset="0"/>
                <a:cs typeface="Arial" pitchFamily="34" charset="0"/>
              </a:rPr>
              <a:t>12</a:t>
            </a:r>
            <a:r>
              <a:rPr lang="en-US" sz="2000" dirty="0">
                <a:latin typeface="Verdana" pitchFamily="34" charset="0"/>
                <a:cs typeface="Arial" pitchFamily="34" charset="0"/>
              </a:rPr>
              <a:t>C(</a:t>
            </a:r>
            <a:r>
              <a:rPr lang="en-US" sz="2000" baseline="30000" dirty="0">
                <a:latin typeface="Verdana" pitchFamily="34" charset="0"/>
                <a:cs typeface="Arial" pitchFamily="34" charset="0"/>
              </a:rPr>
              <a:t>18</a:t>
            </a:r>
            <a:r>
              <a:rPr lang="en-US" sz="2000" dirty="0">
                <a:latin typeface="Verdana" pitchFamily="34" charset="0"/>
                <a:cs typeface="Arial" pitchFamily="34" charset="0"/>
              </a:rPr>
              <a:t>O,</a:t>
            </a:r>
            <a:r>
              <a:rPr lang="en-US" sz="2000" baseline="30000" dirty="0">
                <a:latin typeface="Verdana" pitchFamily="34" charset="0"/>
                <a:cs typeface="Arial" pitchFamily="34" charset="0"/>
              </a:rPr>
              <a:t>16</a:t>
            </a:r>
            <a:r>
              <a:rPr lang="en-US" sz="2000" dirty="0">
                <a:latin typeface="Verdana" pitchFamily="34" charset="0"/>
                <a:cs typeface="Arial" pitchFamily="34" charset="0"/>
              </a:rPr>
              <a:t>O)</a:t>
            </a:r>
            <a:r>
              <a:rPr lang="en-US" sz="2000" baseline="30000" dirty="0">
                <a:latin typeface="Verdana" pitchFamily="34" charset="0"/>
                <a:cs typeface="Arial" pitchFamily="34" charset="0"/>
              </a:rPr>
              <a:t>14</a:t>
            </a:r>
            <a:r>
              <a:rPr lang="en-US" sz="2000" dirty="0">
                <a:latin typeface="Verdana" pitchFamily="34" charset="0"/>
                <a:cs typeface="Arial" pitchFamily="34" charset="0"/>
              </a:rPr>
              <a:t>C </a:t>
            </a:r>
            <a:r>
              <a:rPr lang="en-US" sz="2000" b="1" dirty="0">
                <a:latin typeface="Verdana" pitchFamily="34" charset="0"/>
                <a:cs typeface="Arial" pitchFamily="34" charset="0"/>
              </a:rPr>
              <a:t>2n </a:t>
            </a:r>
            <a:r>
              <a:rPr lang="en-US" sz="2000" b="1" dirty="0" smtClean="0">
                <a:latin typeface="Verdana" pitchFamily="34" charset="0"/>
                <a:cs typeface="Arial" pitchFamily="34" charset="0"/>
              </a:rPr>
              <a:t>transfer</a:t>
            </a:r>
            <a:endParaRPr lang="en-US" sz="2000" dirty="0" smtClean="0">
              <a:latin typeface="Verdana" pitchFamily="34" charset="0"/>
              <a:cs typeface="Arial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08568" y="836712"/>
            <a:ext cx="8928000" cy="25545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Verdana" pitchFamily="34" charset="0"/>
                <a:cs typeface="Arial" pitchFamily="34" charset="0"/>
              </a:rPr>
              <a:t>The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cs typeface="Arial" pitchFamily="34" charset="0"/>
              </a:rPr>
              <a:t>(</a:t>
            </a:r>
            <a:r>
              <a:rPr lang="en-US" sz="2000" b="1" baseline="30000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cs typeface="Arial" pitchFamily="34" charset="0"/>
              </a:rPr>
              <a:t>18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cs typeface="Arial" pitchFamily="34" charset="0"/>
              </a:rPr>
              <a:t>O,</a:t>
            </a:r>
            <a:r>
              <a:rPr lang="en-US" sz="2000" b="1" baseline="30000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cs typeface="Arial" pitchFamily="34" charset="0"/>
              </a:rPr>
              <a:t>16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cs typeface="Arial" pitchFamily="34" charset="0"/>
              </a:rPr>
              <a:t>O) </a:t>
            </a:r>
            <a:r>
              <a:rPr lang="en-US" sz="2000" dirty="0" smtClean="0">
                <a:latin typeface="Verdana" pitchFamily="34" charset="0"/>
                <a:cs typeface="Arial" pitchFamily="34" charset="0"/>
              </a:rPr>
              <a:t>reactions are good candidates to show the role of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cs typeface="Arial" pitchFamily="34" charset="0"/>
              </a:rPr>
              <a:t>pairing interaction </a:t>
            </a:r>
            <a:r>
              <a:rPr lang="en-US" sz="2000" dirty="0" smtClean="0">
                <a:latin typeface="Verdana" pitchFamily="34" charset="0"/>
                <a:cs typeface="Arial" pitchFamily="34" charset="0"/>
              </a:rPr>
              <a:t>thanks to</a:t>
            </a:r>
          </a:p>
          <a:p>
            <a:pPr marL="885825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Verdana" pitchFamily="34" charset="0"/>
                <a:cs typeface="Arial" pitchFamily="34" charset="0"/>
              </a:rPr>
              <a:t>The presence of a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cs typeface="Arial" pitchFamily="34" charset="0"/>
              </a:rPr>
              <a:t>correlated pair </a:t>
            </a:r>
            <a:r>
              <a:rPr lang="en-US" sz="2000" dirty="0" smtClean="0">
                <a:latin typeface="Verdana" pitchFamily="34" charset="0"/>
                <a:cs typeface="Arial" pitchFamily="34" charset="0"/>
              </a:rPr>
              <a:t>of neutrons in the </a:t>
            </a:r>
            <a:r>
              <a:rPr lang="en-US" sz="2000" baseline="30000" dirty="0" smtClean="0">
                <a:latin typeface="Verdana" pitchFamily="34" charset="0"/>
                <a:cs typeface="Arial" pitchFamily="34" charset="0"/>
              </a:rPr>
              <a:t>18</a:t>
            </a:r>
            <a:r>
              <a:rPr lang="en-US" sz="2000" dirty="0" smtClean="0">
                <a:latin typeface="Verdana" pitchFamily="34" charset="0"/>
                <a:cs typeface="Arial" pitchFamily="34" charset="0"/>
              </a:rPr>
              <a:t>O</a:t>
            </a:r>
            <a:r>
              <a:rPr lang="en-US" sz="2000" baseline="-25000" dirty="0" smtClean="0">
                <a:latin typeface="Verdana" pitchFamily="34" charset="0"/>
                <a:cs typeface="Arial" pitchFamily="34" charset="0"/>
              </a:rPr>
              <a:t>g.s.</a:t>
            </a:r>
            <a:r>
              <a:rPr lang="en-US" sz="2000" dirty="0" smtClean="0">
                <a:latin typeface="Verdana" pitchFamily="34" charset="0"/>
                <a:cs typeface="Arial" pitchFamily="34" charset="0"/>
              </a:rPr>
              <a:t> wave function</a:t>
            </a:r>
          </a:p>
          <a:p>
            <a:pPr marL="885825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Verdana" pitchFamily="34" charset="0"/>
                <a:cs typeface="Arial" pitchFamily="34" charset="0"/>
              </a:rPr>
              <a:t>The very low </a:t>
            </a:r>
            <a:r>
              <a:rPr lang="en-US" sz="2000" dirty="0" err="1" smtClean="0">
                <a:latin typeface="Verdana" pitchFamily="34" charset="0"/>
                <a:cs typeface="Arial" pitchFamily="34" charset="0"/>
              </a:rPr>
              <a:t>polarizability</a:t>
            </a:r>
            <a:r>
              <a:rPr lang="en-US" sz="2000" dirty="0" smtClean="0">
                <a:latin typeface="Verdana" pitchFamily="34" charset="0"/>
                <a:cs typeface="Arial" pitchFamily="34" charset="0"/>
              </a:rPr>
              <a:t> of the </a:t>
            </a:r>
            <a:r>
              <a:rPr lang="en-US" sz="2000" b="1" baseline="30000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cs typeface="Arial" pitchFamily="34" charset="0"/>
              </a:rPr>
              <a:t>16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cs typeface="Arial" pitchFamily="34" charset="0"/>
              </a:rPr>
              <a:t>O core</a:t>
            </a:r>
          </a:p>
          <a:p>
            <a:pPr algn="ctr"/>
            <a:r>
              <a:rPr lang="en-US" sz="2000" b="1" baseline="30000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cs typeface="Arial" pitchFamily="34" charset="0"/>
              </a:rPr>
              <a:t>14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cs typeface="Arial" pitchFamily="34" charset="0"/>
              </a:rPr>
              <a:t>C </a:t>
            </a:r>
            <a:r>
              <a:rPr lang="en-US" sz="2000" dirty="0">
                <a:latin typeface="Verdana" pitchFamily="34" charset="0"/>
                <a:cs typeface="Arial" pitchFamily="34" charset="0"/>
              </a:rPr>
              <a:t>i</a:t>
            </a:r>
            <a:r>
              <a:rPr lang="en-US" sz="2000" dirty="0" smtClean="0">
                <a:latin typeface="Verdana" pitchFamily="34" charset="0"/>
                <a:cs typeface="Arial" pitchFamily="34" charset="0"/>
              </a:rPr>
              <a:t>s a good benchmark for considerations </a:t>
            </a:r>
          </a:p>
          <a:p>
            <a:pPr algn="ctr"/>
            <a:r>
              <a:rPr lang="en-US" sz="2000" dirty="0" smtClean="0">
                <a:latin typeface="Verdana" pitchFamily="34" charset="0"/>
                <a:cs typeface="Arial" pitchFamily="34" charset="0"/>
              </a:rPr>
              <a:t>on the reaction mechanism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>, </a:t>
            </a:r>
            <a:r>
              <a:rPr lang="en-US" sz="2000" b="1" baseline="30000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cs typeface="Arial" pitchFamily="34" charset="0"/>
              </a:rPr>
              <a:t>64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cs typeface="Arial" pitchFamily="34" charset="0"/>
              </a:rPr>
              <a:t>Ni and </a:t>
            </a:r>
            <a:r>
              <a:rPr lang="en-US" sz="2000" b="1" baseline="30000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cs typeface="Arial" pitchFamily="34" charset="0"/>
              </a:rPr>
              <a:t>28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cs typeface="Arial" pitchFamily="34" charset="0"/>
              </a:rPr>
              <a:t>Si </a:t>
            </a:r>
            <a:r>
              <a:rPr lang="en-US" sz="2000" dirty="0" smtClean="0">
                <a:latin typeface="Verdana" pitchFamily="34" charset="0"/>
                <a:cs typeface="Arial" pitchFamily="34" charset="0"/>
              </a:rPr>
              <a:t>are good </a:t>
            </a:r>
            <a:r>
              <a:rPr lang="en-US" sz="2000" dirty="0">
                <a:latin typeface="Verdana" pitchFamily="34" charset="0"/>
                <a:cs typeface="Arial" pitchFamily="34" charset="0"/>
              </a:rPr>
              <a:t>benchmark </a:t>
            </a:r>
            <a:r>
              <a:rPr lang="en-US" sz="2000" dirty="0" smtClean="0">
                <a:latin typeface="Verdana" pitchFamily="34" charset="0"/>
                <a:cs typeface="Arial" pitchFamily="34" charset="0"/>
              </a:rPr>
              <a:t>for studying long-range </a:t>
            </a:r>
            <a:r>
              <a:rPr lang="en-US" sz="2000" dirty="0" err="1" smtClean="0">
                <a:latin typeface="Verdana" pitchFamily="34" charset="0"/>
                <a:cs typeface="Arial" pitchFamily="34" charset="0"/>
              </a:rPr>
              <a:t>vs</a:t>
            </a:r>
            <a:r>
              <a:rPr lang="en-US" sz="2000" dirty="0" smtClean="0">
                <a:latin typeface="Verdana" pitchFamily="34" charset="0"/>
                <a:cs typeface="Arial" pitchFamily="34" charset="0"/>
              </a:rPr>
              <a:t> short-range correlations </a:t>
            </a:r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08568" y="6093296"/>
            <a:ext cx="3985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M. Cavallaro et al., PRC 88 (2013) 054601</a:t>
            </a:r>
            <a:endParaRPr lang="it-IT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Freccia a destra 1"/>
          <p:cNvSpPr/>
          <p:nvPr/>
        </p:nvSpPr>
        <p:spPr>
          <a:xfrm>
            <a:off x="251520" y="4653136"/>
            <a:ext cx="1296144" cy="72008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1691679" y="4572323"/>
            <a:ext cx="74543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Presence of 2n correlations in the </a:t>
            </a:r>
            <a:r>
              <a:rPr lang="en-US" sz="20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2000" baseline="-25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g.s.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wave function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Strong selectivity in the populated states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Absolute cross sections reproduced without any scaling factor</a:t>
            </a:r>
          </a:p>
        </p:txBody>
      </p:sp>
      <p:sp>
        <p:nvSpPr>
          <p:cNvPr id="11" name="Rettangolo 15"/>
          <p:cNvSpPr/>
          <p:nvPr/>
        </p:nvSpPr>
        <p:spPr>
          <a:xfrm>
            <a:off x="5508104" y="6597352"/>
            <a:ext cx="3635896" cy="2606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J. Lubian I LIA meeting 2018, São José dos Campos</a:t>
            </a:r>
            <a:endParaRPr lang="en-US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5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16"/>
    </mc:Choice>
    <mc:Fallback xmlns="">
      <p:transition spd="slow" advTm="1811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-27384"/>
            <a:ext cx="9144000" cy="432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/>
              <a:t>REACTIONS SCHEME CONCERNING THE </a:t>
            </a:r>
            <a:r>
              <a:rPr lang="it-IT" b="1" baseline="30000" dirty="0" smtClean="0"/>
              <a:t>116</a:t>
            </a:r>
            <a:r>
              <a:rPr lang="it-IT" b="1" dirty="0" smtClean="0"/>
              <a:t>Cd(</a:t>
            </a:r>
            <a:r>
              <a:rPr lang="it-IT" b="1" baseline="30000" dirty="0" smtClean="0"/>
              <a:t>20</a:t>
            </a:r>
            <a:r>
              <a:rPr lang="it-IT" b="1" dirty="0" smtClean="0"/>
              <a:t>Ne,</a:t>
            </a:r>
            <a:r>
              <a:rPr lang="it-IT" b="1" baseline="30000" dirty="0" smtClean="0"/>
              <a:t> 20</a:t>
            </a:r>
            <a:r>
              <a:rPr lang="it-IT" b="1" dirty="0" smtClean="0"/>
              <a:t>O)</a:t>
            </a:r>
            <a:r>
              <a:rPr lang="it-IT" b="1" baseline="30000" dirty="0" smtClean="0"/>
              <a:t> 116</a:t>
            </a:r>
            <a:r>
              <a:rPr lang="it-IT" b="1" dirty="0" smtClean="0"/>
              <a:t>Sn</a:t>
            </a:r>
            <a:endParaRPr lang="it-IT" b="1" dirty="0"/>
          </a:p>
        </p:txBody>
      </p:sp>
      <p:pic>
        <p:nvPicPr>
          <p:cNvPr id="1027" name="Picture 3" descr="C:\Users\Utente\Documents\DCE\scheme_reactions_n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4" y="470556"/>
            <a:ext cx="8807644" cy="636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15"/>
          <p:cNvSpPr/>
          <p:nvPr/>
        </p:nvSpPr>
        <p:spPr>
          <a:xfrm>
            <a:off x="5508104" y="6597352"/>
            <a:ext cx="3635896" cy="2606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J. Lubian I LIA meeting 2018, São José dos Campos</a:t>
            </a:r>
            <a:endParaRPr lang="en-US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604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6"/>
          <p:cNvSpPr/>
          <p:nvPr/>
        </p:nvSpPr>
        <p:spPr>
          <a:xfrm>
            <a:off x="-2" y="-1"/>
            <a:ext cx="7020274" cy="54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Very recent results (last week)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ttangolo 15"/>
          <p:cNvSpPr/>
          <p:nvPr/>
        </p:nvSpPr>
        <p:spPr>
          <a:xfrm>
            <a:off x="5508104" y="6597352"/>
            <a:ext cx="3635896" cy="2606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J. Lubian I LIA meeting 2018, São José dos Campos</a:t>
            </a:r>
            <a:endParaRPr lang="en-US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 descr="fig_3_nov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1412776"/>
            <a:ext cx="5184953" cy="4968552"/>
          </a:xfrm>
          <a:prstGeom prst="rect">
            <a:avLst/>
          </a:prstGeom>
        </p:spPr>
      </p:pic>
      <p:pic>
        <p:nvPicPr>
          <p:cNvPr id="7" name="Picture 6" descr="fig_alf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664"/>
            <a:ext cx="2625029" cy="2629471"/>
          </a:xfrm>
          <a:prstGeom prst="rect">
            <a:avLst/>
          </a:prstGeom>
        </p:spPr>
      </p:pic>
      <p:pic>
        <p:nvPicPr>
          <p:cNvPr id="8" name="Picture 7" descr="fig_prot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36" y="2420888"/>
            <a:ext cx="2576964" cy="25202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5576" y="980728"/>
            <a:ext cx="2735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18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 + 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63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Cu @ 161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0</a:t>
            </a:r>
          </a:p>
        </p:txBody>
      </p:sp>
      <p:pic>
        <p:nvPicPr>
          <p:cNvPr id="2" name="Picture 1" descr="fig_2n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413" y="4077072"/>
            <a:ext cx="2585912" cy="2520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6021288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/>
              <a:t>B(E2</a:t>
            </a:r>
            <a:r>
              <a:rPr lang="is-IS" dirty="0" smtClean="0"/>
              <a:t>) </a:t>
            </a:r>
            <a:r>
              <a:rPr lang="is-IS" baseline="30000" dirty="0"/>
              <a:t>65</a:t>
            </a:r>
            <a:r>
              <a:rPr lang="is-IS" dirty="0"/>
              <a:t>Cu: 185 e²fm4</a:t>
            </a:r>
          </a:p>
          <a:p>
            <a:r>
              <a:rPr lang="is-IS" dirty="0"/>
              <a:t>B(E2) </a:t>
            </a:r>
            <a:r>
              <a:rPr lang="is-IS" baseline="30000" dirty="0" smtClean="0"/>
              <a:t>66</a:t>
            </a:r>
            <a:r>
              <a:rPr lang="is-IS" dirty="0" smtClean="0"/>
              <a:t>Ni</a:t>
            </a:r>
            <a:r>
              <a:rPr lang="is-IS" dirty="0"/>
              <a:t>: 600 e²</a:t>
            </a:r>
            <a:r>
              <a:rPr lang="is-IS" dirty="0" smtClean="0"/>
              <a:t>fm4</a:t>
            </a:r>
            <a:endParaRPr lang="is-IS" dirty="0"/>
          </a:p>
        </p:txBody>
      </p:sp>
      <p:sp>
        <p:nvSpPr>
          <p:cNvPr id="10" name="TextBox 9"/>
          <p:cNvSpPr txBox="1"/>
          <p:nvPr/>
        </p:nvSpPr>
        <p:spPr>
          <a:xfrm>
            <a:off x="2339752" y="6581001"/>
            <a:ext cx="29729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E.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Crema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et al. Submitted to PRC (2018)</a:t>
            </a:r>
          </a:p>
        </p:txBody>
      </p:sp>
    </p:spTree>
    <p:extLst>
      <p:ext uri="{BB962C8B-B14F-4D97-AF65-F5344CB8AC3E}">
        <p14:creationId xmlns:p14="http://schemas.microsoft.com/office/powerpoint/2010/main" val="4134146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469900"/>
            <a:ext cx="905510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91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-2" y="-1"/>
            <a:ext cx="7020274" cy="54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Working group</a:t>
            </a:r>
          </a:p>
        </p:txBody>
      </p:sp>
      <p:sp>
        <p:nvSpPr>
          <p:cNvPr id="4" name="Rettangolo 3"/>
          <p:cNvSpPr/>
          <p:nvPr/>
        </p:nvSpPr>
        <p:spPr>
          <a:xfrm>
            <a:off x="5232602" y="1914248"/>
            <a:ext cx="56116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537912" y="1662220"/>
            <a:ext cx="56116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67544" y="3140968"/>
            <a:ext cx="69914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it-IT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Agodi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S. Calabrese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D. Carbone, M. Cavallaro</a:t>
            </a: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F. </a:t>
            </a:r>
            <a:r>
              <a:rPr lang="it-IT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Cappuzzello</a:t>
            </a: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kumimoji="0" lang="it-IT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it-I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Foti</a:t>
            </a: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G. </a:t>
            </a:r>
            <a:r>
              <a:rPr kumimoji="0" lang="it-I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Santagati</a:t>
            </a:r>
            <a:endParaRPr kumimoji="0" lang="it-IT" sz="2000" b="0" i="0" u="none" strike="noStrike" cap="none" normalizeH="0" baseline="3000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67544" y="3717032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it-IT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Dipartimento </a:t>
            </a:r>
            <a:r>
              <a:rPr lang="it-IT" sz="16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 Fisica e Astronomia, Università degli Studi di Catania, </a:t>
            </a:r>
            <a:r>
              <a:rPr lang="it-IT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Italy</a:t>
            </a:r>
            <a:endParaRPr lang="it-IT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 eaLnBrk="0" hangingPunct="0"/>
            <a:r>
              <a:rPr lang="it-IT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Istituto </a:t>
            </a:r>
            <a:r>
              <a:rPr lang="it-IT" sz="16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Nazionale di Fisica Nucleare – Laboratori Nazionali del Sud, </a:t>
            </a:r>
            <a:r>
              <a:rPr lang="it-IT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Italy</a:t>
            </a:r>
            <a:endParaRPr lang="it-IT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 eaLnBrk="0" hangingPunct="0"/>
            <a:r>
              <a:rPr lang="it-IT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Istituto </a:t>
            </a:r>
            <a:r>
              <a:rPr lang="it-IT" sz="16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Nazionale di Fisica Nucleare – Sezione </a:t>
            </a:r>
            <a:r>
              <a:rPr lang="it-IT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 Catania</a:t>
            </a:r>
            <a:r>
              <a:rPr lang="it-IT" sz="16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it-IT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Italy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95536" y="692696"/>
            <a:ext cx="8748464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E. N. </a:t>
            </a:r>
            <a:r>
              <a:rPr lang="it-IT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Cardozo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M. </a:t>
            </a:r>
            <a:r>
              <a:rPr lang="it-IT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Ermamatov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P. de </a:t>
            </a:r>
            <a:r>
              <a:rPr lang="it-IT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Faria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it-IT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L. Ferreira, D. Mendes Jr., </a:t>
            </a:r>
            <a:r>
              <a:rPr lang="it-IT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Linares, </a:t>
            </a:r>
            <a:r>
              <a:rPr lang="it-IT" sz="2000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</a:t>
            </a:r>
            <a:r>
              <a:rPr lang="it-IT" sz="20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Lubian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B. </a:t>
            </a:r>
            <a:r>
              <a:rPr lang="it-IT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Paes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V. </a:t>
            </a:r>
            <a:r>
              <a:rPr lang="it-IT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Sagatto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it-IT" sz="2000" u="sng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Instituto</a:t>
            </a:r>
            <a:r>
              <a:rPr lang="it-IT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Fisica, Universidade Federal Fluminense, </a:t>
            </a:r>
            <a:r>
              <a:rPr lang="it-IT" sz="16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Niteroi</a:t>
            </a:r>
            <a:r>
              <a:rPr lang="it-IT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RJ, Brazil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Gargano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Istituto </a:t>
            </a:r>
            <a:r>
              <a:rPr lang="it-IT" sz="16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Nazionale di Fisica Nucleare – </a:t>
            </a:r>
            <a:r>
              <a:rPr lang="it-IT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Sezione di Napoli, </a:t>
            </a:r>
            <a:r>
              <a:rPr lang="it-IT" sz="16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Italy</a:t>
            </a:r>
            <a:endParaRPr lang="it-IT" sz="1600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S. Lenzi, A. </a:t>
            </a:r>
            <a:r>
              <a:rPr lang="it-IT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Vitturi</a:t>
            </a:r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Istituto </a:t>
            </a:r>
            <a:r>
              <a:rPr lang="it-IT" sz="16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Nazionale di Fisica Nucleare – Sezione di </a:t>
            </a:r>
            <a:r>
              <a:rPr lang="it-IT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Padova, </a:t>
            </a:r>
            <a:r>
              <a:rPr lang="it-IT" sz="16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Italy</a:t>
            </a:r>
            <a:endParaRPr lang="it-IT" sz="16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600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552" y="4581128"/>
            <a:ext cx="5890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E. </a:t>
            </a:r>
            <a:r>
              <a:rPr lang="it-IT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Santopinto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it-IT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it-IT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Magana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it-IT" sz="2000" dirty="0"/>
              <a:t>H. </a:t>
            </a:r>
            <a:r>
              <a:rPr lang="it-IT" sz="2000" dirty="0" err="1"/>
              <a:t>García-Tecocoatzi</a:t>
            </a:r>
            <a:r>
              <a:rPr lang="it-IT" sz="2000" dirty="0"/>
              <a:t> </a:t>
            </a:r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Istituto Nazionale di Fisica Nucleare – Sezione di </a:t>
            </a:r>
            <a:r>
              <a:rPr lang="it-IT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Genova, </a:t>
            </a:r>
            <a:r>
              <a:rPr lang="it-IT" sz="16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Italy</a:t>
            </a:r>
            <a:endParaRPr lang="it-IT" sz="16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31840" y="6237312"/>
            <a:ext cx="1621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Thank you</a:t>
            </a:r>
          </a:p>
        </p:txBody>
      </p:sp>
      <p:sp>
        <p:nvSpPr>
          <p:cNvPr id="13" name="Rettangolo 15"/>
          <p:cNvSpPr/>
          <p:nvPr/>
        </p:nvSpPr>
        <p:spPr>
          <a:xfrm>
            <a:off x="5508104" y="6597352"/>
            <a:ext cx="3635896" cy="2606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J. Lubian I LIA meeting 2018, São José dos Campos</a:t>
            </a:r>
            <a:endParaRPr lang="en-US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4176" y="5373216"/>
            <a:ext cx="61408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E. 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Crema</a:t>
            </a:r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Istituto </a:t>
            </a:r>
            <a:r>
              <a:rPr lang="it-IT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it-IT" sz="16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Física</a:t>
            </a:r>
            <a:r>
              <a:rPr lang="it-IT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Universidade de </a:t>
            </a:r>
            <a:r>
              <a:rPr lang="it-IT" sz="16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São</a:t>
            </a:r>
            <a:r>
              <a:rPr lang="it-IT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Paulo, </a:t>
            </a:r>
            <a:r>
              <a:rPr lang="it-IT" sz="16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São</a:t>
            </a:r>
            <a:r>
              <a:rPr lang="it-IT" sz="16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Paulo, SP, Brazil</a:t>
            </a:r>
            <a:endParaRPr lang="it-IT" sz="16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21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16"/>
    </mc:Choice>
    <mc:Fallback xmlns="">
      <p:transition spd="slow" advTm="1811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85196" y="2656651"/>
            <a:ext cx="877360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Paulo </a:t>
            </a:r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Potential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SPP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used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</a:t>
            </a:r>
            <a:r>
              <a:rPr lang="it-I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optical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potentials</a:t>
            </a:r>
            <a:endParaRPr lang="it-IT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Wood-</a:t>
            </a:r>
            <a:r>
              <a:rPr lang="it-IT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Saxon</a:t>
            </a:r>
            <a:r>
              <a:rPr lang="it-IT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</a:t>
            </a:r>
            <a:r>
              <a:rPr lang="it-IT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factors</a:t>
            </a:r>
            <a:r>
              <a:rPr lang="it-I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were</a:t>
            </a:r>
            <a:r>
              <a:rPr lang="it-I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used</a:t>
            </a:r>
            <a:r>
              <a:rPr lang="it-I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generate single </a:t>
            </a:r>
            <a:r>
              <a:rPr lang="it-IT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particle</a:t>
            </a:r>
            <a:r>
              <a:rPr lang="it-I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cluster </a:t>
            </a:r>
            <a:r>
              <a:rPr lang="it-IT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wave</a:t>
            </a:r>
            <a:r>
              <a:rPr lang="it-I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functions</a:t>
            </a:r>
            <a:r>
              <a:rPr lang="it-I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Depth </a:t>
            </a:r>
            <a:r>
              <a:rPr lang="it-IT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were</a:t>
            </a:r>
            <a:r>
              <a:rPr lang="it-I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adjusted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</a:t>
            </a:r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fit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</a:t>
            </a:r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separation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endParaRPr lang="it-IT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Deformation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parameters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</a:t>
            </a:r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collective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excitations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it-IT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it-IT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Spectroscopic</a:t>
            </a:r>
            <a:r>
              <a:rPr lang="it-IT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Amplitudes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</a:t>
            </a:r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shell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-model in the </a:t>
            </a:r>
            <a:r>
              <a:rPr lang="it-I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1p</a:t>
            </a:r>
            <a:r>
              <a:rPr lang="it-IT" baseline="-25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1/2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1d</a:t>
            </a:r>
            <a:r>
              <a:rPr lang="it-IT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5/2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it-I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2s</a:t>
            </a:r>
            <a:r>
              <a:rPr lang="it-IT" baseline="-25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1/2 </a:t>
            </a:r>
            <a:r>
              <a:rPr lang="it-I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 </a:t>
            </a:r>
            <a:r>
              <a:rPr lang="it-IT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space</a:t>
            </a:r>
            <a:r>
              <a:rPr lang="it-I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r"/>
            <a:r>
              <a:rPr lang="it-I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it-IT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zbm</a:t>
            </a:r>
            <a:r>
              <a:rPr lang="it-I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interaction</a:t>
            </a:r>
            <a:r>
              <a:rPr lang="it-I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it-IT" sz="2400" dirty="0" smtClean="0">
              <a:solidFill>
                <a:srgbClr val="FF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39552" y="1072475"/>
            <a:ext cx="8064896" cy="126000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it-IT" sz="2800" b="1" dirty="0" err="1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Exact</a:t>
            </a:r>
            <a:r>
              <a:rPr lang="it-IT" sz="2800" b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800" b="1" dirty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it-IT" sz="2800" b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inite </a:t>
            </a:r>
            <a:r>
              <a:rPr lang="it-IT" sz="2800" b="1" dirty="0" err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it-IT" sz="2800" b="1" dirty="0" err="1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ange</a:t>
            </a:r>
            <a:r>
              <a:rPr lang="it-IT" sz="2800" b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CRC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it-IT" sz="2800" b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it-IT" sz="2800" b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two-step CCBA </a:t>
            </a:r>
            <a:r>
              <a:rPr lang="it-IT" sz="2800" b="1" dirty="0" err="1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calculations</a:t>
            </a:r>
            <a:endParaRPr lang="it-IT" sz="2800" b="1" dirty="0" smtClean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752174" y="2921567"/>
            <a:ext cx="2931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L.C. </a:t>
            </a:r>
            <a:r>
              <a:rPr lang="it-IT" sz="12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Chamon</a:t>
            </a:r>
            <a:r>
              <a:rPr lang="it-IT" sz="12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it-IT" sz="12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</a:t>
            </a:r>
            <a:r>
              <a:rPr lang="it-IT" sz="12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al., PRL 79 (1997) 5218</a:t>
            </a:r>
            <a:endParaRPr lang="it-IT" sz="12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322996" y="5259972"/>
            <a:ext cx="2641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A.P. </a:t>
            </a:r>
            <a:r>
              <a:rPr lang="it-IT" sz="12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Zuker</a:t>
            </a:r>
            <a:r>
              <a:rPr lang="it-IT" sz="12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it-IT" sz="12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</a:t>
            </a:r>
            <a:r>
              <a:rPr lang="it-IT" sz="12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al., PRL 17 (1969) 983</a:t>
            </a:r>
            <a:endParaRPr lang="it-IT" sz="12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-2" y="-1"/>
            <a:ext cx="8100394" cy="54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Theoretical models and main ingredients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ttangolo 15"/>
          <p:cNvSpPr/>
          <p:nvPr/>
        </p:nvSpPr>
        <p:spPr>
          <a:xfrm>
            <a:off x="5508104" y="6597352"/>
            <a:ext cx="3635896" cy="2606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J. Lubian I LIA meeting 2018, São José dos Campos</a:t>
            </a:r>
            <a:endParaRPr lang="en-US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969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8"/>
          <p:cNvSpPr/>
          <p:nvPr/>
        </p:nvSpPr>
        <p:spPr>
          <a:xfrm>
            <a:off x="-2" y="-1"/>
            <a:ext cx="8100394" cy="54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Theoretical models and main ingredients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0728"/>
            <a:ext cx="8062486" cy="4320480"/>
          </a:xfrm>
          <a:prstGeom prst="rect">
            <a:avLst/>
          </a:prstGeom>
        </p:spPr>
      </p:pic>
      <p:sp>
        <p:nvSpPr>
          <p:cNvPr id="6" name="Rettangolo 15"/>
          <p:cNvSpPr/>
          <p:nvPr/>
        </p:nvSpPr>
        <p:spPr>
          <a:xfrm>
            <a:off x="5508104" y="6597352"/>
            <a:ext cx="3635896" cy="2606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J. Lubian I LIA meeting 2018, São José dos Campos</a:t>
            </a:r>
            <a:endParaRPr lang="en-US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385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8"/>
          <p:cNvSpPr/>
          <p:nvPr/>
        </p:nvSpPr>
        <p:spPr>
          <a:xfrm>
            <a:off x="-2" y="-1"/>
            <a:ext cx="8100394" cy="54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Theoretical models and main ingredients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 descr="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89" y="1083028"/>
            <a:ext cx="7650422" cy="2922036"/>
          </a:xfrm>
          <a:prstGeom prst="rect">
            <a:avLst/>
          </a:prstGeom>
        </p:spPr>
      </p:pic>
      <p:sp>
        <p:nvSpPr>
          <p:cNvPr id="7" name="Rettangolo 15"/>
          <p:cNvSpPr/>
          <p:nvPr/>
        </p:nvSpPr>
        <p:spPr>
          <a:xfrm>
            <a:off x="5508104" y="6597352"/>
            <a:ext cx="3635896" cy="2606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J. Lubian I LIA meeting 2018, São José dos Campos</a:t>
            </a:r>
            <a:endParaRPr lang="en-US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556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-2" y="-1"/>
            <a:ext cx="7920000" cy="54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Theoretical results for other channels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07504" y="6110622"/>
            <a:ext cx="4534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M. Cavallaro et al., PRC 88 (2013) 054601</a:t>
            </a: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731164" y="908720"/>
            <a:ext cx="3240360" cy="22929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b="1" dirty="0">
                <a:solidFill>
                  <a:srgbClr val="0000FF"/>
                </a:solidFill>
                <a:latin typeface="Verdana" pitchFamily="34" charset="0"/>
              </a:rPr>
              <a:t>Extreme Cluster </a:t>
            </a:r>
            <a:r>
              <a:rPr lang="it-IT" b="1" dirty="0" smtClean="0">
                <a:solidFill>
                  <a:srgbClr val="0000FF"/>
                </a:solidFill>
                <a:latin typeface="Verdana" pitchFamily="34" charset="0"/>
              </a:rPr>
              <a:t>Model </a:t>
            </a:r>
          </a:p>
          <a:p>
            <a:pPr algn="ctr">
              <a:spcBef>
                <a:spcPct val="50000"/>
              </a:spcBef>
            </a:pPr>
            <a:r>
              <a:rPr lang="it-IT" dirty="0" smtClean="0">
                <a:solidFill>
                  <a:srgbClr val="0000FF"/>
                </a:solidFill>
                <a:latin typeface="Verdana" pitchFamily="34" charset="0"/>
              </a:rPr>
              <a:t>(CRC)</a:t>
            </a:r>
          </a:p>
          <a:p>
            <a:pPr algn="ctr">
              <a:buFont typeface="Wingdings" pitchFamily="2" charset="2"/>
              <a:buChar char="v"/>
            </a:pPr>
            <a:r>
              <a:rPr lang="it-IT" sz="1400" dirty="0" smtClean="0">
                <a:solidFill>
                  <a:srgbClr val="0000FF"/>
                </a:solidFill>
                <a:latin typeface="Verdana" pitchFamily="34" charset="0"/>
              </a:rPr>
              <a:t> </a:t>
            </a:r>
            <a:r>
              <a:rPr lang="it-IT" sz="1400" dirty="0">
                <a:solidFill>
                  <a:srgbClr val="0000FF"/>
                </a:solidFill>
                <a:latin typeface="Verdana" pitchFamily="34" charset="0"/>
              </a:rPr>
              <a:t>R</a:t>
            </a:r>
            <a:r>
              <a:rPr lang="it-IT" sz="1400" dirty="0" smtClean="0">
                <a:solidFill>
                  <a:srgbClr val="0000FF"/>
                </a:solidFill>
                <a:latin typeface="Verdana" pitchFamily="34" charset="0"/>
              </a:rPr>
              <a:t>elative </a:t>
            </a:r>
            <a:r>
              <a:rPr lang="it-IT" sz="1400" dirty="0" err="1" smtClean="0">
                <a:solidFill>
                  <a:srgbClr val="0000FF"/>
                </a:solidFill>
                <a:latin typeface="Verdana" pitchFamily="34" charset="0"/>
              </a:rPr>
              <a:t>motion</a:t>
            </a:r>
            <a:r>
              <a:rPr lang="it-IT" sz="1400" dirty="0" smtClean="0">
                <a:solidFill>
                  <a:srgbClr val="0000FF"/>
                </a:solidFill>
                <a:latin typeface="Verdana" pitchFamily="34" charset="0"/>
              </a:rPr>
              <a:t> of the 2n </a:t>
            </a:r>
            <a:r>
              <a:rPr lang="it-IT" sz="1400" dirty="0" err="1" smtClean="0">
                <a:solidFill>
                  <a:srgbClr val="0000FF"/>
                </a:solidFill>
                <a:latin typeface="Verdana" pitchFamily="34" charset="0"/>
              </a:rPr>
              <a:t>system</a:t>
            </a:r>
            <a:r>
              <a:rPr lang="it-IT" sz="1400" dirty="0" smtClean="0">
                <a:solidFill>
                  <a:srgbClr val="0000FF"/>
                </a:solidFill>
                <a:latin typeface="Verdana" pitchFamily="34" charset="0"/>
              </a:rPr>
              <a:t> </a:t>
            </a:r>
            <a:r>
              <a:rPr lang="it-IT" sz="1400" dirty="0" err="1" smtClean="0">
                <a:solidFill>
                  <a:srgbClr val="0000FF"/>
                </a:solidFill>
                <a:latin typeface="Verdana" pitchFamily="34" charset="0"/>
              </a:rPr>
              <a:t>frozen</a:t>
            </a:r>
            <a:r>
              <a:rPr lang="it-IT" sz="1400" dirty="0" smtClean="0">
                <a:solidFill>
                  <a:srgbClr val="0000FF"/>
                </a:solidFill>
                <a:latin typeface="Verdana" pitchFamily="34" charset="0"/>
              </a:rPr>
              <a:t> and </a:t>
            </a:r>
            <a:r>
              <a:rPr lang="it-IT" sz="1400" dirty="0" err="1" smtClean="0">
                <a:solidFill>
                  <a:srgbClr val="0000FF"/>
                </a:solidFill>
                <a:latin typeface="Verdana" pitchFamily="34" charset="0"/>
              </a:rPr>
              <a:t>separated</a:t>
            </a:r>
            <a:r>
              <a:rPr lang="it-IT" sz="1400" dirty="0" smtClean="0">
                <a:solidFill>
                  <a:srgbClr val="0000FF"/>
                </a:solidFill>
                <a:latin typeface="Verdana" pitchFamily="34" charset="0"/>
              </a:rPr>
              <a:t> by the c.m.</a:t>
            </a:r>
          </a:p>
          <a:p>
            <a:pPr algn="ctr">
              <a:buFont typeface="Wingdings" pitchFamily="2" charset="2"/>
              <a:buChar char="v"/>
            </a:pPr>
            <a:endParaRPr lang="it-IT" sz="1400" dirty="0" smtClean="0">
              <a:solidFill>
                <a:srgbClr val="0000FF"/>
              </a:solidFill>
              <a:latin typeface="Verdana" pitchFamily="34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it-IT" sz="1400" dirty="0" smtClean="0">
                <a:solidFill>
                  <a:srgbClr val="0000FF"/>
                </a:solidFill>
                <a:latin typeface="Verdana" pitchFamily="34" charset="0"/>
              </a:rPr>
              <a:t> </a:t>
            </a:r>
            <a:r>
              <a:rPr lang="it-IT" sz="1400" dirty="0" err="1" smtClean="0">
                <a:solidFill>
                  <a:srgbClr val="0000FF"/>
                </a:solidFill>
                <a:latin typeface="Verdana" pitchFamily="34" charset="0"/>
              </a:rPr>
              <a:t>Only</a:t>
            </a:r>
            <a:r>
              <a:rPr lang="it-IT" sz="1400" dirty="0" smtClean="0">
                <a:solidFill>
                  <a:srgbClr val="0000FF"/>
                </a:solidFill>
                <a:latin typeface="Verdana" pitchFamily="34" charset="0"/>
              </a:rPr>
              <a:t> the </a:t>
            </a:r>
            <a:r>
              <a:rPr lang="it-IT" sz="1400" dirty="0" err="1" smtClean="0">
                <a:solidFill>
                  <a:srgbClr val="0000FF"/>
                </a:solidFill>
                <a:latin typeface="Verdana" pitchFamily="34" charset="0"/>
              </a:rPr>
              <a:t>term</a:t>
            </a:r>
            <a:r>
              <a:rPr lang="it-IT" sz="1400" dirty="0" smtClean="0">
                <a:solidFill>
                  <a:srgbClr val="0000FF"/>
                </a:solidFill>
                <a:latin typeface="Verdana" pitchFamily="34" charset="0"/>
              </a:rPr>
              <a:t> </a:t>
            </a:r>
            <a:r>
              <a:rPr lang="it-IT" sz="1400" dirty="0" err="1" smtClean="0">
                <a:solidFill>
                  <a:srgbClr val="0000FF"/>
                </a:solidFill>
                <a:latin typeface="Verdana" pitchFamily="34" charset="0"/>
              </a:rPr>
              <a:t>with</a:t>
            </a:r>
            <a:r>
              <a:rPr lang="it-IT" sz="1400" dirty="0" smtClean="0">
                <a:solidFill>
                  <a:srgbClr val="0000FF"/>
                </a:solidFill>
                <a:latin typeface="Verdana" pitchFamily="34" charset="0"/>
              </a:rPr>
              <a:t> the 2n </a:t>
            </a:r>
            <a:r>
              <a:rPr lang="it-IT" sz="1400" dirty="0" err="1" smtClean="0">
                <a:solidFill>
                  <a:srgbClr val="0000FF"/>
                </a:solidFill>
                <a:latin typeface="Verdana" pitchFamily="34" charset="0"/>
              </a:rPr>
              <a:t>coupled</a:t>
            </a:r>
            <a:r>
              <a:rPr lang="it-IT" sz="1400" dirty="0" smtClean="0">
                <a:solidFill>
                  <a:srgbClr val="0000FF"/>
                </a:solidFill>
                <a:latin typeface="Verdana" pitchFamily="34" charset="0"/>
              </a:rPr>
              <a:t> </a:t>
            </a:r>
            <a:r>
              <a:rPr lang="it-IT" sz="1400" dirty="0" err="1" smtClean="0">
                <a:solidFill>
                  <a:srgbClr val="0000FF"/>
                </a:solidFill>
                <a:latin typeface="Verdana" pitchFamily="34" charset="0"/>
              </a:rPr>
              <a:t>to</a:t>
            </a:r>
            <a:r>
              <a:rPr lang="it-IT" sz="1400" dirty="0" smtClean="0">
                <a:solidFill>
                  <a:srgbClr val="0000FF"/>
                </a:solidFill>
                <a:latin typeface="Verdana" pitchFamily="34" charset="0"/>
              </a:rPr>
              <a:t> S = 0 </a:t>
            </a:r>
            <a:r>
              <a:rPr lang="it-IT" sz="1400" dirty="0" err="1" smtClean="0">
                <a:solidFill>
                  <a:srgbClr val="0000FF"/>
                </a:solidFill>
                <a:latin typeface="Verdana" pitchFamily="34" charset="0"/>
              </a:rPr>
              <a:t>participates</a:t>
            </a:r>
            <a:r>
              <a:rPr lang="it-IT" sz="1400" dirty="0" smtClean="0">
                <a:solidFill>
                  <a:srgbClr val="0000FF"/>
                </a:solidFill>
                <a:latin typeface="Verdana" pitchFamily="34" charset="0"/>
              </a:rPr>
              <a:t> </a:t>
            </a:r>
            <a:r>
              <a:rPr lang="it-IT" sz="1400" dirty="0" err="1" smtClean="0">
                <a:solidFill>
                  <a:srgbClr val="0000FF"/>
                </a:solidFill>
                <a:latin typeface="Verdana" pitchFamily="34" charset="0"/>
              </a:rPr>
              <a:t>to</a:t>
            </a:r>
            <a:r>
              <a:rPr lang="it-IT" sz="1400" dirty="0" smtClean="0">
                <a:solidFill>
                  <a:srgbClr val="0000FF"/>
                </a:solidFill>
                <a:latin typeface="Verdana" pitchFamily="34" charset="0"/>
              </a:rPr>
              <a:t> the transfer</a:t>
            </a:r>
            <a:endParaRPr lang="it-IT" sz="1400" dirty="0">
              <a:solidFill>
                <a:srgbClr val="0000FF"/>
              </a:solidFill>
              <a:latin typeface="Verdana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5742262" y="3357205"/>
            <a:ext cx="3229262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b="1" dirty="0" err="1">
                <a:solidFill>
                  <a:srgbClr val="FF0000"/>
                </a:solidFill>
                <a:latin typeface="Verdana" pitchFamily="34" charset="0"/>
              </a:rPr>
              <a:t>Sequential</a:t>
            </a:r>
            <a:r>
              <a:rPr lang="it-IT" b="1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it-IT" b="1" dirty="0" smtClean="0">
                <a:solidFill>
                  <a:srgbClr val="FF0000"/>
                </a:solidFill>
                <a:latin typeface="Verdana" pitchFamily="34" charset="0"/>
              </a:rPr>
              <a:t>transfer</a:t>
            </a:r>
            <a:endParaRPr lang="it-IT" dirty="0" smtClean="0">
              <a:solidFill>
                <a:srgbClr val="FF0000"/>
              </a:solidFill>
              <a:latin typeface="Verdana" pitchFamily="34" charset="0"/>
            </a:endParaRPr>
          </a:p>
          <a:p>
            <a:pPr algn="ctr"/>
            <a:r>
              <a:rPr lang="it-IT" dirty="0" smtClean="0">
                <a:solidFill>
                  <a:srgbClr val="FF0000"/>
                </a:solidFill>
                <a:latin typeface="Verdana" pitchFamily="34" charset="0"/>
              </a:rPr>
              <a:t>(DWBA)</a:t>
            </a:r>
            <a:endParaRPr lang="it-IT" dirty="0">
              <a:solidFill>
                <a:srgbClr val="FF0000"/>
              </a:solidFill>
              <a:latin typeface="Verdana" pitchFamily="34" charset="0"/>
            </a:endParaRPr>
          </a:p>
          <a:p>
            <a:pPr algn="ctr"/>
            <a:r>
              <a:rPr lang="it-IT" sz="1400" dirty="0" err="1">
                <a:solidFill>
                  <a:srgbClr val="FF0000"/>
                </a:solidFill>
                <a:latin typeface="Verdana" pitchFamily="34" charset="0"/>
              </a:rPr>
              <a:t>Introducing</a:t>
            </a:r>
            <a:r>
              <a:rPr lang="it-IT" sz="1400" dirty="0">
                <a:solidFill>
                  <a:srgbClr val="FF0000"/>
                </a:solidFill>
                <a:latin typeface="Verdana" pitchFamily="34" charset="0"/>
              </a:rPr>
              <a:t> the </a:t>
            </a:r>
            <a:r>
              <a:rPr lang="it-IT" sz="1400" baseline="30000" dirty="0">
                <a:solidFill>
                  <a:srgbClr val="FF0000"/>
                </a:solidFill>
                <a:latin typeface="Verdana" pitchFamily="34" charset="0"/>
              </a:rPr>
              <a:t>17</a:t>
            </a:r>
            <a:r>
              <a:rPr lang="it-IT" sz="1400" dirty="0">
                <a:solidFill>
                  <a:srgbClr val="FF0000"/>
                </a:solidFill>
                <a:latin typeface="Verdana" pitchFamily="34" charset="0"/>
              </a:rPr>
              <a:t>O +</a:t>
            </a:r>
            <a:r>
              <a:rPr lang="it-IT" sz="1400" baseline="30000" dirty="0">
                <a:solidFill>
                  <a:srgbClr val="FF0000"/>
                </a:solidFill>
                <a:latin typeface="Verdana" pitchFamily="34" charset="0"/>
              </a:rPr>
              <a:t>13</a:t>
            </a:r>
            <a:r>
              <a:rPr lang="it-IT" sz="1400" dirty="0">
                <a:solidFill>
                  <a:srgbClr val="FF0000"/>
                </a:solidFill>
                <a:latin typeface="Verdana" pitchFamily="34" charset="0"/>
              </a:rPr>
              <a:t>C </a:t>
            </a:r>
            <a:r>
              <a:rPr lang="it-IT" sz="1400" dirty="0" smtClean="0">
                <a:solidFill>
                  <a:srgbClr val="FF0000"/>
                </a:solidFill>
                <a:latin typeface="Verdana" pitchFamily="34" charset="0"/>
              </a:rPr>
              <a:t>intermediate </a:t>
            </a:r>
            <a:r>
              <a:rPr lang="it-IT" sz="1400" dirty="0" err="1">
                <a:solidFill>
                  <a:srgbClr val="FF0000"/>
                </a:solidFill>
                <a:latin typeface="Verdana" pitchFamily="34" charset="0"/>
              </a:rPr>
              <a:t>partition</a:t>
            </a:r>
            <a:r>
              <a:rPr lang="it-IT" sz="1400" dirty="0">
                <a:solidFill>
                  <a:srgbClr val="FF0000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5731164" y="4515102"/>
            <a:ext cx="3240360" cy="7848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b="1" dirty="0" err="1" smtClean="0">
                <a:solidFill>
                  <a:srgbClr val="009A46"/>
                </a:solidFill>
                <a:latin typeface="Verdana" pitchFamily="34" charset="0"/>
              </a:rPr>
              <a:t>Independent</a:t>
            </a:r>
            <a:r>
              <a:rPr lang="it-IT" b="1" dirty="0" smtClean="0">
                <a:solidFill>
                  <a:srgbClr val="009A46"/>
                </a:solidFill>
                <a:latin typeface="Verdana" pitchFamily="34" charset="0"/>
              </a:rPr>
              <a:t> </a:t>
            </a:r>
            <a:r>
              <a:rPr lang="it-IT" b="1" dirty="0" err="1" smtClean="0">
                <a:solidFill>
                  <a:srgbClr val="009A46"/>
                </a:solidFill>
                <a:latin typeface="Verdana" pitchFamily="34" charset="0"/>
              </a:rPr>
              <a:t>coord</a:t>
            </a:r>
            <a:r>
              <a:rPr lang="it-IT" b="1" dirty="0" smtClean="0">
                <a:solidFill>
                  <a:srgbClr val="009A46"/>
                </a:solidFill>
                <a:latin typeface="Verdana" pitchFamily="34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it-IT" dirty="0" smtClean="0">
                <a:solidFill>
                  <a:srgbClr val="009A46"/>
                </a:solidFill>
                <a:latin typeface="Verdana" pitchFamily="34" charset="0"/>
              </a:rPr>
              <a:t>(CRC)</a:t>
            </a:r>
            <a:endParaRPr lang="it-IT" dirty="0">
              <a:solidFill>
                <a:srgbClr val="009A46"/>
              </a:solidFill>
              <a:latin typeface="Verdana" pitchFamily="34" charset="0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35496" y="5373216"/>
            <a:ext cx="56182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Presence of two-neutron pairing correlations in other </a:t>
            </a:r>
            <a:r>
              <a:rPr lang="en-US" b="1" baseline="30000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r>
              <a:rPr lang="en-US" b="1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states</a:t>
            </a:r>
            <a:r>
              <a:rPr lang="it-IT" b="1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5724128" y="5805264"/>
            <a:ext cx="20304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</a:t>
            </a:r>
            <a:r>
              <a:rPr lang="it-IT" b="1" dirty="0" err="1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arbitrary</a:t>
            </a:r>
            <a:r>
              <a:rPr lang="it-IT" b="1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b="1" dirty="0" err="1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scaling</a:t>
            </a:r>
            <a:endParaRPr lang="it-IT" b="1" dirty="0" smtClean="0">
              <a:solidFill>
                <a:srgbClr val="FF66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20688"/>
            <a:ext cx="5207000" cy="4851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24128" y="5373216"/>
            <a:ext cx="324036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4DCFE5"/>
                </a:solidFill>
                <a:latin typeface="Verdana"/>
                <a:cs typeface="Verdana"/>
              </a:rPr>
              <a:t>CRC</a:t>
            </a:r>
            <a:r>
              <a:rPr lang="en-US" b="1" dirty="0" smtClean="0">
                <a:solidFill>
                  <a:srgbClr val="4DCFE5"/>
                </a:solidFill>
                <a:latin typeface="Verdana"/>
                <a:cs typeface="Verdana"/>
              </a:rPr>
              <a:t> -1n transfer</a:t>
            </a:r>
          </a:p>
        </p:txBody>
      </p:sp>
      <p:sp>
        <p:nvSpPr>
          <p:cNvPr id="12" name="Rettangolo 15"/>
          <p:cNvSpPr/>
          <p:nvPr/>
        </p:nvSpPr>
        <p:spPr>
          <a:xfrm>
            <a:off x="5508104" y="6597352"/>
            <a:ext cx="3635896" cy="2606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J. Lubian I LIA meeting 2018, São José dos Campos</a:t>
            </a:r>
            <a:endParaRPr lang="en-US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00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16"/>
    </mc:Choice>
    <mc:Fallback xmlns="">
      <p:transition spd="slow" advTm="1811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/>
          <p:nvPr/>
        </p:nvSpPr>
        <p:spPr>
          <a:xfrm>
            <a:off x="-2" y="-1"/>
            <a:ext cx="7020274" cy="54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works published in 2016-2017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9380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467544" y="2786496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Study of the </a:t>
            </a:r>
            <a:r>
              <a:rPr lang="en-GB" sz="2800" b="1" baseline="30000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r>
              <a:rPr lang="en-GB" sz="2800" b="1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C(</a:t>
            </a:r>
            <a:r>
              <a:rPr lang="en-GB" sz="2800" b="1" baseline="30000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r>
              <a:rPr lang="en-GB" sz="2800" b="1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O,</a:t>
            </a:r>
            <a:r>
              <a:rPr lang="en-GB" sz="2800" b="1" baseline="30000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en-GB" sz="2800" b="1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O)</a:t>
            </a:r>
            <a:r>
              <a:rPr lang="en-GB" sz="2800" b="1" baseline="30000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r>
              <a:rPr lang="en-GB" sz="2800" b="1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reaction at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FF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84 MeV incident energy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0" y="1416178"/>
            <a:ext cx="9143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happens if we add a neutron to the </a:t>
            </a:r>
            <a:r>
              <a:rPr lang="en-US" sz="28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system?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75656" y="5229200"/>
            <a:ext cx="5933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2400" dirty="0" smtClean="0">
                <a:latin typeface="Arial" pitchFamily="34" charset="0"/>
                <a:cs typeface="Arial" pitchFamily="34" charset="0"/>
              </a:rPr>
              <a:t>D. Carbone et al., PRC 95, 034603 </a:t>
            </a:r>
            <a:r>
              <a:rPr lang="is-IS" sz="2400" dirty="0">
                <a:latin typeface="Arial" pitchFamily="34" charset="0"/>
                <a:cs typeface="Arial" pitchFamily="34" charset="0"/>
              </a:rPr>
              <a:t>(2017)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ttangolo 15"/>
          <p:cNvSpPr/>
          <p:nvPr/>
        </p:nvSpPr>
        <p:spPr>
          <a:xfrm>
            <a:off x="5508104" y="6597352"/>
            <a:ext cx="3635896" cy="2606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J. Lubian I LIA meeting 2018, São José dos Campos</a:t>
            </a:r>
            <a:endParaRPr lang="en-US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08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" t="10877" r="9642" b="30395"/>
          <a:stretch/>
        </p:blipFill>
        <p:spPr bwMode="auto">
          <a:xfrm>
            <a:off x="179512" y="1012596"/>
            <a:ext cx="4832069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asellaDiTesto 28"/>
          <p:cNvSpPr txBox="1"/>
          <p:nvPr/>
        </p:nvSpPr>
        <p:spPr>
          <a:xfrm rot="16200000">
            <a:off x="2925463" y="2941662"/>
            <a:ext cx="1309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13.7 (GPV)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4474180" y="5616244"/>
            <a:ext cx="3383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Energy resolution ~ 200 keV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1620188" y="5793752"/>
            <a:ext cx="1980000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9° &lt; </a:t>
            </a:r>
            <a:r>
              <a:rPr lang="el-GR" sz="20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θ</a:t>
            </a:r>
            <a:r>
              <a:rPr lang="it-IT" sz="2000" baseline="-25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lab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&lt; 10°</a:t>
            </a:r>
            <a:endParaRPr lang="it-IT" sz="2000" baseline="-25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ettangolo arrotondato 22"/>
          <p:cNvSpPr/>
          <p:nvPr/>
        </p:nvSpPr>
        <p:spPr>
          <a:xfrm>
            <a:off x="1017796" y="584744"/>
            <a:ext cx="3456384" cy="54000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aseline="30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r>
              <a:rPr lang="it-IT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C(</a:t>
            </a:r>
            <a:r>
              <a:rPr lang="it-IT" sz="2800" baseline="30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r>
              <a:rPr lang="it-IT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O,</a:t>
            </a:r>
            <a:r>
              <a:rPr lang="it-IT" sz="2800" baseline="30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it-IT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O)</a:t>
            </a:r>
            <a:r>
              <a:rPr lang="it-IT" sz="2800" baseline="30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r>
              <a:rPr lang="it-IT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lang="it-IT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4" name="Connettore 1 23"/>
          <p:cNvCxnSpPr/>
          <p:nvPr/>
        </p:nvCxnSpPr>
        <p:spPr>
          <a:xfrm>
            <a:off x="2789087" y="1216638"/>
            <a:ext cx="0" cy="3924000"/>
          </a:xfrm>
          <a:prstGeom prst="line">
            <a:avLst/>
          </a:prstGeom>
          <a:ln w="19050">
            <a:solidFill>
              <a:srgbClr val="FF66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/>
          <p:cNvSpPr txBox="1"/>
          <p:nvPr/>
        </p:nvSpPr>
        <p:spPr>
          <a:xfrm rot="5400000">
            <a:off x="2076874" y="1949929"/>
            <a:ext cx="17281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i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it-IT" sz="1050" b="1" baseline="-25000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2n </a:t>
            </a:r>
            <a:r>
              <a:rPr lang="it-IT" sz="1050" b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9.35 </a:t>
            </a:r>
            <a:r>
              <a:rPr lang="it-IT" sz="1050" b="1" dirty="0" err="1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MeV</a:t>
            </a:r>
            <a:endParaRPr lang="it-IT" sz="1050" b="1" dirty="0" smtClean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ettangolo 35"/>
          <p:cNvSpPr/>
          <p:nvPr/>
        </p:nvSpPr>
        <p:spPr>
          <a:xfrm>
            <a:off x="-2" y="-1"/>
            <a:ext cx="7020274" cy="54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baseline="300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energy spectrum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Line 254"/>
          <p:cNvSpPr>
            <a:spLocks noChangeShapeType="1"/>
          </p:cNvSpPr>
          <p:nvPr/>
        </p:nvSpPr>
        <p:spPr bwMode="auto">
          <a:xfrm flipH="1">
            <a:off x="3585382" y="3633263"/>
            <a:ext cx="0" cy="486905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ffectLst/>
        </p:spPr>
        <p:txBody>
          <a:bodyPr wrap="square" lIns="90000" tIns="46800" rIns="90000" bIns="46800">
            <a:spAutoFit/>
          </a:bodyPr>
          <a:lstStyle/>
          <a:p>
            <a:endParaRPr lang="en-US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0" name="Connettore 1 39"/>
          <p:cNvCxnSpPr/>
          <p:nvPr/>
        </p:nvCxnSpPr>
        <p:spPr>
          <a:xfrm>
            <a:off x="1243024" y="1241927"/>
            <a:ext cx="0" cy="3924000"/>
          </a:xfrm>
          <a:prstGeom prst="line">
            <a:avLst/>
          </a:prstGeom>
          <a:ln w="19050">
            <a:solidFill>
              <a:srgbClr val="FF66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0"/>
          <p:cNvSpPr txBox="1"/>
          <p:nvPr/>
        </p:nvSpPr>
        <p:spPr>
          <a:xfrm rot="5400000">
            <a:off x="530811" y="1975218"/>
            <a:ext cx="17281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i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it-IT" sz="1050" b="1" baseline="-25000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it-IT" sz="1050" b="1" dirty="0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1.218 </a:t>
            </a:r>
            <a:r>
              <a:rPr lang="it-IT" sz="1050" b="1" dirty="0" err="1" smtClean="0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MeV</a:t>
            </a:r>
            <a:endParaRPr lang="it-IT" sz="1050" b="1" dirty="0" smtClean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Rettangolo arrotondato 41"/>
          <p:cNvSpPr/>
          <p:nvPr/>
        </p:nvSpPr>
        <p:spPr>
          <a:xfrm>
            <a:off x="5117972" y="3789040"/>
            <a:ext cx="3846516" cy="59611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05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F. </a:t>
            </a:r>
            <a:r>
              <a:rPr lang="fr-FR" sz="105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Cappuzzello</a:t>
            </a:r>
            <a:r>
              <a:rPr lang="fr-FR" sz="105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al., Nat. Commun. 6, 6743 (2015) </a:t>
            </a:r>
            <a:endParaRPr lang="en-GB" sz="1050" b="1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05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Carbone, EPJ Plus (2015) 130:143</a:t>
            </a:r>
            <a:endParaRPr lang="en-GB" sz="105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4879983" y="1286611"/>
            <a:ext cx="41565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/>
              </a:buClr>
              <a:buFont typeface="Wingdings" charset="2"/>
              <a:buChar char="Ø"/>
            </a:pP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Same states populated in the  (</a:t>
            </a:r>
            <a:r>
              <a:rPr lang="en-GB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t,p</a:t>
            </a: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reactions</a:t>
            </a:r>
          </a:p>
          <a:p>
            <a:pPr marL="285750" indent="-285750">
              <a:buClr>
                <a:schemeClr val="accent6"/>
              </a:buClr>
              <a:buFont typeface="Wingdings" charset="2"/>
              <a:buChar char="Ø"/>
            </a:pPr>
            <a:endParaRPr lang="en-GB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chemeClr val="accent6"/>
              </a:buClr>
              <a:buFont typeface="Wingdings" charset="2"/>
              <a:buChar char="Ø"/>
            </a:pP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Strong population of states with</a:t>
            </a:r>
          </a:p>
          <a:p>
            <a:pPr>
              <a:buClr>
                <a:schemeClr val="accent6"/>
              </a:buClr>
            </a:pP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en-GB" sz="20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+ 2</a:t>
            </a:r>
            <a:r>
              <a:rPr lang="en-GB" sz="20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configurations  </a:t>
            </a:r>
          </a:p>
          <a:p>
            <a:pPr marL="285750" indent="-285750">
              <a:buClr>
                <a:schemeClr val="accent6"/>
              </a:buClr>
              <a:buFont typeface="Wingdings" charset="2"/>
              <a:buChar char="Ø"/>
            </a:pPr>
            <a:endParaRPr lang="en-GB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chemeClr val="accent6"/>
              </a:buClr>
              <a:buFont typeface="Wingdings" charset="2"/>
              <a:buChar char="Ø"/>
            </a:pP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Population of the Giant Pairing Vibration above </a:t>
            </a:r>
            <a:r>
              <a:rPr lang="en-GB" sz="20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GB" sz="2000" baseline="-25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2n</a:t>
            </a:r>
            <a:endParaRPr lang="en-GB" sz="2000" baseline="-25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ttangolo 15"/>
          <p:cNvSpPr/>
          <p:nvPr/>
        </p:nvSpPr>
        <p:spPr>
          <a:xfrm>
            <a:off x="5508104" y="6597352"/>
            <a:ext cx="3635896" cy="2606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J. Lubian I LIA meeting 2018, São José dos Campos</a:t>
            </a:r>
            <a:endParaRPr lang="en-US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63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4"/>
    </mc:Choice>
    <mc:Fallback xmlns="">
      <p:transition spd="slow" advTm="979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buFont typeface="Arial" pitchFamily="34" charset="0"/>
          <a:buChar char="•"/>
          <a:defRPr sz="240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171219</TotalTime>
  <Words>2669</Words>
  <Application>Microsoft Macintosh PowerPoint</Application>
  <PresentationFormat>On-screen Show (4:3)</PresentationFormat>
  <Paragraphs>375</Paragraphs>
  <Slides>33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Diana</dc:creator>
  <cp:lastModifiedBy>Jesus Lubian Rios</cp:lastModifiedBy>
  <cp:revision>1463</cp:revision>
  <cp:lastPrinted>2016-09-03T13:27:00Z</cp:lastPrinted>
  <dcterms:created xsi:type="dcterms:W3CDTF">2010-06-26T08:25:25Z</dcterms:created>
  <dcterms:modified xsi:type="dcterms:W3CDTF">2018-06-13T01:33:02Z</dcterms:modified>
</cp:coreProperties>
</file>