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513" r:id="rId2"/>
    <p:sldId id="555" r:id="rId3"/>
    <p:sldId id="535" r:id="rId4"/>
    <p:sldId id="537" r:id="rId5"/>
    <p:sldId id="538" r:id="rId6"/>
    <p:sldId id="539" r:id="rId7"/>
    <p:sldId id="556" r:id="rId8"/>
    <p:sldId id="557" r:id="rId9"/>
    <p:sldId id="560" r:id="rId10"/>
    <p:sldId id="559" r:id="rId11"/>
    <p:sldId id="563" r:id="rId12"/>
    <p:sldId id="569" r:id="rId13"/>
    <p:sldId id="570" r:id="rId14"/>
    <p:sldId id="581" r:id="rId15"/>
    <p:sldId id="574" r:id="rId16"/>
    <p:sldId id="586" r:id="rId17"/>
    <p:sldId id="564" r:id="rId18"/>
    <p:sldId id="561" r:id="rId19"/>
    <p:sldId id="575" r:id="rId20"/>
    <p:sldId id="576" r:id="rId21"/>
    <p:sldId id="588" r:id="rId22"/>
    <p:sldId id="589" r:id="rId23"/>
    <p:sldId id="593" r:id="rId24"/>
    <p:sldId id="577" r:id="rId25"/>
    <p:sldId id="592" r:id="rId26"/>
    <p:sldId id="578" r:id="rId27"/>
    <p:sldId id="579" r:id="rId28"/>
    <p:sldId id="580" r:id="rId29"/>
    <p:sldId id="595" r:id="rId30"/>
    <p:sldId id="596" r:id="rId31"/>
    <p:sldId id="594" r:id="rId32"/>
    <p:sldId id="590" r:id="rId33"/>
  </p:sldIdLst>
  <p:sldSz cx="9144000" cy="5143500" type="screen16x9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son Gonçalves Moreira" initials="EG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0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Estilo com Tema 2 - Ênfas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>
      <p:cViewPr varScale="1">
        <p:scale>
          <a:sx n="136" d="100"/>
          <a:sy n="136" d="100"/>
        </p:scale>
        <p:origin x="108" y="162"/>
      </p:cViewPr>
      <p:guideLst>
        <p:guide orient="horz" pos="29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39" y="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C1174-1DD9-4704-955C-5464FB1CF5A3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72185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39" y="972185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142DB-69C1-40F9-9D9C-10ED626340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9610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9B53B08-2899-4559-B0A1-E1206F772DA9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689D33C-55F7-4C15-8F98-C59334316F3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98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353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8900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363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758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260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142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651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876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273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612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0455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25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335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338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8797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548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962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622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98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3762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924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561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827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52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71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177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310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730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9D33C-55F7-4C15-8F98-C59334316F31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61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5303-E12C-4D02-87FF-417670C1528C}" type="datetimeFigureOut">
              <a:rPr lang="pt-BR" smtClean="0"/>
              <a:pPr/>
              <a:t>12/06/2018</a:t>
            </a:fld>
            <a:endParaRPr lang="pt-BR" dirty="0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B2D-470A-44D2-A421-E37A9E5A51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5303-E12C-4D02-87FF-417670C1528C}" type="datetimeFigureOut">
              <a:rPr lang="pt-BR" smtClean="0"/>
              <a:pPr/>
              <a:t>12/06/2018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B2D-470A-44D2-A421-E37A9E5A51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5303-E12C-4D02-87FF-417670C1528C}" type="datetimeFigureOut">
              <a:rPr lang="pt-BR" smtClean="0"/>
              <a:pPr/>
              <a:t>12/06/2018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B2D-470A-44D2-A421-E37A9E5A51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5303-E12C-4D02-87FF-417670C1528C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B2D-470A-44D2-A421-E37A9E5A51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B2D-470A-44D2-A421-E37A9E5A51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5303-E12C-4D02-87FF-417670C1528C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B2D-470A-44D2-A421-E37A9E5A51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5303-E12C-4D02-87FF-417670C1528C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B2D-470A-44D2-A421-E37A9E5A51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5303-E12C-4D02-87FF-417670C1528C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B2D-470A-44D2-A421-E37A9E5A51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5303-E12C-4D02-87FF-417670C1528C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B2D-470A-44D2-A421-E37A9E5A51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5303-E12C-4D02-87FF-417670C1528C}" type="datetimeFigureOut">
              <a:rPr lang="pt-BR" smtClean="0"/>
              <a:pPr/>
              <a:t>12/06/2018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B2D-470A-44D2-A421-E37A9E5A51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com Único Canto Aparado e Arredondado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ângulo retângulo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5303-E12C-4D02-87FF-417670C1528C}" type="datetimeFigureOut">
              <a:rPr lang="pt-BR" smtClean="0"/>
              <a:pPr/>
              <a:t>12/06/2018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89B89B2D-470A-44D2-A421-E37A9E5A51F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orma livre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a livre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  <a:p>
            <a:pPr lvl="1" eaLnBrk="1" latinLnBrk="0" hangingPunct="1"/>
            <a:r>
              <a:rPr kumimoji="0" lang="pt-BR" dirty="0" smtClean="0"/>
              <a:t>Segundo nível</a:t>
            </a:r>
          </a:p>
          <a:p>
            <a:pPr lvl="2" eaLnBrk="1" latinLnBrk="0" hangingPunct="1"/>
            <a:r>
              <a:rPr kumimoji="0" lang="pt-BR" dirty="0" smtClean="0"/>
              <a:t>Terceiro nível</a:t>
            </a:r>
          </a:p>
          <a:p>
            <a:pPr lvl="3" eaLnBrk="1" latinLnBrk="0" hangingPunct="1"/>
            <a:r>
              <a:rPr kumimoji="0" lang="pt-BR" dirty="0" smtClean="0"/>
              <a:t>Quarto nível</a:t>
            </a:r>
          </a:p>
          <a:p>
            <a:pPr lvl="4" eaLnBrk="1" latinLnBrk="0" hangingPunct="1"/>
            <a:r>
              <a:rPr kumimoji="0" lang="pt-BR" dirty="0" smtClean="0"/>
              <a:t>Quinto nível</a:t>
            </a:r>
            <a:endParaRPr kumimoji="0" lang="en-US" dirty="0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011288" y="4746178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latin typeface="+mj-lt"/>
              </a:defRPr>
            </a:lvl1pPr>
          </a:lstStyle>
          <a:p>
            <a:endParaRPr lang="en-US" dirty="0" smtClean="0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B89B2D-470A-44D2-A421-E37A9E5A51F2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pic>
        <p:nvPicPr>
          <p:cNvPr id="14" name="Imagem 13" descr="logo_ipen_azu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21551" y="4703527"/>
            <a:ext cx="658228" cy="34349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1244009" y="4753476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rgbClr val="2A0FEF"/>
                </a:solidFill>
                <a:latin typeface="+mj-lt"/>
              </a:rPr>
              <a:t>Centro do </a:t>
            </a:r>
            <a:r>
              <a:rPr lang="en-US" sz="1600" b="1" dirty="0" err="1" smtClean="0">
                <a:solidFill>
                  <a:srgbClr val="2A0FEF"/>
                </a:solidFill>
                <a:latin typeface="+mj-lt"/>
              </a:rPr>
              <a:t>Reator</a:t>
            </a:r>
            <a:r>
              <a:rPr lang="en-US" sz="1600" b="1" dirty="0" smtClean="0">
                <a:solidFill>
                  <a:srgbClr val="2A0FEF"/>
                </a:solidFill>
                <a:latin typeface="+mj-lt"/>
              </a:rPr>
              <a:t> de </a:t>
            </a:r>
            <a:r>
              <a:rPr lang="en-US" sz="1600" b="1" dirty="0" err="1" smtClean="0">
                <a:solidFill>
                  <a:srgbClr val="2A0FEF"/>
                </a:solidFill>
                <a:latin typeface="+mj-lt"/>
              </a:rPr>
              <a:t>Pesquisa</a:t>
            </a:r>
            <a:r>
              <a:rPr lang="en-US" sz="1600" b="1" dirty="0" smtClean="0">
                <a:solidFill>
                  <a:srgbClr val="2A0FEF"/>
                </a:solidFill>
                <a:latin typeface="+mj-lt"/>
              </a:rPr>
              <a:t> – </a:t>
            </a:r>
            <a:r>
              <a:rPr lang="en-US" sz="1600" b="1" dirty="0" err="1" smtClean="0">
                <a:solidFill>
                  <a:srgbClr val="2A0FEF"/>
                </a:solidFill>
                <a:latin typeface="+mj-lt"/>
              </a:rPr>
              <a:t>CRPq</a:t>
            </a:r>
            <a:endParaRPr lang="en-US" sz="1600" b="1" dirty="0" smtClean="0">
              <a:solidFill>
                <a:srgbClr val="2A0FEF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j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j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7.jpeg"/><Relationship Id="rId5" Type="http://schemas.openxmlformats.org/officeDocument/2006/relationships/image" Target="../media/image32.png"/><Relationship Id="rId10" Type="http://schemas.openxmlformats.org/officeDocument/2006/relationships/image" Target="../media/image36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Documento_do_Microsoft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2.jpe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emf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emf"/><Relationship Id="rId5" Type="http://schemas.openxmlformats.org/officeDocument/2006/relationships/image" Target="../media/image49.jpeg"/><Relationship Id="rId15" Type="http://schemas.openxmlformats.org/officeDocument/2006/relationships/image" Target="../media/image59.emf"/><Relationship Id="rId10" Type="http://schemas.openxmlformats.org/officeDocument/2006/relationships/image" Target="../media/image54.emf"/><Relationship Id="rId4" Type="http://schemas.openxmlformats.org/officeDocument/2006/relationships/image" Target="../media/image48.jpeg"/><Relationship Id="rId9" Type="http://schemas.openxmlformats.org/officeDocument/2006/relationships/image" Target="../media/image53.emf"/><Relationship Id="rId1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pn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hyperlink" Target="madeira%20normalizada%2015s.avi" TargetMode="Externa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tiff"/><Relationship Id="rId5" Type="http://schemas.openxmlformats.org/officeDocument/2006/relationships/image" Target="../media/image92.tiff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5676" y="1203598"/>
            <a:ext cx="5829300" cy="1259681"/>
          </a:xfrm>
        </p:spPr>
        <p:txBody>
          <a:bodyPr>
            <a:noAutofit/>
          </a:bodyPr>
          <a:lstStyle/>
          <a:p>
            <a:pPr algn="ctr"/>
            <a:r>
              <a:rPr lang="en-GB" sz="3600" dirty="0" smtClean="0"/>
              <a:t>Research and Nuclear Physics Applications at IPEN</a:t>
            </a:r>
            <a:endParaRPr lang="nl-NL" sz="36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26" y="4448175"/>
            <a:ext cx="4305300" cy="695325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098018" y="3615866"/>
            <a:ext cx="4800600" cy="971550"/>
          </a:xfrm>
          <a:prstGeom prst="rect">
            <a:avLst/>
          </a:prstGeom>
        </p:spPr>
        <p:txBody>
          <a:bodyPr vert="horz" lIns="0" rIns="18288">
            <a:normAutofit fontScale="70000" lnSpcReduction="2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Frederico A. Genezini</a:t>
            </a:r>
          </a:p>
          <a:p>
            <a:pPr algn="ctr"/>
            <a:r>
              <a:rPr lang="en-US" smtClean="0"/>
              <a:t>LIA SUBATOMIC PHYSICS: KICK-OFF WORKSHOP São José dos Campos, 12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7" descr="local_crp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022884"/>
            <a:ext cx="4514320" cy="374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143000" y="520393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Nuclear </a:t>
            </a: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and Energy Research </a:t>
            </a:r>
            <a:r>
              <a:rPr lang="en-US" sz="1500" b="1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Institute - IPEN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706126" y="1059582"/>
            <a:ext cx="3114346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14313">
              <a:buFont typeface="Wingdings" panose="05000000000000000000" pitchFamily="2" charset="2"/>
              <a:buChar char="ü"/>
              <a:tabLst>
                <a:tab pos="358775" algn="l"/>
              </a:tabLst>
            </a:pP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Located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at 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the campus of University of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São 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Paulo – USP</a:t>
            </a: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Total area of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about 500.000 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35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2</a:t>
            </a: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Total of 102.000 m</a:t>
            </a:r>
            <a:r>
              <a:rPr lang="en-US" sz="135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of building area;</a:t>
            </a: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11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departments; 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 defTabSz="36036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USP graduation ~150 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M.Sc. and 60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	Ph.D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. /year om Nuclear Technology; 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About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680 permanent staff;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         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     300 Undergraduate students;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500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Graduate students;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         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     100 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Post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doc students;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         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     120 Volunteers;</a:t>
            </a:r>
          </a:p>
          <a:p>
            <a:r>
              <a:rPr lang="pt-BR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   Total of 1500  workers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0426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359904"/>
              </p:ext>
            </p:extLst>
          </p:nvPr>
        </p:nvGraphicFramePr>
        <p:xfrm>
          <a:off x="719572" y="1051357"/>
          <a:ext cx="7560840" cy="1988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1695"/>
                <a:gridCol w="4159145"/>
              </a:tblGrid>
              <a:tr h="272222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ct val="0"/>
                        </a:spcBef>
                      </a:pPr>
                      <a:r>
                        <a:rPr lang="en-US" sz="1500" b="1" i="1" u="sng" kern="1200" dirty="0" smtClean="0">
                          <a:solidFill>
                            <a:srgbClr val="0000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Main Facilities of IPEN</a:t>
                      </a:r>
                      <a:endParaRPr lang="pt-BR" sz="1500" b="1" i="1" u="sng" kern="1200" dirty="0">
                        <a:solidFill>
                          <a:srgbClr val="0000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254772"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 smtClean="0">
                          <a:solidFill>
                            <a:srgbClr val="3333CC"/>
                          </a:solidFill>
                          <a:latin typeface="Calibri" pitchFamily="34" charset="0"/>
                        </a:rPr>
                        <a:t>Nuclear </a:t>
                      </a:r>
                      <a:endParaRPr lang="pt-BR" sz="1200" u="none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 smtClean="0">
                          <a:solidFill>
                            <a:srgbClr val="3333CC"/>
                          </a:solidFill>
                          <a:latin typeface="Calibri" pitchFamily="34" charset="0"/>
                        </a:rPr>
                        <a:t>Radioactive</a:t>
                      </a:r>
                      <a:endParaRPr lang="pt-BR" sz="1200" u="none" dirty="0"/>
                    </a:p>
                  </a:txBody>
                  <a:tcPr marL="68580" marR="68580" marT="34290" marB="34290"/>
                </a:tc>
              </a:tr>
              <a:tr h="1436493">
                <a:tc>
                  <a:txBody>
                    <a:bodyPr/>
                    <a:lstStyle/>
                    <a:p>
                      <a:pPr>
                        <a:spcBef>
                          <a:spcPct val="30000"/>
                        </a:spcBef>
                        <a:buClr>
                          <a:srgbClr val="660033"/>
                        </a:buClr>
                        <a:buFont typeface="Wingdings" pitchFamily="2" charset="2"/>
                        <a:buChar char="ü"/>
                      </a:pPr>
                      <a:r>
                        <a:rPr lang="en-US" sz="1200" b="0" dirty="0" smtClean="0">
                          <a:solidFill>
                            <a:srgbClr val="3333CC"/>
                          </a:solidFill>
                          <a:latin typeface="Calibri" pitchFamily="34" charset="0"/>
                        </a:rPr>
                        <a:t>IEA-R1 Research Reactor (1957 – 5MW)</a:t>
                      </a:r>
                    </a:p>
                    <a:p>
                      <a:pPr>
                        <a:spcBef>
                          <a:spcPct val="30000"/>
                        </a:spcBef>
                        <a:buClr>
                          <a:srgbClr val="660033"/>
                        </a:buClr>
                        <a:buFont typeface="Wingdings" pitchFamily="2" charset="2"/>
                        <a:buChar char="ü"/>
                      </a:pPr>
                      <a:r>
                        <a:rPr lang="en-US" sz="1200" dirty="0" smtClean="0">
                          <a:solidFill>
                            <a:srgbClr val="3333CC"/>
                          </a:solidFill>
                          <a:latin typeface="Calibri" pitchFamily="34" charset="0"/>
                        </a:rPr>
                        <a:t> IPEN/MB-01 Reactor (1987 – 100W)</a:t>
                      </a:r>
                    </a:p>
                    <a:p>
                      <a:pPr>
                        <a:spcBef>
                          <a:spcPct val="30000"/>
                        </a:spcBef>
                        <a:buClr>
                          <a:srgbClr val="660033"/>
                        </a:buClr>
                        <a:buFont typeface="Wingdings" pitchFamily="2" charset="2"/>
                        <a:buChar char="ü"/>
                      </a:pPr>
                      <a:r>
                        <a:rPr lang="en-US" sz="1200" dirty="0" smtClean="0">
                          <a:solidFill>
                            <a:srgbClr val="3333CC"/>
                          </a:solidFill>
                          <a:latin typeface="Calibri" pitchFamily="34" charset="0"/>
                        </a:rPr>
                        <a:t> Fuel Factory</a:t>
                      </a:r>
                    </a:p>
                    <a:p>
                      <a:endParaRPr lang="pt-B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Bef>
                          <a:spcPct val="30000"/>
                        </a:spcBef>
                        <a:buClr>
                          <a:srgbClr val="660033"/>
                        </a:buClr>
                        <a:buFont typeface="Wingdings" pitchFamily="2" charset="2"/>
                        <a:buChar char="ü"/>
                      </a:pPr>
                      <a:r>
                        <a:rPr lang="en-US" sz="1200" dirty="0" smtClean="0">
                          <a:solidFill>
                            <a:srgbClr val="3333CC"/>
                          </a:solidFill>
                          <a:latin typeface="Calibri" pitchFamily="34" charset="0"/>
                        </a:rPr>
                        <a:t>Cyclotron Accelerator (IBA Cyclone 30 -  1998)</a:t>
                      </a:r>
                    </a:p>
                    <a:p>
                      <a:pPr>
                        <a:spcBef>
                          <a:spcPct val="30000"/>
                        </a:spcBef>
                        <a:buClr>
                          <a:srgbClr val="660033"/>
                        </a:buClr>
                        <a:buFont typeface="Wingdings" pitchFamily="2" charset="2"/>
                        <a:buChar char="ü"/>
                      </a:pPr>
                      <a:r>
                        <a:rPr lang="en-US" sz="1200" dirty="0" smtClean="0">
                          <a:solidFill>
                            <a:srgbClr val="3333CC"/>
                          </a:solidFill>
                          <a:latin typeface="Calibri" pitchFamily="34" charset="0"/>
                        </a:rPr>
                        <a:t> Cyclotron Accelerator (IBA 18/18 – under modification)</a:t>
                      </a:r>
                    </a:p>
                    <a:p>
                      <a:pPr>
                        <a:spcBef>
                          <a:spcPct val="30000"/>
                        </a:spcBef>
                        <a:buClr>
                          <a:srgbClr val="660033"/>
                        </a:buClr>
                        <a:buFont typeface="Wingdings" pitchFamily="2" charset="2"/>
                        <a:buChar char="ü"/>
                      </a:pPr>
                      <a:r>
                        <a:rPr lang="en-US" sz="1200" dirty="0" smtClean="0">
                          <a:solidFill>
                            <a:srgbClr val="3333CC"/>
                          </a:solidFill>
                          <a:latin typeface="Calibri" pitchFamily="34" charset="0"/>
                        </a:rPr>
                        <a:t> Radiopharmacy unit (1959)</a:t>
                      </a:r>
                    </a:p>
                    <a:p>
                      <a:pPr>
                        <a:spcBef>
                          <a:spcPct val="30000"/>
                        </a:spcBef>
                        <a:buClr>
                          <a:srgbClr val="660033"/>
                        </a:buClr>
                        <a:buFont typeface="Wingdings" pitchFamily="2" charset="2"/>
                        <a:buChar char="ü"/>
                      </a:pPr>
                      <a:r>
                        <a:rPr lang="en-US" sz="1200" dirty="0" smtClean="0">
                          <a:solidFill>
                            <a:srgbClr val="3333CC"/>
                          </a:solidFill>
                          <a:latin typeface="Calibri" pitchFamily="34" charset="0"/>
                        </a:rPr>
                        <a:t> Co source Irradiator (2002);</a:t>
                      </a:r>
                    </a:p>
                    <a:p>
                      <a:pPr>
                        <a:spcBef>
                          <a:spcPct val="30000"/>
                        </a:spcBef>
                        <a:buClr>
                          <a:srgbClr val="660033"/>
                        </a:buClr>
                        <a:buFont typeface="Wingdings" pitchFamily="2" charset="2"/>
                        <a:buChar char="ü"/>
                      </a:pPr>
                      <a:r>
                        <a:rPr kumimoji="0"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pt-BR" sz="1200" kern="1200" dirty="0" smtClean="0">
                          <a:solidFill>
                            <a:srgbClr val="3333CC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Table Top TeraWatt Laser (2005).</a:t>
                      </a:r>
                      <a:endParaRPr lang="en-US" sz="1200" i="1" dirty="0" smtClean="0">
                        <a:solidFill>
                          <a:srgbClr val="3333CC"/>
                        </a:solidFill>
                        <a:latin typeface="Calibri" pitchFamily="34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5" name="Picture 2" descr="Resultado de imagem para irradiador multipropósi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3072781"/>
            <a:ext cx="2280530" cy="16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m para ipen mb0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35" y="3072390"/>
            <a:ext cx="2282400" cy="16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2.bp.blogspot.com/-SYiCkP9XCiQ/TwUXFsKcyKI/AAAAAAAAASs/LBS9os5EbEc/s400/200908041759200_Ciclotron%252520no%252520IPEN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72390"/>
            <a:ext cx="2282400" cy="16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1143000" y="520393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Nuclear </a:t>
            </a: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and Energy Research </a:t>
            </a:r>
            <a:r>
              <a:rPr lang="en-US" sz="1500" b="1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Institute - IPEN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143000" y="520393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Radiopharmacy</a:t>
            </a: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department at IPEN - CR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69" y="3198066"/>
            <a:ext cx="2948794" cy="1871844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 rotWithShape="1">
          <a:blip r:embed="rId4"/>
          <a:srcRect l="7619"/>
          <a:stretch/>
        </p:blipFill>
        <p:spPr>
          <a:xfrm>
            <a:off x="166769" y="1220552"/>
            <a:ext cx="1764755" cy="1440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5" name="Grupo 34"/>
          <p:cNvGrpSpPr/>
          <p:nvPr/>
        </p:nvGrpSpPr>
        <p:grpSpPr>
          <a:xfrm>
            <a:off x="2114035" y="1101536"/>
            <a:ext cx="1953909" cy="1906947"/>
            <a:chOff x="2114035" y="1101536"/>
            <a:chExt cx="1953909" cy="1906947"/>
          </a:xfrm>
        </p:grpSpPr>
        <p:sp>
          <p:nvSpPr>
            <p:cNvPr id="20" name="CaixaDeTexto 19"/>
            <p:cNvSpPr txBox="1"/>
            <p:nvPr/>
          </p:nvSpPr>
          <p:spPr>
            <a:xfrm>
              <a:off x="2114035" y="2808428"/>
              <a:ext cx="1953909" cy="20005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rgbClr val="FEE7F2"/>
                </a:gs>
                <a:gs pos="100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Alumina (Al</a:t>
              </a:r>
              <a:r>
                <a:rPr lang="en-US" sz="700" baseline="-25000" dirty="0"/>
                <a:t>2</a:t>
              </a:r>
              <a:r>
                <a:rPr lang="en-US" sz="700" dirty="0"/>
                <a:t>O</a:t>
              </a:r>
              <a:r>
                <a:rPr lang="en-US" sz="700" baseline="-25000" dirty="0"/>
                <a:t>3</a:t>
              </a:r>
              <a:r>
                <a:rPr lang="en-US" sz="700" dirty="0"/>
                <a:t>) bed with </a:t>
              </a:r>
              <a:r>
                <a:rPr lang="en-US" sz="700" dirty="0" smtClean="0"/>
                <a:t>MoO</a:t>
              </a:r>
              <a:r>
                <a:rPr lang="en-US" sz="700" baseline="-25000" dirty="0" smtClean="0"/>
                <a:t>4</a:t>
              </a:r>
              <a:r>
                <a:rPr lang="en-US" sz="700" baseline="30000" dirty="0" smtClean="0"/>
                <a:t>2-</a:t>
              </a:r>
              <a:endParaRPr lang="en-US" sz="700" baseline="30000" dirty="0"/>
            </a:p>
          </p:txBody>
        </p:sp>
        <p:grpSp>
          <p:nvGrpSpPr>
            <p:cNvPr id="33" name="Grupo 32"/>
            <p:cNvGrpSpPr/>
            <p:nvPr/>
          </p:nvGrpSpPr>
          <p:grpSpPr>
            <a:xfrm>
              <a:off x="2123728" y="1101536"/>
              <a:ext cx="1893369" cy="1700141"/>
              <a:chOff x="3134027" y="1120880"/>
              <a:chExt cx="2808399" cy="2139876"/>
            </a:xfrm>
          </p:grpSpPr>
          <p:pic>
            <p:nvPicPr>
              <p:cNvPr id="8" name="Picture 2" descr="C:\Users\eaperini\Dropbox\IAEA-CRP Mo-99 acel linear\Apresentacao\coluna-gerador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05" b="3980"/>
              <a:stretch/>
            </p:blipFill>
            <p:spPr bwMode="auto">
              <a:xfrm>
                <a:off x="4098955" y="1920086"/>
                <a:ext cx="1040738" cy="13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CaixaDeTexto 8"/>
              <p:cNvSpPr txBox="1"/>
              <p:nvPr/>
            </p:nvSpPr>
            <p:spPr>
              <a:xfrm>
                <a:off x="3134027" y="1652175"/>
                <a:ext cx="830193" cy="65854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Air vent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Merck Millipore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(13 mm)</a:t>
                </a:r>
                <a:endParaRPr lang="en-US" sz="7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Conector de seta reta 9"/>
              <p:cNvCxnSpPr/>
              <p:nvPr/>
            </p:nvCxnSpPr>
            <p:spPr>
              <a:xfrm>
                <a:off x="4038266" y="2162385"/>
                <a:ext cx="373787" cy="135934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2" name="CaixaDeTexto 11"/>
              <p:cNvSpPr txBox="1"/>
              <p:nvPr/>
            </p:nvSpPr>
            <p:spPr>
              <a:xfrm>
                <a:off x="3310137" y="2573429"/>
                <a:ext cx="788149" cy="38738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 smtClean="0"/>
                  <a:t>Saline solution</a:t>
                </a:r>
                <a:endParaRPr lang="en-US" sz="700" dirty="0"/>
              </a:p>
            </p:txBody>
          </p:sp>
          <p:cxnSp>
            <p:nvCxnSpPr>
              <p:cNvPr id="15" name="Conector de seta reta 14"/>
              <p:cNvCxnSpPr/>
              <p:nvPr/>
            </p:nvCxnSpPr>
            <p:spPr>
              <a:xfrm flipH="1">
                <a:off x="4795833" y="2261810"/>
                <a:ext cx="266991" cy="22655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CaixaDeTexto 15"/>
              <p:cNvSpPr txBox="1"/>
              <p:nvPr/>
            </p:nvSpPr>
            <p:spPr>
              <a:xfrm>
                <a:off x="5101484" y="1592292"/>
                <a:ext cx="840942" cy="658549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FEE7F2"/>
                  </a:gs>
                  <a:gs pos="100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Filter 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Merck Millipore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(25 mm)</a:t>
                </a:r>
                <a:endParaRPr lang="en-US" sz="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Seta para baixo 16"/>
              <p:cNvSpPr/>
              <p:nvPr/>
            </p:nvSpPr>
            <p:spPr>
              <a:xfrm>
                <a:off x="4314680" y="1603671"/>
                <a:ext cx="180020" cy="25202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00"/>
              </a:p>
            </p:txBody>
          </p:sp>
          <p:sp>
            <p:nvSpPr>
              <p:cNvPr id="18" name="Seta para baixo 17"/>
              <p:cNvSpPr/>
              <p:nvPr/>
            </p:nvSpPr>
            <p:spPr>
              <a:xfrm rot="10800000">
                <a:off x="4605198" y="1570091"/>
                <a:ext cx="218830" cy="279358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00"/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3795765" y="1122426"/>
                <a:ext cx="671222" cy="38738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 err="1" smtClean="0"/>
                  <a:t>NaCl</a:t>
                </a:r>
                <a:r>
                  <a:rPr lang="en-US" sz="700" dirty="0" smtClean="0"/>
                  <a:t> charge</a:t>
                </a:r>
                <a:endParaRPr lang="en-US" sz="700" dirty="0"/>
              </a:p>
            </p:txBody>
          </p:sp>
          <p:sp>
            <p:nvSpPr>
              <p:cNvPr id="21" name="CaixaDeTexto 20"/>
              <p:cNvSpPr txBox="1"/>
              <p:nvPr/>
            </p:nvSpPr>
            <p:spPr>
              <a:xfrm>
                <a:off x="5022975" y="2695837"/>
                <a:ext cx="774328" cy="387382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FEE7F2"/>
                  </a:gs>
                  <a:gs pos="100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aseline="30000" dirty="0" smtClean="0"/>
                  <a:t>99m</a:t>
                </a:r>
                <a:r>
                  <a:rPr lang="en-US" sz="700" dirty="0" smtClean="0"/>
                  <a:t>TcO</a:t>
                </a:r>
                <a:r>
                  <a:rPr lang="en-US" sz="700" baseline="-25000" dirty="0" smtClean="0"/>
                  <a:t>4</a:t>
                </a:r>
                <a:r>
                  <a:rPr lang="en-US" sz="700" baseline="30000" dirty="0"/>
                  <a:t>- </a:t>
                </a:r>
                <a:r>
                  <a:rPr lang="en-US" sz="700" dirty="0"/>
                  <a:t>in saline </a:t>
                </a:r>
                <a:endParaRPr lang="en-US" sz="700" baseline="30000" dirty="0"/>
              </a:p>
            </p:txBody>
          </p:sp>
          <p:sp>
            <p:nvSpPr>
              <p:cNvPr id="22" name="CaixaDeTexto 29"/>
              <p:cNvSpPr txBox="1"/>
              <p:nvPr/>
            </p:nvSpPr>
            <p:spPr>
              <a:xfrm>
                <a:off x="4605198" y="1120880"/>
                <a:ext cx="657294" cy="387382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FEE7F2"/>
                  </a:gs>
                  <a:gs pos="100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aseline="30000" dirty="0" smtClean="0"/>
                  <a:t>99m</a:t>
                </a:r>
                <a:r>
                  <a:rPr lang="en-US" sz="700" dirty="0" smtClean="0"/>
                  <a:t>Tc </a:t>
                </a:r>
                <a:r>
                  <a:rPr lang="en-US" sz="700" dirty="0" err="1" smtClean="0"/>
                  <a:t>eluate</a:t>
                </a:r>
                <a:endParaRPr lang="en-US" sz="700" baseline="30000" dirty="0"/>
              </a:p>
            </p:txBody>
          </p:sp>
          <p:sp>
            <p:nvSpPr>
              <p:cNvPr id="30" name="Seta para baixo 29"/>
              <p:cNvSpPr/>
              <p:nvPr/>
            </p:nvSpPr>
            <p:spPr>
              <a:xfrm>
                <a:off x="4095459" y="2740552"/>
                <a:ext cx="216396" cy="17876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00"/>
              </a:p>
            </p:txBody>
          </p:sp>
          <p:sp>
            <p:nvSpPr>
              <p:cNvPr id="31" name="Seta para baixo 30"/>
              <p:cNvSpPr/>
              <p:nvPr/>
            </p:nvSpPr>
            <p:spPr>
              <a:xfrm rot="10800000">
                <a:off x="4795830" y="2695837"/>
                <a:ext cx="195666" cy="175756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700"/>
              </a:p>
            </p:txBody>
          </p:sp>
        </p:grpSp>
      </p:grpSp>
      <p:sp>
        <p:nvSpPr>
          <p:cNvPr id="36" name="TextBox 1"/>
          <p:cNvSpPr txBox="1">
            <a:spLocks noChangeArrowheads="1"/>
          </p:cNvSpPr>
          <p:nvPr/>
        </p:nvSpPr>
        <p:spPr bwMode="auto">
          <a:xfrm rot="16200000">
            <a:off x="2641708" y="3936019"/>
            <a:ext cx="18339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pt-BR" sz="1600" dirty="0" smtClean="0">
                <a:solidFill>
                  <a:srgbClr val="FF0000"/>
                </a:solidFill>
                <a:latin typeface="Arial" pitchFamily="34" charset="0"/>
              </a:rPr>
              <a:t>~1.5 M </a:t>
            </a:r>
          </a:p>
          <a:p>
            <a:pPr algn="ctr" eaLnBrk="1" hangingPunct="1"/>
            <a:r>
              <a:rPr lang="en-US" altLang="pt-BR" sz="1600" dirty="0" smtClean="0">
                <a:solidFill>
                  <a:srgbClr val="FF0000"/>
                </a:solidFill>
                <a:latin typeface="Arial" pitchFamily="34" charset="0"/>
              </a:rPr>
              <a:t>procedures/year</a:t>
            </a:r>
            <a:endParaRPr lang="en-US" altLang="pt-BR" sz="1600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37" name="Picture 3" descr="DSC0223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9871" y="1736509"/>
            <a:ext cx="2192075" cy="187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4504209" y="2808428"/>
            <a:ext cx="2172199" cy="492405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82A2A2"/>
              </a:gs>
              <a:gs pos="100000">
                <a:srgbClr val="CCFFFF"/>
              </a:gs>
            </a:gsLst>
            <a:lin ang="5400000" scaled="1"/>
          </a:gradFill>
          <a:ln w="38100">
            <a:solidFill>
              <a:srgbClr val="339966"/>
            </a:solidFill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CYCLONE 30 - 1998</a:t>
            </a:r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4" descr="Cyclon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0613" y="3311417"/>
            <a:ext cx="2165795" cy="175849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6843056" y="1398309"/>
            <a:ext cx="2178890" cy="315305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82A2A2"/>
              </a:gs>
              <a:gs pos="100000">
                <a:srgbClr val="CCFFFF"/>
              </a:gs>
            </a:gsLst>
            <a:lin ang="5400000" scaled="1"/>
          </a:gradFill>
          <a:ln w="38100">
            <a:solidFill>
              <a:srgbClr val="339966"/>
            </a:solidFill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CYCLONE 18 - 2008</a:t>
            </a:r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143000" y="520393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Radiopharmacy</a:t>
            </a: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department at IPEN - CR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0" t="50000" r="51462" b="14639"/>
          <a:stretch/>
        </p:blipFill>
        <p:spPr bwMode="auto">
          <a:xfrm>
            <a:off x="7689563" y="1169037"/>
            <a:ext cx="1216580" cy="159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37493" r="54105" b="16038"/>
          <a:stretch/>
        </p:blipFill>
        <p:spPr bwMode="auto">
          <a:xfrm>
            <a:off x="4405464" y="1419622"/>
            <a:ext cx="3158941" cy="315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40260" r="66949" b="15006"/>
          <a:stretch/>
        </p:blipFill>
        <p:spPr bwMode="auto">
          <a:xfrm>
            <a:off x="7698297" y="3104076"/>
            <a:ext cx="1216580" cy="182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44009" y="843558"/>
            <a:ext cx="2699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R&amp;D structure;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Research in new radioisotopes;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Bioterium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;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pt-BR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PET/SPECT/CT for </a:t>
            </a:r>
            <a:r>
              <a:rPr lang="pt-BR" sz="135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small</a:t>
            </a:r>
            <a:r>
              <a:rPr lang="pt-BR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35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animals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eaperini\Fotos produção\Novo Lab P&amp;D\DSC012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01" y="2511282"/>
            <a:ext cx="1949413" cy="146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eaperini\Fotos produção\Novo Lab P&amp;D\DSC012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9" y="2481013"/>
            <a:ext cx="1874301" cy="140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145" y="3817513"/>
            <a:ext cx="2033521" cy="12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9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1143000" y="520393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Radiation </a:t>
            </a: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Technology department at IPEN - CTR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826969"/>
              </p:ext>
            </p:extLst>
          </p:nvPr>
        </p:nvGraphicFramePr>
        <p:xfrm>
          <a:off x="6415672" y="1729754"/>
          <a:ext cx="2210570" cy="152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" name="Photo Editor Photo" r:id="rId4" imgW="7201905" imgH="4800000" progId="MSPhotoEd.3">
                  <p:embed/>
                </p:oleObj>
              </mc:Choice>
              <mc:Fallback>
                <p:oleObj name="Photo Editor Photo" r:id="rId4" imgW="7201905" imgH="480000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5672" y="1729754"/>
                        <a:ext cx="2210570" cy="152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012044"/>
              </p:ext>
            </p:extLst>
          </p:nvPr>
        </p:nvGraphicFramePr>
        <p:xfrm>
          <a:off x="6696236" y="3766216"/>
          <a:ext cx="1967973" cy="1253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" name="Photo Editor Photo" r:id="rId6" imgW="7201905" imgH="4800000" progId="MSPhotoEd.3">
                  <p:embed/>
                </p:oleObj>
              </mc:Choice>
              <mc:Fallback>
                <p:oleObj name="Photo Editor Photo" r:id="rId6" imgW="7201905" imgH="480000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6236" y="3766216"/>
                        <a:ext cx="1967973" cy="1253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40092" y="1420194"/>
            <a:ext cx="287531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Gammacell</a:t>
            </a:r>
            <a:r>
              <a:rPr lang="en-US" altLang="en-US" sz="1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altLang="en-US" sz="1400" i="1" dirty="0" smtClean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pt-BR" altLang="pt-BR" sz="1400" dirty="0" smtClean="0">
                <a:solidFill>
                  <a:srgbClr val="FF0000"/>
                </a:solidFill>
                <a:latin typeface="Arial" charset="0"/>
              </a:rPr>
              <a:t>2kCi)</a:t>
            </a:r>
            <a:endParaRPr lang="en-US" altLang="en-US" sz="1400" i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72155" y="3469164"/>
            <a:ext cx="2875318" cy="30777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3- </a:t>
            </a:r>
            <a:r>
              <a:rPr lang="en-US" altLang="en-US" sz="14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Panoramica</a:t>
            </a:r>
            <a:r>
              <a:rPr lang="en-US" altLang="en-US" sz="14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altLang="en-US" sz="1400" i="1" dirty="0" smtClean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pt-BR" altLang="pt-BR" sz="1400" dirty="0" smtClean="0">
                <a:solidFill>
                  <a:srgbClr val="FF0000"/>
                </a:solidFill>
                <a:latin typeface="Arial" charset="0"/>
              </a:rPr>
              <a:t>12kCi)</a:t>
            </a:r>
            <a:endParaRPr lang="en-US" altLang="en-US" sz="1400" i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4" name="Imagem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720685"/>
            <a:ext cx="1409722" cy="153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 descr="C:\Users\mmhamada\AppData\Local\Microsoft\Windows\Temporary Internet Files\Content.Outlook\QM4K0EDL\Imagem 13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164" y="3766216"/>
            <a:ext cx="1788556" cy="125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60" y="3891754"/>
            <a:ext cx="1677271" cy="111052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2" y="3894794"/>
            <a:ext cx="1732510" cy="1107480"/>
          </a:xfrm>
          <a:prstGeom prst="rect">
            <a:avLst/>
          </a:prstGeom>
        </p:spPr>
      </p:pic>
      <p:pic>
        <p:nvPicPr>
          <p:cNvPr id="20" name="Picture 6" descr="Irradiador 12-04-2005-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1" y="1582161"/>
            <a:ext cx="3272490" cy="229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527527" y="1229737"/>
            <a:ext cx="3041218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600" b="1" i="1" dirty="0" smtClean="0">
                <a:latin typeface="Arial" charset="0"/>
              </a:rPr>
              <a:t>Industrial Irradiator  (400 </a:t>
            </a:r>
            <a:r>
              <a:rPr lang="en-US" altLang="en-US" sz="1600" b="1" i="1" dirty="0" err="1" smtClean="0">
                <a:latin typeface="Arial" charset="0"/>
              </a:rPr>
              <a:t>kCi</a:t>
            </a:r>
            <a:r>
              <a:rPr lang="en-US" altLang="en-US" sz="1600" b="1" i="1" dirty="0" smtClean="0">
                <a:latin typeface="Arial" charset="0"/>
              </a:rPr>
              <a:t>)</a:t>
            </a:r>
          </a:p>
          <a:p>
            <a:pPr algn="ctr">
              <a:defRPr/>
            </a:pPr>
            <a:r>
              <a:rPr lang="en-US" altLang="en-US" sz="1600" b="1" i="1" dirty="0" smtClean="0">
                <a:latin typeface="Arial" charset="0"/>
              </a:rPr>
              <a:t>  </a:t>
            </a:r>
            <a:endParaRPr lang="en-US" altLang="en-US" sz="16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8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1143000" y="519522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Radiation Technology department at IPEN - CTR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551134"/>
              </p:ext>
            </p:extLst>
          </p:nvPr>
        </p:nvGraphicFramePr>
        <p:xfrm>
          <a:off x="333382" y="3255224"/>
          <a:ext cx="2218226" cy="1822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9" name="Photo Editor Photo" r:id="rId4" imgW="7201905" imgH="4800000" progId="MSPhotoEd.3">
                  <p:embed/>
                </p:oleObj>
              </mc:Choice>
              <mc:Fallback>
                <p:oleObj name="Photo Editor Photo" r:id="rId4" imgW="7201905" imgH="480000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82" y="3255224"/>
                        <a:ext cx="2218226" cy="18221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381927"/>
              </p:ext>
            </p:extLst>
          </p:nvPr>
        </p:nvGraphicFramePr>
        <p:xfrm>
          <a:off x="328504" y="1436766"/>
          <a:ext cx="2223104" cy="1819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0" name="Document" r:id="rId7" imgW="3209999" imgH="2131637" progId="Word.Document.8">
                  <p:embed/>
                </p:oleObj>
              </mc:Choice>
              <mc:Fallback>
                <p:oleObj name="Document" r:id="rId7" imgW="3209999" imgH="213163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504" y="1436766"/>
                        <a:ext cx="2223104" cy="1819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76621" y="1090601"/>
            <a:ext cx="247469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300" dirty="0">
                <a:latin typeface="Arial" pitchFamily="34" charset="0"/>
              </a:rPr>
              <a:t>97.5kW (1.5MeV and 65mA)</a:t>
            </a:r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821051"/>
              </p:ext>
            </p:extLst>
          </p:nvPr>
        </p:nvGraphicFramePr>
        <p:xfrm>
          <a:off x="2951820" y="1456228"/>
          <a:ext cx="2183691" cy="183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1" name="Picture" r:id="rId9" imgW="2743825" imgH="1841096" progId="Word.Picture.8">
                  <p:embed/>
                </p:oleObj>
              </mc:Choice>
              <mc:Fallback>
                <p:oleObj name="Picture" r:id="rId9" imgW="2743825" imgH="1841096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820" y="1456228"/>
                        <a:ext cx="2183691" cy="1835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843808" y="1097737"/>
            <a:ext cx="2553468" cy="2923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en-US" sz="13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en-US" sz="1300" b="1" dirty="0">
                <a:latin typeface="Arial" charset="0"/>
              </a:rPr>
              <a:t>37.5kW (1.5MeV and 25mA)   </a:t>
            </a:r>
            <a:r>
              <a:rPr lang="en-US" altLang="en-US" sz="1300" dirty="0">
                <a:solidFill>
                  <a:srgbClr val="FF0000"/>
                </a:solidFill>
                <a:latin typeface="Arial" charset="0"/>
              </a:rPr>
              <a:t>     </a:t>
            </a:r>
          </a:p>
        </p:txBody>
      </p:sp>
      <p:pic>
        <p:nvPicPr>
          <p:cNvPr id="13" name="Picture 9" descr="Esteira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84" y="3255224"/>
            <a:ext cx="2180048" cy="182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5533808" y="1789438"/>
            <a:ext cx="342038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Research lines in: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Cultural heritage;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Food irradiation;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Radiosterelization;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Material beneficiation; 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Radiotracers.</a:t>
            </a:r>
          </a:p>
          <a:p>
            <a:r>
              <a:rPr lang="pt-BR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0096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1026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00DD5D-7D14-43DC-AF9A-43C5798B882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-597285" y="1181200"/>
            <a:ext cx="5421313" cy="36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dirty="0">
                <a:solidFill>
                  <a:srgbClr val="FFFF00"/>
                </a:solidFill>
              </a:rPr>
              <a:t/>
            </a:r>
            <a:br>
              <a:rPr lang="pt-BR" dirty="0">
                <a:solidFill>
                  <a:srgbClr val="FFFF00"/>
                </a:solidFill>
              </a:rPr>
            </a:br>
            <a:r>
              <a:rPr lang="pt-BR" sz="1350" b="1" i="1" dirty="0" err="1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Table</a:t>
            </a:r>
            <a:r>
              <a:rPr lang="pt-BR" sz="1350" b="1" i="1" dirty="0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Top TW =T3 </a:t>
            </a:r>
            <a:endParaRPr lang="pt-BR" sz="1350" b="1" i="1" dirty="0" smtClean="0">
              <a:solidFill>
                <a:srgbClr val="000099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  <a:p>
            <a:pPr eaLnBrk="1" hangingPunct="1">
              <a:defRPr/>
            </a:pPr>
            <a:r>
              <a:rPr lang="pt-BR" sz="1350" b="1" i="1" dirty="0" smtClean="0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1350" b="1" i="1" dirty="0" err="1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Most</a:t>
            </a:r>
            <a:r>
              <a:rPr lang="pt-BR" sz="1350" b="1" i="1" dirty="0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1350" b="1" i="1" dirty="0" err="1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powerful</a:t>
            </a:r>
            <a:r>
              <a:rPr lang="pt-BR" sz="1350" b="1" i="1" dirty="0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laser </a:t>
            </a:r>
            <a:r>
              <a:rPr lang="pt-BR" sz="1350" b="1" i="1" dirty="0" err="1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of</a:t>
            </a:r>
            <a:r>
              <a:rPr lang="pt-BR" sz="1350" b="1" i="1" dirty="0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1350" b="1" i="1" dirty="0" err="1" smtClean="0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south</a:t>
            </a:r>
            <a:r>
              <a:rPr lang="pt-BR" sz="1350" b="1" i="1" dirty="0" smtClean="0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pt-BR" sz="1350" b="1" i="1" dirty="0" err="1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hemisphere</a:t>
            </a:r>
            <a:r>
              <a:rPr lang="pt-BR" sz="1350" b="1" i="1" dirty="0">
                <a:solidFill>
                  <a:srgbClr val="000099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endParaRPr lang="en-US" sz="1350" b="1" i="1" dirty="0">
              <a:solidFill>
                <a:srgbClr val="000099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" name="Picture 1040" descr="Laser-CrLiSAF-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3075806"/>
            <a:ext cx="2580328" cy="193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671650"/>
            <a:ext cx="3266556" cy="217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143000" y="519522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Lasers and Applications department at IPEN – CLA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886146" y="1543380"/>
            <a:ext cx="32043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Research lines in: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Particle acceleration;</a:t>
            </a:r>
            <a:endParaRPr lang="en-US" sz="1350" b="1" i="1" baseline="300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Thin film deposition;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Radioactive decontamination.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32611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09697" y="2515534"/>
            <a:ext cx="4841254" cy="252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30000"/>
              </a:spcBef>
              <a:defRPr/>
            </a:pPr>
            <a:endParaRPr lang="en-US" sz="17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30000"/>
              </a:spcBef>
              <a:defRPr/>
            </a:pP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 marL="360363" indent="-360363">
              <a:buFont typeface="Wingdings" panose="05000000000000000000" pitchFamily="2" charset="2"/>
              <a:buChar char="Ø"/>
              <a:defRPr/>
            </a:pP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First 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criticality: September 16th, 1957 </a:t>
            </a:r>
          </a:p>
          <a:p>
            <a:pPr marL="360363" indent="-360363">
              <a:buFont typeface="Wingdings" panose="05000000000000000000" pitchFamily="2" charset="2"/>
              <a:buChar char="Ø"/>
              <a:defRPr/>
            </a:pP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open 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pool type reactor</a:t>
            </a:r>
          </a:p>
          <a:p>
            <a:pPr marL="360363" indent="-360363">
              <a:buFont typeface="Wingdings" panose="05000000000000000000" pitchFamily="2" charset="2"/>
              <a:buChar char="Ø"/>
              <a:defRPr/>
            </a:pP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5 MW thermal power</a:t>
            </a:r>
            <a:endParaRPr lang="en-US" sz="17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360363" indent="-360363">
              <a:buFont typeface="Wingdings" panose="05000000000000000000" pitchFamily="2" charset="2"/>
              <a:buChar char="Ø"/>
              <a:defRPr/>
            </a:pP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Thermal 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flux: </a:t>
            </a: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x </a:t>
            </a: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en-US" sz="1700" b="1" i="1" baseline="300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14</a:t>
            </a: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 cm</a:t>
            </a:r>
            <a:r>
              <a:rPr lang="en-US" sz="17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-2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s</a:t>
            </a:r>
            <a:r>
              <a:rPr lang="en-US" sz="17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-1</a:t>
            </a:r>
          </a:p>
          <a:p>
            <a:pPr marL="360363" indent="-360363">
              <a:buFont typeface="Wingdings" panose="05000000000000000000" pitchFamily="2" charset="2"/>
              <a:buChar char="Ø"/>
              <a:defRPr/>
            </a:pP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Fast flux: 1.3 x 10</a:t>
            </a:r>
            <a:r>
              <a:rPr lang="en-US" sz="17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13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n cm</a:t>
            </a:r>
            <a:r>
              <a:rPr lang="en-US" sz="17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-2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s</a:t>
            </a:r>
            <a:r>
              <a:rPr lang="en-US" sz="17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-1</a:t>
            </a:r>
          </a:p>
          <a:p>
            <a:pPr marL="360363" indent="-360363">
              <a:buFont typeface="Wingdings" panose="05000000000000000000" pitchFamily="2" charset="2"/>
              <a:buChar char="Ø"/>
              <a:defRPr/>
            </a:pP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Operating cycle: 9h per day, </a:t>
            </a: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3-4 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days per week</a:t>
            </a:r>
          </a:p>
          <a:p>
            <a:pPr marL="360363" indent="-360363">
              <a:buFont typeface="Wingdings" panose="05000000000000000000" pitchFamily="2" charset="2"/>
              <a:buChar char="Ø"/>
              <a:defRPr/>
            </a:pP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24 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rods of U</a:t>
            </a:r>
            <a:r>
              <a:rPr lang="en-US" sz="1700" b="1" i="1" baseline="-25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Si</a:t>
            </a:r>
            <a:r>
              <a:rPr lang="en-US" sz="1700" b="1" i="1" baseline="-25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-Al, </a:t>
            </a: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3 g.cm</a:t>
            </a:r>
            <a:r>
              <a:rPr lang="en-US" sz="1700" b="1" i="1" baseline="300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-3</a:t>
            </a: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produced at </a:t>
            </a:r>
            <a:r>
              <a:rPr lang="en-US" sz="17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IPEN</a:t>
            </a:r>
            <a:endParaRPr lang="en-US" sz="17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3" descr="Iea-r1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9" y="1246686"/>
            <a:ext cx="3407044" cy="374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99792" y="463512"/>
            <a:ext cx="378042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Research Reactor department - </a:t>
            </a:r>
            <a:r>
              <a:rPr lang="en-US" sz="1500" b="1" i="1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CRPq</a:t>
            </a: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758" y="1095586"/>
            <a:ext cx="3312610" cy="1837508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9572" y="367488"/>
            <a:ext cx="4841254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30000"/>
              </a:spcBef>
              <a:defRPr/>
            </a:pPr>
            <a:endParaRPr lang="en-US" sz="1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30000"/>
              </a:spcBef>
              <a:defRPr/>
            </a:pPr>
            <a:r>
              <a:rPr lang="en-US" sz="16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>
              <a:defRPr/>
            </a:pPr>
            <a:r>
              <a:rPr lang="en-US" sz="16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The IEA-R1 Research Reactor</a:t>
            </a:r>
            <a:endParaRPr lang="en-US" sz="1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30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6952079" y="1514628"/>
            <a:ext cx="1796385" cy="1499447"/>
            <a:chOff x="1354" y="1733"/>
            <a:chExt cx="2223" cy="1356"/>
          </a:xfrm>
        </p:grpSpPr>
        <p:pic>
          <p:nvPicPr>
            <p:cNvPr id="6" name="Picture 4" descr="foto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" y="1733"/>
              <a:ext cx="2223" cy="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558" y="2909"/>
              <a:ext cx="1761" cy="145"/>
            </a:xfrm>
            <a:prstGeom prst="rect">
              <a:avLst/>
            </a:prstGeom>
            <a:solidFill>
              <a:srgbClr val="FAF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750" dirty="0" smtClean="0">
                  <a:cs typeface="Times New Roman" panose="02020603050405020304" pitchFamily="18" charset="0"/>
                </a:rPr>
                <a:t>Nutrition  </a:t>
              </a:r>
              <a:r>
                <a:rPr lang="en-US" altLang="pt-BR" sz="750" dirty="0">
                  <a:cs typeface="Times New Roman" panose="02020603050405020304" pitchFamily="18" charset="0"/>
                </a:rPr>
                <a:t>Assessment</a:t>
              </a: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4788024" y="1514400"/>
            <a:ext cx="1288262" cy="1547159"/>
            <a:chOff x="4160" y="1337"/>
            <a:chExt cx="1143" cy="1679"/>
          </a:xfrm>
        </p:grpSpPr>
        <p:pic>
          <p:nvPicPr>
            <p:cNvPr id="9" name="Picture 7" descr="ceramica_arrumad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" y="1337"/>
              <a:ext cx="1143" cy="1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231" y="2775"/>
              <a:ext cx="953" cy="174"/>
            </a:xfrm>
            <a:prstGeom prst="rect">
              <a:avLst/>
            </a:prstGeom>
            <a:solidFill>
              <a:srgbClr val="FAF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750" dirty="0">
                  <a:cs typeface="Times New Roman" panose="02020603050405020304" pitchFamily="18" charset="0"/>
                </a:rPr>
                <a:t>Archaeological Studies</a:t>
              </a:r>
            </a:p>
          </p:txBody>
        </p:sp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6927043" y="3675084"/>
            <a:ext cx="2116259" cy="1430267"/>
            <a:chOff x="3787" y="1933"/>
            <a:chExt cx="1746" cy="1134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3787" y="1933"/>
              <a:ext cx="1746" cy="1134"/>
              <a:chOff x="432" y="2448"/>
              <a:chExt cx="2304" cy="1385"/>
            </a:xfrm>
          </p:grpSpPr>
          <p:pic>
            <p:nvPicPr>
              <p:cNvPr id="14" name="Picture 12" descr="liche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448"/>
                <a:ext cx="2087" cy="1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>
                <a:off x="1777" y="2448"/>
                <a:ext cx="959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endParaRPr lang="en-US" altLang="pt-BR" sz="1350" b="1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4287" y="2011"/>
              <a:ext cx="949" cy="174"/>
            </a:xfrm>
            <a:prstGeom prst="rect">
              <a:avLst/>
            </a:prstGeom>
            <a:solidFill>
              <a:srgbClr val="FAF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750" dirty="0">
                  <a:cs typeface="Times New Roman" panose="02020603050405020304" pitchFamily="18" charset="0"/>
                </a:rPr>
                <a:t>Environmental Studies</a:t>
              </a:r>
            </a:p>
          </p:txBody>
        </p:sp>
      </p:grpSp>
      <p:pic>
        <p:nvPicPr>
          <p:cNvPr id="39" name="Imagem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954607" y="3722584"/>
            <a:ext cx="1924984" cy="13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2086654" y="3779316"/>
            <a:ext cx="1462260" cy="207749"/>
          </a:xfrm>
          <a:prstGeom prst="rect">
            <a:avLst/>
          </a:prstGeom>
          <a:solidFill>
            <a:srgbClr val="FAFF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750" dirty="0" smtClean="0">
                <a:cs typeface="Times New Roman" panose="02020603050405020304" pitchFamily="18" charset="0"/>
              </a:rPr>
              <a:t>Reference Material production</a:t>
            </a:r>
            <a:endParaRPr lang="en-US" altLang="pt-BR" sz="750" dirty="0">
              <a:cs typeface="Times New Roman" panose="02020603050405020304" pitchFamily="18" charset="0"/>
            </a:endParaRP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2663788" y="519492"/>
            <a:ext cx="381017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Induced radioactivity –NAA at </a:t>
            </a:r>
            <a:r>
              <a:rPr lang="en-US" sz="1500" b="1" i="1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CRPq</a:t>
            </a: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Imagem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58632" y="957757"/>
            <a:ext cx="2515390" cy="1949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723806" y="1088172"/>
            <a:ext cx="1172724" cy="1793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7358" y="3009501"/>
            <a:ext cx="1936243" cy="644662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3375" y="3028302"/>
            <a:ext cx="1797235" cy="685744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2078" y="842657"/>
            <a:ext cx="1830147" cy="671741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882544" y="3682636"/>
            <a:ext cx="2563416" cy="1591600"/>
            <a:chOff x="248" y="3022"/>
            <a:chExt cx="2050" cy="1376"/>
          </a:xfrm>
        </p:grpSpPr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248" y="3022"/>
              <a:ext cx="2050" cy="1376"/>
              <a:chOff x="-85" y="1207"/>
              <a:chExt cx="5096" cy="2988"/>
            </a:xfrm>
          </p:grpSpPr>
          <p:pic>
            <p:nvPicPr>
              <p:cNvPr id="20" name="Picture 1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6" y="1207"/>
                <a:ext cx="3522" cy="2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18"/>
              <p:cNvSpPr txBox="1">
                <a:spLocks noChangeArrowheads="1"/>
              </p:cNvSpPr>
              <p:nvPr/>
            </p:nvSpPr>
            <p:spPr bwMode="auto">
              <a:xfrm>
                <a:off x="-85" y="1253"/>
                <a:ext cx="386" cy="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pt-BR" sz="18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" name="Text Box 19"/>
              <p:cNvSpPr txBox="1">
                <a:spLocks noChangeArrowheads="1"/>
              </p:cNvSpPr>
              <p:nvPr/>
            </p:nvSpPr>
            <p:spPr bwMode="auto">
              <a:xfrm>
                <a:off x="4245" y="1344"/>
                <a:ext cx="386" cy="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pt-BR" sz="18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" name="Text Box 20"/>
              <p:cNvSpPr txBox="1">
                <a:spLocks noChangeArrowheads="1"/>
              </p:cNvSpPr>
              <p:nvPr/>
            </p:nvSpPr>
            <p:spPr bwMode="auto">
              <a:xfrm>
                <a:off x="4370" y="2069"/>
                <a:ext cx="386" cy="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pt-BR" sz="18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" name="Text Box 21"/>
              <p:cNvSpPr txBox="1">
                <a:spLocks noChangeArrowheads="1"/>
              </p:cNvSpPr>
              <p:nvPr/>
            </p:nvSpPr>
            <p:spPr bwMode="auto">
              <a:xfrm>
                <a:off x="437" y="3111"/>
                <a:ext cx="386" cy="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pt-BR" sz="18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Text Box 22"/>
              <p:cNvSpPr txBox="1">
                <a:spLocks noChangeArrowheads="1"/>
              </p:cNvSpPr>
              <p:nvPr/>
            </p:nvSpPr>
            <p:spPr bwMode="auto">
              <a:xfrm>
                <a:off x="4109" y="3521"/>
                <a:ext cx="386" cy="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pt-BR" sz="18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AutoShape 23"/>
              <p:cNvSpPr>
                <a:spLocks noChangeArrowheads="1"/>
              </p:cNvSpPr>
              <p:nvPr/>
            </p:nvSpPr>
            <p:spPr bwMode="auto">
              <a:xfrm rot="1202842">
                <a:off x="1020" y="1616"/>
                <a:ext cx="816" cy="91"/>
              </a:xfrm>
              <a:prstGeom prst="rightArrow">
                <a:avLst>
                  <a:gd name="adj1" fmla="val 50000"/>
                  <a:gd name="adj2" fmla="val 224176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1350" dirty="0"/>
              </a:p>
            </p:txBody>
          </p:sp>
          <p:sp>
            <p:nvSpPr>
              <p:cNvPr id="27" name="AutoShape 24"/>
              <p:cNvSpPr>
                <a:spLocks noChangeArrowheads="1"/>
              </p:cNvSpPr>
              <p:nvPr/>
            </p:nvSpPr>
            <p:spPr bwMode="auto">
              <a:xfrm rot="10800000">
                <a:off x="3560" y="1480"/>
                <a:ext cx="816" cy="91"/>
              </a:xfrm>
              <a:prstGeom prst="rightArrow">
                <a:avLst>
                  <a:gd name="adj1" fmla="val 50000"/>
                  <a:gd name="adj2" fmla="val 224176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1350" dirty="0"/>
              </a:p>
            </p:txBody>
          </p:sp>
          <p:sp>
            <p:nvSpPr>
              <p:cNvPr id="28" name="AutoShape 25"/>
              <p:cNvSpPr>
                <a:spLocks noChangeArrowheads="1"/>
              </p:cNvSpPr>
              <p:nvPr/>
            </p:nvSpPr>
            <p:spPr bwMode="auto">
              <a:xfrm rot="10508858">
                <a:off x="4195" y="2341"/>
                <a:ext cx="816" cy="91"/>
              </a:xfrm>
              <a:prstGeom prst="rightArrow">
                <a:avLst>
                  <a:gd name="adj1" fmla="val 50000"/>
                  <a:gd name="adj2" fmla="val 224176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1350" dirty="0"/>
              </a:p>
            </p:txBody>
          </p:sp>
          <p:sp>
            <p:nvSpPr>
              <p:cNvPr id="29" name="AutoShape 26"/>
              <p:cNvSpPr>
                <a:spLocks noChangeArrowheads="1"/>
              </p:cNvSpPr>
              <p:nvPr/>
            </p:nvSpPr>
            <p:spPr bwMode="auto">
              <a:xfrm rot="-1056015">
                <a:off x="1837" y="3113"/>
                <a:ext cx="816" cy="91"/>
              </a:xfrm>
              <a:prstGeom prst="rightArrow">
                <a:avLst>
                  <a:gd name="adj1" fmla="val 50000"/>
                  <a:gd name="adj2" fmla="val 224176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1350" dirty="0"/>
              </a:p>
            </p:txBody>
          </p:sp>
          <p:sp>
            <p:nvSpPr>
              <p:cNvPr id="30" name="AutoShape 27"/>
              <p:cNvSpPr>
                <a:spLocks noChangeArrowheads="1"/>
              </p:cNvSpPr>
              <p:nvPr/>
            </p:nvSpPr>
            <p:spPr bwMode="auto">
              <a:xfrm rot="-8422272">
                <a:off x="4059" y="3294"/>
                <a:ext cx="816" cy="91"/>
              </a:xfrm>
              <a:prstGeom prst="rightArrow">
                <a:avLst>
                  <a:gd name="adj1" fmla="val 50000"/>
                  <a:gd name="adj2" fmla="val 224176"/>
                </a:avLst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t-BR" altLang="pt-BR" sz="1350" dirty="0"/>
              </a:p>
            </p:txBody>
          </p:sp>
        </p:grp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2090" y="3946"/>
              <a:ext cx="15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pt-BR" sz="15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Text Box 32"/>
            <p:cNvSpPr txBox="1">
              <a:spLocks noChangeArrowheads="1"/>
            </p:cNvSpPr>
            <p:nvPr/>
          </p:nvSpPr>
          <p:spPr bwMode="auto">
            <a:xfrm>
              <a:off x="840" y="3055"/>
              <a:ext cx="385" cy="174"/>
            </a:xfrm>
            <a:prstGeom prst="rect">
              <a:avLst/>
            </a:prstGeom>
            <a:solidFill>
              <a:srgbClr val="FAF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pt-BR" sz="750" dirty="0">
                  <a:cs typeface="Times New Roman" panose="02020603050405020304" pitchFamily="18" charset="0"/>
                </a:rPr>
                <a:t>Health</a:t>
              </a:r>
            </a:p>
          </p:txBody>
        </p:sp>
      </p:grpSp>
      <p:pic>
        <p:nvPicPr>
          <p:cNvPr id="47" name="Imagem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3670" y="3077736"/>
            <a:ext cx="1870631" cy="595501"/>
          </a:xfrm>
          <a:prstGeom prst="rect">
            <a:avLst/>
          </a:prstGeom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785" y="3148157"/>
            <a:ext cx="1642622" cy="572650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49347" y="940568"/>
            <a:ext cx="1830339" cy="570401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04" y="3724932"/>
            <a:ext cx="1632646" cy="1276006"/>
          </a:xfrm>
          <a:prstGeom prst="rect">
            <a:avLst/>
          </a:prstGeom>
        </p:spPr>
      </p:pic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173962" y="4489079"/>
            <a:ext cx="1236236" cy="207749"/>
          </a:xfrm>
          <a:prstGeom prst="rect">
            <a:avLst/>
          </a:prstGeom>
          <a:solidFill>
            <a:srgbClr val="FAFF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750" dirty="0" smtClean="0">
                <a:cs typeface="Times New Roman" panose="02020603050405020304" pitchFamily="18" charset="0"/>
              </a:rPr>
              <a:t>High performance sports</a:t>
            </a:r>
            <a:endParaRPr lang="en-US" altLang="pt-BR" sz="75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2123728" y="533212"/>
            <a:ext cx="487235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Induced Radioactivity –Nuclear Metrology at </a:t>
            </a:r>
            <a:r>
              <a:rPr lang="en-US" sz="1500" b="1" i="1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CRPq</a:t>
            </a: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1906752"/>
            <a:ext cx="3205842" cy="147230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2" y="3845635"/>
            <a:ext cx="2484276" cy="98014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398" y="3885896"/>
            <a:ext cx="2556284" cy="933330"/>
          </a:xfrm>
          <a:prstGeom prst="rect">
            <a:avLst/>
          </a:prstGeom>
        </p:spPr>
      </p:pic>
      <p:pic>
        <p:nvPicPr>
          <p:cNvPr id="7" name="Imagem 6" descr="projeto tdcr 2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52020" y="1185596"/>
            <a:ext cx="1980776" cy="2700300"/>
          </a:xfrm>
          <a:prstGeom prst="rect">
            <a:avLst/>
          </a:prstGeom>
        </p:spPr>
      </p:pic>
      <p:pic>
        <p:nvPicPr>
          <p:cNvPr id="8" name="Imagem 7" descr="projeto tdcr 3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28284" y="1095586"/>
            <a:ext cx="1638182" cy="1274997"/>
          </a:xfrm>
          <a:prstGeom prst="rect">
            <a:avLst/>
          </a:prstGeom>
        </p:spPr>
      </p:pic>
      <p:pic>
        <p:nvPicPr>
          <p:cNvPr id="9" name="Imagem 8" descr="projeto tdcr 3a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28284" y="2424588"/>
            <a:ext cx="1512168" cy="1350151"/>
          </a:xfrm>
          <a:prstGeom prst="rect">
            <a:avLst/>
          </a:prstGeom>
        </p:spPr>
      </p:pic>
      <p:sp>
        <p:nvSpPr>
          <p:cNvPr id="10" name="Seta para a direita 9"/>
          <p:cNvSpPr/>
          <p:nvPr/>
        </p:nvSpPr>
        <p:spPr>
          <a:xfrm>
            <a:off x="6732796" y="1491630"/>
            <a:ext cx="395488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>
            <a:off x="7829128" y="2211710"/>
            <a:ext cx="118247" cy="324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79512" y="1073838"/>
            <a:ext cx="6876764" cy="91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0363" indent="-360363">
              <a:spcBef>
                <a:spcPct val="4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sz="14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360363" indent="-360363">
              <a:spcBef>
                <a:spcPct val="4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Activity measurements with absolute methods.</a:t>
            </a:r>
          </a:p>
          <a:p>
            <a:pPr marL="360363" indent="-360363">
              <a:spcBef>
                <a:spcPct val="4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en-US" sz="14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1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143000" y="520393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Contents</a:t>
            </a: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11560" y="1059582"/>
            <a:ext cx="8429203" cy="209903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eaLnBrk="0" hangingPunct="0">
              <a:spcBef>
                <a:spcPct val="30000"/>
              </a:spcBef>
              <a:defRPr/>
            </a:pPr>
            <a:r>
              <a:rPr lang="en-US" sz="16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16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National  Nuclear Energy Commission (CNEN)</a:t>
            </a:r>
            <a:endParaRPr lang="en-US" sz="16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l" eaLnBrk="0" hangingPunct="0">
              <a:spcBef>
                <a:spcPct val="30000"/>
              </a:spcBef>
              <a:defRPr/>
            </a:pPr>
            <a:endParaRPr lang="en-US" sz="12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l" eaLnBrk="0" hangingPunct="0">
              <a:spcBef>
                <a:spcPct val="30000"/>
              </a:spcBef>
              <a:defRPr/>
            </a:pPr>
            <a:endParaRPr lang="en-US" sz="12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l" eaLnBrk="0" hangingPunct="0">
              <a:spcBef>
                <a:spcPct val="30000"/>
              </a:spcBef>
              <a:defRPr/>
            </a:pPr>
            <a:endParaRPr lang="en-US" sz="12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l" eaLnBrk="0" hangingPunct="0">
              <a:spcBef>
                <a:spcPct val="30000"/>
              </a:spcBef>
              <a:defRPr/>
            </a:pPr>
            <a:endParaRPr lang="en-US" sz="12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l" eaLnBrk="0" hangingPunct="0">
              <a:spcBef>
                <a:spcPct val="30000"/>
              </a:spcBef>
              <a:defRPr/>
            </a:pPr>
            <a:endParaRPr lang="en-US" sz="12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l" eaLnBrk="0" hangingPunct="0">
              <a:spcBef>
                <a:spcPct val="30000"/>
              </a:spcBef>
              <a:defRPr/>
            </a:pPr>
            <a:endParaRPr lang="en-US" sz="12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l" eaLnBrk="0" hangingPunct="0">
              <a:spcBef>
                <a:spcPct val="30000"/>
              </a:spcBef>
              <a:defRPr/>
            </a:pPr>
            <a:r>
              <a:rPr lang="en-US" sz="16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The Nuclear Physics Applications at the IPEN</a:t>
            </a:r>
            <a:endParaRPr lang="en-US" sz="1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180475" y="1419622"/>
            <a:ext cx="8429203" cy="117570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3" algn="l" eaLnBrk="0" hangingPunct="0">
              <a:spcBef>
                <a:spcPct val="30000"/>
              </a:spcBef>
              <a:defRPr/>
            </a:pPr>
            <a:endParaRPr lang="en-US" sz="8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l" eaLnBrk="0" hangingPunct="0">
              <a:spcBef>
                <a:spcPct val="30000"/>
              </a:spcBef>
              <a:defRPr/>
            </a:pPr>
            <a:r>
              <a:rPr lang="en-US" sz="1200" b="1" i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The CNEN;</a:t>
            </a:r>
            <a:endParaRPr lang="en-US" sz="12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l" eaLnBrk="0" hangingPunct="0">
              <a:spcBef>
                <a:spcPct val="30000"/>
              </a:spcBef>
              <a:defRPr/>
            </a:pPr>
            <a:r>
              <a:rPr lang="en-US" sz="1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Center for Development of Nuclear Technology - CDTN;</a:t>
            </a:r>
          </a:p>
          <a:p>
            <a:pPr algn="l" eaLnBrk="0" hangingPunct="0">
              <a:spcBef>
                <a:spcPct val="30000"/>
              </a:spcBef>
              <a:defRPr/>
            </a:pPr>
            <a:r>
              <a:rPr lang="en-US" sz="1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Institute of Radiological Protection and Dosimetry - IRD</a:t>
            </a:r>
          </a:p>
          <a:p>
            <a:pPr algn="l" eaLnBrk="0" hangingPunct="0">
              <a:spcBef>
                <a:spcPct val="30000"/>
              </a:spcBef>
              <a:defRPr/>
            </a:pPr>
            <a:r>
              <a:rPr lang="en-US" sz="1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Institute of Nuclear Engineering -IEN;</a:t>
            </a:r>
            <a:endParaRPr lang="en-US" sz="12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143000" y="3255826"/>
            <a:ext cx="8429203" cy="12372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eaLnBrk="0" hangingPunct="0">
              <a:spcBef>
                <a:spcPct val="30000"/>
              </a:spcBef>
              <a:defRPr/>
            </a:pPr>
            <a:r>
              <a:rPr lang="en-US" sz="1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Nuclear and Energy Research Institute - IPEN;</a:t>
            </a:r>
          </a:p>
          <a:p>
            <a:pPr algn="l" eaLnBrk="0" hangingPunct="0">
              <a:spcBef>
                <a:spcPct val="30000"/>
              </a:spcBef>
              <a:defRPr/>
            </a:pPr>
            <a:r>
              <a:rPr lang="en-US" sz="120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Radiopharmacy</a:t>
            </a:r>
            <a:r>
              <a:rPr lang="en-US" sz="1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Center;</a:t>
            </a:r>
          </a:p>
          <a:p>
            <a:pPr algn="l" eaLnBrk="0" hangingPunct="0">
              <a:spcBef>
                <a:spcPct val="30000"/>
              </a:spcBef>
              <a:defRPr/>
            </a:pPr>
            <a:r>
              <a:rPr lang="en-US" sz="1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Radiation Technology Center;</a:t>
            </a:r>
          </a:p>
          <a:p>
            <a:pPr algn="l" eaLnBrk="0" hangingPunct="0">
              <a:spcBef>
                <a:spcPct val="30000"/>
              </a:spcBef>
              <a:defRPr/>
            </a:pPr>
            <a:r>
              <a:rPr lang="en-US" sz="1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Laser and Applications Center;</a:t>
            </a:r>
          </a:p>
          <a:p>
            <a:pPr algn="l" eaLnBrk="0" hangingPunct="0">
              <a:spcBef>
                <a:spcPct val="30000"/>
              </a:spcBef>
              <a:defRPr/>
            </a:pPr>
            <a:r>
              <a:rPr lang="en-US" sz="1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Research Reactor Center.</a:t>
            </a:r>
            <a:endParaRPr lang="en-US" sz="12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22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9964">
            <a:off x="-37171" y="3311939"/>
            <a:ext cx="1713286" cy="60131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11160">
            <a:off x="4890662" y="3251895"/>
            <a:ext cx="2246010" cy="72140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8"/>
          <p:cNvSpPr>
            <a:spLocks noGrp="1"/>
          </p:cNvSpPr>
          <p:nvPr>
            <p:ph idx="1"/>
          </p:nvPr>
        </p:nvSpPr>
        <p:spPr>
          <a:xfrm>
            <a:off x="294276" y="1203598"/>
            <a:ext cx="6192688" cy="104028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0363" indent="-360363">
              <a:spcBef>
                <a:spcPct val="400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Measurement </a:t>
            </a:r>
            <a:r>
              <a:rPr lang="pt-BR" sz="14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half-lives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shorter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than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10 min. for </a:t>
            </a:r>
            <a:r>
              <a:rPr lang="pt-BR" sz="14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neutron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capture </a:t>
            </a:r>
            <a:r>
              <a:rPr lang="pt-BR" sz="14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products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pt-BR" sz="14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52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V, </a:t>
            </a:r>
            <a:r>
              <a:rPr lang="pt-BR" sz="14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66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Cu, </a:t>
            </a:r>
            <a:r>
              <a:rPr lang="pt-BR" sz="14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28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Al, </a:t>
            </a:r>
            <a:r>
              <a:rPr lang="pt-BR" sz="14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108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Ag, </a:t>
            </a:r>
            <a:r>
              <a:rPr lang="pt-BR" sz="14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110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Ag, </a:t>
            </a:r>
            <a:r>
              <a:rPr lang="pt-BR" sz="14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27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Mg)</a:t>
            </a:r>
          </a:p>
          <a:p>
            <a:pPr marL="360363" indent="-360363">
              <a:spcBef>
                <a:spcPct val="400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t-BR" sz="14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Determination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neutron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cross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sections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pt-BR" sz="14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41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K, </a:t>
            </a:r>
            <a:r>
              <a:rPr lang="pt-BR" sz="14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165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Ho, </a:t>
            </a:r>
            <a:r>
              <a:rPr lang="pt-BR" sz="1400" b="1" i="1" baseline="300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48</a:t>
            </a:r>
            <a:r>
              <a:rPr lang="pt-BR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Ca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14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35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S, </a:t>
            </a:r>
            <a:r>
              <a:rPr lang="pt-BR" sz="1400" b="1" i="1" baseline="30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42</a:t>
            </a:r>
            <a:r>
              <a:rPr lang="pt-BR" sz="1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K, </a:t>
            </a:r>
            <a:r>
              <a:rPr lang="pt-BR" sz="1400" b="1" i="1" baseline="30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57</a:t>
            </a:r>
            <a:r>
              <a:rPr lang="pt-BR" sz="1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Co, </a:t>
            </a:r>
            <a:r>
              <a:rPr lang="pt-BR" sz="1400" b="1" i="1" baseline="30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137</a:t>
            </a:r>
            <a:r>
              <a:rPr lang="pt-BR" sz="1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Cs, </a:t>
            </a:r>
            <a:r>
              <a:rPr lang="pt-BR" sz="1400" b="1" i="1" baseline="30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241</a:t>
            </a:r>
            <a:r>
              <a:rPr lang="pt-BR" sz="1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Am</a:t>
            </a:r>
            <a:r>
              <a:rPr lang="pt-BR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,...)</a:t>
            </a:r>
          </a:p>
        </p:txBody>
      </p:sp>
      <p:pic>
        <p:nvPicPr>
          <p:cNvPr id="5" name="Imagem 4" descr="Graph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0395" y="2493573"/>
            <a:ext cx="3492388" cy="26499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276" y="1032708"/>
            <a:ext cx="1584176" cy="3868932"/>
          </a:xfrm>
          <a:prstGeom prst="rect">
            <a:avLst/>
          </a:prstGeom>
        </p:spPr>
      </p:pic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2375756" y="490494"/>
            <a:ext cx="440076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Induced Radioactivity –Nuclear Data at </a:t>
            </a:r>
            <a:r>
              <a:rPr lang="en-US" sz="1500" b="1" i="1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CRPq</a:t>
            </a: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2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156" y="3098467"/>
            <a:ext cx="2914863" cy="163352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934571" y="1275734"/>
            <a:ext cx="2862674" cy="169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89303" y="1105742"/>
            <a:ext cx="62498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pt-BR"/>
            </a:defPPr>
            <a:lvl1pPr marL="360363" indent="-360363">
              <a:spcBef>
                <a:spcPct val="4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 sz="1400" b="1" i="1">
                <a:solidFill>
                  <a:srgbClr val="000099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marL="0" indent="0">
              <a:buNone/>
            </a:pPr>
            <a:r>
              <a:rPr lang="en-US" dirty="0"/>
              <a:t>PAC </a:t>
            </a:r>
            <a:r>
              <a:rPr lang="en-US" dirty="0" smtClean="0">
                <a:sym typeface="Symbol" panose="05050102010706020507" pitchFamily="18" charset="2"/>
              </a:rPr>
              <a:t> perturbation </a:t>
            </a:r>
            <a:r>
              <a:rPr lang="en-US" dirty="0"/>
              <a:t>caused by hyperfine </a:t>
            </a:r>
            <a:r>
              <a:rPr lang="en-US" dirty="0" smtClean="0"/>
              <a:t>interactions.</a:t>
            </a:r>
            <a:endParaRPr lang="en-US" dirty="0"/>
          </a:p>
        </p:txBody>
      </p:sp>
      <p:pic>
        <p:nvPicPr>
          <p:cNvPr id="11" name="Picture 118" descr="polar3"/>
          <p:cNvPicPr>
            <a:picLocks noGrp="1" noChangeAspect="1" noChangeArrowheads="1"/>
          </p:cNvPicPr>
          <p:nvPr>
            <p:ph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81" y="1420875"/>
            <a:ext cx="2376840" cy="1203726"/>
          </a:xfrm>
          <a:noFill/>
          <a:ln>
            <a:miter lim="800000"/>
            <a:headEnd/>
            <a:tailEnd/>
          </a:ln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2849630" y="1628323"/>
            <a:ext cx="1053988" cy="774050"/>
            <a:chOff x="18" y="2415"/>
            <a:chExt cx="1062" cy="985"/>
          </a:xfrm>
        </p:grpSpPr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56" y="2544"/>
              <a:ext cx="6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56" y="2880"/>
              <a:ext cx="6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56" y="3216"/>
              <a:ext cx="6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720" y="2544"/>
              <a:ext cx="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720" y="2880"/>
              <a:ext cx="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768" y="2592"/>
              <a:ext cx="26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000" b="0">
                  <a:solidFill>
                    <a:schemeClr val="tx1"/>
                  </a:solidFill>
                  <a:latin typeface="Symbol" pitchFamily="18" charset="2"/>
                </a:rPr>
                <a:t>g</a:t>
              </a:r>
              <a:r>
                <a:rPr lang="pt-BR" sz="1000" b="0" baseline="-250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720" y="2928"/>
              <a:ext cx="31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000" b="0">
                  <a:solidFill>
                    <a:schemeClr val="tx1"/>
                  </a:solidFill>
                </a:rPr>
                <a:t> </a:t>
              </a:r>
              <a:r>
                <a:rPr lang="pt-BR" sz="1000" b="0">
                  <a:solidFill>
                    <a:schemeClr val="tx1"/>
                  </a:solidFill>
                  <a:latin typeface="Symbol" pitchFamily="18" charset="2"/>
                </a:rPr>
                <a:t>g</a:t>
              </a:r>
              <a:r>
                <a:rPr lang="pt-BR" sz="1000" b="0" baseline="-250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18" y="2415"/>
              <a:ext cx="472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000" i="1" dirty="0" err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  <a:r>
                <a:rPr lang="pt-BR" sz="1000" i="1" baseline="-25000" dirty="0" err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  <a:r>
                <a:rPr lang="pt-BR" sz="1000" i="1" baseline="-250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pt-BR" sz="1000" i="1" dirty="0">
                  <a:solidFill>
                    <a:schemeClr val="tx1"/>
                  </a:solidFill>
                  <a:latin typeface="Times New Roman" pitchFamily="18" charset="0"/>
                </a:rPr>
                <a:t>, M</a:t>
              </a:r>
              <a:r>
                <a:rPr lang="pt-BR" sz="1000" i="1" baseline="-25000" dirty="0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18" y="3087"/>
              <a:ext cx="472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000" i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  <a:r>
                <a:rPr lang="pt-BR" sz="1000" i="1" baseline="-25000">
                  <a:solidFill>
                    <a:schemeClr val="tx1"/>
                  </a:solidFill>
                  <a:latin typeface="Times New Roman" pitchFamily="18" charset="0"/>
                </a:rPr>
                <a:t>f </a:t>
              </a:r>
              <a:r>
                <a:rPr lang="pt-BR" sz="1000" i="1">
                  <a:solidFill>
                    <a:schemeClr val="tx1"/>
                  </a:solidFill>
                  <a:latin typeface="Times New Roman" pitchFamily="18" charset="0"/>
                </a:rPr>
                <a:t>, M</a:t>
              </a:r>
              <a:r>
                <a:rPr lang="pt-BR" sz="1000" i="1" baseline="-25000">
                  <a:solidFill>
                    <a:schemeClr val="tx1"/>
                  </a:solidFill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63" y="2751"/>
              <a:ext cx="42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000" i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  <a:r>
                <a:rPr lang="pt-BR" sz="1000" i="1" baseline="-2500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pt-BR" sz="1000" i="1">
                  <a:solidFill>
                    <a:schemeClr val="tx1"/>
                  </a:solidFill>
                  <a:latin typeface="Times New Roman" pitchFamily="18" charset="0"/>
                </a:rPr>
                <a:t>, M</a:t>
              </a:r>
              <a:endParaRPr lang="pt-BR" sz="1000" i="1" baseline="-250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1943708" y="515930"/>
            <a:ext cx="528271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Induced Radioactivity –Hyperfine Interactions at </a:t>
            </a:r>
            <a:r>
              <a:rPr lang="en-US" sz="1500" b="1" i="1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CRPq</a:t>
            </a: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8614" y="2123869"/>
            <a:ext cx="2584147" cy="1578423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524" y="2878465"/>
            <a:ext cx="3848031" cy="76739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313" y="3680058"/>
            <a:ext cx="3350630" cy="123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7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340768"/>
            <a:ext cx="4048125" cy="28194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19572" y="3017267"/>
            <a:ext cx="2121315" cy="200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172" y="2750468"/>
            <a:ext cx="271393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1" y="1045671"/>
            <a:ext cx="2709147" cy="1555643"/>
          </a:xfrm>
          <a:prstGeom prst="rect">
            <a:avLst/>
          </a:prstGeom>
        </p:spPr>
      </p:pic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0" y="652403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Neutron science at </a:t>
            </a:r>
            <a:r>
              <a:rPr lang="en-US" sz="1500" b="1" i="1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CRPq</a:t>
            </a: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</a:pP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048164" y="589309"/>
            <a:ext cx="3577134" cy="123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30000"/>
              </a:spcBef>
              <a:defRPr/>
            </a:pPr>
            <a:endParaRPr lang="en-US" sz="1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30000"/>
              </a:spcBef>
              <a:defRPr/>
            </a:pPr>
            <a:r>
              <a:rPr lang="en-US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269875" indent="-269875">
              <a:buFont typeface="Wingdings" panose="05000000000000000000" pitchFamily="2" charset="2"/>
              <a:buChar char="Ø"/>
              <a:defRPr/>
            </a:pPr>
            <a:r>
              <a:rPr lang="en-US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8 radial and 2 tangential BHs;</a:t>
            </a:r>
          </a:p>
          <a:p>
            <a:pPr marL="269875" indent="-269875">
              <a:buFont typeface="Wingdings" panose="05000000000000000000" pitchFamily="2" charset="2"/>
              <a:buChar char="Ø"/>
              <a:defRPr/>
            </a:pPr>
            <a:endParaRPr lang="en-US" sz="14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269875" indent="-269875">
              <a:buFont typeface="Wingdings" panose="05000000000000000000" pitchFamily="2" charset="2"/>
              <a:buChar char="Ø"/>
              <a:defRPr/>
            </a:pPr>
            <a:r>
              <a:rPr lang="en-US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Thermal flux up to 1 </a:t>
            </a:r>
            <a:r>
              <a:rPr lang="en-US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x </a:t>
            </a:r>
            <a:r>
              <a:rPr lang="en-US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en-US" sz="1400" b="1" i="1" baseline="300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8</a:t>
            </a:r>
            <a:r>
              <a:rPr lang="en-US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 cm</a:t>
            </a:r>
            <a:r>
              <a:rPr lang="en-US" sz="1400" b="1" i="1" baseline="300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-2</a:t>
            </a:r>
            <a:r>
              <a:rPr lang="en-US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1400" b="1" i="1" baseline="300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-1</a:t>
            </a:r>
            <a:endParaRPr lang="en-US" sz="1400" b="1" i="1" baseline="300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13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201" y="3300049"/>
            <a:ext cx="2174799" cy="161072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512" y="1025767"/>
            <a:ext cx="687676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0363" indent="-360363">
              <a:spcBef>
                <a:spcPct val="4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sz="14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360363" indent="-360363">
              <a:spcBef>
                <a:spcPct val="4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Used for large samples irradiation;</a:t>
            </a:r>
          </a:p>
          <a:p>
            <a:pPr marL="360363" indent="-360363">
              <a:spcBef>
                <a:spcPct val="4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en-US" sz="14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360363" indent="-360363">
              <a:spcBef>
                <a:spcPct val="4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Neutron detector tests;</a:t>
            </a:r>
            <a:endParaRPr lang="en-US" sz="14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40000"/>
              </a:spcBef>
              <a:buClr>
                <a:schemeClr val="accent1">
                  <a:lumMod val="50000"/>
                </a:schemeClr>
              </a:buClr>
              <a:defRPr/>
            </a:pPr>
            <a:endParaRPr lang="en-US" sz="14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360363" indent="-360363">
              <a:spcBef>
                <a:spcPct val="4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Failure rate of  Integrated Circuits.</a:t>
            </a:r>
            <a:endParaRPr lang="en-US" sz="14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0" y="652403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Neutron science – Multipurpose Station</a:t>
            </a: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</a:pP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227" y="1899017"/>
            <a:ext cx="2176709" cy="163423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00049"/>
            <a:ext cx="2137421" cy="160306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0509" y="1603337"/>
            <a:ext cx="1653891" cy="220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920" y="1237060"/>
            <a:ext cx="2772308" cy="18552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11" y="3303209"/>
            <a:ext cx="2205399" cy="17233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544" y="3142880"/>
            <a:ext cx="1896075" cy="1813467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512" y="1025767"/>
            <a:ext cx="687676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0363" indent="-360363">
              <a:spcBef>
                <a:spcPct val="4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sz="14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360363" indent="-360363">
              <a:spcBef>
                <a:spcPct val="4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The texture of materials in </a:t>
            </a:r>
            <a:r>
              <a:rPr lang="en-US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metals;</a:t>
            </a:r>
          </a:p>
          <a:p>
            <a:pPr marL="360363" indent="-360363">
              <a:spcBef>
                <a:spcPct val="4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en-US" sz="140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360363" indent="-360363">
              <a:spcBef>
                <a:spcPct val="4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Microstructure and porous media of Portland cement;</a:t>
            </a:r>
          </a:p>
          <a:p>
            <a:pPr>
              <a:spcBef>
                <a:spcPct val="40000"/>
              </a:spcBef>
              <a:buClr>
                <a:schemeClr val="accent1">
                  <a:lumMod val="50000"/>
                </a:schemeClr>
              </a:buClr>
              <a:defRPr/>
            </a:pPr>
            <a:endParaRPr lang="en-US" sz="14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marL="360363" indent="-360363">
              <a:spcBef>
                <a:spcPct val="4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The measurement of residual stress in </a:t>
            </a:r>
            <a:r>
              <a:rPr lang="en-US" sz="14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components.</a:t>
            </a:r>
            <a:endParaRPr lang="en-US" sz="14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0" y="652403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Neutron science – High Resolution Neutron Diffraction </a:t>
            </a: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</a:pP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153" y="3252628"/>
            <a:ext cx="2277921" cy="762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4025379"/>
            <a:ext cx="2489143" cy="9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8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2543960" y="519522"/>
            <a:ext cx="406845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Neutron Science – Imaging</a:t>
            </a:r>
          </a:p>
        </p:txBody>
      </p:sp>
      <p:sp>
        <p:nvSpPr>
          <p:cNvPr id="5" name="Retângulo 4"/>
          <p:cNvSpPr/>
          <p:nvPr/>
        </p:nvSpPr>
        <p:spPr>
          <a:xfrm>
            <a:off x="1305982" y="3869833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36" descr="C:\Documents and Settings\pugliesi\Desktop\valvu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83106"/>
            <a:ext cx="1617068" cy="1283105"/>
          </a:xfrm>
          <a:prstGeom prst="rect">
            <a:avLst/>
          </a:prstGeom>
          <a:noFill/>
        </p:spPr>
      </p:pic>
      <p:pic>
        <p:nvPicPr>
          <p:cNvPr id="7" name="Picture 38" descr="C:\Documents and Settings\pugliesi\Desktop\valvu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8110" y="1783106"/>
            <a:ext cx="1708858" cy="1281643"/>
          </a:xfrm>
          <a:prstGeom prst="rect">
            <a:avLst/>
          </a:prstGeom>
          <a:noFill/>
        </p:spPr>
      </p:pic>
      <p:sp>
        <p:nvSpPr>
          <p:cNvPr id="8" name="TextBox 29"/>
          <p:cNvSpPr txBox="1"/>
          <p:nvPr/>
        </p:nvSpPr>
        <p:spPr>
          <a:xfrm>
            <a:off x="600961" y="1475329"/>
            <a:ext cx="5677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valve</a:t>
            </a:r>
          </a:p>
        </p:txBody>
      </p:sp>
      <p:sp>
        <p:nvSpPr>
          <p:cNvPr id="9" name="TextBox 33"/>
          <p:cNvSpPr txBox="1"/>
          <p:nvPr/>
        </p:nvSpPr>
        <p:spPr>
          <a:xfrm>
            <a:off x="2194339" y="1433553"/>
            <a:ext cx="8963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lvl="0" algn="just" fontAlgn="base">
              <a:spcBef>
                <a:spcPct val="0"/>
              </a:spcBef>
              <a:spcAft>
                <a:spcPct val="0"/>
              </a:spcAft>
              <a:defRPr sz="1350" b="1" i="1">
                <a:solidFill>
                  <a:srgbClr val="000099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3D image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13992" y="1039715"/>
            <a:ext cx="27003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Valve for water flow control</a:t>
            </a:r>
          </a:p>
        </p:txBody>
      </p:sp>
      <p:sp>
        <p:nvSpPr>
          <p:cNvPr id="11" name="TextBox 54"/>
          <p:cNvSpPr txBox="1"/>
          <p:nvPr/>
        </p:nvSpPr>
        <p:spPr>
          <a:xfrm>
            <a:off x="2011848" y="2788481"/>
            <a:ext cx="1393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rubber diaphragm</a:t>
            </a:r>
            <a:endParaRPr lang="en-US" sz="1200" dirty="0"/>
          </a:p>
        </p:txBody>
      </p:sp>
      <p:sp>
        <p:nvSpPr>
          <p:cNvPr id="12" name="TextBox 56"/>
          <p:cNvSpPr txBox="1"/>
          <p:nvPr/>
        </p:nvSpPr>
        <p:spPr>
          <a:xfrm>
            <a:off x="381370" y="276472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Aluminum </a:t>
            </a:r>
            <a:r>
              <a:rPr lang="pt-BR" sz="1200" dirty="0" err="1" smtClean="0"/>
              <a:t>body</a:t>
            </a:r>
            <a:endParaRPr lang="en-US" sz="1200" dirty="0"/>
          </a:p>
        </p:txBody>
      </p:sp>
      <p:pic>
        <p:nvPicPr>
          <p:cNvPr id="13" name="Picture 2" descr="E:\célula Roberto\Produce_00021.tif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5821" y="3687874"/>
            <a:ext cx="1576257" cy="1343312"/>
          </a:xfrm>
          <a:prstGeom prst="rect">
            <a:avLst/>
          </a:prstGeom>
          <a:noFill/>
        </p:spPr>
      </p:pic>
      <p:pic>
        <p:nvPicPr>
          <p:cNvPr id="14" name="Picture 9" descr="E:\célula Roberto\Produce_00437.tif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5127" y="3687874"/>
            <a:ext cx="1559226" cy="1351357"/>
          </a:xfrm>
          <a:prstGeom prst="rect">
            <a:avLst/>
          </a:prstGeom>
          <a:noFill/>
        </p:spPr>
      </p:pic>
      <p:sp>
        <p:nvSpPr>
          <p:cNvPr id="15" name="TextBox 33"/>
          <p:cNvSpPr txBox="1"/>
          <p:nvPr/>
        </p:nvSpPr>
        <p:spPr>
          <a:xfrm>
            <a:off x="6624229" y="3692341"/>
            <a:ext cx="2520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itchFamily="34" charset="0"/>
                <a:cs typeface="Arial" pitchFamily="34" charset="0"/>
              </a:rPr>
              <a:t>Water distribution map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41"/>
          <p:cNvSpPr txBox="1"/>
          <p:nvPr/>
        </p:nvSpPr>
        <p:spPr>
          <a:xfrm>
            <a:off x="4662251" y="3686991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M.E.A.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603803" y="3379864"/>
            <a:ext cx="146727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3D images</a:t>
            </a:r>
          </a:p>
        </p:txBody>
      </p:sp>
      <p:pic>
        <p:nvPicPr>
          <p:cNvPr id="18" name="Picture 4" descr="E:\célula Roberto\Produce_00073.tif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1579" y="3687874"/>
            <a:ext cx="1608598" cy="1351357"/>
          </a:xfrm>
          <a:prstGeom prst="rect">
            <a:avLst/>
          </a:prstGeom>
          <a:noFill/>
        </p:spPr>
      </p:pic>
      <p:sp>
        <p:nvSpPr>
          <p:cNvPr id="19" name="TextBox 24"/>
          <p:cNvSpPr txBox="1"/>
          <p:nvPr/>
        </p:nvSpPr>
        <p:spPr>
          <a:xfrm>
            <a:off x="5036004" y="3692341"/>
            <a:ext cx="2520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itchFamily="34" charset="0"/>
                <a:cs typeface="Arial" pitchFamily="34" charset="0"/>
              </a:rPr>
              <a:t>Water into the MEA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315968" y="3036864"/>
            <a:ext cx="407245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Hydrogen Fuel cell - Proton Exchange </a:t>
            </a:r>
            <a:r>
              <a:rPr lang="pt-BR" sz="135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Membrane</a:t>
            </a:r>
            <a:r>
              <a:rPr lang="pt-BR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4824028" y="1599127"/>
            <a:ext cx="1219414" cy="955849"/>
            <a:chOff x="4970853" y="1393982"/>
            <a:chExt cx="752223" cy="768612"/>
          </a:xfrm>
        </p:grpSpPr>
        <p:sp>
          <p:nvSpPr>
            <p:cNvPr id="22" name="CaixaDeTexto 21"/>
            <p:cNvSpPr txBox="1"/>
            <p:nvPr/>
          </p:nvSpPr>
          <p:spPr>
            <a:xfrm>
              <a:off x="4970853" y="1921294"/>
              <a:ext cx="752223" cy="241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i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Mining </a:t>
              </a:r>
              <a:endPara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5" name="Picture 2" descr="Resultado de imagem para mining gu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924" y="1393982"/>
              <a:ext cx="522519" cy="561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o 25"/>
          <p:cNvGrpSpPr/>
          <p:nvPr/>
        </p:nvGrpSpPr>
        <p:grpSpPr>
          <a:xfrm>
            <a:off x="6878873" y="1729905"/>
            <a:ext cx="1388624" cy="835916"/>
            <a:chOff x="6612412" y="1594456"/>
            <a:chExt cx="1177501" cy="724659"/>
          </a:xfrm>
        </p:grpSpPr>
        <p:sp>
          <p:nvSpPr>
            <p:cNvPr id="23" name="CaixaDeTexto 22"/>
            <p:cNvSpPr txBox="1"/>
            <p:nvPr/>
          </p:nvSpPr>
          <p:spPr>
            <a:xfrm>
              <a:off x="6612412" y="2058973"/>
              <a:ext cx="1177501" cy="26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i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Fossil studies</a:t>
              </a:r>
              <a:endPara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9460" name="Picture 4" descr="Resultado de imagem para jurassic par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5366" y="1594456"/>
              <a:ext cx="870970" cy="464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47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2663788" y="519492"/>
            <a:ext cx="381017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Multipurpose Research Reactor -RMB</a:t>
            </a: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74" y="2280973"/>
            <a:ext cx="4921238" cy="287860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027" y="2280973"/>
            <a:ext cx="4456259" cy="287860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87524" y="1095586"/>
            <a:ext cx="68767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16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New 30 MW research reactor</a:t>
            </a:r>
          </a:p>
          <a:p>
            <a:pPr marL="285750" indent="-285750" algn="just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16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Completion scheduled for 2022-2023</a:t>
            </a:r>
            <a:endParaRPr lang="en-US" sz="1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8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2663788" y="519492"/>
            <a:ext cx="381017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Multipurpose Research Reactor -RMB</a:t>
            </a:r>
            <a:endParaRPr lang="en-US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63" y="1035811"/>
            <a:ext cx="5269947" cy="386593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818019" y="1693170"/>
            <a:ext cx="3114346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30 MW Reactor;</a:t>
            </a:r>
            <a:endParaRPr lang="en-US" sz="1350" b="1" i="1" baseline="300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Radioisotopes production Lab;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Post-irradiation labs;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Neutron beams National Lab; 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Neutron Activation National Lab;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Nuclear Fusion National Lab.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7342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85472" y="951570"/>
            <a:ext cx="51730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pt-BR" sz="2000" b="1" dirty="0">
                <a:solidFill>
                  <a:srgbClr val="0000FF"/>
                </a:solidFill>
                <a:latin typeface="Arial" panose="020B0604020202020204" pitchFamily="34" charset="0"/>
              </a:rPr>
              <a:t>THANK YOU FOR YOUR ATTENTION!</a:t>
            </a:r>
            <a:endParaRPr lang="pt-PT" altLang="pt-BR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1887674"/>
            <a:ext cx="5688632" cy="28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5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143000" y="484389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National Nuclear Energy </a:t>
            </a: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Commission - CNEN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Meus documentos\Logotipos\Mapa do Brasi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782" y="1320891"/>
            <a:ext cx="229635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109845" y="3085087"/>
            <a:ext cx="25747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01600" indent="-101600" eaLnBrk="0" hangingPunct="0">
              <a:tabLst>
                <a:tab pos="381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81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81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81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81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81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81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81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81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l" eaLnBrk="1" hangingPunct="1">
              <a:spcBef>
                <a:spcPts val="75"/>
              </a:spcBef>
              <a:buClr>
                <a:srgbClr val="FFCC99"/>
              </a:buClr>
              <a:defRPr/>
            </a:pPr>
            <a:r>
              <a:rPr lang="pt-BR" sz="1200" b="1" dirty="0">
                <a:latin typeface="Calibri" pitchFamily="34" charset="0"/>
              </a:rPr>
              <a:t>Rio de Janeiro</a:t>
            </a:r>
          </a:p>
          <a:p>
            <a:pPr marL="0" indent="0" algn="l" eaLnBrk="1" hangingPunct="1">
              <a:spcBef>
                <a:spcPts val="75"/>
              </a:spcBef>
              <a:buClr>
                <a:schemeClr val="tx1"/>
              </a:buClr>
              <a:defRPr/>
            </a:pPr>
            <a:r>
              <a:rPr lang="pt-BR" sz="1350" dirty="0">
                <a:latin typeface="Calibri" pitchFamily="34" charset="0"/>
              </a:rPr>
              <a:t> </a:t>
            </a:r>
            <a:r>
              <a:rPr lang="pt-BR" sz="1000" dirty="0">
                <a:latin typeface="Calibri" pitchFamily="34" charset="0"/>
              </a:rPr>
              <a:t>Diretoria/Sede – </a:t>
            </a:r>
            <a:r>
              <a:rPr lang="pt-BR" sz="1000" dirty="0" smtClean="0">
                <a:latin typeface="Calibri" pitchFamily="34" charset="0"/>
              </a:rPr>
              <a:t>333</a:t>
            </a:r>
            <a:endParaRPr lang="pt-BR" sz="1000" dirty="0">
              <a:latin typeface="Calibri" pitchFamily="34" charset="0"/>
            </a:endParaRPr>
          </a:p>
          <a:p>
            <a:pPr marL="0" indent="0" algn="l" eaLnBrk="1" hangingPunct="1">
              <a:buClr>
                <a:schemeClr val="tx1"/>
              </a:buClr>
              <a:defRPr/>
            </a:pPr>
            <a:r>
              <a:rPr lang="pt-BR" sz="1000" dirty="0">
                <a:latin typeface="Calibri" pitchFamily="34" charset="0"/>
              </a:rPr>
              <a:t> Instituto de Radioproteção e    </a:t>
            </a:r>
          </a:p>
          <a:p>
            <a:pPr marL="0" indent="0" algn="l" eaLnBrk="1" hangingPunct="1">
              <a:buClr>
                <a:schemeClr val="tx1"/>
              </a:buClr>
              <a:defRPr/>
            </a:pPr>
            <a:r>
              <a:rPr lang="pt-BR" sz="1000" dirty="0">
                <a:latin typeface="Calibri" pitchFamily="34" charset="0"/>
              </a:rPr>
              <a:t>   Dosimetria </a:t>
            </a:r>
            <a:r>
              <a:rPr lang="pt-BR" sz="1200" b="1" dirty="0">
                <a:latin typeface="Calibri" pitchFamily="34" charset="0"/>
              </a:rPr>
              <a:t>(IRD) </a:t>
            </a:r>
            <a:r>
              <a:rPr lang="pt-BR" sz="1000" dirty="0">
                <a:latin typeface="Calibri" pitchFamily="34" charset="0"/>
              </a:rPr>
              <a:t>– </a:t>
            </a:r>
            <a:r>
              <a:rPr lang="pt-BR" sz="1000" dirty="0" smtClean="0">
                <a:latin typeface="Calibri" pitchFamily="34" charset="0"/>
              </a:rPr>
              <a:t>1899</a:t>
            </a:r>
            <a:endParaRPr lang="pt-BR" sz="1000" dirty="0">
              <a:latin typeface="Calibri" pitchFamily="34" charset="0"/>
            </a:endParaRPr>
          </a:p>
          <a:p>
            <a:pPr marL="0" indent="0" algn="l" eaLnBrk="1" hangingPunct="1">
              <a:spcBef>
                <a:spcPts val="75"/>
              </a:spcBef>
              <a:buClr>
                <a:schemeClr val="tx1"/>
              </a:buClr>
              <a:defRPr/>
            </a:pPr>
            <a:r>
              <a:rPr lang="pt-BR" sz="1000" dirty="0">
                <a:latin typeface="Calibri" pitchFamily="34" charset="0"/>
              </a:rPr>
              <a:t> Instituto de Engenharia </a:t>
            </a:r>
          </a:p>
          <a:p>
            <a:pPr marL="0" indent="0" algn="l" eaLnBrk="1" hangingPunct="1">
              <a:spcBef>
                <a:spcPts val="75"/>
              </a:spcBef>
              <a:buClr>
                <a:schemeClr val="tx1"/>
              </a:buClr>
              <a:defRPr/>
            </a:pPr>
            <a:r>
              <a:rPr lang="pt-BR" sz="1000" dirty="0">
                <a:latin typeface="Calibri" pitchFamily="34" charset="0"/>
              </a:rPr>
              <a:t>   Nuclear </a:t>
            </a:r>
            <a:r>
              <a:rPr lang="pt-BR" sz="1200" b="1" dirty="0">
                <a:latin typeface="Calibri" pitchFamily="34" charset="0"/>
              </a:rPr>
              <a:t>(IEN</a:t>
            </a:r>
            <a:r>
              <a:rPr lang="pt-BR" sz="1000" b="1" dirty="0">
                <a:latin typeface="Calibri" pitchFamily="34" charset="0"/>
              </a:rPr>
              <a:t>) </a:t>
            </a:r>
            <a:r>
              <a:rPr lang="pt-BR" sz="1000" dirty="0">
                <a:latin typeface="Calibri" pitchFamily="34" charset="0"/>
              </a:rPr>
              <a:t>- </a:t>
            </a:r>
            <a:r>
              <a:rPr lang="pt-BR" sz="1000" dirty="0" smtClean="0">
                <a:latin typeface="Calibri" pitchFamily="34" charset="0"/>
              </a:rPr>
              <a:t>169</a:t>
            </a:r>
            <a:endParaRPr lang="pt-BR" sz="1000" dirty="0">
              <a:latin typeface="Calibri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528701" y="2192112"/>
            <a:ext cx="24748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01600" indent="-1016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tabLst>
                <a:tab pos="381000" algn="l"/>
              </a:tabLst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tabLst>
                <a:tab pos="381000" algn="l"/>
              </a:tabLst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tabLst>
                <a:tab pos="381000" algn="l"/>
              </a:tabLst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5000"/>
              </a:spcBef>
              <a:buClr>
                <a:srgbClr val="FFCC99"/>
              </a:buClr>
              <a:buSzTx/>
              <a:buFontTx/>
              <a:buNone/>
            </a:pPr>
            <a:r>
              <a:rPr lang="pt-BR" altLang="pt-BR" sz="1200" b="1" dirty="0">
                <a:latin typeface="Calibri" panose="020F0502020204030204" pitchFamily="34" charset="0"/>
              </a:rPr>
              <a:t>Pernambuco (CRCN – NE)</a:t>
            </a:r>
          </a:p>
          <a:p>
            <a:pPr algn="ctr">
              <a:spcBef>
                <a:spcPts val="0"/>
              </a:spcBef>
              <a:buClr>
                <a:srgbClr val="FFCC99"/>
              </a:buClr>
              <a:buSzTx/>
              <a:buNone/>
            </a:pPr>
            <a:r>
              <a:rPr lang="pt-BR" altLang="pt-BR" sz="1000" dirty="0">
                <a:latin typeface="Calibri" panose="020F0502020204030204" pitchFamily="34" charset="0"/>
              </a:rPr>
              <a:t>  Centro Regional de Ciências Nucleares do Nordeste - </a:t>
            </a:r>
            <a:r>
              <a:rPr lang="pt-BR" altLang="pt-BR" sz="1000" dirty="0" smtClean="0">
                <a:latin typeface="Calibri" panose="020F0502020204030204" pitchFamily="34" charset="0"/>
              </a:rPr>
              <a:t>61</a:t>
            </a:r>
            <a:endParaRPr lang="pt-BR" altLang="pt-BR" sz="1000" dirty="0">
              <a:latin typeface="Calibri" panose="020F050202020403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458187" y="3707472"/>
            <a:ext cx="2376264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01600" indent="-1016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tabLst>
                <a:tab pos="381000" algn="l"/>
              </a:tabLst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tabLst>
                <a:tab pos="381000" algn="l"/>
              </a:tabLst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tabLst>
                <a:tab pos="381000" algn="l"/>
              </a:tabLst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5000"/>
              </a:spcBef>
              <a:buClr>
                <a:srgbClr val="FFCC99"/>
              </a:buClr>
              <a:buSzTx/>
              <a:buFontTx/>
              <a:buNone/>
            </a:pPr>
            <a:r>
              <a:rPr lang="pt-BR" altLang="pt-BR" sz="1200" b="1" dirty="0">
                <a:latin typeface="Calibri" panose="020F0502020204030204" pitchFamily="34" charset="0"/>
              </a:rPr>
              <a:t>São Paulo (IPEN)</a:t>
            </a:r>
          </a:p>
          <a:p>
            <a:pPr algn="ctr" eaLnBrk="1" hangingPunct="1">
              <a:spcBef>
                <a:spcPct val="5000"/>
              </a:spcBef>
              <a:buClr>
                <a:srgbClr val="FFCC99"/>
              </a:buClr>
              <a:buSzTx/>
              <a:buFontTx/>
              <a:buNone/>
            </a:pPr>
            <a:r>
              <a:rPr lang="pt-BR" altLang="pt-BR" sz="1000" dirty="0">
                <a:latin typeface="Calibri" panose="020F0502020204030204" pitchFamily="34" charset="0"/>
              </a:rPr>
              <a:t>Instituto de Pesquisas Energéticas e Nucleares – </a:t>
            </a:r>
            <a:r>
              <a:rPr lang="pt-BR" altLang="pt-BR" sz="1000" dirty="0" smtClean="0">
                <a:latin typeface="Calibri" panose="020F0502020204030204" pitchFamily="34" charset="0"/>
              </a:rPr>
              <a:t>688</a:t>
            </a:r>
            <a:endParaRPr lang="pt-BR" altLang="pt-BR" sz="1000" dirty="0">
              <a:latin typeface="Calibri" panose="020F0502020204030204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28871" y="1441727"/>
            <a:ext cx="2503752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01600" indent="-1016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tabLst>
                <a:tab pos="381000" algn="l"/>
              </a:tabLst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tabLst>
                <a:tab pos="381000" algn="l"/>
              </a:tabLst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tabLst>
                <a:tab pos="381000" algn="l"/>
              </a:tabLst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5000"/>
              </a:spcBef>
              <a:buClr>
                <a:srgbClr val="FFCC99"/>
              </a:buClr>
              <a:buSzTx/>
              <a:buFontTx/>
              <a:buNone/>
            </a:pPr>
            <a:r>
              <a:rPr lang="pt-BR" altLang="pt-BR" sz="1200" b="1" dirty="0">
                <a:latin typeface="Calibri" panose="020F0502020204030204" pitchFamily="34" charset="0"/>
              </a:rPr>
              <a:t>Goiás ( CRCN-CO)</a:t>
            </a:r>
          </a:p>
          <a:p>
            <a:pPr algn="ctr" eaLnBrk="1" hangingPunct="1">
              <a:spcBef>
                <a:spcPct val="5000"/>
              </a:spcBef>
              <a:buClr>
                <a:srgbClr val="FFCC99"/>
              </a:buClr>
              <a:buSzTx/>
              <a:buFontTx/>
              <a:buNone/>
            </a:pPr>
            <a:r>
              <a:rPr lang="pt-BR" altLang="pt-BR" sz="1000" dirty="0">
                <a:latin typeface="Calibri" panose="020F0502020204030204" pitchFamily="34" charset="0"/>
              </a:rPr>
              <a:t>Centro Regional de Ciências Nucleares do Centro-Oeste </a:t>
            </a:r>
            <a:r>
              <a:rPr lang="pt-BR" altLang="pt-BR" sz="1000" dirty="0" smtClean="0">
                <a:latin typeface="Calibri" panose="020F0502020204030204" pitchFamily="34" charset="0"/>
              </a:rPr>
              <a:t>-20</a:t>
            </a:r>
            <a:endParaRPr lang="pt-BR" altLang="pt-BR" sz="1000" dirty="0">
              <a:latin typeface="Calibri" panose="020F0502020204030204" pitchFamily="34" charset="0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5098671" y="2806791"/>
            <a:ext cx="63087" cy="57150"/>
          </a:xfrm>
          <a:prstGeom prst="ellipse">
            <a:avLst/>
          </a:prstGeom>
          <a:solidFill>
            <a:srgbClr val="996600"/>
          </a:solidFill>
          <a:ln w="9525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Calibri" panose="020F0502020204030204" pitchFamily="34" charset="0"/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4870071" y="2863941"/>
            <a:ext cx="63087" cy="57150"/>
          </a:xfrm>
          <a:prstGeom prst="ellipse">
            <a:avLst/>
          </a:prstGeom>
          <a:solidFill>
            <a:srgbClr val="996600"/>
          </a:solidFill>
          <a:ln w="9525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Calibri" panose="020F0502020204030204" pitchFamily="34" charset="0"/>
            </a:endParaRPr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auto">
          <a:xfrm>
            <a:off x="5062526" y="2672534"/>
            <a:ext cx="63087" cy="57150"/>
          </a:xfrm>
          <a:prstGeom prst="ellipse">
            <a:avLst/>
          </a:prstGeom>
          <a:solidFill>
            <a:srgbClr val="996600"/>
          </a:solidFill>
          <a:ln w="9525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Calibri" panose="020F0502020204030204" pitchFamily="34" charset="0"/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4829425" y="2427350"/>
            <a:ext cx="63087" cy="57150"/>
          </a:xfrm>
          <a:prstGeom prst="ellipse">
            <a:avLst/>
          </a:prstGeom>
          <a:solidFill>
            <a:srgbClr val="996600"/>
          </a:solidFill>
          <a:ln w="9525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Calibri" panose="020F0502020204030204" pitchFamily="34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5517188" y="2090089"/>
            <a:ext cx="63087" cy="57150"/>
          </a:xfrm>
          <a:prstGeom prst="ellipse">
            <a:avLst/>
          </a:prstGeom>
          <a:solidFill>
            <a:srgbClr val="996600"/>
          </a:solidFill>
          <a:ln w="9525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Calibri" panose="020F0502020204030204" pitchFamily="34" charset="0"/>
            </a:endParaRP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 flipV="1">
            <a:off x="5223398" y="2850632"/>
            <a:ext cx="1731882" cy="3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H="1" flipV="1">
            <a:off x="5617115" y="2100950"/>
            <a:ext cx="1079283" cy="2357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8" name="Freeform 24"/>
          <p:cNvSpPr>
            <a:spLocks/>
          </p:cNvSpPr>
          <p:nvPr/>
        </p:nvSpPr>
        <p:spPr bwMode="auto">
          <a:xfrm flipH="1">
            <a:off x="4981872" y="2978241"/>
            <a:ext cx="364319" cy="590839"/>
          </a:xfrm>
          <a:custGeom>
            <a:avLst/>
            <a:gdLst>
              <a:gd name="T0" fmla="*/ 0 w 797"/>
              <a:gd name="T1" fmla="*/ 2147483646 h 776"/>
              <a:gd name="T2" fmla="*/ 2147483646 w 797"/>
              <a:gd name="T3" fmla="*/ 0 h 776"/>
              <a:gd name="T4" fmla="*/ 0 60000 65536"/>
              <a:gd name="T5" fmla="*/ 0 60000 65536"/>
              <a:gd name="T6" fmla="*/ 0 w 797"/>
              <a:gd name="T7" fmla="*/ 0 h 776"/>
              <a:gd name="T8" fmla="*/ 797 w 797"/>
              <a:gd name="T9" fmla="*/ 776 h 7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97" h="776">
                <a:moveTo>
                  <a:pt x="0" y="776"/>
                </a:moveTo>
                <a:lnTo>
                  <a:pt x="797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2627784" y="2484500"/>
            <a:ext cx="2363222" cy="2232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0" name="Line 32"/>
          <p:cNvSpPr>
            <a:spLocks noChangeShapeType="1"/>
          </p:cNvSpPr>
          <p:nvPr/>
        </p:nvSpPr>
        <p:spPr bwMode="auto">
          <a:xfrm>
            <a:off x="2997672" y="1851301"/>
            <a:ext cx="1832136" cy="581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1" name="CaixaDeTexto 20"/>
          <p:cNvSpPr txBox="1"/>
          <p:nvPr/>
        </p:nvSpPr>
        <p:spPr>
          <a:xfrm>
            <a:off x="550547" y="914181"/>
            <a:ext cx="14143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u="sng" dirty="0"/>
              <a:t>Total = </a:t>
            </a:r>
            <a:r>
              <a:rPr lang="pt-BR" sz="1350" u="sng" dirty="0" smtClean="0"/>
              <a:t>1805</a:t>
            </a:r>
            <a:endParaRPr lang="en-US" sz="1350" u="sng" dirty="0"/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5304812" y="1836406"/>
            <a:ext cx="63087" cy="57150"/>
          </a:xfrm>
          <a:prstGeom prst="ellipse">
            <a:avLst/>
          </a:prstGeom>
          <a:solidFill>
            <a:srgbClr val="996600"/>
          </a:solidFill>
          <a:ln w="9525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latin typeface="Calibri" panose="020F0502020204030204" pitchFamily="34" charset="0"/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>
            <a:off x="5396216" y="1649906"/>
            <a:ext cx="1300181" cy="2013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178399" y="1446802"/>
            <a:ext cx="24748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01600" indent="-1016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tabLst>
                <a:tab pos="381000" algn="l"/>
              </a:tabLst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tabLst>
                <a:tab pos="381000" algn="l"/>
              </a:tabLst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tabLst>
                <a:tab pos="381000" algn="l"/>
              </a:tabLst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381000" algn="l"/>
              </a:tabLs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5000"/>
              </a:spcBef>
              <a:buClr>
                <a:srgbClr val="FFCC99"/>
              </a:buClr>
              <a:buSzTx/>
              <a:buFontTx/>
              <a:buNone/>
            </a:pPr>
            <a:r>
              <a:rPr lang="pt-BR" altLang="pt-BR" sz="1200" b="1" dirty="0" smtClean="0">
                <a:latin typeface="Calibri" panose="020F0502020204030204" pitchFamily="34" charset="0"/>
              </a:rPr>
              <a:t>Ceará (DIFOR)</a:t>
            </a:r>
            <a:endParaRPr lang="pt-BR" altLang="pt-BR" sz="1200" b="1" dirty="0">
              <a:latin typeface="Calibri" panose="020F0502020204030204" pitchFamily="34" charset="0"/>
            </a:endParaRPr>
          </a:p>
          <a:p>
            <a:pPr algn="ctr">
              <a:spcBef>
                <a:spcPts val="0"/>
              </a:spcBef>
              <a:buClr>
                <a:srgbClr val="FFCC99"/>
              </a:buClr>
              <a:buSzTx/>
              <a:buNone/>
            </a:pPr>
            <a:r>
              <a:rPr lang="pt-BR" altLang="pt-BR" sz="1000" dirty="0" smtClean="0">
                <a:latin typeface="Calibri" panose="020F0502020204030204" pitchFamily="34" charset="0"/>
              </a:rPr>
              <a:t>Distrito de Fortaleza </a:t>
            </a:r>
            <a:r>
              <a:rPr lang="pt-BR" altLang="pt-BR" sz="1000" dirty="0">
                <a:latin typeface="Calibri" panose="020F0502020204030204" pitchFamily="34" charset="0"/>
              </a:rPr>
              <a:t>- </a:t>
            </a:r>
            <a:r>
              <a:rPr lang="pt-BR" altLang="pt-BR" sz="1000" dirty="0" smtClean="0">
                <a:latin typeface="Calibri" panose="020F0502020204030204" pitchFamily="34" charset="0"/>
              </a:rPr>
              <a:t>13</a:t>
            </a:r>
            <a:endParaRPr lang="pt-BR" altLang="pt-BR" sz="1000" dirty="0">
              <a:latin typeface="Calibri" panose="020F0502020204030204" pitchFamily="34" charset="0"/>
            </a:endParaRPr>
          </a:p>
        </p:txBody>
      </p:sp>
      <p:graphicFrame>
        <p:nvGraphicFramePr>
          <p:cNvPr id="25" name="Objeto 24"/>
          <p:cNvGraphicFramePr>
            <a:graphicFrameLocks noChangeAspect="1"/>
          </p:cNvGraphicFramePr>
          <p:nvPr>
            <p:extLst/>
          </p:nvPr>
        </p:nvGraphicFramePr>
        <p:xfrm>
          <a:off x="294589" y="2957521"/>
          <a:ext cx="3340677" cy="236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Graph" r:id="rId5" imgW="4276800" imgH="3022200" progId="Origin50.Graph">
                  <p:embed/>
                </p:oleObj>
              </mc:Choice>
              <mc:Fallback>
                <p:oleObj name="Graph" r:id="rId5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4589" y="2957521"/>
                        <a:ext cx="3340677" cy="2361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66037" y="2271471"/>
            <a:ext cx="2218373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01600" indent="-101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"/>
              </a:spcBef>
              <a:buClr>
                <a:srgbClr val="FFCC99"/>
              </a:buClr>
              <a:defRPr/>
            </a:pPr>
            <a:r>
              <a:rPr lang="pt-BR" altLang="pt-BR" sz="1200" b="1" dirty="0">
                <a:latin typeface="Calibri" pitchFamily="34" charset="0"/>
              </a:rPr>
              <a:t>Minas Gerais (CDTN)</a:t>
            </a:r>
          </a:p>
          <a:p>
            <a:pPr marL="0" indent="0" algn="ctr" eaLnBrk="1" hangingPunct="1">
              <a:spcBef>
                <a:spcPct val="5000"/>
              </a:spcBef>
              <a:buClr>
                <a:schemeClr val="tx1"/>
              </a:buClr>
              <a:defRPr/>
            </a:pPr>
            <a:r>
              <a:rPr lang="pt-BR" altLang="pt-BR" sz="1000" dirty="0">
                <a:latin typeface="Calibri" pitchFamily="34" charset="0"/>
              </a:rPr>
              <a:t>Centro de Desenvolvimento da  Tecnologia Nuclear - </a:t>
            </a:r>
            <a:r>
              <a:rPr lang="pt-BR" altLang="pt-BR" sz="1000" dirty="0" smtClean="0">
                <a:latin typeface="Calibri" pitchFamily="34" charset="0"/>
              </a:rPr>
              <a:t>270</a:t>
            </a:r>
            <a:endParaRPr lang="pt-BR" altLang="pt-BR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85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  <p:bldP spid="10" grpId="0" autoUpdateAnimBg="0"/>
      <p:bldP spid="16" grpId="0" animBg="1"/>
      <p:bldP spid="17" grpId="0" animBg="1"/>
      <p:bldP spid="18" grpId="0" animBg="1"/>
      <p:bldP spid="19" grpId="0" animBg="1"/>
      <p:bldP spid="23" grpId="0" animBg="1"/>
      <p:bldP spid="24" grpId="0" autoUpdateAnimBg="0"/>
      <p:bldP spid="2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400175" y="1707654"/>
            <a:ext cx="6400800" cy="2414588"/>
            <a:chOff x="192" y="1296"/>
            <a:chExt cx="5376" cy="2028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1728" y="1296"/>
              <a:ext cx="2352" cy="528"/>
            </a:xfrm>
            <a:prstGeom prst="flowChartProcess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MCT</a:t>
              </a:r>
              <a:b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Ministry of Science and Technology</a:t>
              </a: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1728" y="1998"/>
              <a:ext cx="2352" cy="480"/>
            </a:xfrm>
            <a:prstGeom prst="flowChartProcess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CNEN</a:t>
              </a:r>
              <a:b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Brazilian Nuclear Energy Commission</a:t>
              </a:r>
            </a:p>
            <a:p>
              <a:pPr algn="ctr">
                <a:spcBef>
                  <a:spcPct val="0"/>
                </a:spcBef>
              </a:pPr>
              <a: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~1800 workers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92" y="2796"/>
              <a:ext cx="1008" cy="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CDTN </a:t>
              </a:r>
              <a:r>
                <a:rPr lang="en-US" sz="1050" b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- </a:t>
              </a:r>
              <a:r>
                <a:rPr lang="en-US" sz="900" b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(</a:t>
              </a:r>
              <a: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MG)</a:t>
              </a:r>
              <a:b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Nuclear Technology</a:t>
              </a:r>
              <a:b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and Development Center</a:t>
              </a:r>
              <a:b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900" b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270 </a:t>
              </a:r>
              <a: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workers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344" y="2796"/>
              <a:ext cx="864" cy="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IEN - (RJ)</a:t>
              </a:r>
            </a:p>
            <a:p>
              <a:pPr algn="ctr">
                <a:spcBef>
                  <a:spcPct val="0"/>
                </a:spcBef>
              </a:pPr>
              <a: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Nuclear Engineering</a:t>
              </a:r>
              <a:b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Institute</a:t>
              </a:r>
              <a:b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900" b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169 </a:t>
              </a:r>
              <a: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workers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448" y="2796"/>
              <a:ext cx="912" cy="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IPEN - (SP)</a:t>
              </a:r>
              <a:b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10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Nuclear </a:t>
              </a:r>
              <a:r>
                <a:rPr lang="en-US" sz="1000" b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and Energy</a:t>
              </a:r>
            </a:p>
            <a:p>
              <a:pPr algn="ctr">
                <a:spcBef>
                  <a:spcPct val="0"/>
                </a:spcBef>
              </a:pPr>
              <a:r>
                <a:rPr lang="en-US" sz="1000" b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Research  </a:t>
              </a:r>
              <a:r>
                <a:rPr lang="en-US" sz="10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Institute</a:t>
              </a:r>
              <a: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/>
              </a:r>
              <a:b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900" b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688 </a:t>
              </a:r>
              <a: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workers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504" y="2796"/>
              <a:ext cx="1008" cy="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IRD - (RJ)</a:t>
              </a:r>
            </a:p>
            <a:p>
              <a:pPr algn="ctr">
                <a:spcBef>
                  <a:spcPct val="0"/>
                </a:spcBef>
              </a:pPr>
              <a:r>
                <a:rPr lang="pt-PT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Radiological Protection </a:t>
              </a:r>
              <a:br>
                <a:rPr lang="pt-PT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pt-PT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and Dosimetry</a:t>
              </a:r>
              <a: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 Institute</a:t>
              </a:r>
              <a:b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900" b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189 </a:t>
              </a:r>
              <a: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workers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656" y="2796"/>
              <a:ext cx="912" cy="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CRCN - </a:t>
              </a:r>
              <a:r>
                <a:rPr lang="pt-PT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(PE)</a:t>
              </a:r>
              <a: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/>
              </a:r>
              <a:br>
                <a:rPr lang="en-US" sz="105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pt-PT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Regional Center of</a:t>
              </a:r>
              <a:br>
                <a:rPr lang="pt-PT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pt-PT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 Nuclear Sciences</a:t>
              </a:r>
              <a:br>
                <a:rPr lang="pt-PT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pt-PT" sz="900" b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61 </a:t>
              </a:r>
              <a:r>
                <a:rPr lang="pt-PT" sz="900" b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workers</a:t>
              </a:r>
              <a:endParaRPr lang="en-US" sz="9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3" name="AutoShape 12"/>
            <p:cNvCxnSpPr>
              <a:cxnSpLocks noChangeShapeType="1"/>
              <a:stCxn id="8" idx="0"/>
              <a:endCxn id="7" idx="2"/>
            </p:cNvCxnSpPr>
            <p:nvPr/>
          </p:nvCxnSpPr>
          <p:spPr bwMode="auto">
            <a:xfrm rot="16200000">
              <a:off x="1641" y="1533"/>
              <a:ext cx="318" cy="220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13"/>
            <p:cNvCxnSpPr>
              <a:cxnSpLocks noChangeShapeType="1"/>
              <a:stCxn id="9" idx="0"/>
              <a:endCxn id="7" idx="2"/>
            </p:cNvCxnSpPr>
            <p:nvPr/>
          </p:nvCxnSpPr>
          <p:spPr bwMode="auto">
            <a:xfrm rot="16200000">
              <a:off x="2181" y="2073"/>
              <a:ext cx="318" cy="112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AutoShape 14"/>
            <p:cNvCxnSpPr>
              <a:cxnSpLocks noChangeShapeType="1"/>
              <a:stCxn id="10" idx="0"/>
              <a:endCxn id="7" idx="2"/>
            </p:cNvCxnSpPr>
            <p:nvPr/>
          </p:nvCxnSpPr>
          <p:spPr bwMode="auto">
            <a:xfrm rot="16200000">
              <a:off x="2749" y="2633"/>
              <a:ext cx="30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AutoShape 15"/>
            <p:cNvCxnSpPr>
              <a:cxnSpLocks noChangeShapeType="1"/>
              <a:stCxn id="11" idx="0"/>
              <a:endCxn id="7" idx="2"/>
            </p:cNvCxnSpPr>
            <p:nvPr/>
          </p:nvCxnSpPr>
          <p:spPr bwMode="auto">
            <a:xfrm rot="5400000" flipH="1">
              <a:off x="3297" y="2085"/>
              <a:ext cx="318" cy="110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AutoShape 16"/>
            <p:cNvCxnSpPr>
              <a:cxnSpLocks noChangeShapeType="1"/>
              <a:stCxn id="12" idx="0"/>
              <a:endCxn id="7" idx="2"/>
            </p:cNvCxnSpPr>
            <p:nvPr/>
          </p:nvCxnSpPr>
          <p:spPr bwMode="auto">
            <a:xfrm rot="5400000" flipH="1">
              <a:off x="3849" y="1533"/>
              <a:ext cx="318" cy="220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AutoShape 18"/>
            <p:cNvCxnSpPr>
              <a:cxnSpLocks noChangeShapeType="1"/>
              <a:stCxn id="6" idx="2"/>
              <a:endCxn id="7" idx="0"/>
            </p:cNvCxnSpPr>
            <p:nvPr/>
          </p:nvCxnSpPr>
          <p:spPr bwMode="auto">
            <a:xfrm rot="5400000">
              <a:off x="2817" y="1911"/>
              <a:ext cx="17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143000" y="484389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National Nuclear Energy </a:t>
            </a: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Commission - CNEN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523372" y="843558"/>
            <a:ext cx="8765151" cy="923330"/>
            <a:chOff x="960747" y="701155"/>
            <a:chExt cx="7802253" cy="1231106"/>
          </a:xfrm>
        </p:grpSpPr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1142999" y="701155"/>
              <a:ext cx="7620001" cy="1231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1350" b="1" i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F</a:t>
              </a:r>
              <a:r>
                <a:rPr lang="pt-PT" sz="1350" b="1" i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ederal Government Autarchy</a:t>
              </a:r>
              <a:r>
                <a:rPr lang="en-US" sz="1350" b="1" i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 under the </a:t>
              </a:r>
              <a:r>
                <a:rPr lang="pt-PT" sz="1350" b="1" i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Ministry of </a:t>
              </a:r>
              <a:r>
                <a:rPr lang="pt-PT" sz="1350" b="1" i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Science and Technology</a:t>
              </a:r>
              <a:r>
                <a:rPr lang="en-US" sz="1350" b="1" i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 – MCT</a:t>
              </a:r>
              <a:endPara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pPr algn="l"/>
              <a:r>
                <a:rPr lang="en-US" sz="1350" b="1" i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CNEN acts </a:t>
              </a:r>
              <a:r>
                <a:rPr lang="en-US" sz="1350" b="1" i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in </a:t>
              </a:r>
              <a:r>
                <a:rPr lang="pt-PT" sz="1350" b="1" i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Research and Development </a:t>
              </a:r>
              <a:r>
                <a:rPr lang="en-US" sz="1350" b="1" i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in the Nuclear Technology field, as well as rendering technological services and </a:t>
              </a:r>
              <a:r>
                <a:rPr lang="en-US" sz="1350" b="1" i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education;</a:t>
              </a:r>
              <a:endPara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pPr algn="l"/>
              <a:r>
                <a:rPr lang="en-US" sz="1350" b="1" i="1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Regulatory </a:t>
              </a:r>
              <a:r>
                <a:rPr lang="en-US" sz="1350" b="1" i="1" dirty="0" smtClean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Board;</a:t>
              </a:r>
              <a:endPara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960747" y="1150235"/>
              <a:ext cx="132556" cy="117475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FF99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pt-BR" sz="1350" kern="0" dirty="0">
                <a:solidFill>
                  <a:srgbClr val="000099"/>
                </a:solidFill>
              </a:endParaRPr>
            </a:p>
          </p:txBody>
        </p:sp>
        <p:sp>
          <p:nvSpPr>
            <p:cNvPr id="23" name="Oval 17"/>
            <p:cNvSpPr>
              <a:spLocks noChangeArrowheads="1"/>
            </p:cNvSpPr>
            <p:nvPr/>
          </p:nvSpPr>
          <p:spPr bwMode="auto">
            <a:xfrm>
              <a:off x="960747" y="1661261"/>
              <a:ext cx="132556" cy="117475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FF99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pt-BR" sz="1350" kern="0" dirty="0">
                <a:solidFill>
                  <a:srgbClr val="000099"/>
                </a:solidFill>
              </a:endParaRPr>
            </a:p>
          </p:txBody>
        </p:sp>
      </p:grp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98503" y="4390529"/>
            <a:ext cx="894699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 eaLnBrk="0" hangingPunct="0">
              <a:spcBef>
                <a:spcPct val="30000"/>
              </a:spcBef>
            </a:pPr>
            <a:r>
              <a:rPr lang="en-US" altLang="pt-BR" sz="1050" b="1" dirty="0">
                <a:solidFill>
                  <a:srgbClr val="3333CC"/>
                </a:solidFill>
                <a:latin typeface="Arial" panose="020B0604020202020204" pitchFamily="34" charset="0"/>
              </a:rPr>
              <a:t>There are other (6) smaller units: </a:t>
            </a:r>
            <a:r>
              <a:rPr lang="pt-PT" altLang="pt-BR" sz="1050" dirty="0">
                <a:solidFill>
                  <a:srgbClr val="3333CC"/>
                </a:solidFill>
                <a:latin typeface="Arial" panose="020B0604020202020204" pitchFamily="34" charset="0"/>
              </a:rPr>
              <a:t>Angra dos Reis District, Rio de Janeiro, RJ</a:t>
            </a:r>
            <a:r>
              <a:rPr lang="en-US" altLang="pt-BR" sz="1050" dirty="0">
                <a:solidFill>
                  <a:srgbClr val="3333CC"/>
                </a:solidFill>
                <a:latin typeface="Arial" panose="020B0604020202020204" pitchFamily="34" charset="0"/>
              </a:rPr>
              <a:t>; </a:t>
            </a:r>
            <a:r>
              <a:rPr lang="pt-PT" altLang="pt-BR" sz="1050" dirty="0" smtClean="0">
                <a:solidFill>
                  <a:srgbClr val="3333CC"/>
                </a:solidFill>
                <a:latin typeface="Arial" panose="020B0604020202020204" pitchFamily="34" charset="0"/>
              </a:rPr>
              <a:t>Caetité </a:t>
            </a:r>
            <a:r>
              <a:rPr lang="pt-PT" altLang="pt-BR" sz="1050" dirty="0">
                <a:solidFill>
                  <a:srgbClr val="3333CC"/>
                </a:solidFill>
                <a:latin typeface="Arial" panose="020B0604020202020204" pitchFamily="34" charset="0"/>
              </a:rPr>
              <a:t>District, Caetité, BA</a:t>
            </a:r>
            <a:r>
              <a:rPr lang="en-US" altLang="pt-BR" sz="1050" dirty="0">
                <a:solidFill>
                  <a:srgbClr val="3333CC"/>
                </a:solidFill>
                <a:latin typeface="Arial" panose="020B0604020202020204" pitchFamily="34" charset="0"/>
              </a:rPr>
              <a:t>; </a:t>
            </a:r>
            <a:r>
              <a:rPr lang="pt-PT" altLang="pt-BR" sz="1050" dirty="0">
                <a:solidFill>
                  <a:srgbClr val="3333CC"/>
                </a:solidFill>
                <a:latin typeface="Arial" panose="020B0604020202020204" pitchFamily="34" charset="0"/>
              </a:rPr>
              <a:t>Fortaleza District, Fortaleza, CE</a:t>
            </a:r>
            <a:r>
              <a:rPr lang="en-US" altLang="pt-BR" sz="1050" dirty="0">
                <a:solidFill>
                  <a:srgbClr val="3333CC"/>
                </a:solidFill>
                <a:latin typeface="Arial" panose="020B0604020202020204" pitchFamily="34" charset="0"/>
              </a:rPr>
              <a:t>; </a:t>
            </a:r>
            <a:r>
              <a:rPr lang="pt-PT" altLang="pt-BR" sz="1050" dirty="0" smtClean="0">
                <a:solidFill>
                  <a:srgbClr val="3333CC"/>
                </a:solidFill>
                <a:latin typeface="Arial" panose="020B0604020202020204" pitchFamily="34" charset="0"/>
              </a:rPr>
              <a:t>Goiânia </a:t>
            </a:r>
            <a:r>
              <a:rPr lang="pt-PT" altLang="pt-BR" sz="1050" dirty="0">
                <a:solidFill>
                  <a:srgbClr val="3333CC"/>
                </a:solidFill>
                <a:latin typeface="Arial" panose="020B0604020202020204" pitchFamily="34" charset="0"/>
              </a:rPr>
              <a:t>District, Goiânia, GO</a:t>
            </a:r>
            <a:r>
              <a:rPr lang="en-US" altLang="pt-BR" sz="1050" dirty="0">
                <a:solidFill>
                  <a:srgbClr val="3333CC"/>
                </a:solidFill>
                <a:latin typeface="Arial" panose="020B0604020202020204" pitchFamily="34" charset="0"/>
              </a:rPr>
              <a:t>; </a:t>
            </a:r>
            <a:r>
              <a:rPr lang="pt-PT" altLang="pt-BR" sz="1050" dirty="0">
                <a:solidFill>
                  <a:srgbClr val="3333CC"/>
                </a:solidFill>
                <a:latin typeface="Arial" panose="020B0604020202020204" pitchFamily="34" charset="0"/>
              </a:rPr>
              <a:t>Planalto Central District, Brasília, DF</a:t>
            </a:r>
            <a:r>
              <a:rPr lang="en-US" altLang="pt-BR" sz="1050" dirty="0">
                <a:solidFill>
                  <a:srgbClr val="3333CC"/>
                </a:solidFill>
                <a:latin typeface="Arial" panose="020B0604020202020204" pitchFamily="34" charset="0"/>
              </a:rPr>
              <a:t>; </a:t>
            </a:r>
            <a:r>
              <a:rPr lang="pt-PT" altLang="pt-BR" sz="1050" dirty="0">
                <a:solidFill>
                  <a:srgbClr val="3333CC"/>
                </a:solidFill>
                <a:latin typeface="Arial" panose="020B0604020202020204" pitchFamily="34" charset="0"/>
              </a:rPr>
              <a:t>Laboratory Division of Poços Caldas, Poços de Caldas, MG</a:t>
            </a:r>
            <a:r>
              <a:rPr lang="en-US" altLang="pt-BR" sz="1050" dirty="0">
                <a:solidFill>
                  <a:srgbClr val="3333CC"/>
                </a:solidFill>
                <a:latin typeface="Arial" panose="020B0604020202020204" pitchFamily="34" charset="0"/>
              </a:rPr>
              <a:t>.</a:t>
            </a:r>
            <a:endParaRPr lang="en-GB" altLang="pt-BR" sz="1050" dirty="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25" name="Oval 17"/>
          <p:cNvSpPr>
            <a:spLocks noChangeArrowheads="1"/>
          </p:cNvSpPr>
          <p:nvPr/>
        </p:nvSpPr>
        <p:spPr bwMode="auto">
          <a:xfrm>
            <a:off x="534653" y="951570"/>
            <a:ext cx="148915" cy="88106"/>
          </a:xfrm>
          <a:prstGeom prst="ellipse">
            <a:avLst/>
          </a:prstGeom>
          <a:gradFill rotWithShape="0">
            <a:gsLst>
              <a:gs pos="0">
                <a:srgbClr val="FFFFCC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pt-BR" sz="1350" kern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1143000" y="519522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Lasers and Applications department at IPEN – CLA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3" y="1156779"/>
            <a:ext cx="4033871" cy="37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to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12A67A89-BEDD-4780-99A0-428F36775490}"/>
              </a:ext>
            </a:extLst>
          </p:cNvPr>
          <p:cNvCxnSpPr/>
          <p:nvPr/>
        </p:nvCxnSpPr>
        <p:spPr>
          <a:xfrm>
            <a:off x="2483768" y="2787774"/>
            <a:ext cx="13966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10"/>
          <p:cNvSpPr txBox="1">
            <a:spLocks noChangeArrowheads="1"/>
          </p:cNvSpPr>
          <p:nvPr/>
        </p:nvSpPr>
        <p:spPr bwMode="auto">
          <a:xfrm>
            <a:off x="3599892" y="2465949"/>
            <a:ext cx="1381749" cy="646331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800" dirty="0" smtClean="0"/>
              <a:t>WORLD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800" dirty="0" smtClean="0"/>
              <a:t>RECORD </a:t>
            </a:r>
            <a:endParaRPr lang="en-US" altLang="pt-BR" sz="1800" dirty="0"/>
          </a:p>
        </p:txBody>
      </p:sp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12A67A89-BEDD-4780-99A0-428F36775490}"/>
              </a:ext>
            </a:extLst>
          </p:cNvPr>
          <p:cNvCxnSpPr/>
          <p:nvPr/>
        </p:nvCxnSpPr>
        <p:spPr>
          <a:xfrm>
            <a:off x="2483768" y="3399842"/>
            <a:ext cx="13966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0"/>
          <p:cNvSpPr txBox="1">
            <a:spLocks noChangeArrowheads="1"/>
          </p:cNvSpPr>
          <p:nvPr/>
        </p:nvSpPr>
        <p:spPr bwMode="auto">
          <a:xfrm>
            <a:off x="3599892" y="3219822"/>
            <a:ext cx="1381749" cy="36933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800" dirty="0" smtClean="0"/>
              <a:t>IPEN</a:t>
            </a:r>
            <a:endParaRPr lang="en-US" altLang="pt-BR" sz="1800" dirty="0"/>
          </a:p>
        </p:txBody>
      </p:sp>
      <p:pic>
        <p:nvPicPr>
          <p:cNvPr id="14" name="Espaço Reservado para Conteúdo 3"/>
          <p:cNvPicPr>
            <a:picLocks noGrp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68" y="1192925"/>
            <a:ext cx="3278408" cy="367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88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051BF8F7-4AC7-4154-AC14-A7CE6F55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24" y="898500"/>
            <a:ext cx="684076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Plasma and particle </a:t>
            </a:r>
            <a:r>
              <a:rPr lang="en-US" sz="2400" dirty="0" smtClean="0"/>
              <a:t>acceleration </a:t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electrons attract the protons </a:t>
            </a:r>
          </a:p>
        </p:txBody>
      </p:sp>
      <p:pic>
        <p:nvPicPr>
          <p:cNvPr id="5" name="Espaço Reservado para Conteúdo 3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1974053"/>
            <a:ext cx="4788656" cy="2980581"/>
          </a:xfrm>
        </p:spPr>
      </p:pic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1143000" y="519522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Lasers and Applications department at IPEN – CLA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54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2E626D94-9BB4-4F4B-BA37-3599D47EE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52" y="886288"/>
            <a:ext cx="7715250" cy="1023938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 err="1">
                <a:solidFill>
                  <a:srgbClr val="0070C0"/>
                </a:solidFill>
                <a:latin typeface="36"/>
              </a:rPr>
              <a:t>LaserWake</a:t>
            </a:r>
            <a:r>
              <a:rPr lang="en-US" dirty="0">
                <a:solidFill>
                  <a:srgbClr val="0070C0"/>
                </a:solidFill>
                <a:latin typeface="36"/>
              </a:rPr>
              <a:t> Field acceleration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dirty="0">
                <a:solidFill>
                  <a:srgbClr val="0070C0"/>
                </a:solidFill>
              </a:rPr>
              <a:t>(electron acceleration)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5" name="image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10785" r="6766" b="11111"/>
          <a:stretch>
            <a:fillRect/>
          </a:stretch>
        </p:blipFill>
        <p:spPr bwMode="auto">
          <a:xfrm>
            <a:off x="5377637" y="1088140"/>
            <a:ext cx="2411499" cy="133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166032" y="1931290"/>
            <a:ext cx="40799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pt-BR" altLang="pt-BR" sz="1600" dirty="0"/>
              <a:t>Laser </a:t>
            </a:r>
            <a:r>
              <a:rPr lang="pt-BR" altLang="pt-BR" sz="1600" dirty="0" err="1"/>
              <a:t>Gaussian</a:t>
            </a:r>
            <a:r>
              <a:rPr lang="pt-BR" altLang="pt-BR" sz="1600" dirty="0"/>
              <a:t> </a:t>
            </a:r>
            <a:r>
              <a:rPr lang="pt-BR" altLang="pt-BR" sz="1600" dirty="0" err="1"/>
              <a:t>Intensity</a:t>
            </a:r>
            <a:r>
              <a:rPr lang="pt-BR" altLang="pt-BR" sz="1600" dirty="0"/>
              <a:t> Profile</a:t>
            </a:r>
          </a:p>
          <a:p>
            <a:r>
              <a:rPr lang="pt-BR" altLang="pt-BR" sz="1600" dirty="0" err="1"/>
              <a:t>Electrons</a:t>
            </a:r>
            <a:r>
              <a:rPr lang="pt-BR" altLang="pt-BR" sz="1600" dirty="0"/>
              <a:t> are </a:t>
            </a:r>
            <a:r>
              <a:rPr lang="pt-BR" altLang="pt-BR" sz="1600" dirty="0" err="1"/>
              <a:t>pushed</a:t>
            </a:r>
            <a:r>
              <a:rPr lang="pt-BR" altLang="pt-BR" sz="1600" dirty="0"/>
              <a:t> out </a:t>
            </a:r>
            <a:r>
              <a:rPr lang="pt-BR" altLang="pt-BR" sz="1600" dirty="0" err="1"/>
              <a:t>of</a:t>
            </a:r>
            <a:r>
              <a:rPr lang="pt-BR" altLang="pt-BR" sz="1600" dirty="0"/>
              <a:t> </a:t>
            </a:r>
            <a:r>
              <a:rPr lang="pt-BR" altLang="pt-BR" sz="1600" dirty="0" err="1"/>
              <a:t>the</a:t>
            </a:r>
            <a:r>
              <a:rPr lang="pt-BR" altLang="pt-BR" sz="1600" dirty="0"/>
              <a:t> </a:t>
            </a:r>
            <a:r>
              <a:rPr lang="pt-BR" altLang="pt-BR" sz="1600" dirty="0" err="1"/>
              <a:t>beam</a:t>
            </a:r>
            <a:endParaRPr lang="pt-BR" altLang="pt-BR" sz="1600" dirty="0"/>
          </a:p>
        </p:txBody>
      </p:sp>
      <p:sp>
        <p:nvSpPr>
          <p:cNvPr id="7" name="CaixaDeTexto 4"/>
          <p:cNvSpPr txBox="1">
            <a:spLocks noChangeArrowheads="1"/>
          </p:cNvSpPr>
          <p:nvPr/>
        </p:nvSpPr>
        <p:spPr bwMode="auto">
          <a:xfrm>
            <a:off x="179512" y="2654473"/>
            <a:ext cx="89042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pt-BR" altLang="pt-BR" sz="1600" dirty="0"/>
              <a:t>The </a:t>
            </a:r>
            <a:r>
              <a:rPr lang="pt-BR" altLang="pt-BR" sz="1600" dirty="0" err="1"/>
              <a:t>ionization</a:t>
            </a:r>
            <a:r>
              <a:rPr lang="pt-BR" altLang="pt-BR" sz="1600" dirty="0"/>
              <a:t> front moves </a:t>
            </a:r>
            <a:r>
              <a:rPr lang="pt-BR" altLang="pt-BR" sz="1600" dirty="0" err="1"/>
              <a:t>with</a:t>
            </a:r>
            <a:r>
              <a:rPr lang="pt-BR" altLang="pt-BR" sz="1600" dirty="0"/>
              <a:t> </a:t>
            </a:r>
            <a:r>
              <a:rPr lang="pt-BR" altLang="pt-BR" sz="1600" dirty="0" err="1"/>
              <a:t>the</a:t>
            </a:r>
            <a:r>
              <a:rPr lang="pt-BR" altLang="pt-BR" sz="1600" dirty="0"/>
              <a:t> </a:t>
            </a:r>
            <a:r>
              <a:rPr lang="pt-BR" altLang="pt-BR" sz="1600" dirty="0" err="1"/>
              <a:t>speed</a:t>
            </a:r>
            <a:r>
              <a:rPr lang="pt-BR" altLang="pt-BR" sz="1600" dirty="0"/>
              <a:t> </a:t>
            </a:r>
            <a:r>
              <a:rPr lang="pt-BR" altLang="pt-BR" sz="1600" dirty="0" err="1"/>
              <a:t>of</a:t>
            </a:r>
            <a:r>
              <a:rPr lang="pt-BR" altLang="pt-BR" sz="1600" dirty="0"/>
              <a:t> light </a:t>
            </a:r>
            <a:r>
              <a:rPr lang="pt-BR" altLang="pt-BR" sz="1600" dirty="0" err="1"/>
              <a:t>and</a:t>
            </a:r>
            <a:r>
              <a:rPr lang="pt-BR" altLang="pt-BR" sz="1600" dirty="0"/>
              <a:t> </a:t>
            </a:r>
            <a:r>
              <a:rPr lang="pt-BR" altLang="pt-BR" sz="1600" dirty="0" err="1"/>
              <a:t>the</a:t>
            </a:r>
            <a:r>
              <a:rPr lang="pt-BR" altLang="pt-BR" sz="1600" dirty="0"/>
              <a:t> </a:t>
            </a:r>
            <a:r>
              <a:rPr lang="pt-BR" altLang="pt-BR" sz="1600" dirty="0" err="1" smtClean="0"/>
              <a:t>ions</a:t>
            </a:r>
            <a:r>
              <a:rPr lang="pt-BR" altLang="pt-BR" sz="1600" dirty="0" smtClean="0"/>
              <a:t> </a:t>
            </a:r>
            <a:r>
              <a:rPr lang="pt-BR" altLang="pt-BR" sz="1600" dirty="0" err="1" smtClean="0"/>
              <a:t>remain</a:t>
            </a:r>
            <a:r>
              <a:rPr lang="pt-BR" altLang="pt-BR" sz="1600" dirty="0" smtClean="0"/>
              <a:t> </a:t>
            </a:r>
            <a:r>
              <a:rPr lang="pt-BR" altLang="pt-BR" sz="1600" dirty="0"/>
              <a:t>in </a:t>
            </a:r>
            <a:r>
              <a:rPr lang="pt-BR" altLang="pt-BR" sz="1600" dirty="0" err="1"/>
              <a:t>place</a:t>
            </a:r>
            <a:r>
              <a:rPr lang="pt-BR" altLang="pt-BR" sz="1600" dirty="0"/>
              <a:t>, </a:t>
            </a:r>
            <a:r>
              <a:rPr lang="pt-BR" altLang="pt-BR" sz="1600" dirty="0" err="1"/>
              <a:t>electrons</a:t>
            </a:r>
            <a:r>
              <a:rPr lang="pt-BR" altLang="pt-BR" sz="1600" dirty="0"/>
              <a:t> are </a:t>
            </a:r>
            <a:r>
              <a:rPr lang="pt-BR" altLang="pt-BR" sz="1600" dirty="0" err="1"/>
              <a:t>forced</a:t>
            </a:r>
            <a:r>
              <a:rPr lang="pt-BR" altLang="pt-BR" sz="1600" dirty="0"/>
              <a:t> out </a:t>
            </a:r>
            <a:r>
              <a:rPr lang="pt-BR" altLang="pt-BR" sz="1600" dirty="0" err="1"/>
              <a:t>and</a:t>
            </a:r>
            <a:r>
              <a:rPr lang="pt-BR" altLang="pt-BR" sz="1600" dirty="0"/>
              <a:t> </a:t>
            </a:r>
            <a:r>
              <a:rPr lang="pt-BR" altLang="pt-BR" sz="1600" dirty="0" err="1"/>
              <a:t>then</a:t>
            </a:r>
            <a:r>
              <a:rPr lang="pt-BR" altLang="pt-BR" sz="1600" dirty="0"/>
              <a:t> </a:t>
            </a:r>
            <a:r>
              <a:rPr lang="pt-BR" altLang="pt-BR" sz="1600" dirty="0" err="1"/>
              <a:t>pushed</a:t>
            </a:r>
            <a:r>
              <a:rPr lang="pt-BR" altLang="pt-BR" sz="1600" dirty="0"/>
              <a:t> </a:t>
            </a:r>
            <a:r>
              <a:rPr lang="pt-BR" altLang="pt-BR" sz="1600" dirty="0" err="1"/>
              <a:t>back</a:t>
            </a:r>
            <a:r>
              <a:rPr lang="pt-BR" altLang="pt-BR" sz="1600" dirty="0"/>
              <a:t>, </a:t>
            </a:r>
            <a:r>
              <a:rPr lang="pt-BR" altLang="pt-BR" sz="1600" dirty="0" err="1" smtClean="0"/>
              <a:t>after</a:t>
            </a:r>
            <a:r>
              <a:rPr lang="pt-BR" altLang="pt-BR" sz="1600" dirty="0" smtClean="0"/>
              <a:t> </a:t>
            </a:r>
            <a:r>
              <a:rPr lang="pt-BR" altLang="pt-BR" sz="1600" dirty="0" err="1"/>
              <a:t>the</a:t>
            </a:r>
            <a:r>
              <a:rPr lang="pt-BR" altLang="pt-BR" sz="1600" dirty="0"/>
              <a:t> </a:t>
            </a:r>
            <a:r>
              <a:rPr lang="pt-BR" altLang="pt-BR" sz="1600" dirty="0" err="1"/>
              <a:t>passage</a:t>
            </a:r>
            <a:r>
              <a:rPr lang="pt-BR" altLang="pt-BR" sz="1600" dirty="0"/>
              <a:t> </a:t>
            </a:r>
            <a:r>
              <a:rPr lang="pt-BR" altLang="pt-BR" sz="1600" dirty="0" err="1"/>
              <a:t>of</a:t>
            </a:r>
            <a:r>
              <a:rPr lang="pt-BR" altLang="pt-BR" sz="1600" dirty="0"/>
              <a:t> </a:t>
            </a:r>
            <a:r>
              <a:rPr lang="pt-BR" altLang="pt-BR" sz="1600" dirty="0" err="1"/>
              <a:t>the</a:t>
            </a:r>
            <a:r>
              <a:rPr lang="pt-BR" altLang="pt-BR" sz="1600" dirty="0"/>
              <a:t> pulse, </a:t>
            </a:r>
            <a:r>
              <a:rPr lang="pt-BR" altLang="pt-BR" sz="1600" dirty="0" err="1"/>
              <a:t>attraced</a:t>
            </a:r>
            <a:r>
              <a:rPr lang="pt-BR" altLang="pt-BR" sz="1600" dirty="0"/>
              <a:t> </a:t>
            </a:r>
            <a:r>
              <a:rPr lang="pt-BR" altLang="pt-BR" sz="1600" dirty="0" err="1"/>
              <a:t>back</a:t>
            </a:r>
            <a:r>
              <a:rPr lang="pt-BR" altLang="pt-BR" sz="1600" dirty="0"/>
              <a:t> </a:t>
            </a:r>
            <a:r>
              <a:rPr lang="pt-BR" altLang="pt-BR" sz="1600" dirty="0" err="1"/>
              <a:t>by</a:t>
            </a:r>
            <a:r>
              <a:rPr lang="pt-BR" altLang="pt-BR" sz="1600" dirty="0"/>
              <a:t> </a:t>
            </a:r>
            <a:r>
              <a:rPr lang="pt-BR" altLang="pt-BR" sz="1600" dirty="0" err="1"/>
              <a:t>the</a:t>
            </a:r>
            <a:r>
              <a:rPr lang="pt-BR" altLang="pt-BR" sz="1600" dirty="0"/>
              <a:t> </a:t>
            </a:r>
            <a:r>
              <a:rPr lang="pt-BR" altLang="pt-BR" sz="1600" dirty="0" err="1"/>
              <a:t>ions</a:t>
            </a:r>
            <a:r>
              <a:rPr lang="pt-BR" altLang="pt-BR" sz="1600" dirty="0"/>
              <a:t>: </a:t>
            </a:r>
          </a:p>
          <a:p>
            <a:r>
              <a:rPr lang="pt-BR" altLang="pt-BR" sz="1600" dirty="0">
                <a:solidFill>
                  <a:srgbClr val="FFC000"/>
                </a:solidFill>
              </a:rPr>
              <a:t>PLASMA FREQUENCY OCCILLATIONS </a:t>
            </a:r>
          </a:p>
          <a:p>
            <a:endParaRPr lang="pt-BR" altLang="pt-BR" sz="1600" dirty="0"/>
          </a:p>
        </p:txBody>
      </p:sp>
      <p:pic>
        <p:nvPicPr>
          <p:cNvPr id="8" name="Imagem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8" b="10616"/>
          <a:stretch>
            <a:fillRect/>
          </a:stretch>
        </p:blipFill>
        <p:spPr bwMode="auto">
          <a:xfrm>
            <a:off x="863588" y="3644830"/>
            <a:ext cx="3174194" cy="144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5491956" y="3965334"/>
            <a:ext cx="3322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pt-BR" altLang="pt-BR" dirty="0" err="1"/>
              <a:t>Electrons</a:t>
            </a:r>
            <a:r>
              <a:rPr lang="pt-BR" altLang="pt-BR" dirty="0"/>
              <a:t> </a:t>
            </a:r>
            <a:r>
              <a:rPr lang="pt-BR" altLang="pt-BR" dirty="0" err="1"/>
              <a:t>with</a:t>
            </a:r>
            <a:r>
              <a:rPr lang="pt-BR" altLang="pt-BR" dirty="0"/>
              <a:t> 4.3 GeV</a:t>
            </a:r>
          </a:p>
          <a:p>
            <a:pPr algn="ctr"/>
            <a:r>
              <a:rPr lang="pt-BR" altLang="pt-BR" dirty="0"/>
              <a:t>In 10 cm</a:t>
            </a: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1143000" y="519522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Lasers and Applications department at IPEN – CLA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2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2" descr="Resultado de imagem para cdt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1" y="1419622"/>
            <a:ext cx="3024336" cy="260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23928" y="1203598"/>
            <a:ext cx="4788532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Located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 Belo Horizonte - MG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Total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about 50 researchers;</a:t>
            </a:r>
            <a:endParaRPr lang="en-US" sz="1350" b="1" i="1" baseline="300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Research reactor;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18 MeV Cyclotron;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Radiation metrology Labs;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Radiopharmaceutical unit for Research and Production;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Gamma irradiation Lab (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60 </a:t>
            </a:r>
            <a:r>
              <a:rPr lang="en-US" sz="135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kCi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panoramic Co);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Facilities for research on mining and processing of uranium. </a:t>
            </a:r>
          </a:p>
          <a:p>
            <a:r>
              <a:rPr lang="pt-BR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   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143000" y="484389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Center for Development of Nuclear Technology - CDTN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3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920862"/>
              </p:ext>
            </p:extLst>
          </p:nvPr>
        </p:nvGraphicFramePr>
        <p:xfrm>
          <a:off x="456900" y="1450975"/>
          <a:ext cx="2818955" cy="518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696"/>
                <a:gridCol w="622410"/>
                <a:gridCol w="526205"/>
                <a:gridCol w="637428"/>
                <a:gridCol w="554216"/>
              </a:tblGrid>
              <a:tr h="518544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IPR-R1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Research and Training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100 kW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CDTN - CNEN/MG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Triga MARK-I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2050" name="Picture 2" descr="Resultado de imagem para triga I cdt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9" y="1959682"/>
            <a:ext cx="2818956" cy="211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cdtn.br/images/conteudo/laboratorios/especgamault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532" y="2151208"/>
            <a:ext cx="2131536" cy="159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cdtn.br/images/conteudo/laboratorios/len_especgamahp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51208"/>
            <a:ext cx="2129556" cy="159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1143000" y="484389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Center for Development of Nuclear Technology - CDTN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3419872" y="2895786"/>
            <a:ext cx="612068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4493245" y="1532857"/>
            <a:ext cx="42484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Neutron Activation Analysis </a:t>
            </a: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2303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143000" y="484389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Institute of Radiological Protection and Dosimetry- IRD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 descr="http://eng.ird.gov.br/images/IRD/conteudo/fro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7634"/>
            <a:ext cx="3319305" cy="224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4355976" y="1275606"/>
            <a:ext cx="45005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Located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 Rio de Janeiro - RJ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Total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about 40 researchers;</a:t>
            </a:r>
            <a:endParaRPr lang="en-US" sz="1350" b="1" i="1" baseline="300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Carrying 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out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R&amp;D 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 radiation protection, dosimetry and metrology of ionizing radiation;</a:t>
            </a: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IRD 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was designated by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INMETRO (Brazilian Metrological Institute) 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as the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national 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reference in the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radiation field;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It has </a:t>
            </a: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the only primary standardization laboratory in the southern hemisphere for neutron </a:t>
            </a:r>
            <a:r>
              <a:rPr lang="en-US" sz="135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fluence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Medical physics research (instrumentation development).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2" descr="http://www.ird.gov.br/images/IRD/radiocarbni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23678"/>
            <a:ext cx="2844316" cy="207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49" y="2283718"/>
            <a:ext cx="1656184" cy="190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4" name="Picture 6" descr="http://eng.ird.gov.br/images/IRD/conteudo/lmri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17" y="3369211"/>
            <a:ext cx="1897655" cy="12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568717" y="1192785"/>
            <a:ext cx="42484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Brazilian reference laboratory in ionizing radiation</a:t>
            </a:r>
            <a:endParaRPr lang="en-US" sz="1350" dirty="0"/>
          </a:p>
          <a:p>
            <a:endParaRPr lang="en-US" sz="1350" dirty="0"/>
          </a:p>
        </p:txBody>
      </p:sp>
      <p:pic>
        <p:nvPicPr>
          <p:cNvPr id="12296" name="Picture 8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17" y="1913051"/>
            <a:ext cx="1897655" cy="142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48340" y="1175467"/>
            <a:ext cx="42484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Radiocarbon dating facility</a:t>
            </a:r>
            <a:endParaRPr lang="en-US" sz="1350" dirty="0"/>
          </a:p>
          <a:p>
            <a:endParaRPr lang="en-US" sz="1350" dirty="0"/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1143000" y="484389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Institute of Radiological Protection and Dosimetry- IRD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8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138487" y="627534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Institute of Nuclear Engineering- IEN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2" name="Picture 8" descr="Resultado de imagem para IEN CNEN ARgonau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0" y="1770318"/>
            <a:ext cx="4344417" cy="246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807560" y="1693170"/>
            <a:ext cx="45005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Located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 Rio de Janeiro - RJ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Total </a:t>
            </a: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about 55 researchers;</a:t>
            </a:r>
            <a:endParaRPr lang="en-US" sz="1350" b="1" i="1" baseline="300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Research Reactor;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2 cyclotrons (28 MeV and 18 MeV);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Nuclear engineering research ;</a:t>
            </a: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Artificial Intelligence group 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Research in neutron applications.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87524" y="4659982"/>
            <a:ext cx="4536504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576350"/>
              </p:ext>
            </p:extLst>
          </p:nvPr>
        </p:nvGraphicFramePr>
        <p:xfrm>
          <a:off x="344302" y="1463881"/>
          <a:ext cx="3448805" cy="518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439"/>
                <a:gridCol w="864096"/>
                <a:gridCol w="468052"/>
                <a:gridCol w="612068"/>
                <a:gridCol w="630150"/>
              </a:tblGrid>
              <a:tr h="518544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ARGON</a:t>
                      </a:r>
                      <a:r>
                        <a:rPr lang="en-US" sz="800" baseline="0" dirty="0" smtClean="0"/>
                        <a:t>AUTA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Research and Training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500 W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IEN-CNEN/RJ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Argonaut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8196" name="Picture 4" descr="Resultado de imagem para reator argonau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2" y="1969519"/>
            <a:ext cx="3433028" cy="193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1138487" y="627534"/>
            <a:ext cx="68580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500" b="1" i="1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Institute of Nuclear Engineering- IEN</a:t>
            </a:r>
            <a:endParaRPr lang="pt-BR" sz="1500" b="1" i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3928217" y="2936708"/>
            <a:ext cx="612068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4896489" y="1007572"/>
            <a:ext cx="424847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Neutron radiography;</a:t>
            </a:r>
          </a:p>
          <a:p>
            <a:pPr indent="-214313">
              <a:buFont typeface="Wingdings" panose="05000000000000000000" pitchFamily="2" charset="2"/>
              <a:buChar char="ü"/>
            </a:pPr>
            <a:endParaRPr lang="en-US" sz="135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-214313">
              <a:buFont typeface="Wingdings" panose="05000000000000000000" pitchFamily="2" charset="2"/>
              <a:buChar char="ü"/>
            </a:pPr>
            <a:r>
              <a:rPr lang="en-US" sz="1350" b="1" i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Neutron Activation Analysis </a:t>
            </a:r>
            <a:endParaRPr lang="en-US" sz="1350" dirty="0"/>
          </a:p>
          <a:p>
            <a:endParaRPr lang="en-US" sz="135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557" y="2064518"/>
            <a:ext cx="2053628" cy="2033553"/>
          </a:xfrm>
          <a:prstGeom prst="rect">
            <a:avLst/>
          </a:prstGeom>
        </p:spPr>
      </p:pic>
      <p:pic>
        <p:nvPicPr>
          <p:cNvPr id="8198" name="Picture 6" descr="Resultado de imagem para neutron activation at IEN argonauta hP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602" y="2093913"/>
            <a:ext cx="1488768" cy="198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17353</TotalTime>
  <Words>1171</Words>
  <Application>Microsoft Office PowerPoint</Application>
  <PresentationFormat>Apresentação na tela (16:9)</PresentationFormat>
  <Paragraphs>333</Paragraphs>
  <Slides>32</Slides>
  <Notes>29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4</vt:i4>
      </vt:variant>
      <vt:variant>
        <vt:lpstr>Títulos de slides</vt:lpstr>
      </vt:variant>
      <vt:variant>
        <vt:i4>32</vt:i4>
      </vt:variant>
    </vt:vector>
  </HeadingPairs>
  <TitlesOfParts>
    <vt:vector size="48" baseType="lpstr">
      <vt:lpstr>36</vt:lpstr>
      <vt:lpstr>Arial</vt:lpstr>
      <vt:lpstr>Calibri</vt:lpstr>
      <vt:lpstr>Constantia</vt:lpstr>
      <vt:lpstr>Symbol</vt:lpstr>
      <vt:lpstr>Tahoma</vt:lpstr>
      <vt:lpstr>Times New Roman</vt:lpstr>
      <vt:lpstr>Verdana</vt:lpstr>
      <vt:lpstr>Wingdings</vt:lpstr>
      <vt:lpstr>Wingdings 2</vt:lpstr>
      <vt:lpstr>Wingdings 3</vt:lpstr>
      <vt:lpstr>Fluxo</vt:lpstr>
      <vt:lpstr>Photo Editor Photo</vt:lpstr>
      <vt:lpstr>Document</vt:lpstr>
      <vt:lpstr>Picture</vt:lpstr>
      <vt:lpstr>Graph</vt:lpstr>
      <vt:lpstr>Research and Nuclear Physics Applications at IPEN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Plasma and particle acceleration  The electrons attract the protons 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Elétrico  do Reator IEA-R1</dc:title>
  <dc:creator>Davilson Gomes da Silva</dc:creator>
  <cp:lastModifiedBy>Frederico Antonio Genezini</cp:lastModifiedBy>
  <cp:revision>305</cp:revision>
  <cp:lastPrinted>2018-06-11T20:51:00Z</cp:lastPrinted>
  <dcterms:created xsi:type="dcterms:W3CDTF">2013-10-15T17:54:42Z</dcterms:created>
  <dcterms:modified xsi:type="dcterms:W3CDTF">2018-06-12T10:12:51Z</dcterms:modified>
</cp:coreProperties>
</file>