
<file path=[Content_Types].xml><?xml version="1.0" encoding="utf-8"?>
<Types xmlns="http://schemas.openxmlformats.org/package/2006/content-types">
  <Default Extension="xml" ContentType="application/xml"/>
  <Default Extension="pdf" ContentType="application/pd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97" r:id="rId2"/>
    <p:sldId id="287" r:id="rId3"/>
    <p:sldId id="359" r:id="rId4"/>
    <p:sldId id="357" r:id="rId5"/>
    <p:sldId id="333" r:id="rId6"/>
    <p:sldId id="334" r:id="rId7"/>
    <p:sldId id="338" r:id="rId8"/>
    <p:sldId id="335" r:id="rId9"/>
    <p:sldId id="339" r:id="rId10"/>
    <p:sldId id="336" r:id="rId11"/>
    <p:sldId id="344" r:id="rId12"/>
    <p:sldId id="345" r:id="rId13"/>
    <p:sldId id="358" r:id="rId14"/>
    <p:sldId id="346" r:id="rId15"/>
    <p:sldId id="348" r:id="rId16"/>
    <p:sldId id="360" r:id="rId17"/>
    <p:sldId id="349" r:id="rId18"/>
    <p:sldId id="350" r:id="rId19"/>
    <p:sldId id="351" r:id="rId20"/>
    <p:sldId id="337" r:id="rId21"/>
    <p:sldId id="341" r:id="rId22"/>
    <p:sldId id="354" r:id="rId23"/>
    <p:sldId id="355" r:id="rId24"/>
    <p:sldId id="356" r:id="rId25"/>
    <p:sldId id="361" r:id="rId26"/>
    <p:sldId id="342" r:id="rId27"/>
    <p:sldId id="343" r:id="rId28"/>
    <p:sldId id="362" r:id="rId2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CC"/>
    <a:srgbClr val="0555DA"/>
    <a:srgbClr val="E29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8"/>
    <p:restoredTop sz="94833"/>
  </p:normalViewPr>
  <p:slideViewPr>
    <p:cSldViewPr snapToGrid="0" snapToObjects="1">
      <p:cViewPr>
        <p:scale>
          <a:sx n="94" d="100"/>
          <a:sy n="94" d="100"/>
        </p:scale>
        <p:origin x="296" y="264"/>
      </p:cViewPr>
      <p:guideLst/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D589D-2BC6-A444-B453-8BB64C7367EC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9CA5C-70D6-944E-8E92-437BB42B24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474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2CAEA-8B2B-1F4B-8340-65E71E6C7780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F8DAB-1746-474A-856D-8236F32D83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52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34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27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43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91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09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99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3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4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94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1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22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10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29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64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51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53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84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08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7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collision </a:t>
            </a:r>
            <a:r>
              <a:rPr lang="en-US" dirty="0" err="1" smtClean="0"/>
              <a:t>binaire</a:t>
            </a:r>
            <a:r>
              <a:rPr lang="en-US" dirty="0" smtClean="0"/>
              <a:t> (pas </a:t>
            </a:r>
            <a:r>
              <a:rPr lang="en-US" dirty="0" err="1" smtClean="0"/>
              <a:t>affectée</a:t>
            </a:r>
            <a:r>
              <a:rPr lang="en-US" dirty="0" smtClean="0"/>
              <a:t> des </a:t>
            </a:r>
            <a:r>
              <a:rPr lang="en-US" dirty="0" err="1" smtClean="0"/>
              <a:t>autres</a:t>
            </a:r>
            <a:r>
              <a:rPr lang="en-US" dirty="0" smtClean="0"/>
              <a:t>)  </a:t>
            </a:r>
            <a:r>
              <a:rPr lang="en-US" dirty="0" smtClean="0">
                <a:sym typeface="Wingdings"/>
              </a:rPr>
              <a:t> pas </a:t>
            </a:r>
            <a:r>
              <a:rPr lang="en-US" dirty="0" err="1" smtClean="0">
                <a:sym typeface="Wingdings"/>
              </a:rPr>
              <a:t>basse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énergie</a:t>
            </a:r>
            <a:endParaRPr lang="en-US" dirty="0" smtClean="0"/>
          </a:p>
          <a:p>
            <a:r>
              <a:rPr lang="en-US" dirty="0" err="1" smtClean="0"/>
              <a:t>état</a:t>
            </a:r>
            <a:r>
              <a:rPr lang="en-US" dirty="0" smtClean="0"/>
              <a:t> </a:t>
            </a:r>
            <a:r>
              <a:rPr lang="en-US" dirty="0" err="1" smtClean="0"/>
              <a:t>asymptotique</a:t>
            </a:r>
            <a:r>
              <a:rPr lang="en-US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</a:t>
            </a:r>
            <a:r>
              <a:rPr lang="en-US" dirty="0" err="1" smtClean="0"/>
              <a:t>prochaine</a:t>
            </a:r>
            <a:r>
              <a:rPr lang="en-US" dirty="0" smtClean="0"/>
              <a:t> collision </a:t>
            </a:r>
            <a:r>
              <a:rPr lang="en-US" dirty="0" smtClean="0">
                <a:sym typeface="Wingdings"/>
              </a:rPr>
              <a:t> pas haute </a:t>
            </a:r>
            <a:r>
              <a:rPr lang="en-US" dirty="0" err="1" smtClean="0">
                <a:sym typeface="Wingdings"/>
              </a:rPr>
              <a:t>énergie</a:t>
            </a:r>
            <a:r>
              <a:rPr lang="en-US" dirty="0" smtClean="0">
                <a:sym typeface="Wingdings"/>
              </a:rPr>
              <a:t> (temps </a:t>
            </a:r>
            <a:r>
              <a:rPr lang="en-US" dirty="0" err="1" smtClean="0">
                <a:sym typeface="Wingdings"/>
              </a:rPr>
              <a:t>d’hadronisation</a:t>
            </a:r>
            <a:r>
              <a:rPr lang="en-US" dirty="0" smtClean="0">
                <a:sym typeface="Wingdings"/>
              </a:rPr>
              <a:t>; </a:t>
            </a:r>
            <a:r>
              <a:rPr lang="en-US" dirty="0" err="1" smtClean="0">
                <a:sym typeface="Wingdings"/>
              </a:rPr>
              <a:t>échelle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partonique</a:t>
            </a:r>
            <a:r>
              <a:rPr lang="en-US" dirty="0" smtClean="0">
                <a:sym typeface="Wingdings"/>
              </a:rPr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59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collision </a:t>
            </a:r>
            <a:r>
              <a:rPr lang="en-US" dirty="0" err="1" smtClean="0"/>
              <a:t>binaire</a:t>
            </a:r>
            <a:r>
              <a:rPr lang="en-US" dirty="0" smtClean="0"/>
              <a:t> (pas </a:t>
            </a:r>
            <a:r>
              <a:rPr lang="en-US" dirty="0" err="1" smtClean="0"/>
              <a:t>affectée</a:t>
            </a:r>
            <a:r>
              <a:rPr lang="en-US" dirty="0" smtClean="0"/>
              <a:t> des </a:t>
            </a:r>
            <a:r>
              <a:rPr lang="en-US" dirty="0" err="1" smtClean="0"/>
              <a:t>autres</a:t>
            </a:r>
            <a:r>
              <a:rPr lang="en-US" dirty="0" smtClean="0"/>
              <a:t>)  </a:t>
            </a:r>
            <a:r>
              <a:rPr lang="en-US" dirty="0" smtClean="0">
                <a:sym typeface="Wingdings"/>
              </a:rPr>
              <a:t> pas </a:t>
            </a:r>
            <a:r>
              <a:rPr lang="en-US" dirty="0" err="1" smtClean="0">
                <a:sym typeface="Wingdings"/>
              </a:rPr>
              <a:t>basse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énergie</a:t>
            </a:r>
            <a:endParaRPr lang="en-US" dirty="0" smtClean="0"/>
          </a:p>
          <a:p>
            <a:r>
              <a:rPr lang="en-US" dirty="0" err="1" smtClean="0"/>
              <a:t>état</a:t>
            </a:r>
            <a:r>
              <a:rPr lang="en-US" dirty="0" smtClean="0"/>
              <a:t> </a:t>
            </a:r>
            <a:r>
              <a:rPr lang="en-US" dirty="0" err="1" smtClean="0"/>
              <a:t>asymptotique</a:t>
            </a:r>
            <a:r>
              <a:rPr lang="en-US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</a:t>
            </a:r>
            <a:r>
              <a:rPr lang="en-US" dirty="0" err="1" smtClean="0"/>
              <a:t>prochaine</a:t>
            </a:r>
            <a:r>
              <a:rPr lang="en-US" dirty="0" smtClean="0"/>
              <a:t> collision </a:t>
            </a:r>
            <a:r>
              <a:rPr lang="en-US" dirty="0" smtClean="0">
                <a:sym typeface="Wingdings"/>
              </a:rPr>
              <a:t> pas haute </a:t>
            </a:r>
            <a:r>
              <a:rPr lang="en-US" dirty="0" err="1" smtClean="0">
                <a:sym typeface="Wingdings"/>
              </a:rPr>
              <a:t>énergie</a:t>
            </a:r>
            <a:r>
              <a:rPr lang="en-US" dirty="0" smtClean="0">
                <a:sym typeface="Wingdings"/>
              </a:rPr>
              <a:t> (temps </a:t>
            </a:r>
            <a:r>
              <a:rPr lang="en-US" dirty="0" err="1" smtClean="0">
                <a:sym typeface="Wingdings"/>
              </a:rPr>
              <a:t>d’hadronisation</a:t>
            </a:r>
            <a:r>
              <a:rPr lang="en-US" dirty="0" smtClean="0">
                <a:sym typeface="Wingdings"/>
              </a:rPr>
              <a:t>; </a:t>
            </a:r>
            <a:r>
              <a:rPr lang="en-US" dirty="0" err="1" smtClean="0">
                <a:sym typeface="Wingdings"/>
              </a:rPr>
              <a:t>échelle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partonique</a:t>
            </a:r>
            <a:r>
              <a:rPr lang="en-US" dirty="0" smtClean="0">
                <a:sym typeface="Wingdings"/>
              </a:rPr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7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49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92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641490"/>
          </a:xfrm>
        </p:spPr>
        <p:txBody>
          <a:bodyPr wrap="none" anchor="t">
            <a:normAutofit/>
          </a:bodyPr>
          <a:lstStyle>
            <a:lvl1pPr algn="r">
              <a:defRPr sz="6338" b="0" spc="-198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2" y="3694377"/>
            <a:ext cx="74295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113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01823" indent="0" algn="ctr">
              <a:buNone/>
              <a:defRPr sz="1320"/>
            </a:lvl2pPr>
            <a:lvl3pPr marL="603647" indent="0" algn="ctr">
              <a:buNone/>
              <a:defRPr sz="1189"/>
            </a:lvl3pPr>
            <a:lvl4pPr marL="905470" indent="0" algn="ctr">
              <a:buNone/>
              <a:defRPr sz="1056"/>
            </a:lvl4pPr>
            <a:lvl5pPr marL="1207294" indent="0" algn="ctr">
              <a:buNone/>
              <a:defRPr sz="1056"/>
            </a:lvl5pPr>
            <a:lvl6pPr marL="1509117" indent="0" algn="ctr">
              <a:buNone/>
              <a:defRPr sz="1056"/>
            </a:lvl6pPr>
            <a:lvl7pPr marL="1810941" indent="0" algn="ctr">
              <a:buNone/>
              <a:defRPr sz="1056"/>
            </a:lvl7pPr>
            <a:lvl8pPr marL="2112764" indent="0" algn="ctr">
              <a:buNone/>
              <a:defRPr sz="1056"/>
            </a:lvl8pPr>
            <a:lvl9pPr marL="2414588" indent="0" algn="ctr">
              <a:buNone/>
              <a:defRPr sz="1056"/>
            </a:lvl9pPr>
          </a:lstStyle>
          <a:p>
            <a:r>
              <a:rPr lang="fr-FR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9805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367163"/>
            <a:ext cx="8543925" cy="819355"/>
          </a:xfrm>
        </p:spPr>
        <p:txBody>
          <a:bodyPr anchor="b"/>
          <a:lstStyle>
            <a:lvl1pPr>
              <a:defRPr sz="2113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9" y="987428"/>
            <a:ext cx="8543925" cy="3379735"/>
          </a:xfrm>
        </p:spPr>
        <p:txBody>
          <a:bodyPr anchor="t"/>
          <a:lstStyle>
            <a:lvl1pPr marL="0" indent="0">
              <a:buNone/>
              <a:defRPr sz="2113"/>
            </a:lvl1pPr>
            <a:lvl2pPr marL="301823" indent="0">
              <a:buNone/>
              <a:defRPr sz="1848"/>
            </a:lvl2pPr>
            <a:lvl3pPr marL="603647" indent="0">
              <a:buNone/>
              <a:defRPr sz="1584"/>
            </a:lvl3pPr>
            <a:lvl4pPr marL="905470" indent="0">
              <a:buNone/>
              <a:defRPr sz="1320"/>
            </a:lvl4pPr>
            <a:lvl5pPr marL="1207294" indent="0">
              <a:buNone/>
              <a:defRPr sz="1320"/>
            </a:lvl5pPr>
            <a:lvl6pPr marL="1509117" indent="0">
              <a:buNone/>
              <a:defRPr sz="1320"/>
            </a:lvl6pPr>
            <a:lvl7pPr marL="1810941" indent="0">
              <a:buNone/>
              <a:defRPr sz="1320"/>
            </a:lvl7pPr>
            <a:lvl8pPr marL="2112764" indent="0">
              <a:buNone/>
              <a:defRPr sz="1320"/>
            </a:lvl8pPr>
            <a:lvl9pPr marL="2414588" indent="0">
              <a:buNone/>
              <a:defRPr sz="1320"/>
            </a:lvl9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056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01823" indent="0">
              <a:buNone/>
              <a:defRPr sz="925"/>
            </a:lvl2pPr>
            <a:lvl3pPr marL="603647" indent="0">
              <a:buNone/>
              <a:defRPr sz="792"/>
            </a:lvl3pPr>
            <a:lvl4pPr marL="905470" indent="0">
              <a:buNone/>
              <a:defRPr sz="661"/>
            </a:lvl4pPr>
            <a:lvl5pPr marL="1207294" indent="0">
              <a:buNone/>
              <a:defRPr sz="661"/>
            </a:lvl5pPr>
            <a:lvl6pPr marL="1509117" indent="0">
              <a:buNone/>
              <a:defRPr sz="661"/>
            </a:lvl6pPr>
            <a:lvl7pPr marL="1810941" indent="0">
              <a:buNone/>
              <a:defRPr sz="661"/>
            </a:lvl7pPr>
            <a:lvl8pPr marL="2112764" indent="0">
              <a:buNone/>
              <a:defRPr sz="661"/>
            </a:lvl8pPr>
            <a:lvl9pPr marL="2414588" indent="0">
              <a:buNone/>
              <a:defRPr sz="66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0420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5"/>
            <a:ext cx="8543925" cy="3534344"/>
          </a:xfrm>
        </p:spPr>
        <p:txBody>
          <a:bodyPr anchor="ctr"/>
          <a:lstStyle>
            <a:lvl1pPr>
              <a:defRPr sz="2113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056"/>
            </a:lvl1pPr>
            <a:lvl2pPr marL="301823" indent="0">
              <a:buNone/>
              <a:defRPr sz="925"/>
            </a:lvl2pPr>
            <a:lvl3pPr marL="603647" indent="0">
              <a:buNone/>
              <a:defRPr sz="792"/>
            </a:lvl3pPr>
            <a:lvl4pPr marL="905470" indent="0">
              <a:buNone/>
              <a:defRPr sz="661"/>
            </a:lvl4pPr>
            <a:lvl5pPr marL="1207294" indent="0">
              <a:buNone/>
              <a:defRPr sz="661"/>
            </a:lvl5pPr>
            <a:lvl6pPr marL="1509117" indent="0">
              <a:buNone/>
              <a:defRPr sz="661"/>
            </a:lvl6pPr>
            <a:lvl7pPr marL="1810941" indent="0">
              <a:buNone/>
              <a:defRPr sz="661"/>
            </a:lvl7pPr>
            <a:lvl8pPr marL="2112764" indent="0">
              <a:buNone/>
              <a:defRPr sz="661"/>
            </a:lvl8pPr>
            <a:lvl9pPr marL="2414588" indent="0">
              <a:buNone/>
              <a:defRPr sz="66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57380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2905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5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925"/>
            </a:lvl1pPr>
            <a:lvl2pPr marL="301823" indent="0">
              <a:buNone/>
              <a:defRPr sz="925"/>
            </a:lvl2pPr>
            <a:lvl3pPr marL="603647" indent="0">
              <a:buNone/>
              <a:defRPr sz="792"/>
            </a:lvl3pPr>
            <a:lvl4pPr marL="905470" indent="0">
              <a:buNone/>
              <a:defRPr sz="661"/>
            </a:lvl4pPr>
            <a:lvl5pPr marL="1207294" indent="0">
              <a:buNone/>
              <a:defRPr sz="661"/>
            </a:lvl5pPr>
            <a:lvl6pPr marL="1509117" indent="0">
              <a:buNone/>
              <a:defRPr sz="661"/>
            </a:lvl6pPr>
            <a:lvl7pPr marL="1810941" indent="0">
              <a:buNone/>
              <a:defRPr sz="661"/>
            </a:lvl7pPr>
            <a:lvl8pPr marL="2112764" indent="0">
              <a:buNone/>
              <a:defRPr sz="661"/>
            </a:lvl8pPr>
            <a:lvl9pPr marL="2414588" indent="0">
              <a:buNone/>
              <a:defRPr sz="66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4501729"/>
            <a:ext cx="8541345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056"/>
            </a:lvl1pPr>
            <a:lvl2pPr marL="301823" indent="0">
              <a:buNone/>
              <a:defRPr sz="925"/>
            </a:lvl2pPr>
            <a:lvl3pPr marL="603647" indent="0">
              <a:buNone/>
              <a:defRPr sz="792"/>
            </a:lvl3pPr>
            <a:lvl4pPr marL="905470" indent="0">
              <a:buNone/>
              <a:defRPr sz="661"/>
            </a:lvl4pPr>
            <a:lvl5pPr marL="1207294" indent="0">
              <a:buNone/>
              <a:defRPr sz="661"/>
            </a:lvl5pPr>
            <a:lvl6pPr marL="1509117" indent="0">
              <a:buNone/>
              <a:defRPr sz="661"/>
            </a:lvl6pPr>
            <a:lvl7pPr marL="1810941" indent="0">
              <a:buNone/>
              <a:defRPr sz="661"/>
            </a:lvl7pPr>
            <a:lvl8pPr marL="2112764" indent="0">
              <a:buNone/>
              <a:defRPr sz="661"/>
            </a:lvl8pPr>
            <a:lvl9pPr marL="2414588" indent="0">
              <a:buNone/>
              <a:defRPr sz="66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60365" tIns="30183" rIns="60365" bIns="3018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71475"/>
            <a:r>
              <a:rPr lang="en-US" sz="5281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2" y="2743200"/>
            <a:ext cx="495300" cy="584776"/>
          </a:xfrm>
          <a:prstGeom prst="rect">
            <a:avLst/>
          </a:prstGeom>
        </p:spPr>
        <p:txBody>
          <a:bodyPr vert="horz" lIns="60365" tIns="30183" rIns="60365" bIns="3018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71475"/>
            <a:r>
              <a:rPr lang="en-US" sz="5281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2300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2326970"/>
            <a:ext cx="8543925" cy="2511835"/>
          </a:xfrm>
        </p:spPr>
        <p:txBody>
          <a:bodyPr anchor="b">
            <a:normAutofit/>
          </a:bodyPr>
          <a:lstStyle>
            <a:lvl1pPr>
              <a:defRPr sz="3565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056"/>
            </a:lvl1pPr>
            <a:lvl2pPr marL="301823" indent="0">
              <a:buNone/>
              <a:defRPr sz="925"/>
            </a:lvl2pPr>
            <a:lvl3pPr marL="603647" indent="0">
              <a:buNone/>
              <a:defRPr sz="792"/>
            </a:lvl3pPr>
            <a:lvl4pPr marL="905470" indent="0">
              <a:buNone/>
              <a:defRPr sz="661"/>
            </a:lvl4pPr>
            <a:lvl5pPr marL="1207294" indent="0">
              <a:buNone/>
              <a:defRPr sz="661"/>
            </a:lvl5pPr>
            <a:lvl6pPr marL="1509117" indent="0">
              <a:buNone/>
              <a:defRPr sz="661"/>
            </a:lvl6pPr>
            <a:lvl7pPr marL="1810941" indent="0">
              <a:buNone/>
              <a:defRPr sz="661"/>
            </a:lvl7pPr>
            <a:lvl8pPr marL="2112764" indent="0">
              <a:buNone/>
              <a:defRPr sz="661"/>
            </a:lvl8pPr>
            <a:lvl9pPr marL="2414588" indent="0">
              <a:buNone/>
              <a:defRPr sz="66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1" y="1885950"/>
            <a:ext cx="2394329" cy="576262"/>
          </a:xfrm>
        </p:spPr>
        <p:txBody>
          <a:bodyPr anchor="b">
            <a:noAutofit/>
          </a:bodyPr>
          <a:lstStyle>
            <a:lvl1pPr marL="0" indent="0">
              <a:buNone/>
              <a:defRPr sz="1584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01823" indent="0">
              <a:buNone/>
              <a:defRPr sz="1320" b="1"/>
            </a:lvl2pPr>
            <a:lvl3pPr marL="603647" indent="0">
              <a:buNone/>
              <a:defRPr sz="1189" b="1"/>
            </a:lvl3pPr>
            <a:lvl4pPr marL="905470" indent="0">
              <a:buNone/>
              <a:defRPr sz="1056" b="1"/>
            </a:lvl4pPr>
            <a:lvl5pPr marL="1207294" indent="0">
              <a:buNone/>
              <a:defRPr sz="1056" b="1"/>
            </a:lvl5pPr>
            <a:lvl6pPr marL="1509117" indent="0">
              <a:buNone/>
              <a:defRPr sz="1056" b="1"/>
            </a:lvl6pPr>
            <a:lvl7pPr marL="1810941" indent="0">
              <a:buNone/>
              <a:defRPr sz="1056" b="1"/>
            </a:lvl7pPr>
            <a:lvl8pPr marL="2112764" indent="0">
              <a:buNone/>
              <a:defRPr sz="1056" b="1"/>
            </a:lvl8pPr>
            <a:lvl9pPr marL="2414588" indent="0">
              <a:buNone/>
              <a:defRPr sz="1056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8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925"/>
            </a:lvl1pPr>
            <a:lvl2pPr marL="301823" indent="0">
              <a:buNone/>
              <a:defRPr sz="792"/>
            </a:lvl2pPr>
            <a:lvl3pPr marL="603647" indent="0">
              <a:buNone/>
              <a:defRPr sz="661"/>
            </a:lvl3pPr>
            <a:lvl4pPr marL="905470" indent="0">
              <a:buNone/>
              <a:defRPr sz="594"/>
            </a:lvl4pPr>
            <a:lvl5pPr marL="1207294" indent="0">
              <a:buNone/>
              <a:defRPr sz="594"/>
            </a:lvl5pPr>
            <a:lvl6pPr marL="1509117" indent="0">
              <a:buNone/>
              <a:defRPr sz="594"/>
            </a:lvl6pPr>
            <a:lvl7pPr marL="1810941" indent="0">
              <a:buNone/>
              <a:defRPr sz="594"/>
            </a:lvl7pPr>
            <a:lvl8pPr marL="2112764" indent="0">
              <a:buNone/>
              <a:defRPr sz="594"/>
            </a:lvl8pPr>
            <a:lvl9pPr marL="2414588" indent="0">
              <a:buNone/>
              <a:defRPr sz="594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5" y="1885950"/>
            <a:ext cx="2385696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584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0" cy="3589338"/>
          </a:xfrm>
        </p:spPr>
        <p:txBody>
          <a:bodyPr anchor="t">
            <a:normAutofit/>
          </a:bodyPr>
          <a:lstStyle>
            <a:lvl1pPr marL="0" indent="0">
              <a:buNone/>
              <a:defRPr sz="925"/>
            </a:lvl1pPr>
            <a:lvl2pPr marL="301823" indent="0">
              <a:buNone/>
              <a:defRPr sz="792"/>
            </a:lvl2pPr>
            <a:lvl3pPr marL="603647" indent="0">
              <a:buNone/>
              <a:defRPr sz="661"/>
            </a:lvl3pPr>
            <a:lvl4pPr marL="905470" indent="0">
              <a:buNone/>
              <a:defRPr sz="594"/>
            </a:lvl4pPr>
            <a:lvl5pPr marL="1207294" indent="0">
              <a:buNone/>
              <a:defRPr sz="594"/>
            </a:lvl5pPr>
            <a:lvl6pPr marL="1509117" indent="0">
              <a:buNone/>
              <a:defRPr sz="594"/>
            </a:lvl6pPr>
            <a:lvl7pPr marL="1810941" indent="0">
              <a:buNone/>
              <a:defRPr sz="594"/>
            </a:lvl7pPr>
            <a:lvl8pPr marL="2112764" indent="0">
              <a:buNone/>
              <a:defRPr sz="594"/>
            </a:lvl8pPr>
            <a:lvl9pPr marL="2414588" indent="0">
              <a:buNone/>
              <a:defRPr sz="594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1" y="1885950"/>
            <a:ext cx="2382342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584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1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925"/>
            </a:lvl1pPr>
            <a:lvl2pPr marL="301823" indent="0">
              <a:buNone/>
              <a:defRPr sz="792"/>
            </a:lvl2pPr>
            <a:lvl3pPr marL="603647" indent="0">
              <a:buNone/>
              <a:defRPr sz="661"/>
            </a:lvl3pPr>
            <a:lvl4pPr marL="905470" indent="0">
              <a:buNone/>
              <a:defRPr sz="594"/>
            </a:lvl4pPr>
            <a:lvl5pPr marL="1207294" indent="0">
              <a:buNone/>
              <a:defRPr sz="594"/>
            </a:lvl5pPr>
            <a:lvl6pPr marL="1509117" indent="0">
              <a:buNone/>
              <a:defRPr sz="594"/>
            </a:lvl6pPr>
            <a:lvl7pPr marL="1810941" indent="0">
              <a:buNone/>
              <a:defRPr sz="594"/>
            </a:lvl7pPr>
            <a:lvl8pPr marL="2112764" indent="0">
              <a:buNone/>
              <a:defRPr sz="594"/>
            </a:lvl8pPr>
            <a:lvl9pPr marL="2414588" indent="0">
              <a:buNone/>
              <a:defRPr sz="594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86773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20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1584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01823" indent="0">
              <a:buNone/>
              <a:defRPr sz="1320" b="1"/>
            </a:lvl2pPr>
            <a:lvl3pPr marL="603647" indent="0">
              <a:buNone/>
              <a:defRPr sz="1189" b="1"/>
            </a:lvl3pPr>
            <a:lvl4pPr marL="905470" indent="0">
              <a:buNone/>
              <a:defRPr sz="1056" b="1"/>
            </a:lvl4pPr>
            <a:lvl5pPr marL="1207294" indent="0">
              <a:buNone/>
              <a:defRPr sz="1056" b="1"/>
            </a:lvl5pPr>
            <a:lvl6pPr marL="1509117" indent="0">
              <a:buNone/>
              <a:defRPr sz="1056" b="1"/>
            </a:lvl6pPr>
            <a:lvl7pPr marL="1810941" indent="0">
              <a:buNone/>
              <a:defRPr sz="1056" b="1"/>
            </a:lvl7pPr>
            <a:lvl8pPr marL="2112764" indent="0">
              <a:buNone/>
              <a:defRPr sz="1056" b="1"/>
            </a:lvl8pPr>
            <a:lvl9pPr marL="2414588" indent="0">
              <a:buNone/>
              <a:defRPr sz="1056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20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56"/>
            </a:lvl1pPr>
            <a:lvl2pPr marL="301823" indent="0">
              <a:buNone/>
              <a:defRPr sz="1056"/>
            </a:lvl2pPr>
            <a:lvl3pPr marL="603647" indent="0">
              <a:buNone/>
              <a:defRPr sz="1056"/>
            </a:lvl3pPr>
            <a:lvl4pPr marL="905470" indent="0">
              <a:buNone/>
              <a:defRPr sz="1056"/>
            </a:lvl4pPr>
            <a:lvl5pPr marL="1207294" indent="0">
              <a:buNone/>
              <a:defRPr sz="1056"/>
            </a:lvl5pPr>
            <a:lvl6pPr marL="1509117" indent="0">
              <a:buNone/>
              <a:defRPr sz="1056"/>
            </a:lvl6pPr>
            <a:lvl7pPr marL="1810941" indent="0">
              <a:buNone/>
              <a:defRPr sz="1056"/>
            </a:lvl7pPr>
            <a:lvl8pPr marL="2112764" indent="0">
              <a:buNone/>
              <a:defRPr sz="1056"/>
            </a:lvl8pPr>
            <a:lvl9pPr marL="2414588" indent="0">
              <a:buNone/>
              <a:defRPr sz="1056"/>
            </a:lvl9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20" y="4873768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925"/>
            </a:lvl1pPr>
            <a:lvl2pPr marL="301823" indent="0">
              <a:buNone/>
              <a:defRPr sz="792"/>
            </a:lvl2pPr>
            <a:lvl3pPr marL="603647" indent="0">
              <a:buNone/>
              <a:defRPr sz="661"/>
            </a:lvl3pPr>
            <a:lvl4pPr marL="905470" indent="0">
              <a:buNone/>
              <a:defRPr sz="594"/>
            </a:lvl4pPr>
            <a:lvl5pPr marL="1207294" indent="0">
              <a:buNone/>
              <a:defRPr sz="594"/>
            </a:lvl5pPr>
            <a:lvl6pPr marL="1509117" indent="0">
              <a:buNone/>
              <a:defRPr sz="594"/>
            </a:lvl6pPr>
            <a:lvl7pPr marL="1810941" indent="0">
              <a:buNone/>
              <a:defRPr sz="594"/>
            </a:lvl7pPr>
            <a:lvl8pPr marL="2112764" indent="0">
              <a:buNone/>
              <a:defRPr sz="594"/>
            </a:lvl8pPr>
            <a:lvl9pPr marL="2414588" indent="0">
              <a:buNone/>
              <a:defRPr sz="594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0" y="4297503"/>
            <a:ext cx="2381052" cy="576262"/>
          </a:xfrm>
        </p:spPr>
        <p:txBody>
          <a:bodyPr anchor="b">
            <a:noAutofit/>
          </a:bodyPr>
          <a:lstStyle>
            <a:lvl1pPr marL="0" indent="0">
              <a:buNone/>
              <a:defRPr sz="1584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01823" indent="0">
              <a:buNone/>
              <a:defRPr sz="1320" b="1"/>
            </a:lvl2pPr>
            <a:lvl3pPr marL="603647" indent="0">
              <a:buNone/>
              <a:defRPr sz="1189" b="1"/>
            </a:lvl3pPr>
            <a:lvl4pPr marL="905470" indent="0">
              <a:buNone/>
              <a:defRPr sz="1056" b="1"/>
            </a:lvl4pPr>
            <a:lvl5pPr marL="1207294" indent="0">
              <a:buNone/>
              <a:defRPr sz="1056" b="1"/>
            </a:lvl5pPr>
            <a:lvl6pPr marL="1509117" indent="0">
              <a:buNone/>
              <a:defRPr sz="1056" b="1"/>
            </a:lvl6pPr>
            <a:lvl7pPr marL="1810941" indent="0">
              <a:buNone/>
              <a:defRPr sz="1056" b="1"/>
            </a:lvl7pPr>
            <a:lvl8pPr marL="2112764" indent="0">
              <a:buNone/>
              <a:defRPr sz="1056" b="1"/>
            </a:lvl8pPr>
            <a:lvl9pPr marL="2414588" indent="0">
              <a:buNone/>
              <a:defRPr sz="1056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09" y="2256354"/>
            <a:ext cx="238105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56"/>
            </a:lvl1pPr>
            <a:lvl2pPr marL="301823" indent="0">
              <a:buNone/>
              <a:defRPr sz="1056"/>
            </a:lvl2pPr>
            <a:lvl3pPr marL="603647" indent="0">
              <a:buNone/>
              <a:defRPr sz="1056"/>
            </a:lvl3pPr>
            <a:lvl4pPr marL="905470" indent="0">
              <a:buNone/>
              <a:defRPr sz="1056"/>
            </a:lvl4pPr>
            <a:lvl5pPr marL="1207294" indent="0">
              <a:buNone/>
              <a:defRPr sz="1056"/>
            </a:lvl5pPr>
            <a:lvl6pPr marL="1509117" indent="0">
              <a:buNone/>
              <a:defRPr sz="1056"/>
            </a:lvl6pPr>
            <a:lvl7pPr marL="1810941" indent="0">
              <a:buNone/>
              <a:defRPr sz="1056"/>
            </a:lvl7pPr>
            <a:lvl8pPr marL="2112764" indent="0">
              <a:buNone/>
              <a:defRPr sz="1056"/>
            </a:lvl8pPr>
            <a:lvl9pPr marL="2414588" indent="0">
              <a:buNone/>
              <a:defRPr sz="1056"/>
            </a:lvl9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2" y="4873767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925"/>
            </a:lvl1pPr>
            <a:lvl2pPr marL="301823" indent="0">
              <a:buNone/>
              <a:defRPr sz="792"/>
            </a:lvl2pPr>
            <a:lvl3pPr marL="603647" indent="0">
              <a:buNone/>
              <a:defRPr sz="661"/>
            </a:lvl3pPr>
            <a:lvl4pPr marL="905470" indent="0">
              <a:buNone/>
              <a:defRPr sz="594"/>
            </a:lvl4pPr>
            <a:lvl5pPr marL="1207294" indent="0">
              <a:buNone/>
              <a:defRPr sz="594"/>
            </a:lvl5pPr>
            <a:lvl6pPr marL="1509117" indent="0">
              <a:buNone/>
              <a:defRPr sz="594"/>
            </a:lvl6pPr>
            <a:lvl7pPr marL="1810941" indent="0">
              <a:buNone/>
              <a:defRPr sz="594"/>
            </a:lvl7pPr>
            <a:lvl8pPr marL="2112764" indent="0">
              <a:buNone/>
              <a:defRPr sz="594"/>
            </a:lvl8pPr>
            <a:lvl9pPr marL="2414588" indent="0">
              <a:buNone/>
              <a:defRPr sz="594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3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1584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01823" indent="0">
              <a:buNone/>
              <a:defRPr sz="1320" b="1"/>
            </a:lvl2pPr>
            <a:lvl3pPr marL="603647" indent="0">
              <a:buNone/>
              <a:defRPr sz="1189" b="1"/>
            </a:lvl3pPr>
            <a:lvl4pPr marL="905470" indent="0">
              <a:buNone/>
              <a:defRPr sz="1056" b="1"/>
            </a:lvl4pPr>
            <a:lvl5pPr marL="1207294" indent="0">
              <a:buNone/>
              <a:defRPr sz="1056" b="1"/>
            </a:lvl5pPr>
            <a:lvl6pPr marL="1509117" indent="0">
              <a:buNone/>
              <a:defRPr sz="1056" b="1"/>
            </a:lvl6pPr>
            <a:lvl7pPr marL="1810941" indent="0">
              <a:buNone/>
              <a:defRPr sz="1056" b="1"/>
            </a:lvl7pPr>
            <a:lvl8pPr marL="2112764" indent="0">
              <a:buNone/>
              <a:defRPr sz="1056" b="1"/>
            </a:lvl8pPr>
            <a:lvl9pPr marL="2414588" indent="0">
              <a:buNone/>
              <a:defRPr sz="1056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1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56"/>
            </a:lvl1pPr>
            <a:lvl2pPr marL="301823" indent="0">
              <a:buNone/>
              <a:defRPr sz="1056"/>
            </a:lvl2pPr>
            <a:lvl3pPr marL="603647" indent="0">
              <a:buNone/>
              <a:defRPr sz="1056"/>
            </a:lvl3pPr>
            <a:lvl4pPr marL="905470" indent="0">
              <a:buNone/>
              <a:defRPr sz="1056"/>
            </a:lvl4pPr>
            <a:lvl5pPr marL="1207294" indent="0">
              <a:buNone/>
              <a:defRPr sz="1056"/>
            </a:lvl5pPr>
            <a:lvl6pPr marL="1509117" indent="0">
              <a:buNone/>
              <a:defRPr sz="1056"/>
            </a:lvl6pPr>
            <a:lvl7pPr marL="1810941" indent="0">
              <a:buNone/>
              <a:defRPr sz="1056"/>
            </a:lvl7pPr>
            <a:lvl8pPr marL="2112764" indent="0">
              <a:buNone/>
              <a:defRPr sz="1056"/>
            </a:lvl8pPr>
            <a:lvl9pPr marL="2414588" indent="0">
              <a:buNone/>
              <a:defRPr sz="1056"/>
            </a:lvl9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5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925"/>
            </a:lvl1pPr>
            <a:lvl2pPr marL="301823" indent="0">
              <a:buNone/>
              <a:defRPr sz="792"/>
            </a:lvl2pPr>
            <a:lvl3pPr marL="603647" indent="0">
              <a:buNone/>
              <a:defRPr sz="661"/>
            </a:lvl3pPr>
            <a:lvl4pPr marL="905470" indent="0">
              <a:buNone/>
              <a:defRPr sz="594"/>
            </a:lvl4pPr>
            <a:lvl5pPr marL="1207294" indent="0">
              <a:buNone/>
              <a:defRPr sz="594"/>
            </a:lvl5pPr>
            <a:lvl6pPr marL="1509117" indent="0">
              <a:buNone/>
              <a:defRPr sz="594"/>
            </a:lvl6pPr>
            <a:lvl7pPr marL="1810941" indent="0">
              <a:buNone/>
              <a:defRPr sz="594"/>
            </a:lvl7pPr>
            <a:lvl8pPr marL="2112764" indent="0">
              <a:buNone/>
              <a:defRPr sz="594"/>
            </a:lvl8pPr>
            <a:lvl9pPr marL="2414588" indent="0">
              <a:buNone/>
              <a:defRPr sz="594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97934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8228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5670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8107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7" y="4464028"/>
            <a:ext cx="7429500" cy="1641490"/>
          </a:xfrm>
        </p:spPr>
        <p:txBody>
          <a:bodyPr wrap="none" anchor="t">
            <a:normAutofit/>
          </a:bodyPr>
          <a:lstStyle>
            <a:lvl1pPr algn="l">
              <a:defRPr sz="6338" b="0" spc="-198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7" y="3693677"/>
            <a:ext cx="74295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113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01823" indent="0" algn="ctr">
              <a:buNone/>
              <a:defRPr sz="1320"/>
            </a:lvl2pPr>
            <a:lvl3pPr marL="603647" indent="0" algn="ctr">
              <a:buNone/>
              <a:defRPr sz="1189"/>
            </a:lvl3pPr>
            <a:lvl4pPr marL="905470" indent="0" algn="ctr">
              <a:buNone/>
              <a:defRPr sz="1056"/>
            </a:lvl4pPr>
            <a:lvl5pPr marL="1207294" indent="0" algn="ctr">
              <a:buNone/>
              <a:defRPr sz="1056"/>
            </a:lvl5pPr>
            <a:lvl6pPr marL="1509117" indent="0" algn="ctr">
              <a:buNone/>
              <a:defRPr sz="1056"/>
            </a:lvl6pPr>
            <a:lvl7pPr marL="1810941" indent="0" algn="ctr">
              <a:buNone/>
              <a:defRPr sz="1056"/>
            </a:lvl7pPr>
            <a:lvl8pPr marL="2112764" indent="0" algn="ctr">
              <a:buNone/>
              <a:defRPr sz="1056"/>
            </a:lvl8pPr>
            <a:lvl9pPr marL="2414588" indent="0" algn="ctr">
              <a:buNone/>
              <a:defRPr sz="1056"/>
            </a:lvl9pPr>
          </a:lstStyle>
          <a:p>
            <a:r>
              <a:rPr lang="fr-F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6668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1" y="1825625"/>
            <a:ext cx="4090093" cy="4351338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9936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8"/>
            <a:ext cx="8543925" cy="1325563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/>
          <a:lstStyle>
            <a:lvl1pPr marL="0" indent="0">
              <a:buNone/>
              <a:defRPr sz="1584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01823" indent="0">
              <a:buNone/>
              <a:defRPr sz="1320" b="1"/>
            </a:lvl2pPr>
            <a:lvl3pPr marL="603647" indent="0">
              <a:buNone/>
              <a:defRPr sz="1189" b="1"/>
            </a:lvl3pPr>
            <a:lvl4pPr marL="905470" indent="0">
              <a:buNone/>
              <a:defRPr sz="1056" b="1"/>
            </a:lvl4pPr>
            <a:lvl5pPr marL="1207294" indent="0">
              <a:buNone/>
              <a:defRPr sz="1056" b="1"/>
            </a:lvl5pPr>
            <a:lvl6pPr marL="1509117" indent="0">
              <a:buNone/>
              <a:defRPr sz="1056" b="1"/>
            </a:lvl6pPr>
            <a:lvl7pPr marL="1810941" indent="0">
              <a:buNone/>
              <a:defRPr sz="1056" b="1"/>
            </a:lvl7pPr>
            <a:lvl8pPr marL="2112764" indent="0">
              <a:buNone/>
              <a:defRPr sz="1056" b="1"/>
            </a:lvl8pPr>
            <a:lvl9pPr marL="2414588" indent="0">
              <a:buNone/>
              <a:defRPr sz="1056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1" y="1681163"/>
            <a:ext cx="4091383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84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1" y="2505075"/>
            <a:ext cx="4091383" cy="3684588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683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0616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4686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2113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056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01823" indent="0">
              <a:buNone/>
              <a:defRPr sz="925"/>
            </a:lvl2pPr>
            <a:lvl3pPr marL="603647" indent="0">
              <a:buNone/>
              <a:defRPr sz="792"/>
            </a:lvl3pPr>
            <a:lvl4pPr marL="905470" indent="0">
              <a:buNone/>
              <a:defRPr sz="661"/>
            </a:lvl4pPr>
            <a:lvl5pPr marL="1207294" indent="0">
              <a:buNone/>
              <a:defRPr sz="661"/>
            </a:lvl5pPr>
            <a:lvl6pPr marL="1509117" indent="0">
              <a:buNone/>
              <a:defRPr sz="661"/>
            </a:lvl6pPr>
            <a:lvl7pPr marL="1810941" indent="0">
              <a:buNone/>
              <a:defRPr sz="661"/>
            </a:lvl7pPr>
            <a:lvl8pPr marL="2112764" indent="0">
              <a:buNone/>
              <a:defRPr sz="661"/>
            </a:lvl8pPr>
            <a:lvl9pPr marL="2414588" indent="0">
              <a:buNone/>
              <a:defRPr sz="66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9289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2113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2113"/>
            </a:lvl1pPr>
            <a:lvl2pPr marL="301823" indent="0">
              <a:buNone/>
              <a:defRPr sz="1848"/>
            </a:lvl2pPr>
            <a:lvl3pPr marL="603647" indent="0">
              <a:buNone/>
              <a:defRPr sz="1584"/>
            </a:lvl3pPr>
            <a:lvl4pPr marL="905470" indent="0">
              <a:buNone/>
              <a:defRPr sz="1320"/>
            </a:lvl4pPr>
            <a:lvl5pPr marL="1207294" indent="0">
              <a:buNone/>
              <a:defRPr sz="1320"/>
            </a:lvl5pPr>
            <a:lvl6pPr marL="1509117" indent="0">
              <a:buNone/>
              <a:defRPr sz="1320"/>
            </a:lvl6pPr>
            <a:lvl7pPr marL="1810941" indent="0">
              <a:buNone/>
              <a:defRPr sz="1320"/>
            </a:lvl7pPr>
            <a:lvl8pPr marL="2112764" indent="0">
              <a:buNone/>
              <a:defRPr sz="1320"/>
            </a:lvl8pPr>
            <a:lvl9pPr marL="2414588" indent="0">
              <a:buNone/>
              <a:defRPr sz="1320"/>
            </a:lvl9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056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01823" indent="0">
              <a:buNone/>
              <a:defRPr sz="925"/>
            </a:lvl2pPr>
            <a:lvl3pPr marL="603647" indent="0">
              <a:buNone/>
              <a:defRPr sz="792"/>
            </a:lvl3pPr>
            <a:lvl4pPr marL="905470" indent="0">
              <a:buNone/>
              <a:defRPr sz="661"/>
            </a:lvl4pPr>
            <a:lvl5pPr marL="1207294" indent="0">
              <a:buNone/>
              <a:defRPr sz="661"/>
            </a:lvl5pPr>
            <a:lvl6pPr marL="1509117" indent="0">
              <a:buNone/>
              <a:defRPr sz="661"/>
            </a:lvl6pPr>
            <a:lvl7pPr marL="1810941" indent="0">
              <a:buNone/>
              <a:defRPr sz="661"/>
            </a:lvl7pPr>
            <a:lvl8pPr marL="2112764" indent="0">
              <a:buNone/>
              <a:defRPr sz="661"/>
            </a:lvl8pPr>
            <a:lvl9pPr marL="2414588" indent="0">
              <a:buNone/>
              <a:defRPr sz="66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6351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1" y="1825625"/>
            <a:ext cx="8314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2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371475"/>
            <a:fld id="{51CF1133-3259-4C45-BABA-5B62D9C6F78D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371475"/>
              <a:t>6/8/18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92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371475"/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2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371475"/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371475"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94943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603647" rtl="0" eaLnBrk="1" latinLnBrk="0" hangingPunct="1">
        <a:lnSpc>
          <a:spcPct val="90000"/>
        </a:lnSpc>
        <a:spcBef>
          <a:spcPct val="0"/>
        </a:spcBef>
        <a:buNone/>
        <a:defRPr sz="3565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50912" indent="-150912" algn="l" defTabSz="60364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1848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452736" indent="-150912" algn="l" defTabSz="60364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584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754559" indent="-150912" algn="l" defTabSz="60364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32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056382" indent="-150912" algn="l" defTabSz="60364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358206" indent="-150912" algn="l" defTabSz="60364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660029" indent="-150912" algn="l" defTabSz="60364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6pPr>
      <a:lvl7pPr marL="1961853" indent="-150912" algn="l" defTabSz="60364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7pPr>
      <a:lvl8pPr marL="2263676" indent="-150912" algn="l" defTabSz="60364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8pPr>
      <a:lvl9pPr marL="2565500" indent="-150912" algn="l" defTabSz="60364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1pPr>
      <a:lvl2pPr marL="301823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2pPr>
      <a:lvl3pPr marL="603647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3pPr>
      <a:lvl4pPr marL="905470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4pPr>
      <a:lvl5pPr marL="1207294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5pPr>
      <a:lvl6pPr marL="1509117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6pPr>
      <a:lvl7pPr marL="1810941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7pPr>
      <a:lvl8pPr marL="2112764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8pPr>
      <a:lvl9pPr marL="2414588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.oecd-nea.org/science/docs/1994/nsc-doc94-02.pdf" TargetMode="External"/><Relationship Id="rId5" Type="http://schemas.openxmlformats.org/officeDocument/2006/relationships/hyperlink" Target="https://www.oecd-nea.org/science/docs/1997/nsc-doc97-1/" TargetMode="External"/><Relationship Id="rId6" Type="http://schemas.openxmlformats.org/officeDocument/2006/relationships/hyperlink" Target="https://www.oecd-nea.org/science/docs/1995/nsc-doc95-02.pdf" TargetMode="External"/><Relationship Id="rId7" Type="http://schemas.openxmlformats.org/officeDocument/2006/relationships/hyperlink" Target="https://www-nds.iaea.org/spallation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-nds.iaea.org/spallation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phits.jaea.go.jp/Reference.html#cat2" TargetMode="External"/><Relationship Id="rId5" Type="http://schemas.openxmlformats.org/officeDocument/2006/relationships/hyperlink" Target="https://laws.lanl.gov/vhosts/mcnp.lanl.gov/references.shtml#mcnp6_refs_h" TargetMode="External"/><Relationship Id="rId6" Type="http://schemas.openxmlformats.org/officeDocument/2006/relationships/hyperlink" Target="http://geant4.cern.ch/results/validation_plots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1"/>
          <p:cNvSpPr txBox="1"/>
          <p:nvPr/>
        </p:nvSpPr>
        <p:spPr>
          <a:xfrm>
            <a:off x="-5938" y="1346382"/>
            <a:ext cx="9931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32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32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32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32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32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32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</a:t>
            </a:r>
          </a:p>
          <a:p>
            <a:pPr algn="ctr"/>
            <a:r>
              <a:rPr lang="fr-FR" sz="32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32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32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32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32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sp>
        <p:nvSpPr>
          <p:cNvPr id="11" name="ZoneTexte 2"/>
          <p:cNvSpPr txBox="1"/>
          <p:nvPr/>
        </p:nvSpPr>
        <p:spPr>
          <a:xfrm>
            <a:off x="3330054" y="3492179"/>
            <a:ext cx="321990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20700000"/>
              </a:lightRig>
            </a:scene3d>
            <a:sp3d prstMaterial="matte"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sz="2400" b="1" dirty="0">
                <a:solidFill>
                  <a:srgbClr val="034ECC"/>
                </a:solidFill>
                <a:latin typeface="Apple Casual"/>
                <a:cs typeface="Apple Casual"/>
              </a:rPr>
              <a:t>Jean-</a:t>
            </a:r>
            <a:r>
              <a:rPr lang="en-US" sz="2400" b="1" dirty="0">
                <a:latin typeface="Apple Casual"/>
                <a:cs typeface="Apple Casual"/>
              </a:rPr>
              <a:t>Christophe</a:t>
            </a:r>
            <a:r>
              <a:rPr lang="en-US" sz="2400" b="1" dirty="0">
                <a:solidFill>
                  <a:schemeClr val="tx1">
                    <a:lumMod val="85000"/>
                  </a:schemeClr>
                </a:solidFill>
                <a:latin typeface="Apple Casual"/>
                <a:cs typeface="Apple Casual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pple Casual"/>
                <a:cs typeface="Apple Casual"/>
              </a:rPr>
              <a:t>David</a:t>
            </a:r>
          </a:p>
        </p:txBody>
      </p:sp>
      <p:sp>
        <p:nvSpPr>
          <p:cNvPr id="12" name="ZoneTexte 3"/>
          <p:cNvSpPr txBox="1"/>
          <p:nvPr/>
        </p:nvSpPr>
        <p:spPr>
          <a:xfrm>
            <a:off x="0" y="18799"/>
            <a:ext cx="9906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prstClr val="white"/>
                </a:solidFill>
                <a:effectLst>
                  <a:outerShdw blurRad="50800" dist="50800" dir="20220000" algn="tl" rotWithShape="0">
                    <a:srgbClr val="FFFF00">
                      <a:alpha val="43000"/>
                    </a:srgbClr>
                  </a:outerShdw>
                </a:effectLst>
                <a:latin typeface="Calibri"/>
              </a:rPr>
              <a:t>D</a:t>
            </a:r>
            <a:r>
              <a:rPr lang="en-US" dirty="0" err="1" smtClean="0">
                <a:solidFill>
                  <a:prstClr val="white"/>
                </a:solidFill>
                <a:effectLst>
                  <a:outerShdw blurRad="50800" dist="50800" dir="20220000" algn="tl" rotWithShape="0">
                    <a:srgbClr val="FFFF00">
                      <a:alpha val="43000"/>
                    </a:srgbClr>
                  </a:outerShdw>
                </a:effectLst>
                <a:latin typeface="Calibri"/>
              </a:rPr>
              <a:t>PhN</a:t>
            </a:r>
            <a:endParaRPr lang="en-US" dirty="0" smtClean="0">
              <a:solidFill>
                <a:prstClr val="white"/>
              </a:solidFill>
              <a:effectLst>
                <a:outerShdw blurRad="50800" dist="50800" dir="20220000" algn="tl" rotWithShape="0">
                  <a:srgbClr val="FFFF00">
                    <a:alpha val="43000"/>
                  </a:srgbClr>
                </a:outerShdw>
              </a:effectLst>
              <a:latin typeface="Calibri"/>
            </a:endParaRPr>
          </a:p>
          <a:p>
            <a:pPr algn="ctr"/>
            <a:r>
              <a:rPr lang="en-US" dirty="0" smtClean="0">
                <a:solidFill>
                  <a:prstClr val="white"/>
                </a:solidFill>
                <a:effectLst>
                  <a:outerShdw blurRad="50800" dist="50800" dir="20220000" algn="tl" rotWithShape="0">
                    <a:srgbClr val="FFFF00">
                      <a:alpha val="43000"/>
                    </a:srgbClr>
                  </a:outerShdw>
                </a:effectLst>
                <a:latin typeface="Calibri"/>
              </a:rPr>
              <a:t>(Nuclear Science Department)</a:t>
            </a:r>
            <a:endParaRPr lang="en-US" dirty="0">
              <a:solidFill>
                <a:prstClr val="white"/>
              </a:solidFill>
              <a:effectLst>
                <a:outerShdw blurRad="50800" dist="50800" dir="20220000" algn="tl" rotWithShape="0">
                  <a:srgbClr val="FFFF00">
                    <a:alpha val="43000"/>
                  </a:srgbClr>
                </a:outerShdw>
              </a:effectLst>
              <a:latin typeface="Calibri"/>
            </a:endParaRPr>
          </a:p>
        </p:txBody>
      </p:sp>
      <p:pic>
        <p:nvPicPr>
          <p:cNvPr id="13" name="Image 4" descr="logoCEA2012_86x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8" y="124755"/>
            <a:ext cx="769242" cy="626127"/>
          </a:xfrm>
          <a:prstGeom prst="rect">
            <a:avLst/>
          </a:prstGeom>
        </p:spPr>
      </p:pic>
      <p:pic>
        <p:nvPicPr>
          <p:cNvPr id="14" name="Image 5" descr="logoirfu02quadri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003" y="73738"/>
            <a:ext cx="1310097" cy="5913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5938" y="4835747"/>
            <a:ext cx="9911937" cy="1508105"/>
          </a:xfrm>
          <a:prstGeom prst="rect">
            <a:avLst/>
          </a:prstGeom>
          <a:solidFill>
            <a:schemeClr val="accent4"/>
          </a:solidFill>
          <a:ln w="444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34ECC"/>
                </a:solidFill>
              </a:rPr>
              <a:t>1</a:t>
            </a:r>
            <a:r>
              <a:rPr lang="fr-FR" sz="3200" baseline="30000" dirty="0">
                <a:solidFill>
                  <a:srgbClr val="034ECC"/>
                </a:solidFill>
              </a:rPr>
              <a:t>st</a:t>
            </a:r>
            <a:r>
              <a:rPr lang="fr-FR" sz="3200" dirty="0">
                <a:solidFill>
                  <a:srgbClr val="034ECC"/>
                </a:solidFill>
              </a:rPr>
              <a:t> Meeting </a:t>
            </a:r>
            <a:r>
              <a:rPr lang="fr-FR" sz="3200" dirty="0" smtClean="0">
                <a:solidFill>
                  <a:srgbClr val="034ECC"/>
                </a:solidFill>
              </a:rPr>
              <a:t>of</a:t>
            </a:r>
          </a:p>
          <a:p>
            <a:pPr algn="ctr"/>
            <a:r>
              <a:rPr lang="fr-FR" sz="3200" dirty="0" smtClean="0">
                <a:solidFill>
                  <a:srgbClr val="034ECC"/>
                </a:solidFill>
              </a:rPr>
              <a:t>LIA – </a:t>
            </a:r>
            <a:r>
              <a:rPr lang="fr-FR" sz="3200" dirty="0" err="1" smtClean="0">
                <a:solidFill>
                  <a:srgbClr val="034ECC"/>
                </a:solidFill>
              </a:rPr>
              <a:t>Subatomic</a:t>
            </a:r>
            <a:r>
              <a:rPr lang="fr-FR" sz="3200" dirty="0" smtClean="0">
                <a:solidFill>
                  <a:srgbClr val="034ECC"/>
                </a:solidFill>
              </a:rPr>
              <a:t> </a:t>
            </a:r>
            <a:r>
              <a:rPr lang="fr-FR" sz="3200" dirty="0" err="1" smtClean="0">
                <a:solidFill>
                  <a:srgbClr val="034ECC"/>
                </a:solidFill>
              </a:rPr>
              <a:t>Physics</a:t>
            </a:r>
            <a:r>
              <a:rPr lang="fr-FR" sz="3200" dirty="0">
                <a:solidFill>
                  <a:srgbClr val="034ECC"/>
                </a:solidFill>
              </a:rPr>
              <a:t>: </a:t>
            </a:r>
            <a:r>
              <a:rPr lang="fr-FR" sz="3200" dirty="0" err="1">
                <a:solidFill>
                  <a:srgbClr val="034ECC"/>
                </a:solidFill>
              </a:rPr>
              <a:t>from</a:t>
            </a:r>
            <a:r>
              <a:rPr lang="fr-FR" sz="3200" dirty="0">
                <a:solidFill>
                  <a:srgbClr val="034ECC"/>
                </a:solidFill>
              </a:rPr>
              <a:t> </a:t>
            </a:r>
            <a:r>
              <a:rPr lang="fr-FR" sz="3200" dirty="0" err="1">
                <a:solidFill>
                  <a:srgbClr val="034ECC"/>
                </a:solidFill>
              </a:rPr>
              <a:t>theory</a:t>
            </a:r>
            <a:r>
              <a:rPr lang="fr-FR" sz="3200" dirty="0">
                <a:solidFill>
                  <a:srgbClr val="034ECC"/>
                </a:solidFill>
              </a:rPr>
              <a:t> to </a:t>
            </a:r>
            <a:r>
              <a:rPr lang="fr-FR" sz="3200" dirty="0" smtClean="0">
                <a:solidFill>
                  <a:srgbClr val="034ECC"/>
                </a:solidFill>
              </a:rPr>
              <a:t>applications</a:t>
            </a:r>
          </a:p>
          <a:p>
            <a:pPr algn="ctr"/>
            <a:r>
              <a:rPr lang="de-DE" sz="2800" dirty="0" smtClean="0">
                <a:solidFill>
                  <a:srgbClr val="034ECC"/>
                </a:solidFill>
              </a:rPr>
              <a:t>12-13 June 2018 – ITA (São </a:t>
            </a:r>
            <a:r>
              <a:rPr lang="de-DE" sz="2800" dirty="0">
                <a:solidFill>
                  <a:srgbClr val="034ECC"/>
                </a:solidFill>
              </a:rPr>
              <a:t>José dos </a:t>
            </a:r>
            <a:r>
              <a:rPr lang="de-DE" sz="2800" dirty="0" smtClean="0">
                <a:solidFill>
                  <a:srgbClr val="034ECC"/>
                </a:solidFill>
              </a:rPr>
              <a:t>Campos)</a:t>
            </a:r>
            <a:endParaRPr lang="de-DE" sz="2800" dirty="0">
              <a:solidFill>
                <a:srgbClr val="034E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1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54"/>
    </mc:Choice>
    <mc:Fallback xmlns="">
      <p:transition spd="slow" advTm="3705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220" y="1055560"/>
            <a:ext cx="96330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/>
              <a:t>Steps</a:t>
            </a:r>
            <a:r>
              <a:rPr lang="fr-FR" u="sng" dirty="0"/>
              <a:t>/</a:t>
            </a:r>
            <a:r>
              <a:rPr lang="fr-FR" u="sng" dirty="0" err="1"/>
              <a:t>Ingredients</a:t>
            </a:r>
            <a:r>
              <a:rPr lang="fr-FR" u="sng" dirty="0"/>
              <a:t>/</a:t>
            </a:r>
            <a:r>
              <a:rPr lang="fr-FR" u="sng" dirty="0" err="1"/>
              <a:t>Details</a:t>
            </a:r>
            <a:r>
              <a:rPr lang="fr-FR" dirty="0"/>
              <a:t>:</a:t>
            </a:r>
          </a:p>
          <a:p>
            <a:endParaRPr lang="fr-FR" dirty="0"/>
          </a:p>
          <a:p>
            <a:pPr marL="742950" lvl="1" indent="-285750">
              <a:buFont typeface="Arial" charset="0"/>
              <a:buChar char="•"/>
            </a:pPr>
            <a:r>
              <a:rPr lang="fr-FR" dirty="0" err="1"/>
              <a:t>D</a:t>
            </a:r>
            <a:r>
              <a:rPr lang="fr-FR" dirty="0" err="1" smtClean="0"/>
              <a:t>ensity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err="1" smtClean="0">
                <a:sym typeface="Wingdings"/>
              </a:rPr>
              <a:t>numerous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effects</a:t>
            </a:r>
            <a:r>
              <a:rPr lang="fr-FR" dirty="0" smtClean="0">
                <a:sym typeface="Wingdings"/>
              </a:rPr>
              <a:t> (pair, </a:t>
            </a:r>
            <a:r>
              <a:rPr lang="fr-FR" dirty="0" err="1" smtClean="0">
                <a:sym typeface="Wingdings"/>
              </a:rPr>
              <a:t>shell</a:t>
            </a:r>
            <a:r>
              <a:rPr lang="fr-FR" dirty="0" smtClean="0">
                <a:sym typeface="Wingdings"/>
              </a:rPr>
              <a:t>,</a:t>
            </a:r>
            <a:r>
              <a:rPr lang="is-IS" dirty="0" smtClean="0">
                <a:sym typeface="Wingdings"/>
              </a:rPr>
              <a:t>…) + J (ot not)</a:t>
            </a:r>
            <a:endParaRPr lang="fr-FR" dirty="0" smtClean="0"/>
          </a:p>
          <a:p>
            <a:pPr lvl="1"/>
            <a:r>
              <a:rPr lang="fr-FR" dirty="0" smtClean="0"/>
              <a:t>      (and </a:t>
            </a:r>
            <a:r>
              <a:rPr lang="fr-FR" dirty="0" err="1"/>
              <a:t>density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 smtClean="0"/>
              <a:t>parameters</a:t>
            </a:r>
            <a:r>
              <a:rPr lang="fr-FR" dirty="0" smtClean="0"/>
              <a:t>)</a:t>
            </a:r>
            <a:endParaRPr lang="fr-FR" dirty="0"/>
          </a:p>
          <a:p>
            <a:pPr marL="742950" lvl="1" indent="-285750">
              <a:buFont typeface="Arial" charset="0"/>
              <a:buChar char="•"/>
            </a:pPr>
            <a:r>
              <a:rPr lang="fr-FR" dirty="0" smtClean="0"/>
              <a:t>Capture cross sections	</a:t>
            </a:r>
            <a:r>
              <a:rPr lang="fr-FR" dirty="0" smtClean="0">
                <a:sym typeface="Wingdings"/>
              </a:rPr>
              <a:t> not </a:t>
            </a:r>
            <a:r>
              <a:rPr lang="fr-FR" dirty="0" err="1" smtClean="0">
                <a:sym typeface="Wingdings"/>
              </a:rPr>
              <a:t>always</a:t>
            </a:r>
            <a:r>
              <a:rPr lang="fr-FR" dirty="0" smtClean="0">
                <a:sym typeface="Wingdings"/>
              </a:rPr>
              <a:t> (</a:t>
            </a:r>
            <a:r>
              <a:rPr lang="fr-FR" dirty="0" err="1" smtClean="0">
                <a:sym typeface="Wingdings"/>
              </a:rPr>
              <a:t>well</a:t>
            </a:r>
            <a:r>
              <a:rPr lang="fr-FR" dirty="0" smtClean="0">
                <a:sym typeface="Wingdings"/>
              </a:rPr>
              <a:t>) </a:t>
            </a:r>
            <a:r>
              <a:rPr lang="fr-FR" dirty="0" err="1" smtClean="0">
                <a:sym typeface="Wingdings"/>
              </a:rPr>
              <a:t>known</a:t>
            </a:r>
            <a:r>
              <a:rPr lang="fr-FR" dirty="0" smtClean="0">
                <a:sym typeface="Wingdings"/>
              </a:rPr>
              <a:t>, </a:t>
            </a:r>
            <a:r>
              <a:rPr lang="fr-FR" dirty="0" err="1" smtClean="0">
                <a:sym typeface="Wingdings"/>
              </a:rPr>
              <a:t>especially</a:t>
            </a:r>
            <a:r>
              <a:rPr lang="fr-FR" dirty="0" smtClean="0">
                <a:sym typeface="Wingdings"/>
              </a:rPr>
              <a:t> for </a:t>
            </a:r>
            <a:r>
              <a:rPr lang="fr-FR" dirty="0" err="1" smtClean="0">
                <a:sym typeface="Wingdings"/>
              </a:rPr>
              <a:t>excited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nuclei</a:t>
            </a:r>
            <a:r>
              <a:rPr lang="is-IS" dirty="0" smtClean="0">
                <a:sym typeface="Wingdings"/>
              </a:rPr>
              <a:t>…</a:t>
            </a:r>
            <a:endParaRPr lang="fr-FR" dirty="0" smtClean="0"/>
          </a:p>
          <a:p>
            <a:endParaRPr lang="fr-FR" dirty="0" smtClean="0"/>
          </a:p>
          <a:p>
            <a:pPr marL="742950" lvl="1" indent="-285750">
              <a:buFont typeface="Arial" charset="0"/>
              <a:buChar char="•"/>
            </a:pPr>
            <a:r>
              <a:rPr lang="fr-FR" dirty="0" smtClean="0"/>
              <a:t>Fokker-Planck </a:t>
            </a:r>
            <a:r>
              <a:rPr lang="fr-FR" dirty="0" err="1" smtClean="0"/>
              <a:t>equation</a:t>
            </a:r>
            <a:r>
              <a:rPr lang="fr-FR" dirty="0" smtClean="0"/>
              <a:t> 	</a:t>
            </a:r>
            <a:r>
              <a:rPr lang="fr-FR" dirty="0" smtClean="0">
                <a:sym typeface="Wingdings"/>
              </a:rPr>
              <a:t> approximation </a:t>
            </a:r>
            <a:r>
              <a:rPr lang="fr-FR" dirty="0" err="1" smtClean="0">
                <a:sym typeface="Wingdings"/>
              </a:rPr>
              <a:t>needed</a:t>
            </a:r>
            <a:r>
              <a:rPr lang="fr-FR" dirty="0" smtClean="0">
                <a:sym typeface="Wingdings"/>
              </a:rPr>
              <a:t> to </a:t>
            </a:r>
            <a:r>
              <a:rPr lang="fr-FR" dirty="0" err="1" smtClean="0">
                <a:sym typeface="Wingdings"/>
              </a:rPr>
              <a:t>get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results</a:t>
            </a:r>
            <a:r>
              <a:rPr lang="fr-FR" dirty="0" smtClean="0">
                <a:sym typeface="Wingdings"/>
              </a:rPr>
              <a:t> in </a:t>
            </a:r>
            <a:r>
              <a:rPr lang="fr-FR" dirty="0" err="1" smtClean="0">
                <a:sym typeface="Wingdings"/>
              </a:rPr>
              <a:t>reasonable</a:t>
            </a:r>
            <a:r>
              <a:rPr lang="fr-FR" dirty="0" smtClean="0">
                <a:sym typeface="Wingdings"/>
              </a:rPr>
              <a:t> time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dirty="0">
                <a:sym typeface="Wingdings"/>
              </a:rPr>
              <a:t>F</a:t>
            </a:r>
            <a:r>
              <a:rPr lang="fr-FR" dirty="0" smtClean="0">
                <a:sym typeface="Wingdings"/>
              </a:rPr>
              <a:t>ission fragment distributions	 </a:t>
            </a:r>
            <a:r>
              <a:rPr lang="fr-FR" dirty="0" err="1" smtClean="0">
                <a:sym typeface="Wingdings"/>
              </a:rPr>
              <a:t>phenomenology</a:t>
            </a:r>
            <a:endParaRPr lang="fr-FR" dirty="0" smtClean="0">
              <a:sym typeface="Wingdings"/>
            </a:endParaRPr>
          </a:p>
          <a:p>
            <a:endParaRPr lang="fr-FR" dirty="0">
              <a:sym typeface="Wingdings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fr-FR" dirty="0" err="1" smtClean="0">
                <a:sym typeface="Wingdings"/>
              </a:rPr>
              <a:t>Multifragmentation</a:t>
            </a:r>
            <a:r>
              <a:rPr lang="fr-FR" dirty="0">
                <a:sym typeface="Wingdings"/>
              </a:rPr>
              <a:t>	</a:t>
            </a:r>
            <a:r>
              <a:rPr lang="fr-FR" dirty="0" smtClean="0">
                <a:sym typeface="Wingdings"/>
              </a:rPr>
              <a:t>	 </a:t>
            </a:r>
            <a:r>
              <a:rPr lang="fr-FR" dirty="0" err="1" smtClean="0">
                <a:sym typeface="Wingdings"/>
              </a:rPr>
              <a:t>Intermediate</a:t>
            </a:r>
            <a:r>
              <a:rPr lang="fr-FR" dirty="0" smtClean="0">
                <a:sym typeface="Wingdings"/>
              </a:rPr>
              <a:t> Mass Fragments</a:t>
            </a:r>
          </a:p>
          <a:p>
            <a:pPr lvl="1"/>
            <a:r>
              <a:rPr lang="fr-FR" dirty="0">
                <a:sym typeface="Wingdings"/>
              </a:rPr>
              <a:t>	</a:t>
            </a:r>
            <a:r>
              <a:rPr lang="fr-FR" dirty="0" smtClean="0">
                <a:sym typeface="Wingdings"/>
              </a:rPr>
              <a:t>			      (</a:t>
            </a:r>
            <a:r>
              <a:rPr lang="fr-FR" dirty="0" err="1" smtClean="0">
                <a:sym typeface="Wingdings"/>
              </a:rPr>
              <a:t>also</a:t>
            </a:r>
            <a:r>
              <a:rPr lang="fr-FR" dirty="0" smtClean="0">
                <a:sym typeface="Wingdings"/>
              </a:rPr>
              <a:t> by </a:t>
            </a:r>
            <a:r>
              <a:rPr lang="fr-FR" dirty="0" err="1" smtClean="0">
                <a:sym typeface="Wingdings"/>
              </a:rPr>
              <a:t>extented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evaporation</a:t>
            </a:r>
            <a:r>
              <a:rPr lang="fr-FR" dirty="0" smtClean="0">
                <a:sym typeface="Wingdings"/>
              </a:rPr>
              <a:t> ? </a:t>
            </a:r>
            <a:r>
              <a:rPr lang="fr-FR" dirty="0" err="1" smtClean="0">
                <a:sym typeface="Wingdings"/>
              </a:rPr>
              <a:t>binary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breakup</a:t>
            </a:r>
            <a:r>
              <a:rPr lang="fr-FR" dirty="0" smtClean="0">
                <a:sym typeface="Wingdings"/>
              </a:rPr>
              <a:t>?)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145220" y="4747067"/>
            <a:ext cx="7465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L</a:t>
            </a:r>
            <a:r>
              <a:rPr lang="fr-FR" u="sng" dirty="0" smtClean="0"/>
              <a:t>ist of codes</a:t>
            </a:r>
          </a:p>
          <a:p>
            <a:endParaRPr lang="fr-FR" dirty="0"/>
          </a:p>
          <a:p>
            <a:r>
              <a:rPr lang="fr-FR" dirty="0" smtClean="0"/>
              <a:t>	</a:t>
            </a:r>
            <a:r>
              <a:rPr lang="fr-FR" dirty="0" err="1" smtClean="0"/>
              <a:t>Dresner</a:t>
            </a:r>
            <a:r>
              <a:rPr lang="fr-FR" dirty="0" smtClean="0"/>
              <a:t>(RAL,ORNL) – GEM – ABLA – SMM - </a:t>
            </a:r>
            <a:r>
              <a:rPr lang="is-IS" dirty="0" smtClean="0"/>
              <a:t>… - “CRISP”</a:t>
            </a:r>
            <a:endParaRPr lang="fr-FR" dirty="0"/>
          </a:p>
        </p:txBody>
      </p:sp>
      <p:sp>
        <p:nvSpPr>
          <p:cNvPr id="7" name="ZoneTexte 1"/>
          <p:cNvSpPr txBox="1"/>
          <p:nvPr/>
        </p:nvSpPr>
        <p:spPr>
          <a:xfrm>
            <a:off x="-4192" y="-5116"/>
            <a:ext cx="993187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Modeling</a:t>
            </a:r>
            <a:endParaRPr lang="fr-FR" sz="32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8762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446"/>
    </mc:Choice>
    <mc:Fallback xmlns="">
      <p:transition spd="slow" advTm="20044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  <p:sp>
        <p:nvSpPr>
          <p:cNvPr id="7" name="ZoneTexte 1"/>
          <p:cNvSpPr txBox="1"/>
          <p:nvPr/>
        </p:nvSpPr>
        <p:spPr>
          <a:xfrm>
            <a:off x="-4192" y="-5116"/>
            <a:ext cx="993187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Modeling</a:t>
            </a:r>
            <a:endParaRPr lang="fr-FR" sz="32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334" y="2483893"/>
            <a:ext cx="9034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How good </a:t>
            </a:r>
            <a:r>
              <a:rPr lang="fr-FR" sz="3200" dirty="0" err="1" smtClean="0"/>
              <a:t>is</a:t>
            </a:r>
            <a:r>
              <a:rPr lang="fr-FR" sz="3200" dirty="0" smtClean="0"/>
              <a:t> a model </a:t>
            </a:r>
            <a:r>
              <a:rPr lang="fr-FR" sz="3200" dirty="0" smtClean="0">
                <a:sym typeface="Wingdings"/>
              </a:rPr>
              <a:t> </a:t>
            </a:r>
            <a:r>
              <a:rPr lang="fr-FR" sz="3200" dirty="0" err="1" smtClean="0">
                <a:sym typeface="Wingdings"/>
              </a:rPr>
              <a:t>Benchmarking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64440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1"/>
    </mc:Choice>
    <mc:Fallback xmlns="">
      <p:transition spd="slow" advTm="1404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  <p:sp>
        <p:nvSpPr>
          <p:cNvPr id="7" name="ZoneTexte 1"/>
          <p:cNvSpPr txBox="1"/>
          <p:nvPr/>
        </p:nvSpPr>
        <p:spPr>
          <a:xfrm>
            <a:off x="-4192" y="-5116"/>
            <a:ext cx="993187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Benchmarking</a:t>
            </a:r>
            <a:endParaRPr lang="fr-FR" sz="32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971" y="733146"/>
            <a:ext cx="4761240" cy="461665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/>
              <a:t>International benchmark </a:t>
            </a:r>
            <a:r>
              <a:rPr lang="fr-FR" sz="2400" dirty="0" err="1"/>
              <a:t>campaigns</a:t>
            </a:r>
            <a:endParaRPr lang="fr-F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1069" y="1624084"/>
            <a:ext cx="97149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Mid-90	NEA</a:t>
            </a:r>
          </a:p>
          <a:p>
            <a:pPr marL="1200150" lvl="2" indent="-285750">
              <a:buFont typeface="Arial" charset="0"/>
              <a:buChar char="•"/>
            </a:pPr>
            <a:r>
              <a:rPr lang="fr-FR" dirty="0" err="1" smtClean="0"/>
              <a:t>thin</a:t>
            </a:r>
            <a:r>
              <a:rPr lang="fr-FR" dirty="0" smtClean="0"/>
              <a:t> </a:t>
            </a:r>
            <a:r>
              <a:rPr lang="fr-FR" dirty="0" err="1" smtClean="0"/>
              <a:t>targets</a:t>
            </a:r>
            <a:endParaRPr lang="fr-FR" dirty="0"/>
          </a:p>
          <a:p>
            <a:r>
              <a:rPr lang="fr-FR" dirty="0" smtClean="0"/>
              <a:t>		n, p  (1994)	</a:t>
            </a:r>
            <a:r>
              <a:rPr lang="fr-FR" sz="1600" dirty="0" smtClean="0">
                <a:hlinkClick r:id="rId4"/>
              </a:rPr>
              <a:t>https</a:t>
            </a:r>
            <a:r>
              <a:rPr lang="fr-FR" sz="1600" dirty="0">
                <a:hlinkClick r:id="rId4"/>
              </a:rPr>
              <a:t>://</a:t>
            </a:r>
            <a:r>
              <a:rPr lang="fr-FR" sz="1600" dirty="0" err="1">
                <a:hlinkClick r:id="rId4"/>
              </a:rPr>
              <a:t>www.oecd-nea.org</a:t>
            </a:r>
            <a:r>
              <a:rPr lang="fr-FR" sz="1600" dirty="0">
                <a:hlinkClick r:id="rId4"/>
              </a:rPr>
              <a:t>/science/docs/1994/nsc-doc94-02.pdf</a:t>
            </a:r>
            <a:endParaRPr lang="fr-FR" sz="1600" dirty="0" smtClean="0"/>
          </a:p>
          <a:p>
            <a:r>
              <a:rPr lang="fr-FR" dirty="0"/>
              <a:t>	</a:t>
            </a:r>
            <a:r>
              <a:rPr lang="fr-FR" dirty="0" smtClean="0"/>
              <a:t>	nuclides (1997)	</a:t>
            </a:r>
            <a:r>
              <a:rPr lang="fr-FR" sz="1600" dirty="0" smtClean="0">
                <a:hlinkClick r:id="rId5"/>
              </a:rPr>
              <a:t>https</a:t>
            </a:r>
            <a:r>
              <a:rPr lang="fr-FR" sz="1600" dirty="0">
                <a:hlinkClick r:id="rId5"/>
              </a:rPr>
              <a:t>://</a:t>
            </a:r>
            <a:r>
              <a:rPr lang="fr-FR" sz="1600" dirty="0" smtClean="0">
                <a:hlinkClick r:id="rId5"/>
              </a:rPr>
              <a:t>www.oecd-nea.org/science/docs/1997/nsc-doc97-1/</a:t>
            </a:r>
            <a:endParaRPr lang="fr-FR" sz="1600" dirty="0" smtClean="0"/>
          </a:p>
          <a:p>
            <a:pPr marL="1200150" lvl="2" indent="-285750">
              <a:buFont typeface="Arial" charset="0"/>
              <a:buChar char="•"/>
            </a:pPr>
            <a:r>
              <a:rPr lang="fr-FR" dirty="0" err="1" smtClean="0"/>
              <a:t>thick</a:t>
            </a:r>
            <a:r>
              <a:rPr lang="fr-FR" dirty="0" smtClean="0"/>
              <a:t> </a:t>
            </a:r>
            <a:r>
              <a:rPr lang="fr-FR" dirty="0" err="1" smtClean="0"/>
              <a:t>targets</a:t>
            </a:r>
            <a:r>
              <a:rPr lang="fr-FR" dirty="0" smtClean="0"/>
              <a:t> (1995)</a:t>
            </a:r>
            <a:r>
              <a:rPr lang="fr-FR" dirty="0"/>
              <a:t>	</a:t>
            </a:r>
            <a:r>
              <a:rPr lang="fr-FR" sz="1600" dirty="0" smtClean="0">
                <a:hlinkClick r:id="rId6"/>
              </a:rPr>
              <a:t>https</a:t>
            </a:r>
            <a:r>
              <a:rPr lang="fr-FR" sz="1600" dirty="0">
                <a:hlinkClick r:id="rId6"/>
              </a:rPr>
              <a:t>://www.oecd-nea.org/science/docs/1995/nsc-doc95-02.pdf</a:t>
            </a:r>
            <a:r>
              <a:rPr lang="fr-FR" dirty="0" smtClean="0"/>
              <a:t>	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u="sng" dirty="0" smtClean="0"/>
              <a:t>2010	IAEA</a:t>
            </a:r>
            <a:r>
              <a:rPr lang="fr-FR" dirty="0"/>
              <a:t>			</a:t>
            </a:r>
            <a:r>
              <a:rPr lang="fr-FR" sz="1600" dirty="0">
                <a:hlinkClick r:id="rId7"/>
              </a:rPr>
              <a:t>https://www-nds.iaea.org/spallations/</a:t>
            </a:r>
            <a:endParaRPr lang="fr-FR" sz="1600" dirty="0" smtClean="0"/>
          </a:p>
          <a:p>
            <a:pPr marL="1200150" lvl="2" indent="-285750">
              <a:buFont typeface="Arial" charset="0"/>
              <a:buChar char="•"/>
            </a:pPr>
            <a:r>
              <a:rPr lang="fr-FR" dirty="0" err="1" smtClean="0"/>
              <a:t>thin</a:t>
            </a:r>
            <a:r>
              <a:rPr lang="fr-FR" dirty="0" smtClean="0"/>
              <a:t> </a:t>
            </a:r>
            <a:r>
              <a:rPr lang="fr-FR" dirty="0" err="1" smtClean="0"/>
              <a:t>targets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n, p, d, </a:t>
            </a:r>
            <a:r>
              <a:rPr lang="fr-FR" dirty="0" err="1" smtClean="0"/>
              <a:t>t</a:t>
            </a:r>
            <a:r>
              <a:rPr lang="fr-FR" dirty="0"/>
              <a:t>,</a:t>
            </a:r>
            <a:r>
              <a:rPr lang="fr-FR" dirty="0" smtClean="0"/>
              <a:t> </a:t>
            </a:r>
            <a:r>
              <a:rPr lang="fr-FR" baseline="30000" dirty="0" smtClean="0"/>
              <a:t>3</a:t>
            </a:r>
            <a:r>
              <a:rPr lang="fr-FR" dirty="0" smtClean="0"/>
              <a:t>He, </a:t>
            </a:r>
            <a:r>
              <a:rPr lang="fr-FR" dirty="0" smtClean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fr-FR" dirty="0" smtClean="0"/>
              <a:t>, </a:t>
            </a:r>
            <a:r>
              <a:rPr lang="fr-FR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fr-FR" dirty="0" smtClean="0">
                <a:ea typeface="Symbol" charset="2"/>
                <a:cs typeface="Symbol" charset="2"/>
              </a:rPr>
              <a:t> 	production</a:t>
            </a:r>
          </a:p>
          <a:p>
            <a:r>
              <a:rPr lang="fr-FR" dirty="0">
                <a:ea typeface="Symbol" charset="2"/>
                <a:cs typeface="Symbol" charset="2"/>
              </a:rPr>
              <a:t>	</a:t>
            </a:r>
            <a:r>
              <a:rPr lang="fr-FR" dirty="0" smtClean="0">
                <a:ea typeface="Symbol" charset="2"/>
                <a:cs typeface="Symbol" charset="2"/>
              </a:rPr>
              <a:t>	</a:t>
            </a:r>
            <a:r>
              <a:rPr lang="fr-FR" dirty="0" smtClean="0"/>
              <a:t>nuclides</a:t>
            </a:r>
            <a:r>
              <a:rPr lang="fr-FR" dirty="0" smtClean="0">
                <a:ea typeface="Symbol" charset="2"/>
                <a:cs typeface="Symbol" charset="2"/>
              </a:rPr>
              <a:t> (A, Z, </a:t>
            </a:r>
            <a:r>
              <a:rPr lang="fr-FR" dirty="0" err="1" smtClean="0">
                <a:ea typeface="Symbol" charset="2"/>
                <a:cs typeface="Symbol" charset="2"/>
              </a:rPr>
              <a:t>isotopic</a:t>
            </a:r>
            <a:r>
              <a:rPr lang="fr-FR" dirty="0" smtClean="0">
                <a:ea typeface="Symbol" charset="2"/>
                <a:cs typeface="Symbol" charset="2"/>
              </a:rPr>
              <a:t> distributions + excitation </a:t>
            </a:r>
            <a:r>
              <a:rPr lang="fr-FR" dirty="0" err="1" smtClean="0">
                <a:ea typeface="Symbol" charset="2"/>
                <a:cs typeface="Symbol" charset="2"/>
              </a:rPr>
              <a:t>functions</a:t>
            </a:r>
            <a:r>
              <a:rPr lang="fr-FR" dirty="0" smtClean="0">
                <a:ea typeface="Symbol" charset="2"/>
                <a:cs typeface="Symbol" charset="2"/>
              </a:rPr>
              <a:t>)</a:t>
            </a:r>
          </a:p>
          <a:p>
            <a:r>
              <a:rPr lang="fr-FR" dirty="0"/>
              <a:t>	</a:t>
            </a:r>
            <a:r>
              <a:rPr lang="fr-FR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488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27"/>
    </mc:Choice>
    <mc:Fallback xmlns="">
      <p:transition spd="slow" advTm="5802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  <p:sp>
        <p:nvSpPr>
          <p:cNvPr id="7" name="ZoneTexte 1"/>
          <p:cNvSpPr txBox="1"/>
          <p:nvPr/>
        </p:nvSpPr>
        <p:spPr>
          <a:xfrm>
            <a:off x="-4192" y="-5116"/>
            <a:ext cx="9931871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Benchmarking</a:t>
            </a:r>
            <a:endParaRPr lang="fr-FR" sz="36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971" y="733146"/>
            <a:ext cx="4761240" cy="461665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/>
              <a:t>International benchmark </a:t>
            </a:r>
            <a:r>
              <a:rPr lang="fr-FR" sz="2400" dirty="0" err="1"/>
              <a:t>campaigns</a:t>
            </a:r>
            <a:endParaRPr lang="fr-F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1070" y="1624084"/>
            <a:ext cx="764274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/>
              <a:t>2010	IAEA</a:t>
            </a:r>
            <a:r>
              <a:rPr lang="fr-FR" dirty="0"/>
              <a:t>			</a:t>
            </a:r>
            <a:r>
              <a:rPr lang="fr-FR" sz="1600" dirty="0">
                <a:hlinkClick r:id="rId4"/>
              </a:rPr>
              <a:t>https://www-nds.iaea.org/spallations/</a:t>
            </a:r>
            <a:endParaRPr lang="fr-FR" sz="1600" dirty="0"/>
          </a:p>
          <a:p>
            <a:pPr marL="1200150" lvl="2" indent="-285750">
              <a:buFont typeface="Arial" charset="0"/>
              <a:buChar char="•"/>
            </a:pPr>
            <a:r>
              <a:rPr lang="fr-FR" dirty="0" err="1"/>
              <a:t>thin</a:t>
            </a:r>
            <a:r>
              <a:rPr lang="fr-FR" dirty="0"/>
              <a:t> </a:t>
            </a:r>
            <a:r>
              <a:rPr lang="fr-FR" dirty="0" err="1"/>
              <a:t>targets</a:t>
            </a:r>
            <a:endParaRPr lang="fr-FR" dirty="0"/>
          </a:p>
          <a:p>
            <a:r>
              <a:rPr lang="fr-FR" dirty="0"/>
              <a:t>		n, p, d, </a:t>
            </a:r>
            <a:r>
              <a:rPr lang="fr-FR" dirty="0" err="1"/>
              <a:t>t</a:t>
            </a:r>
            <a:r>
              <a:rPr lang="fr-FR" dirty="0"/>
              <a:t>, </a:t>
            </a:r>
            <a:r>
              <a:rPr lang="fr-FR" baseline="30000" dirty="0"/>
              <a:t>3</a:t>
            </a:r>
            <a:r>
              <a:rPr lang="fr-FR" dirty="0"/>
              <a:t>He, </a:t>
            </a:r>
            <a:r>
              <a:rPr lang="fr-FR" dirty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fr-FR" dirty="0"/>
              <a:t>, </a:t>
            </a:r>
            <a:r>
              <a:rPr lang="fr-FR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fr-FR" dirty="0">
                <a:ea typeface="Symbol" charset="2"/>
                <a:cs typeface="Symbol" charset="2"/>
              </a:rPr>
              <a:t> 	production</a:t>
            </a:r>
          </a:p>
          <a:p>
            <a:r>
              <a:rPr lang="fr-FR" dirty="0">
                <a:ea typeface="Symbol" charset="2"/>
                <a:cs typeface="Symbol" charset="2"/>
              </a:rPr>
              <a:t>		</a:t>
            </a:r>
            <a:r>
              <a:rPr lang="fr-FR" dirty="0"/>
              <a:t>nuclides</a:t>
            </a:r>
            <a:r>
              <a:rPr lang="fr-FR" dirty="0">
                <a:ea typeface="Symbol" charset="2"/>
                <a:cs typeface="Symbol" charset="2"/>
              </a:rPr>
              <a:t> (A, Z, </a:t>
            </a:r>
            <a:r>
              <a:rPr lang="fr-FR" dirty="0" err="1">
                <a:ea typeface="Symbol" charset="2"/>
                <a:cs typeface="Symbol" charset="2"/>
              </a:rPr>
              <a:t>isotopic</a:t>
            </a:r>
            <a:r>
              <a:rPr lang="fr-FR" dirty="0">
                <a:ea typeface="Symbol" charset="2"/>
                <a:cs typeface="Symbol" charset="2"/>
              </a:rPr>
              <a:t> distributions + excitation </a:t>
            </a:r>
            <a:r>
              <a:rPr lang="fr-FR" dirty="0" err="1">
                <a:ea typeface="Symbol" charset="2"/>
                <a:cs typeface="Symbol" charset="2"/>
              </a:rPr>
              <a:t>functions</a:t>
            </a:r>
            <a:r>
              <a:rPr lang="fr-FR" dirty="0" smtClean="0">
                <a:ea typeface="Symbol" charset="2"/>
                <a:cs typeface="Symbol" charset="2"/>
              </a:rPr>
              <a:t>)</a:t>
            </a:r>
            <a:r>
              <a:rPr lang="fr-FR" dirty="0"/>
              <a:t>	</a:t>
            </a:r>
            <a:endParaRPr lang="fr-FR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91069" y="3156170"/>
            <a:ext cx="941988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learn</a:t>
            </a:r>
            <a:r>
              <a:rPr lang="fr-FR" dirty="0" smtClean="0"/>
              <a:t>,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improved</a:t>
            </a:r>
            <a:r>
              <a:rPr lang="fr-FR" dirty="0" smtClean="0"/>
              <a:t>?</a:t>
            </a:r>
          </a:p>
          <a:p>
            <a:endParaRPr lang="fr-FR" sz="800" dirty="0" smtClean="0"/>
          </a:p>
          <a:p>
            <a:pPr marL="742950" lvl="1" indent="-285750">
              <a:buFont typeface="Arial" charset="0"/>
              <a:buChar char="•"/>
            </a:pPr>
            <a:r>
              <a:rPr lang="fr-FR" dirty="0" smtClean="0"/>
              <a:t>1</a:t>
            </a:r>
            <a:r>
              <a:rPr lang="fr-FR" baseline="30000" dirty="0" smtClean="0"/>
              <a:t>st</a:t>
            </a:r>
            <a:r>
              <a:rPr lang="fr-FR" dirty="0" smtClean="0"/>
              <a:t> phase</a:t>
            </a:r>
          </a:p>
          <a:p>
            <a:pPr marL="1200150" lvl="2" indent="-285750">
              <a:buFont typeface="Arial" charset="0"/>
              <a:buChar char="•"/>
            </a:pPr>
            <a:r>
              <a:rPr lang="fr-FR" dirty="0" err="1" smtClean="0"/>
              <a:t>preequilibrium</a:t>
            </a:r>
            <a:r>
              <a:rPr lang="fr-FR" dirty="0" smtClean="0"/>
              <a:t>:		</a:t>
            </a:r>
            <a:r>
              <a:rPr lang="fr-FR" dirty="0" err="1" smtClean="0"/>
              <a:t>its</a:t>
            </a:r>
            <a:r>
              <a:rPr lang="fr-FR" dirty="0" smtClean="0"/>
              <a:t> use </a:t>
            </a:r>
            <a:r>
              <a:rPr lang="fr-FR" dirty="0" err="1" smtClean="0"/>
              <a:t>depends</a:t>
            </a:r>
            <a:r>
              <a:rPr lang="fr-FR" dirty="0" smtClean="0"/>
              <a:t> on the cascade model</a:t>
            </a:r>
            <a:endParaRPr lang="fr-FR" dirty="0"/>
          </a:p>
          <a:p>
            <a:pPr marL="1200150" lvl="2" indent="-285750">
              <a:buFont typeface="Arial" charset="0"/>
              <a:buChar char="•"/>
            </a:pPr>
            <a:r>
              <a:rPr lang="fr-FR" dirty="0" smtClean="0"/>
              <a:t>cluster </a:t>
            </a:r>
            <a:r>
              <a:rPr lang="fr-FR" dirty="0" err="1" smtClean="0"/>
              <a:t>emission</a:t>
            </a:r>
            <a:r>
              <a:rPr lang="fr-FR" dirty="0" smtClean="0"/>
              <a:t>:	ad-hoc coalescence model </a:t>
            </a:r>
            <a:r>
              <a:rPr lang="fr-FR" dirty="0" err="1" smtClean="0"/>
              <a:t>seems</a:t>
            </a:r>
            <a:r>
              <a:rPr lang="fr-FR" dirty="0" smtClean="0"/>
              <a:t> the best solution</a:t>
            </a:r>
          </a:p>
          <a:p>
            <a:pPr lvl="2"/>
            <a:r>
              <a:rPr lang="fr-FR" dirty="0"/>
              <a:t>	</a:t>
            </a:r>
            <a:r>
              <a:rPr lang="fr-FR" dirty="0" smtClean="0"/>
              <a:t>		(QMD </a:t>
            </a:r>
            <a:r>
              <a:rPr lang="fr-FR" dirty="0" err="1" smtClean="0"/>
              <a:t>models</a:t>
            </a:r>
            <a:r>
              <a:rPr lang="fr-FR" dirty="0" smtClean="0"/>
              <a:t> not able to to the job</a:t>
            </a:r>
            <a:r>
              <a:rPr lang="is-IS" dirty="0" smtClean="0"/>
              <a:t>… and so slow)</a:t>
            </a:r>
            <a:endParaRPr lang="fr-FR" dirty="0" smtClean="0"/>
          </a:p>
          <a:p>
            <a:pPr marL="742950" lvl="1" indent="-285750">
              <a:buFont typeface="Arial" charset="0"/>
              <a:buChar char="•"/>
            </a:pPr>
            <a:r>
              <a:rPr lang="fr-FR" dirty="0" smtClean="0"/>
              <a:t>2</a:t>
            </a:r>
            <a:r>
              <a:rPr lang="fr-FR" baseline="30000" dirty="0" smtClean="0"/>
              <a:t>nd</a:t>
            </a:r>
            <a:r>
              <a:rPr lang="fr-FR" dirty="0" smtClean="0"/>
              <a:t> phase</a:t>
            </a:r>
          </a:p>
          <a:p>
            <a:pPr marL="1200150" lvl="2" indent="-285750">
              <a:buFont typeface="Arial" charset="0"/>
              <a:buChar char="•"/>
            </a:pPr>
            <a:r>
              <a:rPr lang="fr-FR" dirty="0" smtClean="0"/>
              <a:t>IMF </a:t>
            </a:r>
            <a:r>
              <a:rPr lang="fr-FR" dirty="0" err="1" smtClean="0"/>
              <a:t>emission</a:t>
            </a:r>
            <a:r>
              <a:rPr lang="fr-FR" dirty="0"/>
              <a:t>		 large </a:t>
            </a:r>
            <a:r>
              <a:rPr lang="fr-FR" dirty="0" err="1"/>
              <a:t>differences</a:t>
            </a:r>
            <a:r>
              <a:rPr lang="fr-FR" dirty="0"/>
              <a:t> </a:t>
            </a:r>
          </a:p>
          <a:p>
            <a:pPr marL="1200150" lvl="2" indent="-285750">
              <a:buFont typeface="Arial" charset="0"/>
              <a:buChar char="•"/>
            </a:pPr>
            <a:r>
              <a:rPr lang="fr-FR" dirty="0" smtClean="0"/>
              <a:t>Fission		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/>
              <a:t>the </a:t>
            </a:r>
            <a:r>
              <a:rPr lang="fr-FR" dirty="0" err="1"/>
              <a:t>models</a:t>
            </a:r>
            <a:endParaRPr lang="fr-FR" dirty="0"/>
          </a:p>
          <a:p>
            <a:pPr lvl="2"/>
            <a:endParaRPr lang="fr-FR" dirty="0"/>
          </a:p>
          <a:p>
            <a:pPr marL="742950" lvl="1" indent="-285750">
              <a:buFont typeface="Arial" charset="0"/>
              <a:buChar char="•"/>
            </a:pPr>
            <a:r>
              <a:rPr lang="fr-FR" dirty="0" smtClean="0"/>
              <a:t>and </a:t>
            </a:r>
            <a:r>
              <a:rPr lang="fr-FR" dirty="0" err="1" smtClean="0"/>
              <a:t>beyond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benchmark 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/>
              <a:t>extension </a:t>
            </a:r>
            <a:r>
              <a:rPr lang="fr-FR" dirty="0" err="1"/>
              <a:t>towards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(&lt;~150 MeV) and high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 smtClean="0"/>
              <a:t>limits</a:t>
            </a:r>
            <a:r>
              <a:rPr lang="fr-FR" dirty="0" smtClean="0"/>
              <a:t>;</a:t>
            </a:r>
            <a:endParaRPr lang="fr-FR" dirty="0" smtClean="0">
              <a:sym typeface="Wingdings"/>
            </a:endParaRPr>
          </a:p>
          <a:p>
            <a:pPr lvl="1"/>
            <a:r>
              <a:rPr lang="fr-FR" dirty="0" smtClean="0"/>
              <a:t>				 </a:t>
            </a:r>
            <a:r>
              <a:rPr lang="fr-FR" dirty="0"/>
              <a:t>	</a:t>
            </a:r>
            <a:r>
              <a:rPr lang="fr-FR" dirty="0" smtClean="0"/>
              <a:t>			</a:t>
            </a:r>
            <a:endParaRPr lang="fr-FR" dirty="0"/>
          </a:p>
        </p:txBody>
      </p:sp>
      <p:sp>
        <p:nvSpPr>
          <p:cNvPr id="4" name="Left Brace 3"/>
          <p:cNvSpPr/>
          <p:nvPr/>
        </p:nvSpPr>
        <p:spPr>
          <a:xfrm>
            <a:off x="3657600" y="4995079"/>
            <a:ext cx="150125" cy="532263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39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405"/>
    </mc:Choice>
    <mc:Fallback xmlns="">
      <p:transition spd="slow" advTm="17840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  <p:sp>
        <p:nvSpPr>
          <p:cNvPr id="7" name="ZoneTexte 1"/>
          <p:cNvSpPr txBox="1"/>
          <p:nvPr/>
        </p:nvSpPr>
        <p:spPr>
          <a:xfrm>
            <a:off x="-4192" y="-5116"/>
            <a:ext cx="9931871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Benchmarking</a:t>
            </a:r>
            <a:endParaRPr lang="fr-FR" sz="36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0971" y="733146"/>
            <a:ext cx="4761240" cy="461665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dirty="0" err="1"/>
              <a:t>Done</a:t>
            </a:r>
            <a:r>
              <a:rPr lang="fr-FR" sz="2400" dirty="0"/>
              <a:t> by transport code </a:t>
            </a:r>
            <a:r>
              <a:rPr lang="fr-FR" sz="2400" dirty="0" err="1"/>
              <a:t>developers</a:t>
            </a:r>
            <a:endParaRPr lang="fr-F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10971" y="1624084"/>
            <a:ext cx="94744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PHITS		</a:t>
            </a:r>
            <a:r>
              <a:rPr lang="fr-FR" dirty="0"/>
              <a:t> </a:t>
            </a:r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phits.jaea.go.jp/Reference.html#cat2</a:t>
            </a:r>
            <a:endParaRPr lang="fr-FR" sz="6000" dirty="0" smtClean="0"/>
          </a:p>
          <a:p>
            <a:r>
              <a:rPr lang="fr-FR" dirty="0" smtClean="0"/>
              <a:t>		~40 </a:t>
            </a:r>
            <a:r>
              <a:rPr lang="fr-FR" dirty="0" err="1" smtClean="0"/>
              <a:t>papers</a:t>
            </a:r>
            <a:r>
              <a:rPr lang="fr-FR" dirty="0" smtClean="0"/>
              <a:t>/</a:t>
            </a:r>
            <a:r>
              <a:rPr lang="fr-FR" dirty="0" err="1" smtClean="0"/>
              <a:t>studies</a:t>
            </a:r>
            <a:r>
              <a:rPr lang="fr-FR" dirty="0" smtClean="0"/>
              <a:t> (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 200 </a:t>
            </a:r>
            <a:r>
              <a:rPr lang="fr-FR" dirty="0" err="1" smtClean="0"/>
              <a:t>GeV</a:t>
            </a:r>
            <a:r>
              <a:rPr lang="fr-FR" dirty="0" smtClean="0"/>
              <a:t>; </a:t>
            </a:r>
            <a:r>
              <a:rPr lang="fr-FR" dirty="0" err="1" smtClean="0"/>
              <a:t>elementary</a:t>
            </a:r>
            <a:r>
              <a:rPr lang="fr-FR" dirty="0" smtClean="0"/>
              <a:t>/</a:t>
            </a:r>
            <a:r>
              <a:rPr lang="fr-FR" dirty="0" err="1" smtClean="0"/>
              <a:t>thick</a:t>
            </a:r>
            <a:r>
              <a:rPr lang="fr-FR" dirty="0" smtClean="0"/>
              <a:t>; </a:t>
            </a:r>
            <a:r>
              <a:rPr lang="fr-FR" dirty="0" err="1" smtClean="0"/>
              <a:t>various</a:t>
            </a:r>
            <a:r>
              <a:rPr lang="fr-FR" dirty="0" smtClean="0"/>
              <a:t> projectiles)</a:t>
            </a:r>
          </a:p>
          <a:p>
            <a:endParaRPr lang="fr-FR" dirty="0"/>
          </a:p>
          <a:p>
            <a:r>
              <a:rPr lang="fr-FR" dirty="0" smtClean="0"/>
              <a:t>MCNPX/		</a:t>
            </a:r>
            <a:r>
              <a:rPr lang="fr-FR" dirty="0"/>
              <a:t> </a:t>
            </a:r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laws.lanl.gov/vhosts/mcnp.lanl.gov/references.shtml#mcnp6_refs_h</a:t>
            </a:r>
            <a:endParaRPr lang="fr-FR" dirty="0" smtClean="0"/>
          </a:p>
          <a:p>
            <a:r>
              <a:rPr lang="fr-FR" dirty="0" smtClean="0"/>
              <a:t>MCNP6		</a:t>
            </a:r>
            <a:r>
              <a:rPr lang="fr-FR" dirty="0" err="1" smtClean="0"/>
              <a:t>especially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on CEM (18 tests) </a:t>
            </a:r>
            <a:r>
              <a:rPr lang="fr-FR" dirty="0"/>
              <a:t>and LAQGSM (18 tests)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details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GEANT4		 </a:t>
            </a:r>
            <a:r>
              <a:rPr lang="fr-FR" dirty="0">
                <a:hlinkClick r:id="rId6"/>
              </a:rPr>
              <a:t>http://</a:t>
            </a:r>
            <a:r>
              <a:rPr lang="fr-FR" dirty="0" smtClean="0">
                <a:hlinkClick r:id="rId6"/>
              </a:rPr>
              <a:t>geant4.cern.ch/results/validation_plots.htm</a:t>
            </a:r>
            <a:endParaRPr lang="fr-FR" dirty="0" smtClean="0"/>
          </a:p>
          <a:p>
            <a:r>
              <a:rPr lang="fr-FR" dirty="0"/>
              <a:t>		 </a:t>
            </a:r>
            <a:r>
              <a:rPr lang="fr-FR" dirty="0" err="1"/>
              <a:t>DoSSiER</a:t>
            </a:r>
            <a:r>
              <a:rPr lang="fr-FR" dirty="0"/>
              <a:t>: </a:t>
            </a:r>
            <a:r>
              <a:rPr lang="fr-FR" dirty="0" err="1"/>
              <a:t>Database</a:t>
            </a:r>
            <a:r>
              <a:rPr lang="fr-FR" dirty="0"/>
              <a:t> of Scientific Simulation and </a:t>
            </a:r>
            <a:r>
              <a:rPr lang="fr-FR" dirty="0" err="1"/>
              <a:t>Experimental</a:t>
            </a:r>
            <a:r>
              <a:rPr lang="fr-FR" dirty="0"/>
              <a:t> </a:t>
            </a:r>
            <a:r>
              <a:rPr lang="fr-FR" dirty="0" err="1" smtClean="0"/>
              <a:t>Results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/>
              <a:t> </a:t>
            </a:r>
            <a:r>
              <a:rPr lang="fr-FR" dirty="0" smtClean="0"/>
              <a:t>         </a:t>
            </a:r>
            <a:r>
              <a:rPr lang="fr-FR" dirty="0" err="1" smtClean="0"/>
              <a:t>actively</a:t>
            </a:r>
            <a:r>
              <a:rPr lang="fr-FR" dirty="0" smtClean="0"/>
              <a:t>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developed</a:t>
            </a:r>
            <a:r>
              <a:rPr lang="fr-FR" dirty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308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97"/>
    </mc:Choice>
    <mc:Fallback xmlns="">
      <p:transition spd="slow" advTm="2149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"/>
          <p:cNvSpPr txBox="1"/>
          <p:nvPr/>
        </p:nvSpPr>
        <p:spPr>
          <a:xfrm>
            <a:off x="-4192" y="-5116"/>
            <a:ext cx="993187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Transport codes</a:t>
            </a:r>
            <a:endParaRPr lang="fr-FR" sz="32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2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18" y="670294"/>
            <a:ext cx="7968467" cy="556279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6195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30"/>
    </mc:Choice>
    <mc:Fallback xmlns="">
      <p:transition spd="slow" advTm="3863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1" y="603574"/>
            <a:ext cx="7850885" cy="5928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5151" y="6539491"/>
            <a:ext cx="2647663" cy="314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fr-FR" sz="1400" dirty="0" err="1" smtClean="0"/>
              <a:t>from</a:t>
            </a:r>
            <a:r>
              <a:rPr lang="fr-FR" sz="1400" dirty="0" smtClean="0"/>
              <a:t> J.-C. David, EPJ A51:58 (2015)</a:t>
            </a:r>
            <a:endParaRPr lang="fr-FR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878176" y="709684"/>
            <a:ext cx="2234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/>
              <a:t>Which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models</a:t>
            </a:r>
            <a:r>
              <a:rPr lang="fr-FR" sz="1600" b="1" dirty="0" smtClean="0"/>
              <a:t>?</a:t>
            </a:r>
          </a:p>
          <a:p>
            <a:pPr algn="ctr"/>
            <a:r>
              <a:rPr lang="fr-FR" sz="1600" b="1" dirty="0" err="1" smtClean="0"/>
              <a:t>Where</a:t>
            </a:r>
            <a:r>
              <a:rPr lang="fr-FR" sz="1600" b="1" dirty="0" smtClean="0"/>
              <a:t>? How?</a:t>
            </a:r>
          </a:p>
          <a:p>
            <a:endParaRPr lang="fr-FR" sz="16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138985" y="4722125"/>
            <a:ext cx="272955" cy="286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43952" y="4722125"/>
            <a:ext cx="805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</a:rPr>
              <a:t>ABLA++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11" name="ZoneTexte 1"/>
          <p:cNvSpPr txBox="1"/>
          <p:nvPr/>
        </p:nvSpPr>
        <p:spPr>
          <a:xfrm>
            <a:off x="-4192" y="-5116"/>
            <a:ext cx="993187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Transport codes</a:t>
            </a:r>
            <a:endParaRPr lang="fr-FR" sz="32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2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655093" y="3207225"/>
            <a:ext cx="25930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2138" y="3189128"/>
            <a:ext cx="805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</a:rPr>
              <a:t>3.02</a:t>
            </a:r>
            <a:endParaRPr lang="fr-FR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4"/>
    </mc:Choice>
    <mc:Fallback xmlns="">
      <p:transition spd="slow" advTm="3653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1" y="603574"/>
            <a:ext cx="7850885" cy="5928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5151" y="6539491"/>
            <a:ext cx="2647663" cy="314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fr-FR" sz="1400" dirty="0" err="1" smtClean="0"/>
              <a:t>from</a:t>
            </a:r>
            <a:r>
              <a:rPr lang="fr-FR" sz="1400" dirty="0" smtClean="0"/>
              <a:t> J.-C. David, EPJ A51:58 (2015)</a:t>
            </a:r>
            <a:endParaRPr lang="fr-FR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878176" y="709684"/>
            <a:ext cx="22348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/>
              <a:t>Which</a:t>
            </a:r>
            <a:r>
              <a:rPr lang="fr-FR" sz="1600" b="1" dirty="0"/>
              <a:t> </a:t>
            </a:r>
            <a:r>
              <a:rPr lang="fr-FR" sz="1600" b="1" dirty="0" err="1"/>
              <a:t>models</a:t>
            </a:r>
            <a:r>
              <a:rPr lang="fr-FR" sz="1600" b="1" dirty="0"/>
              <a:t>?</a:t>
            </a:r>
          </a:p>
          <a:p>
            <a:pPr algn="ctr"/>
            <a:r>
              <a:rPr lang="fr-FR" sz="1600" b="1" dirty="0" err="1"/>
              <a:t>Where</a:t>
            </a:r>
            <a:r>
              <a:rPr lang="fr-FR" sz="1600" b="1" dirty="0"/>
              <a:t>? How?</a:t>
            </a:r>
          </a:p>
          <a:p>
            <a:endParaRPr lang="fr-FR" sz="1600" dirty="0"/>
          </a:p>
          <a:p>
            <a:r>
              <a:rPr lang="fr-FR" sz="1600" dirty="0" smtClean="0"/>
              <a:t>. one </a:t>
            </a:r>
            <a:r>
              <a:rPr lang="fr-FR" sz="1600" dirty="0" err="1" smtClean="0"/>
              <a:t>name</a:t>
            </a:r>
            <a:endParaRPr lang="fr-FR" sz="1600" dirty="0" smtClean="0"/>
          </a:p>
          <a:p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/>
              <a:t>several</a:t>
            </a:r>
            <a:r>
              <a:rPr lang="fr-FR" sz="1600" dirty="0" smtClean="0"/>
              <a:t> versions</a:t>
            </a:r>
          </a:p>
          <a:p>
            <a:endParaRPr lang="fr-FR" sz="1600" dirty="0"/>
          </a:p>
          <a:p>
            <a:endParaRPr lang="fr-FR" sz="1600" dirty="0" smtClean="0"/>
          </a:p>
        </p:txBody>
      </p:sp>
      <p:sp>
        <p:nvSpPr>
          <p:cNvPr id="4" name="Oval 3"/>
          <p:cNvSpPr/>
          <p:nvPr/>
        </p:nvSpPr>
        <p:spPr>
          <a:xfrm>
            <a:off x="928048" y="941696"/>
            <a:ext cx="600501" cy="286603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val 9"/>
          <p:cNvSpPr/>
          <p:nvPr/>
        </p:nvSpPr>
        <p:spPr>
          <a:xfrm>
            <a:off x="955343" y="3567683"/>
            <a:ext cx="600501" cy="286603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val 10"/>
          <p:cNvSpPr/>
          <p:nvPr/>
        </p:nvSpPr>
        <p:spPr>
          <a:xfrm>
            <a:off x="968991" y="1995382"/>
            <a:ext cx="696036" cy="32473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val 11"/>
          <p:cNvSpPr/>
          <p:nvPr/>
        </p:nvSpPr>
        <p:spPr>
          <a:xfrm>
            <a:off x="955343" y="3062803"/>
            <a:ext cx="696036" cy="32473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val 12"/>
          <p:cNvSpPr/>
          <p:nvPr/>
        </p:nvSpPr>
        <p:spPr>
          <a:xfrm>
            <a:off x="968991" y="4705932"/>
            <a:ext cx="696036" cy="32473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val 13"/>
          <p:cNvSpPr/>
          <p:nvPr/>
        </p:nvSpPr>
        <p:spPr>
          <a:xfrm>
            <a:off x="3971503" y="1509848"/>
            <a:ext cx="696036" cy="324738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14"/>
          <p:cNvSpPr/>
          <p:nvPr/>
        </p:nvSpPr>
        <p:spPr>
          <a:xfrm>
            <a:off x="3032082" y="4705932"/>
            <a:ext cx="696036" cy="324738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val 15"/>
          <p:cNvSpPr/>
          <p:nvPr/>
        </p:nvSpPr>
        <p:spPr>
          <a:xfrm>
            <a:off x="3061657" y="2525566"/>
            <a:ext cx="696036" cy="324738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val 16"/>
          <p:cNvSpPr/>
          <p:nvPr/>
        </p:nvSpPr>
        <p:spPr>
          <a:xfrm>
            <a:off x="3537101" y="3049411"/>
            <a:ext cx="696036" cy="324738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val 17"/>
          <p:cNvSpPr/>
          <p:nvPr/>
        </p:nvSpPr>
        <p:spPr>
          <a:xfrm>
            <a:off x="4136982" y="3529548"/>
            <a:ext cx="696036" cy="324738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val 18"/>
          <p:cNvSpPr/>
          <p:nvPr/>
        </p:nvSpPr>
        <p:spPr>
          <a:xfrm>
            <a:off x="3525164" y="5858173"/>
            <a:ext cx="696036" cy="324738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138985" y="4722125"/>
            <a:ext cx="272955" cy="286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43952" y="4722125"/>
            <a:ext cx="805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</a:rPr>
              <a:t>ABLA++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3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  <p:sp>
        <p:nvSpPr>
          <p:cNvPr id="25" name="ZoneTexte 1"/>
          <p:cNvSpPr txBox="1"/>
          <p:nvPr/>
        </p:nvSpPr>
        <p:spPr>
          <a:xfrm>
            <a:off x="-4192" y="-5116"/>
            <a:ext cx="993187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Transport codes</a:t>
            </a:r>
            <a:endParaRPr lang="fr-FR" sz="32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55093" y="3207225"/>
            <a:ext cx="25930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2138" y="3189128"/>
            <a:ext cx="805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</a:rPr>
              <a:t>3.02</a:t>
            </a:r>
            <a:endParaRPr lang="fr-FR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9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95"/>
    </mc:Choice>
    <mc:Fallback xmlns="">
      <p:transition spd="slow" advTm="1589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1" y="603574"/>
            <a:ext cx="7850885" cy="5928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5151" y="6539491"/>
            <a:ext cx="2647663" cy="314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fr-FR" sz="1400" dirty="0" err="1" smtClean="0"/>
              <a:t>from</a:t>
            </a:r>
            <a:r>
              <a:rPr lang="fr-FR" sz="1400" dirty="0" smtClean="0"/>
              <a:t> J.-C. David, EPJ A51:58 (2015)</a:t>
            </a:r>
            <a:endParaRPr lang="fr-FR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878176" y="709684"/>
            <a:ext cx="2234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/>
              <a:t>Which</a:t>
            </a:r>
            <a:r>
              <a:rPr lang="fr-FR" sz="1600" b="1" dirty="0"/>
              <a:t> </a:t>
            </a:r>
            <a:r>
              <a:rPr lang="fr-FR" sz="1600" b="1" dirty="0" err="1"/>
              <a:t>models</a:t>
            </a:r>
            <a:r>
              <a:rPr lang="fr-FR" sz="1600" b="1" dirty="0"/>
              <a:t>?</a:t>
            </a:r>
          </a:p>
          <a:p>
            <a:pPr algn="ctr"/>
            <a:r>
              <a:rPr lang="fr-FR" sz="1600" b="1" dirty="0" err="1"/>
              <a:t>Where</a:t>
            </a:r>
            <a:r>
              <a:rPr lang="fr-FR" sz="1600" b="1" dirty="0"/>
              <a:t>? How?</a:t>
            </a:r>
          </a:p>
          <a:p>
            <a:endParaRPr lang="fr-FR" sz="1600" dirty="0"/>
          </a:p>
          <a:p>
            <a:r>
              <a:rPr lang="fr-FR" sz="1600" dirty="0" smtClean="0"/>
              <a:t>. one </a:t>
            </a:r>
            <a:r>
              <a:rPr lang="fr-FR" sz="1600" dirty="0" err="1" smtClean="0"/>
              <a:t>name</a:t>
            </a:r>
            <a:endParaRPr lang="fr-FR" sz="1600" dirty="0" smtClean="0"/>
          </a:p>
          <a:p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/>
              <a:t>several</a:t>
            </a:r>
            <a:r>
              <a:rPr lang="fr-FR" sz="1600" dirty="0" smtClean="0"/>
              <a:t> versions</a:t>
            </a:r>
          </a:p>
          <a:p>
            <a:endParaRPr lang="fr-FR" sz="1600" dirty="0"/>
          </a:p>
          <a:p>
            <a:r>
              <a:rPr lang="fr-FR" sz="1600" dirty="0" smtClean="0"/>
              <a:t>.  </a:t>
            </a:r>
            <a:r>
              <a:rPr lang="fr-FR" sz="1600" dirty="0" err="1" smtClean="0"/>
              <a:t>various</a:t>
            </a:r>
            <a:r>
              <a:rPr lang="fr-FR" sz="1600" dirty="0" smtClean="0"/>
              <a:t> </a:t>
            </a:r>
            <a:r>
              <a:rPr lang="fr-FR" sz="1600" dirty="0" err="1" smtClean="0"/>
              <a:t>combinations</a:t>
            </a:r>
            <a:endParaRPr lang="fr-FR" sz="1600" dirty="0" smtClean="0"/>
          </a:p>
          <a:p>
            <a:r>
              <a:rPr lang="fr-FR" sz="1600" dirty="0" smtClean="0"/>
              <a:t>   (INC – </a:t>
            </a:r>
            <a:r>
              <a:rPr lang="fr-FR" sz="1600" dirty="0" err="1" smtClean="0"/>
              <a:t>Deex</a:t>
            </a:r>
            <a:r>
              <a:rPr lang="fr-FR" sz="1600" dirty="0" smtClean="0"/>
              <a:t>)</a:t>
            </a:r>
            <a:endParaRPr lang="fr-FR" sz="1600" dirty="0"/>
          </a:p>
          <a:p>
            <a:endParaRPr lang="fr-FR" sz="1600" dirty="0"/>
          </a:p>
          <a:p>
            <a:endParaRPr lang="fr-FR" sz="1600" dirty="0" smtClean="0"/>
          </a:p>
        </p:txBody>
      </p:sp>
      <p:sp>
        <p:nvSpPr>
          <p:cNvPr id="4" name="Oval 3"/>
          <p:cNvSpPr/>
          <p:nvPr/>
        </p:nvSpPr>
        <p:spPr>
          <a:xfrm>
            <a:off x="3807725" y="1555845"/>
            <a:ext cx="313899" cy="245659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val 9"/>
          <p:cNvSpPr/>
          <p:nvPr/>
        </p:nvSpPr>
        <p:spPr>
          <a:xfrm>
            <a:off x="4126648" y="3567683"/>
            <a:ext cx="313899" cy="245659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val 10"/>
          <p:cNvSpPr/>
          <p:nvPr/>
        </p:nvSpPr>
        <p:spPr>
          <a:xfrm>
            <a:off x="2805089" y="4743665"/>
            <a:ext cx="313899" cy="245659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05089" y="1078173"/>
            <a:ext cx="538612" cy="35484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05089" y="1669510"/>
            <a:ext cx="313899" cy="9164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812387" y="1907614"/>
            <a:ext cx="531314" cy="292053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38985" y="4722125"/>
            <a:ext cx="272955" cy="286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43952" y="4722125"/>
            <a:ext cx="805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</a:rPr>
              <a:t>ABLA++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1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  <p:sp>
        <p:nvSpPr>
          <p:cNvPr id="19" name="ZoneTexte 1"/>
          <p:cNvSpPr txBox="1"/>
          <p:nvPr/>
        </p:nvSpPr>
        <p:spPr>
          <a:xfrm>
            <a:off x="-4192" y="-5116"/>
            <a:ext cx="993187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Transport codes</a:t>
            </a:r>
            <a:endParaRPr lang="fr-FR" sz="32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55093" y="3207225"/>
            <a:ext cx="25930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2138" y="3189128"/>
            <a:ext cx="805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</a:rPr>
              <a:t>3.02</a:t>
            </a:r>
            <a:endParaRPr lang="fr-FR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3"/>
    </mc:Choice>
    <mc:Fallback xmlns="">
      <p:transition spd="slow" advTm="1301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1" y="603574"/>
            <a:ext cx="7850885" cy="5928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5151" y="6539491"/>
            <a:ext cx="2647663" cy="314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fr-FR" sz="1400" dirty="0" err="1" smtClean="0"/>
              <a:t>from</a:t>
            </a:r>
            <a:r>
              <a:rPr lang="fr-FR" sz="1400" dirty="0" smtClean="0"/>
              <a:t> J.-C. David, EPJ A51:58 (2015)</a:t>
            </a:r>
            <a:endParaRPr lang="fr-FR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878176" y="709684"/>
            <a:ext cx="22348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/>
              <a:t>Which</a:t>
            </a:r>
            <a:r>
              <a:rPr lang="fr-FR" sz="1600" b="1" dirty="0"/>
              <a:t> </a:t>
            </a:r>
            <a:r>
              <a:rPr lang="fr-FR" sz="1600" b="1" dirty="0" err="1"/>
              <a:t>models</a:t>
            </a:r>
            <a:r>
              <a:rPr lang="fr-FR" sz="1600" b="1" dirty="0"/>
              <a:t>?</a:t>
            </a:r>
          </a:p>
          <a:p>
            <a:pPr algn="ctr"/>
            <a:r>
              <a:rPr lang="fr-FR" sz="1600" b="1" dirty="0" err="1"/>
              <a:t>Where</a:t>
            </a:r>
            <a:r>
              <a:rPr lang="fr-FR" sz="1600" b="1" dirty="0"/>
              <a:t>? How?</a:t>
            </a:r>
          </a:p>
          <a:p>
            <a:endParaRPr lang="fr-FR" sz="1600" dirty="0"/>
          </a:p>
          <a:p>
            <a:r>
              <a:rPr lang="fr-FR" sz="1600" dirty="0" smtClean="0"/>
              <a:t>. one </a:t>
            </a:r>
            <a:r>
              <a:rPr lang="fr-FR" sz="1600" dirty="0" err="1" smtClean="0"/>
              <a:t>name</a:t>
            </a:r>
            <a:endParaRPr lang="fr-FR" sz="1600" dirty="0" smtClean="0"/>
          </a:p>
          <a:p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/>
              <a:t>several</a:t>
            </a:r>
            <a:r>
              <a:rPr lang="fr-FR" sz="1600" dirty="0" smtClean="0"/>
              <a:t> versions</a:t>
            </a:r>
          </a:p>
          <a:p>
            <a:endParaRPr lang="fr-FR" sz="1600" dirty="0"/>
          </a:p>
          <a:p>
            <a:r>
              <a:rPr lang="fr-FR" sz="1600" dirty="0" smtClean="0"/>
              <a:t>.  </a:t>
            </a:r>
            <a:r>
              <a:rPr lang="fr-FR" sz="1600" dirty="0" err="1" smtClean="0"/>
              <a:t>various</a:t>
            </a:r>
            <a:r>
              <a:rPr lang="fr-FR" sz="1600" dirty="0" smtClean="0"/>
              <a:t> </a:t>
            </a:r>
            <a:r>
              <a:rPr lang="fr-FR" sz="1600" dirty="0" err="1" smtClean="0"/>
              <a:t>combinations</a:t>
            </a:r>
            <a:endParaRPr lang="fr-FR" sz="1600" dirty="0" smtClean="0"/>
          </a:p>
          <a:p>
            <a:r>
              <a:rPr lang="fr-FR" sz="1600" dirty="0" smtClean="0"/>
              <a:t>   (INC – </a:t>
            </a:r>
            <a:r>
              <a:rPr lang="fr-FR" sz="1600" dirty="0" err="1" smtClean="0"/>
              <a:t>Deex</a:t>
            </a:r>
            <a:r>
              <a:rPr lang="fr-FR" sz="1600" dirty="0" smtClean="0"/>
              <a:t>)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 smtClean="0"/>
              <a:t>.              </a:t>
            </a:r>
            <a:r>
              <a:rPr lang="fr-FR" sz="2000" dirty="0" smtClean="0"/>
              <a:t>⚠️</a:t>
            </a:r>
          </a:p>
          <a:p>
            <a:r>
              <a:rPr lang="fr-FR" sz="1600" dirty="0"/>
              <a:t> </a:t>
            </a:r>
            <a:r>
              <a:rPr lang="fr-FR" sz="1600" dirty="0" smtClean="0"/>
              <a:t>   </a:t>
            </a:r>
            <a:r>
              <a:rPr lang="fr-FR" sz="1600" dirty="0" smtClean="0">
                <a:sym typeface="Wingdings"/>
              </a:rPr>
              <a:t> </a:t>
            </a:r>
            <a:r>
              <a:rPr lang="fr-FR" sz="1600" dirty="0" smtClean="0"/>
              <a:t>projectiles </a:t>
            </a:r>
            <a:r>
              <a:rPr lang="fr-FR" sz="1600" dirty="0" err="1" smtClean="0"/>
              <a:t>acc</a:t>
            </a:r>
            <a:r>
              <a:rPr lang="fr-FR" sz="1600" dirty="0" smtClean="0"/>
              <a:t>. for</a:t>
            </a:r>
          </a:p>
          <a:p>
            <a:r>
              <a:rPr lang="fr-FR" sz="1600" dirty="0"/>
              <a:t> </a:t>
            </a:r>
            <a:r>
              <a:rPr lang="fr-FR" sz="1600" dirty="0" smtClean="0"/>
              <a:t>   </a:t>
            </a:r>
            <a:r>
              <a:rPr lang="fr-FR" sz="1600" dirty="0" smtClean="0">
                <a:sym typeface="Wingdings"/>
              </a:rPr>
              <a:t>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</a:t>
            </a:r>
            <a:r>
              <a:rPr lang="fr-FR" sz="1600" dirty="0" err="1" smtClean="0"/>
              <a:t>limits</a:t>
            </a:r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44955" y="603574"/>
            <a:ext cx="2292824" cy="58543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38985" y="4722125"/>
            <a:ext cx="272955" cy="286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43952" y="4722125"/>
            <a:ext cx="805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</a:rPr>
              <a:t>ABLA++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13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  <p:sp>
        <p:nvSpPr>
          <p:cNvPr id="15" name="ZoneTexte 1"/>
          <p:cNvSpPr txBox="1"/>
          <p:nvPr/>
        </p:nvSpPr>
        <p:spPr>
          <a:xfrm>
            <a:off x="-4192" y="-5116"/>
            <a:ext cx="993187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Transport codes</a:t>
            </a:r>
            <a:endParaRPr lang="fr-FR" sz="32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55093" y="3207225"/>
            <a:ext cx="25930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2138" y="3189128"/>
            <a:ext cx="805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</a:rPr>
              <a:t>3.02</a:t>
            </a:r>
            <a:endParaRPr lang="fr-FR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6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1"/>
    </mc:Choice>
    <mc:Fallback xmlns="">
      <p:transition spd="slow" advTm="1023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"/>
          <p:cNvSpPr txBox="1"/>
          <p:nvPr/>
        </p:nvSpPr>
        <p:spPr>
          <a:xfrm>
            <a:off x="-4192" y="-5116"/>
            <a:ext cx="993187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Introduction</a:t>
            </a:r>
            <a:endParaRPr lang="fr-FR" sz="32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8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545" y="1220985"/>
            <a:ext cx="94169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15-20 </a:t>
            </a:r>
            <a:r>
              <a:rPr lang="fr-FR" sz="2400" b="1" dirty="0" err="1" smtClean="0"/>
              <a:t>years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experience</a:t>
            </a:r>
            <a:r>
              <a:rPr lang="fr-FR" sz="2400" b="1" dirty="0" smtClean="0"/>
              <a:t> in spallation </a:t>
            </a:r>
            <a:r>
              <a:rPr lang="fr-FR" sz="2400" b="1" dirty="0" err="1" smtClean="0"/>
              <a:t>summarized</a:t>
            </a:r>
            <a:r>
              <a:rPr lang="fr-FR" sz="2400" b="1" dirty="0" smtClean="0"/>
              <a:t> in 15-20 mn</a:t>
            </a:r>
          </a:p>
          <a:p>
            <a:pPr algn="ctr"/>
            <a:endParaRPr lang="fr-FR" sz="2400" b="1" dirty="0" smtClean="0"/>
          </a:p>
          <a:p>
            <a:pPr algn="ctr"/>
            <a:endParaRPr lang="fr-FR" sz="2400" b="1" dirty="0" smtClean="0"/>
          </a:p>
          <a:p>
            <a:pPr algn="ctr"/>
            <a:endParaRPr lang="fr-FR" sz="2400" b="1" dirty="0"/>
          </a:p>
          <a:p>
            <a:pPr algn="ctr"/>
            <a:r>
              <a:rPr lang="en-US" sz="2400" b="1" dirty="0" smtClean="0"/>
              <a:t>General ideas</a:t>
            </a:r>
          </a:p>
          <a:p>
            <a:pPr algn="ctr"/>
            <a:r>
              <a:rPr lang="en-US" sz="2400" dirty="0" smtClean="0"/>
              <a:t>(what I am supposed to know)</a:t>
            </a:r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</p:txBody>
      </p:sp>
      <p:sp>
        <p:nvSpPr>
          <p:cNvPr id="2" name="Down Arrow 1"/>
          <p:cNvSpPr/>
          <p:nvPr/>
        </p:nvSpPr>
        <p:spPr>
          <a:xfrm>
            <a:off x="4926845" y="1678674"/>
            <a:ext cx="368490" cy="94169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82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2"/>
    </mc:Choice>
    <mc:Fallback xmlns="">
      <p:transition spd="slow" advTm="1105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"/>
          <p:cNvSpPr txBox="1"/>
          <p:nvPr/>
        </p:nvSpPr>
        <p:spPr>
          <a:xfrm>
            <a:off x="-4192" y="-5116"/>
            <a:ext cx="993187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Applications</a:t>
            </a:r>
            <a:endParaRPr lang="fr-FR" sz="32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8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4192" y="914035"/>
            <a:ext cx="97896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or </a:t>
            </a:r>
            <a:r>
              <a:rPr lang="fr-F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when</a:t>
            </a:r>
            <a:r>
              <a:rPr lang="fr-F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the model </a:t>
            </a:r>
            <a:r>
              <a:rPr lang="fr-F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becomes</a:t>
            </a:r>
            <a:r>
              <a:rPr lang="fr-F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 </a:t>
            </a:r>
            <a:r>
              <a:rPr lang="fr-F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tool</a:t>
            </a:r>
            <a:r>
              <a:rPr lang="is-I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</a:p>
          <a:p>
            <a:endParaRPr lang="fr-FR" dirty="0" smtClean="0"/>
          </a:p>
          <a:p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experiences</a:t>
            </a:r>
            <a:endParaRPr lang="fr-FR" dirty="0" smtClean="0"/>
          </a:p>
          <a:p>
            <a:endParaRPr lang="fr-FR" dirty="0" smtClean="0"/>
          </a:p>
          <a:p>
            <a:r>
              <a:rPr lang="fr-FR" u="sng" dirty="0" err="1" smtClean="0"/>
              <a:t>Within</a:t>
            </a:r>
            <a:r>
              <a:rPr lang="fr-FR" u="sng" dirty="0" smtClean="0"/>
              <a:t> a transport code</a:t>
            </a:r>
            <a:r>
              <a:rPr lang="fr-FR" dirty="0"/>
              <a:t>	</a:t>
            </a:r>
            <a:endParaRPr lang="fr-FR" dirty="0" smtClean="0"/>
          </a:p>
          <a:p>
            <a:pPr marL="742950" lvl="1" indent="-285750">
              <a:buFont typeface="Arial" charset="0"/>
              <a:buChar char="•"/>
            </a:pPr>
            <a:r>
              <a:rPr lang="fr-FR" dirty="0" smtClean="0"/>
              <a:t>Radioactive Ion </a:t>
            </a:r>
            <a:r>
              <a:rPr lang="fr-FR" dirty="0" err="1" smtClean="0"/>
              <a:t>Beam</a:t>
            </a:r>
            <a:r>
              <a:rPr lang="fr-FR" dirty="0" smtClean="0"/>
              <a:t>:	</a:t>
            </a:r>
            <a:r>
              <a:rPr lang="fr-FR" dirty="0" err="1" smtClean="0"/>
              <a:t>Eurisol</a:t>
            </a:r>
            <a:r>
              <a:rPr lang="fr-FR" dirty="0" smtClean="0"/>
              <a:t> Design </a:t>
            </a:r>
            <a:r>
              <a:rPr lang="fr-FR" dirty="0" err="1" smtClean="0"/>
              <a:t>Study</a:t>
            </a:r>
            <a:r>
              <a:rPr lang="fr-FR" dirty="0" smtClean="0"/>
              <a:t> (nuclide production and </a:t>
            </a:r>
            <a:r>
              <a:rPr lang="fr-FR" dirty="0" err="1" smtClean="0"/>
              <a:t>safety</a:t>
            </a:r>
            <a:r>
              <a:rPr lang="fr-FR" dirty="0" smtClean="0"/>
              <a:t>)</a:t>
            </a:r>
            <a:r>
              <a:rPr lang="fr-FR" dirty="0"/>
              <a:t>	</a:t>
            </a:r>
            <a:endParaRPr lang="fr-FR" dirty="0" smtClean="0"/>
          </a:p>
          <a:p>
            <a:pPr marL="742950" lvl="1" indent="-285750">
              <a:buFont typeface="Arial" charset="0"/>
              <a:buChar char="•"/>
            </a:pPr>
            <a:r>
              <a:rPr lang="fr-FR" dirty="0" smtClean="0"/>
              <a:t>Accelerator </a:t>
            </a:r>
            <a:r>
              <a:rPr lang="fr-FR" dirty="0" err="1" smtClean="0"/>
              <a:t>Driven</a:t>
            </a:r>
            <a:r>
              <a:rPr lang="fr-FR" dirty="0" smtClean="0"/>
              <a:t> System:	</a:t>
            </a:r>
            <a:r>
              <a:rPr lang="fr-FR" dirty="0" err="1" smtClean="0"/>
              <a:t>Myrrha</a:t>
            </a:r>
            <a:r>
              <a:rPr lang="fr-FR" dirty="0" smtClean="0"/>
              <a:t> (</a:t>
            </a:r>
            <a:r>
              <a:rPr lang="fr-FR" dirty="0" err="1" smtClean="0"/>
              <a:t>benchmarking</a:t>
            </a:r>
            <a:r>
              <a:rPr lang="fr-FR" dirty="0" smtClean="0"/>
              <a:t> - </a:t>
            </a:r>
            <a:r>
              <a:rPr lang="fr-FR" i="1" dirty="0" err="1" smtClean="0"/>
              <a:t>uncertainties</a:t>
            </a:r>
            <a:r>
              <a:rPr lang="fr-FR" dirty="0" smtClean="0"/>
              <a:t>)</a:t>
            </a:r>
            <a:r>
              <a:rPr lang="fr-FR" dirty="0"/>
              <a:t>	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dirty="0"/>
              <a:t>N</a:t>
            </a:r>
            <a:r>
              <a:rPr lang="fr-FR" dirty="0" smtClean="0"/>
              <a:t>eutron sources</a:t>
            </a:r>
          </a:p>
          <a:p>
            <a:pPr marL="1200150" lvl="2" indent="-285750">
              <a:buFont typeface="Wingdings" charset="2"/>
              <a:buChar char="§"/>
            </a:pPr>
            <a:r>
              <a:rPr lang="fr-FR" dirty="0" err="1" smtClean="0"/>
              <a:t>Megapie</a:t>
            </a:r>
            <a:r>
              <a:rPr lang="fr-FR" dirty="0" smtClean="0"/>
              <a:t> (SINQ):	neutron and nuclide production (volatiles)</a:t>
            </a:r>
          </a:p>
          <a:p>
            <a:pPr marL="1200150" lvl="2" indent="-285750">
              <a:buFont typeface="Wingdings" charset="2"/>
              <a:buChar char="§"/>
            </a:pPr>
            <a:r>
              <a:rPr lang="is-IS" dirty="0" smtClean="0"/>
              <a:t>…ISOLDE (benchmarking for Megapie): pushed us to improve/extend INCL and more...</a:t>
            </a:r>
            <a:endParaRPr lang="fr-FR" dirty="0" smtClean="0"/>
          </a:p>
          <a:p>
            <a:pPr marL="1200150" lvl="2" indent="-285750">
              <a:buFont typeface="Wingdings" charset="2"/>
              <a:buChar char="§"/>
            </a:pPr>
            <a:r>
              <a:rPr lang="fr-FR" dirty="0" smtClean="0"/>
              <a:t>ESS (Lund):		nuclide production (</a:t>
            </a:r>
            <a:r>
              <a:rPr lang="fr-FR" dirty="0" err="1" smtClean="0"/>
              <a:t>reliability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err="1" smtClean="0"/>
              <a:t>uncertainty</a:t>
            </a:r>
            <a:r>
              <a:rPr lang="fr-FR" dirty="0" smtClean="0"/>
              <a:t> </a:t>
            </a:r>
            <a:r>
              <a:rPr lang="fr-FR" dirty="0" err="1" smtClean="0"/>
              <a:t>estimates</a:t>
            </a:r>
            <a:r>
              <a:rPr lang="is-IS" dirty="0" smtClean="0"/>
              <a:t>…</a:t>
            </a:r>
            <a:r>
              <a:rPr lang="fr-FR" dirty="0" smtClean="0"/>
              <a:t>)</a:t>
            </a:r>
          </a:p>
          <a:p>
            <a:r>
              <a:rPr lang="fr-FR" dirty="0" smtClean="0"/>
              <a:t>   </a:t>
            </a:r>
          </a:p>
          <a:p>
            <a:r>
              <a:rPr lang="fr-FR" u="sng" dirty="0" smtClean="0"/>
              <a:t>As a stand-</a:t>
            </a:r>
            <a:r>
              <a:rPr lang="fr-FR" u="sng" dirty="0" err="1" smtClean="0"/>
              <a:t>alone</a:t>
            </a:r>
            <a:r>
              <a:rPr lang="fr-FR" u="sng" dirty="0" smtClean="0"/>
              <a:t> code </a:t>
            </a:r>
            <a:r>
              <a:rPr lang="fr-FR" dirty="0"/>
              <a:t>	</a:t>
            </a:r>
            <a:endParaRPr lang="fr-FR" dirty="0" smtClean="0"/>
          </a:p>
          <a:p>
            <a:pPr marL="742950" lvl="1" indent="-285750">
              <a:buFont typeface="Arial" charset="0"/>
              <a:buChar char="•"/>
            </a:pPr>
            <a:r>
              <a:rPr lang="fr-FR" dirty="0" smtClean="0"/>
              <a:t>proton </a:t>
            </a:r>
            <a:r>
              <a:rPr lang="fr-FR" dirty="0" err="1" smtClean="0"/>
              <a:t>therapy</a:t>
            </a:r>
            <a:r>
              <a:rPr lang="fr-FR" dirty="0" smtClean="0"/>
              <a:t>		building 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dirty="0" err="1" smtClean="0"/>
              <a:t>astrophysics</a:t>
            </a:r>
            <a:r>
              <a:rPr lang="fr-FR" dirty="0"/>
              <a:t> </a:t>
            </a:r>
            <a:r>
              <a:rPr lang="fr-FR" dirty="0" smtClean="0"/>
              <a:t>(GCR)		</a:t>
            </a:r>
            <a:r>
              <a:rPr lang="fr-FR" dirty="0" err="1" smtClean="0"/>
              <a:t>databases</a:t>
            </a:r>
            <a:r>
              <a:rPr lang="fr-FR" dirty="0" smtClean="0"/>
              <a:t> (</a:t>
            </a:r>
            <a:r>
              <a:rPr lang="fr-FR" dirty="0" err="1" smtClean="0"/>
              <a:t>particle</a:t>
            </a:r>
            <a:r>
              <a:rPr lang="fr-FR" dirty="0" smtClean="0"/>
              <a:t> and/or nuclide production)					</a:t>
            </a:r>
          </a:p>
        </p:txBody>
      </p:sp>
      <p:sp>
        <p:nvSpPr>
          <p:cNvPr id="6" name="Left Brace 5"/>
          <p:cNvSpPr/>
          <p:nvPr/>
        </p:nvSpPr>
        <p:spPr>
          <a:xfrm>
            <a:off x="3521120" y="4517408"/>
            <a:ext cx="150125" cy="532263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1423185" y="5649615"/>
            <a:ext cx="693488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0070C0"/>
                </a:solidFill>
              </a:rPr>
              <a:t>Benchmarking</a:t>
            </a:r>
            <a:r>
              <a:rPr lang="fr-FR" b="1" dirty="0">
                <a:solidFill>
                  <a:srgbClr val="0070C0"/>
                </a:solidFill>
              </a:rPr>
              <a:t> – </a:t>
            </a:r>
            <a:r>
              <a:rPr lang="fr-FR" b="1" dirty="0" err="1">
                <a:solidFill>
                  <a:srgbClr val="0070C0"/>
                </a:solidFill>
              </a:rPr>
              <a:t>uncertainties</a:t>
            </a:r>
            <a:r>
              <a:rPr lang="fr-FR" b="1" dirty="0">
                <a:solidFill>
                  <a:srgbClr val="0070C0"/>
                </a:solidFill>
              </a:rPr>
              <a:t>/</a:t>
            </a:r>
            <a:r>
              <a:rPr lang="fr-FR" b="1" dirty="0" err="1">
                <a:solidFill>
                  <a:srgbClr val="0070C0"/>
                </a:solidFill>
              </a:rPr>
              <a:t>errors</a:t>
            </a:r>
            <a:r>
              <a:rPr lang="fr-FR" b="1" dirty="0">
                <a:solidFill>
                  <a:srgbClr val="0070C0"/>
                </a:solidFill>
              </a:rPr>
              <a:t> – </a:t>
            </a:r>
            <a:r>
              <a:rPr lang="fr-FR" b="1" dirty="0" smtClean="0">
                <a:solidFill>
                  <a:srgbClr val="0070C0"/>
                </a:solidFill>
              </a:rPr>
              <a:t>code: as </a:t>
            </a:r>
            <a:r>
              <a:rPr lang="fr-FR" b="1" dirty="0" err="1">
                <a:solidFill>
                  <a:srgbClr val="0070C0"/>
                </a:solidFill>
              </a:rPr>
              <a:t>complete</a:t>
            </a:r>
            <a:r>
              <a:rPr lang="fr-FR" b="1" dirty="0">
                <a:solidFill>
                  <a:srgbClr val="0070C0"/>
                </a:solidFill>
              </a:rPr>
              <a:t> as possible</a:t>
            </a:r>
          </a:p>
        </p:txBody>
      </p:sp>
    </p:spTree>
    <p:extLst>
      <p:ext uri="{BB962C8B-B14F-4D97-AF65-F5344CB8AC3E}">
        <p14:creationId xmlns:p14="http://schemas.microsoft.com/office/powerpoint/2010/main" val="20370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253"/>
    </mc:Choice>
    <mc:Fallback xmlns="">
      <p:transition spd="slow" advTm="19525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"/>
          <p:cNvSpPr txBox="1"/>
          <p:nvPr/>
        </p:nvSpPr>
        <p:spPr>
          <a:xfrm>
            <a:off x="-4192" y="-5116"/>
            <a:ext cx="993187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Conclusions</a:t>
            </a:r>
            <a:endParaRPr lang="fr-FR" sz="32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8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841" y="742380"/>
            <a:ext cx="89802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 smtClean="0"/>
              <a:t>Last ~20 </a:t>
            </a:r>
            <a:r>
              <a:rPr lang="fr-FR" dirty="0" err="1" smtClean="0"/>
              <a:t>years</a:t>
            </a:r>
            <a:r>
              <a:rPr lang="fr-FR" dirty="0" smtClean="0"/>
              <a:t>, </a:t>
            </a:r>
            <a:r>
              <a:rPr lang="fr-FR" dirty="0" err="1" smtClean="0"/>
              <a:t>great</a:t>
            </a:r>
            <a:r>
              <a:rPr lang="fr-FR" dirty="0" smtClean="0"/>
              <a:t> </a:t>
            </a:r>
            <a:r>
              <a:rPr lang="fr-FR" dirty="0" err="1" smtClean="0"/>
              <a:t>improvements</a:t>
            </a:r>
            <a:r>
              <a:rPr lang="fr-FR" dirty="0" smtClean="0"/>
              <a:t> in spallation </a:t>
            </a:r>
            <a:r>
              <a:rPr lang="fr-FR" dirty="0" err="1" smtClean="0"/>
              <a:t>reactions</a:t>
            </a:r>
            <a:r>
              <a:rPr lang="fr-FR" dirty="0" smtClean="0"/>
              <a:t> (</a:t>
            </a:r>
            <a:r>
              <a:rPr lang="fr-FR" dirty="0" err="1" smtClean="0"/>
              <a:t>modeling</a:t>
            </a:r>
            <a:r>
              <a:rPr lang="fr-FR" dirty="0" smtClean="0"/>
              <a:t>, data, application)</a:t>
            </a:r>
          </a:p>
          <a:p>
            <a:pPr marL="285750" indent="-285750">
              <a:buFont typeface="Arial" charset="0"/>
              <a:buChar char="•"/>
            </a:pPr>
            <a:endParaRPr lang="fr-FR" dirty="0"/>
          </a:p>
          <a:p>
            <a:pPr marL="285750" indent="-285750">
              <a:buFont typeface="Arial" charset="0"/>
              <a:buChar char="•"/>
            </a:pPr>
            <a:r>
              <a:rPr lang="fr-FR" dirty="0" err="1" smtClean="0"/>
              <a:t>However</a:t>
            </a:r>
            <a:r>
              <a:rPr lang="fr-FR" dirty="0" smtClean="0"/>
              <a:t> </a:t>
            </a:r>
            <a:r>
              <a:rPr lang="fr-FR" dirty="0" err="1" smtClean="0"/>
              <a:t>nothing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perfect</a:t>
            </a:r>
            <a:r>
              <a:rPr lang="fr-FR" dirty="0" smtClean="0"/>
              <a:t> and extensions are possible 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err="1" smtClean="0">
                <a:sym typeface="Wingdings"/>
              </a:rPr>
              <a:t>still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work</a:t>
            </a:r>
            <a:r>
              <a:rPr lang="fr-FR" dirty="0" smtClean="0">
                <a:sym typeface="Wingdings"/>
              </a:rPr>
              <a:t> to do</a:t>
            </a:r>
          </a:p>
          <a:p>
            <a:pPr marL="285750" indent="-285750">
              <a:buFont typeface="Arial" charset="0"/>
              <a:buChar char="•"/>
            </a:pPr>
            <a:endParaRPr lang="fr-FR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r>
              <a:rPr lang="fr-FR" dirty="0" err="1"/>
              <a:t>S</a:t>
            </a:r>
            <a:r>
              <a:rPr lang="fr-FR" dirty="0" err="1" smtClean="0"/>
              <a:t>ome</a:t>
            </a:r>
            <a:r>
              <a:rPr lang="fr-FR" dirty="0" smtClean="0"/>
              <a:t> topics</a:t>
            </a:r>
            <a:endParaRPr lang="fr-FR" dirty="0"/>
          </a:p>
          <a:p>
            <a:pPr marL="1200150" lvl="2" indent="-285750">
              <a:buFont typeface="Wingdings" charset="2"/>
              <a:buChar char="v"/>
            </a:pPr>
            <a:r>
              <a:rPr lang="fr-FR" dirty="0" smtClean="0"/>
              <a:t>composite </a:t>
            </a:r>
            <a:r>
              <a:rPr lang="fr-FR" dirty="0"/>
              <a:t>projectile (light </a:t>
            </a:r>
            <a:r>
              <a:rPr lang="fr-FR" dirty="0" err="1"/>
              <a:t>nuclei</a:t>
            </a:r>
            <a:r>
              <a:rPr lang="fr-FR" dirty="0" smtClean="0"/>
              <a:t>)   </a:t>
            </a:r>
            <a:r>
              <a:rPr lang="fr-FR" sz="1600" dirty="0" smtClean="0"/>
              <a:t>--- not </a:t>
            </a:r>
            <a:r>
              <a:rPr lang="fr-FR" sz="1600" dirty="0" err="1" smtClean="0"/>
              <a:t>exactly</a:t>
            </a:r>
            <a:r>
              <a:rPr lang="fr-FR" sz="1600" dirty="0" smtClean="0"/>
              <a:t>  nucleus-nucleus</a:t>
            </a:r>
            <a:endParaRPr lang="fr-FR" sz="1600" dirty="0"/>
          </a:p>
          <a:p>
            <a:pPr marL="1200150" lvl="2" indent="-285750">
              <a:buFont typeface="Wingdings" charset="2"/>
              <a:buChar char="v"/>
            </a:pPr>
            <a:r>
              <a:rPr lang="fr-FR" dirty="0" err="1"/>
              <a:t>lower</a:t>
            </a:r>
            <a:r>
              <a:rPr lang="fr-FR" dirty="0"/>
              <a:t> and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energies</a:t>
            </a:r>
            <a:r>
              <a:rPr lang="fr-FR" dirty="0"/>
              <a:t> (incident </a:t>
            </a:r>
            <a:r>
              <a:rPr lang="fr-FR" dirty="0" err="1"/>
              <a:t>energy</a:t>
            </a:r>
            <a:r>
              <a:rPr lang="fr-FR" dirty="0"/>
              <a:t>)</a:t>
            </a:r>
          </a:p>
          <a:p>
            <a:pPr marL="1200150" lvl="2" indent="-285750">
              <a:buFont typeface="Wingdings" charset="2"/>
              <a:buChar char="v"/>
            </a:pPr>
            <a:r>
              <a:rPr lang="fr-FR" dirty="0"/>
              <a:t>cluster </a:t>
            </a:r>
            <a:r>
              <a:rPr lang="fr-FR" dirty="0" err="1"/>
              <a:t>emission</a:t>
            </a:r>
            <a:endParaRPr lang="fr-FR" dirty="0" smtClean="0"/>
          </a:p>
          <a:p>
            <a:pPr marL="1200150" lvl="2" indent="-285750">
              <a:buFont typeface="Wingdings" charset="2"/>
              <a:buChar char="v"/>
            </a:pPr>
            <a:r>
              <a:rPr lang="fr-FR" dirty="0" smtClean="0"/>
              <a:t>fission fragment production</a:t>
            </a:r>
          </a:p>
          <a:p>
            <a:pPr lvl="2"/>
            <a:r>
              <a:rPr lang="is-IS" dirty="0" smtClean="0"/>
              <a:t>… maybe more new </a:t>
            </a:r>
            <a:r>
              <a:rPr lang="is-IS" sz="1600" dirty="0" smtClean="0"/>
              <a:t>(or with a renew of interest)</a:t>
            </a:r>
            <a:endParaRPr lang="fr-FR" sz="1600" dirty="0" smtClean="0"/>
          </a:p>
          <a:p>
            <a:pPr marL="1200150" lvl="2" indent="-285750">
              <a:buFont typeface="Wingdings" charset="2"/>
              <a:buChar char="v"/>
            </a:pPr>
            <a:r>
              <a:rPr lang="fr-FR" dirty="0" err="1" smtClean="0"/>
              <a:t>isomeric</a:t>
            </a:r>
            <a:r>
              <a:rPr lang="fr-FR" dirty="0" smtClean="0"/>
              <a:t> states</a:t>
            </a:r>
          </a:p>
          <a:p>
            <a:pPr marL="1200150" lvl="2" indent="-285750">
              <a:buFont typeface="Wingdings" charset="2"/>
              <a:buChar char="v"/>
            </a:pPr>
            <a:r>
              <a:rPr lang="fr-FR" dirty="0" err="1" smtClean="0"/>
              <a:t>strangeness</a:t>
            </a:r>
            <a:endParaRPr lang="fr-FR" dirty="0" smtClean="0"/>
          </a:p>
          <a:p>
            <a:pPr marL="1200150" lvl="2" indent="-285750">
              <a:buFont typeface="Wingdings" charset="2"/>
              <a:buChar char="v"/>
            </a:pPr>
            <a:r>
              <a:rPr lang="fr-FR" dirty="0" smtClean="0"/>
              <a:t>neutrino</a:t>
            </a:r>
            <a:endParaRPr lang="fr-FR" dirty="0"/>
          </a:p>
          <a:p>
            <a:pPr marL="1200150" lvl="2" indent="-285750">
              <a:buFont typeface="Wingdings" charset="2"/>
              <a:buChar char="v"/>
            </a:pPr>
            <a:r>
              <a:rPr lang="fr-FR" dirty="0" err="1" smtClean="0"/>
              <a:t>uncertainties</a:t>
            </a:r>
            <a:r>
              <a:rPr lang="is-IS" dirty="0"/>
              <a:t>…</a:t>
            </a:r>
            <a:endParaRPr lang="fr-FR" dirty="0"/>
          </a:p>
          <a:p>
            <a:endParaRPr lang="fr-FR" dirty="0"/>
          </a:p>
          <a:p>
            <a:pPr marL="285750" indent="-285750">
              <a:buFont typeface="Arial" charset="0"/>
              <a:buChar char="•"/>
            </a:pP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implemented</a:t>
            </a:r>
            <a:r>
              <a:rPr lang="fr-FR" dirty="0" smtClean="0"/>
              <a:t> in a transport code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useful</a:t>
            </a:r>
            <a:r>
              <a:rPr lang="fr-FR" dirty="0" smtClean="0"/>
              <a:t> </a:t>
            </a:r>
          </a:p>
          <a:p>
            <a:pPr lvl="5"/>
            <a:r>
              <a:rPr lang="fr-FR" dirty="0" smtClean="0">
                <a:sym typeface="Wingdings"/>
              </a:rPr>
              <a:t> </a:t>
            </a:r>
            <a:r>
              <a:rPr lang="fr-FR" dirty="0" err="1" smtClean="0"/>
              <a:t>macroscopic</a:t>
            </a:r>
            <a:r>
              <a:rPr lang="fr-FR" dirty="0" smtClean="0"/>
              <a:t> </a:t>
            </a:r>
            <a:r>
              <a:rPr lang="fr-FR" dirty="0" err="1" smtClean="0"/>
              <a:t>calculations</a:t>
            </a:r>
            <a:r>
              <a:rPr lang="fr-FR" dirty="0" smtClean="0"/>
              <a:t> (use and </a:t>
            </a:r>
            <a:r>
              <a:rPr lang="fr-FR" dirty="0" err="1" smtClean="0"/>
              <a:t>constraints</a:t>
            </a:r>
            <a:r>
              <a:rPr lang="fr-FR" dirty="0" smtClean="0"/>
              <a:t>)</a:t>
            </a:r>
          </a:p>
          <a:p>
            <a:pPr lvl="5"/>
            <a:r>
              <a:rPr lang="fr-FR" dirty="0" smtClean="0">
                <a:sym typeface="Wingdings"/>
              </a:rPr>
              <a:t>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known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899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35"/>
    </mc:Choice>
    <mc:Fallback xmlns="">
      <p:transition spd="slow" advTm="5603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3"/>
          <p:cNvSpPr txBox="1">
            <a:spLocks noChangeArrowheads="1"/>
          </p:cNvSpPr>
          <p:nvPr/>
        </p:nvSpPr>
        <p:spPr bwMode="auto">
          <a:xfrm>
            <a:off x="9057" y="1315122"/>
            <a:ext cx="989156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000" b="1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Handwriting - Dakota"/>
                <a:ea typeface="ＭＳ Ｐゴシック" pitchFamily="-106" charset="-128"/>
                <a:cs typeface="Handwriting - Dakota"/>
              </a:rPr>
              <a:t>Thank you!</a:t>
            </a:r>
          </a:p>
        </p:txBody>
      </p:sp>
      <p:sp>
        <p:nvSpPr>
          <p:cNvPr id="5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3"/>
          <p:cNvSpPr txBox="1">
            <a:spLocks noChangeArrowheads="1"/>
          </p:cNvSpPr>
          <p:nvPr/>
        </p:nvSpPr>
        <p:spPr bwMode="auto">
          <a:xfrm>
            <a:off x="9057" y="1315122"/>
            <a:ext cx="989156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000" b="1" strike="dblStrike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Handwriting - Dakota"/>
                <a:ea typeface="ＭＳ Ｐゴシック" pitchFamily="-106" charset="-128"/>
                <a:cs typeface="Handwriting - Dakota"/>
              </a:rPr>
              <a:t>Thank you!</a:t>
            </a:r>
          </a:p>
        </p:txBody>
      </p:sp>
      <p:sp>
        <p:nvSpPr>
          <p:cNvPr id="5" name="ZoneTexte 13"/>
          <p:cNvSpPr txBox="1">
            <a:spLocks noChangeArrowheads="1"/>
          </p:cNvSpPr>
          <p:nvPr/>
        </p:nvSpPr>
        <p:spPr bwMode="auto">
          <a:xfrm>
            <a:off x="-4596" y="2941480"/>
            <a:ext cx="989156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000" b="1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Handwriting - Dakota"/>
                <a:ea typeface="ＭＳ Ｐゴシック" pitchFamily="-106" charset="-128"/>
                <a:cs typeface="Handwriting - Dakota"/>
              </a:rPr>
              <a:t>Obrigado!</a:t>
            </a:r>
          </a:p>
        </p:txBody>
      </p:sp>
      <p:sp>
        <p:nvSpPr>
          <p:cNvPr id="9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3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47417"/>
            <a:ext cx="990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/>
              <a:t>BACKUP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19780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"/>
          <p:cNvSpPr txBox="1"/>
          <p:nvPr/>
        </p:nvSpPr>
        <p:spPr>
          <a:xfrm>
            <a:off x="-4192" y="-5116"/>
            <a:ext cx="993187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…</a:t>
            </a:r>
            <a:endParaRPr lang="fr-FR" sz="32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8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80" t="14680" r="1614" b="7422"/>
          <a:stretch/>
        </p:blipFill>
        <p:spPr>
          <a:xfrm>
            <a:off x="571950" y="818865"/>
            <a:ext cx="8694881" cy="51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"/>
          <p:cNvSpPr txBox="1"/>
          <p:nvPr/>
        </p:nvSpPr>
        <p:spPr>
          <a:xfrm>
            <a:off x="-4192" y="-5116"/>
            <a:ext cx="993187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…</a:t>
            </a:r>
            <a:endParaRPr lang="fr-FR" sz="32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8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27" y="585717"/>
            <a:ext cx="8325134" cy="5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"/>
          <p:cNvSpPr txBox="1"/>
          <p:nvPr/>
        </p:nvSpPr>
        <p:spPr>
          <a:xfrm>
            <a:off x="-4192" y="-5116"/>
            <a:ext cx="993187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…</a:t>
            </a:r>
            <a:endParaRPr lang="fr-FR" sz="32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8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"/>
          <p:cNvSpPr txBox="1"/>
          <p:nvPr/>
        </p:nvSpPr>
        <p:spPr>
          <a:xfrm>
            <a:off x="-4192" y="-5116"/>
            <a:ext cx="993187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Introduction</a:t>
            </a:r>
            <a:endParaRPr lang="fr-FR" sz="32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8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545" y="1220985"/>
            <a:ext cx="94169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15-20 </a:t>
            </a:r>
            <a:r>
              <a:rPr lang="fr-FR" sz="2400" b="1" dirty="0" err="1" smtClean="0"/>
              <a:t>years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experience</a:t>
            </a:r>
            <a:r>
              <a:rPr lang="fr-FR" sz="2400" b="1" dirty="0" smtClean="0"/>
              <a:t> in spallation </a:t>
            </a:r>
            <a:r>
              <a:rPr lang="fr-FR" sz="2400" b="1" dirty="0" err="1" smtClean="0"/>
              <a:t>summarized</a:t>
            </a:r>
            <a:r>
              <a:rPr lang="fr-FR" sz="2400" b="1" dirty="0" smtClean="0"/>
              <a:t> in 15-20 mn</a:t>
            </a:r>
          </a:p>
          <a:p>
            <a:pPr algn="ctr"/>
            <a:endParaRPr lang="fr-FR" sz="2400" b="1" dirty="0" smtClean="0"/>
          </a:p>
          <a:p>
            <a:pPr algn="ctr"/>
            <a:endParaRPr lang="fr-FR" sz="2400" b="1" dirty="0" smtClean="0"/>
          </a:p>
          <a:p>
            <a:pPr algn="ctr"/>
            <a:endParaRPr lang="fr-FR" sz="2400" b="1" dirty="0"/>
          </a:p>
          <a:p>
            <a:pPr algn="ctr"/>
            <a:r>
              <a:rPr lang="en-US" sz="2400" b="1" dirty="0" smtClean="0"/>
              <a:t>General ideas</a:t>
            </a:r>
          </a:p>
          <a:p>
            <a:pPr algn="ctr"/>
            <a:r>
              <a:rPr lang="en-US" sz="2400" dirty="0" smtClean="0"/>
              <a:t>(what I am supposed to know)</a:t>
            </a:r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Details </a:t>
            </a:r>
            <a:r>
              <a:rPr lang="en-US" sz="2400" b="1" dirty="0" smtClean="0">
                <a:sym typeface="Wingdings"/>
              </a:rPr>
              <a:t> if questions or during coffee break</a:t>
            </a:r>
            <a:endParaRPr lang="en-US" sz="2400" b="1" dirty="0"/>
          </a:p>
        </p:txBody>
      </p:sp>
      <p:sp>
        <p:nvSpPr>
          <p:cNvPr id="2" name="Down Arrow 1"/>
          <p:cNvSpPr/>
          <p:nvPr/>
        </p:nvSpPr>
        <p:spPr>
          <a:xfrm>
            <a:off x="4926845" y="1678674"/>
            <a:ext cx="368490" cy="94169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3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7"/>
    </mc:Choice>
    <mc:Fallback xmlns="">
      <p:transition spd="slow" advTm="1018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"/>
          <p:cNvSpPr txBox="1"/>
          <p:nvPr/>
        </p:nvSpPr>
        <p:spPr>
          <a:xfrm>
            <a:off x="-4192" y="-5116"/>
            <a:ext cx="993187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A spallation reaction: what is it?</a:t>
            </a:r>
            <a:endParaRPr lang="fr-FR" sz="32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8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4192" y="756961"/>
            <a:ext cx="99101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</a:t>
            </a:r>
            <a:r>
              <a:rPr lang="en-US" sz="2400" b="1" dirty="0" smtClean="0"/>
              <a:t>ight projectile + Nucleus</a:t>
            </a:r>
          </a:p>
          <a:p>
            <a:pPr algn="ctr"/>
            <a:endParaRPr lang="en-US" sz="1000" b="1" dirty="0" smtClean="0"/>
          </a:p>
          <a:p>
            <a:pPr algn="ctr"/>
            <a:r>
              <a:rPr lang="en-US" sz="2400" b="1" dirty="0" smtClean="0"/>
              <a:t>E</a:t>
            </a:r>
            <a:r>
              <a:rPr lang="en-US" sz="2400" b="1" baseline="-25000" dirty="0" smtClean="0"/>
              <a:t>p</a:t>
            </a:r>
            <a:r>
              <a:rPr lang="en-US" sz="2400" b="1" dirty="0" smtClean="0"/>
              <a:t>: a few hundred </a:t>
            </a:r>
            <a:r>
              <a:rPr lang="en-US" sz="2400" b="1" dirty="0"/>
              <a:t>MeV </a:t>
            </a:r>
            <a:r>
              <a:rPr lang="en-US" sz="2400" b="1" dirty="0">
                <a:sym typeface="Wingdings"/>
              </a:rPr>
              <a:t></a:t>
            </a:r>
            <a:r>
              <a:rPr lang="en-US" sz="2400" b="1" dirty="0"/>
              <a:t> a few </a:t>
            </a:r>
            <a:r>
              <a:rPr lang="en-US" sz="2400" b="1" dirty="0" smtClean="0"/>
              <a:t>dozen </a:t>
            </a:r>
            <a:r>
              <a:rPr lang="en-US" sz="2400" b="1" dirty="0" err="1" smtClean="0"/>
              <a:t>GeV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852" y="2201508"/>
            <a:ext cx="6121400" cy="3784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833" y="2475167"/>
            <a:ext cx="1136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1</a:t>
            </a:r>
            <a:r>
              <a:rPr lang="fr-FR" sz="2400" baseline="30000" dirty="0" smtClean="0"/>
              <a:t>st</a:t>
            </a:r>
            <a:endParaRPr lang="fr-FR" sz="2400" dirty="0" smtClean="0"/>
          </a:p>
          <a:p>
            <a:pPr algn="ctr"/>
            <a:r>
              <a:rPr lang="fr-FR" sz="2400" dirty="0" smtClean="0"/>
              <a:t>phase </a:t>
            </a:r>
            <a:r>
              <a:rPr lang="fr-FR" sz="2400" dirty="0" err="1" smtClean="0"/>
              <a:t>fast</a:t>
            </a:r>
            <a:endParaRPr lang="fr-F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4833" y="4391031"/>
            <a:ext cx="1136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2</a:t>
            </a:r>
            <a:r>
              <a:rPr lang="fr-FR" sz="2400" baseline="30000" dirty="0" smtClean="0"/>
              <a:t>nd</a:t>
            </a:r>
            <a:endParaRPr lang="fr-FR" sz="2400" dirty="0" smtClean="0"/>
          </a:p>
          <a:p>
            <a:pPr algn="ctr"/>
            <a:r>
              <a:rPr lang="fr-FR" sz="2400" dirty="0" smtClean="0"/>
              <a:t>phase slow 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535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39"/>
    </mc:Choice>
    <mc:Fallback xmlns="">
      <p:transition spd="slow" advTm="5213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"/>
          <p:cNvSpPr txBox="1"/>
          <p:nvPr/>
        </p:nvSpPr>
        <p:spPr>
          <a:xfrm>
            <a:off x="-4192" y="-5116"/>
            <a:ext cx="993187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Where? or Why they are interesting?</a:t>
            </a:r>
            <a:endParaRPr lang="fr-FR" sz="32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8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28" y="625408"/>
            <a:ext cx="8760130" cy="5718923"/>
          </a:xfrm>
          <a:prstGeom prst="rect">
            <a:avLst/>
          </a:prstGeom>
          <a:solidFill>
            <a:sysClr val="windowText" lastClr="000000"/>
          </a:solidFill>
        </p:spPr>
      </p:pic>
    </p:spTree>
    <p:extLst>
      <p:ext uri="{BB962C8B-B14F-4D97-AF65-F5344CB8AC3E}">
        <p14:creationId xmlns:p14="http://schemas.microsoft.com/office/powerpoint/2010/main" val="202597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30"/>
    </mc:Choice>
    <mc:Fallback xmlns="">
      <p:transition spd="slow" advTm="11093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"/>
          <p:cNvSpPr txBox="1"/>
          <p:nvPr/>
        </p:nvSpPr>
        <p:spPr>
          <a:xfrm>
            <a:off x="-4192" y="-5116"/>
            <a:ext cx="993187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Modeling</a:t>
            </a:r>
            <a:endParaRPr lang="fr-FR" sz="32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8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7886" y="3546552"/>
            <a:ext cx="8147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st</a:t>
            </a:r>
            <a:r>
              <a:rPr lang="fr-FR" dirty="0" smtClean="0"/>
              <a:t> phase</a:t>
            </a:r>
          </a:p>
          <a:p>
            <a:r>
              <a:rPr lang="fr-FR" dirty="0"/>
              <a:t>	</a:t>
            </a:r>
            <a:r>
              <a:rPr lang="fr-FR" dirty="0" smtClean="0"/>
              <a:t>transport of </a:t>
            </a:r>
            <a:r>
              <a:rPr lang="fr-FR" dirty="0" err="1" smtClean="0"/>
              <a:t>energetic</a:t>
            </a:r>
            <a:r>
              <a:rPr lang="fr-FR" dirty="0" smtClean="0"/>
              <a:t> </a:t>
            </a:r>
            <a:r>
              <a:rPr lang="fr-FR" dirty="0" err="1" smtClean="0"/>
              <a:t>particles</a:t>
            </a:r>
            <a:r>
              <a:rPr lang="fr-FR" dirty="0" smtClean="0"/>
              <a:t> in the nucleus </a:t>
            </a:r>
            <a:r>
              <a:rPr lang="fr-FR" dirty="0" err="1" smtClean="0"/>
              <a:t>with</a:t>
            </a:r>
            <a:r>
              <a:rPr lang="fr-FR" dirty="0" smtClean="0"/>
              <a:t> collisions</a:t>
            </a:r>
          </a:p>
          <a:p>
            <a:endParaRPr lang="fr-FR" dirty="0"/>
          </a:p>
          <a:p>
            <a:r>
              <a:rPr lang="fr-FR" dirty="0" smtClean="0"/>
              <a:t>2</a:t>
            </a:r>
            <a:r>
              <a:rPr lang="fr-FR" baseline="30000" dirty="0" smtClean="0"/>
              <a:t>nd</a:t>
            </a:r>
            <a:r>
              <a:rPr lang="fr-FR" dirty="0" smtClean="0"/>
              <a:t> phase</a:t>
            </a:r>
          </a:p>
          <a:p>
            <a:r>
              <a:rPr lang="fr-FR" dirty="0"/>
              <a:t>	</a:t>
            </a:r>
            <a:r>
              <a:rPr lang="fr-FR" dirty="0" smtClean="0"/>
              <a:t>de-excitation of a hot </a:t>
            </a:r>
            <a:r>
              <a:rPr lang="fr-FR" dirty="0" err="1" smtClean="0"/>
              <a:t>remnant</a:t>
            </a:r>
            <a:r>
              <a:rPr lang="fr-FR" dirty="0" smtClean="0"/>
              <a:t> nucleus</a:t>
            </a:r>
          </a:p>
          <a:p>
            <a:r>
              <a:rPr lang="fr-FR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746" y="704455"/>
            <a:ext cx="3827356" cy="23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1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40"/>
    </mc:Choice>
    <mc:Fallback xmlns="">
      <p:transition spd="slow" advTm="2104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"/>
          <p:cNvSpPr txBox="1"/>
          <p:nvPr/>
        </p:nvSpPr>
        <p:spPr>
          <a:xfrm>
            <a:off x="-4192" y="-5116"/>
            <a:ext cx="993187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Modeling</a:t>
            </a:r>
            <a:endParaRPr lang="fr-FR" sz="32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8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82" y="1443308"/>
            <a:ext cx="9908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Transport equation solved by a Monte-Carlo method</a:t>
            </a: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4993" y="2394108"/>
            <a:ext cx="9891007" cy="944380"/>
            <a:chOff x="14992" y="3859568"/>
            <a:chExt cx="10585197" cy="832353"/>
          </a:xfrm>
        </p:grpSpPr>
        <p:sp>
          <p:nvSpPr>
            <p:cNvPr id="10" name="Rectangle 9"/>
            <p:cNvSpPr/>
            <p:nvPr/>
          </p:nvSpPr>
          <p:spPr>
            <a:xfrm>
              <a:off x="14992" y="3859568"/>
              <a:ext cx="10585197" cy="8323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2" descr="vuubuu.tiff"/>
            <p:cNvPicPr>
              <a:picLocks noChangeAspect="1"/>
            </p:cNvPicPr>
            <p:nvPr/>
          </p:nvPicPr>
          <p:blipFill rotWithShape="1">
            <a:blip r:embed="rId4"/>
            <a:srcRect r="52741" b="62120"/>
            <a:stretch/>
          </p:blipFill>
          <p:spPr>
            <a:xfrm>
              <a:off x="14992" y="3955533"/>
              <a:ext cx="2473377" cy="557580"/>
            </a:xfrm>
            <a:prstGeom prst="rect">
              <a:avLst/>
            </a:prstGeom>
          </p:spPr>
        </p:pic>
        <p:pic>
          <p:nvPicPr>
            <p:cNvPr id="12" name="Image 12" descr="vuubuu.tiff"/>
            <p:cNvPicPr>
              <a:picLocks noChangeAspect="1"/>
            </p:cNvPicPr>
            <p:nvPr/>
          </p:nvPicPr>
          <p:blipFill rotWithShape="1">
            <a:blip r:embed="rId4"/>
            <a:srcRect l="16820" t="32688" r="692" b="22504"/>
            <a:stretch/>
          </p:blipFill>
          <p:spPr>
            <a:xfrm>
              <a:off x="2443399" y="3919528"/>
              <a:ext cx="4317167" cy="659568"/>
            </a:xfrm>
            <a:prstGeom prst="rect">
              <a:avLst/>
            </a:prstGeom>
          </p:spPr>
        </p:pic>
        <p:pic>
          <p:nvPicPr>
            <p:cNvPr id="13" name="Image 12" descr="vuubuu.tiff"/>
            <p:cNvPicPr>
              <a:picLocks noChangeAspect="1"/>
            </p:cNvPicPr>
            <p:nvPr/>
          </p:nvPicPr>
          <p:blipFill rotWithShape="1">
            <a:blip r:embed="rId4"/>
            <a:srcRect l="26064" t="71945"/>
            <a:stretch/>
          </p:blipFill>
          <p:spPr>
            <a:xfrm>
              <a:off x="6730586" y="4042829"/>
              <a:ext cx="3869603" cy="412965"/>
            </a:xfrm>
            <a:prstGeom prst="rect">
              <a:avLst/>
            </a:prstGeom>
          </p:spPr>
        </p:pic>
      </p:grpSp>
      <p:sp>
        <p:nvSpPr>
          <p:cNvPr id="14" name="Oval 13"/>
          <p:cNvSpPr/>
          <p:nvPr/>
        </p:nvSpPr>
        <p:spPr>
          <a:xfrm>
            <a:off x="3942414" y="2602034"/>
            <a:ext cx="494676" cy="46854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14"/>
          <p:cNvSpPr/>
          <p:nvPr/>
        </p:nvSpPr>
        <p:spPr>
          <a:xfrm>
            <a:off x="6290170" y="2542074"/>
            <a:ext cx="3705770" cy="60844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val 15"/>
          <p:cNvSpPr/>
          <p:nvPr/>
        </p:nvSpPr>
        <p:spPr>
          <a:xfrm>
            <a:off x="1389977" y="2555048"/>
            <a:ext cx="273932" cy="46854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957317" y="3548469"/>
            <a:ext cx="116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Field</a:t>
            </a:r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3607190" y="3583314"/>
            <a:ext cx="116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</a:t>
            </a:r>
            <a:r>
              <a:rPr lang="fr-FR" dirty="0" smtClean="0"/>
              <a:t>ollision</a:t>
            </a:r>
            <a:endParaRPr lang="fr-FR" dirty="0"/>
          </a:p>
        </p:txBody>
      </p:sp>
      <p:sp>
        <p:nvSpPr>
          <p:cNvPr id="19" name="TextBox 18"/>
          <p:cNvSpPr txBox="1"/>
          <p:nvPr/>
        </p:nvSpPr>
        <p:spPr>
          <a:xfrm>
            <a:off x="7515523" y="3676565"/>
            <a:ext cx="116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Pauli</a:t>
            </a:r>
            <a:endParaRPr lang="fr-FR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524723" y="3070580"/>
            <a:ext cx="15156" cy="4778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189752" y="3120414"/>
            <a:ext cx="15156" cy="4778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8123654" y="3216117"/>
            <a:ext cx="15156" cy="4778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9982" y="4353560"/>
            <a:ext cx="974181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 err="1" smtClean="0"/>
              <a:t>Two</a:t>
            </a:r>
            <a:r>
              <a:rPr lang="fr-FR" u="sng" dirty="0" smtClean="0"/>
              <a:t> types of </a:t>
            </a:r>
            <a:r>
              <a:rPr lang="fr-FR" u="sng" dirty="0" err="1" smtClean="0"/>
              <a:t>models</a:t>
            </a:r>
            <a:endParaRPr lang="fr-FR" u="sng" dirty="0" smtClean="0"/>
          </a:p>
          <a:p>
            <a:endParaRPr lang="fr-FR" dirty="0" smtClean="0"/>
          </a:p>
          <a:p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fields</a:t>
            </a:r>
            <a:r>
              <a:rPr lang="fr-FR" dirty="0" smtClean="0"/>
              <a:t>:</a:t>
            </a: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 err="1"/>
              <a:t>F</a:t>
            </a:r>
            <a:r>
              <a:rPr lang="fr-FR" dirty="0" err="1" smtClean="0"/>
              <a:t>ast</a:t>
            </a:r>
            <a:r>
              <a:rPr lang="fr-FR" dirty="0" smtClean="0"/>
              <a:t>, but not </a:t>
            </a:r>
            <a:r>
              <a:rPr lang="fr-FR" dirty="0" err="1" smtClean="0"/>
              <a:t>suited</a:t>
            </a:r>
            <a:r>
              <a:rPr lang="fr-FR" dirty="0" smtClean="0"/>
              <a:t> to </a:t>
            </a:r>
            <a:r>
              <a:rPr lang="fr-FR" dirty="0" err="1" smtClean="0"/>
              <a:t>describe</a:t>
            </a:r>
            <a:r>
              <a:rPr lang="fr-FR" dirty="0" smtClean="0"/>
              <a:t> Nucleus-Nucleus </a:t>
            </a:r>
            <a:r>
              <a:rPr lang="fr-FR" dirty="0" err="1" smtClean="0"/>
              <a:t>reactions</a:t>
            </a:r>
            <a:endParaRPr lang="fr-FR" dirty="0" smtClean="0"/>
          </a:p>
          <a:p>
            <a:r>
              <a:rPr lang="fr-FR" dirty="0" smtClean="0"/>
              <a:t>			</a:t>
            </a:r>
            <a:r>
              <a:rPr lang="fr-FR" dirty="0" err="1"/>
              <a:t>C</a:t>
            </a:r>
            <a:r>
              <a:rPr lang="fr-FR" dirty="0" err="1" smtClean="0"/>
              <a:t>onvenient</a:t>
            </a:r>
            <a:r>
              <a:rPr lang="fr-FR" dirty="0" smtClean="0"/>
              <a:t> in a </a:t>
            </a:r>
            <a:r>
              <a:rPr lang="fr-FR" dirty="0" err="1" smtClean="0"/>
              <a:t>particle</a:t>
            </a:r>
            <a:r>
              <a:rPr lang="fr-FR" dirty="0" smtClean="0"/>
              <a:t> transport code</a:t>
            </a:r>
          </a:p>
          <a:p>
            <a:endParaRPr lang="fr-FR" dirty="0"/>
          </a:p>
          <a:p>
            <a:r>
              <a:rPr lang="fr-FR" dirty="0" err="1" smtClean="0"/>
              <a:t>With</a:t>
            </a:r>
            <a:r>
              <a:rPr lang="fr-FR" dirty="0" smtClean="0"/>
              <a:t> auto-</a:t>
            </a:r>
            <a:r>
              <a:rPr lang="fr-FR" dirty="0" err="1" smtClean="0"/>
              <a:t>generated</a:t>
            </a:r>
            <a:r>
              <a:rPr lang="fr-FR" dirty="0" smtClean="0"/>
              <a:t> </a:t>
            </a:r>
            <a:r>
              <a:rPr lang="fr-FR" dirty="0" err="1" smtClean="0"/>
              <a:t>fields</a:t>
            </a:r>
            <a:r>
              <a:rPr lang="fr-FR" dirty="0" smtClean="0"/>
              <a:t>: 	</a:t>
            </a:r>
            <a:r>
              <a:rPr lang="fr-FR" dirty="0"/>
              <a:t>M</a:t>
            </a:r>
            <a:r>
              <a:rPr lang="fr-FR" dirty="0" smtClean="0"/>
              <a:t>uch </a:t>
            </a:r>
            <a:r>
              <a:rPr lang="fr-FR" dirty="0" err="1" smtClean="0"/>
              <a:t>slower</a:t>
            </a:r>
            <a:r>
              <a:rPr lang="fr-FR" dirty="0" smtClean="0"/>
              <a:t>, but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dedicated</a:t>
            </a:r>
            <a:r>
              <a:rPr lang="fr-FR" dirty="0" smtClean="0"/>
              <a:t> to </a:t>
            </a:r>
            <a:r>
              <a:rPr lang="fr-FR" dirty="0"/>
              <a:t>Nucleus-Nucleus </a:t>
            </a:r>
            <a:r>
              <a:rPr lang="fr-FR" dirty="0" err="1" smtClean="0"/>
              <a:t>reactions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dirty="0" err="1" smtClean="0"/>
              <a:t>Used</a:t>
            </a:r>
            <a:r>
              <a:rPr lang="fr-FR" dirty="0" smtClean="0"/>
              <a:t> in a </a:t>
            </a:r>
            <a:r>
              <a:rPr lang="fr-FR" dirty="0" err="1" smtClean="0"/>
              <a:t>particle</a:t>
            </a:r>
            <a:r>
              <a:rPr lang="fr-FR" dirty="0" smtClean="0"/>
              <a:t> transport code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is-IS" dirty="0" smtClean="0"/>
              <a:t>…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29983" y="777922"/>
            <a:ext cx="225416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  <a:r>
              <a:rPr lang="fr-FR" baseline="30000" dirty="0"/>
              <a:t>st</a:t>
            </a:r>
            <a:r>
              <a:rPr lang="fr-FR" dirty="0"/>
              <a:t> </a:t>
            </a:r>
            <a:r>
              <a:rPr lang="fr-FR" dirty="0" smtClean="0"/>
              <a:t>phase : Main </a:t>
            </a:r>
            <a:r>
              <a:rPr lang="fr-FR" dirty="0" err="1" smtClean="0"/>
              <a:t>ideas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37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94"/>
    </mc:Choice>
    <mc:Fallback xmlns="">
      <p:transition spd="slow" advTm="11369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-4192" y="-5116"/>
            <a:ext cx="993187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Modeling</a:t>
            </a:r>
            <a:endParaRPr lang="fr-FR" sz="32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220" y="974972"/>
            <a:ext cx="96330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 smtClean="0"/>
              <a:t>Steps</a:t>
            </a:r>
            <a:r>
              <a:rPr lang="fr-FR" u="sng" dirty="0" smtClean="0"/>
              <a:t>/</a:t>
            </a:r>
            <a:r>
              <a:rPr lang="fr-FR" u="sng" dirty="0" err="1" smtClean="0"/>
              <a:t>Ingredients</a:t>
            </a:r>
            <a:r>
              <a:rPr lang="fr-FR" u="sng" dirty="0" smtClean="0"/>
              <a:t>/</a:t>
            </a:r>
            <a:r>
              <a:rPr lang="fr-FR" u="sng" dirty="0" err="1"/>
              <a:t>D</a:t>
            </a:r>
            <a:r>
              <a:rPr lang="fr-FR" u="sng" dirty="0" err="1" smtClean="0"/>
              <a:t>etails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pPr marL="742950" lvl="1" indent="-285750">
              <a:buFont typeface="Arial" charset="0"/>
              <a:buChar char="•"/>
            </a:pPr>
            <a:r>
              <a:rPr lang="fr-FR" dirty="0" err="1"/>
              <a:t>I</a:t>
            </a:r>
            <a:r>
              <a:rPr lang="fr-FR" dirty="0" err="1" smtClean="0"/>
              <a:t>nitialization</a:t>
            </a:r>
            <a:r>
              <a:rPr lang="fr-FR" dirty="0"/>
              <a:t>	</a:t>
            </a:r>
            <a:r>
              <a:rPr lang="fr-FR" dirty="0" smtClean="0">
                <a:sym typeface="Wingdings"/>
              </a:rPr>
              <a:t>	</a:t>
            </a:r>
            <a:r>
              <a:rPr lang="fr-FR" dirty="0" err="1" smtClean="0"/>
              <a:t>mostly</a:t>
            </a:r>
            <a:r>
              <a:rPr lang="fr-FR" dirty="0" smtClean="0"/>
              <a:t> nucleus </a:t>
            </a:r>
            <a:r>
              <a:rPr lang="fr-FR" dirty="0" err="1" smtClean="0"/>
              <a:t>target</a:t>
            </a:r>
            <a:r>
              <a:rPr lang="fr-FR" dirty="0" smtClean="0"/>
              <a:t> (but </a:t>
            </a:r>
            <a:r>
              <a:rPr lang="fr-FR" dirty="0" err="1" smtClean="0"/>
              <a:t>also</a:t>
            </a:r>
            <a:r>
              <a:rPr lang="fr-FR" dirty="0" smtClean="0"/>
              <a:t> projectile if composite)</a:t>
            </a:r>
          </a:p>
          <a:p>
            <a:r>
              <a:rPr lang="fr-FR" dirty="0"/>
              <a:t>	</a:t>
            </a:r>
            <a:r>
              <a:rPr lang="fr-FR" dirty="0" smtClean="0"/>
              <a:t>			</a:t>
            </a:r>
            <a:r>
              <a:rPr lang="fr-FR" dirty="0" err="1" smtClean="0"/>
              <a:t>space</a:t>
            </a:r>
            <a:r>
              <a:rPr lang="fr-FR" dirty="0" smtClean="0"/>
              <a:t> and </a:t>
            </a:r>
            <a:r>
              <a:rPr lang="fr-FR" dirty="0" err="1" smtClean="0"/>
              <a:t>momentum</a:t>
            </a:r>
            <a:endParaRPr lang="fr-FR" dirty="0" smtClean="0"/>
          </a:p>
          <a:p>
            <a:pPr marL="742950" lvl="1" indent="-285750">
              <a:buFont typeface="Arial" charset="0"/>
              <a:buChar char="•"/>
            </a:pPr>
            <a:r>
              <a:rPr lang="fr-FR" dirty="0"/>
              <a:t>T</a:t>
            </a:r>
            <a:r>
              <a:rPr lang="fr-FR" dirty="0" smtClean="0"/>
              <a:t>ransport		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>
                <a:sym typeface="Wingdings"/>
              </a:rPr>
              <a:t>	</a:t>
            </a:r>
            <a:r>
              <a:rPr lang="fr-FR" dirty="0" err="1" smtClean="0">
                <a:sym typeface="Wingdings"/>
              </a:rPr>
              <a:t>m</a:t>
            </a:r>
            <a:r>
              <a:rPr lang="fr-FR" dirty="0" err="1" smtClean="0"/>
              <a:t>ost</a:t>
            </a:r>
            <a:r>
              <a:rPr lang="fr-FR" dirty="0" smtClean="0"/>
              <a:t> of the time, straight line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dirty="0"/>
              <a:t>C</a:t>
            </a:r>
            <a:r>
              <a:rPr lang="fr-FR" dirty="0" smtClean="0"/>
              <a:t>ollisions		</a:t>
            </a:r>
            <a:r>
              <a:rPr lang="fr-FR" dirty="0" smtClean="0">
                <a:sym typeface="Wingdings"/>
              </a:rPr>
              <a:t>	cross sections and final </a:t>
            </a:r>
            <a:r>
              <a:rPr lang="fr-FR" dirty="0" err="1" smtClean="0">
                <a:sym typeface="Wingdings"/>
              </a:rPr>
              <a:t>products</a:t>
            </a:r>
            <a:r>
              <a:rPr lang="fr-FR" dirty="0" smtClean="0">
                <a:sym typeface="Wingdings"/>
              </a:rPr>
              <a:t> (type, </a:t>
            </a:r>
            <a:r>
              <a:rPr lang="fr-FR" dirty="0" err="1" smtClean="0">
                <a:sym typeface="Wingdings"/>
              </a:rPr>
              <a:t>momentum</a:t>
            </a:r>
            <a:r>
              <a:rPr lang="fr-FR" dirty="0" smtClean="0">
                <a:sym typeface="Wingdings"/>
              </a:rPr>
              <a:t>),	</a:t>
            </a:r>
          </a:p>
          <a:p>
            <a:r>
              <a:rPr lang="fr-FR" dirty="0" smtClean="0">
                <a:sym typeface="Wingdings"/>
              </a:rPr>
              <a:t>				</a:t>
            </a:r>
            <a:r>
              <a:rPr lang="fr-FR" dirty="0" err="1" smtClean="0">
                <a:sym typeface="Wingdings"/>
              </a:rPr>
              <a:t>pauli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blocking</a:t>
            </a:r>
            <a:r>
              <a:rPr lang="is-IS" dirty="0" smtClean="0">
                <a:sym typeface="Wingdings"/>
              </a:rPr>
              <a:t>…</a:t>
            </a:r>
            <a:endParaRPr lang="fr-FR" dirty="0" smtClean="0">
              <a:sym typeface="Wingdings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fr-FR" dirty="0" err="1" smtClean="0">
                <a:sym typeface="Wingdings"/>
              </a:rPr>
              <a:t>Resonances</a:t>
            </a:r>
            <a:r>
              <a:rPr lang="fr-FR" dirty="0" smtClean="0">
                <a:sym typeface="Wingdings"/>
              </a:rPr>
              <a:t>?</a:t>
            </a:r>
            <a:r>
              <a:rPr lang="fr-FR" dirty="0">
                <a:sym typeface="Wingdings"/>
              </a:rPr>
              <a:t>	</a:t>
            </a:r>
            <a:r>
              <a:rPr lang="fr-FR" dirty="0" smtClean="0">
                <a:sym typeface="Wingdings"/>
              </a:rPr>
              <a:t>	mass, </a:t>
            </a:r>
            <a:r>
              <a:rPr lang="fr-FR" dirty="0" err="1" smtClean="0">
                <a:sym typeface="Wingdings"/>
              </a:rPr>
              <a:t>width</a:t>
            </a:r>
            <a:r>
              <a:rPr lang="fr-FR" dirty="0" smtClean="0">
                <a:sym typeface="Wingdings"/>
              </a:rPr>
              <a:t>, </a:t>
            </a:r>
            <a:r>
              <a:rPr lang="fr-FR" dirty="0" err="1" smtClean="0">
                <a:sym typeface="Wingdings"/>
              </a:rPr>
              <a:t>decay</a:t>
            </a:r>
            <a:endParaRPr lang="fr-FR" dirty="0" smtClean="0">
              <a:sym typeface="Wingdings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fr-FR" dirty="0">
                <a:sym typeface="Wingdings"/>
              </a:rPr>
              <a:t>A</a:t>
            </a:r>
            <a:r>
              <a:rPr lang="fr-FR" dirty="0" smtClean="0">
                <a:sym typeface="Wingdings"/>
              </a:rPr>
              <a:t>t the border </a:t>
            </a:r>
            <a:r>
              <a:rPr lang="fr-FR" dirty="0">
                <a:sym typeface="Wingdings"/>
              </a:rPr>
              <a:t>	 </a:t>
            </a:r>
            <a:r>
              <a:rPr lang="fr-FR" dirty="0" smtClean="0">
                <a:sym typeface="Wingdings"/>
              </a:rPr>
              <a:t>	</a:t>
            </a:r>
            <a:r>
              <a:rPr lang="fr-FR" dirty="0" err="1" smtClean="0">
                <a:sym typeface="Wingdings"/>
              </a:rPr>
              <a:t>reflection</a:t>
            </a:r>
            <a:r>
              <a:rPr lang="fr-FR" dirty="0" smtClean="0">
                <a:sym typeface="Wingdings"/>
              </a:rPr>
              <a:t> </a:t>
            </a:r>
            <a:r>
              <a:rPr lang="fr-FR" dirty="0">
                <a:sym typeface="Wingdings"/>
              </a:rPr>
              <a:t>or transmission </a:t>
            </a:r>
            <a:r>
              <a:rPr lang="fr-FR" dirty="0" smtClean="0">
                <a:sym typeface="Wingdings"/>
              </a:rPr>
              <a:t>(</a:t>
            </a:r>
            <a:r>
              <a:rPr lang="fr-FR" dirty="0" err="1" smtClean="0">
                <a:sym typeface="Wingdings"/>
              </a:rPr>
              <a:t>potential</a:t>
            </a:r>
            <a:r>
              <a:rPr lang="fr-FR" dirty="0" smtClean="0">
                <a:sym typeface="Wingdings"/>
              </a:rPr>
              <a:t>, coulomb </a:t>
            </a:r>
            <a:r>
              <a:rPr lang="fr-FR" dirty="0" err="1" smtClean="0">
                <a:sym typeface="Wingdings"/>
              </a:rPr>
              <a:t>deviation</a:t>
            </a:r>
            <a:r>
              <a:rPr lang="fr-FR" dirty="0" smtClean="0">
                <a:sym typeface="Wingdings"/>
              </a:rPr>
              <a:t>, </a:t>
            </a:r>
            <a:r>
              <a:rPr lang="is-IS" dirty="0" smtClean="0">
                <a:sym typeface="Wingdings"/>
              </a:rPr>
              <a:t>…)</a:t>
            </a:r>
          </a:p>
          <a:p>
            <a:pPr marL="742950" lvl="1" indent="-285750">
              <a:buFont typeface="Arial" charset="0"/>
              <a:buChar char="•"/>
            </a:pPr>
            <a:r>
              <a:rPr lang="is-IS" dirty="0">
                <a:sym typeface="Wingdings"/>
              </a:rPr>
              <a:t>E</a:t>
            </a:r>
            <a:r>
              <a:rPr lang="is-IS" dirty="0" smtClean="0">
                <a:sym typeface="Wingdings"/>
              </a:rPr>
              <a:t>nd of the 1</a:t>
            </a:r>
            <a:r>
              <a:rPr lang="is-IS" baseline="30000" dirty="0" smtClean="0">
                <a:sym typeface="Wingdings"/>
              </a:rPr>
              <a:t>st</a:t>
            </a:r>
            <a:r>
              <a:rPr lang="is-IS" dirty="0" smtClean="0">
                <a:sym typeface="Wingdings"/>
              </a:rPr>
              <a:t> phase	 	criterion (time, energy); intermediate phase (preequilibrium)?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145220" y="4294162"/>
            <a:ext cx="8794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The </a:t>
            </a:r>
            <a:r>
              <a:rPr lang="fr-FR" u="sng" dirty="0" err="1" smtClean="0"/>
              <a:t>two</a:t>
            </a:r>
            <a:r>
              <a:rPr lang="fr-FR" u="sng" dirty="0" smtClean="0"/>
              <a:t> </a:t>
            </a:r>
            <a:r>
              <a:rPr lang="fr-FR" u="sng" dirty="0" err="1" smtClean="0"/>
              <a:t>families</a:t>
            </a:r>
            <a:r>
              <a:rPr lang="fr-FR" u="sng" dirty="0" smtClean="0"/>
              <a:t> – </a:t>
            </a:r>
            <a:r>
              <a:rPr lang="fr-FR" u="sng" dirty="0" err="1" smtClean="0"/>
              <a:t>list</a:t>
            </a:r>
            <a:r>
              <a:rPr lang="fr-FR" u="sng" dirty="0" smtClean="0"/>
              <a:t> of codes</a:t>
            </a:r>
          </a:p>
          <a:p>
            <a:r>
              <a:rPr lang="fr-FR" dirty="0"/>
              <a:t>	</a:t>
            </a:r>
            <a:endParaRPr lang="fr-FR" dirty="0" smtClean="0"/>
          </a:p>
          <a:p>
            <a:pPr marL="742950" lvl="1" indent="-285750">
              <a:buFont typeface="Arial" charset="0"/>
              <a:buChar char="•"/>
            </a:pPr>
            <a:r>
              <a:rPr lang="fr-FR" dirty="0" err="1" smtClean="0"/>
              <a:t>cst</a:t>
            </a:r>
            <a:r>
              <a:rPr lang="fr-FR" dirty="0" smtClean="0"/>
              <a:t> </a:t>
            </a:r>
            <a:r>
              <a:rPr lang="fr-FR" dirty="0" err="1" smtClean="0"/>
              <a:t>potentials</a:t>
            </a:r>
            <a:r>
              <a:rPr lang="fr-FR" dirty="0" smtClean="0"/>
              <a:t>		INC (</a:t>
            </a:r>
            <a:r>
              <a:rPr lang="fr-FR" dirty="0" err="1" smtClean="0"/>
              <a:t>Bertini</a:t>
            </a:r>
            <a:r>
              <a:rPr lang="fr-FR" dirty="0" smtClean="0"/>
              <a:t>, Isabel, CEM, INCL, BIC, </a:t>
            </a:r>
            <a:r>
              <a:rPr lang="is-IS" dirty="0" smtClean="0"/>
              <a:t>…, MCMC</a:t>
            </a:r>
            <a:r>
              <a:rPr lang="fr-FR" dirty="0" smtClean="0"/>
              <a:t>)</a:t>
            </a:r>
          </a:p>
          <a:p>
            <a:r>
              <a:rPr lang="fr-FR" dirty="0"/>
              <a:t>	</a:t>
            </a:r>
            <a:endParaRPr lang="fr-FR" dirty="0" smtClean="0"/>
          </a:p>
          <a:p>
            <a:pPr marL="742950" lvl="1" indent="-285750">
              <a:buFont typeface="Arial" charset="0"/>
              <a:buChar char="•"/>
            </a:pPr>
            <a:r>
              <a:rPr lang="fr-FR" dirty="0" err="1" smtClean="0"/>
              <a:t>generated</a:t>
            </a:r>
            <a:r>
              <a:rPr lang="fr-FR" dirty="0" smtClean="0"/>
              <a:t> </a:t>
            </a:r>
            <a:r>
              <a:rPr lang="fr-FR" dirty="0" err="1" smtClean="0"/>
              <a:t>potentials</a:t>
            </a:r>
            <a:r>
              <a:rPr lang="fr-FR" dirty="0" smtClean="0"/>
              <a:t>		BUU (</a:t>
            </a:r>
            <a:r>
              <a:rPr lang="fr-FR" dirty="0" err="1" smtClean="0"/>
              <a:t>GiBUU</a:t>
            </a:r>
            <a:r>
              <a:rPr lang="fr-FR" dirty="0" smtClean="0"/>
              <a:t>, </a:t>
            </a:r>
            <a:r>
              <a:rPr lang="is-IS" dirty="0" smtClean="0"/>
              <a:t>…), QMD (UrQMD, JQMD, ...)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977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543"/>
    </mc:Choice>
    <mc:Fallback xmlns="">
      <p:transition spd="slow" advTm="18454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1"/>
          <p:cNvSpPr txBox="1"/>
          <p:nvPr/>
        </p:nvSpPr>
        <p:spPr>
          <a:xfrm>
            <a:off x="7383439" y="6451635"/>
            <a:ext cx="254424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from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modeling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to 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applications,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what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could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be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done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74"/>
            <a:ext cx="2959746" cy="518046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-4192" y="-5116"/>
            <a:ext cx="993187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Modeling</a:t>
            </a:r>
            <a:endParaRPr lang="fr-FR" sz="3200" b="1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728" y="1528549"/>
            <a:ext cx="86840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Low</a:t>
            </a:r>
            <a:r>
              <a:rPr lang="fr-FR" dirty="0"/>
              <a:t> excitation ( </a:t>
            </a:r>
            <a:r>
              <a:rPr lang="fr-FR" dirty="0" smtClean="0"/>
              <a:t>&lt; </a:t>
            </a:r>
            <a:r>
              <a:rPr lang="fr-FR" dirty="0"/>
              <a:t>~3-5 </a:t>
            </a:r>
            <a:r>
              <a:rPr lang="fr-FR" dirty="0" err="1"/>
              <a:t>Mev</a:t>
            </a:r>
            <a:r>
              <a:rPr lang="fr-FR" dirty="0"/>
              <a:t>/A</a:t>
            </a:r>
            <a:r>
              <a:rPr lang="fr-FR" dirty="0" smtClean="0"/>
              <a:t>)</a:t>
            </a:r>
          </a:p>
          <a:p>
            <a:r>
              <a:rPr lang="fr-FR" dirty="0"/>
              <a:t>	E</a:t>
            </a:r>
            <a:r>
              <a:rPr lang="fr-FR" dirty="0" smtClean="0"/>
              <a:t>vaporation </a:t>
            </a:r>
          </a:p>
          <a:p>
            <a:r>
              <a:rPr lang="fr-FR" dirty="0" smtClean="0"/>
              <a:t>		</a:t>
            </a:r>
            <a:r>
              <a:rPr lang="fr-FR" dirty="0" err="1" smtClean="0"/>
              <a:t>principle</a:t>
            </a:r>
            <a:r>
              <a:rPr lang="fr-FR" dirty="0" smtClean="0"/>
              <a:t> </a:t>
            </a:r>
            <a:r>
              <a:rPr lang="fr-FR" dirty="0"/>
              <a:t>of </a:t>
            </a:r>
            <a:r>
              <a:rPr lang="fr-FR" dirty="0" err="1"/>
              <a:t>detailed</a:t>
            </a:r>
            <a:r>
              <a:rPr lang="fr-FR" dirty="0"/>
              <a:t> </a:t>
            </a:r>
            <a:r>
              <a:rPr lang="fr-FR" dirty="0" smtClean="0"/>
              <a:t>balance</a:t>
            </a:r>
          </a:p>
          <a:p>
            <a:endParaRPr lang="fr-FR" dirty="0" smtClean="0"/>
          </a:p>
          <a:p>
            <a:r>
              <a:rPr lang="fr-FR" dirty="0"/>
              <a:t>	F</a:t>
            </a:r>
            <a:r>
              <a:rPr lang="fr-FR" dirty="0" smtClean="0"/>
              <a:t>ission</a:t>
            </a:r>
          </a:p>
          <a:p>
            <a:r>
              <a:rPr lang="fr-FR" dirty="0" smtClean="0"/>
              <a:t>		</a:t>
            </a:r>
            <a:r>
              <a:rPr lang="fr-FR" dirty="0" err="1" smtClean="0"/>
              <a:t>excited</a:t>
            </a:r>
            <a:r>
              <a:rPr lang="fr-FR" dirty="0" smtClean="0"/>
              <a:t> </a:t>
            </a:r>
            <a:r>
              <a:rPr lang="fr-FR" dirty="0" err="1" smtClean="0"/>
              <a:t>heavy</a:t>
            </a:r>
            <a:r>
              <a:rPr lang="fr-FR" dirty="0" smtClean="0"/>
              <a:t> </a:t>
            </a:r>
            <a:r>
              <a:rPr lang="fr-FR" dirty="0" err="1" smtClean="0"/>
              <a:t>nuclei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 err="1" smtClean="0"/>
              <a:t>width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individual</a:t>
            </a:r>
            <a:r>
              <a:rPr lang="fr-FR" dirty="0" smtClean="0"/>
              <a:t> to collective </a:t>
            </a:r>
            <a:r>
              <a:rPr lang="fr-FR" dirty="0" err="1" smtClean="0"/>
              <a:t>dof</a:t>
            </a:r>
            <a:r>
              <a:rPr lang="fr-FR" dirty="0" smtClean="0"/>
              <a:t> </a:t>
            </a:r>
            <a:r>
              <a:rPr lang="fr-FR" dirty="0" smtClean="0"/>
              <a:t>(Fokker-Planck </a:t>
            </a:r>
            <a:r>
              <a:rPr lang="fr-FR" dirty="0" err="1" smtClean="0"/>
              <a:t>equations</a:t>
            </a:r>
            <a:r>
              <a:rPr lang="fr-FR" dirty="0" smtClean="0"/>
              <a:t>)</a:t>
            </a:r>
          </a:p>
          <a:p>
            <a:r>
              <a:rPr lang="fr-FR" dirty="0"/>
              <a:t>	</a:t>
            </a:r>
            <a:r>
              <a:rPr lang="fr-FR" dirty="0" smtClean="0"/>
              <a:t>	fission </a:t>
            </a:r>
            <a:r>
              <a:rPr lang="fr-FR" smtClean="0"/>
              <a:t>fragment distribution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High excitation ( &gt; ~3-5 </a:t>
            </a:r>
            <a:r>
              <a:rPr lang="fr-FR" dirty="0" err="1"/>
              <a:t>Mev</a:t>
            </a:r>
            <a:r>
              <a:rPr lang="fr-FR" dirty="0"/>
              <a:t>/A</a:t>
            </a:r>
            <a:r>
              <a:rPr lang="fr-FR" dirty="0" smtClean="0"/>
              <a:t>)</a:t>
            </a:r>
          </a:p>
          <a:p>
            <a:r>
              <a:rPr lang="fr-FR" dirty="0"/>
              <a:t>	</a:t>
            </a:r>
            <a:r>
              <a:rPr lang="fr-FR" dirty="0" err="1" smtClean="0"/>
              <a:t>Multifragmentation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 err="1" smtClean="0"/>
              <a:t>phenomenological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 (power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fr-FR" dirty="0" smtClean="0"/>
              <a:t>=</a:t>
            </a:r>
            <a:r>
              <a:rPr lang="fr-FR" dirty="0" err="1" smtClean="0"/>
              <a:t>A</a:t>
            </a:r>
            <a:r>
              <a:rPr lang="fr-FR" baseline="30000" dirty="0" err="1" smtClean="0"/>
              <a:t>-</a:t>
            </a:r>
            <a:r>
              <a:rPr lang="fr-FR" baseline="30000" dirty="0" err="1" smtClean="0"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fr-FR" dirty="0" smtClean="0"/>
              <a:t>)</a:t>
            </a:r>
          </a:p>
          <a:p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 err="1" smtClean="0"/>
              <a:t>statistical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 (partition </a:t>
            </a:r>
            <a:r>
              <a:rPr lang="fr-FR" dirty="0" err="1" smtClean="0"/>
              <a:t>function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29983" y="777922"/>
            <a:ext cx="225416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r>
              <a:rPr lang="fr-FR" baseline="30000" dirty="0" smtClean="0"/>
              <a:t>nd</a:t>
            </a:r>
            <a:r>
              <a:rPr lang="fr-FR" dirty="0" smtClean="0"/>
              <a:t> phase : Main </a:t>
            </a:r>
            <a:r>
              <a:rPr lang="fr-FR" dirty="0" err="1" smtClean="0"/>
              <a:t>ideas</a:t>
            </a:r>
            <a:endParaRPr lang="fr-FR" dirty="0"/>
          </a:p>
        </p:txBody>
      </p: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5868533" y="1092662"/>
            <a:ext cx="3033215" cy="1220337"/>
            <a:chOff x="1296" y="768"/>
            <a:chExt cx="3456" cy="1104"/>
          </a:xfrm>
        </p:grpSpPr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3552" y="816"/>
              <a:ext cx="1200" cy="1056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1296" y="768"/>
              <a:ext cx="1200" cy="1056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584" y="1008"/>
              <a:ext cx="576" cy="528"/>
            </a:xfrm>
            <a:prstGeom prst="ellipse">
              <a:avLst/>
            </a:prstGeom>
            <a:solidFill>
              <a:srgbClr val="CC3300"/>
            </a:solidFill>
            <a:ln w="38100" cap="rnd" cmpd="dbl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1920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1968" y="960"/>
              <a:ext cx="192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840" y="1056"/>
              <a:ext cx="576" cy="528"/>
            </a:xfrm>
            <a:prstGeom prst="ellipse">
              <a:avLst/>
            </a:prstGeom>
            <a:solidFill>
              <a:srgbClr val="CC3300"/>
            </a:solidFill>
            <a:ln w="38100" cap="rnd" cmpd="dbl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4416" y="96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4224" y="1008"/>
              <a:ext cx="192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832" y="1152"/>
              <a:ext cx="48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2832" y="1248"/>
              <a:ext cx="48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832" y="1344"/>
              <a:ext cx="48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2195012" y="2395158"/>
            <a:ext cx="6925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fr-FR" altLang="en-US" sz="1800" dirty="0" err="1" smtClean="0">
                <a:latin typeface="+mn-lt"/>
                <a:sym typeface="Symbol" charset="2"/>
              </a:rPr>
              <a:t>emission</a:t>
            </a:r>
            <a:r>
              <a:rPr lang="fr-FR" altLang="en-US" sz="1800" dirty="0" smtClean="0">
                <a:latin typeface="+mn-lt"/>
                <a:sym typeface="Symbol" charset="2"/>
              </a:rPr>
              <a:t> </a:t>
            </a:r>
            <a:r>
              <a:rPr lang="fr-FR" altLang="en-US" sz="1800" dirty="0" err="1" smtClean="0">
                <a:latin typeface="+mn-lt"/>
                <a:sym typeface="Symbol" charset="2"/>
              </a:rPr>
              <a:t>probability</a:t>
            </a:r>
            <a:r>
              <a:rPr lang="fr-FR" altLang="en-US" sz="1800" dirty="0" smtClean="0">
                <a:latin typeface="+mn-lt"/>
                <a:sym typeface="Symbol" charset="2"/>
              </a:rPr>
              <a:t> </a:t>
            </a:r>
            <a:r>
              <a:rPr lang="fr-FR" altLang="en-US" sz="1800" dirty="0" smtClean="0">
                <a:latin typeface="+mn-lt"/>
                <a:sym typeface="Wingdings"/>
              </a:rPr>
              <a:t> </a:t>
            </a:r>
            <a:r>
              <a:rPr lang="fr-FR" altLang="en-US" sz="1800" b="1" dirty="0" smtClean="0">
                <a:sym typeface="Symbol" charset="2"/>
              </a:rPr>
              <a:t>P</a:t>
            </a:r>
            <a:r>
              <a:rPr lang="fr-FR" altLang="en-US" sz="1800" b="1" baseline="-25000" dirty="0" smtClean="0">
                <a:sym typeface="Symbol" charset="2"/>
              </a:rPr>
              <a:t>a</a:t>
            </a:r>
            <a:r>
              <a:rPr lang="fr-FR" altLang="en-US" sz="1800" b="1" dirty="0">
                <a:sym typeface="Symbol" charset="2"/>
              </a:rPr>
              <a:t>()   =   </a:t>
            </a:r>
            <a:r>
              <a:rPr lang="fr-FR" altLang="en-US" sz="1800" b="1" dirty="0">
                <a:solidFill>
                  <a:srgbClr val="FFFF00"/>
                </a:solidFill>
                <a:sym typeface="Symbol" charset="2"/>
              </a:rPr>
              <a:t></a:t>
            </a:r>
            <a:r>
              <a:rPr lang="fr-FR" altLang="en-US" sz="1800" b="1" baseline="-25000" dirty="0">
                <a:solidFill>
                  <a:srgbClr val="FFFF00"/>
                </a:solidFill>
                <a:sym typeface="Symbol" charset="2"/>
              </a:rPr>
              <a:t>f</a:t>
            </a:r>
            <a:r>
              <a:rPr lang="fr-FR" altLang="en-US" sz="1800" b="1" dirty="0">
                <a:sym typeface="Symbol" charset="2"/>
              </a:rPr>
              <a:t>(</a:t>
            </a:r>
            <a:r>
              <a:rPr lang="fr-FR" altLang="en-US" sz="1800" b="1" dirty="0" err="1">
                <a:sym typeface="Symbol" charset="2"/>
              </a:rPr>
              <a:t>E</a:t>
            </a:r>
            <a:r>
              <a:rPr lang="fr-FR" altLang="en-US" sz="1800" b="1" baseline="-25000" dirty="0" err="1">
                <a:sym typeface="Symbol" charset="2"/>
              </a:rPr>
              <a:t>f</a:t>
            </a:r>
            <a:r>
              <a:rPr lang="fr-FR" altLang="en-US" sz="1800" b="1" baseline="30000" dirty="0">
                <a:sym typeface="Symbol" charset="2"/>
              </a:rPr>
              <a:t>*</a:t>
            </a:r>
            <a:r>
              <a:rPr lang="fr-FR" altLang="en-US" sz="1800" b="1" dirty="0">
                <a:sym typeface="Symbol" charset="2"/>
              </a:rPr>
              <a:t>)/</a:t>
            </a:r>
            <a:r>
              <a:rPr lang="fr-FR" altLang="en-US" sz="1800" b="1" dirty="0">
                <a:solidFill>
                  <a:srgbClr val="FFFF00"/>
                </a:solidFill>
                <a:sym typeface="Symbol" charset="2"/>
              </a:rPr>
              <a:t></a:t>
            </a:r>
            <a:r>
              <a:rPr lang="fr-FR" altLang="en-US" sz="1800" b="1" baseline="-25000" dirty="0">
                <a:solidFill>
                  <a:srgbClr val="FFFF00"/>
                </a:solidFill>
                <a:sym typeface="Symbol" charset="2"/>
              </a:rPr>
              <a:t>i</a:t>
            </a:r>
            <a:r>
              <a:rPr lang="fr-FR" altLang="en-US" sz="1800" b="1" dirty="0">
                <a:sym typeface="Symbol" charset="2"/>
              </a:rPr>
              <a:t>(</a:t>
            </a:r>
            <a:r>
              <a:rPr lang="fr-FR" altLang="en-US" sz="1800" b="1" dirty="0" err="1">
                <a:sym typeface="Symbol" charset="2"/>
              </a:rPr>
              <a:t>E</a:t>
            </a:r>
            <a:r>
              <a:rPr lang="fr-FR" altLang="en-US" sz="1800" b="1" baseline="-25000" dirty="0" err="1">
                <a:sym typeface="Symbol" charset="2"/>
              </a:rPr>
              <a:t>i</a:t>
            </a:r>
            <a:r>
              <a:rPr lang="fr-FR" altLang="en-US" sz="1800" b="1" baseline="30000" dirty="0">
                <a:sym typeface="Symbol" charset="2"/>
              </a:rPr>
              <a:t>*</a:t>
            </a:r>
            <a:r>
              <a:rPr lang="fr-FR" altLang="en-US" sz="1800" b="1" dirty="0">
                <a:sym typeface="Symbol" charset="2"/>
              </a:rPr>
              <a:t>)  </a:t>
            </a:r>
            <a:r>
              <a:rPr lang="fr-FR" altLang="en-US" sz="1800" b="1" dirty="0" smtClean="0">
                <a:sym typeface="Symbol" charset="2"/>
              </a:rPr>
              <a:t>(</a:t>
            </a:r>
            <a:r>
              <a:rPr lang="fr-FR" altLang="en-US" sz="1800" b="1" dirty="0">
                <a:sym typeface="Symbol" charset="2"/>
              </a:rPr>
              <a:t>2s+1) (4p</a:t>
            </a:r>
            <a:r>
              <a:rPr lang="fr-FR" altLang="en-US" sz="1800" b="1" baseline="30000" dirty="0">
                <a:sym typeface="Symbol" charset="2"/>
              </a:rPr>
              <a:t>2</a:t>
            </a:r>
            <a:r>
              <a:rPr lang="fr-FR" altLang="en-US" sz="1800" b="1" dirty="0">
                <a:sym typeface="Symbol" charset="2"/>
              </a:rPr>
              <a:t>/h</a:t>
            </a:r>
            <a:r>
              <a:rPr lang="fr-FR" altLang="en-US" sz="1800" b="1" baseline="30000" dirty="0">
                <a:sym typeface="Symbol" charset="2"/>
              </a:rPr>
              <a:t>3</a:t>
            </a:r>
            <a:r>
              <a:rPr lang="fr-FR" altLang="en-US" sz="1800" b="1" dirty="0">
                <a:sym typeface="Symbol" charset="2"/>
              </a:rPr>
              <a:t>) </a:t>
            </a:r>
            <a:r>
              <a:rPr lang="fr-FR" altLang="en-US" sz="1800" b="1" dirty="0" smtClean="0">
                <a:solidFill>
                  <a:srgbClr val="FFFF00"/>
                </a:solidFill>
                <a:sym typeface="Symbol" charset="2"/>
              </a:rPr>
              <a:t></a:t>
            </a:r>
            <a:r>
              <a:rPr lang="fr-FR" altLang="en-US" sz="1800" b="1" baseline="-25000" dirty="0">
                <a:solidFill>
                  <a:srgbClr val="FFFF00"/>
                </a:solidFill>
                <a:sym typeface="Symbol" charset="2"/>
              </a:rPr>
              <a:t>c</a:t>
            </a:r>
            <a:r>
              <a:rPr lang="fr-FR" altLang="en-US" sz="1800" b="1" dirty="0">
                <a:sym typeface="Symbol" charset="2"/>
              </a:rPr>
              <a:t>()</a:t>
            </a:r>
          </a:p>
        </p:txBody>
      </p:sp>
    </p:spTree>
    <p:extLst>
      <p:ext uri="{BB962C8B-B14F-4D97-AF65-F5344CB8AC3E}">
        <p14:creationId xmlns:p14="http://schemas.microsoft.com/office/powerpoint/2010/main" val="1601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38"/>
    </mc:Choice>
    <mc:Fallback xmlns="">
      <p:transition spd="slow" advTm="13393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938</Words>
  <Application>Microsoft Macintosh PowerPoint</Application>
  <PresentationFormat>A4 Paper (210x297 mm)</PresentationFormat>
  <Paragraphs>291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Apple Casual</vt:lpstr>
      <vt:lpstr>Calibri</vt:lpstr>
      <vt:lpstr>Chalkboard</vt:lpstr>
      <vt:lpstr>Corbel</vt:lpstr>
      <vt:lpstr>Handwriting - Dakota</vt:lpstr>
      <vt:lpstr>Lucida Handwriting</vt:lpstr>
      <vt:lpstr>ＭＳ Ｐゴシック</vt:lpstr>
      <vt:lpstr>Symbol</vt:lpstr>
      <vt:lpstr>Times New Roman</vt:lpstr>
      <vt:lpstr>Wingdings</vt:lpstr>
      <vt:lpstr>Arial</vt:lpstr>
      <vt:lpstr>TF10001006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207</cp:revision>
  <cp:lastPrinted>2018-06-08T09:24:12Z</cp:lastPrinted>
  <dcterms:created xsi:type="dcterms:W3CDTF">2018-01-23T09:05:01Z</dcterms:created>
  <dcterms:modified xsi:type="dcterms:W3CDTF">2018-06-08T09:49:49Z</dcterms:modified>
</cp:coreProperties>
</file>